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5"/>
  </p:notesMasterIdLst>
  <p:sldIdLst>
    <p:sldId id="256" r:id="rId5"/>
    <p:sldId id="257" r:id="rId6"/>
    <p:sldId id="455" r:id="rId7"/>
    <p:sldId id="456" r:id="rId8"/>
    <p:sldId id="297" r:id="rId9"/>
    <p:sldId id="258" r:id="rId10"/>
    <p:sldId id="302" r:id="rId11"/>
    <p:sldId id="292" r:id="rId12"/>
    <p:sldId id="367" r:id="rId13"/>
    <p:sldId id="438" r:id="rId14"/>
    <p:sldId id="295" r:id="rId15"/>
    <p:sldId id="454" r:id="rId16"/>
    <p:sldId id="439" r:id="rId17"/>
    <p:sldId id="437" r:id="rId18"/>
    <p:sldId id="440" r:id="rId19"/>
    <p:sldId id="441" r:id="rId20"/>
    <p:sldId id="442" r:id="rId21"/>
    <p:sldId id="305" r:id="rId22"/>
    <p:sldId id="357" r:id="rId23"/>
    <p:sldId id="299" r:id="rId24"/>
    <p:sldId id="296" r:id="rId25"/>
    <p:sldId id="370" r:id="rId26"/>
    <p:sldId id="291" r:id="rId27"/>
    <p:sldId id="293" r:id="rId28"/>
    <p:sldId id="466" r:id="rId29"/>
    <p:sldId id="467" r:id="rId30"/>
    <p:sldId id="369" r:id="rId31"/>
    <p:sldId id="259" r:id="rId32"/>
    <p:sldId id="260" r:id="rId33"/>
    <p:sldId id="261" r:id="rId34"/>
    <p:sldId id="262" r:id="rId35"/>
    <p:sldId id="306" r:id="rId36"/>
    <p:sldId id="266" r:id="rId37"/>
    <p:sldId id="307" r:id="rId38"/>
    <p:sldId id="366" r:id="rId39"/>
    <p:sldId id="335" r:id="rId40"/>
    <p:sldId id="337" r:id="rId41"/>
    <p:sldId id="358" r:id="rId42"/>
    <p:sldId id="347" r:id="rId43"/>
    <p:sldId id="348" r:id="rId44"/>
    <p:sldId id="349" r:id="rId45"/>
    <p:sldId id="351" r:id="rId46"/>
    <p:sldId id="350" r:id="rId47"/>
    <p:sldId id="352" r:id="rId48"/>
    <p:sldId id="363" r:id="rId49"/>
    <p:sldId id="361" r:id="rId50"/>
    <p:sldId id="340" r:id="rId51"/>
    <p:sldId id="364" r:id="rId52"/>
    <p:sldId id="339" r:id="rId53"/>
    <p:sldId id="371" r:id="rId54"/>
    <p:sldId id="341" r:id="rId55"/>
    <p:sldId id="373" r:id="rId56"/>
    <p:sldId id="344" r:id="rId57"/>
    <p:sldId id="372" r:id="rId58"/>
    <p:sldId id="376" r:id="rId59"/>
    <p:sldId id="365" r:id="rId60"/>
    <p:sldId id="342" r:id="rId61"/>
    <p:sldId id="453" r:id="rId62"/>
    <p:sldId id="469" r:id="rId63"/>
    <p:sldId id="381" r:id="rId64"/>
    <p:sldId id="382" r:id="rId65"/>
    <p:sldId id="383" r:id="rId66"/>
    <p:sldId id="448" r:id="rId67"/>
    <p:sldId id="457" r:id="rId68"/>
    <p:sldId id="445" r:id="rId69"/>
    <p:sldId id="459" r:id="rId70"/>
    <p:sldId id="444" r:id="rId71"/>
    <p:sldId id="468" r:id="rId72"/>
    <p:sldId id="452" r:id="rId73"/>
    <p:sldId id="460" r:id="rId74"/>
    <p:sldId id="449" r:id="rId75"/>
    <p:sldId id="450" r:id="rId76"/>
    <p:sldId id="458" r:id="rId77"/>
    <p:sldId id="384" r:id="rId78"/>
    <p:sldId id="385" r:id="rId79"/>
    <p:sldId id="386" r:id="rId80"/>
    <p:sldId id="399" r:id="rId81"/>
    <p:sldId id="401" r:id="rId82"/>
    <p:sldId id="402" r:id="rId83"/>
    <p:sldId id="403" r:id="rId84"/>
    <p:sldId id="389" r:id="rId85"/>
    <p:sldId id="391" r:id="rId86"/>
    <p:sldId id="392" r:id="rId87"/>
    <p:sldId id="394" r:id="rId88"/>
    <p:sldId id="463" r:id="rId89"/>
    <p:sldId id="393" r:id="rId90"/>
    <p:sldId id="461" r:id="rId91"/>
    <p:sldId id="462" r:id="rId92"/>
    <p:sldId id="397" r:id="rId93"/>
    <p:sldId id="396" r:id="rId94"/>
    <p:sldId id="395" r:id="rId95"/>
    <p:sldId id="464" r:id="rId96"/>
    <p:sldId id="465" r:id="rId97"/>
    <p:sldId id="398" r:id="rId98"/>
    <p:sldId id="406" r:id="rId99"/>
    <p:sldId id="412" r:id="rId100"/>
    <p:sldId id="415" r:id="rId101"/>
    <p:sldId id="411" r:id="rId102"/>
    <p:sldId id="380" r:id="rId103"/>
    <p:sldId id="273" r:id="rId104"/>
    <p:sldId id="275" r:id="rId105"/>
    <p:sldId id="274" r:id="rId106"/>
    <p:sldId id="276" r:id="rId107"/>
    <p:sldId id="277" r:id="rId108"/>
    <p:sldId id="283" r:id="rId109"/>
    <p:sldId id="285" r:id="rId110"/>
    <p:sldId id="408" r:id="rId111"/>
    <p:sldId id="409" r:id="rId112"/>
    <p:sldId id="410" r:id="rId113"/>
    <p:sldId id="416" r:id="rId114"/>
    <p:sldId id="417" r:id="rId115"/>
    <p:sldId id="418" r:id="rId116"/>
    <p:sldId id="419" r:id="rId117"/>
    <p:sldId id="471" r:id="rId118"/>
    <p:sldId id="472" r:id="rId119"/>
    <p:sldId id="470" r:id="rId120"/>
    <p:sldId id="414" r:id="rId121"/>
    <p:sldId id="420" r:id="rId122"/>
    <p:sldId id="422" r:id="rId123"/>
    <p:sldId id="423" r:id="rId124"/>
    <p:sldId id="424" r:id="rId125"/>
    <p:sldId id="421" r:id="rId126"/>
    <p:sldId id="425" r:id="rId127"/>
    <p:sldId id="426" r:id="rId128"/>
    <p:sldId id="427" r:id="rId129"/>
    <p:sldId id="428" r:id="rId130"/>
    <p:sldId id="429" r:id="rId131"/>
    <p:sldId id="430" r:id="rId132"/>
    <p:sldId id="431" r:id="rId133"/>
    <p:sldId id="432" r:id="rId134"/>
    <p:sldId id="433" r:id="rId135"/>
    <p:sldId id="434" r:id="rId136"/>
    <p:sldId id="435" r:id="rId137"/>
    <p:sldId id="436" r:id="rId138"/>
    <p:sldId id="286" r:id="rId139"/>
    <p:sldId id="287" r:id="rId140"/>
    <p:sldId id="288" r:id="rId141"/>
    <p:sldId id="289" r:id="rId142"/>
    <p:sldId id="290" r:id="rId143"/>
    <p:sldId id="320" r:id="rId144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FF0000"/>
    <a:srgbClr val="0066FF"/>
    <a:srgbClr val="FF9966"/>
    <a:srgbClr val="00FFFF"/>
    <a:srgbClr val="FFFF99"/>
    <a:srgbClr val="FFFF00"/>
    <a:srgbClr val="FF6600"/>
    <a:srgbClr val="7DA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4" autoAdjust="0"/>
    <p:restoredTop sz="93634" autoAdjust="0"/>
  </p:normalViewPr>
  <p:slideViewPr>
    <p:cSldViewPr>
      <p:cViewPr varScale="1">
        <p:scale>
          <a:sx n="59" d="100"/>
          <a:sy n="59" d="100"/>
        </p:scale>
        <p:origin x="984" y="-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tableStyles" Target="tableStyles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5T11:52:54.69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2094,'23'-492,"-9"332,-7 0,-10-97,0 46,3-551,0 710</inkml:trace>
  <inkml:trace contextRef="#ctx0" brushRef="#br0" timeOffset="7073.18">148 841,'529'-37,"496"37,-987-2,-1-3,0-1,0-1,-1-2,0-2,32-14,-40 15,1 0,-1 2,2 1,-1 2,1 1,0 1,0 1,18 2,-109-53,-176-80,-36 25,273 108,1 0,-1-1,1 1,-1 0,1-1,-1 1,0-1,1 1,-1-1,0 1,1-1,-1 1,0-1,0 1,0-1,1 1,-1-1,0 1,0-1,0 1,0-1,0 0,0 1,0-1,0 1,0-1,0 1,0-1,-1 1,1-1,0 1,0-1,0 0,-1 1,1 0,0-1,-1 1,1-1,0 1,-1-1,1 1,-1 0,1-1,0 1,-1 0,1-1,-1 1,1 0,-1-1,1 1,-1 0,1 0,-1 0,0 0,1 0,-1-1,1 1,-1 0,1 0,-1 0,48-1,-29 5,-1 1,0 0,-1 1,1 1,-1 1,-1 0,0 1,0 1,0 0,-1 1,-1 1,0 0,0 0,-2 1,6 8,-1-1,1 0,0-1,2 0,0-2,1 0,1-1,1-2,0 0,0-1,2-1,22 8,35 28,-82-46,1 1,-1-1,0 0,0 0,0 1,0-1,0 0,-1 0,1 0,0 0,-1 0,0-1,1 1,-1 0,0-1,0 1,0-1,0 0,0 0,0 1,0-1,0-1,-1 1,1 0,0 0,-1-1,1 1,0-1,-2 0,2 1,-35 10,1 3,0 1,1 1,1 2,0 2,-9 8,-55 37,79-54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9A33-4325-4F20-9C33-326F72629FD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A8E88-ADA4-430F-BDE7-D95B8C460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6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8E88-ADA4-430F-BDE7-D95B8C460F7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02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F07DED-BE1B-4674-91F9-5AA9C15B3E17}" type="slidenum">
              <a:rPr lang="it-IT" altLang="it-IT" sz="1000" smtClean="0"/>
              <a:pPr>
                <a:spcBef>
                  <a:spcPct val="0"/>
                </a:spcBef>
              </a:pPr>
              <a:t>121</a:t>
            </a:fld>
            <a:endParaRPr lang="it-IT" altLang="it-IT" sz="100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44538"/>
            <a:ext cx="4892675" cy="3668712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1563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BBC05B-A464-44F4-AB2F-C24333446ADB}" type="slidenum">
              <a:rPr lang="it-IT" altLang="it-IT" sz="1000" smtClean="0"/>
              <a:pPr>
                <a:spcBef>
                  <a:spcPct val="0"/>
                </a:spcBef>
              </a:pPr>
              <a:t>123</a:t>
            </a:fld>
            <a:endParaRPr lang="it-IT" altLang="it-IT" sz="10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744538"/>
            <a:ext cx="4891088" cy="3668712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2193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692055-7F53-4A46-B1AB-840A36CE14F9}" type="slidenum">
              <a:rPr lang="it-IT" altLang="it-IT" sz="1000" smtClean="0"/>
              <a:pPr>
                <a:spcBef>
                  <a:spcPct val="0"/>
                </a:spcBef>
              </a:pPr>
              <a:t>125</a:t>
            </a:fld>
            <a:endParaRPr lang="it-IT" altLang="it-IT" sz="10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44538"/>
            <a:ext cx="4892675" cy="3668712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2105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9E12F3-AE2E-46F3-A68F-BE574435432C}" type="slidenum">
              <a:rPr lang="it-IT" altLang="it-IT" sz="1000" smtClean="0"/>
              <a:pPr>
                <a:spcBef>
                  <a:spcPct val="0"/>
                </a:spcBef>
              </a:pPr>
              <a:t>126</a:t>
            </a:fld>
            <a:endParaRPr lang="it-IT" altLang="it-IT" sz="10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44538"/>
            <a:ext cx="4892675" cy="3668712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4539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1ED772-E610-4EC5-9AF1-52C5E3D96FEB}" type="slidenum">
              <a:rPr lang="it-IT" altLang="it-IT" sz="1000" smtClean="0"/>
              <a:pPr>
                <a:spcBef>
                  <a:spcPct val="0"/>
                </a:spcBef>
              </a:pPr>
              <a:t>127</a:t>
            </a:fld>
            <a:endParaRPr lang="it-IT" altLang="it-IT" sz="10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44538"/>
            <a:ext cx="4892675" cy="3668712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416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1ED772-E610-4EC5-9AF1-52C5E3D96FEB}" type="slidenum">
              <a:rPr lang="it-IT" altLang="it-IT" sz="1000" smtClean="0"/>
              <a:pPr>
                <a:spcBef>
                  <a:spcPct val="0"/>
                </a:spcBef>
              </a:pPr>
              <a:t>128</a:t>
            </a:fld>
            <a:endParaRPr lang="it-IT" altLang="it-IT" sz="10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44538"/>
            <a:ext cx="4892675" cy="3668712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62928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BA2EEE-AB42-47B3-ACDE-161F96E20090}" type="slidenum">
              <a:rPr lang="it-IT" altLang="it-IT" sz="1000" smtClean="0"/>
              <a:pPr>
                <a:spcBef>
                  <a:spcPct val="0"/>
                </a:spcBef>
              </a:pPr>
              <a:t>132</a:t>
            </a:fld>
            <a:endParaRPr lang="it-IT" altLang="it-IT" sz="100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744538"/>
            <a:ext cx="4891088" cy="3668712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1395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8E88-ADA4-430F-BDE7-D95B8C460F7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40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8E88-ADA4-430F-BDE7-D95B8C460F72}" type="slidenum">
              <a:rPr lang="it-IT" smtClean="0"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8E88-ADA4-430F-BDE7-D95B8C460F72}" type="slidenum">
              <a:rPr lang="it-IT" smtClean="0"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15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A56AB1-F6F6-4EEC-8AD1-AC1DC4AC0F5F}" type="slidenum">
              <a:rPr lang="it-IT" altLang="it-IT"/>
              <a:pPr>
                <a:spcBef>
                  <a:spcPct val="0"/>
                </a:spcBef>
              </a:pPr>
              <a:t>81</a:t>
            </a:fld>
            <a:endParaRPr lang="it-IT" altLang="it-IT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4537" cy="34163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542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403A32-E66A-4ABB-B472-D61F894595BA}" type="slidenum">
              <a:rPr lang="it-IT" altLang="it-IT"/>
              <a:pPr>
                <a:spcBef>
                  <a:spcPct val="0"/>
                </a:spcBef>
              </a:pPr>
              <a:t>86</a:t>
            </a:fld>
            <a:endParaRPr lang="it-IT" altLang="it-IT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4537" cy="34163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29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8E88-ADA4-430F-BDE7-D95B8C460F72}" type="slidenum">
              <a:rPr lang="it-IT" smtClean="0"/>
              <a:t>100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16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6985CB-7D4B-4CD0-8AB1-187D62AEF478}" type="slidenum">
              <a:rPr lang="it-IT" altLang="it-IT" sz="1000" smtClean="0"/>
              <a:pPr>
                <a:spcBef>
                  <a:spcPct val="0"/>
                </a:spcBef>
              </a:pPr>
              <a:t>118</a:t>
            </a:fld>
            <a:endParaRPr lang="it-IT" altLang="it-IT" sz="10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44538"/>
            <a:ext cx="4892675" cy="3668712"/>
          </a:xfrm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1192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A90CD1-0E0C-4B16-8C0E-BBEF1D8D52B1}" type="slidenum">
              <a:rPr lang="it-IT" altLang="it-IT" sz="1000" smtClean="0"/>
              <a:pPr>
                <a:spcBef>
                  <a:spcPct val="0"/>
                </a:spcBef>
              </a:pPr>
              <a:t>120</a:t>
            </a:fld>
            <a:endParaRPr lang="it-IT" altLang="it-IT" sz="1000"/>
          </a:p>
        </p:txBody>
      </p:sp>
      <p:sp>
        <p:nvSpPr>
          <p:cNvPr id="6042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44538"/>
            <a:ext cx="4892675" cy="3668712"/>
          </a:xfrm>
          <a:ln/>
        </p:spPr>
      </p:sp>
      <p:sp>
        <p:nvSpPr>
          <p:cNvPr id="6042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042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76961"/>
            <a:ext cx="8534400" cy="6019800"/>
          </a:xfrm>
          <a:custGeom>
            <a:avLst/>
            <a:gdLst/>
            <a:ahLst/>
            <a:cxnLst/>
            <a:rect l="l" t="t" r="r" b="b"/>
            <a:pathLst>
              <a:path w="8534400" h="6019800">
                <a:moveTo>
                  <a:pt x="1778762" y="1010285"/>
                </a:moveTo>
                <a:lnTo>
                  <a:pt x="2122551" y="2178558"/>
                </a:lnTo>
                <a:lnTo>
                  <a:pt x="463067" y="2304796"/>
                </a:lnTo>
                <a:lnTo>
                  <a:pt x="1554734" y="3230626"/>
                </a:lnTo>
                <a:lnTo>
                  <a:pt x="0" y="3588766"/>
                </a:lnTo>
                <a:lnTo>
                  <a:pt x="1315720" y="4283583"/>
                </a:lnTo>
                <a:lnTo>
                  <a:pt x="507720" y="4967732"/>
                </a:lnTo>
                <a:lnTo>
                  <a:pt x="1898523" y="5083429"/>
                </a:lnTo>
                <a:lnTo>
                  <a:pt x="1942719" y="6019800"/>
                </a:lnTo>
                <a:lnTo>
                  <a:pt x="2973959" y="5051298"/>
                </a:lnTo>
                <a:lnTo>
                  <a:pt x="3751278" y="5051298"/>
                </a:lnTo>
                <a:lnTo>
                  <a:pt x="3900551" y="4840859"/>
                </a:lnTo>
                <a:lnTo>
                  <a:pt x="4701648" y="4840859"/>
                </a:lnTo>
                <a:lnTo>
                  <a:pt x="4812411" y="4440936"/>
                </a:lnTo>
                <a:lnTo>
                  <a:pt x="5847055" y="4440936"/>
                </a:lnTo>
                <a:lnTo>
                  <a:pt x="5784469" y="3999230"/>
                </a:lnTo>
                <a:lnTo>
                  <a:pt x="7077644" y="3999230"/>
                </a:lnTo>
                <a:lnTo>
                  <a:pt x="6471920" y="3430778"/>
                </a:lnTo>
                <a:lnTo>
                  <a:pt x="7218680" y="3146425"/>
                </a:lnTo>
                <a:lnTo>
                  <a:pt x="6710934" y="2620264"/>
                </a:lnTo>
                <a:lnTo>
                  <a:pt x="8534400" y="1851914"/>
                </a:lnTo>
                <a:lnTo>
                  <a:pt x="6471920" y="1820418"/>
                </a:lnTo>
                <a:lnTo>
                  <a:pt x="6500606" y="1778635"/>
                </a:lnTo>
                <a:lnTo>
                  <a:pt x="3378200" y="1778635"/>
                </a:lnTo>
                <a:lnTo>
                  <a:pt x="1778762" y="1010285"/>
                </a:lnTo>
                <a:close/>
              </a:path>
              <a:path w="8534400" h="6019800">
                <a:moveTo>
                  <a:pt x="3751278" y="5051298"/>
                </a:moveTo>
                <a:lnTo>
                  <a:pt x="2973959" y="5051298"/>
                </a:lnTo>
                <a:lnTo>
                  <a:pt x="3437509" y="5493639"/>
                </a:lnTo>
                <a:lnTo>
                  <a:pt x="3751278" y="5051298"/>
                </a:lnTo>
                <a:close/>
              </a:path>
              <a:path w="8534400" h="6019800">
                <a:moveTo>
                  <a:pt x="4701648" y="4840859"/>
                </a:moveTo>
                <a:lnTo>
                  <a:pt x="3900551" y="4840859"/>
                </a:lnTo>
                <a:lnTo>
                  <a:pt x="4588002" y="5251196"/>
                </a:lnTo>
                <a:lnTo>
                  <a:pt x="4701648" y="4840859"/>
                </a:lnTo>
                <a:close/>
              </a:path>
              <a:path w="8534400" h="6019800">
                <a:moveTo>
                  <a:pt x="5847055" y="4440936"/>
                </a:moveTo>
                <a:lnTo>
                  <a:pt x="4812411" y="4440936"/>
                </a:lnTo>
                <a:lnTo>
                  <a:pt x="5903722" y="4840859"/>
                </a:lnTo>
                <a:lnTo>
                  <a:pt x="5847055" y="4440936"/>
                </a:lnTo>
                <a:close/>
              </a:path>
              <a:path w="8534400" h="6019800">
                <a:moveTo>
                  <a:pt x="7077644" y="3999230"/>
                </a:moveTo>
                <a:lnTo>
                  <a:pt x="5784469" y="3999230"/>
                </a:lnTo>
                <a:lnTo>
                  <a:pt x="7458456" y="4356608"/>
                </a:lnTo>
                <a:lnTo>
                  <a:pt x="7077644" y="3999230"/>
                </a:lnTo>
                <a:close/>
              </a:path>
              <a:path w="8534400" h="6019800">
                <a:moveTo>
                  <a:pt x="3841241" y="525907"/>
                </a:moveTo>
                <a:lnTo>
                  <a:pt x="3378200" y="1778635"/>
                </a:lnTo>
                <a:lnTo>
                  <a:pt x="6500606" y="1778635"/>
                </a:lnTo>
                <a:lnTo>
                  <a:pt x="6616398" y="1609979"/>
                </a:lnTo>
                <a:lnTo>
                  <a:pt x="5739003" y="1609979"/>
                </a:lnTo>
                <a:lnTo>
                  <a:pt x="5764997" y="1210056"/>
                </a:lnTo>
                <a:lnTo>
                  <a:pt x="4528820" y="1210056"/>
                </a:lnTo>
                <a:lnTo>
                  <a:pt x="3841241" y="525907"/>
                </a:lnTo>
                <a:close/>
              </a:path>
              <a:path w="8534400" h="6019800">
                <a:moveTo>
                  <a:pt x="7114794" y="884047"/>
                </a:moveTo>
                <a:lnTo>
                  <a:pt x="5739003" y="1609979"/>
                </a:lnTo>
                <a:lnTo>
                  <a:pt x="6616398" y="1609979"/>
                </a:lnTo>
                <a:lnTo>
                  <a:pt x="7114794" y="884047"/>
                </a:lnTo>
                <a:close/>
              </a:path>
              <a:path w="8534400" h="6019800">
                <a:moveTo>
                  <a:pt x="5843651" y="0"/>
                </a:moveTo>
                <a:lnTo>
                  <a:pt x="4528820" y="1210056"/>
                </a:lnTo>
                <a:lnTo>
                  <a:pt x="5764997" y="1210056"/>
                </a:lnTo>
                <a:lnTo>
                  <a:pt x="584365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76961"/>
            <a:ext cx="8534400" cy="6019800"/>
          </a:xfrm>
          <a:custGeom>
            <a:avLst/>
            <a:gdLst/>
            <a:ahLst/>
            <a:cxnLst/>
            <a:rect l="l" t="t" r="r" b="b"/>
            <a:pathLst>
              <a:path w="8534400" h="6019800">
                <a:moveTo>
                  <a:pt x="4528820" y="1210056"/>
                </a:moveTo>
                <a:lnTo>
                  <a:pt x="5843651" y="0"/>
                </a:lnTo>
                <a:lnTo>
                  <a:pt x="5739003" y="1609979"/>
                </a:lnTo>
                <a:lnTo>
                  <a:pt x="7114794" y="884047"/>
                </a:lnTo>
                <a:lnTo>
                  <a:pt x="6471920" y="1820418"/>
                </a:lnTo>
                <a:lnTo>
                  <a:pt x="8534400" y="1851914"/>
                </a:lnTo>
                <a:lnTo>
                  <a:pt x="6710934" y="2620264"/>
                </a:lnTo>
                <a:lnTo>
                  <a:pt x="7218680" y="3146425"/>
                </a:lnTo>
                <a:lnTo>
                  <a:pt x="6471920" y="3430778"/>
                </a:lnTo>
                <a:lnTo>
                  <a:pt x="7458456" y="4356608"/>
                </a:lnTo>
                <a:lnTo>
                  <a:pt x="5784469" y="3999230"/>
                </a:lnTo>
                <a:lnTo>
                  <a:pt x="5903722" y="4840859"/>
                </a:lnTo>
                <a:lnTo>
                  <a:pt x="4812411" y="4440936"/>
                </a:lnTo>
                <a:lnTo>
                  <a:pt x="4588002" y="5251196"/>
                </a:lnTo>
                <a:lnTo>
                  <a:pt x="3900551" y="4840859"/>
                </a:lnTo>
                <a:lnTo>
                  <a:pt x="3437509" y="5493639"/>
                </a:lnTo>
                <a:lnTo>
                  <a:pt x="2973959" y="5051298"/>
                </a:lnTo>
                <a:lnTo>
                  <a:pt x="1942719" y="6019800"/>
                </a:lnTo>
                <a:lnTo>
                  <a:pt x="1898523" y="5083429"/>
                </a:lnTo>
                <a:lnTo>
                  <a:pt x="507720" y="4967732"/>
                </a:lnTo>
                <a:lnTo>
                  <a:pt x="1315720" y="4283583"/>
                </a:lnTo>
                <a:lnTo>
                  <a:pt x="0" y="3588766"/>
                </a:lnTo>
                <a:lnTo>
                  <a:pt x="1554734" y="3230626"/>
                </a:lnTo>
                <a:lnTo>
                  <a:pt x="463067" y="2304796"/>
                </a:lnTo>
                <a:lnTo>
                  <a:pt x="2122551" y="2178558"/>
                </a:lnTo>
                <a:lnTo>
                  <a:pt x="1778762" y="1010285"/>
                </a:lnTo>
                <a:lnTo>
                  <a:pt x="3378200" y="1778635"/>
                </a:lnTo>
                <a:lnTo>
                  <a:pt x="3841241" y="525907"/>
                </a:lnTo>
                <a:lnTo>
                  <a:pt x="4528820" y="121005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1CD71-E464-477A-9F77-3225640639A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7575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9E606-78C9-4ADD-8B0B-9E6C6F36235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4255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settembre 2002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813C3-34C2-406E-A150-88BD1FC022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782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2258" y="157098"/>
            <a:ext cx="693948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166" y="2451887"/>
            <a:ext cx="7709534" cy="3874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5454" y="6372463"/>
            <a:ext cx="134112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1781" y="6372463"/>
            <a:ext cx="231775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openxmlformats.org/officeDocument/2006/relationships/slide" Target="slide123.xml"/><Relationship Id="rId7" Type="http://schemas.openxmlformats.org/officeDocument/2006/relationships/slide" Target="slide129.xml"/><Relationship Id="rId2" Type="http://schemas.openxmlformats.org/officeDocument/2006/relationships/slide" Target="slide1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7.xml"/><Relationship Id="rId5" Type="http://schemas.openxmlformats.org/officeDocument/2006/relationships/slide" Target="slide126.xml"/><Relationship Id="rId10" Type="http://schemas.openxmlformats.org/officeDocument/2006/relationships/slide" Target="slide130.xml"/><Relationship Id="rId4" Type="http://schemas.openxmlformats.org/officeDocument/2006/relationships/slide" Target="slide124.xml"/><Relationship Id="rId9" Type="http://schemas.openxmlformats.org/officeDocument/2006/relationships/slide" Target="slide12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" Target="slide122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virtuale.unibo.it/mod/unibores/view.php?id=1324452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4455" y="2924555"/>
            <a:ext cx="3938016" cy="262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7300" y="381000"/>
            <a:ext cx="6629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Continuiamo 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la </a:t>
            </a:r>
            <a:r>
              <a:rPr spc="-5" dirty="0" err="1">
                <a:solidFill>
                  <a:srgbClr val="006FC0"/>
                </a:solidFill>
                <a:latin typeface="Times New Roman"/>
                <a:cs typeface="Times New Roman"/>
              </a:rPr>
              <a:t>navigazione</a:t>
            </a:r>
            <a:br>
              <a:rPr lang="it-IT" spc="-5" dirty="0">
                <a:solidFill>
                  <a:srgbClr val="006FC0"/>
                </a:solidFill>
                <a:latin typeface="Times New Roman"/>
                <a:cs typeface="Times New Roman"/>
              </a:rPr>
            </a:br>
            <a:r>
              <a:rPr lang="it-IT" spc="-5" dirty="0">
                <a:solidFill>
                  <a:srgbClr val="006FC0"/>
                </a:solidFill>
                <a:latin typeface="Times New Roman"/>
                <a:cs typeface="Times New Roman"/>
              </a:rPr>
              <a:t> verso la conquista </a:t>
            </a:r>
            <a:r>
              <a:rPr spc="-5" dirty="0" err="1">
                <a:solidFill>
                  <a:srgbClr val="006FC0"/>
                </a:solidFill>
                <a:latin typeface="Times New Roman"/>
                <a:cs typeface="Times New Roman"/>
              </a:rPr>
              <a:t>delle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6FC0"/>
                </a:solidFill>
                <a:latin typeface="Times New Roman"/>
                <a:cs typeface="Times New Roman"/>
              </a:rPr>
              <a:t>reti</a:t>
            </a:r>
            <a:r>
              <a:rPr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sequenziali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550223"/>
            <a:ext cx="134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Novembre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04800" y="1753374"/>
            <a:ext cx="8545830" cy="4348626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Il comportamento di </a:t>
            </a:r>
            <a:r>
              <a:rPr sz="2000" i="1" spc="5" dirty="0">
                <a:solidFill>
                  <a:srgbClr val="3333CC"/>
                </a:solidFill>
                <a:latin typeface="Times New Roman"/>
                <a:cs typeface="Times New Roman"/>
              </a:rPr>
              <a:t>una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macchina sequenziale </a:t>
            </a:r>
            <a:r>
              <a:rPr sz="2000" i="1" spc="5" dirty="0">
                <a:solidFill>
                  <a:srgbClr val="3333CC"/>
                </a:solidFill>
                <a:latin typeface="Times New Roman"/>
                <a:cs typeface="Times New Roman"/>
              </a:rPr>
              <a:t>può </a:t>
            </a:r>
            <a:r>
              <a:rPr sz="2000" i="1" spc="-15" dirty="0">
                <a:solidFill>
                  <a:srgbClr val="3333CC"/>
                </a:solidFill>
                <a:latin typeface="Times New Roman"/>
                <a:cs typeface="Times New Roman"/>
              </a:rPr>
              <a:t>essere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descritto dalla</a:t>
            </a:r>
            <a:r>
              <a:rPr sz="2000" i="1" spc="-21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pentupla:</a:t>
            </a:r>
            <a:endParaRPr sz="2000" dirty="0">
              <a:latin typeface="Times New Roman"/>
              <a:cs typeface="Times New Roman"/>
            </a:endParaRPr>
          </a:p>
          <a:p>
            <a:pPr marR="773430" algn="ctr">
              <a:lnSpc>
                <a:spcPct val="100000"/>
              </a:lnSpc>
              <a:spcBef>
                <a:spcPts val="1789"/>
              </a:spcBef>
            </a:pP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M =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{I,U,S,F,G}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955"/>
              </a:spcBef>
            </a:pP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formato da </a:t>
            </a: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3</a:t>
            </a:r>
            <a:r>
              <a:rPr sz="2000" b="1" spc="-4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INSIEMI</a:t>
            </a:r>
            <a:endParaRPr sz="2000" dirty="0">
              <a:latin typeface="Times New Roman"/>
              <a:cs typeface="Times New Roman"/>
            </a:endParaRPr>
          </a:p>
          <a:p>
            <a:pPr marL="640715" indent="-153670">
              <a:lnSpc>
                <a:spcPts val="2160"/>
              </a:lnSpc>
              <a:buFont typeface="Times New Roman"/>
              <a:buChar char="•"/>
              <a:tabLst>
                <a:tab pos="641350" algn="l"/>
              </a:tabLst>
            </a:pP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I: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alfabeto di</a:t>
            </a:r>
            <a:r>
              <a:rPr sz="2000" i="1" spc="-7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333CC"/>
                </a:solidFill>
                <a:latin typeface="Times New Roman"/>
                <a:cs typeface="Times New Roman"/>
              </a:rPr>
              <a:t>ingresso</a:t>
            </a:r>
            <a:endParaRPr sz="2000" dirty="0">
              <a:latin typeface="Times New Roman"/>
              <a:cs typeface="Times New Roman"/>
            </a:endParaRPr>
          </a:p>
          <a:p>
            <a:pPr marL="640715" indent="-153670">
              <a:lnSpc>
                <a:spcPts val="2160"/>
              </a:lnSpc>
              <a:buFont typeface="Times New Roman"/>
              <a:buChar char="•"/>
              <a:tabLst>
                <a:tab pos="641350" algn="l"/>
              </a:tabLst>
            </a:pP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U: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alfabeto di</a:t>
            </a:r>
            <a:r>
              <a:rPr sz="2000" i="1" spc="-6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uscita</a:t>
            </a:r>
            <a:endParaRPr sz="2000" dirty="0">
              <a:latin typeface="Times New Roman"/>
              <a:cs typeface="Times New Roman"/>
            </a:endParaRPr>
          </a:p>
          <a:p>
            <a:pPr marL="640715" indent="-153670">
              <a:lnSpc>
                <a:spcPts val="2280"/>
              </a:lnSpc>
              <a:buFont typeface="Times New Roman"/>
              <a:buChar char="•"/>
              <a:tabLst>
                <a:tab pos="641350" algn="l"/>
              </a:tabLst>
            </a:pP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S: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insieme degli stati</a:t>
            </a:r>
            <a:r>
              <a:rPr sz="2000" i="1" spc="-11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interni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925"/>
              </a:spcBef>
            </a:pP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e da </a:t>
            </a: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2</a:t>
            </a:r>
            <a:r>
              <a:rPr sz="2000" b="1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FUNZIONI</a:t>
            </a:r>
            <a:endParaRPr sz="2000" dirty="0">
              <a:latin typeface="Times New Roman"/>
              <a:cs typeface="Times New Roman"/>
            </a:endParaRPr>
          </a:p>
          <a:p>
            <a:pPr marL="577850" indent="-90805">
              <a:lnSpc>
                <a:spcPts val="2160"/>
              </a:lnSpc>
              <a:buFont typeface="Times New Roman"/>
              <a:buChar char="•"/>
              <a:tabLst>
                <a:tab pos="578485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F: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funzione di</a:t>
            </a:r>
            <a:r>
              <a:rPr sz="2000" i="1" spc="-6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uscita</a:t>
            </a:r>
            <a:endParaRPr sz="2000" dirty="0">
              <a:latin typeface="Times New Roman"/>
              <a:cs typeface="Times New Roman"/>
            </a:endParaRPr>
          </a:p>
          <a:p>
            <a:pPr marL="640715" indent="-153670">
              <a:lnSpc>
                <a:spcPts val="2280"/>
              </a:lnSpc>
              <a:buFont typeface="Times New Roman"/>
              <a:buChar char="•"/>
              <a:tabLst>
                <a:tab pos="641350" algn="l"/>
              </a:tabLst>
            </a:pPr>
            <a:r>
              <a:rPr sz="2000" b="1" dirty="0">
                <a:solidFill>
                  <a:srgbClr val="3333CC"/>
                </a:solidFill>
                <a:latin typeface="Times New Roman"/>
                <a:cs typeface="Times New Roman"/>
              </a:rPr>
              <a:t>G: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funzione di aggiornamento dello stato</a:t>
            </a:r>
            <a:r>
              <a:rPr sz="2000" i="1" spc="-15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interno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8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L’insieme </a:t>
            </a:r>
            <a:r>
              <a:rPr sz="28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M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di 5 elementi è detto Automa a Stati</a:t>
            </a:r>
            <a:r>
              <a:rPr sz="2800" i="1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Finiti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6562599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ctr">
              <a:lnSpc>
                <a:spcPct val="100000"/>
              </a:lnSpc>
              <a:spcBef>
                <a:spcPts val="105"/>
              </a:spcBef>
            </a:pPr>
            <a:r>
              <a:rPr lang="it-IT" sz="3200" spc="-5" dirty="0">
                <a:solidFill>
                  <a:srgbClr val="000000"/>
                </a:solidFill>
              </a:rPr>
              <a:t>Modello del comportamento di una m</a:t>
            </a:r>
            <a:r>
              <a:rPr sz="3200" spc="-5" dirty="0" err="1">
                <a:solidFill>
                  <a:srgbClr val="000000"/>
                </a:solidFill>
              </a:rPr>
              <a:t>acchin</a:t>
            </a:r>
            <a:r>
              <a:rPr lang="it-IT" sz="3200" spc="-5" dirty="0">
                <a:solidFill>
                  <a:srgbClr val="000000"/>
                </a:solidFill>
              </a:rPr>
              <a:t>a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lang="it-IT" sz="3200" spc="-5" dirty="0">
                <a:solidFill>
                  <a:srgbClr val="000000"/>
                </a:solidFill>
              </a:rPr>
              <a:t>s</a:t>
            </a:r>
            <a:r>
              <a:rPr sz="3200" spc="-5" dirty="0" err="1">
                <a:solidFill>
                  <a:srgbClr val="000000"/>
                </a:solidFill>
              </a:rPr>
              <a:t>equenzial</a:t>
            </a:r>
            <a:r>
              <a:rPr lang="it-IT" sz="3200" spc="-5" dirty="0">
                <a:solidFill>
                  <a:srgbClr val="000000"/>
                </a:solidFill>
              </a:rPr>
              <a:t>e:</a:t>
            </a:r>
            <a:br>
              <a:rPr lang="it-IT" sz="3200" spc="-5" dirty="0">
                <a:solidFill>
                  <a:srgbClr val="000000"/>
                </a:solidFill>
              </a:rPr>
            </a:br>
            <a:r>
              <a:rPr lang="it-IT" sz="3200" spc="-5" dirty="0">
                <a:solidFill>
                  <a:srgbClr val="000000"/>
                </a:solidFill>
              </a:rPr>
              <a:t>l’</a:t>
            </a:r>
            <a:r>
              <a:rPr sz="3200" dirty="0" err="1">
                <a:solidFill>
                  <a:srgbClr val="000000"/>
                </a:solidFill>
              </a:rPr>
              <a:t>autom</a:t>
            </a:r>
            <a:r>
              <a:rPr lang="it-IT" sz="3200" dirty="0">
                <a:solidFill>
                  <a:srgbClr val="000000"/>
                </a:solidFill>
              </a:rPr>
              <a:t>a</a:t>
            </a:r>
            <a:r>
              <a:rPr sz="3200" dirty="0">
                <a:solidFill>
                  <a:srgbClr val="000000"/>
                </a:solidFill>
              </a:rPr>
              <a:t> a stati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finiti</a:t>
            </a:r>
            <a:endParaRPr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52630" y="4800600"/>
            <a:ext cx="17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8279">
              <a:lnSpc>
                <a:spcPct val="100000"/>
              </a:lnSpc>
            </a:pPr>
            <a:r>
              <a:rPr lang="it-IT" b="1" dirty="0">
                <a:latin typeface="Times New Roman"/>
                <a:cs typeface="Times New Roman"/>
              </a:rPr>
              <a:t>F : </a:t>
            </a:r>
            <a:r>
              <a:rPr lang="it-IT" b="1" spc="-5" dirty="0">
                <a:latin typeface="Times New Roman"/>
                <a:cs typeface="Times New Roman"/>
              </a:rPr>
              <a:t>S </a:t>
            </a:r>
            <a:r>
              <a:rPr lang="it-IT" b="1" spc="-5" dirty="0">
                <a:latin typeface="Symbol"/>
                <a:cs typeface="Symbol"/>
              </a:rPr>
              <a:t></a:t>
            </a:r>
            <a:r>
              <a:rPr lang="it-IT" b="1" spc="-5" dirty="0">
                <a:latin typeface="Times New Roman"/>
                <a:cs typeface="Times New Roman"/>
              </a:rPr>
              <a:t> I </a:t>
            </a:r>
            <a:r>
              <a:rPr lang="it-IT" b="1" spc="-5" dirty="0">
                <a:latin typeface="Symbol"/>
                <a:cs typeface="Symbol"/>
              </a:rPr>
              <a:t></a:t>
            </a:r>
            <a:r>
              <a:rPr lang="it-IT" b="1" spc="-5" dirty="0">
                <a:latin typeface="Times New Roman"/>
                <a:cs typeface="Times New Roman"/>
              </a:rPr>
              <a:t> U </a:t>
            </a:r>
            <a:endParaRPr lang="it-IT" dirty="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lang="it-IT" b="1" dirty="0">
                <a:latin typeface="Times New Roman"/>
                <a:cs typeface="Times New Roman"/>
              </a:rPr>
              <a:t>G : </a:t>
            </a:r>
            <a:r>
              <a:rPr lang="it-IT" b="1" spc="-5" dirty="0">
                <a:latin typeface="Times New Roman"/>
                <a:cs typeface="Times New Roman"/>
              </a:rPr>
              <a:t>S </a:t>
            </a:r>
            <a:r>
              <a:rPr lang="it-IT" b="1" spc="-5" dirty="0">
                <a:latin typeface="Symbol"/>
                <a:cs typeface="Symbol"/>
              </a:rPr>
              <a:t></a:t>
            </a:r>
            <a:r>
              <a:rPr lang="it-IT" b="1" spc="-5" dirty="0">
                <a:latin typeface="Times New Roman"/>
                <a:cs typeface="Times New Roman"/>
              </a:rPr>
              <a:t> I </a:t>
            </a:r>
            <a:r>
              <a:rPr lang="it-IT" b="1" spc="-5" dirty="0">
                <a:latin typeface="Symbol"/>
                <a:cs typeface="Symbol"/>
              </a:rPr>
              <a:t></a:t>
            </a:r>
            <a:r>
              <a:rPr lang="it-IT" b="1" spc="-5" dirty="0">
                <a:latin typeface="Times New Roman"/>
                <a:cs typeface="Times New Roman"/>
              </a:rPr>
              <a:t> 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34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449" y="191558"/>
            <a:ext cx="7323581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pc="-5" dirty="0"/>
              <a:t>Classificazione </a:t>
            </a:r>
            <a:r>
              <a:rPr dirty="0"/>
              <a:t>dei </a:t>
            </a:r>
            <a:r>
              <a:rPr spc="-5" dirty="0"/>
              <a:t>comportamenti </a:t>
            </a:r>
            <a:r>
              <a:rPr dirty="0"/>
              <a:t>e </a:t>
            </a:r>
            <a:r>
              <a:rPr dirty="0" err="1"/>
              <a:t>quindi</a:t>
            </a:r>
            <a:r>
              <a:rPr spc="-55" dirty="0"/>
              <a:t> </a:t>
            </a:r>
            <a:r>
              <a:rPr dirty="0"/>
              <a:t>del</a:t>
            </a:r>
            <a:br>
              <a:rPr lang="it-IT" dirty="0"/>
            </a:br>
            <a:r>
              <a:rPr lang="it-IT" spc="-5" dirty="0"/>
              <a:t>grafo </a:t>
            </a:r>
            <a:r>
              <a:rPr lang="it-IT" dirty="0"/>
              <a:t>degli stati delle </a:t>
            </a:r>
            <a:r>
              <a:rPr lang="it-IT" spc="-5" dirty="0"/>
              <a:t>Macchine</a:t>
            </a:r>
            <a:r>
              <a:rPr lang="it-IT" spc="-55" dirty="0"/>
              <a:t> </a:t>
            </a:r>
            <a:r>
              <a:rPr lang="it-IT" spc="-5" dirty="0"/>
              <a:t>Sequenziali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7233" y="1424968"/>
            <a:ext cx="408552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1: una variazione di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ingresso  determina (al più) </a:t>
            </a:r>
            <a:r>
              <a:rPr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una</a:t>
            </a:r>
            <a:r>
              <a:rPr lang="it-IT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variazione</a:t>
            </a:r>
            <a:r>
              <a:rPr sz="2000" dirty="0">
                <a:latin typeface="Times New Roman"/>
                <a:cs typeface="Times New Roman"/>
              </a:rPr>
              <a:t> di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uscita</a:t>
            </a:r>
            <a:br>
              <a:rPr lang="it-IT" sz="2000" dirty="0">
                <a:latin typeface="Times New Roman"/>
                <a:cs typeface="Times New Roman"/>
              </a:rPr>
            </a:br>
            <a:r>
              <a:rPr lang="it-IT" sz="2000" dirty="0">
                <a:latin typeface="Times New Roman"/>
                <a:cs typeface="Times New Roman"/>
              </a:rPr>
              <a:t>(</a:t>
            </a:r>
            <a:r>
              <a:rPr lang="it-IT" sz="2000" i="1" dirty="0">
                <a:solidFill>
                  <a:srgbClr val="0070C0"/>
                </a:solidFill>
                <a:latin typeface="Times New Roman"/>
                <a:cs typeface="Times New Roman"/>
              </a:rPr>
              <a:t>abbiamo già visto questo tipo di </a:t>
            </a:r>
            <a:r>
              <a:rPr lang="it-IT" sz="2000" i="1" dirty="0" err="1">
                <a:solidFill>
                  <a:srgbClr val="0070C0"/>
                </a:solidFill>
                <a:latin typeface="Times New Roman"/>
                <a:cs typeface="Times New Roman"/>
              </a:rPr>
              <a:t>d.d.s</a:t>
            </a:r>
            <a:r>
              <a:rPr lang="it-IT" sz="2000" i="1" dirty="0">
                <a:solidFill>
                  <a:srgbClr val="0070C0"/>
                </a:solidFill>
                <a:latin typeface="Times New Roman"/>
                <a:cs typeface="Times New Roman"/>
              </a:rPr>
              <a:t>. nelle Reti Sequenziali Asincrone)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242" y="3184300"/>
            <a:ext cx="440542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2: una variazione di ingresso  determina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un 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numero</a:t>
            </a:r>
            <a:r>
              <a:rPr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limitato  </a:t>
            </a:r>
            <a:r>
              <a:rPr dirty="0">
                <a:latin typeface="Times New Roman"/>
                <a:cs typeface="Times New Roman"/>
              </a:rPr>
              <a:t>di variazioni di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uscita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b="1" dirty="0">
                <a:latin typeface="Times New Roman"/>
                <a:cs typeface="Times New Roman"/>
              </a:rPr>
              <a:t>(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solo le RSS possono avere </a:t>
            </a:r>
            <a:r>
              <a:rPr lang="it-IT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dds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 di tipo 2! </a:t>
            </a:r>
            <a:r>
              <a:rPr lang="it-IT" b="1" i="1" dirty="0">
                <a:solidFill>
                  <a:srgbClr val="FF0000"/>
                </a:solidFill>
                <a:latin typeface="Times New Roman"/>
                <a:cs typeface="Times New Roman"/>
              </a:rPr>
              <a:t>Una RSA con DDS di questo tipo darebbe luogo a un  impulso sull’uscita di durata impredicibile!)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399" y="5043640"/>
            <a:ext cx="423316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3: una variazione di</a:t>
            </a:r>
            <a:r>
              <a:rPr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ingresso  determina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continue  </a:t>
            </a:r>
            <a:r>
              <a:rPr dirty="0">
                <a:latin typeface="Times New Roman"/>
                <a:cs typeface="Times New Roman"/>
              </a:rPr>
              <a:t>variazioni di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uscita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b="1" dirty="0">
                <a:latin typeface="Times New Roman"/>
                <a:cs typeface="Times New Roman"/>
              </a:rPr>
              <a:t>(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solo le RSS possono avere </a:t>
            </a:r>
            <a:r>
              <a:rPr lang="it-IT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dds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 di tipo 3!  </a:t>
            </a:r>
            <a:r>
              <a:rPr lang="it-IT" b="1" i="1" dirty="0">
                <a:solidFill>
                  <a:srgbClr val="FF0000"/>
                </a:solidFill>
                <a:latin typeface="Times New Roman"/>
                <a:cs typeface="Times New Roman"/>
              </a:rPr>
              <a:t>Una RSA con DDS di questo tipo oscillerebbe, cioè non raggiungerebbe  mai la condizione di stabilità!</a:t>
            </a:r>
            <a:r>
              <a:rPr lang="it-IT" dirty="0">
                <a:latin typeface="Times New Roman"/>
                <a:cs typeface="Times New Roman"/>
              </a:rPr>
              <a:t>)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7800" y="14478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1828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0" y="1828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8028" y="136702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26353" y="1964182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1755" y="971882"/>
            <a:ext cx="1858454" cy="39369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1005205" algn="r">
              <a:lnSpc>
                <a:spcPct val="100000"/>
              </a:lnSpc>
              <a:spcBef>
                <a:spcPts val="73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CC99"/>
                </a:solidFill>
                <a:latin typeface="Times New Roman"/>
                <a:cs typeface="Times New Roman"/>
              </a:rPr>
              <a:t>u</a:t>
            </a:r>
            <a:r>
              <a:rPr sz="1800" baseline="-20833" dirty="0">
                <a:solidFill>
                  <a:srgbClr val="00CC99"/>
                </a:solidFill>
                <a:latin typeface="Times New Roman"/>
                <a:cs typeface="Times New Roman"/>
              </a:rPr>
              <a:t>1</a:t>
            </a:r>
            <a:endParaRPr sz="1800" baseline="-20833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9800" y="2095500"/>
            <a:ext cx="2057400" cy="76200"/>
          </a:xfrm>
          <a:custGeom>
            <a:avLst/>
            <a:gdLst/>
            <a:ahLst/>
            <a:cxnLst/>
            <a:rect l="l" t="t" r="r" b="b"/>
            <a:pathLst>
              <a:path w="2057400" h="76200">
                <a:moveTo>
                  <a:pt x="1981200" y="0"/>
                </a:moveTo>
                <a:lnTo>
                  <a:pt x="1981200" y="76200"/>
                </a:lnTo>
                <a:lnTo>
                  <a:pt x="2044700" y="44450"/>
                </a:lnTo>
                <a:lnTo>
                  <a:pt x="1993900" y="44450"/>
                </a:lnTo>
                <a:lnTo>
                  <a:pt x="1993900" y="31750"/>
                </a:lnTo>
                <a:lnTo>
                  <a:pt x="2044700" y="31750"/>
                </a:lnTo>
                <a:lnTo>
                  <a:pt x="1981200" y="0"/>
                </a:lnTo>
                <a:close/>
              </a:path>
              <a:path w="2057400" h="76200">
                <a:moveTo>
                  <a:pt x="1981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81200" y="44450"/>
                </a:lnTo>
                <a:lnTo>
                  <a:pt x="1981200" y="31750"/>
                </a:lnTo>
                <a:close/>
              </a:path>
              <a:path w="2057400" h="76200">
                <a:moveTo>
                  <a:pt x="2044700" y="31750"/>
                </a:moveTo>
                <a:lnTo>
                  <a:pt x="1993900" y="31750"/>
                </a:lnTo>
                <a:lnTo>
                  <a:pt x="1993900" y="44450"/>
                </a:lnTo>
                <a:lnTo>
                  <a:pt x="2044700" y="44450"/>
                </a:lnTo>
                <a:lnTo>
                  <a:pt x="2057400" y="38100"/>
                </a:lnTo>
                <a:lnTo>
                  <a:pt x="2044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60209" y="1701749"/>
            <a:ext cx="5213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01000" y="14478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7200" y="1828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7200" y="1828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1228" y="136702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69934" y="1964182"/>
            <a:ext cx="15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1809" y="1016253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57800" y="34290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4000" y="3810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0" y="3810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8028" y="334822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26353" y="3946017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8228" y="2997530"/>
            <a:ext cx="521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7" baseline="-20833" dirty="0">
                <a:latin typeface="Times New Roman"/>
                <a:cs typeface="Times New Roman"/>
              </a:rPr>
              <a:t>1</a:t>
            </a:r>
            <a:r>
              <a:rPr sz="1800" spc="-5" dirty="0">
                <a:latin typeface="Times New Roman"/>
                <a:cs typeface="Times New Roman"/>
              </a:rPr>
              <a:t>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CC99"/>
                </a:solidFill>
                <a:latin typeface="Times New Roman"/>
                <a:cs typeface="Times New Roman"/>
              </a:rPr>
              <a:t>u</a:t>
            </a:r>
            <a:r>
              <a:rPr sz="1800" spc="-7" baseline="-20833" dirty="0">
                <a:solidFill>
                  <a:srgbClr val="00CC99"/>
                </a:solidFill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81800" y="3810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1800" y="3810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50785" y="3996308"/>
            <a:ext cx="15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19800" y="40767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58153" y="3721989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u</a:t>
            </a:r>
            <a:r>
              <a:rPr sz="1800" baseline="-20833" dirty="0">
                <a:solidFill>
                  <a:srgbClr val="3333CC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01000" y="34290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77200" y="3810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77200" y="3810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1228" y="334822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69934" y="3946017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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31809" y="2997530"/>
            <a:ext cx="521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7" baseline="-20833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7600" y="40767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522209" y="3760089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49240" y="55245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48"/>
                </a:lnTo>
                <a:lnTo>
                  <a:pt x="209436" y="26946"/>
                </a:lnTo>
                <a:lnTo>
                  <a:pt x="169841" y="46815"/>
                </a:lnTo>
                <a:lnTo>
                  <a:pt x="133373" y="71446"/>
                </a:lnTo>
                <a:lnTo>
                  <a:pt x="100441" y="100431"/>
                </a:lnTo>
                <a:lnTo>
                  <a:pt x="71454" y="133362"/>
                </a:lnTo>
                <a:lnTo>
                  <a:pt x="46820" y="169830"/>
                </a:lnTo>
                <a:lnTo>
                  <a:pt x="26949" y="209426"/>
                </a:lnTo>
                <a:lnTo>
                  <a:pt x="12250" y="251742"/>
                </a:lnTo>
                <a:lnTo>
                  <a:pt x="3130" y="296369"/>
                </a:lnTo>
                <a:lnTo>
                  <a:pt x="0" y="342900"/>
                </a:lnTo>
                <a:lnTo>
                  <a:pt x="3130" y="389430"/>
                </a:lnTo>
                <a:lnTo>
                  <a:pt x="12250" y="434057"/>
                </a:lnTo>
                <a:lnTo>
                  <a:pt x="26949" y="476373"/>
                </a:lnTo>
                <a:lnTo>
                  <a:pt x="46820" y="515969"/>
                </a:lnTo>
                <a:lnTo>
                  <a:pt x="71454" y="552437"/>
                </a:lnTo>
                <a:lnTo>
                  <a:pt x="100441" y="585368"/>
                </a:lnTo>
                <a:lnTo>
                  <a:pt x="133373" y="614353"/>
                </a:lnTo>
                <a:lnTo>
                  <a:pt x="169841" y="638984"/>
                </a:lnTo>
                <a:lnTo>
                  <a:pt x="209436" y="658853"/>
                </a:lnTo>
                <a:lnTo>
                  <a:pt x="251751" y="673551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51"/>
                </a:lnTo>
                <a:lnTo>
                  <a:pt x="476363" y="658853"/>
                </a:lnTo>
                <a:lnTo>
                  <a:pt x="515958" y="638984"/>
                </a:lnTo>
                <a:lnTo>
                  <a:pt x="552426" y="614353"/>
                </a:lnTo>
                <a:lnTo>
                  <a:pt x="585358" y="585368"/>
                </a:lnTo>
                <a:lnTo>
                  <a:pt x="614345" y="552437"/>
                </a:lnTo>
                <a:lnTo>
                  <a:pt x="638979" y="515969"/>
                </a:lnTo>
                <a:lnTo>
                  <a:pt x="658850" y="476373"/>
                </a:lnTo>
                <a:lnTo>
                  <a:pt x="673549" y="434057"/>
                </a:lnTo>
                <a:lnTo>
                  <a:pt x="682669" y="389430"/>
                </a:lnTo>
                <a:lnTo>
                  <a:pt x="685800" y="342900"/>
                </a:lnTo>
                <a:lnTo>
                  <a:pt x="682669" y="296369"/>
                </a:lnTo>
                <a:lnTo>
                  <a:pt x="673549" y="251742"/>
                </a:lnTo>
                <a:lnTo>
                  <a:pt x="658850" y="209426"/>
                </a:lnTo>
                <a:lnTo>
                  <a:pt x="638979" y="169830"/>
                </a:lnTo>
                <a:lnTo>
                  <a:pt x="614345" y="133362"/>
                </a:lnTo>
                <a:lnTo>
                  <a:pt x="585358" y="100431"/>
                </a:lnTo>
                <a:lnTo>
                  <a:pt x="552426" y="71446"/>
                </a:lnTo>
                <a:lnTo>
                  <a:pt x="515958" y="46815"/>
                </a:lnTo>
                <a:lnTo>
                  <a:pt x="476363" y="26946"/>
                </a:lnTo>
                <a:lnTo>
                  <a:pt x="434048" y="12248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49240" y="55245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69"/>
                </a:lnTo>
                <a:lnTo>
                  <a:pt x="12250" y="251742"/>
                </a:lnTo>
                <a:lnTo>
                  <a:pt x="26949" y="209426"/>
                </a:lnTo>
                <a:lnTo>
                  <a:pt x="46820" y="169830"/>
                </a:lnTo>
                <a:lnTo>
                  <a:pt x="71454" y="133362"/>
                </a:lnTo>
                <a:lnTo>
                  <a:pt x="100441" y="100431"/>
                </a:lnTo>
                <a:lnTo>
                  <a:pt x="133373" y="71446"/>
                </a:lnTo>
                <a:lnTo>
                  <a:pt x="169841" y="46815"/>
                </a:lnTo>
                <a:lnTo>
                  <a:pt x="209436" y="26946"/>
                </a:lnTo>
                <a:lnTo>
                  <a:pt x="251751" y="12248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48"/>
                </a:lnTo>
                <a:lnTo>
                  <a:pt x="476363" y="26946"/>
                </a:lnTo>
                <a:lnTo>
                  <a:pt x="515958" y="46815"/>
                </a:lnTo>
                <a:lnTo>
                  <a:pt x="552426" y="71446"/>
                </a:lnTo>
                <a:lnTo>
                  <a:pt x="585358" y="100431"/>
                </a:lnTo>
                <a:lnTo>
                  <a:pt x="614345" y="133362"/>
                </a:lnTo>
                <a:lnTo>
                  <a:pt x="638979" y="169830"/>
                </a:lnTo>
                <a:lnTo>
                  <a:pt x="658850" y="209426"/>
                </a:lnTo>
                <a:lnTo>
                  <a:pt x="673549" y="251742"/>
                </a:lnTo>
                <a:lnTo>
                  <a:pt x="682669" y="296369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07811" y="5710834"/>
            <a:ext cx="170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87240" y="57912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626228" y="5436819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baseline="-20833" dirty="0"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97040" y="55245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48"/>
                </a:lnTo>
                <a:lnTo>
                  <a:pt x="209436" y="26946"/>
                </a:lnTo>
                <a:lnTo>
                  <a:pt x="169841" y="46815"/>
                </a:lnTo>
                <a:lnTo>
                  <a:pt x="133373" y="71446"/>
                </a:lnTo>
                <a:lnTo>
                  <a:pt x="100441" y="100431"/>
                </a:lnTo>
                <a:lnTo>
                  <a:pt x="71454" y="133362"/>
                </a:lnTo>
                <a:lnTo>
                  <a:pt x="46820" y="169830"/>
                </a:lnTo>
                <a:lnTo>
                  <a:pt x="26949" y="209426"/>
                </a:lnTo>
                <a:lnTo>
                  <a:pt x="12250" y="251742"/>
                </a:lnTo>
                <a:lnTo>
                  <a:pt x="3130" y="296369"/>
                </a:lnTo>
                <a:lnTo>
                  <a:pt x="0" y="342900"/>
                </a:lnTo>
                <a:lnTo>
                  <a:pt x="3130" y="389430"/>
                </a:lnTo>
                <a:lnTo>
                  <a:pt x="12250" y="434057"/>
                </a:lnTo>
                <a:lnTo>
                  <a:pt x="26949" y="476373"/>
                </a:lnTo>
                <a:lnTo>
                  <a:pt x="46820" y="515969"/>
                </a:lnTo>
                <a:lnTo>
                  <a:pt x="71454" y="552437"/>
                </a:lnTo>
                <a:lnTo>
                  <a:pt x="100441" y="585368"/>
                </a:lnTo>
                <a:lnTo>
                  <a:pt x="133373" y="614353"/>
                </a:lnTo>
                <a:lnTo>
                  <a:pt x="169841" y="638984"/>
                </a:lnTo>
                <a:lnTo>
                  <a:pt x="209436" y="658853"/>
                </a:lnTo>
                <a:lnTo>
                  <a:pt x="251751" y="673551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51"/>
                </a:lnTo>
                <a:lnTo>
                  <a:pt x="476363" y="658853"/>
                </a:lnTo>
                <a:lnTo>
                  <a:pt x="515958" y="638984"/>
                </a:lnTo>
                <a:lnTo>
                  <a:pt x="552426" y="614353"/>
                </a:lnTo>
                <a:lnTo>
                  <a:pt x="585358" y="585368"/>
                </a:lnTo>
                <a:lnTo>
                  <a:pt x="614345" y="552437"/>
                </a:lnTo>
                <a:lnTo>
                  <a:pt x="638979" y="515969"/>
                </a:lnTo>
                <a:lnTo>
                  <a:pt x="658850" y="476373"/>
                </a:lnTo>
                <a:lnTo>
                  <a:pt x="673549" y="434057"/>
                </a:lnTo>
                <a:lnTo>
                  <a:pt x="682669" y="389430"/>
                </a:lnTo>
                <a:lnTo>
                  <a:pt x="685800" y="342900"/>
                </a:lnTo>
                <a:lnTo>
                  <a:pt x="682669" y="296369"/>
                </a:lnTo>
                <a:lnTo>
                  <a:pt x="673549" y="251742"/>
                </a:lnTo>
                <a:lnTo>
                  <a:pt x="658850" y="209426"/>
                </a:lnTo>
                <a:lnTo>
                  <a:pt x="638979" y="169830"/>
                </a:lnTo>
                <a:lnTo>
                  <a:pt x="614345" y="133362"/>
                </a:lnTo>
                <a:lnTo>
                  <a:pt x="585358" y="100431"/>
                </a:lnTo>
                <a:lnTo>
                  <a:pt x="552426" y="71446"/>
                </a:lnTo>
                <a:lnTo>
                  <a:pt x="515958" y="46815"/>
                </a:lnTo>
                <a:lnTo>
                  <a:pt x="476363" y="26946"/>
                </a:lnTo>
                <a:lnTo>
                  <a:pt x="434048" y="12248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7040" y="55245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69"/>
                </a:lnTo>
                <a:lnTo>
                  <a:pt x="12250" y="251742"/>
                </a:lnTo>
                <a:lnTo>
                  <a:pt x="26949" y="209426"/>
                </a:lnTo>
                <a:lnTo>
                  <a:pt x="46820" y="169830"/>
                </a:lnTo>
                <a:lnTo>
                  <a:pt x="71454" y="133362"/>
                </a:lnTo>
                <a:lnTo>
                  <a:pt x="100441" y="100431"/>
                </a:lnTo>
                <a:lnTo>
                  <a:pt x="133373" y="71446"/>
                </a:lnTo>
                <a:lnTo>
                  <a:pt x="169841" y="46815"/>
                </a:lnTo>
                <a:lnTo>
                  <a:pt x="209436" y="26946"/>
                </a:lnTo>
                <a:lnTo>
                  <a:pt x="251751" y="12248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48"/>
                </a:lnTo>
                <a:lnTo>
                  <a:pt x="476363" y="26946"/>
                </a:lnTo>
                <a:lnTo>
                  <a:pt x="515958" y="46815"/>
                </a:lnTo>
                <a:lnTo>
                  <a:pt x="552426" y="71446"/>
                </a:lnTo>
                <a:lnTo>
                  <a:pt x="585358" y="100431"/>
                </a:lnTo>
                <a:lnTo>
                  <a:pt x="614345" y="133362"/>
                </a:lnTo>
                <a:lnTo>
                  <a:pt x="638979" y="169830"/>
                </a:lnTo>
                <a:lnTo>
                  <a:pt x="658850" y="209426"/>
                </a:lnTo>
                <a:lnTo>
                  <a:pt x="673549" y="251742"/>
                </a:lnTo>
                <a:lnTo>
                  <a:pt x="682669" y="296369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066533" y="5710834"/>
            <a:ext cx="151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35040" y="57912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074028" y="5436819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CC99"/>
                </a:solidFill>
                <a:latin typeface="Times New Roman"/>
                <a:cs typeface="Times New Roman"/>
              </a:rPr>
              <a:t>u</a:t>
            </a:r>
            <a:r>
              <a:rPr sz="1800" baseline="-20833" dirty="0">
                <a:solidFill>
                  <a:srgbClr val="00CC99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244840" y="55245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48"/>
                </a:lnTo>
                <a:lnTo>
                  <a:pt x="209436" y="26946"/>
                </a:lnTo>
                <a:lnTo>
                  <a:pt x="169841" y="46815"/>
                </a:lnTo>
                <a:lnTo>
                  <a:pt x="133373" y="71446"/>
                </a:lnTo>
                <a:lnTo>
                  <a:pt x="100441" y="100431"/>
                </a:lnTo>
                <a:lnTo>
                  <a:pt x="71454" y="133362"/>
                </a:lnTo>
                <a:lnTo>
                  <a:pt x="46820" y="169830"/>
                </a:lnTo>
                <a:lnTo>
                  <a:pt x="26949" y="209426"/>
                </a:lnTo>
                <a:lnTo>
                  <a:pt x="12250" y="251742"/>
                </a:lnTo>
                <a:lnTo>
                  <a:pt x="3130" y="296369"/>
                </a:lnTo>
                <a:lnTo>
                  <a:pt x="0" y="342900"/>
                </a:lnTo>
                <a:lnTo>
                  <a:pt x="3130" y="389430"/>
                </a:lnTo>
                <a:lnTo>
                  <a:pt x="12250" y="434057"/>
                </a:lnTo>
                <a:lnTo>
                  <a:pt x="26949" y="476373"/>
                </a:lnTo>
                <a:lnTo>
                  <a:pt x="46820" y="515969"/>
                </a:lnTo>
                <a:lnTo>
                  <a:pt x="71454" y="552437"/>
                </a:lnTo>
                <a:lnTo>
                  <a:pt x="100441" y="585368"/>
                </a:lnTo>
                <a:lnTo>
                  <a:pt x="133373" y="614353"/>
                </a:lnTo>
                <a:lnTo>
                  <a:pt x="169841" y="638984"/>
                </a:lnTo>
                <a:lnTo>
                  <a:pt x="209436" y="658853"/>
                </a:lnTo>
                <a:lnTo>
                  <a:pt x="251751" y="673551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51"/>
                </a:lnTo>
                <a:lnTo>
                  <a:pt x="476363" y="658853"/>
                </a:lnTo>
                <a:lnTo>
                  <a:pt x="515958" y="638984"/>
                </a:lnTo>
                <a:lnTo>
                  <a:pt x="552426" y="614353"/>
                </a:lnTo>
                <a:lnTo>
                  <a:pt x="585358" y="585368"/>
                </a:lnTo>
                <a:lnTo>
                  <a:pt x="614345" y="552437"/>
                </a:lnTo>
                <a:lnTo>
                  <a:pt x="638979" y="515969"/>
                </a:lnTo>
                <a:lnTo>
                  <a:pt x="658850" y="476373"/>
                </a:lnTo>
                <a:lnTo>
                  <a:pt x="673549" y="434057"/>
                </a:lnTo>
                <a:lnTo>
                  <a:pt x="682669" y="389430"/>
                </a:lnTo>
                <a:lnTo>
                  <a:pt x="685800" y="342900"/>
                </a:lnTo>
                <a:lnTo>
                  <a:pt x="682669" y="296369"/>
                </a:lnTo>
                <a:lnTo>
                  <a:pt x="673549" y="251742"/>
                </a:lnTo>
                <a:lnTo>
                  <a:pt x="658850" y="209426"/>
                </a:lnTo>
                <a:lnTo>
                  <a:pt x="638979" y="169830"/>
                </a:lnTo>
                <a:lnTo>
                  <a:pt x="614345" y="133362"/>
                </a:lnTo>
                <a:lnTo>
                  <a:pt x="585358" y="100431"/>
                </a:lnTo>
                <a:lnTo>
                  <a:pt x="552426" y="71446"/>
                </a:lnTo>
                <a:lnTo>
                  <a:pt x="515958" y="46815"/>
                </a:lnTo>
                <a:lnTo>
                  <a:pt x="476363" y="26946"/>
                </a:lnTo>
                <a:lnTo>
                  <a:pt x="434048" y="12248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44840" y="55245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69"/>
                </a:lnTo>
                <a:lnTo>
                  <a:pt x="12250" y="251742"/>
                </a:lnTo>
                <a:lnTo>
                  <a:pt x="26949" y="209426"/>
                </a:lnTo>
                <a:lnTo>
                  <a:pt x="46820" y="169830"/>
                </a:lnTo>
                <a:lnTo>
                  <a:pt x="71454" y="133362"/>
                </a:lnTo>
                <a:lnTo>
                  <a:pt x="100441" y="100431"/>
                </a:lnTo>
                <a:lnTo>
                  <a:pt x="133373" y="71446"/>
                </a:lnTo>
                <a:lnTo>
                  <a:pt x="169841" y="46815"/>
                </a:lnTo>
                <a:lnTo>
                  <a:pt x="209436" y="26946"/>
                </a:lnTo>
                <a:lnTo>
                  <a:pt x="251751" y="12248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48"/>
                </a:lnTo>
                <a:lnTo>
                  <a:pt x="476363" y="26946"/>
                </a:lnTo>
                <a:lnTo>
                  <a:pt x="515958" y="46815"/>
                </a:lnTo>
                <a:lnTo>
                  <a:pt x="552426" y="71446"/>
                </a:lnTo>
                <a:lnTo>
                  <a:pt x="585358" y="100431"/>
                </a:lnTo>
                <a:lnTo>
                  <a:pt x="614345" y="133362"/>
                </a:lnTo>
                <a:lnTo>
                  <a:pt x="638979" y="169830"/>
                </a:lnTo>
                <a:lnTo>
                  <a:pt x="658850" y="209426"/>
                </a:lnTo>
                <a:lnTo>
                  <a:pt x="673549" y="251742"/>
                </a:lnTo>
                <a:lnTo>
                  <a:pt x="682669" y="296369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529955" y="5710834"/>
            <a:ext cx="1200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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482840" y="57912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522209" y="5436819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63177" y="5779719"/>
            <a:ext cx="4540250" cy="546100"/>
          </a:xfrm>
          <a:custGeom>
            <a:avLst/>
            <a:gdLst/>
            <a:ahLst/>
            <a:cxnLst/>
            <a:rect l="l" t="t" r="r" b="b"/>
            <a:pathLst>
              <a:path w="4540250" h="546100">
                <a:moveTo>
                  <a:pt x="44450" y="129120"/>
                </a:moveTo>
                <a:lnTo>
                  <a:pt x="31750" y="129120"/>
                </a:lnTo>
                <a:lnTo>
                  <a:pt x="31750" y="543255"/>
                </a:lnTo>
                <a:lnTo>
                  <a:pt x="34544" y="546100"/>
                </a:lnTo>
                <a:lnTo>
                  <a:pt x="4537456" y="546100"/>
                </a:lnTo>
                <a:lnTo>
                  <a:pt x="4540250" y="543255"/>
                </a:lnTo>
                <a:lnTo>
                  <a:pt x="4540250" y="539750"/>
                </a:lnTo>
                <a:lnTo>
                  <a:pt x="44450" y="539750"/>
                </a:lnTo>
                <a:lnTo>
                  <a:pt x="38100" y="533400"/>
                </a:lnTo>
                <a:lnTo>
                  <a:pt x="44450" y="533400"/>
                </a:lnTo>
                <a:lnTo>
                  <a:pt x="44450" y="129120"/>
                </a:lnTo>
                <a:close/>
              </a:path>
              <a:path w="4540250" h="546100">
                <a:moveTo>
                  <a:pt x="44450" y="533400"/>
                </a:moveTo>
                <a:lnTo>
                  <a:pt x="38100" y="533400"/>
                </a:lnTo>
                <a:lnTo>
                  <a:pt x="44450" y="539750"/>
                </a:lnTo>
                <a:lnTo>
                  <a:pt x="44450" y="533400"/>
                </a:lnTo>
                <a:close/>
              </a:path>
              <a:path w="4540250" h="546100">
                <a:moveTo>
                  <a:pt x="4527550" y="533400"/>
                </a:moveTo>
                <a:lnTo>
                  <a:pt x="44450" y="533400"/>
                </a:lnTo>
                <a:lnTo>
                  <a:pt x="44450" y="539750"/>
                </a:lnTo>
                <a:lnTo>
                  <a:pt x="4527550" y="539750"/>
                </a:lnTo>
                <a:lnTo>
                  <a:pt x="4527550" y="533400"/>
                </a:lnTo>
                <a:close/>
              </a:path>
              <a:path w="4540250" h="546100">
                <a:moveTo>
                  <a:pt x="4527550" y="6350"/>
                </a:moveTo>
                <a:lnTo>
                  <a:pt x="4527550" y="539750"/>
                </a:lnTo>
                <a:lnTo>
                  <a:pt x="4533900" y="533400"/>
                </a:lnTo>
                <a:lnTo>
                  <a:pt x="4540250" y="533400"/>
                </a:lnTo>
                <a:lnTo>
                  <a:pt x="4540250" y="12700"/>
                </a:lnTo>
                <a:lnTo>
                  <a:pt x="4533900" y="12700"/>
                </a:lnTo>
                <a:lnTo>
                  <a:pt x="4527550" y="6350"/>
                </a:lnTo>
                <a:close/>
              </a:path>
              <a:path w="4540250" h="546100">
                <a:moveTo>
                  <a:pt x="4540250" y="533400"/>
                </a:moveTo>
                <a:lnTo>
                  <a:pt x="4533900" y="533400"/>
                </a:lnTo>
                <a:lnTo>
                  <a:pt x="4527550" y="539750"/>
                </a:lnTo>
                <a:lnTo>
                  <a:pt x="4540250" y="539750"/>
                </a:lnTo>
                <a:lnTo>
                  <a:pt x="4540250" y="533400"/>
                </a:lnTo>
                <a:close/>
              </a:path>
              <a:path w="4540250" h="546100">
                <a:moveTo>
                  <a:pt x="38100" y="65620"/>
                </a:moveTo>
                <a:lnTo>
                  <a:pt x="0" y="141820"/>
                </a:lnTo>
                <a:lnTo>
                  <a:pt x="31750" y="141820"/>
                </a:lnTo>
                <a:lnTo>
                  <a:pt x="31750" y="129120"/>
                </a:lnTo>
                <a:lnTo>
                  <a:pt x="69850" y="129120"/>
                </a:lnTo>
                <a:lnTo>
                  <a:pt x="38100" y="65620"/>
                </a:lnTo>
                <a:close/>
              </a:path>
              <a:path w="4540250" h="546100">
                <a:moveTo>
                  <a:pt x="69850" y="129120"/>
                </a:moveTo>
                <a:lnTo>
                  <a:pt x="44450" y="129120"/>
                </a:lnTo>
                <a:lnTo>
                  <a:pt x="44450" y="141820"/>
                </a:lnTo>
                <a:lnTo>
                  <a:pt x="76200" y="141820"/>
                </a:lnTo>
                <a:lnTo>
                  <a:pt x="69850" y="129120"/>
                </a:lnTo>
                <a:close/>
              </a:path>
              <a:path w="4540250" h="546100">
                <a:moveTo>
                  <a:pt x="4537456" y="0"/>
                </a:moveTo>
                <a:lnTo>
                  <a:pt x="4381500" y="0"/>
                </a:lnTo>
                <a:lnTo>
                  <a:pt x="4381500" y="12700"/>
                </a:lnTo>
                <a:lnTo>
                  <a:pt x="4527550" y="12700"/>
                </a:lnTo>
                <a:lnTo>
                  <a:pt x="4527550" y="6350"/>
                </a:lnTo>
                <a:lnTo>
                  <a:pt x="4540250" y="6350"/>
                </a:lnTo>
                <a:lnTo>
                  <a:pt x="4540250" y="2844"/>
                </a:lnTo>
                <a:lnTo>
                  <a:pt x="4537456" y="0"/>
                </a:lnTo>
                <a:close/>
              </a:path>
              <a:path w="4540250" h="546100">
                <a:moveTo>
                  <a:pt x="4540250" y="6350"/>
                </a:moveTo>
                <a:lnTo>
                  <a:pt x="4527550" y="6350"/>
                </a:lnTo>
                <a:lnTo>
                  <a:pt x="4533900" y="12700"/>
                </a:lnTo>
                <a:lnTo>
                  <a:pt x="4540250" y="12700"/>
                </a:lnTo>
                <a:lnTo>
                  <a:pt x="45402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100</a:t>
            </a:fld>
            <a:endParaRPr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562" y="331978"/>
            <a:ext cx="664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La </a:t>
            </a:r>
            <a:r>
              <a:rPr sz="3600" spc="-5" dirty="0">
                <a:solidFill>
                  <a:srgbClr val="FF0000"/>
                </a:solidFill>
              </a:rPr>
              <a:t>macchina </a:t>
            </a:r>
            <a:r>
              <a:rPr sz="3600" dirty="0">
                <a:solidFill>
                  <a:srgbClr val="FF0000"/>
                </a:solidFill>
              </a:rPr>
              <a:t>sequenziale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asincrona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47217" y="3455289"/>
            <a:ext cx="734024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105"/>
              </a:spcBef>
              <a:tabLst>
                <a:tab pos="393065" algn="l"/>
                <a:tab pos="1030605" algn="l"/>
                <a:tab pos="1053465" algn="l"/>
                <a:tab pos="1778635" algn="l"/>
                <a:tab pos="2257425" algn="l"/>
                <a:tab pos="3005455" algn="l"/>
                <a:tab pos="3190240" algn="l"/>
                <a:tab pos="3606800" algn="l"/>
                <a:tab pos="4170679" algn="l"/>
                <a:tab pos="4318000" algn="l"/>
                <a:tab pos="5036185" algn="l"/>
              </a:tabLst>
            </a:pPr>
            <a:r>
              <a:rPr sz="1600" spc="-5" dirty="0">
                <a:latin typeface="Wingdings"/>
                <a:cs typeface="Wingdings"/>
              </a:rPr>
              <a:t>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Una		</a:t>
            </a:r>
            <a:r>
              <a:rPr sz="2000" i="1" spc="-15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ol</a:t>
            </a:r>
            <a:r>
              <a:rPr sz="2000" i="1" spc="-2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a	agg</a:t>
            </a:r>
            <a:r>
              <a:rPr sz="2000" i="1" spc="-15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or</a:t>
            </a:r>
            <a:r>
              <a:rPr sz="2000" i="1" spc="-1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o,		</a:t>
            </a: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i="1" dirty="0">
                <a:latin typeface="Times New Roman"/>
                <a:cs typeface="Times New Roman"/>
              </a:rPr>
              <a:t>o	s</a:t>
            </a:r>
            <a:r>
              <a:rPr sz="2000" i="1" spc="-2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o		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2000" i="1" spc="-15" dirty="0">
                <a:latin typeface="Times New Roman"/>
                <a:cs typeface="Times New Roman"/>
              </a:rPr>
              <a:t>s</a:t>
            </a:r>
            <a:r>
              <a:rPr sz="2000" i="1" dirty="0">
                <a:latin typeface="Times New Roman"/>
                <a:cs typeface="Times New Roman"/>
              </a:rPr>
              <a:t>ta	s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abile</a:t>
            </a:r>
            <a:r>
              <a:rPr lang="it-IT" sz="2000" i="1" dirty="0">
                <a:latin typeface="Times New Roman"/>
                <a:cs typeface="Times New Roman"/>
              </a:rPr>
              <a:t> e immutato </a:t>
            </a:r>
            <a:r>
              <a:rPr sz="2000" i="1" dirty="0">
                <a:latin typeface="Times New Roman"/>
                <a:cs typeface="Times New Roman"/>
              </a:rPr>
              <a:t>  </a:t>
            </a:r>
            <a:r>
              <a:rPr sz="2000" i="1" spc="-5" dirty="0">
                <a:latin typeface="Times New Roman"/>
                <a:cs typeface="Times New Roman"/>
              </a:rPr>
              <a:t>fino	all’arrivo	della	</a:t>
            </a:r>
            <a:r>
              <a:rPr sz="2000" i="1" spc="-10" dirty="0">
                <a:latin typeface="Times New Roman"/>
                <a:cs typeface="Times New Roman"/>
              </a:rPr>
              <a:t>prossima	</a:t>
            </a:r>
            <a:r>
              <a:rPr sz="2000" i="1" spc="-5" dirty="0" err="1">
                <a:latin typeface="Times New Roman"/>
                <a:cs typeface="Times New Roman"/>
              </a:rPr>
              <a:t>configurazione</a:t>
            </a:r>
            <a:r>
              <a:rPr lang="it-IT" sz="2000" i="1" spc="-5" dirty="0">
                <a:latin typeface="Times New Roman"/>
                <a:cs typeface="Times New Roman"/>
              </a:rPr>
              <a:t> di ingresso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528" y="1017854"/>
            <a:ext cx="696023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Per </a:t>
            </a:r>
            <a:r>
              <a:rPr sz="2000" i="1" spc="-10" dirty="0">
                <a:latin typeface="Times New Roman"/>
                <a:cs typeface="Times New Roman"/>
              </a:rPr>
              <a:t>ottenere </a:t>
            </a:r>
            <a:r>
              <a:rPr sz="2000" i="1" dirty="0">
                <a:latin typeface="Times New Roman"/>
                <a:cs typeface="Times New Roman"/>
              </a:rPr>
              <a:t>il comportamento 1 </a:t>
            </a:r>
            <a:r>
              <a:rPr sz="2000" i="1" spc="-5" dirty="0">
                <a:latin typeface="Times New Roman"/>
                <a:cs typeface="Times New Roman"/>
              </a:rPr>
              <a:t>(al </a:t>
            </a:r>
            <a:r>
              <a:rPr sz="2000" i="1" dirty="0">
                <a:latin typeface="Times New Roman"/>
                <a:cs typeface="Times New Roman"/>
              </a:rPr>
              <a:t>più una variazione </a:t>
            </a:r>
            <a:r>
              <a:rPr sz="2000" i="1" spc="-5" dirty="0">
                <a:latin typeface="Times New Roman"/>
                <a:cs typeface="Times New Roman"/>
              </a:rPr>
              <a:t>dell’uscita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  </a:t>
            </a:r>
            <a:r>
              <a:rPr sz="2000" i="1" spc="-15" dirty="0">
                <a:latin typeface="Times New Roman"/>
                <a:cs typeface="Times New Roman"/>
              </a:rPr>
              <a:t>fronte </a:t>
            </a:r>
            <a:r>
              <a:rPr sz="2000" i="1" dirty="0">
                <a:latin typeface="Times New Roman"/>
                <a:cs typeface="Times New Roman"/>
              </a:rPr>
              <a:t>di </a:t>
            </a:r>
            <a:r>
              <a:rPr sz="2000" i="1" spc="5" dirty="0">
                <a:latin typeface="Times New Roman"/>
                <a:cs typeface="Times New Roman"/>
              </a:rPr>
              <a:t>una </a:t>
            </a:r>
            <a:r>
              <a:rPr sz="2000" i="1" dirty="0">
                <a:latin typeface="Times New Roman"/>
                <a:cs typeface="Times New Roman"/>
              </a:rPr>
              <a:t>variazione </a:t>
            </a:r>
            <a:r>
              <a:rPr sz="2000" i="1" spc="-10" dirty="0" err="1">
                <a:latin typeface="Times New Roman"/>
                <a:cs typeface="Times New Roman"/>
              </a:rPr>
              <a:t>dell’ingresso</a:t>
            </a:r>
            <a:r>
              <a:rPr sz="2000" i="1" spc="-10" dirty="0">
                <a:latin typeface="Times New Roman"/>
                <a:cs typeface="Times New Roman"/>
              </a:rPr>
              <a:t>)</a:t>
            </a:r>
            <a:r>
              <a:rPr lang="it-IT" sz="2000" i="1" spc="-10" dirty="0">
                <a:latin typeface="Times New Roman"/>
                <a:cs typeface="Times New Roman"/>
              </a:rPr>
              <a:t>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è </a:t>
            </a:r>
            <a:r>
              <a:rPr sz="2000" i="1" spc="-5" dirty="0">
                <a:latin typeface="Times New Roman"/>
                <a:cs typeface="Times New Roman"/>
              </a:rPr>
              <a:t>sufficiente </a:t>
            </a:r>
            <a:r>
              <a:rPr sz="2000" i="1" spc="-20" dirty="0">
                <a:latin typeface="Times New Roman"/>
                <a:cs typeface="Times New Roman"/>
              </a:rPr>
              <a:t>progettare </a:t>
            </a:r>
            <a:r>
              <a:rPr sz="2000" i="1" dirty="0">
                <a:latin typeface="Times New Roman"/>
                <a:cs typeface="Times New Roman"/>
              </a:rPr>
              <a:t>il  diagramma degli </a:t>
            </a:r>
            <a:r>
              <a:rPr sz="2000" i="1" spc="-5" dirty="0">
                <a:latin typeface="Times New Roman"/>
                <a:cs typeface="Times New Roman"/>
              </a:rPr>
              <a:t>stati </a:t>
            </a:r>
            <a:r>
              <a:rPr sz="2000" i="1" dirty="0">
                <a:latin typeface="Times New Roman"/>
                <a:cs typeface="Times New Roman"/>
              </a:rPr>
              <a:t>in modo che lo </a:t>
            </a:r>
            <a:r>
              <a:rPr sz="2000" i="1" spc="-5" dirty="0">
                <a:latin typeface="Times New Roman"/>
                <a:cs typeface="Times New Roman"/>
              </a:rPr>
              <a:t>stato d’arrivo </a:t>
            </a:r>
            <a:r>
              <a:rPr sz="2000" i="1" spc="5" dirty="0">
                <a:latin typeface="Times New Roman"/>
                <a:cs typeface="Times New Roman"/>
              </a:rPr>
              <a:t>non </a:t>
            </a:r>
            <a:r>
              <a:rPr sz="2000" i="1" dirty="0">
                <a:latin typeface="Times New Roman"/>
                <a:cs typeface="Times New Roman"/>
              </a:rPr>
              <a:t>vari in  corrispondenza del nuovo</a:t>
            </a:r>
            <a:r>
              <a:rPr sz="2000" i="1" spc="-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ingresso: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817" y="2541270"/>
            <a:ext cx="5741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algn="ct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se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baseline="-20833" dirty="0">
                <a:latin typeface="Times New Roman"/>
                <a:cs typeface="Times New Roman"/>
              </a:rPr>
              <a:t>j </a:t>
            </a:r>
            <a:r>
              <a:rPr sz="2400" i="1" dirty="0">
                <a:latin typeface="Times New Roman"/>
                <a:cs typeface="Times New Roman"/>
              </a:rPr>
              <a:t>= </a:t>
            </a:r>
            <a:r>
              <a:rPr sz="2400" i="1" spc="-5" dirty="0">
                <a:latin typeface="Times New Roman"/>
                <a:cs typeface="Times New Roman"/>
              </a:rPr>
              <a:t>G(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baseline="-20833" dirty="0">
                <a:latin typeface="Times New Roman"/>
                <a:cs typeface="Times New Roman"/>
              </a:rPr>
              <a:t>i </a:t>
            </a:r>
            <a:r>
              <a:rPr sz="2400" i="1" dirty="0">
                <a:latin typeface="Times New Roman"/>
                <a:cs typeface="Times New Roman"/>
              </a:rPr>
              <a:t>, i) allora s</a:t>
            </a:r>
            <a:r>
              <a:rPr sz="2400" i="1" baseline="-20833" dirty="0">
                <a:latin typeface="Times New Roman"/>
                <a:cs typeface="Times New Roman"/>
              </a:rPr>
              <a:t>j </a:t>
            </a:r>
            <a:r>
              <a:rPr sz="2400" i="1" dirty="0">
                <a:latin typeface="Times New Roman"/>
                <a:cs typeface="Times New Roman"/>
              </a:rPr>
              <a:t>= </a:t>
            </a:r>
            <a:r>
              <a:rPr sz="2400" i="1" spc="-5" dirty="0">
                <a:latin typeface="Times New Roman"/>
                <a:cs typeface="Times New Roman"/>
              </a:rPr>
              <a:t>G(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baseline="-20833" dirty="0">
                <a:latin typeface="Times New Roman"/>
                <a:cs typeface="Times New Roman"/>
              </a:rPr>
              <a:t>j </a:t>
            </a:r>
            <a:r>
              <a:rPr sz="2400" i="1" dirty="0">
                <a:latin typeface="Times New Roman"/>
                <a:cs typeface="Times New Roman"/>
              </a:rPr>
              <a:t>,</a:t>
            </a:r>
            <a:r>
              <a:rPr sz="2400" i="1" spc="-40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i)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20"/>
              </a:spcBef>
              <a:tabLst>
                <a:tab pos="418465" algn="l"/>
              </a:tabLst>
            </a:pPr>
            <a:r>
              <a:rPr sz="1600" spc="-5" dirty="0">
                <a:latin typeface="Wingdings"/>
                <a:cs typeface="Wingdings"/>
              </a:rPr>
              <a:t>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Lo stato viene aggiornato con </a:t>
            </a:r>
            <a:r>
              <a:rPr sz="2000" i="1" spc="-5" dirty="0">
                <a:latin typeface="Times New Roman"/>
                <a:cs typeface="Times New Roman"/>
              </a:rPr>
              <a:t>il </a:t>
            </a:r>
            <a:r>
              <a:rPr sz="2000" i="1" spc="-10" dirty="0">
                <a:latin typeface="Times New Roman"/>
                <a:cs typeface="Times New Roman"/>
              </a:rPr>
              <a:t>ritardo </a:t>
            </a:r>
            <a:r>
              <a:rPr sz="2000" i="1" dirty="0">
                <a:latin typeface="Times New Roman"/>
                <a:cs typeface="Times New Roman"/>
              </a:rPr>
              <a:t>della </a:t>
            </a:r>
            <a:r>
              <a:rPr sz="2000" i="1" spc="-20" dirty="0">
                <a:latin typeface="Times New Roman"/>
                <a:cs typeface="Times New Roman"/>
              </a:rPr>
              <a:t>rete</a:t>
            </a:r>
            <a:r>
              <a:rPr sz="2000" i="1" spc="-1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34606" y="2707385"/>
            <a:ext cx="829310" cy="76200"/>
          </a:xfrm>
          <a:custGeom>
            <a:avLst/>
            <a:gdLst/>
            <a:ahLst/>
            <a:cxnLst/>
            <a:rect l="l" t="t" r="r" b="b"/>
            <a:pathLst>
              <a:path w="829309" h="76200">
                <a:moveTo>
                  <a:pt x="752855" y="0"/>
                </a:moveTo>
                <a:lnTo>
                  <a:pt x="752855" y="76200"/>
                </a:lnTo>
                <a:lnTo>
                  <a:pt x="809244" y="48005"/>
                </a:lnTo>
                <a:lnTo>
                  <a:pt x="765555" y="48005"/>
                </a:lnTo>
                <a:lnTo>
                  <a:pt x="765555" y="28193"/>
                </a:lnTo>
                <a:lnTo>
                  <a:pt x="809243" y="28193"/>
                </a:lnTo>
                <a:lnTo>
                  <a:pt x="752855" y="0"/>
                </a:lnTo>
                <a:close/>
              </a:path>
              <a:path w="829309" h="76200">
                <a:moveTo>
                  <a:pt x="752855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752855" y="48005"/>
                </a:lnTo>
                <a:lnTo>
                  <a:pt x="752855" y="28193"/>
                </a:lnTo>
                <a:close/>
              </a:path>
              <a:path w="829309" h="76200">
                <a:moveTo>
                  <a:pt x="809243" y="28193"/>
                </a:moveTo>
                <a:lnTo>
                  <a:pt x="765555" y="28193"/>
                </a:lnTo>
                <a:lnTo>
                  <a:pt x="765555" y="48005"/>
                </a:lnTo>
                <a:lnTo>
                  <a:pt x="809244" y="48005"/>
                </a:lnTo>
                <a:lnTo>
                  <a:pt x="829055" y="38100"/>
                </a:lnTo>
                <a:lnTo>
                  <a:pt x="809243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87461" y="2059685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2900" y="2439923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2900" y="2439923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05215" y="2002282"/>
            <a:ext cx="14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04607" y="2418334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63128" y="2004060"/>
            <a:ext cx="161544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74735" y="2586304"/>
            <a:ext cx="2317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1950" b="1" baseline="-21367" dirty="0">
                <a:latin typeface="Times New Roman"/>
                <a:cs typeface="Times New Roman"/>
              </a:rPr>
              <a:t>j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37959" y="2439923"/>
            <a:ext cx="596265" cy="647700"/>
          </a:xfrm>
          <a:custGeom>
            <a:avLst/>
            <a:gdLst/>
            <a:ahLst/>
            <a:cxnLst/>
            <a:rect l="l" t="t" r="r" b="b"/>
            <a:pathLst>
              <a:path w="596265" h="647700">
                <a:moveTo>
                  <a:pt x="297942" y="0"/>
                </a:moveTo>
                <a:lnTo>
                  <a:pt x="253904" y="3512"/>
                </a:lnTo>
                <a:lnTo>
                  <a:pt x="211876" y="13714"/>
                </a:lnTo>
                <a:lnTo>
                  <a:pt x="172318" y="30106"/>
                </a:lnTo>
                <a:lnTo>
                  <a:pt x="135690" y="52184"/>
                </a:lnTo>
                <a:lnTo>
                  <a:pt x="102452" y="79448"/>
                </a:lnTo>
                <a:lnTo>
                  <a:pt x="73065" y="111397"/>
                </a:lnTo>
                <a:lnTo>
                  <a:pt x="47989" y="147528"/>
                </a:lnTo>
                <a:lnTo>
                  <a:pt x="27684" y="187340"/>
                </a:lnTo>
                <a:lnTo>
                  <a:pt x="12611" y="230332"/>
                </a:lnTo>
                <a:lnTo>
                  <a:pt x="3229" y="276003"/>
                </a:lnTo>
                <a:lnTo>
                  <a:pt x="0" y="323850"/>
                </a:lnTo>
                <a:lnTo>
                  <a:pt x="3229" y="371696"/>
                </a:lnTo>
                <a:lnTo>
                  <a:pt x="12611" y="417367"/>
                </a:lnTo>
                <a:lnTo>
                  <a:pt x="27684" y="460359"/>
                </a:lnTo>
                <a:lnTo>
                  <a:pt x="47989" y="500171"/>
                </a:lnTo>
                <a:lnTo>
                  <a:pt x="73065" y="536302"/>
                </a:lnTo>
                <a:lnTo>
                  <a:pt x="102452" y="568251"/>
                </a:lnTo>
                <a:lnTo>
                  <a:pt x="135690" y="595515"/>
                </a:lnTo>
                <a:lnTo>
                  <a:pt x="172318" y="617593"/>
                </a:lnTo>
                <a:lnTo>
                  <a:pt x="211876" y="633985"/>
                </a:lnTo>
                <a:lnTo>
                  <a:pt x="253904" y="644187"/>
                </a:lnTo>
                <a:lnTo>
                  <a:pt x="297942" y="647700"/>
                </a:lnTo>
                <a:lnTo>
                  <a:pt x="341979" y="644187"/>
                </a:lnTo>
                <a:lnTo>
                  <a:pt x="384007" y="633985"/>
                </a:lnTo>
                <a:lnTo>
                  <a:pt x="423565" y="617593"/>
                </a:lnTo>
                <a:lnTo>
                  <a:pt x="460193" y="595515"/>
                </a:lnTo>
                <a:lnTo>
                  <a:pt x="493431" y="568251"/>
                </a:lnTo>
                <a:lnTo>
                  <a:pt x="522818" y="536302"/>
                </a:lnTo>
                <a:lnTo>
                  <a:pt x="547894" y="500171"/>
                </a:lnTo>
                <a:lnTo>
                  <a:pt x="568199" y="460359"/>
                </a:lnTo>
                <a:lnTo>
                  <a:pt x="583272" y="417367"/>
                </a:lnTo>
                <a:lnTo>
                  <a:pt x="592654" y="371696"/>
                </a:lnTo>
                <a:lnTo>
                  <a:pt x="595884" y="323850"/>
                </a:lnTo>
                <a:lnTo>
                  <a:pt x="592654" y="276003"/>
                </a:lnTo>
                <a:lnTo>
                  <a:pt x="583272" y="230332"/>
                </a:lnTo>
                <a:lnTo>
                  <a:pt x="568199" y="187340"/>
                </a:lnTo>
                <a:lnTo>
                  <a:pt x="547894" y="147528"/>
                </a:lnTo>
                <a:lnTo>
                  <a:pt x="522818" y="111397"/>
                </a:lnTo>
                <a:lnTo>
                  <a:pt x="493431" y="79448"/>
                </a:lnTo>
                <a:lnTo>
                  <a:pt x="460193" y="52184"/>
                </a:lnTo>
                <a:lnTo>
                  <a:pt x="423565" y="30106"/>
                </a:lnTo>
                <a:lnTo>
                  <a:pt x="384007" y="13714"/>
                </a:lnTo>
                <a:lnTo>
                  <a:pt x="341979" y="3512"/>
                </a:lnTo>
                <a:lnTo>
                  <a:pt x="29794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37959" y="2439923"/>
            <a:ext cx="596265" cy="647700"/>
          </a:xfrm>
          <a:custGeom>
            <a:avLst/>
            <a:gdLst/>
            <a:ahLst/>
            <a:cxnLst/>
            <a:rect l="l" t="t" r="r" b="b"/>
            <a:pathLst>
              <a:path w="596265" h="647700">
                <a:moveTo>
                  <a:pt x="0" y="323850"/>
                </a:moveTo>
                <a:lnTo>
                  <a:pt x="3229" y="276003"/>
                </a:lnTo>
                <a:lnTo>
                  <a:pt x="12611" y="230332"/>
                </a:lnTo>
                <a:lnTo>
                  <a:pt x="27684" y="187340"/>
                </a:lnTo>
                <a:lnTo>
                  <a:pt x="47989" y="147528"/>
                </a:lnTo>
                <a:lnTo>
                  <a:pt x="73065" y="111397"/>
                </a:lnTo>
                <a:lnTo>
                  <a:pt x="102452" y="79448"/>
                </a:lnTo>
                <a:lnTo>
                  <a:pt x="135690" y="52184"/>
                </a:lnTo>
                <a:lnTo>
                  <a:pt x="172318" y="30106"/>
                </a:lnTo>
                <a:lnTo>
                  <a:pt x="211876" y="13714"/>
                </a:lnTo>
                <a:lnTo>
                  <a:pt x="253904" y="3512"/>
                </a:lnTo>
                <a:lnTo>
                  <a:pt x="297942" y="0"/>
                </a:lnTo>
                <a:lnTo>
                  <a:pt x="341979" y="3512"/>
                </a:lnTo>
                <a:lnTo>
                  <a:pt x="384007" y="13714"/>
                </a:lnTo>
                <a:lnTo>
                  <a:pt x="423565" y="30106"/>
                </a:lnTo>
                <a:lnTo>
                  <a:pt x="460193" y="52184"/>
                </a:lnTo>
                <a:lnTo>
                  <a:pt x="493431" y="79448"/>
                </a:lnTo>
                <a:lnTo>
                  <a:pt x="522818" y="111397"/>
                </a:lnTo>
                <a:lnTo>
                  <a:pt x="547894" y="147528"/>
                </a:lnTo>
                <a:lnTo>
                  <a:pt x="568199" y="187340"/>
                </a:lnTo>
                <a:lnTo>
                  <a:pt x="583272" y="230332"/>
                </a:lnTo>
                <a:lnTo>
                  <a:pt x="592654" y="276003"/>
                </a:lnTo>
                <a:lnTo>
                  <a:pt x="595884" y="323850"/>
                </a:lnTo>
                <a:lnTo>
                  <a:pt x="592654" y="371696"/>
                </a:lnTo>
                <a:lnTo>
                  <a:pt x="583272" y="417367"/>
                </a:lnTo>
                <a:lnTo>
                  <a:pt x="568199" y="460359"/>
                </a:lnTo>
                <a:lnTo>
                  <a:pt x="547894" y="500171"/>
                </a:lnTo>
                <a:lnTo>
                  <a:pt x="522818" y="536302"/>
                </a:lnTo>
                <a:lnTo>
                  <a:pt x="493431" y="568251"/>
                </a:lnTo>
                <a:lnTo>
                  <a:pt x="460193" y="595515"/>
                </a:lnTo>
                <a:lnTo>
                  <a:pt x="423565" y="617593"/>
                </a:lnTo>
                <a:lnTo>
                  <a:pt x="384007" y="633985"/>
                </a:lnTo>
                <a:lnTo>
                  <a:pt x="341979" y="644187"/>
                </a:lnTo>
                <a:lnTo>
                  <a:pt x="297942" y="647700"/>
                </a:lnTo>
                <a:lnTo>
                  <a:pt x="253904" y="644187"/>
                </a:lnTo>
                <a:lnTo>
                  <a:pt x="211876" y="633985"/>
                </a:lnTo>
                <a:lnTo>
                  <a:pt x="172318" y="617593"/>
                </a:lnTo>
                <a:lnTo>
                  <a:pt x="135690" y="595515"/>
                </a:lnTo>
                <a:lnTo>
                  <a:pt x="102452" y="568251"/>
                </a:lnTo>
                <a:lnTo>
                  <a:pt x="73065" y="536302"/>
                </a:lnTo>
                <a:lnTo>
                  <a:pt x="47989" y="500171"/>
                </a:lnTo>
                <a:lnTo>
                  <a:pt x="27684" y="460359"/>
                </a:lnTo>
                <a:lnTo>
                  <a:pt x="12611" y="417367"/>
                </a:lnTo>
                <a:lnTo>
                  <a:pt x="3229" y="371696"/>
                </a:lnTo>
                <a:lnTo>
                  <a:pt x="0" y="3238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18681" y="2607310"/>
            <a:ext cx="222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Times New Roman"/>
                <a:cs typeface="Times New Roman"/>
              </a:rPr>
              <a:t>s</a:t>
            </a:r>
            <a:r>
              <a:rPr sz="1950" b="1" spc="7" baseline="-21367" dirty="0"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71844" y="1976627"/>
            <a:ext cx="2674620" cy="1308100"/>
          </a:xfrm>
          <a:custGeom>
            <a:avLst/>
            <a:gdLst/>
            <a:ahLst/>
            <a:cxnLst/>
            <a:rect l="l" t="t" r="r" b="b"/>
            <a:pathLst>
              <a:path w="2674620" h="1308100">
                <a:moveTo>
                  <a:pt x="0" y="217932"/>
                </a:moveTo>
                <a:lnTo>
                  <a:pt x="5753" y="167951"/>
                </a:lnTo>
                <a:lnTo>
                  <a:pt x="22144" y="122075"/>
                </a:lnTo>
                <a:lnTo>
                  <a:pt x="47866" y="81611"/>
                </a:lnTo>
                <a:lnTo>
                  <a:pt x="81611" y="47866"/>
                </a:lnTo>
                <a:lnTo>
                  <a:pt x="122075" y="22144"/>
                </a:lnTo>
                <a:lnTo>
                  <a:pt x="167951" y="5753"/>
                </a:lnTo>
                <a:lnTo>
                  <a:pt x="217931" y="0"/>
                </a:lnTo>
                <a:lnTo>
                  <a:pt x="2456687" y="0"/>
                </a:lnTo>
                <a:lnTo>
                  <a:pt x="2506668" y="5753"/>
                </a:lnTo>
                <a:lnTo>
                  <a:pt x="2552544" y="22144"/>
                </a:lnTo>
                <a:lnTo>
                  <a:pt x="2593008" y="47866"/>
                </a:lnTo>
                <a:lnTo>
                  <a:pt x="2626753" y="81611"/>
                </a:lnTo>
                <a:lnTo>
                  <a:pt x="2652475" y="122075"/>
                </a:lnTo>
                <a:lnTo>
                  <a:pt x="2668866" y="167951"/>
                </a:lnTo>
                <a:lnTo>
                  <a:pt x="2674620" y="217932"/>
                </a:lnTo>
                <a:lnTo>
                  <a:pt x="2674620" y="1089660"/>
                </a:lnTo>
                <a:lnTo>
                  <a:pt x="2668866" y="1139640"/>
                </a:lnTo>
                <a:lnTo>
                  <a:pt x="2652475" y="1185516"/>
                </a:lnTo>
                <a:lnTo>
                  <a:pt x="2626753" y="1225980"/>
                </a:lnTo>
                <a:lnTo>
                  <a:pt x="2593008" y="1259725"/>
                </a:lnTo>
                <a:lnTo>
                  <a:pt x="2552544" y="1285447"/>
                </a:lnTo>
                <a:lnTo>
                  <a:pt x="2506668" y="1301838"/>
                </a:lnTo>
                <a:lnTo>
                  <a:pt x="2456687" y="1307592"/>
                </a:lnTo>
                <a:lnTo>
                  <a:pt x="217931" y="1307592"/>
                </a:lnTo>
                <a:lnTo>
                  <a:pt x="167951" y="1301838"/>
                </a:lnTo>
                <a:lnTo>
                  <a:pt x="122075" y="1285447"/>
                </a:lnTo>
                <a:lnTo>
                  <a:pt x="81611" y="1259725"/>
                </a:lnTo>
                <a:lnTo>
                  <a:pt x="47866" y="1225980"/>
                </a:lnTo>
                <a:lnTo>
                  <a:pt x="22144" y="1185516"/>
                </a:lnTo>
                <a:lnTo>
                  <a:pt x="5753" y="1139640"/>
                </a:lnTo>
                <a:lnTo>
                  <a:pt x="0" y="1089660"/>
                </a:lnTo>
                <a:lnTo>
                  <a:pt x="0" y="217932"/>
                </a:lnTo>
                <a:close/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101</a:t>
            </a:fld>
            <a:endParaRPr dirty="0"/>
          </a:p>
        </p:txBody>
      </p:sp>
      <p:sp>
        <p:nvSpPr>
          <p:cNvPr id="23" name="CasellaDiTesto 22"/>
          <p:cNvSpPr txBox="1"/>
          <p:nvPr/>
        </p:nvSpPr>
        <p:spPr>
          <a:xfrm rot="19861971">
            <a:off x="-11760" y="314519"/>
            <a:ext cx="120097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RICHIAMO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53047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4481" y="6353047"/>
            <a:ext cx="206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7</a:t>
            </a:r>
            <a:r>
              <a:rPr sz="1400" spc="5" dirty="0">
                <a:latin typeface="Times New Roman"/>
                <a:cs typeface="Times New Roman"/>
              </a:rPr>
              <a:t>9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7983" y="3510788"/>
            <a:ext cx="157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rilasciato,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2236" y="2963036"/>
            <a:ext cx="922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5" dirty="0">
                <a:latin typeface="Times New Roman"/>
                <a:cs typeface="Times New Roman"/>
              </a:rPr>
              <a:t>asc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to,  accesa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7907" y="4403217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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2458" y="2281427"/>
            <a:ext cx="3898899" cy="27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37907" y="2878963"/>
            <a:ext cx="15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4182" y="1931034"/>
            <a:ext cx="144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pre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uto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7802" y="1859806"/>
            <a:ext cx="2280285" cy="1318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latin typeface="Times New Roman"/>
                <a:cs typeface="Times New Roman"/>
              </a:rPr>
              <a:t>rilasciato,spenta</a:t>
            </a:r>
            <a:endParaRPr sz="1800">
              <a:latin typeface="Times New Roman"/>
              <a:cs typeface="Times New Roman"/>
            </a:endParaRPr>
          </a:p>
          <a:p>
            <a:pPr marL="1447800">
              <a:lnSpc>
                <a:spcPct val="100000"/>
              </a:lnSpc>
              <a:spcBef>
                <a:spcPts val="565"/>
              </a:spcBef>
            </a:pPr>
            <a:r>
              <a:rPr sz="1800" spc="-5" dirty="0">
                <a:latin typeface="Times New Roman"/>
                <a:cs typeface="Times New Roman"/>
              </a:rPr>
              <a:t>premuto,</a:t>
            </a:r>
            <a:endParaRPr sz="1800">
              <a:latin typeface="Times New Roman"/>
              <a:cs typeface="Times New Roman"/>
            </a:endParaRPr>
          </a:p>
          <a:p>
            <a:pPr marL="150431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accesa</a:t>
            </a:r>
            <a:endParaRPr sz="1800">
              <a:latin typeface="Times New Roman"/>
              <a:cs typeface="Times New Roman"/>
            </a:endParaRPr>
          </a:p>
          <a:p>
            <a:pPr marL="758825">
              <a:lnSpc>
                <a:spcPct val="100000"/>
              </a:lnSpc>
              <a:spcBef>
                <a:spcPts val="42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4053" y="4403217"/>
            <a:ext cx="13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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0202" y="3496436"/>
            <a:ext cx="148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premuto,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spenta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1802" y="4411217"/>
            <a:ext cx="8458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o,  spenta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6947" y="3760089"/>
            <a:ext cx="922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5" dirty="0">
                <a:latin typeface="Times New Roman"/>
                <a:cs typeface="Times New Roman"/>
              </a:rPr>
              <a:t>asc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to,  spenta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0586" y="4073627"/>
            <a:ext cx="1621790" cy="271780"/>
          </a:xfrm>
          <a:custGeom>
            <a:avLst/>
            <a:gdLst/>
            <a:ahLst/>
            <a:cxnLst/>
            <a:rect l="l" t="t" r="r" b="b"/>
            <a:pathLst>
              <a:path w="1621789" h="271779">
                <a:moveTo>
                  <a:pt x="1621560" y="135614"/>
                </a:moveTo>
                <a:lnTo>
                  <a:pt x="1592597" y="171664"/>
                </a:lnTo>
                <a:lnTo>
                  <a:pt x="1543493" y="193747"/>
                </a:lnTo>
                <a:lnTo>
                  <a:pt x="1473224" y="213822"/>
                </a:lnTo>
                <a:lnTo>
                  <a:pt x="1430869" y="222987"/>
                </a:lnTo>
                <a:lnTo>
                  <a:pt x="1384081" y="231506"/>
                </a:lnTo>
                <a:lnTo>
                  <a:pt x="1333148" y="239332"/>
                </a:lnTo>
                <a:lnTo>
                  <a:pt x="1278355" y="246416"/>
                </a:lnTo>
                <a:lnTo>
                  <a:pt x="1219988" y="252712"/>
                </a:lnTo>
                <a:lnTo>
                  <a:pt x="1158334" y="258170"/>
                </a:lnTo>
                <a:lnTo>
                  <a:pt x="1093680" y="262743"/>
                </a:lnTo>
                <a:lnTo>
                  <a:pt x="1026311" y="266383"/>
                </a:lnTo>
                <a:lnTo>
                  <a:pt x="956513" y="269042"/>
                </a:lnTo>
                <a:lnTo>
                  <a:pt x="884574" y="270673"/>
                </a:lnTo>
                <a:lnTo>
                  <a:pt x="810779" y="271227"/>
                </a:lnTo>
                <a:lnTo>
                  <a:pt x="736981" y="270673"/>
                </a:lnTo>
                <a:lnTo>
                  <a:pt x="665040" y="269042"/>
                </a:lnTo>
                <a:lnTo>
                  <a:pt x="595241" y="266383"/>
                </a:lnTo>
                <a:lnTo>
                  <a:pt x="527871" y="262743"/>
                </a:lnTo>
                <a:lnTo>
                  <a:pt x="463216" y="258170"/>
                </a:lnTo>
                <a:lnTo>
                  <a:pt x="401562" y="252711"/>
                </a:lnTo>
                <a:lnTo>
                  <a:pt x="343196" y="246416"/>
                </a:lnTo>
                <a:lnTo>
                  <a:pt x="288403" y="239332"/>
                </a:lnTo>
                <a:lnTo>
                  <a:pt x="237470" y="231506"/>
                </a:lnTo>
                <a:lnTo>
                  <a:pt x="190684" y="222986"/>
                </a:lnTo>
                <a:lnTo>
                  <a:pt x="148330" y="213822"/>
                </a:lnTo>
                <a:lnTo>
                  <a:pt x="110694" y="204059"/>
                </a:lnTo>
                <a:lnTo>
                  <a:pt x="50724" y="182932"/>
                </a:lnTo>
                <a:lnTo>
                  <a:pt x="13062" y="159989"/>
                </a:lnTo>
                <a:lnTo>
                  <a:pt x="0" y="135613"/>
                </a:lnTo>
                <a:lnTo>
                  <a:pt x="3313" y="123270"/>
                </a:lnTo>
                <a:lnTo>
                  <a:pt x="50724" y="88295"/>
                </a:lnTo>
                <a:lnTo>
                  <a:pt x="110694" y="67168"/>
                </a:lnTo>
                <a:lnTo>
                  <a:pt x="148330" y="57405"/>
                </a:lnTo>
                <a:lnTo>
                  <a:pt x="190684" y="48240"/>
                </a:lnTo>
                <a:lnTo>
                  <a:pt x="237470" y="39721"/>
                </a:lnTo>
                <a:lnTo>
                  <a:pt x="288403" y="31895"/>
                </a:lnTo>
                <a:lnTo>
                  <a:pt x="343196" y="24811"/>
                </a:lnTo>
                <a:lnTo>
                  <a:pt x="401562" y="18515"/>
                </a:lnTo>
                <a:lnTo>
                  <a:pt x="463216" y="13057"/>
                </a:lnTo>
                <a:lnTo>
                  <a:pt x="527871" y="8484"/>
                </a:lnTo>
                <a:lnTo>
                  <a:pt x="595241" y="4844"/>
                </a:lnTo>
                <a:lnTo>
                  <a:pt x="665040" y="2185"/>
                </a:lnTo>
                <a:lnTo>
                  <a:pt x="736981" y="554"/>
                </a:lnTo>
                <a:lnTo>
                  <a:pt x="810779" y="0"/>
                </a:lnTo>
                <a:lnTo>
                  <a:pt x="884574" y="554"/>
                </a:lnTo>
                <a:lnTo>
                  <a:pt x="956513" y="2185"/>
                </a:lnTo>
                <a:lnTo>
                  <a:pt x="1026311" y="4844"/>
                </a:lnTo>
                <a:lnTo>
                  <a:pt x="1093680" y="8484"/>
                </a:lnTo>
                <a:lnTo>
                  <a:pt x="1158334" y="13057"/>
                </a:lnTo>
                <a:lnTo>
                  <a:pt x="1219988" y="18516"/>
                </a:lnTo>
                <a:lnTo>
                  <a:pt x="1278355" y="24811"/>
                </a:lnTo>
                <a:lnTo>
                  <a:pt x="1333148" y="31895"/>
                </a:lnTo>
                <a:lnTo>
                  <a:pt x="1384081" y="39721"/>
                </a:lnTo>
                <a:lnTo>
                  <a:pt x="1430869" y="48240"/>
                </a:lnTo>
                <a:lnTo>
                  <a:pt x="1473224" y="57405"/>
                </a:lnTo>
                <a:lnTo>
                  <a:pt x="1510861" y="67168"/>
                </a:lnTo>
                <a:lnTo>
                  <a:pt x="1570834" y="88295"/>
                </a:lnTo>
                <a:lnTo>
                  <a:pt x="1608497" y="111238"/>
                </a:lnTo>
                <a:lnTo>
                  <a:pt x="1621560" y="135614"/>
                </a:lnTo>
                <a:close/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4752" y="2218972"/>
            <a:ext cx="0" cy="1953260"/>
          </a:xfrm>
          <a:custGeom>
            <a:avLst/>
            <a:gdLst/>
            <a:ahLst/>
            <a:cxnLst/>
            <a:rect l="l" t="t" r="r" b="b"/>
            <a:pathLst>
              <a:path h="1953260">
                <a:moveTo>
                  <a:pt x="0" y="1952817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5077" y="1829100"/>
            <a:ext cx="1230630" cy="376555"/>
          </a:xfrm>
          <a:custGeom>
            <a:avLst/>
            <a:gdLst/>
            <a:ahLst/>
            <a:cxnLst/>
            <a:rect l="l" t="t" r="r" b="b"/>
            <a:pathLst>
              <a:path w="1230630" h="376555">
                <a:moveTo>
                  <a:pt x="1230466" y="308260"/>
                </a:moveTo>
                <a:lnTo>
                  <a:pt x="1211484" y="245963"/>
                </a:lnTo>
                <a:lnTo>
                  <a:pt x="1172212" y="188393"/>
                </a:lnTo>
                <a:lnTo>
                  <a:pt x="1114848" y="136582"/>
                </a:lnTo>
                <a:lnTo>
                  <a:pt x="1080069" y="113158"/>
                </a:lnTo>
                <a:lnTo>
                  <a:pt x="1041592" y="91560"/>
                </a:lnTo>
                <a:lnTo>
                  <a:pt x="999692" y="71918"/>
                </a:lnTo>
                <a:lnTo>
                  <a:pt x="954643" y="54360"/>
                </a:lnTo>
                <a:lnTo>
                  <a:pt x="906721" y="39015"/>
                </a:lnTo>
                <a:lnTo>
                  <a:pt x="856199" y="26012"/>
                </a:lnTo>
                <a:lnTo>
                  <a:pt x="803354" y="15480"/>
                </a:lnTo>
                <a:lnTo>
                  <a:pt x="748460" y="7548"/>
                </a:lnTo>
                <a:lnTo>
                  <a:pt x="691791" y="2345"/>
                </a:lnTo>
                <a:lnTo>
                  <a:pt x="633623" y="0"/>
                </a:lnTo>
                <a:lnTo>
                  <a:pt x="574231" y="640"/>
                </a:lnTo>
                <a:lnTo>
                  <a:pt x="511604" y="4611"/>
                </a:lnTo>
                <a:lnTo>
                  <a:pt x="451205" y="11813"/>
                </a:lnTo>
                <a:lnTo>
                  <a:pt x="393324" y="22068"/>
                </a:lnTo>
                <a:lnTo>
                  <a:pt x="338249" y="35200"/>
                </a:lnTo>
                <a:lnTo>
                  <a:pt x="286267" y="51032"/>
                </a:lnTo>
                <a:lnTo>
                  <a:pt x="237667" y="69388"/>
                </a:lnTo>
                <a:lnTo>
                  <a:pt x="192737" y="90089"/>
                </a:lnTo>
                <a:lnTo>
                  <a:pt x="151765" y="112959"/>
                </a:lnTo>
                <a:lnTo>
                  <a:pt x="115039" y="137821"/>
                </a:lnTo>
                <a:lnTo>
                  <a:pt x="82848" y="164499"/>
                </a:lnTo>
                <a:lnTo>
                  <a:pt x="55480" y="192814"/>
                </a:lnTo>
                <a:lnTo>
                  <a:pt x="16365" y="253651"/>
                </a:lnTo>
                <a:lnTo>
                  <a:pt x="0" y="318916"/>
                </a:lnTo>
                <a:lnTo>
                  <a:pt x="1068" y="352767"/>
                </a:lnTo>
                <a:lnTo>
                  <a:pt x="2071" y="360718"/>
                </a:lnTo>
                <a:lnTo>
                  <a:pt x="3611" y="368669"/>
                </a:lnTo>
                <a:lnTo>
                  <a:pt x="5679" y="376529"/>
                </a:lnTo>
              </a:path>
            </a:pathLst>
          </a:custGeom>
          <a:ln w="3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5869" y="2121041"/>
            <a:ext cx="1234440" cy="196215"/>
          </a:xfrm>
          <a:custGeom>
            <a:avLst/>
            <a:gdLst/>
            <a:ahLst/>
            <a:cxnLst/>
            <a:rect l="l" t="t" r="r" b="b"/>
            <a:pathLst>
              <a:path w="1234439" h="196214">
                <a:moveTo>
                  <a:pt x="1234017" y="195718"/>
                </a:moveTo>
                <a:lnTo>
                  <a:pt x="1226295" y="153125"/>
                </a:lnTo>
                <a:lnTo>
                  <a:pt x="1187792" y="113469"/>
                </a:lnTo>
                <a:lnTo>
                  <a:pt x="1121983" y="77919"/>
                </a:lnTo>
                <a:lnTo>
                  <a:pt x="1079924" y="62048"/>
                </a:lnTo>
                <a:lnTo>
                  <a:pt x="1032341" y="47642"/>
                </a:lnTo>
                <a:lnTo>
                  <a:pt x="979667" y="34847"/>
                </a:lnTo>
                <a:lnTo>
                  <a:pt x="922337" y="23808"/>
                </a:lnTo>
                <a:lnTo>
                  <a:pt x="860786" y="14672"/>
                </a:lnTo>
                <a:lnTo>
                  <a:pt x="795446" y="7586"/>
                </a:lnTo>
                <a:lnTo>
                  <a:pt x="726754" y="2694"/>
                </a:lnTo>
                <a:lnTo>
                  <a:pt x="655141" y="143"/>
                </a:lnTo>
                <a:lnTo>
                  <a:pt x="587778" y="0"/>
                </a:lnTo>
                <a:lnTo>
                  <a:pt x="522084" y="1985"/>
                </a:lnTo>
                <a:lnTo>
                  <a:pt x="458459" y="5994"/>
                </a:lnTo>
                <a:lnTo>
                  <a:pt x="397301" y="11919"/>
                </a:lnTo>
                <a:lnTo>
                  <a:pt x="339011" y="19656"/>
                </a:lnTo>
                <a:lnTo>
                  <a:pt x="283986" y="29098"/>
                </a:lnTo>
                <a:lnTo>
                  <a:pt x="232626" y="40139"/>
                </a:lnTo>
                <a:lnTo>
                  <a:pt x="185329" y="52673"/>
                </a:lnTo>
                <a:lnTo>
                  <a:pt x="142495" y="66595"/>
                </a:lnTo>
                <a:lnTo>
                  <a:pt x="104522" y="81798"/>
                </a:lnTo>
                <a:lnTo>
                  <a:pt x="44758" y="115625"/>
                </a:lnTo>
                <a:lnTo>
                  <a:pt x="9228" y="153306"/>
                </a:lnTo>
                <a:lnTo>
                  <a:pt x="0" y="180913"/>
                </a:lnTo>
                <a:lnTo>
                  <a:pt x="0" y="188498"/>
                </a:lnTo>
                <a:lnTo>
                  <a:pt x="1640" y="196083"/>
                </a:lnTo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1604" y="4001301"/>
            <a:ext cx="581660" cy="155575"/>
          </a:xfrm>
          <a:custGeom>
            <a:avLst/>
            <a:gdLst/>
            <a:ahLst/>
            <a:cxnLst/>
            <a:rect l="l" t="t" r="r" b="b"/>
            <a:pathLst>
              <a:path w="581660" h="155575">
                <a:moveTo>
                  <a:pt x="0" y="154988"/>
                </a:moveTo>
                <a:lnTo>
                  <a:pt x="233081" y="154988"/>
                </a:lnTo>
                <a:lnTo>
                  <a:pt x="233081" y="0"/>
                </a:lnTo>
                <a:lnTo>
                  <a:pt x="58862" y="0"/>
                </a:lnTo>
                <a:lnTo>
                  <a:pt x="522564" y="0"/>
                </a:lnTo>
                <a:lnTo>
                  <a:pt x="348345" y="0"/>
                </a:lnTo>
                <a:lnTo>
                  <a:pt x="348345" y="154988"/>
                </a:lnTo>
                <a:lnTo>
                  <a:pt x="581518" y="154988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0011" y="3885592"/>
            <a:ext cx="440055" cy="116205"/>
          </a:xfrm>
          <a:custGeom>
            <a:avLst/>
            <a:gdLst/>
            <a:ahLst/>
            <a:cxnLst/>
            <a:rect l="l" t="t" r="r" b="b"/>
            <a:pathLst>
              <a:path w="440055" h="116204">
                <a:moveTo>
                  <a:pt x="440011" y="114557"/>
                </a:moveTo>
                <a:lnTo>
                  <a:pt x="421186" y="60594"/>
                </a:lnTo>
                <a:lnTo>
                  <a:pt x="350465" y="19496"/>
                </a:lnTo>
                <a:lnTo>
                  <a:pt x="300325" y="6502"/>
                </a:lnTo>
                <a:lnTo>
                  <a:pt x="242830" y="0"/>
                </a:lnTo>
                <a:lnTo>
                  <a:pt x="183758" y="934"/>
                </a:lnTo>
                <a:lnTo>
                  <a:pt x="129168" y="8926"/>
                </a:lnTo>
                <a:lnTo>
                  <a:pt x="81357" y="23084"/>
                </a:lnTo>
                <a:lnTo>
                  <a:pt x="42619" y="42514"/>
                </a:lnTo>
                <a:lnTo>
                  <a:pt x="1549" y="93620"/>
                </a:lnTo>
                <a:lnTo>
                  <a:pt x="0" y="100940"/>
                </a:lnTo>
                <a:lnTo>
                  <a:pt x="91" y="108324"/>
                </a:lnTo>
                <a:lnTo>
                  <a:pt x="1822" y="115645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3682" y="3980638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3682" y="3980638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3682" y="3980638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8402" y="3980638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3682" y="4174367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720" y="0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1604" y="4171789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1604" y="4269943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5496" y="2609026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0" y="0"/>
                </a:moveTo>
                <a:lnTo>
                  <a:pt x="435455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9950" y="2609026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435546" y="0"/>
                </a:moveTo>
                <a:lnTo>
                  <a:pt x="0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5496" y="2609026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260"/>
                </a:lnTo>
              </a:path>
            </a:pathLst>
          </a:custGeom>
          <a:ln w="12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05496" y="2609026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0" y="0"/>
                </a:moveTo>
                <a:lnTo>
                  <a:pt x="217682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7723" y="2609026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217773" y="0"/>
                </a:moveTo>
                <a:lnTo>
                  <a:pt x="0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9682" y="2379362"/>
            <a:ext cx="292100" cy="289560"/>
          </a:xfrm>
          <a:custGeom>
            <a:avLst/>
            <a:gdLst/>
            <a:ahLst/>
            <a:cxnLst/>
            <a:rect l="l" t="t" r="r" b="b"/>
            <a:pathLst>
              <a:path w="292100" h="289560">
                <a:moveTo>
                  <a:pt x="59366" y="0"/>
                </a:moveTo>
                <a:lnTo>
                  <a:pt x="26648" y="36595"/>
                </a:lnTo>
                <a:lnTo>
                  <a:pt x="6689" y="80973"/>
                </a:lnTo>
                <a:lnTo>
                  <a:pt x="0" y="129443"/>
                </a:lnTo>
                <a:lnTo>
                  <a:pt x="7091" y="178317"/>
                </a:lnTo>
                <a:lnTo>
                  <a:pt x="28477" y="223906"/>
                </a:lnTo>
                <a:lnTo>
                  <a:pt x="61846" y="259815"/>
                </a:lnTo>
                <a:lnTo>
                  <a:pt x="102309" y="281736"/>
                </a:lnTo>
                <a:lnTo>
                  <a:pt x="146507" y="289101"/>
                </a:lnTo>
                <a:lnTo>
                  <a:pt x="191081" y="281345"/>
                </a:lnTo>
                <a:lnTo>
                  <a:pt x="232673" y="257903"/>
                </a:lnTo>
                <a:lnTo>
                  <a:pt x="265390" y="221298"/>
                </a:lnTo>
                <a:lnTo>
                  <a:pt x="285350" y="176897"/>
                </a:lnTo>
                <a:lnTo>
                  <a:pt x="292039" y="128400"/>
                </a:lnTo>
                <a:lnTo>
                  <a:pt x="284947" y="79503"/>
                </a:lnTo>
                <a:lnTo>
                  <a:pt x="263562" y="33905"/>
                </a:lnTo>
                <a:lnTo>
                  <a:pt x="242332" y="8499"/>
                </a:lnTo>
              </a:path>
            </a:pathLst>
          </a:custGeom>
          <a:ln w="3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5563" y="2425605"/>
            <a:ext cx="138226" cy="15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47626" y="242624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-19372" y="1645"/>
                </a:moveTo>
                <a:lnTo>
                  <a:pt x="66663" y="1645"/>
                </a:lnTo>
              </a:path>
            </a:pathLst>
          </a:custGeom>
          <a:ln w="42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4125" y="2317174"/>
            <a:ext cx="1236980" cy="72390"/>
          </a:xfrm>
          <a:custGeom>
            <a:avLst/>
            <a:gdLst/>
            <a:ahLst/>
            <a:cxnLst/>
            <a:rect l="l" t="t" r="r" b="b"/>
            <a:pathLst>
              <a:path w="1236980" h="72389">
                <a:moveTo>
                  <a:pt x="726408" y="71783"/>
                </a:moveTo>
                <a:lnTo>
                  <a:pt x="808074" y="70585"/>
                </a:lnTo>
                <a:lnTo>
                  <a:pt x="884470" y="68803"/>
                </a:lnTo>
                <a:lnTo>
                  <a:pt x="955000" y="66489"/>
                </a:lnTo>
                <a:lnTo>
                  <a:pt x="1019067" y="63690"/>
                </a:lnTo>
                <a:lnTo>
                  <a:pt x="1076075" y="60458"/>
                </a:lnTo>
                <a:lnTo>
                  <a:pt x="1125427" y="56841"/>
                </a:lnTo>
                <a:lnTo>
                  <a:pt x="1166528" y="52889"/>
                </a:lnTo>
                <a:lnTo>
                  <a:pt x="1221587" y="44178"/>
                </a:lnTo>
                <a:lnTo>
                  <a:pt x="1236482" y="34720"/>
                </a:lnTo>
                <a:lnTo>
                  <a:pt x="1227377" y="29835"/>
                </a:lnTo>
                <a:lnTo>
                  <a:pt x="1186478" y="21841"/>
                </a:lnTo>
                <a:lnTo>
                  <a:pt x="1117882" y="14819"/>
                </a:lnTo>
                <a:lnTo>
                  <a:pt x="1074543" y="11728"/>
                </a:lnTo>
                <a:lnTo>
                  <a:pt x="1025895" y="8946"/>
                </a:lnTo>
                <a:lnTo>
                  <a:pt x="972474" y="6497"/>
                </a:lnTo>
                <a:lnTo>
                  <a:pt x="914818" y="4401"/>
                </a:lnTo>
                <a:lnTo>
                  <a:pt x="853467" y="2681"/>
                </a:lnTo>
                <a:lnTo>
                  <a:pt x="788957" y="1359"/>
                </a:lnTo>
                <a:lnTo>
                  <a:pt x="721827" y="458"/>
                </a:lnTo>
                <a:lnTo>
                  <a:pt x="652614" y="0"/>
                </a:lnTo>
                <a:lnTo>
                  <a:pt x="581857" y="6"/>
                </a:lnTo>
                <a:lnTo>
                  <a:pt x="510093" y="499"/>
                </a:lnTo>
                <a:lnTo>
                  <a:pt x="428425" y="1698"/>
                </a:lnTo>
                <a:lnTo>
                  <a:pt x="352024" y="3479"/>
                </a:lnTo>
                <a:lnTo>
                  <a:pt x="281488" y="5794"/>
                </a:lnTo>
                <a:lnTo>
                  <a:pt x="217414" y="8592"/>
                </a:lnTo>
                <a:lnTo>
                  <a:pt x="160398" y="11824"/>
                </a:lnTo>
                <a:lnTo>
                  <a:pt x="111040" y="15441"/>
                </a:lnTo>
                <a:lnTo>
                  <a:pt x="69935" y="19393"/>
                </a:lnTo>
                <a:lnTo>
                  <a:pt x="14875" y="28105"/>
                </a:lnTo>
                <a:lnTo>
                  <a:pt x="0" y="37562"/>
                </a:lnTo>
                <a:lnTo>
                  <a:pt x="9124" y="42447"/>
                </a:lnTo>
                <a:lnTo>
                  <a:pt x="50893" y="50571"/>
                </a:lnTo>
                <a:lnTo>
                  <a:pt x="121855" y="57742"/>
                </a:lnTo>
                <a:lnTo>
                  <a:pt x="166992" y="60900"/>
                </a:lnTo>
                <a:lnTo>
                  <a:pt x="217876" y="63734"/>
                </a:lnTo>
                <a:lnTo>
                  <a:pt x="273992" y="66216"/>
                </a:lnTo>
                <a:lnTo>
                  <a:pt x="334823" y="68318"/>
                </a:lnTo>
                <a:lnTo>
                  <a:pt x="399852" y="70011"/>
                </a:lnTo>
                <a:lnTo>
                  <a:pt x="468561" y="71267"/>
                </a:lnTo>
                <a:lnTo>
                  <a:pt x="540435" y="72058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51840" y="1223349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u: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lampadina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1198" y="53401"/>
            <a:ext cx="7169658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4970" marR="5080" indent="-38290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9900"/>
                </a:solidFill>
                <a:latin typeface="Calibri"/>
                <a:cs typeface="Calibri"/>
              </a:rPr>
              <a:t>Esempio di </a:t>
            </a:r>
            <a:r>
              <a:rPr sz="3200" b="1" dirty="0" err="1">
                <a:solidFill>
                  <a:srgbClr val="009900"/>
                </a:solidFill>
                <a:latin typeface="Calibri"/>
                <a:cs typeface="Calibri"/>
              </a:rPr>
              <a:t>comportamento</a:t>
            </a:r>
            <a:r>
              <a:rPr lang="it-IT" sz="3200" b="1" dirty="0">
                <a:solidFill>
                  <a:srgbClr val="009900"/>
                </a:solidFill>
                <a:latin typeface="Calibri"/>
                <a:cs typeface="Calibri"/>
              </a:rPr>
              <a:t> di tipo </a:t>
            </a:r>
            <a:r>
              <a:rPr sz="3200" b="1" spc="-1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1:</a:t>
            </a:r>
            <a:endParaRPr lang="it-IT" sz="3200" b="1" dirty="0">
              <a:latin typeface="Calibri"/>
              <a:cs typeface="Calibri"/>
            </a:endParaRPr>
          </a:p>
          <a:p>
            <a:pPr marL="394970" marR="5080" indent="-38290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  </a:t>
            </a:r>
            <a:r>
              <a:rPr lang="it-IT" sz="3200" b="1" dirty="0">
                <a:latin typeface="Calibri"/>
                <a:cs typeface="Calibri"/>
              </a:rPr>
              <a:t>la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lampada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tavolo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061097" y="1405727"/>
            <a:ext cx="509270" cy="86995"/>
          </a:xfrm>
          <a:custGeom>
            <a:avLst/>
            <a:gdLst/>
            <a:ahLst/>
            <a:cxnLst/>
            <a:rect l="l" t="t" r="r" b="b"/>
            <a:pathLst>
              <a:path w="509270" h="86994">
                <a:moveTo>
                  <a:pt x="422147" y="0"/>
                </a:moveTo>
                <a:lnTo>
                  <a:pt x="422147" y="86868"/>
                </a:lnTo>
                <a:lnTo>
                  <a:pt x="480060" y="57912"/>
                </a:lnTo>
                <a:lnTo>
                  <a:pt x="436626" y="57912"/>
                </a:lnTo>
                <a:lnTo>
                  <a:pt x="436626" y="28956"/>
                </a:lnTo>
                <a:lnTo>
                  <a:pt x="480060" y="28956"/>
                </a:lnTo>
                <a:lnTo>
                  <a:pt x="422147" y="0"/>
                </a:lnTo>
                <a:close/>
              </a:path>
              <a:path w="509270" h="86994">
                <a:moveTo>
                  <a:pt x="4221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422147" y="57912"/>
                </a:lnTo>
                <a:lnTo>
                  <a:pt x="422147" y="28956"/>
                </a:lnTo>
                <a:close/>
              </a:path>
              <a:path w="509270" h="86994">
                <a:moveTo>
                  <a:pt x="480060" y="28956"/>
                </a:moveTo>
                <a:lnTo>
                  <a:pt x="436626" y="28956"/>
                </a:lnTo>
                <a:lnTo>
                  <a:pt x="436626" y="57912"/>
                </a:lnTo>
                <a:lnTo>
                  <a:pt x="480060" y="57912"/>
                </a:lnTo>
                <a:lnTo>
                  <a:pt x="509016" y="43434"/>
                </a:lnTo>
                <a:lnTo>
                  <a:pt x="48006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74216" y="4519421"/>
            <a:ext cx="128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i: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pulsante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840" y="5662066"/>
            <a:ext cx="2863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 :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{rilasciato,premuto}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33727" y="5182361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28956" y="370331"/>
                </a:moveTo>
                <a:lnTo>
                  <a:pt x="0" y="370331"/>
                </a:lnTo>
                <a:lnTo>
                  <a:pt x="43434" y="457200"/>
                </a:lnTo>
                <a:lnTo>
                  <a:pt x="79629" y="384809"/>
                </a:lnTo>
                <a:lnTo>
                  <a:pt x="28956" y="384809"/>
                </a:lnTo>
                <a:lnTo>
                  <a:pt x="28956" y="370331"/>
                </a:lnTo>
                <a:close/>
              </a:path>
              <a:path w="86994" h="457200">
                <a:moveTo>
                  <a:pt x="57912" y="0"/>
                </a:moveTo>
                <a:lnTo>
                  <a:pt x="28956" y="0"/>
                </a:lnTo>
                <a:lnTo>
                  <a:pt x="28956" y="384809"/>
                </a:lnTo>
                <a:lnTo>
                  <a:pt x="57912" y="384809"/>
                </a:lnTo>
                <a:lnTo>
                  <a:pt x="57912" y="0"/>
                </a:lnTo>
                <a:close/>
              </a:path>
              <a:path w="86994" h="457200">
                <a:moveTo>
                  <a:pt x="86868" y="370331"/>
                </a:moveTo>
                <a:lnTo>
                  <a:pt x="57912" y="370331"/>
                </a:lnTo>
                <a:lnTo>
                  <a:pt x="57912" y="384809"/>
                </a:lnTo>
                <a:lnTo>
                  <a:pt x="79629" y="384809"/>
                </a:lnTo>
                <a:lnTo>
                  <a:pt x="86868" y="370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184650" y="5470042"/>
            <a:ext cx="42227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5"/>
              </a:spcBef>
              <a:buChar char="•"/>
              <a:tabLst>
                <a:tab pos="203200" algn="l"/>
              </a:tabLst>
            </a:pP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Questo comportamento può</a:t>
            </a:r>
            <a:r>
              <a:rPr sz="1600" spc="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essere</a:t>
            </a:r>
            <a:endParaRPr sz="1600" dirty="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convenientemente realizzato con una</a:t>
            </a:r>
            <a:r>
              <a:rPr sz="1600" spc="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R.S.A.</a:t>
            </a:r>
            <a:endParaRPr sz="1600" dirty="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E’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comunque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possibile realizzare</a:t>
            </a:r>
            <a:r>
              <a:rPr sz="16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questo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75150" y="6201867"/>
            <a:ext cx="2860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comportamento con una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R.S.S.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CasellaDiTesto 44"/>
          <p:cNvSpPr txBox="1"/>
          <p:nvPr/>
        </p:nvSpPr>
        <p:spPr>
          <a:xfrm rot="19861971">
            <a:off x="-11760" y="314519"/>
            <a:ext cx="120097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RICHIAMO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639582" y="1234305"/>
            <a:ext cx="243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pc="-5" dirty="0">
                <a:solidFill>
                  <a:srgbClr val="3333CC"/>
                </a:solidFill>
                <a:latin typeface="Times New Roman"/>
                <a:cs typeface="Times New Roman"/>
              </a:rPr>
              <a:t>U </a:t>
            </a:r>
            <a:r>
              <a:rPr lang="it-IT" sz="2000" dirty="0">
                <a:solidFill>
                  <a:srgbClr val="3333CC"/>
                </a:solidFill>
                <a:latin typeface="Times New Roman"/>
                <a:cs typeface="Times New Roman"/>
              </a:rPr>
              <a:t>: {spenta,</a:t>
            </a:r>
            <a:r>
              <a:rPr lang="it-IT" sz="2000" spc="-8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>
                <a:solidFill>
                  <a:srgbClr val="3333CC"/>
                </a:solidFill>
                <a:latin typeface="Times New Roman"/>
                <a:cs typeface="Times New Roman"/>
              </a:rPr>
              <a:t>accesa}</a:t>
            </a:r>
            <a:endParaRPr lang="it-IT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362" y="287666"/>
            <a:ext cx="815149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Esempio di </a:t>
            </a:r>
            <a:r>
              <a:rPr spc="-5" dirty="0"/>
              <a:t>comportamento </a:t>
            </a:r>
            <a:r>
              <a:rPr dirty="0">
                <a:solidFill>
                  <a:srgbClr val="000000"/>
                </a:solidFill>
              </a:rPr>
              <a:t>2: una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lavapiatti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24300" y="809244"/>
            <a:ext cx="1295400" cy="1036319"/>
          </a:xfrm>
          <a:custGeom>
            <a:avLst/>
            <a:gdLst/>
            <a:ahLst/>
            <a:cxnLst/>
            <a:rect l="l" t="t" r="r" b="b"/>
            <a:pathLst>
              <a:path w="1295400" h="1036319">
                <a:moveTo>
                  <a:pt x="0" y="518159"/>
                </a:moveTo>
                <a:lnTo>
                  <a:pt x="2146" y="475668"/>
                </a:lnTo>
                <a:lnTo>
                  <a:pt x="8476" y="434121"/>
                </a:lnTo>
                <a:lnTo>
                  <a:pt x="18821" y="393653"/>
                </a:lnTo>
                <a:lnTo>
                  <a:pt x="33015" y="354397"/>
                </a:lnTo>
                <a:lnTo>
                  <a:pt x="50893" y="316485"/>
                </a:lnTo>
                <a:lnTo>
                  <a:pt x="72286" y="280053"/>
                </a:lnTo>
                <a:lnTo>
                  <a:pt x="97029" y="245233"/>
                </a:lnTo>
                <a:lnTo>
                  <a:pt x="124955" y="212159"/>
                </a:lnTo>
                <a:lnTo>
                  <a:pt x="155898" y="180963"/>
                </a:lnTo>
                <a:lnTo>
                  <a:pt x="189690" y="151780"/>
                </a:lnTo>
                <a:lnTo>
                  <a:pt x="226165" y="124744"/>
                </a:lnTo>
                <a:lnTo>
                  <a:pt x="265157" y="99986"/>
                </a:lnTo>
                <a:lnTo>
                  <a:pt x="306499" y="77642"/>
                </a:lnTo>
                <a:lnTo>
                  <a:pt x="350025" y="57843"/>
                </a:lnTo>
                <a:lnTo>
                  <a:pt x="395567" y="40725"/>
                </a:lnTo>
                <a:lnTo>
                  <a:pt x="442959" y="26420"/>
                </a:lnTo>
                <a:lnTo>
                  <a:pt x="492035" y="15061"/>
                </a:lnTo>
                <a:lnTo>
                  <a:pt x="542628" y="6782"/>
                </a:lnTo>
                <a:lnTo>
                  <a:pt x="594572" y="1717"/>
                </a:lnTo>
                <a:lnTo>
                  <a:pt x="647700" y="0"/>
                </a:lnTo>
                <a:lnTo>
                  <a:pt x="700827" y="1717"/>
                </a:lnTo>
                <a:lnTo>
                  <a:pt x="752771" y="6782"/>
                </a:lnTo>
                <a:lnTo>
                  <a:pt x="803364" y="15061"/>
                </a:lnTo>
                <a:lnTo>
                  <a:pt x="852440" y="26420"/>
                </a:lnTo>
                <a:lnTo>
                  <a:pt x="899832" y="40725"/>
                </a:lnTo>
                <a:lnTo>
                  <a:pt x="945374" y="57843"/>
                </a:lnTo>
                <a:lnTo>
                  <a:pt x="988900" y="77642"/>
                </a:lnTo>
                <a:lnTo>
                  <a:pt x="1030242" y="99986"/>
                </a:lnTo>
                <a:lnTo>
                  <a:pt x="1069234" y="124744"/>
                </a:lnTo>
                <a:lnTo>
                  <a:pt x="1105709" y="151780"/>
                </a:lnTo>
                <a:lnTo>
                  <a:pt x="1139501" y="180963"/>
                </a:lnTo>
                <a:lnTo>
                  <a:pt x="1170444" y="212159"/>
                </a:lnTo>
                <a:lnTo>
                  <a:pt x="1198370" y="245233"/>
                </a:lnTo>
                <a:lnTo>
                  <a:pt x="1223113" y="280053"/>
                </a:lnTo>
                <a:lnTo>
                  <a:pt x="1244506" y="316485"/>
                </a:lnTo>
                <a:lnTo>
                  <a:pt x="1262384" y="354397"/>
                </a:lnTo>
                <a:lnTo>
                  <a:pt x="1276578" y="393653"/>
                </a:lnTo>
                <a:lnTo>
                  <a:pt x="1286923" y="434121"/>
                </a:lnTo>
                <a:lnTo>
                  <a:pt x="1293253" y="475668"/>
                </a:lnTo>
                <a:lnTo>
                  <a:pt x="1295400" y="518159"/>
                </a:lnTo>
                <a:lnTo>
                  <a:pt x="1293253" y="560651"/>
                </a:lnTo>
                <a:lnTo>
                  <a:pt x="1286923" y="602198"/>
                </a:lnTo>
                <a:lnTo>
                  <a:pt x="1276578" y="642666"/>
                </a:lnTo>
                <a:lnTo>
                  <a:pt x="1262384" y="681922"/>
                </a:lnTo>
                <a:lnTo>
                  <a:pt x="1244506" y="719834"/>
                </a:lnTo>
                <a:lnTo>
                  <a:pt x="1223113" y="756266"/>
                </a:lnTo>
                <a:lnTo>
                  <a:pt x="1198370" y="791086"/>
                </a:lnTo>
                <a:lnTo>
                  <a:pt x="1170444" y="824160"/>
                </a:lnTo>
                <a:lnTo>
                  <a:pt x="1139501" y="855356"/>
                </a:lnTo>
                <a:lnTo>
                  <a:pt x="1105709" y="884539"/>
                </a:lnTo>
                <a:lnTo>
                  <a:pt x="1069234" y="911575"/>
                </a:lnTo>
                <a:lnTo>
                  <a:pt x="1030242" y="936333"/>
                </a:lnTo>
                <a:lnTo>
                  <a:pt x="988900" y="958677"/>
                </a:lnTo>
                <a:lnTo>
                  <a:pt x="945374" y="978476"/>
                </a:lnTo>
                <a:lnTo>
                  <a:pt x="899832" y="995594"/>
                </a:lnTo>
                <a:lnTo>
                  <a:pt x="852440" y="1009899"/>
                </a:lnTo>
                <a:lnTo>
                  <a:pt x="803364" y="1021258"/>
                </a:lnTo>
                <a:lnTo>
                  <a:pt x="752771" y="1029537"/>
                </a:lnTo>
                <a:lnTo>
                  <a:pt x="700827" y="1034602"/>
                </a:lnTo>
                <a:lnTo>
                  <a:pt x="647700" y="1036319"/>
                </a:lnTo>
                <a:lnTo>
                  <a:pt x="594572" y="1034602"/>
                </a:lnTo>
                <a:lnTo>
                  <a:pt x="542628" y="1029537"/>
                </a:lnTo>
                <a:lnTo>
                  <a:pt x="492035" y="1021258"/>
                </a:lnTo>
                <a:lnTo>
                  <a:pt x="442959" y="1009899"/>
                </a:lnTo>
                <a:lnTo>
                  <a:pt x="395567" y="995594"/>
                </a:lnTo>
                <a:lnTo>
                  <a:pt x="350025" y="978476"/>
                </a:lnTo>
                <a:lnTo>
                  <a:pt x="306499" y="958677"/>
                </a:lnTo>
                <a:lnTo>
                  <a:pt x="265157" y="936333"/>
                </a:lnTo>
                <a:lnTo>
                  <a:pt x="226165" y="911575"/>
                </a:lnTo>
                <a:lnTo>
                  <a:pt x="189690" y="884539"/>
                </a:lnTo>
                <a:lnTo>
                  <a:pt x="155898" y="855356"/>
                </a:lnTo>
                <a:lnTo>
                  <a:pt x="124955" y="824160"/>
                </a:lnTo>
                <a:lnTo>
                  <a:pt x="97029" y="791086"/>
                </a:lnTo>
                <a:lnTo>
                  <a:pt x="72286" y="756266"/>
                </a:lnTo>
                <a:lnTo>
                  <a:pt x="50893" y="719834"/>
                </a:lnTo>
                <a:lnTo>
                  <a:pt x="33015" y="681922"/>
                </a:lnTo>
                <a:lnTo>
                  <a:pt x="18821" y="642666"/>
                </a:lnTo>
                <a:lnTo>
                  <a:pt x="8476" y="602198"/>
                </a:lnTo>
                <a:lnTo>
                  <a:pt x="2146" y="560651"/>
                </a:lnTo>
                <a:lnTo>
                  <a:pt x="0" y="51815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3840" y="1456944"/>
            <a:ext cx="1165860" cy="1167765"/>
          </a:xfrm>
          <a:custGeom>
            <a:avLst/>
            <a:gdLst/>
            <a:ahLst/>
            <a:cxnLst/>
            <a:rect l="l" t="t" r="r" b="b"/>
            <a:pathLst>
              <a:path w="1165860" h="1167764">
                <a:moveTo>
                  <a:pt x="582930" y="0"/>
                </a:moveTo>
                <a:lnTo>
                  <a:pt x="535120" y="1935"/>
                </a:lnTo>
                <a:lnTo>
                  <a:pt x="488375" y="7640"/>
                </a:lnTo>
                <a:lnTo>
                  <a:pt x="442844" y="16965"/>
                </a:lnTo>
                <a:lnTo>
                  <a:pt x="398678" y="29760"/>
                </a:lnTo>
                <a:lnTo>
                  <a:pt x="356026" y="45874"/>
                </a:lnTo>
                <a:lnTo>
                  <a:pt x="315039" y="65157"/>
                </a:lnTo>
                <a:lnTo>
                  <a:pt x="275866" y="87459"/>
                </a:lnTo>
                <a:lnTo>
                  <a:pt x="238658" y="112629"/>
                </a:lnTo>
                <a:lnTo>
                  <a:pt x="203564" y="140517"/>
                </a:lnTo>
                <a:lnTo>
                  <a:pt x="170735" y="170973"/>
                </a:lnTo>
                <a:lnTo>
                  <a:pt x="140321" y="203847"/>
                </a:lnTo>
                <a:lnTo>
                  <a:pt x="112471" y="238987"/>
                </a:lnTo>
                <a:lnTo>
                  <a:pt x="87335" y="276244"/>
                </a:lnTo>
                <a:lnTo>
                  <a:pt x="65065" y="315468"/>
                </a:lnTo>
                <a:lnTo>
                  <a:pt x="45809" y="356508"/>
                </a:lnTo>
                <a:lnTo>
                  <a:pt x="29717" y="399214"/>
                </a:lnTo>
                <a:lnTo>
                  <a:pt x="16941" y="443436"/>
                </a:lnTo>
                <a:lnTo>
                  <a:pt x="7629" y="489023"/>
                </a:lnTo>
                <a:lnTo>
                  <a:pt x="1932" y="535825"/>
                </a:lnTo>
                <a:lnTo>
                  <a:pt x="0" y="583691"/>
                </a:lnTo>
                <a:lnTo>
                  <a:pt x="1932" y="631558"/>
                </a:lnTo>
                <a:lnTo>
                  <a:pt x="7629" y="678360"/>
                </a:lnTo>
                <a:lnTo>
                  <a:pt x="16941" y="723947"/>
                </a:lnTo>
                <a:lnTo>
                  <a:pt x="29717" y="768169"/>
                </a:lnTo>
                <a:lnTo>
                  <a:pt x="45809" y="810875"/>
                </a:lnTo>
                <a:lnTo>
                  <a:pt x="65065" y="851915"/>
                </a:lnTo>
                <a:lnTo>
                  <a:pt x="87335" y="891139"/>
                </a:lnTo>
                <a:lnTo>
                  <a:pt x="112471" y="928396"/>
                </a:lnTo>
                <a:lnTo>
                  <a:pt x="140321" y="963536"/>
                </a:lnTo>
                <a:lnTo>
                  <a:pt x="170735" y="996410"/>
                </a:lnTo>
                <a:lnTo>
                  <a:pt x="203564" y="1026866"/>
                </a:lnTo>
                <a:lnTo>
                  <a:pt x="238658" y="1054754"/>
                </a:lnTo>
                <a:lnTo>
                  <a:pt x="275866" y="1079924"/>
                </a:lnTo>
                <a:lnTo>
                  <a:pt x="315039" y="1102226"/>
                </a:lnTo>
                <a:lnTo>
                  <a:pt x="356026" y="1121509"/>
                </a:lnTo>
                <a:lnTo>
                  <a:pt x="398678" y="1137623"/>
                </a:lnTo>
                <a:lnTo>
                  <a:pt x="442844" y="1150418"/>
                </a:lnTo>
                <a:lnTo>
                  <a:pt x="488375" y="1159743"/>
                </a:lnTo>
                <a:lnTo>
                  <a:pt x="535120" y="1165448"/>
                </a:lnTo>
                <a:lnTo>
                  <a:pt x="582930" y="1167383"/>
                </a:lnTo>
                <a:lnTo>
                  <a:pt x="630739" y="1165448"/>
                </a:lnTo>
                <a:lnTo>
                  <a:pt x="677484" y="1159743"/>
                </a:lnTo>
                <a:lnTo>
                  <a:pt x="723015" y="1150418"/>
                </a:lnTo>
                <a:lnTo>
                  <a:pt x="767181" y="1137623"/>
                </a:lnTo>
                <a:lnTo>
                  <a:pt x="809833" y="1121509"/>
                </a:lnTo>
                <a:lnTo>
                  <a:pt x="850820" y="1102226"/>
                </a:lnTo>
                <a:lnTo>
                  <a:pt x="889993" y="1079924"/>
                </a:lnTo>
                <a:lnTo>
                  <a:pt x="927201" y="1054754"/>
                </a:lnTo>
                <a:lnTo>
                  <a:pt x="962295" y="1026866"/>
                </a:lnTo>
                <a:lnTo>
                  <a:pt x="995124" y="996410"/>
                </a:lnTo>
                <a:lnTo>
                  <a:pt x="1025538" y="963536"/>
                </a:lnTo>
                <a:lnTo>
                  <a:pt x="1053388" y="928396"/>
                </a:lnTo>
                <a:lnTo>
                  <a:pt x="1078524" y="891139"/>
                </a:lnTo>
                <a:lnTo>
                  <a:pt x="1100794" y="851915"/>
                </a:lnTo>
                <a:lnTo>
                  <a:pt x="1120050" y="810875"/>
                </a:lnTo>
                <a:lnTo>
                  <a:pt x="1136142" y="768169"/>
                </a:lnTo>
                <a:lnTo>
                  <a:pt x="1148918" y="723947"/>
                </a:lnTo>
                <a:lnTo>
                  <a:pt x="1158230" y="678360"/>
                </a:lnTo>
                <a:lnTo>
                  <a:pt x="1163927" y="631558"/>
                </a:lnTo>
                <a:lnTo>
                  <a:pt x="1165860" y="583691"/>
                </a:lnTo>
                <a:lnTo>
                  <a:pt x="1163927" y="535825"/>
                </a:lnTo>
                <a:lnTo>
                  <a:pt x="1158230" y="489023"/>
                </a:lnTo>
                <a:lnTo>
                  <a:pt x="1148918" y="443436"/>
                </a:lnTo>
                <a:lnTo>
                  <a:pt x="1136141" y="399214"/>
                </a:lnTo>
                <a:lnTo>
                  <a:pt x="1120050" y="356508"/>
                </a:lnTo>
                <a:lnTo>
                  <a:pt x="1100794" y="315468"/>
                </a:lnTo>
                <a:lnTo>
                  <a:pt x="1078524" y="276244"/>
                </a:lnTo>
                <a:lnTo>
                  <a:pt x="1053388" y="238987"/>
                </a:lnTo>
                <a:lnTo>
                  <a:pt x="1025538" y="203847"/>
                </a:lnTo>
                <a:lnTo>
                  <a:pt x="995124" y="170973"/>
                </a:lnTo>
                <a:lnTo>
                  <a:pt x="962295" y="140517"/>
                </a:lnTo>
                <a:lnTo>
                  <a:pt x="927201" y="112629"/>
                </a:lnTo>
                <a:lnTo>
                  <a:pt x="889993" y="87459"/>
                </a:lnTo>
                <a:lnTo>
                  <a:pt x="850820" y="65157"/>
                </a:lnTo>
                <a:lnTo>
                  <a:pt x="809833" y="45874"/>
                </a:lnTo>
                <a:lnTo>
                  <a:pt x="767181" y="29760"/>
                </a:lnTo>
                <a:lnTo>
                  <a:pt x="723015" y="16965"/>
                </a:lnTo>
                <a:lnTo>
                  <a:pt x="677484" y="7640"/>
                </a:lnTo>
                <a:lnTo>
                  <a:pt x="630739" y="1935"/>
                </a:lnTo>
                <a:lnTo>
                  <a:pt x="58293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840" y="1456944"/>
            <a:ext cx="1165860" cy="1167765"/>
          </a:xfrm>
          <a:custGeom>
            <a:avLst/>
            <a:gdLst/>
            <a:ahLst/>
            <a:cxnLst/>
            <a:rect l="l" t="t" r="r" b="b"/>
            <a:pathLst>
              <a:path w="1165860" h="1167764">
                <a:moveTo>
                  <a:pt x="0" y="583691"/>
                </a:moveTo>
                <a:lnTo>
                  <a:pt x="1932" y="535825"/>
                </a:lnTo>
                <a:lnTo>
                  <a:pt x="7629" y="489023"/>
                </a:lnTo>
                <a:lnTo>
                  <a:pt x="16941" y="443436"/>
                </a:lnTo>
                <a:lnTo>
                  <a:pt x="29717" y="399214"/>
                </a:lnTo>
                <a:lnTo>
                  <a:pt x="45809" y="356508"/>
                </a:lnTo>
                <a:lnTo>
                  <a:pt x="65065" y="315468"/>
                </a:lnTo>
                <a:lnTo>
                  <a:pt x="87335" y="276244"/>
                </a:lnTo>
                <a:lnTo>
                  <a:pt x="112471" y="238987"/>
                </a:lnTo>
                <a:lnTo>
                  <a:pt x="140321" y="203847"/>
                </a:lnTo>
                <a:lnTo>
                  <a:pt x="170735" y="170973"/>
                </a:lnTo>
                <a:lnTo>
                  <a:pt x="203564" y="140517"/>
                </a:lnTo>
                <a:lnTo>
                  <a:pt x="238658" y="112629"/>
                </a:lnTo>
                <a:lnTo>
                  <a:pt x="275866" y="87459"/>
                </a:lnTo>
                <a:lnTo>
                  <a:pt x="315039" y="65157"/>
                </a:lnTo>
                <a:lnTo>
                  <a:pt x="356026" y="45874"/>
                </a:lnTo>
                <a:lnTo>
                  <a:pt x="398678" y="29760"/>
                </a:lnTo>
                <a:lnTo>
                  <a:pt x="442844" y="16965"/>
                </a:lnTo>
                <a:lnTo>
                  <a:pt x="488375" y="7640"/>
                </a:lnTo>
                <a:lnTo>
                  <a:pt x="535120" y="1935"/>
                </a:lnTo>
                <a:lnTo>
                  <a:pt x="582930" y="0"/>
                </a:lnTo>
                <a:lnTo>
                  <a:pt x="630739" y="1935"/>
                </a:lnTo>
                <a:lnTo>
                  <a:pt x="677484" y="7640"/>
                </a:lnTo>
                <a:lnTo>
                  <a:pt x="723015" y="16965"/>
                </a:lnTo>
                <a:lnTo>
                  <a:pt x="767181" y="29760"/>
                </a:lnTo>
                <a:lnTo>
                  <a:pt x="809833" y="45874"/>
                </a:lnTo>
                <a:lnTo>
                  <a:pt x="850820" y="65157"/>
                </a:lnTo>
                <a:lnTo>
                  <a:pt x="889993" y="87459"/>
                </a:lnTo>
                <a:lnTo>
                  <a:pt x="927201" y="112629"/>
                </a:lnTo>
                <a:lnTo>
                  <a:pt x="962295" y="140517"/>
                </a:lnTo>
                <a:lnTo>
                  <a:pt x="995124" y="170973"/>
                </a:lnTo>
                <a:lnTo>
                  <a:pt x="1025538" y="203847"/>
                </a:lnTo>
                <a:lnTo>
                  <a:pt x="1053388" y="238987"/>
                </a:lnTo>
                <a:lnTo>
                  <a:pt x="1078524" y="276244"/>
                </a:lnTo>
                <a:lnTo>
                  <a:pt x="1100794" y="315468"/>
                </a:lnTo>
                <a:lnTo>
                  <a:pt x="1120050" y="356508"/>
                </a:lnTo>
                <a:lnTo>
                  <a:pt x="1136141" y="399214"/>
                </a:lnTo>
                <a:lnTo>
                  <a:pt x="1148918" y="443436"/>
                </a:lnTo>
                <a:lnTo>
                  <a:pt x="1158230" y="489023"/>
                </a:lnTo>
                <a:lnTo>
                  <a:pt x="1163927" y="535825"/>
                </a:lnTo>
                <a:lnTo>
                  <a:pt x="1165860" y="583691"/>
                </a:lnTo>
                <a:lnTo>
                  <a:pt x="1163927" y="631558"/>
                </a:lnTo>
                <a:lnTo>
                  <a:pt x="1158230" y="678360"/>
                </a:lnTo>
                <a:lnTo>
                  <a:pt x="1148918" y="723947"/>
                </a:lnTo>
                <a:lnTo>
                  <a:pt x="1136142" y="768169"/>
                </a:lnTo>
                <a:lnTo>
                  <a:pt x="1120050" y="810875"/>
                </a:lnTo>
                <a:lnTo>
                  <a:pt x="1100794" y="851915"/>
                </a:lnTo>
                <a:lnTo>
                  <a:pt x="1078524" y="891139"/>
                </a:lnTo>
                <a:lnTo>
                  <a:pt x="1053388" y="928396"/>
                </a:lnTo>
                <a:lnTo>
                  <a:pt x="1025538" y="963536"/>
                </a:lnTo>
                <a:lnTo>
                  <a:pt x="995124" y="996410"/>
                </a:lnTo>
                <a:lnTo>
                  <a:pt x="962295" y="1026866"/>
                </a:lnTo>
                <a:lnTo>
                  <a:pt x="927201" y="1054754"/>
                </a:lnTo>
                <a:lnTo>
                  <a:pt x="889993" y="1079924"/>
                </a:lnTo>
                <a:lnTo>
                  <a:pt x="850820" y="1102226"/>
                </a:lnTo>
                <a:lnTo>
                  <a:pt x="809833" y="1121509"/>
                </a:lnTo>
                <a:lnTo>
                  <a:pt x="767181" y="1137623"/>
                </a:lnTo>
                <a:lnTo>
                  <a:pt x="723015" y="1150418"/>
                </a:lnTo>
                <a:lnTo>
                  <a:pt x="677484" y="1159743"/>
                </a:lnTo>
                <a:lnTo>
                  <a:pt x="630739" y="1165448"/>
                </a:lnTo>
                <a:lnTo>
                  <a:pt x="582930" y="1167383"/>
                </a:lnTo>
                <a:lnTo>
                  <a:pt x="535120" y="1165448"/>
                </a:lnTo>
                <a:lnTo>
                  <a:pt x="488375" y="1159743"/>
                </a:lnTo>
                <a:lnTo>
                  <a:pt x="442844" y="1150418"/>
                </a:lnTo>
                <a:lnTo>
                  <a:pt x="398678" y="1137623"/>
                </a:lnTo>
                <a:lnTo>
                  <a:pt x="356026" y="1121509"/>
                </a:lnTo>
                <a:lnTo>
                  <a:pt x="315039" y="1102226"/>
                </a:lnTo>
                <a:lnTo>
                  <a:pt x="275866" y="1079924"/>
                </a:lnTo>
                <a:lnTo>
                  <a:pt x="238658" y="1054754"/>
                </a:lnTo>
                <a:lnTo>
                  <a:pt x="203564" y="1026866"/>
                </a:lnTo>
                <a:lnTo>
                  <a:pt x="170735" y="996410"/>
                </a:lnTo>
                <a:lnTo>
                  <a:pt x="140321" y="963536"/>
                </a:lnTo>
                <a:lnTo>
                  <a:pt x="112471" y="928396"/>
                </a:lnTo>
                <a:lnTo>
                  <a:pt x="87335" y="891139"/>
                </a:lnTo>
                <a:lnTo>
                  <a:pt x="65065" y="851915"/>
                </a:lnTo>
                <a:lnTo>
                  <a:pt x="45809" y="810875"/>
                </a:lnTo>
                <a:lnTo>
                  <a:pt x="29717" y="768169"/>
                </a:lnTo>
                <a:lnTo>
                  <a:pt x="16941" y="723947"/>
                </a:lnTo>
                <a:lnTo>
                  <a:pt x="7629" y="678360"/>
                </a:lnTo>
                <a:lnTo>
                  <a:pt x="1932" y="631558"/>
                </a:lnTo>
                <a:lnTo>
                  <a:pt x="0" y="58369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0935" y="679704"/>
            <a:ext cx="260985" cy="259079"/>
          </a:xfrm>
          <a:custGeom>
            <a:avLst/>
            <a:gdLst/>
            <a:ahLst/>
            <a:cxnLst/>
            <a:rect l="l" t="t" r="r" b="b"/>
            <a:pathLst>
              <a:path w="260985" h="259080">
                <a:moveTo>
                  <a:pt x="0" y="0"/>
                </a:moveTo>
                <a:lnTo>
                  <a:pt x="0" y="259080"/>
                </a:lnTo>
                <a:lnTo>
                  <a:pt x="260603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0935" y="679704"/>
            <a:ext cx="260985" cy="259079"/>
          </a:xfrm>
          <a:custGeom>
            <a:avLst/>
            <a:gdLst/>
            <a:ahLst/>
            <a:cxnLst/>
            <a:rect l="l" t="t" r="r" b="b"/>
            <a:pathLst>
              <a:path w="260985" h="259080">
                <a:moveTo>
                  <a:pt x="0" y="0"/>
                </a:moveTo>
                <a:lnTo>
                  <a:pt x="260603" y="129540"/>
                </a:lnTo>
                <a:lnTo>
                  <a:pt x="0" y="259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8610" y="1859406"/>
            <a:ext cx="92443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Riposo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0375" y="1041349"/>
            <a:ext cx="4070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stop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290" y="5765698"/>
            <a:ext cx="82753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I cambiamenti di stato avvengono </a:t>
            </a:r>
            <a:r>
              <a:rPr sz="2000" i="1" spc="5" dirty="0">
                <a:solidFill>
                  <a:srgbClr val="3333CC"/>
                </a:solidFill>
                <a:latin typeface="Times New Roman"/>
                <a:cs typeface="Times New Roman"/>
              </a:rPr>
              <a:t>quando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il </a:t>
            </a:r>
            <a:r>
              <a:rPr sz="20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timer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segnala che è scaduto il</a:t>
            </a:r>
            <a:r>
              <a:rPr sz="2000" i="1" spc="-25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tempo  </a:t>
            </a:r>
            <a:r>
              <a:rPr sz="2000" i="1" spc="-10" dirty="0">
                <a:solidFill>
                  <a:srgbClr val="3333CC"/>
                </a:solidFill>
                <a:latin typeface="Times New Roman"/>
                <a:cs typeface="Times New Roman"/>
              </a:rPr>
              <a:t>previsto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per la fase del </a:t>
            </a:r>
            <a:r>
              <a:rPr sz="20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ciclo </a:t>
            </a: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associato allo stato</a:t>
            </a:r>
            <a:r>
              <a:rPr sz="2000" i="1" spc="-17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333CC"/>
                </a:solidFill>
                <a:latin typeface="Times New Roman"/>
                <a:cs typeface="Times New Roman"/>
              </a:rPr>
              <a:t>presente.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39111" y="3201035"/>
            <a:ext cx="966469" cy="0"/>
          </a:xfrm>
          <a:custGeom>
            <a:avLst/>
            <a:gdLst/>
            <a:ahLst/>
            <a:cxnLst/>
            <a:rect l="l" t="t" r="r" b="b"/>
            <a:pathLst>
              <a:path w="966469">
                <a:moveTo>
                  <a:pt x="0" y="0"/>
                </a:moveTo>
                <a:lnTo>
                  <a:pt x="966215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727" y="3201035"/>
            <a:ext cx="966469" cy="0"/>
          </a:xfrm>
          <a:custGeom>
            <a:avLst/>
            <a:gdLst/>
            <a:ahLst/>
            <a:cxnLst/>
            <a:rect l="l" t="t" r="r" b="b"/>
            <a:pathLst>
              <a:path w="966469">
                <a:moveTo>
                  <a:pt x="0" y="0"/>
                </a:moveTo>
                <a:lnTo>
                  <a:pt x="966216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519" y="1201419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11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519" y="1553210"/>
            <a:ext cx="0" cy="1642110"/>
          </a:xfrm>
          <a:custGeom>
            <a:avLst/>
            <a:gdLst/>
            <a:ahLst/>
            <a:cxnLst/>
            <a:rect l="l" t="t" r="r" b="b"/>
            <a:pathLst>
              <a:path h="1642110">
                <a:moveTo>
                  <a:pt x="0" y="0"/>
                </a:moveTo>
                <a:lnTo>
                  <a:pt x="0" y="1642110"/>
                </a:lnTo>
              </a:path>
            </a:pathLst>
          </a:custGeom>
          <a:ln w="11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727" y="1195705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9549" y="1201800"/>
            <a:ext cx="0" cy="1993264"/>
          </a:xfrm>
          <a:custGeom>
            <a:avLst/>
            <a:gdLst/>
            <a:ahLst/>
            <a:cxnLst/>
            <a:rect l="l" t="t" r="r" b="b"/>
            <a:pathLst>
              <a:path h="1993264">
                <a:moveTo>
                  <a:pt x="0" y="0"/>
                </a:moveTo>
                <a:lnTo>
                  <a:pt x="0" y="1993138"/>
                </a:lnTo>
              </a:path>
            </a:pathLst>
          </a:custGeom>
          <a:ln w="11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9292" y="3148329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59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9111" y="316611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892" y="3166110"/>
            <a:ext cx="943610" cy="0"/>
          </a:xfrm>
          <a:custGeom>
            <a:avLst/>
            <a:gdLst/>
            <a:ahLst/>
            <a:cxnLst/>
            <a:rect l="l" t="t" r="r" b="b"/>
            <a:pathLst>
              <a:path w="943610">
                <a:moveTo>
                  <a:pt x="0" y="0"/>
                </a:moveTo>
                <a:lnTo>
                  <a:pt x="943051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2266" y="124841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34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2266" y="1553210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0"/>
                </a:moveTo>
                <a:lnTo>
                  <a:pt x="0" y="1595120"/>
                </a:lnTo>
              </a:path>
            </a:pathLst>
          </a:custGeom>
          <a:ln w="34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892" y="1230630"/>
            <a:ext cx="2087880" cy="0"/>
          </a:xfrm>
          <a:custGeom>
            <a:avLst/>
            <a:gdLst/>
            <a:ahLst/>
            <a:cxnLst/>
            <a:rect l="l" t="t" r="r" b="b"/>
            <a:pathLst>
              <a:path w="2087880">
                <a:moveTo>
                  <a:pt x="0" y="0"/>
                </a:moveTo>
                <a:lnTo>
                  <a:pt x="2087321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4814" y="1248155"/>
            <a:ext cx="0" cy="1900555"/>
          </a:xfrm>
          <a:custGeom>
            <a:avLst/>
            <a:gdLst/>
            <a:ahLst/>
            <a:cxnLst/>
            <a:rect l="l" t="t" r="r" b="b"/>
            <a:pathLst>
              <a:path h="1900555">
                <a:moveTo>
                  <a:pt x="0" y="0"/>
                </a:moveTo>
                <a:lnTo>
                  <a:pt x="0" y="1900428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404" y="1286255"/>
            <a:ext cx="201295" cy="268605"/>
          </a:xfrm>
          <a:custGeom>
            <a:avLst/>
            <a:gdLst/>
            <a:ahLst/>
            <a:cxnLst/>
            <a:rect l="l" t="t" r="r" b="b"/>
            <a:pathLst>
              <a:path w="201295" h="268605">
                <a:moveTo>
                  <a:pt x="0" y="0"/>
                </a:moveTo>
                <a:lnTo>
                  <a:pt x="0" y="268224"/>
                </a:lnTo>
                <a:lnTo>
                  <a:pt x="100583" y="134112"/>
                </a:lnTo>
                <a:lnTo>
                  <a:pt x="0" y="0"/>
                </a:lnTo>
                <a:close/>
              </a:path>
              <a:path w="201295" h="268605">
                <a:moveTo>
                  <a:pt x="201167" y="0"/>
                </a:moveTo>
                <a:lnTo>
                  <a:pt x="100583" y="134112"/>
                </a:lnTo>
                <a:lnTo>
                  <a:pt x="201167" y="268224"/>
                </a:lnTo>
                <a:lnTo>
                  <a:pt x="201167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404" y="1286255"/>
            <a:ext cx="201295" cy="268605"/>
          </a:xfrm>
          <a:custGeom>
            <a:avLst/>
            <a:gdLst/>
            <a:ahLst/>
            <a:cxnLst/>
            <a:rect l="l" t="t" r="r" b="b"/>
            <a:pathLst>
              <a:path w="201295" h="268605">
                <a:moveTo>
                  <a:pt x="0" y="0"/>
                </a:moveTo>
                <a:lnTo>
                  <a:pt x="201167" y="268224"/>
                </a:lnTo>
                <a:lnTo>
                  <a:pt x="201167" y="0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520" y="1286255"/>
            <a:ext cx="215265" cy="268605"/>
          </a:xfrm>
          <a:custGeom>
            <a:avLst/>
            <a:gdLst/>
            <a:ahLst/>
            <a:cxnLst/>
            <a:rect l="l" t="t" r="r" b="b"/>
            <a:pathLst>
              <a:path w="215265" h="268605">
                <a:moveTo>
                  <a:pt x="0" y="268224"/>
                </a:moveTo>
                <a:lnTo>
                  <a:pt x="214884" y="268224"/>
                </a:lnTo>
                <a:lnTo>
                  <a:pt x="214884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520" y="1286255"/>
            <a:ext cx="215265" cy="268605"/>
          </a:xfrm>
          <a:custGeom>
            <a:avLst/>
            <a:gdLst/>
            <a:ahLst/>
            <a:cxnLst/>
            <a:rect l="l" t="t" r="r" b="b"/>
            <a:pathLst>
              <a:path w="215265" h="268605">
                <a:moveTo>
                  <a:pt x="0" y="268224"/>
                </a:moveTo>
                <a:lnTo>
                  <a:pt x="214884" y="268224"/>
                </a:lnTo>
                <a:lnTo>
                  <a:pt x="214884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6555" y="1553210"/>
            <a:ext cx="172085" cy="133350"/>
          </a:xfrm>
          <a:custGeom>
            <a:avLst/>
            <a:gdLst/>
            <a:ahLst/>
            <a:cxnLst/>
            <a:rect l="l" t="t" r="r" b="b"/>
            <a:pathLst>
              <a:path w="172084" h="133350">
                <a:moveTo>
                  <a:pt x="0" y="133350"/>
                </a:moveTo>
                <a:lnTo>
                  <a:pt x="171996" y="133350"/>
                </a:lnTo>
                <a:lnTo>
                  <a:pt x="171996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572" y="1286510"/>
            <a:ext cx="601980" cy="266700"/>
          </a:xfrm>
          <a:custGeom>
            <a:avLst/>
            <a:gdLst/>
            <a:ahLst/>
            <a:cxnLst/>
            <a:rect l="l" t="t" r="r" b="b"/>
            <a:pathLst>
              <a:path w="601980" h="266700">
                <a:moveTo>
                  <a:pt x="0" y="266700"/>
                </a:moveTo>
                <a:lnTo>
                  <a:pt x="601980" y="266700"/>
                </a:lnTo>
                <a:lnTo>
                  <a:pt x="60198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6572" y="1286255"/>
            <a:ext cx="601980" cy="401320"/>
          </a:xfrm>
          <a:custGeom>
            <a:avLst/>
            <a:gdLst/>
            <a:ahLst/>
            <a:cxnLst/>
            <a:rect l="l" t="t" r="r" b="b"/>
            <a:pathLst>
              <a:path w="601980" h="401319">
                <a:moveTo>
                  <a:pt x="0" y="0"/>
                </a:moveTo>
                <a:lnTo>
                  <a:pt x="601980" y="0"/>
                </a:lnTo>
                <a:lnTo>
                  <a:pt x="601980" y="400812"/>
                </a:lnTo>
                <a:lnTo>
                  <a:pt x="429983" y="400812"/>
                </a:lnTo>
                <a:lnTo>
                  <a:pt x="429983" y="267208"/>
                </a:lnTo>
                <a:lnTo>
                  <a:pt x="0" y="2672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5202" y="168782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28956">
            <a:solidFill>
              <a:srgbClr val="3333C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69313" y="168782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28956">
            <a:solidFill>
              <a:srgbClr val="3333C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2258" y="168782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28956">
            <a:solidFill>
              <a:srgbClr val="3333C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6372" y="2915411"/>
            <a:ext cx="200025" cy="268605"/>
          </a:xfrm>
          <a:custGeom>
            <a:avLst/>
            <a:gdLst/>
            <a:ahLst/>
            <a:cxnLst/>
            <a:rect l="l" t="t" r="r" b="b"/>
            <a:pathLst>
              <a:path w="200025" h="268605">
                <a:moveTo>
                  <a:pt x="0" y="0"/>
                </a:moveTo>
                <a:lnTo>
                  <a:pt x="0" y="268224"/>
                </a:lnTo>
                <a:lnTo>
                  <a:pt x="99822" y="134112"/>
                </a:lnTo>
                <a:lnTo>
                  <a:pt x="0" y="0"/>
                </a:lnTo>
                <a:close/>
              </a:path>
              <a:path w="200025" h="268605">
                <a:moveTo>
                  <a:pt x="199644" y="0"/>
                </a:moveTo>
                <a:lnTo>
                  <a:pt x="99822" y="134112"/>
                </a:lnTo>
                <a:lnTo>
                  <a:pt x="199644" y="268224"/>
                </a:lnTo>
                <a:lnTo>
                  <a:pt x="199644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6372" y="2915411"/>
            <a:ext cx="200025" cy="268605"/>
          </a:xfrm>
          <a:custGeom>
            <a:avLst/>
            <a:gdLst/>
            <a:ahLst/>
            <a:cxnLst/>
            <a:rect l="l" t="t" r="r" b="b"/>
            <a:pathLst>
              <a:path w="200025" h="268605">
                <a:moveTo>
                  <a:pt x="0" y="0"/>
                </a:moveTo>
                <a:lnTo>
                  <a:pt x="199644" y="268224"/>
                </a:lnTo>
                <a:lnTo>
                  <a:pt x="199644" y="0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3011" y="2915411"/>
            <a:ext cx="213360" cy="268605"/>
          </a:xfrm>
          <a:custGeom>
            <a:avLst/>
            <a:gdLst/>
            <a:ahLst/>
            <a:cxnLst/>
            <a:rect l="l" t="t" r="r" b="b"/>
            <a:pathLst>
              <a:path w="213360" h="268605">
                <a:moveTo>
                  <a:pt x="0" y="268224"/>
                </a:moveTo>
                <a:lnTo>
                  <a:pt x="213360" y="268224"/>
                </a:lnTo>
                <a:lnTo>
                  <a:pt x="213360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3011" y="2915411"/>
            <a:ext cx="213360" cy="268605"/>
          </a:xfrm>
          <a:custGeom>
            <a:avLst/>
            <a:gdLst/>
            <a:ahLst/>
            <a:cxnLst/>
            <a:rect l="l" t="t" r="r" b="b"/>
            <a:pathLst>
              <a:path w="213360" h="268605">
                <a:moveTo>
                  <a:pt x="0" y="268224"/>
                </a:moveTo>
                <a:lnTo>
                  <a:pt x="213360" y="268224"/>
                </a:lnTo>
                <a:lnTo>
                  <a:pt x="213360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7053" y="3182620"/>
            <a:ext cx="172720" cy="133350"/>
          </a:xfrm>
          <a:custGeom>
            <a:avLst/>
            <a:gdLst/>
            <a:ahLst/>
            <a:cxnLst/>
            <a:rect l="l" t="t" r="r" b="b"/>
            <a:pathLst>
              <a:path w="172720" h="133350">
                <a:moveTo>
                  <a:pt x="0" y="133350"/>
                </a:moveTo>
                <a:lnTo>
                  <a:pt x="172466" y="133350"/>
                </a:lnTo>
                <a:lnTo>
                  <a:pt x="172466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6016" y="2915920"/>
            <a:ext cx="603885" cy="266700"/>
          </a:xfrm>
          <a:custGeom>
            <a:avLst/>
            <a:gdLst/>
            <a:ahLst/>
            <a:cxnLst/>
            <a:rect l="l" t="t" r="r" b="b"/>
            <a:pathLst>
              <a:path w="603885" h="266700">
                <a:moveTo>
                  <a:pt x="0" y="266700"/>
                </a:moveTo>
                <a:lnTo>
                  <a:pt x="603504" y="266700"/>
                </a:lnTo>
                <a:lnTo>
                  <a:pt x="603504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76016" y="2915411"/>
            <a:ext cx="603885" cy="401320"/>
          </a:xfrm>
          <a:custGeom>
            <a:avLst/>
            <a:gdLst/>
            <a:ahLst/>
            <a:cxnLst/>
            <a:rect l="l" t="t" r="r" b="b"/>
            <a:pathLst>
              <a:path w="603885" h="401320">
                <a:moveTo>
                  <a:pt x="0" y="0"/>
                </a:moveTo>
                <a:lnTo>
                  <a:pt x="603504" y="0"/>
                </a:lnTo>
                <a:lnTo>
                  <a:pt x="603504" y="400812"/>
                </a:lnTo>
                <a:lnTo>
                  <a:pt x="431037" y="400812"/>
                </a:lnTo>
                <a:lnTo>
                  <a:pt x="431037" y="267208"/>
                </a:lnTo>
                <a:lnTo>
                  <a:pt x="0" y="2672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7694" y="331698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7"/>
                </a:lnTo>
              </a:path>
            </a:pathLst>
          </a:custGeom>
          <a:ln w="28956">
            <a:solidFill>
              <a:srgbClr val="3333C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80282" y="331698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7"/>
                </a:lnTo>
              </a:path>
            </a:pathLst>
          </a:custGeom>
          <a:ln w="28956">
            <a:solidFill>
              <a:srgbClr val="3333C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13226" y="331698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167"/>
                </a:lnTo>
              </a:path>
            </a:pathLst>
          </a:custGeom>
          <a:ln w="28956">
            <a:solidFill>
              <a:srgbClr val="3333C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4033" y="2693670"/>
            <a:ext cx="469900" cy="401320"/>
          </a:xfrm>
          <a:custGeom>
            <a:avLst/>
            <a:gdLst/>
            <a:ahLst/>
            <a:cxnLst/>
            <a:rect l="l" t="t" r="r" b="b"/>
            <a:pathLst>
              <a:path w="469900" h="401319">
                <a:moveTo>
                  <a:pt x="0" y="200405"/>
                </a:moveTo>
                <a:lnTo>
                  <a:pt x="39115" y="0"/>
                </a:lnTo>
                <a:lnTo>
                  <a:pt x="117347" y="400812"/>
                </a:lnTo>
                <a:lnTo>
                  <a:pt x="195579" y="0"/>
                </a:lnTo>
                <a:lnTo>
                  <a:pt x="273812" y="400812"/>
                </a:lnTo>
                <a:lnTo>
                  <a:pt x="352044" y="0"/>
                </a:lnTo>
                <a:lnTo>
                  <a:pt x="430275" y="400812"/>
                </a:lnTo>
                <a:lnTo>
                  <a:pt x="469391" y="200405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6216" y="2892551"/>
            <a:ext cx="67310" cy="536575"/>
          </a:xfrm>
          <a:custGeom>
            <a:avLst/>
            <a:gdLst/>
            <a:ahLst/>
            <a:cxnLst/>
            <a:rect l="l" t="t" r="r" b="b"/>
            <a:pathLst>
              <a:path w="67309" h="536575">
                <a:moveTo>
                  <a:pt x="67056" y="0"/>
                </a:moveTo>
                <a:lnTo>
                  <a:pt x="0" y="0"/>
                </a:lnTo>
                <a:lnTo>
                  <a:pt x="0" y="402336"/>
                </a:lnTo>
                <a:lnTo>
                  <a:pt x="67056" y="402336"/>
                </a:lnTo>
                <a:lnTo>
                  <a:pt x="67056" y="53644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2663" y="2892551"/>
            <a:ext cx="67310" cy="536575"/>
          </a:xfrm>
          <a:custGeom>
            <a:avLst/>
            <a:gdLst/>
            <a:ahLst/>
            <a:cxnLst/>
            <a:rect l="l" t="t" r="r" b="b"/>
            <a:pathLst>
              <a:path w="67309" h="536575">
                <a:moveTo>
                  <a:pt x="0" y="0"/>
                </a:moveTo>
                <a:lnTo>
                  <a:pt x="67056" y="0"/>
                </a:lnTo>
                <a:lnTo>
                  <a:pt x="67056" y="402336"/>
                </a:lnTo>
                <a:lnTo>
                  <a:pt x="0" y="402336"/>
                </a:lnTo>
                <a:lnTo>
                  <a:pt x="0" y="53644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37944" y="2345435"/>
            <a:ext cx="201295" cy="1083945"/>
          </a:xfrm>
          <a:custGeom>
            <a:avLst/>
            <a:gdLst/>
            <a:ahLst/>
            <a:cxnLst/>
            <a:rect l="l" t="t" r="r" b="b"/>
            <a:pathLst>
              <a:path w="201294" h="1083945">
                <a:moveTo>
                  <a:pt x="0" y="1083564"/>
                </a:moveTo>
                <a:lnTo>
                  <a:pt x="201168" y="1083564"/>
                </a:lnTo>
                <a:lnTo>
                  <a:pt x="201168" y="0"/>
                </a:lnTo>
                <a:lnTo>
                  <a:pt x="0" y="0"/>
                </a:lnTo>
                <a:lnTo>
                  <a:pt x="0" y="1083564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37944" y="2211323"/>
            <a:ext cx="201295" cy="1217930"/>
          </a:xfrm>
          <a:custGeom>
            <a:avLst/>
            <a:gdLst/>
            <a:ahLst/>
            <a:cxnLst/>
            <a:rect l="l" t="t" r="r" b="b"/>
            <a:pathLst>
              <a:path w="201294" h="1217929">
                <a:moveTo>
                  <a:pt x="0" y="1217676"/>
                </a:moveTo>
                <a:lnTo>
                  <a:pt x="201168" y="1217676"/>
                </a:lnTo>
                <a:lnTo>
                  <a:pt x="201168" y="0"/>
                </a:lnTo>
                <a:lnTo>
                  <a:pt x="0" y="0"/>
                </a:lnTo>
                <a:lnTo>
                  <a:pt x="0" y="12176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6776" y="2211323"/>
            <a:ext cx="670560" cy="134620"/>
          </a:xfrm>
          <a:custGeom>
            <a:avLst/>
            <a:gdLst/>
            <a:ahLst/>
            <a:cxnLst/>
            <a:rect l="l" t="t" r="r" b="b"/>
            <a:pathLst>
              <a:path w="670560" h="134619">
                <a:moveTo>
                  <a:pt x="0" y="134112"/>
                </a:moveTo>
                <a:lnTo>
                  <a:pt x="670560" y="134112"/>
                </a:lnTo>
                <a:lnTo>
                  <a:pt x="670560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6776" y="2211323"/>
            <a:ext cx="670560" cy="134620"/>
          </a:xfrm>
          <a:custGeom>
            <a:avLst/>
            <a:gdLst/>
            <a:ahLst/>
            <a:cxnLst/>
            <a:rect l="l" t="t" r="r" b="b"/>
            <a:pathLst>
              <a:path w="670560" h="134619">
                <a:moveTo>
                  <a:pt x="0" y="134112"/>
                </a:moveTo>
                <a:lnTo>
                  <a:pt x="670560" y="134112"/>
                </a:lnTo>
                <a:lnTo>
                  <a:pt x="670560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02764" y="2206751"/>
            <a:ext cx="143256" cy="143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42210" y="2023110"/>
            <a:ext cx="320040" cy="189230"/>
          </a:xfrm>
          <a:custGeom>
            <a:avLst/>
            <a:gdLst/>
            <a:ahLst/>
            <a:cxnLst/>
            <a:rect l="l" t="t" r="r" b="b"/>
            <a:pathLst>
              <a:path w="320039" h="189230">
                <a:moveTo>
                  <a:pt x="0" y="188975"/>
                </a:moveTo>
                <a:lnTo>
                  <a:pt x="320039" y="0"/>
                </a:lnTo>
              </a:path>
            </a:pathLst>
          </a:custGeom>
          <a:ln w="28956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82088" y="2259838"/>
            <a:ext cx="372745" cy="7620"/>
          </a:xfrm>
          <a:custGeom>
            <a:avLst/>
            <a:gdLst/>
            <a:ahLst/>
            <a:cxnLst/>
            <a:rect l="l" t="t" r="r" b="b"/>
            <a:pathLst>
              <a:path w="372744" h="7619">
                <a:moveTo>
                  <a:pt x="0" y="7238"/>
                </a:moveTo>
                <a:lnTo>
                  <a:pt x="372491" y="0"/>
                </a:lnTo>
              </a:path>
            </a:pathLst>
          </a:custGeom>
          <a:ln w="28575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52116" y="2321560"/>
            <a:ext cx="301625" cy="219075"/>
          </a:xfrm>
          <a:custGeom>
            <a:avLst/>
            <a:gdLst/>
            <a:ahLst/>
            <a:cxnLst/>
            <a:rect l="l" t="t" r="r" b="b"/>
            <a:pathLst>
              <a:path w="301625" h="219075">
                <a:moveTo>
                  <a:pt x="0" y="0"/>
                </a:moveTo>
                <a:lnTo>
                  <a:pt x="301244" y="219075"/>
                </a:lnTo>
              </a:path>
            </a:pathLst>
          </a:custGeom>
          <a:ln w="28575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98091" y="2206751"/>
            <a:ext cx="143256" cy="143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3386" y="2023110"/>
            <a:ext cx="320040" cy="189230"/>
          </a:xfrm>
          <a:custGeom>
            <a:avLst/>
            <a:gdLst/>
            <a:ahLst/>
            <a:cxnLst/>
            <a:rect l="l" t="t" r="r" b="b"/>
            <a:pathLst>
              <a:path w="320040" h="189230">
                <a:moveTo>
                  <a:pt x="320039" y="188975"/>
                </a:moveTo>
                <a:lnTo>
                  <a:pt x="0" y="0"/>
                </a:lnTo>
              </a:path>
            </a:pathLst>
          </a:custGeom>
          <a:ln w="28956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0358" y="2259583"/>
            <a:ext cx="372110" cy="8255"/>
          </a:xfrm>
          <a:custGeom>
            <a:avLst/>
            <a:gdLst/>
            <a:ahLst/>
            <a:cxnLst/>
            <a:rect l="l" t="t" r="r" b="b"/>
            <a:pathLst>
              <a:path w="372109" h="8255">
                <a:moveTo>
                  <a:pt x="371538" y="7746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91196" y="2321432"/>
            <a:ext cx="300990" cy="219710"/>
          </a:xfrm>
          <a:custGeom>
            <a:avLst/>
            <a:gdLst/>
            <a:ahLst/>
            <a:cxnLst/>
            <a:rect l="l" t="t" r="r" b="b"/>
            <a:pathLst>
              <a:path w="300990" h="219710">
                <a:moveTo>
                  <a:pt x="300672" y="0"/>
                </a:moveTo>
                <a:lnTo>
                  <a:pt x="0" y="219328"/>
                </a:lnTo>
              </a:path>
            </a:pathLst>
          </a:custGeom>
          <a:ln w="28575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08504" y="1219200"/>
            <a:ext cx="401320" cy="271780"/>
          </a:xfrm>
          <a:custGeom>
            <a:avLst/>
            <a:gdLst/>
            <a:ahLst/>
            <a:cxnLst/>
            <a:rect l="l" t="t" r="r" b="b"/>
            <a:pathLst>
              <a:path w="401319" h="271780">
                <a:moveTo>
                  <a:pt x="0" y="271272"/>
                </a:moveTo>
                <a:lnTo>
                  <a:pt x="400812" y="271272"/>
                </a:lnTo>
                <a:lnTo>
                  <a:pt x="400812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08504" y="1219200"/>
            <a:ext cx="401320" cy="335280"/>
          </a:xfrm>
          <a:custGeom>
            <a:avLst/>
            <a:gdLst/>
            <a:ahLst/>
            <a:cxnLst/>
            <a:rect l="l" t="t" r="r" b="b"/>
            <a:pathLst>
              <a:path w="401319" h="335280">
                <a:moveTo>
                  <a:pt x="0" y="335279"/>
                </a:moveTo>
                <a:lnTo>
                  <a:pt x="400812" y="335279"/>
                </a:lnTo>
                <a:lnTo>
                  <a:pt x="40081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5351" y="1485900"/>
            <a:ext cx="6858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99360" y="1490472"/>
            <a:ext cx="410209" cy="67310"/>
          </a:xfrm>
          <a:custGeom>
            <a:avLst/>
            <a:gdLst/>
            <a:ahLst/>
            <a:cxnLst/>
            <a:rect l="l" t="t" r="r" b="b"/>
            <a:pathLst>
              <a:path w="410210" h="67309">
                <a:moveTo>
                  <a:pt x="0" y="67055"/>
                </a:moveTo>
                <a:lnTo>
                  <a:pt x="409956" y="67055"/>
                </a:lnTo>
                <a:lnTo>
                  <a:pt x="409956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99360" y="1490472"/>
            <a:ext cx="410209" cy="67310"/>
          </a:xfrm>
          <a:custGeom>
            <a:avLst/>
            <a:gdLst/>
            <a:ahLst/>
            <a:cxnLst/>
            <a:rect l="l" t="t" r="r" b="b"/>
            <a:pathLst>
              <a:path w="410210" h="67309">
                <a:moveTo>
                  <a:pt x="0" y="67055"/>
                </a:moveTo>
                <a:lnTo>
                  <a:pt x="409956" y="67055"/>
                </a:lnTo>
                <a:lnTo>
                  <a:pt x="409956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08504" y="1286255"/>
            <a:ext cx="401320" cy="201295"/>
          </a:xfrm>
          <a:custGeom>
            <a:avLst/>
            <a:gdLst/>
            <a:ahLst/>
            <a:cxnLst/>
            <a:rect l="l" t="t" r="r" b="b"/>
            <a:pathLst>
              <a:path w="401319" h="201294">
                <a:moveTo>
                  <a:pt x="133603" y="0"/>
                </a:moveTo>
                <a:lnTo>
                  <a:pt x="0" y="67056"/>
                </a:lnTo>
                <a:lnTo>
                  <a:pt x="0" y="201168"/>
                </a:lnTo>
                <a:lnTo>
                  <a:pt x="400812" y="201168"/>
                </a:lnTo>
                <a:lnTo>
                  <a:pt x="367410" y="134112"/>
                </a:lnTo>
                <a:lnTo>
                  <a:pt x="267207" y="134112"/>
                </a:lnTo>
                <a:lnTo>
                  <a:pt x="133603" y="0"/>
                </a:lnTo>
                <a:close/>
              </a:path>
              <a:path w="401319" h="201294">
                <a:moveTo>
                  <a:pt x="334009" y="67056"/>
                </a:moveTo>
                <a:lnTo>
                  <a:pt x="267207" y="134112"/>
                </a:lnTo>
                <a:lnTo>
                  <a:pt x="367410" y="134112"/>
                </a:lnTo>
                <a:lnTo>
                  <a:pt x="334009" y="67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08504" y="1286255"/>
            <a:ext cx="401320" cy="201295"/>
          </a:xfrm>
          <a:custGeom>
            <a:avLst/>
            <a:gdLst/>
            <a:ahLst/>
            <a:cxnLst/>
            <a:rect l="l" t="t" r="r" b="b"/>
            <a:pathLst>
              <a:path w="401319" h="201294">
                <a:moveTo>
                  <a:pt x="0" y="201168"/>
                </a:moveTo>
                <a:lnTo>
                  <a:pt x="400812" y="201168"/>
                </a:lnTo>
                <a:lnTo>
                  <a:pt x="334009" y="67056"/>
                </a:lnTo>
                <a:lnTo>
                  <a:pt x="267207" y="134112"/>
                </a:lnTo>
                <a:lnTo>
                  <a:pt x="133603" y="0"/>
                </a:lnTo>
                <a:lnTo>
                  <a:pt x="0" y="67056"/>
                </a:lnTo>
                <a:lnTo>
                  <a:pt x="0" y="2011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8511" y="2939795"/>
            <a:ext cx="487045" cy="113664"/>
          </a:xfrm>
          <a:custGeom>
            <a:avLst/>
            <a:gdLst/>
            <a:ahLst/>
            <a:cxnLst/>
            <a:rect l="l" t="t" r="r" b="b"/>
            <a:pathLst>
              <a:path w="487044" h="113664">
                <a:moveTo>
                  <a:pt x="227075" y="0"/>
                </a:moveTo>
                <a:lnTo>
                  <a:pt x="166709" y="3942"/>
                </a:lnTo>
                <a:lnTo>
                  <a:pt x="112465" y="15070"/>
                </a:lnTo>
                <a:lnTo>
                  <a:pt x="66508" y="32337"/>
                </a:lnTo>
                <a:lnTo>
                  <a:pt x="31002" y="54694"/>
                </a:lnTo>
                <a:lnTo>
                  <a:pt x="0" y="110489"/>
                </a:lnTo>
                <a:lnTo>
                  <a:pt x="63" y="113283"/>
                </a:lnTo>
                <a:lnTo>
                  <a:pt x="45250" y="112775"/>
                </a:lnTo>
                <a:lnTo>
                  <a:pt x="45199" y="110489"/>
                </a:lnTo>
                <a:lnTo>
                  <a:pt x="54470" y="82508"/>
                </a:lnTo>
                <a:lnTo>
                  <a:pt x="80288" y="58208"/>
                </a:lnTo>
                <a:lnTo>
                  <a:pt x="119657" y="39047"/>
                </a:lnTo>
                <a:lnTo>
                  <a:pt x="169585" y="26483"/>
                </a:lnTo>
                <a:lnTo>
                  <a:pt x="227075" y="21970"/>
                </a:lnTo>
                <a:lnTo>
                  <a:pt x="361062" y="21970"/>
                </a:lnTo>
                <a:lnTo>
                  <a:pt x="328694" y="11688"/>
                </a:lnTo>
                <a:lnTo>
                  <a:pt x="279787" y="3015"/>
                </a:lnTo>
                <a:lnTo>
                  <a:pt x="227075" y="0"/>
                </a:lnTo>
                <a:close/>
              </a:path>
              <a:path w="487044" h="113664">
                <a:moveTo>
                  <a:pt x="361062" y="21970"/>
                </a:moveTo>
                <a:lnTo>
                  <a:pt x="227075" y="21970"/>
                </a:lnTo>
                <a:lnTo>
                  <a:pt x="279433" y="25709"/>
                </a:lnTo>
                <a:lnTo>
                  <a:pt x="326469" y="36353"/>
                </a:lnTo>
                <a:lnTo>
                  <a:pt x="365432" y="53046"/>
                </a:lnTo>
                <a:lnTo>
                  <a:pt x="393572" y="74929"/>
                </a:lnTo>
                <a:lnTo>
                  <a:pt x="341629" y="85978"/>
                </a:lnTo>
                <a:lnTo>
                  <a:pt x="446150" y="105790"/>
                </a:lnTo>
                <a:lnTo>
                  <a:pt x="477971" y="66039"/>
                </a:lnTo>
                <a:lnTo>
                  <a:pt x="434975" y="66039"/>
                </a:lnTo>
                <a:lnTo>
                  <a:pt x="408049" y="43761"/>
                </a:lnTo>
                <a:lnTo>
                  <a:pt x="372035" y="25456"/>
                </a:lnTo>
                <a:lnTo>
                  <a:pt x="361062" y="21970"/>
                </a:lnTo>
                <a:close/>
              </a:path>
              <a:path w="487044" h="113664">
                <a:moveTo>
                  <a:pt x="486918" y="54863"/>
                </a:moveTo>
                <a:lnTo>
                  <a:pt x="434975" y="66039"/>
                </a:lnTo>
                <a:lnTo>
                  <a:pt x="477971" y="66039"/>
                </a:lnTo>
                <a:lnTo>
                  <a:pt x="486918" y="5486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8511" y="2939795"/>
            <a:ext cx="487045" cy="113664"/>
          </a:xfrm>
          <a:custGeom>
            <a:avLst/>
            <a:gdLst/>
            <a:ahLst/>
            <a:cxnLst/>
            <a:rect l="l" t="t" r="r" b="b"/>
            <a:pathLst>
              <a:path w="487044" h="113664">
                <a:moveTo>
                  <a:pt x="393572" y="74929"/>
                </a:moveTo>
                <a:lnTo>
                  <a:pt x="365432" y="53046"/>
                </a:lnTo>
                <a:lnTo>
                  <a:pt x="326469" y="36353"/>
                </a:lnTo>
                <a:lnTo>
                  <a:pt x="279433" y="25709"/>
                </a:lnTo>
                <a:lnTo>
                  <a:pt x="227075" y="21970"/>
                </a:lnTo>
                <a:lnTo>
                  <a:pt x="169585" y="26483"/>
                </a:lnTo>
                <a:lnTo>
                  <a:pt x="119657" y="39047"/>
                </a:lnTo>
                <a:lnTo>
                  <a:pt x="80288" y="58208"/>
                </a:lnTo>
                <a:lnTo>
                  <a:pt x="45199" y="110489"/>
                </a:lnTo>
                <a:lnTo>
                  <a:pt x="45186" y="111251"/>
                </a:lnTo>
                <a:lnTo>
                  <a:pt x="45199" y="112013"/>
                </a:lnTo>
                <a:lnTo>
                  <a:pt x="45250" y="112775"/>
                </a:lnTo>
                <a:lnTo>
                  <a:pt x="63" y="113283"/>
                </a:lnTo>
                <a:lnTo>
                  <a:pt x="25" y="112394"/>
                </a:lnTo>
                <a:lnTo>
                  <a:pt x="0" y="111378"/>
                </a:lnTo>
                <a:lnTo>
                  <a:pt x="0" y="110489"/>
                </a:lnTo>
                <a:lnTo>
                  <a:pt x="31002" y="54694"/>
                </a:lnTo>
                <a:lnTo>
                  <a:pt x="66508" y="32337"/>
                </a:lnTo>
                <a:lnTo>
                  <a:pt x="112465" y="15070"/>
                </a:lnTo>
                <a:lnTo>
                  <a:pt x="166709" y="3942"/>
                </a:lnTo>
                <a:lnTo>
                  <a:pt x="227075" y="0"/>
                </a:lnTo>
                <a:lnTo>
                  <a:pt x="279787" y="3015"/>
                </a:lnTo>
                <a:lnTo>
                  <a:pt x="328694" y="11688"/>
                </a:lnTo>
                <a:lnTo>
                  <a:pt x="372035" y="25456"/>
                </a:lnTo>
                <a:lnTo>
                  <a:pt x="408049" y="43761"/>
                </a:lnTo>
                <a:lnTo>
                  <a:pt x="434975" y="66039"/>
                </a:lnTo>
                <a:lnTo>
                  <a:pt x="486918" y="54863"/>
                </a:lnTo>
                <a:lnTo>
                  <a:pt x="446150" y="105790"/>
                </a:lnTo>
                <a:lnTo>
                  <a:pt x="341629" y="85978"/>
                </a:lnTo>
                <a:lnTo>
                  <a:pt x="393572" y="7492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427721" y="1760982"/>
            <a:ext cx="891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Risc</a:t>
            </a:r>
            <a:r>
              <a:rPr sz="1800" dirty="0">
                <a:latin typeface="Times New Roman"/>
                <a:cs typeface="Times New Roman"/>
              </a:rPr>
              <a:t>ald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mento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415530" y="3216605"/>
            <a:ext cx="91566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Detersivo</a:t>
            </a:r>
            <a:endParaRPr sz="180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&amp;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getti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17638" y="4723892"/>
            <a:ext cx="712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Scari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acqua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000500" y="1412747"/>
            <a:ext cx="4485132" cy="4178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798311" y="4723892"/>
            <a:ext cx="951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mm</a:t>
            </a:r>
            <a:r>
              <a:rPr sz="1800" spc="-5" dirty="0">
                <a:latin typeface="Times New Roman"/>
                <a:cs typeface="Times New Roman"/>
              </a:rPr>
              <a:t>issio</a:t>
            </a:r>
            <a:r>
              <a:rPr sz="1800" dirty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ne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acqua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02723" y="4824601"/>
            <a:ext cx="6639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Get</a:t>
            </a:r>
            <a:r>
              <a:rPr sz="2000" dirty="0">
                <a:latin typeface="Times New Roman"/>
                <a:cs typeface="Times New Roman"/>
              </a:rPr>
              <a:t>ti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168016" y="3182620"/>
            <a:ext cx="9775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ri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acqua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798311" y="1721358"/>
            <a:ext cx="951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mm</a:t>
            </a:r>
            <a:r>
              <a:rPr sz="1800" spc="-5" dirty="0">
                <a:latin typeface="Times New Roman"/>
                <a:cs typeface="Times New Roman"/>
              </a:rPr>
              <a:t>issio</a:t>
            </a:r>
            <a:r>
              <a:rPr sz="1800" dirty="0">
                <a:latin typeface="Times New Roman"/>
                <a:cs typeface="Times New Roman"/>
              </a:rPr>
              <a:t>-  ne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acqua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200903" y="2243709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start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772411" y="3231388"/>
            <a:ext cx="356235" cy="130810"/>
          </a:xfrm>
          <a:custGeom>
            <a:avLst/>
            <a:gdLst/>
            <a:ahLst/>
            <a:cxnLst/>
            <a:rect l="l" t="t" r="r" b="b"/>
            <a:pathLst>
              <a:path w="356235" h="130810">
                <a:moveTo>
                  <a:pt x="0" y="0"/>
                </a:moveTo>
                <a:lnTo>
                  <a:pt x="0" y="3301"/>
                </a:lnTo>
                <a:lnTo>
                  <a:pt x="8473" y="43505"/>
                </a:lnTo>
                <a:lnTo>
                  <a:pt x="32064" y="78435"/>
                </a:lnTo>
                <a:lnTo>
                  <a:pt x="68031" y="105989"/>
                </a:lnTo>
                <a:lnTo>
                  <a:pt x="113629" y="124063"/>
                </a:lnTo>
                <a:lnTo>
                  <a:pt x="166115" y="130556"/>
                </a:lnTo>
                <a:lnTo>
                  <a:pt x="213961" y="125170"/>
                </a:lnTo>
                <a:lnTo>
                  <a:pt x="256936" y="109855"/>
                </a:lnTo>
                <a:lnTo>
                  <a:pt x="263717" y="105283"/>
                </a:lnTo>
                <a:lnTo>
                  <a:pt x="166115" y="105283"/>
                </a:lnTo>
                <a:lnTo>
                  <a:pt x="114298" y="97260"/>
                </a:lnTo>
                <a:lnTo>
                  <a:pt x="71993" y="75390"/>
                </a:lnTo>
                <a:lnTo>
                  <a:pt x="43475" y="42971"/>
                </a:lnTo>
                <a:lnTo>
                  <a:pt x="33019" y="3301"/>
                </a:lnTo>
                <a:lnTo>
                  <a:pt x="33146" y="762"/>
                </a:lnTo>
                <a:lnTo>
                  <a:pt x="0" y="0"/>
                </a:lnTo>
                <a:close/>
              </a:path>
              <a:path w="356235" h="130810">
                <a:moveTo>
                  <a:pt x="326389" y="8762"/>
                </a:moveTo>
                <a:lnTo>
                  <a:pt x="249936" y="31496"/>
                </a:lnTo>
                <a:lnTo>
                  <a:pt x="287908" y="44323"/>
                </a:lnTo>
                <a:lnTo>
                  <a:pt x="267342" y="69439"/>
                </a:lnTo>
                <a:lnTo>
                  <a:pt x="238823" y="88661"/>
                </a:lnTo>
                <a:lnTo>
                  <a:pt x="204398" y="100955"/>
                </a:lnTo>
                <a:lnTo>
                  <a:pt x="166115" y="105283"/>
                </a:lnTo>
                <a:lnTo>
                  <a:pt x="263717" y="105283"/>
                </a:lnTo>
                <a:lnTo>
                  <a:pt x="292506" y="85871"/>
                </a:lnTo>
                <a:lnTo>
                  <a:pt x="318135" y="54483"/>
                </a:lnTo>
                <a:lnTo>
                  <a:pt x="349696" y="54483"/>
                </a:lnTo>
                <a:lnTo>
                  <a:pt x="326389" y="8762"/>
                </a:lnTo>
                <a:close/>
              </a:path>
              <a:path w="356235" h="130810">
                <a:moveTo>
                  <a:pt x="349696" y="54483"/>
                </a:moveTo>
                <a:lnTo>
                  <a:pt x="318135" y="54483"/>
                </a:lnTo>
                <a:lnTo>
                  <a:pt x="356235" y="67310"/>
                </a:lnTo>
                <a:lnTo>
                  <a:pt x="349696" y="5448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72411" y="3231388"/>
            <a:ext cx="356235" cy="130810"/>
          </a:xfrm>
          <a:custGeom>
            <a:avLst/>
            <a:gdLst/>
            <a:ahLst/>
            <a:cxnLst/>
            <a:rect l="l" t="t" r="r" b="b"/>
            <a:pathLst>
              <a:path w="356235" h="130810">
                <a:moveTo>
                  <a:pt x="287908" y="44323"/>
                </a:moveTo>
                <a:lnTo>
                  <a:pt x="267342" y="69439"/>
                </a:lnTo>
                <a:lnTo>
                  <a:pt x="238823" y="88661"/>
                </a:lnTo>
                <a:lnTo>
                  <a:pt x="204398" y="100955"/>
                </a:lnTo>
                <a:lnTo>
                  <a:pt x="166115" y="105283"/>
                </a:lnTo>
                <a:lnTo>
                  <a:pt x="114298" y="97260"/>
                </a:lnTo>
                <a:lnTo>
                  <a:pt x="71993" y="75390"/>
                </a:lnTo>
                <a:lnTo>
                  <a:pt x="43475" y="42971"/>
                </a:lnTo>
                <a:lnTo>
                  <a:pt x="33019" y="3301"/>
                </a:lnTo>
                <a:lnTo>
                  <a:pt x="33019" y="2412"/>
                </a:lnTo>
                <a:lnTo>
                  <a:pt x="33019" y="1524"/>
                </a:lnTo>
                <a:lnTo>
                  <a:pt x="33146" y="762"/>
                </a:lnTo>
                <a:lnTo>
                  <a:pt x="0" y="0"/>
                </a:lnTo>
                <a:lnTo>
                  <a:pt x="0" y="1142"/>
                </a:lnTo>
                <a:lnTo>
                  <a:pt x="0" y="2286"/>
                </a:lnTo>
                <a:lnTo>
                  <a:pt x="0" y="3301"/>
                </a:lnTo>
                <a:lnTo>
                  <a:pt x="8473" y="43505"/>
                </a:lnTo>
                <a:lnTo>
                  <a:pt x="32064" y="78435"/>
                </a:lnTo>
                <a:lnTo>
                  <a:pt x="68031" y="105989"/>
                </a:lnTo>
                <a:lnTo>
                  <a:pt x="113629" y="124063"/>
                </a:lnTo>
                <a:lnTo>
                  <a:pt x="166115" y="130556"/>
                </a:lnTo>
                <a:lnTo>
                  <a:pt x="213961" y="125170"/>
                </a:lnTo>
                <a:lnTo>
                  <a:pt x="256936" y="109855"/>
                </a:lnTo>
                <a:lnTo>
                  <a:pt x="292506" y="85871"/>
                </a:lnTo>
                <a:lnTo>
                  <a:pt x="318135" y="54483"/>
                </a:lnTo>
                <a:lnTo>
                  <a:pt x="356235" y="67310"/>
                </a:lnTo>
                <a:lnTo>
                  <a:pt x="326389" y="8762"/>
                </a:lnTo>
                <a:lnTo>
                  <a:pt x="249936" y="31496"/>
                </a:lnTo>
                <a:lnTo>
                  <a:pt x="287908" y="4432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40813" y="1418463"/>
            <a:ext cx="245110" cy="318135"/>
          </a:xfrm>
          <a:custGeom>
            <a:avLst/>
            <a:gdLst/>
            <a:ahLst/>
            <a:cxnLst/>
            <a:rect l="l" t="t" r="r" b="b"/>
            <a:pathLst>
              <a:path w="245110" h="318135">
                <a:moveTo>
                  <a:pt x="67182" y="212978"/>
                </a:moveTo>
                <a:lnTo>
                  <a:pt x="0" y="257175"/>
                </a:lnTo>
                <a:lnTo>
                  <a:pt x="25654" y="318135"/>
                </a:lnTo>
                <a:lnTo>
                  <a:pt x="40512" y="280542"/>
                </a:lnTo>
                <a:lnTo>
                  <a:pt x="82939" y="280542"/>
                </a:lnTo>
                <a:lnTo>
                  <a:pt x="122840" y="269081"/>
                </a:lnTo>
                <a:lnTo>
                  <a:pt x="153764" y="250987"/>
                </a:lnTo>
                <a:lnTo>
                  <a:pt x="85026" y="250987"/>
                </a:lnTo>
                <a:lnTo>
                  <a:pt x="52324" y="250571"/>
                </a:lnTo>
                <a:lnTo>
                  <a:pt x="67182" y="212978"/>
                </a:lnTo>
                <a:close/>
              </a:path>
              <a:path w="245110" h="318135">
                <a:moveTo>
                  <a:pt x="82939" y="280542"/>
                </a:moveTo>
                <a:lnTo>
                  <a:pt x="40512" y="280542"/>
                </a:lnTo>
                <a:lnTo>
                  <a:pt x="81295" y="281015"/>
                </a:lnTo>
                <a:lnTo>
                  <a:pt x="82939" y="280542"/>
                </a:lnTo>
                <a:close/>
              </a:path>
              <a:path w="245110" h="318135">
                <a:moveTo>
                  <a:pt x="205359" y="0"/>
                </a:moveTo>
                <a:lnTo>
                  <a:pt x="184404" y="25908"/>
                </a:lnTo>
                <a:lnTo>
                  <a:pt x="185166" y="26415"/>
                </a:lnTo>
                <a:lnTo>
                  <a:pt x="185800" y="27050"/>
                </a:lnTo>
                <a:lnTo>
                  <a:pt x="186436" y="27559"/>
                </a:lnTo>
                <a:lnTo>
                  <a:pt x="210077" y="61303"/>
                </a:lnTo>
                <a:lnTo>
                  <a:pt x="216407" y="104251"/>
                </a:lnTo>
                <a:lnTo>
                  <a:pt x="205688" y="150985"/>
                </a:lnTo>
                <a:lnTo>
                  <a:pt x="178181" y="196087"/>
                </a:lnTo>
                <a:lnTo>
                  <a:pt x="150050" y="222817"/>
                </a:lnTo>
                <a:lnTo>
                  <a:pt x="118300" y="241426"/>
                </a:lnTo>
                <a:lnTo>
                  <a:pt x="85026" y="250987"/>
                </a:lnTo>
                <a:lnTo>
                  <a:pt x="153764" y="250987"/>
                </a:lnTo>
                <a:lnTo>
                  <a:pt x="197738" y="212471"/>
                </a:lnTo>
                <a:lnTo>
                  <a:pt x="226849" y="167798"/>
                </a:lnTo>
                <a:lnTo>
                  <a:pt x="242591" y="120968"/>
                </a:lnTo>
                <a:lnTo>
                  <a:pt x="244794" y="75429"/>
                </a:lnTo>
                <a:lnTo>
                  <a:pt x="233286" y="34634"/>
                </a:lnTo>
                <a:lnTo>
                  <a:pt x="207899" y="2032"/>
                </a:lnTo>
                <a:lnTo>
                  <a:pt x="207137" y="1397"/>
                </a:lnTo>
                <a:lnTo>
                  <a:pt x="206248" y="762"/>
                </a:lnTo>
                <a:lnTo>
                  <a:pt x="205359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40813" y="1418463"/>
            <a:ext cx="245110" cy="318135"/>
          </a:xfrm>
          <a:custGeom>
            <a:avLst/>
            <a:gdLst/>
            <a:ahLst/>
            <a:cxnLst/>
            <a:rect l="l" t="t" r="r" b="b"/>
            <a:pathLst>
              <a:path w="245110" h="318135">
                <a:moveTo>
                  <a:pt x="52324" y="250571"/>
                </a:moveTo>
                <a:lnTo>
                  <a:pt x="118300" y="241426"/>
                </a:lnTo>
                <a:lnTo>
                  <a:pt x="178181" y="196087"/>
                </a:lnTo>
                <a:lnTo>
                  <a:pt x="205688" y="150985"/>
                </a:lnTo>
                <a:lnTo>
                  <a:pt x="216407" y="104251"/>
                </a:lnTo>
                <a:lnTo>
                  <a:pt x="210077" y="61303"/>
                </a:lnTo>
                <a:lnTo>
                  <a:pt x="186436" y="27559"/>
                </a:lnTo>
                <a:lnTo>
                  <a:pt x="185800" y="27050"/>
                </a:lnTo>
                <a:lnTo>
                  <a:pt x="185166" y="26415"/>
                </a:lnTo>
                <a:lnTo>
                  <a:pt x="184404" y="25908"/>
                </a:lnTo>
                <a:lnTo>
                  <a:pt x="205359" y="0"/>
                </a:lnTo>
                <a:lnTo>
                  <a:pt x="206248" y="762"/>
                </a:lnTo>
                <a:lnTo>
                  <a:pt x="207137" y="1397"/>
                </a:lnTo>
                <a:lnTo>
                  <a:pt x="207899" y="2032"/>
                </a:lnTo>
                <a:lnTo>
                  <a:pt x="233286" y="34634"/>
                </a:lnTo>
                <a:lnTo>
                  <a:pt x="244794" y="75429"/>
                </a:lnTo>
                <a:lnTo>
                  <a:pt x="242591" y="120968"/>
                </a:lnTo>
                <a:lnTo>
                  <a:pt x="226849" y="167798"/>
                </a:lnTo>
                <a:lnTo>
                  <a:pt x="197738" y="212471"/>
                </a:lnTo>
                <a:lnTo>
                  <a:pt x="162528" y="245860"/>
                </a:lnTo>
                <a:lnTo>
                  <a:pt x="122840" y="269081"/>
                </a:lnTo>
                <a:lnTo>
                  <a:pt x="81295" y="281015"/>
                </a:lnTo>
                <a:lnTo>
                  <a:pt x="40512" y="280542"/>
                </a:lnTo>
                <a:lnTo>
                  <a:pt x="25654" y="318135"/>
                </a:lnTo>
                <a:lnTo>
                  <a:pt x="0" y="257175"/>
                </a:lnTo>
                <a:lnTo>
                  <a:pt x="67182" y="212978"/>
                </a:lnTo>
                <a:lnTo>
                  <a:pt x="52324" y="25057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5404" y="1380744"/>
            <a:ext cx="201295" cy="2048510"/>
          </a:xfrm>
          <a:custGeom>
            <a:avLst/>
            <a:gdLst/>
            <a:ahLst/>
            <a:cxnLst/>
            <a:rect l="l" t="t" r="r" b="b"/>
            <a:pathLst>
              <a:path w="201295" h="2048510">
                <a:moveTo>
                  <a:pt x="150875" y="510793"/>
                </a:moveTo>
                <a:lnTo>
                  <a:pt x="50291" y="510793"/>
                </a:lnTo>
                <a:lnTo>
                  <a:pt x="50291" y="2048255"/>
                </a:lnTo>
                <a:lnTo>
                  <a:pt x="150875" y="2048255"/>
                </a:lnTo>
                <a:lnTo>
                  <a:pt x="150875" y="510793"/>
                </a:lnTo>
                <a:close/>
              </a:path>
              <a:path w="201295" h="2048510">
                <a:moveTo>
                  <a:pt x="100583" y="0"/>
                </a:moveTo>
                <a:lnTo>
                  <a:pt x="0" y="510793"/>
                </a:lnTo>
                <a:lnTo>
                  <a:pt x="201167" y="510793"/>
                </a:lnTo>
                <a:lnTo>
                  <a:pt x="100583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5404" y="1380744"/>
            <a:ext cx="201295" cy="2048510"/>
          </a:xfrm>
          <a:custGeom>
            <a:avLst/>
            <a:gdLst/>
            <a:ahLst/>
            <a:cxnLst/>
            <a:rect l="l" t="t" r="r" b="b"/>
            <a:pathLst>
              <a:path w="201295" h="2048510">
                <a:moveTo>
                  <a:pt x="0" y="510793"/>
                </a:moveTo>
                <a:lnTo>
                  <a:pt x="100583" y="0"/>
                </a:lnTo>
                <a:lnTo>
                  <a:pt x="201167" y="510793"/>
                </a:lnTo>
                <a:lnTo>
                  <a:pt x="150875" y="510793"/>
                </a:lnTo>
                <a:lnTo>
                  <a:pt x="150875" y="2048255"/>
                </a:lnTo>
                <a:lnTo>
                  <a:pt x="50291" y="2048255"/>
                </a:lnTo>
                <a:lnTo>
                  <a:pt x="50291" y="510793"/>
                </a:lnTo>
                <a:lnTo>
                  <a:pt x="0" y="5107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76372" y="3026664"/>
            <a:ext cx="200025" cy="402590"/>
          </a:xfrm>
          <a:custGeom>
            <a:avLst/>
            <a:gdLst/>
            <a:ahLst/>
            <a:cxnLst/>
            <a:rect l="l" t="t" r="r" b="b"/>
            <a:pathLst>
              <a:path w="200025" h="402589">
                <a:moveTo>
                  <a:pt x="149732" y="100202"/>
                </a:moveTo>
                <a:lnTo>
                  <a:pt x="49910" y="100202"/>
                </a:lnTo>
                <a:lnTo>
                  <a:pt x="49910" y="402336"/>
                </a:lnTo>
                <a:lnTo>
                  <a:pt x="149732" y="402336"/>
                </a:lnTo>
                <a:lnTo>
                  <a:pt x="149732" y="100202"/>
                </a:lnTo>
                <a:close/>
              </a:path>
              <a:path w="200025" h="402589">
                <a:moveTo>
                  <a:pt x="99821" y="0"/>
                </a:moveTo>
                <a:lnTo>
                  <a:pt x="0" y="100202"/>
                </a:lnTo>
                <a:lnTo>
                  <a:pt x="199644" y="100202"/>
                </a:lnTo>
                <a:lnTo>
                  <a:pt x="99821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76372" y="3026664"/>
            <a:ext cx="200025" cy="402590"/>
          </a:xfrm>
          <a:custGeom>
            <a:avLst/>
            <a:gdLst/>
            <a:ahLst/>
            <a:cxnLst/>
            <a:rect l="l" t="t" r="r" b="b"/>
            <a:pathLst>
              <a:path w="200025" h="402589">
                <a:moveTo>
                  <a:pt x="0" y="100202"/>
                </a:moveTo>
                <a:lnTo>
                  <a:pt x="99821" y="0"/>
                </a:lnTo>
                <a:lnTo>
                  <a:pt x="199644" y="100202"/>
                </a:lnTo>
                <a:lnTo>
                  <a:pt x="149732" y="100202"/>
                </a:lnTo>
                <a:lnTo>
                  <a:pt x="149732" y="402336"/>
                </a:lnTo>
                <a:lnTo>
                  <a:pt x="49910" y="402336"/>
                </a:lnTo>
                <a:lnTo>
                  <a:pt x="49910" y="100202"/>
                </a:lnTo>
                <a:lnTo>
                  <a:pt x="0" y="10020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0520" y="3429000"/>
            <a:ext cx="3093720" cy="591820"/>
          </a:xfrm>
          <a:custGeom>
            <a:avLst/>
            <a:gdLst/>
            <a:ahLst/>
            <a:cxnLst/>
            <a:rect l="l" t="t" r="r" b="b"/>
            <a:pathLst>
              <a:path w="3093720" h="591820">
                <a:moveTo>
                  <a:pt x="0" y="591312"/>
                </a:moveTo>
                <a:lnTo>
                  <a:pt x="3093720" y="591312"/>
                </a:lnTo>
                <a:lnTo>
                  <a:pt x="3093720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1563" y="4043045"/>
            <a:ext cx="3152140" cy="0"/>
          </a:xfrm>
          <a:custGeom>
            <a:avLst/>
            <a:gdLst/>
            <a:ahLst/>
            <a:cxnLst/>
            <a:rect l="l" t="t" r="r" b="b"/>
            <a:pathLst>
              <a:path w="3152140">
                <a:moveTo>
                  <a:pt x="0" y="0"/>
                </a:moveTo>
                <a:lnTo>
                  <a:pt x="3151632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355" y="3411220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11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1563" y="3405504"/>
            <a:ext cx="3152140" cy="0"/>
          </a:xfrm>
          <a:custGeom>
            <a:avLst/>
            <a:gdLst/>
            <a:ahLst/>
            <a:cxnLst/>
            <a:rect l="l" t="t" r="r" b="b"/>
            <a:pathLst>
              <a:path w="3152140">
                <a:moveTo>
                  <a:pt x="0" y="0"/>
                </a:moveTo>
                <a:lnTo>
                  <a:pt x="3151632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67417" y="3411601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11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728" y="3991609"/>
            <a:ext cx="3105785" cy="34290"/>
          </a:xfrm>
          <a:custGeom>
            <a:avLst/>
            <a:gdLst/>
            <a:ahLst/>
            <a:cxnLst/>
            <a:rect l="l" t="t" r="r" b="b"/>
            <a:pathLst>
              <a:path w="3105785" h="34289">
                <a:moveTo>
                  <a:pt x="0" y="34290"/>
                </a:moveTo>
                <a:lnTo>
                  <a:pt x="3105353" y="34290"/>
                </a:lnTo>
                <a:lnTo>
                  <a:pt x="3105353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2102" y="3458209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34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4728" y="3422650"/>
            <a:ext cx="3105785" cy="35560"/>
          </a:xfrm>
          <a:custGeom>
            <a:avLst/>
            <a:gdLst/>
            <a:ahLst/>
            <a:cxnLst/>
            <a:rect l="l" t="t" r="r" b="b"/>
            <a:pathLst>
              <a:path w="3105785" h="35560">
                <a:moveTo>
                  <a:pt x="0" y="35559"/>
                </a:moveTo>
                <a:lnTo>
                  <a:pt x="3105353" y="35559"/>
                </a:lnTo>
                <a:lnTo>
                  <a:pt x="3105353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32683" y="345795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34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96746" y="3551046"/>
            <a:ext cx="1002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trollo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84732" y="4724400"/>
            <a:ext cx="1229995" cy="6096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140"/>
              </a:spcBef>
            </a:pPr>
            <a:r>
              <a:rPr sz="2000" b="1" spc="-10" dirty="0">
                <a:latin typeface="Times New Roman"/>
                <a:cs typeface="Times New Roman"/>
              </a:rPr>
              <a:t>Timer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014727" y="4021073"/>
            <a:ext cx="86995" cy="704215"/>
          </a:xfrm>
          <a:custGeom>
            <a:avLst/>
            <a:gdLst/>
            <a:ahLst/>
            <a:cxnLst/>
            <a:rect l="l" t="t" r="r" b="b"/>
            <a:pathLst>
              <a:path w="86994" h="704214">
                <a:moveTo>
                  <a:pt x="57912" y="72389"/>
                </a:moveTo>
                <a:lnTo>
                  <a:pt x="28956" y="72389"/>
                </a:lnTo>
                <a:lnTo>
                  <a:pt x="28956" y="704088"/>
                </a:lnTo>
                <a:lnTo>
                  <a:pt x="57912" y="704088"/>
                </a:lnTo>
                <a:lnTo>
                  <a:pt x="57912" y="72389"/>
                </a:lnTo>
                <a:close/>
              </a:path>
              <a:path w="86994" h="704214">
                <a:moveTo>
                  <a:pt x="43434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89"/>
                </a:lnTo>
                <a:lnTo>
                  <a:pt x="79629" y="72389"/>
                </a:lnTo>
                <a:lnTo>
                  <a:pt x="43434" y="0"/>
                </a:lnTo>
                <a:close/>
              </a:path>
              <a:path w="86994" h="704214">
                <a:moveTo>
                  <a:pt x="79629" y="72389"/>
                </a:moveTo>
                <a:lnTo>
                  <a:pt x="57912" y="72389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9" y="72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09927" y="4021073"/>
            <a:ext cx="86995" cy="704215"/>
          </a:xfrm>
          <a:custGeom>
            <a:avLst/>
            <a:gdLst/>
            <a:ahLst/>
            <a:cxnLst/>
            <a:rect l="l" t="t" r="r" b="b"/>
            <a:pathLst>
              <a:path w="86994" h="704214">
                <a:moveTo>
                  <a:pt x="28956" y="617219"/>
                </a:moveTo>
                <a:lnTo>
                  <a:pt x="0" y="617219"/>
                </a:lnTo>
                <a:lnTo>
                  <a:pt x="43434" y="704088"/>
                </a:lnTo>
                <a:lnTo>
                  <a:pt x="79629" y="631698"/>
                </a:lnTo>
                <a:lnTo>
                  <a:pt x="28956" y="631698"/>
                </a:lnTo>
                <a:lnTo>
                  <a:pt x="28956" y="617219"/>
                </a:lnTo>
                <a:close/>
              </a:path>
              <a:path w="86994" h="704214">
                <a:moveTo>
                  <a:pt x="57912" y="0"/>
                </a:moveTo>
                <a:lnTo>
                  <a:pt x="28956" y="0"/>
                </a:lnTo>
                <a:lnTo>
                  <a:pt x="28956" y="631698"/>
                </a:lnTo>
                <a:lnTo>
                  <a:pt x="57912" y="631698"/>
                </a:lnTo>
                <a:lnTo>
                  <a:pt x="57912" y="0"/>
                </a:lnTo>
                <a:close/>
              </a:path>
              <a:path w="86994" h="704214">
                <a:moveTo>
                  <a:pt x="86868" y="617219"/>
                </a:moveTo>
                <a:lnTo>
                  <a:pt x="57912" y="617219"/>
                </a:lnTo>
                <a:lnTo>
                  <a:pt x="57912" y="631698"/>
                </a:lnTo>
                <a:lnTo>
                  <a:pt x="79629" y="631698"/>
                </a:lnTo>
                <a:lnTo>
                  <a:pt x="86868" y="617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103</a:t>
            </a:fld>
            <a:endParaRPr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384" y="189285"/>
            <a:ext cx="807374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Esempio di </a:t>
            </a:r>
            <a:r>
              <a:rPr sz="3200" spc="-5" dirty="0"/>
              <a:t>comportamento </a:t>
            </a:r>
            <a:r>
              <a:rPr sz="3200" dirty="0"/>
              <a:t>n. </a:t>
            </a:r>
            <a:r>
              <a:rPr sz="3200" dirty="0">
                <a:solidFill>
                  <a:srgbClr val="000000"/>
                </a:solidFill>
              </a:rPr>
              <a:t>3: il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semaforo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52627" y="841247"/>
            <a:ext cx="967739" cy="138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5801" y="1911095"/>
            <a:ext cx="3670300" cy="86995"/>
          </a:xfrm>
          <a:custGeom>
            <a:avLst/>
            <a:gdLst/>
            <a:ahLst/>
            <a:cxnLst/>
            <a:rect l="l" t="t" r="r" b="b"/>
            <a:pathLst>
              <a:path w="3670300" h="86994">
                <a:moveTo>
                  <a:pt x="3582924" y="0"/>
                </a:moveTo>
                <a:lnTo>
                  <a:pt x="3582924" y="86867"/>
                </a:lnTo>
                <a:lnTo>
                  <a:pt x="3640835" y="57912"/>
                </a:lnTo>
                <a:lnTo>
                  <a:pt x="3597402" y="57912"/>
                </a:lnTo>
                <a:lnTo>
                  <a:pt x="3597402" y="28955"/>
                </a:lnTo>
                <a:lnTo>
                  <a:pt x="3640836" y="28955"/>
                </a:lnTo>
                <a:lnTo>
                  <a:pt x="3582924" y="0"/>
                </a:lnTo>
                <a:close/>
              </a:path>
              <a:path w="3670300" h="86994">
                <a:moveTo>
                  <a:pt x="3582924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3582924" y="57912"/>
                </a:lnTo>
                <a:lnTo>
                  <a:pt x="3582924" y="28955"/>
                </a:lnTo>
                <a:close/>
              </a:path>
              <a:path w="3670300" h="86994">
                <a:moveTo>
                  <a:pt x="3640836" y="28955"/>
                </a:moveTo>
                <a:lnTo>
                  <a:pt x="3597402" y="28955"/>
                </a:lnTo>
                <a:lnTo>
                  <a:pt x="3597402" y="57912"/>
                </a:lnTo>
                <a:lnTo>
                  <a:pt x="3640835" y="57912"/>
                </a:lnTo>
                <a:lnTo>
                  <a:pt x="3669792" y="43433"/>
                </a:lnTo>
                <a:lnTo>
                  <a:pt x="3640836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19115" y="1938908"/>
            <a:ext cx="110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2927" y="1584960"/>
            <a:ext cx="844550" cy="368935"/>
          </a:xfrm>
          <a:custGeom>
            <a:avLst/>
            <a:gdLst/>
            <a:ahLst/>
            <a:cxnLst/>
            <a:rect l="l" t="t" r="r" b="b"/>
            <a:pathLst>
              <a:path w="844550" h="368935">
                <a:moveTo>
                  <a:pt x="0" y="368808"/>
                </a:moveTo>
                <a:lnTo>
                  <a:pt x="844296" y="368808"/>
                </a:lnTo>
                <a:lnTo>
                  <a:pt x="84429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2927" y="1584960"/>
            <a:ext cx="844550" cy="368935"/>
          </a:xfrm>
          <a:custGeom>
            <a:avLst/>
            <a:gdLst/>
            <a:ahLst/>
            <a:cxnLst/>
            <a:rect l="l" t="t" r="r" b="b"/>
            <a:pathLst>
              <a:path w="844550" h="368935">
                <a:moveTo>
                  <a:pt x="0" y="368808"/>
                </a:moveTo>
                <a:lnTo>
                  <a:pt x="844296" y="368808"/>
                </a:lnTo>
                <a:lnTo>
                  <a:pt x="84429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7223" y="1584960"/>
            <a:ext cx="215265" cy="368935"/>
          </a:xfrm>
          <a:custGeom>
            <a:avLst/>
            <a:gdLst/>
            <a:ahLst/>
            <a:cxnLst/>
            <a:rect l="l" t="t" r="r" b="b"/>
            <a:pathLst>
              <a:path w="215264" h="368935">
                <a:moveTo>
                  <a:pt x="0" y="368808"/>
                </a:moveTo>
                <a:lnTo>
                  <a:pt x="214884" y="368808"/>
                </a:lnTo>
                <a:lnTo>
                  <a:pt x="21488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7223" y="1584960"/>
            <a:ext cx="215265" cy="368935"/>
          </a:xfrm>
          <a:custGeom>
            <a:avLst/>
            <a:gdLst/>
            <a:ahLst/>
            <a:cxnLst/>
            <a:rect l="l" t="t" r="r" b="b"/>
            <a:pathLst>
              <a:path w="215264" h="368935">
                <a:moveTo>
                  <a:pt x="0" y="368808"/>
                </a:moveTo>
                <a:lnTo>
                  <a:pt x="214884" y="368808"/>
                </a:lnTo>
                <a:lnTo>
                  <a:pt x="21488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2108" y="1584960"/>
            <a:ext cx="844550" cy="368935"/>
          </a:xfrm>
          <a:custGeom>
            <a:avLst/>
            <a:gdLst/>
            <a:ahLst/>
            <a:cxnLst/>
            <a:rect l="l" t="t" r="r" b="b"/>
            <a:pathLst>
              <a:path w="844550" h="368935">
                <a:moveTo>
                  <a:pt x="0" y="368808"/>
                </a:moveTo>
                <a:lnTo>
                  <a:pt x="844296" y="368808"/>
                </a:lnTo>
                <a:lnTo>
                  <a:pt x="84429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2108" y="1584960"/>
            <a:ext cx="844550" cy="368935"/>
          </a:xfrm>
          <a:custGeom>
            <a:avLst/>
            <a:gdLst/>
            <a:ahLst/>
            <a:cxnLst/>
            <a:rect l="l" t="t" r="r" b="b"/>
            <a:pathLst>
              <a:path w="844550" h="368935">
                <a:moveTo>
                  <a:pt x="0" y="368808"/>
                </a:moveTo>
                <a:lnTo>
                  <a:pt x="844296" y="368808"/>
                </a:lnTo>
                <a:lnTo>
                  <a:pt x="84429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5801" y="1794510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4">
                <a:moveTo>
                  <a:pt x="0" y="0"/>
                </a:moveTo>
                <a:lnTo>
                  <a:pt x="512064" y="0"/>
                </a:lnTo>
              </a:path>
            </a:pathLst>
          </a:custGeom>
          <a:ln w="2895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6414" y="1802129"/>
            <a:ext cx="960119" cy="0"/>
          </a:xfrm>
          <a:custGeom>
            <a:avLst/>
            <a:gdLst/>
            <a:ahLst/>
            <a:cxnLst/>
            <a:rect l="l" t="t" r="r" b="b"/>
            <a:pathLst>
              <a:path w="960120">
                <a:moveTo>
                  <a:pt x="0" y="0"/>
                </a:moveTo>
                <a:lnTo>
                  <a:pt x="960120" y="0"/>
                </a:lnTo>
              </a:path>
            </a:pathLst>
          </a:custGeom>
          <a:ln w="2895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2179" y="1192530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57912" y="72390"/>
                </a:moveTo>
                <a:lnTo>
                  <a:pt x="28956" y="72390"/>
                </a:lnTo>
                <a:lnTo>
                  <a:pt x="28956" y="762000"/>
                </a:lnTo>
                <a:lnTo>
                  <a:pt x="57912" y="762000"/>
                </a:lnTo>
                <a:lnTo>
                  <a:pt x="57912" y="72390"/>
                </a:lnTo>
                <a:close/>
              </a:path>
              <a:path w="86994" h="762000">
                <a:moveTo>
                  <a:pt x="43433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90"/>
                </a:lnTo>
                <a:lnTo>
                  <a:pt x="79629" y="72390"/>
                </a:lnTo>
                <a:lnTo>
                  <a:pt x="43433" y="0"/>
                </a:lnTo>
                <a:close/>
              </a:path>
              <a:path w="86994" h="762000">
                <a:moveTo>
                  <a:pt x="79629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9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05304" y="987374"/>
            <a:ext cx="6858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colo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104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6639432" y="917905"/>
            <a:ext cx="1835785" cy="154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u(t</a:t>
            </a:r>
            <a:r>
              <a:rPr sz="2400" b="1" baseline="-6944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 =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P(t</a:t>
            </a:r>
            <a:r>
              <a:rPr sz="2400" b="1" baseline="-6944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1365"/>
              </a:spcBef>
            </a:pPr>
            <a:r>
              <a:rPr sz="1600" i="1" spc="-5" dirty="0">
                <a:latin typeface="Times New Roman"/>
                <a:cs typeface="Times New Roman"/>
              </a:rPr>
              <a:t>Le variazioni  dell’uscita </a:t>
            </a:r>
            <a:r>
              <a:rPr sz="1600" i="1" spc="-15" dirty="0">
                <a:latin typeface="Times New Roman"/>
                <a:cs typeface="Times New Roman"/>
              </a:rPr>
              <a:t>(colore)  </a:t>
            </a:r>
            <a:r>
              <a:rPr sz="1600" i="1" spc="-5" dirty="0">
                <a:latin typeface="Times New Roman"/>
                <a:cs typeface="Times New Roman"/>
              </a:rPr>
              <a:t>sono dovute al  </a:t>
            </a:r>
            <a:r>
              <a:rPr sz="1600" i="1" spc="-15" dirty="0">
                <a:latin typeface="Times New Roman"/>
                <a:cs typeface="Times New Roman"/>
              </a:rPr>
              <a:t>trascorrere </a:t>
            </a:r>
            <a:r>
              <a:rPr sz="1600" i="1" spc="-5" dirty="0">
                <a:latin typeface="Times New Roman"/>
                <a:cs typeface="Times New Roman"/>
              </a:rPr>
              <a:t>del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tempo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747166" y="2451887"/>
            <a:ext cx="7709534" cy="362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53035" indent="-190500">
              <a:lnSpc>
                <a:spcPct val="11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pc="-5" dirty="0"/>
              <a:t>Il grafo degli stati del </a:t>
            </a:r>
            <a:r>
              <a:rPr spc="-10" dirty="0"/>
              <a:t>semaforo </a:t>
            </a:r>
            <a:r>
              <a:rPr spc="-5" dirty="0"/>
              <a:t>corrisponde al </a:t>
            </a:r>
            <a:r>
              <a:rPr spc="-10" dirty="0"/>
              <a:t>comportamento </a:t>
            </a:r>
            <a:r>
              <a:rPr spc="-5" dirty="0"/>
              <a:t>3 indicato nel </a:t>
            </a:r>
            <a:r>
              <a:rPr spc="-5" dirty="0" err="1"/>
              <a:t>lucido</a:t>
            </a:r>
            <a:r>
              <a:rPr spc="-5" dirty="0"/>
              <a:t> </a:t>
            </a:r>
            <a:r>
              <a:rPr lang="it-IT" b="1" spc="-5" dirty="0">
                <a:solidFill>
                  <a:srgbClr val="FF3300"/>
                </a:solidFill>
              </a:rPr>
              <a:t>88</a:t>
            </a:r>
            <a:r>
              <a:rPr spc="-5" dirty="0"/>
              <a:t> (il  semaforo passa ciclicamente e con continuità per più stati senza che vi siano ingressi che  </a:t>
            </a:r>
            <a:r>
              <a:rPr spc="-10" dirty="0" err="1"/>
              <a:t>cambiano</a:t>
            </a:r>
            <a:r>
              <a:rPr spc="-10" dirty="0"/>
              <a:t>)</a:t>
            </a:r>
            <a:endParaRPr lang="it-IT" spc="-10" dirty="0"/>
          </a:p>
          <a:p>
            <a:pPr marL="240665" marR="153035" indent="-190500">
              <a:lnSpc>
                <a:spcPct val="11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pc="-10" dirty="0"/>
              <a:t> </a:t>
            </a:r>
            <a:r>
              <a:rPr spc="-5" dirty="0" err="1"/>
              <a:t>Questo</a:t>
            </a:r>
            <a:r>
              <a:rPr spc="-5" dirty="0"/>
              <a:t> comportamento può essere realizzato </a:t>
            </a:r>
            <a:r>
              <a:rPr spc="-10" dirty="0"/>
              <a:t>solamente </a:t>
            </a:r>
            <a:r>
              <a:rPr spc="-5" dirty="0"/>
              <a:t>con una rete sequenziale sincrona,  cioè con una rete che </a:t>
            </a:r>
            <a:r>
              <a:rPr spc="-10" dirty="0"/>
              <a:t>cambia </a:t>
            </a:r>
            <a:r>
              <a:rPr spc="-5" dirty="0"/>
              <a:t>stato solo in corrispondenza degli istanti</a:t>
            </a:r>
            <a:r>
              <a:rPr spc="235" dirty="0"/>
              <a:t> </a:t>
            </a:r>
            <a:r>
              <a:rPr spc="20" dirty="0"/>
              <a:t>t</a:t>
            </a:r>
            <a:r>
              <a:rPr sz="1575" spc="30" baseline="-7936" dirty="0"/>
              <a:t>i</a:t>
            </a:r>
            <a:endParaRPr sz="1575" baseline="-7936" dirty="0"/>
          </a:p>
          <a:p>
            <a:pPr marL="240665" marR="509905" indent="-190500">
              <a:lnSpc>
                <a:spcPct val="110000"/>
              </a:lnSpc>
              <a:buChar char="•"/>
              <a:tabLst>
                <a:tab pos="241300" algn="l"/>
              </a:tabLst>
            </a:pPr>
            <a:r>
              <a:rPr spc="-5" dirty="0"/>
              <a:t>Se si realizzasse il grafo del semaforo secondo il </a:t>
            </a:r>
            <a:r>
              <a:rPr spc="-10" dirty="0"/>
              <a:t>modello </a:t>
            </a:r>
            <a:r>
              <a:rPr spc="-5" dirty="0"/>
              <a:t>delle R.S.A. (cioè con  retroazione diretta dello stato futuro sullo stato presente, lo stato interno e le uscite  oscillerebbero e </a:t>
            </a:r>
            <a:r>
              <a:rPr dirty="0"/>
              <a:t>quindi </a:t>
            </a:r>
            <a:r>
              <a:rPr spc="-5" dirty="0"/>
              <a:t>non assumerebbero </a:t>
            </a:r>
            <a:r>
              <a:rPr spc="-15" dirty="0"/>
              <a:t>mai </a:t>
            </a:r>
            <a:r>
              <a:rPr spc="-5" dirty="0"/>
              <a:t>un valore stabile e </a:t>
            </a:r>
            <a:r>
              <a:rPr dirty="0"/>
              <a:t>definito. </a:t>
            </a:r>
            <a:r>
              <a:rPr spc="-10" dirty="0"/>
              <a:t>Saremmo  </a:t>
            </a:r>
            <a:r>
              <a:rPr spc="-5" dirty="0"/>
              <a:t>dunque in presenza di un funzionamento</a:t>
            </a:r>
            <a:r>
              <a:rPr spc="65" dirty="0"/>
              <a:t> </a:t>
            </a:r>
            <a:r>
              <a:rPr spc="-5" dirty="0"/>
              <a:t>erroneo</a:t>
            </a:r>
          </a:p>
          <a:p>
            <a:pPr marL="240665" marR="171450" indent="-1905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pc="-5" dirty="0">
                <a:solidFill>
                  <a:srgbClr val="3333CC"/>
                </a:solidFill>
              </a:rPr>
              <a:t>Il d.d.s. del semaforo è un </a:t>
            </a:r>
            <a:r>
              <a:rPr spc="-10" dirty="0">
                <a:solidFill>
                  <a:srgbClr val="3333CC"/>
                </a:solidFill>
              </a:rPr>
              <a:t>esempio </a:t>
            </a:r>
            <a:r>
              <a:rPr spc="-5" dirty="0">
                <a:solidFill>
                  <a:srgbClr val="3333CC"/>
                </a:solidFill>
              </a:rPr>
              <a:t>di grafo degli stati di un </a:t>
            </a:r>
            <a:r>
              <a:rPr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generatore di </a:t>
            </a:r>
            <a:r>
              <a:rPr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forme d’onda  </a:t>
            </a:r>
            <a:r>
              <a:rPr b="1" spc="-5" dirty="0">
                <a:solidFill>
                  <a:srgbClr val="3333CC"/>
                </a:solidFill>
                <a:latin typeface="Times New Roman"/>
                <a:cs typeface="Times New Roman"/>
              </a:rPr>
              <a:t>periodiche</a:t>
            </a:r>
            <a:r>
              <a:rPr spc="-5" dirty="0">
                <a:solidFill>
                  <a:srgbClr val="3333CC"/>
                </a:solidFill>
              </a:rPr>
              <a:t>. Se il </a:t>
            </a:r>
            <a:r>
              <a:rPr b="1" spc="-5" dirty="0">
                <a:solidFill>
                  <a:srgbClr val="3333CC"/>
                </a:solidFill>
                <a:latin typeface="Times New Roman"/>
                <a:cs typeface="Times New Roman"/>
              </a:rPr>
              <a:t>periodo </a:t>
            </a:r>
            <a:r>
              <a:rPr spc="-5" dirty="0">
                <a:solidFill>
                  <a:srgbClr val="3333CC"/>
                </a:solidFill>
              </a:rPr>
              <a:t>della </a:t>
            </a:r>
            <a:r>
              <a:rPr spc="-10" dirty="0">
                <a:solidFill>
                  <a:srgbClr val="3333CC"/>
                </a:solidFill>
              </a:rPr>
              <a:t>forma </a:t>
            </a:r>
            <a:r>
              <a:rPr spc="-5" dirty="0">
                <a:solidFill>
                  <a:srgbClr val="3333CC"/>
                </a:solidFill>
              </a:rPr>
              <a:t>d’onda è </a:t>
            </a:r>
            <a:r>
              <a:rPr b="1" spc="-5" dirty="0">
                <a:solidFill>
                  <a:srgbClr val="FF5050"/>
                </a:solidFill>
                <a:latin typeface="Times New Roman"/>
                <a:cs typeface="Times New Roman"/>
              </a:rPr>
              <a:t>T = k * </a:t>
            </a:r>
            <a:r>
              <a:rPr b="1" spc="-40" dirty="0">
                <a:solidFill>
                  <a:srgbClr val="FF5050"/>
                </a:solidFill>
                <a:latin typeface="Times New Roman"/>
                <a:cs typeface="Times New Roman"/>
              </a:rPr>
              <a:t>T</a:t>
            </a:r>
            <a:r>
              <a:rPr sz="1575" b="1" spc="-60" baseline="-7936" dirty="0">
                <a:solidFill>
                  <a:srgbClr val="FF5050"/>
                </a:solidFill>
                <a:latin typeface="Times New Roman"/>
                <a:cs typeface="Times New Roman"/>
              </a:rPr>
              <a:t>ck</a:t>
            </a:r>
            <a:r>
              <a:rPr sz="1600" spc="-40" dirty="0">
                <a:solidFill>
                  <a:srgbClr val="3333CC"/>
                </a:solidFill>
              </a:rPr>
              <a:t>, </a:t>
            </a:r>
            <a:r>
              <a:rPr sz="1600" spc="-5" dirty="0">
                <a:solidFill>
                  <a:srgbClr val="3333CC"/>
                </a:solidFill>
              </a:rPr>
              <a:t>allora solitamente si</a:t>
            </a:r>
            <a:r>
              <a:rPr sz="1600" spc="330" dirty="0">
                <a:solidFill>
                  <a:srgbClr val="3333CC"/>
                </a:solidFill>
              </a:rPr>
              <a:t> </a:t>
            </a:r>
            <a:r>
              <a:rPr sz="1600" spc="-5" dirty="0">
                <a:solidFill>
                  <a:srgbClr val="3333CC"/>
                </a:solidFill>
              </a:rPr>
              <a:t>avrà:</a:t>
            </a:r>
            <a:endParaRPr sz="1600" dirty="0">
              <a:latin typeface="Times New Roman"/>
              <a:cs typeface="Times New Roman"/>
            </a:endParaRPr>
          </a:p>
          <a:p>
            <a:pPr marL="621665">
              <a:lnSpc>
                <a:spcPts val="1825"/>
              </a:lnSpc>
              <a:spcBef>
                <a:spcPts val="1535"/>
              </a:spcBef>
            </a:pPr>
            <a:r>
              <a:rPr sz="1250" spc="35" dirty="0">
                <a:solidFill>
                  <a:srgbClr val="FF5050"/>
                </a:solidFill>
                <a:latin typeface="Wingdings"/>
                <a:cs typeface="Wingdings"/>
              </a:rPr>
              <a:t></a:t>
            </a:r>
            <a:r>
              <a:rPr sz="1250" spc="35" dirty="0">
                <a:solidFill>
                  <a:srgbClr val="FF5050"/>
                </a:solidFill>
              </a:rPr>
              <a:t> </a:t>
            </a:r>
            <a:r>
              <a:rPr b="1" spc="-15" dirty="0">
                <a:solidFill>
                  <a:srgbClr val="FF5050"/>
                </a:solidFill>
                <a:latin typeface="Times New Roman"/>
                <a:cs typeface="Times New Roman"/>
              </a:rPr>
              <a:t>numero </a:t>
            </a:r>
            <a:r>
              <a:rPr b="1" spc="-5" dirty="0">
                <a:solidFill>
                  <a:srgbClr val="FF5050"/>
                </a:solidFill>
                <a:latin typeface="Times New Roman"/>
                <a:cs typeface="Times New Roman"/>
              </a:rPr>
              <a:t>degli stati nel dds =</a:t>
            </a:r>
            <a:r>
              <a:rPr b="1" spc="135" dirty="0">
                <a:solidFill>
                  <a:srgbClr val="FF50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5050"/>
                </a:solidFill>
                <a:latin typeface="Times New Roman"/>
                <a:cs typeface="Times New Roman"/>
              </a:rPr>
              <a:t>k</a:t>
            </a:r>
            <a:endParaRPr sz="1250" dirty="0">
              <a:latin typeface="Times New Roman"/>
              <a:cs typeface="Times New Roman"/>
            </a:endParaRPr>
          </a:p>
          <a:p>
            <a:pPr marL="621665">
              <a:lnSpc>
                <a:spcPts val="1825"/>
              </a:lnSpc>
            </a:pPr>
            <a:r>
              <a:rPr sz="1250" spc="35" dirty="0">
                <a:solidFill>
                  <a:srgbClr val="FF5050"/>
                </a:solidFill>
                <a:latin typeface="Wingdings"/>
                <a:cs typeface="Wingdings"/>
              </a:rPr>
              <a:t></a:t>
            </a:r>
            <a:r>
              <a:rPr sz="1250" spc="35" dirty="0">
                <a:solidFill>
                  <a:srgbClr val="FF5050"/>
                </a:solidFill>
              </a:rPr>
              <a:t> </a:t>
            </a:r>
            <a:r>
              <a:rPr b="1" spc="-5" dirty="0">
                <a:solidFill>
                  <a:srgbClr val="FF5050"/>
                </a:solidFill>
                <a:latin typeface="Times New Roman"/>
                <a:cs typeface="Times New Roman"/>
              </a:rPr>
              <a:t>(t</a:t>
            </a:r>
            <a:r>
              <a:rPr sz="1575" b="1" spc="-7" baseline="-7936" dirty="0">
                <a:solidFill>
                  <a:srgbClr val="FF5050"/>
                </a:solidFill>
                <a:latin typeface="Times New Roman"/>
                <a:cs typeface="Times New Roman"/>
              </a:rPr>
              <a:t>n </a:t>
            </a:r>
            <a:r>
              <a:rPr sz="1600" b="1" spc="-5" dirty="0">
                <a:solidFill>
                  <a:srgbClr val="FF5050"/>
                </a:solidFill>
                <a:latin typeface="Times New Roman"/>
                <a:cs typeface="Times New Roman"/>
              </a:rPr>
              <a:t>- </a:t>
            </a:r>
            <a:r>
              <a:rPr sz="1600" b="1" dirty="0">
                <a:solidFill>
                  <a:srgbClr val="FF5050"/>
                </a:solidFill>
                <a:latin typeface="Times New Roman"/>
                <a:cs typeface="Times New Roman"/>
              </a:rPr>
              <a:t>t</a:t>
            </a:r>
            <a:r>
              <a:rPr sz="1575" b="1" baseline="-7936" dirty="0">
                <a:solidFill>
                  <a:srgbClr val="FF5050"/>
                </a:solidFill>
                <a:latin typeface="Times New Roman"/>
                <a:cs typeface="Times New Roman"/>
              </a:rPr>
              <a:t>n-1</a:t>
            </a:r>
            <a:r>
              <a:rPr sz="1600" b="1" dirty="0">
                <a:solidFill>
                  <a:srgbClr val="FF5050"/>
                </a:solidFill>
                <a:latin typeface="Times New Roman"/>
                <a:cs typeface="Times New Roman"/>
              </a:rPr>
              <a:t>) </a:t>
            </a:r>
            <a:r>
              <a:rPr sz="1600" b="1" spc="-5" dirty="0">
                <a:solidFill>
                  <a:srgbClr val="FF5050"/>
                </a:solidFill>
                <a:latin typeface="Times New Roman"/>
                <a:cs typeface="Times New Roman"/>
              </a:rPr>
              <a:t>=</a:t>
            </a:r>
            <a:r>
              <a:rPr sz="1600" b="1" spc="-85" dirty="0">
                <a:solidFill>
                  <a:srgbClr val="FF5050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5050"/>
                </a:solidFill>
                <a:latin typeface="Times New Roman"/>
                <a:cs typeface="Times New Roman"/>
              </a:rPr>
              <a:t>T</a:t>
            </a:r>
            <a:r>
              <a:rPr sz="1575" b="1" spc="-60" baseline="-7936" dirty="0">
                <a:solidFill>
                  <a:srgbClr val="FF5050"/>
                </a:solidFill>
                <a:latin typeface="Times New Roman"/>
                <a:cs typeface="Times New Roman"/>
              </a:rPr>
              <a:t>ck</a:t>
            </a:r>
            <a:endParaRPr sz="1575" baseline="-7936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502665"/>
            <a:ext cx="50920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Calibri"/>
                <a:cs typeface="Calibri"/>
              </a:rPr>
              <a:t>I </a:t>
            </a:r>
            <a:r>
              <a:rPr sz="3200" b="0" spc="-5" dirty="0">
                <a:latin typeface="Calibri"/>
                <a:cs typeface="Calibri"/>
              </a:rPr>
              <a:t>problemi di sintesi </a:t>
            </a:r>
            <a:r>
              <a:rPr sz="3200" b="0" dirty="0">
                <a:latin typeface="Calibri"/>
                <a:cs typeface="Calibri"/>
              </a:rPr>
              <a:t>e </a:t>
            </a:r>
            <a:r>
              <a:rPr sz="3200" b="0" spc="-5" dirty="0">
                <a:latin typeface="Calibri"/>
                <a:cs typeface="Calibri"/>
              </a:rPr>
              <a:t>di analisi  per </a:t>
            </a:r>
            <a:r>
              <a:rPr sz="3200" b="0" spc="-10" dirty="0">
                <a:latin typeface="Calibri"/>
                <a:cs typeface="Calibri"/>
              </a:rPr>
              <a:t>le </a:t>
            </a:r>
            <a:r>
              <a:rPr sz="3200" b="0" spc="-5" dirty="0">
                <a:latin typeface="Calibri"/>
                <a:cs typeface="Calibri"/>
              </a:rPr>
              <a:t>reti sequenziali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sincrone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775586"/>
            <a:ext cx="7988934" cy="4490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SINTESI </a:t>
            </a:r>
            <a:r>
              <a:rPr sz="2400" dirty="0">
                <a:latin typeface="Times New Roman"/>
                <a:cs typeface="Times New Roman"/>
              </a:rPr>
              <a:t>- Dato un </a:t>
            </a:r>
            <a:r>
              <a:rPr sz="2400" spc="-5" dirty="0">
                <a:latin typeface="Times New Roman"/>
                <a:cs typeface="Times New Roman"/>
              </a:rPr>
              <a:t>comportamento </a:t>
            </a:r>
            <a:r>
              <a:rPr sz="2400" dirty="0">
                <a:latin typeface="Times New Roman"/>
                <a:cs typeface="Times New Roman"/>
              </a:rPr>
              <a:t>di tipo 1, 2 o 3,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individuare:</a:t>
            </a: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400" i="1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	il n° </a:t>
            </a:r>
            <a:r>
              <a:rPr sz="2400" spc="-10" dirty="0">
                <a:latin typeface="Times New Roman"/>
                <a:cs typeface="Times New Roman"/>
              </a:rPr>
              <a:t>minimo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stati</a:t>
            </a:r>
          </a:p>
          <a:p>
            <a:pPr marL="393700" marR="41275" indent="-381635">
              <a:lnSpc>
                <a:spcPct val="100000"/>
              </a:lnSpc>
              <a:tabLst>
                <a:tab pos="469900" algn="l"/>
                <a:tab pos="1925320" algn="l"/>
                <a:tab pos="6702425" algn="l"/>
              </a:tabLst>
            </a:pPr>
            <a:r>
              <a:rPr sz="2400" i="1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		la </a:t>
            </a:r>
            <a:r>
              <a:rPr sz="2400" spc="-5" dirty="0">
                <a:latin typeface="Times New Roman"/>
                <a:cs typeface="Times New Roman"/>
              </a:rPr>
              <a:t>“migliore” realizzazione </a:t>
            </a:r>
            <a:r>
              <a:rPr sz="2400" dirty="0">
                <a:latin typeface="Times New Roman"/>
                <a:cs typeface="Times New Roman"/>
              </a:rPr>
              <a:t>delle reti di uscita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(Funzione F  del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FSM)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e di aggiorn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ato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	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(Funz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one 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G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della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FSM)</a:t>
            </a:r>
            <a:endParaRPr lang="it-IT" sz="2400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93700" marR="41275" indent="-381635">
              <a:tabLst>
                <a:tab pos="469900" algn="l"/>
                <a:tab pos="1925320" algn="l"/>
                <a:tab pos="6702425" algn="l"/>
              </a:tabLst>
            </a:pPr>
            <a:r>
              <a:rPr lang="it-IT" sz="2400" dirty="0">
                <a:latin typeface="Times New Roman"/>
                <a:cs typeface="Times New Roman"/>
              </a:rPr>
              <a:t>l</a:t>
            </a:r>
            <a:r>
              <a:rPr lang="it-IT" sz="2400" i="1" dirty="0">
                <a:latin typeface="Symbol"/>
                <a:cs typeface="Symbol"/>
              </a:rPr>
              <a:t>  </a:t>
            </a:r>
            <a:r>
              <a:rPr lang="it-IT" sz="2400" dirty="0">
                <a:latin typeface="Times New Roman"/>
                <a:cs typeface="Times New Roman"/>
              </a:rPr>
              <a:t>la più “opportuna” frequenza del</a:t>
            </a:r>
            <a:r>
              <a:rPr lang="it-IT" sz="2400" spc="-70" dirty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clock</a:t>
            </a:r>
          </a:p>
          <a:p>
            <a:pPr marL="393700" marR="41275" indent="-381635">
              <a:lnSpc>
                <a:spcPct val="100000"/>
              </a:lnSpc>
              <a:tabLst>
                <a:tab pos="469900" algn="l"/>
                <a:tab pos="1925320" algn="l"/>
                <a:tab pos="6702425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ANALISI </a:t>
            </a:r>
            <a:r>
              <a:rPr sz="2400" dirty="0">
                <a:latin typeface="Times New Roman"/>
                <a:cs typeface="Times New Roman"/>
              </a:rPr>
              <a:t>- Dato uno </a:t>
            </a:r>
            <a:r>
              <a:rPr sz="2400" spc="-5" dirty="0">
                <a:latin typeface="Times New Roman"/>
                <a:cs typeface="Times New Roman"/>
              </a:rPr>
              <a:t>schema </a:t>
            </a:r>
            <a:r>
              <a:rPr sz="2400" dirty="0">
                <a:latin typeface="Times New Roman"/>
                <a:cs typeface="Times New Roman"/>
              </a:rPr>
              <a:t>logico con gate e flip-flop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sincroni,  individuare:</a:t>
            </a: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Symbol"/>
                <a:cs typeface="Symbol"/>
              </a:rPr>
              <a:t>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 grafo degli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stati</a:t>
            </a: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Symbol"/>
                <a:cs typeface="Symbol"/>
              </a:rPr>
              <a:t>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una descrizione “a parole” del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comportamento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5454" y="6518462"/>
            <a:ext cx="134112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57683"/>
            <a:ext cx="69341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spc="-5" dirty="0"/>
              <a:t>Procedimento </a:t>
            </a:r>
            <a:r>
              <a:rPr sz="2400" dirty="0"/>
              <a:t>di </a:t>
            </a:r>
            <a:r>
              <a:rPr sz="2400" spc="-5" dirty="0"/>
              <a:t>analisi </a:t>
            </a:r>
            <a:r>
              <a:rPr sz="2400" dirty="0"/>
              <a:t>di</a:t>
            </a:r>
            <a:r>
              <a:rPr sz="2400" spc="-55" dirty="0"/>
              <a:t> </a:t>
            </a:r>
            <a:r>
              <a:rPr sz="2400" spc="-5" dirty="0"/>
              <a:t>R.S.S.:</a:t>
            </a:r>
            <a:br>
              <a:rPr lang="it-IT" sz="2400" spc="-5" dirty="0"/>
            </a:br>
            <a:r>
              <a:rPr lang="it-IT" sz="2400" spc="-5" dirty="0"/>
              <a:t>dalla</a:t>
            </a:r>
            <a:r>
              <a:rPr lang="it-IT" sz="2400" spc="5" dirty="0"/>
              <a:t> </a:t>
            </a:r>
            <a:r>
              <a:rPr lang="it-IT" sz="2400" dirty="0"/>
              <a:t>RETE</a:t>
            </a:r>
            <a:r>
              <a:rPr lang="it-IT" sz="2400" spc="-10" dirty="0"/>
              <a:t> </a:t>
            </a:r>
            <a:r>
              <a:rPr lang="it-IT" sz="2400" spc="-5" dirty="0"/>
              <a:t>LOGICA alla sua DESCRIZIONE </a:t>
            </a:r>
            <a:r>
              <a:rPr lang="it-IT" sz="2400" dirty="0"/>
              <a:t>A</a:t>
            </a:r>
            <a:r>
              <a:rPr lang="it-IT" sz="2400" spc="-10" dirty="0"/>
              <a:t> </a:t>
            </a:r>
            <a:r>
              <a:rPr lang="it-IT" sz="2400" spc="-5" dirty="0"/>
              <a:t>PAROLE</a:t>
            </a:r>
            <a:br>
              <a:rPr lang="it-IT" sz="2400" dirty="0"/>
            </a:b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90372" y="917464"/>
            <a:ext cx="8725028" cy="5507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9855" indent="-287020">
              <a:lnSpc>
                <a:spcPct val="110000"/>
              </a:lnSpc>
              <a:spcBef>
                <a:spcPts val="1095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Si può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passare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dallo </a:t>
            </a:r>
            <a:r>
              <a:rPr spc="-10" dirty="0">
                <a:solidFill>
                  <a:srgbClr val="7030A0"/>
                </a:solidFill>
                <a:latin typeface="Calibri"/>
                <a:cs typeface="Calibri"/>
              </a:rPr>
              <a:t>schema </a:t>
            </a:r>
            <a:r>
              <a:rPr spc="-5" dirty="0">
                <a:solidFill>
                  <a:srgbClr val="7030A0"/>
                </a:solidFill>
                <a:latin typeface="Calibri"/>
                <a:cs typeface="Calibri"/>
              </a:rPr>
              <a:t>logico di </a:t>
            </a:r>
            <a:r>
              <a:rPr spc="-10" dirty="0">
                <a:solidFill>
                  <a:srgbClr val="7030A0"/>
                </a:solidFill>
                <a:latin typeface="Calibri"/>
                <a:cs typeface="Calibri"/>
              </a:rPr>
              <a:t>una </a:t>
            </a:r>
            <a:r>
              <a:rPr spc="-5" dirty="0">
                <a:solidFill>
                  <a:srgbClr val="3333CC"/>
                </a:solidFill>
                <a:latin typeface="Calibri"/>
                <a:cs typeface="Calibri"/>
              </a:rPr>
              <a:t>R.S.S. </a:t>
            </a:r>
            <a:r>
              <a:rPr spc="-10" dirty="0">
                <a:solidFill>
                  <a:srgbClr val="3333CC"/>
                </a:solidFill>
                <a:latin typeface="Calibri"/>
                <a:cs typeface="Calibri"/>
              </a:rPr>
              <a:t>(con </a:t>
            </a:r>
            <a:r>
              <a:rPr spc="-5" dirty="0">
                <a:solidFill>
                  <a:srgbClr val="3333CC"/>
                </a:solidFill>
                <a:latin typeface="Calibri"/>
                <a:cs typeface="Calibri"/>
              </a:rPr>
              <a:t>ritardi sulla retroazione realizzati con </a:t>
            </a:r>
            <a:r>
              <a:rPr dirty="0">
                <a:solidFill>
                  <a:srgbClr val="3333CC"/>
                </a:solidFill>
                <a:latin typeface="Calibri"/>
                <a:cs typeface="Calibri"/>
              </a:rPr>
              <a:t>FF-D)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alla </a:t>
            </a:r>
            <a:r>
              <a:rPr spc="-10" dirty="0">
                <a:solidFill>
                  <a:srgbClr val="3333CC"/>
                </a:solidFill>
                <a:latin typeface="Calibri"/>
                <a:cs typeface="Calibri"/>
              </a:rPr>
              <a:t>descrizione </a:t>
            </a:r>
            <a:r>
              <a:rPr spc="-5" dirty="0">
                <a:solidFill>
                  <a:srgbClr val="3333CC"/>
                </a:solidFill>
                <a:latin typeface="Calibri"/>
                <a:cs typeface="Calibri"/>
              </a:rPr>
              <a:t>a parole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del suo comportamento eseguendo in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i seguenti</a:t>
            </a:r>
            <a:r>
              <a:rPr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passi:</a:t>
            </a:r>
            <a:endParaRPr dirty="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16256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scrivono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le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espressioni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di G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ed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F, cioè le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espressioni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delle variabili di stato stato futuro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pc="-10" dirty="0" err="1">
                <a:solidFill>
                  <a:srgbClr val="001F5F"/>
                </a:solidFill>
                <a:latin typeface="Calibri"/>
                <a:cs typeface="Calibri"/>
              </a:rPr>
              <a:t>ingressi</a:t>
            </a:r>
            <a:r>
              <a:rPr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dei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FF) e delle</a:t>
            </a:r>
            <a:r>
              <a:rPr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uscite</a:t>
            </a:r>
            <a:endParaRPr dirty="0">
              <a:latin typeface="Calibri"/>
              <a:cs typeface="Calibri"/>
            </a:endParaRPr>
          </a:p>
          <a:p>
            <a:pPr marL="162560" marR="647065" indent="-162560">
              <a:lnSpc>
                <a:spcPct val="110000"/>
              </a:lnSpc>
              <a:spcBef>
                <a:spcPts val="385"/>
              </a:spcBef>
              <a:buAutoNum type="arabicPlain" startAt="2"/>
              <a:tabLst>
                <a:tab pos="16256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- si esegue l’analisi delle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espressioni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di G e F (si disegnano cioè le mappe di Karnaugh o le t.d.v.  delle variabili di stato futuro e di</a:t>
            </a:r>
            <a:r>
              <a:rPr spc="3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uscita)</a:t>
            </a:r>
            <a:endParaRPr dirty="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575"/>
              </a:spcBef>
              <a:buAutoNum type="arabicPlain" startAt="2"/>
              <a:tabLst>
                <a:tab pos="16256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- si ricava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tabella delle transizioni</a:t>
            </a:r>
            <a:r>
              <a:rPr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(t.d.t)</a:t>
            </a:r>
            <a:endParaRPr dirty="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575"/>
              </a:spcBef>
              <a:buAutoNum type="arabicPlain" startAt="2"/>
              <a:tabLst>
                <a:tab pos="16256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- si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disegna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il diagramma degli stati</a:t>
            </a:r>
            <a:r>
              <a:rPr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(d.d.s.)</a:t>
            </a:r>
            <a:endParaRPr dirty="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575"/>
              </a:spcBef>
              <a:buAutoNum type="arabicPlain" startAt="2"/>
              <a:tabLst>
                <a:tab pos="16256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- si descrive a parole il funzionamento della macchina sequenziale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sincrona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a cui corrisponde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d.d.s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disegnato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aiutandosi eventualmente con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forme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001F5F"/>
                </a:solidFill>
                <a:latin typeface="Calibri"/>
                <a:cs typeface="Calibri"/>
              </a:rPr>
              <a:t>d’onda</a:t>
            </a:r>
            <a:endParaRPr lang="it-IT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575"/>
              </a:spcBef>
              <a:buAutoNum type="arabicPlain" startAt="2"/>
              <a:tabLst>
                <a:tab pos="162560" algn="l"/>
              </a:tabLst>
            </a:pPr>
            <a:endParaRPr dirty="0">
              <a:latin typeface="Calibri"/>
              <a:cs typeface="Calibri"/>
            </a:endParaRPr>
          </a:p>
          <a:p>
            <a:pPr marL="299085" marR="5080" indent="-287020">
              <a:lnSpc>
                <a:spcPct val="110000"/>
              </a:lnSpc>
              <a:spcBef>
                <a:spcPts val="385"/>
              </a:spcBef>
              <a:buChar char="•"/>
              <a:tabLst>
                <a:tab pos="299085" algn="l"/>
                <a:tab pos="299720" algn="l"/>
              </a:tabLst>
            </a:pPr>
            <a:r>
              <a:rPr spc="-10" dirty="0" err="1">
                <a:solidFill>
                  <a:srgbClr val="001F5F"/>
                </a:solidFill>
                <a:latin typeface="Calibri"/>
                <a:cs typeface="Calibri"/>
              </a:rPr>
              <a:t>Sono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ormai diffusi simulatori logici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Personal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Computer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che costruiscono l’andamento nel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tempo 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delle variabili di uscita di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una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R.S.S. in funzione di pattern di ingresso scelti</a:t>
            </a: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dall’operatore.</a:t>
            </a:r>
            <a:endParaRPr dirty="0">
              <a:latin typeface="Calibri"/>
              <a:cs typeface="Calibri"/>
            </a:endParaRPr>
          </a:p>
          <a:p>
            <a:pPr marL="299085" indent="-287020">
              <a:spcBef>
                <a:spcPts val="580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Il simulatore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può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essere utilizzato sia in fase di sintesi di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una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R.S.S.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verificarne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001F5F"/>
                </a:solidFill>
                <a:latin typeface="Calibri"/>
                <a:cs typeface="Calibri"/>
              </a:rPr>
              <a:t>corretto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spc="-5" dirty="0">
                <a:solidFill>
                  <a:srgbClr val="001F5F"/>
                </a:solidFill>
                <a:cs typeface="Calibri"/>
              </a:rPr>
              <a:t>funzionamento, sia in analisi </a:t>
            </a:r>
            <a:r>
              <a:rPr lang="it-IT" spc="-10" dirty="0">
                <a:solidFill>
                  <a:srgbClr val="001F5F"/>
                </a:solidFill>
                <a:cs typeface="Calibri"/>
              </a:rPr>
              <a:t>per </a:t>
            </a:r>
            <a:r>
              <a:rPr lang="it-IT" spc="-5" dirty="0">
                <a:solidFill>
                  <a:srgbClr val="001F5F"/>
                </a:solidFill>
                <a:cs typeface="Calibri"/>
              </a:rPr>
              <a:t>individuare il </a:t>
            </a:r>
            <a:r>
              <a:rPr lang="it-IT" spc="-10" dirty="0">
                <a:solidFill>
                  <a:srgbClr val="001F5F"/>
                </a:solidFill>
                <a:cs typeface="Calibri"/>
              </a:rPr>
              <a:t>comportamento </a:t>
            </a:r>
            <a:r>
              <a:rPr lang="it-IT" spc="-5" dirty="0">
                <a:solidFill>
                  <a:srgbClr val="001F5F"/>
                </a:solidFill>
                <a:cs typeface="Calibri"/>
              </a:rPr>
              <a:t>di </a:t>
            </a:r>
            <a:r>
              <a:rPr lang="it-IT" spc="-10" dirty="0">
                <a:solidFill>
                  <a:srgbClr val="001F5F"/>
                </a:solidFill>
                <a:cs typeface="Calibri"/>
              </a:rPr>
              <a:t>una </a:t>
            </a:r>
            <a:r>
              <a:rPr lang="it-IT" spc="-5" dirty="0">
                <a:solidFill>
                  <a:srgbClr val="001F5F"/>
                </a:solidFill>
                <a:cs typeface="Calibri"/>
              </a:rPr>
              <a:t>R.S.S.</a:t>
            </a:r>
            <a:r>
              <a:rPr lang="it-IT" spc="100" dirty="0">
                <a:solidFill>
                  <a:srgbClr val="001F5F"/>
                </a:solidFill>
                <a:cs typeface="Calibri"/>
              </a:rPr>
              <a:t> </a:t>
            </a:r>
            <a:r>
              <a:rPr lang="it-IT" spc="-5" dirty="0">
                <a:solidFill>
                  <a:srgbClr val="001F5F"/>
                </a:solidFill>
                <a:cs typeface="Calibri"/>
              </a:rPr>
              <a:t>assegnata</a:t>
            </a:r>
            <a:endParaRPr lang="it-IT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>
          <a:xfrm>
            <a:off x="34925" y="188913"/>
            <a:ext cx="8993188" cy="800219"/>
          </a:xfrm>
        </p:spPr>
        <p:txBody>
          <a:bodyPr/>
          <a:lstStyle/>
          <a:p>
            <a:pPr algn="ctr"/>
            <a:r>
              <a:rPr lang="it-IT" altLang="it-IT" sz="2800" dirty="0"/>
              <a:t> Impostazione dell’analisi di una R.S.S. (esempio)</a:t>
            </a:r>
            <a:br>
              <a:rPr lang="it-IT" altLang="it-IT" sz="2800" dirty="0"/>
            </a:br>
            <a:r>
              <a:rPr lang="it-IT" altLang="it-IT" sz="2400" dirty="0"/>
              <a:t>Identificazione delle funzioni F e G e scrittura delle relative espressioni</a:t>
            </a:r>
          </a:p>
        </p:txBody>
      </p:sp>
      <p:grpSp>
        <p:nvGrpSpPr>
          <p:cNvPr id="64526" name="Gruppo 127"/>
          <p:cNvGrpSpPr>
            <a:grpSpLocks/>
          </p:cNvGrpSpPr>
          <p:nvPr/>
        </p:nvGrpSpPr>
        <p:grpSpPr bwMode="auto">
          <a:xfrm>
            <a:off x="904354" y="930933"/>
            <a:ext cx="7563165" cy="1401762"/>
            <a:chOff x="324303" y="1459283"/>
            <a:chExt cx="7563584" cy="1401719"/>
          </a:xfrm>
        </p:grpSpPr>
        <p:grpSp>
          <p:nvGrpSpPr>
            <p:cNvPr id="64532" name="Group 35"/>
            <p:cNvGrpSpPr>
              <a:grpSpLocks/>
            </p:cNvGrpSpPr>
            <p:nvPr/>
          </p:nvGrpSpPr>
          <p:grpSpPr bwMode="auto">
            <a:xfrm>
              <a:off x="731245" y="1696814"/>
              <a:ext cx="1357606" cy="830263"/>
              <a:chOff x="3994" y="3312"/>
              <a:chExt cx="1058" cy="523"/>
            </a:xfrm>
          </p:grpSpPr>
          <p:sp>
            <p:nvSpPr>
              <p:cNvPr id="64569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     /Q</a:t>
                </a:r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71" name="Line 38"/>
              <p:cNvSpPr>
                <a:spLocks noChangeShapeType="1"/>
              </p:cNvSpPr>
              <p:nvPr/>
            </p:nvSpPr>
            <p:spPr bwMode="auto">
              <a:xfrm flipH="1">
                <a:off x="4186" y="3666"/>
                <a:ext cx="20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72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3" name="Group 35"/>
            <p:cNvGrpSpPr>
              <a:grpSpLocks/>
            </p:cNvGrpSpPr>
            <p:nvPr/>
          </p:nvGrpSpPr>
          <p:grpSpPr bwMode="auto">
            <a:xfrm>
              <a:off x="2075886" y="1696814"/>
              <a:ext cx="1357606" cy="830263"/>
              <a:chOff x="3994" y="3312"/>
              <a:chExt cx="1058" cy="523"/>
            </a:xfrm>
          </p:grpSpPr>
          <p:sp>
            <p:nvSpPr>
              <p:cNvPr id="64565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     /Q</a:t>
                </a:r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7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8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4" name="Group 35"/>
            <p:cNvGrpSpPr>
              <a:grpSpLocks/>
            </p:cNvGrpSpPr>
            <p:nvPr/>
          </p:nvGrpSpPr>
          <p:grpSpPr bwMode="auto">
            <a:xfrm>
              <a:off x="3458705" y="1696814"/>
              <a:ext cx="1357606" cy="830263"/>
              <a:chOff x="3994" y="3312"/>
              <a:chExt cx="1058" cy="523"/>
            </a:xfrm>
          </p:grpSpPr>
          <p:sp>
            <p:nvSpPr>
              <p:cNvPr id="64561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3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4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5" name="Group 35"/>
            <p:cNvGrpSpPr>
              <a:grpSpLocks/>
            </p:cNvGrpSpPr>
            <p:nvPr/>
          </p:nvGrpSpPr>
          <p:grpSpPr bwMode="auto">
            <a:xfrm>
              <a:off x="4819509" y="1696814"/>
              <a:ext cx="1357606" cy="830263"/>
              <a:chOff x="3994" y="3312"/>
              <a:chExt cx="1058" cy="523"/>
            </a:xfrm>
          </p:grpSpPr>
          <p:sp>
            <p:nvSpPr>
              <p:cNvPr id="64557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9" name="Line 37"/>
              <p:cNvSpPr>
                <a:spLocks noChangeShapeType="1"/>
              </p:cNvSpPr>
              <p:nvPr/>
            </p:nvSpPr>
            <p:spPr bwMode="auto">
              <a:xfrm flipH="1">
                <a:off x="3991" y="3456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59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0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cxnSp>
          <p:nvCxnSpPr>
            <p:cNvPr id="64537" name="Connettore 1 78"/>
            <p:cNvCxnSpPr>
              <a:cxnSpLocks noChangeShapeType="1"/>
            </p:cNvCxnSpPr>
            <p:nvPr/>
          </p:nvCxnSpPr>
          <p:spPr bwMode="auto">
            <a:xfrm>
              <a:off x="395536" y="2852936"/>
              <a:ext cx="7492351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38" name="CasellaDiTesto 79"/>
            <p:cNvSpPr txBox="1">
              <a:spLocks noChangeArrowheads="1"/>
            </p:cNvSpPr>
            <p:nvPr/>
          </p:nvSpPr>
          <p:spPr bwMode="auto">
            <a:xfrm>
              <a:off x="861742" y="1463749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I</a:t>
              </a:r>
            </a:p>
          </p:txBody>
        </p:sp>
        <p:sp>
          <p:nvSpPr>
            <p:cNvPr id="64539" name="CasellaDiTesto 80"/>
            <p:cNvSpPr txBox="1">
              <a:spLocks noChangeArrowheads="1"/>
            </p:cNvSpPr>
            <p:nvPr/>
          </p:nvSpPr>
          <p:spPr bwMode="auto">
            <a:xfrm>
              <a:off x="324303" y="2399337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CK</a:t>
              </a:r>
            </a:p>
          </p:txBody>
        </p:sp>
        <p:cxnSp>
          <p:nvCxnSpPr>
            <p:cNvPr id="64541" name="Connettore 1 83"/>
            <p:cNvCxnSpPr>
              <a:cxnSpLocks noChangeShapeType="1"/>
            </p:cNvCxnSpPr>
            <p:nvPr/>
          </p:nvCxnSpPr>
          <p:spPr bwMode="auto">
            <a:xfrm>
              <a:off x="5100685" y="2258789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2" name="Connettore 1 84"/>
            <p:cNvCxnSpPr>
              <a:cxnSpLocks noChangeShapeType="1"/>
            </p:cNvCxnSpPr>
            <p:nvPr/>
          </p:nvCxnSpPr>
          <p:spPr bwMode="auto">
            <a:xfrm>
              <a:off x="3748034" y="2258788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3" name="Connettore 1 85"/>
            <p:cNvCxnSpPr>
              <a:cxnSpLocks noChangeShapeType="1"/>
            </p:cNvCxnSpPr>
            <p:nvPr/>
          </p:nvCxnSpPr>
          <p:spPr bwMode="auto">
            <a:xfrm>
              <a:off x="2317064" y="2258787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4" name="Connettore 1 86"/>
            <p:cNvCxnSpPr>
              <a:cxnSpLocks noChangeShapeType="1"/>
            </p:cNvCxnSpPr>
            <p:nvPr/>
          </p:nvCxnSpPr>
          <p:spPr bwMode="auto">
            <a:xfrm>
              <a:off x="979824" y="2258786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45" name="CasellaDiTesto 115"/>
            <p:cNvSpPr txBox="1">
              <a:spLocks noChangeArrowheads="1"/>
            </p:cNvSpPr>
            <p:nvPr/>
          </p:nvSpPr>
          <p:spPr bwMode="auto">
            <a:xfrm>
              <a:off x="3458705" y="1485431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 dirty="0">
                  <a:solidFill>
                    <a:srgbClr val="0070C0"/>
                  </a:solidFill>
                </a:rPr>
                <a:t>β</a:t>
              </a:r>
              <a:endParaRPr lang="it-IT" altLang="it-IT" sz="2400" dirty="0">
                <a:solidFill>
                  <a:srgbClr val="0070C0"/>
                </a:solidFill>
              </a:endParaRPr>
            </a:p>
          </p:txBody>
        </p:sp>
        <p:sp>
          <p:nvSpPr>
            <p:cNvPr id="64546" name="CasellaDiTesto 116"/>
            <p:cNvSpPr txBox="1">
              <a:spLocks noChangeArrowheads="1"/>
            </p:cNvSpPr>
            <p:nvPr/>
          </p:nvSpPr>
          <p:spPr bwMode="auto">
            <a:xfrm>
              <a:off x="2079345" y="1528836"/>
              <a:ext cx="346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 dirty="0">
                  <a:solidFill>
                    <a:srgbClr val="0070C0"/>
                  </a:solidFill>
                </a:rPr>
                <a:t>α</a:t>
              </a:r>
              <a:endParaRPr lang="it-IT" altLang="it-IT" sz="2400" dirty="0">
                <a:solidFill>
                  <a:srgbClr val="0070C0"/>
                </a:solidFill>
              </a:endParaRPr>
            </a:p>
          </p:txBody>
        </p:sp>
        <p:sp>
          <p:nvSpPr>
            <p:cNvPr id="64548" name="CasellaDiTesto 118"/>
            <p:cNvSpPr txBox="1">
              <a:spLocks noChangeArrowheads="1"/>
            </p:cNvSpPr>
            <p:nvPr/>
          </p:nvSpPr>
          <p:spPr bwMode="auto">
            <a:xfrm>
              <a:off x="4958175" y="1487119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 dirty="0">
                  <a:solidFill>
                    <a:srgbClr val="0070C0"/>
                  </a:solidFill>
                </a:rPr>
                <a:t>γ</a:t>
              </a:r>
              <a:endParaRPr lang="it-IT" altLang="it-IT" sz="2400" dirty="0">
                <a:solidFill>
                  <a:srgbClr val="0070C0"/>
                </a:solidFill>
              </a:endParaRPr>
            </a:p>
          </p:txBody>
        </p:sp>
        <p:sp>
          <p:nvSpPr>
            <p:cNvPr id="64549" name="CasellaDiTesto 121"/>
            <p:cNvSpPr txBox="1">
              <a:spLocks noChangeArrowheads="1"/>
            </p:cNvSpPr>
            <p:nvPr/>
          </p:nvSpPr>
          <p:spPr bwMode="auto">
            <a:xfrm>
              <a:off x="6229379" y="1459283"/>
              <a:ext cx="328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 dirty="0">
                  <a:solidFill>
                    <a:srgbClr val="0070C0"/>
                  </a:solidFill>
                </a:rPr>
                <a:t>δ</a:t>
              </a:r>
              <a:endParaRPr lang="it-IT" altLang="it-IT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64550" name="Connettore 1 125"/>
            <p:cNvCxnSpPr>
              <a:cxnSpLocks noChangeShapeType="1"/>
            </p:cNvCxnSpPr>
            <p:nvPr/>
          </p:nvCxnSpPr>
          <p:spPr bwMode="auto">
            <a:xfrm>
              <a:off x="6177115" y="1920948"/>
              <a:ext cx="579037" cy="0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51" name="CasellaDiTesto 142"/>
            <p:cNvSpPr txBox="1">
              <a:spLocks noChangeArrowheads="1"/>
            </p:cNvSpPr>
            <p:nvPr/>
          </p:nvSpPr>
          <p:spPr bwMode="auto">
            <a:xfrm>
              <a:off x="1454004" y="1851578"/>
              <a:ext cx="356208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 b="1" dirty="0">
                  <a:solidFill>
                    <a:srgbClr val="FF0000"/>
                  </a:solidFill>
                </a:rPr>
                <a:t>α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4552" name="CasellaDiTesto 143"/>
            <p:cNvSpPr txBox="1">
              <a:spLocks noChangeArrowheads="1"/>
            </p:cNvSpPr>
            <p:nvPr/>
          </p:nvSpPr>
          <p:spPr bwMode="auto">
            <a:xfrm>
              <a:off x="2807819" y="1861256"/>
              <a:ext cx="346589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it-IT" sz="2400" b="1" dirty="0">
                  <a:solidFill>
                    <a:srgbClr val="FF0000"/>
                  </a:solidFill>
                </a:rPr>
                <a:t>β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CasellaDiTesto 118"/>
            <p:cNvSpPr txBox="1">
              <a:spLocks noChangeArrowheads="1"/>
            </p:cNvSpPr>
            <p:nvPr/>
          </p:nvSpPr>
          <p:spPr bwMode="auto">
            <a:xfrm>
              <a:off x="4177469" y="1820936"/>
              <a:ext cx="328954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it-IT" sz="2400" b="1" dirty="0">
                  <a:solidFill>
                    <a:srgbClr val="FF0000"/>
                  </a:solidFill>
                </a:rPr>
                <a:t>γ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CasellaDiTesto 121"/>
            <p:cNvSpPr txBox="1">
              <a:spLocks noChangeArrowheads="1"/>
            </p:cNvSpPr>
            <p:nvPr/>
          </p:nvSpPr>
          <p:spPr bwMode="auto">
            <a:xfrm>
              <a:off x="5572733" y="1889749"/>
              <a:ext cx="344985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it-IT" sz="2400" b="1" dirty="0">
                  <a:solidFill>
                    <a:srgbClr val="FF0000"/>
                  </a:solidFill>
                </a:rPr>
                <a:t>δ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4" name="Connettore 1 125"/>
            <p:cNvCxnSpPr>
              <a:cxnSpLocks noChangeShapeType="1"/>
            </p:cNvCxnSpPr>
            <p:nvPr/>
          </p:nvCxnSpPr>
          <p:spPr bwMode="auto">
            <a:xfrm flipH="1" flipV="1">
              <a:off x="4965303" y="1535310"/>
              <a:ext cx="11252" cy="390102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Connettore 1 125"/>
            <p:cNvCxnSpPr>
              <a:cxnSpLocks noChangeShapeType="1"/>
            </p:cNvCxnSpPr>
            <p:nvPr/>
          </p:nvCxnSpPr>
          <p:spPr bwMode="auto">
            <a:xfrm flipH="1" flipV="1">
              <a:off x="3782220" y="1527247"/>
              <a:ext cx="11252" cy="390102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Connettore 1 125"/>
            <p:cNvCxnSpPr>
              <a:cxnSpLocks noChangeShapeType="1"/>
            </p:cNvCxnSpPr>
            <p:nvPr/>
          </p:nvCxnSpPr>
          <p:spPr bwMode="auto">
            <a:xfrm flipH="1" flipV="1">
              <a:off x="2412129" y="1537592"/>
              <a:ext cx="11252" cy="390102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CasellaDiTesto 1"/>
          <p:cNvSpPr txBox="1"/>
          <p:nvPr/>
        </p:nvSpPr>
        <p:spPr>
          <a:xfrm>
            <a:off x="123064" y="2422536"/>
            <a:ext cx="3890308" cy="135421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La rete assegnata </a:t>
            </a:r>
            <a:r>
              <a:rPr lang="it-IT" sz="1600" b="1" dirty="0"/>
              <a:t>A</a:t>
            </a:r>
            <a:r>
              <a:rPr lang="it-IT" sz="1600" dirty="0"/>
              <a:t> è composta da 4 FF-D in cascata e ha: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1 ingresso: </a:t>
            </a:r>
            <a:r>
              <a:rPr lang="it-IT" sz="1600" b="1" dirty="0">
                <a:solidFill>
                  <a:schemeClr val="accent2"/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4 variabili di stato (4 FF-D): 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α</a:t>
            </a:r>
            <a:r>
              <a:rPr lang="it-IT" altLang="it-IT" sz="1600" dirty="0"/>
              <a:t> , </a:t>
            </a:r>
            <a:r>
              <a:rPr lang="it-IT" sz="1600" dirty="0"/>
              <a:t>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β</a:t>
            </a:r>
            <a:r>
              <a:rPr lang="it-IT" altLang="it-IT" sz="1600" dirty="0"/>
              <a:t> , </a:t>
            </a:r>
            <a:r>
              <a:rPr lang="it-IT" sz="1600" dirty="0"/>
              <a:t>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γ</a:t>
            </a:r>
            <a:r>
              <a:rPr lang="it-IT" altLang="it-IT" sz="1600" baseline="-25000" dirty="0">
                <a:solidFill>
                  <a:srgbClr val="FF0000"/>
                </a:solidFill>
              </a:rPr>
              <a:t> </a:t>
            </a:r>
            <a:r>
              <a:rPr lang="it-IT" altLang="it-IT" sz="1600" dirty="0"/>
              <a:t>,  </a:t>
            </a:r>
            <a:r>
              <a:rPr lang="it-IT" sz="1600" dirty="0"/>
              <a:t>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δ</a:t>
            </a:r>
            <a:endParaRPr lang="it-IT" altLang="it-IT" sz="1600" baseline="-25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/>
              <a:t>4 uscite:  </a:t>
            </a:r>
            <a:r>
              <a:rPr lang="el-GR" altLang="it-IT" sz="1600" b="1" dirty="0">
                <a:solidFill>
                  <a:srgbClr val="0070C0"/>
                </a:solidFill>
              </a:rPr>
              <a:t>α</a:t>
            </a:r>
            <a:r>
              <a:rPr lang="it-IT" altLang="it-IT" sz="1600" dirty="0">
                <a:solidFill>
                  <a:srgbClr val="0070C0"/>
                </a:solidFill>
              </a:rPr>
              <a:t>, </a:t>
            </a:r>
            <a:r>
              <a:rPr lang="el-GR" altLang="it-IT" sz="1600" b="1" dirty="0">
                <a:solidFill>
                  <a:srgbClr val="0070C0"/>
                </a:solidFill>
              </a:rPr>
              <a:t>β</a:t>
            </a:r>
            <a:r>
              <a:rPr lang="it-IT" altLang="it-IT" sz="1600" dirty="0">
                <a:solidFill>
                  <a:srgbClr val="0070C0"/>
                </a:solidFill>
              </a:rPr>
              <a:t>, </a:t>
            </a:r>
            <a:r>
              <a:rPr lang="el-GR" altLang="it-IT" sz="1600" b="1" dirty="0">
                <a:solidFill>
                  <a:srgbClr val="0070C0"/>
                </a:solidFill>
              </a:rPr>
              <a:t>γ</a:t>
            </a:r>
            <a:r>
              <a:rPr lang="it-IT" altLang="it-IT" sz="1600" dirty="0">
                <a:solidFill>
                  <a:srgbClr val="0070C0"/>
                </a:solidFill>
              </a:rPr>
              <a:t>, </a:t>
            </a:r>
            <a:r>
              <a:rPr lang="el-GR" altLang="it-IT" sz="1600" b="1" dirty="0">
                <a:solidFill>
                  <a:srgbClr val="0070C0"/>
                </a:solidFill>
              </a:rPr>
              <a:t>δ</a:t>
            </a:r>
            <a:endParaRPr lang="it-IT" altLang="it-IT" sz="1600" b="1" baseline="-25000" dirty="0">
              <a:solidFill>
                <a:srgbClr val="0070C0"/>
              </a:solidFill>
            </a:endParaRPr>
          </a:p>
        </p:txBody>
      </p:sp>
      <p:sp>
        <p:nvSpPr>
          <p:cNvPr id="88" name="Ovale 1"/>
          <p:cNvSpPr>
            <a:spLocks noChangeArrowheads="1"/>
          </p:cNvSpPr>
          <p:nvPr/>
        </p:nvSpPr>
        <p:spPr bwMode="auto">
          <a:xfrm>
            <a:off x="4389230" y="4110848"/>
            <a:ext cx="504825" cy="5143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90" name="Ovale 39"/>
          <p:cNvSpPr>
            <a:spLocks noChangeArrowheads="1"/>
          </p:cNvSpPr>
          <p:nvPr/>
        </p:nvSpPr>
        <p:spPr bwMode="auto">
          <a:xfrm>
            <a:off x="61394" y="4065058"/>
            <a:ext cx="504825" cy="51435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725449" y="3932884"/>
            <a:ext cx="2973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rete è di MOORE, infatti le 4 uscite non dipendono dall’ingresso (coincidono con le 4 variabili di stato): 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it-IT" sz="2000" b="1" dirty="0">
                <a:solidFill>
                  <a:srgbClr val="0070C0"/>
                </a:solidFill>
              </a:rPr>
              <a:t>α</a:t>
            </a:r>
            <a:r>
              <a:rPr lang="it-IT" altLang="it-IT" sz="2000" dirty="0"/>
              <a:t> = </a:t>
            </a:r>
            <a:r>
              <a:rPr lang="it-IT" sz="2000" dirty="0"/>
              <a:t>y</a:t>
            </a:r>
            <a:r>
              <a:rPr lang="el-GR" altLang="it-IT" sz="2000" baseline="-25000" dirty="0">
                <a:solidFill>
                  <a:srgbClr val="FF0000"/>
                </a:solidFill>
              </a:rPr>
              <a:t>α</a:t>
            </a:r>
            <a:r>
              <a:rPr lang="it-IT" altLang="it-IT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it-IT" sz="2000" b="1" dirty="0">
                <a:solidFill>
                  <a:srgbClr val="0070C0"/>
                </a:solidFill>
              </a:rPr>
              <a:t>β</a:t>
            </a:r>
            <a:r>
              <a:rPr lang="it-IT" altLang="it-IT" sz="2000" dirty="0"/>
              <a:t> = </a:t>
            </a:r>
            <a:r>
              <a:rPr lang="it-IT" sz="2000" dirty="0"/>
              <a:t>y</a:t>
            </a:r>
            <a:r>
              <a:rPr lang="el-GR" altLang="it-IT" sz="2000" baseline="-25000" dirty="0">
                <a:solidFill>
                  <a:srgbClr val="FF0000"/>
                </a:solidFill>
              </a:rPr>
              <a:t>β</a:t>
            </a:r>
            <a:endParaRPr lang="it-IT" alt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it-IT" sz="2000" dirty="0">
                <a:solidFill>
                  <a:srgbClr val="0070C0"/>
                </a:solidFill>
              </a:rPr>
              <a:t>γ</a:t>
            </a:r>
            <a:r>
              <a:rPr lang="it-IT" altLang="it-IT" sz="2000" dirty="0">
                <a:solidFill>
                  <a:srgbClr val="0070C0"/>
                </a:solidFill>
              </a:rPr>
              <a:t> </a:t>
            </a:r>
            <a:r>
              <a:rPr lang="it-IT" altLang="it-IT" sz="2000" dirty="0"/>
              <a:t>= </a:t>
            </a:r>
            <a:r>
              <a:rPr lang="it-IT" sz="2000" dirty="0"/>
              <a:t>y</a:t>
            </a:r>
            <a:r>
              <a:rPr lang="el-GR" altLang="it-IT" sz="2000" baseline="-25000" dirty="0">
                <a:solidFill>
                  <a:srgbClr val="FF0000"/>
                </a:solidFill>
              </a:rPr>
              <a:t>γ</a:t>
            </a:r>
            <a:endParaRPr lang="it-IT" alt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it-IT" sz="2000" b="1" dirty="0">
                <a:solidFill>
                  <a:srgbClr val="0070C0"/>
                </a:solidFill>
              </a:rPr>
              <a:t>δ</a:t>
            </a:r>
            <a:r>
              <a:rPr lang="it-IT" altLang="it-IT" sz="2000" dirty="0"/>
              <a:t> = </a:t>
            </a:r>
            <a:r>
              <a:rPr lang="it-IT" sz="2000" dirty="0"/>
              <a:t>y</a:t>
            </a:r>
            <a:r>
              <a:rPr lang="el-GR" altLang="it-IT" sz="2000" baseline="-25000" dirty="0">
                <a:solidFill>
                  <a:srgbClr val="FF0000"/>
                </a:solidFill>
              </a:rPr>
              <a:t>δ</a:t>
            </a:r>
            <a:endParaRPr lang="it-IT" altLang="it-IT" sz="2000" baseline="-250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84842" y="5087227"/>
            <a:ext cx="1418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2400" dirty="0"/>
              <a:t>Y</a:t>
            </a:r>
            <a:r>
              <a:rPr lang="el-GR" altLang="it-IT" sz="2400" baseline="-25000" dirty="0"/>
              <a:t>α</a:t>
            </a:r>
            <a:r>
              <a:rPr lang="it-IT" altLang="it-IT" sz="2400" dirty="0"/>
              <a:t>  = </a:t>
            </a:r>
            <a:r>
              <a:rPr lang="it-IT" sz="2400" b="1" dirty="0">
                <a:solidFill>
                  <a:schemeClr val="accent2"/>
                </a:solidFill>
              </a:rPr>
              <a:t>I</a:t>
            </a:r>
            <a:endParaRPr lang="it-IT" altLang="it-IT" sz="24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2400" dirty="0"/>
              <a:t>Y</a:t>
            </a:r>
            <a:r>
              <a:rPr lang="el-GR" altLang="it-IT" sz="2400" baseline="-25000" dirty="0"/>
              <a:t>β</a:t>
            </a:r>
            <a:r>
              <a:rPr lang="it-IT" altLang="it-IT" sz="2400" dirty="0"/>
              <a:t>  = </a:t>
            </a:r>
            <a:r>
              <a:rPr lang="it-IT" sz="2400" dirty="0"/>
              <a:t>y</a:t>
            </a:r>
            <a:r>
              <a:rPr lang="el-GR" altLang="it-IT" sz="2400" baseline="-25000" dirty="0">
                <a:solidFill>
                  <a:srgbClr val="FF0000"/>
                </a:solidFill>
              </a:rPr>
              <a:t>α</a:t>
            </a:r>
            <a:r>
              <a:rPr lang="it-IT" altLang="it-IT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2400" dirty="0"/>
              <a:t>Y</a:t>
            </a:r>
            <a:r>
              <a:rPr lang="el-GR" altLang="it-IT" sz="2400" baseline="-25000" dirty="0"/>
              <a:t>γ</a:t>
            </a:r>
            <a:r>
              <a:rPr lang="it-IT" altLang="it-IT" sz="2400" dirty="0"/>
              <a:t>  = </a:t>
            </a:r>
            <a:r>
              <a:rPr lang="it-IT" sz="2400" dirty="0"/>
              <a:t>y</a:t>
            </a:r>
            <a:r>
              <a:rPr lang="el-GR" altLang="it-IT" sz="2400" baseline="-25000" dirty="0">
                <a:solidFill>
                  <a:srgbClr val="FF0000"/>
                </a:solidFill>
              </a:rPr>
              <a:t>β</a:t>
            </a:r>
            <a:endParaRPr lang="it-IT" altLang="it-IT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2400" dirty="0"/>
              <a:t>Y</a:t>
            </a:r>
            <a:r>
              <a:rPr lang="el-GR" altLang="it-IT" sz="2400" baseline="-25000" dirty="0"/>
              <a:t>δ</a:t>
            </a:r>
            <a:r>
              <a:rPr lang="el-GR" altLang="it-IT" sz="2400" baseline="-25000" dirty="0">
                <a:solidFill>
                  <a:srgbClr val="FF0000"/>
                </a:solidFill>
              </a:rPr>
              <a:t> 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 </a:t>
            </a:r>
            <a:r>
              <a:rPr lang="it-IT" altLang="it-IT" sz="2400" dirty="0"/>
              <a:t>=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  </a:t>
            </a:r>
            <a:r>
              <a:rPr lang="it-IT" sz="2400" dirty="0"/>
              <a:t>y</a:t>
            </a:r>
            <a:r>
              <a:rPr lang="el-GR" altLang="it-IT" sz="2400" baseline="-25000" dirty="0">
                <a:solidFill>
                  <a:srgbClr val="FF0000"/>
                </a:solidFill>
              </a:rPr>
              <a:t>γ</a:t>
            </a:r>
            <a:endParaRPr lang="it-IT" alt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84842" y="3095186"/>
            <a:ext cx="3807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Ricordando che in una R.S.S. le variabili di stato futuro si richiudono lungo gli anelli di retroazione attraverso i FF-D, e ricordando quindi che le Y maiuscole si mandano agli  ingressi dei FF-D, scriviamo le espressioni delle Y:</a:t>
            </a:r>
          </a:p>
        </p:txBody>
      </p:sp>
      <p:sp>
        <p:nvSpPr>
          <p:cNvPr id="5" name="Ovale 4"/>
          <p:cNvSpPr/>
          <p:nvPr/>
        </p:nvSpPr>
        <p:spPr>
          <a:xfrm>
            <a:off x="6450990" y="5039614"/>
            <a:ext cx="2465089" cy="160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500" b="1" dirty="0">
                <a:solidFill>
                  <a:srgbClr val="FFFF00"/>
                </a:solidFill>
              </a:rPr>
              <a:t>Si disegni ora ai morsetti la RSS assegnata</a:t>
            </a:r>
            <a:r>
              <a:rPr lang="it-IT" sz="1500" dirty="0"/>
              <a:t>, e poi se ne ridisegni la struttura, mettendo in evidenza le reti F e G</a:t>
            </a:r>
          </a:p>
        </p:txBody>
      </p:sp>
    </p:spTree>
    <p:extLst>
      <p:ext uri="{BB962C8B-B14F-4D97-AF65-F5344CB8AC3E}">
        <p14:creationId xmlns:p14="http://schemas.microsoft.com/office/powerpoint/2010/main" val="16243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90" grpId="0" animBg="1"/>
      <p:bldP spid="91" grpId="0" build="p"/>
      <p:bldP spid="3" grpId="0" build="p"/>
      <p:bldP spid="4" grpId="0"/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asellaDiTesto 2"/>
          <p:cNvSpPr txBox="1">
            <a:spLocks noChangeArrowheads="1"/>
          </p:cNvSpPr>
          <p:nvPr/>
        </p:nvSpPr>
        <p:spPr bwMode="auto">
          <a:xfrm>
            <a:off x="152400" y="306085"/>
            <a:ext cx="8303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Rappresentazioni delle Reti Sequenziali Sincrone</a:t>
            </a:r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7062565" y="4439551"/>
            <a:ext cx="417513" cy="839472"/>
          </a:xfrm>
          <a:custGeom>
            <a:avLst/>
            <a:gdLst>
              <a:gd name="T0" fmla="*/ 0 w 240"/>
              <a:gd name="T1" fmla="*/ 0 h 1152"/>
              <a:gd name="T2" fmla="*/ 598 w 240"/>
              <a:gd name="T3" fmla="*/ 0 h 1152"/>
              <a:gd name="T4" fmla="*/ 598 w 240"/>
              <a:gd name="T5" fmla="*/ 401 h 1152"/>
              <a:gd name="T6" fmla="*/ 0 w 240"/>
              <a:gd name="T7" fmla="*/ 401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152">
                <a:moveTo>
                  <a:pt x="0" y="0"/>
                </a:moveTo>
                <a:lnTo>
                  <a:pt x="240" y="0"/>
                </a:lnTo>
                <a:lnTo>
                  <a:pt x="240" y="1152"/>
                </a:lnTo>
                <a:lnTo>
                  <a:pt x="0" y="115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5087595" y="1908085"/>
            <a:ext cx="563682" cy="3777953"/>
          </a:xfrm>
          <a:custGeom>
            <a:avLst/>
            <a:gdLst>
              <a:gd name="T0" fmla="*/ 240 w 240"/>
              <a:gd name="T1" fmla="*/ 1319 h 2208"/>
              <a:gd name="T2" fmla="*/ 0 w 240"/>
              <a:gd name="T3" fmla="*/ 1319 h 2208"/>
              <a:gd name="T4" fmla="*/ 0 w 240"/>
              <a:gd name="T5" fmla="*/ 0 h 2208"/>
              <a:gd name="T6" fmla="*/ 240 w 240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2208">
                <a:moveTo>
                  <a:pt x="240" y="2208"/>
                </a:moveTo>
                <a:lnTo>
                  <a:pt x="0" y="2208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grpSp>
        <p:nvGrpSpPr>
          <p:cNvPr id="75" name="Gruppo 74"/>
          <p:cNvGrpSpPr/>
          <p:nvPr/>
        </p:nvGrpSpPr>
        <p:grpSpPr>
          <a:xfrm>
            <a:off x="5671914" y="969563"/>
            <a:ext cx="2702917" cy="1425705"/>
            <a:chOff x="6259240" y="896262"/>
            <a:chExt cx="2702917" cy="1425705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6259240" y="896262"/>
              <a:ext cx="1373188" cy="142570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7669268" y="1046373"/>
              <a:ext cx="11493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t-IT" altLang="it-IT" sz="2000" b="1" dirty="0">
                  <a:solidFill>
                    <a:srgbClr val="000000"/>
                  </a:solidFill>
                </a:rPr>
                <a:t> (</a:t>
              </a:r>
              <a:r>
                <a:rPr lang="el-GR" altLang="it-IT" sz="2000" b="1" dirty="0">
                  <a:solidFill>
                    <a:srgbClr val="0070C0"/>
                  </a:solidFill>
                </a:rPr>
                <a:t>α</a:t>
              </a:r>
              <a:r>
                <a:rPr lang="it-IT" altLang="it-IT" sz="2000" dirty="0">
                  <a:solidFill>
                    <a:srgbClr val="0070C0"/>
                  </a:solidFill>
                </a:rPr>
                <a:t>, </a:t>
              </a:r>
              <a:r>
                <a:rPr lang="el-GR" altLang="it-IT" sz="2000" b="1" dirty="0">
                  <a:solidFill>
                    <a:srgbClr val="0070C0"/>
                  </a:solidFill>
                </a:rPr>
                <a:t>β</a:t>
              </a:r>
              <a:r>
                <a:rPr lang="it-IT" altLang="it-IT" sz="2000" dirty="0">
                  <a:solidFill>
                    <a:srgbClr val="0070C0"/>
                  </a:solidFill>
                </a:rPr>
                <a:t>, </a:t>
              </a:r>
              <a:r>
                <a:rPr lang="el-GR" altLang="it-IT" sz="2000" b="1" dirty="0">
                  <a:solidFill>
                    <a:srgbClr val="0070C0"/>
                  </a:solidFill>
                </a:rPr>
                <a:t>γ</a:t>
              </a:r>
              <a:r>
                <a:rPr lang="it-IT" altLang="it-IT" sz="2000" dirty="0">
                  <a:solidFill>
                    <a:srgbClr val="0070C0"/>
                  </a:solidFill>
                </a:rPr>
                <a:t>, </a:t>
              </a:r>
              <a:r>
                <a:rPr lang="el-GR" altLang="it-IT" sz="2000" b="1" dirty="0">
                  <a:solidFill>
                    <a:srgbClr val="0070C0"/>
                  </a:solidFill>
                </a:rPr>
                <a:t>δ</a:t>
              </a:r>
              <a:r>
                <a:rPr lang="it-IT" altLang="it-IT" sz="2000" b="1" dirty="0">
                  <a:solidFill>
                    <a:srgbClr val="0070C0"/>
                  </a:solidFill>
                </a:rPr>
                <a:t>)</a:t>
              </a:r>
              <a:endParaRPr lang="it-IT" altLang="it-IT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V="1">
              <a:off x="7630244" y="1417765"/>
              <a:ext cx="1331913" cy="33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</p:grpSp>
      <p:sp>
        <p:nvSpPr>
          <p:cNvPr id="70" name="Freeform 9"/>
          <p:cNvSpPr>
            <a:spLocks/>
          </p:cNvSpPr>
          <p:nvPr/>
        </p:nvSpPr>
        <p:spPr bwMode="auto">
          <a:xfrm>
            <a:off x="7062565" y="3999026"/>
            <a:ext cx="579438" cy="1636709"/>
          </a:xfrm>
          <a:custGeom>
            <a:avLst/>
            <a:gdLst>
              <a:gd name="T0" fmla="*/ 0 w 240"/>
              <a:gd name="T1" fmla="*/ 0 h 1152"/>
              <a:gd name="T2" fmla="*/ 598 w 240"/>
              <a:gd name="T3" fmla="*/ 0 h 1152"/>
              <a:gd name="T4" fmla="*/ 598 w 240"/>
              <a:gd name="T5" fmla="*/ 401 h 1152"/>
              <a:gd name="T6" fmla="*/ 0 w 240"/>
              <a:gd name="T7" fmla="*/ 401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152">
                <a:moveTo>
                  <a:pt x="0" y="0"/>
                </a:moveTo>
                <a:lnTo>
                  <a:pt x="240" y="0"/>
                </a:lnTo>
                <a:lnTo>
                  <a:pt x="240" y="1152"/>
                </a:lnTo>
                <a:lnTo>
                  <a:pt x="0" y="1152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71" name="Freeform 9"/>
          <p:cNvSpPr>
            <a:spLocks/>
          </p:cNvSpPr>
          <p:nvPr/>
        </p:nvSpPr>
        <p:spPr bwMode="auto">
          <a:xfrm>
            <a:off x="7062565" y="3589753"/>
            <a:ext cx="779463" cy="2351784"/>
          </a:xfrm>
          <a:custGeom>
            <a:avLst/>
            <a:gdLst>
              <a:gd name="T0" fmla="*/ 0 w 240"/>
              <a:gd name="T1" fmla="*/ 0 h 1152"/>
              <a:gd name="T2" fmla="*/ 598 w 240"/>
              <a:gd name="T3" fmla="*/ 0 h 1152"/>
              <a:gd name="T4" fmla="*/ 598 w 240"/>
              <a:gd name="T5" fmla="*/ 401 h 1152"/>
              <a:gd name="T6" fmla="*/ 0 w 240"/>
              <a:gd name="T7" fmla="*/ 401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152">
                <a:moveTo>
                  <a:pt x="0" y="0"/>
                </a:moveTo>
                <a:lnTo>
                  <a:pt x="240" y="0"/>
                </a:lnTo>
                <a:lnTo>
                  <a:pt x="240" y="1152"/>
                </a:lnTo>
                <a:lnTo>
                  <a:pt x="0" y="115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72" name="Freeform 9"/>
          <p:cNvSpPr>
            <a:spLocks/>
          </p:cNvSpPr>
          <p:nvPr/>
        </p:nvSpPr>
        <p:spPr bwMode="auto">
          <a:xfrm>
            <a:off x="7062565" y="3131891"/>
            <a:ext cx="1050925" cy="3189810"/>
          </a:xfrm>
          <a:custGeom>
            <a:avLst/>
            <a:gdLst>
              <a:gd name="T0" fmla="*/ 0 w 240"/>
              <a:gd name="T1" fmla="*/ 0 h 1152"/>
              <a:gd name="T2" fmla="*/ 598 w 240"/>
              <a:gd name="T3" fmla="*/ 0 h 1152"/>
              <a:gd name="T4" fmla="*/ 598 w 240"/>
              <a:gd name="T5" fmla="*/ 401 h 1152"/>
              <a:gd name="T6" fmla="*/ 0 w 240"/>
              <a:gd name="T7" fmla="*/ 401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152">
                <a:moveTo>
                  <a:pt x="0" y="0"/>
                </a:moveTo>
                <a:lnTo>
                  <a:pt x="240" y="0"/>
                </a:lnTo>
                <a:lnTo>
                  <a:pt x="240" y="1152"/>
                </a:lnTo>
                <a:lnTo>
                  <a:pt x="0" y="1152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grpSp>
        <p:nvGrpSpPr>
          <p:cNvPr id="69" name="Gruppo 68"/>
          <p:cNvGrpSpPr/>
          <p:nvPr/>
        </p:nvGrpSpPr>
        <p:grpSpPr>
          <a:xfrm>
            <a:off x="216341" y="906001"/>
            <a:ext cx="3156854" cy="4159347"/>
            <a:chOff x="569689" y="767070"/>
            <a:chExt cx="3156854" cy="4159347"/>
          </a:xfrm>
        </p:grpSpPr>
        <p:sp>
          <p:nvSpPr>
            <p:cNvPr id="6156" name="Rectangle 3"/>
            <p:cNvSpPr>
              <a:spLocks noChangeArrowheads="1"/>
            </p:cNvSpPr>
            <p:nvPr/>
          </p:nvSpPr>
          <p:spPr bwMode="auto">
            <a:xfrm>
              <a:off x="1209935" y="1549400"/>
              <a:ext cx="1924367" cy="1716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8000"/>
                  </a:solidFill>
                </a:rPr>
                <a:t>A</a:t>
              </a:r>
            </a:p>
          </p:txBody>
        </p:sp>
        <p:sp>
          <p:nvSpPr>
            <p:cNvPr id="6158" name="Rectangle 8"/>
            <p:cNvSpPr>
              <a:spLocks noChangeArrowheads="1"/>
            </p:cNvSpPr>
            <p:nvPr/>
          </p:nvSpPr>
          <p:spPr bwMode="auto">
            <a:xfrm>
              <a:off x="1273853" y="2074069"/>
              <a:ext cx="15128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6162" name="Line 12"/>
            <p:cNvSpPr>
              <a:spLocks noChangeShapeType="1"/>
            </p:cNvSpPr>
            <p:nvPr/>
          </p:nvSpPr>
          <p:spPr bwMode="auto">
            <a:xfrm>
              <a:off x="702703" y="2270125"/>
              <a:ext cx="478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610136" y="3925726"/>
              <a:ext cx="10142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rgbClr val="000000"/>
                  </a:solidFill>
                  <a:latin typeface="+mj-lt"/>
                </a:rPr>
                <a:t>Reset Asincrono</a:t>
              </a:r>
            </a:p>
          </p:txBody>
        </p:sp>
        <p:sp>
          <p:nvSpPr>
            <p:cNvPr id="6151" name="CasellaDiTesto 3"/>
            <p:cNvSpPr txBox="1">
              <a:spLocks noChangeArrowheads="1"/>
            </p:cNvSpPr>
            <p:nvPr/>
          </p:nvSpPr>
          <p:spPr bwMode="auto">
            <a:xfrm>
              <a:off x="1054245" y="767070"/>
              <a:ext cx="20887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FF3300"/>
                  </a:solidFill>
                </a:rPr>
                <a:t>La rete assegnata ai morsetti</a:t>
              </a:r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2641376" y="3008018"/>
              <a:ext cx="171455" cy="2463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616808" y="2758386"/>
              <a:ext cx="442750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dirty="0">
                  <a:solidFill>
                    <a:srgbClr val="FF0000"/>
                  </a:solidFill>
                </a:rPr>
                <a:t>__</a:t>
              </a:r>
            </a:p>
            <a:p>
              <a:pPr>
                <a:lnSpc>
                  <a:spcPts val="1800"/>
                </a:lnSpc>
              </a:pPr>
              <a:r>
                <a:rPr lang="it-IT" dirty="0">
                  <a:solidFill>
                    <a:srgbClr val="FF0000"/>
                  </a:solidFill>
                </a:rPr>
                <a:t>RA</a:t>
              </a: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569689" y="4557085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Clock</a:t>
              </a:r>
            </a:p>
          </p:txBody>
        </p:sp>
        <p:cxnSp>
          <p:nvCxnSpPr>
            <p:cNvPr id="7" name="Connettore 4 6"/>
            <p:cNvCxnSpPr>
              <a:stCxn id="5" idx="2"/>
            </p:cNvCxnSpPr>
            <p:nvPr/>
          </p:nvCxnSpPr>
          <p:spPr>
            <a:xfrm rot="5400000" flipH="1" flipV="1">
              <a:off x="1000131" y="3192379"/>
              <a:ext cx="1650004" cy="1818071"/>
            </a:xfrm>
            <a:prstGeom prst="bentConnector4">
              <a:avLst>
                <a:gd name="adj1" fmla="val -13855"/>
                <a:gd name="adj2" fmla="val 99954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flipV="1">
              <a:off x="569689" y="3274309"/>
              <a:ext cx="1266534" cy="612963"/>
            </a:xfrm>
            <a:prstGeom prst="bentConnector3">
              <a:avLst>
                <a:gd name="adj1" fmla="val 99816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689100" y="3640874"/>
              <a:ext cx="630115" cy="172723"/>
              <a:chOff x="3637085" y="4463025"/>
              <a:chExt cx="1368934" cy="330955"/>
            </a:xfrm>
          </p:grpSpPr>
          <p:cxnSp>
            <p:nvCxnSpPr>
              <p:cNvPr id="16" name="Connettore 4 15"/>
              <p:cNvCxnSpPr/>
              <p:nvPr/>
            </p:nvCxnSpPr>
            <p:spPr>
              <a:xfrm>
                <a:off x="3637085" y="4468813"/>
                <a:ext cx="782515" cy="323693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4 55"/>
              <p:cNvCxnSpPr/>
              <p:nvPr/>
            </p:nvCxnSpPr>
            <p:spPr>
              <a:xfrm rot="10800000" flipV="1">
                <a:off x="4355083" y="4463025"/>
                <a:ext cx="650936" cy="330955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uppo 59"/>
            <p:cNvGrpSpPr/>
            <p:nvPr/>
          </p:nvGrpSpPr>
          <p:grpSpPr>
            <a:xfrm>
              <a:off x="3134302" y="1834784"/>
              <a:ext cx="592241" cy="1225917"/>
              <a:chOff x="3134302" y="1834784"/>
              <a:chExt cx="1408851" cy="1225917"/>
            </a:xfrm>
          </p:grpSpPr>
          <p:sp>
            <p:nvSpPr>
              <p:cNvPr id="6166" name="Line 17"/>
              <p:cNvSpPr>
                <a:spLocks noChangeShapeType="1"/>
              </p:cNvSpPr>
              <p:nvPr/>
            </p:nvSpPr>
            <p:spPr bwMode="auto">
              <a:xfrm>
                <a:off x="3134302" y="1834784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>
                <a:off x="3145859" y="2265803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>
                <a:off x="3154939" y="2699998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" name="Line 17"/>
              <p:cNvSpPr>
                <a:spLocks noChangeShapeType="1"/>
              </p:cNvSpPr>
              <p:nvPr/>
            </p:nvSpPr>
            <p:spPr bwMode="auto">
              <a:xfrm>
                <a:off x="3134302" y="3059113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3" name="Rettangolo 22"/>
            <p:cNvSpPr/>
            <p:nvPr/>
          </p:nvSpPr>
          <p:spPr>
            <a:xfrm>
              <a:off x="2836843" y="1543009"/>
              <a:ext cx="403564" cy="1711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altLang="it-IT" b="1" dirty="0">
                  <a:solidFill>
                    <a:srgbClr val="0070C0"/>
                  </a:solidFill>
                </a:rPr>
                <a:t>α</a:t>
              </a:r>
              <a:r>
                <a:rPr lang="it-IT" altLang="it-IT" dirty="0">
                  <a:solidFill>
                    <a:srgbClr val="0070C0"/>
                  </a:solidFill>
                </a:rPr>
                <a:t> </a:t>
              </a:r>
              <a:r>
                <a:rPr lang="el-GR" altLang="it-IT" b="1" dirty="0">
                  <a:solidFill>
                    <a:srgbClr val="0070C0"/>
                  </a:solidFill>
                </a:rPr>
                <a:t>β</a:t>
              </a:r>
              <a:r>
                <a:rPr lang="it-IT" altLang="it-IT" dirty="0">
                  <a:solidFill>
                    <a:srgbClr val="0070C0"/>
                  </a:solidFill>
                </a:rPr>
                <a:t> </a:t>
              </a:r>
              <a:r>
                <a:rPr lang="el-GR" altLang="it-IT" b="1" dirty="0">
                  <a:solidFill>
                    <a:srgbClr val="0070C0"/>
                  </a:solidFill>
                </a:rPr>
                <a:t>γ</a:t>
              </a:r>
              <a:r>
                <a:rPr lang="it-IT" altLang="it-IT" dirty="0">
                  <a:solidFill>
                    <a:srgbClr val="0070C0"/>
                  </a:solidFill>
                </a:rPr>
                <a:t> </a:t>
              </a:r>
              <a:r>
                <a:rPr lang="el-GR" altLang="it-IT" b="1" dirty="0">
                  <a:solidFill>
                    <a:srgbClr val="0070C0"/>
                  </a:solidFill>
                </a:rPr>
                <a:t>δ</a:t>
              </a:r>
              <a:endParaRPr lang="it-IT" altLang="it-IT" b="1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2" name="Rettangolo 41"/>
          <p:cNvSpPr/>
          <p:nvPr/>
        </p:nvSpPr>
        <p:spPr>
          <a:xfrm>
            <a:off x="7186572" y="1428445"/>
            <a:ext cx="781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20"/>
              </a:lnSpc>
            </a:pPr>
            <a:r>
              <a:rPr lang="el-GR" altLang="it-IT" sz="1600" b="1" dirty="0">
                <a:solidFill>
                  <a:srgbClr val="0070C0"/>
                </a:solidFill>
              </a:rPr>
              <a:t>α</a:t>
            </a:r>
            <a:r>
              <a:rPr lang="it-IT" altLang="it-IT" sz="1600" dirty="0"/>
              <a:t> = </a:t>
            </a:r>
            <a:r>
              <a:rPr lang="it-IT" sz="1600" dirty="0"/>
              <a:t>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α</a:t>
            </a:r>
            <a:r>
              <a:rPr lang="it-IT" altLang="it-IT" sz="1600" dirty="0"/>
              <a:t> </a:t>
            </a:r>
          </a:p>
          <a:p>
            <a:pPr>
              <a:lnSpc>
                <a:spcPts val="1820"/>
              </a:lnSpc>
            </a:pPr>
            <a:r>
              <a:rPr lang="el-GR" altLang="it-IT" sz="1600" b="1" dirty="0">
                <a:solidFill>
                  <a:srgbClr val="0070C0"/>
                </a:solidFill>
              </a:rPr>
              <a:t>β</a:t>
            </a:r>
            <a:r>
              <a:rPr lang="it-IT" altLang="it-IT" sz="1600" dirty="0"/>
              <a:t> = </a:t>
            </a:r>
            <a:r>
              <a:rPr lang="it-IT" sz="1600" dirty="0"/>
              <a:t>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β</a:t>
            </a:r>
            <a:endParaRPr lang="it-IT" altLang="it-IT" sz="1600" dirty="0"/>
          </a:p>
          <a:p>
            <a:pPr>
              <a:lnSpc>
                <a:spcPts val="1820"/>
              </a:lnSpc>
            </a:pPr>
            <a:r>
              <a:rPr lang="el-GR" altLang="it-IT" sz="1600" dirty="0">
                <a:solidFill>
                  <a:srgbClr val="0070C0"/>
                </a:solidFill>
              </a:rPr>
              <a:t>γ</a:t>
            </a:r>
            <a:r>
              <a:rPr lang="it-IT" altLang="it-IT" sz="1600" dirty="0">
                <a:solidFill>
                  <a:srgbClr val="0070C0"/>
                </a:solidFill>
              </a:rPr>
              <a:t> </a:t>
            </a:r>
            <a:r>
              <a:rPr lang="it-IT" altLang="it-IT" sz="1600" dirty="0"/>
              <a:t>= </a:t>
            </a:r>
            <a:r>
              <a:rPr lang="it-IT" sz="1600" dirty="0"/>
              <a:t>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γ</a:t>
            </a:r>
            <a:endParaRPr lang="it-IT" altLang="it-IT" sz="1600" dirty="0"/>
          </a:p>
          <a:p>
            <a:pPr>
              <a:lnSpc>
                <a:spcPts val="1820"/>
              </a:lnSpc>
            </a:pPr>
            <a:r>
              <a:rPr lang="el-GR" altLang="it-IT" sz="1600" b="1" dirty="0">
                <a:solidFill>
                  <a:srgbClr val="0070C0"/>
                </a:solidFill>
              </a:rPr>
              <a:t>δ</a:t>
            </a:r>
            <a:r>
              <a:rPr lang="it-IT" altLang="it-IT" sz="1600" dirty="0"/>
              <a:t> = </a:t>
            </a:r>
            <a:r>
              <a:rPr lang="it-IT" sz="1600" dirty="0"/>
              <a:t>y</a:t>
            </a:r>
            <a:r>
              <a:rPr lang="el-GR" altLang="it-IT" sz="1600" baseline="-25000" dirty="0">
                <a:solidFill>
                  <a:srgbClr val="FF0000"/>
                </a:solidFill>
              </a:rPr>
              <a:t>δ</a:t>
            </a:r>
            <a:endParaRPr lang="it-IT" altLang="it-IT" sz="1600" baseline="-25000" dirty="0">
              <a:solidFill>
                <a:srgbClr val="FF0000"/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7043823" y="4866472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it-IT" altLang="it-IT" sz="2000" b="1" dirty="0"/>
              <a:t>Y</a:t>
            </a:r>
            <a:r>
              <a:rPr lang="el-GR" altLang="it-IT" sz="2000" baseline="-25000" dirty="0"/>
              <a:t>δ</a:t>
            </a:r>
            <a:endParaRPr lang="it-IT" altLang="it-IT" sz="2000" dirty="0"/>
          </a:p>
          <a:p>
            <a:pPr>
              <a:lnSpc>
                <a:spcPts val="2700"/>
              </a:lnSpc>
            </a:pPr>
            <a:r>
              <a:rPr lang="it-IT" altLang="it-IT" sz="2000" b="1" dirty="0"/>
              <a:t>Y</a:t>
            </a:r>
            <a:r>
              <a:rPr lang="el-GR" altLang="it-IT" sz="2000" baseline="-25000" dirty="0"/>
              <a:t>γ</a:t>
            </a:r>
            <a:endParaRPr lang="it-IT" altLang="it-IT" sz="2000" dirty="0"/>
          </a:p>
          <a:p>
            <a:pPr>
              <a:lnSpc>
                <a:spcPts val="2700"/>
              </a:lnSpc>
            </a:pPr>
            <a:r>
              <a:rPr lang="it-IT" altLang="it-IT" sz="2000" b="1" dirty="0"/>
              <a:t>Y</a:t>
            </a:r>
            <a:r>
              <a:rPr lang="el-GR" altLang="it-IT" sz="2000" baseline="-25000" dirty="0"/>
              <a:t>β</a:t>
            </a:r>
            <a:endParaRPr lang="it-IT" altLang="it-IT" sz="2000" dirty="0"/>
          </a:p>
          <a:p>
            <a:pPr>
              <a:lnSpc>
                <a:spcPts val="2700"/>
              </a:lnSpc>
            </a:pPr>
            <a:r>
              <a:rPr lang="it-IT" altLang="it-IT" sz="2000" b="1" dirty="0"/>
              <a:t>Y</a:t>
            </a:r>
            <a:r>
              <a:rPr lang="el-GR" altLang="it-IT" sz="2000" baseline="-25000" dirty="0"/>
              <a:t>α</a:t>
            </a:r>
            <a:endParaRPr lang="it-IT" altLang="it-IT" sz="2000" b="1" dirty="0">
              <a:solidFill>
                <a:schemeClr val="accent2"/>
              </a:solidFill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5306292" y="798436"/>
            <a:ext cx="414337" cy="149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it-IT" dirty="0"/>
              <a:t>y</a:t>
            </a:r>
            <a:r>
              <a:rPr lang="el-GR" altLang="it-IT" baseline="-25000" dirty="0">
                <a:solidFill>
                  <a:srgbClr val="FF0000"/>
                </a:solidFill>
              </a:rPr>
              <a:t>α </a:t>
            </a:r>
            <a:endParaRPr lang="it-IT" altLang="it-IT" baseline="-25000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</a:pPr>
            <a:r>
              <a:rPr lang="it-IT" dirty="0"/>
              <a:t>y</a:t>
            </a:r>
            <a:r>
              <a:rPr lang="el-GR" altLang="it-IT" baseline="-25000" dirty="0">
                <a:solidFill>
                  <a:srgbClr val="FF0000"/>
                </a:solidFill>
              </a:rPr>
              <a:t>β</a:t>
            </a:r>
            <a:endParaRPr lang="it-IT" altLang="it-IT" dirty="0"/>
          </a:p>
          <a:p>
            <a:pPr>
              <a:lnSpc>
                <a:spcPts val="2800"/>
              </a:lnSpc>
            </a:pPr>
            <a:r>
              <a:rPr lang="it-IT" dirty="0"/>
              <a:t>y</a:t>
            </a:r>
            <a:r>
              <a:rPr lang="el-GR" altLang="it-IT" baseline="-25000" dirty="0">
                <a:solidFill>
                  <a:srgbClr val="FF0000"/>
                </a:solidFill>
              </a:rPr>
              <a:t>γ</a:t>
            </a:r>
            <a:endParaRPr lang="it-IT" altLang="it-IT" dirty="0"/>
          </a:p>
          <a:p>
            <a:pPr>
              <a:lnSpc>
                <a:spcPts val="2800"/>
              </a:lnSpc>
            </a:pPr>
            <a:r>
              <a:rPr lang="it-IT" dirty="0"/>
              <a:t>y</a:t>
            </a:r>
            <a:r>
              <a:rPr lang="el-GR" altLang="it-IT" baseline="-25000" dirty="0">
                <a:solidFill>
                  <a:srgbClr val="FF0000"/>
                </a:solidFill>
              </a:rPr>
              <a:t>δ</a:t>
            </a:r>
            <a:endParaRPr lang="it-IT" altLang="it-IT" baseline="-25000" dirty="0">
              <a:solidFill>
                <a:srgbClr val="FF0000"/>
              </a:solidFill>
            </a:endParaRPr>
          </a:p>
        </p:txBody>
      </p:sp>
      <p:grpSp>
        <p:nvGrpSpPr>
          <p:cNvPr id="91" name="Gruppo 90"/>
          <p:cNvGrpSpPr/>
          <p:nvPr/>
        </p:nvGrpSpPr>
        <p:grpSpPr>
          <a:xfrm>
            <a:off x="3724502" y="2218761"/>
            <a:ext cx="2001009" cy="2208004"/>
            <a:chOff x="3724502" y="2218761"/>
            <a:chExt cx="2001009" cy="2208004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724502" y="2218761"/>
              <a:ext cx="993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3958686" y="2423029"/>
              <a:ext cx="1692591" cy="658178"/>
            </a:xfrm>
            <a:custGeom>
              <a:avLst/>
              <a:gdLst>
                <a:gd name="T0" fmla="*/ 0 w 432"/>
                <a:gd name="T1" fmla="*/ 0 h 1200"/>
                <a:gd name="T2" fmla="*/ 0 w 432"/>
                <a:gd name="T3" fmla="*/ 1200 h 1200"/>
                <a:gd name="T4" fmla="*/ 432 w 432"/>
                <a:gd name="T5" fmla="*/ 120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1200">
                  <a:moveTo>
                    <a:pt x="0" y="0"/>
                  </a:moveTo>
                  <a:lnTo>
                    <a:pt x="0" y="1200"/>
                  </a:lnTo>
                  <a:lnTo>
                    <a:pt x="432" y="1200"/>
                  </a:ln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5311174" y="3145004"/>
              <a:ext cx="414337" cy="1281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it-IT" dirty="0"/>
                <a:t>y</a:t>
              </a:r>
              <a:r>
                <a:rPr lang="el-GR" altLang="it-IT" baseline="-25000" dirty="0">
                  <a:solidFill>
                    <a:srgbClr val="FF0000"/>
                  </a:solidFill>
                </a:rPr>
                <a:t>α </a:t>
              </a:r>
              <a:endParaRPr lang="it-IT" altLang="it-IT" baseline="-25000" dirty="0">
                <a:solidFill>
                  <a:srgbClr val="FF0000"/>
                </a:solidFill>
              </a:endParaRPr>
            </a:p>
            <a:p>
              <a:pPr>
                <a:lnSpc>
                  <a:spcPts val="3200"/>
                </a:lnSpc>
              </a:pPr>
              <a:r>
                <a:rPr lang="it-IT" dirty="0"/>
                <a:t>y</a:t>
              </a:r>
              <a:r>
                <a:rPr lang="el-GR" altLang="it-IT" baseline="-25000" dirty="0">
                  <a:solidFill>
                    <a:srgbClr val="FF0000"/>
                  </a:solidFill>
                </a:rPr>
                <a:t>β</a:t>
              </a:r>
              <a:endParaRPr lang="it-IT" altLang="it-IT" dirty="0"/>
            </a:p>
            <a:p>
              <a:pPr>
                <a:lnSpc>
                  <a:spcPts val="3200"/>
                </a:lnSpc>
              </a:pPr>
              <a:r>
                <a:rPr lang="it-IT" dirty="0"/>
                <a:t>y</a:t>
              </a:r>
              <a:r>
                <a:rPr lang="el-GR" altLang="it-IT" baseline="-25000" dirty="0">
                  <a:solidFill>
                    <a:srgbClr val="FF0000"/>
                  </a:solidFill>
                </a:rPr>
                <a:t>γ</a:t>
              </a:r>
              <a:endParaRPr lang="it-IT" altLang="it-IT" dirty="0"/>
            </a:p>
          </p:txBody>
        </p:sp>
      </p:grpSp>
      <p:sp>
        <p:nvSpPr>
          <p:cNvPr id="93" name="Freeform 10"/>
          <p:cNvSpPr>
            <a:spLocks/>
          </p:cNvSpPr>
          <p:nvPr/>
        </p:nvSpPr>
        <p:spPr bwMode="auto">
          <a:xfrm>
            <a:off x="5243941" y="2264437"/>
            <a:ext cx="442925" cy="3048805"/>
          </a:xfrm>
          <a:custGeom>
            <a:avLst/>
            <a:gdLst>
              <a:gd name="T0" fmla="*/ 240 w 240"/>
              <a:gd name="T1" fmla="*/ 1319 h 2208"/>
              <a:gd name="T2" fmla="*/ 0 w 240"/>
              <a:gd name="T3" fmla="*/ 1319 h 2208"/>
              <a:gd name="T4" fmla="*/ 0 w 240"/>
              <a:gd name="T5" fmla="*/ 0 h 2208"/>
              <a:gd name="T6" fmla="*/ 240 w 240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2208">
                <a:moveTo>
                  <a:pt x="240" y="2208"/>
                </a:moveTo>
                <a:lnTo>
                  <a:pt x="0" y="2208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94" name="Freeform 10"/>
          <p:cNvSpPr>
            <a:spLocks/>
          </p:cNvSpPr>
          <p:nvPr/>
        </p:nvSpPr>
        <p:spPr bwMode="auto">
          <a:xfrm>
            <a:off x="4820156" y="1616311"/>
            <a:ext cx="841516" cy="4435456"/>
          </a:xfrm>
          <a:custGeom>
            <a:avLst/>
            <a:gdLst>
              <a:gd name="T0" fmla="*/ 240 w 240"/>
              <a:gd name="T1" fmla="*/ 1319 h 2208"/>
              <a:gd name="T2" fmla="*/ 0 w 240"/>
              <a:gd name="T3" fmla="*/ 1319 h 2208"/>
              <a:gd name="T4" fmla="*/ 0 w 240"/>
              <a:gd name="T5" fmla="*/ 0 h 2208"/>
              <a:gd name="T6" fmla="*/ 240 w 240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2208">
                <a:moveTo>
                  <a:pt x="240" y="2208"/>
                </a:moveTo>
                <a:lnTo>
                  <a:pt x="0" y="2208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99" name="Freeform 10"/>
          <p:cNvSpPr>
            <a:spLocks/>
          </p:cNvSpPr>
          <p:nvPr/>
        </p:nvSpPr>
        <p:spPr bwMode="auto">
          <a:xfrm>
            <a:off x="4428676" y="1223578"/>
            <a:ext cx="1239926" cy="5124611"/>
          </a:xfrm>
          <a:custGeom>
            <a:avLst/>
            <a:gdLst>
              <a:gd name="T0" fmla="*/ 240 w 240"/>
              <a:gd name="T1" fmla="*/ 1319 h 2208"/>
              <a:gd name="T2" fmla="*/ 0 w 240"/>
              <a:gd name="T3" fmla="*/ 1319 h 2208"/>
              <a:gd name="T4" fmla="*/ 0 w 240"/>
              <a:gd name="T5" fmla="*/ 0 h 2208"/>
              <a:gd name="T6" fmla="*/ 240 w 240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2208">
                <a:moveTo>
                  <a:pt x="240" y="2208"/>
                </a:moveTo>
                <a:lnTo>
                  <a:pt x="0" y="2208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171655F-B307-4129-BA98-FA6731815C4F}"/>
              </a:ext>
            </a:extLst>
          </p:cNvPr>
          <p:cNvGrpSpPr/>
          <p:nvPr/>
        </p:nvGrpSpPr>
        <p:grpSpPr>
          <a:xfrm>
            <a:off x="-185820" y="5848162"/>
            <a:ext cx="4524898" cy="707886"/>
            <a:chOff x="-185820" y="5848162"/>
            <a:chExt cx="4524898" cy="707886"/>
          </a:xfrm>
        </p:grpSpPr>
        <p:sp>
          <p:nvSpPr>
            <p:cNvPr id="67" name="Freccia a destra 66"/>
            <p:cNvSpPr/>
            <p:nvPr/>
          </p:nvSpPr>
          <p:spPr>
            <a:xfrm>
              <a:off x="3456652" y="6117397"/>
              <a:ext cx="882426" cy="29203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CasellaDiTesto 3"/>
            <p:cNvSpPr txBox="1">
              <a:spLocks noChangeArrowheads="1"/>
            </p:cNvSpPr>
            <p:nvPr/>
          </p:nvSpPr>
          <p:spPr bwMode="auto">
            <a:xfrm>
              <a:off x="-185820" y="5848162"/>
              <a:ext cx="36446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FF3300"/>
                  </a:solidFill>
                </a:rPr>
                <a:t>Struttura della rete assegnata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FF3300"/>
                  </a:solidFill>
                </a:rPr>
                <a:t>con focus sulle reti F e G</a:t>
              </a:r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3698506" y="4909623"/>
            <a:ext cx="3420144" cy="1870047"/>
            <a:chOff x="4285832" y="4836322"/>
            <a:chExt cx="3420144" cy="1870047"/>
          </a:xfrm>
        </p:grpSpPr>
        <p:cxnSp>
          <p:nvCxnSpPr>
            <p:cNvPr id="79" name="Connettore 4 78"/>
            <p:cNvCxnSpPr/>
            <p:nvPr/>
          </p:nvCxnSpPr>
          <p:spPr>
            <a:xfrm flipV="1">
              <a:off x="4361521" y="6395739"/>
              <a:ext cx="2612876" cy="257857"/>
            </a:xfrm>
            <a:prstGeom prst="bentConnector3">
              <a:avLst>
                <a:gd name="adj1" fmla="val 9957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asellaDiTesto 83"/>
            <p:cNvSpPr txBox="1"/>
            <p:nvPr/>
          </p:nvSpPr>
          <p:spPr>
            <a:xfrm>
              <a:off x="4285832" y="6337037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Clock</a:t>
              </a:r>
            </a:p>
          </p:txBody>
        </p:sp>
        <p:grpSp>
          <p:nvGrpSpPr>
            <p:cNvPr id="81" name="Gruppo 80"/>
            <p:cNvGrpSpPr/>
            <p:nvPr/>
          </p:nvGrpSpPr>
          <p:grpSpPr>
            <a:xfrm>
              <a:off x="5936893" y="4836322"/>
              <a:ext cx="1769083" cy="1580498"/>
              <a:chOff x="9226200" y="3883876"/>
              <a:chExt cx="1769083" cy="1580498"/>
            </a:xfrm>
          </p:grpSpPr>
          <p:grpSp>
            <p:nvGrpSpPr>
              <p:cNvPr id="80" name="Gruppo 79"/>
              <p:cNvGrpSpPr/>
              <p:nvPr/>
            </p:nvGrpSpPr>
            <p:grpSpPr>
              <a:xfrm>
                <a:off x="9226200" y="3883876"/>
                <a:ext cx="1769083" cy="1567900"/>
                <a:chOff x="5924999" y="4807194"/>
                <a:chExt cx="1769083" cy="1567900"/>
              </a:xfrm>
            </p:grpSpPr>
            <p:grpSp>
              <p:nvGrpSpPr>
                <p:cNvPr id="77" name="Gruppo 76"/>
                <p:cNvGrpSpPr/>
                <p:nvPr/>
              </p:nvGrpSpPr>
              <p:grpSpPr>
                <a:xfrm>
                  <a:off x="5924999" y="4807194"/>
                  <a:ext cx="1724891" cy="1567900"/>
                  <a:chOff x="5924999" y="4807194"/>
                  <a:chExt cx="1724891" cy="1567900"/>
                </a:xfrm>
              </p:grpSpPr>
              <p:grpSp>
                <p:nvGrpSpPr>
                  <p:cNvPr id="2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6276703" y="4905224"/>
                    <a:ext cx="1373187" cy="1469870"/>
                    <a:chOff x="2520" y="3095"/>
                    <a:chExt cx="865" cy="870"/>
                  </a:xfrm>
                </p:grpSpPr>
                <p:sp>
                  <p:nvSpPr>
                    <p:cNvPr id="28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3096"/>
                      <a:ext cx="865" cy="86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 sz="2000" dirty="0">
                        <a:latin typeface="+mj-lt"/>
                      </a:endParaRPr>
                    </a:p>
                  </p:txBody>
                </p:sp>
                <p:sp>
                  <p:nvSpPr>
                    <p:cNvPr id="2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3095"/>
                      <a:ext cx="272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dirty="0">
                          <a:solidFill>
                            <a:schemeClr val="bg1"/>
                          </a:solidFill>
                          <a:latin typeface="+mj-lt"/>
                        </a:rPr>
                        <a:t>R4</a:t>
                      </a:r>
                    </a:p>
                  </p:txBody>
                </p:sp>
              </p:grpSp>
              <p:sp>
                <p:nvSpPr>
                  <p:cNvPr id="43" name="Rettangolo 42"/>
                  <p:cNvSpPr/>
                  <p:nvPr/>
                </p:nvSpPr>
                <p:spPr>
                  <a:xfrm>
                    <a:off x="5924999" y="4807194"/>
                    <a:ext cx="414337" cy="145167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2700"/>
                      </a:lnSpc>
                    </a:pPr>
                    <a:r>
                      <a:rPr lang="it-IT" dirty="0"/>
                      <a:t>y</a:t>
                    </a:r>
                    <a:r>
                      <a:rPr lang="el-GR" altLang="it-IT" baseline="-25000" dirty="0">
                        <a:solidFill>
                          <a:srgbClr val="FF0000"/>
                        </a:solidFill>
                      </a:rPr>
                      <a:t>δ</a:t>
                    </a:r>
                    <a:endParaRPr lang="it-IT" altLang="it-IT" baseline="-25000" dirty="0">
                      <a:solidFill>
                        <a:srgbClr val="FF0000"/>
                      </a:solidFill>
                    </a:endParaRPr>
                  </a:p>
                  <a:p>
                    <a:pPr>
                      <a:lnSpc>
                        <a:spcPts val="2700"/>
                      </a:lnSpc>
                    </a:pPr>
                    <a:r>
                      <a:rPr lang="it-IT" dirty="0"/>
                      <a:t>y</a:t>
                    </a:r>
                    <a:r>
                      <a:rPr lang="el-GR" altLang="it-IT" baseline="-25000" dirty="0">
                        <a:solidFill>
                          <a:srgbClr val="FF0000"/>
                        </a:solidFill>
                      </a:rPr>
                      <a:t>γ</a:t>
                    </a:r>
                    <a:endParaRPr lang="it-IT" altLang="it-IT" dirty="0"/>
                  </a:p>
                  <a:p>
                    <a:pPr>
                      <a:lnSpc>
                        <a:spcPts val="2700"/>
                      </a:lnSpc>
                    </a:pPr>
                    <a:r>
                      <a:rPr lang="it-IT" dirty="0"/>
                      <a:t>y</a:t>
                    </a:r>
                    <a:r>
                      <a:rPr lang="el-GR" altLang="it-IT" baseline="-25000" dirty="0">
                        <a:solidFill>
                          <a:srgbClr val="FF0000"/>
                        </a:solidFill>
                      </a:rPr>
                      <a:t>β</a:t>
                    </a:r>
                    <a:endParaRPr lang="it-IT" altLang="it-IT" dirty="0"/>
                  </a:p>
                  <a:p>
                    <a:pPr>
                      <a:lnSpc>
                        <a:spcPts val="2700"/>
                      </a:lnSpc>
                    </a:pPr>
                    <a:r>
                      <a:rPr lang="it-IT" dirty="0"/>
                      <a:t>y</a:t>
                    </a:r>
                    <a:r>
                      <a:rPr lang="el-GR" altLang="it-IT" baseline="-25000" dirty="0">
                        <a:solidFill>
                          <a:srgbClr val="FF0000"/>
                        </a:solidFill>
                      </a:rPr>
                      <a:t>α</a:t>
                    </a:r>
                    <a:r>
                      <a:rPr lang="it-IT" altLang="it-IT" dirty="0"/>
                      <a:t> </a:t>
                    </a:r>
                  </a:p>
                </p:txBody>
              </p:sp>
            </p:grpSp>
            <p:sp>
              <p:nvSpPr>
                <p:cNvPr id="24" name="CasellaDiTesto 23"/>
                <p:cNvSpPr txBox="1"/>
                <p:nvPr/>
              </p:nvSpPr>
              <p:spPr>
                <a:xfrm>
                  <a:off x="7249730" y="4998427"/>
                  <a:ext cx="444352" cy="1355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D3</a:t>
                  </a:r>
                </a:p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D2</a:t>
                  </a:r>
                </a:p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D1</a:t>
                  </a:r>
                </a:p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D0</a:t>
                  </a:r>
                </a:p>
              </p:txBody>
            </p:sp>
            <p:sp>
              <p:nvSpPr>
                <p:cNvPr id="74" name="CasellaDiTesto 73"/>
                <p:cNvSpPr txBox="1"/>
                <p:nvPr/>
              </p:nvSpPr>
              <p:spPr>
                <a:xfrm>
                  <a:off x="6211223" y="5003944"/>
                  <a:ext cx="457176" cy="1355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Q3</a:t>
                  </a:r>
                </a:p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Q2</a:t>
                  </a:r>
                </a:p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Q1</a:t>
                  </a:r>
                </a:p>
                <a:p>
                  <a:pPr>
                    <a:lnSpc>
                      <a:spcPts val="2500"/>
                    </a:lnSpc>
                  </a:pPr>
                  <a:r>
                    <a:rPr lang="it-IT" dirty="0">
                      <a:solidFill>
                        <a:schemeClr val="bg1"/>
                      </a:solidFill>
                    </a:rPr>
                    <a:t>Q0</a:t>
                  </a:r>
                </a:p>
              </p:txBody>
            </p:sp>
          </p:grpSp>
          <p:sp>
            <p:nvSpPr>
              <p:cNvPr id="73" name="AutoShape 40"/>
              <p:cNvSpPr>
                <a:spLocks noChangeArrowheads="1"/>
              </p:cNvSpPr>
              <p:nvPr/>
            </p:nvSpPr>
            <p:spPr bwMode="auto">
              <a:xfrm>
                <a:off x="10196710" y="5218017"/>
                <a:ext cx="171455" cy="24635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</p:grpSp>
      <p:grpSp>
        <p:nvGrpSpPr>
          <p:cNvPr id="88" name="Gruppo 87"/>
          <p:cNvGrpSpPr/>
          <p:nvPr/>
        </p:nvGrpSpPr>
        <p:grpSpPr>
          <a:xfrm>
            <a:off x="5639964" y="2548903"/>
            <a:ext cx="3374029" cy="2162328"/>
            <a:chOff x="5671914" y="2582888"/>
            <a:chExt cx="3374029" cy="2162328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5671914" y="2582888"/>
              <a:ext cx="1373188" cy="2162328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anchor="t" anchorCtr="0"/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7018787" y="2687010"/>
              <a:ext cx="458780" cy="1795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it-IT" altLang="it-IT" sz="2000" dirty="0"/>
                <a:t>Y</a:t>
              </a:r>
              <a:r>
                <a:rPr lang="el-GR" altLang="it-IT" sz="2000" baseline="-25000" dirty="0"/>
                <a:t>α</a:t>
              </a:r>
              <a:endParaRPr lang="it-IT" altLang="it-IT" sz="2000" b="1" dirty="0">
                <a:solidFill>
                  <a:schemeClr val="accent2"/>
                </a:solidFill>
              </a:endParaRPr>
            </a:p>
            <a:p>
              <a:pPr>
                <a:lnSpc>
                  <a:spcPts val="3400"/>
                </a:lnSpc>
              </a:pPr>
              <a:r>
                <a:rPr lang="it-IT" altLang="it-IT" sz="2000" dirty="0"/>
                <a:t>Y</a:t>
              </a:r>
              <a:r>
                <a:rPr lang="el-GR" altLang="it-IT" sz="2000" baseline="-25000" dirty="0"/>
                <a:t>β</a:t>
              </a:r>
              <a:r>
                <a:rPr lang="it-IT" altLang="it-IT" sz="2000" dirty="0"/>
                <a:t> </a:t>
              </a:r>
            </a:p>
            <a:p>
              <a:pPr>
                <a:lnSpc>
                  <a:spcPts val="3400"/>
                </a:lnSpc>
              </a:pPr>
              <a:r>
                <a:rPr lang="it-IT" altLang="it-IT" sz="2000" dirty="0"/>
                <a:t>Y</a:t>
              </a:r>
              <a:r>
                <a:rPr lang="el-GR" altLang="it-IT" sz="2000" baseline="-25000" dirty="0"/>
                <a:t>γ</a:t>
              </a:r>
              <a:endParaRPr lang="it-IT" altLang="it-IT" sz="2000" dirty="0"/>
            </a:p>
            <a:p>
              <a:pPr>
                <a:lnSpc>
                  <a:spcPts val="3400"/>
                </a:lnSpc>
              </a:pPr>
              <a:r>
                <a:rPr lang="it-IT" altLang="it-IT" sz="2000" dirty="0"/>
                <a:t>Y</a:t>
              </a:r>
              <a:r>
                <a:rPr lang="el-GR" altLang="it-IT" sz="2000" baseline="-25000" dirty="0"/>
                <a:t>δ</a:t>
              </a:r>
              <a:endParaRPr lang="it-IT" altLang="it-IT" sz="2000" dirty="0"/>
            </a:p>
          </p:txBody>
        </p:sp>
        <p:sp>
          <p:nvSpPr>
            <p:cNvPr id="116" name="CasellaDiTesto 115"/>
            <p:cNvSpPr txBox="1"/>
            <p:nvPr/>
          </p:nvSpPr>
          <p:spPr>
            <a:xfrm>
              <a:off x="8231296" y="3021909"/>
              <a:ext cx="81464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it-IT" sz="1600" dirty="0"/>
                <a:t>Y</a:t>
              </a:r>
              <a:r>
                <a:rPr lang="el-GR" altLang="it-IT" sz="1600" baseline="-25000" dirty="0"/>
                <a:t>α</a:t>
              </a:r>
              <a:r>
                <a:rPr lang="it-IT" altLang="it-IT" sz="1600" dirty="0"/>
                <a:t>  = </a:t>
              </a:r>
              <a:r>
                <a:rPr lang="it-IT" sz="1600" b="1" dirty="0">
                  <a:solidFill>
                    <a:schemeClr val="accent2"/>
                  </a:solidFill>
                </a:rPr>
                <a:t>I</a:t>
              </a:r>
              <a:endParaRPr lang="it-IT" altLang="it-IT" sz="1600" b="1" dirty="0">
                <a:solidFill>
                  <a:schemeClr val="accent2"/>
                </a:solidFill>
              </a:endParaRPr>
            </a:p>
            <a:p>
              <a:r>
                <a:rPr lang="it-IT" altLang="it-IT" sz="1600" dirty="0"/>
                <a:t>Y</a:t>
              </a:r>
              <a:r>
                <a:rPr lang="el-GR" altLang="it-IT" sz="1600" baseline="-25000" dirty="0"/>
                <a:t>β</a:t>
              </a:r>
              <a:r>
                <a:rPr lang="it-IT" altLang="it-IT" sz="1600" dirty="0"/>
                <a:t>  = </a:t>
              </a:r>
              <a:r>
                <a:rPr lang="it-IT" sz="1600" dirty="0"/>
                <a:t>y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α</a:t>
              </a:r>
              <a:r>
                <a:rPr lang="it-IT" altLang="it-IT" sz="1600" dirty="0"/>
                <a:t> </a:t>
              </a:r>
            </a:p>
            <a:p>
              <a:r>
                <a:rPr lang="it-IT" altLang="it-IT" sz="1600" dirty="0"/>
                <a:t>Y</a:t>
              </a:r>
              <a:r>
                <a:rPr lang="el-GR" altLang="it-IT" sz="1600" baseline="-25000" dirty="0"/>
                <a:t>γ</a:t>
              </a:r>
              <a:r>
                <a:rPr lang="it-IT" altLang="it-IT" sz="1600" dirty="0"/>
                <a:t>  = </a:t>
              </a:r>
              <a:r>
                <a:rPr lang="it-IT" sz="1600" dirty="0"/>
                <a:t>y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β</a:t>
              </a:r>
              <a:endParaRPr lang="it-IT" altLang="it-IT" sz="1600" dirty="0"/>
            </a:p>
            <a:p>
              <a:r>
                <a:rPr lang="it-IT" altLang="it-IT" sz="1600" dirty="0"/>
                <a:t>Y</a:t>
              </a:r>
              <a:r>
                <a:rPr lang="el-GR" altLang="it-IT" sz="1600" baseline="-25000" dirty="0"/>
                <a:t>δ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 </a:t>
              </a:r>
              <a:r>
                <a:rPr lang="it-IT" altLang="it-IT" sz="1600" baseline="-25000" dirty="0">
                  <a:solidFill>
                    <a:srgbClr val="FF0000"/>
                  </a:solidFill>
                </a:rPr>
                <a:t> </a:t>
              </a:r>
              <a:r>
                <a:rPr lang="it-IT" altLang="it-IT" sz="1600" dirty="0"/>
                <a:t>=</a:t>
              </a:r>
              <a:r>
                <a:rPr lang="it-IT" altLang="it-IT" sz="1600" baseline="-25000" dirty="0">
                  <a:solidFill>
                    <a:srgbClr val="FF0000"/>
                  </a:solidFill>
                </a:rPr>
                <a:t>  </a:t>
              </a:r>
              <a:r>
                <a:rPr lang="it-IT" sz="1600" dirty="0"/>
                <a:t>y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γ</a:t>
              </a:r>
              <a:endParaRPr lang="it-IT" altLang="it-IT" sz="1600" dirty="0"/>
            </a:p>
          </p:txBody>
        </p:sp>
      </p:grpSp>
      <p:cxnSp>
        <p:nvCxnSpPr>
          <p:cNvPr id="52" name="Connettore 4 51"/>
          <p:cNvCxnSpPr>
            <a:stCxn id="39" idx="2"/>
          </p:cNvCxnSpPr>
          <p:nvPr/>
        </p:nvCxnSpPr>
        <p:spPr>
          <a:xfrm>
            <a:off x="5651277" y="3081207"/>
            <a:ext cx="1411287" cy="50684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 flipV="1">
            <a:off x="4425364" y="3586668"/>
            <a:ext cx="2621175" cy="6412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>
            <a:off x="4820156" y="3976743"/>
            <a:ext cx="2286600" cy="7207"/>
          </a:xfrm>
          <a:prstGeom prst="straightConnector1">
            <a:avLst/>
          </a:prstGeom>
          <a:ln w="28575">
            <a:solidFill>
              <a:srgbClr val="008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5087594" y="4426765"/>
            <a:ext cx="2019162" cy="2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2" name="CasellaDiTesto 1"/>
          <p:cNvSpPr txBox="1"/>
          <p:nvPr/>
        </p:nvSpPr>
        <p:spPr>
          <a:xfrm>
            <a:off x="8089481" y="4264303"/>
            <a:ext cx="1071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Si disegni ora la t.d.t. e quindi il </a:t>
            </a:r>
            <a:r>
              <a:rPr lang="it-IT" sz="1600" dirty="0" err="1">
                <a:solidFill>
                  <a:srgbClr val="FF0000"/>
                </a:solidFill>
              </a:rPr>
              <a:t>d.d.s</a:t>
            </a:r>
            <a:r>
              <a:rPr lang="it-IT" sz="1600" dirty="0">
                <a:solidFill>
                  <a:srgbClr val="FF0000"/>
                </a:solidFill>
              </a:rPr>
              <a:t>. della rete assegnata</a:t>
            </a:r>
          </a:p>
        </p:txBody>
      </p:sp>
    </p:spTree>
    <p:extLst>
      <p:ext uri="{BB962C8B-B14F-4D97-AF65-F5344CB8AC3E}">
        <p14:creationId xmlns:p14="http://schemas.microsoft.com/office/powerpoint/2010/main" val="42200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70" grpId="0" animBg="1"/>
      <p:bldP spid="71" grpId="0" animBg="1"/>
      <p:bldP spid="72" grpId="0" animBg="1"/>
      <p:bldP spid="42" grpId="0"/>
      <p:bldP spid="78" grpId="0"/>
      <p:bldP spid="89" grpId="0"/>
      <p:bldP spid="93" grpId="0" animBg="1"/>
      <p:bldP spid="94" grpId="0" animBg="1"/>
      <p:bldP spid="99" grpId="0" animBg="1"/>
      <p:bldP spid="35" grpId="0" animBg="1"/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asellaDiTesto 2"/>
          <p:cNvSpPr txBox="1">
            <a:spLocks noChangeArrowheads="1"/>
          </p:cNvSpPr>
          <p:nvPr/>
        </p:nvSpPr>
        <p:spPr bwMode="auto">
          <a:xfrm>
            <a:off x="152400" y="306085"/>
            <a:ext cx="8303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Rappresentazioni delle Reti Sequenziali Sincrone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698520" y="890860"/>
            <a:ext cx="4269842" cy="5846173"/>
            <a:chOff x="3724502" y="798436"/>
            <a:chExt cx="4457703" cy="5974896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7062565" y="4439551"/>
              <a:ext cx="417513" cy="839472"/>
            </a:xfrm>
            <a:custGeom>
              <a:avLst/>
              <a:gdLst>
                <a:gd name="T0" fmla="*/ 0 w 240"/>
                <a:gd name="T1" fmla="*/ 0 h 1152"/>
                <a:gd name="T2" fmla="*/ 598 w 240"/>
                <a:gd name="T3" fmla="*/ 0 h 1152"/>
                <a:gd name="T4" fmla="*/ 598 w 240"/>
                <a:gd name="T5" fmla="*/ 401 h 1152"/>
                <a:gd name="T6" fmla="*/ 0 w 240"/>
                <a:gd name="T7" fmla="*/ 401 h 1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1152">
                  <a:moveTo>
                    <a:pt x="0" y="0"/>
                  </a:moveTo>
                  <a:lnTo>
                    <a:pt x="240" y="0"/>
                  </a:lnTo>
                  <a:lnTo>
                    <a:pt x="240" y="1152"/>
                  </a:lnTo>
                  <a:lnTo>
                    <a:pt x="0" y="115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087595" y="1908085"/>
              <a:ext cx="563682" cy="3777953"/>
            </a:xfrm>
            <a:custGeom>
              <a:avLst/>
              <a:gdLst>
                <a:gd name="T0" fmla="*/ 240 w 240"/>
                <a:gd name="T1" fmla="*/ 1319 h 2208"/>
                <a:gd name="T2" fmla="*/ 0 w 240"/>
                <a:gd name="T3" fmla="*/ 1319 h 2208"/>
                <a:gd name="T4" fmla="*/ 0 w 240"/>
                <a:gd name="T5" fmla="*/ 0 h 2208"/>
                <a:gd name="T6" fmla="*/ 240 w 240"/>
                <a:gd name="T7" fmla="*/ 0 h 2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2208">
                  <a:moveTo>
                    <a:pt x="240" y="2208"/>
                  </a:moveTo>
                  <a:lnTo>
                    <a:pt x="0" y="2208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grpSp>
          <p:nvGrpSpPr>
            <p:cNvPr id="75" name="Gruppo 74"/>
            <p:cNvGrpSpPr/>
            <p:nvPr/>
          </p:nvGrpSpPr>
          <p:grpSpPr>
            <a:xfrm>
              <a:off x="5671914" y="969563"/>
              <a:ext cx="2510291" cy="1425705"/>
              <a:chOff x="6259240" y="896262"/>
              <a:chExt cx="2510291" cy="1425705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>
                <a:off x="6259240" y="896262"/>
                <a:ext cx="1373188" cy="142570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7669268" y="1046373"/>
                <a:ext cx="1081101" cy="283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it-IT" altLang="it-IT" sz="1800" b="1" dirty="0">
                    <a:solidFill>
                      <a:srgbClr val="000000"/>
                    </a:solidFill>
                  </a:rPr>
                  <a:t> (</a:t>
                </a:r>
                <a:r>
                  <a:rPr lang="el-GR" altLang="it-IT" sz="1800" b="1" dirty="0">
                    <a:solidFill>
                      <a:srgbClr val="0070C0"/>
                    </a:solidFill>
                  </a:rPr>
                  <a:t>α</a:t>
                </a:r>
                <a:r>
                  <a:rPr lang="it-IT" altLang="it-IT" sz="1800" dirty="0">
                    <a:solidFill>
                      <a:srgbClr val="0070C0"/>
                    </a:solidFill>
                  </a:rPr>
                  <a:t>, </a:t>
                </a:r>
                <a:r>
                  <a:rPr lang="el-GR" altLang="it-IT" sz="1800" b="1" dirty="0">
                    <a:solidFill>
                      <a:srgbClr val="0070C0"/>
                    </a:solidFill>
                  </a:rPr>
                  <a:t>β</a:t>
                </a:r>
                <a:r>
                  <a:rPr lang="it-IT" altLang="it-IT" sz="1800" dirty="0">
                    <a:solidFill>
                      <a:srgbClr val="0070C0"/>
                    </a:solidFill>
                  </a:rPr>
                  <a:t>, </a:t>
                </a:r>
                <a:r>
                  <a:rPr lang="el-GR" altLang="it-IT" sz="1800" b="1" dirty="0">
                    <a:solidFill>
                      <a:srgbClr val="0070C0"/>
                    </a:solidFill>
                  </a:rPr>
                  <a:t>γ</a:t>
                </a:r>
                <a:r>
                  <a:rPr lang="it-IT" altLang="it-IT" sz="1800" dirty="0">
                    <a:solidFill>
                      <a:srgbClr val="0070C0"/>
                    </a:solidFill>
                  </a:rPr>
                  <a:t>, </a:t>
                </a:r>
                <a:r>
                  <a:rPr lang="el-GR" altLang="it-IT" sz="1800" b="1" dirty="0">
                    <a:solidFill>
                      <a:srgbClr val="0070C0"/>
                    </a:solidFill>
                  </a:rPr>
                  <a:t>δ</a:t>
                </a:r>
                <a:r>
                  <a:rPr lang="it-IT" altLang="it-IT" sz="1800" b="1" dirty="0">
                    <a:solidFill>
                      <a:srgbClr val="0070C0"/>
                    </a:solidFill>
                  </a:rPr>
                  <a:t>)</a:t>
                </a:r>
                <a:endParaRPr lang="it-IT" altLang="it-IT" sz="1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 flipV="1">
                <a:off x="7630244" y="1412918"/>
                <a:ext cx="1139287" cy="8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600"/>
              </a:p>
            </p:txBody>
          </p:sp>
        </p:grp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7062565" y="3999026"/>
              <a:ext cx="579438" cy="1636709"/>
            </a:xfrm>
            <a:custGeom>
              <a:avLst/>
              <a:gdLst>
                <a:gd name="T0" fmla="*/ 0 w 240"/>
                <a:gd name="T1" fmla="*/ 0 h 1152"/>
                <a:gd name="T2" fmla="*/ 598 w 240"/>
                <a:gd name="T3" fmla="*/ 0 h 1152"/>
                <a:gd name="T4" fmla="*/ 598 w 240"/>
                <a:gd name="T5" fmla="*/ 401 h 1152"/>
                <a:gd name="T6" fmla="*/ 0 w 240"/>
                <a:gd name="T7" fmla="*/ 401 h 1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1152">
                  <a:moveTo>
                    <a:pt x="0" y="0"/>
                  </a:moveTo>
                  <a:lnTo>
                    <a:pt x="240" y="0"/>
                  </a:lnTo>
                  <a:lnTo>
                    <a:pt x="240" y="1152"/>
                  </a:lnTo>
                  <a:lnTo>
                    <a:pt x="0" y="1152"/>
                  </a:ln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7062565" y="3589753"/>
              <a:ext cx="736509" cy="2351784"/>
            </a:xfrm>
            <a:custGeom>
              <a:avLst/>
              <a:gdLst>
                <a:gd name="T0" fmla="*/ 0 w 240"/>
                <a:gd name="T1" fmla="*/ 0 h 1152"/>
                <a:gd name="T2" fmla="*/ 598 w 240"/>
                <a:gd name="T3" fmla="*/ 0 h 1152"/>
                <a:gd name="T4" fmla="*/ 598 w 240"/>
                <a:gd name="T5" fmla="*/ 401 h 1152"/>
                <a:gd name="T6" fmla="*/ 0 w 240"/>
                <a:gd name="T7" fmla="*/ 401 h 1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1152">
                  <a:moveTo>
                    <a:pt x="0" y="0"/>
                  </a:moveTo>
                  <a:lnTo>
                    <a:pt x="240" y="0"/>
                  </a:lnTo>
                  <a:lnTo>
                    <a:pt x="240" y="1152"/>
                  </a:lnTo>
                  <a:lnTo>
                    <a:pt x="0" y="1152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7062565" y="3131891"/>
              <a:ext cx="942745" cy="3189810"/>
            </a:xfrm>
            <a:custGeom>
              <a:avLst/>
              <a:gdLst>
                <a:gd name="T0" fmla="*/ 0 w 240"/>
                <a:gd name="T1" fmla="*/ 0 h 1152"/>
                <a:gd name="T2" fmla="*/ 598 w 240"/>
                <a:gd name="T3" fmla="*/ 0 h 1152"/>
                <a:gd name="T4" fmla="*/ 598 w 240"/>
                <a:gd name="T5" fmla="*/ 401 h 1152"/>
                <a:gd name="T6" fmla="*/ 0 w 240"/>
                <a:gd name="T7" fmla="*/ 401 h 1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1152">
                  <a:moveTo>
                    <a:pt x="0" y="0"/>
                  </a:moveTo>
                  <a:lnTo>
                    <a:pt x="240" y="0"/>
                  </a:lnTo>
                  <a:lnTo>
                    <a:pt x="240" y="1152"/>
                  </a:lnTo>
                  <a:lnTo>
                    <a:pt x="0" y="1152"/>
                  </a:ln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7186572" y="1428445"/>
              <a:ext cx="7816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20"/>
                </a:lnSpc>
              </a:pPr>
              <a:r>
                <a:rPr lang="el-GR" altLang="it-IT" sz="1600" b="1" dirty="0">
                  <a:solidFill>
                    <a:srgbClr val="0070C0"/>
                  </a:solidFill>
                </a:rPr>
                <a:t>α</a:t>
              </a:r>
              <a:r>
                <a:rPr lang="it-IT" altLang="it-IT" sz="1600" dirty="0"/>
                <a:t> = </a:t>
              </a:r>
              <a:r>
                <a:rPr lang="it-IT" sz="1600" dirty="0"/>
                <a:t>y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α</a:t>
              </a:r>
              <a:r>
                <a:rPr lang="it-IT" altLang="it-IT" sz="1600" dirty="0"/>
                <a:t> </a:t>
              </a:r>
            </a:p>
            <a:p>
              <a:pPr>
                <a:lnSpc>
                  <a:spcPts val="1820"/>
                </a:lnSpc>
              </a:pPr>
              <a:r>
                <a:rPr lang="el-GR" altLang="it-IT" sz="1600" b="1" dirty="0">
                  <a:solidFill>
                    <a:srgbClr val="0070C0"/>
                  </a:solidFill>
                </a:rPr>
                <a:t>β</a:t>
              </a:r>
              <a:r>
                <a:rPr lang="it-IT" altLang="it-IT" sz="1600" dirty="0"/>
                <a:t> = </a:t>
              </a:r>
              <a:r>
                <a:rPr lang="it-IT" sz="1600" dirty="0"/>
                <a:t>y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β</a:t>
              </a:r>
              <a:endParaRPr lang="it-IT" altLang="it-IT" sz="1600" dirty="0"/>
            </a:p>
            <a:p>
              <a:pPr>
                <a:lnSpc>
                  <a:spcPts val="1820"/>
                </a:lnSpc>
              </a:pPr>
              <a:r>
                <a:rPr lang="el-GR" altLang="it-IT" sz="1600" dirty="0">
                  <a:solidFill>
                    <a:srgbClr val="0070C0"/>
                  </a:solidFill>
                </a:rPr>
                <a:t>γ</a:t>
              </a:r>
              <a:r>
                <a:rPr lang="it-IT" altLang="it-IT" sz="1600" dirty="0">
                  <a:solidFill>
                    <a:srgbClr val="0070C0"/>
                  </a:solidFill>
                </a:rPr>
                <a:t> </a:t>
              </a:r>
              <a:r>
                <a:rPr lang="it-IT" altLang="it-IT" sz="1600" dirty="0"/>
                <a:t>= </a:t>
              </a:r>
              <a:r>
                <a:rPr lang="it-IT" sz="1600" dirty="0"/>
                <a:t>y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γ</a:t>
              </a:r>
              <a:endParaRPr lang="it-IT" altLang="it-IT" sz="1600" dirty="0"/>
            </a:p>
            <a:p>
              <a:pPr>
                <a:lnSpc>
                  <a:spcPts val="1820"/>
                </a:lnSpc>
              </a:pPr>
              <a:r>
                <a:rPr lang="el-GR" altLang="it-IT" sz="1600" b="1" dirty="0">
                  <a:solidFill>
                    <a:srgbClr val="0070C0"/>
                  </a:solidFill>
                </a:rPr>
                <a:t>δ</a:t>
              </a:r>
              <a:r>
                <a:rPr lang="it-IT" altLang="it-IT" sz="1600" dirty="0"/>
                <a:t> = </a:t>
              </a:r>
              <a:r>
                <a:rPr lang="it-IT" sz="1600" dirty="0"/>
                <a:t>y</a:t>
              </a:r>
              <a:r>
                <a:rPr lang="el-GR" altLang="it-IT" sz="1600" baseline="-25000" dirty="0">
                  <a:solidFill>
                    <a:srgbClr val="FF0000"/>
                  </a:solidFill>
                </a:rPr>
                <a:t>δ</a:t>
              </a:r>
              <a:endParaRPr lang="it-IT" altLang="it-IT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7043823" y="4866472"/>
              <a:ext cx="41549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it-IT" altLang="it-IT" sz="2000" b="1" dirty="0"/>
                <a:t>Y</a:t>
              </a:r>
              <a:r>
                <a:rPr lang="el-GR" altLang="it-IT" sz="2000" baseline="-25000" dirty="0"/>
                <a:t>δ</a:t>
              </a:r>
              <a:endParaRPr lang="it-IT" altLang="it-IT" sz="2000" dirty="0"/>
            </a:p>
            <a:p>
              <a:pPr>
                <a:lnSpc>
                  <a:spcPts val="2700"/>
                </a:lnSpc>
              </a:pPr>
              <a:r>
                <a:rPr lang="it-IT" altLang="it-IT" sz="2000" b="1" dirty="0"/>
                <a:t>Y</a:t>
              </a:r>
              <a:r>
                <a:rPr lang="el-GR" altLang="it-IT" sz="2000" baseline="-25000" dirty="0"/>
                <a:t>γ</a:t>
              </a:r>
              <a:endParaRPr lang="it-IT" altLang="it-IT" sz="2000" dirty="0"/>
            </a:p>
            <a:p>
              <a:pPr>
                <a:lnSpc>
                  <a:spcPts val="2700"/>
                </a:lnSpc>
              </a:pPr>
              <a:r>
                <a:rPr lang="it-IT" altLang="it-IT" sz="2000" b="1" dirty="0"/>
                <a:t>Y</a:t>
              </a:r>
              <a:r>
                <a:rPr lang="el-GR" altLang="it-IT" sz="2000" baseline="-25000" dirty="0"/>
                <a:t>β</a:t>
              </a:r>
              <a:endParaRPr lang="it-IT" altLang="it-IT" sz="2000" dirty="0"/>
            </a:p>
            <a:p>
              <a:pPr>
                <a:lnSpc>
                  <a:spcPts val="2700"/>
                </a:lnSpc>
              </a:pPr>
              <a:r>
                <a:rPr lang="it-IT" altLang="it-IT" sz="2000" b="1" dirty="0"/>
                <a:t>Y</a:t>
              </a:r>
              <a:r>
                <a:rPr lang="el-GR" altLang="it-IT" sz="2000" baseline="-25000" dirty="0"/>
                <a:t>α</a:t>
              </a:r>
              <a:endParaRPr lang="it-IT" altLang="it-IT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5306292" y="798436"/>
              <a:ext cx="414337" cy="149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it-IT" dirty="0"/>
                <a:t>y</a:t>
              </a:r>
              <a:r>
                <a:rPr lang="el-GR" altLang="it-IT" baseline="-25000" dirty="0">
                  <a:solidFill>
                    <a:srgbClr val="FF0000"/>
                  </a:solidFill>
                </a:rPr>
                <a:t>α </a:t>
              </a:r>
              <a:endParaRPr lang="it-IT" altLang="it-IT" baseline="-25000" dirty="0">
                <a:solidFill>
                  <a:srgbClr val="FF0000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it-IT" dirty="0"/>
                <a:t>y</a:t>
              </a:r>
              <a:r>
                <a:rPr lang="el-GR" altLang="it-IT" baseline="-25000" dirty="0">
                  <a:solidFill>
                    <a:srgbClr val="FF0000"/>
                  </a:solidFill>
                </a:rPr>
                <a:t>β</a:t>
              </a:r>
              <a:endParaRPr lang="it-IT" altLang="it-IT" dirty="0"/>
            </a:p>
            <a:p>
              <a:pPr>
                <a:lnSpc>
                  <a:spcPts val="2800"/>
                </a:lnSpc>
              </a:pPr>
              <a:r>
                <a:rPr lang="it-IT" dirty="0"/>
                <a:t>y</a:t>
              </a:r>
              <a:r>
                <a:rPr lang="el-GR" altLang="it-IT" baseline="-25000" dirty="0">
                  <a:solidFill>
                    <a:srgbClr val="FF0000"/>
                  </a:solidFill>
                </a:rPr>
                <a:t>γ</a:t>
              </a:r>
              <a:endParaRPr lang="it-IT" altLang="it-IT" dirty="0"/>
            </a:p>
            <a:p>
              <a:pPr>
                <a:lnSpc>
                  <a:spcPts val="2800"/>
                </a:lnSpc>
              </a:pPr>
              <a:r>
                <a:rPr lang="it-IT" dirty="0"/>
                <a:t>y</a:t>
              </a:r>
              <a:r>
                <a:rPr lang="el-GR" altLang="it-IT" baseline="-25000" dirty="0">
                  <a:solidFill>
                    <a:srgbClr val="FF0000"/>
                  </a:solidFill>
                </a:rPr>
                <a:t>δ</a:t>
              </a:r>
              <a:endParaRPr lang="it-IT" altLang="it-IT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91" name="Gruppo 90"/>
            <p:cNvGrpSpPr/>
            <p:nvPr/>
          </p:nvGrpSpPr>
          <p:grpSpPr>
            <a:xfrm>
              <a:off x="3724502" y="2218761"/>
              <a:ext cx="2001009" cy="2208004"/>
              <a:chOff x="3724502" y="2218761"/>
              <a:chExt cx="2001009" cy="2208004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3724502" y="2218761"/>
                <a:ext cx="993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3958686" y="2423029"/>
                <a:ext cx="1692591" cy="658178"/>
              </a:xfrm>
              <a:custGeom>
                <a:avLst/>
                <a:gdLst>
                  <a:gd name="T0" fmla="*/ 0 w 432"/>
                  <a:gd name="T1" fmla="*/ 0 h 1200"/>
                  <a:gd name="T2" fmla="*/ 0 w 432"/>
                  <a:gd name="T3" fmla="*/ 1200 h 1200"/>
                  <a:gd name="T4" fmla="*/ 432 w 432"/>
                  <a:gd name="T5" fmla="*/ 1200 h 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" h="1200">
                    <a:moveTo>
                      <a:pt x="0" y="0"/>
                    </a:moveTo>
                    <a:lnTo>
                      <a:pt x="0" y="1200"/>
                    </a:lnTo>
                    <a:lnTo>
                      <a:pt x="432" y="1200"/>
                    </a:lnTo>
                  </a:path>
                </a:pathLst>
              </a:custGeom>
              <a:noFill/>
              <a:ln w="38100" cap="flat" cmpd="sng">
                <a:solidFill>
                  <a:srgbClr val="C0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600"/>
              </a:p>
            </p:txBody>
          </p:sp>
          <p:sp>
            <p:nvSpPr>
              <p:cNvPr id="90" name="Rettangolo 89"/>
              <p:cNvSpPr/>
              <p:nvPr/>
            </p:nvSpPr>
            <p:spPr>
              <a:xfrm>
                <a:off x="5311174" y="3145004"/>
                <a:ext cx="414337" cy="128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it-IT" dirty="0"/>
                  <a:t>y</a:t>
                </a:r>
                <a:r>
                  <a:rPr lang="el-GR" altLang="it-IT" baseline="-25000" dirty="0">
                    <a:solidFill>
                      <a:srgbClr val="FF0000"/>
                    </a:solidFill>
                  </a:rPr>
                  <a:t>α </a:t>
                </a:r>
                <a:endParaRPr lang="it-IT" altLang="it-IT" baseline="-250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it-IT" dirty="0"/>
                  <a:t>y</a:t>
                </a:r>
                <a:r>
                  <a:rPr lang="el-GR" altLang="it-IT" baseline="-25000" dirty="0">
                    <a:solidFill>
                      <a:srgbClr val="FF0000"/>
                    </a:solidFill>
                  </a:rPr>
                  <a:t>β</a:t>
                </a:r>
                <a:endParaRPr lang="it-IT" altLang="it-IT" dirty="0"/>
              </a:p>
              <a:p>
                <a:pPr>
                  <a:lnSpc>
                    <a:spcPts val="3200"/>
                  </a:lnSpc>
                </a:pPr>
                <a:r>
                  <a:rPr lang="it-IT" dirty="0"/>
                  <a:t>y</a:t>
                </a:r>
                <a:r>
                  <a:rPr lang="el-GR" altLang="it-IT" baseline="-25000" dirty="0">
                    <a:solidFill>
                      <a:srgbClr val="FF0000"/>
                    </a:solidFill>
                  </a:rPr>
                  <a:t>γ</a:t>
                </a:r>
                <a:endParaRPr lang="it-IT" altLang="it-IT" dirty="0"/>
              </a:p>
            </p:txBody>
          </p:sp>
        </p:grpSp>
        <p:sp>
          <p:nvSpPr>
            <p:cNvPr id="93" name="Freeform 10"/>
            <p:cNvSpPr>
              <a:spLocks/>
            </p:cNvSpPr>
            <p:nvPr/>
          </p:nvSpPr>
          <p:spPr bwMode="auto">
            <a:xfrm>
              <a:off x="5243941" y="2264437"/>
              <a:ext cx="442925" cy="3048805"/>
            </a:xfrm>
            <a:custGeom>
              <a:avLst/>
              <a:gdLst>
                <a:gd name="T0" fmla="*/ 240 w 240"/>
                <a:gd name="T1" fmla="*/ 1319 h 2208"/>
                <a:gd name="T2" fmla="*/ 0 w 240"/>
                <a:gd name="T3" fmla="*/ 1319 h 2208"/>
                <a:gd name="T4" fmla="*/ 0 w 240"/>
                <a:gd name="T5" fmla="*/ 0 h 2208"/>
                <a:gd name="T6" fmla="*/ 240 w 240"/>
                <a:gd name="T7" fmla="*/ 0 h 2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2208">
                  <a:moveTo>
                    <a:pt x="240" y="2208"/>
                  </a:moveTo>
                  <a:lnTo>
                    <a:pt x="0" y="2208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4820156" y="1616311"/>
              <a:ext cx="841516" cy="4435456"/>
            </a:xfrm>
            <a:custGeom>
              <a:avLst/>
              <a:gdLst>
                <a:gd name="T0" fmla="*/ 240 w 240"/>
                <a:gd name="T1" fmla="*/ 1319 h 2208"/>
                <a:gd name="T2" fmla="*/ 0 w 240"/>
                <a:gd name="T3" fmla="*/ 1319 h 2208"/>
                <a:gd name="T4" fmla="*/ 0 w 240"/>
                <a:gd name="T5" fmla="*/ 0 h 2208"/>
                <a:gd name="T6" fmla="*/ 240 w 240"/>
                <a:gd name="T7" fmla="*/ 0 h 2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2208">
                  <a:moveTo>
                    <a:pt x="240" y="2208"/>
                  </a:moveTo>
                  <a:lnTo>
                    <a:pt x="0" y="2208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99" name="Freeform 10"/>
            <p:cNvSpPr>
              <a:spLocks/>
            </p:cNvSpPr>
            <p:nvPr/>
          </p:nvSpPr>
          <p:spPr bwMode="auto">
            <a:xfrm>
              <a:off x="4428676" y="1223578"/>
              <a:ext cx="1239926" cy="5124611"/>
            </a:xfrm>
            <a:custGeom>
              <a:avLst/>
              <a:gdLst>
                <a:gd name="T0" fmla="*/ 240 w 240"/>
                <a:gd name="T1" fmla="*/ 1319 h 2208"/>
                <a:gd name="T2" fmla="*/ 0 w 240"/>
                <a:gd name="T3" fmla="*/ 1319 h 2208"/>
                <a:gd name="T4" fmla="*/ 0 w 240"/>
                <a:gd name="T5" fmla="*/ 0 h 2208"/>
                <a:gd name="T6" fmla="*/ 240 w 240"/>
                <a:gd name="T7" fmla="*/ 0 h 2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2208">
                  <a:moveTo>
                    <a:pt x="240" y="2208"/>
                  </a:moveTo>
                  <a:lnTo>
                    <a:pt x="0" y="2208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grpSp>
          <p:nvGrpSpPr>
            <p:cNvPr id="87" name="Gruppo 86"/>
            <p:cNvGrpSpPr/>
            <p:nvPr/>
          </p:nvGrpSpPr>
          <p:grpSpPr>
            <a:xfrm>
              <a:off x="4016295" y="4909623"/>
              <a:ext cx="3102355" cy="1863709"/>
              <a:chOff x="4603621" y="4836322"/>
              <a:chExt cx="3102355" cy="1863709"/>
            </a:xfrm>
          </p:grpSpPr>
          <p:cxnSp>
            <p:nvCxnSpPr>
              <p:cNvPr id="79" name="Connettore 4 78"/>
              <p:cNvCxnSpPr/>
              <p:nvPr/>
            </p:nvCxnSpPr>
            <p:spPr>
              <a:xfrm flipV="1">
                <a:off x="4657057" y="6395739"/>
                <a:ext cx="2317340" cy="262813"/>
              </a:xfrm>
              <a:prstGeom prst="bentConnector3">
                <a:avLst>
                  <a:gd name="adj1" fmla="val 99846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CasellaDiTesto 83"/>
              <p:cNvSpPr txBox="1"/>
              <p:nvPr/>
            </p:nvSpPr>
            <p:spPr>
              <a:xfrm>
                <a:off x="4603621" y="6330699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Clock</a:t>
                </a:r>
              </a:p>
            </p:txBody>
          </p:sp>
          <p:grpSp>
            <p:nvGrpSpPr>
              <p:cNvPr id="81" name="Gruppo 80"/>
              <p:cNvGrpSpPr/>
              <p:nvPr/>
            </p:nvGrpSpPr>
            <p:grpSpPr>
              <a:xfrm>
                <a:off x="5936893" y="4836322"/>
                <a:ext cx="1769083" cy="1580498"/>
                <a:chOff x="9226200" y="3883876"/>
                <a:chExt cx="1769083" cy="1580498"/>
              </a:xfrm>
            </p:grpSpPr>
            <p:grpSp>
              <p:nvGrpSpPr>
                <p:cNvPr id="80" name="Gruppo 79"/>
                <p:cNvGrpSpPr/>
                <p:nvPr/>
              </p:nvGrpSpPr>
              <p:grpSpPr>
                <a:xfrm>
                  <a:off x="9226200" y="3883876"/>
                  <a:ext cx="1769083" cy="1567900"/>
                  <a:chOff x="5924999" y="4807194"/>
                  <a:chExt cx="1769083" cy="1567900"/>
                </a:xfrm>
              </p:grpSpPr>
              <p:grpSp>
                <p:nvGrpSpPr>
                  <p:cNvPr id="77" name="Gruppo 76"/>
                  <p:cNvGrpSpPr/>
                  <p:nvPr/>
                </p:nvGrpSpPr>
                <p:grpSpPr>
                  <a:xfrm>
                    <a:off x="5924999" y="4807194"/>
                    <a:ext cx="1724891" cy="1567900"/>
                    <a:chOff x="5924999" y="4807194"/>
                    <a:chExt cx="1724891" cy="1567900"/>
                  </a:xfrm>
                </p:grpSpPr>
                <p:grpSp>
                  <p:nvGrpSpPr>
                    <p:cNvPr id="27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76703" y="4905224"/>
                      <a:ext cx="1373187" cy="1469870"/>
                      <a:chOff x="2520" y="3095"/>
                      <a:chExt cx="865" cy="870"/>
                    </a:xfrm>
                  </p:grpSpPr>
                  <p:sp>
                    <p:nvSpPr>
                      <p:cNvPr id="28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20" y="3096"/>
                        <a:ext cx="865" cy="86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it-IT" altLang="it-IT" sz="2000" dirty="0">
                          <a:latin typeface="+mj-lt"/>
                        </a:endParaRPr>
                      </a:p>
                    </p:txBody>
                  </p:sp>
                  <p:sp>
                    <p:nvSpPr>
                      <p:cNvPr id="29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3095"/>
                        <a:ext cx="272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dirty="0">
                            <a:solidFill>
                              <a:schemeClr val="bg1"/>
                            </a:solidFill>
                            <a:latin typeface="+mj-lt"/>
                          </a:rPr>
                          <a:t>R4</a:t>
                        </a:r>
                      </a:p>
                    </p:txBody>
                  </p:sp>
                </p:grpSp>
                <p:sp>
                  <p:nvSpPr>
                    <p:cNvPr id="43" name="Rettangolo 42"/>
                    <p:cNvSpPr/>
                    <p:nvPr/>
                  </p:nvSpPr>
                  <p:spPr>
                    <a:xfrm>
                      <a:off x="5924999" y="4807194"/>
                      <a:ext cx="414337" cy="145167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it-IT" dirty="0"/>
                        <a:t>y</a:t>
                      </a:r>
                      <a:r>
                        <a:rPr lang="el-GR" altLang="it-IT" baseline="-25000" dirty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it-IT" altLang="it-IT" baseline="-250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it-IT" dirty="0"/>
                        <a:t>y</a:t>
                      </a:r>
                      <a:r>
                        <a:rPr lang="el-GR" altLang="it-IT" baseline="-25000" dirty="0">
                          <a:solidFill>
                            <a:srgbClr val="FF0000"/>
                          </a:solidFill>
                        </a:rPr>
                        <a:t>γ</a:t>
                      </a:r>
                      <a:endParaRPr lang="it-IT" altLang="it-IT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it-IT" dirty="0"/>
                        <a:t>y</a:t>
                      </a:r>
                      <a:r>
                        <a:rPr lang="el-GR" altLang="it-IT" baseline="-25000" dirty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it-IT" altLang="it-IT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it-IT" dirty="0"/>
                        <a:t>y</a:t>
                      </a:r>
                      <a:r>
                        <a:rPr lang="el-GR" altLang="it-IT" baseline="-25000" dirty="0">
                          <a:solidFill>
                            <a:srgbClr val="FF0000"/>
                          </a:solidFill>
                        </a:rPr>
                        <a:t>α</a:t>
                      </a:r>
                      <a:r>
                        <a:rPr lang="it-IT" altLang="it-IT" dirty="0"/>
                        <a:t> </a:t>
                      </a:r>
                    </a:p>
                  </p:txBody>
                </p:sp>
              </p:grpSp>
              <p:sp>
                <p:nvSpPr>
                  <p:cNvPr id="24" name="CasellaDiTesto 23"/>
                  <p:cNvSpPr txBox="1"/>
                  <p:nvPr/>
                </p:nvSpPr>
                <p:spPr>
                  <a:xfrm>
                    <a:off x="7249730" y="4998427"/>
                    <a:ext cx="444352" cy="1355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D3</a:t>
                    </a:r>
                  </a:p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D2</a:t>
                    </a:r>
                  </a:p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D1</a:t>
                    </a:r>
                  </a:p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D0</a:t>
                    </a:r>
                  </a:p>
                </p:txBody>
              </p:sp>
              <p:sp>
                <p:nvSpPr>
                  <p:cNvPr id="74" name="CasellaDiTesto 73"/>
                  <p:cNvSpPr txBox="1"/>
                  <p:nvPr/>
                </p:nvSpPr>
                <p:spPr>
                  <a:xfrm>
                    <a:off x="6211223" y="5003944"/>
                    <a:ext cx="457176" cy="1355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Q3</a:t>
                    </a:r>
                  </a:p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Q2</a:t>
                    </a:r>
                  </a:p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Q1</a:t>
                    </a:r>
                  </a:p>
                  <a:p>
                    <a:pPr>
                      <a:lnSpc>
                        <a:spcPts val="2500"/>
                      </a:lnSpc>
                    </a:pPr>
                    <a:r>
                      <a:rPr lang="it-IT" dirty="0">
                        <a:solidFill>
                          <a:schemeClr val="bg1"/>
                        </a:solidFill>
                      </a:rPr>
                      <a:t>Q0</a:t>
                    </a:r>
                  </a:p>
                </p:txBody>
              </p:sp>
            </p:grpSp>
            <p:sp>
              <p:nvSpPr>
                <p:cNvPr id="73" name="AutoShape 40"/>
                <p:cNvSpPr>
                  <a:spLocks noChangeArrowheads="1"/>
                </p:cNvSpPr>
                <p:nvPr/>
              </p:nvSpPr>
              <p:spPr bwMode="auto">
                <a:xfrm>
                  <a:off x="10196710" y="5218017"/>
                  <a:ext cx="171455" cy="24635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  <p:grpSp>
          <p:nvGrpSpPr>
            <p:cNvPr id="88" name="Gruppo 87"/>
            <p:cNvGrpSpPr/>
            <p:nvPr/>
          </p:nvGrpSpPr>
          <p:grpSpPr>
            <a:xfrm>
              <a:off x="5639964" y="2548903"/>
              <a:ext cx="1805653" cy="2162328"/>
              <a:chOff x="5671914" y="2582888"/>
              <a:chExt cx="1805653" cy="2162328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5671914" y="2582888"/>
                <a:ext cx="1373188" cy="2162328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</p:spPr>
            <p:txBody>
              <a:bodyPr anchor="t" anchorCtr="0"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68" name="CasellaDiTesto 67"/>
              <p:cNvSpPr txBox="1"/>
              <p:nvPr/>
            </p:nvSpPr>
            <p:spPr>
              <a:xfrm>
                <a:off x="7018787" y="2687010"/>
                <a:ext cx="458780" cy="1795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00"/>
                  </a:lnSpc>
                </a:pPr>
                <a:r>
                  <a:rPr lang="it-IT" altLang="it-IT" sz="2000" dirty="0"/>
                  <a:t>Y</a:t>
                </a:r>
                <a:r>
                  <a:rPr lang="el-GR" altLang="it-IT" sz="2000" baseline="-25000" dirty="0"/>
                  <a:t>α</a:t>
                </a:r>
                <a:endParaRPr lang="it-IT" altLang="it-IT" sz="20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ts val="3400"/>
                  </a:lnSpc>
                </a:pPr>
                <a:r>
                  <a:rPr lang="it-IT" altLang="it-IT" sz="2000" dirty="0"/>
                  <a:t>Y</a:t>
                </a:r>
                <a:r>
                  <a:rPr lang="el-GR" altLang="it-IT" sz="2000" baseline="-25000" dirty="0"/>
                  <a:t>β</a:t>
                </a:r>
                <a:r>
                  <a:rPr lang="it-IT" altLang="it-IT" sz="2000" dirty="0"/>
                  <a:t> </a:t>
                </a:r>
              </a:p>
              <a:p>
                <a:pPr>
                  <a:lnSpc>
                    <a:spcPts val="3400"/>
                  </a:lnSpc>
                </a:pPr>
                <a:r>
                  <a:rPr lang="it-IT" altLang="it-IT" sz="2000" dirty="0"/>
                  <a:t>Y</a:t>
                </a:r>
                <a:r>
                  <a:rPr lang="el-GR" altLang="it-IT" sz="2000" baseline="-25000" dirty="0"/>
                  <a:t>γ</a:t>
                </a:r>
                <a:endParaRPr lang="it-IT" altLang="it-IT" sz="2000" dirty="0"/>
              </a:p>
              <a:p>
                <a:pPr>
                  <a:lnSpc>
                    <a:spcPts val="3400"/>
                  </a:lnSpc>
                </a:pPr>
                <a:r>
                  <a:rPr lang="it-IT" altLang="it-IT" sz="2000" dirty="0"/>
                  <a:t>Y</a:t>
                </a:r>
                <a:r>
                  <a:rPr lang="el-GR" altLang="it-IT" sz="2000" baseline="-25000" dirty="0"/>
                  <a:t>δ</a:t>
                </a:r>
                <a:endParaRPr lang="it-IT" altLang="it-IT" sz="2000" dirty="0"/>
              </a:p>
            </p:txBody>
          </p:sp>
        </p:grpSp>
        <p:cxnSp>
          <p:nvCxnSpPr>
            <p:cNvPr id="52" name="Connettore 4 51"/>
            <p:cNvCxnSpPr>
              <a:stCxn id="39" idx="2"/>
            </p:cNvCxnSpPr>
            <p:nvPr/>
          </p:nvCxnSpPr>
          <p:spPr>
            <a:xfrm>
              <a:off x="5651277" y="3081207"/>
              <a:ext cx="1411287" cy="50684"/>
            </a:xfrm>
            <a:prstGeom prst="bentConnector3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4425364" y="3586668"/>
              <a:ext cx="2621175" cy="64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>
              <a:off x="4820156" y="3976743"/>
              <a:ext cx="2286600" cy="7207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5087594" y="4426765"/>
              <a:ext cx="2019162" cy="216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</p:grpSp>
      <p:grpSp>
        <p:nvGrpSpPr>
          <p:cNvPr id="66" name="Gruppo 127"/>
          <p:cNvGrpSpPr>
            <a:grpSpLocks/>
          </p:cNvGrpSpPr>
          <p:nvPr/>
        </p:nvGrpSpPr>
        <p:grpSpPr bwMode="auto">
          <a:xfrm>
            <a:off x="152400" y="4905796"/>
            <a:ext cx="4867833" cy="1327517"/>
            <a:chOff x="249014" y="1459283"/>
            <a:chExt cx="6507138" cy="1327476"/>
          </a:xfrm>
        </p:grpSpPr>
        <p:grpSp>
          <p:nvGrpSpPr>
            <p:cNvPr id="76" name="Group 35"/>
            <p:cNvGrpSpPr>
              <a:grpSpLocks/>
            </p:cNvGrpSpPr>
            <p:nvPr/>
          </p:nvGrpSpPr>
          <p:grpSpPr bwMode="auto">
            <a:xfrm>
              <a:off x="731242" y="1696811"/>
              <a:ext cx="1349906" cy="584200"/>
              <a:chOff x="3994" y="3312"/>
              <a:chExt cx="1052" cy="368"/>
            </a:xfrm>
          </p:grpSpPr>
          <p:sp>
            <p:nvSpPr>
              <p:cNvPr id="128" name="Text Box 36"/>
              <p:cNvSpPr txBox="1">
                <a:spLocks noChangeArrowheads="1"/>
              </p:cNvSpPr>
              <p:nvPr/>
            </p:nvSpPr>
            <p:spPr bwMode="auto">
              <a:xfrm>
                <a:off x="4373" y="3312"/>
                <a:ext cx="673" cy="36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     /Q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 sz="1200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130" name="Line 38"/>
              <p:cNvSpPr>
                <a:spLocks noChangeShapeType="1"/>
              </p:cNvSpPr>
              <p:nvPr/>
            </p:nvSpPr>
            <p:spPr bwMode="auto">
              <a:xfrm flipH="1">
                <a:off x="4184" y="3624"/>
                <a:ext cx="20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131" name="AutoShape 40"/>
              <p:cNvSpPr>
                <a:spLocks noChangeArrowheads="1"/>
              </p:cNvSpPr>
              <p:nvPr/>
            </p:nvSpPr>
            <p:spPr bwMode="auto">
              <a:xfrm rot="5400000">
                <a:off x="4420" y="3501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600"/>
              </a:p>
            </p:txBody>
          </p:sp>
        </p:grpSp>
        <p:grpSp>
          <p:nvGrpSpPr>
            <p:cNvPr id="82" name="Group 35"/>
            <p:cNvGrpSpPr>
              <a:grpSpLocks/>
            </p:cNvGrpSpPr>
            <p:nvPr/>
          </p:nvGrpSpPr>
          <p:grpSpPr bwMode="auto">
            <a:xfrm>
              <a:off x="2075883" y="1696811"/>
              <a:ext cx="1349906" cy="584200"/>
              <a:chOff x="3994" y="3312"/>
              <a:chExt cx="1052" cy="368"/>
            </a:xfrm>
          </p:grpSpPr>
          <p:sp>
            <p:nvSpPr>
              <p:cNvPr id="124" name="Text Box 36"/>
              <p:cNvSpPr txBox="1">
                <a:spLocks noChangeArrowheads="1"/>
              </p:cNvSpPr>
              <p:nvPr/>
            </p:nvSpPr>
            <p:spPr bwMode="auto">
              <a:xfrm>
                <a:off x="4373" y="3312"/>
                <a:ext cx="673" cy="36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     /Q</a:t>
                </a:r>
              </a:p>
            </p:txBody>
          </p:sp>
          <p:sp>
            <p:nvSpPr>
              <p:cNvPr id="125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 sz="1200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126" name="Line 38"/>
              <p:cNvSpPr>
                <a:spLocks noChangeShapeType="1"/>
              </p:cNvSpPr>
              <p:nvPr/>
            </p:nvSpPr>
            <p:spPr bwMode="auto">
              <a:xfrm flipH="1">
                <a:off x="4205" y="361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127" name="AutoShape 40"/>
              <p:cNvSpPr>
                <a:spLocks noChangeArrowheads="1"/>
              </p:cNvSpPr>
              <p:nvPr/>
            </p:nvSpPr>
            <p:spPr bwMode="auto">
              <a:xfrm rot="5400000">
                <a:off x="4417" y="350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600"/>
              </a:p>
            </p:txBody>
          </p:sp>
        </p:grpSp>
        <p:grpSp>
          <p:nvGrpSpPr>
            <p:cNvPr id="83" name="Group 35"/>
            <p:cNvGrpSpPr>
              <a:grpSpLocks/>
            </p:cNvGrpSpPr>
            <p:nvPr/>
          </p:nvGrpSpPr>
          <p:grpSpPr bwMode="auto">
            <a:xfrm>
              <a:off x="3458702" y="1696811"/>
              <a:ext cx="1349906" cy="584200"/>
              <a:chOff x="3994" y="3312"/>
              <a:chExt cx="1052" cy="368"/>
            </a:xfrm>
          </p:grpSpPr>
          <p:sp>
            <p:nvSpPr>
              <p:cNvPr id="120" name="Text Box 36"/>
              <p:cNvSpPr txBox="1">
                <a:spLocks noChangeArrowheads="1"/>
              </p:cNvSpPr>
              <p:nvPr/>
            </p:nvSpPr>
            <p:spPr bwMode="auto">
              <a:xfrm>
                <a:off x="4373" y="3312"/>
                <a:ext cx="673" cy="36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/>
                  <a:t>     /Q</a:t>
                </a:r>
              </a:p>
            </p:txBody>
          </p:sp>
          <p:sp>
            <p:nvSpPr>
              <p:cNvPr id="121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 sz="1200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122" name="Line 38"/>
              <p:cNvSpPr>
                <a:spLocks noChangeShapeType="1"/>
              </p:cNvSpPr>
              <p:nvPr/>
            </p:nvSpPr>
            <p:spPr bwMode="auto">
              <a:xfrm flipH="1">
                <a:off x="4202" y="3615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123" name="AutoShape 40"/>
              <p:cNvSpPr>
                <a:spLocks noChangeArrowheads="1"/>
              </p:cNvSpPr>
              <p:nvPr/>
            </p:nvSpPr>
            <p:spPr bwMode="auto">
              <a:xfrm rot="5400000">
                <a:off x="4432" y="3508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600"/>
              </a:p>
            </p:txBody>
          </p:sp>
        </p:grpSp>
        <p:grpSp>
          <p:nvGrpSpPr>
            <p:cNvPr id="85" name="Group 35"/>
            <p:cNvGrpSpPr>
              <a:grpSpLocks/>
            </p:cNvGrpSpPr>
            <p:nvPr/>
          </p:nvGrpSpPr>
          <p:grpSpPr bwMode="auto">
            <a:xfrm>
              <a:off x="4815658" y="1696811"/>
              <a:ext cx="1353756" cy="584200"/>
              <a:chOff x="3991" y="3312"/>
              <a:chExt cx="1055" cy="368"/>
            </a:xfrm>
          </p:grpSpPr>
          <p:sp>
            <p:nvSpPr>
              <p:cNvPr id="115" name="Text Box 36"/>
              <p:cNvSpPr txBox="1">
                <a:spLocks noChangeArrowheads="1"/>
              </p:cNvSpPr>
              <p:nvPr/>
            </p:nvSpPr>
            <p:spPr bwMode="auto">
              <a:xfrm>
                <a:off x="4373" y="3312"/>
                <a:ext cx="673" cy="36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1600"/>
                  <a:t>     /Q</a:t>
                </a:r>
              </a:p>
            </p:txBody>
          </p:sp>
          <p:sp>
            <p:nvSpPr>
              <p:cNvPr id="117" name="Line 37"/>
              <p:cNvSpPr>
                <a:spLocks noChangeShapeType="1"/>
              </p:cNvSpPr>
              <p:nvPr/>
            </p:nvSpPr>
            <p:spPr bwMode="auto">
              <a:xfrm flipH="1">
                <a:off x="3991" y="3456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 sz="1200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118" name="Line 38"/>
              <p:cNvSpPr>
                <a:spLocks noChangeShapeType="1"/>
              </p:cNvSpPr>
              <p:nvPr/>
            </p:nvSpPr>
            <p:spPr bwMode="auto">
              <a:xfrm flipH="1">
                <a:off x="4213" y="361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119" name="AutoShape 40"/>
              <p:cNvSpPr>
                <a:spLocks noChangeArrowheads="1"/>
              </p:cNvSpPr>
              <p:nvPr/>
            </p:nvSpPr>
            <p:spPr bwMode="auto">
              <a:xfrm rot="5400000">
                <a:off x="4424" y="350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600"/>
              </a:p>
            </p:txBody>
          </p:sp>
        </p:grpSp>
        <p:cxnSp>
          <p:nvCxnSpPr>
            <p:cNvPr id="86" name="Connettore 1 78"/>
            <p:cNvCxnSpPr>
              <a:cxnSpLocks noChangeShapeType="1"/>
            </p:cNvCxnSpPr>
            <p:nvPr/>
          </p:nvCxnSpPr>
          <p:spPr bwMode="auto">
            <a:xfrm flipV="1">
              <a:off x="395535" y="2777756"/>
              <a:ext cx="4705150" cy="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CasellaDiTesto 79"/>
            <p:cNvSpPr txBox="1">
              <a:spLocks noChangeArrowheads="1"/>
            </p:cNvSpPr>
            <p:nvPr/>
          </p:nvSpPr>
          <p:spPr bwMode="auto">
            <a:xfrm>
              <a:off x="861742" y="1463749"/>
              <a:ext cx="338998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/>
                <a:t>I</a:t>
              </a:r>
            </a:p>
          </p:txBody>
        </p:sp>
        <p:sp>
          <p:nvSpPr>
            <p:cNvPr id="95" name="CasellaDiTesto 80"/>
            <p:cNvSpPr txBox="1">
              <a:spLocks noChangeArrowheads="1"/>
            </p:cNvSpPr>
            <p:nvPr/>
          </p:nvSpPr>
          <p:spPr bwMode="auto">
            <a:xfrm>
              <a:off x="249014" y="2500770"/>
              <a:ext cx="739707" cy="276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dirty="0"/>
                <a:t>Clock</a:t>
              </a:r>
            </a:p>
          </p:txBody>
        </p:sp>
        <p:cxnSp>
          <p:nvCxnSpPr>
            <p:cNvPr id="96" name="Connettore 1 83"/>
            <p:cNvCxnSpPr>
              <a:cxnSpLocks noChangeShapeType="1"/>
            </p:cNvCxnSpPr>
            <p:nvPr/>
          </p:nvCxnSpPr>
          <p:spPr bwMode="auto">
            <a:xfrm>
              <a:off x="5096675" y="2163724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Connettore 1 84"/>
            <p:cNvCxnSpPr>
              <a:cxnSpLocks noChangeShapeType="1"/>
            </p:cNvCxnSpPr>
            <p:nvPr/>
          </p:nvCxnSpPr>
          <p:spPr bwMode="auto">
            <a:xfrm>
              <a:off x="3725604" y="2179541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Connettore 1 85"/>
            <p:cNvCxnSpPr>
              <a:cxnSpLocks noChangeShapeType="1"/>
            </p:cNvCxnSpPr>
            <p:nvPr/>
          </p:nvCxnSpPr>
          <p:spPr bwMode="auto">
            <a:xfrm>
              <a:off x="2340784" y="2183611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Connettore 1 86"/>
            <p:cNvCxnSpPr>
              <a:cxnSpLocks noChangeShapeType="1"/>
            </p:cNvCxnSpPr>
            <p:nvPr/>
          </p:nvCxnSpPr>
          <p:spPr bwMode="auto">
            <a:xfrm>
              <a:off x="977613" y="2192613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CasellaDiTesto 115"/>
            <p:cNvSpPr txBox="1">
              <a:spLocks noChangeArrowheads="1"/>
            </p:cNvSpPr>
            <p:nvPr/>
          </p:nvSpPr>
          <p:spPr bwMode="auto">
            <a:xfrm>
              <a:off x="3458704" y="1485431"/>
              <a:ext cx="386140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 dirty="0">
                  <a:solidFill>
                    <a:srgbClr val="0070C0"/>
                  </a:solidFill>
                </a:rPr>
                <a:t>β</a:t>
              </a:r>
              <a:endParaRPr lang="it-IT" altLang="it-IT" sz="1600" dirty="0">
                <a:solidFill>
                  <a:srgbClr val="0070C0"/>
                </a:solidFill>
              </a:endParaRPr>
            </a:p>
          </p:txBody>
        </p:sp>
        <p:sp>
          <p:nvSpPr>
            <p:cNvPr id="103" name="CasellaDiTesto 116"/>
            <p:cNvSpPr txBox="1">
              <a:spLocks noChangeArrowheads="1"/>
            </p:cNvSpPr>
            <p:nvPr/>
          </p:nvSpPr>
          <p:spPr bwMode="auto">
            <a:xfrm>
              <a:off x="2079344" y="1528836"/>
              <a:ext cx="390426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 dirty="0">
                  <a:solidFill>
                    <a:srgbClr val="0070C0"/>
                  </a:solidFill>
                </a:rPr>
                <a:t>α</a:t>
              </a:r>
              <a:endParaRPr lang="it-IT" altLang="it-IT" sz="1600" dirty="0">
                <a:solidFill>
                  <a:srgbClr val="0070C0"/>
                </a:solidFill>
              </a:endParaRPr>
            </a:p>
          </p:txBody>
        </p:sp>
        <p:sp>
          <p:nvSpPr>
            <p:cNvPr id="104" name="CasellaDiTesto 118"/>
            <p:cNvSpPr txBox="1">
              <a:spLocks noChangeArrowheads="1"/>
            </p:cNvSpPr>
            <p:nvPr/>
          </p:nvSpPr>
          <p:spPr bwMode="auto">
            <a:xfrm>
              <a:off x="4958175" y="1487119"/>
              <a:ext cx="368997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 dirty="0">
                  <a:solidFill>
                    <a:srgbClr val="0070C0"/>
                  </a:solidFill>
                </a:rPr>
                <a:t>γ</a:t>
              </a:r>
              <a:endParaRPr lang="it-IT" altLang="it-IT" sz="1600" dirty="0">
                <a:solidFill>
                  <a:srgbClr val="0070C0"/>
                </a:solidFill>
              </a:endParaRPr>
            </a:p>
          </p:txBody>
        </p:sp>
        <p:sp>
          <p:nvSpPr>
            <p:cNvPr id="106" name="CasellaDiTesto 121"/>
            <p:cNvSpPr txBox="1">
              <a:spLocks noChangeArrowheads="1"/>
            </p:cNvSpPr>
            <p:nvPr/>
          </p:nvSpPr>
          <p:spPr bwMode="auto">
            <a:xfrm>
              <a:off x="6229379" y="1459283"/>
              <a:ext cx="375424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 dirty="0">
                  <a:solidFill>
                    <a:srgbClr val="0070C0"/>
                  </a:solidFill>
                </a:rPr>
                <a:t>δ</a:t>
              </a:r>
              <a:endParaRPr lang="it-IT" altLang="it-IT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7" name="Connettore 1 125"/>
            <p:cNvCxnSpPr>
              <a:cxnSpLocks noChangeShapeType="1"/>
            </p:cNvCxnSpPr>
            <p:nvPr/>
          </p:nvCxnSpPr>
          <p:spPr bwMode="auto">
            <a:xfrm>
              <a:off x="6177115" y="1920948"/>
              <a:ext cx="579037" cy="0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CasellaDiTesto 142"/>
            <p:cNvSpPr txBox="1">
              <a:spLocks noChangeArrowheads="1"/>
            </p:cNvSpPr>
            <p:nvPr/>
          </p:nvSpPr>
          <p:spPr bwMode="auto">
            <a:xfrm>
              <a:off x="1362279" y="1836027"/>
              <a:ext cx="398997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 b="1" dirty="0">
                  <a:solidFill>
                    <a:srgbClr val="FF0000"/>
                  </a:solidFill>
                </a:rPr>
                <a:t>α</a:t>
              </a:r>
              <a:endParaRPr lang="it-IT" altLang="it-IT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CasellaDiTesto 143"/>
            <p:cNvSpPr txBox="1">
              <a:spLocks noChangeArrowheads="1"/>
            </p:cNvSpPr>
            <p:nvPr/>
          </p:nvSpPr>
          <p:spPr bwMode="auto">
            <a:xfrm>
              <a:off x="2747405" y="1830639"/>
              <a:ext cx="390426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it-IT" sz="1600" b="1" dirty="0">
                  <a:solidFill>
                    <a:srgbClr val="FF0000"/>
                  </a:solidFill>
                </a:rPr>
                <a:t>β</a:t>
              </a:r>
              <a:endParaRPr lang="it-IT" altLang="it-IT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0" name="CasellaDiTesto 118"/>
            <p:cNvSpPr txBox="1">
              <a:spLocks noChangeArrowheads="1"/>
            </p:cNvSpPr>
            <p:nvPr/>
          </p:nvSpPr>
          <p:spPr bwMode="auto">
            <a:xfrm>
              <a:off x="4115935" y="1821668"/>
              <a:ext cx="375424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it-IT" sz="1600" b="1" dirty="0">
                  <a:solidFill>
                    <a:srgbClr val="FF0000"/>
                  </a:solidFill>
                </a:rPr>
                <a:t>γ</a:t>
              </a:r>
              <a:endParaRPr lang="it-IT" altLang="it-IT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1" name="CasellaDiTesto 121"/>
            <p:cNvSpPr txBox="1">
              <a:spLocks noChangeArrowheads="1"/>
            </p:cNvSpPr>
            <p:nvPr/>
          </p:nvSpPr>
          <p:spPr bwMode="auto">
            <a:xfrm>
              <a:off x="5500273" y="1854070"/>
              <a:ext cx="388281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it-IT" sz="1600" b="1" dirty="0">
                  <a:solidFill>
                    <a:srgbClr val="FF0000"/>
                  </a:solidFill>
                </a:rPr>
                <a:t>δ</a:t>
              </a:r>
              <a:endParaRPr lang="it-IT" altLang="it-IT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2" name="Connettore 1 125"/>
            <p:cNvCxnSpPr>
              <a:cxnSpLocks noChangeShapeType="1"/>
            </p:cNvCxnSpPr>
            <p:nvPr/>
          </p:nvCxnSpPr>
          <p:spPr bwMode="auto">
            <a:xfrm flipH="1" flipV="1">
              <a:off x="4965303" y="1535310"/>
              <a:ext cx="11252" cy="390102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Connettore 1 125"/>
            <p:cNvCxnSpPr>
              <a:cxnSpLocks noChangeShapeType="1"/>
            </p:cNvCxnSpPr>
            <p:nvPr/>
          </p:nvCxnSpPr>
          <p:spPr bwMode="auto">
            <a:xfrm flipH="1" flipV="1">
              <a:off x="3782220" y="1527247"/>
              <a:ext cx="11252" cy="390102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Connettore 1 125"/>
            <p:cNvCxnSpPr>
              <a:cxnSpLocks noChangeShapeType="1"/>
            </p:cNvCxnSpPr>
            <p:nvPr/>
          </p:nvCxnSpPr>
          <p:spPr bwMode="auto">
            <a:xfrm flipH="1" flipV="1">
              <a:off x="2412129" y="1537592"/>
              <a:ext cx="11252" cy="390102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" name="Gruppo 131"/>
          <p:cNvGrpSpPr/>
          <p:nvPr/>
        </p:nvGrpSpPr>
        <p:grpSpPr>
          <a:xfrm>
            <a:off x="1058444" y="973528"/>
            <a:ext cx="2675330" cy="3392285"/>
            <a:chOff x="553114" y="767070"/>
            <a:chExt cx="3173429" cy="3700385"/>
          </a:xfrm>
        </p:grpSpPr>
        <p:sp>
          <p:nvSpPr>
            <p:cNvPr id="133" name="Rectangle 3"/>
            <p:cNvSpPr>
              <a:spLocks noChangeArrowheads="1"/>
            </p:cNvSpPr>
            <p:nvPr/>
          </p:nvSpPr>
          <p:spPr bwMode="auto">
            <a:xfrm>
              <a:off x="1209935" y="1549400"/>
              <a:ext cx="1924367" cy="1716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8000"/>
                  </a:solidFill>
                </a:rPr>
                <a:t>A</a:t>
              </a:r>
            </a:p>
          </p:txBody>
        </p:sp>
        <p:sp>
          <p:nvSpPr>
            <p:cNvPr id="134" name="Rectangle 8"/>
            <p:cNvSpPr>
              <a:spLocks noChangeArrowheads="1"/>
            </p:cNvSpPr>
            <p:nvPr/>
          </p:nvSpPr>
          <p:spPr bwMode="auto">
            <a:xfrm>
              <a:off x="1273853" y="2074069"/>
              <a:ext cx="15128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35" name="Line 12"/>
            <p:cNvSpPr>
              <a:spLocks noChangeShapeType="1"/>
            </p:cNvSpPr>
            <p:nvPr/>
          </p:nvSpPr>
          <p:spPr bwMode="auto">
            <a:xfrm>
              <a:off x="702703" y="2270125"/>
              <a:ext cx="478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6" name="Rectangle 15"/>
            <p:cNvSpPr>
              <a:spLocks noChangeArrowheads="1"/>
            </p:cNvSpPr>
            <p:nvPr/>
          </p:nvSpPr>
          <p:spPr bwMode="auto">
            <a:xfrm>
              <a:off x="567008" y="3794073"/>
              <a:ext cx="10142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rgbClr val="000000"/>
                  </a:solidFill>
                  <a:latin typeface="+mj-lt"/>
                </a:rPr>
                <a:t>Reset Asincrono</a:t>
              </a:r>
            </a:p>
          </p:txBody>
        </p:sp>
        <p:sp>
          <p:nvSpPr>
            <p:cNvPr id="137" name="CasellaDiTesto 3"/>
            <p:cNvSpPr txBox="1">
              <a:spLocks noChangeArrowheads="1"/>
            </p:cNvSpPr>
            <p:nvPr/>
          </p:nvSpPr>
          <p:spPr bwMode="auto">
            <a:xfrm>
              <a:off x="1054246" y="767070"/>
              <a:ext cx="20887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FF3300"/>
                  </a:solidFill>
                </a:rPr>
                <a:t>La rete assegnata ai morsetti</a:t>
              </a:r>
            </a:p>
          </p:txBody>
        </p:sp>
        <p:sp>
          <p:nvSpPr>
            <p:cNvPr id="138" name="AutoShape 40"/>
            <p:cNvSpPr>
              <a:spLocks noChangeArrowheads="1"/>
            </p:cNvSpPr>
            <p:nvPr/>
          </p:nvSpPr>
          <p:spPr bwMode="auto">
            <a:xfrm>
              <a:off x="2641376" y="3008018"/>
              <a:ext cx="171455" cy="2463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9" name="CasellaDiTesto 138"/>
            <p:cNvSpPr txBox="1"/>
            <p:nvPr/>
          </p:nvSpPr>
          <p:spPr>
            <a:xfrm>
              <a:off x="1599761" y="2691319"/>
              <a:ext cx="591216" cy="60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dirty="0">
                  <a:solidFill>
                    <a:srgbClr val="FF0000"/>
                  </a:solidFill>
                </a:rPr>
                <a:t>__</a:t>
              </a:r>
            </a:p>
            <a:p>
              <a:pPr>
                <a:lnSpc>
                  <a:spcPts val="1800"/>
                </a:lnSpc>
              </a:pPr>
              <a:r>
                <a:rPr lang="it-IT" dirty="0">
                  <a:solidFill>
                    <a:srgbClr val="FF0000"/>
                  </a:solidFill>
                </a:rPr>
                <a:t>RA</a:t>
              </a:r>
            </a:p>
          </p:txBody>
        </p:sp>
        <p:sp>
          <p:nvSpPr>
            <p:cNvPr id="140" name="CasellaDiTesto 139"/>
            <p:cNvSpPr txBox="1"/>
            <p:nvPr/>
          </p:nvSpPr>
          <p:spPr>
            <a:xfrm>
              <a:off x="748952" y="4043413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Clock</a:t>
              </a:r>
            </a:p>
          </p:txBody>
        </p:sp>
        <p:cxnSp>
          <p:nvCxnSpPr>
            <p:cNvPr id="141" name="Connettore 4 140"/>
            <p:cNvCxnSpPr/>
            <p:nvPr/>
          </p:nvCxnSpPr>
          <p:spPr>
            <a:xfrm flipV="1">
              <a:off x="741078" y="3276414"/>
              <a:ext cx="1993090" cy="1191041"/>
            </a:xfrm>
            <a:prstGeom prst="bentConnector3">
              <a:avLst>
                <a:gd name="adj1" fmla="val 9952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4 141"/>
            <p:cNvCxnSpPr/>
            <p:nvPr/>
          </p:nvCxnSpPr>
          <p:spPr>
            <a:xfrm flipV="1">
              <a:off x="553114" y="3274310"/>
              <a:ext cx="1283109" cy="500917"/>
            </a:xfrm>
            <a:prstGeom prst="bentConnector3">
              <a:avLst>
                <a:gd name="adj1" fmla="val 10156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uppo 142"/>
            <p:cNvGrpSpPr/>
            <p:nvPr/>
          </p:nvGrpSpPr>
          <p:grpSpPr>
            <a:xfrm>
              <a:off x="692899" y="3521397"/>
              <a:ext cx="630115" cy="172723"/>
              <a:chOff x="3645337" y="4234095"/>
              <a:chExt cx="1368933" cy="330955"/>
            </a:xfrm>
          </p:grpSpPr>
          <p:cxnSp>
            <p:nvCxnSpPr>
              <p:cNvPr id="150" name="Connettore 4 149"/>
              <p:cNvCxnSpPr/>
              <p:nvPr/>
            </p:nvCxnSpPr>
            <p:spPr>
              <a:xfrm>
                <a:off x="3645337" y="4239883"/>
                <a:ext cx="782515" cy="323694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ttore 4 150"/>
              <p:cNvCxnSpPr/>
              <p:nvPr/>
            </p:nvCxnSpPr>
            <p:spPr>
              <a:xfrm rot="10800000" flipV="1">
                <a:off x="4363334" y="4234095"/>
                <a:ext cx="650936" cy="330955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uppo 143"/>
            <p:cNvGrpSpPr/>
            <p:nvPr/>
          </p:nvGrpSpPr>
          <p:grpSpPr>
            <a:xfrm>
              <a:off x="3134302" y="1834784"/>
              <a:ext cx="592241" cy="1225917"/>
              <a:chOff x="3134302" y="1834784"/>
              <a:chExt cx="1408851" cy="1225917"/>
            </a:xfrm>
          </p:grpSpPr>
          <p:sp>
            <p:nvSpPr>
              <p:cNvPr id="146" name="Line 17"/>
              <p:cNvSpPr>
                <a:spLocks noChangeShapeType="1"/>
              </p:cNvSpPr>
              <p:nvPr/>
            </p:nvSpPr>
            <p:spPr bwMode="auto">
              <a:xfrm>
                <a:off x="3134302" y="1834784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7" name="Line 17"/>
              <p:cNvSpPr>
                <a:spLocks noChangeShapeType="1"/>
              </p:cNvSpPr>
              <p:nvPr/>
            </p:nvSpPr>
            <p:spPr bwMode="auto">
              <a:xfrm>
                <a:off x="3145859" y="2265803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8" name="Line 17"/>
              <p:cNvSpPr>
                <a:spLocks noChangeShapeType="1"/>
              </p:cNvSpPr>
              <p:nvPr/>
            </p:nvSpPr>
            <p:spPr bwMode="auto">
              <a:xfrm>
                <a:off x="3154939" y="2699998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9" name="Line 17"/>
              <p:cNvSpPr>
                <a:spLocks noChangeShapeType="1"/>
              </p:cNvSpPr>
              <p:nvPr/>
            </p:nvSpPr>
            <p:spPr bwMode="auto">
              <a:xfrm>
                <a:off x="3134302" y="3059113"/>
                <a:ext cx="1388214" cy="15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5" name="Rettangolo 144"/>
            <p:cNvSpPr/>
            <p:nvPr/>
          </p:nvSpPr>
          <p:spPr>
            <a:xfrm>
              <a:off x="2804272" y="1457690"/>
              <a:ext cx="403564" cy="1711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altLang="it-IT" b="1" dirty="0">
                  <a:solidFill>
                    <a:srgbClr val="0070C0"/>
                  </a:solidFill>
                </a:rPr>
                <a:t>α</a:t>
              </a:r>
              <a:r>
                <a:rPr lang="it-IT" altLang="it-IT" dirty="0">
                  <a:solidFill>
                    <a:srgbClr val="0070C0"/>
                  </a:solidFill>
                </a:rPr>
                <a:t> </a:t>
              </a:r>
              <a:r>
                <a:rPr lang="el-GR" altLang="it-IT" b="1" dirty="0">
                  <a:solidFill>
                    <a:srgbClr val="0070C0"/>
                  </a:solidFill>
                </a:rPr>
                <a:t>β</a:t>
              </a:r>
              <a:r>
                <a:rPr lang="it-IT" altLang="it-IT" dirty="0">
                  <a:solidFill>
                    <a:srgbClr val="0070C0"/>
                  </a:solidFill>
                </a:rPr>
                <a:t> </a:t>
              </a:r>
              <a:r>
                <a:rPr lang="el-GR" altLang="it-IT" b="1" dirty="0">
                  <a:solidFill>
                    <a:srgbClr val="0070C0"/>
                  </a:solidFill>
                </a:rPr>
                <a:t>γ</a:t>
              </a:r>
              <a:r>
                <a:rPr lang="it-IT" altLang="it-IT" dirty="0">
                  <a:solidFill>
                    <a:srgbClr val="0070C0"/>
                  </a:solidFill>
                </a:rPr>
                <a:t> </a:t>
              </a:r>
              <a:r>
                <a:rPr lang="el-GR" altLang="it-IT" b="1" dirty="0">
                  <a:solidFill>
                    <a:srgbClr val="0070C0"/>
                  </a:solidFill>
                </a:rPr>
                <a:t>δ</a:t>
              </a:r>
              <a:endParaRPr lang="it-IT" altLang="it-IT" b="1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ttangolo arrotondato 20"/>
          <p:cNvSpPr/>
          <p:nvPr/>
        </p:nvSpPr>
        <p:spPr>
          <a:xfrm>
            <a:off x="937322" y="905109"/>
            <a:ext cx="2918490" cy="3646355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72954" y="4813086"/>
            <a:ext cx="4923905" cy="16468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8236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034" y="285886"/>
            <a:ext cx="8458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175" marR="5080" indent="-753110">
              <a:lnSpc>
                <a:spcPct val="100000"/>
              </a:lnSpc>
              <a:spcBef>
                <a:spcPts val="105"/>
              </a:spcBef>
            </a:pPr>
            <a:r>
              <a:rPr lang="it-IT" sz="3200" dirty="0">
                <a:solidFill>
                  <a:srgbClr val="FF0000"/>
                </a:solidFill>
              </a:rPr>
              <a:t>S</a:t>
            </a:r>
            <a:r>
              <a:rPr sz="3200" dirty="0" err="1">
                <a:solidFill>
                  <a:srgbClr val="FF0000"/>
                </a:solidFill>
              </a:rPr>
              <a:t>chema</a:t>
            </a:r>
            <a:r>
              <a:rPr sz="3200" dirty="0">
                <a:solidFill>
                  <a:srgbClr val="FF0000"/>
                </a:solidFill>
              </a:rPr>
              <a:t> a</a:t>
            </a:r>
            <a:r>
              <a:rPr sz="3200" spc="-9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blocchi  </a:t>
            </a:r>
            <a:r>
              <a:rPr sz="3200" dirty="0">
                <a:solidFill>
                  <a:srgbClr val="FF0000"/>
                </a:solidFill>
              </a:rPr>
              <a:t>della macchina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sequenziale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3871561" y="4890566"/>
            <a:ext cx="1373505" cy="1144905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(ritardo)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5465" y="1153718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3101179" y="1322120"/>
            <a:ext cx="2590800" cy="4229101"/>
            <a:chOff x="5811011" y="1595627"/>
            <a:chExt cx="2590800" cy="4229101"/>
          </a:xfrm>
        </p:grpSpPr>
        <p:sp>
          <p:nvSpPr>
            <p:cNvPr id="7" name="object 7"/>
            <p:cNvSpPr txBox="1"/>
            <p:nvPr/>
          </p:nvSpPr>
          <p:spPr>
            <a:xfrm>
              <a:off x="6575297" y="3326129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G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25561" y="3919728"/>
              <a:ext cx="476250" cy="1905000"/>
            </a:xfrm>
            <a:custGeom>
              <a:avLst/>
              <a:gdLst/>
              <a:ahLst/>
              <a:cxnLst/>
              <a:rect l="l" t="t" r="r" b="b"/>
              <a:pathLst>
                <a:path w="476250" h="1905000">
                  <a:moveTo>
                    <a:pt x="114300" y="1790700"/>
                  </a:moveTo>
                  <a:lnTo>
                    <a:pt x="0" y="1847850"/>
                  </a:lnTo>
                  <a:lnTo>
                    <a:pt x="114300" y="1905000"/>
                  </a:lnTo>
                  <a:lnTo>
                    <a:pt x="114300" y="1866900"/>
                  </a:lnTo>
                  <a:lnTo>
                    <a:pt x="95250" y="1866900"/>
                  </a:lnTo>
                  <a:lnTo>
                    <a:pt x="95250" y="1828800"/>
                  </a:lnTo>
                  <a:lnTo>
                    <a:pt x="114300" y="1828800"/>
                  </a:lnTo>
                  <a:lnTo>
                    <a:pt x="114300" y="1790700"/>
                  </a:lnTo>
                  <a:close/>
                </a:path>
                <a:path w="476250" h="1905000">
                  <a:moveTo>
                    <a:pt x="114300" y="1828800"/>
                  </a:moveTo>
                  <a:lnTo>
                    <a:pt x="95250" y="1828800"/>
                  </a:lnTo>
                  <a:lnTo>
                    <a:pt x="95250" y="1866900"/>
                  </a:lnTo>
                  <a:lnTo>
                    <a:pt x="114300" y="1866900"/>
                  </a:lnTo>
                  <a:lnTo>
                    <a:pt x="114300" y="1828800"/>
                  </a:lnTo>
                  <a:close/>
                </a:path>
                <a:path w="476250" h="1905000">
                  <a:moveTo>
                    <a:pt x="438150" y="1828800"/>
                  </a:moveTo>
                  <a:lnTo>
                    <a:pt x="114300" y="1828800"/>
                  </a:lnTo>
                  <a:lnTo>
                    <a:pt x="114300" y="1866900"/>
                  </a:lnTo>
                  <a:lnTo>
                    <a:pt x="457200" y="1866900"/>
                  </a:lnTo>
                  <a:lnTo>
                    <a:pt x="464623" y="1865402"/>
                  </a:lnTo>
                  <a:lnTo>
                    <a:pt x="470677" y="1861318"/>
                  </a:lnTo>
                  <a:lnTo>
                    <a:pt x="474755" y="1855262"/>
                  </a:lnTo>
                  <a:lnTo>
                    <a:pt x="476250" y="1847850"/>
                  </a:lnTo>
                  <a:lnTo>
                    <a:pt x="438150" y="1847850"/>
                  </a:lnTo>
                  <a:lnTo>
                    <a:pt x="438150" y="1828800"/>
                  </a:lnTo>
                  <a:close/>
                </a:path>
                <a:path w="476250" h="1905000">
                  <a:moveTo>
                    <a:pt x="438150" y="19050"/>
                  </a:moveTo>
                  <a:lnTo>
                    <a:pt x="438150" y="1847850"/>
                  </a:lnTo>
                  <a:lnTo>
                    <a:pt x="457200" y="1828800"/>
                  </a:lnTo>
                  <a:lnTo>
                    <a:pt x="476250" y="1828800"/>
                  </a:lnTo>
                  <a:lnTo>
                    <a:pt x="476250" y="38100"/>
                  </a:lnTo>
                  <a:lnTo>
                    <a:pt x="457200" y="38100"/>
                  </a:lnTo>
                  <a:lnTo>
                    <a:pt x="438150" y="19050"/>
                  </a:lnTo>
                  <a:close/>
                </a:path>
                <a:path w="476250" h="1905000">
                  <a:moveTo>
                    <a:pt x="476250" y="1828800"/>
                  </a:moveTo>
                  <a:lnTo>
                    <a:pt x="457200" y="1828800"/>
                  </a:lnTo>
                  <a:lnTo>
                    <a:pt x="438150" y="1847850"/>
                  </a:lnTo>
                  <a:lnTo>
                    <a:pt x="476250" y="1847850"/>
                  </a:lnTo>
                  <a:lnTo>
                    <a:pt x="476250" y="1828800"/>
                  </a:lnTo>
                  <a:close/>
                </a:path>
                <a:path w="476250" h="1905000">
                  <a:moveTo>
                    <a:pt x="457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38150" y="38100"/>
                  </a:lnTo>
                  <a:lnTo>
                    <a:pt x="438150" y="19050"/>
                  </a:lnTo>
                  <a:lnTo>
                    <a:pt x="476250" y="19050"/>
                  </a:lnTo>
                  <a:lnTo>
                    <a:pt x="474755" y="11626"/>
                  </a:lnTo>
                  <a:lnTo>
                    <a:pt x="470677" y="5572"/>
                  </a:lnTo>
                  <a:lnTo>
                    <a:pt x="464623" y="1494"/>
                  </a:lnTo>
                  <a:lnTo>
                    <a:pt x="457200" y="0"/>
                  </a:lnTo>
                  <a:close/>
                </a:path>
                <a:path w="476250" h="1905000">
                  <a:moveTo>
                    <a:pt x="476250" y="19050"/>
                  </a:moveTo>
                  <a:lnTo>
                    <a:pt x="438150" y="19050"/>
                  </a:lnTo>
                  <a:lnTo>
                    <a:pt x="457200" y="38100"/>
                  </a:lnTo>
                  <a:lnTo>
                    <a:pt x="476250" y="38100"/>
                  </a:lnTo>
                  <a:lnTo>
                    <a:pt x="4762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5811" y="4186428"/>
              <a:ext cx="459740" cy="114300"/>
            </a:xfrm>
            <a:custGeom>
              <a:avLst/>
              <a:gdLst/>
              <a:ahLst/>
              <a:cxnLst/>
              <a:rect l="l" t="t" r="r" b="b"/>
              <a:pathLst>
                <a:path w="45974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0465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65" y="3810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459740" h="114300">
                  <a:moveTo>
                    <a:pt x="345186" y="0"/>
                  </a:moveTo>
                  <a:lnTo>
                    <a:pt x="345186" y="114300"/>
                  </a:lnTo>
                  <a:lnTo>
                    <a:pt x="421386" y="76200"/>
                  </a:lnTo>
                  <a:lnTo>
                    <a:pt x="364236" y="76200"/>
                  </a:lnTo>
                  <a:lnTo>
                    <a:pt x="364236" y="38100"/>
                  </a:lnTo>
                  <a:lnTo>
                    <a:pt x="421386" y="38100"/>
                  </a:lnTo>
                  <a:lnTo>
                    <a:pt x="345186" y="0"/>
                  </a:lnTo>
                  <a:close/>
                </a:path>
                <a:path w="459740" h="114300">
                  <a:moveTo>
                    <a:pt x="110465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65" y="76200"/>
                  </a:lnTo>
                  <a:lnTo>
                    <a:pt x="114300" y="57150"/>
                  </a:lnTo>
                  <a:lnTo>
                    <a:pt x="110465" y="38100"/>
                  </a:lnTo>
                  <a:close/>
                </a:path>
                <a:path w="459740" h="114300">
                  <a:moveTo>
                    <a:pt x="345186" y="38100"/>
                  </a:moveTo>
                  <a:lnTo>
                    <a:pt x="110465" y="38100"/>
                  </a:lnTo>
                  <a:lnTo>
                    <a:pt x="114300" y="57150"/>
                  </a:lnTo>
                  <a:lnTo>
                    <a:pt x="110465" y="76200"/>
                  </a:lnTo>
                  <a:lnTo>
                    <a:pt x="345186" y="76200"/>
                  </a:lnTo>
                  <a:lnTo>
                    <a:pt x="345186" y="38100"/>
                  </a:lnTo>
                  <a:close/>
                </a:path>
                <a:path w="459740" h="114300">
                  <a:moveTo>
                    <a:pt x="421386" y="38100"/>
                  </a:moveTo>
                  <a:lnTo>
                    <a:pt x="364236" y="38100"/>
                  </a:lnTo>
                  <a:lnTo>
                    <a:pt x="364236" y="76200"/>
                  </a:lnTo>
                  <a:lnTo>
                    <a:pt x="421386" y="76200"/>
                  </a:lnTo>
                  <a:lnTo>
                    <a:pt x="459486" y="57150"/>
                  </a:lnTo>
                  <a:lnTo>
                    <a:pt x="42138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8065769" y="3474846"/>
              <a:ext cx="29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s*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11011" y="1595627"/>
              <a:ext cx="742950" cy="2019300"/>
            </a:xfrm>
            <a:custGeom>
              <a:avLst/>
              <a:gdLst/>
              <a:ahLst/>
              <a:cxnLst/>
              <a:rect l="l" t="t" r="r" b="b"/>
              <a:pathLst>
                <a:path w="742950" h="2019300">
                  <a:moveTo>
                    <a:pt x="628650" y="1905000"/>
                  </a:moveTo>
                  <a:lnTo>
                    <a:pt x="628650" y="2019300"/>
                  </a:lnTo>
                  <a:lnTo>
                    <a:pt x="704849" y="1981200"/>
                  </a:lnTo>
                  <a:lnTo>
                    <a:pt x="647700" y="1981200"/>
                  </a:lnTo>
                  <a:lnTo>
                    <a:pt x="647700" y="1943100"/>
                  </a:lnTo>
                  <a:lnTo>
                    <a:pt x="704849" y="1943100"/>
                  </a:lnTo>
                  <a:lnTo>
                    <a:pt x="628650" y="1905000"/>
                  </a:lnTo>
                  <a:close/>
                </a:path>
                <a:path w="742950" h="2019300">
                  <a:moveTo>
                    <a:pt x="38100" y="110465"/>
                  </a:moveTo>
                  <a:lnTo>
                    <a:pt x="38100" y="1962150"/>
                  </a:lnTo>
                  <a:lnTo>
                    <a:pt x="39594" y="1969573"/>
                  </a:lnTo>
                  <a:lnTo>
                    <a:pt x="43672" y="1975627"/>
                  </a:lnTo>
                  <a:lnTo>
                    <a:pt x="49726" y="1979705"/>
                  </a:lnTo>
                  <a:lnTo>
                    <a:pt x="57150" y="1981200"/>
                  </a:lnTo>
                  <a:lnTo>
                    <a:pt x="628650" y="1981200"/>
                  </a:lnTo>
                  <a:lnTo>
                    <a:pt x="628650" y="1962150"/>
                  </a:lnTo>
                  <a:lnTo>
                    <a:pt x="76200" y="1962150"/>
                  </a:lnTo>
                  <a:lnTo>
                    <a:pt x="57150" y="1943100"/>
                  </a:lnTo>
                  <a:lnTo>
                    <a:pt x="76200" y="1943100"/>
                  </a:lnTo>
                  <a:lnTo>
                    <a:pt x="76200" y="114300"/>
                  </a:lnTo>
                  <a:lnTo>
                    <a:pt x="57150" y="114300"/>
                  </a:lnTo>
                  <a:lnTo>
                    <a:pt x="38100" y="110465"/>
                  </a:lnTo>
                  <a:close/>
                </a:path>
                <a:path w="742950" h="2019300">
                  <a:moveTo>
                    <a:pt x="704849" y="1943100"/>
                  </a:moveTo>
                  <a:lnTo>
                    <a:pt x="647700" y="1943100"/>
                  </a:lnTo>
                  <a:lnTo>
                    <a:pt x="647700" y="1981200"/>
                  </a:lnTo>
                  <a:lnTo>
                    <a:pt x="704849" y="1981200"/>
                  </a:lnTo>
                  <a:lnTo>
                    <a:pt x="742949" y="1962150"/>
                  </a:lnTo>
                  <a:lnTo>
                    <a:pt x="704849" y="1943100"/>
                  </a:lnTo>
                  <a:close/>
                </a:path>
                <a:path w="742950" h="2019300">
                  <a:moveTo>
                    <a:pt x="76200" y="1943100"/>
                  </a:moveTo>
                  <a:lnTo>
                    <a:pt x="57150" y="1943100"/>
                  </a:lnTo>
                  <a:lnTo>
                    <a:pt x="76200" y="1962150"/>
                  </a:lnTo>
                  <a:lnTo>
                    <a:pt x="76200" y="1943100"/>
                  </a:lnTo>
                  <a:close/>
                </a:path>
                <a:path w="742950" h="2019300">
                  <a:moveTo>
                    <a:pt x="628650" y="1943100"/>
                  </a:moveTo>
                  <a:lnTo>
                    <a:pt x="76200" y="1943100"/>
                  </a:lnTo>
                  <a:lnTo>
                    <a:pt x="76200" y="1962150"/>
                  </a:lnTo>
                  <a:lnTo>
                    <a:pt x="628650" y="1962150"/>
                  </a:lnTo>
                  <a:lnTo>
                    <a:pt x="628650" y="1943100"/>
                  </a:lnTo>
                  <a:close/>
                </a:path>
                <a:path w="742950" h="20193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110465"/>
                  </a:lnTo>
                  <a:lnTo>
                    <a:pt x="57150" y="114300"/>
                  </a:lnTo>
                  <a:lnTo>
                    <a:pt x="76200" y="110465"/>
                  </a:lnTo>
                  <a:lnTo>
                    <a:pt x="76200" y="57150"/>
                  </a:lnTo>
                  <a:close/>
                </a:path>
                <a:path w="742950" h="2019300">
                  <a:moveTo>
                    <a:pt x="76200" y="110465"/>
                  </a:moveTo>
                  <a:lnTo>
                    <a:pt x="57150" y="114300"/>
                  </a:lnTo>
                  <a:lnTo>
                    <a:pt x="76200" y="114300"/>
                  </a:lnTo>
                  <a:lnTo>
                    <a:pt x="76200" y="110465"/>
                  </a:lnTo>
                  <a:close/>
                </a:path>
                <a:path w="742950" h="2019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38100" y="110465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742950" h="20193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110465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2604483" y="1143000"/>
            <a:ext cx="3601846" cy="4370120"/>
            <a:chOff x="5314315" y="1416507"/>
            <a:chExt cx="3601846" cy="4370120"/>
          </a:xfrm>
        </p:grpSpPr>
        <p:sp>
          <p:nvSpPr>
            <p:cNvPr id="16" name="object 16"/>
            <p:cNvSpPr txBox="1"/>
            <p:nvPr/>
          </p:nvSpPr>
          <p:spPr>
            <a:xfrm>
              <a:off x="5812663" y="3992371"/>
              <a:ext cx="1441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563361" y="15970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6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599" y="57276"/>
                  </a:lnTo>
                  <a:lnTo>
                    <a:pt x="876426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314315" y="1416507"/>
              <a:ext cx="110489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Times New Roman"/>
                  <a:cs typeface="Times New Roman"/>
                </a:rPr>
                <a:t>i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53911" y="2205227"/>
              <a:ext cx="400050" cy="3581400"/>
            </a:xfrm>
            <a:custGeom>
              <a:avLst/>
              <a:gdLst/>
              <a:ahLst/>
              <a:cxnLst/>
              <a:rect l="l" t="t" r="r" b="b"/>
              <a:pathLst>
                <a:path w="400050" h="3581400">
                  <a:moveTo>
                    <a:pt x="2857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3562350"/>
                  </a:lnTo>
                  <a:lnTo>
                    <a:pt x="1494" y="3569762"/>
                  </a:lnTo>
                  <a:lnTo>
                    <a:pt x="5572" y="3575818"/>
                  </a:lnTo>
                  <a:lnTo>
                    <a:pt x="11626" y="3579902"/>
                  </a:lnTo>
                  <a:lnTo>
                    <a:pt x="19050" y="3581400"/>
                  </a:lnTo>
                  <a:lnTo>
                    <a:pt x="400049" y="3581400"/>
                  </a:lnTo>
                  <a:lnTo>
                    <a:pt x="400049" y="3562350"/>
                  </a:lnTo>
                  <a:lnTo>
                    <a:pt x="38100" y="3562350"/>
                  </a:lnTo>
                  <a:lnTo>
                    <a:pt x="19050" y="3543300"/>
                  </a:lnTo>
                  <a:lnTo>
                    <a:pt x="38100" y="3543300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285750" y="57150"/>
                  </a:lnTo>
                  <a:lnTo>
                    <a:pt x="285750" y="38100"/>
                  </a:lnTo>
                  <a:close/>
                </a:path>
                <a:path w="400050" h="3581400">
                  <a:moveTo>
                    <a:pt x="38100" y="3543300"/>
                  </a:moveTo>
                  <a:lnTo>
                    <a:pt x="19050" y="3543300"/>
                  </a:lnTo>
                  <a:lnTo>
                    <a:pt x="38100" y="3562350"/>
                  </a:lnTo>
                  <a:lnTo>
                    <a:pt x="38100" y="3543300"/>
                  </a:lnTo>
                  <a:close/>
                </a:path>
                <a:path w="400050" h="3581400">
                  <a:moveTo>
                    <a:pt x="400049" y="3543300"/>
                  </a:moveTo>
                  <a:lnTo>
                    <a:pt x="38100" y="3543300"/>
                  </a:lnTo>
                  <a:lnTo>
                    <a:pt x="38100" y="3562350"/>
                  </a:lnTo>
                  <a:lnTo>
                    <a:pt x="400049" y="3562350"/>
                  </a:lnTo>
                  <a:lnTo>
                    <a:pt x="400049" y="3543300"/>
                  </a:lnTo>
                  <a:close/>
                </a:path>
                <a:path w="400050" h="3581400">
                  <a:moveTo>
                    <a:pt x="285750" y="0"/>
                  </a:moveTo>
                  <a:lnTo>
                    <a:pt x="285750" y="114300"/>
                  </a:lnTo>
                  <a:lnTo>
                    <a:pt x="361949" y="76200"/>
                  </a:lnTo>
                  <a:lnTo>
                    <a:pt x="304800" y="76200"/>
                  </a:lnTo>
                  <a:lnTo>
                    <a:pt x="304800" y="38100"/>
                  </a:lnTo>
                  <a:lnTo>
                    <a:pt x="361949" y="38100"/>
                  </a:lnTo>
                  <a:lnTo>
                    <a:pt x="285750" y="0"/>
                  </a:lnTo>
                  <a:close/>
                </a:path>
                <a:path w="400050" h="3581400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400050" h="3581400">
                  <a:moveTo>
                    <a:pt x="285750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285750" y="76200"/>
                  </a:lnTo>
                  <a:lnTo>
                    <a:pt x="285750" y="57150"/>
                  </a:lnTo>
                  <a:close/>
                </a:path>
                <a:path w="400050" h="3581400">
                  <a:moveTo>
                    <a:pt x="361949" y="38100"/>
                  </a:moveTo>
                  <a:lnTo>
                    <a:pt x="304800" y="38100"/>
                  </a:lnTo>
                  <a:lnTo>
                    <a:pt x="304800" y="76200"/>
                  </a:lnTo>
                  <a:lnTo>
                    <a:pt x="361949" y="76200"/>
                  </a:lnTo>
                  <a:lnTo>
                    <a:pt x="400049" y="57150"/>
                  </a:lnTo>
                  <a:lnTo>
                    <a:pt x="36194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294369" y="1477136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561" y="19018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7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600" y="57276"/>
                  </a:lnTo>
                  <a:lnTo>
                    <a:pt x="876427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679306" y="6425508"/>
            <a:ext cx="231775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255347" y="788694"/>
            <a:ext cx="2471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 è la funzione che genera le uscite e la cui  </a:t>
            </a:r>
            <a:r>
              <a:rPr lang="it-IT" dirty="0" err="1"/>
              <a:t>tdv</a:t>
            </a:r>
            <a:r>
              <a:rPr lang="it-IT" dirty="0"/>
              <a:t> dipende non solo dagli ingressi esterni (i) ma anche da s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468720" y="2539919"/>
            <a:ext cx="2072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 si chiama </a:t>
            </a:r>
            <a:r>
              <a:rPr lang="it-IT" b="1" dirty="0"/>
              <a:t>stato interno presente</a:t>
            </a:r>
            <a:r>
              <a:rPr lang="it-IT" dirty="0"/>
              <a:t>, e codifica in binario la storia passata della rete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206329" y="4198797"/>
            <a:ext cx="278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Nel modello c’è una seconda funzione G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Anche G dipende da i e da s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742575" y="1786984"/>
            <a:ext cx="1595566" cy="122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RETE SEQUENZIALE</a:t>
            </a:r>
          </a:p>
        </p:txBody>
      </p:sp>
      <p:cxnSp>
        <p:nvCxnSpPr>
          <p:cNvPr id="29" name="Connettore 2 28"/>
          <p:cNvCxnSpPr>
            <a:endCxn id="22" idx="1"/>
          </p:cNvCxnSpPr>
          <p:nvPr/>
        </p:nvCxnSpPr>
        <p:spPr>
          <a:xfrm flipV="1">
            <a:off x="286646" y="2401367"/>
            <a:ext cx="455929" cy="8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2291341" y="2401367"/>
            <a:ext cx="455929" cy="8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39952" y="1816592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376477" y="183598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6906997" y="5725062"/>
            <a:ext cx="147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 genera lo stato futuro </a:t>
            </a:r>
            <a:r>
              <a:rPr lang="it-IT" b="1" dirty="0"/>
              <a:t>s*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95774" y="3625709"/>
            <a:ext cx="2271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 e G sono due funzioni</a:t>
            </a:r>
          </a:p>
          <a:p>
            <a:r>
              <a:rPr lang="it-IT" dirty="0"/>
              <a:t>che realizzeremo con due reti combinatorie dopo aver codificato  </a:t>
            </a:r>
          </a:p>
          <a:p>
            <a:r>
              <a:rPr lang="it-IT" dirty="0"/>
              <a:t> i, s e u, con codici binari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918828" y="6139381"/>
            <a:ext cx="503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Finchè</a:t>
            </a:r>
            <a:r>
              <a:rPr lang="it-IT" b="1" dirty="0">
                <a:solidFill>
                  <a:srgbClr val="FF0000"/>
                </a:solidFill>
              </a:rPr>
              <a:t> non si esaurisce il ritardo sulla  retroazione lo stato presente non si aggiorna</a:t>
            </a:r>
          </a:p>
        </p:txBody>
      </p:sp>
    </p:spTree>
    <p:extLst>
      <p:ext uri="{BB962C8B-B14F-4D97-AF65-F5344CB8AC3E}">
        <p14:creationId xmlns:p14="http://schemas.microsoft.com/office/powerpoint/2010/main" val="13498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1" grpId="0"/>
      <p:bldP spid="24" grpId="0"/>
      <p:bldP spid="25" grpId="0"/>
      <p:bldP spid="39" grpId="0"/>
      <p:bldP spid="2" grpId="0"/>
      <p:bldP spid="3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001001" y="6372462"/>
            <a:ext cx="39255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5961" y="0"/>
            <a:ext cx="642048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400" dirty="0">
                <a:solidFill>
                  <a:srgbClr val="FF0000"/>
                </a:solidFill>
              </a:rPr>
              <a:t>Considerazioni importanti sulle </a:t>
            </a:r>
            <a:r>
              <a:rPr sz="3400" dirty="0">
                <a:solidFill>
                  <a:srgbClr val="FF0000"/>
                </a:solidFill>
              </a:rPr>
              <a:t> </a:t>
            </a:r>
            <a:r>
              <a:rPr sz="3400" spc="-5" dirty="0" err="1">
                <a:solidFill>
                  <a:srgbClr val="FF0000"/>
                </a:solidFill>
              </a:rPr>
              <a:t>macchin</a:t>
            </a:r>
            <a:r>
              <a:rPr lang="it-IT" sz="3400" spc="-5" dirty="0">
                <a:solidFill>
                  <a:srgbClr val="FF0000"/>
                </a:solidFill>
              </a:rPr>
              <a:t>e</a:t>
            </a:r>
            <a:r>
              <a:rPr sz="3400" spc="-5" dirty="0">
                <a:solidFill>
                  <a:srgbClr val="FF0000"/>
                </a:solidFill>
              </a:rPr>
              <a:t> </a:t>
            </a:r>
            <a:r>
              <a:rPr sz="3400" dirty="0" err="1">
                <a:solidFill>
                  <a:srgbClr val="FF0000"/>
                </a:solidFill>
              </a:rPr>
              <a:t>sequenzial</a:t>
            </a:r>
            <a:r>
              <a:rPr lang="it-IT" sz="3400" dirty="0">
                <a:solidFill>
                  <a:srgbClr val="FF0000"/>
                </a:solidFill>
              </a:rPr>
              <a:t>i</a:t>
            </a:r>
            <a:r>
              <a:rPr sz="3400" spc="-30" dirty="0">
                <a:solidFill>
                  <a:srgbClr val="FF0000"/>
                </a:solidFill>
              </a:rPr>
              <a:t> </a:t>
            </a:r>
            <a:r>
              <a:rPr sz="3400" spc="-5" dirty="0" err="1">
                <a:solidFill>
                  <a:srgbClr val="FF0000"/>
                </a:solidFill>
              </a:rPr>
              <a:t>sincron</a:t>
            </a:r>
            <a:r>
              <a:rPr lang="it-IT" sz="3400" spc="-5" dirty="0">
                <a:solidFill>
                  <a:srgbClr val="FF0000"/>
                </a:solidFill>
              </a:rPr>
              <a:t>e</a:t>
            </a:r>
            <a:endParaRPr sz="34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855" y="1047428"/>
            <a:ext cx="8344345" cy="510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180">
              <a:lnSpc>
                <a:spcPct val="120100"/>
              </a:lnSpc>
              <a:spcBef>
                <a:spcPts val="95"/>
              </a:spcBef>
            </a:pP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Nei comportamenti 2 e 3 (</a:t>
            </a:r>
            <a:r>
              <a:rPr lang="it-IT" sz="1800" spc="-5" dirty="0">
                <a:solidFill>
                  <a:srgbClr val="3333CC"/>
                </a:solidFill>
                <a:latin typeface="+mj-lt"/>
                <a:cs typeface="Arial"/>
              </a:rPr>
              <a:t>de</a:t>
            </a:r>
            <a:r>
              <a:rPr sz="1800" spc="-5" dirty="0" err="1">
                <a:solidFill>
                  <a:srgbClr val="3333CC"/>
                </a:solidFill>
                <a:latin typeface="+mj-lt"/>
                <a:cs typeface="Arial"/>
              </a:rPr>
              <a:t>finiti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 nel </a:t>
            </a:r>
            <a:r>
              <a:rPr sz="1800" spc="-5" dirty="0" err="1">
                <a:solidFill>
                  <a:srgbClr val="3333CC"/>
                </a:solidFill>
                <a:latin typeface="+mj-lt"/>
                <a:cs typeface="Arial"/>
              </a:rPr>
              <a:t>lucido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 </a:t>
            </a:r>
            <a:r>
              <a:rPr lang="it-IT" sz="1800" spc="-5" dirty="0">
                <a:solidFill>
                  <a:srgbClr val="3333CC"/>
                </a:solidFill>
                <a:latin typeface="+mj-lt"/>
                <a:cs typeface="Arial"/>
              </a:rPr>
              <a:t>97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) si hanno variazioni di uscita  </a:t>
            </a:r>
            <a:r>
              <a:rPr sz="1800" dirty="0">
                <a:solidFill>
                  <a:srgbClr val="3333CC"/>
                </a:solidFill>
                <a:latin typeface="+mj-lt"/>
                <a:cs typeface="Arial"/>
              </a:rPr>
              <a:t>e stato 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anche </a:t>
            </a:r>
            <a:r>
              <a:rPr sz="1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+mj-lt"/>
                <a:cs typeface="Arial"/>
              </a:rPr>
              <a:t>con ingresso costante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. </a:t>
            </a:r>
            <a:r>
              <a:rPr sz="1800" spc="-50" dirty="0">
                <a:solidFill>
                  <a:srgbClr val="3333CC"/>
                </a:solidFill>
                <a:latin typeface="+mj-lt"/>
                <a:cs typeface="Arial"/>
              </a:rPr>
              <a:t>Tali 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variazioni </a:t>
            </a:r>
            <a:r>
              <a:rPr sz="1800" spc="-10" dirty="0">
                <a:solidFill>
                  <a:srgbClr val="3333CC"/>
                </a:solidFill>
                <a:latin typeface="+mj-lt"/>
                <a:cs typeface="Arial"/>
              </a:rPr>
              <a:t>quindi non 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possono  che essere dovute al trascorrere del</a:t>
            </a:r>
            <a:r>
              <a:rPr sz="1800" spc="20" dirty="0">
                <a:solidFill>
                  <a:srgbClr val="3333CC"/>
                </a:solidFill>
                <a:latin typeface="+mj-lt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tempo.</a:t>
            </a:r>
            <a:endParaRPr sz="18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+mj-lt"/>
              <a:cs typeface="Times New Roman"/>
            </a:endParaRPr>
          </a:p>
          <a:p>
            <a:pPr marL="86360" marR="554355" algn="just">
              <a:lnSpc>
                <a:spcPct val="100000"/>
              </a:lnSpc>
            </a:pPr>
            <a:r>
              <a:rPr sz="1800" spc="-5" dirty="0">
                <a:latin typeface="+mj-lt"/>
                <a:cs typeface="Arial"/>
              </a:rPr>
              <a:t>La macchina deve allora essere in grado di misurare il trascorrere del  tempo. Ciò viene ottenuto inserendo un ritardo costante, </a:t>
            </a:r>
            <a:r>
              <a:rPr sz="1800" spc="-50" dirty="0">
                <a:solidFill>
                  <a:srgbClr val="3333CC"/>
                </a:solidFill>
                <a:latin typeface="+mj-lt"/>
                <a:cs typeface="Arial"/>
              </a:rPr>
              <a:t>T</a:t>
            </a:r>
            <a:r>
              <a:rPr sz="1800" spc="-75" baseline="-6944" dirty="0">
                <a:solidFill>
                  <a:srgbClr val="3333CC"/>
                </a:solidFill>
                <a:latin typeface="+mj-lt"/>
                <a:cs typeface="Arial"/>
              </a:rPr>
              <a:t>ck</a:t>
            </a:r>
            <a:r>
              <a:rPr sz="1800" spc="-50" dirty="0">
                <a:latin typeface="+mj-lt"/>
                <a:cs typeface="Arial"/>
              </a:rPr>
              <a:t>, </a:t>
            </a:r>
            <a:r>
              <a:rPr sz="1800" spc="-5" dirty="0">
                <a:latin typeface="+mj-lt"/>
                <a:cs typeface="Arial"/>
              </a:rPr>
              <a:t>sul ramo  di retroazione della funzione</a:t>
            </a:r>
            <a:r>
              <a:rPr sz="1800" spc="30" dirty="0">
                <a:latin typeface="+mj-lt"/>
                <a:cs typeface="Arial"/>
              </a:rPr>
              <a:t> </a:t>
            </a:r>
            <a:r>
              <a:rPr sz="1800" dirty="0">
                <a:latin typeface="+mj-lt"/>
                <a:cs typeface="Arial"/>
              </a:rPr>
              <a:t>G</a:t>
            </a:r>
          </a:p>
          <a:p>
            <a:pPr marL="86360" algn="just">
              <a:lnSpc>
                <a:spcPct val="100000"/>
              </a:lnSpc>
            </a:pPr>
            <a:r>
              <a:rPr sz="1800" spc="-5" dirty="0">
                <a:latin typeface="+mj-lt"/>
                <a:cs typeface="Arial"/>
              </a:rPr>
              <a:t>Questo ritardo, solitamente chiamato “periodo di clock”, diventa</a:t>
            </a:r>
            <a:r>
              <a:rPr sz="1800" spc="95" dirty="0">
                <a:latin typeface="+mj-lt"/>
                <a:cs typeface="Arial"/>
              </a:rPr>
              <a:t> </a:t>
            </a:r>
            <a:r>
              <a:rPr sz="1800" spc="-5" dirty="0">
                <a:latin typeface="+mj-lt"/>
                <a:cs typeface="Arial"/>
              </a:rPr>
              <a:t>l’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unità</a:t>
            </a:r>
            <a:endParaRPr sz="1800" dirty="0">
              <a:latin typeface="+mj-lt"/>
              <a:cs typeface="Arial"/>
            </a:endParaRPr>
          </a:p>
          <a:p>
            <a:pPr marL="86360" algn="just">
              <a:lnSpc>
                <a:spcPct val="100000"/>
              </a:lnSpc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di misura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del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tempo</a:t>
            </a:r>
            <a:r>
              <a:rPr sz="1800" spc="-5" dirty="0">
                <a:latin typeface="+mj-lt"/>
                <a:cs typeface="Arial"/>
              </a:rPr>
              <a:t> </a:t>
            </a:r>
            <a:r>
              <a:rPr sz="1800" spc="-10" dirty="0">
                <a:latin typeface="+mj-lt"/>
                <a:cs typeface="Arial"/>
              </a:rPr>
              <a:t>della</a:t>
            </a:r>
            <a:r>
              <a:rPr sz="1800" spc="40" dirty="0">
                <a:latin typeface="+mj-lt"/>
                <a:cs typeface="Arial"/>
              </a:rPr>
              <a:t> </a:t>
            </a:r>
            <a:r>
              <a:rPr sz="1800" spc="-5" dirty="0">
                <a:latin typeface="+mj-lt"/>
                <a:cs typeface="Arial"/>
              </a:rPr>
              <a:t>macchina</a:t>
            </a:r>
            <a:endParaRPr sz="18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+mj-lt"/>
              <a:cs typeface="Times New Roman"/>
            </a:endParaRPr>
          </a:p>
          <a:p>
            <a:pPr marL="86360" marR="400685">
              <a:lnSpc>
                <a:spcPct val="100000"/>
              </a:lnSpc>
              <a:tabLst>
                <a:tab pos="5522595" algn="l"/>
              </a:tabLst>
            </a:pPr>
            <a:r>
              <a:rPr sz="1800" spc="-5" dirty="0">
                <a:latin typeface="+mj-lt"/>
                <a:cs typeface="Arial"/>
              </a:rPr>
              <a:t>Macchine di questo tipo </a:t>
            </a:r>
            <a:r>
              <a:rPr sz="1800" spc="-5" dirty="0" err="1">
                <a:latin typeface="+mj-lt"/>
                <a:cs typeface="Arial"/>
              </a:rPr>
              <a:t>sono</a:t>
            </a:r>
            <a:r>
              <a:rPr sz="1800" spc="-5" dirty="0">
                <a:latin typeface="+mj-lt"/>
                <a:cs typeface="Arial"/>
              </a:rPr>
              <a:t> </a:t>
            </a:r>
            <a:r>
              <a:rPr lang="it-IT" spc="-5" dirty="0">
                <a:latin typeface="+mj-lt"/>
                <a:cs typeface="Arial"/>
              </a:rPr>
              <a:t>quindi </a:t>
            </a:r>
            <a:r>
              <a:rPr lang="it-IT" sz="1800" spc="-5" dirty="0">
                <a:latin typeface="+mj-lt"/>
                <a:cs typeface="Arial"/>
              </a:rPr>
              <a:t>realizzate con reti sequenziali </a:t>
            </a: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sincrone</a:t>
            </a:r>
            <a:r>
              <a:rPr sz="1800" b="1" spc="10" dirty="0">
                <a:latin typeface="+mj-lt"/>
                <a:cs typeface="Arial"/>
              </a:rPr>
              <a:t> </a:t>
            </a:r>
            <a:r>
              <a:rPr sz="1800" spc="-5" dirty="0" err="1">
                <a:latin typeface="+mj-lt"/>
                <a:cs typeface="Arial"/>
              </a:rPr>
              <a:t>perché</a:t>
            </a:r>
            <a:endParaRPr lang="it-IT" sz="1800" spc="-5" dirty="0">
              <a:latin typeface="+mj-lt"/>
              <a:cs typeface="Arial"/>
            </a:endParaRPr>
          </a:p>
          <a:p>
            <a:pPr marL="86360" marR="400685">
              <a:lnSpc>
                <a:spcPct val="100000"/>
              </a:lnSpc>
              <a:tabLst>
                <a:tab pos="5522595" algn="l"/>
              </a:tabLst>
            </a:pPr>
            <a:r>
              <a:rPr sz="1800" spc="-5" dirty="0" err="1">
                <a:latin typeface="+mj-lt"/>
                <a:cs typeface="Arial"/>
              </a:rPr>
              <a:t>il</a:t>
            </a:r>
            <a:r>
              <a:rPr sz="1800" spc="-5" dirty="0">
                <a:latin typeface="+mj-lt"/>
                <a:cs typeface="Arial"/>
              </a:rPr>
              <a:t> loro  comportamento </a:t>
            </a:r>
            <a:r>
              <a:rPr sz="1800" spc="-10" dirty="0">
                <a:latin typeface="+mj-lt"/>
                <a:cs typeface="Arial"/>
              </a:rPr>
              <a:t>dipende </a:t>
            </a:r>
            <a:r>
              <a:rPr sz="1800" dirty="0">
                <a:latin typeface="+mj-lt"/>
                <a:cs typeface="Arial"/>
              </a:rPr>
              <a:t>sia </a:t>
            </a:r>
            <a:r>
              <a:rPr sz="1800" spc="-10" dirty="0">
                <a:latin typeface="+mj-lt"/>
                <a:cs typeface="Arial"/>
              </a:rPr>
              <a:t>dal </a:t>
            </a:r>
            <a:r>
              <a:rPr sz="1800" spc="-5" dirty="0">
                <a:latin typeface="+mj-lt"/>
                <a:cs typeface="Arial"/>
              </a:rPr>
              <a:t>trascorrere </a:t>
            </a:r>
            <a:r>
              <a:rPr sz="1800" spc="-10" dirty="0">
                <a:latin typeface="+mj-lt"/>
                <a:cs typeface="Arial"/>
              </a:rPr>
              <a:t>del </a:t>
            </a:r>
            <a:r>
              <a:rPr sz="1800" spc="-5" dirty="0">
                <a:latin typeface="+mj-lt"/>
                <a:cs typeface="Arial"/>
              </a:rPr>
              <a:t>tempo </a:t>
            </a:r>
            <a:r>
              <a:rPr sz="1800" dirty="0">
                <a:latin typeface="+mj-lt"/>
                <a:cs typeface="Arial"/>
              </a:rPr>
              <a:t>sia </a:t>
            </a:r>
            <a:r>
              <a:rPr sz="1800" spc="-5" dirty="0">
                <a:latin typeface="+mj-lt"/>
                <a:cs typeface="Arial"/>
              </a:rPr>
              <a:t>dal verificarsi  di</a:t>
            </a:r>
            <a:r>
              <a:rPr sz="1800" spc="-15" dirty="0">
                <a:latin typeface="+mj-lt"/>
                <a:cs typeface="Arial"/>
              </a:rPr>
              <a:t> </a:t>
            </a:r>
            <a:r>
              <a:rPr sz="1800" spc="-5" dirty="0">
                <a:latin typeface="+mj-lt"/>
                <a:cs typeface="Arial"/>
              </a:rPr>
              <a:t>“eventi”.</a:t>
            </a:r>
            <a:endParaRPr sz="18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+mj-lt"/>
              <a:cs typeface="Times New Roman"/>
            </a:endParaRPr>
          </a:p>
          <a:p>
            <a:pPr marL="86360" marR="196850">
              <a:lnSpc>
                <a:spcPct val="120000"/>
              </a:lnSpc>
              <a:tabLst>
                <a:tab pos="1407160" algn="l"/>
              </a:tabLst>
            </a:pPr>
            <a:r>
              <a:rPr sz="1800" spc="-10" dirty="0">
                <a:solidFill>
                  <a:srgbClr val="3333CC"/>
                </a:solidFill>
                <a:latin typeface="+mj-lt"/>
                <a:cs typeface="Arial"/>
              </a:rPr>
              <a:t>Nelle 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macchine sincrone </a:t>
            </a:r>
            <a:r>
              <a:rPr sz="1800" dirty="0">
                <a:solidFill>
                  <a:srgbClr val="3333CC"/>
                </a:solidFill>
                <a:latin typeface="+mj-lt"/>
                <a:cs typeface="Arial"/>
              </a:rPr>
              <a:t>con 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ingressi sincroni la “durata” di un simbolo di  uscita è sempre un multiplo di </a:t>
            </a:r>
            <a:r>
              <a:rPr sz="1800" spc="-65" dirty="0">
                <a:solidFill>
                  <a:srgbClr val="3333CC"/>
                </a:solidFill>
                <a:latin typeface="+mj-lt"/>
                <a:cs typeface="Arial"/>
              </a:rPr>
              <a:t>T</a:t>
            </a:r>
            <a:r>
              <a:rPr sz="1800" spc="-97" baseline="-6944" dirty="0">
                <a:solidFill>
                  <a:srgbClr val="3333CC"/>
                </a:solidFill>
                <a:latin typeface="+mj-lt"/>
                <a:cs typeface="Arial"/>
              </a:rPr>
              <a:t>ck </a:t>
            </a:r>
            <a:r>
              <a:rPr sz="1800" dirty="0">
                <a:solidFill>
                  <a:srgbClr val="3333CC"/>
                </a:solidFill>
                <a:latin typeface="+mj-lt"/>
                <a:cs typeface="Arial"/>
              </a:rPr>
              <a:t>. Per </a:t>
            </a:r>
            <a:r>
              <a:rPr sz="1800" spc="-5" dirty="0">
                <a:solidFill>
                  <a:srgbClr val="3333CC"/>
                </a:solidFill>
                <a:latin typeface="+mj-lt"/>
                <a:cs typeface="Arial"/>
              </a:rPr>
              <a:t>ottenere una durata pari a </a:t>
            </a:r>
            <a:r>
              <a:rPr sz="1800" dirty="0">
                <a:solidFill>
                  <a:srgbClr val="3333CC"/>
                </a:solidFill>
                <a:latin typeface="+mj-lt"/>
                <a:cs typeface="Arial"/>
              </a:rPr>
              <a:t>k </a:t>
            </a:r>
            <a:r>
              <a:rPr sz="1800" spc="-85" dirty="0">
                <a:solidFill>
                  <a:srgbClr val="3333CC"/>
                </a:solidFill>
                <a:latin typeface="+mj-lt"/>
                <a:cs typeface="Arial"/>
              </a:rPr>
              <a:t>T</a:t>
            </a:r>
            <a:r>
              <a:rPr sz="1800" spc="-127" baseline="-6944" dirty="0">
                <a:solidFill>
                  <a:srgbClr val="3333CC"/>
                </a:solidFill>
                <a:latin typeface="+mj-lt"/>
                <a:cs typeface="Arial"/>
              </a:rPr>
              <a:t>ck  </a:t>
            </a:r>
            <a:r>
              <a:rPr sz="1800" spc="-5" dirty="0" err="1">
                <a:solidFill>
                  <a:srgbClr val="3333CC"/>
                </a:solidFill>
                <a:latin typeface="+mj-lt"/>
                <a:cs typeface="Arial"/>
              </a:rPr>
              <a:t>occorrono</a:t>
            </a:r>
            <a:r>
              <a:rPr sz="1800" spc="10" dirty="0">
                <a:solidFill>
                  <a:srgbClr val="3333CC"/>
                </a:solidFill>
                <a:latin typeface="+mj-lt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+mj-lt"/>
                <a:cs typeface="Arial"/>
              </a:rPr>
              <a:t>k</a:t>
            </a:r>
            <a:r>
              <a:rPr lang="it-IT" sz="1800" b="1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1800" b="1" spc="-5" dirty="0" err="1">
                <a:solidFill>
                  <a:srgbClr val="3333CC"/>
                </a:solidFill>
                <a:latin typeface="+mj-lt"/>
                <a:cs typeface="Arial"/>
              </a:rPr>
              <a:t>transizioni</a:t>
            </a:r>
            <a:r>
              <a:rPr sz="1800" b="1" spc="-5" dirty="0">
                <a:solidFill>
                  <a:srgbClr val="3333CC"/>
                </a:solidFill>
                <a:latin typeface="+mj-lt"/>
                <a:cs typeface="Arial"/>
              </a:rPr>
              <a:t> di</a:t>
            </a:r>
            <a:r>
              <a:rPr sz="1800" b="1" spc="20" dirty="0">
                <a:solidFill>
                  <a:srgbClr val="3333CC"/>
                </a:solidFill>
                <a:latin typeface="+mj-lt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+mj-lt"/>
                <a:cs typeface="Arial"/>
              </a:rPr>
              <a:t>stato</a:t>
            </a:r>
            <a:endParaRPr sz="1800" b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1342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107" y="391048"/>
            <a:ext cx="812749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it-IT" sz="3200" spc="-5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3200" spc="-5" dirty="0" err="1">
                <a:solidFill>
                  <a:srgbClr val="009900"/>
                </a:solidFill>
                <a:latin typeface="Calibri"/>
                <a:cs typeface="Calibri"/>
              </a:rPr>
              <a:t>ealizzazione</a:t>
            </a:r>
            <a:r>
              <a:rPr sz="3200" spc="-5" dirty="0">
                <a:solidFill>
                  <a:srgbClr val="009900"/>
                </a:solidFill>
                <a:latin typeface="Calibri"/>
                <a:cs typeface="Calibri"/>
              </a:rPr>
              <a:t> della </a:t>
            </a:r>
            <a:r>
              <a:rPr sz="3200" dirty="0">
                <a:solidFill>
                  <a:srgbClr val="009900"/>
                </a:solidFill>
                <a:latin typeface="Calibri"/>
                <a:cs typeface="Calibri"/>
              </a:rPr>
              <a:t>rete </a:t>
            </a:r>
            <a:r>
              <a:rPr sz="3200" spc="-5" dirty="0">
                <a:solidFill>
                  <a:srgbClr val="009900"/>
                </a:solidFill>
                <a:latin typeface="Calibri"/>
                <a:cs typeface="Calibri"/>
              </a:rPr>
              <a:t>sequenziale</a:t>
            </a:r>
            <a:r>
              <a:rPr sz="3200" spc="8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9900"/>
                </a:solidFill>
                <a:latin typeface="Calibri"/>
                <a:cs typeface="Calibri"/>
              </a:rPr>
              <a:t>sincrona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8207" y="1505711"/>
            <a:ext cx="3048000" cy="1600200"/>
          </a:xfrm>
          <a:custGeom>
            <a:avLst/>
            <a:gdLst/>
            <a:ahLst/>
            <a:cxnLst/>
            <a:rect l="l" t="t" r="r" b="b"/>
            <a:pathLst>
              <a:path w="3048000" h="1600200">
                <a:moveTo>
                  <a:pt x="0" y="1600200"/>
                </a:moveTo>
                <a:lnTo>
                  <a:pt x="3047999" y="1600200"/>
                </a:lnTo>
                <a:lnTo>
                  <a:pt x="3047999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8207" y="1505711"/>
            <a:ext cx="3048000" cy="1600200"/>
          </a:xfrm>
          <a:custGeom>
            <a:avLst/>
            <a:gdLst/>
            <a:ahLst/>
            <a:cxnLst/>
            <a:rect l="l" t="t" r="r" b="b"/>
            <a:pathLst>
              <a:path w="3048000" h="1600200">
                <a:moveTo>
                  <a:pt x="0" y="1600200"/>
                </a:moveTo>
                <a:lnTo>
                  <a:pt x="3047999" y="1600200"/>
                </a:lnTo>
                <a:lnTo>
                  <a:pt x="3047999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3008" y="1734311"/>
            <a:ext cx="1828800" cy="1219200"/>
          </a:xfrm>
          <a:custGeom>
            <a:avLst/>
            <a:gdLst/>
            <a:ahLst/>
            <a:cxnLst/>
            <a:rect l="l" t="t" r="r" b="b"/>
            <a:pathLst>
              <a:path w="1828800" h="1219200">
                <a:moveTo>
                  <a:pt x="0" y="1219200"/>
                </a:moveTo>
                <a:lnTo>
                  <a:pt x="1828800" y="1219200"/>
                </a:lnTo>
                <a:lnTo>
                  <a:pt x="18288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3008" y="1734311"/>
            <a:ext cx="1828800" cy="1219200"/>
          </a:xfrm>
          <a:custGeom>
            <a:avLst/>
            <a:gdLst/>
            <a:ahLst/>
            <a:cxnLst/>
            <a:rect l="l" t="t" r="r" b="b"/>
            <a:pathLst>
              <a:path w="1828800" h="1219200">
                <a:moveTo>
                  <a:pt x="0" y="1219200"/>
                </a:moveTo>
                <a:lnTo>
                  <a:pt x="1828800" y="1219200"/>
                </a:lnTo>
                <a:lnTo>
                  <a:pt x="18288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89146" y="1954529"/>
            <a:ext cx="16363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5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Rete  co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bina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oria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2808" y="1620011"/>
            <a:ext cx="304800" cy="4191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30"/>
              </a:spcBef>
            </a:pPr>
            <a:r>
              <a:rPr sz="2400" i="1" dirty="0">
                <a:latin typeface="Symbol"/>
                <a:cs typeface="Symbol"/>
              </a:rPr>
              <a:t></a:t>
            </a:r>
            <a:r>
              <a:rPr sz="2400" baseline="-20833" dirty="0">
                <a:latin typeface="Times New Roman"/>
                <a:cs typeface="Times New Roman"/>
              </a:rPr>
              <a:t>i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21808" y="1772411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7608" y="1772411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399" y="0"/>
                </a:moveTo>
                <a:lnTo>
                  <a:pt x="914399" y="76200"/>
                </a:lnTo>
                <a:lnTo>
                  <a:pt x="977899" y="44450"/>
                </a:lnTo>
                <a:lnTo>
                  <a:pt x="927099" y="44450"/>
                </a:lnTo>
                <a:lnTo>
                  <a:pt x="927099" y="31750"/>
                </a:lnTo>
                <a:lnTo>
                  <a:pt x="977899" y="31750"/>
                </a:lnTo>
                <a:lnTo>
                  <a:pt x="914399" y="0"/>
                </a:lnTo>
                <a:close/>
              </a:path>
              <a:path w="990600" h="76200">
                <a:moveTo>
                  <a:pt x="91439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399" y="44450"/>
                </a:lnTo>
                <a:lnTo>
                  <a:pt x="914399" y="31750"/>
                </a:lnTo>
                <a:close/>
              </a:path>
              <a:path w="990600" h="76200">
                <a:moveTo>
                  <a:pt x="977899" y="31750"/>
                </a:moveTo>
                <a:lnTo>
                  <a:pt x="927099" y="31750"/>
                </a:lnTo>
                <a:lnTo>
                  <a:pt x="927099" y="44450"/>
                </a:lnTo>
                <a:lnTo>
                  <a:pt x="977899" y="44450"/>
                </a:lnTo>
                <a:lnTo>
                  <a:pt x="990599" y="38100"/>
                </a:lnTo>
                <a:lnTo>
                  <a:pt x="97789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0857" y="2839211"/>
            <a:ext cx="3746500" cy="654050"/>
          </a:xfrm>
          <a:custGeom>
            <a:avLst/>
            <a:gdLst/>
            <a:ahLst/>
            <a:cxnLst/>
            <a:rect l="l" t="t" r="r" b="b"/>
            <a:pathLst>
              <a:path w="3746500" h="654050">
                <a:moveTo>
                  <a:pt x="615950" y="31750"/>
                </a:moveTo>
                <a:lnTo>
                  <a:pt x="2793" y="31750"/>
                </a:lnTo>
                <a:lnTo>
                  <a:pt x="0" y="34543"/>
                </a:lnTo>
                <a:lnTo>
                  <a:pt x="0" y="651255"/>
                </a:lnTo>
                <a:lnTo>
                  <a:pt x="2793" y="654050"/>
                </a:lnTo>
                <a:lnTo>
                  <a:pt x="3743706" y="654050"/>
                </a:lnTo>
                <a:lnTo>
                  <a:pt x="3746500" y="651255"/>
                </a:lnTo>
                <a:lnTo>
                  <a:pt x="3746500" y="647700"/>
                </a:lnTo>
                <a:lnTo>
                  <a:pt x="12700" y="647700"/>
                </a:lnTo>
                <a:lnTo>
                  <a:pt x="6350" y="641350"/>
                </a:lnTo>
                <a:lnTo>
                  <a:pt x="12700" y="641350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15950" y="38100"/>
                </a:lnTo>
                <a:lnTo>
                  <a:pt x="615950" y="31750"/>
                </a:lnTo>
                <a:close/>
              </a:path>
              <a:path w="3746500" h="654050">
                <a:moveTo>
                  <a:pt x="12700" y="641350"/>
                </a:moveTo>
                <a:lnTo>
                  <a:pt x="6350" y="641350"/>
                </a:lnTo>
                <a:lnTo>
                  <a:pt x="12700" y="647700"/>
                </a:lnTo>
                <a:lnTo>
                  <a:pt x="12700" y="641350"/>
                </a:lnTo>
                <a:close/>
              </a:path>
              <a:path w="3746500" h="654050">
                <a:moveTo>
                  <a:pt x="3733800" y="641350"/>
                </a:moveTo>
                <a:lnTo>
                  <a:pt x="12700" y="641350"/>
                </a:lnTo>
                <a:lnTo>
                  <a:pt x="12700" y="647700"/>
                </a:lnTo>
                <a:lnTo>
                  <a:pt x="3733800" y="647700"/>
                </a:lnTo>
                <a:lnTo>
                  <a:pt x="3733800" y="641350"/>
                </a:lnTo>
                <a:close/>
              </a:path>
              <a:path w="3746500" h="654050">
                <a:moveTo>
                  <a:pt x="3733800" y="38100"/>
                </a:moveTo>
                <a:lnTo>
                  <a:pt x="3733800" y="647700"/>
                </a:lnTo>
                <a:lnTo>
                  <a:pt x="3740150" y="641350"/>
                </a:lnTo>
                <a:lnTo>
                  <a:pt x="3746500" y="641350"/>
                </a:lnTo>
                <a:lnTo>
                  <a:pt x="3746500" y="44450"/>
                </a:lnTo>
                <a:lnTo>
                  <a:pt x="3740150" y="44450"/>
                </a:lnTo>
                <a:lnTo>
                  <a:pt x="3733800" y="38100"/>
                </a:lnTo>
                <a:close/>
              </a:path>
              <a:path w="3746500" h="654050">
                <a:moveTo>
                  <a:pt x="3746500" y="641350"/>
                </a:moveTo>
                <a:lnTo>
                  <a:pt x="3740150" y="641350"/>
                </a:lnTo>
                <a:lnTo>
                  <a:pt x="3733800" y="647700"/>
                </a:lnTo>
                <a:lnTo>
                  <a:pt x="3746500" y="647700"/>
                </a:lnTo>
                <a:lnTo>
                  <a:pt x="3746500" y="641350"/>
                </a:lnTo>
                <a:close/>
              </a:path>
              <a:path w="3746500" h="654050">
                <a:moveTo>
                  <a:pt x="615950" y="0"/>
                </a:moveTo>
                <a:lnTo>
                  <a:pt x="615950" y="76200"/>
                </a:lnTo>
                <a:lnTo>
                  <a:pt x="679450" y="44450"/>
                </a:lnTo>
                <a:lnTo>
                  <a:pt x="628650" y="44450"/>
                </a:lnTo>
                <a:lnTo>
                  <a:pt x="628650" y="31750"/>
                </a:lnTo>
                <a:lnTo>
                  <a:pt x="679450" y="31750"/>
                </a:lnTo>
                <a:lnTo>
                  <a:pt x="615950" y="0"/>
                </a:lnTo>
                <a:close/>
              </a:path>
              <a:path w="3746500" h="65405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3746500" h="654050">
                <a:moveTo>
                  <a:pt x="615950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15950" y="44450"/>
                </a:lnTo>
                <a:lnTo>
                  <a:pt x="615950" y="38100"/>
                </a:lnTo>
                <a:close/>
              </a:path>
              <a:path w="3746500" h="654050">
                <a:moveTo>
                  <a:pt x="679450" y="31750"/>
                </a:moveTo>
                <a:lnTo>
                  <a:pt x="628650" y="31750"/>
                </a:lnTo>
                <a:lnTo>
                  <a:pt x="628650" y="44450"/>
                </a:lnTo>
                <a:lnTo>
                  <a:pt x="679450" y="44450"/>
                </a:lnTo>
                <a:lnTo>
                  <a:pt x="692150" y="38100"/>
                </a:lnTo>
                <a:lnTo>
                  <a:pt x="679450" y="31750"/>
                </a:lnTo>
                <a:close/>
              </a:path>
              <a:path w="3746500" h="654050">
                <a:moveTo>
                  <a:pt x="3743706" y="31750"/>
                </a:moveTo>
                <a:lnTo>
                  <a:pt x="3206750" y="31750"/>
                </a:lnTo>
                <a:lnTo>
                  <a:pt x="3206750" y="44450"/>
                </a:lnTo>
                <a:lnTo>
                  <a:pt x="3733800" y="44450"/>
                </a:lnTo>
                <a:lnTo>
                  <a:pt x="3733800" y="38100"/>
                </a:lnTo>
                <a:lnTo>
                  <a:pt x="3746500" y="38100"/>
                </a:lnTo>
                <a:lnTo>
                  <a:pt x="3746500" y="34543"/>
                </a:lnTo>
                <a:lnTo>
                  <a:pt x="3743706" y="31750"/>
                </a:lnTo>
                <a:close/>
              </a:path>
              <a:path w="3746500" h="654050">
                <a:moveTo>
                  <a:pt x="3746500" y="38100"/>
                </a:moveTo>
                <a:lnTo>
                  <a:pt x="3733800" y="38100"/>
                </a:lnTo>
                <a:lnTo>
                  <a:pt x="3740150" y="44450"/>
                </a:lnTo>
                <a:lnTo>
                  <a:pt x="3746500" y="44450"/>
                </a:lnTo>
                <a:lnTo>
                  <a:pt x="37465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2407" y="1772411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5008" y="3258311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5008" y="3258311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6702" y="3236468"/>
            <a:ext cx="824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28015" algn="l"/>
              </a:tabLst>
            </a:pPr>
            <a:r>
              <a:rPr sz="2000" dirty="0">
                <a:latin typeface="Times New Roman"/>
                <a:cs typeface="Times New Roman"/>
              </a:rPr>
              <a:t>Q	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59607" y="188671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9607" y="242011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2208" y="420014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8608" y="188671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8608" y="242011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1808" y="2839211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36235" y="3634740"/>
            <a:ext cx="237744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2808" y="2648711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2808" y="2648711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99125" y="2653410"/>
            <a:ext cx="31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Symbol"/>
                <a:cs typeface="Symbol"/>
              </a:rPr>
              <a:t></a:t>
            </a:r>
            <a:r>
              <a:rPr sz="2400" baseline="-20833" dirty="0">
                <a:latin typeface="Times New Roman"/>
                <a:cs typeface="Times New Roman"/>
              </a:rPr>
              <a:t>k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31208" y="4706111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1208" y="4706111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22902" y="4684521"/>
            <a:ext cx="824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28015" algn="l"/>
              </a:tabLst>
            </a:pPr>
            <a:r>
              <a:rPr sz="2000" dirty="0">
                <a:latin typeface="Times New Roman"/>
                <a:cs typeface="Times New Roman"/>
              </a:rPr>
              <a:t>Q	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21808" y="2305811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2435" y="5082540"/>
            <a:ext cx="237744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2808" y="2115311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2808" y="2115311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81979" y="2120010"/>
            <a:ext cx="34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Times New Roman"/>
                <a:cs typeface="Times New Roman"/>
              </a:rPr>
              <a:t>j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48457" y="2305811"/>
            <a:ext cx="1682750" cy="2559050"/>
          </a:xfrm>
          <a:custGeom>
            <a:avLst/>
            <a:gdLst/>
            <a:ahLst/>
            <a:cxnLst/>
            <a:rect l="l" t="t" r="r" b="b"/>
            <a:pathLst>
              <a:path w="1682750" h="2559050">
                <a:moveTo>
                  <a:pt x="768350" y="31750"/>
                </a:moveTo>
                <a:lnTo>
                  <a:pt x="2793" y="31750"/>
                </a:lnTo>
                <a:lnTo>
                  <a:pt x="0" y="34543"/>
                </a:lnTo>
                <a:lnTo>
                  <a:pt x="0" y="2556256"/>
                </a:lnTo>
                <a:lnTo>
                  <a:pt x="2793" y="2559050"/>
                </a:lnTo>
                <a:lnTo>
                  <a:pt x="1682750" y="2559050"/>
                </a:lnTo>
                <a:lnTo>
                  <a:pt x="1682750" y="2552700"/>
                </a:lnTo>
                <a:lnTo>
                  <a:pt x="12700" y="2552700"/>
                </a:lnTo>
                <a:lnTo>
                  <a:pt x="6350" y="2546350"/>
                </a:lnTo>
                <a:lnTo>
                  <a:pt x="12700" y="2546350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768350" y="38100"/>
                </a:lnTo>
                <a:lnTo>
                  <a:pt x="768350" y="31750"/>
                </a:lnTo>
                <a:close/>
              </a:path>
              <a:path w="1682750" h="2559050">
                <a:moveTo>
                  <a:pt x="12700" y="2546350"/>
                </a:moveTo>
                <a:lnTo>
                  <a:pt x="6350" y="2546350"/>
                </a:lnTo>
                <a:lnTo>
                  <a:pt x="12700" y="2552700"/>
                </a:lnTo>
                <a:lnTo>
                  <a:pt x="12700" y="2546350"/>
                </a:lnTo>
                <a:close/>
              </a:path>
              <a:path w="1682750" h="2559050">
                <a:moveTo>
                  <a:pt x="1682750" y="2546350"/>
                </a:moveTo>
                <a:lnTo>
                  <a:pt x="12700" y="2546350"/>
                </a:lnTo>
                <a:lnTo>
                  <a:pt x="12700" y="2552700"/>
                </a:lnTo>
                <a:lnTo>
                  <a:pt x="1682750" y="2552700"/>
                </a:lnTo>
                <a:lnTo>
                  <a:pt x="1682750" y="2546350"/>
                </a:lnTo>
                <a:close/>
              </a:path>
              <a:path w="1682750" h="2559050">
                <a:moveTo>
                  <a:pt x="768350" y="0"/>
                </a:moveTo>
                <a:lnTo>
                  <a:pt x="768350" y="76200"/>
                </a:lnTo>
                <a:lnTo>
                  <a:pt x="831850" y="44450"/>
                </a:lnTo>
                <a:lnTo>
                  <a:pt x="781050" y="44450"/>
                </a:lnTo>
                <a:lnTo>
                  <a:pt x="781050" y="31750"/>
                </a:lnTo>
                <a:lnTo>
                  <a:pt x="831850" y="31750"/>
                </a:lnTo>
                <a:lnTo>
                  <a:pt x="768350" y="0"/>
                </a:lnTo>
                <a:close/>
              </a:path>
              <a:path w="1682750" h="255905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682750" h="2559050">
                <a:moveTo>
                  <a:pt x="768350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768350" y="44450"/>
                </a:lnTo>
                <a:lnTo>
                  <a:pt x="768350" y="38100"/>
                </a:lnTo>
                <a:close/>
              </a:path>
              <a:path w="1682750" h="2559050">
                <a:moveTo>
                  <a:pt x="831850" y="31750"/>
                </a:moveTo>
                <a:lnTo>
                  <a:pt x="781050" y="31750"/>
                </a:lnTo>
                <a:lnTo>
                  <a:pt x="781050" y="44450"/>
                </a:lnTo>
                <a:lnTo>
                  <a:pt x="831850" y="44450"/>
                </a:lnTo>
                <a:lnTo>
                  <a:pt x="844550" y="38100"/>
                </a:lnTo>
                <a:lnTo>
                  <a:pt x="8318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45608" y="2337561"/>
            <a:ext cx="1530350" cy="2559050"/>
          </a:xfrm>
          <a:custGeom>
            <a:avLst/>
            <a:gdLst/>
            <a:ahLst/>
            <a:cxnLst/>
            <a:rect l="l" t="t" r="r" b="b"/>
            <a:pathLst>
              <a:path w="1530350" h="2559050">
                <a:moveTo>
                  <a:pt x="76200" y="2482850"/>
                </a:moveTo>
                <a:lnTo>
                  <a:pt x="0" y="2520950"/>
                </a:lnTo>
                <a:lnTo>
                  <a:pt x="76200" y="2559050"/>
                </a:lnTo>
                <a:lnTo>
                  <a:pt x="76200" y="2527300"/>
                </a:lnTo>
                <a:lnTo>
                  <a:pt x="63500" y="2527300"/>
                </a:lnTo>
                <a:lnTo>
                  <a:pt x="63500" y="2514600"/>
                </a:lnTo>
                <a:lnTo>
                  <a:pt x="76200" y="2514600"/>
                </a:lnTo>
                <a:lnTo>
                  <a:pt x="76200" y="2482850"/>
                </a:lnTo>
                <a:close/>
              </a:path>
              <a:path w="1530350" h="2559050">
                <a:moveTo>
                  <a:pt x="76200" y="2514600"/>
                </a:moveTo>
                <a:lnTo>
                  <a:pt x="63500" y="2514600"/>
                </a:lnTo>
                <a:lnTo>
                  <a:pt x="63500" y="2527300"/>
                </a:lnTo>
                <a:lnTo>
                  <a:pt x="76200" y="2527300"/>
                </a:lnTo>
                <a:lnTo>
                  <a:pt x="76200" y="2514600"/>
                </a:lnTo>
                <a:close/>
              </a:path>
              <a:path w="1530350" h="2559050">
                <a:moveTo>
                  <a:pt x="1517649" y="2514600"/>
                </a:moveTo>
                <a:lnTo>
                  <a:pt x="76200" y="2514600"/>
                </a:lnTo>
                <a:lnTo>
                  <a:pt x="76200" y="2527300"/>
                </a:lnTo>
                <a:lnTo>
                  <a:pt x="1527556" y="2527300"/>
                </a:lnTo>
                <a:lnTo>
                  <a:pt x="1530349" y="2524506"/>
                </a:lnTo>
                <a:lnTo>
                  <a:pt x="1530349" y="2520950"/>
                </a:lnTo>
                <a:lnTo>
                  <a:pt x="1517649" y="2520950"/>
                </a:lnTo>
                <a:lnTo>
                  <a:pt x="1517649" y="2514600"/>
                </a:lnTo>
                <a:close/>
              </a:path>
              <a:path w="1530350" h="2559050">
                <a:moveTo>
                  <a:pt x="1517649" y="6350"/>
                </a:moveTo>
                <a:lnTo>
                  <a:pt x="1517649" y="2520950"/>
                </a:lnTo>
                <a:lnTo>
                  <a:pt x="1523999" y="2514600"/>
                </a:lnTo>
                <a:lnTo>
                  <a:pt x="1530349" y="2514600"/>
                </a:lnTo>
                <a:lnTo>
                  <a:pt x="1530349" y="12700"/>
                </a:lnTo>
                <a:lnTo>
                  <a:pt x="1523999" y="12700"/>
                </a:lnTo>
                <a:lnTo>
                  <a:pt x="1517649" y="6350"/>
                </a:lnTo>
                <a:close/>
              </a:path>
              <a:path w="1530350" h="2559050">
                <a:moveTo>
                  <a:pt x="1530349" y="2514600"/>
                </a:moveTo>
                <a:lnTo>
                  <a:pt x="1523999" y="2514600"/>
                </a:lnTo>
                <a:lnTo>
                  <a:pt x="1517649" y="2520950"/>
                </a:lnTo>
                <a:lnTo>
                  <a:pt x="1530349" y="2520950"/>
                </a:lnTo>
                <a:lnTo>
                  <a:pt x="1530349" y="2514600"/>
                </a:lnTo>
                <a:close/>
              </a:path>
              <a:path w="1530350" h="2559050">
                <a:moveTo>
                  <a:pt x="1527556" y="0"/>
                </a:moveTo>
                <a:lnTo>
                  <a:pt x="762000" y="0"/>
                </a:lnTo>
                <a:lnTo>
                  <a:pt x="762000" y="12700"/>
                </a:lnTo>
                <a:lnTo>
                  <a:pt x="1517649" y="12700"/>
                </a:lnTo>
                <a:lnTo>
                  <a:pt x="1517649" y="6350"/>
                </a:lnTo>
                <a:lnTo>
                  <a:pt x="1530349" y="6350"/>
                </a:lnTo>
                <a:lnTo>
                  <a:pt x="1530349" y="2793"/>
                </a:lnTo>
                <a:lnTo>
                  <a:pt x="1527556" y="0"/>
                </a:lnTo>
                <a:close/>
              </a:path>
              <a:path w="1530350" h="2559050">
                <a:moveTo>
                  <a:pt x="1530349" y="6350"/>
                </a:moveTo>
                <a:lnTo>
                  <a:pt x="1517649" y="6350"/>
                </a:lnTo>
                <a:lnTo>
                  <a:pt x="1523999" y="12700"/>
                </a:lnTo>
                <a:lnTo>
                  <a:pt x="1530349" y="12700"/>
                </a:lnTo>
                <a:lnTo>
                  <a:pt x="153034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682495" y="1568958"/>
            <a:ext cx="2698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baseline="-20833" dirty="0">
                <a:latin typeface="Times New Roman"/>
                <a:cs typeface="Times New Roman"/>
              </a:rPr>
              <a:t>1  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baseline="-20833" dirty="0">
                <a:latin typeface="Times New Roman"/>
                <a:cs typeface="Times New Roman"/>
              </a:rPr>
              <a:t>n  </a:t>
            </a:r>
            <a:r>
              <a:rPr sz="1800" spc="20" dirty="0">
                <a:latin typeface="Times New Roman"/>
                <a:cs typeface="Times New Roman"/>
              </a:rPr>
              <a:t>y</a:t>
            </a:r>
            <a:r>
              <a:rPr sz="1800" baseline="-20833" dirty="0"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82495" y="2666491"/>
            <a:ext cx="26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r>
              <a:rPr sz="1800" spc="15" baseline="-20833" dirty="0">
                <a:latin typeface="Times New Roman"/>
                <a:cs typeface="Times New Roman"/>
              </a:rPr>
              <a:t>k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56982" y="1607058"/>
            <a:ext cx="317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baseline="-20833" dirty="0">
                <a:latin typeface="Times New Roman"/>
                <a:cs typeface="Times New Roman"/>
              </a:rPr>
              <a:t>1  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baseline="-20833" dirty="0">
                <a:latin typeface="Times New Roman"/>
                <a:cs typeface="Times New Roman"/>
              </a:rPr>
              <a:t>m  </a:t>
            </a:r>
            <a:r>
              <a:rPr sz="1800" spc="-10" dirty="0">
                <a:latin typeface="Times New Roman"/>
                <a:cs typeface="Times New Roman"/>
              </a:rPr>
              <a:t>Y</a:t>
            </a:r>
            <a:r>
              <a:rPr sz="1800" baseline="-20833" dirty="0"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56982" y="2704591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Y</a:t>
            </a:r>
            <a:r>
              <a:rPr sz="1800" spc="-7" baseline="-20833" dirty="0">
                <a:latin typeface="Times New Roman"/>
                <a:cs typeface="Times New Roman"/>
              </a:rPr>
              <a:t>k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55407" y="394411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5407" y="394411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31607" y="402031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31607" y="402031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31607" y="4096511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228600" y="152400"/>
                </a:lnTo>
                <a:lnTo>
                  <a:pt x="228600" y="0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69408" y="371551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1981199" y="0"/>
                </a:lnTo>
                <a:lnTo>
                  <a:pt x="1981199" y="457200"/>
                </a:lnTo>
                <a:lnTo>
                  <a:pt x="2285999" y="45720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45608" y="4172711"/>
            <a:ext cx="1905000" cy="990600"/>
          </a:xfrm>
          <a:custGeom>
            <a:avLst/>
            <a:gdLst/>
            <a:ahLst/>
            <a:cxnLst/>
            <a:rect l="l" t="t" r="r" b="b"/>
            <a:pathLst>
              <a:path w="1905000" h="990600">
                <a:moveTo>
                  <a:pt x="1904999" y="0"/>
                </a:moveTo>
                <a:lnTo>
                  <a:pt x="1904999" y="990600"/>
                </a:lnTo>
                <a:lnTo>
                  <a:pt x="0" y="99060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015998" y="5340197"/>
            <a:ext cx="5532120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z </a:t>
            </a:r>
            <a:r>
              <a:rPr sz="1950" spc="7" baseline="-21367" dirty="0">
                <a:latin typeface="Times New Roman"/>
                <a:cs typeface="Times New Roman"/>
              </a:rPr>
              <a:t>i </a:t>
            </a:r>
            <a:r>
              <a:rPr sz="1950" spc="22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= F </a:t>
            </a:r>
            <a:r>
              <a:rPr sz="1950" spc="7" baseline="-21367" dirty="0">
                <a:latin typeface="Times New Roman"/>
                <a:cs typeface="Times New Roman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(x </a:t>
            </a:r>
            <a:r>
              <a:rPr sz="1950" spc="7" baseline="-21367" dirty="0">
                <a:latin typeface="Times New Roman"/>
                <a:cs typeface="Times New Roman"/>
              </a:rPr>
              <a:t>1</a:t>
            </a:r>
            <a:r>
              <a:rPr sz="2000" spc="5" dirty="0">
                <a:latin typeface="Times New Roman"/>
                <a:cs typeface="Times New Roman"/>
              </a:rPr>
              <a:t>,.., </a:t>
            </a:r>
            <a:r>
              <a:rPr sz="2000" dirty="0">
                <a:latin typeface="Times New Roman"/>
                <a:cs typeface="Times New Roman"/>
              </a:rPr>
              <a:t>x </a:t>
            </a:r>
            <a:r>
              <a:rPr sz="1950" spc="22" baseline="-21367" dirty="0">
                <a:latin typeface="Times New Roman"/>
                <a:cs typeface="Times New Roman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, y </a:t>
            </a:r>
            <a:r>
              <a:rPr sz="1950" spc="22" baseline="-21367" dirty="0">
                <a:latin typeface="Times New Roman"/>
                <a:cs typeface="Times New Roman"/>
              </a:rPr>
              <a:t>1 </a:t>
            </a:r>
            <a:r>
              <a:rPr sz="2000" dirty="0">
                <a:latin typeface="Times New Roman"/>
                <a:cs typeface="Times New Roman"/>
              </a:rPr>
              <a:t>,.., y </a:t>
            </a:r>
            <a:r>
              <a:rPr sz="1950" spc="15" baseline="-21367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)</a:t>
            </a:r>
            <a:r>
              <a:rPr sz="1950" spc="15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1800" dirty="0">
                <a:latin typeface="Times New Roman"/>
                <a:cs typeface="Times New Roman"/>
              </a:rPr>
              <a:t>per i = 1, .. ,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140"/>
              </a:spcBef>
            </a:pP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1950" spc="7" baseline="-21367" dirty="0">
                <a:latin typeface="Times New Roman"/>
                <a:cs typeface="Times New Roman"/>
              </a:rPr>
              <a:t>i </a:t>
            </a:r>
            <a:r>
              <a:rPr sz="1950" spc="22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n+1 </a:t>
            </a:r>
            <a:r>
              <a:rPr sz="2000" dirty="0">
                <a:latin typeface="Times New Roman"/>
                <a:cs typeface="Times New Roman"/>
              </a:rPr>
              <a:t>= Y </a:t>
            </a:r>
            <a:r>
              <a:rPr sz="1950" spc="7" baseline="-21367" dirty="0">
                <a:latin typeface="Times New Roman"/>
                <a:cs typeface="Times New Roman"/>
              </a:rPr>
              <a:t>i </a:t>
            </a:r>
            <a:r>
              <a:rPr sz="1950" spc="22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= G </a:t>
            </a:r>
            <a:r>
              <a:rPr sz="1950" spc="7" baseline="-21367" dirty="0">
                <a:latin typeface="Times New Roman"/>
                <a:cs typeface="Times New Roman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(x </a:t>
            </a:r>
            <a:r>
              <a:rPr sz="1950" spc="7" baseline="-21367" dirty="0">
                <a:latin typeface="Times New Roman"/>
                <a:cs typeface="Times New Roman"/>
              </a:rPr>
              <a:t>1</a:t>
            </a:r>
            <a:r>
              <a:rPr sz="2000" spc="5" dirty="0">
                <a:latin typeface="Times New Roman"/>
                <a:cs typeface="Times New Roman"/>
              </a:rPr>
              <a:t>,.., </a:t>
            </a:r>
            <a:r>
              <a:rPr sz="2000" dirty="0">
                <a:latin typeface="Times New Roman"/>
                <a:cs typeface="Times New Roman"/>
              </a:rPr>
              <a:t>x </a:t>
            </a:r>
            <a:r>
              <a:rPr sz="1950" spc="22" baseline="-21367" dirty="0">
                <a:latin typeface="Times New Roman"/>
                <a:cs typeface="Times New Roman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, y </a:t>
            </a:r>
            <a:r>
              <a:rPr sz="1950" spc="22" baseline="-21367" dirty="0">
                <a:latin typeface="Times New Roman"/>
                <a:cs typeface="Times New Roman"/>
              </a:rPr>
              <a:t>1 </a:t>
            </a:r>
            <a:r>
              <a:rPr sz="2000" dirty="0">
                <a:latin typeface="Times New Roman"/>
                <a:cs typeface="Times New Roman"/>
              </a:rPr>
              <a:t>,.., y </a:t>
            </a:r>
            <a:r>
              <a:rPr sz="1950" spc="15" baseline="-21367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)</a:t>
            </a:r>
            <a:r>
              <a:rPr sz="1950" spc="15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1800" dirty="0">
                <a:latin typeface="Times New Roman"/>
                <a:cs typeface="Times New Roman"/>
              </a:rPr>
              <a:t>per i = 1, .. 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60121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105</a:t>
            </a:r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307847" y="3200400"/>
            <a:ext cx="2194560" cy="2057400"/>
          </a:xfrm>
          <a:prstGeom prst="rect">
            <a:avLst/>
          </a:prstGeom>
          <a:ln w="9144">
            <a:solidFill>
              <a:srgbClr val="3366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81940" marR="257810" indent="-190500">
              <a:lnSpc>
                <a:spcPct val="100000"/>
              </a:lnSpc>
              <a:spcBef>
                <a:spcPts val="315"/>
              </a:spcBef>
              <a:buChar char="•"/>
              <a:tabLst>
                <a:tab pos="282575" algn="l"/>
              </a:tabLst>
            </a:pPr>
            <a:r>
              <a:rPr sz="1600" spc="-5" dirty="0">
                <a:latin typeface="Times New Roman"/>
                <a:cs typeface="Times New Roman"/>
              </a:rPr>
              <a:t>Il </a:t>
            </a:r>
            <a:r>
              <a:rPr sz="1600" b="1" spc="-5" dirty="0">
                <a:latin typeface="Times New Roman"/>
                <a:cs typeface="Times New Roman"/>
              </a:rPr>
              <a:t>ritardo </a:t>
            </a:r>
            <a:r>
              <a:rPr sz="1600" spc="-5" dirty="0">
                <a:latin typeface="Times New Roman"/>
                <a:cs typeface="Times New Roman"/>
              </a:rPr>
              <a:t>sulla  retroazione viene  realizzato con una  “rete logica” detta  Flip Flop 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(FF-D)</a:t>
            </a:r>
            <a:endParaRPr sz="1600">
              <a:latin typeface="Times New Roman"/>
              <a:cs typeface="Times New Roman"/>
            </a:endParaRPr>
          </a:p>
          <a:p>
            <a:pPr marL="281940" marR="99695" indent="-190500">
              <a:lnSpc>
                <a:spcPct val="100000"/>
              </a:lnSpc>
              <a:buChar char="•"/>
              <a:tabLst>
                <a:tab pos="282575" algn="l"/>
              </a:tabLst>
            </a:pPr>
            <a:r>
              <a:rPr sz="1600" spc="-5" dirty="0">
                <a:latin typeface="Times New Roman"/>
                <a:cs typeface="Times New Roman"/>
              </a:rPr>
              <a:t>Ci vuole </a:t>
            </a:r>
            <a:r>
              <a:rPr sz="1600" b="1" spc="-5" dirty="0">
                <a:latin typeface="Times New Roman"/>
                <a:cs typeface="Times New Roman"/>
              </a:rPr>
              <a:t>un FF-D  per ogni variabile di  stato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49743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629" y="246075"/>
            <a:ext cx="5176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Il </a:t>
            </a:r>
            <a:r>
              <a:rPr b="0" spc="-10" dirty="0">
                <a:latin typeface="Calibri"/>
                <a:cs typeface="Calibri"/>
              </a:rPr>
              <a:t>flip-flop </a:t>
            </a:r>
            <a:r>
              <a:rPr b="0" spc="-5" dirty="0">
                <a:latin typeface="Calibri"/>
                <a:cs typeface="Calibri"/>
              </a:rPr>
              <a:t>come elemento di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ritardo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7741" y="1082247"/>
            <a:ext cx="1656714" cy="183451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4200" b="1" spc="-7" baseline="-16865" dirty="0">
                <a:solidFill>
                  <a:srgbClr val="FF0000"/>
                </a:solidFill>
                <a:latin typeface="Times New Roman"/>
                <a:cs typeface="Times New Roman"/>
              </a:rPr>
              <a:t>Q </a:t>
            </a:r>
            <a:r>
              <a:rPr sz="18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n+1 </a:t>
            </a:r>
            <a:r>
              <a:rPr sz="4200" b="1" spc="-7" baseline="-16865" dirty="0">
                <a:solidFill>
                  <a:srgbClr val="FF0000"/>
                </a:solidFill>
                <a:latin typeface="Times New Roman"/>
                <a:cs typeface="Times New Roman"/>
              </a:rPr>
              <a:t>= D</a:t>
            </a:r>
            <a:r>
              <a:rPr sz="4200" b="1" spc="-135" baseline="-168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  <a:p>
            <a:pPr marL="50165" marR="41275" indent="-635" algn="ctr">
              <a:lnSpc>
                <a:spcPct val="106700"/>
              </a:lnSpc>
              <a:spcBef>
                <a:spcPts val="665"/>
              </a:spcBef>
            </a:pPr>
            <a:r>
              <a:rPr sz="2400" dirty="0">
                <a:latin typeface="Times New Roman"/>
                <a:cs typeface="Times New Roman"/>
              </a:rPr>
              <a:t>equazione  ca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ris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ica  del </a:t>
            </a:r>
            <a:r>
              <a:rPr sz="2400" spc="-5" dirty="0">
                <a:latin typeface="Times New Roman"/>
                <a:cs typeface="Times New Roman"/>
              </a:rPr>
              <a:t>FF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“D”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5138" y="4061536"/>
            <a:ext cx="1195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4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991" y="4061536"/>
            <a:ext cx="738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 .</a:t>
            </a:r>
            <a:r>
              <a:rPr sz="24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391" y="4061536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(n+1)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.T</a:t>
            </a:r>
            <a:r>
              <a:rPr sz="24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5380" y="3505200"/>
            <a:ext cx="1132840" cy="466725"/>
          </a:xfrm>
          <a:prstGeom prst="rect">
            <a:avLst/>
          </a:prstGeom>
          <a:solidFill>
            <a:srgbClr val="FF7B80"/>
          </a:solidFill>
          <a:ln w="9144">
            <a:solidFill>
              <a:srgbClr val="3333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clock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1561" y="3277361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0"/>
                </a:moveTo>
                <a:lnTo>
                  <a:pt x="838200" y="0"/>
                </a:lnTo>
                <a:lnTo>
                  <a:pt x="838200" y="685800"/>
                </a:lnTo>
                <a:lnTo>
                  <a:pt x="1524000" y="6858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5561" y="3277361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0"/>
                </a:moveTo>
                <a:lnTo>
                  <a:pt x="838200" y="0"/>
                </a:lnTo>
                <a:lnTo>
                  <a:pt x="838200" y="685800"/>
                </a:lnTo>
                <a:lnTo>
                  <a:pt x="1524000" y="6858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9561" y="3277361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0"/>
                </a:moveTo>
                <a:lnTo>
                  <a:pt x="838200" y="0"/>
                </a:lnTo>
                <a:lnTo>
                  <a:pt x="838200" y="685800"/>
                </a:lnTo>
                <a:lnTo>
                  <a:pt x="1523999" y="6858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1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5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5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1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5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9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5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39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3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3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9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3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7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7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63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4759" y="1219200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39">
                <a:moveTo>
                  <a:pt x="0" y="1196339"/>
                </a:moveTo>
                <a:lnTo>
                  <a:pt x="1429512" y="1196339"/>
                </a:lnTo>
                <a:lnTo>
                  <a:pt x="1429512" y="0"/>
                </a:lnTo>
                <a:lnTo>
                  <a:pt x="0" y="0"/>
                </a:lnTo>
                <a:lnTo>
                  <a:pt x="0" y="1196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759" y="1219200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39">
                <a:moveTo>
                  <a:pt x="0" y="1196339"/>
                </a:moveTo>
                <a:lnTo>
                  <a:pt x="1429512" y="1196339"/>
                </a:lnTo>
                <a:lnTo>
                  <a:pt x="1429512" y="0"/>
                </a:lnTo>
                <a:lnTo>
                  <a:pt x="0" y="0"/>
                </a:lnTo>
                <a:lnTo>
                  <a:pt x="0" y="1196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86200" y="1241805"/>
            <a:ext cx="23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92065" y="1241805"/>
            <a:ext cx="23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00600" y="1973707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Q’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01161" y="144856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761" y="216941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43321" y="1448561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4759" y="1981200"/>
            <a:ext cx="304800" cy="342900"/>
          </a:xfrm>
          <a:custGeom>
            <a:avLst/>
            <a:gdLst/>
            <a:ahLst/>
            <a:cxnLst/>
            <a:rect l="l" t="t" r="r" b="b"/>
            <a:pathLst>
              <a:path w="304800" h="342900">
                <a:moveTo>
                  <a:pt x="0" y="0"/>
                </a:moveTo>
                <a:lnTo>
                  <a:pt x="0" y="342900"/>
                </a:lnTo>
                <a:lnTo>
                  <a:pt x="30480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4759" y="1981200"/>
            <a:ext cx="304800" cy="342900"/>
          </a:xfrm>
          <a:custGeom>
            <a:avLst/>
            <a:gdLst/>
            <a:ahLst/>
            <a:cxnLst/>
            <a:rect l="l" t="t" r="r" b="b"/>
            <a:pathLst>
              <a:path w="304800" h="342900">
                <a:moveTo>
                  <a:pt x="0" y="0"/>
                </a:moveTo>
                <a:lnTo>
                  <a:pt x="304800" y="17145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8800" y="190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8800" y="190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5000" y="1981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5000" y="1981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5000" y="20574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228600" y="152400"/>
                </a:lnTo>
                <a:lnTo>
                  <a:pt x="228600" y="0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00700" y="4648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2600" y="46482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02017" y="4916217"/>
            <a:ext cx="952500" cy="683895"/>
          </a:xfrm>
          <a:custGeom>
            <a:avLst/>
            <a:gdLst/>
            <a:ahLst/>
            <a:cxnLst/>
            <a:rect l="l" t="t" r="r" b="b"/>
            <a:pathLst>
              <a:path w="952500" h="683895">
                <a:moveTo>
                  <a:pt x="883979" y="647773"/>
                </a:moveTo>
                <a:lnTo>
                  <a:pt x="867743" y="670766"/>
                </a:lnTo>
                <a:lnTo>
                  <a:pt x="951944" y="683656"/>
                </a:lnTo>
                <a:lnTo>
                  <a:pt x="936664" y="655145"/>
                </a:lnTo>
                <a:lnTo>
                  <a:pt x="894413" y="655145"/>
                </a:lnTo>
                <a:lnTo>
                  <a:pt x="883979" y="647773"/>
                </a:lnTo>
                <a:close/>
              </a:path>
              <a:path w="952500" h="683895">
                <a:moveTo>
                  <a:pt x="895441" y="631540"/>
                </a:moveTo>
                <a:lnTo>
                  <a:pt x="883979" y="647773"/>
                </a:lnTo>
                <a:lnTo>
                  <a:pt x="894413" y="655145"/>
                </a:lnTo>
                <a:lnTo>
                  <a:pt x="905843" y="638889"/>
                </a:lnTo>
                <a:lnTo>
                  <a:pt x="895441" y="631540"/>
                </a:lnTo>
                <a:close/>
              </a:path>
              <a:path w="952500" h="683895">
                <a:moveTo>
                  <a:pt x="911685" y="608536"/>
                </a:moveTo>
                <a:lnTo>
                  <a:pt x="895441" y="631540"/>
                </a:lnTo>
                <a:lnTo>
                  <a:pt x="905843" y="638889"/>
                </a:lnTo>
                <a:lnTo>
                  <a:pt x="894413" y="655145"/>
                </a:lnTo>
                <a:lnTo>
                  <a:pt x="936664" y="655145"/>
                </a:lnTo>
                <a:lnTo>
                  <a:pt x="911685" y="608536"/>
                </a:lnTo>
                <a:close/>
              </a:path>
              <a:path w="952500" h="683895">
                <a:moveTo>
                  <a:pt x="72762" y="50262"/>
                </a:moveTo>
                <a:lnTo>
                  <a:pt x="68659" y="59515"/>
                </a:lnTo>
                <a:lnTo>
                  <a:pt x="61266" y="66471"/>
                </a:lnTo>
                <a:lnTo>
                  <a:pt x="883979" y="647773"/>
                </a:lnTo>
                <a:lnTo>
                  <a:pt x="895441" y="631540"/>
                </a:lnTo>
                <a:lnTo>
                  <a:pt x="72762" y="50262"/>
                </a:lnTo>
                <a:close/>
              </a:path>
              <a:path w="952500" h="683895">
                <a:moveTo>
                  <a:pt x="31114" y="0"/>
                </a:moveTo>
                <a:lnTo>
                  <a:pt x="17456" y="5197"/>
                </a:lnTo>
                <a:lnTo>
                  <a:pt x="6429" y="15573"/>
                </a:lnTo>
                <a:lnTo>
                  <a:pt x="303" y="29386"/>
                </a:lnTo>
                <a:lnTo>
                  <a:pt x="0" y="43973"/>
                </a:lnTo>
                <a:lnTo>
                  <a:pt x="5197" y="57632"/>
                </a:lnTo>
                <a:lnTo>
                  <a:pt x="15573" y="68659"/>
                </a:lnTo>
                <a:lnTo>
                  <a:pt x="29386" y="74785"/>
                </a:lnTo>
                <a:lnTo>
                  <a:pt x="43973" y="75088"/>
                </a:lnTo>
                <a:lnTo>
                  <a:pt x="57632" y="69891"/>
                </a:lnTo>
                <a:lnTo>
                  <a:pt x="61266" y="66471"/>
                </a:lnTo>
                <a:lnTo>
                  <a:pt x="31829" y="45672"/>
                </a:lnTo>
                <a:lnTo>
                  <a:pt x="43259" y="29416"/>
                </a:lnTo>
                <a:lnTo>
                  <a:pt x="74442" y="29416"/>
                </a:lnTo>
                <a:lnTo>
                  <a:pt x="69891" y="17456"/>
                </a:lnTo>
                <a:lnTo>
                  <a:pt x="59515" y="6429"/>
                </a:lnTo>
                <a:lnTo>
                  <a:pt x="45702" y="303"/>
                </a:lnTo>
                <a:lnTo>
                  <a:pt x="31114" y="0"/>
                </a:lnTo>
                <a:close/>
              </a:path>
              <a:path w="952500" h="683895">
                <a:moveTo>
                  <a:pt x="43259" y="29416"/>
                </a:moveTo>
                <a:lnTo>
                  <a:pt x="31829" y="45672"/>
                </a:lnTo>
                <a:lnTo>
                  <a:pt x="61266" y="66471"/>
                </a:lnTo>
                <a:lnTo>
                  <a:pt x="68659" y="59515"/>
                </a:lnTo>
                <a:lnTo>
                  <a:pt x="72762" y="50262"/>
                </a:lnTo>
                <a:lnTo>
                  <a:pt x="43259" y="29416"/>
                </a:lnTo>
                <a:close/>
              </a:path>
              <a:path w="952500" h="683895">
                <a:moveTo>
                  <a:pt x="74442" y="29416"/>
                </a:moveTo>
                <a:lnTo>
                  <a:pt x="43259" y="29416"/>
                </a:lnTo>
                <a:lnTo>
                  <a:pt x="72762" y="50262"/>
                </a:lnTo>
                <a:lnTo>
                  <a:pt x="74785" y="45702"/>
                </a:lnTo>
                <a:lnTo>
                  <a:pt x="75088" y="31115"/>
                </a:lnTo>
                <a:lnTo>
                  <a:pt x="74442" y="2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76700" y="4648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38600" y="46482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78017" y="4916217"/>
            <a:ext cx="952500" cy="683895"/>
          </a:xfrm>
          <a:custGeom>
            <a:avLst/>
            <a:gdLst/>
            <a:ahLst/>
            <a:cxnLst/>
            <a:rect l="l" t="t" r="r" b="b"/>
            <a:pathLst>
              <a:path w="952500" h="683895">
                <a:moveTo>
                  <a:pt x="883979" y="647773"/>
                </a:moveTo>
                <a:lnTo>
                  <a:pt x="867743" y="670766"/>
                </a:lnTo>
                <a:lnTo>
                  <a:pt x="951944" y="683656"/>
                </a:lnTo>
                <a:lnTo>
                  <a:pt x="936664" y="655145"/>
                </a:lnTo>
                <a:lnTo>
                  <a:pt x="894413" y="655145"/>
                </a:lnTo>
                <a:lnTo>
                  <a:pt x="883979" y="647773"/>
                </a:lnTo>
                <a:close/>
              </a:path>
              <a:path w="952500" h="683895">
                <a:moveTo>
                  <a:pt x="895441" y="631540"/>
                </a:moveTo>
                <a:lnTo>
                  <a:pt x="883979" y="647773"/>
                </a:lnTo>
                <a:lnTo>
                  <a:pt x="894413" y="655145"/>
                </a:lnTo>
                <a:lnTo>
                  <a:pt x="905843" y="638889"/>
                </a:lnTo>
                <a:lnTo>
                  <a:pt x="895441" y="631540"/>
                </a:lnTo>
                <a:close/>
              </a:path>
              <a:path w="952500" h="683895">
                <a:moveTo>
                  <a:pt x="911685" y="608536"/>
                </a:moveTo>
                <a:lnTo>
                  <a:pt x="895441" y="631540"/>
                </a:lnTo>
                <a:lnTo>
                  <a:pt x="905843" y="638889"/>
                </a:lnTo>
                <a:lnTo>
                  <a:pt x="894413" y="655145"/>
                </a:lnTo>
                <a:lnTo>
                  <a:pt x="936664" y="655145"/>
                </a:lnTo>
                <a:lnTo>
                  <a:pt x="911685" y="608536"/>
                </a:lnTo>
                <a:close/>
              </a:path>
              <a:path w="952500" h="683895">
                <a:moveTo>
                  <a:pt x="72762" y="50262"/>
                </a:moveTo>
                <a:lnTo>
                  <a:pt x="68659" y="59515"/>
                </a:lnTo>
                <a:lnTo>
                  <a:pt x="61266" y="66471"/>
                </a:lnTo>
                <a:lnTo>
                  <a:pt x="883979" y="647773"/>
                </a:lnTo>
                <a:lnTo>
                  <a:pt x="895441" y="631540"/>
                </a:lnTo>
                <a:lnTo>
                  <a:pt x="72762" y="50262"/>
                </a:lnTo>
                <a:close/>
              </a:path>
              <a:path w="952500" h="683895">
                <a:moveTo>
                  <a:pt x="31114" y="0"/>
                </a:moveTo>
                <a:lnTo>
                  <a:pt x="17456" y="5197"/>
                </a:lnTo>
                <a:lnTo>
                  <a:pt x="6429" y="15573"/>
                </a:lnTo>
                <a:lnTo>
                  <a:pt x="303" y="29386"/>
                </a:lnTo>
                <a:lnTo>
                  <a:pt x="0" y="43973"/>
                </a:lnTo>
                <a:lnTo>
                  <a:pt x="5197" y="57632"/>
                </a:lnTo>
                <a:lnTo>
                  <a:pt x="15573" y="68659"/>
                </a:lnTo>
                <a:lnTo>
                  <a:pt x="29386" y="74785"/>
                </a:lnTo>
                <a:lnTo>
                  <a:pt x="43973" y="75088"/>
                </a:lnTo>
                <a:lnTo>
                  <a:pt x="57632" y="69891"/>
                </a:lnTo>
                <a:lnTo>
                  <a:pt x="61266" y="66471"/>
                </a:lnTo>
                <a:lnTo>
                  <a:pt x="31829" y="45672"/>
                </a:lnTo>
                <a:lnTo>
                  <a:pt x="43259" y="29416"/>
                </a:lnTo>
                <a:lnTo>
                  <a:pt x="74442" y="29416"/>
                </a:lnTo>
                <a:lnTo>
                  <a:pt x="69891" y="17456"/>
                </a:lnTo>
                <a:lnTo>
                  <a:pt x="59515" y="6429"/>
                </a:lnTo>
                <a:lnTo>
                  <a:pt x="45702" y="303"/>
                </a:lnTo>
                <a:lnTo>
                  <a:pt x="31114" y="0"/>
                </a:lnTo>
                <a:close/>
              </a:path>
              <a:path w="952500" h="683895">
                <a:moveTo>
                  <a:pt x="43259" y="29416"/>
                </a:moveTo>
                <a:lnTo>
                  <a:pt x="31829" y="45672"/>
                </a:lnTo>
                <a:lnTo>
                  <a:pt x="61266" y="66471"/>
                </a:lnTo>
                <a:lnTo>
                  <a:pt x="68659" y="59515"/>
                </a:lnTo>
                <a:lnTo>
                  <a:pt x="72762" y="50262"/>
                </a:lnTo>
                <a:lnTo>
                  <a:pt x="43259" y="29416"/>
                </a:lnTo>
                <a:close/>
              </a:path>
              <a:path w="952500" h="683895">
                <a:moveTo>
                  <a:pt x="74442" y="29416"/>
                </a:moveTo>
                <a:lnTo>
                  <a:pt x="43259" y="29416"/>
                </a:lnTo>
                <a:lnTo>
                  <a:pt x="72762" y="50262"/>
                </a:lnTo>
                <a:lnTo>
                  <a:pt x="74785" y="45702"/>
                </a:lnTo>
                <a:lnTo>
                  <a:pt x="75088" y="31115"/>
                </a:lnTo>
                <a:lnTo>
                  <a:pt x="74442" y="2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2700" y="4648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14600" y="46482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54017" y="4916217"/>
            <a:ext cx="952500" cy="683895"/>
          </a:xfrm>
          <a:custGeom>
            <a:avLst/>
            <a:gdLst/>
            <a:ahLst/>
            <a:cxnLst/>
            <a:rect l="l" t="t" r="r" b="b"/>
            <a:pathLst>
              <a:path w="952500" h="683895">
                <a:moveTo>
                  <a:pt x="883979" y="647773"/>
                </a:moveTo>
                <a:lnTo>
                  <a:pt x="867743" y="670766"/>
                </a:lnTo>
                <a:lnTo>
                  <a:pt x="951944" y="683656"/>
                </a:lnTo>
                <a:lnTo>
                  <a:pt x="936664" y="655145"/>
                </a:lnTo>
                <a:lnTo>
                  <a:pt x="894413" y="655145"/>
                </a:lnTo>
                <a:lnTo>
                  <a:pt x="883979" y="647773"/>
                </a:lnTo>
                <a:close/>
              </a:path>
              <a:path w="952500" h="683895">
                <a:moveTo>
                  <a:pt x="895441" y="631540"/>
                </a:moveTo>
                <a:lnTo>
                  <a:pt x="883979" y="647773"/>
                </a:lnTo>
                <a:lnTo>
                  <a:pt x="894413" y="655145"/>
                </a:lnTo>
                <a:lnTo>
                  <a:pt x="905843" y="638889"/>
                </a:lnTo>
                <a:lnTo>
                  <a:pt x="895441" y="631540"/>
                </a:lnTo>
                <a:close/>
              </a:path>
              <a:path w="952500" h="683895">
                <a:moveTo>
                  <a:pt x="911685" y="608536"/>
                </a:moveTo>
                <a:lnTo>
                  <a:pt x="895441" y="631540"/>
                </a:lnTo>
                <a:lnTo>
                  <a:pt x="905843" y="638889"/>
                </a:lnTo>
                <a:lnTo>
                  <a:pt x="894413" y="655145"/>
                </a:lnTo>
                <a:lnTo>
                  <a:pt x="936664" y="655145"/>
                </a:lnTo>
                <a:lnTo>
                  <a:pt x="911685" y="608536"/>
                </a:lnTo>
                <a:close/>
              </a:path>
              <a:path w="952500" h="683895">
                <a:moveTo>
                  <a:pt x="72762" y="50262"/>
                </a:moveTo>
                <a:lnTo>
                  <a:pt x="68659" y="59515"/>
                </a:lnTo>
                <a:lnTo>
                  <a:pt x="61266" y="66471"/>
                </a:lnTo>
                <a:lnTo>
                  <a:pt x="883979" y="647773"/>
                </a:lnTo>
                <a:lnTo>
                  <a:pt x="895441" y="631540"/>
                </a:lnTo>
                <a:lnTo>
                  <a:pt x="72762" y="50262"/>
                </a:lnTo>
                <a:close/>
              </a:path>
              <a:path w="952500" h="683895">
                <a:moveTo>
                  <a:pt x="31115" y="0"/>
                </a:moveTo>
                <a:lnTo>
                  <a:pt x="17456" y="5197"/>
                </a:lnTo>
                <a:lnTo>
                  <a:pt x="6429" y="15573"/>
                </a:lnTo>
                <a:lnTo>
                  <a:pt x="303" y="29386"/>
                </a:lnTo>
                <a:lnTo>
                  <a:pt x="0" y="43973"/>
                </a:lnTo>
                <a:lnTo>
                  <a:pt x="5197" y="57632"/>
                </a:lnTo>
                <a:lnTo>
                  <a:pt x="15573" y="68659"/>
                </a:lnTo>
                <a:lnTo>
                  <a:pt x="29386" y="74785"/>
                </a:lnTo>
                <a:lnTo>
                  <a:pt x="43973" y="75088"/>
                </a:lnTo>
                <a:lnTo>
                  <a:pt x="57632" y="69891"/>
                </a:lnTo>
                <a:lnTo>
                  <a:pt x="61266" y="66471"/>
                </a:lnTo>
                <a:lnTo>
                  <a:pt x="31829" y="45672"/>
                </a:lnTo>
                <a:lnTo>
                  <a:pt x="43259" y="29416"/>
                </a:lnTo>
                <a:lnTo>
                  <a:pt x="74442" y="29416"/>
                </a:lnTo>
                <a:lnTo>
                  <a:pt x="69891" y="17456"/>
                </a:lnTo>
                <a:lnTo>
                  <a:pt x="59515" y="6429"/>
                </a:lnTo>
                <a:lnTo>
                  <a:pt x="45702" y="303"/>
                </a:lnTo>
                <a:lnTo>
                  <a:pt x="31115" y="0"/>
                </a:lnTo>
                <a:close/>
              </a:path>
              <a:path w="952500" h="683895">
                <a:moveTo>
                  <a:pt x="43259" y="29416"/>
                </a:moveTo>
                <a:lnTo>
                  <a:pt x="31829" y="45672"/>
                </a:lnTo>
                <a:lnTo>
                  <a:pt x="61266" y="66471"/>
                </a:lnTo>
                <a:lnTo>
                  <a:pt x="68659" y="59515"/>
                </a:lnTo>
                <a:lnTo>
                  <a:pt x="72762" y="50262"/>
                </a:lnTo>
                <a:lnTo>
                  <a:pt x="43259" y="29416"/>
                </a:lnTo>
                <a:close/>
              </a:path>
              <a:path w="952500" h="683895">
                <a:moveTo>
                  <a:pt x="74442" y="29416"/>
                </a:moveTo>
                <a:lnTo>
                  <a:pt x="43259" y="29416"/>
                </a:lnTo>
                <a:lnTo>
                  <a:pt x="72762" y="50262"/>
                </a:lnTo>
                <a:lnTo>
                  <a:pt x="74785" y="45702"/>
                </a:lnTo>
                <a:lnTo>
                  <a:pt x="75088" y="31115"/>
                </a:lnTo>
                <a:lnTo>
                  <a:pt x="74442" y="2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64513" y="5639561"/>
            <a:ext cx="1210310" cy="477520"/>
          </a:xfrm>
          <a:prstGeom prst="rect">
            <a:avLst/>
          </a:prstGeom>
          <a:solidFill>
            <a:srgbClr val="CCCCFF"/>
          </a:solidFill>
          <a:ln w="1981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uscita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91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7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1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7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15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5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9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3999" y="60960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9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3999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971800" y="5599176"/>
            <a:ext cx="1066800" cy="53340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26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Q</a:t>
            </a:r>
            <a:r>
              <a:rPr sz="3600" spc="-2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n-1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95800" y="5599176"/>
            <a:ext cx="1066800" cy="53340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26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Q</a:t>
            </a:r>
            <a:r>
              <a:rPr sz="3600" spc="-2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19800" y="5599176"/>
            <a:ext cx="1066800" cy="53340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26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Q</a:t>
            </a:r>
            <a:r>
              <a:rPr sz="3600" spc="-2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n+1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9713" y="4725161"/>
            <a:ext cx="1516380" cy="477520"/>
          </a:xfrm>
          <a:prstGeom prst="rect">
            <a:avLst/>
          </a:prstGeom>
          <a:solidFill>
            <a:srgbClr val="00CC99"/>
          </a:solidFill>
          <a:ln w="1981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ingresso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91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7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91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7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15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15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39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3999" y="60960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39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3999" y="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196717" y="4705350"/>
            <a:ext cx="64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D</a:t>
            </a:r>
            <a:r>
              <a:rPr sz="3600" spc="-8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n-1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77740" y="4705350"/>
            <a:ext cx="47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D</a:t>
            </a:r>
            <a:r>
              <a:rPr sz="3600" spc="-89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17335" y="4705350"/>
            <a:ext cx="691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D</a:t>
            </a:r>
            <a:r>
              <a:rPr sz="3600" spc="-8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n+1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90800" y="46482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0"/>
                </a:moveTo>
                <a:lnTo>
                  <a:pt x="228600" y="0"/>
                </a:lnTo>
                <a:lnTo>
                  <a:pt x="533400" y="6096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90800" y="46482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228600" y="609600"/>
                </a:lnTo>
                <a:lnTo>
                  <a:pt x="533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2317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8</a:t>
            </a:r>
            <a:r>
              <a:rPr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98283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263" y="114220"/>
            <a:ext cx="736345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2895" marR="5080" indent="-156083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Calibri"/>
                <a:cs typeface="Calibri"/>
              </a:rPr>
              <a:t>Vincolo per </a:t>
            </a:r>
            <a:r>
              <a:rPr sz="3200" b="0" spc="-10" dirty="0">
                <a:latin typeface="Calibri"/>
                <a:cs typeface="Calibri"/>
              </a:rPr>
              <a:t>il </a:t>
            </a:r>
            <a:r>
              <a:rPr sz="3200" b="0" dirty="0">
                <a:latin typeface="Calibri"/>
                <a:cs typeface="Calibri"/>
              </a:rPr>
              <a:t>corretto </a:t>
            </a:r>
            <a:r>
              <a:rPr sz="3200" b="0" spc="-5" dirty="0">
                <a:latin typeface="Calibri"/>
                <a:cs typeface="Calibri"/>
              </a:rPr>
              <a:t>funzionamento di una  </a:t>
            </a:r>
            <a:r>
              <a:rPr sz="3200" b="0" dirty="0">
                <a:latin typeface="Calibri"/>
                <a:cs typeface="Calibri"/>
              </a:rPr>
              <a:t>rete </a:t>
            </a:r>
            <a:r>
              <a:rPr sz="3200" b="0" spc="-5" dirty="0" err="1">
                <a:latin typeface="Calibri"/>
                <a:cs typeface="Calibri"/>
              </a:rPr>
              <a:t>sequenziale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spc="-5" dirty="0" err="1">
                <a:latin typeface="Calibri"/>
                <a:cs typeface="Calibri"/>
              </a:rPr>
              <a:t>sincrona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3429000"/>
            <a:ext cx="0" cy="2362200"/>
          </a:xfrm>
          <a:custGeom>
            <a:avLst/>
            <a:gdLst/>
            <a:ahLst/>
            <a:cxnLst/>
            <a:rect l="l" t="t" r="r" b="b"/>
            <a:pathLst>
              <a:path h="2362200">
                <a:moveTo>
                  <a:pt x="0" y="0"/>
                </a:moveTo>
                <a:lnTo>
                  <a:pt x="0" y="2362200"/>
                </a:lnTo>
              </a:path>
            </a:pathLst>
          </a:custGeom>
          <a:ln w="9144">
            <a:solidFill>
              <a:srgbClr val="3333C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E1734CF-8692-4315-AE0E-5F6369977B12}"/>
              </a:ext>
            </a:extLst>
          </p:cNvPr>
          <p:cNvGrpSpPr/>
          <p:nvPr/>
        </p:nvGrpSpPr>
        <p:grpSpPr>
          <a:xfrm>
            <a:off x="2057400" y="5558028"/>
            <a:ext cx="4648196" cy="347472"/>
            <a:chOff x="2057400" y="5558028"/>
            <a:chExt cx="4648196" cy="347472"/>
          </a:xfrm>
        </p:grpSpPr>
        <p:sp>
          <p:nvSpPr>
            <p:cNvPr id="4" name="object 4"/>
            <p:cNvSpPr txBox="1"/>
            <p:nvPr/>
          </p:nvSpPr>
          <p:spPr>
            <a:xfrm>
              <a:off x="2819399" y="5558028"/>
              <a:ext cx="3886197" cy="316752"/>
            </a:xfrm>
            <a:prstGeom prst="rect">
              <a:avLst/>
            </a:prstGeom>
            <a:ln w="9144">
              <a:solidFill>
                <a:srgbClr val="3333CC"/>
              </a:solidFill>
            </a:ln>
          </p:spPr>
          <p:txBody>
            <a:bodyPr vert="horz" wrap="square" lIns="0" tIns="39369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309"/>
                </a:spcBef>
              </a:pPr>
              <a:r>
                <a:rPr sz="1800" b="1" spc="-5" dirty="0">
                  <a:solidFill>
                    <a:srgbClr val="3333CC"/>
                  </a:solidFill>
                  <a:latin typeface="Symbol"/>
                  <a:cs typeface="Symbol"/>
                </a:rPr>
                <a:t></a:t>
              </a:r>
              <a:r>
                <a:rPr sz="1800" b="1" spc="-5" dirty="0">
                  <a:solidFill>
                    <a:srgbClr val="3333CC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spc="-7" baseline="-20833" dirty="0" err="1">
                  <a:solidFill>
                    <a:srgbClr val="3333CC"/>
                  </a:solidFill>
                  <a:latin typeface="Times New Roman"/>
                  <a:cs typeface="Times New Roman"/>
                </a:rPr>
                <a:t>FFmax</a:t>
              </a:r>
              <a:r>
                <a:rPr sz="1800" spc="-5" dirty="0">
                  <a:latin typeface="Times New Roman"/>
                  <a:cs typeface="Times New Roman"/>
                </a:rPr>
                <a:t>: </a:t>
              </a:r>
              <a:r>
                <a:rPr sz="1800" spc="-5" dirty="0">
                  <a:solidFill>
                    <a:srgbClr val="3333CC"/>
                  </a:solidFill>
                  <a:latin typeface="Times New Roman"/>
                  <a:cs typeface="Times New Roman"/>
                </a:rPr>
                <a:t>tempo max. </a:t>
              </a:r>
              <a:r>
                <a:rPr sz="180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di </a:t>
              </a:r>
              <a:r>
                <a:rPr sz="1800" spc="-5" dirty="0">
                  <a:solidFill>
                    <a:srgbClr val="3333CC"/>
                  </a:solidFill>
                  <a:latin typeface="Times New Roman"/>
                  <a:cs typeface="Times New Roman"/>
                </a:rPr>
                <a:t>risposta </a:t>
              </a:r>
              <a:r>
                <a:rPr sz="180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dei</a:t>
              </a:r>
              <a:r>
                <a:rPr sz="1800" spc="-5" dirty="0">
                  <a:solidFill>
                    <a:srgbClr val="3333CC"/>
                  </a:solidFill>
                  <a:latin typeface="Times New Roman"/>
                  <a:cs typeface="Times New Roman"/>
                </a:rPr>
                <a:t> FF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057400" y="56769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762000" h="228600">
                  <a:moveTo>
                    <a:pt x="533400" y="0"/>
                  </a:moveTo>
                  <a:lnTo>
                    <a:pt x="533400" y="228600"/>
                  </a:lnTo>
                  <a:lnTo>
                    <a:pt x="685800" y="152400"/>
                  </a:lnTo>
                  <a:lnTo>
                    <a:pt x="571500" y="152400"/>
                  </a:lnTo>
                  <a:lnTo>
                    <a:pt x="571500" y="76200"/>
                  </a:lnTo>
                  <a:lnTo>
                    <a:pt x="685800" y="76200"/>
                  </a:lnTo>
                  <a:lnTo>
                    <a:pt x="533400" y="0"/>
                  </a:lnTo>
                  <a:close/>
                </a:path>
                <a:path w="7620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762000" h="228600">
                  <a:moveTo>
                    <a:pt x="5334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533400" y="152400"/>
                  </a:lnTo>
                  <a:lnTo>
                    <a:pt x="533400" y="76200"/>
                  </a:lnTo>
                  <a:close/>
                </a:path>
                <a:path w="762000" h="228600">
                  <a:moveTo>
                    <a:pt x="685800" y="76200"/>
                  </a:moveTo>
                  <a:lnTo>
                    <a:pt x="571500" y="76200"/>
                  </a:lnTo>
                  <a:lnTo>
                    <a:pt x="571500" y="152400"/>
                  </a:lnTo>
                  <a:lnTo>
                    <a:pt x="685800" y="152400"/>
                  </a:lnTo>
                  <a:lnTo>
                    <a:pt x="762000" y="114300"/>
                  </a:lnTo>
                  <a:lnTo>
                    <a:pt x="685800" y="762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AE0CDC38-B18A-4074-9D61-DA17DA8C735A}"/>
              </a:ext>
            </a:extLst>
          </p:cNvPr>
          <p:cNvGrpSpPr/>
          <p:nvPr/>
        </p:nvGrpSpPr>
        <p:grpSpPr>
          <a:xfrm>
            <a:off x="2819400" y="3429000"/>
            <a:ext cx="6324600" cy="2019300"/>
            <a:chOff x="2819400" y="3429000"/>
            <a:chExt cx="6324600" cy="2019300"/>
          </a:xfrm>
        </p:grpSpPr>
        <p:sp>
          <p:nvSpPr>
            <p:cNvPr id="6" name="object 6"/>
            <p:cNvSpPr/>
            <p:nvPr/>
          </p:nvSpPr>
          <p:spPr>
            <a:xfrm>
              <a:off x="4495800" y="3429000"/>
              <a:ext cx="0" cy="1905000"/>
            </a:xfrm>
            <a:custGeom>
              <a:avLst/>
              <a:gdLst/>
              <a:ahLst/>
              <a:cxnLst/>
              <a:rect l="l" t="t" r="r" b="b"/>
              <a:pathLst>
                <a:path h="1905000">
                  <a:moveTo>
                    <a:pt x="0" y="0"/>
                  </a:moveTo>
                  <a:lnTo>
                    <a:pt x="0" y="1905000"/>
                  </a:lnTo>
                </a:path>
              </a:pathLst>
            </a:custGeom>
            <a:ln w="9144">
              <a:solidFill>
                <a:srgbClr val="3333C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495800" y="5129784"/>
              <a:ext cx="4648200" cy="316112"/>
            </a:xfrm>
            <a:prstGeom prst="rect">
              <a:avLst/>
            </a:prstGeom>
            <a:ln w="9144">
              <a:solidFill>
                <a:srgbClr val="3333CC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93345">
                <a:lnSpc>
                  <a:spcPct val="100000"/>
                </a:lnSpc>
                <a:spcBef>
                  <a:spcPts val="305"/>
                </a:spcBef>
              </a:pPr>
              <a:r>
                <a:rPr sz="1800" b="1" spc="-5" dirty="0">
                  <a:solidFill>
                    <a:srgbClr val="3333CC"/>
                  </a:solidFill>
                  <a:latin typeface="Symbol"/>
                  <a:cs typeface="Symbol"/>
                </a:rPr>
                <a:t></a:t>
              </a:r>
              <a:r>
                <a:rPr sz="1800" b="1" spc="-5" dirty="0">
                  <a:solidFill>
                    <a:srgbClr val="3333CC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800" b="1" spc="-7" baseline="-20833" dirty="0" err="1">
                  <a:solidFill>
                    <a:srgbClr val="3333CC"/>
                  </a:solidFill>
                  <a:latin typeface="Times New Roman"/>
                  <a:cs typeface="Times New Roman"/>
                </a:rPr>
                <a:t>Gmax</a:t>
              </a:r>
              <a:r>
                <a:rPr sz="1800" spc="-5" dirty="0">
                  <a:latin typeface="Times New Roman"/>
                  <a:cs typeface="Times New Roman"/>
                </a:rPr>
                <a:t>: </a:t>
              </a:r>
              <a:r>
                <a:rPr sz="1800" spc="-5" dirty="0">
                  <a:solidFill>
                    <a:srgbClr val="3333CC"/>
                  </a:solidFill>
                  <a:latin typeface="Times New Roman"/>
                  <a:cs typeface="Times New Roman"/>
                </a:rPr>
                <a:t>tempo max. </a:t>
              </a:r>
              <a:r>
                <a:rPr sz="180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di </a:t>
              </a:r>
              <a:r>
                <a:rPr sz="1800" spc="-5" dirty="0">
                  <a:solidFill>
                    <a:srgbClr val="3333CC"/>
                  </a:solidFill>
                  <a:latin typeface="Times New Roman"/>
                  <a:cs typeface="Times New Roman"/>
                </a:rPr>
                <a:t>risposta </a:t>
              </a:r>
              <a:r>
                <a:rPr sz="180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della rete</a:t>
              </a:r>
              <a:r>
                <a:rPr sz="1800" spc="-2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 </a:t>
              </a:r>
              <a:r>
                <a:rPr sz="180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comb.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819400" y="5219700"/>
              <a:ext cx="1676400" cy="228600"/>
            </a:xfrm>
            <a:custGeom>
              <a:avLst/>
              <a:gdLst/>
              <a:ahLst/>
              <a:cxnLst/>
              <a:rect l="l" t="t" r="r" b="b"/>
              <a:pathLst>
                <a:path w="16764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1676400" h="228600">
                  <a:moveTo>
                    <a:pt x="1447800" y="0"/>
                  </a:moveTo>
                  <a:lnTo>
                    <a:pt x="1447800" y="228600"/>
                  </a:lnTo>
                  <a:lnTo>
                    <a:pt x="1600200" y="152400"/>
                  </a:lnTo>
                  <a:lnTo>
                    <a:pt x="1485900" y="152400"/>
                  </a:lnTo>
                  <a:lnTo>
                    <a:pt x="1485900" y="76200"/>
                  </a:lnTo>
                  <a:lnTo>
                    <a:pt x="1600200" y="76200"/>
                  </a:lnTo>
                  <a:lnTo>
                    <a:pt x="1447800" y="0"/>
                  </a:lnTo>
                  <a:close/>
                </a:path>
                <a:path w="16764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1676400" h="228600">
                  <a:moveTo>
                    <a:pt x="14478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1447800" y="152400"/>
                  </a:lnTo>
                  <a:lnTo>
                    <a:pt x="1447800" y="76200"/>
                  </a:lnTo>
                  <a:close/>
                </a:path>
                <a:path w="1676400" h="228600">
                  <a:moveTo>
                    <a:pt x="1600200" y="76200"/>
                  </a:moveTo>
                  <a:lnTo>
                    <a:pt x="1485900" y="76200"/>
                  </a:lnTo>
                  <a:lnTo>
                    <a:pt x="1485900" y="152400"/>
                  </a:lnTo>
                  <a:lnTo>
                    <a:pt x="1600200" y="152400"/>
                  </a:lnTo>
                  <a:lnTo>
                    <a:pt x="1676400" y="114300"/>
                  </a:lnTo>
                  <a:lnTo>
                    <a:pt x="1600200" y="762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95800" y="4762500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685800" h="228600">
                <a:moveTo>
                  <a:pt x="457200" y="0"/>
                </a:moveTo>
                <a:lnTo>
                  <a:pt x="457200" y="228600"/>
                </a:lnTo>
                <a:lnTo>
                  <a:pt x="609600" y="152400"/>
                </a:lnTo>
                <a:lnTo>
                  <a:pt x="495300" y="152400"/>
                </a:lnTo>
                <a:lnTo>
                  <a:pt x="495300" y="76200"/>
                </a:lnTo>
                <a:lnTo>
                  <a:pt x="609600" y="76200"/>
                </a:lnTo>
                <a:lnTo>
                  <a:pt x="457200" y="0"/>
                </a:lnTo>
                <a:close/>
              </a:path>
              <a:path w="685800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685800" h="228600">
                <a:moveTo>
                  <a:pt x="457200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457200" y="152400"/>
                </a:lnTo>
                <a:lnTo>
                  <a:pt x="457200" y="76200"/>
                </a:lnTo>
                <a:close/>
              </a:path>
              <a:path w="685800" h="228600">
                <a:moveTo>
                  <a:pt x="609600" y="76200"/>
                </a:moveTo>
                <a:lnTo>
                  <a:pt x="495300" y="76200"/>
                </a:lnTo>
                <a:lnTo>
                  <a:pt x="495300" y="152400"/>
                </a:lnTo>
                <a:lnTo>
                  <a:pt x="609600" y="152400"/>
                </a:lnTo>
                <a:lnTo>
                  <a:pt x="685800" y="114300"/>
                </a:lnTo>
                <a:lnTo>
                  <a:pt x="609600" y="762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7300" y="23622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52400" y="190500"/>
                </a:moveTo>
                <a:lnTo>
                  <a:pt x="76200" y="190500"/>
                </a:lnTo>
                <a:lnTo>
                  <a:pt x="76200" y="1066800"/>
                </a:lnTo>
                <a:lnTo>
                  <a:pt x="152400" y="1066800"/>
                </a:lnTo>
                <a:lnTo>
                  <a:pt x="152400" y="190500"/>
                </a:lnTo>
                <a:close/>
              </a:path>
              <a:path w="228600" h="106680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106680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198347" y="3482655"/>
          <a:ext cx="3945653" cy="1589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CC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it-IT" sz="2300" dirty="0" err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it-IT" sz="2300" spc="-7" baseline="-20833" dirty="0" err="1">
                          <a:latin typeface="Times New Roman"/>
                          <a:cs typeface="Times New Roman"/>
                        </a:rPr>
                        <a:t>ck</a:t>
                      </a:r>
                      <a:r>
                        <a:rPr sz="2300" spc="-7" baseline="-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i="1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23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5" dirty="0">
                          <a:latin typeface="Symbol"/>
                          <a:cs typeface="Symbol"/>
                        </a:rPr>
                        <a:t></a:t>
                      </a:r>
                      <a:r>
                        <a:rPr lang="it-IT" sz="2300" b="1" spc="-7" baseline="-20833" dirty="0" err="1">
                          <a:latin typeface="Times New Roman"/>
                          <a:cs typeface="Times New Roman"/>
                        </a:rPr>
                        <a:t>FFmax</a:t>
                      </a:r>
                      <a:r>
                        <a:rPr sz="2300" b="1" spc="-7" baseline="-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sz="2300" b="1" spc="-5" dirty="0">
                          <a:latin typeface="Symbol"/>
                          <a:cs typeface="Symbol"/>
                        </a:rPr>
                        <a:t></a:t>
                      </a:r>
                      <a:r>
                        <a:rPr lang="it-IT" sz="2300" b="1" spc="-15" baseline="-20833" dirty="0" err="1">
                          <a:latin typeface="Times New Roman"/>
                          <a:cs typeface="Times New Roman"/>
                        </a:rPr>
                        <a:t>Gmax</a:t>
                      </a:r>
                      <a:r>
                        <a:rPr sz="2300" b="1" spc="-15" baseline="-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sz="2300" b="1" spc="-5" dirty="0">
                          <a:latin typeface="Symbol"/>
                          <a:cs typeface="Symbol"/>
                        </a:rPr>
                        <a:t></a:t>
                      </a:r>
                      <a:r>
                        <a:rPr sz="2300" b="1" spc="-7" baseline="-20833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lang="it-IT" sz="2300" b="1" spc="-7" baseline="-20833" dirty="0" err="1">
                          <a:latin typeface="Times New Roman"/>
                          <a:cs typeface="Times New Roman"/>
                        </a:rPr>
                        <a:t>min</a:t>
                      </a:r>
                      <a:endParaRPr sz="2300" baseline="-20833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333CC"/>
                      </a:solidFill>
                      <a:prstDash val="soli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33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31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Symbol"/>
                          <a:cs typeface="Symbol"/>
                        </a:rPr>
                        <a:t></a:t>
                      </a:r>
                      <a:r>
                        <a:rPr sz="1800" b="1" spc="-5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7" baseline="-20833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spc="-5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tempo min. </a:t>
                      </a:r>
                      <a:r>
                        <a:rPr sz="1800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di </a:t>
                      </a:r>
                      <a:r>
                        <a:rPr sz="1800" spc="-5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set </a:t>
                      </a:r>
                      <a:r>
                        <a:rPr sz="1800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up dei</a:t>
                      </a:r>
                      <a:r>
                        <a:rPr sz="1800" spc="-25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FF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3333CC"/>
                      </a:solidFill>
                      <a:prstDash val="solid"/>
                    </a:lnL>
                    <a:lnR w="9525">
                      <a:solidFill>
                        <a:srgbClr val="3333CC"/>
                      </a:solidFill>
                      <a:prstDash val="solid"/>
                    </a:lnR>
                    <a:lnT w="9525">
                      <a:solidFill>
                        <a:srgbClr val="3333CC"/>
                      </a:solidFill>
                      <a:prstDash val="solid"/>
                    </a:lnT>
                    <a:lnB w="9525">
                      <a:solidFill>
                        <a:srgbClr val="33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2057400" y="4152900"/>
            <a:ext cx="3124200" cy="228600"/>
          </a:xfrm>
          <a:custGeom>
            <a:avLst/>
            <a:gdLst/>
            <a:ahLst/>
            <a:cxnLst/>
            <a:rect l="l" t="t" r="r" b="b"/>
            <a:pathLst>
              <a:path w="312420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3124200" h="228600">
                <a:moveTo>
                  <a:pt x="2895600" y="0"/>
                </a:moveTo>
                <a:lnTo>
                  <a:pt x="2895600" y="228600"/>
                </a:lnTo>
                <a:lnTo>
                  <a:pt x="3048000" y="152400"/>
                </a:lnTo>
                <a:lnTo>
                  <a:pt x="2933700" y="152400"/>
                </a:lnTo>
                <a:lnTo>
                  <a:pt x="2933700" y="76200"/>
                </a:lnTo>
                <a:lnTo>
                  <a:pt x="3048000" y="76200"/>
                </a:lnTo>
                <a:lnTo>
                  <a:pt x="2895600" y="0"/>
                </a:lnTo>
                <a:close/>
              </a:path>
              <a:path w="3124200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3124200" h="228600">
                <a:moveTo>
                  <a:pt x="2895600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2895600" y="152400"/>
                </a:lnTo>
                <a:lnTo>
                  <a:pt x="2895600" y="76200"/>
                </a:lnTo>
                <a:close/>
              </a:path>
              <a:path w="3124200" h="228600">
                <a:moveTo>
                  <a:pt x="3048000" y="76200"/>
                </a:moveTo>
                <a:lnTo>
                  <a:pt x="2933700" y="76200"/>
                </a:lnTo>
                <a:lnTo>
                  <a:pt x="2933700" y="152400"/>
                </a:lnTo>
                <a:lnTo>
                  <a:pt x="3048000" y="152400"/>
                </a:lnTo>
                <a:lnTo>
                  <a:pt x="3124200" y="114300"/>
                </a:lnTo>
                <a:lnTo>
                  <a:pt x="30480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3100" y="23622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52400" y="190500"/>
                </a:moveTo>
                <a:lnTo>
                  <a:pt x="76200" y="190500"/>
                </a:lnTo>
                <a:lnTo>
                  <a:pt x="76200" y="1066800"/>
                </a:lnTo>
                <a:lnTo>
                  <a:pt x="152400" y="1066800"/>
                </a:lnTo>
                <a:lnTo>
                  <a:pt x="152400" y="190500"/>
                </a:lnTo>
                <a:close/>
              </a:path>
              <a:path w="228600" h="106680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106680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3429000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600"/>
                </a:lnTo>
              </a:path>
            </a:pathLst>
          </a:custGeom>
          <a:ln w="9144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7400" y="6019800"/>
            <a:ext cx="2307590" cy="37655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Times New Roman"/>
                <a:cs typeface="Times New Roman"/>
              </a:rPr>
              <a:t>Campionamento dei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</a:t>
            </a:r>
            <a:r>
              <a:rPr sz="1800" spc="-7" baseline="-20833" dirty="0">
                <a:latin typeface="Times New Roman"/>
                <a:cs typeface="Times New Roman"/>
              </a:rPr>
              <a:t>i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949" y="2539110"/>
            <a:ext cx="85851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Fronte  di salita  del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clock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3390900"/>
            <a:ext cx="8382000" cy="76200"/>
          </a:xfrm>
          <a:custGeom>
            <a:avLst/>
            <a:gdLst/>
            <a:ahLst/>
            <a:cxnLst/>
            <a:rect l="l" t="t" r="r" b="b"/>
            <a:pathLst>
              <a:path w="8382000" h="76200">
                <a:moveTo>
                  <a:pt x="8305800" y="0"/>
                </a:moveTo>
                <a:lnTo>
                  <a:pt x="8305800" y="76200"/>
                </a:lnTo>
                <a:lnTo>
                  <a:pt x="8369300" y="44450"/>
                </a:lnTo>
                <a:lnTo>
                  <a:pt x="8318500" y="44450"/>
                </a:lnTo>
                <a:lnTo>
                  <a:pt x="8318500" y="31750"/>
                </a:lnTo>
                <a:lnTo>
                  <a:pt x="8369300" y="31750"/>
                </a:lnTo>
                <a:lnTo>
                  <a:pt x="8305800" y="0"/>
                </a:lnTo>
                <a:close/>
              </a:path>
              <a:path w="8382000" h="76200">
                <a:moveTo>
                  <a:pt x="830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05800" y="44450"/>
                </a:lnTo>
                <a:lnTo>
                  <a:pt x="8305800" y="31750"/>
                </a:lnTo>
                <a:close/>
              </a:path>
              <a:path w="8382000" h="76200">
                <a:moveTo>
                  <a:pt x="8369300" y="31750"/>
                </a:moveTo>
                <a:lnTo>
                  <a:pt x="8318500" y="31750"/>
                </a:lnTo>
                <a:lnTo>
                  <a:pt x="8318500" y="44450"/>
                </a:lnTo>
                <a:lnTo>
                  <a:pt x="8369300" y="44450"/>
                </a:lnTo>
                <a:lnTo>
                  <a:pt x="8382000" y="38100"/>
                </a:lnTo>
                <a:lnTo>
                  <a:pt x="836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91219" y="3493389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A1CEBC6A-F6DD-437F-A4F7-27CE384E86E2}"/>
              </a:ext>
            </a:extLst>
          </p:cNvPr>
          <p:cNvSpPr/>
          <p:nvPr/>
        </p:nvSpPr>
        <p:spPr>
          <a:xfrm>
            <a:off x="6517646" y="2359796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52400" y="190500"/>
                </a:moveTo>
                <a:lnTo>
                  <a:pt x="76200" y="190500"/>
                </a:lnTo>
                <a:lnTo>
                  <a:pt x="76200" y="1066800"/>
                </a:lnTo>
                <a:lnTo>
                  <a:pt x="152400" y="1066800"/>
                </a:lnTo>
                <a:lnTo>
                  <a:pt x="152400" y="190500"/>
                </a:lnTo>
                <a:close/>
              </a:path>
              <a:path w="228600" h="106680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106680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898B3B6F-0929-4A53-9989-C544E9EDA995}"/>
              </a:ext>
            </a:extLst>
          </p:cNvPr>
          <p:cNvSpPr/>
          <p:nvPr/>
        </p:nvSpPr>
        <p:spPr>
          <a:xfrm>
            <a:off x="3947768" y="2359796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52400" y="190500"/>
                </a:moveTo>
                <a:lnTo>
                  <a:pt x="76200" y="190500"/>
                </a:lnTo>
                <a:lnTo>
                  <a:pt x="76200" y="1066800"/>
                </a:lnTo>
                <a:lnTo>
                  <a:pt x="152400" y="1066800"/>
                </a:lnTo>
                <a:lnTo>
                  <a:pt x="152400" y="190500"/>
                </a:lnTo>
                <a:close/>
              </a:path>
              <a:path w="228600" h="106680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106680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C55A1C30-E110-48E1-8BF9-26A761A37A4D}"/>
                  </a:ext>
                </a:extLst>
              </p14:cNvPr>
              <p14:cNvContentPartPr/>
              <p14:nvPr/>
            </p14:nvContentPartPr>
            <p14:xfrm>
              <a:off x="5167983" y="1618294"/>
              <a:ext cx="838440" cy="75384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C55A1C30-E110-48E1-8BF9-26A761A37A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987" y="1609294"/>
                <a:ext cx="856072" cy="77148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20D31A12-A218-4DB7-9330-B1B3F49A4A84}"/>
              </a:ext>
            </a:extLst>
          </p:cNvPr>
          <p:cNvCxnSpPr/>
          <p:nvPr/>
        </p:nvCxnSpPr>
        <p:spPr>
          <a:xfrm flipH="1" flipV="1">
            <a:off x="3631688" y="1904167"/>
            <a:ext cx="1548483" cy="86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36CF658-839D-4C20-B364-471D4132D74B}"/>
              </a:ext>
            </a:extLst>
          </p:cNvPr>
          <p:cNvSpPr txBox="1"/>
          <p:nvPr/>
        </p:nvSpPr>
        <p:spPr>
          <a:xfrm>
            <a:off x="3296228" y="496466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Qui alee!</a:t>
            </a:r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264CDBDB-40E9-456B-BC99-880D485EB5D9}"/>
              </a:ext>
            </a:extLst>
          </p:cNvPr>
          <p:cNvSpPr/>
          <p:nvPr/>
        </p:nvSpPr>
        <p:spPr>
          <a:xfrm>
            <a:off x="1018737" y="1210503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A30CF03B-CF50-4CBC-BA42-287DAF2C9A15}"/>
              </a:ext>
            </a:extLst>
          </p:cNvPr>
          <p:cNvSpPr/>
          <p:nvPr/>
        </p:nvSpPr>
        <p:spPr>
          <a:xfrm>
            <a:off x="1018737" y="1210503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7">
            <a:extLst>
              <a:ext uri="{FF2B5EF4-FFF2-40B4-BE49-F238E27FC236}">
                <a16:creationId xmlns:a16="http://schemas.microsoft.com/office/drawing/2014/main" id="{9B66772E-336E-4A95-BD79-14E2331C2EEF}"/>
              </a:ext>
            </a:extLst>
          </p:cNvPr>
          <p:cNvSpPr txBox="1"/>
          <p:nvPr/>
        </p:nvSpPr>
        <p:spPr>
          <a:xfrm>
            <a:off x="1110431" y="1188913"/>
            <a:ext cx="824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28015" algn="l"/>
              </a:tabLst>
            </a:pPr>
            <a:r>
              <a:rPr sz="2000" dirty="0">
                <a:latin typeface="Times New Roman"/>
                <a:cs typeface="Times New Roman"/>
              </a:rPr>
              <a:t>Q	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18170BBA-37CC-4187-A290-92D4F69A4C5B}"/>
              </a:ext>
            </a:extLst>
          </p:cNvPr>
          <p:cNvSpPr/>
          <p:nvPr/>
        </p:nvSpPr>
        <p:spPr>
          <a:xfrm>
            <a:off x="1699964" y="1586932"/>
            <a:ext cx="23774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A65EF12-5913-4EB1-8A71-0A82D09B82D3}"/>
              </a:ext>
            </a:extLst>
          </p:cNvPr>
          <p:cNvCxnSpPr>
            <a:endCxn id="34" idx="3"/>
          </p:cNvCxnSpPr>
          <p:nvPr/>
        </p:nvCxnSpPr>
        <p:spPr>
          <a:xfrm flipH="1" flipV="1">
            <a:off x="1935296" y="1354331"/>
            <a:ext cx="585319" cy="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78F0781-957B-405F-9354-DD7B457B8561}"/>
              </a:ext>
            </a:extLst>
          </p:cNvPr>
          <p:cNvCxnSpPr/>
          <p:nvPr/>
        </p:nvCxnSpPr>
        <p:spPr>
          <a:xfrm flipH="1" flipV="1">
            <a:off x="1959083" y="1697097"/>
            <a:ext cx="585319" cy="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A531ADBD-8926-4641-8D5E-7B487DF60CAE}"/>
              </a:ext>
            </a:extLst>
          </p:cNvPr>
          <p:cNvCxnSpPr/>
          <p:nvPr/>
        </p:nvCxnSpPr>
        <p:spPr>
          <a:xfrm flipH="1" flipV="1">
            <a:off x="428847" y="1394835"/>
            <a:ext cx="585319" cy="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2D37FAC-0F33-4A46-B1FF-1A9E54054E97}"/>
              </a:ext>
            </a:extLst>
          </p:cNvPr>
          <p:cNvSpPr txBox="1"/>
          <p:nvPr/>
        </p:nvSpPr>
        <p:spPr>
          <a:xfrm>
            <a:off x="708369" y="956797"/>
            <a:ext cx="22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30B7B31-0BA5-4CC2-A7EF-EA3911F9A9D1}"/>
              </a:ext>
            </a:extLst>
          </p:cNvPr>
          <p:cNvSpPr txBox="1"/>
          <p:nvPr/>
        </p:nvSpPr>
        <p:spPr>
          <a:xfrm>
            <a:off x="2074971" y="956797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117715" y="1119604"/>
            <a:ext cx="577741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Devo soddisfare la condizione= </a:t>
            </a:r>
            <a:r>
              <a:rPr lang="it-IT" sz="2400" b="1" dirty="0" err="1">
                <a:solidFill>
                  <a:srgbClr val="FF0000"/>
                </a:solidFill>
              </a:rPr>
              <a:t>t</a:t>
            </a:r>
            <a:r>
              <a:rPr lang="it-IT" sz="2400" b="1" baseline="-25000" dirty="0" err="1">
                <a:solidFill>
                  <a:srgbClr val="FF0000"/>
                </a:solidFill>
              </a:rPr>
              <a:t>su</a:t>
            </a:r>
            <a:r>
              <a:rPr lang="it-IT" sz="2400" b="1" dirty="0">
                <a:solidFill>
                  <a:srgbClr val="FF0000"/>
                </a:solidFill>
              </a:rPr>
              <a:t> &gt; </a:t>
            </a:r>
            <a:r>
              <a:rPr lang="it-IT" sz="2400" b="1" spc="-5" dirty="0">
                <a:solidFill>
                  <a:srgbClr val="FF0000"/>
                </a:solidFill>
                <a:latin typeface="Symbol"/>
                <a:cs typeface="Symbol"/>
              </a:rPr>
              <a:t></a:t>
            </a:r>
            <a:r>
              <a:rPr lang="it-IT" sz="24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2400" b="1" spc="-7" baseline="-20833" dirty="0" err="1">
                <a:solidFill>
                  <a:srgbClr val="FF0000"/>
                </a:solidFill>
                <a:latin typeface="Times New Roman"/>
                <a:cs typeface="Times New Roman"/>
              </a:rPr>
              <a:t>SUmin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381858" y="188820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925929" y="1909632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violazione</a:t>
            </a:r>
          </a:p>
        </p:txBody>
      </p:sp>
    </p:spTree>
    <p:extLst>
      <p:ext uri="{BB962C8B-B14F-4D97-AF65-F5344CB8AC3E}">
        <p14:creationId xmlns:p14="http://schemas.microsoft.com/office/powerpoint/2010/main" val="11548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3" grpId="0" animBg="1"/>
      <p:bldP spid="24" grpId="0" animBg="1"/>
      <p:bldP spid="3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C0A9D-2546-497C-ABB9-2EA6E670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26" y="435273"/>
            <a:ext cx="4688942" cy="430887"/>
          </a:xfrm>
        </p:spPr>
        <p:txBody>
          <a:bodyPr/>
          <a:lstStyle/>
          <a:p>
            <a:r>
              <a:rPr lang="it-IT" dirty="0"/>
              <a:t>Comportamento di una RSS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A7DAC2A-B661-413D-9BA0-E890E473E659}"/>
              </a:ext>
            </a:extLst>
          </p:cNvPr>
          <p:cNvSpPr/>
          <p:nvPr/>
        </p:nvSpPr>
        <p:spPr>
          <a:xfrm>
            <a:off x="1295401" y="2667000"/>
            <a:ext cx="13716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A</a:t>
            </a:r>
            <a:r>
              <a:rPr lang="it-IT" sz="4400" dirty="0">
                <a:solidFill>
                  <a:srgbClr val="008000"/>
                </a:solidFill>
              </a:rPr>
              <a:t>,V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F70ADFE-F37F-4A0B-A2D3-7765302FF51D}"/>
              </a:ext>
            </a:extLst>
          </p:cNvPr>
          <p:cNvSpPr/>
          <p:nvPr/>
        </p:nvSpPr>
        <p:spPr>
          <a:xfrm>
            <a:off x="4038600" y="2667000"/>
            <a:ext cx="1447795" cy="12192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B</a:t>
            </a:r>
            <a:r>
              <a:rPr lang="it-IT" sz="4400" dirty="0">
                <a:solidFill>
                  <a:srgbClr val="008000"/>
                </a:solidFill>
              </a:rPr>
              <a:t>,</a:t>
            </a:r>
            <a:r>
              <a:rPr lang="it-IT" sz="440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6945B6B-027F-4040-A3DB-91B5C5CCC3DC}"/>
              </a:ext>
            </a:extLst>
          </p:cNvPr>
          <p:cNvSpPr/>
          <p:nvPr/>
        </p:nvSpPr>
        <p:spPr>
          <a:xfrm>
            <a:off x="6781801" y="2667000"/>
            <a:ext cx="13716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C</a:t>
            </a:r>
            <a:r>
              <a:rPr lang="it-IT" sz="4400" dirty="0">
                <a:solidFill>
                  <a:srgbClr val="008000"/>
                </a:solidFill>
              </a:rPr>
              <a:t>,</a:t>
            </a:r>
            <a:r>
              <a:rPr lang="it-IT" sz="4400" dirty="0">
                <a:solidFill>
                  <a:srgbClr val="FF3300"/>
                </a:solidFill>
              </a:rPr>
              <a:t>R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CC1EB15-DE10-44AC-BE53-C7400775D964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>
            <a:off x="2667001" y="3276600"/>
            <a:ext cx="1371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3D2AFF1-4F07-4D2E-BC5F-F5D97A2A2567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410201" y="32766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8D8F6C84-ED0C-4F09-ACF0-FA763FD2AFD0}"/>
              </a:ext>
            </a:extLst>
          </p:cNvPr>
          <p:cNvSpPr/>
          <p:nvPr/>
        </p:nvSpPr>
        <p:spPr>
          <a:xfrm>
            <a:off x="2261857" y="1908617"/>
            <a:ext cx="5123682" cy="798963"/>
          </a:xfrm>
          <a:custGeom>
            <a:avLst/>
            <a:gdLst>
              <a:gd name="connsiteX0" fmla="*/ 5735289 w 5735289"/>
              <a:gd name="connsiteY0" fmla="*/ 739446 h 798963"/>
              <a:gd name="connsiteX1" fmla="*/ 4761372 w 5735289"/>
              <a:gd name="connsiteY1" fmla="*/ 187559 h 798963"/>
              <a:gd name="connsiteX2" fmla="*/ 3029964 w 5735289"/>
              <a:gd name="connsiteY2" fmla="*/ 3597 h 798963"/>
              <a:gd name="connsiteX3" fmla="*/ 1033434 w 5735289"/>
              <a:gd name="connsiteY3" fmla="*/ 128042 h 798963"/>
              <a:gd name="connsiteX4" fmla="*/ 0 w 5735289"/>
              <a:gd name="connsiteY4" fmla="*/ 798963 h 79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5289" h="798963">
                <a:moveTo>
                  <a:pt x="5735289" y="739446"/>
                </a:moveTo>
                <a:cubicBezTo>
                  <a:pt x="5473774" y="524823"/>
                  <a:pt x="5212259" y="310200"/>
                  <a:pt x="4761372" y="187559"/>
                </a:cubicBezTo>
                <a:cubicBezTo>
                  <a:pt x="4310485" y="64918"/>
                  <a:pt x="3651287" y="13516"/>
                  <a:pt x="3029964" y="3597"/>
                </a:cubicBezTo>
                <a:cubicBezTo>
                  <a:pt x="2408641" y="-6322"/>
                  <a:pt x="1538428" y="-4519"/>
                  <a:pt x="1033434" y="128042"/>
                </a:cubicBezTo>
                <a:cubicBezTo>
                  <a:pt x="528440" y="260603"/>
                  <a:pt x="0" y="798963"/>
                  <a:pt x="0" y="79896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715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C0A9D-2546-497C-ABB9-2EA6E670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26" y="435273"/>
            <a:ext cx="4688942" cy="430887"/>
          </a:xfrm>
        </p:spPr>
        <p:txBody>
          <a:bodyPr/>
          <a:lstStyle/>
          <a:p>
            <a:r>
              <a:rPr lang="it-IT" dirty="0"/>
              <a:t>Comportamento di una RSS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A7DAC2A-B661-413D-9BA0-E890E473E659}"/>
              </a:ext>
            </a:extLst>
          </p:cNvPr>
          <p:cNvSpPr/>
          <p:nvPr/>
        </p:nvSpPr>
        <p:spPr>
          <a:xfrm>
            <a:off x="1381099" y="1902615"/>
            <a:ext cx="13716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A</a:t>
            </a:r>
            <a:r>
              <a:rPr lang="it-IT" sz="4400" dirty="0">
                <a:solidFill>
                  <a:srgbClr val="008000"/>
                </a:solidFill>
              </a:rPr>
              <a:t>,V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F70ADFE-F37F-4A0B-A2D3-7765302FF51D}"/>
              </a:ext>
            </a:extLst>
          </p:cNvPr>
          <p:cNvSpPr/>
          <p:nvPr/>
        </p:nvSpPr>
        <p:spPr>
          <a:xfrm>
            <a:off x="4124298" y="1902615"/>
            <a:ext cx="1447795" cy="12192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B</a:t>
            </a:r>
            <a:r>
              <a:rPr lang="it-IT" sz="4400" dirty="0">
                <a:solidFill>
                  <a:srgbClr val="008000"/>
                </a:solidFill>
              </a:rPr>
              <a:t>,</a:t>
            </a:r>
            <a:r>
              <a:rPr lang="it-IT" sz="440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6945B6B-027F-4040-A3DB-91B5C5CCC3DC}"/>
              </a:ext>
            </a:extLst>
          </p:cNvPr>
          <p:cNvSpPr/>
          <p:nvPr/>
        </p:nvSpPr>
        <p:spPr>
          <a:xfrm>
            <a:off x="6867499" y="1902615"/>
            <a:ext cx="13716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C</a:t>
            </a:r>
            <a:r>
              <a:rPr lang="it-IT" sz="4400" dirty="0">
                <a:solidFill>
                  <a:srgbClr val="008000"/>
                </a:solidFill>
              </a:rPr>
              <a:t>,</a:t>
            </a:r>
            <a:r>
              <a:rPr lang="it-IT" sz="4400" dirty="0">
                <a:solidFill>
                  <a:srgbClr val="FF3300"/>
                </a:solidFill>
              </a:rPr>
              <a:t>R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CC1EB15-DE10-44AC-BE53-C7400775D964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>
            <a:off x="2752699" y="2512215"/>
            <a:ext cx="1371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3D2AFF1-4F07-4D2E-BC5F-F5D97A2A2567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495899" y="2512215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2459DEE-2F02-47A1-81BE-D79CE57E64A9}"/>
              </a:ext>
            </a:extLst>
          </p:cNvPr>
          <p:cNvCxnSpPr>
            <a:cxnSpLocks/>
          </p:cNvCxnSpPr>
          <p:nvPr/>
        </p:nvCxnSpPr>
        <p:spPr>
          <a:xfrm flipV="1">
            <a:off x="2086285" y="4016759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12EC40C-62D9-4F6C-B610-9779CEBA5427}"/>
              </a:ext>
            </a:extLst>
          </p:cNvPr>
          <p:cNvCxnSpPr>
            <a:cxnSpLocks/>
          </p:cNvCxnSpPr>
          <p:nvPr/>
        </p:nvCxnSpPr>
        <p:spPr>
          <a:xfrm flipV="1">
            <a:off x="4753286" y="4016759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C1FF5A2-6D53-4998-9DB8-6A0F6FD030B9}"/>
              </a:ext>
            </a:extLst>
          </p:cNvPr>
          <p:cNvCxnSpPr>
            <a:cxnSpLocks/>
          </p:cNvCxnSpPr>
          <p:nvPr/>
        </p:nvCxnSpPr>
        <p:spPr>
          <a:xfrm flipV="1">
            <a:off x="3000686" y="4016759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B2E4115-A764-4957-AC74-D189B1A7347E}"/>
              </a:ext>
            </a:extLst>
          </p:cNvPr>
          <p:cNvCxnSpPr>
            <a:cxnSpLocks/>
          </p:cNvCxnSpPr>
          <p:nvPr/>
        </p:nvCxnSpPr>
        <p:spPr>
          <a:xfrm flipV="1">
            <a:off x="3838885" y="4016759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A24BA5F-B4D7-42BC-BFB3-16913AC6B2FC}"/>
              </a:ext>
            </a:extLst>
          </p:cNvPr>
          <p:cNvCxnSpPr>
            <a:cxnSpLocks/>
          </p:cNvCxnSpPr>
          <p:nvPr/>
        </p:nvCxnSpPr>
        <p:spPr>
          <a:xfrm flipV="1">
            <a:off x="5591486" y="4042068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696A3E9-B73B-476C-88D9-E47D6692E6B9}"/>
              </a:ext>
            </a:extLst>
          </p:cNvPr>
          <p:cNvCxnSpPr>
            <a:cxnSpLocks/>
          </p:cNvCxnSpPr>
          <p:nvPr/>
        </p:nvCxnSpPr>
        <p:spPr>
          <a:xfrm flipV="1">
            <a:off x="8258487" y="4042068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2C8064B-DD9C-42F6-B068-2D42BFBF082C}"/>
              </a:ext>
            </a:extLst>
          </p:cNvPr>
          <p:cNvCxnSpPr>
            <a:cxnSpLocks/>
          </p:cNvCxnSpPr>
          <p:nvPr/>
        </p:nvCxnSpPr>
        <p:spPr>
          <a:xfrm flipV="1">
            <a:off x="6505887" y="4042068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3FB1FAC-50DA-47FB-AD08-CC180F2C3A17}"/>
              </a:ext>
            </a:extLst>
          </p:cNvPr>
          <p:cNvCxnSpPr>
            <a:cxnSpLocks/>
          </p:cNvCxnSpPr>
          <p:nvPr/>
        </p:nvCxnSpPr>
        <p:spPr>
          <a:xfrm flipV="1">
            <a:off x="7344086" y="4042068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449B226-9CE9-4F5F-9B38-705852C9EA78}"/>
              </a:ext>
            </a:extLst>
          </p:cNvPr>
          <p:cNvSpPr txBox="1"/>
          <p:nvPr/>
        </p:nvSpPr>
        <p:spPr>
          <a:xfrm>
            <a:off x="1396547" y="4215043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SP</a:t>
            </a: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8D8F6C84-ED0C-4F09-ACF0-FA763FD2AFD0}"/>
              </a:ext>
            </a:extLst>
          </p:cNvPr>
          <p:cNvSpPr/>
          <p:nvPr/>
        </p:nvSpPr>
        <p:spPr>
          <a:xfrm>
            <a:off x="2347555" y="1144232"/>
            <a:ext cx="5123682" cy="798963"/>
          </a:xfrm>
          <a:custGeom>
            <a:avLst/>
            <a:gdLst>
              <a:gd name="connsiteX0" fmla="*/ 5735289 w 5735289"/>
              <a:gd name="connsiteY0" fmla="*/ 739446 h 798963"/>
              <a:gd name="connsiteX1" fmla="*/ 4761372 w 5735289"/>
              <a:gd name="connsiteY1" fmla="*/ 187559 h 798963"/>
              <a:gd name="connsiteX2" fmla="*/ 3029964 w 5735289"/>
              <a:gd name="connsiteY2" fmla="*/ 3597 h 798963"/>
              <a:gd name="connsiteX3" fmla="*/ 1033434 w 5735289"/>
              <a:gd name="connsiteY3" fmla="*/ 128042 h 798963"/>
              <a:gd name="connsiteX4" fmla="*/ 0 w 5735289"/>
              <a:gd name="connsiteY4" fmla="*/ 798963 h 79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5289" h="798963">
                <a:moveTo>
                  <a:pt x="5735289" y="739446"/>
                </a:moveTo>
                <a:cubicBezTo>
                  <a:pt x="5473774" y="524823"/>
                  <a:pt x="5212259" y="310200"/>
                  <a:pt x="4761372" y="187559"/>
                </a:cubicBezTo>
                <a:cubicBezTo>
                  <a:pt x="4310485" y="64918"/>
                  <a:pt x="3651287" y="13516"/>
                  <a:pt x="3029964" y="3597"/>
                </a:cubicBezTo>
                <a:cubicBezTo>
                  <a:pt x="2408641" y="-6322"/>
                  <a:pt x="1538428" y="-4519"/>
                  <a:pt x="1033434" y="128042"/>
                </a:cubicBezTo>
                <a:cubicBezTo>
                  <a:pt x="528440" y="260603"/>
                  <a:pt x="0" y="798963"/>
                  <a:pt x="0" y="79896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D308CE7-EB4D-444D-8474-9DCED5FE9070}"/>
              </a:ext>
            </a:extLst>
          </p:cNvPr>
          <p:cNvSpPr txBox="1"/>
          <p:nvPr/>
        </p:nvSpPr>
        <p:spPr>
          <a:xfrm>
            <a:off x="1379611" y="4944674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SF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E9B3D48-9E5B-47EA-B2C5-015A350F33E2}"/>
              </a:ext>
            </a:extLst>
          </p:cNvPr>
          <p:cNvSpPr txBox="1"/>
          <p:nvPr/>
        </p:nvSpPr>
        <p:spPr>
          <a:xfrm>
            <a:off x="1396547" y="5674305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U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1340154-F101-4800-B0AF-0DF5A867FFB0}"/>
              </a:ext>
            </a:extLst>
          </p:cNvPr>
          <p:cNvCxnSpPr/>
          <p:nvPr/>
        </p:nvCxnSpPr>
        <p:spPr>
          <a:xfrm>
            <a:off x="7344086" y="4362139"/>
            <a:ext cx="914401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DB9AF4C-10EB-467B-866E-DBC07313EDF3}"/>
              </a:ext>
            </a:extLst>
          </p:cNvPr>
          <p:cNvSpPr txBox="1"/>
          <p:nvPr/>
        </p:nvSpPr>
        <p:spPr>
          <a:xfrm>
            <a:off x="7561830" y="3948873"/>
            <a:ext cx="57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8000"/>
                </a:solidFill>
              </a:rPr>
              <a:t>Tck</a:t>
            </a:r>
            <a:endParaRPr lang="it-IT" sz="2400" dirty="0">
              <a:solidFill>
                <a:srgbClr val="008000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2DB7CF5-AC9E-4285-855B-206F030AF583}"/>
              </a:ext>
            </a:extLst>
          </p:cNvPr>
          <p:cNvSpPr txBox="1"/>
          <p:nvPr/>
        </p:nvSpPr>
        <p:spPr>
          <a:xfrm>
            <a:off x="2210654" y="418679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C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94493ABE-7EAA-4673-A5E1-7D29BD59AB37}"/>
              </a:ext>
            </a:extLst>
          </p:cNvPr>
          <p:cNvSpPr/>
          <p:nvPr/>
        </p:nvSpPr>
        <p:spPr>
          <a:xfrm>
            <a:off x="3076886" y="4362138"/>
            <a:ext cx="685799" cy="38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CEA389CC-6FF0-435A-B557-76A89CE84F61}"/>
              </a:ext>
            </a:extLst>
          </p:cNvPr>
          <p:cNvSpPr/>
          <p:nvPr/>
        </p:nvSpPr>
        <p:spPr>
          <a:xfrm>
            <a:off x="4008180" y="4357564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DEAD2F09-6136-4B50-A7FE-8A082110B09D}"/>
              </a:ext>
            </a:extLst>
          </p:cNvPr>
          <p:cNvSpPr/>
          <p:nvPr/>
        </p:nvSpPr>
        <p:spPr>
          <a:xfrm>
            <a:off x="4841660" y="4357564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F14EA5DE-3FB3-4823-8CCC-1BEBA234B75A}"/>
              </a:ext>
            </a:extLst>
          </p:cNvPr>
          <p:cNvSpPr/>
          <p:nvPr/>
        </p:nvSpPr>
        <p:spPr>
          <a:xfrm>
            <a:off x="5675140" y="4357564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3A33A2B4-512F-4C93-BF60-2D03F205CD78}"/>
              </a:ext>
            </a:extLst>
          </p:cNvPr>
          <p:cNvSpPr/>
          <p:nvPr/>
        </p:nvSpPr>
        <p:spPr>
          <a:xfrm>
            <a:off x="3076886" y="5123943"/>
            <a:ext cx="685799" cy="38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81F22621-AD2A-4BCD-8A5C-A227AFB3117C}"/>
              </a:ext>
            </a:extLst>
          </p:cNvPr>
          <p:cNvSpPr/>
          <p:nvPr/>
        </p:nvSpPr>
        <p:spPr>
          <a:xfrm>
            <a:off x="4008180" y="5119369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948BA6B9-211A-4EA4-9E39-AA06AEB4B6C1}"/>
              </a:ext>
            </a:extLst>
          </p:cNvPr>
          <p:cNvSpPr/>
          <p:nvPr/>
        </p:nvSpPr>
        <p:spPr>
          <a:xfrm>
            <a:off x="4841660" y="5119369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A9DB2109-476A-400F-A683-86DE4603B474}"/>
              </a:ext>
            </a:extLst>
          </p:cNvPr>
          <p:cNvSpPr/>
          <p:nvPr/>
        </p:nvSpPr>
        <p:spPr>
          <a:xfrm>
            <a:off x="5675140" y="5119369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68A57AC3-32C8-4E03-9047-7A6A598976E9}"/>
              </a:ext>
            </a:extLst>
          </p:cNvPr>
          <p:cNvSpPr/>
          <p:nvPr/>
        </p:nvSpPr>
        <p:spPr>
          <a:xfrm>
            <a:off x="3076886" y="5885748"/>
            <a:ext cx="685799" cy="38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1E449695-B018-4E5C-9EE6-5E7D10DD4BEC}"/>
              </a:ext>
            </a:extLst>
          </p:cNvPr>
          <p:cNvSpPr/>
          <p:nvPr/>
        </p:nvSpPr>
        <p:spPr>
          <a:xfrm>
            <a:off x="4008180" y="5881174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1992E3D6-706F-4F64-8A36-765BD0C3AED8}"/>
              </a:ext>
            </a:extLst>
          </p:cNvPr>
          <p:cNvSpPr/>
          <p:nvPr/>
        </p:nvSpPr>
        <p:spPr>
          <a:xfrm>
            <a:off x="4841660" y="5881174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90C06CA8-6DD3-460C-AB5C-A889DC29B64D}"/>
              </a:ext>
            </a:extLst>
          </p:cNvPr>
          <p:cNvSpPr/>
          <p:nvPr/>
        </p:nvSpPr>
        <p:spPr>
          <a:xfrm>
            <a:off x="5675140" y="5881174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FE496F5-83D5-4FD9-9BCC-F8762160680D}"/>
              </a:ext>
            </a:extLst>
          </p:cNvPr>
          <p:cNvGrpSpPr/>
          <p:nvPr/>
        </p:nvGrpSpPr>
        <p:grpSpPr>
          <a:xfrm>
            <a:off x="382875" y="4502909"/>
            <a:ext cx="1013672" cy="2214322"/>
            <a:chOff x="382875" y="4502909"/>
            <a:chExt cx="1013672" cy="221432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5CD3483E-5FA8-4845-A20D-40A57F8F05C3}"/>
                </a:ext>
              </a:extLst>
            </p:cNvPr>
            <p:cNvSpPr txBox="1"/>
            <p:nvPr/>
          </p:nvSpPr>
          <p:spPr>
            <a:xfrm>
              <a:off x="893619" y="4979176"/>
              <a:ext cx="463701" cy="5232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G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79B9FDE-8C4F-4A01-A45D-9FBA99589663}"/>
                </a:ext>
              </a:extLst>
            </p:cNvPr>
            <p:cNvSpPr txBox="1"/>
            <p:nvPr/>
          </p:nvSpPr>
          <p:spPr>
            <a:xfrm>
              <a:off x="885326" y="5674305"/>
              <a:ext cx="471994" cy="5232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F</a:t>
              </a:r>
            </a:p>
          </p:txBody>
        </p:sp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EC339B9E-8D22-4BD3-A6DE-84BA8D2A0BD0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409887" y="4502909"/>
              <a:ext cx="986660" cy="4522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DAD2534D-606C-47F5-AEAD-6517FFA6C0B3}"/>
                </a:ext>
              </a:extLst>
            </p:cNvPr>
            <p:cNvCxnSpPr>
              <a:cxnSpLocks/>
            </p:cNvCxnSpPr>
            <p:nvPr/>
          </p:nvCxnSpPr>
          <p:spPr>
            <a:xfrm>
              <a:off x="399136" y="4507431"/>
              <a:ext cx="0" cy="2209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353492E6-F6ED-4C6A-B232-F45339F71A32}"/>
                </a:ext>
              </a:extLst>
            </p:cNvPr>
            <p:cNvCxnSpPr>
              <a:cxnSpLocks/>
            </p:cNvCxnSpPr>
            <p:nvPr/>
          </p:nvCxnSpPr>
          <p:spPr>
            <a:xfrm>
              <a:off x="382875" y="5276539"/>
              <a:ext cx="51122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01FB76C6-7916-4CA2-8F95-50F97E0E6F96}"/>
                </a:ext>
              </a:extLst>
            </p:cNvPr>
            <p:cNvCxnSpPr>
              <a:cxnSpLocks/>
            </p:cNvCxnSpPr>
            <p:nvPr/>
          </p:nvCxnSpPr>
          <p:spPr>
            <a:xfrm>
              <a:off x="399136" y="5943600"/>
              <a:ext cx="51122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29D8483-B770-4A36-A2F1-C12C4CF5EA04}"/>
              </a:ext>
            </a:extLst>
          </p:cNvPr>
          <p:cNvSpPr txBox="1"/>
          <p:nvPr/>
        </p:nvSpPr>
        <p:spPr>
          <a:xfrm>
            <a:off x="7102172" y="3462428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</a:t>
            </a:r>
            <a:r>
              <a:rPr lang="it-IT" sz="3200" b="1" baseline="-25000" dirty="0"/>
              <a:t>i</a:t>
            </a:r>
            <a:endParaRPr lang="it-IT" b="1" baseline="-25000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4314C02C-0EB0-49AA-9247-20808B37A6DC}"/>
              </a:ext>
            </a:extLst>
          </p:cNvPr>
          <p:cNvSpPr txBox="1"/>
          <p:nvPr/>
        </p:nvSpPr>
        <p:spPr>
          <a:xfrm>
            <a:off x="6671896" y="500156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</a:t>
            </a:r>
            <a:r>
              <a:rPr lang="it-IT" sz="3200" b="1" baseline="-25000" dirty="0"/>
              <a:t>i</a:t>
            </a:r>
            <a:endParaRPr lang="it-IT" b="1" baseline="-25000" dirty="0"/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4703016F-AB1D-45CA-8387-281380C2557F}"/>
              </a:ext>
            </a:extLst>
          </p:cNvPr>
          <p:cNvCxnSpPr>
            <a:cxnSpLocks/>
          </p:cNvCxnSpPr>
          <p:nvPr/>
        </p:nvCxnSpPr>
        <p:spPr>
          <a:xfrm flipV="1">
            <a:off x="6505887" y="5612331"/>
            <a:ext cx="838199" cy="2074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3AC0AE5-D9E3-4CBC-B98B-8EEEDBA66E0E}"/>
              </a:ext>
            </a:extLst>
          </p:cNvPr>
          <p:cNvSpPr txBox="1"/>
          <p:nvPr/>
        </p:nvSpPr>
        <p:spPr>
          <a:xfrm>
            <a:off x="2352020" y="6243847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</a:t>
            </a:r>
            <a:r>
              <a:rPr lang="it-IT" sz="3200" b="1" baseline="-25000" dirty="0"/>
              <a:t>1</a:t>
            </a:r>
            <a:endParaRPr lang="it-IT" b="1" baseline="-25000" dirty="0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1248C667-673F-4D93-BBC9-F4E938A2A2BA}"/>
              </a:ext>
            </a:extLst>
          </p:cNvPr>
          <p:cNvSpPr txBox="1"/>
          <p:nvPr/>
        </p:nvSpPr>
        <p:spPr>
          <a:xfrm>
            <a:off x="3174790" y="6259080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</a:t>
            </a:r>
            <a:r>
              <a:rPr lang="it-IT" sz="3200" b="1" baseline="-25000" dirty="0"/>
              <a:t>2</a:t>
            </a:r>
            <a:endParaRPr lang="it-IT" b="1" baseline="-25000" dirty="0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C35BB67C-6072-4A34-ACD7-E9728C7CDDEC}"/>
              </a:ext>
            </a:extLst>
          </p:cNvPr>
          <p:cNvSpPr txBox="1"/>
          <p:nvPr/>
        </p:nvSpPr>
        <p:spPr>
          <a:xfrm>
            <a:off x="3997560" y="6274313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</a:t>
            </a:r>
            <a:r>
              <a:rPr lang="it-IT" sz="3200" b="1" baseline="-25000" dirty="0"/>
              <a:t>3</a:t>
            </a:r>
            <a:endParaRPr lang="it-IT" b="1" baseline="-25000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42E840E-D0FF-49C5-931A-912C91C8D7F6}"/>
              </a:ext>
            </a:extLst>
          </p:cNvPr>
          <p:cNvSpPr txBox="1"/>
          <p:nvPr/>
        </p:nvSpPr>
        <p:spPr>
          <a:xfrm>
            <a:off x="4820330" y="6289546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</a:t>
            </a:r>
            <a:r>
              <a:rPr lang="it-IT" sz="3200" b="1" baseline="-25000" dirty="0"/>
              <a:t>4</a:t>
            </a:r>
            <a:endParaRPr lang="it-IT" b="1" baseline="-25000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608A1A4-030B-49EB-A4D8-0EB934288AD6}"/>
              </a:ext>
            </a:extLst>
          </p:cNvPr>
          <p:cNvSpPr txBox="1"/>
          <p:nvPr/>
        </p:nvSpPr>
        <p:spPr>
          <a:xfrm>
            <a:off x="5643100" y="6304779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</a:t>
            </a:r>
            <a:r>
              <a:rPr lang="it-IT" sz="3200" b="1" baseline="-25000" dirty="0"/>
              <a:t>5</a:t>
            </a:r>
            <a:endParaRPr lang="it-IT" b="1" baseline="-25000" dirty="0"/>
          </a:p>
        </p:txBody>
      </p:sp>
    </p:spTree>
    <p:extLst>
      <p:ext uri="{BB962C8B-B14F-4D97-AF65-F5344CB8AC3E}">
        <p14:creationId xmlns:p14="http://schemas.microsoft.com/office/powerpoint/2010/main" val="18999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C0A9D-2546-497C-ABB9-2EA6E670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26" y="435273"/>
            <a:ext cx="4688942" cy="430887"/>
          </a:xfrm>
        </p:spPr>
        <p:txBody>
          <a:bodyPr/>
          <a:lstStyle/>
          <a:p>
            <a:r>
              <a:rPr lang="it-IT" dirty="0"/>
              <a:t>Struttura  di una RSS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2459DEE-2F02-47A1-81BE-D79CE57E64A9}"/>
              </a:ext>
            </a:extLst>
          </p:cNvPr>
          <p:cNvCxnSpPr>
            <a:cxnSpLocks/>
          </p:cNvCxnSpPr>
          <p:nvPr/>
        </p:nvCxnSpPr>
        <p:spPr>
          <a:xfrm flipV="1">
            <a:off x="1600199" y="4074220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12EC40C-62D9-4F6C-B610-9779CEBA5427}"/>
              </a:ext>
            </a:extLst>
          </p:cNvPr>
          <p:cNvCxnSpPr>
            <a:cxnSpLocks/>
          </p:cNvCxnSpPr>
          <p:nvPr/>
        </p:nvCxnSpPr>
        <p:spPr>
          <a:xfrm flipV="1">
            <a:off x="4267200" y="4074220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C1FF5A2-6D53-4998-9DB8-6A0F6FD030B9}"/>
              </a:ext>
            </a:extLst>
          </p:cNvPr>
          <p:cNvCxnSpPr>
            <a:cxnSpLocks/>
          </p:cNvCxnSpPr>
          <p:nvPr/>
        </p:nvCxnSpPr>
        <p:spPr>
          <a:xfrm flipV="1">
            <a:off x="2514600" y="4074220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B2E4115-A764-4957-AC74-D189B1A7347E}"/>
              </a:ext>
            </a:extLst>
          </p:cNvPr>
          <p:cNvCxnSpPr>
            <a:cxnSpLocks/>
          </p:cNvCxnSpPr>
          <p:nvPr/>
        </p:nvCxnSpPr>
        <p:spPr>
          <a:xfrm flipV="1">
            <a:off x="3352799" y="4074220"/>
            <a:ext cx="0" cy="2348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A24BA5F-B4D7-42BC-BFB3-16913AC6B2FC}"/>
              </a:ext>
            </a:extLst>
          </p:cNvPr>
          <p:cNvCxnSpPr>
            <a:cxnSpLocks/>
          </p:cNvCxnSpPr>
          <p:nvPr/>
        </p:nvCxnSpPr>
        <p:spPr>
          <a:xfrm flipV="1">
            <a:off x="5105400" y="4099529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696A3E9-B73B-476C-88D9-E47D6692E6B9}"/>
              </a:ext>
            </a:extLst>
          </p:cNvPr>
          <p:cNvCxnSpPr>
            <a:cxnSpLocks/>
          </p:cNvCxnSpPr>
          <p:nvPr/>
        </p:nvCxnSpPr>
        <p:spPr>
          <a:xfrm flipV="1">
            <a:off x="7772401" y="4099529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2C8064B-DD9C-42F6-B068-2D42BFBF082C}"/>
              </a:ext>
            </a:extLst>
          </p:cNvPr>
          <p:cNvCxnSpPr>
            <a:cxnSpLocks/>
          </p:cNvCxnSpPr>
          <p:nvPr/>
        </p:nvCxnSpPr>
        <p:spPr>
          <a:xfrm flipV="1">
            <a:off x="6019801" y="4099529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3FB1FAC-50DA-47FB-AD08-CC180F2C3A17}"/>
              </a:ext>
            </a:extLst>
          </p:cNvPr>
          <p:cNvCxnSpPr>
            <a:cxnSpLocks/>
          </p:cNvCxnSpPr>
          <p:nvPr/>
        </p:nvCxnSpPr>
        <p:spPr>
          <a:xfrm flipV="1">
            <a:off x="6858000" y="4099529"/>
            <a:ext cx="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449B226-9CE9-4F5F-9B38-705852C9EA78}"/>
              </a:ext>
            </a:extLst>
          </p:cNvPr>
          <p:cNvSpPr txBox="1"/>
          <p:nvPr/>
        </p:nvSpPr>
        <p:spPr>
          <a:xfrm>
            <a:off x="595682" y="4330125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SP</a:t>
            </a:r>
          </a:p>
        </p:txBody>
      </p: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1763EA7E-2AA7-4052-86B4-34CAE58B7E59}"/>
              </a:ext>
            </a:extLst>
          </p:cNvPr>
          <p:cNvGrpSpPr/>
          <p:nvPr/>
        </p:nvGrpSpPr>
        <p:grpSpPr>
          <a:xfrm>
            <a:off x="855948" y="1559381"/>
            <a:ext cx="3429000" cy="1367982"/>
            <a:chOff x="1295400" y="1527617"/>
            <a:chExt cx="6858000" cy="1977583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4A7DAC2A-B661-413D-9BA0-E890E473E659}"/>
                </a:ext>
              </a:extLst>
            </p:cNvPr>
            <p:cNvSpPr/>
            <p:nvPr/>
          </p:nvSpPr>
          <p:spPr>
            <a:xfrm>
              <a:off x="1295400" y="2286000"/>
              <a:ext cx="13716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rgbClr val="008000"/>
                  </a:solidFill>
                </a:rPr>
                <a:t>A,V</a:t>
              </a: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2F70ADFE-F37F-4A0B-A2D3-7765302FF51D}"/>
                </a:ext>
              </a:extLst>
            </p:cNvPr>
            <p:cNvSpPr/>
            <p:nvPr/>
          </p:nvSpPr>
          <p:spPr>
            <a:xfrm>
              <a:off x="4038599" y="2286000"/>
              <a:ext cx="1447795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rgbClr val="008000"/>
                  </a:solidFill>
                </a:rPr>
                <a:t>B,G</a:t>
              </a: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6945B6B-027F-4040-A3DB-91B5C5CCC3DC}"/>
                </a:ext>
              </a:extLst>
            </p:cNvPr>
            <p:cNvSpPr/>
            <p:nvPr/>
          </p:nvSpPr>
          <p:spPr>
            <a:xfrm>
              <a:off x="6781800" y="2286000"/>
              <a:ext cx="13716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rgbClr val="008000"/>
                  </a:solidFill>
                </a:rPr>
                <a:t>C,</a:t>
              </a:r>
              <a:r>
                <a:rPr lang="it-IT" sz="1600" dirty="0">
                  <a:solidFill>
                    <a:srgbClr val="FF3300"/>
                  </a:solidFill>
                </a:rPr>
                <a:t>R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5CC1EB15-DE10-44AC-BE53-C7400775D964}"/>
                </a:ext>
              </a:extLst>
            </p:cNvPr>
            <p:cNvCxnSpPr>
              <a:cxnSpLocks/>
              <a:stCxn id="4" idx="6"/>
              <a:endCxn id="7" idx="2"/>
            </p:cNvCxnSpPr>
            <p:nvPr/>
          </p:nvCxnSpPr>
          <p:spPr>
            <a:xfrm>
              <a:off x="2667000" y="2895600"/>
              <a:ext cx="13715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E3D2AFF1-4F07-4D2E-BC5F-F5D97A2A2567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410200" y="28956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8D8F6C84-ED0C-4F09-ACF0-FA763FD2AFD0}"/>
                </a:ext>
              </a:extLst>
            </p:cNvPr>
            <p:cNvSpPr/>
            <p:nvPr/>
          </p:nvSpPr>
          <p:spPr>
            <a:xfrm>
              <a:off x="2261856" y="1527617"/>
              <a:ext cx="5123682" cy="798963"/>
            </a:xfrm>
            <a:custGeom>
              <a:avLst/>
              <a:gdLst>
                <a:gd name="connsiteX0" fmla="*/ 5735289 w 5735289"/>
                <a:gd name="connsiteY0" fmla="*/ 739446 h 798963"/>
                <a:gd name="connsiteX1" fmla="*/ 4761372 w 5735289"/>
                <a:gd name="connsiteY1" fmla="*/ 187559 h 798963"/>
                <a:gd name="connsiteX2" fmla="*/ 3029964 w 5735289"/>
                <a:gd name="connsiteY2" fmla="*/ 3597 h 798963"/>
                <a:gd name="connsiteX3" fmla="*/ 1033434 w 5735289"/>
                <a:gd name="connsiteY3" fmla="*/ 128042 h 798963"/>
                <a:gd name="connsiteX4" fmla="*/ 0 w 5735289"/>
                <a:gd name="connsiteY4" fmla="*/ 798963 h 79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5289" h="798963">
                  <a:moveTo>
                    <a:pt x="5735289" y="739446"/>
                  </a:moveTo>
                  <a:cubicBezTo>
                    <a:pt x="5473774" y="524823"/>
                    <a:pt x="5212259" y="310200"/>
                    <a:pt x="4761372" y="187559"/>
                  </a:cubicBezTo>
                  <a:cubicBezTo>
                    <a:pt x="4310485" y="64918"/>
                    <a:pt x="3651287" y="13516"/>
                    <a:pt x="3029964" y="3597"/>
                  </a:cubicBezTo>
                  <a:cubicBezTo>
                    <a:pt x="2408641" y="-6322"/>
                    <a:pt x="1538428" y="-4519"/>
                    <a:pt x="1033434" y="128042"/>
                  </a:cubicBezTo>
                  <a:cubicBezTo>
                    <a:pt x="528440" y="260603"/>
                    <a:pt x="0" y="798963"/>
                    <a:pt x="0" y="798963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/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D308CE7-EB4D-444D-8474-9DCED5FE9070}"/>
              </a:ext>
            </a:extLst>
          </p:cNvPr>
          <p:cNvSpPr txBox="1"/>
          <p:nvPr/>
        </p:nvSpPr>
        <p:spPr>
          <a:xfrm>
            <a:off x="606902" y="51054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SF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E9B3D48-9E5B-47EA-B2C5-015A350F33E2}"/>
              </a:ext>
            </a:extLst>
          </p:cNvPr>
          <p:cNvSpPr txBox="1"/>
          <p:nvPr/>
        </p:nvSpPr>
        <p:spPr>
          <a:xfrm>
            <a:off x="595682" y="5789387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U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1340154-F101-4800-B0AF-0DF5A867FFB0}"/>
              </a:ext>
            </a:extLst>
          </p:cNvPr>
          <p:cNvCxnSpPr/>
          <p:nvPr/>
        </p:nvCxnSpPr>
        <p:spPr>
          <a:xfrm>
            <a:off x="6858000" y="4419600"/>
            <a:ext cx="914401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DB9AF4C-10EB-467B-866E-DBC07313EDF3}"/>
              </a:ext>
            </a:extLst>
          </p:cNvPr>
          <p:cNvSpPr txBox="1"/>
          <p:nvPr/>
        </p:nvSpPr>
        <p:spPr>
          <a:xfrm>
            <a:off x="7075744" y="4006334"/>
            <a:ext cx="57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8000"/>
                </a:solidFill>
              </a:rPr>
              <a:t>Tck</a:t>
            </a:r>
            <a:endParaRPr lang="it-IT" sz="2400" dirty="0">
              <a:solidFill>
                <a:srgbClr val="008000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2DB7CF5-AC9E-4285-855B-206F030AF583}"/>
              </a:ext>
            </a:extLst>
          </p:cNvPr>
          <p:cNvSpPr txBox="1"/>
          <p:nvPr/>
        </p:nvSpPr>
        <p:spPr>
          <a:xfrm>
            <a:off x="1724568" y="424425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94493ABE-7EAA-4673-A5E1-7D29BD59AB37}"/>
              </a:ext>
            </a:extLst>
          </p:cNvPr>
          <p:cNvSpPr/>
          <p:nvPr/>
        </p:nvSpPr>
        <p:spPr>
          <a:xfrm>
            <a:off x="2590800" y="4419599"/>
            <a:ext cx="685799" cy="38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CEA389CC-6FF0-435A-B557-76A89CE84F61}"/>
              </a:ext>
            </a:extLst>
          </p:cNvPr>
          <p:cNvSpPr/>
          <p:nvPr/>
        </p:nvSpPr>
        <p:spPr>
          <a:xfrm>
            <a:off x="3522094" y="4415025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DEAD2F09-6136-4B50-A7FE-8A082110B09D}"/>
              </a:ext>
            </a:extLst>
          </p:cNvPr>
          <p:cNvSpPr/>
          <p:nvPr/>
        </p:nvSpPr>
        <p:spPr>
          <a:xfrm>
            <a:off x="4355574" y="4415025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F14EA5DE-3FB3-4823-8CCC-1BEBA234B75A}"/>
              </a:ext>
            </a:extLst>
          </p:cNvPr>
          <p:cNvSpPr/>
          <p:nvPr/>
        </p:nvSpPr>
        <p:spPr>
          <a:xfrm>
            <a:off x="5189054" y="4415025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3A33A2B4-512F-4C93-BF60-2D03F205CD78}"/>
              </a:ext>
            </a:extLst>
          </p:cNvPr>
          <p:cNvSpPr/>
          <p:nvPr/>
        </p:nvSpPr>
        <p:spPr>
          <a:xfrm>
            <a:off x="2590800" y="5181404"/>
            <a:ext cx="685799" cy="38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81F22621-AD2A-4BCD-8A5C-A227AFB3117C}"/>
              </a:ext>
            </a:extLst>
          </p:cNvPr>
          <p:cNvSpPr/>
          <p:nvPr/>
        </p:nvSpPr>
        <p:spPr>
          <a:xfrm>
            <a:off x="3522094" y="5176830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948BA6B9-211A-4EA4-9E39-AA06AEB4B6C1}"/>
              </a:ext>
            </a:extLst>
          </p:cNvPr>
          <p:cNvSpPr/>
          <p:nvPr/>
        </p:nvSpPr>
        <p:spPr>
          <a:xfrm>
            <a:off x="4355574" y="5176830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A9DB2109-476A-400F-A683-86DE4603B474}"/>
              </a:ext>
            </a:extLst>
          </p:cNvPr>
          <p:cNvSpPr/>
          <p:nvPr/>
        </p:nvSpPr>
        <p:spPr>
          <a:xfrm>
            <a:off x="5189054" y="5176830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68A57AC3-32C8-4E03-9047-7A6A598976E9}"/>
              </a:ext>
            </a:extLst>
          </p:cNvPr>
          <p:cNvSpPr/>
          <p:nvPr/>
        </p:nvSpPr>
        <p:spPr>
          <a:xfrm>
            <a:off x="2590800" y="5943209"/>
            <a:ext cx="685799" cy="38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1E449695-B018-4E5C-9EE6-5E7D10DD4BEC}"/>
              </a:ext>
            </a:extLst>
          </p:cNvPr>
          <p:cNvSpPr/>
          <p:nvPr/>
        </p:nvSpPr>
        <p:spPr>
          <a:xfrm>
            <a:off x="3522094" y="5938635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1992E3D6-706F-4F64-8A36-765BD0C3AED8}"/>
              </a:ext>
            </a:extLst>
          </p:cNvPr>
          <p:cNvSpPr/>
          <p:nvPr/>
        </p:nvSpPr>
        <p:spPr>
          <a:xfrm>
            <a:off x="4355574" y="5938635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90C06CA8-6DD3-460C-AB5C-A889DC29B64D}"/>
              </a:ext>
            </a:extLst>
          </p:cNvPr>
          <p:cNvSpPr/>
          <p:nvPr/>
        </p:nvSpPr>
        <p:spPr>
          <a:xfrm>
            <a:off x="5189054" y="5938635"/>
            <a:ext cx="685799" cy="38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1AB9D48D-58F8-4890-B8B7-971D1EFD8C6F}"/>
              </a:ext>
            </a:extLst>
          </p:cNvPr>
          <p:cNvGrpSpPr/>
          <p:nvPr/>
        </p:nvGrpSpPr>
        <p:grpSpPr>
          <a:xfrm>
            <a:off x="4572000" y="935640"/>
            <a:ext cx="4381503" cy="2587948"/>
            <a:chOff x="499387" y="4204861"/>
            <a:chExt cx="4381503" cy="2587948"/>
          </a:xfrm>
        </p:grpSpPr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46E28EEC-7D33-485C-905B-16FEE36A8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387" y="4204861"/>
              <a:ext cx="2706199" cy="2040601"/>
              <a:chOff x="1723" y="569"/>
              <a:chExt cx="2261" cy="1892"/>
            </a:xfrm>
          </p:grpSpPr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9D8A4B9C-9799-4500-B880-2F40FEDFC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1402"/>
                <a:ext cx="1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s*</a:t>
                </a:r>
              </a:p>
            </p:txBody>
          </p:sp>
          <p:grpSp>
            <p:nvGrpSpPr>
              <p:cNvPr id="55" name="Group 18">
                <a:extLst>
                  <a:ext uri="{FF2B5EF4-FFF2-40B4-BE49-F238E27FC236}">
                    <a16:creationId xmlns:a16="http://schemas.microsoft.com/office/drawing/2014/main" id="{C3AFE8B3-F8D8-4290-ACD2-47D942AD9C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3" y="569"/>
                <a:ext cx="2261" cy="1892"/>
                <a:chOff x="1723" y="569"/>
                <a:chExt cx="2261" cy="1892"/>
              </a:xfrm>
            </p:grpSpPr>
            <p:sp>
              <p:nvSpPr>
                <p:cNvPr id="56" name="Rectangle 3">
                  <a:extLst>
                    <a:ext uri="{FF2B5EF4-FFF2-40B4-BE49-F238E27FC236}">
                      <a16:creationId xmlns:a16="http://schemas.microsoft.com/office/drawing/2014/main" id="{865DE687-2DFD-4B8A-973D-1A756444F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9" y="728"/>
                  <a:ext cx="865" cy="569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F</a:t>
                  </a:r>
                </a:p>
              </p:txBody>
            </p:sp>
            <p:sp>
              <p:nvSpPr>
                <p:cNvPr id="57" name="Rectangle 4">
                  <a:extLst>
                    <a:ext uri="{FF2B5EF4-FFF2-40B4-BE49-F238E27FC236}">
                      <a16:creationId xmlns:a16="http://schemas.microsoft.com/office/drawing/2014/main" id="{E0B9961F-3F57-471B-89B9-2EEEA5909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9" y="1514"/>
                  <a:ext cx="865" cy="434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58" name="Rectangle 8">
                  <a:extLst>
                    <a:ext uri="{FF2B5EF4-FFF2-40B4-BE49-F238E27FC236}">
                      <a16:creationId xmlns:a16="http://schemas.microsoft.com/office/drawing/2014/main" id="{20F0C724-52A1-4C95-80FF-FC1227FF6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3" y="584"/>
                  <a:ext cx="5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i</a:t>
                  </a:r>
                </a:p>
              </p:txBody>
            </p:sp>
            <p:sp>
              <p:nvSpPr>
                <p:cNvPr id="59" name="Freeform 9">
                  <a:extLst>
                    <a:ext uri="{FF2B5EF4-FFF2-40B4-BE49-F238E27FC236}">
                      <a16:creationId xmlns:a16="http://schemas.microsoft.com/office/drawing/2014/main" id="{BBD41841-869D-4639-9684-92860C25B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1740"/>
                  <a:ext cx="434" cy="721"/>
                </a:xfrm>
                <a:custGeom>
                  <a:avLst/>
                  <a:gdLst>
                    <a:gd name="T0" fmla="*/ 0 w 240"/>
                    <a:gd name="T1" fmla="*/ 0 h 1152"/>
                    <a:gd name="T2" fmla="*/ 598 w 240"/>
                    <a:gd name="T3" fmla="*/ 0 h 1152"/>
                    <a:gd name="T4" fmla="*/ 598 w 240"/>
                    <a:gd name="T5" fmla="*/ 401 h 1152"/>
                    <a:gd name="T6" fmla="*/ 0 w 240"/>
                    <a:gd name="T7" fmla="*/ 401 h 1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1152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1152"/>
                      </a:lnTo>
                      <a:lnTo>
                        <a:pt x="0" y="1152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0" name="Freeform 10">
                  <a:extLst>
                    <a:ext uri="{FF2B5EF4-FFF2-40B4-BE49-F238E27FC236}">
                      <a16:creationId xmlns:a16="http://schemas.microsoft.com/office/drawing/2014/main" id="{AE1474FA-DCD5-4D13-B71E-95E8FB0B7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" y="1102"/>
                  <a:ext cx="281" cy="1359"/>
                </a:xfrm>
                <a:custGeom>
                  <a:avLst/>
                  <a:gdLst>
                    <a:gd name="T0" fmla="*/ 240 w 240"/>
                    <a:gd name="T1" fmla="*/ 1319 h 2208"/>
                    <a:gd name="T2" fmla="*/ 0 w 240"/>
                    <a:gd name="T3" fmla="*/ 1319 h 2208"/>
                    <a:gd name="T4" fmla="*/ 0 w 240"/>
                    <a:gd name="T5" fmla="*/ 0 h 2208"/>
                    <a:gd name="T6" fmla="*/ 240 w 240"/>
                    <a:gd name="T7" fmla="*/ 0 h 220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2208">
                      <a:moveTo>
                        <a:pt x="240" y="2208"/>
                      </a:moveTo>
                      <a:lnTo>
                        <a:pt x="0" y="2208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:a16="http://schemas.microsoft.com/office/drawing/2014/main" id="{271C67F1-1CC8-4011-BB32-0FC737CE5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6" y="1832"/>
                  <a:ext cx="30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2" name="Line 12">
                  <a:extLst>
                    <a:ext uri="{FF2B5EF4-FFF2-40B4-BE49-F238E27FC236}">
                      <a16:creationId xmlns:a16="http://schemas.microsoft.com/office/drawing/2014/main" id="{C9F58AFB-AE95-435F-AB46-F6BB67AED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913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" name="Rectangle 13">
                  <a:extLst>
                    <a:ext uri="{FF2B5EF4-FFF2-40B4-BE49-F238E27FC236}">
                      <a16:creationId xmlns:a16="http://schemas.microsoft.com/office/drawing/2014/main" id="{36A644D1-2700-4AC1-ACEA-6131866B4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1" y="569"/>
                  <a:ext cx="107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64" name="Rectangle 15">
                  <a:extLst>
                    <a:ext uri="{FF2B5EF4-FFF2-40B4-BE49-F238E27FC236}">
                      <a16:creationId xmlns:a16="http://schemas.microsoft.com/office/drawing/2014/main" id="{FF26C25B-2823-4D8B-8E89-AAB6A4475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3" y="1981"/>
                  <a:ext cx="7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2144F2E6-E6E5-40A3-B7BB-8A56A7B57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910"/>
                  <a:ext cx="454" cy="748"/>
                </a:xfrm>
                <a:custGeom>
                  <a:avLst/>
                  <a:gdLst>
                    <a:gd name="T0" fmla="*/ 0 w 432"/>
                    <a:gd name="T1" fmla="*/ 0 h 1200"/>
                    <a:gd name="T2" fmla="*/ 0 w 432"/>
                    <a:gd name="T3" fmla="*/ 1200 h 1200"/>
                    <a:gd name="T4" fmla="*/ 432 w 432"/>
                    <a:gd name="T5" fmla="*/ 1200 h 1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" h="1200">
                      <a:moveTo>
                        <a:pt x="0" y="0"/>
                      </a:moveTo>
                      <a:lnTo>
                        <a:pt x="0" y="1200"/>
                      </a:lnTo>
                      <a:lnTo>
                        <a:pt x="432" y="120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" name="Line 17">
                  <a:extLst>
                    <a:ext uri="{FF2B5EF4-FFF2-40B4-BE49-F238E27FC236}">
                      <a16:creationId xmlns:a16="http://schemas.microsoft.com/office/drawing/2014/main" id="{996544A3-DCDA-41CA-A012-C77EAD066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910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22A8C4A8-7DB2-4A32-8E0E-6E1AC68ED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100" y="6032374"/>
              <a:ext cx="1035321" cy="5078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 err="1">
                  <a:solidFill>
                    <a:schemeClr val="bg1"/>
                  </a:solidFill>
                </a:rPr>
                <a:t>Rn</a:t>
              </a:r>
              <a:endParaRPr lang="it-IT" alt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object 41">
              <a:extLst>
                <a:ext uri="{FF2B5EF4-FFF2-40B4-BE49-F238E27FC236}">
                  <a16:creationId xmlns:a16="http://schemas.microsoft.com/office/drawing/2014/main" id="{72D89B69-87EC-4615-BA40-A29531C3FBE2}"/>
                </a:ext>
              </a:extLst>
            </p:cNvPr>
            <p:cNvSpPr/>
            <p:nvPr/>
          </p:nvSpPr>
          <p:spPr>
            <a:xfrm>
              <a:off x="4423690" y="633560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F9966"/>
            </a:solidFill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3">
              <a:extLst>
                <a:ext uri="{FF2B5EF4-FFF2-40B4-BE49-F238E27FC236}">
                  <a16:creationId xmlns:a16="http://schemas.microsoft.com/office/drawing/2014/main" id="{53129B4B-3D03-4B1C-A4FE-1D87C1FDBE26}"/>
                </a:ext>
              </a:extLst>
            </p:cNvPr>
            <p:cNvSpPr/>
            <p:nvPr/>
          </p:nvSpPr>
          <p:spPr>
            <a:xfrm>
              <a:off x="4477479" y="6386753"/>
              <a:ext cx="349621" cy="356686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5">
              <a:extLst>
                <a:ext uri="{FF2B5EF4-FFF2-40B4-BE49-F238E27FC236}">
                  <a16:creationId xmlns:a16="http://schemas.microsoft.com/office/drawing/2014/main" id="{FA13A561-7640-4FC1-901C-1C9EE4544A01}"/>
                </a:ext>
              </a:extLst>
            </p:cNvPr>
            <p:cNvSpPr/>
            <p:nvPr/>
          </p:nvSpPr>
          <p:spPr>
            <a:xfrm>
              <a:off x="2453893" y="6428573"/>
              <a:ext cx="1965707" cy="124905"/>
            </a:xfrm>
            <a:custGeom>
              <a:avLst/>
              <a:gdLst/>
              <a:ahLst/>
              <a:cxnLst/>
              <a:rect l="l" t="t" r="r" b="b"/>
              <a:pathLst>
                <a:path w="2286000" h="457200">
                  <a:moveTo>
                    <a:pt x="0" y="0"/>
                  </a:moveTo>
                  <a:lnTo>
                    <a:pt x="1981199" y="0"/>
                  </a:lnTo>
                  <a:lnTo>
                    <a:pt x="1981199" y="457200"/>
                  </a:lnTo>
                  <a:lnTo>
                    <a:pt x="2285999" y="457200"/>
                  </a:lnTo>
                </a:path>
              </a:pathLst>
            </a:cu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4">
              <a:extLst>
                <a:ext uri="{FF2B5EF4-FFF2-40B4-BE49-F238E27FC236}">
                  <a16:creationId xmlns:a16="http://schemas.microsoft.com/office/drawing/2014/main" id="{6ED0C512-F067-4BC5-BB99-1147A4E4FF30}"/>
                </a:ext>
              </a:extLst>
            </p:cNvPr>
            <p:cNvSpPr/>
            <p:nvPr/>
          </p:nvSpPr>
          <p:spPr>
            <a:xfrm>
              <a:off x="4499890" y="6481483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0" y="152400"/>
                  </a:moveTo>
                  <a:lnTo>
                    <a:pt x="76200" y="152400"/>
                  </a:lnTo>
                  <a:lnTo>
                    <a:pt x="76200" y="0"/>
                  </a:lnTo>
                  <a:lnTo>
                    <a:pt x="152400" y="0"/>
                  </a:lnTo>
                  <a:lnTo>
                    <a:pt x="152400" y="152400"/>
                  </a:lnTo>
                  <a:lnTo>
                    <a:pt x="228600" y="152400"/>
                  </a:lnTo>
                  <a:lnTo>
                    <a:pt x="228600" y="0"/>
                  </a:lnTo>
                  <a:lnTo>
                    <a:pt x="304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Triangolo isoscele 71">
              <a:extLst>
                <a:ext uri="{FF2B5EF4-FFF2-40B4-BE49-F238E27FC236}">
                  <a16:creationId xmlns:a16="http://schemas.microsoft.com/office/drawing/2014/main" id="{1198FE39-C698-4010-987D-16F9E5538471}"/>
                </a:ext>
              </a:extLst>
            </p:cNvPr>
            <p:cNvSpPr/>
            <p:nvPr/>
          </p:nvSpPr>
          <p:spPr>
            <a:xfrm rot="16200000">
              <a:off x="2307195" y="6347261"/>
              <a:ext cx="152400" cy="1481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9D1AD60D-99DB-4CA4-9270-EDBA27D80263}"/>
                </a:ext>
              </a:extLst>
            </p:cNvPr>
            <p:cNvSpPr txBox="1"/>
            <p:nvPr/>
          </p:nvSpPr>
          <p:spPr>
            <a:xfrm>
              <a:off x="3172456" y="6404474"/>
              <a:ext cx="1003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Clock (</a:t>
              </a:r>
              <a:r>
                <a:rPr lang="it-IT" sz="1600" dirty="0" err="1">
                  <a:latin typeface="Times New Roman"/>
                  <a:cs typeface="Times New Roman"/>
                </a:rPr>
                <a:t>f</a:t>
              </a:r>
              <a:r>
                <a:rPr lang="it-IT" sz="1600" spc="-7" baseline="-20833" dirty="0" err="1">
                  <a:latin typeface="Times New Roman"/>
                  <a:cs typeface="Times New Roman"/>
                </a:rPr>
                <a:t>ck</a:t>
              </a:r>
              <a:r>
                <a:rPr lang="it-IT" sz="1600" spc="-7" dirty="0">
                  <a:latin typeface="Times New Roman"/>
                  <a:cs typeface="Times New Roman"/>
                </a:rPr>
                <a:t>)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661911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Procedimento </a:t>
            </a:r>
            <a:r>
              <a:rPr spc="-5" dirty="0"/>
              <a:t>di sintesi di</a:t>
            </a:r>
            <a:r>
              <a:rPr spc="40" dirty="0"/>
              <a:t> </a:t>
            </a:r>
            <a:r>
              <a:rPr spc="-5" dirty="0"/>
              <a:t>R.S.S.: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dalla </a:t>
            </a:r>
            <a:r>
              <a:rPr spc="-10" dirty="0"/>
              <a:t>DESCRIZIONE </a:t>
            </a:r>
            <a:r>
              <a:rPr spc="-5" dirty="0"/>
              <a:t>A PAROLE alla RETE</a:t>
            </a:r>
            <a:r>
              <a:rPr spc="105" dirty="0"/>
              <a:t> </a:t>
            </a:r>
            <a:r>
              <a:rPr spc="-10" dirty="0"/>
              <a:t>LOGICA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252" y="1093114"/>
            <a:ext cx="8654415" cy="522399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Si può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passare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descrizione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a parole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del funzionamento di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macchina sequenziale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sincrona</a:t>
            </a:r>
            <a:r>
              <a:rPr sz="1600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R.S.S.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corrispondente eseguendo in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 seguenti</a:t>
            </a:r>
            <a:r>
              <a:rPr sz="16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passi: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costruisce il diagramma degli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stati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ricava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tabella di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flusso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individua la tabella di flusso minima (cioè la tabella col numero minimo di</a:t>
            </a:r>
            <a:r>
              <a:rPr sz="1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stati)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codificano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gli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stati con variabili binarie (variabili di</a:t>
            </a:r>
            <a:r>
              <a:rPr sz="1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stato)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ricava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tabella delle</a:t>
            </a:r>
            <a:r>
              <a:rPr sz="1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transizioni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disegnano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mappe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di Karnaugh o le t.d.v. delle variabili di stato e di uscita (funzioni F e</a:t>
            </a:r>
            <a:r>
              <a:rPr sz="16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G)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scrivono le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espressioni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di costo minimo dello stato futuro e delle uscite (sintesi di F e</a:t>
            </a:r>
            <a:r>
              <a:rPr sz="16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G)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disegna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lo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schema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logico inserendo un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FF-D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sul ramo di retroazione di ogni variabile di</a:t>
            </a:r>
            <a:r>
              <a:rPr sz="160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stato</a:t>
            </a:r>
            <a:endParaRPr sz="1600" dirty="0">
              <a:latin typeface="Calibri"/>
              <a:cs typeface="Calibri"/>
            </a:endParaRPr>
          </a:p>
          <a:p>
            <a:pPr marL="12700" marR="506730">
              <a:lnSpc>
                <a:spcPct val="130000"/>
              </a:lnSpc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- si individua la massima frequenza di clock compatibile con il corretto funzionamente della rete  10 - si realizza il circuito con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FF-D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operatori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elementari,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oppure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con dispositivi</a:t>
            </a:r>
            <a:r>
              <a:rPr sz="1600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programmabili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10100"/>
              </a:lnSpc>
              <a:spcBef>
                <a:spcPts val="384"/>
              </a:spcBef>
            </a:pP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Il passo 3 e la minimizzazione nel passo 7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non sono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strettamente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necessari;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se effettuati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portano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alla  sintesi minima della R.S.S. con FF-D; è </a:t>
            </a:r>
            <a:r>
              <a:rPr sz="1600" spc="-5" dirty="0" err="1">
                <a:solidFill>
                  <a:srgbClr val="3333CC"/>
                </a:solidFill>
                <a:latin typeface="Calibri"/>
                <a:cs typeface="Calibri"/>
              </a:rPr>
              <a:t>possibile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, ma ormai in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disuso,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utilizzare altri tipi di flip flop  al posto dei FF-D</a:t>
            </a:r>
            <a:endParaRPr sz="1600" dirty="0">
              <a:latin typeface="Calibri"/>
              <a:cs typeface="Calibri"/>
            </a:endParaRPr>
          </a:p>
          <a:p>
            <a:pPr marL="12700" marR="45085">
              <a:lnSpc>
                <a:spcPct val="110000"/>
              </a:lnSpc>
              <a:spcBef>
                <a:spcPts val="380"/>
              </a:spcBef>
            </a:pP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Sono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ormai di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uso comune strumenti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di sintesi logica automatica che consentono di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passare 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direttamente dal diagramma degli stati al file di configurazione di circuiti logici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programmabili (es.</a:t>
            </a:r>
            <a:r>
              <a:rPr sz="1600" spc="85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FPGA)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0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01001" y="6372462"/>
            <a:ext cx="392556" cy="25693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99778C-6571-4894-9DBB-41BCDE5B7C71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118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4594" name="AutoShape 2"/>
          <p:cNvSpPr>
            <a:spLocks noChangeArrowheads="1"/>
          </p:cNvSpPr>
          <p:nvPr/>
        </p:nvSpPr>
        <p:spPr bwMode="auto">
          <a:xfrm>
            <a:off x="1407408" y="-31330"/>
            <a:ext cx="7620000" cy="5029200"/>
          </a:xfrm>
          <a:prstGeom prst="irregularSeal2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Un esempio di applicazione del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procedimento di sintesi di RSS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Dalla descrizione a parole alla rete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Presentazione ipertestuale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4C2CD809-83B5-4D3E-AED0-848B1AB0C9B0}"/>
              </a:ext>
            </a:extLst>
          </p:cNvPr>
          <p:cNvGrpSpPr>
            <a:grpSpLocks/>
          </p:cNvGrpSpPr>
          <p:nvPr/>
        </p:nvGrpSpPr>
        <p:grpSpPr bwMode="auto">
          <a:xfrm>
            <a:off x="226065" y="4191000"/>
            <a:ext cx="2706199" cy="2040601"/>
            <a:chOff x="1723" y="569"/>
            <a:chExt cx="2261" cy="1892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6D166BE1-4386-4E3E-A692-A20964C63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1402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00"/>
                  </a:solidFill>
                </a:rPr>
                <a:t>s*</a:t>
              </a:r>
            </a:p>
          </p:txBody>
        </p: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59058C69-5712-4ED9-A1C0-F0701E677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3" y="569"/>
              <a:ext cx="2261" cy="1892"/>
              <a:chOff x="1723" y="569"/>
              <a:chExt cx="2261" cy="1892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4B1023B-30D2-41B1-A55A-3C0823E52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728"/>
                <a:ext cx="865" cy="56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711A1D36-488A-429A-8DC2-0CC6FA68D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" y="1514"/>
                <a:ext cx="865" cy="43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D1DC8FE5-7B31-4A91-98E9-6724ACCFF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584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F60D06D-7791-4E25-A99A-D44B76339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1740"/>
                <a:ext cx="434" cy="721"/>
              </a:xfrm>
              <a:custGeom>
                <a:avLst/>
                <a:gdLst>
                  <a:gd name="T0" fmla="*/ 0 w 240"/>
                  <a:gd name="T1" fmla="*/ 0 h 1152"/>
                  <a:gd name="T2" fmla="*/ 598 w 240"/>
                  <a:gd name="T3" fmla="*/ 0 h 1152"/>
                  <a:gd name="T4" fmla="*/ 598 w 240"/>
                  <a:gd name="T5" fmla="*/ 401 h 1152"/>
                  <a:gd name="T6" fmla="*/ 0 w 240"/>
                  <a:gd name="T7" fmla="*/ 401 h 1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115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152"/>
                    </a:lnTo>
                    <a:lnTo>
                      <a:pt x="0" y="11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90577F02-059A-439E-8D5C-8D8A2951A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1102"/>
                <a:ext cx="281" cy="1359"/>
              </a:xfrm>
              <a:custGeom>
                <a:avLst/>
                <a:gdLst>
                  <a:gd name="T0" fmla="*/ 240 w 240"/>
                  <a:gd name="T1" fmla="*/ 1319 h 2208"/>
                  <a:gd name="T2" fmla="*/ 0 w 240"/>
                  <a:gd name="T3" fmla="*/ 1319 h 2208"/>
                  <a:gd name="T4" fmla="*/ 0 w 240"/>
                  <a:gd name="T5" fmla="*/ 0 h 2208"/>
                  <a:gd name="T6" fmla="*/ 240 w 240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2208">
                    <a:moveTo>
                      <a:pt x="240" y="2208"/>
                    </a:moveTo>
                    <a:lnTo>
                      <a:pt x="0" y="2208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1C731922-5D87-4703-8988-5811BF2CD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6" y="1832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0F6141A0-C3E7-4E84-80C8-BF5014DE7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913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EC9495E9-B710-48A3-B720-608C805F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1" y="569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5FAE47-6CA0-4709-BF67-FC6B770E0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3" y="1981"/>
                <a:ext cx="7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34F18D5-C891-4411-8EC8-B968C4FDB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910"/>
                <a:ext cx="454" cy="748"/>
              </a:xfrm>
              <a:custGeom>
                <a:avLst/>
                <a:gdLst>
                  <a:gd name="T0" fmla="*/ 0 w 432"/>
                  <a:gd name="T1" fmla="*/ 0 h 1200"/>
                  <a:gd name="T2" fmla="*/ 0 w 432"/>
                  <a:gd name="T3" fmla="*/ 1200 h 1200"/>
                  <a:gd name="T4" fmla="*/ 432 w 432"/>
                  <a:gd name="T5" fmla="*/ 1200 h 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" h="1200">
                    <a:moveTo>
                      <a:pt x="0" y="0"/>
                    </a:moveTo>
                    <a:lnTo>
                      <a:pt x="0" y="1200"/>
                    </a:lnTo>
                    <a:lnTo>
                      <a:pt x="432" y="120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Line 17">
                <a:extLst>
                  <a:ext uri="{FF2B5EF4-FFF2-40B4-BE49-F238E27FC236}">
                    <a16:creationId xmlns:a16="http://schemas.microsoft.com/office/drawing/2014/main" id="{BD1C4710-26BB-419A-ACDA-143B73614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910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" name="Rectangle 28">
            <a:extLst>
              <a:ext uri="{FF2B5EF4-FFF2-40B4-BE49-F238E27FC236}">
                <a16:creationId xmlns:a16="http://schemas.microsoft.com/office/drawing/2014/main" id="{C76161D7-F512-432B-8C80-BFD99C1E2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78" y="6018513"/>
            <a:ext cx="1035321" cy="50788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solidFill>
                  <a:schemeClr val="bg1"/>
                </a:solidFill>
              </a:rPr>
              <a:t>Rn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6D8C1EB-A278-4AA6-BEEC-7AF1B2949D5C}"/>
              </a:ext>
            </a:extLst>
          </p:cNvPr>
          <p:cNvGrpSpPr/>
          <p:nvPr/>
        </p:nvGrpSpPr>
        <p:grpSpPr>
          <a:xfrm>
            <a:off x="2180571" y="6322635"/>
            <a:ext cx="2442134" cy="457200"/>
            <a:chOff x="2180571" y="6322635"/>
            <a:chExt cx="2442134" cy="457200"/>
          </a:xfrm>
        </p:grpSpPr>
        <p:sp>
          <p:nvSpPr>
            <p:cNvPr id="23" name="object 41">
              <a:extLst>
                <a:ext uri="{FF2B5EF4-FFF2-40B4-BE49-F238E27FC236}">
                  <a16:creationId xmlns:a16="http://schemas.microsoft.com/office/drawing/2014/main" id="{240D7709-1113-4409-80E4-15619A292C1E}"/>
                </a:ext>
              </a:extLst>
            </p:cNvPr>
            <p:cNvSpPr/>
            <p:nvPr/>
          </p:nvSpPr>
          <p:spPr>
            <a:xfrm>
              <a:off x="4165505" y="632263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F9966"/>
            </a:solidFill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3">
              <a:extLst>
                <a:ext uri="{FF2B5EF4-FFF2-40B4-BE49-F238E27FC236}">
                  <a16:creationId xmlns:a16="http://schemas.microsoft.com/office/drawing/2014/main" id="{D1A2AF22-EDCB-4BD9-80D2-7C3603F1C760}"/>
                </a:ext>
              </a:extLst>
            </p:cNvPr>
            <p:cNvSpPr/>
            <p:nvPr/>
          </p:nvSpPr>
          <p:spPr>
            <a:xfrm>
              <a:off x="4204157" y="6372892"/>
              <a:ext cx="349621" cy="356686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B65422A0-9859-4742-B775-BC1ABCB6EDAC}"/>
                </a:ext>
              </a:extLst>
            </p:cNvPr>
            <p:cNvSpPr/>
            <p:nvPr/>
          </p:nvSpPr>
          <p:spPr>
            <a:xfrm>
              <a:off x="2180571" y="6414712"/>
              <a:ext cx="1965707" cy="124905"/>
            </a:xfrm>
            <a:custGeom>
              <a:avLst/>
              <a:gdLst/>
              <a:ahLst/>
              <a:cxnLst/>
              <a:rect l="l" t="t" r="r" b="b"/>
              <a:pathLst>
                <a:path w="2286000" h="457200">
                  <a:moveTo>
                    <a:pt x="0" y="0"/>
                  </a:moveTo>
                  <a:lnTo>
                    <a:pt x="1981199" y="0"/>
                  </a:lnTo>
                  <a:lnTo>
                    <a:pt x="1981199" y="457200"/>
                  </a:lnTo>
                  <a:lnTo>
                    <a:pt x="2285999" y="457200"/>
                  </a:lnTo>
                </a:path>
              </a:pathLst>
            </a:cu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4A95CE3B-86CC-4D05-8118-03783B55988E}"/>
                </a:ext>
              </a:extLst>
            </p:cNvPr>
            <p:cNvSpPr txBox="1"/>
            <p:nvPr/>
          </p:nvSpPr>
          <p:spPr>
            <a:xfrm>
              <a:off x="2899134" y="6390613"/>
              <a:ext cx="1003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Clock (</a:t>
              </a:r>
              <a:r>
                <a:rPr lang="it-IT" sz="1600" dirty="0" err="1">
                  <a:latin typeface="Times New Roman"/>
                  <a:cs typeface="Times New Roman"/>
                </a:rPr>
                <a:t>f</a:t>
              </a:r>
              <a:r>
                <a:rPr lang="it-IT" sz="1600" spc="-7" baseline="-20833" dirty="0" err="1">
                  <a:latin typeface="Times New Roman"/>
                  <a:cs typeface="Times New Roman"/>
                </a:rPr>
                <a:t>ck</a:t>
              </a:r>
              <a:r>
                <a:rPr lang="it-IT" sz="1600" spc="-7" dirty="0">
                  <a:latin typeface="Times New Roman"/>
                  <a:cs typeface="Times New Roman"/>
                </a:rPr>
                <a:t>)</a:t>
              </a:r>
              <a:endParaRPr lang="it-IT" sz="1600" dirty="0"/>
            </a:p>
          </p:txBody>
        </p:sp>
        <p:sp>
          <p:nvSpPr>
            <p:cNvPr id="24" name="object 44">
              <a:extLst>
                <a:ext uri="{FF2B5EF4-FFF2-40B4-BE49-F238E27FC236}">
                  <a16:creationId xmlns:a16="http://schemas.microsoft.com/office/drawing/2014/main" id="{9B64955C-C6A0-4D6E-9ABF-67D3D78C264C}"/>
                </a:ext>
              </a:extLst>
            </p:cNvPr>
            <p:cNvSpPr/>
            <p:nvPr/>
          </p:nvSpPr>
          <p:spPr>
            <a:xfrm>
              <a:off x="4226567" y="6474426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0" y="152400"/>
                  </a:moveTo>
                  <a:lnTo>
                    <a:pt x="76200" y="152400"/>
                  </a:lnTo>
                  <a:lnTo>
                    <a:pt x="76200" y="0"/>
                  </a:lnTo>
                  <a:lnTo>
                    <a:pt x="152400" y="0"/>
                  </a:lnTo>
                  <a:lnTo>
                    <a:pt x="152400" y="152400"/>
                  </a:lnTo>
                  <a:lnTo>
                    <a:pt x="228600" y="152400"/>
                  </a:lnTo>
                  <a:lnTo>
                    <a:pt x="228600" y="0"/>
                  </a:lnTo>
                  <a:lnTo>
                    <a:pt x="304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66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P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animBg="1" autoUpdateAnimBg="0"/>
      <p:bldP spid="1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data 3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58371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001001" y="6372463"/>
            <a:ext cx="392556" cy="18073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F7721-82CA-46ED-AB3A-2EDBDD65DD85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119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354" y="559469"/>
            <a:ext cx="7772400" cy="1292662"/>
          </a:xfrm>
        </p:spPr>
        <p:txBody>
          <a:bodyPr/>
          <a:lstStyle/>
          <a:p>
            <a:r>
              <a:rPr lang="it-IT" altLang="it-IT" dirty="0"/>
              <a:t>Si progetti la rete sequenziale sincrona che controlli il funzionamento di un semaforo secondo la seguente </a:t>
            </a:r>
            <a:r>
              <a:rPr lang="it-IT" altLang="it-IT" dirty="0">
                <a:solidFill>
                  <a:srgbClr val="000099"/>
                </a:solidFill>
              </a:rPr>
              <a:t>descrizione a parole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28800"/>
            <a:ext cx="7772400" cy="246221"/>
          </a:xfrm>
        </p:spPr>
        <p:txBody>
          <a:bodyPr/>
          <a:lstStyle/>
          <a:p>
            <a:r>
              <a:rPr lang="it-IT" altLang="it-IT" dirty="0"/>
              <a:t>:</a:t>
            </a: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411578" y="2572938"/>
            <a:ext cx="7704137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b="0" dirty="0">
                <a:solidFill>
                  <a:srgbClr val="000099"/>
                </a:solidFill>
                <a:latin typeface="Times New Roman" panose="02020603050405020304" pitchFamily="18" charset="0"/>
              </a:rPr>
              <a:t>il semaforo deve restare verde per 60 sec, giallo per 20 sec e rosso per 60 sec, poi torna verde; quindi ha un comportamento periodico con periodo 140 sec.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1578" y="4807059"/>
            <a:ext cx="807041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1" dirty="0">
                <a:solidFill>
                  <a:srgbClr val="008000"/>
                </a:solidFill>
              </a:rPr>
              <a:t>L’approccio al progetto è inquadrato nelle prossime due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1" dirty="0">
                <a:solidFill>
                  <a:srgbClr val="008000"/>
                </a:solidFill>
              </a:rPr>
              <a:t>Il progetto è poi sviluppato nelle slide successive</a:t>
            </a:r>
          </a:p>
        </p:txBody>
      </p:sp>
    </p:spTree>
    <p:extLst>
      <p:ext uri="{BB962C8B-B14F-4D97-AF65-F5344CB8AC3E}">
        <p14:creationId xmlns:p14="http://schemas.microsoft.com/office/powerpoint/2010/main" val="281362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886" y="27711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Un esempio di sistema digitale con memoria che  </a:t>
            </a:r>
            <a:r>
              <a:rPr b="0" spc="-10" dirty="0">
                <a:latin typeface="Calibri"/>
                <a:cs typeface="Calibri"/>
              </a:rPr>
              <a:t>non </a:t>
            </a:r>
            <a:r>
              <a:rPr b="0" spc="-5" dirty="0">
                <a:latin typeface="Calibri"/>
                <a:cs typeface="Calibri"/>
              </a:rPr>
              <a:t>ha </a:t>
            </a:r>
            <a:r>
              <a:rPr b="0" spc="-10" dirty="0">
                <a:latin typeface="Calibri"/>
                <a:cs typeface="Calibri"/>
              </a:rPr>
              <a:t>bisogno </a:t>
            </a:r>
            <a:r>
              <a:rPr b="0" spc="-5" dirty="0">
                <a:latin typeface="Calibri"/>
                <a:cs typeface="Calibri"/>
              </a:rPr>
              <a:t>di </a:t>
            </a:r>
            <a:r>
              <a:rPr b="0" spc="-10" dirty="0">
                <a:latin typeface="Calibri"/>
                <a:cs typeface="Calibri"/>
              </a:rPr>
              <a:t>misurare </a:t>
            </a:r>
            <a:r>
              <a:rPr b="0" spc="-5" dirty="0">
                <a:latin typeface="Calibri"/>
                <a:cs typeface="Calibri"/>
              </a:rPr>
              <a:t>la </a:t>
            </a:r>
            <a:r>
              <a:rPr b="0" spc="-10" dirty="0">
                <a:latin typeface="Calibri"/>
                <a:cs typeface="Calibri"/>
              </a:rPr>
              <a:t>durata degli  </a:t>
            </a:r>
            <a:r>
              <a:rPr b="0" spc="-5" dirty="0">
                <a:latin typeface="Calibri"/>
                <a:cs typeface="Calibri"/>
              </a:rPr>
              <a:t>intervalli di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tempo</a:t>
            </a:r>
            <a:r>
              <a:rPr lang="it-IT" b="0" spc="-5" dirty="0">
                <a:latin typeface="Calibri"/>
                <a:cs typeface="Calibri"/>
              </a:rPr>
              <a:t> (MSA)</a:t>
            </a:r>
            <a:endParaRPr b="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454" y="1530601"/>
            <a:ext cx="7557134" cy="21922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Il comportamento di una lampada da 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comodino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che si accende e si spegne premendo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 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pulsante è riconducibile al modello delle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Macchine Sequenziali Asincrone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endParaRPr lang="it-IT" sz="16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il fatto che la lampada (cioè l’</a:t>
            </a:r>
            <a:r>
              <a:rPr lang="it-IT" sz="16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uscita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) sia accesa o spenta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non dipende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dalla posizione del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pulsante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 (cioè </a:t>
            </a:r>
            <a:r>
              <a:rPr lang="it-IT" sz="16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l’ingresso, </a:t>
            </a:r>
            <a:r>
              <a:rPr sz="1600" spc="-10" dirty="0" err="1">
                <a:solidFill>
                  <a:srgbClr val="FF0000"/>
                </a:solidFill>
                <a:latin typeface="Calibri"/>
                <a:cs typeface="Calibri"/>
              </a:rPr>
              <a:t>premuto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o rilasciato), né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dalla 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durata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degli intervalli di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tempo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in cui il pulsante è stato premuto o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rilasciato</a:t>
            </a:r>
            <a:endParaRPr lang="it-IT" sz="16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dipende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invece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dal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numero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di volte in cui il pulsante è stato premuto nel passato,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dipende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cioè 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solamente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dalla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con cui è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cambiat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a la posizione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pulsante (i. e. </a:t>
            </a:r>
            <a:r>
              <a:rPr sz="1600" b="1" u="sng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il</a:t>
            </a:r>
            <a:r>
              <a:rPr sz="1600" b="1" u="sng" spc="1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u="sng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valore</a:t>
            </a:r>
            <a:r>
              <a:rPr lang="it-IT" sz="16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u="sng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dell’ingresso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7639" y="5682762"/>
            <a:ext cx="958215" cy="150495"/>
          </a:xfrm>
          <a:custGeom>
            <a:avLst/>
            <a:gdLst/>
            <a:ahLst/>
            <a:cxnLst/>
            <a:rect l="l" t="t" r="r" b="b"/>
            <a:pathLst>
              <a:path w="958214" h="150495">
                <a:moveTo>
                  <a:pt x="958181" y="74937"/>
                </a:moveTo>
                <a:lnTo>
                  <a:pt x="904704" y="109374"/>
                </a:lnTo>
                <a:lnTo>
                  <a:pt x="865741" y="119193"/>
                </a:lnTo>
                <a:lnTo>
                  <a:pt x="817855" y="127924"/>
                </a:lnTo>
                <a:lnTo>
                  <a:pt x="762031" y="135415"/>
                </a:lnTo>
                <a:lnTo>
                  <a:pt x="699255" y="141509"/>
                </a:lnTo>
                <a:lnTo>
                  <a:pt x="630516" y="146053"/>
                </a:lnTo>
                <a:lnTo>
                  <a:pt x="556798" y="148893"/>
                </a:lnTo>
                <a:lnTo>
                  <a:pt x="479090" y="149874"/>
                </a:lnTo>
                <a:lnTo>
                  <a:pt x="401379" y="148893"/>
                </a:lnTo>
                <a:lnTo>
                  <a:pt x="327660" y="146053"/>
                </a:lnTo>
                <a:lnTo>
                  <a:pt x="258920" y="141509"/>
                </a:lnTo>
                <a:lnTo>
                  <a:pt x="196145" y="135415"/>
                </a:lnTo>
                <a:lnTo>
                  <a:pt x="140321" y="127924"/>
                </a:lnTo>
                <a:lnTo>
                  <a:pt x="92436" y="119193"/>
                </a:lnTo>
                <a:lnTo>
                  <a:pt x="53474" y="109374"/>
                </a:lnTo>
                <a:lnTo>
                  <a:pt x="6270" y="87091"/>
                </a:lnTo>
                <a:lnTo>
                  <a:pt x="0" y="74937"/>
                </a:lnTo>
                <a:lnTo>
                  <a:pt x="6270" y="62782"/>
                </a:lnTo>
                <a:lnTo>
                  <a:pt x="53474" y="40499"/>
                </a:lnTo>
                <a:lnTo>
                  <a:pt x="92436" y="30680"/>
                </a:lnTo>
                <a:lnTo>
                  <a:pt x="140321" y="21949"/>
                </a:lnTo>
                <a:lnTo>
                  <a:pt x="196145" y="14459"/>
                </a:lnTo>
                <a:lnTo>
                  <a:pt x="258920" y="8364"/>
                </a:lnTo>
                <a:lnTo>
                  <a:pt x="327660" y="3820"/>
                </a:lnTo>
                <a:lnTo>
                  <a:pt x="401379" y="980"/>
                </a:lnTo>
                <a:lnTo>
                  <a:pt x="479090" y="0"/>
                </a:lnTo>
                <a:lnTo>
                  <a:pt x="556798" y="980"/>
                </a:lnTo>
                <a:lnTo>
                  <a:pt x="630516" y="3820"/>
                </a:lnTo>
                <a:lnTo>
                  <a:pt x="699255" y="8364"/>
                </a:lnTo>
                <a:lnTo>
                  <a:pt x="762031" y="14459"/>
                </a:lnTo>
                <a:lnTo>
                  <a:pt x="817855" y="21949"/>
                </a:lnTo>
                <a:lnTo>
                  <a:pt x="865741" y="30681"/>
                </a:lnTo>
                <a:lnTo>
                  <a:pt x="904704" y="40500"/>
                </a:lnTo>
                <a:lnTo>
                  <a:pt x="951910" y="62782"/>
                </a:lnTo>
                <a:lnTo>
                  <a:pt x="958181" y="74937"/>
                </a:lnTo>
                <a:close/>
              </a:path>
            </a:pathLst>
          </a:custGeom>
          <a:ln w="21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3732" y="4657923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1079081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4556" y="4442843"/>
            <a:ext cx="727075" cy="208279"/>
          </a:xfrm>
          <a:custGeom>
            <a:avLst/>
            <a:gdLst/>
            <a:ahLst/>
            <a:cxnLst/>
            <a:rect l="l" t="t" r="r" b="b"/>
            <a:pathLst>
              <a:path w="727075" h="208279">
                <a:moveTo>
                  <a:pt x="726452" y="169983"/>
                </a:moveTo>
                <a:lnTo>
                  <a:pt x="700172" y="112982"/>
                </a:lnTo>
                <a:lnTo>
                  <a:pt x="641872" y="64684"/>
                </a:lnTo>
                <a:lnTo>
                  <a:pt x="602709" y="44673"/>
                </a:lnTo>
                <a:lnTo>
                  <a:pt x="557935" y="27888"/>
                </a:lnTo>
                <a:lnTo>
                  <a:pt x="508347" y="14678"/>
                </a:lnTo>
                <a:lnTo>
                  <a:pt x="454744" y="5393"/>
                </a:lnTo>
                <a:lnTo>
                  <a:pt x="397922" y="384"/>
                </a:lnTo>
                <a:lnTo>
                  <a:pt x="338682" y="0"/>
                </a:lnTo>
                <a:lnTo>
                  <a:pt x="273794" y="5139"/>
                </a:lnTo>
                <a:lnTo>
                  <a:pt x="213488" y="15681"/>
                </a:lnTo>
                <a:lnTo>
                  <a:pt x="158720" y="31076"/>
                </a:lnTo>
                <a:lnTo>
                  <a:pt x="110448" y="50773"/>
                </a:lnTo>
                <a:lnTo>
                  <a:pt x="69627" y="74225"/>
                </a:lnTo>
                <a:lnTo>
                  <a:pt x="37215" y="100880"/>
                </a:lnTo>
                <a:lnTo>
                  <a:pt x="1444" y="161605"/>
                </a:lnTo>
                <a:lnTo>
                  <a:pt x="0" y="194576"/>
                </a:lnTo>
                <a:lnTo>
                  <a:pt x="592" y="198970"/>
                </a:lnTo>
                <a:lnTo>
                  <a:pt x="1502" y="203363"/>
                </a:lnTo>
                <a:lnTo>
                  <a:pt x="2724" y="207706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7115" y="4603888"/>
            <a:ext cx="729615" cy="108585"/>
          </a:xfrm>
          <a:custGeom>
            <a:avLst/>
            <a:gdLst/>
            <a:ahLst/>
            <a:cxnLst/>
            <a:rect l="l" t="t" r="r" b="b"/>
            <a:pathLst>
              <a:path w="729614" h="108585">
                <a:moveTo>
                  <a:pt x="729181" y="108070"/>
                </a:moveTo>
                <a:lnTo>
                  <a:pt x="709148" y="67912"/>
                </a:lnTo>
                <a:lnTo>
                  <a:pt x="638128" y="34207"/>
                </a:lnTo>
                <a:lnTo>
                  <a:pt x="586935" y="20856"/>
                </a:lnTo>
                <a:lnTo>
                  <a:pt x="527120" y="10416"/>
                </a:lnTo>
                <a:lnTo>
                  <a:pt x="460058" y="3320"/>
                </a:lnTo>
                <a:lnTo>
                  <a:pt x="387123" y="0"/>
                </a:lnTo>
                <a:lnTo>
                  <a:pt x="321315" y="525"/>
                </a:lnTo>
                <a:lnTo>
                  <a:pt x="258684" y="4209"/>
                </a:lnTo>
                <a:lnTo>
                  <a:pt x="200322" y="10782"/>
                </a:lnTo>
                <a:lnTo>
                  <a:pt x="147320" y="19972"/>
                </a:lnTo>
                <a:lnTo>
                  <a:pt x="100769" y="31509"/>
                </a:lnTo>
                <a:lnTo>
                  <a:pt x="61762" y="45120"/>
                </a:lnTo>
                <a:lnTo>
                  <a:pt x="10744" y="77486"/>
                </a:lnTo>
                <a:lnTo>
                  <a:pt x="0" y="99889"/>
                </a:lnTo>
                <a:lnTo>
                  <a:pt x="0" y="104080"/>
                </a:lnTo>
                <a:lnTo>
                  <a:pt x="969" y="108272"/>
                </a:lnTo>
              </a:path>
            </a:pathLst>
          </a:custGeom>
          <a:ln w="21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2324" y="5642797"/>
            <a:ext cx="344170" cy="85725"/>
          </a:xfrm>
          <a:custGeom>
            <a:avLst/>
            <a:gdLst/>
            <a:ahLst/>
            <a:cxnLst/>
            <a:rect l="l" t="t" r="r" b="b"/>
            <a:pathLst>
              <a:path w="344169" h="85725">
                <a:moveTo>
                  <a:pt x="0" y="85643"/>
                </a:moveTo>
                <a:lnTo>
                  <a:pt x="137727" y="85643"/>
                </a:lnTo>
                <a:lnTo>
                  <a:pt x="137727" y="0"/>
                </a:lnTo>
                <a:lnTo>
                  <a:pt x="34781" y="0"/>
                </a:lnTo>
                <a:lnTo>
                  <a:pt x="308783" y="0"/>
                </a:lnTo>
                <a:lnTo>
                  <a:pt x="205837" y="0"/>
                </a:lnTo>
                <a:lnTo>
                  <a:pt x="205837" y="85643"/>
                </a:lnTo>
                <a:lnTo>
                  <a:pt x="343619" y="85643"/>
                </a:lnTo>
              </a:path>
            </a:pathLst>
          </a:custGeom>
          <a:ln w="2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6837" y="5578859"/>
            <a:ext cx="260350" cy="64135"/>
          </a:xfrm>
          <a:custGeom>
            <a:avLst/>
            <a:gdLst/>
            <a:ahLst/>
            <a:cxnLst/>
            <a:rect l="l" t="t" r="r" b="b"/>
            <a:pathLst>
              <a:path w="260350" h="64135">
                <a:moveTo>
                  <a:pt x="260002" y="63301"/>
                </a:moveTo>
                <a:lnTo>
                  <a:pt x="254881" y="40459"/>
                </a:lnTo>
                <a:lnTo>
                  <a:pt x="231264" y="20937"/>
                </a:lnTo>
                <a:lnTo>
                  <a:pt x="192888" y="6772"/>
                </a:lnTo>
                <a:lnTo>
                  <a:pt x="143488" y="0"/>
                </a:lnTo>
                <a:lnTo>
                  <a:pt x="92038" y="2267"/>
                </a:lnTo>
                <a:lnTo>
                  <a:pt x="48074" y="12755"/>
                </a:lnTo>
                <a:lnTo>
                  <a:pt x="16173" y="29798"/>
                </a:lnTo>
                <a:lnTo>
                  <a:pt x="915" y="51732"/>
                </a:lnTo>
                <a:lnTo>
                  <a:pt x="0" y="55777"/>
                </a:lnTo>
                <a:lnTo>
                  <a:pt x="53" y="59857"/>
                </a:lnTo>
                <a:lnTo>
                  <a:pt x="1076" y="63902"/>
                </a:lnTo>
              </a:path>
            </a:pathLst>
          </a:custGeom>
          <a:ln w="214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5823" y="5631379"/>
            <a:ext cx="115570" cy="107314"/>
          </a:xfrm>
          <a:custGeom>
            <a:avLst/>
            <a:gdLst/>
            <a:ahLst/>
            <a:cxnLst/>
            <a:rect l="l" t="t" r="r" b="b"/>
            <a:pathLst>
              <a:path w="115569" h="107314">
                <a:moveTo>
                  <a:pt x="0" y="107050"/>
                </a:moveTo>
                <a:lnTo>
                  <a:pt x="115044" y="107050"/>
                </a:lnTo>
                <a:lnTo>
                  <a:pt x="115044" y="0"/>
                </a:lnTo>
                <a:lnTo>
                  <a:pt x="0" y="0"/>
                </a:lnTo>
                <a:lnTo>
                  <a:pt x="0" y="107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5823" y="5631379"/>
            <a:ext cx="115570" cy="107314"/>
          </a:xfrm>
          <a:custGeom>
            <a:avLst/>
            <a:gdLst/>
            <a:ahLst/>
            <a:cxnLst/>
            <a:rect l="l" t="t" r="r" b="b"/>
            <a:pathLst>
              <a:path w="115569" h="107314">
                <a:moveTo>
                  <a:pt x="0" y="107050"/>
                </a:moveTo>
                <a:lnTo>
                  <a:pt x="115044" y="107050"/>
                </a:lnTo>
                <a:lnTo>
                  <a:pt x="115044" y="0"/>
                </a:lnTo>
                <a:lnTo>
                  <a:pt x="0" y="0"/>
                </a:lnTo>
                <a:lnTo>
                  <a:pt x="0" y="107050"/>
                </a:lnTo>
                <a:close/>
              </a:path>
            </a:pathLst>
          </a:custGeom>
          <a:ln w="7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5823" y="563137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050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0883" y="563137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050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5823" y="5727724"/>
            <a:ext cx="115570" cy="21590"/>
          </a:xfrm>
          <a:custGeom>
            <a:avLst/>
            <a:gdLst/>
            <a:ahLst/>
            <a:cxnLst/>
            <a:rect l="l" t="t" r="r" b="b"/>
            <a:pathLst>
              <a:path w="115569" h="21589">
                <a:moveTo>
                  <a:pt x="0" y="21410"/>
                </a:moveTo>
                <a:lnTo>
                  <a:pt x="115060" y="21410"/>
                </a:lnTo>
                <a:lnTo>
                  <a:pt x="115060" y="0"/>
                </a:lnTo>
                <a:lnTo>
                  <a:pt x="0" y="0"/>
                </a:lnTo>
                <a:lnTo>
                  <a:pt x="0" y="21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2324" y="5737005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2058" y="0"/>
                </a:lnTo>
              </a:path>
            </a:pathLst>
          </a:custGeom>
          <a:ln w="7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2324" y="5791242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2058" y="0"/>
                </a:lnTo>
              </a:path>
            </a:pathLst>
          </a:custGeom>
          <a:ln w="7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5526" y="4873458"/>
            <a:ext cx="257810" cy="485775"/>
          </a:xfrm>
          <a:custGeom>
            <a:avLst/>
            <a:gdLst/>
            <a:ahLst/>
            <a:cxnLst/>
            <a:rect l="l" t="t" r="r" b="b"/>
            <a:pathLst>
              <a:path w="257810" h="485775">
                <a:moveTo>
                  <a:pt x="0" y="0"/>
                </a:moveTo>
                <a:lnTo>
                  <a:pt x="257310" y="485306"/>
                </a:lnTo>
              </a:path>
            </a:pathLst>
          </a:custGeom>
          <a:ln w="7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8162" y="4873458"/>
            <a:ext cx="257810" cy="485775"/>
          </a:xfrm>
          <a:custGeom>
            <a:avLst/>
            <a:gdLst/>
            <a:ahLst/>
            <a:cxnLst/>
            <a:rect l="l" t="t" r="r" b="b"/>
            <a:pathLst>
              <a:path w="257810" h="485775">
                <a:moveTo>
                  <a:pt x="257364" y="0"/>
                </a:moveTo>
                <a:lnTo>
                  <a:pt x="0" y="485306"/>
                </a:lnTo>
              </a:path>
            </a:pathLst>
          </a:custGeom>
          <a:ln w="7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5526" y="4873458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06"/>
                </a:lnTo>
              </a:path>
            </a:pathLst>
          </a:custGeom>
          <a:ln w="7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5526" y="4873458"/>
            <a:ext cx="128905" cy="485775"/>
          </a:xfrm>
          <a:custGeom>
            <a:avLst/>
            <a:gdLst/>
            <a:ahLst/>
            <a:cxnLst/>
            <a:rect l="l" t="t" r="r" b="b"/>
            <a:pathLst>
              <a:path w="128905" h="485775">
                <a:moveTo>
                  <a:pt x="0" y="0"/>
                </a:moveTo>
                <a:lnTo>
                  <a:pt x="128628" y="485306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6844" y="4873458"/>
            <a:ext cx="128905" cy="485775"/>
          </a:xfrm>
          <a:custGeom>
            <a:avLst/>
            <a:gdLst/>
            <a:ahLst/>
            <a:cxnLst/>
            <a:rect l="l" t="t" r="r" b="b"/>
            <a:pathLst>
              <a:path w="128905" h="485775">
                <a:moveTo>
                  <a:pt x="128682" y="0"/>
                </a:moveTo>
                <a:lnTo>
                  <a:pt x="0" y="485306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5195" y="4735495"/>
            <a:ext cx="192724" cy="18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970" y="4772458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-10708" y="909"/>
                </a:moveTo>
                <a:lnTo>
                  <a:pt x="38652" y="909"/>
                </a:lnTo>
              </a:path>
            </a:pathLst>
          </a:custGeom>
          <a:ln w="23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6321" y="4712164"/>
            <a:ext cx="730250" cy="40005"/>
          </a:xfrm>
          <a:custGeom>
            <a:avLst/>
            <a:gdLst/>
            <a:ahLst/>
            <a:cxnLst/>
            <a:rect l="l" t="t" r="r" b="b"/>
            <a:pathLst>
              <a:path w="730250" h="40004">
                <a:moveTo>
                  <a:pt x="428999" y="39689"/>
                </a:moveTo>
                <a:lnTo>
                  <a:pt x="509839" y="38355"/>
                </a:lnTo>
                <a:lnTo>
                  <a:pt x="580787" y="36132"/>
                </a:lnTo>
                <a:lnTo>
                  <a:pt x="640069" y="33158"/>
                </a:lnTo>
                <a:lnTo>
                  <a:pt x="685908" y="29571"/>
                </a:lnTo>
                <a:lnTo>
                  <a:pt x="730161" y="21109"/>
                </a:lnTo>
                <a:lnTo>
                  <a:pt x="725022" y="16510"/>
                </a:lnTo>
                <a:lnTo>
                  <a:pt x="671850" y="9127"/>
                </a:lnTo>
                <a:lnTo>
                  <a:pt x="627808" y="6103"/>
                </a:lnTo>
                <a:lnTo>
                  <a:pt x="574399" y="3613"/>
                </a:lnTo>
                <a:lnTo>
                  <a:pt x="513329" y="1722"/>
                </a:lnTo>
                <a:lnTo>
                  <a:pt x="446299" y="496"/>
                </a:lnTo>
                <a:lnTo>
                  <a:pt x="375014" y="0"/>
                </a:lnTo>
                <a:lnTo>
                  <a:pt x="301178" y="299"/>
                </a:lnTo>
                <a:lnTo>
                  <a:pt x="220336" y="1634"/>
                </a:lnTo>
                <a:lnTo>
                  <a:pt x="149381" y="3857"/>
                </a:lnTo>
                <a:lnTo>
                  <a:pt x="90091" y="6831"/>
                </a:lnTo>
                <a:lnTo>
                  <a:pt x="44246" y="10418"/>
                </a:lnTo>
                <a:lnTo>
                  <a:pt x="0" y="18879"/>
                </a:lnTo>
                <a:lnTo>
                  <a:pt x="5155" y="23479"/>
                </a:lnTo>
                <a:lnTo>
                  <a:pt x="63685" y="31312"/>
                </a:lnTo>
                <a:lnTo>
                  <a:pt x="113068" y="34481"/>
                </a:lnTo>
                <a:lnTo>
                  <a:pt x="173353" y="37024"/>
                </a:lnTo>
                <a:lnTo>
                  <a:pt x="242660" y="38843"/>
                </a:lnTo>
                <a:lnTo>
                  <a:pt x="319107" y="39841"/>
                </a:lnTo>
              </a:path>
            </a:pathLst>
          </a:custGeom>
          <a:ln w="21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72105" y="4741926"/>
            <a:ext cx="18440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u(t)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P(i(t-</a:t>
            </a:r>
            <a:r>
              <a:rPr sz="2400" b="1" dirty="0">
                <a:latin typeface="Symbol"/>
                <a:cs typeface="Symbol"/>
              </a:rPr>
              <a:t></a:t>
            </a:r>
            <a:r>
              <a:rPr sz="2400" b="1" dirty="0">
                <a:latin typeface="Times New Roman"/>
                <a:cs typeface="Times New Roman"/>
              </a:rPr>
              <a:t>))</a:t>
            </a:r>
            <a:endParaRPr sz="2400">
              <a:latin typeface="Times New Roman"/>
              <a:cs typeface="Times New Roman"/>
            </a:endParaRPr>
          </a:p>
          <a:p>
            <a:pPr marL="694055">
              <a:lnSpc>
                <a:spcPct val="100000"/>
              </a:lnSpc>
            </a:pPr>
            <a:r>
              <a:rPr sz="2400" b="1" spc="-5" dirty="0">
                <a:latin typeface="Symbol"/>
                <a:cs typeface="Symbol"/>
              </a:rPr>
              <a:t>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ymbol"/>
                <a:cs typeface="Symbol"/>
              </a:rPr>
              <a:t>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430648" y="3609213"/>
            <a:ext cx="415671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389255" indent="-19113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2038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Le variazioni dell’uscita (lampadina) sono  dovute a variazioni </a:t>
            </a:r>
            <a:r>
              <a:rPr sz="1600" i="1" spc="-10" dirty="0">
                <a:latin typeface="Times New Roman"/>
                <a:cs typeface="Times New Roman"/>
              </a:rPr>
              <a:t>dell’ingresso</a:t>
            </a:r>
            <a:r>
              <a:rPr sz="1600" i="1" spc="1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(pulsante)</a:t>
            </a:r>
            <a:endParaRPr sz="1600" dirty="0">
              <a:latin typeface="Times New Roman"/>
              <a:cs typeface="Times New Roman"/>
            </a:endParaRPr>
          </a:p>
          <a:p>
            <a:pPr marL="203200" indent="-191135">
              <a:lnSpc>
                <a:spcPct val="100000"/>
              </a:lnSpc>
              <a:buFont typeface="Times New Roman"/>
              <a:buChar char="•"/>
              <a:tabLst>
                <a:tab pos="2038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Il </a:t>
            </a:r>
            <a:r>
              <a:rPr sz="1600" i="1" spc="-15" dirty="0">
                <a:latin typeface="Times New Roman"/>
                <a:cs typeface="Times New Roman"/>
              </a:rPr>
              <a:t>valore </a:t>
            </a:r>
            <a:r>
              <a:rPr sz="1600" i="1" spc="-5" dirty="0">
                <a:latin typeface="Times New Roman"/>
                <a:cs typeface="Times New Roman"/>
              </a:rPr>
              <a:t>dell’uscita </a:t>
            </a:r>
            <a:r>
              <a:rPr sz="1600" i="1" dirty="0">
                <a:latin typeface="Times New Roman"/>
                <a:cs typeface="Times New Roman"/>
              </a:rPr>
              <a:t>non </a:t>
            </a:r>
            <a:r>
              <a:rPr sz="1600" i="1" spc="-5" dirty="0">
                <a:latin typeface="Times New Roman"/>
                <a:cs typeface="Times New Roman"/>
              </a:rPr>
              <a:t>dipende dalla</a:t>
            </a:r>
            <a:r>
              <a:rPr sz="1600" i="1" spc="114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durata</a:t>
            </a:r>
            <a:endParaRPr sz="1600" dirty="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delle </a:t>
            </a:r>
            <a:r>
              <a:rPr sz="1600" i="1" dirty="0">
                <a:latin typeface="Times New Roman"/>
                <a:cs typeface="Times New Roman"/>
              </a:rPr>
              <a:t>configurazioni </a:t>
            </a:r>
            <a:r>
              <a:rPr sz="1600" i="1" spc="-5" dirty="0">
                <a:latin typeface="Times New Roman"/>
                <a:cs typeface="Times New Roman"/>
              </a:rPr>
              <a:t>di </a:t>
            </a:r>
            <a:r>
              <a:rPr sz="1600" i="1" spc="-10" dirty="0">
                <a:latin typeface="Times New Roman"/>
                <a:cs typeface="Times New Roman"/>
              </a:rPr>
              <a:t>ingresso,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quindi</a:t>
            </a:r>
            <a:endParaRPr sz="1600" dirty="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  <a:spcBef>
                <a:spcPts val="5"/>
              </a:spcBef>
            </a:pPr>
            <a:r>
              <a:rPr sz="1600" i="1" dirty="0">
                <a:latin typeface="Times New Roman"/>
                <a:cs typeface="Times New Roman"/>
              </a:rPr>
              <a:t>non </a:t>
            </a:r>
            <a:r>
              <a:rPr sz="1600" i="1" spc="-5" dirty="0">
                <a:latin typeface="Times New Roman"/>
                <a:cs typeface="Times New Roman"/>
              </a:rPr>
              <a:t>dipende dal </a:t>
            </a:r>
            <a:r>
              <a:rPr sz="1600" i="1" spc="-15" dirty="0">
                <a:latin typeface="Times New Roman"/>
                <a:cs typeface="Times New Roman"/>
              </a:rPr>
              <a:t>valore </a:t>
            </a:r>
            <a:r>
              <a:rPr sz="1600" i="1" spc="-5" dirty="0">
                <a:latin typeface="Times New Roman"/>
                <a:cs typeface="Times New Roman"/>
              </a:rPr>
              <a:t>di</a:t>
            </a:r>
            <a:r>
              <a:rPr sz="1600" i="1" spc="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t,</a:t>
            </a:r>
            <a:endParaRPr sz="1600" dirty="0">
              <a:latin typeface="Times New Roman"/>
              <a:cs typeface="Times New Roman"/>
            </a:endParaRPr>
          </a:p>
          <a:p>
            <a:pPr marL="203200" marR="558800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ma dipende solo dalla sequenza con cui è  variato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l’ingresso</a:t>
            </a:r>
            <a:endParaRPr sz="1600" dirty="0">
              <a:latin typeface="Times New Roman"/>
              <a:cs typeface="Times New Roman"/>
            </a:endParaRPr>
          </a:p>
          <a:p>
            <a:pPr marL="203200" marR="5080" indent="-191135">
              <a:lnSpc>
                <a:spcPct val="100000"/>
              </a:lnSpc>
              <a:buFont typeface="Times New Roman"/>
              <a:buChar char="•"/>
              <a:tabLst>
                <a:tab pos="2038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Nelle M.S.A. la storia </a:t>
            </a:r>
            <a:r>
              <a:rPr sz="1600" i="1" dirty="0">
                <a:latin typeface="Times New Roman"/>
                <a:cs typeface="Times New Roman"/>
              </a:rPr>
              <a:t>passata </a:t>
            </a:r>
            <a:r>
              <a:rPr sz="1600" i="1" spc="-5" dirty="0">
                <a:latin typeface="Times New Roman"/>
                <a:cs typeface="Times New Roman"/>
              </a:rPr>
              <a:t>è </a:t>
            </a:r>
            <a:r>
              <a:rPr sz="1600" i="1" spc="-10" dirty="0">
                <a:latin typeface="Times New Roman"/>
                <a:cs typeface="Times New Roman"/>
              </a:rPr>
              <a:t>rappresentata  </a:t>
            </a:r>
            <a:r>
              <a:rPr sz="1600" i="1" spc="-5" dirty="0">
                <a:latin typeface="Times New Roman"/>
                <a:cs typeface="Times New Roman"/>
              </a:rPr>
              <a:t>solo dalla sequenza con cui è variato </a:t>
            </a:r>
            <a:r>
              <a:rPr sz="1600" i="1" spc="-10" dirty="0">
                <a:latin typeface="Times New Roman"/>
                <a:cs typeface="Times New Roman"/>
              </a:rPr>
              <a:t>l’ingresso,  </a:t>
            </a:r>
            <a:r>
              <a:rPr sz="1600" i="1" spc="-5" dirty="0">
                <a:latin typeface="Times New Roman"/>
                <a:cs typeface="Times New Roman"/>
              </a:rPr>
              <a:t>e non dalla durata di </a:t>
            </a:r>
            <a:r>
              <a:rPr sz="1600" i="1" dirty="0">
                <a:latin typeface="Times New Roman"/>
                <a:cs typeface="Times New Roman"/>
              </a:rPr>
              <a:t>ogni </a:t>
            </a:r>
            <a:r>
              <a:rPr sz="1600" i="1" spc="-5" dirty="0">
                <a:latin typeface="Times New Roman"/>
                <a:cs typeface="Times New Roman"/>
              </a:rPr>
              <a:t>configurazione di  </a:t>
            </a:r>
            <a:r>
              <a:rPr sz="1600" i="1" spc="-10" dirty="0">
                <a:latin typeface="Times New Roman"/>
                <a:cs typeface="Times New Roman"/>
              </a:rPr>
              <a:t>ingresso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13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5939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038" y="6477000"/>
            <a:ext cx="365919" cy="183832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F376D2-BF81-4795-89D9-BFB25E8EA2C8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120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3175" y="3175"/>
            <a:ext cx="71326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4324" name="Group 20"/>
          <p:cNvGrpSpPr>
            <a:grpSpLocks/>
          </p:cNvGrpSpPr>
          <p:nvPr/>
        </p:nvGrpSpPr>
        <p:grpSpPr bwMode="auto">
          <a:xfrm>
            <a:off x="758825" y="312738"/>
            <a:ext cx="962025" cy="1757362"/>
            <a:chOff x="871" y="2823"/>
            <a:chExt cx="606" cy="1107"/>
          </a:xfrm>
        </p:grpSpPr>
        <p:grpSp>
          <p:nvGrpSpPr>
            <p:cNvPr id="59443" name="Group 21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59473" name="Group 22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59488" name="Group 23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59492" name="Arc 24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93" name="Freeform 25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9489" name="Group 26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59490" name="Arc 27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91" name="Freeform 28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59474" name="Group 29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59482" name="Group 30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59486" name="Arc 31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87" name="Freeform 32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9483" name="Group 33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59484" name="Arc 34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85" name="Freeform 35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59475" name="Group 36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59476" name="Group 37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59480" name="Arc 38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81" name="Freeform 39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9477" name="Group 40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59478" name="Arc 41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79" name="Freeform 42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59444" name="Group 43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59471" name="Freeform 44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2" name="Oval 45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9445" name="Rectangle 46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9446" name="Group 47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59447" name="Group 48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59464" name="Freeform 49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59465" name="Group 50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59466" name="Freeform 51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6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946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59469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470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59457" name="Freeform 57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59458" name="Group 58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59459" name="Freeform 59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6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946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59462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463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59449" name="Group 64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59450" name="Freeform 65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59451" name="Group 66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59452" name="Freeform 67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5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94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59455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456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54423" name="Text Box 119"/>
          <p:cNvSpPr txBox="1">
            <a:spLocks noChangeArrowheads="1"/>
          </p:cNvSpPr>
          <p:nvPr/>
        </p:nvSpPr>
        <p:spPr bwMode="auto">
          <a:xfrm>
            <a:off x="3303588" y="1582738"/>
            <a:ext cx="190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200">
                <a:solidFill>
                  <a:schemeClr val="tx1"/>
                </a:solidFill>
                <a:latin typeface="Times New Roman" panose="02020603050405020304" pitchFamily="18" charset="0"/>
              </a:rPr>
              <a:t>u(t) = P(t)</a:t>
            </a:r>
          </a:p>
        </p:txBody>
      </p:sp>
      <p:sp>
        <p:nvSpPr>
          <p:cNvPr id="354425" name="Text Box 121"/>
          <p:cNvSpPr txBox="1">
            <a:spLocks noChangeArrowheads="1"/>
          </p:cNvSpPr>
          <p:nvPr/>
        </p:nvSpPr>
        <p:spPr bwMode="auto">
          <a:xfrm>
            <a:off x="247650" y="2070100"/>
            <a:ext cx="859155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La rete logica desiderata non ha ingressi ma deve tener conto dello scorrere del tempo</a:t>
            </a:r>
          </a:p>
          <a:p>
            <a:pPr>
              <a:spcBef>
                <a:spcPct val="0"/>
              </a:spcBef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Il tempo deve essere discretizzato (cioè suddiviso in intervalli T</a:t>
            </a:r>
            <a:r>
              <a:rPr lang="it-IT" altLang="it-IT" sz="1600" b="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L’uscita varia con andamento periodico: in questo esempio ogni 7 T</a:t>
            </a:r>
            <a:r>
              <a:rPr lang="it-IT" altLang="it-IT" sz="1600" b="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il ciclo si ripete identicamente</a:t>
            </a:r>
          </a:p>
          <a:p>
            <a:pPr>
              <a:spcBef>
                <a:spcPct val="0"/>
              </a:spcBef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L’uscita </a:t>
            </a:r>
            <a:r>
              <a:rPr lang="it-IT" altLang="it-IT" sz="1600" b="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non dipendendo dagli ingressi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, dipende da quanti 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intervalli di tempo sono passati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dall’inizio del ciclo; 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dunque il sistema deve saper contare da 0 a 6 e deve ricordare il valore del conteggio</a:t>
            </a:r>
          </a:p>
          <a:p>
            <a:pPr>
              <a:spcBef>
                <a:spcPct val="0"/>
              </a:spcBef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Dunque il sistema deve disporre di una memoria interna aggiornata agli istanti t</a:t>
            </a:r>
            <a:r>
              <a:rPr lang="it-IT" altLang="it-IT" sz="1600" b="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Il valore del conteggio riassume la storia passata del sistema</a:t>
            </a:r>
          </a:p>
          <a:p>
            <a:pPr>
              <a:spcBef>
                <a:spcPct val="0"/>
              </a:spcBef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Il riassunto della storia passata (o memoria del sistema) si chiama anche:</a:t>
            </a:r>
            <a:b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</a:br>
            <a:r>
              <a:rPr lang="it-IT" altLang="it-IT" sz="1600" b="0" dirty="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stato interno presente del sistema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it-IT" altLang="it-IT" sz="16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L’uscita u(T</a:t>
            </a:r>
            <a:r>
              <a:rPr lang="it-IT" altLang="it-IT" sz="1600" b="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) dipende dallo stato interno nello stesso intervallo T</a:t>
            </a:r>
            <a:r>
              <a:rPr lang="it-IT" altLang="it-IT" sz="1600" b="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54426" name="Text Box 122"/>
          <p:cNvSpPr txBox="1">
            <a:spLocks noChangeArrowheads="1"/>
          </p:cNvSpPr>
          <p:nvPr/>
        </p:nvSpPr>
        <p:spPr bwMode="auto">
          <a:xfrm>
            <a:off x="1717675" y="4724400"/>
            <a:ext cx="5753100" cy="15684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1"/>
                </a:solidFill>
                <a:latin typeface="Times New Roman" panose="02020603050405020304" pitchFamily="18" charset="0"/>
              </a:rPr>
              <a:t>Questo comportamento è detto: </a:t>
            </a:r>
            <a:r>
              <a:rPr lang="it-IT" altLang="it-IT" sz="1600">
                <a:latin typeface="Times New Roman" panose="02020603050405020304" pitchFamily="18" charset="0"/>
              </a:rPr>
              <a:t>sequenziale</a:t>
            </a:r>
            <a:r>
              <a:rPr lang="it-IT" altLang="it-IT" sz="16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600">
                <a:solidFill>
                  <a:srgbClr val="0033CC"/>
                </a:solidFill>
                <a:latin typeface="Times New Roman" panose="02020603050405020304" pitchFamily="18" charset="0"/>
              </a:rPr>
              <a:t>sincrono</a:t>
            </a:r>
          </a:p>
          <a:p>
            <a:pPr>
              <a:spcBef>
                <a:spcPct val="0"/>
              </a:spcBef>
            </a:pPr>
            <a:r>
              <a:rPr lang="it-IT" altLang="it-IT" sz="1600">
                <a:latin typeface="Times New Roman" panose="02020603050405020304" pitchFamily="18" charset="0"/>
              </a:rPr>
              <a:t>sequenziale significa “con stato interno che influenza l’uscita”</a:t>
            </a:r>
          </a:p>
          <a:p>
            <a:pPr>
              <a:spcBef>
                <a:spcPct val="0"/>
              </a:spcBef>
            </a:pPr>
            <a:r>
              <a:rPr lang="it-IT" altLang="it-IT" sz="1600">
                <a:solidFill>
                  <a:srgbClr val="0033CC"/>
                </a:solidFill>
                <a:latin typeface="Times New Roman" panose="02020603050405020304" pitchFamily="18" charset="0"/>
              </a:rPr>
              <a:t>sincrono significa che lo stato interno può cambiare solo in </a:t>
            </a:r>
            <a:br>
              <a:rPr lang="it-IT" altLang="it-IT" sz="1600">
                <a:solidFill>
                  <a:srgbClr val="0033CC"/>
                </a:solidFill>
                <a:latin typeface="Times New Roman" panose="02020603050405020304" pitchFamily="18" charset="0"/>
              </a:rPr>
            </a:br>
            <a:r>
              <a:rPr lang="it-IT" altLang="it-IT" sz="1600">
                <a:solidFill>
                  <a:srgbClr val="0033CC"/>
                </a:solidFill>
                <a:latin typeface="Times New Roman" panose="02020603050405020304" pitchFamily="18" charset="0"/>
              </a:rPr>
              <a:t>determinati istanti di tempo (quelli che separano </a:t>
            </a:r>
            <a:r>
              <a:rPr lang="it-IT" altLang="it-IT" sz="1600" b="0">
                <a:solidFill>
                  <a:srgbClr val="0033CC"/>
                </a:solidFill>
                <a:latin typeface="Times New Roman" panose="02020603050405020304" pitchFamily="18" charset="0"/>
              </a:rPr>
              <a:t>T</a:t>
            </a:r>
            <a:r>
              <a:rPr lang="it-IT" altLang="it-IT" sz="1600" b="0" baseline="-25000">
                <a:solidFill>
                  <a:srgbClr val="0033CC"/>
                </a:solidFill>
                <a:latin typeface="Times New Roman" panose="02020603050405020304" pitchFamily="18" charset="0"/>
              </a:rPr>
              <a:t>n  </a:t>
            </a:r>
            <a:r>
              <a:rPr lang="it-IT" altLang="it-IT" sz="1600" b="0">
                <a:solidFill>
                  <a:srgbClr val="0033CC"/>
                </a:solidFill>
                <a:latin typeface="Times New Roman" panose="02020603050405020304" pitchFamily="18" charset="0"/>
              </a:rPr>
              <a:t>da T</a:t>
            </a:r>
            <a:r>
              <a:rPr lang="it-IT" altLang="it-IT" sz="1600" b="0" baseline="-25000">
                <a:solidFill>
                  <a:srgbClr val="0033CC"/>
                </a:solidFill>
                <a:latin typeface="Times New Roman" panose="02020603050405020304" pitchFamily="18" charset="0"/>
              </a:rPr>
              <a:t>n+1</a:t>
            </a:r>
            <a:r>
              <a:rPr lang="it-IT" altLang="it-IT" sz="160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endParaRPr lang="it-IT" altLang="it-IT" sz="1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1"/>
                </a:solidFill>
                <a:latin typeface="Times New Roman" panose="02020603050405020304" pitchFamily="18" charset="0"/>
              </a:rPr>
              <a:t>Le reti logiche che realizzano questo tipo di comportamento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1"/>
                </a:solidFill>
                <a:latin typeface="Times New Roman" panose="02020603050405020304" pitchFamily="18" charset="0"/>
              </a:rPr>
              <a:t>si chiamano: </a:t>
            </a:r>
            <a:r>
              <a:rPr lang="it-IT" altLang="it-IT" sz="1600">
                <a:solidFill>
                  <a:srgbClr val="0033CC"/>
                </a:solidFill>
                <a:latin typeface="Times New Roman" panose="02020603050405020304" pitchFamily="18" charset="0"/>
              </a:rPr>
              <a:t>reti logiche sequenziali sincrone</a:t>
            </a:r>
          </a:p>
        </p:txBody>
      </p:sp>
      <p:grpSp>
        <p:nvGrpSpPr>
          <p:cNvPr id="354469" name="Group 165"/>
          <p:cNvGrpSpPr>
            <a:grpSpLocks/>
          </p:cNvGrpSpPr>
          <p:nvPr/>
        </p:nvGrpSpPr>
        <p:grpSpPr bwMode="auto">
          <a:xfrm>
            <a:off x="1981200" y="590550"/>
            <a:ext cx="6627813" cy="1144588"/>
            <a:chOff x="1248" y="372"/>
            <a:chExt cx="4175" cy="721"/>
          </a:xfrm>
        </p:grpSpPr>
        <p:grpSp>
          <p:nvGrpSpPr>
            <p:cNvPr id="59402" name="Group 163"/>
            <p:cNvGrpSpPr>
              <a:grpSpLocks/>
            </p:cNvGrpSpPr>
            <p:nvPr/>
          </p:nvGrpSpPr>
          <p:grpSpPr bwMode="auto">
            <a:xfrm>
              <a:off x="1295" y="372"/>
              <a:ext cx="4128" cy="721"/>
              <a:chOff x="1295" y="372"/>
              <a:chExt cx="4128" cy="721"/>
            </a:xfrm>
          </p:grpSpPr>
          <p:sp>
            <p:nvSpPr>
              <p:cNvPr id="59404" name="Line 124"/>
              <p:cNvSpPr>
                <a:spLocks noChangeShapeType="1"/>
              </p:cNvSpPr>
              <p:nvPr/>
            </p:nvSpPr>
            <p:spPr bwMode="auto">
              <a:xfrm>
                <a:off x="1295" y="668"/>
                <a:ext cx="41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05" name="Text Box 125"/>
              <p:cNvSpPr txBox="1">
                <a:spLocks noChangeArrowheads="1"/>
              </p:cNvSpPr>
              <p:nvPr/>
            </p:nvSpPr>
            <p:spPr bwMode="auto">
              <a:xfrm>
                <a:off x="5149" y="660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</a:t>
                </a:r>
                <a:endParaRPr lang="it-IT" altLang="it-IT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06" name="Rectangle 126"/>
              <p:cNvSpPr>
                <a:spLocks noChangeArrowheads="1"/>
              </p:cNvSpPr>
              <p:nvPr/>
            </p:nvSpPr>
            <p:spPr bwMode="auto">
              <a:xfrm>
                <a:off x="1665" y="372"/>
                <a:ext cx="1074" cy="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</a:t>
                </a:r>
                <a:endPara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07" name="Rectangle 127"/>
              <p:cNvSpPr>
                <a:spLocks noChangeArrowheads="1"/>
              </p:cNvSpPr>
              <p:nvPr/>
            </p:nvSpPr>
            <p:spPr bwMode="auto">
              <a:xfrm>
                <a:off x="2659" y="372"/>
                <a:ext cx="342" cy="2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59408" name="Rectangle 128"/>
              <p:cNvSpPr>
                <a:spLocks noChangeArrowheads="1"/>
              </p:cNvSpPr>
              <p:nvPr/>
            </p:nvSpPr>
            <p:spPr bwMode="auto">
              <a:xfrm>
                <a:off x="3001" y="372"/>
                <a:ext cx="982" cy="2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59409" name="Line 129"/>
              <p:cNvSpPr>
                <a:spLocks noChangeShapeType="1"/>
              </p:cNvSpPr>
              <p:nvPr/>
            </p:nvSpPr>
            <p:spPr bwMode="auto">
              <a:xfrm>
                <a:off x="4752" y="530"/>
                <a:ext cx="6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10" name="Rectangle 130"/>
              <p:cNvSpPr>
                <a:spLocks noChangeArrowheads="1"/>
              </p:cNvSpPr>
              <p:nvPr/>
            </p:nvSpPr>
            <p:spPr bwMode="auto">
              <a:xfrm>
                <a:off x="3983" y="372"/>
                <a:ext cx="981" cy="2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</a:t>
                </a:r>
                <a:endPara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411" name="Group 131"/>
              <p:cNvGrpSpPr>
                <a:grpSpLocks/>
              </p:cNvGrpSpPr>
              <p:nvPr/>
            </p:nvGrpSpPr>
            <p:grpSpPr bwMode="auto">
              <a:xfrm>
                <a:off x="1589" y="694"/>
                <a:ext cx="3375" cy="399"/>
                <a:chOff x="1638" y="945"/>
                <a:chExt cx="3375" cy="399"/>
              </a:xfrm>
            </p:grpSpPr>
            <p:grpSp>
              <p:nvGrpSpPr>
                <p:cNvPr id="59412" name="Group 132"/>
                <p:cNvGrpSpPr>
                  <a:grpSpLocks/>
                </p:cNvGrpSpPr>
                <p:nvPr/>
              </p:nvGrpSpPr>
              <p:grpSpPr bwMode="auto">
                <a:xfrm>
                  <a:off x="1638" y="945"/>
                  <a:ext cx="2394" cy="399"/>
                  <a:chOff x="1638" y="945"/>
                  <a:chExt cx="2394" cy="399"/>
                </a:xfrm>
              </p:grpSpPr>
              <p:sp>
                <p:nvSpPr>
                  <p:cNvPr id="59422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4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23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24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50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25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4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26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8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27" name="Text Box 1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6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3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28" name="Text Box 1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6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5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29" name="Text Box 1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6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30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2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31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8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32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2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33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8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0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34" name="Text Box 1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35" name="Text Box 1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2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2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3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0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0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37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0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38" name="Text 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2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39" name="Text Box 1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6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3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40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8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4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41" name="Text Box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8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5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42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6" y="1026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6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9413" name="Group 154"/>
                <p:cNvGrpSpPr>
                  <a:grpSpLocks/>
                </p:cNvGrpSpPr>
                <p:nvPr/>
              </p:nvGrpSpPr>
              <p:grpSpPr bwMode="auto">
                <a:xfrm>
                  <a:off x="4011" y="945"/>
                  <a:ext cx="1002" cy="399"/>
                  <a:chOff x="1638" y="945"/>
                  <a:chExt cx="1002" cy="399"/>
                </a:xfrm>
              </p:grpSpPr>
              <p:sp>
                <p:nvSpPr>
                  <p:cNvPr id="59414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8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15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2" y="945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416" name="Text Box 1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8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7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17" name="Text 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8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18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2" y="1176"/>
                    <a:ext cx="102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9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19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0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7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20" name="Text 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0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8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21" name="Text 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014"/>
                    <a:ext cx="144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000" tIns="10800" rIns="18000" bIns="10800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en-GB" altLang="it-IT" sz="1600" b="0" baseline="-10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9</a:t>
                    </a:r>
                    <a:endPara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59403" name="Line 164"/>
            <p:cNvSpPr>
              <a:spLocks noChangeShapeType="1"/>
            </p:cNvSpPr>
            <p:nvPr/>
          </p:nvSpPr>
          <p:spPr bwMode="auto">
            <a:xfrm>
              <a:off x="1248" y="530"/>
              <a:ext cx="4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49788" y="34896"/>
            <a:ext cx="9278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Inquadramento dei requisiti e delle caratteristiche del progetto (due </a:t>
            </a:r>
            <a:r>
              <a:rPr lang="it-IT" sz="2000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slides</a:t>
            </a:r>
            <a:r>
              <a:rPr lang="it-IT" sz="200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)</a:t>
            </a:r>
            <a:endParaRPr lang="it-IT" sz="2400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07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4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4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4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4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4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4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4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423" grpId="0" autoUpdateAnimBg="0"/>
      <p:bldP spid="354425" grpId="0" build="p" autoUpdateAnimBg="0"/>
      <p:bldP spid="354426" grpId="0" animBg="1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6144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890205" y="6372463"/>
            <a:ext cx="503352" cy="256868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986FB-7E95-4F88-A573-D59A75BBAB05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121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3175" y="3175"/>
            <a:ext cx="71326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>
          <a:xfrm>
            <a:off x="499932" y="257969"/>
            <a:ext cx="8047483" cy="639763"/>
          </a:xfrm>
          <a:noFill/>
        </p:spPr>
        <p:txBody>
          <a:bodyPr/>
          <a:lstStyle/>
          <a:p>
            <a:r>
              <a:rPr lang="it-IT" altLang="it-IT" sz="2400" b="1" dirty="0">
                <a:solidFill>
                  <a:srgbClr val="008000"/>
                </a:solidFill>
              </a:rPr>
              <a:t>Obiettivo: realizzare lo schema logico della</a:t>
            </a:r>
            <a:r>
              <a:rPr lang="it-IT" altLang="it-IT" sz="2400" b="1" dirty="0">
                <a:solidFill>
                  <a:srgbClr val="000000"/>
                </a:solidFill>
              </a:rPr>
              <a:t> </a:t>
            </a:r>
            <a:br>
              <a:rPr lang="it-IT" altLang="it-IT" sz="2400" b="1" dirty="0">
                <a:solidFill>
                  <a:srgbClr val="000000"/>
                </a:solidFill>
              </a:rPr>
            </a:br>
            <a:r>
              <a:rPr lang="it-IT" altLang="it-IT" sz="2400" b="1" dirty="0">
                <a:solidFill>
                  <a:srgbClr val="FF0000"/>
                </a:solidFill>
              </a:rPr>
              <a:t>macchina binaria che controlla il semaforo</a:t>
            </a:r>
            <a:endParaRPr lang="it-IT" altLang="it-IT" sz="2400" b="1" dirty="0">
              <a:solidFill>
                <a:srgbClr val="000000"/>
              </a:solidFill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1981200" y="3262313"/>
            <a:ext cx="0" cy="284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232696" y="1076334"/>
            <a:ext cx="86405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Il comportamento del semaforo è specificato dalle funzioni  </a:t>
            </a:r>
            <a:r>
              <a:rPr lang="it-IT" altLang="it-IT" sz="2000" dirty="0">
                <a:solidFill>
                  <a:srgbClr val="008000"/>
                </a:solidFill>
                <a:latin typeface="Times New Roman" panose="02020603050405020304" pitchFamily="18" charset="0"/>
              </a:rPr>
              <a:t>F: S </a:t>
            </a:r>
            <a:r>
              <a:rPr lang="it-IT" altLang="it-IT" sz="2000" dirty="0">
                <a:solidFill>
                  <a:srgbClr val="008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U</a:t>
            </a:r>
            <a:r>
              <a:rPr lang="it-IT" altLang="it-IT" sz="20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0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e </a:t>
            </a:r>
            <a:r>
              <a:rPr lang="it-IT" altLang="it-IT" sz="2000" dirty="0">
                <a:latin typeface="Times New Roman" panose="02020603050405020304" pitchFamily="18" charset="0"/>
              </a:rPr>
              <a:t>G: S </a:t>
            </a:r>
            <a:r>
              <a:rPr lang="it-IT" altLang="it-IT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 S</a:t>
            </a:r>
            <a:r>
              <a:rPr lang="it-IT" altLang="it-IT" sz="2000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61448" name="Group 6"/>
          <p:cNvGrpSpPr>
            <a:grpSpLocks/>
          </p:cNvGrpSpPr>
          <p:nvPr/>
        </p:nvGrpSpPr>
        <p:grpSpPr bwMode="auto">
          <a:xfrm>
            <a:off x="2541588" y="1476444"/>
            <a:ext cx="5916612" cy="2303463"/>
            <a:chOff x="991" y="974"/>
            <a:chExt cx="3727" cy="1451"/>
          </a:xfrm>
        </p:grpSpPr>
        <p:grpSp>
          <p:nvGrpSpPr>
            <p:cNvPr id="61450" name="Group 7"/>
            <p:cNvGrpSpPr>
              <a:grpSpLocks/>
            </p:cNvGrpSpPr>
            <p:nvPr/>
          </p:nvGrpSpPr>
          <p:grpSpPr bwMode="auto">
            <a:xfrm>
              <a:off x="1764" y="1230"/>
              <a:ext cx="1181" cy="1195"/>
              <a:chOff x="1764" y="1457"/>
              <a:chExt cx="1181" cy="1195"/>
            </a:xfrm>
          </p:grpSpPr>
          <p:sp>
            <p:nvSpPr>
              <p:cNvPr id="61512" name="Rectangle 8"/>
              <p:cNvSpPr>
                <a:spLocks noChangeArrowheads="1"/>
              </p:cNvSpPr>
              <p:nvPr/>
            </p:nvSpPr>
            <p:spPr bwMode="auto">
              <a:xfrm>
                <a:off x="1764" y="1457"/>
                <a:ext cx="1181" cy="1195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13" name="Text Box 9"/>
              <p:cNvSpPr txBox="1">
                <a:spLocks noChangeArrowheads="1"/>
              </p:cNvSpPr>
              <p:nvPr/>
            </p:nvSpPr>
            <p:spPr bwMode="auto">
              <a:xfrm>
                <a:off x="1804" y="1680"/>
                <a:ext cx="1102" cy="74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Times New Roman" panose="02020603050405020304" pitchFamily="18" charset="0"/>
                  </a:rPr>
                  <a:t>rete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Times New Roman" panose="02020603050405020304" pitchFamily="18" charset="0"/>
                  </a:rPr>
                  <a:t>sequenziale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Times New Roman" panose="02020603050405020304" pitchFamily="18" charset="0"/>
                  </a:rPr>
                  <a:t>sincrona</a:t>
                </a:r>
              </a:p>
            </p:txBody>
          </p:sp>
        </p:grpSp>
        <p:grpSp>
          <p:nvGrpSpPr>
            <p:cNvPr id="61451" name="Group 10"/>
            <p:cNvGrpSpPr>
              <a:grpSpLocks/>
            </p:cNvGrpSpPr>
            <p:nvPr/>
          </p:nvGrpSpPr>
          <p:grpSpPr bwMode="auto">
            <a:xfrm>
              <a:off x="991" y="974"/>
              <a:ext cx="3727" cy="1424"/>
              <a:chOff x="991" y="1280"/>
              <a:chExt cx="3727" cy="1424"/>
            </a:xfrm>
          </p:grpSpPr>
          <p:grpSp>
            <p:nvGrpSpPr>
              <p:cNvPr id="61452" name="Group 11"/>
              <p:cNvGrpSpPr>
                <a:grpSpLocks/>
              </p:cNvGrpSpPr>
              <p:nvPr/>
            </p:nvGrpSpPr>
            <p:grpSpPr bwMode="auto">
              <a:xfrm>
                <a:off x="3894" y="1280"/>
                <a:ext cx="824" cy="1424"/>
                <a:chOff x="3894" y="1280"/>
                <a:chExt cx="824" cy="1424"/>
              </a:xfrm>
            </p:grpSpPr>
            <p:grpSp>
              <p:nvGrpSpPr>
                <p:cNvPr id="61461" name="Group 12"/>
                <p:cNvGrpSpPr>
                  <a:grpSpLocks/>
                </p:cNvGrpSpPr>
                <p:nvPr/>
              </p:nvGrpSpPr>
              <p:grpSpPr bwMode="auto">
                <a:xfrm>
                  <a:off x="3894" y="1542"/>
                  <a:ext cx="824" cy="1111"/>
                  <a:chOff x="3894" y="1542"/>
                  <a:chExt cx="824" cy="1111"/>
                </a:xfrm>
              </p:grpSpPr>
              <p:grpSp>
                <p:nvGrpSpPr>
                  <p:cNvPr id="6149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894" y="1542"/>
                    <a:ext cx="824" cy="333"/>
                    <a:chOff x="871" y="3027"/>
                    <a:chExt cx="606" cy="259"/>
                  </a:xfrm>
                </p:grpSpPr>
                <p:grpSp>
                  <p:nvGrpSpPr>
                    <p:cNvPr id="61506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71" y="3027"/>
                      <a:ext cx="113" cy="258"/>
                      <a:chOff x="871" y="3027"/>
                      <a:chExt cx="113" cy="258"/>
                    </a:xfrm>
                  </p:grpSpPr>
                  <p:sp>
                    <p:nvSpPr>
                      <p:cNvPr id="61510" name="Arc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7" y="3038"/>
                        <a:ext cx="82" cy="232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200" fill="none" extrusionOk="0">
                            <a:moveTo>
                              <a:pt x="21600" y="43200"/>
                            </a:move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</a:path>
                          <a:path w="21600" h="43200" stroke="0" extrusionOk="0">
                            <a:moveTo>
                              <a:pt x="21600" y="43200"/>
                            </a:move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  <a:lnTo>
                              <a:pt x="21600" y="21600"/>
                            </a:lnTo>
                            <a:lnTo>
                              <a:pt x="21600" y="43200"/>
                            </a:lnTo>
                            <a:close/>
                          </a:path>
                        </a:pathLst>
                      </a:custGeom>
                      <a:solidFill>
                        <a:srgbClr val="FF404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511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1" y="3027"/>
                        <a:ext cx="113" cy="258"/>
                      </a:xfrm>
                      <a:custGeom>
                        <a:avLst/>
                        <a:gdLst>
                          <a:gd name="T0" fmla="*/ 15 w 224"/>
                          <a:gd name="T1" fmla="*/ 0 h 516"/>
                          <a:gd name="T2" fmla="*/ 0 w 224"/>
                          <a:gd name="T3" fmla="*/ 0 h 516"/>
                          <a:gd name="T4" fmla="*/ 2 w 224"/>
                          <a:gd name="T5" fmla="*/ 1 h 516"/>
                          <a:gd name="T6" fmla="*/ 3 w 224"/>
                          <a:gd name="T7" fmla="*/ 1 h 516"/>
                          <a:gd name="T8" fmla="*/ 4 w 224"/>
                          <a:gd name="T9" fmla="*/ 2 h 516"/>
                          <a:gd name="T10" fmla="*/ 4 w 224"/>
                          <a:gd name="T11" fmla="*/ 2 h 516"/>
                          <a:gd name="T12" fmla="*/ 5 w 224"/>
                          <a:gd name="T13" fmla="*/ 3 h 516"/>
                          <a:gd name="T14" fmla="*/ 6 w 224"/>
                          <a:gd name="T15" fmla="*/ 4 h 516"/>
                          <a:gd name="T16" fmla="*/ 6 w 224"/>
                          <a:gd name="T17" fmla="*/ 4 h 516"/>
                          <a:gd name="T18" fmla="*/ 7 w 224"/>
                          <a:gd name="T19" fmla="*/ 5 h 516"/>
                          <a:gd name="T20" fmla="*/ 7 w 224"/>
                          <a:gd name="T21" fmla="*/ 6 h 516"/>
                          <a:gd name="T22" fmla="*/ 8 w 224"/>
                          <a:gd name="T23" fmla="*/ 7 h 516"/>
                          <a:gd name="T24" fmla="*/ 8 w 224"/>
                          <a:gd name="T25" fmla="*/ 8 h 516"/>
                          <a:gd name="T26" fmla="*/ 8 w 224"/>
                          <a:gd name="T27" fmla="*/ 8 h 516"/>
                          <a:gd name="T28" fmla="*/ 9 w 224"/>
                          <a:gd name="T29" fmla="*/ 9 h 516"/>
                          <a:gd name="T30" fmla="*/ 11 w 224"/>
                          <a:gd name="T31" fmla="*/ 20 h 516"/>
                          <a:gd name="T32" fmla="*/ 12 w 224"/>
                          <a:gd name="T33" fmla="*/ 24 h 516"/>
                          <a:gd name="T34" fmla="*/ 12 w 224"/>
                          <a:gd name="T35" fmla="*/ 27 h 516"/>
                          <a:gd name="T36" fmla="*/ 13 w 224"/>
                          <a:gd name="T37" fmla="*/ 30 h 516"/>
                          <a:gd name="T38" fmla="*/ 14 w 224"/>
                          <a:gd name="T39" fmla="*/ 33 h 516"/>
                          <a:gd name="T40" fmla="*/ 15 w 224"/>
                          <a:gd name="T41" fmla="*/ 33 h 516"/>
                          <a:gd name="T42" fmla="*/ 15 w 224"/>
                          <a:gd name="T43" fmla="*/ 0 h 51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224" h="516">
                            <a:moveTo>
                              <a:pt x="222" y="0"/>
                            </a:moveTo>
                            <a:lnTo>
                              <a:pt x="0" y="0"/>
                            </a:lnTo>
                            <a:lnTo>
                              <a:pt x="25" y="7"/>
                            </a:lnTo>
                            <a:lnTo>
                              <a:pt x="39" y="14"/>
                            </a:lnTo>
                            <a:lnTo>
                              <a:pt x="50" y="21"/>
                            </a:lnTo>
                            <a:lnTo>
                              <a:pt x="63" y="29"/>
                            </a:lnTo>
                            <a:lnTo>
                              <a:pt x="74" y="39"/>
                            </a:lnTo>
                            <a:lnTo>
                              <a:pt x="83" y="49"/>
                            </a:lnTo>
                            <a:lnTo>
                              <a:pt x="93" y="61"/>
                            </a:lnTo>
                            <a:lnTo>
                              <a:pt x="99" y="71"/>
                            </a:lnTo>
                            <a:lnTo>
                              <a:pt x="105" y="84"/>
                            </a:lnTo>
                            <a:lnTo>
                              <a:pt x="112" y="97"/>
                            </a:lnTo>
                            <a:lnTo>
                              <a:pt x="119" y="113"/>
                            </a:lnTo>
                            <a:lnTo>
                              <a:pt x="123" y="126"/>
                            </a:lnTo>
                            <a:lnTo>
                              <a:pt x="129" y="140"/>
                            </a:lnTo>
                            <a:lnTo>
                              <a:pt x="165" y="309"/>
                            </a:lnTo>
                            <a:lnTo>
                              <a:pt x="179" y="379"/>
                            </a:lnTo>
                            <a:lnTo>
                              <a:pt x="188" y="426"/>
                            </a:lnTo>
                            <a:lnTo>
                              <a:pt x="199" y="473"/>
                            </a:lnTo>
                            <a:lnTo>
                              <a:pt x="215" y="516"/>
                            </a:lnTo>
                            <a:lnTo>
                              <a:pt x="224" y="516"/>
                            </a:lnTo>
                            <a:lnTo>
                              <a:pt x="222" y="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6150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5" y="3028"/>
                      <a:ext cx="112" cy="258"/>
                      <a:chOff x="1365" y="3028"/>
                      <a:chExt cx="112" cy="258"/>
                    </a:xfrm>
                  </p:grpSpPr>
                  <p:sp>
                    <p:nvSpPr>
                      <p:cNvPr id="61508" name="Arc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9" y="3039"/>
                        <a:ext cx="82" cy="232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9"/>
                              <a:pt x="11929" y="43199"/>
                              <a:pt x="0" y="43200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9"/>
                              <a:pt x="11929" y="43199"/>
                              <a:pt x="0" y="432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404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509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5" y="3028"/>
                        <a:ext cx="112" cy="258"/>
                      </a:xfrm>
                      <a:custGeom>
                        <a:avLst/>
                        <a:gdLst>
                          <a:gd name="T0" fmla="*/ 1 w 224"/>
                          <a:gd name="T1" fmla="*/ 0 h 515"/>
                          <a:gd name="T2" fmla="*/ 14 w 224"/>
                          <a:gd name="T3" fmla="*/ 0 h 515"/>
                          <a:gd name="T4" fmla="*/ 13 w 224"/>
                          <a:gd name="T5" fmla="*/ 1 h 515"/>
                          <a:gd name="T6" fmla="*/ 12 w 224"/>
                          <a:gd name="T7" fmla="*/ 1 h 515"/>
                          <a:gd name="T8" fmla="*/ 11 w 224"/>
                          <a:gd name="T9" fmla="*/ 2 h 515"/>
                          <a:gd name="T10" fmla="*/ 11 w 224"/>
                          <a:gd name="T11" fmla="*/ 2 h 515"/>
                          <a:gd name="T12" fmla="*/ 10 w 224"/>
                          <a:gd name="T13" fmla="*/ 3 h 515"/>
                          <a:gd name="T14" fmla="*/ 9 w 224"/>
                          <a:gd name="T15" fmla="*/ 4 h 515"/>
                          <a:gd name="T16" fmla="*/ 9 w 224"/>
                          <a:gd name="T17" fmla="*/ 4 h 515"/>
                          <a:gd name="T18" fmla="*/ 8 w 224"/>
                          <a:gd name="T19" fmla="*/ 5 h 515"/>
                          <a:gd name="T20" fmla="*/ 8 w 224"/>
                          <a:gd name="T21" fmla="*/ 6 h 515"/>
                          <a:gd name="T22" fmla="*/ 7 w 224"/>
                          <a:gd name="T23" fmla="*/ 7 h 515"/>
                          <a:gd name="T24" fmla="*/ 7 w 224"/>
                          <a:gd name="T25" fmla="*/ 7 h 515"/>
                          <a:gd name="T26" fmla="*/ 7 w 224"/>
                          <a:gd name="T27" fmla="*/ 8 h 515"/>
                          <a:gd name="T28" fmla="*/ 6 w 224"/>
                          <a:gd name="T29" fmla="*/ 9 h 515"/>
                          <a:gd name="T30" fmla="*/ 4 w 224"/>
                          <a:gd name="T31" fmla="*/ 20 h 515"/>
                          <a:gd name="T32" fmla="*/ 3 w 224"/>
                          <a:gd name="T33" fmla="*/ 24 h 515"/>
                          <a:gd name="T34" fmla="*/ 3 w 224"/>
                          <a:gd name="T35" fmla="*/ 27 h 515"/>
                          <a:gd name="T36" fmla="*/ 2 w 224"/>
                          <a:gd name="T37" fmla="*/ 30 h 515"/>
                          <a:gd name="T38" fmla="*/ 1 w 224"/>
                          <a:gd name="T39" fmla="*/ 33 h 515"/>
                          <a:gd name="T40" fmla="*/ 0 w 224"/>
                          <a:gd name="T41" fmla="*/ 33 h 515"/>
                          <a:gd name="T42" fmla="*/ 1 w 224"/>
                          <a:gd name="T43" fmla="*/ 0 h 515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224" h="515">
                            <a:moveTo>
                              <a:pt x="2" y="0"/>
                            </a:moveTo>
                            <a:lnTo>
                              <a:pt x="224" y="0"/>
                            </a:lnTo>
                            <a:lnTo>
                              <a:pt x="199" y="6"/>
                            </a:lnTo>
                            <a:lnTo>
                              <a:pt x="186" y="13"/>
                            </a:lnTo>
                            <a:lnTo>
                              <a:pt x="174" y="20"/>
                            </a:lnTo>
                            <a:lnTo>
                              <a:pt x="161" y="29"/>
                            </a:lnTo>
                            <a:lnTo>
                              <a:pt x="150" y="39"/>
                            </a:lnTo>
                            <a:lnTo>
                              <a:pt x="141" y="49"/>
                            </a:lnTo>
                            <a:lnTo>
                              <a:pt x="131" y="60"/>
                            </a:lnTo>
                            <a:lnTo>
                              <a:pt x="126" y="70"/>
                            </a:lnTo>
                            <a:lnTo>
                              <a:pt x="119" y="83"/>
                            </a:lnTo>
                            <a:lnTo>
                              <a:pt x="112" y="97"/>
                            </a:lnTo>
                            <a:lnTo>
                              <a:pt x="106" y="112"/>
                            </a:lnTo>
                            <a:lnTo>
                              <a:pt x="101" y="126"/>
                            </a:lnTo>
                            <a:lnTo>
                              <a:pt x="96" y="139"/>
                            </a:lnTo>
                            <a:lnTo>
                              <a:pt x="59" y="308"/>
                            </a:lnTo>
                            <a:lnTo>
                              <a:pt x="45" y="378"/>
                            </a:lnTo>
                            <a:lnTo>
                              <a:pt x="37" y="425"/>
                            </a:lnTo>
                            <a:lnTo>
                              <a:pt x="25" y="472"/>
                            </a:lnTo>
                            <a:lnTo>
                              <a:pt x="9" y="515"/>
                            </a:lnTo>
                            <a:lnTo>
                              <a:pt x="0" y="515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6149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894" y="2320"/>
                    <a:ext cx="824" cy="333"/>
                    <a:chOff x="871" y="3631"/>
                    <a:chExt cx="606" cy="259"/>
                  </a:xfrm>
                </p:grpSpPr>
                <p:grpSp>
                  <p:nvGrpSpPr>
                    <p:cNvPr id="61500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71" y="3631"/>
                      <a:ext cx="113" cy="258"/>
                      <a:chOff x="871" y="3631"/>
                      <a:chExt cx="113" cy="258"/>
                    </a:xfrm>
                  </p:grpSpPr>
                  <p:sp>
                    <p:nvSpPr>
                      <p:cNvPr id="61504" name="Arc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7" y="3642"/>
                        <a:ext cx="82" cy="232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200" fill="none" extrusionOk="0">
                            <a:moveTo>
                              <a:pt x="21600" y="43200"/>
                            </a:move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</a:path>
                          <a:path w="21600" h="43200" stroke="0" extrusionOk="0">
                            <a:moveTo>
                              <a:pt x="21600" y="43200"/>
                            </a:move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  <a:lnTo>
                              <a:pt x="21600" y="21600"/>
                            </a:lnTo>
                            <a:lnTo>
                              <a:pt x="21600" y="43200"/>
                            </a:lnTo>
                            <a:close/>
                          </a:path>
                        </a:pathLst>
                      </a:custGeom>
                      <a:solidFill>
                        <a:srgbClr val="00A00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505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1" y="3631"/>
                        <a:ext cx="113" cy="258"/>
                      </a:xfrm>
                      <a:custGeom>
                        <a:avLst/>
                        <a:gdLst>
                          <a:gd name="T0" fmla="*/ 15 w 224"/>
                          <a:gd name="T1" fmla="*/ 0 h 514"/>
                          <a:gd name="T2" fmla="*/ 0 w 224"/>
                          <a:gd name="T3" fmla="*/ 0 h 514"/>
                          <a:gd name="T4" fmla="*/ 2 w 224"/>
                          <a:gd name="T5" fmla="*/ 1 h 514"/>
                          <a:gd name="T6" fmla="*/ 3 w 224"/>
                          <a:gd name="T7" fmla="*/ 1 h 514"/>
                          <a:gd name="T8" fmla="*/ 4 w 224"/>
                          <a:gd name="T9" fmla="*/ 2 h 514"/>
                          <a:gd name="T10" fmla="*/ 4 w 224"/>
                          <a:gd name="T11" fmla="*/ 2 h 514"/>
                          <a:gd name="T12" fmla="*/ 5 w 224"/>
                          <a:gd name="T13" fmla="*/ 3 h 514"/>
                          <a:gd name="T14" fmla="*/ 6 w 224"/>
                          <a:gd name="T15" fmla="*/ 4 h 514"/>
                          <a:gd name="T16" fmla="*/ 6 w 224"/>
                          <a:gd name="T17" fmla="*/ 4 h 514"/>
                          <a:gd name="T18" fmla="*/ 7 w 224"/>
                          <a:gd name="T19" fmla="*/ 5 h 514"/>
                          <a:gd name="T20" fmla="*/ 7 w 224"/>
                          <a:gd name="T21" fmla="*/ 6 h 514"/>
                          <a:gd name="T22" fmla="*/ 8 w 224"/>
                          <a:gd name="T23" fmla="*/ 6 h 514"/>
                          <a:gd name="T24" fmla="*/ 8 w 224"/>
                          <a:gd name="T25" fmla="*/ 7 h 514"/>
                          <a:gd name="T26" fmla="*/ 8 w 224"/>
                          <a:gd name="T27" fmla="*/ 8 h 514"/>
                          <a:gd name="T28" fmla="*/ 9 w 224"/>
                          <a:gd name="T29" fmla="*/ 9 h 514"/>
                          <a:gd name="T30" fmla="*/ 11 w 224"/>
                          <a:gd name="T31" fmla="*/ 20 h 514"/>
                          <a:gd name="T32" fmla="*/ 12 w 224"/>
                          <a:gd name="T33" fmla="*/ 24 h 514"/>
                          <a:gd name="T34" fmla="*/ 12 w 224"/>
                          <a:gd name="T35" fmla="*/ 27 h 514"/>
                          <a:gd name="T36" fmla="*/ 13 w 224"/>
                          <a:gd name="T37" fmla="*/ 30 h 514"/>
                          <a:gd name="T38" fmla="*/ 14 w 224"/>
                          <a:gd name="T39" fmla="*/ 33 h 514"/>
                          <a:gd name="T40" fmla="*/ 15 w 224"/>
                          <a:gd name="T41" fmla="*/ 33 h 514"/>
                          <a:gd name="T42" fmla="*/ 15 w 224"/>
                          <a:gd name="T43" fmla="*/ 0 h 51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224" h="514">
                            <a:moveTo>
                              <a:pt x="222" y="0"/>
                            </a:moveTo>
                            <a:lnTo>
                              <a:pt x="0" y="0"/>
                            </a:lnTo>
                            <a:lnTo>
                              <a:pt x="25" y="7"/>
                            </a:lnTo>
                            <a:lnTo>
                              <a:pt x="39" y="13"/>
                            </a:lnTo>
                            <a:lnTo>
                              <a:pt x="50" y="20"/>
                            </a:lnTo>
                            <a:lnTo>
                              <a:pt x="63" y="29"/>
                            </a:lnTo>
                            <a:lnTo>
                              <a:pt x="74" y="39"/>
                            </a:lnTo>
                            <a:lnTo>
                              <a:pt x="83" y="49"/>
                            </a:lnTo>
                            <a:lnTo>
                              <a:pt x="93" y="59"/>
                            </a:lnTo>
                            <a:lnTo>
                              <a:pt x="99" y="69"/>
                            </a:lnTo>
                            <a:lnTo>
                              <a:pt x="105" y="82"/>
                            </a:lnTo>
                            <a:lnTo>
                              <a:pt x="112" y="96"/>
                            </a:lnTo>
                            <a:lnTo>
                              <a:pt x="119" y="111"/>
                            </a:lnTo>
                            <a:lnTo>
                              <a:pt x="123" y="125"/>
                            </a:lnTo>
                            <a:lnTo>
                              <a:pt x="129" y="138"/>
                            </a:lnTo>
                            <a:lnTo>
                              <a:pt x="165" y="308"/>
                            </a:lnTo>
                            <a:lnTo>
                              <a:pt x="179" y="379"/>
                            </a:lnTo>
                            <a:lnTo>
                              <a:pt x="188" y="424"/>
                            </a:lnTo>
                            <a:lnTo>
                              <a:pt x="199" y="471"/>
                            </a:lnTo>
                            <a:lnTo>
                              <a:pt x="215" y="514"/>
                            </a:lnTo>
                            <a:lnTo>
                              <a:pt x="224" y="514"/>
                            </a:lnTo>
                            <a:lnTo>
                              <a:pt x="222" y="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61501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5" y="3633"/>
                      <a:ext cx="112" cy="257"/>
                      <a:chOff x="1365" y="3633"/>
                      <a:chExt cx="112" cy="257"/>
                    </a:xfrm>
                  </p:grpSpPr>
                  <p:sp>
                    <p:nvSpPr>
                      <p:cNvPr id="61502" name="Arc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9" y="3644"/>
                        <a:ext cx="82" cy="232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9"/>
                              <a:pt x="11929" y="43199"/>
                              <a:pt x="0" y="43200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9"/>
                              <a:pt x="11929" y="43199"/>
                              <a:pt x="0" y="432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00A00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503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5" y="3633"/>
                        <a:ext cx="112" cy="257"/>
                      </a:xfrm>
                      <a:custGeom>
                        <a:avLst/>
                        <a:gdLst>
                          <a:gd name="T0" fmla="*/ 1 w 224"/>
                          <a:gd name="T1" fmla="*/ 0 h 515"/>
                          <a:gd name="T2" fmla="*/ 14 w 224"/>
                          <a:gd name="T3" fmla="*/ 0 h 515"/>
                          <a:gd name="T4" fmla="*/ 13 w 224"/>
                          <a:gd name="T5" fmla="*/ 0 h 515"/>
                          <a:gd name="T6" fmla="*/ 12 w 224"/>
                          <a:gd name="T7" fmla="*/ 0 h 515"/>
                          <a:gd name="T8" fmla="*/ 11 w 224"/>
                          <a:gd name="T9" fmla="*/ 1 h 515"/>
                          <a:gd name="T10" fmla="*/ 11 w 224"/>
                          <a:gd name="T11" fmla="*/ 1 h 515"/>
                          <a:gd name="T12" fmla="*/ 10 w 224"/>
                          <a:gd name="T13" fmla="*/ 2 h 515"/>
                          <a:gd name="T14" fmla="*/ 9 w 224"/>
                          <a:gd name="T15" fmla="*/ 3 h 515"/>
                          <a:gd name="T16" fmla="*/ 9 w 224"/>
                          <a:gd name="T17" fmla="*/ 3 h 515"/>
                          <a:gd name="T18" fmla="*/ 8 w 224"/>
                          <a:gd name="T19" fmla="*/ 4 h 515"/>
                          <a:gd name="T20" fmla="*/ 8 w 224"/>
                          <a:gd name="T21" fmla="*/ 5 h 515"/>
                          <a:gd name="T22" fmla="*/ 7 w 224"/>
                          <a:gd name="T23" fmla="*/ 6 h 515"/>
                          <a:gd name="T24" fmla="*/ 7 w 224"/>
                          <a:gd name="T25" fmla="*/ 7 h 515"/>
                          <a:gd name="T26" fmla="*/ 7 w 224"/>
                          <a:gd name="T27" fmla="*/ 7 h 515"/>
                          <a:gd name="T28" fmla="*/ 6 w 224"/>
                          <a:gd name="T29" fmla="*/ 8 h 515"/>
                          <a:gd name="T30" fmla="*/ 4 w 224"/>
                          <a:gd name="T31" fmla="*/ 19 h 515"/>
                          <a:gd name="T32" fmla="*/ 3 w 224"/>
                          <a:gd name="T33" fmla="*/ 23 h 515"/>
                          <a:gd name="T34" fmla="*/ 3 w 224"/>
                          <a:gd name="T35" fmla="*/ 26 h 515"/>
                          <a:gd name="T36" fmla="*/ 2 w 224"/>
                          <a:gd name="T37" fmla="*/ 29 h 515"/>
                          <a:gd name="T38" fmla="*/ 1 w 224"/>
                          <a:gd name="T39" fmla="*/ 32 h 515"/>
                          <a:gd name="T40" fmla="*/ 0 w 224"/>
                          <a:gd name="T41" fmla="*/ 32 h 515"/>
                          <a:gd name="T42" fmla="*/ 1 w 224"/>
                          <a:gd name="T43" fmla="*/ 0 h 515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224" h="515">
                            <a:moveTo>
                              <a:pt x="2" y="0"/>
                            </a:moveTo>
                            <a:lnTo>
                              <a:pt x="224" y="0"/>
                            </a:lnTo>
                            <a:lnTo>
                              <a:pt x="199" y="7"/>
                            </a:lnTo>
                            <a:lnTo>
                              <a:pt x="186" y="14"/>
                            </a:lnTo>
                            <a:lnTo>
                              <a:pt x="174" y="20"/>
                            </a:lnTo>
                            <a:lnTo>
                              <a:pt x="161" y="29"/>
                            </a:lnTo>
                            <a:lnTo>
                              <a:pt x="150" y="39"/>
                            </a:lnTo>
                            <a:lnTo>
                              <a:pt x="141" y="49"/>
                            </a:lnTo>
                            <a:lnTo>
                              <a:pt x="131" y="59"/>
                            </a:lnTo>
                            <a:lnTo>
                              <a:pt x="126" y="69"/>
                            </a:lnTo>
                            <a:lnTo>
                              <a:pt x="119" y="83"/>
                            </a:lnTo>
                            <a:lnTo>
                              <a:pt x="112" y="96"/>
                            </a:lnTo>
                            <a:lnTo>
                              <a:pt x="106" y="112"/>
                            </a:lnTo>
                            <a:lnTo>
                              <a:pt x="101" y="125"/>
                            </a:lnTo>
                            <a:lnTo>
                              <a:pt x="96" y="138"/>
                            </a:lnTo>
                            <a:lnTo>
                              <a:pt x="59" y="309"/>
                            </a:lnTo>
                            <a:lnTo>
                              <a:pt x="45" y="379"/>
                            </a:lnTo>
                            <a:lnTo>
                              <a:pt x="37" y="425"/>
                            </a:lnTo>
                            <a:lnTo>
                              <a:pt x="25" y="471"/>
                            </a:lnTo>
                            <a:lnTo>
                              <a:pt x="9" y="515"/>
                            </a:lnTo>
                            <a:lnTo>
                              <a:pt x="0" y="515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6149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894" y="1929"/>
                    <a:ext cx="824" cy="334"/>
                    <a:chOff x="871" y="3328"/>
                    <a:chExt cx="606" cy="259"/>
                  </a:xfrm>
                </p:grpSpPr>
                <p:grpSp>
                  <p:nvGrpSpPr>
                    <p:cNvPr id="61494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71" y="3328"/>
                      <a:ext cx="113" cy="258"/>
                      <a:chOff x="871" y="3328"/>
                      <a:chExt cx="113" cy="258"/>
                    </a:xfrm>
                  </p:grpSpPr>
                  <p:sp>
                    <p:nvSpPr>
                      <p:cNvPr id="61498" name="Arc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7" y="3339"/>
                        <a:ext cx="82" cy="232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200" fill="none" extrusionOk="0">
                            <a:moveTo>
                              <a:pt x="21600" y="43200"/>
                            </a:move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</a:path>
                          <a:path w="21600" h="43200" stroke="0" extrusionOk="0">
                            <a:moveTo>
                              <a:pt x="21600" y="43200"/>
                            </a:moveTo>
                            <a:cubicBezTo>
                              <a:pt x="9670" y="43200"/>
                              <a:pt x="0" y="33529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  <a:lnTo>
                              <a:pt x="21600" y="21600"/>
                            </a:lnTo>
                            <a:lnTo>
                              <a:pt x="21600" y="43200"/>
                            </a:lnTo>
                            <a:close/>
                          </a:path>
                        </a:pathLst>
                      </a:custGeom>
                      <a:solidFill>
                        <a:srgbClr val="E0E00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499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1" y="3328"/>
                        <a:ext cx="113" cy="258"/>
                      </a:xfrm>
                      <a:custGeom>
                        <a:avLst/>
                        <a:gdLst>
                          <a:gd name="T0" fmla="*/ 15 w 224"/>
                          <a:gd name="T1" fmla="*/ 0 h 516"/>
                          <a:gd name="T2" fmla="*/ 0 w 224"/>
                          <a:gd name="T3" fmla="*/ 0 h 516"/>
                          <a:gd name="T4" fmla="*/ 2 w 224"/>
                          <a:gd name="T5" fmla="*/ 1 h 516"/>
                          <a:gd name="T6" fmla="*/ 3 w 224"/>
                          <a:gd name="T7" fmla="*/ 1 h 516"/>
                          <a:gd name="T8" fmla="*/ 4 w 224"/>
                          <a:gd name="T9" fmla="*/ 2 h 516"/>
                          <a:gd name="T10" fmla="*/ 4 w 224"/>
                          <a:gd name="T11" fmla="*/ 2 h 516"/>
                          <a:gd name="T12" fmla="*/ 5 w 224"/>
                          <a:gd name="T13" fmla="*/ 3 h 516"/>
                          <a:gd name="T14" fmla="*/ 6 w 224"/>
                          <a:gd name="T15" fmla="*/ 4 h 516"/>
                          <a:gd name="T16" fmla="*/ 6 w 224"/>
                          <a:gd name="T17" fmla="*/ 4 h 516"/>
                          <a:gd name="T18" fmla="*/ 7 w 224"/>
                          <a:gd name="T19" fmla="*/ 5 h 516"/>
                          <a:gd name="T20" fmla="*/ 7 w 224"/>
                          <a:gd name="T21" fmla="*/ 6 h 516"/>
                          <a:gd name="T22" fmla="*/ 8 w 224"/>
                          <a:gd name="T23" fmla="*/ 7 h 516"/>
                          <a:gd name="T24" fmla="*/ 8 w 224"/>
                          <a:gd name="T25" fmla="*/ 7 h 516"/>
                          <a:gd name="T26" fmla="*/ 8 w 224"/>
                          <a:gd name="T27" fmla="*/ 8 h 516"/>
                          <a:gd name="T28" fmla="*/ 9 w 224"/>
                          <a:gd name="T29" fmla="*/ 9 h 516"/>
                          <a:gd name="T30" fmla="*/ 11 w 224"/>
                          <a:gd name="T31" fmla="*/ 20 h 516"/>
                          <a:gd name="T32" fmla="*/ 12 w 224"/>
                          <a:gd name="T33" fmla="*/ 24 h 516"/>
                          <a:gd name="T34" fmla="*/ 12 w 224"/>
                          <a:gd name="T35" fmla="*/ 27 h 516"/>
                          <a:gd name="T36" fmla="*/ 13 w 224"/>
                          <a:gd name="T37" fmla="*/ 30 h 516"/>
                          <a:gd name="T38" fmla="*/ 14 w 224"/>
                          <a:gd name="T39" fmla="*/ 33 h 516"/>
                          <a:gd name="T40" fmla="*/ 15 w 224"/>
                          <a:gd name="T41" fmla="*/ 33 h 516"/>
                          <a:gd name="T42" fmla="*/ 15 w 224"/>
                          <a:gd name="T43" fmla="*/ 0 h 51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224" h="516">
                            <a:moveTo>
                              <a:pt x="222" y="0"/>
                            </a:moveTo>
                            <a:lnTo>
                              <a:pt x="0" y="0"/>
                            </a:lnTo>
                            <a:lnTo>
                              <a:pt x="25" y="7"/>
                            </a:lnTo>
                            <a:lnTo>
                              <a:pt x="39" y="13"/>
                            </a:lnTo>
                            <a:lnTo>
                              <a:pt x="50" y="20"/>
                            </a:lnTo>
                            <a:lnTo>
                              <a:pt x="63" y="29"/>
                            </a:lnTo>
                            <a:lnTo>
                              <a:pt x="74" y="39"/>
                            </a:lnTo>
                            <a:lnTo>
                              <a:pt x="83" y="49"/>
                            </a:lnTo>
                            <a:lnTo>
                              <a:pt x="93" y="60"/>
                            </a:lnTo>
                            <a:lnTo>
                              <a:pt x="99" y="70"/>
                            </a:lnTo>
                            <a:lnTo>
                              <a:pt x="105" y="83"/>
                            </a:lnTo>
                            <a:lnTo>
                              <a:pt x="112" y="97"/>
                            </a:lnTo>
                            <a:lnTo>
                              <a:pt x="119" y="112"/>
                            </a:lnTo>
                            <a:lnTo>
                              <a:pt x="123" y="126"/>
                            </a:lnTo>
                            <a:lnTo>
                              <a:pt x="129" y="139"/>
                            </a:lnTo>
                            <a:lnTo>
                              <a:pt x="165" y="308"/>
                            </a:lnTo>
                            <a:lnTo>
                              <a:pt x="179" y="379"/>
                            </a:lnTo>
                            <a:lnTo>
                              <a:pt x="188" y="425"/>
                            </a:lnTo>
                            <a:lnTo>
                              <a:pt x="199" y="472"/>
                            </a:lnTo>
                            <a:lnTo>
                              <a:pt x="215" y="516"/>
                            </a:lnTo>
                            <a:lnTo>
                              <a:pt x="224" y="516"/>
                            </a:lnTo>
                            <a:lnTo>
                              <a:pt x="222" y="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61495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5" y="3330"/>
                      <a:ext cx="112" cy="257"/>
                      <a:chOff x="1365" y="3330"/>
                      <a:chExt cx="112" cy="257"/>
                    </a:xfrm>
                  </p:grpSpPr>
                  <p:sp>
                    <p:nvSpPr>
                      <p:cNvPr id="61496" name="Arc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9" y="3341"/>
                        <a:ext cx="82" cy="232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9"/>
                              <a:pt x="11929" y="43199"/>
                              <a:pt x="0" y="43200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9"/>
                              <a:pt x="11929" y="43199"/>
                              <a:pt x="0" y="432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E0E00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497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5" y="3330"/>
                        <a:ext cx="112" cy="257"/>
                      </a:xfrm>
                      <a:custGeom>
                        <a:avLst/>
                        <a:gdLst>
                          <a:gd name="T0" fmla="*/ 1 w 224"/>
                          <a:gd name="T1" fmla="*/ 0 h 516"/>
                          <a:gd name="T2" fmla="*/ 14 w 224"/>
                          <a:gd name="T3" fmla="*/ 0 h 516"/>
                          <a:gd name="T4" fmla="*/ 13 w 224"/>
                          <a:gd name="T5" fmla="*/ 0 h 516"/>
                          <a:gd name="T6" fmla="*/ 12 w 224"/>
                          <a:gd name="T7" fmla="*/ 0 h 516"/>
                          <a:gd name="T8" fmla="*/ 11 w 224"/>
                          <a:gd name="T9" fmla="*/ 1 h 516"/>
                          <a:gd name="T10" fmla="*/ 11 w 224"/>
                          <a:gd name="T11" fmla="*/ 1 h 516"/>
                          <a:gd name="T12" fmla="*/ 10 w 224"/>
                          <a:gd name="T13" fmla="*/ 2 h 516"/>
                          <a:gd name="T14" fmla="*/ 9 w 224"/>
                          <a:gd name="T15" fmla="*/ 3 h 516"/>
                          <a:gd name="T16" fmla="*/ 9 w 224"/>
                          <a:gd name="T17" fmla="*/ 3 h 516"/>
                          <a:gd name="T18" fmla="*/ 8 w 224"/>
                          <a:gd name="T19" fmla="*/ 4 h 516"/>
                          <a:gd name="T20" fmla="*/ 8 w 224"/>
                          <a:gd name="T21" fmla="*/ 5 h 516"/>
                          <a:gd name="T22" fmla="*/ 7 w 224"/>
                          <a:gd name="T23" fmla="*/ 6 h 516"/>
                          <a:gd name="T24" fmla="*/ 7 w 224"/>
                          <a:gd name="T25" fmla="*/ 7 h 516"/>
                          <a:gd name="T26" fmla="*/ 7 w 224"/>
                          <a:gd name="T27" fmla="*/ 7 h 516"/>
                          <a:gd name="T28" fmla="*/ 6 w 224"/>
                          <a:gd name="T29" fmla="*/ 8 h 516"/>
                          <a:gd name="T30" fmla="*/ 4 w 224"/>
                          <a:gd name="T31" fmla="*/ 19 h 516"/>
                          <a:gd name="T32" fmla="*/ 3 w 224"/>
                          <a:gd name="T33" fmla="*/ 23 h 516"/>
                          <a:gd name="T34" fmla="*/ 3 w 224"/>
                          <a:gd name="T35" fmla="*/ 26 h 516"/>
                          <a:gd name="T36" fmla="*/ 2 w 224"/>
                          <a:gd name="T37" fmla="*/ 29 h 516"/>
                          <a:gd name="T38" fmla="*/ 1 w 224"/>
                          <a:gd name="T39" fmla="*/ 32 h 516"/>
                          <a:gd name="T40" fmla="*/ 0 w 224"/>
                          <a:gd name="T41" fmla="*/ 32 h 516"/>
                          <a:gd name="T42" fmla="*/ 1 w 224"/>
                          <a:gd name="T43" fmla="*/ 0 h 51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0" t="0" r="r" b="b"/>
                        <a:pathLst>
                          <a:path w="224" h="516">
                            <a:moveTo>
                              <a:pt x="2" y="0"/>
                            </a:moveTo>
                            <a:lnTo>
                              <a:pt x="224" y="0"/>
                            </a:lnTo>
                            <a:lnTo>
                              <a:pt x="199" y="7"/>
                            </a:lnTo>
                            <a:lnTo>
                              <a:pt x="186" y="14"/>
                            </a:lnTo>
                            <a:lnTo>
                              <a:pt x="174" y="20"/>
                            </a:lnTo>
                            <a:lnTo>
                              <a:pt x="161" y="29"/>
                            </a:lnTo>
                            <a:lnTo>
                              <a:pt x="150" y="39"/>
                            </a:lnTo>
                            <a:lnTo>
                              <a:pt x="141" y="49"/>
                            </a:lnTo>
                            <a:lnTo>
                              <a:pt x="131" y="60"/>
                            </a:lnTo>
                            <a:lnTo>
                              <a:pt x="126" y="70"/>
                            </a:lnTo>
                            <a:lnTo>
                              <a:pt x="119" y="84"/>
                            </a:lnTo>
                            <a:lnTo>
                              <a:pt x="112" y="97"/>
                            </a:lnTo>
                            <a:lnTo>
                              <a:pt x="106" y="113"/>
                            </a:lnTo>
                            <a:lnTo>
                              <a:pt x="101" y="126"/>
                            </a:lnTo>
                            <a:lnTo>
                              <a:pt x="96" y="140"/>
                            </a:lnTo>
                            <a:lnTo>
                              <a:pt x="59" y="309"/>
                            </a:lnTo>
                            <a:lnTo>
                              <a:pt x="45" y="379"/>
                            </a:lnTo>
                            <a:lnTo>
                              <a:pt x="37" y="426"/>
                            </a:lnTo>
                            <a:lnTo>
                              <a:pt x="25" y="472"/>
                            </a:lnTo>
                            <a:lnTo>
                              <a:pt x="9" y="516"/>
                            </a:lnTo>
                            <a:lnTo>
                              <a:pt x="0" y="516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grpSp>
              <p:nvGrpSpPr>
                <p:cNvPr id="61462" name="Group 34"/>
                <p:cNvGrpSpPr>
                  <a:grpSpLocks/>
                </p:cNvGrpSpPr>
                <p:nvPr/>
              </p:nvGrpSpPr>
              <p:grpSpPr bwMode="auto">
                <a:xfrm>
                  <a:off x="4148" y="1280"/>
                  <a:ext cx="314" cy="225"/>
                  <a:chOff x="4148" y="1280"/>
                  <a:chExt cx="314" cy="225"/>
                </a:xfrm>
              </p:grpSpPr>
              <p:sp>
                <p:nvSpPr>
                  <p:cNvPr id="61489" name="Freeform 35"/>
                  <p:cNvSpPr>
                    <a:spLocks/>
                  </p:cNvSpPr>
                  <p:nvPr/>
                </p:nvSpPr>
                <p:spPr bwMode="auto">
                  <a:xfrm>
                    <a:off x="4148" y="1280"/>
                    <a:ext cx="314" cy="225"/>
                  </a:xfrm>
                  <a:custGeom>
                    <a:avLst/>
                    <a:gdLst>
                      <a:gd name="T0" fmla="*/ 31 w 463"/>
                      <a:gd name="T1" fmla="*/ 60 h 349"/>
                      <a:gd name="T2" fmla="*/ 31 w 463"/>
                      <a:gd name="T3" fmla="*/ 47 h 349"/>
                      <a:gd name="T4" fmla="*/ 12 w 463"/>
                      <a:gd name="T5" fmla="*/ 47 h 349"/>
                      <a:gd name="T6" fmla="*/ 10 w 463"/>
                      <a:gd name="T7" fmla="*/ 46 h 349"/>
                      <a:gd name="T8" fmla="*/ 8 w 463"/>
                      <a:gd name="T9" fmla="*/ 46 h 349"/>
                      <a:gd name="T10" fmla="*/ 6 w 463"/>
                      <a:gd name="T11" fmla="*/ 45 h 349"/>
                      <a:gd name="T12" fmla="*/ 4 w 463"/>
                      <a:gd name="T13" fmla="*/ 44 h 349"/>
                      <a:gd name="T14" fmla="*/ 2 w 463"/>
                      <a:gd name="T15" fmla="*/ 43 h 349"/>
                      <a:gd name="T16" fmla="*/ 1 w 463"/>
                      <a:gd name="T17" fmla="*/ 41 h 349"/>
                      <a:gd name="T18" fmla="*/ 1 w 463"/>
                      <a:gd name="T19" fmla="*/ 39 h 349"/>
                      <a:gd name="T20" fmla="*/ 0 w 463"/>
                      <a:gd name="T21" fmla="*/ 38 h 349"/>
                      <a:gd name="T22" fmla="*/ 0 w 463"/>
                      <a:gd name="T23" fmla="*/ 36 h 349"/>
                      <a:gd name="T24" fmla="*/ 0 w 463"/>
                      <a:gd name="T25" fmla="*/ 35 h 349"/>
                      <a:gd name="T26" fmla="*/ 1 w 463"/>
                      <a:gd name="T27" fmla="*/ 32 h 349"/>
                      <a:gd name="T28" fmla="*/ 2 w 463"/>
                      <a:gd name="T29" fmla="*/ 30 h 349"/>
                      <a:gd name="T30" fmla="*/ 3 w 463"/>
                      <a:gd name="T31" fmla="*/ 29 h 349"/>
                      <a:gd name="T32" fmla="*/ 5 w 463"/>
                      <a:gd name="T33" fmla="*/ 28 h 349"/>
                      <a:gd name="T34" fmla="*/ 8 w 463"/>
                      <a:gd name="T35" fmla="*/ 26 h 349"/>
                      <a:gd name="T36" fmla="*/ 9 w 463"/>
                      <a:gd name="T37" fmla="*/ 25 h 349"/>
                      <a:gd name="T38" fmla="*/ 12 w 463"/>
                      <a:gd name="T39" fmla="*/ 24 h 349"/>
                      <a:gd name="T40" fmla="*/ 32 w 463"/>
                      <a:gd name="T41" fmla="*/ 24 h 349"/>
                      <a:gd name="T42" fmla="*/ 32 w 463"/>
                      <a:gd name="T43" fmla="*/ 12 h 349"/>
                      <a:gd name="T44" fmla="*/ 33 w 463"/>
                      <a:gd name="T45" fmla="*/ 11 h 349"/>
                      <a:gd name="T46" fmla="*/ 34 w 463"/>
                      <a:gd name="T47" fmla="*/ 9 h 349"/>
                      <a:gd name="T48" fmla="*/ 35 w 463"/>
                      <a:gd name="T49" fmla="*/ 8 h 349"/>
                      <a:gd name="T50" fmla="*/ 37 w 463"/>
                      <a:gd name="T51" fmla="*/ 6 h 349"/>
                      <a:gd name="T52" fmla="*/ 39 w 463"/>
                      <a:gd name="T53" fmla="*/ 4 h 349"/>
                      <a:gd name="T54" fmla="*/ 41 w 463"/>
                      <a:gd name="T55" fmla="*/ 3 h 349"/>
                      <a:gd name="T56" fmla="*/ 43 w 463"/>
                      <a:gd name="T57" fmla="*/ 2 h 349"/>
                      <a:gd name="T58" fmla="*/ 45 w 463"/>
                      <a:gd name="T59" fmla="*/ 1 h 349"/>
                      <a:gd name="T60" fmla="*/ 48 w 463"/>
                      <a:gd name="T61" fmla="*/ 0 h 349"/>
                      <a:gd name="T62" fmla="*/ 51 w 463"/>
                      <a:gd name="T63" fmla="*/ 0 h 349"/>
                      <a:gd name="T64" fmla="*/ 54 w 463"/>
                      <a:gd name="T65" fmla="*/ 1 h 349"/>
                      <a:gd name="T66" fmla="*/ 56 w 463"/>
                      <a:gd name="T67" fmla="*/ 1 h 349"/>
                      <a:gd name="T68" fmla="*/ 59 w 463"/>
                      <a:gd name="T69" fmla="*/ 2 h 349"/>
                      <a:gd name="T70" fmla="*/ 61 w 463"/>
                      <a:gd name="T71" fmla="*/ 4 h 349"/>
                      <a:gd name="T72" fmla="*/ 64 w 463"/>
                      <a:gd name="T73" fmla="*/ 6 h 349"/>
                      <a:gd name="T74" fmla="*/ 65 w 463"/>
                      <a:gd name="T75" fmla="*/ 8 h 349"/>
                      <a:gd name="T76" fmla="*/ 66 w 463"/>
                      <a:gd name="T77" fmla="*/ 9 h 349"/>
                      <a:gd name="T78" fmla="*/ 67 w 463"/>
                      <a:gd name="T79" fmla="*/ 11 h 349"/>
                      <a:gd name="T80" fmla="*/ 68 w 463"/>
                      <a:gd name="T81" fmla="*/ 14 h 349"/>
                      <a:gd name="T82" fmla="*/ 68 w 463"/>
                      <a:gd name="T83" fmla="*/ 24 h 349"/>
                      <a:gd name="T84" fmla="*/ 87 w 463"/>
                      <a:gd name="T85" fmla="*/ 24 h 349"/>
                      <a:gd name="T86" fmla="*/ 89 w 463"/>
                      <a:gd name="T87" fmla="*/ 25 h 349"/>
                      <a:gd name="T88" fmla="*/ 91 w 463"/>
                      <a:gd name="T89" fmla="*/ 26 h 349"/>
                      <a:gd name="T90" fmla="*/ 92 w 463"/>
                      <a:gd name="T91" fmla="*/ 27 h 349"/>
                      <a:gd name="T92" fmla="*/ 94 w 463"/>
                      <a:gd name="T93" fmla="*/ 28 h 349"/>
                      <a:gd name="T94" fmla="*/ 96 w 463"/>
                      <a:gd name="T95" fmla="*/ 30 h 349"/>
                      <a:gd name="T96" fmla="*/ 97 w 463"/>
                      <a:gd name="T97" fmla="*/ 32 h 349"/>
                      <a:gd name="T98" fmla="*/ 98 w 463"/>
                      <a:gd name="T99" fmla="*/ 34 h 349"/>
                      <a:gd name="T100" fmla="*/ 98 w 463"/>
                      <a:gd name="T101" fmla="*/ 35 h 349"/>
                      <a:gd name="T102" fmla="*/ 98 w 463"/>
                      <a:gd name="T103" fmla="*/ 38 h 349"/>
                      <a:gd name="T104" fmla="*/ 97 w 463"/>
                      <a:gd name="T105" fmla="*/ 39 h 349"/>
                      <a:gd name="T106" fmla="*/ 96 w 463"/>
                      <a:gd name="T107" fmla="*/ 41 h 349"/>
                      <a:gd name="T108" fmla="*/ 94 w 463"/>
                      <a:gd name="T109" fmla="*/ 43 h 349"/>
                      <a:gd name="T110" fmla="*/ 93 w 463"/>
                      <a:gd name="T111" fmla="*/ 44 h 349"/>
                      <a:gd name="T112" fmla="*/ 91 w 463"/>
                      <a:gd name="T113" fmla="*/ 46 h 349"/>
                      <a:gd name="T114" fmla="*/ 86 w 463"/>
                      <a:gd name="T115" fmla="*/ 47 h 349"/>
                      <a:gd name="T116" fmla="*/ 68 w 463"/>
                      <a:gd name="T117" fmla="*/ 47 h 349"/>
                      <a:gd name="T118" fmla="*/ 68 w 463"/>
                      <a:gd name="T119" fmla="*/ 60 h 349"/>
                      <a:gd name="T120" fmla="*/ 31 w 463"/>
                      <a:gd name="T121" fmla="*/ 60 h 34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463" h="349">
                        <a:moveTo>
                          <a:pt x="148" y="347"/>
                        </a:moveTo>
                        <a:lnTo>
                          <a:pt x="148" y="271"/>
                        </a:lnTo>
                        <a:lnTo>
                          <a:pt x="57" y="271"/>
                        </a:lnTo>
                        <a:lnTo>
                          <a:pt x="47" y="267"/>
                        </a:lnTo>
                        <a:lnTo>
                          <a:pt x="38" y="265"/>
                        </a:lnTo>
                        <a:lnTo>
                          <a:pt x="29" y="259"/>
                        </a:lnTo>
                        <a:lnTo>
                          <a:pt x="20" y="253"/>
                        </a:lnTo>
                        <a:lnTo>
                          <a:pt x="12" y="245"/>
                        </a:lnTo>
                        <a:lnTo>
                          <a:pt x="7" y="236"/>
                        </a:lnTo>
                        <a:lnTo>
                          <a:pt x="3" y="229"/>
                        </a:lnTo>
                        <a:lnTo>
                          <a:pt x="0" y="219"/>
                        </a:lnTo>
                        <a:lnTo>
                          <a:pt x="0" y="209"/>
                        </a:lnTo>
                        <a:lnTo>
                          <a:pt x="0" y="199"/>
                        </a:lnTo>
                        <a:lnTo>
                          <a:pt x="3" y="188"/>
                        </a:lnTo>
                        <a:lnTo>
                          <a:pt x="10" y="177"/>
                        </a:lnTo>
                        <a:lnTo>
                          <a:pt x="18" y="167"/>
                        </a:lnTo>
                        <a:lnTo>
                          <a:pt x="27" y="158"/>
                        </a:lnTo>
                        <a:lnTo>
                          <a:pt x="38" y="150"/>
                        </a:lnTo>
                        <a:lnTo>
                          <a:pt x="46" y="145"/>
                        </a:lnTo>
                        <a:lnTo>
                          <a:pt x="56" y="141"/>
                        </a:lnTo>
                        <a:lnTo>
                          <a:pt x="150" y="141"/>
                        </a:lnTo>
                        <a:lnTo>
                          <a:pt x="150" y="73"/>
                        </a:lnTo>
                        <a:lnTo>
                          <a:pt x="154" y="65"/>
                        </a:lnTo>
                        <a:lnTo>
                          <a:pt x="159" y="53"/>
                        </a:lnTo>
                        <a:lnTo>
                          <a:pt x="165" y="43"/>
                        </a:lnTo>
                        <a:lnTo>
                          <a:pt x="174" y="32"/>
                        </a:lnTo>
                        <a:lnTo>
                          <a:pt x="184" y="22"/>
                        </a:lnTo>
                        <a:lnTo>
                          <a:pt x="194" y="14"/>
                        </a:lnTo>
                        <a:lnTo>
                          <a:pt x="202" y="9"/>
                        </a:lnTo>
                        <a:lnTo>
                          <a:pt x="215" y="3"/>
                        </a:lnTo>
                        <a:lnTo>
                          <a:pt x="228" y="0"/>
                        </a:lnTo>
                        <a:lnTo>
                          <a:pt x="241" y="0"/>
                        </a:lnTo>
                        <a:lnTo>
                          <a:pt x="256" y="2"/>
                        </a:lnTo>
                        <a:lnTo>
                          <a:pt x="268" y="8"/>
                        </a:lnTo>
                        <a:lnTo>
                          <a:pt x="278" y="13"/>
                        </a:lnTo>
                        <a:lnTo>
                          <a:pt x="289" y="22"/>
                        </a:lnTo>
                        <a:lnTo>
                          <a:pt x="301" y="33"/>
                        </a:lnTo>
                        <a:lnTo>
                          <a:pt x="310" y="43"/>
                        </a:lnTo>
                        <a:lnTo>
                          <a:pt x="315" y="53"/>
                        </a:lnTo>
                        <a:lnTo>
                          <a:pt x="319" y="65"/>
                        </a:lnTo>
                        <a:lnTo>
                          <a:pt x="321" y="78"/>
                        </a:lnTo>
                        <a:lnTo>
                          <a:pt x="321" y="140"/>
                        </a:lnTo>
                        <a:lnTo>
                          <a:pt x="410" y="140"/>
                        </a:lnTo>
                        <a:lnTo>
                          <a:pt x="420" y="145"/>
                        </a:lnTo>
                        <a:lnTo>
                          <a:pt x="429" y="150"/>
                        </a:lnTo>
                        <a:lnTo>
                          <a:pt x="438" y="157"/>
                        </a:lnTo>
                        <a:lnTo>
                          <a:pt x="447" y="166"/>
                        </a:lnTo>
                        <a:lnTo>
                          <a:pt x="454" y="175"/>
                        </a:lnTo>
                        <a:lnTo>
                          <a:pt x="459" y="185"/>
                        </a:lnTo>
                        <a:lnTo>
                          <a:pt x="461" y="196"/>
                        </a:lnTo>
                        <a:lnTo>
                          <a:pt x="463" y="206"/>
                        </a:lnTo>
                        <a:lnTo>
                          <a:pt x="463" y="218"/>
                        </a:lnTo>
                        <a:lnTo>
                          <a:pt x="459" y="228"/>
                        </a:lnTo>
                        <a:lnTo>
                          <a:pt x="454" y="239"/>
                        </a:lnTo>
                        <a:lnTo>
                          <a:pt x="447" y="248"/>
                        </a:lnTo>
                        <a:lnTo>
                          <a:pt x="439" y="257"/>
                        </a:lnTo>
                        <a:lnTo>
                          <a:pt x="429" y="263"/>
                        </a:lnTo>
                        <a:lnTo>
                          <a:pt x="409" y="271"/>
                        </a:lnTo>
                        <a:lnTo>
                          <a:pt x="321" y="271"/>
                        </a:lnTo>
                        <a:lnTo>
                          <a:pt x="321" y="349"/>
                        </a:lnTo>
                        <a:lnTo>
                          <a:pt x="148" y="347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49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1373"/>
                    <a:ext cx="90" cy="84"/>
                  </a:xfrm>
                  <a:prstGeom prst="ellipse">
                    <a:avLst/>
                  </a:prstGeom>
                  <a:solidFill>
                    <a:srgbClr val="FFA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1463" name="Rectangle 37"/>
                <p:cNvSpPr>
                  <a:spLocks noChangeArrowheads="1"/>
                </p:cNvSpPr>
                <p:nvPr/>
              </p:nvSpPr>
              <p:spPr bwMode="auto">
                <a:xfrm>
                  <a:off x="4037" y="1488"/>
                  <a:ext cx="540" cy="1216"/>
                </a:xfrm>
                <a:prstGeom prst="rect">
                  <a:avLst/>
                </a:prstGeom>
                <a:solidFill>
                  <a:srgbClr val="FF8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61464" name="Group 38"/>
                <p:cNvGrpSpPr>
                  <a:grpSpLocks/>
                </p:cNvGrpSpPr>
                <p:nvPr/>
              </p:nvGrpSpPr>
              <p:grpSpPr bwMode="auto">
                <a:xfrm>
                  <a:off x="4109" y="1519"/>
                  <a:ext cx="383" cy="1122"/>
                  <a:chOff x="4109" y="1519"/>
                  <a:chExt cx="383" cy="1122"/>
                </a:xfrm>
              </p:grpSpPr>
              <p:grpSp>
                <p:nvGrpSpPr>
                  <p:cNvPr id="6146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119" y="1519"/>
                    <a:ext cx="373" cy="338"/>
                    <a:chOff x="1036" y="3009"/>
                    <a:chExt cx="275" cy="263"/>
                  </a:xfrm>
                </p:grpSpPr>
                <p:sp>
                  <p:nvSpPr>
                    <p:cNvPr id="6148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036" y="3009"/>
                      <a:ext cx="275" cy="249"/>
                    </a:xfrm>
                    <a:custGeom>
                      <a:avLst/>
                      <a:gdLst>
                        <a:gd name="T0" fmla="*/ 0 w 550"/>
                        <a:gd name="T1" fmla="*/ 10 h 499"/>
                        <a:gd name="T2" fmla="*/ 1 w 550"/>
                        <a:gd name="T3" fmla="*/ 9 h 499"/>
                        <a:gd name="T4" fmla="*/ 1 w 550"/>
                        <a:gd name="T5" fmla="*/ 8 h 499"/>
                        <a:gd name="T6" fmla="*/ 1 w 550"/>
                        <a:gd name="T7" fmla="*/ 7 h 499"/>
                        <a:gd name="T8" fmla="*/ 2 w 550"/>
                        <a:gd name="T9" fmla="*/ 6 h 499"/>
                        <a:gd name="T10" fmla="*/ 2 w 550"/>
                        <a:gd name="T11" fmla="*/ 6 h 499"/>
                        <a:gd name="T12" fmla="*/ 3 w 550"/>
                        <a:gd name="T13" fmla="*/ 5 h 499"/>
                        <a:gd name="T14" fmla="*/ 4 w 550"/>
                        <a:gd name="T15" fmla="*/ 4 h 499"/>
                        <a:gd name="T16" fmla="*/ 4 w 550"/>
                        <a:gd name="T17" fmla="*/ 3 h 499"/>
                        <a:gd name="T18" fmla="*/ 6 w 550"/>
                        <a:gd name="T19" fmla="*/ 3 h 499"/>
                        <a:gd name="T20" fmla="*/ 7 w 550"/>
                        <a:gd name="T21" fmla="*/ 2 h 499"/>
                        <a:gd name="T22" fmla="*/ 8 w 550"/>
                        <a:gd name="T23" fmla="*/ 1 h 499"/>
                        <a:gd name="T24" fmla="*/ 10 w 550"/>
                        <a:gd name="T25" fmla="*/ 1 h 499"/>
                        <a:gd name="T26" fmla="*/ 11 w 550"/>
                        <a:gd name="T27" fmla="*/ 0 h 499"/>
                        <a:gd name="T28" fmla="*/ 13 w 550"/>
                        <a:gd name="T29" fmla="*/ 0 h 499"/>
                        <a:gd name="T30" fmla="*/ 15 w 550"/>
                        <a:gd name="T31" fmla="*/ 0 h 499"/>
                        <a:gd name="T32" fmla="*/ 16 w 550"/>
                        <a:gd name="T33" fmla="*/ 0 h 499"/>
                        <a:gd name="T34" fmla="*/ 17 w 550"/>
                        <a:gd name="T35" fmla="*/ 0 h 499"/>
                        <a:gd name="T36" fmla="*/ 19 w 550"/>
                        <a:gd name="T37" fmla="*/ 0 h 499"/>
                        <a:gd name="T38" fmla="*/ 20 w 550"/>
                        <a:gd name="T39" fmla="*/ 0 h 499"/>
                        <a:gd name="T40" fmla="*/ 21 w 550"/>
                        <a:gd name="T41" fmla="*/ 0 h 499"/>
                        <a:gd name="T42" fmla="*/ 23 w 550"/>
                        <a:gd name="T43" fmla="*/ 0 h 499"/>
                        <a:gd name="T44" fmla="*/ 24 w 550"/>
                        <a:gd name="T45" fmla="*/ 0 h 499"/>
                        <a:gd name="T46" fmla="*/ 25 w 550"/>
                        <a:gd name="T47" fmla="*/ 1 h 499"/>
                        <a:gd name="T48" fmla="*/ 26 w 550"/>
                        <a:gd name="T49" fmla="*/ 1 h 499"/>
                        <a:gd name="T50" fmla="*/ 28 w 550"/>
                        <a:gd name="T51" fmla="*/ 2 h 499"/>
                        <a:gd name="T52" fmla="*/ 29 w 550"/>
                        <a:gd name="T53" fmla="*/ 2 h 499"/>
                        <a:gd name="T54" fmla="*/ 29 w 550"/>
                        <a:gd name="T55" fmla="*/ 3 h 499"/>
                        <a:gd name="T56" fmla="*/ 30 w 550"/>
                        <a:gd name="T57" fmla="*/ 3 h 499"/>
                        <a:gd name="T58" fmla="*/ 31 w 550"/>
                        <a:gd name="T59" fmla="*/ 4 h 499"/>
                        <a:gd name="T60" fmla="*/ 32 w 550"/>
                        <a:gd name="T61" fmla="*/ 4 h 499"/>
                        <a:gd name="T62" fmla="*/ 32 w 550"/>
                        <a:gd name="T63" fmla="*/ 5 h 499"/>
                        <a:gd name="T64" fmla="*/ 33 w 550"/>
                        <a:gd name="T65" fmla="*/ 6 h 499"/>
                        <a:gd name="T66" fmla="*/ 34 w 550"/>
                        <a:gd name="T67" fmla="*/ 7 h 499"/>
                        <a:gd name="T68" fmla="*/ 34 w 550"/>
                        <a:gd name="T69" fmla="*/ 7 h 499"/>
                        <a:gd name="T70" fmla="*/ 34 w 550"/>
                        <a:gd name="T71" fmla="*/ 8 h 499"/>
                        <a:gd name="T72" fmla="*/ 35 w 550"/>
                        <a:gd name="T73" fmla="*/ 9 h 499"/>
                        <a:gd name="T74" fmla="*/ 35 w 550"/>
                        <a:gd name="T75" fmla="*/ 10 h 499"/>
                        <a:gd name="T76" fmla="*/ 35 w 550"/>
                        <a:gd name="T77" fmla="*/ 31 h 499"/>
                        <a:gd name="T78" fmla="*/ 1 w 550"/>
                        <a:gd name="T79" fmla="*/ 31 h 499"/>
                        <a:gd name="T80" fmla="*/ 0 w 550"/>
                        <a:gd name="T81" fmla="*/ 10 h 499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0" t="0" r="r" b="b"/>
                      <a:pathLst>
                        <a:path w="550" h="499">
                          <a:moveTo>
                            <a:pt x="0" y="171"/>
                          </a:moveTo>
                          <a:lnTo>
                            <a:pt x="1" y="156"/>
                          </a:lnTo>
                          <a:lnTo>
                            <a:pt x="5" y="139"/>
                          </a:lnTo>
                          <a:lnTo>
                            <a:pt x="12" y="125"/>
                          </a:lnTo>
                          <a:lnTo>
                            <a:pt x="21" y="110"/>
                          </a:lnTo>
                          <a:lnTo>
                            <a:pt x="29" y="99"/>
                          </a:lnTo>
                          <a:lnTo>
                            <a:pt x="38" y="88"/>
                          </a:lnTo>
                          <a:lnTo>
                            <a:pt x="49" y="76"/>
                          </a:lnTo>
                          <a:lnTo>
                            <a:pt x="63" y="63"/>
                          </a:lnTo>
                          <a:lnTo>
                            <a:pt x="81" y="52"/>
                          </a:lnTo>
                          <a:lnTo>
                            <a:pt x="103" y="40"/>
                          </a:lnTo>
                          <a:lnTo>
                            <a:pt x="124" y="30"/>
                          </a:lnTo>
                          <a:lnTo>
                            <a:pt x="150" y="21"/>
                          </a:lnTo>
                          <a:lnTo>
                            <a:pt x="173" y="13"/>
                          </a:lnTo>
                          <a:lnTo>
                            <a:pt x="201" y="8"/>
                          </a:lnTo>
                          <a:lnTo>
                            <a:pt x="225" y="3"/>
                          </a:lnTo>
                          <a:lnTo>
                            <a:pt x="245" y="2"/>
                          </a:lnTo>
                          <a:lnTo>
                            <a:pt x="269" y="0"/>
                          </a:lnTo>
                          <a:lnTo>
                            <a:pt x="293" y="0"/>
                          </a:lnTo>
                          <a:lnTo>
                            <a:pt x="312" y="2"/>
                          </a:lnTo>
                          <a:lnTo>
                            <a:pt x="332" y="4"/>
                          </a:lnTo>
                          <a:lnTo>
                            <a:pt x="354" y="9"/>
                          </a:lnTo>
                          <a:lnTo>
                            <a:pt x="374" y="13"/>
                          </a:lnTo>
                          <a:lnTo>
                            <a:pt x="396" y="20"/>
                          </a:lnTo>
                          <a:lnTo>
                            <a:pt x="414" y="27"/>
                          </a:lnTo>
                          <a:lnTo>
                            <a:pt x="434" y="35"/>
                          </a:lnTo>
                          <a:lnTo>
                            <a:pt x="449" y="42"/>
                          </a:lnTo>
                          <a:lnTo>
                            <a:pt x="461" y="50"/>
                          </a:lnTo>
                          <a:lnTo>
                            <a:pt x="473" y="58"/>
                          </a:lnTo>
                          <a:lnTo>
                            <a:pt x="487" y="67"/>
                          </a:lnTo>
                          <a:lnTo>
                            <a:pt x="499" y="77"/>
                          </a:lnTo>
                          <a:lnTo>
                            <a:pt x="511" y="90"/>
                          </a:lnTo>
                          <a:lnTo>
                            <a:pt x="521" y="102"/>
                          </a:lnTo>
                          <a:lnTo>
                            <a:pt x="529" y="113"/>
                          </a:lnTo>
                          <a:lnTo>
                            <a:pt x="536" y="123"/>
                          </a:lnTo>
                          <a:lnTo>
                            <a:pt x="541" y="135"/>
                          </a:lnTo>
                          <a:lnTo>
                            <a:pt x="546" y="146"/>
                          </a:lnTo>
                          <a:lnTo>
                            <a:pt x="550" y="160"/>
                          </a:lnTo>
                          <a:lnTo>
                            <a:pt x="550" y="499"/>
                          </a:lnTo>
                          <a:lnTo>
                            <a:pt x="1" y="497"/>
                          </a:lnTo>
                          <a:lnTo>
                            <a:pt x="0" y="171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61483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6" y="3022"/>
                      <a:ext cx="275" cy="250"/>
                      <a:chOff x="1036" y="3022"/>
                      <a:chExt cx="275" cy="250"/>
                    </a:xfrm>
                  </p:grpSpPr>
                  <p:sp>
                    <p:nvSpPr>
                      <p:cNvPr id="61484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36" y="3022"/>
                        <a:ext cx="275" cy="250"/>
                      </a:xfrm>
                      <a:custGeom>
                        <a:avLst/>
                        <a:gdLst>
                          <a:gd name="T0" fmla="*/ 0 w 550"/>
                          <a:gd name="T1" fmla="*/ 11 h 498"/>
                          <a:gd name="T2" fmla="*/ 1 w 550"/>
                          <a:gd name="T3" fmla="*/ 10 h 498"/>
                          <a:gd name="T4" fmla="*/ 1 w 550"/>
                          <a:gd name="T5" fmla="*/ 9 h 498"/>
                          <a:gd name="T6" fmla="*/ 1 w 550"/>
                          <a:gd name="T7" fmla="*/ 8 h 498"/>
                          <a:gd name="T8" fmla="*/ 2 w 550"/>
                          <a:gd name="T9" fmla="*/ 7 h 498"/>
                          <a:gd name="T10" fmla="*/ 2 w 550"/>
                          <a:gd name="T11" fmla="*/ 7 h 498"/>
                          <a:gd name="T12" fmla="*/ 3 w 550"/>
                          <a:gd name="T13" fmla="*/ 6 h 498"/>
                          <a:gd name="T14" fmla="*/ 4 w 550"/>
                          <a:gd name="T15" fmla="*/ 5 h 498"/>
                          <a:gd name="T16" fmla="*/ 4 w 550"/>
                          <a:gd name="T17" fmla="*/ 4 h 498"/>
                          <a:gd name="T18" fmla="*/ 6 w 550"/>
                          <a:gd name="T19" fmla="*/ 4 h 498"/>
                          <a:gd name="T20" fmla="*/ 7 w 550"/>
                          <a:gd name="T21" fmla="*/ 3 h 498"/>
                          <a:gd name="T22" fmla="*/ 8 w 550"/>
                          <a:gd name="T23" fmla="*/ 2 h 498"/>
                          <a:gd name="T24" fmla="*/ 10 w 550"/>
                          <a:gd name="T25" fmla="*/ 2 h 498"/>
                          <a:gd name="T26" fmla="*/ 11 w 550"/>
                          <a:gd name="T27" fmla="*/ 1 h 498"/>
                          <a:gd name="T28" fmla="*/ 13 w 550"/>
                          <a:gd name="T29" fmla="*/ 1 h 498"/>
                          <a:gd name="T30" fmla="*/ 15 w 550"/>
                          <a:gd name="T31" fmla="*/ 1 h 498"/>
                          <a:gd name="T32" fmla="*/ 16 w 550"/>
                          <a:gd name="T33" fmla="*/ 1 h 498"/>
                          <a:gd name="T34" fmla="*/ 17 w 550"/>
                          <a:gd name="T35" fmla="*/ 0 h 498"/>
                          <a:gd name="T36" fmla="*/ 19 w 550"/>
                          <a:gd name="T37" fmla="*/ 0 h 498"/>
                          <a:gd name="T38" fmla="*/ 20 w 550"/>
                          <a:gd name="T39" fmla="*/ 1 h 498"/>
                          <a:gd name="T40" fmla="*/ 21 w 550"/>
                          <a:gd name="T41" fmla="*/ 1 h 498"/>
                          <a:gd name="T42" fmla="*/ 23 w 550"/>
                          <a:gd name="T43" fmla="*/ 1 h 498"/>
                          <a:gd name="T44" fmla="*/ 24 w 550"/>
                          <a:gd name="T45" fmla="*/ 1 h 498"/>
                          <a:gd name="T46" fmla="*/ 25 w 550"/>
                          <a:gd name="T47" fmla="*/ 2 h 498"/>
                          <a:gd name="T48" fmla="*/ 26 w 550"/>
                          <a:gd name="T49" fmla="*/ 2 h 498"/>
                          <a:gd name="T50" fmla="*/ 28 w 550"/>
                          <a:gd name="T51" fmla="*/ 3 h 498"/>
                          <a:gd name="T52" fmla="*/ 29 w 550"/>
                          <a:gd name="T53" fmla="*/ 3 h 498"/>
                          <a:gd name="T54" fmla="*/ 29 w 550"/>
                          <a:gd name="T55" fmla="*/ 4 h 498"/>
                          <a:gd name="T56" fmla="*/ 30 w 550"/>
                          <a:gd name="T57" fmla="*/ 4 h 498"/>
                          <a:gd name="T58" fmla="*/ 31 w 550"/>
                          <a:gd name="T59" fmla="*/ 5 h 498"/>
                          <a:gd name="T60" fmla="*/ 32 w 550"/>
                          <a:gd name="T61" fmla="*/ 5 h 498"/>
                          <a:gd name="T62" fmla="*/ 32 w 550"/>
                          <a:gd name="T63" fmla="*/ 6 h 498"/>
                          <a:gd name="T64" fmla="*/ 33 w 550"/>
                          <a:gd name="T65" fmla="*/ 7 h 498"/>
                          <a:gd name="T66" fmla="*/ 34 w 550"/>
                          <a:gd name="T67" fmla="*/ 8 h 498"/>
                          <a:gd name="T68" fmla="*/ 34 w 550"/>
                          <a:gd name="T69" fmla="*/ 8 h 498"/>
                          <a:gd name="T70" fmla="*/ 34 w 550"/>
                          <a:gd name="T71" fmla="*/ 9 h 498"/>
                          <a:gd name="T72" fmla="*/ 35 w 550"/>
                          <a:gd name="T73" fmla="*/ 10 h 498"/>
                          <a:gd name="T74" fmla="*/ 35 w 550"/>
                          <a:gd name="T75" fmla="*/ 10 h 498"/>
                          <a:gd name="T76" fmla="*/ 35 w 550"/>
                          <a:gd name="T77" fmla="*/ 32 h 498"/>
                          <a:gd name="T78" fmla="*/ 1 w 550"/>
                          <a:gd name="T79" fmla="*/ 32 h 498"/>
                          <a:gd name="T80" fmla="*/ 0 w 550"/>
                          <a:gd name="T81" fmla="*/ 11 h 498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0" t="0" r="r" b="b"/>
                        <a:pathLst>
                          <a:path w="550" h="498">
                            <a:moveTo>
                              <a:pt x="0" y="170"/>
                            </a:moveTo>
                            <a:lnTo>
                              <a:pt x="1" y="155"/>
                            </a:lnTo>
                            <a:lnTo>
                              <a:pt x="5" y="139"/>
                            </a:lnTo>
                            <a:lnTo>
                              <a:pt x="12" y="124"/>
                            </a:lnTo>
                            <a:lnTo>
                              <a:pt x="21" y="110"/>
                            </a:lnTo>
                            <a:lnTo>
                              <a:pt x="29" y="99"/>
                            </a:lnTo>
                            <a:lnTo>
                              <a:pt x="38" y="88"/>
                            </a:lnTo>
                            <a:lnTo>
                              <a:pt x="49" y="75"/>
                            </a:lnTo>
                            <a:lnTo>
                              <a:pt x="63" y="63"/>
                            </a:lnTo>
                            <a:lnTo>
                              <a:pt x="81" y="52"/>
                            </a:lnTo>
                            <a:lnTo>
                              <a:pt x="103" y="40"/>
                            </a:lnTo>
                            <a:lnTo>
                              <a:pt x="124" y="30"/>
                            </a:lnTo>
                            <a:lnTo>
                              <a:pt x="150" y="21"/>
                            </a:lnTo>
                            <a:lnTo>
                              <a:pt x="173" y="13"/>
                            </a:lnTo>
                            <a:lnTo>
                              <a:pt x="201" y="7"/>
                            </a:lnTo>
                            <a:lnTo>
                              <a:pt x="225" y="3"/>
                            </a:lnTo>
                            <a:lnTo>
                              <a:pt x="245" y="2"/>
                            </a:lnTo>
                            <a:lnTo>
                              <a:pt x="269" y="0"/>
                            </a:lnTo>
                            <a:lnTo>
                              <a:pt x="293" y="0"/>
                            </a:lnTo>
                            <a:lnTo>
                              <a:pt x="312" y="2"/>
                            </a:lnTo>
                            <a:lnTo>
                              <a:pt x="332" y="4"/>
                            </a:lnTo>
                            <a:lnTo>
                              <a:pt x="354" y="8"/>
                            </a:lnTo>
                            <a:lnTo>
                              <a:pt x="374" y="13"/>
                            </a:lnTo>
                            <a:lnTo>
                              <a:pt x="396" y="20"/>
                            </a:lnTo>
                            <a:lnTo>
                              <a:pt x="414" y="26"/>
                            </a:lnTo>
                            <a:lnTo>
                              <a:pt x="434" y="35"/>
                            </a:lnTo>
                            <a:lnTo>
                              <a:pt x="449" y="42"/>
                            </a:lnTo>
                            <a:lnTo>
                              <a:pt x="461" y="50"/>
                            </a:lnTo>
                            <a:lnTo>
                              <a:pt x="473" y="57"/>
                            </a:lnTo>
                            <a:lnTo>
                              <a:pt x="487" y="66"/>
                            </a:lnTo>
                            <a:lnTo>
                              <a:pt x="499" y="76"/>
                            </a:lnTo>
                            <a:lnTo>
                              <a:pt x="511" y="90"/>
                            </a:lnTo>
                            <a:lnTo>
                              <a:pt x="521" y="102"/>
                            </a:lnTo>
                            <a:lnTo>
                              <a:pt x="529" y="113"/>
                            </a:lnTo>
                            <a:lnTo>
                              <a:pt x="536" y="123"/>
                            </a:lnTo>
                            <a:lnTo>
                              <a:pt x="541" y="134"/>
                            </a:lnTo>
                            <a:lnTo>
                              <a:pt x="546" y="145"/>
                            </a:lnTo>
                            <a:lnTo>
                              <a:pt x="550" y="159"/>
                            </a:lnTo>
                            <a:lnTo>
                              <a:pt x="550" y="498"/>
                            </a:lnTo>
                            <a:lnTo>
                              <a:pt x="1" y="496"/>
                            </a:lnTo>
                            <a:lnTo>
                              <a:pt x="0" y="170"/>
                            </a:lnTo>
                            <a:close/>
                          </a:path>
                        </a:pathLst>
                      </a:custGeom>
                      <a:solidFill>
                        <a:srgbClr val="E07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485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4" y="3033"/>
                        <a:ext cx="235" cy="236"/>
                      </a:xfrm>
                      <a:prstGeom prst="ellipse">
                        <a:avLst/>
                      </a:prstGeom>
                      <a:solidFill>
                        <a:srgbClr val="FF404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it-IT" altLang="it-IT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61486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7" y="3056"/>
                        <a:ext cx="42" cy="38"/>
                        <a:chOff x="1187" y="3056"/>
                        <a:chExt cx="42" cy="38"/>
                      </a:xfrm>
                    </p:grpSpPr>
                    <p:sp>
                      <p:nvSpPr>
                        <p:cNvPr id="61487" name="Oval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7" y="3056"/>
                          <a:ext cx="27" cy="27"/>
                        </a:xfrm>
                        <a:prstGeom prst="ellipse">
                          <a:avLst/>
                        </a:prstGeom>
                        <a:solidFill>
                          <a:srgbClr val="FF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4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0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it-IT" altLang="it-IT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1488" name="Oval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8" y="3072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4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0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it-IT" altLang="it-IT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146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109" y="1926"/>
                    <a:ext cx="373" cy="334"/>
                    <a:chOff x="1029" y="3325"/>
                    <a:chExt cx="275" cy="260"/>
                  </a:xfrm>
                </p:grpSpPr>
                <p:sp>
                  <p:nvSpPr>
                    <p:cNvPr id="61475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029" y="3325"/>
                      <a:ext cx="275" cy="249"/>
                    </a:xfrm>
                    <a:custGeom>
                      <a:avLst/>
                      <a:gdLst>
                        <a:gd name="T0" fmla="*/ 0 w 551"/>
                        <a:gd name="T1" fmla="*/ 10 h 499"/>
                        <a:gd name="T2" fmla="*/ 0 w 551"/>
                        <a:gd name="T3" fmla="*/ 9 h 499"/>
                        <a:gd name="T4" fmla="*/ 0 w 551"/>
                        <a:gd name="T5" fmla="*/ 8 h 499"/>
                        <a:gd name="T6" fmla="*/ 0 w 551"/>
                        <a:gd name="T7" fmla="*/ 7 h 499"/>
                        <a:gd name="T8" fmla="*/ 1 w 551"/>
                        <a:gd name="T9" fmla="*/ 6 h 499"/>
                        <a:gd name="T10" fmla="*/ 1 w 551"/>
                        <a:gd name="T11" fmla="*/ 6 h 499"/>
                        <a:gd name="T12" fmla="*/ 2 w 551"/>
                        <a:gd name="T13" fmla="*/ 5 h 499"/>
                        <a:gd name="T14" fmla="*/ 3 w 551"/>
                        <a:gd name="T15" fmla="*/ 4 h 499"/>
                        <a:gd name="T16" fmla="*/ 4 w 551"/>
                        <a:gd name="T17" fmla="*/ 4 h 499"/>
                        <a:gd name="T18" fmla="*/ 5 w 551"/>
                        <a:gd name="T19" fmla="*/ 3 h 499"/>
                        <a:gd name="T20" fmla="*/ 6 w 551"/>
                        <a:gd name="T21" fmla="*/ 2 h 499"/>
                        <a:gd name="T22" fmla="*/ 7 w 551"/>
                        <a:gd name="T23" fmla="*/ 1 h 499"/>
                        <a:gd name="T24" fmla="*/ 9 w 551"/>
                        <a:gd name="T25" fmla="*/ 1 h 499"/>
                        <a:gd name="T26" fmla="*/ 10 w 551"/>
                        <a:gd name="T27" fmla="*/ 0 h 499"/>
                        <a:gd name="T28" fmla="*/ 12 w 551"/>
                        <a:gd name="T29" fmla="*/ 0 h 499"/>
                        <a:gd name="T30" fmla="*/ 14 w 551"/>
                        <a:gd name="T31" fmla="*/ 0 h 499"/>
                        <a:gd name="T32" fmla="*/ 15 w 551"/>
                        <a:gd name="T33" fmla="*/ 0 h 499"/>
                        <a:gd name="T34" fmla="*/ 16 w 551"/>
                        <a:gd name="T35" fmla="*/ 0 h 499"/>
                        <a:gd name="T36" fmla="*/ 18 w 551"/>
                        <a:gd name="T37" fmla="*/ 0 h 499"/>
                        <a:gd name="T38" fmla="*/ 19 w 551"/>
                        <a:gd name="T39" fmla="*/ 0 h 499"/>
                        <a:gd name="T40" fmla="*/ 20 w 551"/>
                        <a:gd name="T41" fmla="*/ 0 h 499"/>
                        <a:gd name="T42" fmla="*/ 22 w 551"/>
                        <a:gd name="T43" fmla="*/ 0 h 499"/>
                        <a:gd name="T44" fmla="*/ 23 w 551"/>
                        <a:gd name="T45" fmla="*/ 0 h 499"/>
                        <a:gd name="T46" fmla="*/ 24 w 551"/>
                        <a:gd name="T47" fmla="*/ 1 h 499"/>
                        <a:gd name="T48" fmla="*/ 25 w 551"/>
                        <a:gd name="T49" fmla="*/ 1 h 499"/>
                        <a:gd name="T50" fmla="*/ 27 w 551"/>
                        <a:gd name="T51" fmla="*/ 2 h 499"/>
                        <a:gd name="T52" fmla="*/ 28 w 551"/>
                        <a:gd name="T53" fmla="*/ 2 h 499"/>
                        <a:gd name="T54" fmla="*/ 28 w 551"/>
                        <a:gd name="T55" fmla="*/ 3 h 499"/>
                        <a:gd name="T56" fmla="*/ 29 w 551"/>
                        <a:gd name="T57" fmla="*/ 3 h 499"/>
                        <a:gd name="T58" fmla="*/ 30 w 551"/>
                        <a:gd name="T59" fmla="*/ 4 h 499"/>
                        <a:gd name="T60" fmla="*/ 31 w 551"/>
                        <a:gd name="T61" fmla="*/ 4 h 499"/>
                        <a:gd name="T62" fmla="*/ 32 w 551"/>
                        <a:gd name="T63" fmla="*/ 5 h 499"/>
                        <a:gd name="T64" fmla="*/ 32 w 551"/>
                        <a:gd name="T65" fmla="*/ 6 h 499"/>
                        <a:gd name="T66" fmla="*/ 33 w 551"/>
                        <a:gd name="T67" fmla="*/ 7 h 499"/>
                        <a:gd name="T68" fmla="*/ 33 w 551"/>
                        <a:gd name="T69" fmla="*/ 7 h 499"/>
                        <a:gd name="T70" fmla="*/ 33 w 551"/>
                        <a:gd name="T71" fmla="*/ 8 h 499"/>
                        <a:gd name="T72" fmla="*/ 34 w 551"/>
                        <a:gd name="T73" fmla="*/ 9 h 499"/>
                        <a:gd name="T74" fmla="*/ 34 w 551"/>
                        <a:gd name="T75" fmla="*/ 10 h 499"/>
                        <a:gd name="T76" fmla="*/ 34 w 551"/>
                        <a:gd name="T77" fmla="*/ 31 h 499"/>
                        <a:gd name="T78" fmla="*/ 0 w 551"/>
                        <a:gd name="T79" fmla="*/ 31 h 499"/>
                        <a:gd name="T80" fmla="*/ 0 w 551"/>
                        <a:gd name="T81" fmla="*/ 10 h 499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0" t="0" r="r" b="b"/>
                      <a:pathLst>
                        <a:path w="551" h="499">
                          <a:moveTo>
                            <a:pt x="0" y="172"/>
                          </a:moveTo>
                          <a:lnTo>
                            <a:pt x="1" y="156"/>
                          </a:lnTo>
                          <a:lnTo>
                            <a:pt x="6" y="139"/>
                          </a:lnTo>
                          <a:lnTo>
                            <a:pt x="13" y="125"/>
                          </a:lnTo>
                          <a:lnTo>
                            <a:pt x="21" y="111"/>
                          </a:lnTo>
                          <a:lnTo>
                            <a:pt x="29" y="99"/>
                          </a:lnTo>
                          <a:lnTo>
                            <a:pt x="38" y="88"/>
                          </a:lnTo>
                          <a:lnTo>
                            <a:pt x="49" y="76"/>
                          </a:lnTo>
                          <a:lnTo>
                            <a:pt x="64" y="64"/>
                          </a:lnTo>
                          <a:lnTo>
                            <a:pt x="81" y="53"/>
                          </a:lnTo>
                          <a:lnTo>
                            <a:pt x="104" y="40"/>
                          </a:lnTo>
                          <a:lnTo>
                            <a:pt x="125" y="30"/>
                          </a:lnTo>
                          <a:lnTo>
                            <a:pt x="150" y="21"/>
                          </a:lnTo>
                          <a:lnTo>
                            <a:pt x="175" y="14"/>
                          </a:lnTo>
                          <a:lnTo>
                            <a:pt x="202" y="8"/>
                          </a:lnTo>
                          <a:lnTo>
                            <a:pt x="226" y="4"/>
                          </a:lnTo>
                          <a:lnTo>
                            <a:pt x="246" y="2"/>
                          </a:lnTo>
                          <a:lnTo>
                            <a:pt x="269" y="0"/>
                          </a:lnTo>
                          <a:lnTo>
                            <a:pt x="294" y="0"/>
                          </a:lnTo>
                          <a:lnTo>
                            <a:pt x="313" y="2"/>
                          </a:lnTo>
                          <a:lnTo>
                            <a:pt x="333" y="5"/>
                          </a:lnTo>
                          <a:lnTo>
                            <a:pt x="355" y="9"/>
                          </a:lnTo>
                          <a:lnTo>
                            <a:pt x="375" y="14"/>
                          </a:lnTo>
                          <a:lnTo>
                            <a:pt x="396" y="20"/>
                          </a:lnTo>
                          <a:lnTo>
                            <a:pt x="415" y="27"/>
                          </a:lnTo>
                          <a:lnTo>
                            <a:pt x="435" y="36"/>
                          </a:lnTo>
                          <a:lnTo>
                            <a:pt x="449" y="43"/>
                          </a:lnTo>
                          <a:lnTo>
                            <a:pt x="462" y="50"/>
                          </a:lnTo>
                          <a:lnTo>
                            <a:pt x="474" y="58"/>
                          </a:lnTo>
                          <a:lnTo>
                            <a:pt x="487" y="67"/>
                          </a:lnTo>
                          <a:lnTo>
                            <a:pt x="499" y="77"/>
                          </a:lnTo>
                          <a:lnTo>
                            <a:pt x="512" y="90"/>
                          </a:lnTo>
                          <a:lnTo>
                            <a:pt x="522" y="103"/>
                          </a:lnTo>
                          <a:lnTo>
                            <a:pt x="529" y="114"/>
                          </a:lnTo>
                          <a:lnTo>
                            <a:pt x="536" y="124"/>
                          </a:lnTo>
                          <a:lnTo>
                            <a:pt x="542" y="135"/>
                          </a:lnTo>
                          <a:lnTo>
                            <a:pt x="546" y="146"/>
                          </a:lnTo>
                          <a:lnTo>
                            <a:pt x="551" y="161"/>
                          </a:lnTo>
                          <a:lnTo>
                            <a:pt x="551" y="499"/>
                          </a:lnTo>
                          <a:lnTo>
                            <a:pt x="1" y="497"/>
                          </a:lnTo>
                          <a:lnTo>
                            <a:pt x="0" y="17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61476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9" y="3335"/>
                      <a:ext cx="275" cy="250"/>
                      <a:chOff x="1029" y="3335"/>
                      <a:chExt cx="275" cy="250"/>
                    </a:xfrm>
                  </p:grpSpPr>
                  <p:sp>
                    <p:nvSpPr>
                      <p:cNvPr id="61477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29" y="3335"/>
                        <a:ext cx="275" cy="250"/>
                      </a:xfrm>
                      <a:custGeom>
                        <a:avLst/>
                        <a:gdLst>
                          <a:gd name="T0" fmla="*/ 0 w 551"/>
                          <a:gd name="T1" fmla="*/ 11 h 499"/>
                          <a:gd name="T2" fmla="*/ 0 w 551"/>
                          <a:gd name="T3" fmla="*/ 10 h 499"/>
                          <a:gd name="T4" fmla="*/ 0 w 551"/>
                          <a:gd name="T5" fmla="*/ 9 h 499"/>
                          <a:gd name="T6" fmla="*/ 0 w 551"/>
                          <a:gd name="T7" fmla="*/ 8 h 499"/>
                          <a:gd name="T8" fmla="*/ 1 w 551"/>
                          <a:gd name="T9" fmla="*/ 7 h 499"/>
                          <a:gd name="T10" fmla="*/ 1 w 551"/>
                          <a:gd name="T11" fmla="*/ 7 h 499"/>
                          <a:gd name="T12" fmla="*/ 2 w 551"/>
                          <a:gd name="T13" fmla="*/ 6 h 499"/>
                          <a:gd name="T14" fmla="*/ 3 w 551"/>
                          <a:gd name="T15" fmla="*/ 5 h 499"/>
                          <a:gd name="T16" fmla="*/ 4 w 551"/>
                          <a:gd name="T17" fmla="*/ 4 h 499"/>
                          <a:gd name="T18" fmla="*/ 5 w 551"/>
                          <a:gd name="T19" fmla="*/ 4 h 499"/>
                          <a:gd name="T20" fmla="*/ 6 w 551"/>
                          <a:gd name="T21" fmla="*/ 3 h 499"/>
                          <a:gd name="T22" fmla="*/ 7 w 551"/>
                          <a:gd name="T23" fmla="*/ 2 h 499"/>
                          <a:gd name="T24" fmla="*/ 9 w 551"/>
                          <a:gd name="T25" fmla="*/ 2 h 499"/>
                          <a:gd name="T26" fmla="*/ 10 w 551"/>
                          <a:gd name="T27" fmla="*/ 1 h 499"/>
                          <a:gd name="T28" fmla="*/ 12 w 551"/>
                          <a:gd name="T29" fmla="*/ 1 h 499"/>
                          <a:gd name="T30" fmla="*/ 14 w 551"/>
                          <a:gd name="T31" fmla="*/ 1 h 499"/>
                          <a:gd name="T32" fmla="*/ 15 w 551"/>
                          <a:gd name="T33" fmla="*/ 1 h 499"/>
                          <a:gd name="T34" fmla="*/ 16 w 551"/>
                          <a:gd name="T35" fmla="*/ 0 h 499"/>
                          <a:gd name="T36" fmla="*/ 18 w 551"/>
                          <a:gd name="T37" fmla="*/ 0 h 499"/>
                          <a:gd name="T38" fmla="*/ 19 w 551"/>
                          <a:gd name="T39" fmla="*/ 1 h 499"/>
                          <a:gd name="T40" fmla="*/ 20 w 551"/>
                          <a:gd name="T41" fmla="*/ 1 h 499"/>
                          <a:gd name="T42" fmla="*/ 22 w 551"/>
                          <a:gd name="T43" fmla="*/ 1 h 499"/>
                          <a:gd name="T44" fmla="*/ 23 w 551"/>
                          <a:gd name="T45" fmla="*/ 1 h 499"/>
                          <a:gd name="T46" fmla="*/ 24 w 551"/>
                          <a:gd name="T47" fmla="*/ 2 h 499"/>
                          <a:gd name="T48" fmla="*/ 25 w 551"/>
                          <a:gd name="T49" fmla="*/ 2 h 499"/>
                          <a:gd name="T50" fmla="*/ 27 w 551"/>
                          <a:gd name="T51" fmla="*/ 3 h 499"/>
                          <a:gd name="T52" fmla="*/ 28 w 551"/>
                          <a:gd name="T53" fmla="*/ 3 h 499"/>
                          <a:gd name="T54" fmla="*/ 28 w 551"/>
                          <a:gd name="T55" fmla="*/ 4 h 499"/>
                          <a:gd name="T56" fmla="*/ 29 w 551"/>
                          <a:gd name="T57" fmla="*/ 4 h 499"/>
                          <a:gd name="T58" fmla="*/ 30 w 551"/>
                          <a:gd name="T59" fmla="*/ 5 h 499"/>
                          <a:gd name="T60" fmla="*/ 31 w 551"/>
                          <a:gd name="T61" fmla="*/ 5 h 499"/>
                          <a:gd name="T62" fmla="*/ 32 w 551"/>
                          <a:gd name="T63" fmla="*/ 6 h 499"/>
                          <a:gd name="T64" fmla="*/ 32 w 551"/>
                          <a:gd name="T65" fmla="*/ 7 h 499"/>
                          <a:gd name="T66" fmla="*/ 33 w 551"/>
                          <a:gd name="T67" fmla="*/ 8 h 499"/>
                          <a:gd name="T68" fmla="*/ 33 w 551"/>
                          <a:gd name="T69" fmla="*/ 8 h 499"/>
                          <a:gd name="T70" fmla="*/ 33 w 551"/>
                          <a:gd name="T71" fmla="*/ 9 h 499"/>
                          <a:gd name="T72" fmla="*/ 34 w 551"/>
                          <a:gd name="T73" fmla="*/ 10 h 499"/>
                          <a:gd name="T74" fmla="*/ 34 w 551"/>
                          <a:gd name="T75" fmla="*/ 11 h 499"/>
                          <a:gd name="T76" fmla="*/ 34 w 551"/>
                          <a:gd name="T77" fmla="*/ 32 h 499"/>
                          <a:gd name="T78" fmla="*/ 0 w 551"/>
                          <a:gd name="T79" fmla="*/ 32 h 499"/>
                          <a:gd name="T80" fmla="*/ 0 w 551"/>
                          <a:gd name="T81" fmla="*/ 11 h 499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0" t="0" r="r" b="b"/>
                        <a:pathLst>
                          <a:path w="551" h="499">
                            <a:moveTo>
                              <a:pt x="0" y="172"/>
                            </a:moveTo>
                            <a:lnTo>
                              <a:pt x="2" y="156"/>
                            </a:lnTo>
                            <a:lnTo>
                              <a:pt x="6" y="140"/>
                            </a:lnTo>
                            <a:lnTo>
                              <a:pt x="13" y="125"/>
                            </a:lnTo>
                            <a:lnTo>
                              <a:pt x="22" y="111"/>
                            </a:lnTo>
                            <a:lnTo>
                              <a:pt x="29" y="100"/>
                            </a:lnTo>
                            <a:lnTo>
                              <a:pt x="38" y="88"/>
                            </a:lnTo>
                            <a:lnTo>
                              <a:pt x="49" y="76"/>
                            </a:lnTo>
                            <a:lnTo>
                              <a:pt x="64" y="64"/>
                            </a:lnTo>
                            <a:lnTo>
                              <a:pt x="82" y="53"/>
                            </a:lnTo>
                            <a:lnTo>
                              <a:pt x="104" y="41"/>
                            </a:lnTo>
                            <a:lnTo>
                              <a:pt x="125" y="31"/>
                            </a:lnTo>
                            <a:lnTo>
                              <a:pt x="151" y="22"/>
                            </a:lnTo>
                            <a:lnTo>
                              <a:pt x="175" y="14"/>
                            </a:lnTo>
                            <a:lnTo>
                              <a:pt x="202" y="8"/>
                            </a:lnTo>
                            <a:lnTo>
                              <a:pt x="226" y="4"/>
                            </a:lnTo>
                            <a:lnTo>
                              <a:pt x="246" y="3"/>
                            </a:lnTo>
                            <a:lnTo>
                              <a:pt x="269" y="0"/>
                            </a:lnTo>
                            <a:lnTo>
                              <a:pt x="294" y="0"/>
                            </a:lnTo>
                            <a:lnTo>
                              <a:pt x="313" y="3"/>
                            </a:lnTo>
                            <a:lnTo>
                              <a:pt x="333" y="5"/>
                            </a:lnTo>
                            <a:lnTo>
                              <a:pt x="355" y="9"/>
                            </a:lnTo>
                            <a:lnTo>
                              <a:pt x="375" y="14"/>
                            </a:lnTo>
                            <a:lnTo>
                              <a:pt x="396" y="20"/>
                            </a:lnTo>
                            <a:lnTo>
                              <a:pt x="415" y="27"/>
                            </a:lnTo>
                            <a:lnTo>
                              <a:pt x="435" y="36"/>
                            </a:lnTo>
                            <a:lnTo>
                              <a:pt x="450" y="43"/>
                            </a:lnTo>
                            <a:lnTo>
                              <a:pt x="462" y="51"/>
                            </a:lnTo>
                            <a:lnTo>
                              <a:pt x="474" y="58"/>
                            </a:lnTo>
                            <a:lnTo>
                              <a:pt x="487" y="67"/>
                            </a:lnTo>
                            <a:lnTo>
                              <a:pt x="500" y="77"/>
                            </a:lnTo>
                            <a:lnTo>
                              <a:pt x="512" y="91"/>
                            </a:lnTo>
                            <a:lnTo>
                              <a:pt x="522" y="103"/>
                            </a:lnTo>
                            <a:lnTo>
                              <a:pt x="530" y="114"/>
                            </a:lnTo>
                            <a:lnTo>
                              <a:pt x="536" y="124"/>
                            </a:lnTo>
                            <a:lnTo>
                              <a:pt x="542" y="135"/>
                            </a:lnTo>
                            <a:lnTo>
                              <a:pt x="546" y="146"/>
                            </a:lnTo>
                            <a:lnTo>
                              <a:pt x="551" y="161"/>
                            </a:lnTo>
                            <a:lnTo>
                              <a:pt x="551" y="499"/>
                            </a:lnTo>
                            <a:lnTo>
                              <a:pt x="2" y="497"/>
                            </a:lnTo>
                            <a:lnTo>
                              <a:pt x="0" y="172"/>
                            </a:lnTo>
                            <a:close/>
                          </a:path>
                        </a:pathLst>
                      </a:custGeom>
                      <a:solidFill>
                        <a:srgbClr val="E07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478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7" y="3346"/>
                        <a:ext cx="235" cy="236"/>
                      </a:xfrm>
                      <a:prstGeom prst="ellipse">
                        <a:avLst/>
                      </a:prstGeom>
                      <a:solidFill>
                        <a:srgbClr val="E0E00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it-IT" altLang="it-IT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61479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0" y="3369"/>
                        <a:ext cx="43" cy="38"/>
                        <a:chOff x="1180" y="3369"/>
                        <a:chExt cx="43" cy="38"/>
                      </a:xfrm>
                    </p:grpSpPr>
                    <p:sp>
                      <p:nvSpPr>
                        <p:cNvPr id="61480" name="Oval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0" y="3369"/>
                          <a:ext cx="27" cy="27"/>
                        </a:xfrm>
                        <a:prstGeom prst="ellipse">
                          <a:avLst/>
                        </a:prstGeom>
                        <a:solidFill>
                          <a:srgbClr val="FFFF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4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0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it-IT" altLang="it-IT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1481" name="Oval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1" y="3385"/>
                          <a:ext cx="22" cy="22"/>
                        </a:xfrm>
                        <a:prstGeom prst="ellipse">
                          <a:avLst/>
                        </a:prstGeom>
                        <a:solidFill>
                          <a:srgbClr val="FFFF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4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0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it-IT" altLang="it-IT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1467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117" y="2309"/>
                    <a:ext cx="375" cy="332"/>
                    <a:chOff x="1035" y="3623"/>
                    <a:chExt cx="276" cy="258"/>
                  </a:xfrm>
                </p:grpSpPr>
                <p:sp>
                  <p:nvSpPr>
                    <p:cNvPr id="6146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035" y="3623"/>
                      <a:ext cx="275" cy="249"/>
                    </a:xfrm>
                    <a:custGeom>
                      <a:avLst/>
                      <a:gdLst>
                        <a:gd name="T0" fmla="*/ 0 w 550"/>
                        <a:gd name="T1" fmla="*/ 11 h 498"/>
                        <a:gd name="T2" fmla="*/ 1 w 550"/>
                        <a:gd name="T3" fmla="*/ 10 h 498"/>
                        <a:gd name="T4" fmla="*/ 1 w 550"/>
                        <a:gd name="T5" fmla="*/ 9 h 498"/>
                        <a:gd name="T6" fmla="*/ 1 w 550"/>
                        <a:gd name="T7" fmla="*/ 8 h 498"/>
                        <a:gd name="T8" fmla="*/ 2 w 550"/>
                        <a:gd name="T9" fmla="*/ 7 h 498"/>
                        <a:gd name="T10" fmla="*/ 2 w 550"/>
                        <a:gd name="T11" fmla="*/ 7 h 498"/>
                        <a:gd name="T12" fmla="*/ 3 w 550"/>
                        <a:gd name="T13" fmla="*/ 6 h 498"/>
                        <a:gd name="T14" fmla="*/ 4 w 550"/>
                        <a:gd name="T15" fmla="*/ 5 h 498"/>
                        <a:gd name="T16" fmla="*/ 4 w 550"/>
                        <a:gd name="T17" fmla="*/ 4 h 498"/>
                        <a:gd name="T18" fmla="*/ 6 w 550"/>
                        <a:gd name="T19" fmla="*/ 4 h 498"/>
                        <a:gd name="T20" fmla="*/ 7 w 550"/>
                        <a:gd name="T21" fmla="*/ 3 h 498"/>
                        <a:gd name="T22" fmla="*/ 8 w 550"/>
                        <a:gd name="T23" fmla="*/ 2 h 498"/>
                        <a:gd name="T24" fmla="*/ 10 w 550"/>
                        <a:gd name="T25" fmla="*/ 2 h 498"/>
                        <a:gd name="T26" fmla="*/ 11 w 550"/>
                        <a:gd name="T27" fmla="*/ 1 h 498"/>
                        <a:gd name="T28" fmla="*/ 13 w 550"/>
                        <a:gd name="T29" fmla="*/ 1 h 498"/>
                        <a:gd name="T30" fmla="*/ 15 w 550"/>
                        <a:gd name="T31" fmla="*/ 1 h 498"/>
                        <a:gd name="T32" fmla="*/ 16 w 550"/>
                        <a:gd name="T33" fmla="*/ 1 h 498"/>
                        <a:gd name="T34" fmla="*/ 17 w 550"/>
                        <a:gd name="T35" fmla="*/ 0 h 498"/>
                        <a:gd name="T36" fmla="*/ 19 w 550"/>
                        <a:gd name="T37" fmla="*/ 0 h 498"/>
                        <a:gd name="T38" fmla="*/ 20 w 550"/>
                        <a:gd name="T39" fmla="*/ 1 h 498"/>
                        <a:gd name="T40" fmla="*/ 21 w 550"/>
                        <a:gd name="T41" fmla="*/ 1 h 498"/>
                        <a:gd name="T42" fmla="*/ 23 w 550"/>
                        <a:gd name="T43" fmla="*/ 1 h 498"/>
                        <a:gd name="T44" fmla="*/ 24 w 550"/>
                        <a:gd name="T45" fmla="*/ 1 h 498"/>
                        <a:gd name="T46" fmla="*/ 25 w 550"/>
                        <a:gd name="T47" fmla="*/ 2 h 498"/>
                        <a:gd name="T48" fmla="*/ 26 w 550"/>
                        <a:gd name="T49" fmla="*/ 2 h 498"/>
                        <a:gd name="T50" fmla="*/ 28 w 550"/>
                        <a:gd name="T51" fmla="*/ 3 h 498"/>
                        <a:gd name="T52" fmla="*/ 29 w 550"/>
                        <a:gd name="T53" fmla="*/ 3 h 498"/>
                        <a:gd name="T54" fmla="*/ 29 w 550"/>
                        <a:gd name="T55" fmla="*/ 4 h 498"/>
                        <a:gd name="T56" fmla="*/ 30 w 550"/>
                        <a:gd name="T57" fmla="*/ 4 h 498"/>
                        <a:gd name="T58" fmla="*/ 31 w 550"/>
                        <a:gd name="T59" fmla="*/ 5 h 498"/>
                        <a:gd name="T60" fmla="*/ 32 w 550"/>
                        <a:gd name="T61" fmla="*/ 5 h 498"/>
                        <a:gd name="T62" fmla="*/ 32 w 550"/>
                        <a:gd name="T63" fmla="*/ 6 h 498"/>
                        <a:gd name="T64" fmla="*/ 33 w 550"/>
                        <a:gd name="T65" fmla="*/ 7 h 498"/>
                        <a:gd name="T66" fmla="*/ 34 w 550"/>
                        <a:gd name="T67" fmla="*/ 8 h 498"/>
                        <a:gd name="T68" fmla="*/ 34 w 550"/>
                        <a:gd name="T69" fmla="*/ 8 h 498"/>
                        <a:gd name="T70" fmla="*/ 34 w 550"/>
                        <a:gd name="T71" fmla="*/ 9 h 498"/>
                        <a:gd name="T72" fmla="*/ 35 w 550"/>
                        <a:gd name="T73" fmla="*/ 10 h 498"/>
                        <a:gd name="T74" fmla="*/ 35 w 550"/>
                        <a:gd name="T75" fmla="*/ 10 h 498"/>
                        <a:gd name="T76" fmla="*/ 35 w 550"/>
                        <a:gd name="T77" fmla="*/ 32 h 498"/>
                        <a:gd name="T78" fmla="*/ 1 w 550"/>
                        <a:gd name="T79" fmla="*/ 31 h 498"/>
                        <a:gd name="T80" fmla="*/ 0 w 550"/>
                        <a:gd name="T81" fmla="*/ 11 h 498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0" t="0" r="r" b="b"/>
                      <a:pathLst>
                        <a:path w="550" h="498">
                          <a:moveTo>
                            <a:pt x="0" y="171"/>
                          </a:moveTo>
                          <a:lnTo>
                            <a:pt x="1" y="155"/>
                          </a:lnTo>
                          <a:lnTo>
                            <a:pt x="5" y="138"/>
                          </a:lnTo>
                          <a:lnTo>
                            <a:pt x="12" y="124"/>
                          </a:lnTo>
                          <a:lnTo>
                            <a:pt x="21" y="109"/>
                          </a:lnTo>
                          <a:lnTo>
                            <a:pt x="29" y="98"/>
                          </a:lnTo>
                          <a:lnTo>
                            <a:pt x="37" y="87"/>
                          </a:lnTo>
                          <a:lnTo>
                            <a:pt x="49" y="75"/>
                          </a:lnTo>
                          <a:lnTo>
                            <a:pt x="63" y="64"/>
                          </a:lnTo>
                          <a:lnTo>
                            <a:pt x="81" y="53"/>
                          </a:lnTo>
                          <a:lnTo>
                            <a:pt x="103" y="40"/>
                          </a:lnTo>
                          <a:lnTo>
                            <a:pt x="124" y="30"/>
                          </a:lnTo>
                          <a:lnTo>
                            <a:pt x="150" y="21"/>
                          </a:lnTo>
                          <a:lnTo>
                            <a:pt x="174" y="14"/>
                          </a:lnTo>
                          <a:lnTo>
                            <a:pt x="201" y="8"/>
                          </a:lnTo>
                          <a:lnTo>
                            <a:pt x="225" y="4"/>
                          </a:lnTo>
                          <a:lnTo>
                            <a:pt x="245" y="2"/>
                          </a:lnTo>
                          <a:lnTo>
                            <a:pt x="269" y="0"/>
                          </a:lnTo>
                          <a:lnTo>
                            <a:pt x="293" y="0"/>
                          </a:lnTo>
                          <a:lnTo>
                            <a:pt x="312" y="2"/>
                          </a:lnTo>
                          <a:lnTo>
                            <a:pt x="332" y="5"/>
                          </a:lnTo>
                          <a:lnTo>
                            <a:pt x="354" y="9"/>
                          </a:lnTo>
                          <a:lnTo>
                            <a:pt x="374" y="14"/>
                          </a:lnTo>
                          <a:lnTo>
                            <a:pt x="395" y="20"/>
                          </a:lnTo>
                          <a:lnTo>
                            <a:pt x="414" y="27"/>
                          </a:lnTo>
                          <a:lnTo>
                            <a:pt x="434" y="36"/>
                          </a:lnTo>
                          <a:lnTo>
                            <a:pt x="449" y="43"/>
                          </a:lnTo>
                          <a:lnTo>
                            <a:pt x="461" y="50"/>
                          </a:lnTo>
                          <a:lnTo>
                            <a:pt x="473" y="58"/>
                          </a:lnTo>
                          <a:lnTo>
                            <a:pt x="487" y="67"/>
                          </a:lnTo>
                          <a:lnTo>
                            <a:pt x="499" y="76"/>
                          </a:lnTo>
                          <a:lnTo>
                            <a:pt x="511" y="89"/>
                          </a:lnTo>
                          <a:lnTo>
                            <a:pt x="521" y="102"/>
                          </a:lnTo>
                          <a:lnTo>
                            <a:pt x="529" y="113"/>
                          </a:lnTo>
                          <a:lnTo>
                            <a:pt x="536" y="123"/>
                          </a:lnTo>
                          <a:lnTo>
                            <a:pt x="541" y="134"/>
                          </a:lnTo>
                          <a:lnTo>
                            <a:pt x="546" y="145"/>
                          </a:lnTo>
                          <a:lnTo>
                            <a:pt x="550" y="159"/>
                          </a:lnTo>
                          <a:lnTo>
                            <a:pt x="550" y="498"/>
                          </a:lnTo>
                          <a:lnTo>
                            <a:pt x="1" y="496"/>
                          </a:lnTo>
                          <a:lnTo>
                            <a:pt x="0" y="171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61469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6" y="3632"/>
                      <a:ext cx="275" cy="249"/>
                      <a:chOff x="1036" y="3632"/>
                      <a:chExt cx="275" cy="249"/>
                    </a:xfrm>
                  </p:grpSpPr>
                  <p:sp>
                    <p:nvSpPr>
                      <p:cNvPr id="61470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36" y="3632"/>
                        <a:ext cx="275" cy="249"/>
                      </a:xfrm>
                      <a:custGeom>
                        <a:avLst/>
                        <a:gdLst>
                          <a:gd name="T0" fmla="*/ 0 w 550"/>
                          <a:gd name="T1" fmla="*/ 11 h 498"/>
                          <a:gd name="T2" fmla="*/ 1 w 550"/>
                          <a:gd name="T3" fmla="*/ 10 h 498"/>
                          <a:gd name="T4" fmla="*/ 1 w 550"/>
                          <a:gd name="T5" fmla="*/ 9 h 498"/>
                          <a:gd name="T6" fmla="*/ 1 w 550"/>
                          <a:gd name="T7" fmla="*/ 8 h 498"/>
                          <a:gd name="T8" fmla="*/ 2 w 550"/>
                          <a:gd name="T9" fmla="*/ 7 h 498"/>
                          <a:gd name="T10" fmla="*/ 2 w 550"/>
                          <a:gd name="T11" fmla="*/ 7 h 498"/>
                          <a:gd name="T12" fmla="*/ 3 w 550"/>
                          <a:gd name="T13" fmla="*/ 6 h 498"/>
                          <a:gd name="T14" fmla="*/ 4 w 550"/>
                          <a:gd name="T15" fmla="*/ 5 h 498"/>
                          <a:gd name="T16" fmla="*/ 4 w 550"/>
                          <a:gd name="T17" fmla="*/ 4 h 498"/>
                          <a:gd name="T18" fmla="*/ 6 w 550"/>
                          <a:gd name="T19" fmla="*/ 4 h 498"/>
                          <a:gd name="T20" fmla="*/ 7 w 550"/>
                          <a:gd name="T21" fmla="*/ 3 h 498"/>
                          <a:gd name="T22" fmla="*/ 8 w 550"/>
                          <a:gd name="T23" fmla="*/ 2 h 498"/>
                          <a:gd name="T24" fmla="*/ 10 w 550"/>
                          <a:gd name="T25" fmla="*/ 2 h 498"/>
                          <a:gd name="T26" fmla="*/ 11 w 550"/>
                          <a:gd name="T27" fmla="*/ 1 h 498"/>
                          <a:gd name="T28" fmla="*/ 13 w 550"/>
                          <a:gd name="T29" fmla="*/ 1 h 498"/>
                          <a:gd name="T30" fmla="*/ 15 w 550"/>
                          <a:gd name="T31" fmla="*/ 1 h 498"/>
                          <a:gd name="T32" fmla="*/ 16 w 550"/>
                          <a:gd name="T33" fmla="*/ 1 h 498"/>
                          <a:gd name="T34" fmla="*/ 17 w 550"/>
                          <a:gd name="T35" fmla="*/ 0 h 498"/>
                          <a:gd name="T36" fmla="*/ 19 w 550"/>
                          <a:gd name="T37" fmla="*/ 0 h 498"/>
                          <a:gd name="T38" fmla="*/ 20 w 550"/>
                          <a:gd name="T39" fmla="*/ 1 h 498"/>
                          <a:gd name="T40" fmla="*/ 21 w 550"/>
                          <a:gd name="T41" fmla="*/ 1 h 498"/>
                          <a:gd name="T42" fmla="*/ 23 w 550"/>
                          <a:gd name="T43" fmla="*/ 1 h 498"/>
                          <a:gd name="T44" fmla="*/ 24 w 550"/>
                          <a:gd name="T45" fmla="*/ 1 h 498"/>
                          <a:gd name="T46" fmla="*/ 25 w 550"/>
                          <a:gd name="T47" fmla="*/ 2 h 498"/>
                          <a:gd name="T48" fmla="*/ 26 w 550"/>
                          <a:gd name="T49" fmla="*/ 2 h 498"/>
                          <a:gd name="T50" fmla="*/ 28 w 550"/>
                          <a:gd name="T51" fmla="*/ 3 h 498"/>
                          <a:gd name="T52" fmla="*/ 29 w 550"/>
                          <a:gd name="T53" fmla="*/ 3 h 498"/>
                          <a:gd name="T54" fmla="*/ 29 w 550"/>
                          <a:gd name="T55" fmla="*/ 4 h 498"/>
                          <a:gd name="T56" fmla="*/ 30 w 550"/>
                          <a:gd name="T57" fmla="*/ 4 h 498"/>
                          <a:gd name="T58" fmla="*/ 31 w 550"/>
                          <a:gd name="T59" fmla="*/ 5 h 498"/>
                          <a:gd name="T60" fmla="*/ 32 w 550"/>
                          <a:gd name="T61" fmla="*/ 5 h 498"/>
                          <a:gd name="T62" fmla="*/ 32 w 550"/>
                          <a:gd name="T63" fmla="*/ 6 h 498"/>
                          <a:gd name="T64" fmla="*/ 33 w 550"/>
                          <a:gd name="T65" fmla="*/ 7 h 498"/>
                          <a:gd name="T66" fmla="*/ 34 w 550"/>
                          <a:gd name="T67" fmla="*/ 7 h 498"/>
                          <a:gd name="T68" fmla="*/ 34 w 550"/>
                          <a:gd name="T69" fmla="*/ 8 h 498"/>
                          <a:gd name="T70" fmla="*/ 34 w 550"/>
                          <a:gd name="T71" fmla="*/ 9 h 498"/>
                          <a:gd name="T72" fmla="*/ 35 w 550"/>
                          <a:gd name="T73" fmla="*/ 10 h 498"/>
                          <a:gd name="T74" fmla="*/ 35 w 550"/>
                          <a:gd name="T75" fmla="*/ 10 h 498"/>
                          <a:gd name="T76" fmla="*/ 35 w 550"/>
                          <a:gd name="T77" fmla="*/ 32 h 498"/>
                          <a:gd name="T78" fmla="*/ 1 w 550"/>
                          <a:gd name="T79" fmla="*/ 31 h 498"/>
                          <a:gd name="T80" fmla="*/ 0 w 550"/>
                          <a:gd name="T81" fmla="*/ 11 h 498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0" t="0" r="r" b="b"/>
                        <a:pathLst>
                          <a:path w="550" h="498">
                            <a:moveTo>
                              <a:pt x="0" y="170"/>
                            </a:moveTo>
                            <a:lnTo>
                              <a:pt x="1" y="155"/>
                            </a:lnTo>
                            <a:lnTo>
                              <a:pt x="5" y="138"/>
                            </a:lnTo>
                            <a:lnTo>
                              <a:pt x="12" y="124"/>
                            </a:lnTo>
                            <a:lnTo>
                              <a:pt x="21" y="109"/>
                            </a:lnTo>
                            <a:lnTo>
                              <a:pt x="29" y="98"/>
                            </a:lnTo>
                            <a:lnTo>
                              <a:pt x="38" y="87"/>
                            </a:lnTo>
                            <a:lnTo>
                              <a:pt x="49" y="75"/>
                            </a:lnTo>
                            <a:lnTo>
                              <a:pt x="63" y="62"/>
                            </a:lnTo>
                            <a:lnTo>
                              <a:pt x="81" y="51"/>
                            </a:lnTo>
                            <a:lnTo>
                              <a:pt x="103" y="40"/>
                            </a:lnTo>
                            <a:lnTo>
                              <a:pt x="124" y="30"/>
                            </a:lnTo>
                            <a:lnTo>
                              <a:pt x="150" y="21"/>
                            </a:lnTo>
                            <a:lnTo>
                              <a:pt x="173" y="13"/>
                            </a:lnTo>
                            <a:lnTo>
                              <a:pt x="201" y="8"/>
                            </a:lnTo>
                            <a:lnTo>
                              <a:pt x="225" y="3"/>
                            </a:lnTo>
                            <a:lnTo>
                              <a:pt x="245" y="2"/>
                            </a:lnTo>
                            <a:lnTo>
                              <a:pt x="269" y="0"/>
                            </a:lnTo>
                            <a:lnTo>
                              <a:pt x="293" y="0"/>
                            </a:lnTo>
                            <a:lnTo>
                              <a:pt x="312" y="2"/>
                            </a:lnTo>
                            <a:lnTo>
                              <a:pt x="332" y="4"/>
                            </a:lnTo>
                            <a:lnTo>
                              <a:pt x="354" y="9"/>
                            </a:lnTo>
                            <a:lnTo>
                              <a:pt x="374" y="13"/>
                            </a:lnTo>
                            <a:lnTo>
                              <a:pt x="396" y="20"/>
                            </a:lnTo>
                            <a:lnTo>
                              <a:pt x="414" y="27"/>
                            </a:lnTo>
                            <a:lnTo>
                              <a:pt x="434" y="36"/>
                            </a:lnTo>
                            <a:lnTo>
                              <a:pt x="449" y="42"/>
                            </a:lnTo>
                            <a:lnTo>
                              <a:pt x="461" y="50"/>
                            </a:lnTo>
                            <a:lnTo>
                              <a:pt x="473" y="57"/>
                            </a:lnTo>
                            <a:lnTo>
                              <a:pt x="487" y="66"/>
                            </a:lnTo>
                            <a:lnTo>
                              <a:pt x="499" y="76"/>
                            </a:lnTo>
                            <a:lnTo>
                              <a:pt x="511" y="89"/>
                            </a:lnTo>
                            <a:lnTo>
                              <a:pt x="521" y="101"/>
                            </a:lnTo>
                            <a:lnTo>
                              <a:pt x="529" y="112"/>
                            </a:lnTo>
                            <a:lnTo>
                              <a:pt x="536" y="123"/>
                            </a:lnTo>
                            <a:lnTo>
                              <a:pt x="541" y="134"/>
                            </a:lnTo>
                            <a:lnTo>
                              <a:pt x="546" y="145"/>
                            </a:lnTo>
                            <a:lnTo>
                              <a:pt x="550" y="159"/>
                            </a:lnTo>
                            <a:lnTo>
                              <a:pt x="550" y="498"/>
                            </a:lnTo>
                            <a:lnTo>
                              <a:pt x="1" y="496"/>
                            </a:lnTo>
                            <a:lnTo>
                              <a:pt x="0" y="170"/>
                            </a:lnTo>
                            <a:close/>
                          </a:path>
                        </a:pathLst>
                      </a:custGeom>
                      <a:solidFill>
                        <a:srgbClr val="E07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1471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4" y="3642"/>
                        <a:ext cx="235" cy="236"/>
                      </a:xfrm>
                      <a:prstGeom prst="ellipse">
                        <a:avLst/>
                      </a:prstGeom>
                      <a:solidFill>
                        <a:srgbClr val="00A00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it-IT" altLang="it-IT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61472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7" y="3665"/>
                        <a:ext cx="42" cy="38"/>
                        <a:chOff x="1187" y="3665"/>
                        <a:chExt cx="42" cy="38"/>
                      </a:xfrm>
                    </p:grpSpPr>
                    <p:sp>
                      <p:nvSpPr>
                        <p:cNvPr id="61473" name="Oval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7" y="3665"/>
                          <a:ext cx="27" cy="27"/>
                        </a:xfrm>
                        <a:prstGeom prst="ellipse">
                          <a:avLst/>
                        </a:prstGeom>
                        <a:solidFill>
                          <a:srgbClr val="80FF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4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0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it-IT" altLang="it-IT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1474" name="Oval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8" y="3682"/>
                          <a:ext cx="21" cy="21"/>
                        </a:xfrm>
                        <a:prstGeom prst="ellipse">
                          <a:avLst/>
                        </a:prstGeom>
                        <a:solidFill>
                          <a:srgbClr val="80FF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4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0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•"/>
                            <a:defRPr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it-IT" altLang="it-IT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61453" name="Group 63"/>
              <p:cNvGrpSpPr>
                <a:grpSpLocks/>
              </p:cNvGrpSpPr>
              <p:nvPr/>
            </p:nvGrpSpPr>
            <p:grpSpPr bwMode="auto">
              <a:xfrm>
                <a:off x="991" y="1444"/>
                <a:ext cx="2283" cy="1076"/>
                <a:chOff x="991" y="1444"/>
                <a:chExt cx="2283" cy="1076"/>
              </a:xfrm>
            </p:grpSpPr>
            <p:grpSp>
              <p:nvGrpSpPr>
                <p:cNvPr id="61457" name="Group 64"/>
                <p:cNvGrpSpPr>
                  <a:grpSpLocks/>
                </p:cNvGrpSpPr>
                <p:nvPr/>
              </p:nvGrpSpPr>
              <p:grpSpPr bwMode="auto">
                <a:xfrm>
                  <a:off x="991" y="1444"/>
                  <a:ext cx="2283" cy="1076"/>
                  <a:chOff x="991" y="1444"/>
                  <a:chExt cx="2283" cy="1076"/>
                </a:xfrm>
              </p:grpSpPr>
              <p:sp>
                <p:nvSpPr>
                  <p:cNvPr id="6145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35" y="1444"/>
                    <a:ext cx="239" cy="10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z</a:t>
                    </a:r>
                    <a:r>
                      <a:rPr lang="it-IT" altLang="it-IT" sz="2000" b="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it-IT" altLang="it-IT" sz="20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0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z</a:t>
                    </a:r>
                    <a:r>
                      <a:rPr lang="it-IT" altLang="it-IT" sz="2000" b="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2</a:t>
                    </a:r>
                    <a:endParaRPr lang="it-IT" altLang="it-IT" sz="20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000" b="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000" b="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z</a:t>
                    </a:r>
                    <a:r>
                      <a:rPr lang="it-IT" altLang="it-IT" sz="2000" b="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3</a:t>
                    </a:r>
                    <a:endParaRPr lang="it-IT" altLang="it-IT" sz="20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46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991" y="230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6145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068" y="2285"/>
                  <a:ext cx="4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clock</a:t>
                  </a:r>
                </a:p>
              </p:txBody>
            </p:sp>
          </p:grpSp>
          <p:sp>
            <p:nvSpPr>
              <p:cNvPr id="61454" name="Line 68"/>
              <p:cNvSpPr>
                <a:spLocks noChangeShapeType="1"/>
              </p:cNvSpPr>
              <p:nvPr/>
            </p:nvSpPr>
            <p:spPr bwMode="auto">
              <a:xfrm>
                <a:off x="2945" y="1718"/>
                <a:ext cx="9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1455" name="Line 69"/>
              <p:cNvSpPr>
                <a:spLocks noChangeShapeType="1"/>
              </p:cNvSpPr>
              <p:nvPr/>
            </p:nvSpPr>
            <p:spPr bwMode="auto">
              <a:xfrm>
                <a:off x="2961" y="2103"/>
                <a:ext cx="9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1456" name="Line 70"/>
              <p:cNvSpPr>
                <a:spLocks noChangeShapeType="1"/>
              </p:cNvSpPr>
              <p:nvPr/>
            </p:nvSpPr>
            <p:spPr bwMode="auto">
              <a:xfrm>
                <a:off x="2945" y="2548"/>
                <a:ext cx="9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</p:grpSp>
      <p:sp>
        <p:nvSpPr>
          <p:cNvPr id="61449" name="Text Box 71"/>
          <p:cNvSpPr txBox="1">
            <a:spLocks noChangeArrowheads="1"/>
          </p:cNvSpPr>
          <p:nvPr/>
        </p:nvSpPr>
        <p:spPr bwMode="auto">
          <a:xfrm>
            <a:off x="533400" y="4038600"/>
            <a:ext cx="80391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81000" indent="-381000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Il sistema di elaborazione che dobbiamo progettare è un sistema </a:t>
            </a:r>
            <a:r>
              <a:rPr lang="it-IT" altLang="it-IT" sz="1800" b="0">
                <a:latin typeface="Times New Roman" panose="02020603050405020304" pitchFamily="18" charset="0"/>
              </a:rPr>
              <a:t>BINARIO</a:t>
            </a: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; è cioè un sistema in grado di trattare solamente variabili binarie.</a:t>
            </a:r>
          </a:p>
          <a:p>
            <a:pPr>
              <a:spcBef>
                <a:spcPct val="0"/>
              </a:spcBef>
            </a:pP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Quindi è necessario che tutti le informazioni trattate (gli insiemi S e U) siano tradotte in  sequenze di zeri e uni.</a:t>
            </a:r>
          </a:p>
          <a:p>
            <a:pPr>
              <a:spcBef>
                <a:spcPct val="0"/>
              </a:spcBef>
            </a:pP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Questa operazione è detta “codifica”</a:t>
            </a:r>
          </a:p>
          <a:p>
            <a:pPr>
              <a:spcBef>
                <a:spcPct val="0"/>
              </a:spcBef>
            </a:pPr>
            <a:r>
              <a:rPr lang="it-IT" altLang="it-IT" sz="1800" b="0">
                <a:latin typeface="Times New Roman" panose="02020603050405020304" pitchFamily="18" charset="0"/>
              </a:rPr>
              <a:t>dobbiamo dunque codificare gli stati con variabili binarie che chiameremo</a:t>
            </a: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800" b="0">
                <a:solidFill>
                  <a:srgbClr val="0033CC"/>
                </a:solidFill>
                <a:latin typeface="Times New Roman" panose="02020603050405020304" pitchFamily="18" charset="0"/>
              </a:rPr>
              <a:t>“variabili di stato interno”</a:t>
            </a:r>
            <a:endParaRPr lang="it-IT" altLang="it-IT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it-IT" altLang="it-IT" sz="1800" b="0">
                <a:latin typeface="Times New Roman" panose="02020603050405020304" pitchFamily="18" charset="0"/>
              </a:rPr>
              <a:t>dobbiamo codificare i simboli di uscita con</a:t>
            </a: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 “</a:t>
            </a:r>
            <a:r>
              <a:rPr lang="it-IT" altLang="it-IT" sz="1800" b="0">
                <a:solidFill>
                  <a:srgbClr val="0033CC"/>
                </a:solidFill>
                <a:latin typeface="Times New Roman" panose="02020603050405020304" pitchFamily="18" charset="0"/>
              </a:rPr>
              <a:t>variabili binarie di uscita”</a:t>
            </a:r>
            <a:endParaRPr lang="it-IT" altLang="it-IT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riangolo isoscele 1"/>
          <p:cNvSpPr/>
          <p:nvPr/>
        </p:nvSpPr>
        <p:spPr bwMode="auto">
          <a:xfrm rot="5400000">
            <a:off x="3788902" y="3036957"/>
            <a:ext cx="122698" cy="16675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ccia a destra 2"/>
          <p:cNvSpPr/>
          <p:nvPr/>
        </p:nvSpPr>
        <p:spPr bwMode="auto">
          <a:xfrm>
            <a:off x="2755328" y="2003058"/>
            <a:ext cx="864096" cy="373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8028" y="1555537"/>
            <a:ext cx="24307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BLACK BOX </a:t>
            </a:r>
          </a:p>
          <a:p>
            <a:r>
              <a:rPr lang="it-IT" sz="1800" dirty="0"/>
              <a:t>del progetto sviluppato nelle prossime slide</a:t>
            </a:r>
          </a:p>
          <a:p>
            <a:endParaRPr lang="it-IT" sz="1800" dirty="0"/>
          </a:p>
          <a:p>
            <a:r>
              <a:rPr lang="it-IT" sz="2000" b="1" dirty="0"/>
              <a:t>ATTENZIONE! </a:t>
            </a:r>
          </a:p>
          <a:p>
            <a:r>
              <a:rPr lang="it-IT" sz="2000" dirty="0"/>
              <a:t>la BLACK BOX  è</a:t>
            </a:r>
          </a:p>
          <a:p>
            <a:r>
              <a:rPr lang="it-IT" sz="2000" dirty="0"/>
              <a:t>sempre  lo «</a:t>
            </a:r>
            <a:r>
              <a:rPr lang="it-IT" sz="2000" dirty="0">
                <a:solidFill>
                  <a:srgbClr val="FF0000"/>
                </a:solidFill>
              </a:rPr>
              <a:t>STEP 0» di  ogni progetto!</a:t>
            </a:r>
          </a:p>
        </p:txBody>
      </p:sp>
      <p:sp>
        <p:nvSpPr>
          <p:cNvPr id="77" name="AutoShape 1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51800" y="381009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032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7932337" y="6372462"/>
            <a:ext cx="461219" cy="25693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796E4-3984-4BB0-9821-778BA6BE9289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122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33450"/>
          </a:xfrm>
        </p:spPr>
        <p:txBody>
          <a:bodyPr/>
          <a:lstStyle/>
          <a:p>
            <a:r>
              <a:rPr lang="en-GB" altLang="it-IT" sz="2400"/>
              <a:t>Procedimento di sintesi di R.S.S.:</a:t>
            </a:r>
            <a:br>
              <a:rPr lang="en-GB" altLang="it-IT" sz="2400"/>
            </a:br>
            <a:r>
              <a:rPr lang="en-GB" altLang="it-IT" sz="2400"/>
              <a:t>dalla DESCRIZIONE A PAROLE alla RETE LOGICA</a:t>
            </a:r>
            <a:endParaRPr lang="en-GB" altLang="it-IT" sz="440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85850"/>
            <a:ext cx="8172450" cy="4501232"/>
          </a:xfrm>
        </p:spPr>
        <p:txBody>
          <a:bodyPr/>
          <a:lstStyle/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Si </a:t>
            </a:r>
            <a:r>
              <a:rPr lang="en-GB" altLang="it-IT" sz="1500" dirty="0" err="1">
                <a:solidFill>
                  <a:srgbClr val="000099"/>
                </a:solidFill>
              </a:rPr>
              <a:t>può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passare</a:t>
            </a:r>
            <a:r>
              <a:rPr lang="en-GB" altLang="it-IT" sz="1500" dirty="0">
                <a:solidFill>
                  <a:srgbClr val="000099"/>
                </a:solidFill>
              </a:rPr>
              <a:t> da </a:t>
            </a:r>
            <a:r>
              <a:rPr lang="en-GB" altLang="it-IT" sz="1500" dirty="0" err="1">
                <a:solidFill>
                  <a:srgbClr val="000099"/>
                </a:solidFill>
              </a:rPr>
              <a:t>una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  <a:hlinkClick r:id="rId2" action="ppaction://hlinksldjump"/>
              </a:rPr>
              <a:t>descrizione</a:t>
            </a:r>
            <a:r>
              <a:rPr lang="en-GB" altLang="it-IT" sz="1500" dirty="0">
                <a:solidFill>
                  <a:srgbClr val="000099"/>
                </a:solidFill>
                <a:hlinkClick r:id="rId2" action="ppaction://hlinksldjump"/>
              </a:rPr>
              <a:t> a parole </a:t>
            </a:r>
            <a:r>
              <a:rPr lang="en-GB" altLang="it-IT" sz="1500" dirty="0">
                <a:solidFill>
                  <a:srgbClr val="000099"/>
                </a:solidFill>
              </a:rPr>
              <a:t>del </a:t>
            </a:r>
            <a:r>
              <a:rPr lang="en-GB" altLang="it-IT" sz="1500" dirty="0" err="1">
                <a:solidFill>
                  <a:srgbClr val="000099"/>
                </a:solidFill>
              </a:rPr>
              <a:t>funzionamento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una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macchina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sequenziale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sincrona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alla</a:t>
            </a:r>
            <a:r>
              <a:rPr lang="en-GB" altLang="it-IT" sz="1500" dirty="0">
                <a:solidFill>
                  <a:srgbClr val="000099"/>
                </a:solidFill>
              </a:rPr>
              <a:t>  R.S.S. </a:t>
            </a:r>
            <a:r>
              <a:rPr lang="en-GB" altLang="it-IT" sz="1500" dirty="0" err="1">
                <a:solidFill>
                  <a:srgbClr val="000099"/>
                </a:solidFill>
              </a:rPr>
              <a:t>corrispondente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eseguendo</a:t>
            </a:r>
            <a:r>
              <a:rPr lang="en-GB" altLang="it-IT" sz="1500" dirty="0">
                <a:solidFill>
                  <a:srgbClr val="000099"/>
                </a:solidFill>
              </a:rPr>
              <a:t> in </a:t>
            </a:r>
            <a:r>
              <a:rPr lang="en-GB" altLang="it-IT" sz="1500" dirty="0" err="1">
                <a:solidFill>
                  <a:srgbClr val="000099"/>
                </a:solidFill>
              </a:rPr>
              <a:t>sequenza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seguenti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passi</a:t>
            </a:r>
            <a:r>
              <a:rPr lang="en-GB" altLang="it-IT" sz="1500" dirty="0">
                <a:solidFill>
                  <a:srgbClr val="000099"/>
                </a:solidFill>
              </a:rPr>
              <a:t>:</a:t>
            </a: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1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costruisce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il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diagramma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degli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stati</a:t>
            </a:r>
            <a:endParaRPr lang="en-GB" altLang="it-IT" sz="1500" dirty="0">
              <a:solidFill>
                <a:srgbClr val="000099"/>
              </a:solidFill>
            </a:endParaRP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2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ricava</a:t>
            </a:r>
            <a:r>
              <a:rPr lang="en-GB" altLang="it-IT" sz="1500" dirty="0">
                <a:solidFill>
                  <a:srgbClr val="000099"/>
                </a:solidFill>
              </a:rPr>
              <a:t> la </a:t>
            </a:r>
            <a:r>
              <a:rPr lang="en-GB" altLang="it-IT" sz="1500" dirty="0" err="1">
                <a:solidFill>
                  <a:srgbClr val="000099"/>
                </a:solidFill>
              </a:rPr>
              <a:t>tabella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flusso</a:t>
            </a:r>
            <a:endParaRPr lang="en-GB" altLang="it-IT" sz="1500" dirty="0">
              <a:solidFill>
                <a:srgbClr val="000099"/>
              </a:solidFill>
            </a:endParaRP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3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individua</a:t>
            </a:r>
            <a:r>
              <a:rPr lang="en-GB" altLang="it-IT" sz="1500" dirty="0">
                <a:solidFill>
                  <a:srgbClr val="000099"/>
                </a:solidFill>
              </a:rPr>
              <a:t> la </a:t>
            </a:r>
            <a:r>
              <a:rPr lang="en-GB" altLang="it-IT" sz="1500" dirty="0" err="1">
                <a:solidFill>
                  <a:srgbClr val="000099"/>
                </a:solidFill>
              </a:rPr>
              <a:t>tabella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flusso</a:t>
            </a:r>
            <a:r>
              <a:rPr lang="en-GB" altLang="it-IT" sz="1500" dirty="0">
                <a:solidFill>
                  <a:srgbClr val="000099"/>
                </a:solidFill>
              </a:rPr>
              <a:t> minima (</a:t>
            </a:r>
            <a:r>
              <a:rPr lang="en-GB" altLang="it-IT" sz="1500" dirty="0" err="1">
                <a:solidFill>
                  <a:srgbClr val="000099"/>
                </a:solidFill>
              </a:rPr>
              <a:t>cioè</a:t>
            </a:r>
            <a:r>
              <a:rPr lang="en-GB" altLang="it-IT" sz="1500" dirty="0">
                <a:solidFill>
                  <a:srgbClr val="000099"/>
                </a:solidFill>
              </a:rPr>
              <a:t> la </a:t>
            </a:r>
            <a:r>
              <a:rPr lang="en-GB" altLang="it-IT" sz="1500" dirty="0" err="1">
                <a:solidFill>
                  <a:srgbClr val="000099"/>
                </a:solidFill>
              </a:rPr>
              <a:t>tabella</a:t>
            </a:r>
            <a:r>
              <a:rPr lang="en-GB" altLang="it-IT" sz="1500" dirty="0">
                <a:solidFill>
                  <a:srgbClr val="000099"/>
                </a:solidFill>
              </a:rPr>
              <a:t> col </a:t>
            </a:r>
            <a:r>
              <a:rPr lang="en-GB" altLang="it-IT" sz="1500" dirty="0" err="1">
                <a:solidFill>
                  <a:srgbClr val="000099"/>
                </a:solidFill>
              </a:rPr>
              <a:t>numero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minimo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stati</a:t>
            </a:r>
            <a:r>
              <a:rPr lang="en-GB" altLang="it-IT" sz="1500" dirty="0">
                <a:solidFill>
                  <a:srgbClr val="000099"/>
                </a:solidFill>
              </a:rPr>
              <a:t>)</a:t>
            </a: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4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codificano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gli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stati</a:t>
            </a:r>
            <a:r>
              <a:rPr lang="en-GB" altLang="it-IT" sz="1500" dirty="0">
                <a:solidFill>
                  <a:srgbClr val="000099"/>
                </a:solidFill>
              </a:rPr>
              <a:t> con </a:t>
            </a:r>
            <a:r>
              <a:rPr lang="en-GB" altLang="it-IT" sz="1500" dirty="0" err="1">
                <a:solidFill>
                  <a:srgbClr val="000099"/>
                </a:solidFill>
              </a:rPr>
              <a:t>variabili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binarie</a:t>
            </a:r>
            <a:r>
              <a:rPr lang="en-GB" altLang="it-IT" sz="1500" dirty="0">
                <a:solidFill>
                  <a:srgbClr val="000099"/>
                </a:solidFill>
              </a:rPr>
              <a:t> (</a:t>
            </a:r>
            <a:r>
              <a:rPr lang="en-GB" altLang="it-IT" sz="1500" dirty="0" err="1">
                <a:solidFill>
                  <a:srgbClr val="000099"/>
                </a:solidFill>
              </a:rPr>
              <a:t>variabili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stato</a:t>
            </a:r>
            <a:r>
              <a:rPr lang="en-GB" altLang="it-IT" sz="1500" dirty="0">
                <a:solidFill>
                  <a:srgbClr val="000099"/>
                </a:solidFill>
              </a:rPr>
              <a:t>), </a:t>
            </a:r>
            <a:r>
              <a:rPr lang="en-GB" altLang="it-IT" sz="1500" dirty="0" err="1">
                <a:solidFill>
                  <a:srgbClr val="000099"/>
                </a:solidFill>
              </a:rPr>
              <a:t>senza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curarsi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delle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corse</a:t>
            </a:r>
            <a:endParaRPr lang="en-GB" altLang="it-IT" sz="1500" dirty="0">
              <a:solidFill>
                <a:srgbClr val="000099"/>
              </a:solidFill>
            </a:endParaRP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5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ricava</a:t>
            </a:r>
            <a:r>
              <a:rPr lang="en-GB" altLang="it-IT" sz="1500" dirty="0">
                <a:solidFill>
                  <a:srgbClr val="000099"/>
                </a:solidFill>
              </a:rPr>
              <a:t> la </a:t>
            </a:r>
            <a:r>
              <a:rPr lang="en-GB" altLang="it-IT" sz="1500" dirty="0" err="1">
                <a:solidFill>
                  <a:srgbClr val="000099"/>
                </a:solidFill>
              </a:rPr>
              <a:t>tabella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delle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transizioni</a:t>
            </a:r>
            <a:endParaRPr lang="en-GB" altLang="it-IT" sz="1500" dirty="0">
              <a:solidFill>
                <a:srgbClr val="000099"/>
              </a:solidFill>
            </a:endParaRP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6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ricavano</a:t>
            </a:r>
            <a:r>
              <a:rPr lang="en-GB" altLang="it-IT" sz="1500" dirty="0">
                <a:solidFill>
                  <a:srgbClr val="000099"/>
                </a:solidFill>
              </a:rPr>
              <a:t> le </a:t>
            </a:r>
            <a:r>
              <a:rPr lang="en-GB" altLang="it-IT" sz="1500" dirty="0" err="1">
                <a:solidFill>
                  <a:srgbClr val="000099"/>
                </a:solidFill>
              </a:rPr>
              <a:t>TdV</a:t>
            </a:r>
            <a:r>
              <a:rPr lang="en-GB" altLang="it-IT" sz="1500" dirty="0">
                <a:solidFill>
                  <a:srgbClr val="000099"/>
                </a:solidFill>
              </a:rPr>
              <a:t>  o le </a:t>
            </a:r>
            <a:r>
              <a:rPr lang="en-GB" altLang="it-IT" sz="1500" dirty="0" err="1">
                <a:solidFill>
                  <a:srgbClr val="000099"/>
                </a:solidFill>
              </a:rPr>
              <a:t>mappe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delle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variabili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stato</a:t>
            </a:r>
            <a:r>
              <a:rPr lang="en-GB" altLang="it-IT" sz="1500" dirty="0">
                <a:solidFill>
                  <a:srgbClr val="000099"/>
                </a:solidFill>
              </a:rPr>
              <a:t> e di </a:t>
            </a:r>
            <a:r>
              <a:rPr lang="en-GB" altLang="it-IT" sz="1500" dirty="0" err="1">
                <a:solidFill>
                  <a:srgbClr val="000099"/>
                </a:solidFill>
              </a:rPr>
              <a:t>uscita</a:t>
            </a:r>
            <a:r>
              <a:rPr lang="en-GB" altLang="it-IT" sz="1500" dirty="0">
                <a:solidFill>
                  <a:srgbClr val="000099"/>
                </a:solidFill>
              </a:rPr>
              <a:t> (</a:t>
            </a:r>
            <a:r>
              <a:rPr lang="en-GB" altLang="it-IT" sz="1500" dirty="0" err="1">
                <a:solidFill>
                  <a:srgbClr val="000099"/>
                </a:solidFill>
              </a:rPr>
              <a:t>funzioni</a:t>
            </a:r>
            <a:r>
              <a:rPr lang="en-GB" altLang="it-IT" sz="1500" dirty="0">
                <a:solidFill>
                  <a:srgbClr val="000099"/>
                </a:solidFill>
              </a:rPr>
              <a:t> F e G) </a:t>
            </a: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7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esegue</a:t>
            </a:r>
            <a:r>
              <a:rPr lang="en-GB" altLang="it-IT" sz="1500" dirty="0">
                <a:solidFill>
                  <a:srgbClr val="000099"/>
                </a:solidFill>
              </a:rPr>
              <a:t> la </a:t>
            </a:r>
            <a:r>
              <a:rPr lang="en-GB" altLang="it-IT" sz="1500" dirty="0" err="1">
                <a:solidFill>
                  <a:srgbClr val="000099"/>
                </a:solidFill>
              </a:rPr>
              <a:t>sintesi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dette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TdV</a:t>
            </a:r>
            <a:r>
              <a:rPr lang="en-GB" altLang="it-IT" sz="1500" dirty="0">
                <a:solidFill>
                  <a:srgbClr val="000099"/>
                </a:solidFill>
              </a:rPr>
              <a:t> (</a:t>
            </a:r>
            <a:r>
              <a:rPr lang="en-GB" altLang="it-IT" sz="1500" dirty="0" err="1">
                <a:solidFill>
                  <a:srgbClr val="000099"/>
                </a:solidFill>
              </a:rPr>
              <a:t>sintesi</a:t>
            </a:r>
            <a:r>
              <a:rPr lang="en-GB" altLang="it-IT" sz="1500" dirty="0">
                <a:solidFill>
                  <a:srgbClr val="000099"/>
                </a:solidFill>
              </a:rPr>
              <a:t> di F e G), </a:t>
            </a:r>
            <a:r>
              <a:rPr lang="en-GB" altLang="it-IT" sz="1500" dirty="0" err="1">
                <a:solidFill>
                  <a:srgbClr val="000099"/>
                </a:solidFill>
              </a:rPr>
              <a:t>senza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curarsi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delle</a:t>
            </a:r>
            <a:r>
              <a:rPr lang="en-GB" altLang="it-IT" sz="1500" dirty="0">
                <a:solidFill>
                  <a:srgbClr val="000099"/>
                </a:solidFill>
              </a:rPr>
              <a:t> alee</a:t>
            </a: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8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disegna</a:t>
            </a:r>
            <a:r>
              <a:rPr lang="en-GB" altLang="it-IT" sz="1500" dirty="0">
                <a:solidFill>
                  <a:srgbClr val="000099"/>
                </a:solidFill>
              </a:rPr>
              <a:t> lo schema </a:t>
            </a:r>
            <a:r>
              <a:rPr lang="en-GB" altLang="it-IT" sz="1500" dirty="0" err="1">
                <a:solidFill>
                  <a:srgbClr val="000099"/>
                </a:solidFill>
              </a:rPr>
              <a:t>logico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inserendo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b="1" dirty="0"/>
              <a:t>un FF-D </a:t>
            </a:r>
            <a:r>
              <a:rPr lang="en-GB" altLang="it-IT" sz="1500" dirty="0" err="1">
                <a:solidFill>
                  <a:srgbClr val="000099"/>
                </a:solidFill>
              </a:rPr>
              <a:t>sul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ramo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retroazione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ogni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variabile</a:t>
            </a:r>
            <a:r>
              <a:rPr lang="en-GB" altLang="it-IT" sz="1500" dirty="0">
                <a:solidFill>
                  <a:srgbClr val="000099"/>
                </a:solidFill>
              </a:rPr>
              <a:t> di </a:t>
            </a:r>
            <a:r>
              <a:rPr lang="en-GB" altLang="it-IT" sz="1500" dirty="0" err="1">
                <a:solidFill>
                  <a:srgbClr val="000099"/>
                </a:solidFill>
              </a:rPr>
              <a:t>stato</a:t>
            </a:r>
            <a:endParaRPr lang="en-GB" altLang="it-IT" sz="1500" dirty="0">
              <a:solidFill>
                <a:srgbClr val="000099"/>
              </a:solidFill>
            </a:endParaRP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9  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individua</a:t>
            </a:r>
            <a:r>
              <a:rPr lang="en-GB" altLang="it-IT" sz="1500" dirty="0">
                <a:solidFill>
                  <a:srgbClr val="000099"/>
                </a:solidFill>
              </a:rPr>
              <a:t> la </a:t>
            </a:r>
            <a:r>
              <a:rPr lang="en-GB" altLang="it-IT" sz="1500" dirty="0" err="1">
                <a:solidFill>
                  <a:srgbClr val="000099"/>
                </a:solidFill>
              </a:rPr>
              <a:t>massima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frequenza</a:t>
            </a:r>
            <a:r>
              <a:rPr lang="en-GB" altLang="it-IT" sz="1500" dirty="0">
                <a:solidFill>
                  <a:srgbClr val="000099"/>
                </a:solidFill>
              </a:rPr>
              <a:t> di clock </a:t>
            </a:r>
            <a:r>
              <a:rPr lang="en-GB" altLang="it-IT" sz="1500" dirty="0" err="1">
                <a:solidFill>
                  <a:srgbClr val="000099"/>
                </a:solidFill>
              </a:rPr>
              <a:t>compatibile</a:t>
            </a:r>
            <a:r>
              <a:rPr lang="en-GB" altLang="it-IT" sz="1500" dirty="0">
                <a:solidFill>
                  <a:srgbClr val="000099"/>
                </a:solidFill>
              </a:rPr>
              <a:t> con </a:t>
            </a:r>
            <a:r>
              <a:rPr lang="en-GB" altLang="it-IT" sz="1500" dirty="0" err="1">
                <a:solidFill>
                  <a:srgbClr val="000099"/>
                </a:solidFill>
              </a:rPr>
              <a:t>il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corretto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funzionamente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della</a:t>
            </a:r>
            <a:r>
              <a:rPr lang="en-GB" altLang="it-IT" sz="1500" dirty="0">
                <a:solidFill>
                  <a:srgbClr val="000099"/>
                </a:solidFill>
              </a:rPr>
              <a:t> rete</a:t>
            </a:r>
          </a:p>
          <a:p>
            <a:pPr marL="288925" indent="-288925">
              <a:lnSpc>
                <a:spcPct val="130000"/>
              </a:lnSpc>
              <a:buFontTx/>
              <a:buNone/>
            </a:pPr>
            <a:r>
              <a:rPr lang="en-GB" altLang="it-IT" sz="1500" dirty="0">
                <a:solidFill>
                  <a:srgbClr val="000099"/>
                </a:solidFill>
              </a:rPr>
              <a:t>10 - </a:t>
            </a:r>
            <a:r>
              <a:rPr lang="en-GB" altLang="it-IT" sz="1500" dirty="0" err="1">
                <a:solidFill>
                  <a:srgbClr val="000099"/>
                </a:solidFill>
              </a:rPr>
              <a:t>si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realizza</a:t>
            </a:r>
            <a:r>
              <a:rPr lang="en-GB" altLang="it-IT" sz="1500" dirty="0">
                <a:solidFill>
                  <a:srgbClr val="000099"/>
                </a:solidFill>
              </a:rPr>
              <a:t> </a:t>
            </a:r>
            <a:r>
              <a:rPr lang="en-GB" altLang="it-IT" sz="1500" dirty="0" err="1">
                <a:solidFill>
                  <a:srgbClr val="000099"/>
                </a:solidFill>
              </a:rPr>
              <a:t>fisicamente</a:t>
            </a:r>
            <a:r>
              <a:rPr lang="en-GB" altLang="it-IT" sz="1500" dirty="0">
                <a:solidFill>
                  <a:srgbClr val="000099"/>
                </a:solidFill>
              </a:rPr>
              <a:t> la rete </a:t>
            </a:r>
            <a:r>
              <a:rPr lang="en-GB" altLang="it-IT" sz="1500" dirty="0" err="1">
                <a:solidFill>
                  <a:srgbClr val="000099"/>
                </a:solidFill>
              </a:rPr>
              <a:t>progettata</a:t>
            </a:r>
            <a:r>
              <a:rPr lang="en-GB" altLang="it-IT" sz="1500" dirty="0">
                <a:solidFill>
                  <a:srgbClr val="000099"/>
                </a:solidFill>
              </a:rPr>
              <a:t>  </a:t>
            </a:r>
          </a:p>
          <a:p>
            <a:pPr marL="288925" indent="-288925">
              <a:lnSpc>
                <a:spcPct val="130000"/>
              </a:lnSpc>
              <a:buFontTx/>
              <a:buNone/>
            </a:pPr>
            <a:endParaRPr lang="en-GB" altLang="it-IT" sz="1500" dirty="0">
              <a:solidFill>
                <a:srgbClr val="000099"/>
              </a:solidFill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GB" altLang="it-IT" sz="1500" dirty="0" err="1">
                <a:solidFill>
                  <a:srgbClr val="008000"/>
                </a:solidFill>
              </a:rPr>
              <a:t>Sono</a:t>
            </a:r>
            <a:r>
              <a:rPr lang="en-GB" altLang="it-IT" sz="1500" dirty="0">
                <a:solidFill>
                  <a:srgbClr val="008000"/>
                </a:solidFill>
              </a:rPr>
              <a:t> di </a:t>
            </a:r>
            <a:r>
              <a:rPr lang="en-GB" altLang="it-IT" sz="1500" dirty="0" err="1">
                <a:solidFill>
                  <a:srgbClr val="008000"/>
                </a:solidFill>
              </a:rPr>
              <a:t>uso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comune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strumenti</a:t>
            </a:r>
            <a:r>
              <a:rPr lang="en-GB" altLang="it-IT" sz="1500" dirty="0">
                <a:solidFill>
                  <a:srgbClr val="008000"/>
                </a:solidFill>
              </a:rPr>
              <a:t> di </a:t>
            </a:r>
            <a:r>
              <a:rPr lang="en-GB" altLang="it-IT" sz="1500" dirty="0" err="1">
                <a:solidFill>
                  <a:srgbClr val="008000"/>
                </a:solidFill>
              </a:rPr>
              <a:t>sintesi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automatica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che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consentono</a:t>
            </a:r>
            <a:r>
              <a:rPr lang="en-GB" altLang="it-IT" sz="1500" dirty="0">
                <a:solidFill>
                  <a:srgbClr val="008000"/>
                </a:solidFill>
              </a:rPr>
              <a:t> di </a:t>
            </a:r>
            <a:r>
              <a:rPr lang="en-GB" altLang="it-IT" sz="1500" dirty="0" err="1">
                <a:solidFill>
                  <a:srgbClr val="008000"/>
                </a:solidFill>
              </a:rPr>
              <a:t>passare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direttamente</a:t>
            </a:r>
            <a:br>
              <a:rPr lang="en-GB" altLang="it-IT" sz="1500" dirty="0">
                <a:solidFill>
                  <a:srgbClr val="008000"/>
                </a:solidFill>
              </a:rPr>
            </a:br>
            <a:r>
              <a:rPr lang="en-GB" altLang="it-IT" sz="1500" dirty="0">
                <a:solidFill>
                  <a:srgbClr val="008000"/>
                </a:solidFill>
              </a:rPr>
              <a:t>dal </a:t>
            </a:r>
            <a:r>
              <a:rPr lang="en-GB" altLang="it-IT" sz="1500" dirty="0" err="1">
                <a:solidFill>
                  <a:srgbClr val="008000"/>
                </a:solidFill>
              </a:rPr>
              <a:t>diagramma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degli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stati</a:t>
            </a:r>
            <a:r>
              <a:rPr lang="en-GB" altLang="it-IT" sz="1500" dirty="0">
                <a:solidFill>
                  <a:srgbClr val="008000"/>
                </a:solidFill>
              </a:rPr>
              <a:t> al file di </a:t>
            </a:r>
            <a:r>
              <a:rPr lang="en-GB" altLang="it-IT" sz="1500" dirty="0" err="1">
                <a:solidFill>
                  <a:srgbClr val="008000"/>
                </a:solidFill>
              </a:rPr>
              <a:t>configurazione</a:t>
            </a:r>
            <a:r>
              <a:rPr lang="en-GB" altLang="it-IT" sz="1500" dirty="0">
                <a:solidFill>
                  <a:srgbClr val="008000"/>
                </a:solidFill>
              </a:rPr>
              <a:t> di </a:t>
            </a:r>
            <a:r>
              <a:rPr lang="en-GB" altLang="it-IT" sz="1500" dirty="0" err="1">
                <a:solidFill>
                  <a:srgbClr val="008000"/>
                </a:solidFill>
              </a:rPr>
              <a:t>circuiti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logici</a:t>
            </a:r>
            <a:r>
              <a:rPr lang="en-GB" altLang="it-IT" sz="1500" dirty="0">
                <a:solidFill>
                  <a:srgbClr val="008000"/>
                </a:solidFill>
              </a:rPr>
              <a:t> </a:t>
            </a:r>
            <a:r>
              <a:rPr lang="en-GB" altLang="it-IT" sz="1500" dirty="0" err="1">
                <a:solidFill>
                  <a:srgbClr val="008000"/>
                </a:solidFill>
              </a:rPr>
              <a:t>programmabili</a:t>
            </a:r>
            <a:r>
              <a:rPr lang="en-GB" altLang="it-IT" sz="1500" dirty="0">
                <a:solidFill>
                  <a:srgbClr val="008000"/>
                </a:solidFill>
              </a:rPr>
              <a:t> (</a:t>
            </a:r>
            <a:r>
              <a:rPr lang="en-GB" altLang="it-IT" sz="1500" dirty="0" err="1">
                <a:solidFill>
                  <a:srgbClr val="008000"/>
                </a:solidFill>
              </a:rPr>
              <a:t>es</a:t>
            </a:r>
            <a:r>
              <a:rPr lang="en-GB" altLang="it-IT" sz="1500" dirty="0">
                <a:solidFill>
                  <a:srgbClr val="008000"/>
                </a:solidFill>
              </a:rPr>
              <a:t>. FPGA)</a:t>
            </a:r>
          </a:p>
        </p:txBody>
      </p:sp>
      <p:sp>
        <p:nvSpPr>
          <p:cNvPr id="5735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05648" y="1752600"/>
            <a:ext cx="685800" cy="304800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53148" y="2000598"/>
            <a:ext cx="685800" cy="304800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4444" y="2609138"/>
            <a:ext cx="533400" cy="228600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9122" y="2839146"/>
            <a:ext cx="609600" cy="381000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4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7668" y="3778119"/>
            <a:ext cx="496416" cy="233536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46537" y="2287424"/>
            <a:ext cx="685800" cy="304800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3133725"/>
            <a:ext cx="467844" cy="331112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27912" y="3512700"/>
            <a:ext cx="326532" cy="281098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01794" y="4059518"/>
            <a:ext cx="504056" cy="288032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6349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001001" y="6372462"/>
            <a:ext cx="392556" cy="34837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18DBD-B857-4348-B4CD-1C0E0A5ADFED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123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537" y="137370"/>
            <a:ext cx="6629400" cy="685800"/>
          </a:xfrm>
        </p:spPr>
        <p:txBody>
          <a:bodyPr/>
          <a:lstStyle/>
          <a:p>
            <a:r>
              <a:rPr lang="it-IT" altLang="it-IT" sz="2800" dirty="0"/>
              <a:t>Il grafo degli stati del semaforo (</a:t>
            </a:r>
            <a:r>
              <a:rPr lang="it-IT" altLang="it-IT" sz="2800" b="1" dirty="0">
                <a:solidFill>
                  <a:srgbClr val="FF0000"/>
                </a:solidFill>
              </a:rPr>
              <a:t>STEP 1</a:t>
            </a:r>
            <a:r>
              <a:rPr lang="it-IT" altLang="it-IT" sz="2800" dirty="0"/>
              <a:t>)</a:t>
            </a:r>
          </a:p>
        </p:txBody>
      </p:sp>
      <p:grpSp>
        <p:nvGrpSpPr>
          <p:cNvPr id="63493" name="Group 3"/>
          <p:cNvGrpSpPr>
            <a:grpSpLocks/>
          </p:cNvGrpSpPr>
          <p:nvPr/>
        </p:nvGrpSpPr>
        <p:grpSpPr bwMode="auto">
          <a:xfrm>
            <a:off x="1022834" y="3710883"/>
            <a:ext cx="6749566" cy="1366290"/>
            <a:chOff x="720" y="1152"/>
            <a:chExt cx="4848" cy="2708"/>
          </a:xfrm>
        </p:grpSpPr>
        <p:sp>
          <p:nvSpPr>
            <p:cNvPr id="63588" name="Oval 4"/>
            <p:cNvSpPr>
              <a:spLocks noChangeArrowheads="1"/>
            </p:cNvSpPr>
            <p:nvPr/>
          </p:nvSpPr>
          <p:spPr bwMode="auto">
            <a:xfrm>
              <a:off x="720" y="115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A,V</a:t>
              </a:r>
            </a:p>
          </p:txBody>
        </p:sp>
        <p:sp>
          <p:nvSpPr>
            <p:cNvPr id="63589" name="Oval 5"/>
            <p:cNvSpPr>
              <a:spLocks noChangeArrowheads="1"/>
            </p:cNvSpPr>
            <p:nvPr/>
          </p:nvSpPr>
          <p:spPr bwMode="auto">
            <a:xfrm>
              <a:off x="2112" y="115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B,V</a:t>
              </a:r>
            </a:p>
          </p:txBody>
        </p:sp>
        <p:sp>
          <p:nvSpPr>
            <p:cNvPr id="63590" name="Oval 6"/>
            <p:cNvSpPr>
              <a:spLocks noChangeArrowheads="1"/>
            </p:cNvSpPr>
            <p:nvPr/>
          </p:nvSpPr>
          <p:spPr bwMode="auto">
            <a:xfrm>
              <a:off x="3504" y="115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C,V</a:t>
              </a:r>
            </a:p>
          </p:txBody>
        </p:sp>
        <p:sp>
          <p:nvSpPr>
            <p:cNvPr id="63591" name="Oval 7"/>
            <p:cNvSpPr>
              <a:spLocks noChangeArrowheads="1"/>
            </p:cNvSpPr>
            <p:nvPr/>
          </p:nvSpPr>
          <p:spPr bwMode="auto">
            <a:xfrm>
              <a:off x="3792" y="309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E,R</a:t>
              </a:r>
            </a:p>
          </p:txBody>
        </p:sp>
        <p:sp>
          <p:nvSpPr>
            <p:cNvPr id="63592" name="Oval 8"/>
            <p:cNvSpPr>
              <a:spLocks noChangeArrowheads="1"/>
            </p:cNvSpPr>
            <p:nvPr/>
          </p:nvSpPr>
          <p:spPr bwMode="auto">
            <a:xfrm>
              <a:off x="2160" y="307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F,R</a:t>
              </a:r>
            </a:p>
          </p:txBody>
        </p:sp>
        <p:sp>
          <p:nvSpPr>
            <p:cNvPr id="63593" name="Oval 9"/>
            <p:cNvSpPr>
              <a:spLocks noChangeArrowheads="1"/>
            </p:cNvSpPr>
            <p:nvPr/>
          </p:nvSpPr>
          <p:spPr bwMode="auto">
            <a:xfrm>
              <a:off x="720" y="2688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G,R</a:t>
              </a:r>
            </a:p>
          </p:txBody>
        </p:sp>
        <p:sp>
          <p:nvSpPr>
            <p:cNvPr id="63594" name="Oval 10"/>
            <p:cNvSpPr>
              <a:spLocks noChangeArrowheads="1"/>
            </p:cNvSpPr>
            <p:nvPr/>
          </p:nvSpPr>
          <p:spPr bwMode="auto">
            <a:xfrm>
              <a:off x="4800" y="1824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D,G</a:t>
              </a:r>
            </a:p>
          </p:txBody>
        </p:sp>
        <p:sp>
          <p:nvSpPr>
            <p:cNvPr id="63595" name="Line 11"/>
            <p:cNvSpPr>
              <a:spLocks noChangeShapeType="1"/>
            </p:cNvSpPr>
            <p:nvPr/>
          </p:nvSpPr>
          <p:spPr bwMode="auto">
            <a:xfrm>
              <a:off x="1488" y="15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596" name="Line 12"/>
            <p:cNvSpPr>
              <a:spLocks noChangeShapeType="1"/>
            </p:cNvSpPr>
            <p:nvPr/>
          </p:nvSpPr>
          <p:spPr bwMode="auto">
            <a:xfrm>
              <a:off x="2880" y="15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597" name="Line 13"/>
            <p:cNvSpPr>
              <a:spLocks noChangeShapeType="1"/>
            </p:cNvSpPr>
            <p:nvPr/>
          </p:nvSpPr>
          <p:spPr bwMode="auto">
            <a:xfrm>
              <a:off x="4272" y="1680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3598" name="Line 14"/>
            <p:cNvSpPr>
              <a:spLocks noChangeShapeType="1"/>
            </p:cNvSpPr>
            <p:nvPr/>
          </p:nvSpPr>
          <p:spPr bwMode="auto">
            <a:xfrm flipH="1">
              <a:off x="4464" y="2592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3599" name="Line 15"/>
            <p:cNvSpPr>
              <a:spLocks noChangeShapeType="1"/>
            </p:cNvSpPr>
            <p:nvPr/>
          </p:nvSpPr>
          <p:spPr bwMode="auto">
            <a:xfrm flipH="1">
              <a:off x="2928" y="34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600" name="Line 16"/>
            <p:cNvSpPr>
              <a:spLocks noChangeShapeType="1"/>
            </p:cNvSpPr>
            <p:nvPr/>
          </p:nvSpPr>
          <p:spPr bwMode="auto">
            <a:xfrm flipH="1" flipV="1">
              <a:off x="1488" y="3216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601" name="Line 17"/>
            <p:cNvSpPr>
              <a:spLocks noChangeShapeType="1"/>
            </p:cNvSpPr>
            <p:nvPr/>
          </p:nvSpPr>
          <p:spPr bwMode="auto">
            <a:xfrm flipV="1">
              <a:off x="1104" y="192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494" name="Text Box 18"/>
          <p:cNvSpPr txBox="1">
            <a:spLocks noChangeArrowheads="1"/>
          </p:cNvSpPr>
          <p:nvPr/>
        </p:nvSpPr>
        <p:spPr bwMode="auto">
          <a:xfrm>
            <a:off x="758825" y="5193853"/>
            <a:ext cx="91195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90500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spcBef>
                <a:spcPts val="600"/>
              </a:spcBef>
            </a:pPr>
            <a:r>
              <a:rPr lang="it-IT" altLang="it-IT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 ramo rappresenta la transizione da stato presente a stato futuro</a:t>
            </a:r>
          </a:p>
          <a:p>
            <a:pPr marL="174625" indent="-174625">
              <a:spcBef>
                <a:spcPts val="600"/>
              </a:spcBef>
            </a:pPr>
            <a:r>
              <a:rPr lang="it-IT" altLang="it-IT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Dal grafo sarà possibile ricavare le funzioni F e G, e quindi la T. d. F.</a:t>
            </a:r>
          </a:p>
          <a:p>
            <a:pPr marL="174625" indent="-174625">
              <a:spcBef>
                <a:spcPts val="600"/>
              </a:spcBef>
            </a:pPr>
            <a:r>
              <a:rPr lang="it-IT" alt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 transizioni di stato avvengono in corrispondenza degli impulsi di clock</a:t>
            </a:r>
          </a:p>
        </p:txBody>
      </p:sp>
      <p:grpSp>
        <p:nvGrpSpPr>
          <p:cNvPr id="63495" name="Group 19"/>
          <p:cNvGrpSpPr>
            <a:grpSpLocks/>
          </p:cNvGrpSpPr>
          <p:nvPr/>
        </p:nvGrpSpPr>
        <p:grpSpPr bwMode="auto">
          <a:xfrm>
            <a:off x="2023187" y="939850"/>
            <a:ext cx="6553200" cy="1144588"/>
            <a:chOff x="1344" y="623"/>
            <a:chExt cx="4128" cy="721"/>
          </a:xfrm>
        </p:grpSpPr>
        <p:sp>
          <p:nvSpPr>
            <p:cNvPr id="63549" name="Line 20"/>
            <p:cNvSpPr>
              <a:spLocks noChangeShapeType="1"/>
            </p:cNvSpPr>
            <p:nvPr/>
          </p:nvSpPr>
          <p:spPr bwMode="auto">
            <a:xfrm>
              <a:off x="1344" y="919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0" name="Text Box 21"/>
            <p:cNvSpPr txBox="1">
              <a:spLocks noChangeArrowheads="1"/>
            </p:cNvSpPr>
            <p:nvPr/>
          </p:nvSpPr>
          <p:spPr bwMode="auto">
            <a:xfrm>
              <a:off x="5198" y="91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1" name="Rectangle 22"/>
            <p:cNvSpPr>
              <a:spLocks noChangeArrowheads="1"/>
            </p:cNvSpPr>
            <p:nvPr/>
          </p:nvSpPr>
          <p:spPr bwMode="auto">
            <a:xfrm>
              <a:off x="1714" y="623"/>
              <a:ext cx="1074" cy="2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2" name="Rectangle 23"/>
            <p:cNvSpPr>
              <a:spLocks noChangeArrowheads="1"/>
            </p:cNvSpPr>
            <p:nvPr/>
          </p:nvSpPr>
          <p:spPr bwMode="auto">
            <a:xfrm>
              <a:off x="2708" y="623"/>
              <a:ext cx="342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63553" name="Rectangle 24"/>
            <p:cNvSpPr>
              <a:spLocks noChangeArrowheads="1"/>
            </p:cNvSpPr>
            <p:nvPr/>
          </p:nvSpPr>
          <p:spPr bwMode="auto">
            <a:xfrm>
              <a:off x="3050" y="623"/>
              <a:ext cx="982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3554" name="Line 25"/>
            <p:cNvSpPr>
              <a:spLocks noChangeShapeType="1"/>
            </p:cNvSpPr>
            <p:nvPr/>
          </p:nvSpPr>
          <p:spPr bwMode="auto">
            <a:xfrm>
              <a:off x="4801" y="78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5" name="Rectangle 26"/>
            <p:cNvSpPr>
              <a:spLocks noChangeArrowheads="1"/>
            </p:cNvSpPr>
            <p:nvPr/>
          </p:nvSpPr>
          <p:spPr bwMode="auto">
            <a:xfrm>
              <a:off x="4032" y="623"/>
              <a:ext cx="981" cy="2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56" name="Group 27"/>
            <p:cNvGrpSpPr>
              <a:grpSpLocks/>
            </p:cNvGrpSpPr>
            <p:nvPr/>
          </p:nvGrpSpPr>
          <p:grpSpPr bwMode="auto">
            <a:xfrm>
              <a:off x="1638" y="945"/>
              <a:ext cx="3375" cy="399"/>
              <a:chOff x="1638" y="945"/>
              <a:chExt cx="3375" cy="399"/>
            </a:xfrm>
          </p:grpSpPr>
          <p:grpSp>
            <p:nvGrpSpPr>
              <p:cNvPr id="63557" name="Group 28"/>
              <p:cNvGrpSpPr>
                <a:grpSpLocks/>
              </p:cNvGrpSpPr>
              <p:nvPr/>
            </p:nvGrpSpPr>
            <p:grpSpPr bwMode="auto">
              <a:xfrm>
                <a:off x="1638" y="945"/>
                <a:ext cx="2394" cy="399"/>
                <a:chOff x="1638" y="945"/>
                <a:chExt cx="2394" cy="399"/>
              </a:xfrm>
            </p:grpSpPr>
            <p:sp>
              <p:nvSpPr>
                <p:cNvPr id="6356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1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16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050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38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71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8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35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69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03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12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5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776" y="1026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558" name="Group 50"/>
              <p:cNvGrpSpPr>
                <a:grpSpLocks/>
              </p:cNvGrpSpPr>
              <p:nvPr/>
            </p:nvGrpSpPr>
            <p:grpSpPr bwMode="auto">
              <a:xfrm>
                <a:off x="4011" y="945"/>
                <a:ext cx="1002" cy="399"/>
                <a:chOff x="1638" y="945"/>
                <a:chExt cx="1002" cy="399"/>
              </a:xfrm>
            </p:grpSpPr>
            <p:sp>
              <p:nvSpPr>
                <p:cNvPr id="635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3496" name="Group 59"/>
          <p:cNvGrpSpPr>
            <a:grpSpLocks/>
          </p:cNvGrpSpPr>
          <p:nvPr/>
        </p:nvGrpSpPr>
        <p:grpSpPr bwMode="auto">
          <a:xfrm>
            <a:off x="675399" y="357238"/>
            <a:ext cx="962025" cy="1757362"/>
            <a:chOff x="871" y="2823"/>
            <a:chExt cx="606" cy="1107"/>
          </a:xfrm>
        </p:grpSpPr>
        <p:grpSp>
          <p:nvGrpSpPr>
            <p:cNvPr id="63498" name="Group 60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63528" name="Group 61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63543" name="Group 62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63547" name="Arc 63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8" name="Freeform 64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44" name="Group 65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63545" name="Arc 66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6" name="Freeform 67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29" name="Group 68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63537" name="Group 69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63541" name="Arc 70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2" name="Freeform 71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8" name="Group 72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63539" name="Arc 73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0" name="Freeform 74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30" name="Group 75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63531" name="Group 76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63535" name="Arc 77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6" name="Freeform 78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2" name="Group 79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63533" name="Arc 80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4" name="Freeform 81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63499" name="Group 82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63526" name="Freeform 83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27" name="Oval 84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00" name="Rectangle 85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01" name="Group 86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63502" name="Group 87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63519" name="Freeform 88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20" name="Group 89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63521" name="Freeform 90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2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23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63524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25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3" name="Group 95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63512" name="Freeform 96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13" name="Group 97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63514" name="Freeform 98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1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1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63517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8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4" name="Group 103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63505" name="Freeform 104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06" name="Group 105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63507" name="Freeform 106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0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0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6351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1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3497" name="AutoShape 1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136243" y="243717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BAF420-A86B-4DDE-977D-569F62751192}"/>
              </a:ext>
            </a:extLst>
          </p:cNvPr>
          <p:cNvSpPr txBox="1"/>
          <p:nvPr/>
        </p:nvSpPr>
        <p:spPr>
          <a:xfrm>
            <a:off x="333090" y="2433728"/>
            <a:ext cx="8531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Abbiamo un comportamento che si ripete all’infinito; questo comportamento lo dobbiamo ritrovare sul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dds</a:t>
            </a: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alt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Optiamo per un grafo di MOORE: all’interno di ogni nodo indichiamo i simboli  dello  stato e dell’uscita, e a</a:t>
            </a:r>
            <a:r>
              <a:rPr lang="it-IT" altLang="it-IT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ogni stato associamo la relativa configurazione di uscita.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4E27DF-CF2E-425B-B110-F98BA17CBB00}"/>
              </a:ext>
            </a:extLst>
          </p:cNvPr>
          <p:cNvSpPr txBox="1"/>
          <p:nvPr/>
        </p:nvSpPr>
        <p:spPr>
          <a:xfrm>
            <a:off x="7714452" y="1925067"/>
            <a:ext cx="12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</a:rPr>
              <a:t>Tck</a:t>
            </a:r>
            <a:r>
              <a:rPr lang="it-IT" sz="2400" b="1" dirty="0">
                <a:solidFill>
                  <a:srgbClr val="FF0000"/>
                </a:solidFill>
              </a:rPr>
              <a:t>=20s!</a:t>
            </a:r>
          </a:p>
        </p:txBody>
      </p:sp>
    </p:spTree>
    <p:extLst>
      <p:ext uri="{BB962C8B-B14F-4D97-AF65-F5344CB8AC3E}">
        <p14:creationId xmlns:p14="http://schemas.microsoft.com/office/powerpoint/2010/main" val="7851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  <p:bldP spid="2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data 3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65539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61781" y="6372462"/>
            <a:ext cx="467869" cy="371289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25D02-A1D3-4585-888C-F38930CD2DF0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124</a:t>
            </a:fld>
            <a:endParaRPr lang="it-IT" altLang="it-IT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5884"/>
            <a:ext cx="8644796" cy="1143000"/>
          </a:xfrm>
        </p:spPr>
        <p:txBody>
          <a:bodyPr/>
          <a:lstStyle/>
          <a:p>
            <a:r>
              <a:rPr lang="it-IT" altLang="it-IT" sz="3200" dirty="0"/>
              <a:t>Trasformazione del grafo degli stati di MOORE in tabella di flusso </a:t>
            </a:r>
            <a:r>
              <a:rPr lang="it-IT" altLang="it-IT" sz="3200" b="1" dirty="0">
                <a:solidFill>
                  <a:srgbClr val="FF0000"/>
                </a:solidFill>
              </a:rPr>
              <a:t>(STEP 2)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70" y="1393774"/>
            <a:ext cx="8587680" cy="838200"/>
          </a:xfrm>
        </p:spPr>
        <p:txBody>
          <a:bodyPr/>
          <a:lstStyle/>
          <a:p>
            <a:pPr marL="101600" indent="0">
              <a:buFontTx/>
              <a:buNone/>
            </a:pPr>
            <a:r>
              <a:rPr lang="it-IT" altLang="it-IT" sz="1600" dirty="0"/>
              <a:t>Non essendoci ingressi, il nostro grafo ha un solo ramo uscente per ogni nodo: quindi la tabella di flusso di </a:t>
            </a:r>
            <a:r>
              <a:rPr lang="it-IT" altLang="it-IT" sz="1600" b="1" dirty="0">
                <a:solidFill>
                  <a:srgbClr val="008000"/>
                </a:solidFill>
              </a:rPr>
              <a:t>MOORE</a:t>
            </a:r>
            <a:r>
              <a:rPr lang="it-IT" altLang="it-IT" sz="1600" dirty="0"/>
              <a:t> avrà una sola colonna per la stato futuro. Possiamo allora condensare tutte le informazioni contenute nel grafo in </a:t>
            </a:r>
            <a:r>
              <a:rPr lang="it-IT" altLang="it-IT" sz="1600" b="1" dirty="0">
                <a:solidFill>
                  <a:srgbClr val="008000"/>
                </a:solidFill>
              </a:rPr>
              <a:t>tre colonne</a:t>
            </a:r>
            <a:r>
              <a:rPr lang="it-IT" altLang="it-IT" sz="1600" b="1" dirty="0"/>
              <a:t> </a:t>
            </a:r>
            <a:r>
              <a:rPr lang="it-IT" altLang="it-IT" sz="1600" dirty="0"/>
              <a:t>come segue:</a:t>
            </a:r>
          </a:p>
        </p:txBody>
      </p:sp>
      <p:cxnSp>
        <p:nvCxnSpPr>
          <p:cNvPr id="65542" name="AutoShape 7"/>
          <p:cNvCxnSpPr>
            <a:cxnSpLocks noChangeShapeType="1"/>
            <a:stCxn id="65543" idx="0"/>
            <a:endCxn id="65543" idx="2"/>
          </p:cNvCxnSpPr>
          <p:nvPr/>
        </p:nvCxnSpPr>
        <p:spPr bwMode="auto">
          <a:xfrm>
            <a:off x="6081713" y="2263775"/>
            <a:ext cx="0" cy="3211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5543" name="Rectangle 9"/>
          <p:cNvSpPr>
            <a:spLocks noChangeArrowheads="1"/>
          </p:cNvSpPr>
          <p:nvPr/>
        </p:nvSpPr>
        <p:spPr bwMode="auto">
          <a:xfrm>
            <a:off x="4852988" y="2263775"/>
            <a:ext cx="2455862" cy="321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>
            <a:off x="4852988" y="3025775"/>
            <a:ext cx="245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5545" name="Text Box 11"/>
          <p:cNvSpPr txBox="1">
            <a:spLocks noChangeArrowheads="1"/>
          </p:cNvSpPr>
          <p:nvPr/>
        </p:nvSpPr>
        <p:spPr bwMode="auto">
          <a:xfrm>
            <a:off x="4852988" y="2263775"/>
            <a:ext cx="1100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  <a:t>Stato </a:t>
            </a:r>
            <a:b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  <a:t>presente</a:t>
            </a:r>
          </a:p>
        </p:txBody>
      </p:sp>
      <p:sp>
        <p:nvSpPr>
          <p:cNvPr id="65546" name="Text Box 12"/>
          <p:cNvSpPr txBox="1">
            <a:spLocks noChangeArrowheads="1"/>
          </p:cNvSpPr>
          <p:nvPr/>
        </p:nvSpPr>
        <p:spPr bwMode="auto">
          <a:xfrm>
            <a:off x="6342063" y="2279650"/>
            <a:ext cx="874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  <a:t>Stato </a:t>
            </a:r>
            <a:b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  <a:t>futuro</a:t>
            </a: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5345636" y="3027641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5548" name="Text Box 16"/>
          <p:cNvSpPr txBox="1">
            <a:spLocks noChangeArrowheads="1"/>
          </p:cNvSpPr>
          <p:nvPr/>
        </p:nvSpPr>
        <p:spPr bwMode="auto">
          <a:xfrm>
            <a:off x="5358398" y="333402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5549" name="Text Box 17"/>
          <p:cNvSpPr txBox="1">
            <a:spLocks noChangeArrowheads="1"/>
          </p:cNvSpPr>
          <p:nvPr/>
        </p:nvSpPr>
        <p:spPr bwMode="auto">
          <a:xfrm>
            <a:off x="5351986" y="365152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5550" name="Text Box 18"/>
          <p:cNvSpPr txBox="1">
            <a:spLocks noChangeArrowheads="1"/>
          </p:cNvSpPr>
          <p:nvPr/>
        </p:nvSpPr>
        <p:spPr bwMode="auto">
          <a:xfrm>
            <a:off x="5358398" y="428652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5551" name="Text Box 19"/>
          <p:cNvSpPr txBox="1">
            <a:spLocks noChangeArrowheads="1"/>
          </p:cNvSpPr>
          <p:nvPr/>
        </p:nvSpPr>
        <p:spPr bwMode="auto">
          <a:xfrm>
            <a:off x="5364810" y="4604028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5552" name="Text Box 20"/>
          <p:cNvSpPr txBox="1">
            <a:spLocks noChangeArrowheads="1"/>
          </p:cNvSpPr>
          <p:nvPr/>
        </p:nvSpPr>
        <p:spPr bwMode="auto">
          <a:xfrm>
            <a:off x="5345574" y="4921528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65553" name="Text Box 21"/>
          <p:cNvSpPr txBox="1">
            <a:spLocks noChangeArrowheads="1"/>
          </p:cNvSpPr>
          <p:nvPr/>
        </p:nvSpPr>
        <p:spPr bwMode="auto">
          <a:xfrm>
            <a:off x="5351986" y="396902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5554" name="Text Box 23"/>
          <p:cNvSpPr txBox="1">
            <a:spLocks noChangeArrowheads="1"/>
          </p:cNvSpPr>
          <p:nvPr/>
        </p:nvSpPr>
        <p:spPr bwMode="auto">
          <a:xfrm>
            <a:off x="6501398" y="3053041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5555" name="Text Box 25"/>
          <p:cNvSpPr txBox="1">
            <a:spLocks noChangeArrowheads="1"/>
          </p:cNvSpPr>
          <p:nvPr/>
        </p:nvSpPr>
        <p:spPr bwMode="auto">
          <a:xfrm>
            <a:off x="6496574" y="4929466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33CC"/>
                </a:solidFill>
                <a:latin typeface="Times New Roman" panose="02020603050405020304" pitchFamily="18" charset="0"/>
              </a:rPr>
              <a:t>A</a:t>
            </a:r>
            <a:endParaRPr lang="it-IT" altLang="it-IT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6" name="Text Box 26"/>
          <p:cNvSpPr txBox="1">
            <a:spLocks noChangeArrowheads="1"/>
          </p:cNvSpPr>
          <p:nvPr/>
        </p:nvSpPr>
        <p:spPr bwMode="auto">
          <a:xfrm>
            <a:off x="6490162" y="4616728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33CC"/>
                </a:solidFill>
                <a:latin typeface="Times New Roman" panose="02020603050405020304" pitchFamily="18" charset="0"/>
              </a:rPr>
              <a:t>G</a:t>
            </a:r>
            <a:endParaRPr lang="it-IT" altLang="it-IT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7" name="Text Box 27"/>
          <p:cNvSpPr txBox="1">
            <a:spLocks noChangeArrowheads="1"/>
          </p:cNvSpPr>
          <p:nvPr/>
        </p:nvSpPr>
        <p:spPr bwMode="auto">
          <a:xfrm>
            <a:off x="6509398" y="4303991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5558" name="Text Box 28"/>
          <p:cNvSpPr txBox="1">
            <a:spLocks noChangeArrowheads="1"/>
          </p:cNvSpPr>
          <p:nvPr/>
        </p:nvSpPr>
        <p:spPr bwMode="auto">
          <a:xfrm>
            <a:off x="6502986" y="3991253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33CC"/>
                </a:solidFill>
                <a:latin typeface="Times New Roman" panose="02020603050405020304" pitchFamily="18" charset="0"/>
              </a:rPr>
              <a:t>E</a:t>
            </a:r>
            <a:endParaRPr lang="it-IT" altLang="it-IT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9" name="Text Box 29"/>
          <p:cNvSpPr txBox="1">
            <a:spLocks noChangeArrowheads="1"/>
          </p:cNvSpPr>
          <p:nvPr/>
        </p:nvSpPr>
        <p:spPr bwMode="auto">
          <a:xfrm>
            <a:off x="6496574" y="336577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33CC"/>
                </a:solidFill>
                <a:latin typeface="Times New Roman" panose="02020603050405020304" pitchFamily="18" charset="0"/>
              </a:rPr>
              <a:t>C</a:t>
            </a:r>
            <a:endParaRPr lang="it-IT" altLang="it-IT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60" name="Text Box 30"/>
          <p:cNvSpPr txBox="1">
            <a:spLocks noChangeArrowheads="1"/>
          </p:cNvSpPr>
          <p:nvPr/>
        </p:nvSpPr>
        <p:spPr bwMode="auto">
          <a:xfrm>
            <a:off x="6496574" y="3678516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5561" name="Text Box 31"/>
          <p:cNvSpPr txBox="1">
            <a:spLocks noChangeArrowheads="1"/>
          </p:cNvSpPr>
          <p:nvPr/>
        </p:nvSpPr>
        <p:spPr bwMode="auto">
          <a:xfrm>
            <a:off x="7375525" y="5949950"/>
            <a:ext cx="125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99"/>
                </a:solidFill>
                <a:latin typeface="Times New Roman" panose="02020603050405020304" pitchFamily="18" charset="0"/>
              </a:rPr>
              <a:t>F: S </a:t>
            </a:r>
            <a:r>
              <a:rPr lang="it-IT" altLang="it-IT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U</a:t>
            </a:r>
            <a:r>
              <a:rPr lang="it-IT" altLang="it-IT" sz="20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5562" name="Rectangle 34"/>
          <p:cNvSpPr>
            <a:spLocks noChangeArrowheads="1"/>
          </p:cNvSpPr>
          <p:nvPr/>
        </p:nvSpPr>
        <p:spPr bwMode="auto">
          <a:xfrm>
            <a:off x="7316788" y="2263775"/>
            <a:ext cx="1155700" cy="321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63" name="Line 35"/>
          <p:cNvSpPr>
            <a:spLocks noChangeShapeType="1"/>
          </p:cNvSpPr>
          <p:nvPr/>
        </p:nvSpPr>
        <p:spPr bwMode="auto">
          <a:xfrm>
            <a:off x="7316788" y="3025775"/>
            <a:ext cx="115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5564" name="Text Box 36"/>
          <p:cNvSpPr txBox="1">
            <a:spLocks noChangeArrowheads="1"/>
          </p:cNvSpPr>
          <p:nvPr/>
        </p:nvSpPr>
        <p:spPr bwMode="auto">
          <a:xfrm>
            <a:off x="7531100" y="2432050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  <a:t>uscita</a:t>
            </a:r>
          </a:p>
        </p:txBody>
      </p:sp>
      <p:sp>
        <p:nvSpPr>
          <p:cNvPr id="65565" name="Text Box 38"/>
          <p:cNvSpPr txBox="1">
            <a:spLocks noChangeArrowheads="1"/>
          </p:cNvSpPr>
          <p:nvPr/>
        </p:nvSpPr>
        <p:spPr bwMode="auto">
          <a:xfrm>
            <a:off x="7659688" y="30543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65566" name="Text Box 40"/>
          <p:cNvSpPr txBox="1">
            <a:spLocks noChangeArrowheads="1"/>
          </p:cNvSpPr>
          <p:nvPr/>
        </p:nvSpPr>
        <p:spPr bwMode="auto">
          <a:xfrm>
            <a:off x="7673975" y="49307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65567" name="Text Box 41"/>
          <p:cNvSpPr txBox="1">
            <a:spLocks noChangeArrowheads="1"/>
          </p:cNvSpPr>
          <p:nvPr/>
        </p:nvSpPr>
        <p:spPr bwMode="auto">
          <a:xfrm>
            <a:off x="7679323" y="461672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65568" name="Text Box 42"/>
          <p:cNvSpPr txBox="1">
            <a:spLocks noChangeArrowheads="1"/>
          </p:cNvSpPr>
          <p:nvPr/>
        </p:nvSpPr>
        <p:spPr bwMode="auto">
          <a:xfrm>
            <a:off x="7666623" y="4303991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65569" name="Text Box 43"/>
          <p:cNvSpPr txBox="1">
            <a:spLocks noChangeArrowheads="1"/>
          </p:cNvSpPr>
          <p:nvPr/>
        </p:nvSpPr>
        <p:spPr bwMode="auto">
          <a:xfrm>
            <a:off x="7654925" y="39925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65570" name="Text Box 44"/>
          <p:cNvSpPr txBox="1">
            <a:spLocks noChangeArrowheads="1"/>
          </p:cNvSpPr>
          <p:nvPr/>
        </p:nvSpPr>
        <p:spPr bwMode="auto">
          <a:xfrm>
            <a:off x="7661275" y="33670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65571" name="Text Box 45"/>
          <p:cNvSpPr txBox="1">
            <a:spLocks noChangeArrowheads="1"/>
          </p:cNvSpPr>
          <p:nvPr/>
        </p:nvSpPr>
        <p:spPr bwMode="auto">
          <a:xfrm>
            <a:off x="7661275" y="36798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65572" name="Text Box 46"/>
          <p:cNvSpPr txBox="1">
            <a:spLocks noChangeArrowheads="1"/>
          </p:cNvSpPr>
          <p:nvPr/>
        </p:nvSpPr>
        <p:spPr bwMode="auto">
          <a:xfrm>
            <a:off x="6051550" y="5975350"/>
            <a:ext cx="125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G: S </a:t>
            </a:r>
            <a:r>
              <a:rPr lang="it-IT" altLang="it-IT" sz="2000">
                <a:latin typeface="Times New Roman" panose="02020603050405020304" pitchFamily="18" charset="0"/>
                <a:sym typeface="Symbol" panose="05050102010706020507" pitchFamily="18" charset="2"/>
              </a:rPr>
              <a:t> S</a:t>
            </a:r>
            <a:r>
              <a:rPr lang="it-IT" altLang="it-IT" sz="2000"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65573" name="AutoShape 47"/>
          <p:cNvCxnSpPr>
            <a:cxnSpLocks noChangeShapeType="1"/>
          </p:cNvCxnSpPr>
          <p:nvPr/>
        </p:nvCxnSpPr>
        <p:spPr bwMode="auto">
          <a:xfrm>
            <a:off x="6081713" y="2263775"/>
            <a:ext cx="0" cy="32115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5574" name="Group 62"/>
          <p:cNvGrpSpPr>
            <a:grpSpLocks/>
          </p:cNvGrpSpPr>
          <p:nvPr/>
        </p:nvGrpSpPr>
        <p:grpSpPr bwMode="auto">
          <a:xfrm>
            <a:off x="828482" y="5044649"/>
            <a:ext cx="3340100" cy="1298575"/>
            <a:chOff x="327" y="2817"/>
            <a:chExt cx="2104" cy="818"/>
          </a:xfrm>
        </p:grpSpPr>
        <p:sp>
          <p:nvSpPr>
            <p:cNvPr id="65579" name="Oval 48"/>
            <p:cNvSpPr>
              <a:spLocks noChangeAspect="1" noChangeArrowheads="1"/>
            </p:cNvSpPr>
            <p:nvPr/>
          </p:nvSpPr>
          <p:spPr bwMode="auto">
            <a:xfrm>
              <a:off x="327" y="2818"/>
              <a:ext cx="393" cy="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A,</a:t>
              </a:r>
              <a:r>
                <a:rPr lang="it-IT" altLang="it-IT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80" name="Oval 49"/>
            <p:cNvSpPr>
              <a:spLocks noChangeAspect="1" noChangeArrowheads="1"/>
            </p:cNvSpPr>
            <p:nvPr/>
          </p:nvSpPr>
          <p:spPr bwMode="auto">
            <a:xfrm>
              <a:off x="888" y="2817"/>
              <a:ext cx="392" cy="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B,</a:t>
              </a:r>
              <a:r>
                <a:rPr lang="it-IT" altLang="it-IT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81" name="Oval 50"/>
            <p:cNvSpPr>
              <a:spLocks noChangeAspect="1" noChangeArrowheads="1"/>
            </p:cNvSpPr>
            <p:nvPr/>
          </p:nvSpPr>
          <p:spPr bwMode="auto">
            <a:xfrm>
              <a:off x="1464" y="2817"/>
              <a:ext cx="393" cy="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C,</a:t>
              </a:r>
              <a:r>
                <a:rPr lang="it-IT" altLang="it-IT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82" name="Oval 51"/>
            <p:cNvSpPr>
              <a:spLocks noChangeAspect="1" noChangeArrowheads="1"/>
            </p:cNvSpPr>
            <p:nvPr/>
          </p:nvSpPr>
          <p:spPr bwMode="auto">
            <a:xfrm>
              <a:off x="1523" y="3410"/>
              <a:ext cx="393" cy="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E,</a:t>
              </a:r>
              <a:r>
                <a:rPr lang="it-IT" altLang="it-IT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83" name="Oval 52"/>
            <p:cNvSpPr>
              <a:spLocks noChangeAspect="1" noChangeArrowheads="1"/>
            </p:cNvSpPr>
            <p:nvPr/>
          </p:nvSpPr>
          <p:spPr bwMode="auto">
            <a:xfrm>
              <a:off x="912" y="3380"/>
              <a:ext cx="393" cy="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F,</a:t>
              </a:r>
              <a:r>
                <a:rPr lang="it-IT" altLang="it-IT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84" name="Oval 53"/>
            <p:cNvSpPr>
              <a:spLocks noChangeAspect="1" noChangeArrowheads="1"/>
            </p:cNvSpPr>
            <p:nvPr/>
          </p:nvSpPr>
          <p:spPr bwMode="auto">
            <a:xfrm>
              <a:off x="327" y="3268"/>
              <a:ext cx="393" cy="2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G,</a:t>
              </a:r>
              <a:r>
                <a:rPr lang="it-IT" altLang="it-IT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85" name="Oval 54"/>
            <p:cNvSpPr>
              <a:spLocks noChangeAspect="1" noChangeArrowheads="1"/>
            </p:cNvSpPr>
            <p:nvPr/>
          </p:nvSpPr>
          <p:spPr bwMode="auto">
            <a:xfrm>
              <a:off x="2038" y="3038"/>
              <a:ext cx="393" cy="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D,</a:t>
              </a:r>
              <a:r>
                <a:rPr lang="it-IT" altLang="it-IT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  <a:endParaRPr lang="it-IT" altLang="it-IT" sz="180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86" name="Line 55"/>
            <p:cNvSpPr>
              <a:spLocks noChangeAspect="1" noChangeShapeType="1"/>
            </p:cNvSpPr>
            <p:nvPr/>
          </p:nvSpPr>
          <p:spPr bwMode="auto">
            <a:xfrm>
              <a:off x="720" y="2930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5587" name="Line 56"/>
            <p:cNvSpPr>
              <a:spLocks noChangeAspect="1" noChangeShapeType="1"/>
            </p:cNvSpPr>
            <p:nvPr/>
          </p:nvSpPr>
          <p:spPr bwMode="auto">
            <a:xfrm>
              <a:off x="1280" y="2930"/>
              <a:ext cx="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5588" name="Line 57"/>
            <p:cNvSpPr>
              <a:spLocks noChangeAspect="1" noChangeShapeType="1"/>
            </p:cNvSpPr>
            <p:nvPr/>
          </p:nvSpPr>
          <p:spPr bwMode="auto">
            <a:xfrm rot="1242503">
              <a:off x="1851" y="3014"/>
              <a:ext cx="233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5589" name="Line 58"/>
            <p:cNvSpPr>
              <a:spLocks noChangeAspect="1" noChangeShapeType="1"/>
            </p:cNvSpPr>
            <p:nvPr/>
          </p:nvSpPr>
          <p:spPr bwMode="auto">
            <a:xfrm flipH="1">
              <a:off x="1867" y="3263"/>
              <a:ext cx="27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5590" name="Line 59"/>
            <p:cNvSpPr>
              <a:spLocks noChangeAspect="1" noChangeShapeType="1"/>
            </p:cNvSpPr>
            <p:nvPr/>
          </p:nvSpPr>
          <p:spPr bwMode="auto">
            <a:xfrm flipH="1">
              <a:off x="1305" y="3493"/>
              <a:ext cx="2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5591" name="Line 60"/>
            <p:cNvSpPr>
              <a:spLocks noChangeAspect="1" noChangeShapeType="1"/>
            </p:cNvSpPr>
            <p:nvPr/>
          </p:nvSpPr>
          <p:spPr bwMode="auto">
            <a:xfrm rot="570692" flipH="1" flipV="1">
              <a:off x="720" y="3410"/>
              <a:ext cx="19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5592" name="Line 61"/>
            <p:cNvSpPr>
              <a:spLocks noChangeAspect="1" noChangeShapeType="1"/>
            </p:cNvSpPr>
            <p:nvPr/>
          </p:nvSpPr>
          <p:spPr bwMode="auto">
            <a:xfrm flipV="1">
              <a:off x="523" y="3043"/>
              <a:ext cx="0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5575" name="Text Box 63"/>
          <p:cNvSpPr txBox="1">
            <a:spLocks noChangeArrowheads="1"/>
          </p:cNvSpPr>
          <p:nvPr/>
        </p:nvSpPr>
        <p:spPr bwMode="auto">
          <a:xfrm>
            <a:off x="247684" y="2427810"/>
            <a:ext cx="43870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7325" indent="-187325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800" dirty="0">
                <a:solidFill>
                  <a:srgbClr val="008000"/>
                </a:solidFill>
              </a:rPr>
              <a:t>Una </a:t>
            </a:r>
            <a:r>
              <a:rPr lang="it-IT" altLang="it-IT" sz="1800" dirty="0">
                <a:solidFill>
                  <a:schemeClr val="accent2"/>
                </a:solidFill>
              </a:rPr>
              <a:t>riga</a:t>
            </a:r>
            <a:r>
              <a:rPr lang="it-IT" altLang="it-IT" sz="1800" dirty="0">
                <a:solidFill>
                  <a:srgbClr val="008000"/>
                </a:solidFill>
              </a:rPr>
              <a:t> per ogni stato</a:t>
            </a:r>
          </a:p>
          <a:p>
            <a:pPr>
              <a:spcBef>
                <a:spcPct val="0"/>
              </a:spcBef>
            </a:pPr>
            <a:r>
              <a:rPr lang="it-IT" altLang="it-IT" sz="1800" dirty="0">
                <a:solidFill>
                  <a:srgbClr val="008000"/>
                </a:solidFill>
              </a:rPr>
              <a:t>Una colonna per lo stato presente</a:t>
            </a:r>
          </a:p>
          <a:p>
            <a:pPr>
              <a:spcBef>
                <a:spcPct val="0"/>
              </a:spcBef>
            </a:pPr>
            <a:r>
              <a:rPr lang="it-IT" altLang="it-IT" sz="1800" dirty="0">
                <a:solidFill>
                  <a:srgbClr val="008000"/>
                </a:solidFill>
              </a:rPr>
              <a:t>Una colonna per rappresentare i rami uscenti da ogni nodo</a:t>
            </a:r>
            <a:br>
              <a:rPr lang="it-IT" altLang="it-IT" sz="1800" dirty="0">
                <a:solidFill>
                  <a:schemeClr val="tx1"/>
                </a:solidFill>
              </a:rPr>
            </a:br>
            <a:r>
              <a:rPr lang="it-IT" altLang="it-IT" sz="1800" dirty="0">
                <a:solidFill>
                  <a:schemeClr val="tx1"/>
                </a:solidFill>
              </a:rPr>
              <a:t> (cioè le corrispondenze </a:t>
            </a:r>
            <a:br>
              <a:rPr lang="it-IT" altLang="it-IT" sz="1800" dirty="0">
                <a:solidFill>
                  <a:schemeClr val="tx1"/>
                </a:solidFill>
              </a:rPr>
            </a:br>
            <a:r>
              <a:rPr lang="it-IT" altLang="it-IT" sz="1800" i="1" dirty="0">
                <a:solidFill>
                  <a:schemeClr val="tx1"/>
                </a:solidFill>
              </a:rPr>
              <a:t>stato  presente </a:t>
            </a:r>
            <a:r>
              <a:rPr lang="it-IT" altLang="it-IT" sz="1800" i="1" dirty="0">
                <a:solidFill>
                  <a:schemeClr val="tx1"/>
                </a:solidFill>
                <a:sym typeface="Symbol" panose="05050102010706020507" pitchFamily="18" charset="2"/>
              </a:rPr>
              <a:t> stato futuro</a:t>
            </a:r>
            <a:r>
              <a:rPr lang="it-IT" altLang="it-IT" sz="1800" dirty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it-IT" altLang="it-IT" sz="1800" dirty="0">
                <a:solidFill>
                  <a:srgbClr val="008000"/>
                </a:solidFill>
                <a:sym typeface="Symbol" panose="05050102010706020507" pitchFamily="18" charset="2"/>
              </a:rPr>
              <a:t>Una colonna per rappresentare il valore dell’uscita in ogni nodo</a:t>
            </a:r>
          </a:p>
        </p:txBody>
      </p:sp>
      <p:sp>
        <p:nvSpPr>
          <p:cNvPr id="65577" name="Line 65"/>
          <p:cNvSpPr>
            <a:spLocks noChangeShapeType="1"/>
          </p:cNvSpPr>
          <p:nvPr/>
        </p:nvSpPr>
        <p:spPr bwMode="auto">
          <a:xfrm>
            <a:off x="6670675" y="5607050"/>
            <a:ext cx="0" cy="41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5578" name="Line 66"/>
          <p:cNvSpPr>
            <a:spLocks noChangeShapeType="1"/>
          </p:cNvSpPr>
          <p:nvPr/>
        </p:nvSpPr>
        <p:spPr bwMode="auto">
          <a:xfrm>
            <a:off x="7926388" y="5583238"/>
            <a:ext cx="0" cy="4127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6" name="AutoShape 8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61781" y="822750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46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6656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058151" y="6372462"/>
            <a:ext cx="335405" cy="34837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F27B76-A368-41F1-8483-059529EBF744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125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3175" y="3175"/>
            <a:ext cx="71326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758825" y="312738"/>
            <a:ext cx="962025" cy="1757362"/>
            <a:chOff x="871" y="2823"/>
            <a:chExt cx="606" cy="1107"/>
          </a:xfrm>
        </p:grpSpPr>
        <p:grpSp>
          <p:nvGrpSpPr>
            <p:cNvPr id="66653" name="Group 4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66683" name="Group 5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66698" name="Group 6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66702" name="Arc 7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703" name="Freeform 8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6699" name="Group 9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66700" name="Arc 10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701" name="Freeform 11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6684" name="Group 12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66692" name="Group 13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66696" name="Arc 14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97" name="Freeform 15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6693" name="Group 16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66694" name="Arc 17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95" name="Freeform 18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6685" name="Group 19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66686" name="Group 20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66690" name="Arc 21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91" name="Freeform 22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6687" name="Group 23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66688" name="Arc 24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89" name="Freeform 25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66654" name="Group 26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66681" name="Freeform 27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682" name="Oval 28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6655" name="Rectangle 29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6656" name="Group 30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66657" name="Group 31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66674" name="Freeform 32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6675" name="Group 33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66676" name="Freeform 34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7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67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66679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80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6658" name="Group 39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66667" name="Freeform 40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6668" name="Group 41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66669" name="Freeform 42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70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67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66672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73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6659" name="Group 47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66660" name="Freeform 48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6661" name="Group 49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66662" name="Freeform 50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63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664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66665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66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6566" name="Rectangle 55"/>
          <p:cNvSpPr>
            <a:spLocks noGrp="1" noChangeArrowheads="1"/>
          </p:cNvSpPr>
          <p:nvPr>
            <p:ph type="title"/>
          </p:nvPr>
        </p:nvSpPr>
        <p:spPr>
          <a:xfrm>
            <a:off x="1720850" y="312738"/>
            <a:ext cx="6965950" cy="927100"/>
          </a:xfrm>
          <a:noFill/>
        </p:spPr>
        <p:txBody>
          <a:bodyPr/>
          <a:lstStyle/>
          <a:p>
            <a:r>
              <a:rPr lang="it-IT" altLang="it-IT" sz="2400">
                <a:solidFill>
                  <a:schemeClr val="tx1"/>
                </a:solidFill>
              </a:rPr>
              <a:t>La</a:t>
            </a:r>
            <a:r>
              <a:rPr lang="it-IT" altLang="it-IT" sz="2400">
                <a:solidFill>
                  <a:srgbClr val="FF0000"/>
                </a:solidFill>
              </a:rPr>
              <a:t> Tabella di Flusso</a:t>
            </a:r>
            <a:r>
              <a:rPr lang="it-IT" altLang="it-IT" sz="2400">
                <a:solidFill>
                  <a:srgbClr val="000000"/>
                </a:solidFill>
              </a:rPr>
              <a:t> descrive in modo compatto</a:t>
            </a:r>
            <a:br>
              <a:rPr lang="it-IT" altLang="it-IT" sz="2400">
                <a:solidFill>
                  <a:srgbClr val="000000"/>
                </a:solidFill>
              </a:rPr>
            </a:br>
            <a:r>
              <a:rPr lang="it-IT" altLang="it-IT" sz="2400">
                <a:solidFill>
                  <a:srgbClr val="000000"/>
                </a:solidFill>
              </a:rPr>
              <a:t>le due funzioni combinatorie F e G </a:t>
            </a:r>
          </a:p>
        </p:txBody>
      </p:sp>
      <p:grpSp>
        <p:nvGrpSpPr>
          <p:cNvPr id="66567" name="Group 56"/>
          <p:cNvGrpSpPr>
            <a:grpSpLocks/>
          </p:cNvGrpSpPr>
          <p:nvPr/>
        </p:nvGrpSpPr>
        <p:grpSpPr bwMode="auto">
          <a:xfrm>
            <a:off x="2133600" y="1582738"/>
            <a:ext cx="6553200" cy="1144587"/>
            <a:chOff x="1344" y="623"/>
            <a:chExt cx="4128" cy="721"/>
          </a:xfrm>
        </p:grpSpPr>
        <p:sp>
          <p:nvSpPr>
            <p:cNvPr id="66614" name="Line 57"/>
            <p:cNvSpPr>
              <a:spLocks noChangeShapeType="1"/>
            </p:cNvSpPr>
            <p:nvPr/>
          </p:nvSpPr>
          <p:spPr bwMode="auto">
            <a:xfrm>
              <a:off x="1344" y="919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615" name="Text Box 58"/>
            <p:cNvSpPr txBox="1">
              <a:spLocks noChangeArrowheads="1"/>
            </p:cNvSpPr>
            <p:nvPr/>
          </p:nvSpPr>
          <p:spPr bwMode="auto">
            <a:xfrm>
              <a:off x="5198" y="91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616" name="Rectangle 59"/>
            <p:cNvSpPr>
              <a:spLocks noChangeArrowheads="1"/>
            </p:cNvSpPr>
            <p:nvPr/>
          </p:nvSpPr>
          <p:spPr bwMode="auto">
            <a:xfrm>
              <a:off x="1714" y="623"/>
              <a:ext cx="1074" cy="2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617" name="Rectangle 60"/>
            <p:cNvSpPr>
              <a:spLocks noChangeArrowheads="1"/>
            </p:cNvSpPr>
            <p:nvPr/>
          </p:nvSpPr>
          <p:spPr bwMode="auto">
            <a:xfrm>
              <a:off x="2708" y="623"/>
              <a:ext cx="342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66618" name="Rectangle 61"/>
            <p:cNvSpPr>
              <a:spLocks noChangeArrowheads="1"/>
            </p:cNvSpPr>
            <p:nvPr/>
          </p:nvSpPr>
          <p:spPr bwMode="auto">
            <a:xfrm>
              <a:off x="3050" y="623"/>
              <a:ext cx="982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6619" name="Line 62"/>
            <p:cNvSpPr>
              <a:spLocks noChangeShapeType="1"/>
            </p:cNvSpPr>
            <p:nvPr/>
          </p:nvSpPr>
          <p:spPr bwMode="auto">
            <a:xfrm>
              <a:off x="4801" y="78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620" name="Rectangle 63"/>
            <p:cNvSpPr>
              <a:spLocks noChangeArrowheads="1"/>
            </p:cNvSpPr>
            <p:nvPr/>
          </p:nvSpPr>
          <p:spPr bwMode="auto">
            <a:xfrm>
              <a:off x="4032" y="623"/>
              <a:ext cx="981" cy="2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6621" name="Group 64"/>
            <p:cNvGrpSpPr>
              <a:grpSpLocks/>
            </p:cNvGrpSpPr>
            <p:nvPr/>
          </p:nvGrpSpPr>
          <p:grpSpPr bwMode="auto">
            <a:xfrm>
              <a:off x="1638" y="945"/>
              <a:ext cx="3375" cy="399"/>
              <a:chOff x="1638" y="945"/>
              <a:chExt cx="3375" cy="399"/>
            </a:xfrm>
          </p:grpSpPr>
          <p:grpSp>
            <p:nvGrpSpPr>
              <p:cNvPr id="66622" name="Group 65"/>
              <p:cNvGrpSpPr>
                <a:grpSpLocks/>
              </p:cNvGrpSpPr>
              <p:nvPr/>
            </p:nvGrpSpPr>
            <p:grpSpPr bwMode="auto">
              <a:xfrm>
                <a:off x="1638" y="945"/>
                <a:ext cx="2394" cy="399"/>
                <a:chOff x="1638" y="945"/>
                <a:chExt cx="2394" cy="399"/>
              </a:xfrm>
            </p:grpSpPr>
            <p:sp>
              <p:nvSpPr>
                <p:cNvPr id="6663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71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3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716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34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3050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3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38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3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71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3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68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3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35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3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69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4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03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4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4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4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44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45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4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47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48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12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5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5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52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776" y="1026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6623" name="Group 87"/>
              <p:cNvGrpSpPr>
                <a:grpSpLocks/>
              </p:cNvGrpSpPr>
              <p:nvPr/>
            </p:nvGrpSpPr>
            <p:grpSpPr bwMode="auto">
              <a:xfrm>
                <a:off x="4011" y="945"/>
                <a:ext cx="1002" cy="399"/>
                <a:chOff x="1638" y="945"/>
                <a:chExt cx="1002" cy="399"/>
              </a:xfrm>
            </p:grpSpPr>
            <p:sp>
              <p:nvSpPr>
                <p:cNvPr id="6662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2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62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27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28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29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30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631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66568" name="Line 96"/>
          <p:cNvSpPr>
            <a:spLocks noChangeShapeType="1"/>
          </p:cNvSpPr>
          <p:nvPr/>
        </p:nvSpPr>
        <p:spPr bwMode="auto">
          <a:xfrm>
            <a:off x="1981200" y="3262313"/>
            <a:ext cx="0" cy="284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66569" name="Group 97"/>
          <p:cNvGrpSpPr>
            <a:grpSpLocks/>
          </p:cNvGrpSpPr>
          <p:nvPr/>
        </p:nvGrpSpPr>
        <p:grpSpPr bwMode="auto">
          <a:xfrm>
            <a:off x="4281487" y="2819399"/>
            <a:ext cx="3654425" cy="3686176"/>
            <a:chOff x="1714" y="1766"/>
            <a:chExt cx="2302" cy="2322"/>
          </a:xfrm>
        </p:grpSpPr>
        <p:grpSp>
          <p:nvGrpSpPr>
            <p:cNvPr id="66571" name="Group 98"/>
            <p:cNvGrpSpPr>
              <a:grpSpLocks/>
            </p:cNvGrpSpPr>
            <p:nvPr/>
          </p:nvGrpSpPr>
          <p:grpSpPr bwMode="auto">
            <a:xfrm>
              <a:off x="1714" y="1766"/>
              <a:ext cx="2302" cy="2322"/>
              <a:chOff x="1714" y="1766"/>
              <a:chExt cx="2302" cy="2322"/>
            </a:xfrm>
          </p:grpSpPr>
          <p:grpSp>
            <p:nvGrpSpPr>
              <p:cNvPr id="66573" name="Group 99"/>
              <p:cNvGrpSpPr>
                <a:grpSpLocks/>
              </p:cNvGrpSpPr>
              <p:nvPr/>
            </p:nvGrpSpPr>
            <p:grpSpPr bwMode="auto">
              <a:xfrm>
                <a:off x="1714" y="1766"/>
                <a:ext cx="1547" cy="2023"/>
                <a:chOff x="1581" y="1824"/>
                <a:chExt cx="1547" cy="2023"/>
              </a:xfrm>
            </p:grpSpPr>
            <p:cxnSp>
              <p:nvCxnSpPr>
                <p:cNvPr id="66590" name="AutoShape 100"/>
                <p:cNvCxnSpPr>
                  <a:cxnSpLocks noChangeShapeType="1"/>
                  <a:stCxn id="66612" idx="0"/>
                  <a:endCxn id="66612" idx="2"/>
                </p:cNvCxnSpPr>
                <p:nvPr/>
              </p:nvCxnSpPr>
              <p:spPr bwMode="auto">
                <a:xfrm>
                  <a:off x="2355" y="1824"/>
                  <a:ext cx="0" cy="20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6591" name="Group 101"/>
                <p:cNvGrpSpPr>
                  <a:grpSpLocks/>
                </p:cNvGrpSpPr>
                <p:nvPr/>
              </p:nvGrpSpPr>
              <p:grpSpPr bwMode="auto">
                <a:xfrm>
                  <a:off x="1581" y="1824"/>
                  <a:ext cx="1547" cy="2023"/>
                  <a:chOff x="1344" y="1824"/>
                  <a:chExt cx="2040" cy="2023"/>
                </a:xfrm>
              </p:grpSpPr>
              <p:sp>
                <p:nvSpPr>
                  <p:cNvPr id="6661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824"/>
                    <a:ext cx="2040" cy="202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FFCC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61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304"/>
                    <a:ext cx="20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6659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581" y="1824"/>
                  <a:ext cx="69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 dirty="0">
                      <a:solidFill>
                        <a:srgbClr val="0070C0"/>
                      </a:solidFill>
                      <a:latin typeface="Times New Roman" panose="02020603050405020304" pitchFamily="18" charset="0"/>
                    </a:rPr>
                    <a:t>Stato </a:t>
                  </a:r>
                  <a:br>
                    <a:rPr lang="it-IT" altLang="it-IT" sz="2000" dirty="0">
                      <a:solidFill>
                        <a:srgbClr val="0070C0"/>
                      </a:solidFill>
                      <a:latin typeface="Times New Roman" panose="02020603050405020304" pitchFamily="18" charset="0"/>
                    </a:rPr>
                  </a:br>
                  <a:r>
                    <a:rPr lang="it-IT" altLang="it-IT" sz="2000" dirty="0">
                      <a:solidFill>
                        <a:srgbClr val="0070C0"/>
                      </a:solidFill>
                      <a:latin typeface="Times New Roman" panose="02020603050405020304" pitchFamily="18" charset="0"/>
                    </a:rPr>
                    <a:t>presente</a:t>
                  </a:r>
                </a:p>
              </p:txBody>
            </p:sp>
            <p:sp>
              <p:nvSpPr>
                <p:cNvPr id="66593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519" y="1834"/>
                  <a:ext cx="55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Stato </a:t>
                  </a:r>
                  <a:br>
                    <a:rPr lang="it-IT" altLang="it-IT" sz="2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</a:br>
                  <a:r>
                    <a:rPr lang="it-IT" altLang="it-IT" sz="2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futuro</a:t>
                  </a:r>
                </a:p>
              </p:txBody>
            </p:sp>
            <p:grpSp>
              <p:nvGrpSpPr>
                <p:cNvPr id="66594" name="Group 106"/>
                <p:cNvGrpSpPr>
                  <a:grpSpLocks/>
                </p:cNvGrpSpPr>
                <p:nvPr/>
              </p:nvGrpSpPr>
              <p:grpSpPr bwMode="auto">
                <a:xfrm>
                  <a:off x="1892" y="2306"/>
                  <a:ext cx="228" cy="1424"/>
                  <a:chOff x="1772" y="2304"/>
                  <a:chExt cx="228" cy="1424"/>
                </a:xfrm>
              </p:grpSpPr>
              <p:sp>
                <p:nvSpPr>
                  <p:cNvPr id="66604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2" y="2304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grpSp>
                <p:nvGrpSpPr>
                  <p:cNvPr id="66605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772" y="2497"/>
                    <a:ext cx="228" cy="1231"/>
                    <a:chOff x="1877" y="2504"/>
                    <a:chExt cx="228" cy="1231"/>
                  </a:xfrm>
                </p:grpSpPr>
                <p:sp>
                  <p:nvSpPr>
                    <p:cNvPr id="66606" name="Text Box 1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5" y="2504"/>
                      <a:ext cx="21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66607" name="Text Box 1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1" y="2704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08" name="Text Box 1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5" y="3104"/>
                      <a:ext cx="21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09" name="Text Box 1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9" y="3304"/>
                      <a:ext cx="20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</a:p>
                  </p:txBody>
                </p:sp>
                <p:sp>
                  <p:nvSpPr>
                    <p:cNvPr id="66610" name="Text Box 1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3504"/>
                      <a:ext cx="22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G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11" name="Text Box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1" y="2904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</a:p>
                  </p:txBody>
                </p:sp>
              </p:grpSp>
            </p:grpSp>
            <p:grpSp>
              <p:nvGrpSpPr>
                <p:cNvPr id="66595" name="Group 115"/>
                <p:cNvGrpSpPr>
                  <a:grpSpLocks/>
                </p:cNvGrpSpPr>
                <p:nvPr/>
              </p:nvGrpSpPr>
              <p:grpSpPr bwMode="auto">
                <a:xfrm>
                  <a:off x="2613" y="2322"/>
                  <a:ext cx="228" cy="1413"/>
                  <a:chOff x="2768" y="2322"/>
                  <a:chExt cx="228" cy="1413"/>
                </a:xfrm>
              </p:grpSpPr>
              <p:sp>
                <p:nvSpPr>
                  <p:cNvPr id="66596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5" y="2322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B</a:t>
                    </a:r>
                  </a:p>
                </p:txBody>
              </p:sp>
              <p:grpSp>
                <p:nvGrpSpPr>
                  <p:cNvPr id="66597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768" y="2519"/>
                    <a:ext cx="228" cy="1216"/>
                    <a:chOff x="2768" y="2519"/>
                    <a:chExt cx="228" cy="1216"/>
                  </a:xfrm>
                </p:grpSpPr>
                <p:sp>
                  <p:nvSpPr>
                    <p:cNvPr id="66598" name="Text Box 1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72" y="3504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599" name="Text Box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68" y="3307"/>
                      <a:ext cx="22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G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00" name="Text Box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80" y="3110"/>
                      <a:ext cx="20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endParaRPr lang="it-IT" altLang="it-IT" sz="180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01" name="Text Box 1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76" y="2913"/>
                      <a:ext cx="21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02" name="Text Box 1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72" y="2519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603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72" y="2716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lang="it-IT" altLang="it-IT" sz="180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66574" name="Text Box 124"/>
              <p:cNvSpPr txBox="1">
                <a:spLocks noChangeArrowheads="1"/>
              </p:cNvSpPr>
              <p:nvPr/>
            </p:nvSpPr>
            <p:spPr bwMode="auto">
              <a:xfrm>
                <a:off x="3288" y="3837"/>
                <a:ext cx="72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 dirty="0">
                    <a:solidFill>
                      <a:srgbClr val="008000"/>
                    </a:solidFill>
                    <a:latin typeface="Times New Roman" panose="02020603050405020304" pitchFamily="18" charset="0"/>
                  </a:rPr>
                  <a:t>F: S </a:t>
                </a:r>
                <a:r>
                  <a:rPr lang="it-IT" altLang="it-IT" sz="1800" dirty="0">
                    <a:solidFill>
                      <a:srgbClr val="0080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 U</a:t>
                </a:r>
                <a:r>
                  <a:rPr lang="it-IT" altLang="it-IT" sz="1800" dirty="0">
                    <a:solidFill>
                      <a:srgbClr val="008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66575" name="Group 125"/>
              <p:cNvGrpSpPr>
                <a:grpSpLocks/>
              </p:cNvGrpSpPr>
              <p:nvPr/>
            </p:nvGrpSpPr>
            <p:grpSpPr bwMode="auto">
              <a:xfrm>
                <a:off x="3266" y="1766"/>
                <a:ext cx="728" cy="2023"/>
                <a:chOff x="4421" y="1564"/>
                <a:chExt cx="728" cy="2023"/>
              </a:xfrm>
            </p:grpSpPr>
            <p:grpSp>
              <p:nvGrpSpPr>
                <p:cNvPr id="66577" name="Group 126"/>
                <p:cNvGrpSpPr>
                  <a:grpSpLocks/>
                </p:cNvGrpSpPr>
                <p:nvPr/>
              </p:nvGrpSpPr>
              <p:grpSpPr bwMode="auto">
                <a:xfrm>
                  <a:off x="4421" y="1564"/>
                  <a:ext cx="728" cy="2023"/>
                  <a:chOff x="1344" y="1824"/>
                  <a:chExt cx="2040" cy="2023"/>
                </a:xfrm>
              </p:grpSpPr>
              <p:sp>
                <p:nvSpPr>
                  <p:cNvPr id="66588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824"/>
                    <a:ext cx="2040" cy="202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FFCC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589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304"/>
                    <a:ext cx="20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66578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4556" y="1670"/>
                  <a:ext cx="5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uscita</a:t>
                  </a:r>
                </a:p>
              </p:txBody>
            </p:sp>
            <p:grpSp>
              <p:nvGrpSpPr>
                <p:cNvPr id="66579" name="Group 130"/>
                <p:cNvGrpSpPr>
                  <a:grpSpLocks/>
                </p:cNvGrpSpPr>
                <p:nvPr/>
              </p:nvGrpSpPr>
              <p:grpSpPr bwMode="auto">
                <a:xfrm>
                  <a:off x="4517" y="2062"/>
                  <a:ext cx="461" cy="1413"/>
                  <a:chOff x="2651" y="2322"/>
                  <a:chExt cx="461" cy="1413"/>
                </a:xfrm>
              </p:grpSpPr>
              <p:sp>
                <p:nvSpPr>
                  <p:cNvPr id="66580" name="Text Box 1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1" y="2322"/>
                    <a:ext cx="46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rPr>
                      <a:t>verde</a:t>
                    </a:r>
                    <a:endPara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58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2652" y="2519"/>
                    <a:ext cx="460" cy="1216"/>
                    <a:chOff x="2652" y="2519"/>
                    <a:chExt cx="460" cy="1216"/>
                  </a:xfrm>
                </p:grpSpPr>
                <p:sp>
                  <p:nvSpPr>
                    <p:cNvPr id="66582" name="Text Box 1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64" y="3504"/>
                      <a:ext cx="43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rosso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583" name="Text Box 1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64" y="3307"/>
                      <a:ext cx="43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rosso</a:t>
                      </a:r>
                    </a:p>
                  </p:txBody>
                </p:sp>
                <p:sp>
                  <p:nvSpPr>
                    <p:cNvPr id="66584" name="Text Box 1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64" y="3110"/>
                      <a:ext cx="43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rosso</a:t>
                      </a:r>
                    </a:p>
                  </p:txBody>
                </p:sp>
                <p:sp>
                  <p:nvSpPr>
                    <p:cNvPr id="66585" name="Text Box 1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6" y="2913"/>
                      <a:ext cx="45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giallo</a:t>
                      </a:r>
                    </a:p>
                  </p:txBody>
                </p:sp>
                <p:sp>
                  <p:nvSpPr>
                    <p:cNvPr id="66586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2" y="2519"/>
                      <a:ext cx="46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verde</a:t>
                      </a:r>
                    </a:p>
                  </p:txBody>
                </p:sp>
                <p:sp>
                  <p:nvSpPr>
                    <p:cNvPr id="66587" name="Text Box 1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2" y="2716"/>
                      <a:ext cx="46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verde</a:t>
                      </a:r>
                    </a:p>
                  </p:txBody>
                </p:sp>
              </p:grpSp>
            </p:grpSp>
          </p:grpSp>
          <p:sp>
            <p:nvSpPr>
              <p:cNvPr id="66576" name="Text Box 139"/>
              <p:cNvSpPr txBox="1">
                <a:spLocks noChangeArrowheads="1"/>
              </p:cNvSpPr>
              <p:nvPr/>
            </p:nvSpPr>
            <p:spPr bwMode="auto">
              <a:xfrm>
                <a:off x="2501" y="3855"/>
                <a:ext cx="72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 dirty="0">
                    <a:latin typeface="Times New Roman" panose="02020603050405020304" pitchFamily="18" charset="0"/>
                  </a:rPr>
                  <a:t>G: S </a:t>
                </a:r>
                <a:r>
                  <a:rPr lang="it-IT" altLang="it-IT" sz="18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 S</a:t>
                </a:r>
                <a:r>
                  <a:rPr lang="it-IT" altLang="it-IT" sz="1800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p:grpSp>
        <p:cxnSp>
          <p:nvCxnSpPr>
            <p:cNvPr id="66572" name="AutoShape 140"/>
            <p:cNvCxnSpPr>
              <a:cxnSpLocks noChangeShapeType="1"/>
              <a:stCxn id="66612" idx="0"/>
              <a:endCxn id="66612" idx="2"/>
            </p:cNvCxnSpPr>
            <p:nvPr/>
          </p:nvCxnSpPr>
          <p:spPr bwMode="auto">
            <a:xfrm>
              <a:off x="2488" y="1766"/>
              <a:ext cx="0" cy="202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6570" name="AutoShape 1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58151" y="326729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348021" y="2909213"/>
            <a:ext cx="3397011" cy="316682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Commento sullo 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3 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della sintesi 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(riduzione del numero degli stati):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nostri</a:t>
            </a:r>
            <a:r>
              <a:rPr kumimoji="0" lang="it-IT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sette</a:t>
            </a:r>
            <a:r>
              <a:rPr kumimoji="0" lang="it-IT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stati sono tutti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necessari per descrivere il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comporatamento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semaforo, quindi questa</a:t>
            </a:r>
            <a:r>
              <a:rPr kumimoji="0" lang="it-IT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già la tabella di flusso minima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5321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09408" y="6437608"/>
            <a:ext cx="714743" cy="184944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EDFC9C-9882-4A3F-8BF4-D3751999AD33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126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3175" y="3175"/>
            <a:ext cx="71326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title"/>
          </p:nvPr>
        </p:nvSpPr>
        <p:spPr>
          <a:xfrm>
            <a:off x="270223" y="192315"/>
            <a:ext cx="8889304" cy="639763"/>
          </a:xfrm>
          <a:noFill/>
        </p:spPr>
        <p:txBody>
          <a:bodyPr/>
          <a:lstStyle/>
          <a:p>
            <a:r>
              <a:rPr lang="it-IT" altLang="it-IT" dirty="0"/>
              <a:t>Codifica degli stati e delle uscite </a:t>
            </a:r>
            <a:r>
              <a:rPr lang="it-IT" altLang="it-IT" dirty="0">
                <a:solidFill>
                  <a:srgbClr val="FF0000"/>
                </a:solidFill>
              </a:rPr>
              <a:t>(STEP 4)</a:t>
            </a:r>
          </a:p>
        </p:txBody>
      </p:sp>
      <p:sp>
        <p:nvSpPr>
          <p:cNvPr id="68614" name="Line 4"/>
          <p:cNvSpPr>
            <a:spLocks noChangeShapeType="1"/>
          </p:cNvSpPr>
          <p:nvPr/>
        </p:nvSpPr>
        <p:spPr bwMode="auto">
          <a:xfrm>
            <a:off x="1962944" y="3518194"/>
            <a:ext cx="0" cy="284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169256" y="2066167"/>
            <a:ext cx="87848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spcBef>
                <a:spcPct val="0"/>
              </a:spcBef>
            </a:pPr>
            <a:r>
              <a:rPr lang="it-IT" altLang="it-IT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La codifica è arbitraria</a:t>
            </a:r>
          </a:p>
          <a:p>
            <a:pPr marL="174625" indent="-174625">
              <a:spcBef>
                <a:spcPct val="0"/>
              </a:spcBef>
            </a:pPr>
            <a:r>
              <a:rPr lang="it-IT" altLang="it-IT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Codifica degli stati: </a:t>
            </a:r>
            <a:r>
              <a:rPr lang="it-IT" altLang="it-IT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per codificare 7 informazioni sono necessarie 3 variabili binarie; </a:t>
            </a:r>
            <a:r>
              <a:rPr lang="it-IT" altLang="it-IT" sz="1600" b="0" i="1" dirty="0">
                <a:latin typeface="Times New Roman" panose="02020603050405020304" pitchFamily="18" charset="0"/>
              </a:rPr>
              <a:t>la configurazione non assegnate darà origine a condizioni di indifferenza sull’uscita e sullo stato futuro</a:t>
            </a:r>
          </a:p>
          <a:p>
            <a:pPr marL="174625" indent="-174625">
              <a:spcBef>
                <a:spcPct val="0"/>
              </a:spcBef>
            </a:pPr>
            <a:r>
              <a:rPr lang="it-IT" altLang="it-IT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Codifica delle uscite: Scegliamo una codifica «1 su n». </a:t>
            </a:r>
            <a:r>
              <a:rPr lang="it-IT" altLang="it-IT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Questa</a:t>
            </a:r>
            <a:r>
              <a:rPr lang="it-IT" altLang="it-IT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codifica è ridondante (basterebbero anche due bit)</a:t>
            </a:r>
          </a:p>
        </p:txBody>
      </p:sp>
      <p:grpSp>
        <p:nvGrpSpPr>
          <p:cNvPr id="68616" name="Group 6"/>
          <p:cNvGrpSpPr>
            <a:grpSpLocks/>
          </p:cNvGrpSpPr>
          <p:nvPr/>
        </p:nvGrpSpPr>
        <p:grpSpPr bwMode="auto">
          <a:xfrm>
            <a:off x="995363" y="919163"/>
            <a:ext cx="6553200" cy="1144587"/>
            <a:chOff x="1344" y="623"/>
            <a:chExt cx="4128" cy="721"/>
          </a:xfrm>
        </p:grpSpPr>
        <p:sp>
          <p:nvSpPr>
            <p:cNvPr id="68655" name="Line 7"/>
            <p:cNvSpPr>
              <a:spLocks noChangeShapeType="1"/>
            </p:cNvSpPr>
            <p:nvPr/>
          </p:nvSpPr>
          <p:spPr bwMode="auto">
            <a:xfrm>
              <a:off x="1344" y="919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656" name="Text Box 8"/>
            <p:cNvSpPr txBox="1">
              <a:spLocks noChangeArrowheads="1"/>
            </p:cNvSpPr>
            <p:nvPr/>
          </p:nvSpPr>
          <p:spPr bwMode="auto">
            <a:xfrm>
              <a:off x="5198" y="91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57" name="Rectangle 9"/>
            <p:cNvSpPr>
              <a:spLocks noChangeArrowheads="1"/>
            </p:cNvSpPr>
            <p:nvPr/>
          </p:nvSpPr>
          <p:spPr bwMode="auto">
            <a:xfrm>
              <a:off x="1714" y="623"/>
              <a:ext cx="1074" cy="2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58" name="Rectangle 10"/>
            <p:cNvSpPr>
              <a:spLocks noChangeArrowheads="1"/>
            </p:cNvSpPr>
            <p:nvPr/>
          </p:nvSpPr>
          <p:spPr bwMode="auto">
            <a:xfrm>
              <a:off x="2708" y="623"/>
              <a:ext cx="342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68659" name="Rectangle 11"/>
            <p:cNvSpPr>
              <a:spLocks noChangeArrowheads="1"/>
            </p:cNvSpPr>
            <p:nvPr/>
          </p:nvSpPr>
          <p:spPr bwMode="auto">
            <a:xfrm>
              <a:off x="3050" y="623"/>
              <a:ext cx="982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8660" name="Line 12"/>
            <p:cNvSpPr>
              <a:spLocks noChangeShapeType="1"/>
            </p:cNvSpPr>
            <p:nvPr/>
          </p:nvSpPr>
          <p:spPr bwMode="auto">
            <a:xfrm>
              <a:off x="4801" y="78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661" name="Rectangle 13"/>
            <p:cNvSpPr>
              <a:spLocks noChangeArrowheads="1"/>
            </p:cNvSpPr>
            <p:nvPr/>
          </p:nvSpPr>
          <p:spPr bwMode="auto">
            <a:xfrm>
              <a:off x="4032" y="623"/>
              <a:ext cx="981" cy="2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8662" name="Group 14"/>
            <p:cNvGrpSpPr>
              <a:grpSpLocks/>
            </p:cNvGrpSpPr>
            <p:nvPr/>
          </p:nvGrpSpPr>
          <p:grpSpPr bwMode="auto">
            <a:xfrm>
              <a:off x="1638" y="945"/>
              <a:ext cx="3375" cy="399"/>
              <a:chOff x="1638" y="945"/>
              <a:chExt cx="3375" cy="399"/>
            </a:xfrm>
          </p:grpSpPr>
          <p:grpSp>
            <p:nvGrpSpPr>
              <p:cNvPr id="68663" name="Group 15"/>
              <p:cNvGrpSpPr>
                <a:grpSpLocks/>
              </p:cNvGrpSpPr>
              <p:nvPr/>
            </p:nvGrpSpPr>
            <p:grpSpPr bwMode="auto">
              <a:xfrm>
                <a:off x="1638" y="945"/>
                <a:ext cx="2394" cy="399"/>
                <a:chOff x="1638" y="945"/>
                <a:chExt cx="2394" cy="399"/>
              </a:xfrm>
            </p:grpSpPr>
            <p:sp>
              <p:nvSpPr>
                <p:cNvPr id="6867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71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7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716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7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050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7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38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7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71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7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68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7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35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8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9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8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03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8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8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8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8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8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8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8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9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7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9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2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9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45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9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76" y="1026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664" name="Group 37"/>
              <p:cNvGrpSpPr>
                <a:grpSpLocks/>
              </p:cNvGrpSpPr>
              <p:nvPr/>
            </p:nvGrpSpPr>
            <p:grpSpPr bwMode="auto">
              <a:xfrm>
                <a:off x="4011" y="945"/>
                <a:ext cx="1002" cy="399"/>
                <a:chOff x="1638" y="945"/>
                <a:chExt cx="1002" cy="399"/>
              </a:xfrm>
            </p:grpSpPr>
            <p:sp>
              <p:nvSpPr>
                <p:cNvPr id="6866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6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66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6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6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7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7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7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="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8617" name="Group 46"/>
          <p:cNvGrpSpPr>
            <a:grpSpLocks/>
          </p:cNvGrpSpPr>
          <p:nvPr/>
        </p:nvGrpSpPr>
        <p:grpSpPr bwMode="auto">
          <a:xfrm>
            <a:off x="1243807" y="3472156"/>
            <a:ext cx="2455862" cy="3211513"/>
            <a:chOff x="376" y="1824"/>
            <a:chExt cx="1547" cy="2023"/>
          </a:xfrm>
        </p:grpSpPr>
        <p:cxnSp>
          <p:nvCxnSpPr>
            <p:cNvPr id="68631" name="AutoShape 47"/>
            <p:cNvCxnSpPr>
              <a:cxnSpLocks noChangeShapeType="1"/>
              <a:stCxn id="68653" idx="0"/>
              <a:endCxn id="68653" idx="2"/>
            </p:cNvCxnSpPr>
            <p:nvPr/>
          </p:nvCxnSpPr>
          <p:spPr bwMode="auto">
            <a:xfrm>
              <a:off x="1150" y="1824"/>
              <a:ext cx="0" cy="20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8632" name="Group 48"/>
            <p:cNvGrpSpPr>
              <a:grpSpLocks/>
            </p:cNvGrpSpPr>
            <p:nvPr/>
          </p:nvGrpSpPr>
          <p:grpSpPr bwMode="auto">
            <a:xfrm>
              <a:off x="376" y="1824"/>
              <a:ext cx="1547" cy="2023"/>
              <a:chOff x="1344" y="1824"/>
              <a:chExt cx="2040" cy="2023"/>
            </a:xfrm>
          </p:grpSpPr>
          <p:sp>
            <p:nvSpPr>
              <p:cNvPr id="68653" name="Rectangle 49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2040" cy="20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654" name="Line 50"/>
              <p:cNvSpPr>
                <a:spLocks noChangeShapeType="1"/>
              </p:cNvSpPr>
              <p:nvPr/>
            </p:nvSpPr>
            <p:spPr bwMode="auto">
              <a:xfrm>
                <a:off x="1344" y="2304"/>
                <a:ext cx="2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68633" name="Text Box 51"/>
            <p:cNvSpPr txBox="1">
              <a:spLocks noChangeArrowheads="1"/>
            </p:cNvSpPr>
            <p:nvPr/>
          </p:nvSpPr>
          <p:spPr bwMode="auto">
            <a:xfrm>
              <a:off x="427" y="2026"/>
              <a:ext cx="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Stato </a:t>
              </a:r>
            </a:p>
          </p:txBody>
        </p:sp>
        <p:sp>
          <p:nvSpPr>
            <p:cNvPr id="68634" name="Text Box 52"/>
            <p:cNvSpPr txBox="1">
              <a:spLocks noChangeArrowheads="1"/>
            </p:cNvSpPr>
            <p:nvPr/>
          </p:nvSpPr>
          <p:spPr bwMode="auto">
            <a:xfrm>
              <a:off x="1240" y="1872"/>
              <a:ext cx="63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Codifica</a:t>
              </a:r>
              <a:endParaRPr lang="it-IT" altLang="it-IT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Times New Roman" panose="02020603050405020304" pitchFamily="18" charset="0"/>
                </a:rPr>
                <a:t>y</a:t>
              </a:r>
              <a:r>
                <a:rPr lang="it-IT" altLang="it-IT" sz="1600" baseline="-25000">
                  <a:latin typeface="Times New Roman" panose="02020603050405020304" pitchFamily="18" charset="0"/>
                </a:rPr>
                <a:t>2</a:t>
              </a:r>
              <a:r>
                <a:rPr lang="it-IT" altLang="it-IT" sz="1600">
                  <a:latin typeface="Times New Roman" panose="02020603050405020304" pitchFamily="18" charset="0"/>
                </a:rPr>
                <a:t> y</a:t>
              </a:r>
              <a:r>
                <a:rPr lang="it-IT" altLang="it-IT" sz="1600" baseline="-25000">
                  <a:latin typeface="Times New Roman" panose="02020603050405020304" pitchFamily="18" charset="0"/>
                </a:rPr>
                <a:t>1</a:t>
              </a:r>
              <a:r>
                <a:rPr lang="it-IT" altLang="it-IT" sz="1600">
                  <a:latin typeface="Times New Roman" panose="02020603050405020304" pitchFamily="18" charset="0"/>
                </a:rPr>
                <a:t> y</a:t>
              </a:r>
              <a:r>
                <a:rPr lang="it-IT" altLang="it-IT" sz="1600" baseline="-25000">
                  <a:latin typeface="Times New Roman" panose="02020603050405020304" pitchFamily="18" charset="0"/>
                </a:rPr>
                <a:t>0</a:t>
              </a:r>
              <a:endParaRPr lang="it-IT" altLang="it-IT" sz="2000">
                <a:latin typeface="Times New Roman" panose="02020603050405020304" pitchFamily="18" charset="0"/>
              </a:endParaRPr>
            </a:p>
          </p:txBody>
        </p:sp>
        <p:grpSp>
          <p:nvGrpSpPr>
            <p:cNvPr id="68635" name="Group 53"/>
            <p:cNvGrpSpPr>
              <a:grpSpLocks/>
            </p:cNvGrpSpPr>
            <p:nvPr/>
          </p:nvGrpSpPr>
          <p:grpSpPr bwMode="auto">
            <a:xfrm>
              <a:off x="670" y="2263"/>
              <a:ext cx="228" cy="1424"/>
              <a:chOff x="1795" y="2155"/>
              <a:chExt cx="228" cy="1424"/>
            </a:xfrm>
          </p:grpSpPr>
          <p:sp>
            <p:nvSpPr>
              <p:cNvPr id="68645" name="Text Box 54"/>
              <p:cNvSpPr txBox="1">
                <a:spLocks noChangeArrowheads="1"/>
              </p:cNvSpPr>
              <p:nvPr/>
            </p:nvSpPr>
            <p:spPr bwMode="auto">
              <a:xfrm>
                <a:off x="1795" y="2155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grpSp>
            <p:nvGrpSpPr>
              <p:cNvPr id="68646" name="Group 55"/>
              <p:cNvGrpSpPr>
                <a:grpSpLocks/>
              </p:cNvGrpSpPr>
              <p:nvPr/>
            </p:nvGrpSpPr>
            <p:grpSpPr bwMode="auto">
              <a:xfrm>
                <a:off x="1795" y="2348"/>
                <a:ext cx="228" cy="1231"/>
                <a:chOff x="1900" y="2355"/>
                <a:chExt cx="228" cy="1231"/>
              </a:xfrm>
            </p:grpSpPr>
            <p:sp>
              <p:nvSpPr>
                <p:cNvPr id="6864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908" y="2355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864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904" y="2555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4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908" y="2955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5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12" y="3155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6865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900" y="3355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52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04" y="2755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</p:grpSp>
        </p:grpSp>
        <p:grpSp>
          <p:nvGrpSpPr>
            <p:cNvPr id="68636" name="Group 62"/>
            <p:cNvGrpSpPr>
              <a:grpSpLocks/>
            </p:cNvGrpSpPr>
            <p:nvPr/>
          </p:nvGrpSpPr>
          <p:grpSpPr bwMode="auto">
            <a:xfrm>
              <a:off x="724" y="2279"/>
              <a:ext cx="986" cy="1567"/>
              <a:chOff x="2124" y="2173"/>
              <a:chExt cx="986" cy="1567"/>
            </a:xfrm>
          </p:grpSpPr>
          <p:sp>
            <p:nvSpPr>
              <p:cNvPr id="68637" name="Text Box 63"/>
              <p:cNvSpPr txBox="1">
                <a:spLocks noChangeArrowheads="1"/>
              </p:cNvSpPr>
              <p:nvPr/>
            </p:nvSpPr>
            <p:spPr bwMode="auto">
              <a:xfrm>
                <a:off x="2702" y="2173"/>
                <a:ext cx="4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0 0 0</a:t>
                </a:r>
                <a:endParaRPr lang="it-IT" altLang="it-IT" sz="1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8638" name="Group 64"/>
              <p:cNvGrpSpPr>
                <a:grpSpLocks/>
              </p:cNvGrpSpPr>
              <p:nvPr/>
            </p:nvGrpSpPr>
            <p:grpSpPr bwMode="auto">
              <a:xfrm>
                <a:off x="2124" y="2370"/>
                <a:ext cx="986" cy="1370"/>
                <a:chOff x="2124" y="2370"/>
                <a:chExt cx="986" cy="1370"/>
              </a:xfrm>
            </p:grpSpPr>
            <p:sp>
              <p:nvSpPr>
                <p:cNvPr id="6863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03" y="3355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1 1 0</a:t>
                  </a:r>
                  <a:endParaRPr lang="it-IT" altLang="it-IT" sz="18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4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703" y="3158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1 0 1</a:t>
                  </a:r>
                </a:p>
              </p:txBody>
            </p:sp>
            <p:sp>
              <p:nvSpPr>
                <p:cNvPr id="6864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703" y="2961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1 0 0</a:t>
                  </a:r>
                </a:p>
              </p:txBody>
            </p:sp>
            <p:sp>
              <p:nvSpPr>
                <p:cNvPr id="6864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703" y="2764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0 1 1</a:t>
                  </a:r>
                </a:p>
              </p:txBody>
            </p:sp>
            <p:sp>
              <p:nvSpPr>
                <p:cNvPr id="6864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703" y="2370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0 0 1</a:t>
                  </a:r>
                </a:p>
              </p:txBody>
            </p:sp>
            <p:sp>
              <p:nvSpPr>
                <p:cNvPr id="6864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703" y="2567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0 1 0</a:t>
                  </a:r>
                </a:p>
              </p:txBody>
            </p:sp>
            <p:sp>
              <p:nvSpPr>
                <p:cNvPr id="8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06" y="3497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 dirty="0">
                      <a:latin typeface="Times New Roman" panose="02020603050405020304" pitchFamily="18" charset="0"/>
                    </a:rPr>
                    <a:t>1 1 1</a:t>
                  </a:r>
                </a:p>
              </p:txBody>
            </p:sp>
            <p:sp>
              <p:nvSpPr>
                <p:cNvPr id="8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124" y="3507"/>
                  <a:ext cx="16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 dirty="0">
                      <a:latin typeface="Times New Roman" panose="02020603050405020304" pitchFamily="18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68618" name="Group 71"/>
          <p:cNvGrpSpPr>
            <a:grpSpLocks/>
          </p:cNvGrpSpPr>
          <p:nvPr/>
        </p:nvGrpSpPr>
        <p:grpSpPr bwMode="auto">
          <a:xfrm>
            <a:off x="4561682" y="3472156"/>
            <a:ext cx="2963862" cy="3211513"/>
            <a:chOff x="2223" y="2055"/>
            <a:chExt cx="1867" cy="2023"/>
          </a:xfrm>
        </p:grpSpPr>
        <p:cxnSp>
          <p:nvCxnSpPr>
            <p:cNvPr id="68620" name="AutoShape 72"/>
            <p:cNvCxnSpPr>
              <a:cxnSpLocks noChangeShapeType="1"/>
            </p:cNvCxnSpPr>
            <p:nvPr/>
          </p:nvCxnSpPr>
          <p:spPr bwMode="auto">
            <a:xfrm>
              <a:off x="3294" y="2055"/>
              <a:ext cx="0" cy="20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8621" name="Rectangle 73"/>
            <p:cNvSpPr>
              <a:spLocks noChangeArrowheads="1"/>
            </p:cNvSpPr>
            <p:nvPr/>
          </p:nvSpPr>
          <p:spPr bwMode="auto">
            <a:xfrm>
              <a:off x="2223" y="2055"/>
              <a:ext cx="1861" cy="2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22" name="Line 74"/>
            <p:cNvSpPr>
              <a:spLocks noChangeShapeType="1"/>
            </p:cNvSpPr>
            <p:nvPr/>
          </p:nvSpPr>
          <p:spPr bwMode="auto">
            <a:xfrm>
              <a:off x="2223" y="2535"/>
              <a:ext cx="1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8623" name="Text Box 75"/>
            <p:cNvSpPr txBox="1">
              <a:spLocks noChangeArrowheads="1"/>
            </p:cNvSpPr>
            <p:nvPr/>
          </p:nvSpPr>
          <p:spPr bwMode="auto">
            <a:xfrm>
              <a:off x="2452" y="2209"/>
              <a:ext cx="5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Uscita </a:t>
              </a:r>
            </a:p>
          </p:txBody>
        </p:sp>
        <p:sp>
          <p:nvSpPr>
            <p:cNvPr id="68624" name="Text Box 76"/>
            <p:cNvSpPr txBox="1">
              <a:spLocks noChangeArrowheads="1"/>
            </p:cNvSpPr>
            <p:nvPr/>
          </p:nvSpPr>
          <p:spPr bwMode="auto">
            <a:xfrm>
              <a:off x="3346" y="2134"/>
              <a:ext cx="63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Codifica</a:t>
              </a:r>
              <a:endParaRPr lang="it-IT" altLang="it-IT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Times New Roman" panose="02020603050405020304" pitchFamily="18" charset="0"/>
                </a:rPr>
                <a:t>z</a:t>
              </a:r>
              <a:r>
                <a:rPr lang="it-IT" altLang="it-IT" sz="1600" baseline="-25000">
                  <a:latin typeface="Times New Roman" panose="02020603050405020304" pitchFamily="18" charset="0"/>
                </a:rPr>
                <a:t>3</a:t>
              </a:r>
              <a:r>
                <a:rPr lang="it-IT" altLang="it-IT" sz="1600">
                  <a:latin typeface="Times New Roman" panose="02020603050405020304" pitchFamily="18" charset="0"/>
                </a:rPr>
                <a:t> z</a:t>
              </a:r>
              <a:r>
                <a:rPr lang="it-IT" altLang="it-IT" sz="1600" baseline="-25000">
                  <a:latin typeface="Times New Roman" panose="02020603050405020304" pitchFamily="18" charset="0"/>
                </a:rPr>
                <a:t>2</a:t>
              </a:r>
              <a:r>
                <a:rPr lang="it-IT" altLang="it-IT" sz="1600">
                  <a:latin typeface="Times New Roman" panose="02020603050405020304" pitchFamily="18" charset="0"/>
                </a:rPr>
                <a:t> z</a:t>
              </a:r>
              <a:r>
                <a:rPr lang="it-IT" altLang="it-IT" sz="1600" baseline="-25000">
                  <a:latin typeface="Times New Roman" panose="02020603050405020304" pitchFamily="18" charset="0"/>
                </a:rPr>
                <a:t>1</a:t>
              </a:r>
              <a:endParaRPr lang="it-IT" altLang="it-IT" sz="2000">
                <a:latin typeface="Times New Roman" panose="02020603050405020304" pitchFamily="18" charset="0"/>
              </a:endParaRPr>
            </a:p>
          </p:txBody>
        </p:sp>
        <p:sp>
          <p:nvSpPr>
            <p:cNvPr id="68625" name="Text Box 77"/>
            <p:cNvSpPr txBox="1">
              <a:spLocks noChangeArrowheads="1"/>
            </p:cNvSpPr>
            <p:nvPr/>
          </p:nvSpPr>
          <p:spPr bwMode="auto">
            <a:xfrm>
              <a:off x="2347" y="2619"/>
              <a:ext cx="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33CC"/>
                  </a:solidFill>
                  <a:latin typeface="Times New Roman" panose="02020603050405020304" pitchFamily="18" charset="0"/>
                </a:rPr>
                <a:t>Acceso verde</a:t>
              </a:r>
            </a:p>
          </p:txBody>
        </p:sp>
        <p:sp>
          <p:nvSpPr>
            <p:cNvPr id="68626" name="Text Box 78"/>
            <p:cNvSpPr txBox="1">
              <a:spLocks noChangeArrowheads="1"/>
            </p:cNvSpPr>
            <p:nvPr/>
          </p:nvSpPr>
          <p:spPr bwMode="auto">
            <a:xfrm>
              <a:off x="3486" y="261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33CC"/>
                  </a:solidFill>
                  <a:latin typeface="Times New Roman" panose="02020603050405020304" pitchFamily="18" charset="0"/>
                </a:rPr>
                <a:t>1 0 0</a:t>
              </a:r>
              <a:endParaRPr lang="it-IT" altLang="it-IT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27" name="Text Box 79"/>
            <p:cNvSpPr txBox="1">
              <a:spLocks noChangeArrowheads="1"/>
            </p:cNvSpPr>
            <p:nvPr/>
          </p:nvSpPr>
          <p:spPr bwMode="auto">
            <a:xfrm>
              <a:off x="2308" y="297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33CC"/>
                  </a:solidFill>
                  <a:latin typeface="Times New Roman" panose="02020603050405020304" pitchFamily="18" charset="0"/>
                </a:rPr>
                <a:t>Acceso giallo</a:t>
              </a:r>
            </a:p>
          </p:txBody>
        </p:sp>
        <p:sp>
          <p:nvSpPr>
            <p:cNvPr id="68628" name="Text Box 80"/>
            <p:cNvSpPr txBox="1">
              <a:spLocks noChangeArrowheads="1"/>
            </p:cNvSpPr>
            <p:nvPr/>
          </p:nvSpPr>
          <p:spPr bwMode="auto">
            <a:xfrm>
              <a:off x="2345" y="3452"/>
              <a:ext cx="8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33CC"/>
                  </a:solidFill>
                  <a:latin typeface="Times New Roman" panose="02020603050405020304" pitchFamily="18" charset="0"/>
                </a:rPr>
                <a:t>Acceso rosso</a:t>
              </a:r>
            </a:p>
          </p:txBody>
        </p:sp>
        <p:sp>
          <p:nvSpPr>
            <p:cNvPr id="68629" name="Text Box 81"/>
            <p:cNvSpPr txBox="1">
              <a:spLocks noChangeArrowheads="1"/>
            </p:cNvSpPr>
            <p:nvPr/>
          </p:nvSpPr>
          <p:spPr bwMode="auto">
            <a:xfrm>
              <a:off x="3486" y="297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33CC"/>
                  </a:solidFill>
                  <a:latin typeface="Times New Roman" panose="02020603050405020304" pitchFamily="18" charset="0"/>
                </a:rPr>
                <a:t>0 1 0</a:t>
              </a:r>
              <a:endParaRPr lang="it-IT" altLang="it-IT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30" name="Text Box 82"/>
            <p:cNvSpPr txBox="1">
              <a:spLocks noChangeArrowheads="1"/>
            </p:cNvSpPr>
            <p:nvPr/>
          </p:nvSpPr>
          <p:spPr bwMode="auto">
            <a:xfrm>
              <a:off x="3486" y="3452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33CC"/>
                  </a:solidFill>
                  <a:latin typeface="Times New Roman" panose="02020603050405020304" pitchFamily="18" charset="0"/>
                </a:rPr>
                <a:t>0 0 1</a:t>
              </a:r>
              <a:endParaRPr lang="it-IT" altLang="it-IT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8619" name="AutoShape 8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317500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9773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61781" y="6476999"/>
            <a:ext cx="420245" cy="11834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80DA7-09B1-485D-B08F-FF0C415CE3DA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127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3175" y="3175"/>
            <a:ext cx="71326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/>
          </p:nvPr>
        </p:nvSpPr>
        <p:spPr>
          <a:xfrm>
            <a:off x="559594" y="214313"/>
            <a:ext cx="7758112" cy="6397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La tabella delle transizioni </a:t>
            </a:r>
            <a:r>
              <a:rPr lang="it-IT" altLang="it-IT" dirty="0">
                <a:solidFill>
                  <a:srgbClr val="FF0000"/>
                </a:solidFill>
              </a:rPr>
              <a:t>(STEP 5)</a:t>
            </a:r>
          </a:p>
        </p:txBody>
      </p:sp>
      <p:sp>
        <p:nvSpPr>
          <p:cNvPr id="70662" name="Line 4"/>
          <p:cNvSpPr>
            <a:spLocks noChangeShapeType="1"/>
          </p:cNvSpPr>
          <p:nvPr/>
        </p:nvSpPr>
        <p:spPr bwMode="auto">
          <a:xfrm>
            <a:off x="1981200" y="3262313"/>
            <a:ext cx="0" cy="284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685800" y="919163"/>
            <a:ext cx="69865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600" b="0">
                <a:solidFill>
                  <a:schemeClr val="tx1"/>
                </a:solidFill>
                <a:latin typeface="Times New Roman" panose="02020603050405020304" pitchFamily="18" charset="0"/>
              </a:rPr>
              <a:t>Se si applica alla tabella di flusso la codifica degli stati e delle uscite si ottiene una</a:t>
            </a:r>
            <a:br>
              <a:rPr lang="it-IT" altLang="it-IT" sz="16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it-IT" altLang="it-IT" sz="1600" b="0">
                <a:solidFill>
                  <a:schemeClr val="tx1"/>
                </a:solidFill>
                <a:latin typeface="Times New Roman" panose="02020603050405020304" pitchFamily="18" charset="0"/>
              </a:rPr>
              <a:t> nuova tabella detta </a:t>
            </a:r>
            <a:r>
              <a:rPr lang="it-IT" altLang="it-IT" sz="1600" b="0">
                <a:latin typeface="Times New Roman" panose="02020603050405020304" pitchFamily="18" charset="0"/>
              </a:rPr>
              <a:t> tabella delle transizioni</a:t>
            </a:r>
          </a:p>
          <a:p>
            <a:pPr>
              <a:spcBef>
                <a:spcPct val="0"/>
              </a:spcBef>
            </a:pPr>
            <a:r>
              <a:rPr lang="it-IT" altLang="it-IT" sz="1600" b="0">
                <a:latin typeface="Times New Roman" panose="02020603050405020304" pitchFamily="18" charset="0"/>
              </a:rPr>
              <a:t>La tabella delle transizioni esprime in forma binaria le funzioni F e G!!</a:t>
            </a:r>
          </a:p>
          <a:p>
            <a:pPr>
              <a:spcBef>
                <a:spcPct val="0"/>
              </a:spcBef>
            </a:pPr>
            <a:r>
              <a:rPr lang="it-IT" altLang="it-IT" sz="1600" b="0">
                <a:latin typeface="Times New Roman" panose="02020603050405020304" pitchFamily="18" charset="0"/>
              </a:rPr>
              <a:t>Le funzioni F e G sono combinatorie</a:t>
            </a:r>
          </a:p>
        </p:txBody>
      </p:sp>
      <p:grpSp>
        <p:nvGrpSpPr>
          <p:cNvPr id="70664" name="Group 6"/>
          <p:cNvGrpSpPr>
            <a:grpSpLocks/>
          </p:cNvGrpSpPr>
          <p:nvPr/>
        </p:nvGrpSpPr>
        <p:grpSpPr bwMode="auto">
          <a:xfrm>
            <a:off x="782638" y="1989138"/>
            <a:ext cx="4618037" cy="3730625"/>
            <a:chOff x="1782" y="1672"/>
            <a:chExt cx="2909" cy="2350"/>
          </a:xfrm>
        </p:grpSpPr>
        <p:grpSp>
          <p:nvGrpSpPr>
            <p:cNvPr id="70669" name="Group 7"/>
            <p:cNvGrpSpPr>
              <a:grpSpLocks/>
            </p:cNvGrpSpPr>
            <p:nvPr/>
          </p:nvGrpSpPr>
          <p:grpSpPr bwMode="auto">
            <a:xfrm>
              <a:off x="1782" y="1711"/>
              <a:ext cx="629" cy="2023"/>
              <a:chOff x="760" y="1535"/>
              <a:chExt cx="1547" cy="2023"/>
            </a:xfrm>
          </p:grpSpPr>
          <p:sp>
            <p:nvSpPr>
              <p:cNvPr id="70724" name="Rectangle 8"/>
              <p:cNvSpPr>
                <a:spLocks noChangeArrowheads="1"/>
              </p:cNvSpPr>
              <p:nvPr/>
            </p:nvSpPr>
            <p:spPr bwMode="auto">
              <a:xfrm>
                <a:off x="760" y="1535"/>
                <a:ext cx="1547" cy="20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25" name="Line 9"/>
              <p:cNvSpPr>
                <a:spLocks noChangeShapeType="1"/>
              </p:cNvSpPr>
              <p:nvPr/>
            </p:nvSpPr>
            <p:spPr bwMode="auto">
              <a:xfrm>
                <a:off x="760" y="2015"/>
                <a:ext cx="1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70670" name="Text Box 10"/>
            <p:cNvSpPr txBox="1">
              <a:spLocks noChangeArrowheads="1"/>
            </p:cNvSpPr>
            <p:nvPr/>
          </p:nvSpPr>
          <p:spPr bwMode="auto">
            <a:xfrm>
              <a:off x="1805" y="1799"/>
              <a:ext cx="61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Stato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presente </a:t>
              </a:r>
            </a:p>
          </p:txBody>
        </p:sp>
        <p:grpSp>
          <p:nvGrpSpPr>
            <p:cNvPr id="70671" name="Group 11"/>
            <p:cNvGrpSpPr>
              <a:grpSpLocks/>
            </p:cNvGrpSpPr>
            <p:nvPr/>
          </p:nvGrpSpPr>
          <p:grpSpPr bwMode="auto">
            <a:xfrm>
              <a:off x="2122" y="2203"/>
              <a:ext cx="228" cy="1424"/>
              <a:chOff x="1772" y="2304"/>
              <a:chExt cx="228" cy="1424"/>
            </a:xfrm>
          </p:grpSpPr>
          <p:sp>
            <p:nvSpPr>
              <p:cNvPr id="70716" name="Text Box 12"/>
              <p:cNvSpPr txBox="1">
                <a:spLocks noChangeArrowheads="1"/>
              </p:cNvSpPr>
              <p:nvPr/>
            </p:nvSpPr>
            <p:spPr bwMode="auto">
              <a:xfrm>
                <a:off x="1772" y="230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grpSp>
            <p:nvGrpSpPr>
              <p:cNvPr id="70717" name="Group 13"/>
              <p:cNvGrpSpPr>
                <a:grpSpLocks/>
              </p:cNvGrpSpPr>
              <p:nvPr/>
            </p:nvGrpSpPr>
            <p:grpSpPr bwMode="auto">
              <a:xfrm>
                <a:off x="1772" y="2497"/>
                <a:ext cx="228" cy="1231"/>
                <a:chOff x="1877" y="2504"/>
                <a:chExt cx="228" cy="1231"/>
              </a:xfrm>
            </p:grpSpPr>
            <p:sp>
              <p:nvSpPr>
                <p:cNvPr id="707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85" y="25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07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81" y="270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72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85" y="31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72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889" y="3304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7072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77" y="3504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7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81" y="290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</p:grpSp>
        </p:grpSp>
        <p:grpSp>
          <p:nvGrpSpPr>
            <p:cNvPr id="70672" name="Group 20"/>
            <p:cNvGrpSpPr>
              <a:grpSpLocks/>
            </p:cNvGrpSpPr>
            <p:nvPr/>
          </p:nvGrpSpPr>
          <p:grpSpPr bwMode="auto">
            <a:xfrm>
              <a:off x="2146" y="1672"/>
              <a:ext cx="2545" cy="2350"/>
              <a:chOff x="2146" y="1672"/>
              <a:chExt cx="2545" cy="2350"/>
            </a:xfrm>
          </p:grpSpPr>
          <p:grpSp>
            <p:nvGrpSpPr>
              <p:cNvPr id="70673" name="Group 21"/>
              <p:cNvGrpSpPr>
                <a:grpSpLocks/>
              </p:cNvGrpSpPr>
              <p:nvPr/>
            </p:nvGrpSpPr>
            <p:grpSpPr bwMode="auto">
              <a:xfrm>
                <a:off x="2146" y="1672"/>
                <a:ext cx="2545" cy="2350"/>
                <a:chOff x="2146" y="1672"/>
                <a:chExt cx="2545" cy="2350"/>
              </a:xfrm>
            </p:grpSpPr>
            <p:grpSp>
              <p:nvGrpSpPr>
                <p:cNvPr id="70675" name="Group 22"/>
                <p:cNvGrpSpPr>
                  <a:grpSpLocks/>
                </p:cNvGrpSpPr>
                <p:nvPr/>
              </p:nvGrpSpPr>
              <p:grpSpPr bwMode="auto">
                <a:xfrm>
                  <a:off x="2146" y="1672"/>
                  <a:ext cx="2248" cy="2105"/>
                  <a:chOff x="2146" y="1672"/>
                  <a:chExt cx="2248" cy="2105"/>
                </a:xfrm>
              </p:grpSpPr>
              <p:cxnSp>
                <p:nvCxnSpPr>
                  <p:cNvPr id="70692" name="AutoShape 23"/>
                  <p:cNvCxnSpPr>
                    <a:cxnSpLocks noChangeShapeType="1"/>
                    <a:stCxn id="70714" idx="0"/>
                    <a:endCxn id="70714" idx="2"/>
                  </p:cNvCxnSpPr>
                  <p:nvPr/>
                </p:nvCxnSpPr>
                <p:spPr bwMode="auto">
                  <a:xfrm>
                    <a:off x="3185" y="1711"/>
                    <a:ext cx="0" cy="202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7069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11" y="1711"/>
                    <a:ext cx="1547" cy="2023"/>
                    <a:chOff x="2411" y="1711"/>
                    <a:chExt cx="1547" cy="2023"/>
                  </a:xfrm>
                </p:grpSpPr>
                <p:sp>
                  <p:nvSpPr>
                    <p:cNvPr id="70714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1" y="1711"/>
                      <a:ext cx="1547" cy="2023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FFCC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715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1" y="2191"/>
                      <a:ext cx="154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7069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8" y="1672"/>
                    <a:ext cx="579" cy="5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Stato </a:t>
                    </a:r>
                    <a:br>
                      <a:rPr lang="it-IT" alt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presente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600">
                        <a:latin typeface="Times New Roman" panose="02020603050405020304" pitchFamily="18" charset="0"/>
                      </a:rPr>
                      <a:t>y</a:t>
                    </a:r>
                    <a:r>
                      <a:rPr lang="it-IT" altLang="it-IT" sz="1600" baseline="-25000">
                        <a:latin typeface="Times New Roman" panose="02020603050405020304" pitchFamily="18" charset="0"/>
                      </a:rPr>
                      <a:t>2</a:t>
                    </a:r>
                    <a:r>
                      <a:rPr lang="it-IT" altLang="it-IT" sz="160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600" baseline="-25000">
                        <a:latin typeface="Times New Roman" panose="02020603050405020304" pitchFamily="18" charset="0"/>
                      </a:rPr>
                      <a:t>1</a:t>
                    </a:r>
                    <a:r>
                      <a:rPr lang="it-IT" altLang="it-IT" sz="160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600" baseline="-25000">
                        <a:latin typeface="Times New Roman" panose="02020603050405020304" pitchFamily="18" charset="0"/>
                      </a:rPr>
                      <a:t>0</a:t>
                    </a:r>
                    <a:endParaRPr lang="it-IT" altLang="it-IT" sz="200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69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2" y="1759"/>
                    <a:ext cx="46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Stato </a:t>
                    </a:r>
                    <a:br>
                      <a:rPr lang="it-IT" alt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futuro</a:t>
                    </a:r>
                  </a:p>
                </p:txBody>
              </p:sp>
              <p:grpSp>
                <p:nvGrpSpPr>
                  <p:cNvPr id="7069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146" y="2193"/>
                    <a:ext cx="892" cy="1584"/>
                    <a:chOff x="2146" y="2193"/>
                    <a:chExt cx="892" cy="1584"/>
                  </a:xfrm>
                </p:grpSpPr>
                <p:sp>
                  <p:nvSpPr>
                    <p:cNvPr id="70706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0" y="2193"/>
                      <a:ext cx="40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0 0 0</a:t>
                      </a:r>
                    </a:p>
                  </p:txBody>
                </p:sp>
                <p:grpSp>
                  <p:nvGrpSpPr>
                    <p:cNvPr id="70707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46" y="2386"/>
                      <a:ext cx="892" cy="1391"/>
                      <a:chOff x="2146" y="2386"/>
                      <a:chExt cx="892" cy="1391"/>
                    </a:xfrm>
                  </p:grpSpPr>
                  <p:sp>
                    <p:nvSpPr>
                      <p:cNvPr id="70708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34" y="2386"/>
                        <a:ext cx="40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0 0 1</a:t>
                        </a:r>
                      </a:p>
                    </p:txBody>
                  </p:sp>
                  <p:sp>
                    <p:nvSpPr>
                      <p:cNvPr id="70709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34" y="2586"/>
                        <a:ext cx="40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0 1 0</a:t>
                        </a:r>
                        <a:endPara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10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34" y="2986"/>
                        <a:ext cx="40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1 0 0</a:t>
                        </a:r>
                        <a:endPara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11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34" y="3186"/>
                        <a:ext cx="40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1 0 1</a:t>
                        </a:r>
                      </a:p>
                    </p:txBody>
                  </p:sp>
                  <p:sp>
                    <p:nvSpPr>
                      <p:cNvPr id="70712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34" y="3386"/>
                        <a:ext cx="40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1 1 0</a:t>
                        </a:r>
                        <a:endParaRPr lang="it-IT" alt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13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34" y="2786"/>
                        <a:ext cx="40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0 1 1</a:t>
                        </a:r>
                      </a:p>
                    </p:txBody>
                  </p:sp>
                  <p:sp>
                    <p:nvSpPr>
                      <p:cNvPr id="70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27" y="3546"/>
                        <a:ext cx="40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 dirty="0">
                            <a:latin typeface="Times New Roman" panose="02020603050405020304" pitchFamily="18" charset="0"/>
                          </a:rPr>
                          <a:t>1 1 1</a:t>
                        </a:r>
                      </a:p>
                    </p:txBody>
                  </p:sp>
                  <p:sp>
                    <p:nvSpPr>
                      <p:cNvPr id="73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46" y="3543"/>
                        <a:ext cx="165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 dirty="0">
                            <a:latin typeface="Times New Roman" panose="02020603050405020304" pitchFamily="18" charset="0"/>
                          </a:rPr>
                          <a:t>-</a:t>
                        </a:r>
                      </a:p>
                    </p:txBody>
                  </p:sp>
                </p:grpSp>
              </p:grpSp>
              <p:grpSp>
                <p:nvGrpSpPr>
                  <p:cNvPr id="7069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3390" y="2209"/>
                    <a:ext cx="1004" cy="1534"/>
                    <a:chOff x="3390" y="2209"/>
                    <a:chExt cx="1004" cy="1534"/>
                  </a:xfrm>
                </p:grpSpPr>
                <p:sp>
                  <p:nvSpPr>
                    <p:cNvPr id="70698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0" y="2209"/>
                      <a:ext cx="3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001</a:t>
                      </a:r>
                    </a:p>
                  </p:txBody>
                </p:sp>
                <p:grpSp>
                  <p:nvGrpSpPr>
                    <p:cNvPr id="70699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1" y="2406"/>
                      <a:ext cx="1003" cy="1337"/>
                      <a:chOff x="3391" y="2406"/>
                      <a:chExt cx="1003" cy="1337"/>
                    </a:xfrm>
                  </p:grpSpPr>
                  <p:sp>
                    <p:nvSpPr>
                      <p:cNvPr id="70700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91" y="3391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000</a:t>
                        </a:r>
                        <a:endParaRPr lang="it-IT" alt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1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91" y="3194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110</a:t>
                        </a:r>
                        <a:endPara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2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91" y="2997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101</a:t>
                        </a:r>
                        <a:endPara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3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91" y="2800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accent2"/>
                            </a:solidFill>
                            <a:latin typeface="Times New Roman" panose="02020603050405020304" pitchFamily="18" charset="0"/>
                          </a:rPr>
                          <a:t>100</a:t>
                        </a:r>
                        <a:endPara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4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91" y="2406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010</a:t>
                        </a:r>
                        <a:endPara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5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91" y="2603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011</a:t>
                        </a:r>
                        <a:endPara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1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8" y="3510"/>
                        <a:ext cx="296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-</a:t>
                        </a:r>
                        <a:endParaRPr lang="it-IT" alt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2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98" y="3483"/>
                        <a:ext cx="296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-</a:t>
                        </a:r>
                        <a:endParaRPr lang="it-IT" alt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067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022" y="3792"/>
                  <a:ext cx="65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F: S </a:t>
                  </a: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 U</a:t>
                  </a: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  <p:grpSp>
              <p:nvGrpSpPr>
                <p:cNvPr id="70677" name="Group 48"/>
                <p:cNvGrpSpPr>
                  <a:grpSpLocks/>
                </p:cNvGrpSpPr>
                <p:nvPr/>
              </p:nvGrpSpPr>
              <p:grpSpPr bwMode="auto">
                <a:xfrm>
                  <a:off x="3963" y="1711"/>
                  <a:ext cx="728" cy="2023"/>
                  <a:chOff x="3963" y="1711"/>
                  <a:chExt cx="728" cy="2023"/>
                </a:xfrm>
              </p:grpSpPr>
              <p:grpSp>
                <p:nvGrpSpPr>
                  <p:cNvPr id="706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963" y="1711"/>
                    <a:ext cx="728" cy="2023"/>
                    <a:chOff x="3963" y="1711"/>
                    <a:chExt cx="728" cy="2023"/>
                  </a:xfrm>
                </p:grpSpPr>
                <p:sp>
                  <p:nvSpPr>
                    <p:cNvPr id="7069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3" y="1711"/>
                      <a:ext cx="728" cy="2023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FFCC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69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3" y="2191"/>
                      <a:ext cx="72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7068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5" y="1794"/>
                    <a:ext cx="542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tIns="10800" bIns="10800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Uscita</a:t>
                    </a:r>
                    <a:br>
                      <a:rPr lang="it-IT" altLang="it-IT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600">
                        <a:latin typeface="Times New Roman" panose="02020603050405020304" pitchFamily="18" charset="0"/>
                      </a:rPr>
                      <a:t>z</a:t>
                    </a:r>
                    <a:r>
                      <a:rPr lang="it-IT" altLang="it-IT" sz="1600" baseline="-25000">
                        <a:latin typeface="Times New Roman" panose="02020603050405020304" pitchFamily="18" charset="0"/>
                      </a:rPr>
                      <a:t>3</a:t>
                    </a:r>
                    <a:r>
                      <a:rPr lang="it-IT" altLang="it-IT" sz="1600">
                        <a:latin typeface="Times New Roman" panose="02020603050405020304" pitchFamily="18" charset="0"/>
                      </a:rPr>
                      <a:t> z</a:t>
                    </a:r>
                    <a:r>
                      <a:rPr lang="it-IT" altLang="it-IT" sz="1600" baseline="-25000">
                        <a:latin typeface="Times New Roman" panose="02020603050405020304" pitchFamily="18" charset="0"/>
                      </a:rPr>
                      <a:t>2</a:t>
                    </a:r>
                    <a:r>
                      <a:rPr lang="it-IT" altLang="it-IT" sz="1600">
                        <a:latin typeface="Times New Roman" panose="02020603050405020304" pitchFamily="18" charset="0"/>
                      </a:rPr>
                      <a:t> z</a:t>
                    </a:r>
                    <a:r>
                      <a:rPr lang="it-IT" altLang="it-IT" sz="1600" baseline="-25000">
                        <a:latin typeface="Times New Roman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7068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022" y="2209"/>
                    <a:ext cx="434" cy="1413"/>
                    <a:chOff x="4022" y="2209"/>
                    <a:chExt cx="434" cy="1413"/>
                  </a:xfrm>
                </p:grpSpPr>
                <p:sp>
                  <p:nvSpPr>
                    <p:cNvPr id="70682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73" y="2209"/>
                      <a:ext cx="3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it-IT" altLang="it-IT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70683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2" y="2406"/>
                      <a:ext cx="434" cy="1216"/>
                      <a:chOff x="4022" y="2406"/>
                      <a:chExt cx="434" cy="1216"/>
                    </a:xfrm>
                  </p:grpSpPr>
                  <p:sp>
                    <p:nvSpPr>
                      <p:cNvPr id="70684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73" y="3391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001</a:t>
                        </a:r>
                        <a:endParaRPr lang="it-IT" alt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685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60" y="3194"/>
                        <a:ext cx="35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001</a:t>
                        </a:r>
                      </a:p>
                    </p:txBody>
                  </p:sp>
                  <p:sp>
                    <p:nvSpPr>
                      <p:cNvPr id="70686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22" y="2997"/>
                        <a:ext cx="43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001</a:t>
                        </a:r>
                      </a:p>
                    </p:txBody>
                  </p:sp>
                  <p:sp>
                    <p:nvSpPr>
                      <p:cNvPr id="70687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73" y="2800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010</a:t>
                        </a:r>
                      </a:p>
                    </p:txBody>
                  </p:sp>
                  <p:sp>
                    <p:nvSpPr>
                      <p:cNvPr id="70688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73" y="2406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70689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73" y="2603"/>
                        <a:ext cx="332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8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100</a:t>
                        </a:r>
                      </a:p>
                    </p:txBody>
                  </p:sp>
                </p:grpSp>
              </p:grpSp>
            </p:grpSp>
            <p:sp>
              <p:nvSpPr>
                <p:cNvPr id="7067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235" y="3810"/>
                  <a:ext cx="65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G: S </a:t>
                  </a: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 S</a:t>
                  </a: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</p:grpSp>
          <p:cxnSp>
            <p:nvCxnSpPr>
              <p:cNvPr id="70674" name="AutoShape 63"/>
              <p:cNvCxnSpPr>
                <a:cxnSpLocks noChangeShapeType="1"/>
                <a:stCxn id="70714" idx="0"/>
                <a:endCxn id="70714" idx="2"/>
              </p:cNvCxnSpPr>
              <p:nvPr/>
            </p:nvCxnSpPr>
            <p:spPr bwMode="auto">
              <a:xfrm>
                <a:off x="3185" y="1711"/>
                <a:ext cx="0" cy="202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0665" name="Text Box 64"/>
          <p:cNvSpPr txBox="1">
            <a:spLocks noChangeArrowheads="1"/>
          </p:cNvSpPr>
          <p:nvPr/>
        </p:nvSpPr>
        <p:spPr bwMode="auto">
          <a:xfrm>
            <a:off x="5715000" y="2051050"/>
            <a:ext cx="247332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Si pone ora il problema di progettare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le 6 reti combinatorie che realizzano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 le sei funzioni binarie </a:t>
            </a:r>
            <a:r>
              <a:rPr lang="it-IT" altLang="it-IT" sz="1800">
                <a:latin typeface="Times New Roman" panose="02020603050405020304" pitchFamily="18" charset="0"/>
              </a:rPr>
              <a:t>Y</a:t>
            </a:r>
            <a:r>
              <a:rPr lang="it-IT" altLang="it-IT" sz="1800" baseline="-25000">
                <a:latin typeface="Times New Roman" panose="02020603050405020304" pitchFamily="18" charset="0"/>
              </a:rPr>
              <a:t>2</a:t>
            </a:r>
            <a:r>
              <a:rPr lang="it-IT" altLang="it-IT" sz="1800">
                <a:latin typeface="Times New Roman" panose="02020603050405020304" pitchFamily="18" charset="0"/>
              </a:rPr>
              <a:t> Y</a:t>
            </a:r>
            <a:r>
              <a:rPr lang="it-IT" altLang="it-IT" sz="1800" baseline="-25000">
                <a:latin typeface="Times New Roman" panose="02020603050405020304" pitchFamily="18" charset="0"/>
              </a:rPr>
              <a:t>1</a:t>
            </a:r>
            <a:r>
              <a:rPr lang="it-IT" altLang="it-IT" sz="1800">
                <a:latin typeface="Times New Roman" panose="02020603050405020304" pitchFamily="18" charset="0"/>
              </a:rPr>
              <a:t> Y</a:t>
            </a:r>
            <a:r>
              <a:rPr lang="it-IT" altLang="it-IT" sz="1800" baseline="-25000">
                <a:latin typeface="Times New Roman" panose="02020603050405020304" pitchFamily="18" charset="0"/>
              </a:rPr>
              <a:t>0</a:t>
            </a:r>
            <a:r>
              <a:rPr lang="it-IT" altLang="it-IT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z</a:t>
            </a:r>
            <a:r>
              <a:rPr lang="it-IT" altLang="it-IT" sz="1800" baseline="-25000">
                <a:latin typeface="Times New Roman" panose="02020603050405020304" pitchFamily="18" charset="0"/>
              </a:rPr>
              <a:t>3</a:t>
            </a:r>
            <a:r>
              <a:rPr lang="it-IT" altLang="it-IT" sz="1800">
                <a:latin typeface="Times New Roman" panose="02020603050405020304" pitchFamily="18" charset="0"/>
              </a:rPr>
              <a:t> z</a:t>
            </a:r>
            <a:r>
              <a:rPr lang="it-IT" altLang="it-IT" sz="1800" baseline="-25000">
                <a:latin typeface="Times New Roman" panose="02020603050405020304" pitchFamily="18" charset="0"/>
              </a:rPr>
              <a:t>2</a:t>
            </a:r>
            <a:r>
              <a:rPr lang="it-IT" altLang="it-IT" sz="1800">
                <a:latin typeface="Times New Roman" panose="02020603050405020304" pitchFamily="18" charset="0"/>
              </a:rPr>
              <a:t> z</a:t>
            </a:r>
            <a:r>
              <a:rPr lang="it-IT" altLang="it-IT" sz="1800" baseline="-25000">
                <a:latin typeface="Times New Roman" panose="02020603050405020304" pitchFamily="18" charset="0"/>
              </a:rPr>
              <a:t>1</a:t>
            </a:r>
            <a:endParaRPr lang="it-IT" altLang="it-IT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5" name="Text Box 65"/>
          <p:cNvSpPr txBox="1">
            <a:spLocks noChangeArrowheads="1"/>
          </p:cNvSpPr>
          <p:nvPr/>
        </p:nvSpPr>
        <p:spPr bwMode="auto">
          <a:xfrm>
            <a:off x="5575301" y="4438427"/>
            <a:ext cx="30067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0" dirty="0">
                <a:solidFill>
                  <a:schemeClr val="accent2"/>
                </a:solidFill>
                <a:latin typeface="Times New Roman" panose="02020603050405020304" pitchFamily="18" charset="0"/>
              </a:rPr>
              <a:t>Si noti che le variabili di stato presente si indicano con y minuscola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0" dirty="0">
                <a:solidFill>
                  <a:schemeClr val="accent2"/>
                </a:solidFill>
                <a:latin typeface="Times New Roman" panose="02020603050405020304" pitchFamily="18" charset="0"/>
              </a:rPr>
              <a:t>mentre le </a:t>
            </a:r>
            <a:r>
              <a:rPr lang="it-IT" altLang="it-IT" sz="1600" b="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variabilidi</a:t>
            </a:r>
            <a:r>
              <a:rPr lang="it-IT" altLang="it-IT" sz="1600" b="0" dirty="0">
                <a:solidFill>
                  <a:schemeClr val="accent2"/>
                </a:solidFill>
                <a:latin typeface="Times New Roman" panose="02020603050405020304" pitchFamily="18" charset="0"/>
              </a:rPr>
              <a:t> stato futuro (uscite della rete G)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0" dirty="0">
                <a:solidFill>
                  <a:schemeClr val="accent2"/>
                </a:solidFill>
                <a:latin typeface="Times New Roman" panose="02020603050405020304" pitchFamily="18" charset="0"/>
              </a:rPr>
              <a:t>si indicano con la Y maiuscola </a:t>
            </a:r>
          </a:p>
        </p:txBody>
      </p:sp>
      <p:sp>
        <p:nvSpPr>
          <p:cNvPr id="532546" name="Text Box 66"/>
          <p:cNvSpPr txBox="1">
            <a:spLocks noChangeArrowheads="1"/>
          </p:cNvSpPr>
          <p:nvPr/>
        </p:nvSpPr>
        <p:spPr bwMode="auto">
          <a:xfrm>
            <a:off x="251520" y="5773005"/>
            <a:ext cx="5240337" cy="83099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Per realizzare le sei funzioni Y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Y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Y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0   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e z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z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z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Times New Roman" panose="02020603050405020304" pitchFamily="18" charset="0"/>
              </a:rPr>
              <a:t>Possiamo applicare il metodo della </a:t>
            </a:r>
            <a:r>
              <a:rPr lang="it-IT" altLang="it-IT" sz="1600" dirty="0" err="1">
                <a:latin typeface="Times New Roman" panose="02020603050405020304" pitchFamily="18" charset="0"/>
              </a:rPr>
              <a:t>sinteisi</a:t>
            </a:r>
            <a:r>
              <a:rPr lang="it-IT" altLang="it-IT" sz="1600" dirty="0">
                <a:latin typeface="Times New Roman" panose="02020603050405020304" pitchFamily="18" charset="0"/>
              </a:rPr>
              <a:t> minima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Times New Roman" panose="02020603050405020304" pitchFamily="18" charset="0"/>
              </a:rPr>
              <a:t> (non è  infatti necessario preoccuparsi delle alee)</a:t>
            </a:r>
            <a:endParaRPr lang="it-IT" altLang="it-IT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8" name="AutoShape 6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6418" y="1182461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5" grpId="0" autoUpdateAnimBg="0"/>
      <p:bldP spid="532546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7850" y="6444573"/>
            <a:ext cx="440023" cy="27074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80DA7-09B1-485D-B08F-FF0C415CE3DA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128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3175" y="3175"/>
            <a:ext cx="71326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/>
          </p:nvPr>
        </p:nvSpPr>
        <p:spPr>
          <a:xfrm>
            <a:off x="3175" y="73026"/>
            <a:ext cx="9205292" cy="86915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z="2800" dirty="0"/>
              <a:t>La mappe e le espressioni</a:t>
            </a:r>
            <a:br>
              <a:rPr lang="it-IT" altLang="it-IT" sz="2800" dirty="0"/>
            </a:br>
            <a:r>
              <a:rPr lang="it-IT" altLang="it-IT" sz="2800" dirty="0"/>
              <a:t>delle funzioni F e G </a:t>
            </a:r>
            <a:r>
              <a:rPr lang="it-IT" altLang="it-IT" sz="2800" dirty="0">
                <a:solidFill>
                  <a:srgbClr val="FF0000"/>
                </a:solidFill>
              </a:rPr>
              <a:t>(STEP 6 </a:t>
            </a:r>
            <a:r>
              <a:rPr lang="it-IT" altLang="it-IT" sz="2800" dirty="0">
                <a:solidFill>
                  <a:srgbClr val="008000"/>
                </a:solidFill>
              </a:rPr>
              <a:t>e</a:t>
            </a:r>
            <a:r>
              <a:rPr lang="it-IT" altLang="it-IT" sz="2800" dirty="0">
                <a:solidFill>
                  <a:srgbClr val="FF0000"/>
                </a:solidFill>
              </a:rPr>
              <a:t> STEP 7)</a:t>
            </a:r>
          </a:p>
        </p:txBody>
      </p:sp>
      <p:sp>
        <p:nvSpPr>
          <p:cNvPr id="70662" name="Line 4"/>
          <p:cNvSpPr>
            <a:spLocks noChangeShapeType="1"/>
          </p:cNvSpPr>
          <p:nvPr/>
        </p:nvSpPr>
        <p:spPr bwMode="auto">
          <a:xfrm>
            <a:off x="1981200" y="3262313"/>
            <a:ext cx="0" cy="284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181475" y="981078"/>
            <a:ext cx="86009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16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Disegnamo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ora, a titolo di esempio, tre delle sei mappe di </a:t>
            </a:r>
            <a:r>
              <a:rPr lang="it-IT" altLang="it-IT" sz="16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Karnaugh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che portano alla sintesi desiderata.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Decidiamo di fare la sintesi 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delle sole funzioni </a:t>
            </a:r>
            <a:r>
              <a:rPr lang="it-IT" altLang="it-IT" sz="1600" dirty="0">
                <a:latin typeface="Times New Roman" panose="02020603050405020304" pitchFamily="18" charset="0"/>
              </a:rPr>
              <a:t>Y</a:t>
            </a:r>
            <a:r>
              <a:rPr lang="it-IT" altLang="it-IT" sz="1600" baseline="-25000" dirty="0">
                <a:latin typeface="Times New Roman" panose="02020603050405020304" pitchFamily="18" charset="0"/>
              </a:rPr>
              <a:t>2</a:t>
            </a:r>
            <a:r>
              <a:rPr lang="it-IT" altLang="it-IT" sz="1600" dirty="0">
                <a:latin typeface="Times New Roman" panose="02020603050405020304" pitchFamily="18" charset="0"/>
              </a:rPr>
              <a:t>  z</a:t>
            </a:r>
            <a:r>
              <a:rPr lang="it-IT" altLang="it-IT" sz="1600" baseline="-25000" dirty="0">
                <a:latin typeface="Times New Roman" panose="02020603050405020304" pitchFamily="18" charset="0"/>
              </a:rPr>
              <a:t>1</a:t>
            </a:r>
            <a:r>
              <a:rPr lang="it-IT" altLang="it-IT" sz="1600" dirty="0">
                <a:latin typeface="Times New Roman" panose="02020603050405020304" pitchFamily="18" charset="0"/>
              </a:rPr>
              <a:t> e z</a:t>
            </a:r>
            <a:r>
              <a:rPr lang="it-IT" altLang="it-IT" sz="1600" baseline="-25000" dirty="0">
                <a:latin typeface="Times New Roman" panose="02020603050405020304" pitchFamily="18" charset="0"/>
              </a:rPr>
              <a:t>2</a:t>
            </a:r>
            <a:r>
              <a:rPr lang="it-IT" altLang="it-IT" sz="1600" dirty="0">
                <a:latin typeface="Times New Roman" panose="02020603050405020304" pitchFamily="18" charset="0"/>
              </a:rPr>
              <a:t> 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e determiniamone le tre espressioni SP minime.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La sintesi 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delle altre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funzioni delle 3 variabili </a:t>
            </a:r>
            <a:r>
              <a:rPr lang="it-IT" altLang="it-IT" sz="1600" dirty="0">
                <a:latin typeface="Times New Roman" panose="02020603050405020304" pitchFamily="18" charset="0"/>
              </a:rPr>
              <a:t>y</a:t>
            </a:r>
            <a:r>
              <a:rPr lang="it-IT" altLang="it-IT" sz="1600" baseline="-25000" dirty="0">
                <a:latin typeface="Times New Roman" panose="02020603050405020304" pitchFamily="18" charset="0"/>
              </a:rPr>
              <a:t>2</a:t>
            </a:r>
            <a:r>
              <a:rPr lang="it-IT" altLang="it-IT" sz="1600" dirty="0">
                <a:latin typeface="Times New Roman" panose="02020603050405020304" pitchFamily="18" charset="0"/>
              </a:rPr>
              <a:t> y</a:t>
            </a:r>
            <a:r>
              <a:rPr lang="it-IT" altLang="it-IT" sz="1600" baseline="-25000" dirty="0">
                <a:latin typeface="Times New Roman" panose="02020603050405020304" pitchFamily="18" charset="0"/>
              </a:rPr>
              <a:t>1</a:t>
            </a:r>
            <a:r>
              <a:rPr lang="it-IT" altLang="it-IT" sz="1600" dirty="0">
                <a:latin typeface="Times New Roman" panose="02020603050405020304" pitchFamily="18" charset="0"/>
              </a:rPr>
              <a:t> 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r>
              <a:rPr lang="it-IT" altLang="it-IT" sz="1600" dirty="0">
                <a:latin typeface="Times New Roman" panose="02020603050405020304" pitchFamily="18" charset="0"/>
              </a:rPr>
              <a:t> y</a:t>
            </a:r>
            <a:r>
              <a:rPr lang="it-IT" altLang="it-IT" sz="1600" baseline="-25000" dirty="0">
                <a:latin typeface="Times New Roman" panose="02020603050405020304" pitchFamily="18" charset="0"/>
              </a:rPr>
              <a:t>0 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è lasciata allo studente.</a:t>
            </a:r>
          </a:p>
        </p:txBody>
      </p:sp>
      <p:grpSp>
        <p:nvGrpSpPr>
          <p:cNvPr id="70664" name="Group 6"/>
          <p:cNvGrpSpPr>
            <a:grpSpLocks/>
          </p:cNvGrpSpPr>
          <p:nvPr/>
        </p:nvGrpSpPr>
        <p:grpSpPr bwMode="auto">
          <a:xfrm>
            <a:off x="63639" y="2297494"/>
            <a:ext cx="3604000" cy="3626100"/>
            <a:chOff x="1782" y="1699"/>
            <a:chExt cx="2569" cy="2319"/>
          </a:xfrm>
        </p:grpSpPr>
        <p:sp>
          <p:nvSpPr>
            <p:cNvPr id="70725" name="Line 9"/>
            <p:cNvSpPr>
              <a:spLocks noChangeShapeType="1"/>
            </p:cNvSpPr>
            <p:nvPr/>
          </p:nvSpPr>
          <p:spPr bwMode="auto">
            <a:xfrm>
              <a:off x="1782" y="2191"/>
              <a:ext cx="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2400"/>
            </a:p>
          </p:txBody>
        </p:sp>
        <p:sp>
          <p:nvSpPr>
            <p:cNvPr id="70670" name="Text Box 10"/>
            <p:cNvSpPr txBox="1">
              <a:spLocks noChangeArrowheads="1"/>
            </p:cNvSpPr>
            <p:nvPr/>
          </p:nvSpPr>
          <p:spPr bwMode="auto">
            <a:xfrm>
              <a:off x="1874" y="1709"/>
              <a:ext cx="67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Stato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Presente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(simbolo</a:t>
              </a:r>
              <a:r>
                <a:rPr lang="it-IT" altLang="it-IT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grpSp>
          <p:nvGrpSpPr>
            <p:cNvPr id="70671" name="Group 11"/>
            <p:cNvGrpSpPr>
              <a:grpSpLocks/>
            </p:cNvGrpSpPr>
            <p:nvPr/>
          </p:nvGrpSpPr>
          <p:grpSpPr bwMode="auto">
            <a:xfrm>
              <a:off x="2127" y="2212"/>
              <a:ext cx="217" cy="1598"/>
              <a:chOff x="1777" y="2313"/>
              <a:chExt cx="217" cy="1598"/>
            </a:xfrm>
          </p:grpSpPr>
          <p:sp>
            <p:nvSpPr>
              <p:cNvPr id="70716" name="Text Box 12"/>
              <p:cNvSpPr txBox="1">
                <a:spLocks noChangeArrowheads="1"/>
              </p:cNvSpPr>
              <p:nvPr/>
            </p:nvSpPr>
            <p:spPr bwMode="auto">
              <a:xfrm>
                <a:off x="1777" y="2313"/>
                <a:ext cx="20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grpSp>
            <p:nvGrpSpPr>
              <p:cNvPr id="70717" name="Group 13"/>
              <p:cNvGrpSpPr>
                <a:grpSpLocks/>
              </p:cNvGrpSpPr>
              <p:nvPr/>
            </p:nvGrpSpPr>
            <p:grpSpPr bwMode="auto">
              <a:xfrm>
                <a:off x="1777" y="2506"/>
                <a:ext cx="217" cy="1405"/>
                <a:chOff x="1882" y="2513"/>
                <a:chExt cx="217" cy="1405"/>
              </a:xfrm>
            </p:grpSpPr>
            <p:sp>
              <p:nvSpPr>
                <p:cNvPr id="707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90" y="2513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07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86" y="2713"/>
                  <a:ext cx="20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it-IT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72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90" y="3113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it-IT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72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893" y="3313"/>
                  <a:ext cx="1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7072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82" y="3513"/>
                  <a:ext cx="21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it-IT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7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86" y="2913"/>
                  <a:ext cx="20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16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99" y="3701"/>
                  <a:ext cx="18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-</a:t>
                  </a:r>
                  <a:endParaRPr lang="it-IT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0672" name="Group 20"/>
            <p:cNvGrpSpPr>
              <a:grpSpLocks/>
            </p:cNvGrpSpPr>
            <p:nvPr/>
          </p:nvGrpSpPr>
          <p:grpSpPr bwMode="auto">
            <a:xfrm>
              <a:off x="2411" y="1699"/>
              <a:ext cx="1940" cy="2319"/>
              <a:chOff x="2411" y="1699"/>
              <a:chExt cx="1940" cy="2319"/>
            </a:xfrm>
          </p:grpSpPr>
          <p:grpSp>
            <p:nvGrpSpPr>
              <p:cNvPr id="70673" name="Group 21"/>
              <p:cNvGrpSpPr>
                <a:grpSpLocks/>
              </p:cNvGrpSpPr>
              <p:nvPr/>
            </p:nvGrpSpPr>
            <p:grpSpPr bwMode="auto">
              <a:xfrm>
                <a:off x="2411" y="1699"/>
                <a:ext cx="1940" cy="2319"/>
                <a:chOff x="2411" y="1699"/>
                <a:chExt cx="1940" cy="2319"/>
              </a:xfrm>
            </p:grpSpPr>
            <p:grpSp>
              <p:nvGrpSpPr>
                <p:cNvPr id="70675" name="Group 22"/>
                <p:cNvGrpSpPr>
                  <a:grpSpLocks/>
                </p:cNvGrpSpPr>
                <p:nvPr/>
              </p:nvGrpSpPr>
              <p:grpSpPr bwMode="auto">
                <a:xfrm>
                  <a:off x="2411" y="1699"/>
                  <a:ext cx="1640" cy="2138"/>
                  <a:chOff x="2411" y="1699"/>
                  <a:chExt cx="1640" cy="2138"/>
                </a:xfrm>
              </p:grpSpPr>
              <p:sp>
                <p:nvSpPr>
                  <p:cNvPr id="7071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411" y="2191"/>
                    <a:ext cx="154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it-IT" sz="2400"/>
                  </a:p>
                </p:txBody>
              </p:sp>
              <p:sp>
                <p:nvSpPr>
                  <p:cNvPr id="7069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4" y="1699"/>
                    <a:ext cx="523" cy="4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Stato </a:t>
                    </a:r>
                    <a:b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presente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2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1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0</a:t>
                    </a:r>
                    <a:endParaRPr lang="it-IT" altLang="it-IT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69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54" y="1714"/>
                    <a:ext cx="522" cy="4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Stato </a:t>
                    </a:r>
                    <a:b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futuro</a:t>
                    </a:r>
                  </a:p>
                  <a:p>
                    <a:pPr algn="ctr">
                      <a:spcBef>
                        <a:spcPct val="0"/>
                      </a:spcBef>
                      <a:buNone/>
                    </a:pP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2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1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0</a:t>
                    </a:r>
                    <a:endParaRPr lang="it-IT" altLang="it-IT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069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615" y="2202"/>
                    <a:ext cx="424" cy="1574"/>
                    <a:chOff x="2615" y="2202"/>
                    <a:chExt cx="424" cy="1574"/>
                  </a:xfrm>
                </p:grpSpPr>
                <p:sp>
                  <p:nvSpPr>
                    <p:cNvPr id="70706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5" y="2202"/>
                      <a:ext cx="375" cy="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6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0 0 0</a:t>
                      </a:r>
                    </a:p>
                  </p:txBody>
                </p:sp>
                <p:grpSp>
                  <p:nvGrpSpPr>
                    <p:cNvPr id="70707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5" y="2395"/>
                      <a:ext cx="424" cy="1381"/>
                      <a:chOff x="2615" y="2395"/>
                      <a:chExt cx="424" cy="1381"/>
                    </a:xfrm>
                  </p:grpSpPr>
                  <p:sp>
                    <p:nvSpPr>
                      <p:cNvPr id="70708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9" y="2395"/>
                        <a:ext cx="37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0 0 1</a:t>
                        </a:r>
                      </a:p>
                    </p:txBody>
                  </p:sp>
                  <p:sp>
                    <p:nvSpPr>
                      <p:cNvPr id="70709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9" y="2595"/>
                        <a:ext cx="37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0 1 0</a:t>
                        </a:r>
                        <a:endParaRPr lang="it-IT" altLang="it-IT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10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9" y="2995"/>
                        <a:ext cx="37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1 0 0</a:t>
                        </a:r>
                        <a:endParaRPr lang="it-IT" altLang="it-IT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11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9" y="3195"/>
                        <a:ext cx="37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1 0 1</a:t>
                        </a:r>
                      </a:p>
                    </p:txBody>
                  </p:sp>
                  <p:sp>
                    <p:nvSpPr>
                      <p:cNvPr id="70712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9" y="3395"/>
                        <a:ext cx="37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1 1 0</a:t>
                        </a:r>
                        <a:endPara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13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9" y="2795"/>
                        <a:ext cx="37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0 1 1</a:t>
                        </a:r>
                      </a:p>
                    </p:txBody>
                  </p:sp>
                  <p:sp>
                    <p:nvSpPr>
                      <p:cNvPr id="161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15" y="3559"/>
                        <a:ext cx="424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1 1 1</a:t>
                        </a:r>
                        <a:endPara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069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3293" y="2223"/>
                    <a:ext cx="758" cy="1614"/>
                    <a:chOff x="3293" y="2223"/>
                    <a:chExt cx="758" cy="1614"/>
                  </a:xfrm>
                </p:grpSpPr>
                <p:sp>
                  <p:nvSpPr>
                    <p:cNvPr id="70698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93" y="2223"/>
                      <a:ext cx="310" cy="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001</a:t>
                      </a:r>
                    </a:p>
                  </p:txBody>
                </p:sp>
                <p:grpSp>
                  <p:nvGrpSpPr>
                    <p:cNvPr id="70699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94" y="2420"/>
                      <a:ext cx="757" cy="1417"/>
                      <a:chOff x="3294" y="2420"/>
                      <a:chExt cx="757" cy="1417"/>
                    </a:xfrm>
                  </p:grpSpPr>
                  <p:sp>
                    <p:nvSpPr>
                      <p:cNvPr id="70700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94" y="3405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000</a:t>
                        </a:r>
                        <a:endPara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1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97" y="3208"/>
                        <a:ext cx="303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110</a:t>
                        </a:r>
                        <a:endParaRPr lang="it-IT" altLang="it-IT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2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94" y="3011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101</a:t>
                        </a:r>
                        <a:endParaRPr lang="it-IT" altLang="it-IT" sz="16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3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94" y="2814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accent2"/>
                            </a:solidFill>
                            <a:latin typeface="Times New Roman" panose="02020603050405020304" pitchFamily="18" charset="0"/>
                          </a:rPr>
                          <a:t>100</a:t>
                        </a:r>
                        <a:endParaRPr lang="it-IT" altLang="it-IT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4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94" y="2420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010</a:t>
                        </a:r>
                        <a:endParaRPr lang="it-IT" altLang="it-IT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705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97" y="2617"/>
                        <a:ext cx="303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011</a:t>
                        </a:r>
                        <a:endParaRPr lang="it-IT" altLang="it-IT" sz="16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3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38" y="3542"/>
                        <a:ext cx="205" cy="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2400" dirty="0">
                            <a:latin typeface="Times New Roman" panose="02020603050405020304" pitchFamily="18" charset="0"/>
                          </a:rPr>
                          <a:t>-</a:t>
                        </a:r>
                      </a:p>
                    </p:txBody>
                  </p:sp>
                  <p:sp>
                    <p:nvSpPr>
                      <p:cNvPr id="164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46" y="3542"/>
                        <a:ext cx="205" cy="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2400" dirty="0">
                            <a:latin typeface="Times New Roman" panose="02020603050405020304" pitchFamily="18" charset="0"/>
                          </a:rPr>
                          <a:t>-</a:t>
                        </a:r>
                      </a:p>
                    </p:txBody>
                  </p:sp>
                </p:grpSp>
              </p:grpSp>
            </p:grpSp>
            <p:sp>
              <p:nvSpPr>
                <p:cNvPr id="7067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759" y="3815"/>
                  <a:ext cx="59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F: S </a:t>
                  </a:r>
                  <a:r>
                    <a:rPr lang="it-IT" altLang="it-IT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 U</a:t>
                  </a:r>
                  <a:r>
                    <a:rPr lang="it-IT" altLang="it-IT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  <p:grpSp>
              <p:nvGrpSpPr>
                <p:cNvPr id="70677" name="Group 48"/>
                <p:cNvGrpSpPr>
                  <a:grpSpLocks/>
                </p:cNvGrpSpPr>
                <p:nvPr/>
              </p:nvGrpSpPr>
              <p:grpSpPr bwMode="auto">
                <a:xfrm>
                  <a:off x="3743" y="1858"/>
                  <a:ext cx="560" cy="1757"/>
                  <a:chOff x="3743" y="1858"/>
                  <a:chExt cx="560" cy="1757"/>
                </a:xfrm>
              </p:grpSpPr>
              <p:sp>
                <p:nvSpPr>
                  <p:cNvPr id="7069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963" y="2191"/>
                    <a:ext cx="3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endParaRPr lang="it-IT" sz="2400"/>
                  </a:p>
                </p:txBody>
              </p:sp>
              <p:sp>
                <p:nvSpPr>
                  <p:cNvPr id="7068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1" y="1858"/>
                    <a:ext cx="542" cy="2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tIns="10800" bIns="10800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Uscite</a:t>
                    </a:r>
                    <a:b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z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3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z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2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z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1</a:t>
                    </a:r>
                  </a:p>
                </p:txBody>
              </p:sp>
              <p:grpSp>
                <p:nvGrpSpPr>
                  <p:cNvPr id="7068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743" y="2220"/>
                    <a:ext cx="434" cy="1395"/>
                    <a:chOff x="3743" y="2220"/>
                    <a:chExt cx="434" cy="1395"/>
                  </a:xfrm>
                </p:grpSpPr>
                <p:sp>
                  <p:nvSpPr>
                    <p:cNvPr id="70682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5" y="2220"/>
                      <a:ext cx="310" cy="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6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100</a:t>
                      </a:r>
                      <a:endParaRPr lang="it-IT" alt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70683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3" y="2417"/>
                      <a:ext cx="434" cy="1198"/>
                      <a:chOff x="3743" y="2417"/>
                      <a:chExt cx="434" cy="1198"/>
                    </a:xfrm>
                  </p:grpSpPr>
                  <p:sp>
                    <p:nvSpPr>
                      <p:cNvPr id="70684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05" y="3402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001</a:t>
                        </a:r>
                        <a:endParaRPr lang="it-IT" altLang="it-IT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685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81" y="3205"/>
                        <a:ext cx="358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001</a:t>
                        </a:r>
                      </a:p>
                    </p:txBody>
                  </p:sp>
                  <p:sp>
                    <p:nvSpPr>
                      <p:cNvPr id="70686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3" y="3008"/>
                        <a:ext cx="434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001</a:t>
                        </a:r>
                      </a:p>
                    </p:txBody>
                  </p:sp>
                  <p:sp>
                    <p:nvSpPr>
                      <p:cNvPr id="70687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05" y="2811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010</a:t>
                        </a:r>
                      </a:p>
                    </p:txBody>
                  </p:sp>
                  <p:sp>
                    <p:nvSpPr>
                      <p:cNvPr id="70688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05" y="2417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70689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05" y="2614"/>
                        <a:ext cx="310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100</a:t>
                        </a:r>
                      </a:p>
                    </p:txBody>
                  </p:sp>
                </p:grpSp>
              </p:grpSp>
            </p:grpSp>
            <p:sp>
              <p:nvSpPr>
                <p:cNvPr id="7067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159" y="3824"/>
                  <a:ext cx="59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G: S </a:t>
                  </a:r>
                  <a:r>
                    <a:rPr lang="it-IT" altLang="it-IT" sz="1400">
                      <a:solidFill>
                        <a:schemeClr val="tx1"/>
                      </a:solidFill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 S</a:t>
                  </a:r>
                  <a:r>
                    <a:rPr lang="it-IT" altLang="it-IT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</p:grpSp>
          <p:cxnSp>
            <p:nvCxnSpPr>
              <p:cNvPr id="70674" name="AutoShape 63"/>
              <p:cNvCxnSpPr>
                <a:cxnSpLocks noChangeShapeType="1"/>
              </p:cNvCxnSpPr>
              <p:nvPr/>
            </p:nvCxnSpPr>
            <p:spPr bwMode="auto">
              <a:xfrm>
                <a:off x="3196" y="1753"/>
                <a:ext cx="6" cy="207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AutoShape 63"/>
              <p:cNvCxnSpPr>
                <a:cxnSpLocks noChangeShapeType="1"/>
              </p:cNvCxnSpPr>
              <p:nvPr/>
            </p:nvCxnSpPr>
            <p:spPr bwMode="auto">
              <a:xfrm>
                <a:off x="3783" y="1714"/>
                <a:ext cx="0" cy="202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32546" name="Text Box 66"/>
          <p:cNvSpPr txBox="1">
            <a:spLocks noChangeArrowheads="1"/>
          </p:cNvSpPr>
          <p:nvPr/>
        </p:nvSpPr>
        <p:spPr bwMode="auto">
          <a:xfrm>
            <a:off x="66445" y="5963503"/>
            <a:ext cx="5240337" cy="83099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Per realizzare le sei funzioni Y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Y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Y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0   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e z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z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z</a:t>
            </a:r>
            <a:r>
              <a:rPr lang="it-IT" altLang="it-IT" sz="16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Times New Roman" panose="02020603050405020304" pitchFamily="18" charset="0"/>
              </a:rPr>
              <a:t>Possiamo applicare il metodo della </a:t>
            </a:r>
            <a:r>
              <a:rPr lang="it-IT" altLang="it-IT" sz="1600" dirty="0" err="1">
                <a:latin typeface="Times New Roman" panose="02020603050405020304" pitchFamily="18" charset="0"/>
              </a:rPr>
              <a:t>sinteisi</a:t>
            </a:r>
            <a:r>
              <a:rPr lang="it-IT" altLang="it-IT" sz="1600" dirty="0">
                <a:latin typeface="Times New Roman" panose="02020603050405020304" pitchFamily="18" charset="0"/>
              </a:rPr>
              <a:t> minima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Times New Roman" panose="02020603050405020304" pitchFamily="18" charset="0"/>
              </a:rPr>
              <a:t> (non è  infatti necessario preoccuparsi delle alee)</a:t>
            </a:r>
            <a:endParaRPr lang="it-IT" altLang="it-IT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8" name="AutoShape 6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5961" y="250283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82402" y="1774275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T.d.T</a:t>
            </a:r>
            <a:r>
              <a:rPr lang="it-IT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72" name="Group 35"/>
          <p:cNvGrpSpPr>
            <a:grpSpLocks/>
          </p:cNvGrpSpPr>
          <p:nvPr/>
        </p:nvGrpSpPr>
        <p:grpSpPr bwMode="auto">
          <a:xfrm>
            <a:off x="5238779" y="1707742"/>
            <a:ext cx="2527300" cy="1290637"/>
            <a:chOff x="376" y="1349"/>
            <a:chExt cx="1592" cy="813"/>
          </a:xfrm>
        </p:grpSpPr>
        <p:grpSp>
          <p:nvGrpSpPr>
            <p:cNvPr id="73" name="Group 36"/>
            <p:cNvGrpSpPr>
              <a:grpSpLocks/>
            </p:cNvGrpSpPr>
            <p:nvPr/>
          </p:nvGrpSpPr>
          <p:grpSpPr bwMode="auto">
            <a:xfrm>
              <a:off x="376" y="1349"/>
              <a:ext cx="1592" cy="811"/>
              <a:chOff x="376" y="1349"/>
              <a:chExt cx="1592" cy="811"/>
            </a:xfrm>
          </p:grpSpPr>
          <p:sp>
            <p:nvSpPr>
              <p:cNvPr id="82" name="Line 37"/>
              <p:cNvSpPr>
                <a:spLocks noChangeShapeType="1"/>
              </p:cNvSpPr>
              <p:nvPr/>
            </p:nvSpPr>
            <p:spPr bwMode="auto">
              <a:xfrm>
                <a:off x="1104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816" y="1702"/>
                <a:ext cx="1152" cy="4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84" name="Line 39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" name="Line 40"/>
              <p:cNvSpPr>
                <a:spLocks noChangeShapeType="1"/>
              </p:cNvSpPr>
              <p:nvPr/>
            </p:nvSpPr>
            <p:spPr bwMode="auto">
              <a:xfrm>
                <a:off x="1392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Line 41"/>
              <p:cNvSpPr>
                <a:spLocks noChangeShapeType="1"/>
              </p:cNvSpPr>
              <p:nvPr/>
            </p:nvSpPr>
            <p:spPr bwMode="auto">
              <a:xfrm>
                <a:off x="1680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Line 42"/>
              <p:cNvSpPr>
                <a:spLocks noChangeShapeType="1"/>
              </p:cNvSpPr>
              <p:nvPr/>
            </p:nvSpPr>
            <p:spPr bwMode="auto">
              <a:xfrm rot="244869" flipH="1" flipV="1">
                <a:off x="529" y="1532"/>
                <a:ext cx="288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8" name="Text Box 43"/>
              <p:cNvSpPr txBox="1">
                <a:spLocks noChangeArrowheads="1"/>
              </p:cNvSpPr>
              <p:nvPr/>
            </p:nvSpPr>
            <p:spPr bwMode="auto">
              <a:xfrm>
                <a:off x="816" y="1497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00</a:t>
                </a:r>
              </a:p>
            </p:txBody>
          </p:sp>
          <p:sp>
            <p:nvSpPr>
              <p:cNvPr id="89" name="Text Box 44"/>
              <p:cNvSpPr txBox="1">
                <a:spLocks noChangeArrowheads="1"/>
              </p:cNvSpPr>
              <p:nvPr/>
            </p:nvSpPr>
            <p:spPr bwMode="auto">
              <a:xfrm>
                <a:off x="1116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01</a:t>
                </a:r>
              </a:p>
            </p:txBody>
          </p:sp>
          <p:sp>
            <p:nvSpPr>
              <p:cNvPr id="90" name="Text Box 45"/>
              <p:cNvSpPr txBox="1">
                <a:spLocks noChangeArrowheads="1"/>
              </p:cNvSpPr>
              <p:nvPr/>
            </p:nvSpPr>
            <p:spPr bwMode="auto">
              <a:xfrm>
                <a:off x="1404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11</a:t>
                </a:r>
              </a:p>
            </p:txBody>
          </p:sp>
          <p:sp>
            <p:nvSpPr>
              <p:cNvPr id="91" name="Text Box 46"/>
              <p:cNvSpPr txBox="1">
                <a:spLocks noChangeArrowheads="1"/>
              </p:cNvSpPr>
              <p:nvPr/>
            </p:nvSpPr>
            <p:spPr bwMode="auto">
              <a:xfrm>
                <a:off x="1692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10</a:t>
                </a:r>
              </a:p>
            </p:txBody>
          </p:sp>
          <p:sp>
            <p:nvSpPr>
              <p:cNvPr id="92" name="Text Box 47"/>
              <p:cNvSpPr txBox="1">
                <a:spLocks noChangeArrowheads="1"/>
              </p:cNvSpPr>
              <p:nvPr/>
            </p:nvSpPr>
            <p:spPr bwMode="auto">
              <a:xfrm>
                <a:off x="624" y="168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93" name="Text Box 48"/>
              <p:cNvSpPr txBox="1">
                <a:spLocks noChangeArrowheads="1"/>
              </p:cNvSpPr>
              <p:nvPr/>
            </p:nvSpPr>
            <p:spPr bwMode="auto">
              <a:xfrm>
                <a:off x="624" y="191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94" name="Text Box 49"/>
              <p:cNvSpPr txBox="1">
                <a:spLocks noChangeArrowheads="1"/>
              </p:cNvSpPr>
              <p:nvPr/>
            </p:nvSpPr>
            <p:spPr bwMode="auto">
              <a:xfrm>
                <a:off x="376" y="1440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/>
              </a:p>
            </p:txBody>
          </p:sp>
          <p:sp>
            <p:nvSpPr>
              <p:cNvPr id="95" name="Text Box 50"/>
              <p:cNvSpPr txBox="1">
                <a:spLocks noChangeArrowheads="1"/>
              </p:cNvSpPr>
              <p:nvPr/>
            </p:nvSpPr>
            <p:spPr bwMode="auto">
              <a:xfrm>
                <a:off x="528" y="1349"/>
                <a:ext cx="116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 baseline="-25000"/>
              </a:p>
            </p:txBody>
          </p:sp>
        </p:grpSp>
        <p:sp>
          <p:nvSpPr>
            <p:cNvPr id="74" name="Text Box 51"/>
            <p:cNvSpPr txBox="1">
              <a:spLocks noChangeArrowheads="1"/>
            </p:cNvSpPr>
            <p:nvPr/>
          </p:nvSpPr>
          <p:spPr bwMode="auto">
            <a:xfrm>
              <a:off x="854" y="1689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  <p:sp>
          <p:nvSpPr>
            <p:cNvPr id="75" name="Text Box 52"/>
            <p:cNvSpPr txBox="1">
              <a:spLocks noChangeArrowheads="1"/>
            </p:cNvSpPr>
            <p:nvPr/>
          </p:nvSpPr>
          <p:spPr bwMode="auto">
            <a:xfrm>
              <a:off x="1148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</a:t>
              </a:r>
            </a:p>
          </p:txBody>
        </p:sp>
        <p:sp>
          <p:nvSpPr>
            <p:cNvPr id="76" name="Text Box 53"/>
            <p:cNvSpPr txBox="1">
              <a:spLocks noChangeArrowheads="1"/>
            </p:cNvSpPr>
            <p:nvPr/>
          </p:nvSpPr>
          <p:spPr bwMode="auto">
            <a:xfrm>
              <a:off x="1436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</a:t>
              </a:r>
            </a:p>
          </p:txBody>
        </p:sp>
        <p:sp>
          <p:nvSpPr>
            <p:cNvPr id="77" name="Text Box 54"/>
            <p:cNvSpPr txBox="1">
              <a:spLocks noChangeArrowheads="1"/>
            </p:cNvSpPr>
            <p:nvPr/>
          </p:nvSpPr>
          <p:spPr bwMode="auto">
            <a:xfrm>
              <a:off x="1724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  <p:sp>
          <p:nvSpPr>
            <p:cNvPr id="78" name="Text Box 55"/>
            <p:cNvSpPr txBox="1">
              <a:spLocks noChangeArrowheads="1"/>
            </p:cNvSpPr>
            <p:nvPr/>
          </p:nvSpPr>
          <p:spPr bwMode="auto">
            <a:xfrm>
              <a:off x="864" y="191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</a:t>
              </a:r>
            </a:p>
          </p:txBody>
        </p:sp>
        <p:sp>
          <p:nvSpPr>
            <p:cNvPr id="79" name="Text Box 56"/>
            <p:cNvSpPr txBox="1">
              <a:spLocks noChangeArrowheads="1"/>
            </p:cNvSpPr>
            <p:nvPr/>
          </p:nvSpPr>
          <p:spPr bwMode="auto">
            <a:xfrm>
              <a:off x="1158" y="1901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</a:p>
          </p:txBody>
        </p:sp>
        <p:sp>
          <p:nvSpPr>
            <p:cNvPr id="80" name="Text Box 57"/>
            <p:cNvSpPr txBox="1">
              <a:spLocks noChangeArrowheads="1"/>
            </p:cNvSpPr>
            <p:nvPr/>
          </p:nvSpPr>
          <p:spPr bwMode="auto">
            <a:xfrm>
              <a:off x="1446" y="190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-</a:t>
              </a:r>
            </a:p>
          </p:txBody>
        </p:sp>
        <p:sp>
          <p:nvSpPr>
            <p:cNvPr id="81" name="Text Box 58"/>
            <p:cNvSpPr txBox="1">
              <a:spLocks noChangeArrowheads="1"/>
            </p:cNvSpPr>
            <p:nvPr/>
          </p:nvSpPr>
          <p:spPr bwMode="auto">
            <a:xfrm>
              <a:off x="1734" y="1901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</p:grpSp>
      <p:sp>
        <p:nvSpPr>
          <p:cNvPr id="96" name="Text Box 64"/>
          <p:cNvSpPr txBox="1">
            <a:spLocks noChangeArrowheads="1"/>
          </p:cNvSpPr>
          <p:nvPr/>
        </p:nvSpPr>
        <p:spPr bwMode="auto">
          <a:xfrm>
            <a:off x="5473729" y="2024969"/>
            <a:ext cx="373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y</a:t>
            </a:r>
            <a:r>
              <a:rPr lang="it-IT" altLang="it-IT" sz="1600" b="1" baseline="-25000" dirty="0"/>
              <a:t>2</a:t>
            </a:r>
          </a:p>
        </p:txBody>
      </p:sp>
      <p:sp>
        <p:nvSpPr>
          <p:cNvPr id="97" name="Text Box 65"/>
          <p:cNvSpPr txBox="1">
            <a:spLocks noChangeArrowheads="1"/>
          </p:cNvSpPr>
          <p:nvPr/>
        </p:nvSpPr>
        <p:spPr bwMode="auto">
          <a:xfrm>
            <a:off x="5568979" y="1778115"/>
            <a:ext cx="562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/>
              <a:t>y</a:t>
            </a:r>
            <a:r>
              <a:rPr lang="it-IT" altLang="it-IT" sz="1600" b="1" baseline="-25000" dirty="0"/>
              <a:t>1</a:t>
            </a:r>
            <a:r>
              <a:rPr lang="it-IT" altLang="it-IT" sz="1600" dirty="0"/>
              <a:t>y</a:t>
            </a:r>
            <a:r>
              <a:rPr lang="it-IT" altLang="it-IT" sz="1600" b="1" baseline="-25000" dirty="0"/>
              <a:t>0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999966" y="2297471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solidFill>
                  <a:srgbClr val="FF0000"/>
                </a:solidFill>
              </a:rPr>
              <a:t>Y</a:t>
            </a:r>
            <a:r>
              <a:rPr lang="it-IT" altLang="it-IT" baseline="-25000" dirty="0">
                <a:solidFill>
                  <a:srgbClr val="FF0000"/>
                </a:solidFill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5751882" y="3043096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000" dirty="0">
                <a:solidFill>
                  <a:srgbClr val="FF0000"/>
                </a:solidFill>
              </a:rPr>
              <a:t>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2 </a:t>
            </a:r>
            <a:r>
              <a:rPr lang="it-IT" altLang="it-IT" sz="2000" dirty="0">
                <a:solidFill>
                  <a:srgbClr val="FF0000"/>
                </a:solidFill>
              </a:rPr>
              <a:t>= 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2</a:t>
            </a:r>
            <a:r>
              <a:rPr lang="it-IT" altLang="it-IT" sz="2000" dirty="0">
                <a:solidFill>
                  <a:srgbClr val="FF0000"/>
                </a:solidFill>
              </a:rPr>
              <a:t> 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1</a:t>
            </a:r>
            <a:r>
              <a:rPr lang="it-IT" altLang="it-IT" sz="2000" dirty="0">
                <a:solidFill>
                  <a:srgbClr val="FF0000"/>
                </a:solidFill>
              </a:rPr>
              <a:t>‘ + 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1</a:t>
            </a:r>
            <a:r>
              <a:rPr lang="it-IT" altLang="it-IT" sz="2000" dirty="0">
                <a:solidFill>
                  <a:srgbClr val="FF0000"/>
                </a:solidFill>
              </a:rPr>
              <a:t> 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Ovale 4"/>
          <p:cNvSpPr/>
          <p:nvPr/>
        </p:nvSpPr>
        <p:spPr bwMode="auto">
          <a:xfrm>
            <a:off x="5997604" y="2619883"/>
            <a:ext cx="835026" cy="4029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Ovale 100"/>
          <p:cNvSpPr/>
          <p:nvPr/>
        </p:nvSpPr>
        <p:spPr bwMode="auto">
          <a:xfrm rot="5400000">
            <a:off x="6746505" y="2439303"/>
            <a:ext cx="686597" cy="4029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2" name="Group 35"/>
          <p:cNvGrpSpPr>
            <a:grpSpLocks/>
          </p:cNvGrpSpPr>
          <p:nvPr/>
        </p:nvGrpSpPr>
        <p:grpSpPr bwMode="auto">
          <a:xfrm>
            <a:off x="5267624" y="3403352"/>
            <a:ext cx="2527300" cy="1290637"/>
            <a:chOff x="376" y="1349"/>
            <a:chExt cx="1592" cy="813"/>
          </a:xfrm>
        </p:grpSpPr>
        <p:grpSp>
          <p:nvGrpSpPr>
            <p:cNvPr id="103" name="Group 36"/>
            <p:cNvGrpSpPr>
              <a:grpSpLocks/>
            </p:cNvGrpSpPr>
            <p:nvPr/>
          </p:nvGrpSpPr>
          <p:grpSpPr bwMode="auto">
            <a:xfrm>
              <a:off x="376" y="1349"/>
              <a:ext cx="1592" cy="811"/>
              <a:chOff x="376" y="1349"/>
              <a:chExt cx="1592" cy="811"/>
            </a:xfrm>
          </p:grpSpPr>
          <p:sp>
            <p:nvSpPr>
              <p:cNvPr id="112" name="Line 37"/>
              <p:cNvSpPr>
                <a:spLocks noChangeShapeType="1"/>
              </p:cNvSpPr>
              <p:nvPr/>
            </p:nvSpPr>
            <p:spPr bwMode="auto">
              <a:xfrm>
                <a:off x="1104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Rectangle 38"/>
              <p:cNvSpPr>
                <a:spLocks noChangeArrowheads="1"/>
              </p:cNvSpPr>
              <p:nvPr/>
            </p:nvSpPr>
            <p:spPr bwMode="auto">
              <a:xfrm>
                <a:off x="816" y="1702"/>
                <a:ext cx="1152" cy="4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14" name="Line 39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5" name="Line 40"/>
              <p:cNvSpPr>
                <a:spLocks noChangeShapeType="1"/>
              </p:cNvSpPr>
              <p:nvPr/>
            </p:nvSpPr>
            <p:spPr bwMode="auto">
              <a:xfrm>
                <a:off x="1392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6" name="Line 41"/>
              <p:cNvSpPr>
                <a:spLocks noChangeShapeType="1"/>
              </p:cNvSpPr>
              <p:nvPr/>
            </p:nvSpPr>
            <p:spPr bwMode="auto">
              <a:xfrm>
                <a:off x="1680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7" name="Line 42"/>
              <p:cNvSpPr>
                <a:spLocks noChangeShapeType="1"/>
              </p:cNvSpPr>
              <p:nvPr/>
            </p:nvSpPr>
            <p:spPr bwMode="auto">
              <a:xfrm rot="244869" flipH="1" flipV="1">
                <a:off x="529" y="1532"/>
                <a:ext cx="288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8" name="Text Box 43"/>
              <p:cNvSpPr txBox="1">
                <a:spLocks noChangeArrowheads="1"/>
              </p:cNvSpPr>
              <p:nvPr/>
            </p:nvSpPr>
            <p:spPr bwMode="auto">
              <a:xfrm>
                <a:off x="816" y="1497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00</a:t>
                </a:r>
              </a:p>
            </p:txBody>
          </p:sp>
          <p:sp>
            <p:nvSpPr>
              <p:cNvPr id="119" name="Text Box 44"/>
              <p:cNvSpPr txBox="1">
                <a:spLocks noChangeArrowheads="1"/>
              </p:cNvSpPr>
              <p:nvPr/>
            </p:nvSpPr>
            <p:spPr bwMode="auto">
              <a:xfrm>
                <a:off x="1116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01</a:t>
                </a:r>
              </a:p>
            </p:txBody>
          </p:sp>
          <p:sp>
            <p:nvSpPr>
              <p:cNvPr id="120" name="Text Box 45"/>
              <p:cNvSpPr txBox="1">
                <a:spLocks noChangeArrowheads="1"/>
              </p:cNvSpPr>
              <p:nvPr/>
            </p:nvSpPr>
            <p:spPr bwMode="auto">
              <a:xfrm>
                <a:off x="1404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11</a:t>
                </a:r>
              </a:p>
            </p:txBody>
          </p:sp>
          <p:sp>
            <p:nvSpPr>
              <p:cNvPr id="121" name="Text Box 46"/>
              <p:cNvSpPr txBox="1">
                <a:spLocks noChangeArrowheads="1"/>
              </p:cNvSpPr>
              <p:nvPr/>
            </p:nvSpPr>
            <p:spPr bwMode="auto">
              <a:xfrm>
                <a:off x="1692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10</a:t>
                </a:r>
              </a:p>
            </p:txBody>
          </p:sp>
          <p:sp>
            <p:nvSpPr>
              <p:cNvPr id="122" name="Text Box 47"/>
              <p:cNvSpPr txBox="1">
                <a:spLocks noChangeArrowheads="1"/>
              </p:cNvSpPr>
              <p:nvPr/>
            </p:nvSpPr>
            <p:spPr bwMode="auto">
              <a:xfrm>
                <a:off x="624" y="168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123" name="Text Box 48"/>
              <p:cNvSpPr txBox="1">
                <a:spLocks noChangeArrowheads="1"/>
              </p:cNvSpPr>
              <p:nvPr/>
            </p:nvSpPr>
            <p:spPr bwMode="auto">
              <a:xfrm>
                <a:off x="624" y="191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124" name="Text Box 49"/>
              <p:cNvSpPr txBox="1">
                <a:spLocks noChangeArrowheads="1"/>
              </p:cNvSpPr>
              <p:nvPr/>
            </p:nvSpPr>
            <p:spPr bwMode="auto">
              <a:xfrm>
                <a:off x="376" y="1440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/>
              </a:p>
            </p:txBody>
          </p:sp>
          <p:sp>
            <p:nvSpPr>
              <p:cNvPr id="125" name="Text Box 50"/>
              <p:cNvSpPr txBox="1">
                <a:spLocks noChangeArrowheads="1"/>
              </p:cNvSpPr>
              <p:nvPr/>
            </p:nvSpPr>
            <p:spPr bwMode="auto">
              <a:xfrm>
                <a:off x="528" y="1349"/>
                <a:ext cx="116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 baseline="-25000"/>
              </a:p>
            </p:txBody>
          </p:sp>
        </p:grpSp>
        <p:sp>
          <p:nvSpPr>
            <p:cNvPr id="104" name="Text Box 51"/>
            <p:cNvSpPr txBox="1">
              <a:spLocks noChangeArrowheads="1"/>
            </p:cNvSpPr>
            <p:nvPr/>
          </p:nvSpPr>
          <p:spPr bwMode="auto">
            <a:xfrm>
              <a:off x="854" y="1689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  <p:sp>
          <p:nvSpPr>
            <p:cNvPr id="105" name="Text Box 52"/>
            <p:cNvSpPr txBox="1">
              <a:spLocks noChangeArrowheads="1"/>
            </p:cNvSpPr>
            <p:nvPr/>
          </p:nvSpPr>
          <p:spPr bwMode="auto">
            <a:xfrm>
              <a:off x="1148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</a:t>
              </a:r>
            </a:p>
          </p:txBody>
        </p:sp>
        <p:sp>
          <p:nvSpPr>
            <p:cNvPr id="106" name="Text Box 53"/>
            <p:cNvSpPr txBox="1">
              <a:spLocks noChangeArrowheads="1"/>
            </p:cNvSpPr>
            <p:nvPr/>
          </p:nvSpPr>
          <p:spPr bwMode="auto">
            <a:xfrm>
              <a:off x="1436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</a:t>
              </a:r>
            </a:p>
          </p:txBody>
        </p:sp>
        <p:sp>
          <p:nvSpPr>
            <p:cNvPr id="107" name="Text Box 54"/>
            <p:cNvSpPr txBox="1">
              <a:spLocks noChangeArrowheads="1"/>
            </p:cNvSpPr>
            <p:nvPr/>
          </p:nvSpPr>
          <p:spPr bwMode="auto">
            <a:xfrm>
              <a:off x="1724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  <p:sp>
          <p:nvSpPr>
            <p:cNvPr id="108" name="Text Box 55"/>
            <p:cNvSpPr txBox="1">
              <a:spLocks noChangeArrowheads="1"/>
            </p:cNvSpPr>
            <p:nvPr/>
          </p:nvSpPr>
          <p:spPr bwMode="auto">
            <a:xfrm>
              <a:off x="864" y="191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</a:t>
              </a:r>
            </a:p>
          </p:txBody>
        </p:sp>
        <p:sp>
          <p:nvSpPr>
            <p:cNvPr id="109" name="Text Box 56"/>
            <p:cNvSpPr txBox="1">
              <a:spLocks noChangeArrowheads="1"/>
            </p:cNvSpPr>
            <p:nvPr/>
          </p:nvSpPr>
          <p:spPr bwMode="auto">
            <a:xfrm>
              <a:off x="1158" y="1901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</a:p>
          </p:txBody>
        </p:sp>
        <p:sp>
          <p:nvSpPr>
            <p:cNvPr id="110" name="Text Box 57"/>
            <p:cNvSpPr txBox="1">
              <a:spLocks noChangeArrowheads="1"/>
            </p:cNvSpPr>
            <p:nvPr/>
          </p:nvSpPr>
          <p:spPr bwMode="auto">
            <a:xfrm>
              <a:off x="1446" y="190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-</a:t>
              </a:r>
            </a:p>
          </p:txBody>
        </p:sp>
        <p:sp>
          <p:nvSpPr>
            <p:cNvPr id="111" name="Text Box 58"/>
            <p:cNvSpPr txBox="1">
              <a:spLocks noChangeArrowheads="1"/>
            </p:cNvSpPr>
            <p:nvPr/>
          </p:nvSpPr>
          <p:spPr bwMode="auto">
            <a:xfrm>
              <a:off x="1734" y="1901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</a:t>
              </a:r>
            </a:p>
          </p:txBody>
        </p:sp>
      </p:grp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5542262" y="3692920"/>
            <a:ext cx="373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y</a:t>
            </a:r>
            <a:r>
              <a:rPr lang="it-IT" altLang="it-IT" sz="1600" b="1" baseline="-25000" dirty="0"/>
              <a:t>2</a:t>
            </a:r>
          </a:p>
        </p:txBody>
      </p:sp>
      <p:sp>
        <p:nvSpPr>
          <p:cNvPr id="127" name="Text Box 65"/>
          <p:cNvSpPr txBox="1">
            <a:spLocks noChangeArrowheads="1"/>
          </p:cNvSpPr>
          <p:nvPr/>
        </p:nvSpPr>
        <p:spPr bwMode="auto">
          <a:xfrm>
            <a:off x="5637512" y="3446066"/>
            <a:ext cx="562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/>
              <a:t>y</a:t>
            </a:r>
            <a:r>
              <a:rPr lang="it-IT" altLang="it-IT" sz="1600" b="1" baseline="-25000" dirty="0"/>
              <a:t>1</a:t>
            </a:r>
            <a:r>
              <a:rPr lang="it-IT" altLang="it-IT" sz="1600" dirty="0"/>
              <a:t>y</a:t>
            </a:r>
            <a:r>
              <a:rPr lang="it-IT" altLang="it-IT" sz="1600" b="1" baseline="-25000" dirty="0"/>
              <a:t>0</a:t>
            </a:r>
          </a:p>
        </p:txBody>
      </p:sp>
      <p:sp>
        <p:nvSpPr>
          <p:cNvPr id="128" name="CasellaDiTesto 127"/>
          <p:cNvSpPr txBox="1"/>
          <p:nvPr/>
        </p:nvSpPr>
        <p:spPr>
          <a:xfrm>
            <a:off x="8068499" y="39654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solidFill>
                  <a:srgbClr val="FF0000"/>
                </a:solidFill>
              </a:rPr>
              <a:t>z</a:t>
            </a:r>
            <a:r>
              <a:rPr lang="it-IT" altLang="it-IT" baseline="-25000" dirty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6398525" y="4757660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000" dirty="0">
                <a:solidFill>
                  <a:srgbClr val="FF0000"/>
                </a:solidFill>
              </a:rPr>
              <a:t>z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1 </a:t>
            </a:r>
            <a:r>
              <a:rPr lang="it-IT" altLang="it-IT" sz="2000" dirty="0">
                <a:solidFill>
                  <a:srgbClr val="FF0000"/>
                </a:solidFill>
              </a:rPr>
              <a:t>= 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2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  <p:sp>
        <p:nvSpPr>
          <p:cNvPr id="130" name="Ovale 129"/>
          <p:cNvSpPr/>
          <p:nvPr/>
        </p:nvSpPr>
        <p:spPr bwMode="auto">
          <a:xfrm>
            <a:off x="6066136" y="4287834"/>
            <a:ext cx="1768475" cy="4029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2" name="Group 35"/>
          <p:cNvGrpSpPr>
            <a:grpSpLocks/>
          </p:cNvGrpSpPr>
          <p:nvPr/>
        </p:nvGrpSpPr>
        <p:grpSpPr bwMode="auto">
          <a:xfrm>
            <a:off x="5337341" y="4971899"/>
            <a:ext cx="2527300" cy="1290637"/>
            <a:chOff x="376" y="1349"/>
            <a:chExt cx="1592" cy="813"/>
          </a:xfrm>
        </p:grpSpPr>
        <p:grpSp>
          <p:nvGrpSpPr>
            <p:cNvPr id="133" name="Group 36"/>
            <p:cNvGrpSpPr>
              <a:grpSpLocks/>
            </p:cNvGrpSpPr>
            <p:nvPr/>
          </p:nvGrpSpPr>
          <p:grpSpPr bwMode="auto">
            <a:xfrm>
              <a:off x="376" y="1349"/>
              <a:ext cx="1592" cy="811"/>
              <a:chOff x="376" y="1349"/>
              <a:chExt cx="1592" cy="811"/>
            </a:xfrm>
          </p:grpSpPr>
          <p:sp>
            <p:nvSpPr>
              <p:cNvPr id="142" name="Line 37"/>
              <p:cNvSpPr>
                <a:spLocks noChangeShapeType="1"/>
              </p:cNvSpPr>
              <p:nvPr/>
            </p:nvSpPr>
            <p:spPr bwMode="auto">
              <a:xfrm>
                <a:off x="1104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" name="Rectangle 38"/>
              <p:cNvSpPr>
                <a:spLocks noChangeArrowheads="1"/>
              </p:cNvSpPr>
              <p:nvPr/>
            </p:nvSpPr>
            <p:spPr bwMode="auto">
              <a:xfrm>
                <a:off x="816" y="1702"/>
                <a:ext cx="1152" cy="4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44" name="Line 39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5" name="Line 40"/>
              <p:cNvSpPr>
                <a:spLocks noChangeShapeType="1"/>
              </p:cNvSpPr>
              <p:nvPr/>
            </p:nvSpPr>
            <p:spPr bwMode="auto">
              <a:xfrm>
                <a:off x="1392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6" name="Line 41"/>
              <p:cNvSpPr>
                <a:spLocks noChangeShapeType="1"/>
              </p:cNvSpPr>
              <p:nvPr/>
            </p:nvSpPr>
            <p:spPr bwMode="auto">
              <a:xfrm>
                <a:off x="1680" y="1702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 rot="244869" flipH="1" flipV="1">
                <a:off x="529" y="1532"/>
                <a:ext cx="288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8" name="Text Box 43"/>
              <p:cNvSpPr txBox="1">
                <a:spLocks noChangeArrowheads="1"/>
              </p:cNvSpPr>
              <p:nvPr/>
            </p:nvSpPr>
            <p:spPr bwMode="auto">
              <a:xfrm>
                <a:off x="816" y="1497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00</a:t>
                </a:r>
              </a:p>
            </p:txBody>
          </p:sp>
          <p:sp>
            <p:nvSpPr>
              <p:cNvPr id="149" name="Text Box 44"/>
              <p:cNvSpPr txBox="1">
                <a:spLocks noChangeArrowheads="1"/>
              </p:cNvSpPr>
              <p:nvPr/>
            </p:nvSpPr>
            <p:spPr bwMode="auto">
              <a:xfrm>
                <a:off x="1116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01</a:t>
                </a:r>
              </a:p>
            </p:txBody>
          </p:sp>
          <p:sp>
            <p:nvSpPr>
              <p:cNvPr id="150" name="Text Box 45"/>
              <p:cNvSpPr txBox="1">
                <a:spLocks noChangeArrowheads="1"/>
              </p:cNvSpPr>
              <p:nvPr/>
            </p:nvSpPr>
            <p:spPr bwMode="auto">
              <a:xfrm>
                <a:off x="1404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11</a:t>
                </a:r>
              </a:p>
            </p:txBody>
          </p:sp>
          <p:sp>
            <p:nvSpPr>
              <p:cNvPr id="151" name="Text Box 46"/>
              <p:cNvSpPr txBox="1">
                <a:spLocks noChangeArrowheads="1"/>
              </p:cNvSpPr>
              <p:nvPr/>
            </p:nvSpPr>
            <p:spPr bwMode="auto">
              <a:xfrm>
                <a:off x="1692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10</a:t>
                </a:r>
              </a:p>
            </p:txBody>
          </p:sp>
          <p:sp>
            <p:nvSpPr>
              <p:cNvPr id="152" name="Text Box 47"/>
              <p:cNvSpPr txBox="1">
                <a:spLocks noChangeArrowheads="1"/>
              </p:cNvSpPr>
              <p:nvPr/>
            </p:nvSpPr>
            <p:spPr bwMode="auto">
              <a:xfrm>
                <a:off x="624" y="168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153" name="Text Box 48"/>
              <p:cNvSpPr txBox="1">
                <a:spLocks noChangeArrowheads="1"/>
              </p:cNvSpPr>
              <p:nvPr/>
            </p:nvSpPr>
            <p:spPr bwMode="auto">
              <a:xfrm>
                <a:off x="624" y="191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154" name="Text Box 49"/>
              <p:cNvSpPr txBox="1">
                <a:spLocks noChangeArrowheads="1"/>
              </p:cNvSpPr>
              <p:nvPr/>
            </p:nvSpPr>
            <p:spPr bwMode="auto">
              <a:xfrm>
                <a:off x="376" y="1440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/>
              </a:p>
            </p:txBody>
          </p:sp>
          <p:sp>
            <p:nvSpPr>
              <p:cNvPr id="155" name="Text Box 50"/>
              <p:cNvSpPr txBox="1">
                <a:spLocks noChangeArrowheads="1"/>
              </p:cNvSpPr>
              <p:nvPr/>
            </p:nvSpPr>
            <p:spPr bwMode="auto">
              <a:xfrm>
                <a:off x="528" y="1349"/>
                <a:ext cx="116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 baseline="-25000"/>
              </a:p>
            </p:txBody>
          </p:sp>
        </p:grpSp>
        <p:sp>
          <p:nvSpPr>
            <p:cNvPr id="134" name="Text Box 51"/>
            <p:cNvSpPr txBox="1">
              <a:spLocks noChangeArrowheads="1"/>
            </p:cNvSpPr>
            <p:nvPr/>
          </p:nvSpPr>
          <p:spPr bwMode="auto">
            <a:xfrm>
              <a:off x="854" y="1689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  <p:sp>
          <p:nvSpPr>
            <p:cNvPr id="135" name="Text Box 52"/>
            <p:cNvSpPr txBox="1">
              <a:spLocks noChangeArrowheads="1"/>
            </p:cNvSpPr>
            <p:nvPr/>
          </p:nvSpPr>
          <p:spPr bwMode="auto">
            <a:xfrm>
              <a:off x="1148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</a:t>
              </a:r>
            </a:p>
          </p:txBody>
        </p:sp>
        <p:sp>
          <p:nvSpPr>
            <p:cNvPr id="136" name="Text Box 53"/>
            <p:cNvSpPr txBox="1">
              <a:spLocks noChangeArrowheads="1"/>
            </p:cNvSpPr>
            <p:nvPr/>
          </p:nvSpPr>
          <p:spPr bwMode="auto">
            <a:xfrm>
              <a:off x="1436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</a:t>
              </a:r>
            </a:p>
          </p:txBody>
        </p:sp>
        <p:sp>
          <p:nvSpPr>
            <p:cNvPr id="137" name="Text Box 54"/>
            <p:cNvSpPr txBox="1">
              <a:spLocks noChangeArrowheads="1"/>
            </p:cNvSpPr>
            <p:nvPr/>
          </p:nvSpPr>
          <p:spPr bwMode="auto">
            <a:xfrm>
              <a:off x="1724" y="168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  <p:sp>
          <p:nvSpPr>
            <p:cNvPr id="138" name="Text Box 55"/>
            <p:cNvSpPr txBox="1">
              <a:spLocks noChangeArrowheads="1"/>
            </p:cNvSpPr>
            <p:nvPr/>
          </p:nvSpPr>
          <p:spPr bwMode="auto">
            <a:xfrm>
              <a:off x="864" y="191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</a:t>
              </a:r>
            </a:p>
          </p:txBody>
        </p:sp>
        <p:sp>
          <p:nvSpPr>
            <p:cNvPr id="139" name="Text Box 56"/>
            <p:cNvSpPr txBox="1">
              <a:spLocks noChangeArrowheads="1"/>
            </p:cNvSpPr>
            <p:nvPr/>
          </p:nvSpPr>
          <p:spPr bwMode="auto">
            <a:xfrm>
              <a:off x="1158" y="1901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</a:t>
              </a:r>
            </a:p>
          </p:txBody>
        </p:sp>
        <p:sp>
          <p:nvSpPr>
            <p:cNvPr id="140" name="Text Box 57"/>
            <p:cNvSpPr txBox="1">
              <a:spLocks noChangeArrowheads="1"/>
            </p:cNvSpPr>
            <p:nvPr/>
          </p:nvSpPr>
          <p:spPr bwMode="auto">
            <a:xfrm>
              <a:off x="1446" y="190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-</a:t>
              </a:r>
            </a:p>
          </p:txBody>
        </p:sp>
        <p:sp>
          <p:nvSpPr>
            <p:cNvPr id="141" name="Text Box 58"/>
            <p:cNvSpPr txBox="1">
              <a:spLocks noChangeArrowheads="1"/>
            </p:cNvSpPr>
            <p:nvPr/>
          </p:nvSpPr>
          <p:spPr bwMode="auto">
            <a:xfrm>
              <a:off x="1734" y="1901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</a:t>
              </a:r>
            </a:p>
          </p:txBody>
        </p:sp>
      </p:grpSp>
      <p:sp>
        <p:nvSpPr>
          <p:cNvPr id="156" name="Text Box 64"/>
          <p:cNvSpPr txBox="1">
            <a:spLocks noChangeArrowheads="1"/>
          </p:cNvSpPr>
          <p:nvPr/>
        </p:nvSpPr>
        <p:spPr bwMode="auto">
          <a:xfrm>
            <a:off x="5611979" y="5261467"/>
            <a:ext cx="373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y</a:t>
            </a:r>
            <a:r>
              <a:rPr lang="it-IT" altLang="it-IT" sz="1600" b="1" baseline="-25000" dirty="0"/>
              <a:t>2</a:t>
            </a:r>
          </a:p>
        </p:txBody>
      </p:sp>
      <p:sp>
        <p:nvSpPr>
          <p:cNvPr id="157" name="Text Box 65"/>
          <p:cNvSpPr txBox="1">
            <a:spLocks noChangeArrowheads="1"/>
          </p:cNvSpPr>
          <p:nvPr/>
        </p:nvSpPr>
        <p:spPr bwMode="auto">
          <a:xfrm>
            <a:off x="5707229" y="5014613"/>
            <a:ext cx="562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/>
              <a:t>y</a:t>
            </a:r>
            <a:r>
              <a:rPr lang="it-IT" altLang="it-IT" sz="1600" b="1" baseline="-25000" dirty="0"/>
              <a:t>1</a:t>
            </a:r>
            <a:r>
              <a:rPr lang="it-IT" altLang="it-IT" sz="1600" dirty="0"/>
              <a:t>y</a:t>
            </a:r>
            <a:r>
              <a:rPr lang="it-IT" altLang="it-IT" sz="1600" b="1" baseline="-25000" dirty="0"/>
              <a:t>0</a:t>
            </a:r>
          </a:p>
        </p:txBody>
      </p:sp>
      <p:sp>
        <p:nvSpPr>
          <p:cNvPr id="158" name="CasellaDiTesto 157"/>
          <p:cNvSpPr txBox="1"/>
          <p:nvPr/>
        </p:nvSpPr>
        <p:spPr>
          <a:xfrm>
            <a:off x="8138216" y="553396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solidFill>
                  <a:srgbClr val="FF0000"/>
                </a:solidFill>
              </a:rPr>
              <a:t>z</a:t>
            </a:r>
            <a:r>
              <a:rPr lang="it-IT" altLang="it-IT" baseline="-25000" dirty="0">
                <a:solidFill>
                  <a:srgbClr val="FF0000"/>
                </a:solidFill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9" name="CasellaDiTesto 158"/>
          <p:cNvSpPr txBox="1"/>
          <p:nvPr/>
        </p:nvSpPr>
        <p:spPr>
          <a:xfrm>
            <a:off x="6340504" y="6235695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000" dirty="0">
                <a:solidFill>
                  <a:srgbClr val="FF0000"/>
                </a:solidFill>
              </a:rPr>
              <a:t>z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2 </a:t>
            </a:r>
            <a:r>
              <a:rPr lang="it-IT" altLang="it-IT" sz="2000" dirty="0">
                <a:solidFill>
                  <a:srgbClr val="FF0000"/>
                </a:solidFill>
              </a:rPr>
              <a:t>= 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1</a:t>
            </a:r>
            <a:r>
              <a:rPr lang="it-IT" altLang="it-IT" sz="2000" dirty="0">
                <a:solidFill>
                  <a:srgbClr val="FF0000"/>
                </a:solidFill>
              </a:rPr>
              <a:t> y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0" name="Ovale 159"/>
          <p:cNvSpPr/>
          <p:nvPr/>
        </p:nvSpPr>
        <p:spPr bwMode="auto">
          <a:xfrm rot="5400000">
            <a:off x="6861282" y="5695219"/>
            <a:ext cx="682746" cy="4029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6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818784" y="6595422"/>
            <a:ext cx="498032" cy="19454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5D114-9491-4617-BB88-ECDBE068CA6A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129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1" y="60515"/>
            <a:ext cx="7772400" cy="933260"/>
          </a:xfrm>
        </p:spPr>
        <p:txBody>
          <a:bodyPr/>
          <a:lstStyle/>
          <a:p>
            <a:r>
              <a:rPr lang="it-IT" altLang="it-IT" sz="3200" dirty="0"/>
              <a:t>La rete logica sequenziale sincrona</a:t>
            </a:r>
            <a:br>
              <a:rPr lang="it-IT" altLang="it-IT" sz="3200" dirty="0"/>
            </a:br>
            <a:r>
              <a:rPr lang="it-IT" altLang="it-IT" sz="3200" dirty="0"/>
              <a:t> che controlla il semaforo </a:t>
            </a:r>
            <a:r>
              <a:rPr lang="it-IT" altLang="it-IT" sz="3200" dirty="0">
                <a:solidFill>
                  <a:srgbClr val="FF0000"/>
                </a:solidFill>
              </a:rPr>
              <a:t>(STEP 8)</a:t>
            </a:r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959946" y="1093576"/>
            <a:ext cx="3048000" cy="2411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0" tIns="622800" rIns="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Altre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reti logiche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combinatorie</a:t>
            </a:r>
          </a:p>
        </p:txBody>
      </p:sp>
      <p:grpSp>
        <p:nvGrpSpPr>
          <p:cNvPr id="72710" name="Group 4"/>
          <p:cNvGrpSpPr>
            <a:grpSpLocks/>
          </p:cNvGrpSpPr>
          <p:nvPr/>
        </p:nvGrpSpPr>
        <p:grpSpPr bwMode="auto">
          <a:xfrm>
            <a:off x="4007946" y="866775"/>
            <a:ext cx="2701925" cy="1662113"/>
            <a:chOff x="3840" y="498"/>
            <a:chExt cx="1702" cy="1047"/>
          </a:xfrm>
        </p:grpSpPr>
        <p:sp>
          <p:nvSpPr>
            <p:cNvPr id="72788" name="Text Box 5"/>
            <p:cNvSpPr txBox="1">
              <a:spLocks noChangeArrowheads="1"/>
            </p:cNvSpPr>
            <p:nvPr/>
          </p:nvSpPr>
          <p:spPr bwMode="auto">
            <a:xfrm>
              <a:off x="4964" y="498"/>
              <a:ext cx="578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uscita </a:t>
              </a:r>
              <a:r>
                <a:rPr lang="it-IT" altLang="it-IT" sz="1800" b="0" u="sng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u</a:t>
              </a: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z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z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 baseline="-25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z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u="sng" dirty="0">
                  <a:latin typeface="Times New Roman" panose="02020603050405020304" pitchFamily="18" charset="0"/>
                </a:rPr>
                <a:t>u</a:t>
              </a:r>
              <a:r>
                <a:rPr lang="it-IT" altLang="it-IT" sz="1800" dirty="0">
                  <a:latin typeface="Times New Roman" panose="02020603050405020304" pitchFamily="18" charset="0"/>
                </a:rPr>
                <a:t> = F(</a:t>
              </a:r>
              <a:r>
                <a:rPr lang="it-IT" altLang="it-IT" sz="1800" u="sng" dirty="0">
                  <a:latin typeface="Times New Roman" panose="02020603050405020304" pitchFamily="18" charset="0"/>
                </a:rPr>
                <a:t>s</a:t>
              </a:r>
              <a:r>
                <a:rPr lang="it-IT" altLang="it-IT" sz="1800" dirty="0">
                  <a:latin typeface="Times New Roman" panose="02020603050405020304" pitchFamily="18" charset="0"/>
                </a:rPr>
                <a:t>)</a:t>
              </a: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789" name="Group 6"/>
            <p:cNvGrpSpPr>
              <a:grpSpLocks/>
            </p:cNvGrpSpPr>
            <p:nvPr/>
          </p:nvGrpSpPr>
          <p:grpSpPr bwMode="auto">
            <a:xfrm>
              <a:off x="3840" y="720"/>
              <a:ext cx="1200" cy="768"/>
              <a:chOff x="3840" y="720"/>
              <a:chExt cx="1200" cy="768"/>
            </a:xfrm>
          </p:grpSpPr>
          <p:sp>
            <p:nvSpPr>
              <p:cNvPr id="72790" name="Line 7"/>
              <p:cNvSpPr>
                <a:spLocks noChangeShapeType="1"/>
              </p:cNvSpPr>
              <p:nvPr/>
            </p:nvSpPr>
            <p:spPr bwMode="auto">
              <a:xfrm>
                <a:off x="3840" y="91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91" name="Line 8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92" name="Line 9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72793" name="Group 10"/>
              <p:cNvGrpSpPr>
                <a:grpSpLocks/>
              </p:cNvGrpSpPr>
              <p:nvPr/>
            </p:nvGrpSpPr>
            <p:grpSpPr bwMode="auto">
              <a:xfrm>
                <a:off x="4704" y="720"/>
                <a:ext cx="336" cy="768"/>
                <a:chOff x="4704" y="720"/>
                <a:chExt cx="336" cy="768"/>
              </a:xfrm>
            </p:grpSpPr>
            <p:sp>
              <p:nvSpPr>
                <p:cNvPr id="72794" name="Oval 11"/>
                <p:cNvSpPr>
                  <a:spLocks noChangeArrowheads="1"/>
                </p:cNvSpPr>
                <p:nvPr/>
              </p:nvSpPr>
              <p:spPr bwMode="auto">
                <a:xfrm>
                  <a:off x="4704" y="816"/>
                  <a:ext cx="96" cy="672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79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752" y="720"/>
                  <a:ext cx="288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72711" name="Group 13"/>
          <p:cNvGrpSpPr>
            <a:grpSpLocks/>
          </p:cNvGrpSpPr>
          <p:nvPr/>
        </p:nvGrpSpPr>
        <p:grpSpPr bwMode="auto">
          <a:xfrm>
            <a:off x="2864946" y="2590800"/>
            <a:ext cx="2286000" cy="3949700"/>
            <a:chOff x="3120" y="1584"/>
            <a:chExt cx="1440" cy="2488"/>
          </a:xfrm>
        </p:grpSpPr>
        <p:grpSp>
          <p:nvGrpSpPr>
            <p:cNvPr id="72779" name="Group 14"/>
            <p:cNvGrpSpPr>
              <a:grpSpLocks/>
            </p:cNvGrpSpPr>
            <p:nvPr/>
          </p:nvGrpSpPr>
          <p:grpSpPr bwMode="auto">
            <a:xfrm>
              <a:off x="3120" y="1584"/>
              <a:ext cx="1440" cy="2112"/>
              <a:chOff x="3120" y="1584"/>
              <a:chExt cx="1440" cy="2112"/>
            </a:xfrm>
          </p:grpSpPr>
          <p:sp>
            <p:nvSpPr>
              <p:cNvPr id="72784" name="Freeform 15"/>
              <p:cNvSpPr>
                <a:spLocks/>
              </p:cNvSpPr>
              <p:nvPr/>
            </p:nvSpPr>
            <p:spPr bwMode="auto">
              <a:xfrm>
                <a:off x="3120" y="1944"/>
                <a:ext cx="1056" cy="696"/>
              </a:xfrm>
              <a:custGeom>
                <a:avLst/>
                <a:gdLst>
                  <a:gd name="T0" fmla="*/ 720 w 1056"/>
                  <a:gd name="T1" fmla="*/ 0 h 576"/>
                  <a:gd name="T2" fmla="*/ 1056 w 1056"/>
                  <a:gd name="T3" fmla="*/ 0 h 576"/>
                  <a:gd name="T4" fmla="*/ 1056 w 1056"/>
                  <a:gd name="T5" fmla="*/ 576 h 576"/>
                  <a:gd name="T6" fmla="*/ 0 w 1056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6" h="576">
                    <a:moveTo>
                      <a:pt x="720" y="0"/>
                    </a:moveTo>
                    <a:lnTo>
                      <a:pt x="1056" y="0"/>
                    </a:lnTo>
                    <a:lnTo>
                      <a:pt x="1056" y="576"/>
                    </a:lnTo>
                    <a:lnTo>
                      <a:pt x="0" y="57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85" name="Freeform 16"/>
              <p:cNvSpPr>
                <a:spLocks/>
              </p:cNvSpPr>
              <p:nvPr/>
            </p:nvSpPr>
            <p:spPr bwMode="auto">
              <a:xfrm>
                <a:off x="3120" y="1745"/>
                <a:ext cx="1296" cy="1567"/>
              </a:xfrm>
              <a:custGeom>
                <a:avLst/>
                <a:gdLst>
                  <a:gd name="T0" fmla="*/ 720 w 1296"/>
                  <a:gd name="T1" fmla="*/ 0 h 1680"/>
                  <a:gd name="T2" fmla="*/ 1296 w 1296"/>
                  <a:gd name="T3" fmla="*/ 0 h 1680"/>
                  <a:gd name="T4" fmla="*/ 1296 w 1296"/>
                  <a:gd name="T5" fmla="*/ 1680 h 1680"/>
                  <a:gd name="T6" fmla="*/ 0 w 1296"/>
                  <a:gd name="T7" fmla="*/ 1680 h 16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6" h="1680">
                    <a:moveTo>
                      <a:pt x="720" y="0"/>
                    </a:moveTo>
                    <a:lnTo>
                      <a:pt x="1296" y="0"/>
                    </a:lnTo>
                    <a:lnTo>
                      <a:pt x="1296" y="1680"/>
                    </a:lnTo>
                    <a:lnTo>
                      <a:pt x="0" y="168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86" name="Freeform 17"/>
              <p:cNvSpPr>
                <a:spLocks/>
              </p:cNvSpPr>
              <p:nvPr/>
            </p:nvSpPr>
            <p:spPr bwMode="auto">
              <a:xfrm>
                <a:off x="3120" y="1584"/>
                <a:ext cx="1440" cy="2112"/>
              </a:xfrm>
              <a:custGeom>
                <a:avLst/>
                <a:gdLst>
                  <a:gd name="T0" fmla="*/ 720 w 1440"/>
                  <a:gd name="T1" fmla="*/ 0 h 2208"/>
                  <a:gd name="T2" fmla="*/ 1440 w 1440"/>
                  <a:gd name="T3" fmla="*/ 0 h 2208"/>
                  <a:gd name="T4" fmla="*/ 1440 w 1440"/>
                  <a:gd name="T5" fmla="*/ 2208 h 2208"/>
                  <a:gd name="T6" fmla="*/ 0 w 1440"/>
                  <a:gd name="T7" fmla="*/ 2208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0" h="2208">
                    <a:moveTo>
                      <a:pt x="720" y="0"/>
                    </a:moveTo>
                    <a:lnTo>
                      <a:pt x="1440" y="0"/>
                    </a:lnTo>
                    <a:lnTo>
                      <a:pt x="1440" y="2208"/>
                    </a:lnTo>
                    <a:lnTo>
                      <a:pt x="0" y="22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87" name="Text Box 18"/>
              <p:cNvSpPr txBox="1">
                <a:spLocks noChangeArrowheads="1"/>
              </p:cNvSpPr>
              <p:nvPr/>
            </p:nvSpPr>
            <p:spPr bwMode="auto">
              <a:xfrm>
                <a:off x="3350" y="2378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24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2780" name="Text Box 19"/>
            <p:cNvSpPr txBox="1">
              <a:spLocks noChangeArrowheads="1"/>
            </p:cNvSpPr>
            <p:nvPr/>
          </p:nvSpPr>
          <p:spPr bwMode="auto">
            <a:xfrm>
              <a:off x="3216" y="2400"/>
              <a:ext cx="1310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Y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Y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 baseline="-25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 baseline="-25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Y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stato futuro </a:t>
              </a:r>
              <a:r>
                <a:rPr lang="it-IT" altLang="it-IT" sz="1800" u="sng" dirty="0">
                  <a:latin typeface="Times New Roman" panose="02020603050405020304" pitchFamily="18" charset="0"/>
                </a:rPr>
                <a:t>S</a:t>
              </a:r>
              <a:r>
                <a:rPr lang="it-IT" altLang="it-IT" sz="1800" dirty="0">
                  <a:latin typeface="Times New Roman" panose="02020603050405020304" pitchFamily="18" charset="0"/>
                </a:rPr>
                <a:t> = G(</a:t>
              </a:r>
              <a:r>
                <a:rPr lang="it-IT" altLang="it-IT" sz="1800" u="sng" dirty="0">
                  <a:latin typeface="Times New Roman" panose="02020603050405020304" pitchFamily="18" charset="0"/>
                </a:rPr>
                <a:t>s</a:t>
              </a:r>
              <a:r>
                <a:rPr lang="it-IT" altLang="it-IT" sz="1800" dirty="0">
                  <a:latin typeface="Times New Roman" panose="02020603050405020304" pitchFamily="18" charset="0"/>
                </a:rPr>
                <a:t>)</a:t>
              </a:r>
              <a:endPara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781" name="Group 20"/>
            <p:cNvGrpSpPr>
              <a:grpSpLocks/>
            </p:cNvGrpSpPr>
            <p:nvPr/>
          </p:nvGrpSpPr>
          <p:grpSpPr bwMode="auto">
            <a:xfrm>
              <a:off x="3600" y="2544"/>
              <a:ext cx="192" cy="1344"/>
              <a:chOff x="3600" y="2544"/>
              <a:chExt cx="192" cy="1344"/>
            </a:xfrm>
          </p:grpSpPr>
          <p:sp>
            <p:nvSpPr>
              <p:cNvPr id="72782" name="Oval 21"/>
              <p:cNvSpPr>
                <a:spLocks noChangeArrowheads="1"/>
              </p:cNvSpPr>
              <p:nvPr/>
            </p:nvSpPr>
            <p:spPr bwMode="auto">
              <a:xfrm>
                <a:off x="3696" y="2544"/>
                <a:ext cx="96" cy="124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83" name="Line 22"/>
              <p:cNvSpPr>
                <a:spLocks noChangeShapeType="1"/>
              </p:cNvSpPr>
              <p:nvPr/>
            </p:nvSpPr>
            <p:spPr bwMode="auto">
              <a:xfrm flipH="1">
                <a:off x="3600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72712" name="Group 23"/>
          <p:cNvGrpSpPr>
            <a:grpSpLocks/>
          </p:cNvGrpSpPr>
          <p:nvPr/>
        </p:nvGrpSpPr>
        <p:grpSpPr bwMode="auto">
          <a:xfrm>
            <a:off x="145559" y="2438400"/>
            <a:ext cx="1957388" cy="4092575"/>
            <a:chOff x="1407" y="1488"/>
            <a:chExt cx="1233" cy="2578"/>
          </a:xfrm>
        </p:grpSpPr>
        <p:sp>
          <p:nvSpPr>
            <p:cNvPr id="72772" name="Freeform 24"/>
            <p:cNvSpPr>
              <a:spLocks/>
            </p:cNvSpPr>
            <p:nvPr/>
          </p:nvSpPr>
          <p:spPr bwMode="auto">
            <a:xfrm>
              <a:off x="1680" y="2064"/>
              <a:ext cx="960" cy="576"/>
            </a:xfrm>
            <a:custGeom>
              <a:avLst/>
              <a:gdLst>
                <a:gd name="T0" fmla="*/ 960 w 960"/>
                <a:gd name="T1" fmla="*/ 576 h 576"/>
                <a:gd name="T2" fmla="*/ 0 w 960"/>
                <a:gd name="T3" fmla="*/ 576 h 576"/>
                <a:gd name="T4" fmla="*/ 0 w 960"/>
                <a:gd name="T5" fmla="*/ 0 h 576"/>
                <a:gd name="T6" fmla="*/ 240 w 960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0" h="576">
                  <a:moveTo>
                    <a:pt x="960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773" name="Freeform 25"/>
            <p:cNvSpPr>
              <a:spLocks/>
            </p:cNvSpPr>
            <p:nvPr/>
          </p:nvSpPr>
          <p:spPr bwMode="auto">
            <a:xfrm>
              <a:off x="1570" y="1648"/>
              <a:ext cx="1070" cy="1664"/>
            </a:xfrm>
            <a:custGeom>
              <a:avLst/>
              <a:gdLst>
                <a:gd name="T0" fmla="*/ 1152 w 1152"/>
                <a:gd name="T1" fmla="*/ 1680 h 1680"/>
                <a:gd name="T2" fmla="*/ 0 w 1152"/>
                <a:gd name="T3" fmla="*/ 1680 h 1680"/>
                <a:gd name="T4" fmla="*/ 0 w 1152"/>
                <a:gd name="T5" fmla="*/ 0 h 1680"/>
                <a:gd name="T6" fmla="*/ 432 w 1152"/>
                <a:gd name="T7" fmla="*/ 0 h 1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1680">
                  <a:moveTo>
                    <a:pt x="1152" y="1680"/>
                  </a:moveTo>
                  <a:lnTo>
                    <a:pt x="0" y="1680"/>
                  </a:lnTo>
                  <a:lnTo>
                    <a:pt x="0" y="0"/>
                  </a:lnTo>
                  <a:lnTo>
                    <a:pt x="4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774" name="Freeform 26"/>
            <p:cNvSpPr>
              <a:spLocks/>
            </p:cNvSpPr>
            <p:nvPr/>
          </p:nvSpPr>
          <p:spPr bwMode="auto">
            <a:xfrm>
              <a:off x="1407" y="1488"/>
              <a:ext cx="1233" cy="2208"/>
            </a:xfrm>
            <a:custGeom>
              <a:avLst/>
              <a:gdLst>
                <a:gd name="T0" fmla="*/ 1344 w 1344"/>
                <a:gd name="T1" fmla="*/ 2208 h 2208"/>
                <a:gd name="T2" fmla="*/ 0 w 1344"/>
                <a:gd name="T3" fmla="*/ 2208 h 2208"/>
                <a:gd name="T4" fmla="*/ 0 w 1344"/>
                <a:gd name="T5" fmla="*/ 0 h 2208"/>
                <a:gd name="T6" fmla="*/ 624 w 1344"/>
                <a:gd name="T7" fmla="*/ 0 h 2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4" h="2208">
                  <a:moveTo>
                    <a:pt x="1344" y="2208"/>
                  </a:moveTo>
                  <a:lnTo>
                    <a:pt x="0" y="2208"/>
                  </a:lnTo>
                  <a:lnTo>
                    <a:pt x="0" y="0"/>
                  </a:lnTo>
                  <a:lnTo>
                    <a:pt x="62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775" name="Text Box 27"/>
            <p:cNvSpPr txBox="1">
              <a:spLocks noChangeArrowheads="1"/>
            </p:cNvSpPr>
            <p:nvPr/>
          </p:nvSpPr>
          <p:spPr bwMode="auto">
            <a:xfrm>
              <a:off x="1577" y="2394"/>
              <a:ext cx="996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y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y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it-IT" altLang="it-IT" sz="1800" b="0" baseline="-25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it-IT" altLang="it-IT" sz="1800" b="0" baseline="-25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y</a:t>
              </a:r>
              <a:r>
                <a:rPr lang="it-IT" altLang="it-IT" sz="18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8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stato presente </a:t>
              </a:r>
              <a:r>
                <a:rPr lang="it-IT" altLang="it-IT" sz="1800" b="1" u="sng" dirty="0">
                  <a:latin typeface="Times New Roman" panose="02020603050405020304" pitchFamily="18" charset="0"/>
                </a:rPr>
                <a:t>s</a:t>
              </a:r>
              <a:endParaRPr lang="it-IT" altLang="it-IT" sz="1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2776" name="Group 28"/>
            <p:cNvGrpSpPr>
              <a:grpSpLocks/>
            </p:cNvGrpSpPr>
            <p:nvPr/>
          </p:nvGrpSpPr>
          <p:grpSpPr bwMode="auto">
            <a:xfrm>
              <a:off x="2016" y="2544"/>
              <a:ext cx="96" cy="1344"/>
              <a:chOff x="2016" y="2544"/>
              <a:chExt cx="96" cy="1344"/>
            </a:xfrm>
          </p:grpSpPr>
          <p:sp>
            <p:nvSpPr>
              <p:cNvPr id="72777" name="Oval 29"/>
              <p:cNvSpPr>
                <a:spLocks noChangeArrowheads="1"/>
              </p:cNvSpPr>
              <p:nvPr/>
            </p:nvSpPr>
            <p:spPr bwMode="auto">
              <a:xfrm>
                <a:off x="2016" y="2544"/>
                <a:ext cx="96" cy="129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78" name="Line 30"/>
              <p:cNvSpPr>
                <a:spLocks noChangeShapeType="1"/>
              </p:cNvSpPr>
              <p:nvPr/>
            </p:nvSpPr>
            <p:spPr bwMode="auto">
              <a:xfrm>
                <a:off x="2064" y="384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72768" name="Text Box 37"/>
          <p:cNvSpPr txBox="1">
            <a:spLocks noChangeArrowheads="1"/>
          </p:cNvSpPr>
          <p:nvPr/>
        </p:nvSpPr>
        <p:spPr bwMode="auto">
          <a:xfrm>
            <a:off x="1798146" y="3686175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anose="02020603050405020304" pitchFamily="18" charset="0"/>
              </a:rPr>
              <a:t>s(t</a:t>
            </a:r>
            <a:r>
              <a:rPr lang="it-IT" altLang="it-IT" sz="1600" baseline="-25000">
                <a:latin typeface="Times New Roman" panose="02020603050405020304" pitchFamily="18" charset="0"/>
              </a:rPr>
              <a:t>n+1</a:t>
            </a:r>
            <a:r>
              <a:rPr lang="it-IT" altLang="it-IT" sz="1600">
                <a:latin typeface="Times New Roman" panose="02020603050405020304" pitchFamily="18" charset="0"/>
              </a:rPr>
              <a:t>) = S(t</a:t>
            </a:r>
            <a:r>
              <a:rPr lang="it-IT" altLang="it-IT" sz="1600" baseline="-25000">
                <a:latin typeface="Times New Roman" panose="02020603050405020304" pitchFamily="18" charset="0"/>
              </a:rPr>
              <a:t>n</a:t>
            </a:r>
            <a:r>
              <a:rPr lang="it-IT" altLang="it-IT" sz="1600">
                <a:latin typeface="Times New Roman" panose="02020603050405020304" pitchFamily="18" charset="0"/>
              </a:rPr>
              <a:t>)</a:t>
            </a:r>
            <a:endParaRPr lang="it-IT" altLang="it-IT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2714" name="Group 38"/>
          <p:cNvGrpSpPr>
            <a:grpSpLocks/>
          </p:cNvGrpSpPr>
          <p:nvPr/>
        </p:nvGrpSpPr>
        <p:grpSpPr bwMode="auto">
          <a:xfrm>
            <a:off x="6870756" y="1120106"/>
            <a:ext cx="684252" cy="1330325"/>
            <a:chOff x="871" y="2823"/>
            <a:chExt cx="606" cy="1107"/>
          </a:xfrm>
        </p:grpSpPr>
        <p:grpSp>
          <p:nvGrpSpPr>
            <p:cNvPr id="72716" name="Group 39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72746" name="Group 40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72761" name="Group 41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72765" name="Arc 42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66" name="Freeform 43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2762" name="Group 44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72763" name="Arc 45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64" name="Freeform 46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72747" name="Group 47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72755" name="Group 48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72759" name="Arc 49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60" name="Freeform 50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2756" name="Group 51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72757" name="Arc 52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58" name="Freeform 53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72748" name="Group 54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72749" name="Group 55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72753" name="Arc 56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54" name="Freeform 57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2750" name="Group 58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72751" name="Arc 59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52" name="Freeform 60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72717" name="Group 61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72744" name="Freeform 62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45" name="Oval 63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2718" name="Rectangle 64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719" name="Group 65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72720" name="Group 66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72737" name="Freeform 67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72738" name="Group 68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72739" name="Freeform 69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4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274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72742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743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72721" name="Group 74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72730" name="Freeform 75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72731" name="Group 76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72732" name="Freeform 77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33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273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72735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736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72722" name="Group 82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72723" name="Freeform 83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72724" name="Group 84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72725" name="Freeform 85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26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272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72728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729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2715" name="AutoShape 9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67800" y="179351"/>
            <a:ext cx="728663" cy="287338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107165" y="4141088"/>
            <a:ext cx="761030" cy="480824"/>
            <a:chOff x="6592999" y="3785679"/>
            <a:chExt cx="622502" cy="435991"/>
          </a:xfrm>
        </p:grpSpPr>
        <p:sp>
          <p:nvSpPr>
            <p:cNvPr id="72769" name="Rectangle 33"/>
            <p:cNvSpPr>
              <a:spLocks noChangeArrowheads="1"/>
            </p:cNvSpPr>
            <p:nvPr/>
          </p:nvSpPr>
          <p:spPr bwMode="auto">
            <a:xfrm>
              <a:off x="6592999" y="3785679"/>
              <a:ext cx="617310" cy="4359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FF-D</a:t>
              </a:r>
            </a:p>
          </p:txBody>
        </p:sp>
        <p:sp>
          <p:nvSpPr>
            <p:cNvPr id="94" name="object 15"/>
            <p:cNvSpPr txBox="1"/>
            <p:nvPr/>
          </p:nvSpPr>
          <p:spPr>
            <a:xfrm>
              <a:off x="6624177" y="3805543"/>
              <a:ext cx="591324" cy="1665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  <a:tabLst>
                  <a:tab pos="628015" algn="l"/>
                </a:tabLst>
              </a:pPr>
              <a:r>
                <a:rPr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Q</a:t>
              </a:r>
              <a:r>
                <a:rPr lang="it-IT"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          </a:t>
              </a:r>
              <a:r>
                <a:rPr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D</a:t>
              </a:r>
            </a:p>
          </p:txBody>
        </p:sp>
        <p:sp>
          <p:nvSpPr>
            <p:cNvPr id="95" name="object 22"/>
            <p:cNvSpPr/>
            <p:nvPr/>
          </p:nvSpPr>
          <p:spPr>
            <a:xfrm>
              <a:off x="7065620" y="4062603"/>
              <a:ext cx="144689" cy="76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Gruppo 96"/>
          <p:cNvGrpSpPr/>
          <p:nvPr/>
        </p:nvGrpSpPr>
        <p:grpSpPr>
          <a:xfrm>
            <a:off x="2113150" y="5181599"/>
            <a:ext cx="761030" cy="480824"/>
            <a:chOff x="6592999" y="3785679"/>
            <a:chExt cx="622502" cy="435991"/>
          </a:xfrm>
        </p:grpSpPr>
        <p:sp>
          <p:nvSpPr>
            <p:cNvPr id="98" name="Rectangle 33"/>
            <p:cNvSpPr>
              <a:spLocks noChangeArrowheads="1"/>
            </p:cNvSpPr>
            <p:nvPr/>
          </p:nvSpPr>
          <p:spPr bwMode="auto">
            <a:xfrm>
              <a:off x="6592999" y="3785679"/>
              <a:ext cx="617310" cy="4359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FF-D</a:t>
              </a:r>
            </a:p>
          </p:txBody>
        </p:sp>
        <p:sp>
          <p:nvSpPr>
            <p:cNvPr id="99" name="object 15"/>
            <p:cNvSpPr txBox="1"/>
            <p:nvPr/>
          </p:nvSpPr>
          <p:spPr>
            <a:xfrm>
              <a:off x="6624177" y="3805543"/>
              <a:ext cx="591324" cy="1665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  <a:tabLst>
                  <a:tab pos="628015" algn="l"/>
                </a:tabLst>
              </a:pPr>
              <a:r>
                <a:rPr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Q</a:t>
              </a:r>
              <a:r>
                <a:rPr lang="it-IT"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          </a:t>
              </a:r>
              <a:r>
                <a:rPr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D</a:t>
              </a:r>
            </a:p>
          </p:txBody>
        </p:sp>
        <p:sp>
          <p:nvSpPr>
            <p:cNvPr id="100" name="object 22"/>
            <p:cNvSpPr/>
            <p:nvPr/>
          </p:nvSpPr>
          <p:spPr>
            <a:xfrm>
              <a:off x="7065620" y="4062603"/>
              <a:ext cx="144689" cy="76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Gruppo 100"/>
          <p:cNvGrpSpPr/>
          <p:nvPr/>
        </p:nvGrpSpPr>
        <p:grpSpPr>
          <a:xfrm>
            <a:off x="2106287" y="5825426"/>
            <a:ext cx="761030" cy="480824"/>
            <a:chOff x="6592999" y="3785679"/>
            <a:chExt cx="622502" cy="435991"/>
          </a:xfrm>
        </p:grpSpPr>
        <p:sp>
          <p:nvSpPr>
            <p:cNvPr id="102" name="Rectangle 33"/>
            <p:cNvSpPr>
              <a:spLocks noChangeArrowheads="1"/>
            </p:cNvSpPr>
            <p:nvPr/>
          </p:nvSpPr>
          <p:spPr bwMode="auto">
            <a:xfrm>
              <a:off x="6592999" y="3785679"/>
              <a:ext cx="617310" cy="4359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FF-D</a:t>
              </a:r>
            </a:p>
          </p:txBody>
        </p:sp>
        <p:sp>
          <p:nvSpPr>
            <p:cNvPr id="103" name="object 15"/>
            <p:cNvSpPr txBox="1"/>
            <p:nvPr/>
          </p:nvSpPr>
          <p:spPr>
            <a:xfrm>
              <a:off x="6624177" y="3805543"/>
              <a:ext cx="591324" cy="1665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  <a:tabLst>
                  <a:tab pos="628015" algn="l"/>
                </a:tabLst>
              </a:pPr>
              <a:r>
                <a:rPr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Q</a:t>
              </a:r>
              <a:r>
                <a:rPr lang="it-IT"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          </a:t>
              </a:r>
              <a:r>
                <a:rPr sz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D</a:t>
              </a:r>
            </a:p>
          </p:txBody>
        </p:sp>
        <p:sp>
          <p:nvSpPr>
            <p:cNvPr id="104" name="object 22"/>
            <p:cNvSpPr/>
            <p:nvPr/>
          </p:nvSpPr>
          <p:spPr>
            <a:xfrm>
              <a:off x="7065620" y="4062603"/>
              <a:ext cx="144689" cy="76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40"/>
          <p:cNvSpPr/>
          <p:nvPr/>
        </p:nvSpPr>
        <p:spPr>
          <a:xfrm>
            <a:off x="6217499" y="470693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41"/>
          <p:cNvSpPr/>
          <p:nvPr/>
        </p:nvSpPr>
        <p:spPr>
          <a:xfrm>
            <a:off x="6217499" y="470693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42"/>
          <p:cNvSpPr/>
          <p:nvPr/>
        </p:nvSpPr>
        <p:spPr>
          <a:xfrm>
            <a:off x="6293699" y="478313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3"/>
          <p:cNvSpPr/>
          <p:nvPr/>
        </p:nvSpPr>
        <p:spPr>
          <a:xfrm>
            <a:off x="6293699" y="478313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4"/>
          <p:cNvSpPr/>
          <p:nvPr/>
        </p:nvSpPr>
        <p:spPr>
          <a:xfrm>
            <a:off x="6293699" y="4859337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228600" y="152400"/>
                </a:lnTo>
                <a:lnTo>
                  <a:pt x="228600" y="0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45"/>
          <p:cNvSpPr/>
          <p:nvPr/>
        </p:nvSpPr>
        <p:spPr>
          <a:xfrm flipV="1">
            <a:off x="2864946" y="4950316"/>
            <a:ext cx="3348577" cy="590578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1981199" y="0"/>
                </a:lnTo>
                <a:lnTo>
                  <a:pt x="1981199" y="457200"/>
                </a:lnTo>
                <a:lnTo>
                  <a:pt x="2285999" y="45720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46"/>
          <p:cNvSpPr/>
          <p:nvPr/>
        </p:nvSpPr>
        <p:spPr>
          <a:xfrm>
            <a:off x="2867832" y="4935537"/>
            <a:ext cx="2894523" cy="1229642"/>
          </a:xfrm>
          <a:custGeom>
            <a:avLst/>
            <a:gdLst/>
            <a:ahLst/>
            <a:cxnLst/>
            <a:rect l="l" t="t" r="r" b="b"/>
            <a:pathLst>
              <a:path w="1905000" h="990600">
                <a:moveTo>
                  <a:pt x="1904999" y="0"/>
                </a:moveTo>
                <a:lnTo>
                  <a:pt x="1904999" y="990600"/>
                </a:lnTo>
                <a:lnTo>
                  <a:pt x="0" y="99060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45"/>
          <p:cNvSpPr/>
          <p:nvPr/>
        </p:nvSpPr>
        <p:spPr>
          <a:xfrm>
            <a:off x="2869169" y="4493116"/>
            <a:ext cx="3344354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1981199" y="0"/>
                </a:lnTo>
                <a:lnTo>
                  <a:pt x="1981199" y="457200"/>
                </a:lnTo>
                <a:lnTo>
                  <a:pt x="2285999" y="45720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asellaDiTesto 2"/>
          <p:cNvSpPr txBox="1"/>
          <p:nvPr/>
        </p:nvSpPr>
        <p:spPr>
          <a:xfrm>
            <a:off x="6653995" y="4764673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T= 20 secondi</a:t>
            </a:r>
          </a:p>
        </p:txBody>
      </p:sp>
      <p:cxnSp>
        <p:nvCxnSpPr>
          <p:cNvPr id="10" name="Connettore 4 9"/>
          <p:cNvCxnSpPr>
            <a:stCxn id="72772" idx="3"/>
          </p:cNvCxnSpPr>
          <p:nvPr/>
        </p:nvCxnSpPr>
        <p:spPr>
          <a:xfrm flipV="1">
            <a:off x="959946" y="1510364"/>
            <a:ext cx="3041800" cy="1842436"/>
          </a:xfrm>
          <a:prstGeom prst="bentConnector3">
            <a:avLst>
              <a:gd name="adj1" fmla="val 32803"/>
            </a:avLst>
          </a:prstGeom>
          <a:ln w="190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18" idx="10"/>
            <a:endCxn id="72791" idx="0"/>
          </p:cNvCxnSpPr>
          <p:nvPr/>
        </p:nvCxnSpPr>
        <p:spPr>
          <a:xfrm flipV="1">
            <a:off x="1608472" y="1752600"/>
            <a:ext cx="2399474" cy="14073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4544" name="Gruppo 534543"/>
          <p:cNvGrpSpPr/>
          <p:nvPr/>
        </p:nvGrpSpPr>
        <p:grpSpPr>
          <a:xfrm>
            <a:off x="1186861" y="1592156"/>
            <a:ext cx="421611" cy="336763"/>
            <a:chOff x="2228753" y="1515956"/>
            <a:chExt cx="421611" cy="336763"/>
          </a:xfrm>
        </p:grpSpPr>
        <p:grpSp>
          <p:nvGrpSpPr>
            <p:cNvPr id="15" name="Gruppo 14"/>
            <p:cNvGrpSpPr/>
            <p:nvPr/>
          </p:nvGrpSpPr>
          <p:grpSpPr>
            <a:xfrm>
              <a:off x="2327138" y="1515956"/>
              <a:ext cx="323226" cy="336763"/>
              <a:chOff x="2090351" y="2305051"/>
              <a:chExt cx="378502" cy="366712"/>
            </a:xfrm>
          </p:grpSpPr>
          <p:sp>
            <p:nvSpPr>
              <p:cNvPr id="117" name="Freeform 69"/>
              <p:cNvSpPr>
                <a:spLocks noChangeAspect="1"/>
              </p:cNvSpPr>
              <p:nvPr/>
            </p:nvSpPr>
            <p:spPr bwMode="auto">
              <a:xfrm flipV="1">
                <a:off x="2090351" y="2305051"/>
                <a:ext cx="216287" cy="366712"/>
              </a:xfrm>
              <a:custGeom>
                <a:avLst/>
                <a:gdLst>
                  <a:gd name="T0" fmla="*/ 304 w 304"/>
                  <a:gd name="T1" fmla="*/ 0 h 494"/>
                  <a:gd name="T2" fmla="*/ 0 w 304"/>
                  <a:gd name="T3" fmla="*/ 0 h 494"/>
                  <a:gd name="T4" fmla="*/ 0 w 304"/>
                  <a:gd name="T5" fmla="*/ 494 h 494"/>
                  <a:gd name="T6" fmla="*/ 304 w 304"/>
                  <a:gd name="T7" fmla="*/ 492 h 4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4" h="494">
                    <a:moveTo>
                      <a:pt x="304" y="0"/>
                    </a:moveTo>
                    <a:lnTo>
                      <a:pt x="0" y="0"/>
                    </a:lnTo>
                    <a:lnTo>
                      <a:pt x="0" y="494"/>
                    </a:lnTo>
                    <a:lnTo>
                      <a:pt x="304" y="49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18" name="Freeform 70"/>
              <p:cNvSpPr>
                <a:spLocks noChangeAspect="1"/>
              </p:cNvSpPr>
              <p:nvPr/>
            </p:nvSpPr>
            <p:spPr bwMode="auto">
              <a:xfrm flipV="1">
                <a:off x="2306638" y="2306536"/>
                <a:ext cx="162215" cy="365227"/>
              </a:xfrm>
              <a:custGeom>
                <a:avLst/>
                <a:gdLst>
                  <a:gd name="T0" fmla="*/ 0 w 228"/>
                  <a:gd name="T1" fmla="*/ 492 h 492"/>
                  <a:gd name="T2" fmla="*/ 54 w 228"/>
                  <a:gd name="T3" fmla="*/ 476 h 492"/>
                  <a:gd name="T4" fmla="*/ 100 w 228"/>
                  <a:gd name="T5" fmla="*/ 454 h 492"/>
                  <a:gd name="T6" fmla="*/ 120 w 228"/>
                  <a:gd name="T7" fmla="*/ 440 h 492"/>
                  <a:gd name="T8" fmla="*/ 138 w 228"/>
                  <a:gd name="T9" fmla="*/ 426 h 492"/>
                  <a:gd name="T10" fmla="*/ 172 w 228"/>
                  <a:gd name="T11" fmla="*/ 394 h 492"/>
                  <a:gd name="T12" fmla="*/ 196 w 228"/>
                  <a:gd name="T13" fmla="*/ 358 h 492"/>
                  <a:gd name="T14" fmla="*/ 206 w 228"/>
                  <a:gd name="T15" fmla="*/ 338 h 492"/>
                  <a:gd name="T16" fmla="*/ 214 w 228"/>
                  <a:gd name="T17" fmla="*/ 320 h 492"/>
                  <a:gd name="T18" fmla="*/ 224 w 228"/>
                  <a:gd name="T19" fmla="*/ 280 h 492"/>
                  <a:gd name="T20" fmla="*/ 228 w 228"/>
                  <a:gd name="T21" fmla="*/ 238 h 492"/>
                  <a:gd name="T22" fmla="*/ 224 w 228"/>
                  <a:gd name="T23" fmla="*/ 198 h 492"/>
                  <a:gd name="T24" fmla="*/ 214 w 228"/>
                  <a:gd name="T25" fmla="*/ 158 h 492"/>
                  <a:gd name="T26" fmla="*/ 196 w 228"/>
                  <a:gd name="T27" fmla="*/ 122 h 492"/>
                  <a:gd name="T28" fmla="*/ 172 w 228"/>
                  <a:gd name="T29" fmla="*/ 88 h 492"/>
                  <a:gd name="T30" fmla="*/ 156 w 228"/>
                  <a:gd name="T31" fmla="*/ 72 h 492"/>
                  <a:gd name="T32" fmla="*/ 138 w 228"/>
                  <a:gd name="T33" fmla="*/ 58 h 492"/>
                  <a:gd name="T34" fmla="*/ 130 w 228"/>
                  <a:gd name="T35" fmla="*/ 50 h 492"/>
                  <a:gd name="T36" fmla="*/ 120 w 228"/>
                  <a:gd name="T37" fmla="*/ 44 h 492"/>
                  <a:gd name="T38" fmla="*/ 100 w 228"/>
                  <a:gd name="T39" fmla="*/ 32 h 492"/>
                  <a:gd name="T40" fmla="*/ 54 w 228"/>
                  <a:gd name="T41" fmla="*/ 12 h 492"/>
                  <a:gd name="T42" fmla="*/ 0 w 228"/>
                  <a:gd name="T43" fmla="*/ 0 h 4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8" h="492">
                    <a:moveTo>
                      <a:pt x="0" y="492"/>
                    </a:moveTo>
                    <a:lnTo>
                      <a:pt x="54" y="476"/>
                    </a:lnTo>
                    <a:lnTo>
                      <a:pt x="100" y="454"/>
                    </a:lnTo>
                    <a:lnTo>
                      <a:pt x="120" y="440"/>
                    </a:lnTo>
                    <a:lnTo>
                      <a:pt x="138" y="426"/>
                    </a:lnTo>
                    <a:lnTo>
                      <a:pt x="172" y="394"/>
                    </a:lnTo>
                    <a:lnTo>
                      <a:pt x="196" y="358"/>
                    </a:lnTo>
                    <a:lnTo>
                      <a:pt x="206" y="338"/>
                    </a:lnTo>
                    <a:lnTo>
                      <a:pt x="214" y="320"/>
                    </a:lnTo>
                    <a:lnTo>
                      <a:pt x="224" y="280"/>
                    </a:lnTo>
                    <a:lnTo>
                      <a:pt x="228" y="238"/>
                    </a:lnTo>
                    <a:lnTo>
                      <a:pt x="224" y="198"/>
                    </a:lnTo>
                    <a:lnTo>
                      <a:pt x="214" y="158"/>
                    </a:lnTo>
                    <a:lnTo>
                      <a:pt x="196" y="122"/>
                    </a:lnTo>
                    <a:lnTo>
                      <a:pt x="172" y="88"/>
                    </a:lnTo>
                    <a:lnTo>
                      <a:pt x="156" y="72"/>
                    </a:lnTo>
                    <a:lnTo>
                      <a:pt x="138" y="58"/>
                    </a:lnTo>
                    <a:lnTo>
                      <a:pt x="130" y="50"/>
                    </a:lnTo>
                    <a:lnTo>
                      <a:pt x="120" y="44"/>
                    </a:lnTo>
                    <a:lnTo>
                      <a:pt x="100" y="32"/>
                    </a:lnTo>
                    <a:lnTo>
                      <a:pt x="54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 dirty="0"/>
              </a:p>
            </p:txBody>
          </p:sp>
        </p:grpSp>
        <p:cxnSp>
          <p:nvCxnSpPr>
            <p:cNvPr id="48" name="Connettore 2 47"/>
            <p:cNvCxnSpPr/>
            <p:nvPr/>
          </p:nvCxnSpPr>
          <p:spPr>
            <a:xfrm>
              <a:off x="2228753" y="1746250"/>
              <a:ext cx="113818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2 156"/>
            <p:cNvCxnSpPr/>
            <p:nvPr/>
          </p:nvCxnSpPr>
          <p:spPr>
            <a:xfrm>
              <a:off x="2230438" y="1587501"/>
              <a:ext cx="113818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ttangolo 59"/>
          <p:cNvSpPr/>
          <p:nvPr/>
        </p:nvSpPr>
        <p:spPr>
          <a:xfrm>
            <a:off x="2207523" y="2093033"/>
            <a:ext cx="1479452" cy="1183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8" name="Connettore 2 167"/>
          <p:cNvCxnSpPr/>
          <p:nvPr/>
        </p:nvCxnSpPr>
        <p:spPr>
          <a:xfrm flipV="1">
            <a:off x="3688563" y="2205826"/>
            <a:ext cx="343159" cy="35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2 169"/>
          <p:cNvCxnSpPr/>
          <p:nvPr/>
        </p:nvCxnSpPr>
        <p:spPr>
          <a:xfrm flipV="1">
            <a:off x="3699068" y="2591479"/>
            <a:ext cx="343159" cy="35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2 170"/>
          <p:cNvCxnSpPr/>
          <p:nvPr/>
        </p:nvCxnSpPr>
        <p:spPr>
          <a:xfrm flipV="1">
            <a:off x="3688733" y="2849948"/>
            <a:ext cx="343159" cy="35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2 171"/>
          <p:cNvCxnSpPr/>
          <p:nvPr/>
        </p:nvCxnSpPr>
        <p:spPr>
          <a:xfrm flipV="1">
            <a:off x="3683966" y="3167632"/>
            <a:ext cx="343159" cy="35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2 195"/>
          <p:cNvCxnSpPr>
            <a:stCxn id="72773" idx="3"/>
            <a:endCxn id="60" idx="1"/>
          </p:cNvCxnSpPr>
          <p:nvPr/>
        </p:nvCxnSpPr>
        <p:spPr>
          <a:xfrm flipV="1">
            <a:off x="1041304" y="2684817"/>
            <a:ext cx="1166219" cy="7583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556" name="Connettore diritto 534555"/>
          <p:cNvCxnSpPr/>
          <p:nvPr/>
        </p:nvCxnSpPr>
        <p:spPr>
          <a:xfrm>
            <a:off x="1182346" y="1822450"/>
            <a:ext cx="0" cy="890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2 204"/>
          <p:cNvCxnSpPr/>
          <p:nvPr/>
        </p:nvCxnSpPr>
        <p:spPr>
          <a:xfrm>
            <a:off x="1929908" y="2861374"/>
            <a:ext cx="277614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2 207"/>
          <p:cNvCxnSpPr/>
          <p:nvPr/>
        </p:nvCxnSpPr>
        <p:spPr>
          <a:xfrm>
            <a:off x="959945" y="2438400"/>
            <a:ext cx="1247577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209"/>
          <p:cNvCxnSpPr/>
          <p:nvPr/>
        </p:nvCxnSpPr>
        <p:spPr>
          <a:xfrm flipH="1" flipV="1">
            <a:off x="1041551" y="1676400"/>
            <a:ext cx="1348" cy="77403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2 218"/>
          <p:cNvCxnSpPr/>
          <p:nvPr/>
        </p:nvCxnSpPr>
        <p:spPr>
          <a:xfrm flipV="1">
            <a:off x="1034056" y="1666533"/>
            <a:ext cx="172477" cy="466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5360366" y="2609404"/>
            <a:ext cx="3719545" cy="4114800"/>
            <a:chOff x="9137651" y="2425700"/>
            <a:chExt cx="3517803" cy="4114800"/>
          </a:xfrm>
          <a:solidFill>
            <a:srgbClr val="008000"/>
          </a:solidFill>
        </p:grpSpPr>
        <p:sp>
          <p:nvSpPr>
            <p:cNvPr id="9" name="Figura a mano libera 8"/>
            <p:cNvSpPr/>
            <p:nvPr/>
          </p:nvSpPr>
          <p:spPr>
            <a:xfrm>
              <a:off x="9137651" y="2425700"/>
              <a:ext cx="3517803" cy="4114800"/>
            </a:xfrm>
            <a:custGeom>
              <a:avLst/>
              <a:gdLst>
                <a:gd name="connsiteX0" fmla="*/ 0 w 3467257"/>
                <a:gd name="connsiteY0" fmla="*/ 132080 h 4114800"/>
                <a:gd name="connsiteX1" fmla="*/ 0 w 3467257"/>
                <a:gd name="connsiteY1" fmla="*/ 132080 h 4114800"/>
                <a:gd name="connsiteX2" fmla="*/ 40640 w 3467257"/>
                <a:gd name="connsiteY2" fmla="*/ 50800 h 4114800"/>
                <a:gd name="connsiteX3" fmla="*/ 101600 w 3467257"/>
                <a:gd name="connsiteY3" fmla="*/ 30480 h 4114800"/>
                <a:gd name="connsiteX4" fmla="*/ 223520 w 3467257"/>
                <a:gd name="connsiteY4" fmla="*/ 20320 h 4114800"/>
                <a:gd name="connsiteX5" fmla="*/ 3048000 w 3467257"/>
                <a:gd name="connsiteY5" fmla="*/ 0 h 4114800"/>
                <a:gd name="connsiteX6" fmla="*/ 3200400 w 3467257"/>
                <a:gd name="connsiteY6" fmla="*/ 10160 h 4114800"/>
                <a:gd name="connsiteX7" fmla="*/ 3261360 w 3467257"/>
                <a:gd name="connsiteY7" fmla="*/ 40640 h 4114800"/>
                <a:gd name="connsiteX8" fmla="*/ 3291840 w 3467257"/>
                <a:gd name="connsiteY8" fmla="*/ 50800 h 4114800"/>
                <a:gd name="connsiteX9" fmla="*/ 3322320 w 3467257"/>
                <a:gd name="connsiteY9" fmla="*/ 81280 h 4114800"/>
                <a:gd name="connsiteX10" fmla="*/ 3383280 w 3467257"/>
                <a:gd name="connsiteY10" fmla="*/ 121920 h 4114800"/>
                <a:gd name="connsiteX11" fmla="*/ 3403600 w 3467257"/>
                <a:gd name="connsiteY11" fmla="*/ 152400 h 4114800"/>
                <a:gd name="connsiteX12" fmla="*/ 3434080 w 3467257"/>
                <a:gd name="connsiteY12" fmla="*/ 162560 h 4114800"/>
                <a:gd name="connsiteX13" fmla="*/ 3454400 w 3467257"/>
                <a:gd name="connsiteY13" fmla="*/ 223520 h 4114800"/>
                <a:gd name="connsiteX14" fmla="*/ 3464560 w 3467257"/>
                <a:gd name="connsiteY14" fmla="*/ 477520 h 4114800"/>
                <a:gd name="connsiteX15" fmla="*/ 3423920 w 3467257"/>
                <a:gd name="connsiteY15" fmla="*/ 3728720 h 4114800"/>
                <a:gd name="connsiteX16" fmla="*/ 3383280 w 3467257"/>
                <a:gd name="connsiteY16" fmla="*/ 3810000 h 4114800"/>
                <a:gd name="connsiteX17" fmla="*/ 3373120 w 3467257"/>
                <a:gd name="connsiteY17" fmla="*/ 3840480 h 4114800"/>
                <a:gd name="connsiteX18" fmla="*/ 3312160 w 3467257"/>
                <a:gd name="connsiteY18" fmla="*/ 3881120 h 4114800"/>
                <a:gd name="connsiteX19" fmla="*/ 3281680 w 3467257"/>
                <a:gd name="connsiteY19" fmla="*/ 3901440 h 4114800"/>
                <a:gd name="connsiteX20" fmla="*/ 3251200 w 3467257"/>
                <a:gd name="connsiteY20" fmla="*/ 3911600 h 4114800"/>
                <a:gd name="connsiteX21" fmla="*/ 3108960 w 3467257"/>
                <a:gd name="connsiteY21" fmla="*/ 3931920 h 4114800"/>
                <a:gd name="connsiteX22" fmla="*/ 3078480 w 3467257"/>
                <a:gd name="connsiteY22" fmla="*/ 3931920 h 4114800"/>
                <a:gd name="connsiteX23" fmla="*/ 629920 w 3467257"/>
                <a:gd name="connsiteY23" fmla="*/ 4114800 h 4114800"/>
                <a:gd name="connsiteX24" fmla="*/ 579120 w 3467257"/>
                <a:gd name="connsiteY24" fmla="*/ 4114800 h 4114800"/>
                <a:gd name="connsiteX25" fmla="*/ 457200 w 3467257"/>
                <a:gd name="connsiteY25" fmla="*/ 4013200 h 4114800"/>
                <a:gd name="connsiteX26" fmla="*/ 467360 w 3467257"/>
                <a:gd name="connsiteY26" fmla="*/ 3891280 h 4114800"/>
                <a:gd name="connsiteX27" fmla="*/ 477520 w 3467257"/>
                <a:gd name="connsiteY27" fmla="*/ 2865120 h 4114800"/>
                <a:gd name="connsiteX28" fmla="*/ 589280 w 3467257"/>
                <a:gd name="connsiteY28" fmla="*/ 2753360 h 4114800"/>
                <a:gd name="connsiteX29" fmla="*/ 650240 w 3467257"/>
                <a:gd name="connsiteY29" fmla="*/ 2733040 h 4114800"/>
                <a:gd name="connsiteX30" fmla="*/ 1341120 w 3467257"/>
                <a:gd name="connsiteY30" fmla="*/ 2743200 h 4114800"/>
                <a:gd name="connsiteX31" fmla="*/ 2631440 w 3467257"/>
                <a:gd name="connsiteY31" fmla="*/ 2763520 h 4114800"/>
                <a:gd name="connsiteX32" fmla="*/ 2743200 w 3467257"/>
                <a:gd name="connsiteY32" fmla="*/ 2712720 h 4114800"/>
                <a:gd name="connsiteX33" fmla="*/ 2783840 w 3467257"/>
                <a:gd name="connsiteY33" fmla="*/ 2621280 h 4114800"/>
                <a:gd name="connsiteX34" fmla="*/ 2804160 w 3467257"/>
                <a:gd name="connsiteY34" fmla="*/ 2540000 h 4114800"/>
                <a:gd name="connsiteX35" fmla="*/ 2824480 w 3467257"/>
                <a:gd name="connsiteY35" fmla="*/ 2387600 h 4114800"/>
                <a:gd name="connsiteX36" fmla="*/ 2814320 w 3467257"/>
                <a:gd name="connsiteY36" fmla="*/ 2133600 h 4114800"/>
                <a:gd name="connsiteX37" fmla="*/ 2783840 w 3467257"/>
                <a:gd name="connsiteY37" fmla="*/ 2072640 h 4114800"/>
                <a:gd name="connsiteX38" fmla="*/ 2763520 w 3467257"/>
                <a:gd name="connsiteY38" fmla="*/ 2011680 h 4114800"/>
                <a:gd name="connsiteX39" fmla="*/ 2753360 w 3467257"/>
                <a:gd name="connsiteY39" fmla="*/ 1981200 h 4114800"/>
                <a:gd name="connsiteX40" fmla="*/ 2702560 w 3467257"/>
                <a:gd name="connsiteY40" fmla="*/ 1889760 h 4114800"/>
                <a:gd name="connsiteX41" fmla="*/ 2672080 w 3467257"/>
                <a:gd name="connsiteY41" fmla="*/ 1869440 h 4114800"/>
                <a:gd name="connsiteX42" fmla="*/ 2661920 w 3467257"/>
                <a:gd name="connsiteY42" fmla="*/ 1838960 h 4114800"/>
                <a:gd name="connsiteX43" fmla="*/ 2580640 w 3467257"/>
                <a:gd name="connsiteY43" fmla="*/ 1767840 h 4114800"/>
                <a:gd name="connsiteX44" fmla="*/ 2550160 w 3467257"/>
                <a:gd name="connsiteY44" fmla="*/ 1747520 h 4114800"/>
                <a:gd name="connsiteX45" fmla="*/ 2458720 w 3467257"/>
                <a:gd name="connsiteY45" fmla="*/ 1717040 h 4114800"/>
                <a:gd name="connsiteX46" fmla="*/ 2428240 w 3467257"/>
                <a:gd name="connsiteY46" fmla="*/ 1706880 h 4114800"/>
                <a:gd name="connsiteX47" fmla="*/ 2397760 w 3467257"/>
                <a:gd name="connsiteY47" fmla="*/ 1686560 h 4114800"/>
                <a:gd name="connsiteX48" fmla="*/ 2316480 w 3467257"/>
                <a:gd name="connsiteY48" fmla="*/ 1666240 h 4114800"/>
                <a:gd name="connsiteX49" fmla="*/ 2153920 w 3467257"/>
                <a:gd name="connsiteY49" fmla="*/ 1666240 h 4114800"/>
                <a:gd name="connsiteX50" fmla="*/ 213360 w 3467257"/>
                <a:gd name="connsiteY50" fmla="*/ 1686560 h 4114800"/>
                <a:gd name="connsiteX51" fmla="*/ 111760 w 3467257"/>
                <a:gd name="connsiteY51" fmla="*/ 1696720 h 4114800"/>
                <a:gd name="connsiteX52" fmla="*/ 50800 w 3467257"/>
                <a:gd name="connsiteY52" fmla="*/ 1676400 h 4114800"/>
                <a:gd name="connsiteX53" fmla="*/ 50800 w 3467257"/>
                <a:gd name="connsiteY53" fmla="*/ 1656080 h 4114800"/>
                <a:gd name="connsiteX54" fmla="*/ 40640 w 3467257"/>
                <a:gd name="connsiteY54" fmla="*/ 1564640 h 4114800"/>
                <a:gd name="connsiteX55" fmla="*/ 30480 w 3467257"/>
                <a:gd name="connsiteY55" fmla="*/ 1534160 h 4114800"/>
                <a:gd name="connsiteX56" fmla="*/ 40640 w 3467257"/>
                <a:gd name="connsiteY56" fmla="*/ 124968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67257" h="4114800">
                  <a:moveTo>
                    <a:pt x="0" y="132080"/>
                  </a:moveTo>
                  <a:lnTo>
                    <a:pt x="0" y="132080"/>
                  </a:lnTo>
                  <a:cubicBezTo>
                    <a:pt x="13547" y="104987"/>
                    <a:pt x="19221" y="72219"/>
                    <a:pt x="40640" y="50800"/>
                  </a:cubicBezTo>
                  <a:cubicBezTo>
                    <a:pt x="55786" y="35654"/>
                    <a:pt x="80597" y="34681"/>
                    <a:pt x="101600" y="30480"/>
                  </a:cubicBezTo>
                  <a:cubicBezTo>
                    <a:pt x="175646" y="15671"/>
                    <a:pt x="135131" y="20320"/>
                    <a:pt x="223520" y="20320"/>
                  </a:cubicBezTo>
                  <a:lnTo>
                    <a:pt x="3048000" y="0"/>
                  </a:lnTo>
                  <a:cubicBezTo>
                    <a:pt x="3098800" y="3387"/>
                    <a:pt x="3149799" y="4538"/>
                    <a:pt x="3200400" y="10160"/>
                  </a:cubicBezTo>
                  <a:cubicBezTo>
                    <a:pt x="3233234" y="13808"/>
                    <a:pt x="3232493" y="26207"/>
                    <a:pt x="3261360" y="40640"/>
                  </a:cubicBezTo>
                  <a:cubicBezTo>
                    <a:pt x="3270939" y="45429"/>
                    <a:pt x="3281680" y="47413"/>
                    <a:pt x="3291840" y="50800"/>
                  </a:cubicBezTo>
                  <a:cubicBezTo>
                    <a:pt x="3302000" y="60960"/>
                    <a:pt x="3310978" y="72459"/>
                    <a:pt x="3322320" y="81280"/>
                  </a:cubicBezTo>
                  <a:cubicBezTo>
                    <a:pt x="3341597" y="96273"/>
                    <a:pt x="3383280" y="121920"/>
                    <a:pt x="3383280" y="121920"/>
                  </a:cubicBezTo>
                  <a:cubicBezTo>
                    <a:pt x="3390053" y="132080"/>
                    <a:pt x="3394065" y="144772"/>
                    <a:pt x="3403600" y="152400"/>
                  </a:cubicBezTo>
                  <a:cubicBezTo>
                    <a:pt x="3411963" y="159090"/>
                    <a:pt x="3427855" y="153845"/>
                    <a:pt x="3434080" y="162560"/>
                  </a:cubicBezTo>
                  <a:cubicBezTo>
                    <a:pt x="3446530" y="179989"/>
                    <a:pt x="3450879" y="202392"/>
                    <a:pt x="3454400" y="223520"/>
                  </a:cubicBezTo>
                  <a:cubicBezTo>
                    <a:pt x="3475139" y="347951"/>
                    <a:pt x="3464560" y="263880"/>
                    <a:pt x="3464560" y="477520"/>
                  </a:cubicBezTo>
                  <a:lnTo>
                    <a:pt x="3423920" y="3728720"/>
                  </a:lnTo>
                  <a:cubicBezTo>
                    <a:pt x="3410373" y="3755813"/>
                    <a:pt x="3395815" y="3782424"/>
                    <a:pt x="3383280" y="3810000"/>
                  </a:cubicBezTo>
                  <a:cubicBezTo>
                    <a:pt x="3378848" y="3819750"/>
                    <a:pt x="3380693" y="3832907"/>
                    <a:pt x="3373120" y="3840480"/>
                  </a:cubicBezTo>
                  <a:cubicBezTo>
                    <a:pt x="3355851" y="3857749"/>
                    <a:pt x="3332480" y="3867573"/>
                    <a:pt x="3312160" y="3881120"/>
                  </a:cubicBezTo>
                  <a:cubicBezTo>
                    <a:pt x="3302000" y="3887893"/>
                    <a:pt x="3293264" y="3897579"/>
                    <a:pt x="3281680" y="3901440"/>
                  </a:cubicBezTo>
                  <a:cubicBezTo>
                    <a:pt x="3271520" y="3904827"/>
                    <a:pt x="3261590" y="3909003"/>
                    <a:pt x="3251200" y="3911600"/>
                  </a:cubicBezTo>
                  <a:cubicBezTo>
                    <a:pt x="3204782" y="3923205"/>
                    <a:pt x="3156376" y="3927969"/>
                    <a:pt x="3108960" y="3931920"/>
                  </a:cubicBezTo>
                  <a:cubicBezTo>
                    <a:pt x="3098835" y="3932764"/>
                    <a:pt x="3088640" y="3931920"/>
                    <a:pt x="3078480" y="3931920"/>
                  </a:cubicBezTo>
                  <a:lnTo>
                    <a:pt x="629920" y="4114800"/>
                  </a:lnTo>
                  <a:lnTo>
                    <a:pt x="579120" y="4114800"/>
                  </a:lnTo>
                  <a:cubicBezTo>
                    <a:pt x="458325" y="4037930"/>
                    <a:pt x="481324" y="4085571"/>
                    <a:pt x="457200" y="4013200"/>
                  </a:cubicBezTo>
                  <a:cubicBezTo>
                    <a:pt x="467667" y="3898067"/>
                    <a:pt x="467360" y="3938847"/>
                    <a:pt x="467360" y="3891280"/>
                  </a:cubicBezTo>
                  <a:cubicBezTo>
                    <a:pt x="470747" y="3549227"/>
                    <a:pt x="474133" y="3207173"/>
                    <a:pt x="477520" y="2865120"/>
                  </a:cubicBezTo>
                  <a:cubicBezTo>
                    <a:pt x="510753" y="2818594"/>
                    <a:pt x="530705" y="2772885"/>
                    <a:pt x="589280" y="2753360"/>
                  </a:cubicBezTo>
                  <a:lnTo>
                    <a:pt x="650240" y="2733040"/>
                  </a:lnTo>
                  <a:cubicBezTo>
                    <a:pt x="1286930" y="2743651"/>
                    <a:pt x="1056612" y="2743200"/>
                    <a:pt x="1341120" y="2743200"/>
                  </a:cubicBezTo>
                  <a:lnTo>
                    <a:pt x="2631440" y="2763520"/>
                  </a:lnTo>
                  <a:cubicBezTo>
                    <a:pt x="2655204" y="2754609"/>
                    <a:pt x="2717741" y="2738179"/>
                    <a:pt x="2743200" y="2712720"/>
                  </a:cubicBezTo>
                  <a:cubicBezTo>
                    <a:pt x="2765439" y="2690481"/>
                    <a:pt x="2777133" y="2648107"/>
                    <a:pt x="2783840" y="2621280"/>
                  </a:cubicBezTo>
                  <a:cubicBezTo>
                    <a:pt x="2790613" y="2594187"/>
                    <a:pt x="2799569" y="2567547"/>
                    <a:pt x="2804160" y="2540000"/>
                  </a:cubicBezTo>
                  <a:cubicBezTo>
                    <a:pt x="2819362" y="2448790"/>
                    <a:pt x="2812045" y="2499514"/>
                    <a:pt x="2824480" y="2387600"/>
                  </a:cubicBezTo>
                  <a:cubicBezTo>
                    <a:pt x="2821093" y="2302933"/>
                    <a:pt x="2820357" y="2218119"/>
                    <a:pt x="2814320" y="2133600"/>
                  </a:cubicBezTo>
                  <a:cubicBezTo>
                    <a:pt x="2811955" y="2100488"/>
                    <a:pt x="2796810" y="2101823"/>
                    <a:pt x="2783840" y="2072640"/>
                  </a:cubicBezTo>
                  <a:cubicBezTo>
                    <a:pt x="2775141" y="2053067"/>
                    <a:pt x="2770293" y="2032000"/>
                    <a:pt x="2763520" y="2011680"/>
                  </a:cubicBezTo>
                  <a:lnTo>
                    <a:pt x="2753360" y="1981200"/>
                  </a:lnTo>
                  <a:cubicBezTo>
                    <a:pt x="2742773" y="1949438"/>
                    <a:pt x="2732505" y="1909723"/>
                    <a:pt x="2702560" y="1889760"/>
                  </a:cubicBezTo>
                  <a:lnTo>
                    <a:pt x="2672080" y="1869440"/>
                  </a:lnTo>
                  <a:cubicBezTo>
                    <a:pt x="2668693" y="1859280"/>
                    <a:pt x="2666709" y="1848539"/>
                    <a:pt x="2661920" y="1838960"/>
                  </a:cubicBezTo>
                  <a:cubicBezTo>
                    <a:pt x="2640753" y="1796627"/>
                    <a:pt x="2626360" y="1798320"/>
                    <a:pt x="2580640" y="1767840"/>
                  </a:cubicBezTo>
                  <a:cubicBezTo>
                    <a:pt x="2570480" y="1761067"/>
                    <a:pt x="2561744" y="1751381"/>
                    <a:pt x="2550160" y="1747520"/>
                  </a:cubicBezTo>
                  <a:lnTo>
                    <a:pt x="2458720" y="1717040"/>
                  </a:lnTo>
                  <a:cubicBezTo>
                    <a:pt x="2448560" y="1713653"/>
                    <a:pt x="2437151" y="1712821"/>
                    <a:pt x="2428240" y="1706880"/>
                  </a:cubicBezTo>
                  <a:cubicBezTo>
                    <a:pt x="2418080" y="1700107"/>
                    <a:pt x="2408682" y="1692021"/>
                    <a:pt x="2397760" y="1686560"/>
                  </a:cubicBezTo>
                  <a:cubicBezTo>
                    <a:pt x="2380969" y="1678164"/>
                    <a:pt x="2329293" y="1666850"/>
                    <a:pt x="2316480" y="1666240"/>
                  </a:cubicBezTo>
                  <a:cubicBezTo>
                    <a:pt x="2262355" y="1663663"/>
                    <a:pt x="2208107" y="1666240"/>
                    <a:pt x="2153920" y="1666240"/>
                  </a:cubicBezTo>
                  <a:lnTo>
                    <a:pt x="213360" y="1686560"/>
                  </a:lnTo>
                  <a:cubicBezTo>
                    <a:pt x="179493" y="1689947"/>
                    <a:pt x="145729" y="1698843"/>
                    <a:pt x="111760" y="1696720"/>
                  </a:cubicBezTo>
                  <a:cubicBezTo>
                    <a:pt x="90383" y="1695384"/>
                    <a:pt x="50800" y="1676400"/>
                    <a:pt x="50800" y="1676400"/>
                  </a:cubicBezTo>
                  <a:lnTo>
                    <a:pt x="50800" y="1656080"/>
                  </a:lnTo>
                  <a:cubicBezTo>
                    <a:pt x="47413" y="1625600"/>
                    <a:pt x="45682" y="1594890"/>
                    <a:pt x="40640" y="1564640"/>
                  </a:cubicBezTo>
                  <a:cubicBezTo>
                    <a:pt x="38879" y="1554076"/>
                    <a:pt x="30480" y="1544870"/>
                    <a:pt x="30480" y="1534160"/>
                  </a:cubicBezTo>
                  <a:cubicBezTo>
                    <a:pt x="30480" y="1439273"/>
                    <a:pt x="40640" y="1344567"/>
                    <a:pt x="40640" y="124968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cxnSp>
          <p:nvCxnSpPr>
            <p:cNvPr id="12" name="Connettore diritto 11"/>
            <p:cNvCxnSpPr>
              <a:stCxn id="9" idx="0"/>
              <a:endCxn id="9" idx="56"/>
            </p:cNvCxnSpPr>
            <p:nvPr/>
          </p:nvCxnSpPr>
          <p:spPr>
            <a:xfrm>
              <a:off x="9137651" y="2557780"/>
              <a:ext cx="41232" cy="11176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asellaDiTesto 3"/>
          <p:cNvSpPr txBox="1"/>
          <p:nvPr/>
        </p:nvSpPr>
        <p:spPr>
          <a:xfrm>
            <a:off x="5403559" y="2743374"/>
            <a:ext cx="359719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Ad ogni fronte positivo di clock si aggiornano le variabili di stato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Le reti combinatorie che realizzano le funzioni F e G operano tutte in parallelo</a:t>
            </a:r>
          </a:p>
        </p:txBody>
      </p:sp>
      <p:sp>
        <p:nvSpPr>
          <p:cNvPr id="128" name="CasellaDiTesto 127"/>
          <p:cNvSpPr txBox="1"/>
          <p:nvPr/>
        </p:nvSpPr>
        <p:spPr>
          <a:xfrm>
            <a:off x="5910532" y="5388267"/>
            <a:ext cx="2939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Queste due affermazioni valgono </a:t>
            </a:r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sempre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per tutte le RSS</a:t>
            </a:r>
          </a:p>
        </p:txBody>
      </p:sp>
    </p:spTree>
    <p:extLst>
      <p:ext uri="{BB962C8B-B14F-4D97-AF65-F5344CB8AC3E}">
        <p14:creationId xmlns:p14="http://schemas.microsoft.com/office/powerpoint/2010/main" val="34173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376" y="994409"/>
            <a:ext cx="2376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L’automa </a:t>
            </a:r>
            <a:r>
              <a:rPr sz="2000" b="1" dirty="0">
                <a:latin typeface="Times New Roman"/>
                <a:cs typeface="Times New Roman"/>
              </a:rPr>
              <a:t>a stati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finiti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76" y="5978143"/>
            <a:ext cx="5020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(il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prossimo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istante di </a:t>
            </a:r>
            <a:r>
              <a:rPr sz="2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clock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se la </a:t>
            </a:r>
            <a:r>
              <a:rPr sz="20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rete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è</a:t>
            </a:r>
            <a:r>
              <a:rPr sz="20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sincrona)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-508"/>
            <a:ext cx="9144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>
              <a:lnSpc>
                <a:spcPct val="100000"/>
              </a:lnSpc>
              <a:spcBef>
                <a:spcPts val="105"/>
              </a:spcBef>
            </a:pPr>
            <a:r>
              <a:rPr lang="it-IT" sz="3200" spc="-5" dirty="0">
                <a:solidFill>
                  <a:srgbClr val="FF0000"/>
                </a:solidFill>
              </a:rPr>
              <a:t>Corrispondenza tra m</a:t>
            </a:r>
            <a:r>
              <a:rPr sz="3200" spc="-5" dirty="0" err="1">
                <a:solidFill>
                  <a:srgbClr val="FF0000"/>
                </a:solidFill>
              </a:rPr>
              <a:t>odello</a:t>
            </a:r>
            <a:r>
              <a:rPr sz="3200" spc="-5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FF0000"/>
                </a:solidFill>
              </a:rPr>
              <a:t>del comportamento e </a:t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modello della struttura della macchina</a:t>
            </a:r>
            <a:r>
              <a:rPr lang="it-IT" sz="3200" spc="-45" dirty="0">
                <a:solidFill>
                  <a:srgbClr val="FF0000"/>
                </a:solidFill>
              </a:rPr>
              <a:t> </a:t>
            </a:r>
            <a:r>
              <a:rPr lang="it-IT" sz="3200" spc="-5" dirty="0">
                <a:solidFill>
                  <a:srgbClr val="FF0000"/>
                </a:solidFill>
              </a:rPr>
              <a:t>sequenzia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6581393" y="5164073"/>
            <a:ext cx="1373505" cy="1144905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(ritardo)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5297" y="1427225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5811011" y="1595627"/>
            <a:ext cx="2590800" cy="4229101"/>
            <a:chOff x="5811011" y="1595627"/>
            <a:chExt cx="2590800" cy="4229101"/>
          </a:xfrm>
        </p:grpSpPr>
        <p:sp>
          <p:nvSpPr>
            <p:cNvPr id="7" name="object 7"/>
            <p:cNvSpPr txBox="1"/>
            <p:nvPr/>
          </p:nvSpPr>
          <p:spPr>
            <a:xfrm>
              <a:off x="6575297" y="3326129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G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25561" y="3919728"/>
              <a:ext cx="476250" cy="1905000"/>
            </a:xfrm>
            <a:custGeom>
              <a:avLst/>
              <a:gdLst/>
              <a:ahLst/>
              <a:cxnLst/>
              <a:rect l="l" t="t" r="r" b="b"/>
              <a:pathLst>
                <a:path w="476250" h="1905000">
                  <a:moveTo>
                    <a:pt x="114300" y="1790700"/>
                  </a:moveTo>
                  <a:lnTo>
                    <a:pt x="0" y="1847850"/>
                  </a:lnTo>
                  <a:lnTo>
                    <a:pt x="114300" y="1905000"/>
                  </a:lnTo>
                  <a:lnTo>
                    <a:pt x="114300" y="1866900"/>
                  </a:lnTo>
                  <a:lnTo>
                    <a:pt x="95250" y="1866900"/>
                  </a:lnTo>
                  <a:lnTo>
                    <a:pt x="95250" y="1828800"/>
                  </a:lnTo>
                  <a:lnTo>
                    <a:pt x="114300" y="1828800"/>
                  </a:lnTo>
                  <a:lnTo>
                    <a:pt x="114300" y="1790700"/>
                  </a:lnTo>
                  <a:close/>
                </a:path>
                <a:path w="476250" h="1905000">
                  <a:moveTo>
                    <a:pt x="114300" y="1828800"/>
                  </a:moveTo>
                  <a:lnTo>
                    <a:pt x="95250" y="1828800"/>
                  </a:lnTo>
                  <a:lnTo>
                    <a:pt x="95250" y="1866900"/>
                  </a:lnTo>
                  <a:lnTo>
                    <a:pt x="114300" y="1866900"/>
                  </a:lnTo>
                  <a:lnTo>
                    <a:pt x="114300" y="1828800"/>
                  </a:lnTo>
                  <a:close/>
                </a:path>
                <a:path w="476250" h="1905000">
                  <a:moveTo>
                    <a:pt x="438150" y="1828800"/>
                  </a:moveTo>
                  <a:lnTo>
                    <a:pt x="114300" y="1828800"/>
                  </a:lnTo>
                  <a:lnTo>
                    <a:pt x="114300" y="1866900"/>
                  </a:lnTo>
                  <a:lnTo>
                    <a:pt x="457200" y="1866900"/>
                  </a:lnTo>
                  <a:lnTo>
                    <a:pt x="464623" y="1865402"/>
                  </a:lnTo>
                  <a:lnTo>
                    <a:pt x="470677" y="1861318"/>
                  </a:lnTo>
                  <a:lnTo>
                    <a:pt x="474755" y="1855262"/>
                  </a:lnTo>
                  <a:lnTo>
                    <a:pt x="476250" y="1847850"/>
                  </a:lnTo>
                  <a:lnTo>
                    <a:pt x="438150" y="1847850"/>
                  </a:lnTo>
                  <a:lnTo>
                    <a:pt x="438150" y="1828800"/>
                  </a:lnTo>
                  <a:close/>
                </a:path>
                <a:path w="476250" h="1905000">
                  <a:moveTo>
                    <a:pt x="438150" y="19050"/>
                  </a:moveTo>
                  <a:lnTo>
                    <a:pt x="438150" y="1847850"/>
                  </a:lnTo>
                  <a:lnTo>
                    <a:pt x="457200" y="1828800"/>
                  </a:lnTo>
                  <a:lnTo>
                    <a:pt x="476250" y="1828800"/>
                  </a:lnTo>
                  <a:lnTo>
                    <a:pt x="476250" y="38100"/>
                  </a:lnTo>
                  <a:lnTo>
                    <a:pt x="457200" y="38100"/>
                  </a:lnTo>
                  <a:lnTo>
                    <a:pt x="438150" y="19050"/>
                  </a:lnTo>
                  <a:close/>
                </a:path>
                <a:path w="476250" h="1905000">
                  <a:moveTo>
                    <a:pt x="476250" y="1828800"/>
                  </a:moveTo>
                  <a:lnTo>
                    <a:pt x="457200" y="1828800"/>
                  </a:lnTo>
                  <a:lnTo>
                    <a:pt x="438150" y="1847850"/>
                  </a:lnTo>
                  <a:lnTo>
                    <a:pt x="476250" y="1847850"/>
                  </a:lnTo>
                  <a:lnTo>
                    <a:pt x="476250" y="1828800"/>
                  </a:lnTo>
                  <a:close/>
                </a:path>
                <a:path w="476250" h="1905000">
                  <a:moveTo>
                    <a:pt x="457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38150" y="38100"/>
                  </a:lnTo>
                  <a:lnTo>
                    <a:pt x="438150" y="19050"/>
                  </a:lnTo>
                  <a:lnTo>
                    <a:pt x="476250" y="19050"/>
                  </a:lnTo>
                  <a:lnTo>
                    <a:pt x="474755" y="11626"/>
                  </a:lnTo>
                  <a:lnTo>
                    <a:pt x="470677" y="5572"/>
                  </a:lnTo>
                  <a:lnTo>
                    <a:pt x="464623" y="1494"/>
                  </a:lnTo>
                  <a:lnTo>
                    <a:pt x="457200" y="0"/>
                  </a:lnTo>
                  <a:close/>
                </a:path>
                <a:path w="476250" h="1905000">
                  <a:moveTo>
                    <a:pt x="476250" y="19050"/>
                  </a:moveTo>
                  <a:lnTo>
                    <a:pt x="438150" y="19050"/>
                  </a:lnTo>
                  <a:lnTo>
                    <a:pt x="457200" y="38100"/>
                  </a:lnTo>
                  <a:lnTo>
                    <a:pt x="476250" y="38100"/>
                  </a:lnTo>
                  <a:lnTo>
                    <a:pt x="4762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5811" y="4186428"/>
              <a:ext cx="459740" cy="114300"/>
            </a:xfrm>
            <a:custGeom>
              <a:avLst/>
              <a:gdLst/>
              <a:ahLst/>
              <a:cxnLst/>
              <a:rect l="l" t="t" r="r" b="b"/>
              <a:pathLst>
                <a:path w="45974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0465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65" y="3810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459740" h="114300">
                  <a:moveTo>
                    <a:pt x="345186" y="0"/>
                  </a:moveTo>
                  <a:lnTo>
                    <a:pt x="345186" y="114300"/>
                  </a:lnTo>
                  <a:lnTo>
                    <a:pt x="421386" y="76200"/>
                  </a:lnTo>
                  <a:lnTo>
                    <a:pt x="364236" y="76200"/>
                  </a:lnTo>
                  <a:lnTo>
                    <a:pt x="364236" y="38100"/>
                  </a:lnTo>
                  <a:lnTo>
                    <a:pt x="421386" y="38100"/>
                  </a:lnTo>
                  <a:lnTo>
                    <a:pt x="345186" y="0"/>
                  </a:lnTo>
                  <a:close/>
                </a:path>
                <a:path w="459740" h="114300">
                  <a:moveTo>
                    <a:pt x="110465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65" y="76200"/>
                  </a:lnTo>
                  <a:lnTo>
                    <a:pt x="114300" y="57150"/>
                  </a:lnTo>
                  <a:lnTo>
                    <a:pt x="110465" y="38100"/>
                  </a:lnTo>
                  <a:close/>
                </a:path>
                <a:path w="459740" h="114300">
                  <a:moveTo>
                    <a:pt x="345186" y="38100"/>
                  </a:moveTo>
                  <a:lnTo>
                    <a:pt x="110465" y="38100"/>
                  </a:lnTo>
                  <a:lnTo>
                    <a:pt x="114300" y="57150"/>
                  </a:lnTo>
                  <a:lnTo>
                    <a:pt x="110465" y="76200"/>
                  </a:lnTo>
                  <a:lnTo>
                    <a:pt x="345186" y="76200"/>
                  </a:lnTo>
                  <a:lnTo>
                    <a:pt x="345186" y="38100"/>
                  </a:lnTo>
                  <a:close/>
                </a:path>
                <a:path w="459740" h="114300">
                  <a:moveTo>
                    <a:pt x="421386" y="38100"/>
                  </a:moveTo>
                  <a:lnTo>
                    <a:pt x="364236" y="38100"/>
                  </a:lnTo>
                  <a:lnTo>
                    <a:pt x="364236" y="76200"/>
                  </a:lnTo>
                  <a:lnTo>
                    <a:pt x="421386" y="76200"/>
                  </a:lnTo>
                  <a:lnTo>
                    <a:pt x="459486" y="57150"/>
                  </a:lnTo>
                  <a:lnTo>
                    <a:pt x="42138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8065769" y="3474846"/>
              <a:ext cx="29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s*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11011" y="1595627"/>
              <a:ext cx="742950" cy="2019300"/>
            </a:xfrm>
            <a:custGeom>
              <a:avLst/>
              <a:gdLst/>
              <a:ahLst/>
              <a:cxnLst/>
              <a:rect l="l" t="t" r="r" b="b"/>
              <a:pathLst>
                <a:path w="742950" h="2019300">
                  <a:moveTo>
                    <a:pt x="628650" y="1905000"/>
                  </a:moveTo>
                  <a:lnTo>
                    <a:pt x="628650" y="2019300"/>
                  </a:lnTo>
                  <a:lnTo>
                    <a:pt x="704849" y="1981200"/>
                  </a:lnTo>
                  <a:lnTo>
                    <a:pt x="647700" y="1981200"/>
                  </a:lnTo>
                  <a:lnTo>
                    <a:pt x="647700" y="1943100"/>
                  </a:lnTo>
                  <a:lnTo>
                    <a:pt x="704849" y="1943100"/>
                  </a:lnTo>
                  <a:lnTo>
                    <a:pt x="628650" y="1905000"/>
                  </a:lnTo>
                  <a:close/>
                </a:path>
                <a:path w="742950" h="2019300">
                  <a:moveTo>
                    <a:pt x="38100" y="110465"/>
                  </a:moveTo>
                  <a:lnTo>
                    <a:pt x="38100" y="1962150"/>
                  </a:lnTo>
                  <a:lnTo>
                    <a:pt x="39594" y="1969573"/>
                  </a:lnTo>
                  <a:lnTo>
                    <a:pt x="43672" y="1975627"/>
                  </a:lnTo>
                  <a:lnTo>
                    <a:pt x="49726" y="1979705"/>
                  </a:lnTo>
                  <a:lnTo>
                    <a:pt x="57150" y="1981200"/>
                  </a:lnTo>
                  <a:lnTo>
                    <a:pt x="628650" y="1981200"/>
                  </a:lnTo>
                  <a:lnTo>
                    <a:pt x="628650" y="1962150"/>
                  </a:lnTo>
                  <a:lnTo>
                    <a:pt x="76200" y="1962150"/>
                  </a:lnTo>
                  <a:lnTo>
                    <a:pt x="57150" y="1943100"/>
                  </a:lnTo>
                  <a:lnTo>
                    <a:pt x="76200" y="1943100"/>
                  </a:lnTo>
                  <a:lnTo>
                    <a:pt x="76200" y="114300"/>
                  </a:lnTo>
                  <a:lnTo>
                    <a:pt x="57150" y="114300"/>
                  </a:lnTo>
                  <a:lnTo>
                    <a:pt x="38100" y="110465"/>
                  </a:lnTo>
                  <a:close/>
                </a:path>
                <a:path w="742950" h="2019300">
                  <a:moveTo>
                    <a:pt x="704849" y="1943100"/>
                  </a:moveTo>
                  <a:lnTo>
                    <a:pt x="647700" y="1943100"/>
                  </a:lnTo>
                  <a:lnTo>
                    <a:pt x="647700" y="1981200"/>
                  </a:lnTo>
                  <a:lnTo>
                    <a:pt x="704849" y="1981200"/>
                  </a:lnTo>
                  <a:lnTo>
                    <a:pt x="742949" y="1962150"/>
                  </a:lnTo>
                  <a:lnTo>
                    <a:pt x="704849" y="1943100"/>
                  </a:lnTo>
                  <a:close/>
                </a:path>
                <a:path w="742950" h="2019300">
                  <a:moveTo>
                    <a:pt x="76200" y="1943100"/>
                  </a:moveTo>
                  <a:lnTo>
                    <a:pt x="57150" y="1943100"/>
                  </a:lnTo>
                  <a:lnTo>
                    <a:pt x="76200" y="1962150"/>
                  </a:lnTo>
                  <a:lnTo>
                    <a:pt x="76200" y="1943100"/>
                  </a:lnTo>
                  <a:close/>
                </a:path>
                <a:path w="742950" h="2019300">
                  <a:moveTo>
                    <a:pt x="628650" y="1943100"/>
                  </a:moveTo>
                  <a:lnTo>
                    <a:pt x="76200" y="1943100"/>
                  </a:lnTo>
                  <a:lnTo>
                    <a:pt x="76200" y="1962150"/>
                  </a:lnTo>
                  <a:lnTo>
                    <a:pt x="628650" y="1962150"/>
                  </a:lnTo>
                  <a:lnTo>
                    <a:pt x="628650" y="1943100"/>
                  </a:lnTo>
                  <a:close/>
                </a:path>
                <a:path w="742950" h="20193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110465"/>
                  </a:lnTo>
                  <a:lnTo>
                    <a:pt x="57150" y="114300"/>
                  </a:lnTo>
                  <a:lnTo>
                    <a:pt x="76200" y="110465"/>
                  </a:lnTo>
                  <a:lnTo>
                    <a:pt x="76200" y="57150"/>
                  </a:lnTo>
                  <a:close/>
                </a:path>
                <a:path w="742950" h="2019300">
                  <a:moveTo>
                    <a:pt x="76200" y="110465"/>
                  </a:moveTo>
                  <a:lnTo>
                    <a:pt x="57150" y="114300"/>
                  </a:lnTo>
                  <a:lnTo>
                    <a:pt x="76200" y="114300"/>
                  </a:lnTo>
                  <a:lnTo>
                    <a:pt x="76200" y="110465"/>
                  </a:lnTo>
                  <a:close/>
                </a:path>
                <a:path w="742950" h="2019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38100" y="110465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742950" h="20193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110465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423975" y="1325371"/>
            <a:ext cx="4862907" cy="466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M = </a:t>
            </a:r>
            <a:r>
              <a:rPr sz="1800" b="1" spc="-5" dirty="0">
                <a:latin typeface="Times New Roman"/>
                <a:cs typeface="Times New Roman"/>
              </a:rPr>
              <a:t>{I, U, </a:t>
            </a:r>
            <a:r>
              <a:rPr sz="1800" b="1" spc="-10" dirty="0">
                <a:latin typeface="Times New Roman"/>
                <a:cs typeface="Times New Roman"/>
              </a:rPr>
              <a:t>S, </a:t>
            </a:r>
            <a:r>
              <a:rPr sz="1800" b="1" spc="-85" dirty="0">
                <a:latin typeface="Times New Roman"/>
                <a:cs typeface="Times New Roman"/>
              </a:rPr>
              <a:t>F,</a:t>
            </a:r>
            <a:r>
              <a:rPr sz="1800" b="1" dirty="0">
                <a:latin typeface="Times New Roman"/>
                <a:cs typeface="Times New Roman"/>
              </a:rPr>
              <a:t> G}</a:t>
            </a:r>
            <a:endParaRPr sz="18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latin typeface="Times New Roman"/>
                <a:cs typeface="Times New Roman"/>
              </a:rPr>
              <a:t>formato </a:t>
            </a:r>
            <a:r>
              <a:rPr sz="1800" b="1" spc="-10" dirty="0">
                <a:latin typeface="Times New Roman"/>
                <a:cs typeface="Times New Roman"/>
              </a:rPr>
              <a:t>da </a:t>
            </a:r>
            <a:r>
              <a:rPr sz="1800" b="1" dirty="0">
                <a:latin typeface="Times New Roman"/>
                <a:cs typeface="Times New Roman"/>
              </a:rPr>
              <a:t>3 </a:t>
            </a:r>
            <a:r>
              <a:rPr sz="1800" b="1" spc="-5" dirty="0">
                <a:latin typeface="Times New Roman"/>
                <a:cs typeface="Times New Roman"/>
              </a:rPr>
              <a:t>INSIEMI</a:t>
            </a:r>
            <a:endParaRPr sz="1800" dirty="0">
              <a:latin typeface="Times New Roman"/>
              <a:cs typeface="Times New Roman"/>
            </a:endParaRPr>
          </a:p>
          <a:p>
            <a:pPr marL="208279" marR="1069340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I: </a:t>
            </a:r>
            <a:r>
              <a:rPr sz="1800" b="1" dirty="0">
                <a:latin typeface="Symbol"/>
                <a:cs typeface="Symbol"/>
              </a:rPr>
              <a:t>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baseline="-20833" dirty="0">
                <a:latin typeface="Times New Roman"/>
                <a:cs typeface="Times New Roman"/>
              </a:rPr>
              <a:t>1</a:t>
            </a:r>
            <a:r>
              <a:rPr sz="1800" b="1" dirty="0">
                <a:latin typeface="Times New Roman"/>
                <a:cs typeface="Times New Roman"/>
              </a:rPr>
              <a:t>, i</a:t>
            </a:r>
            <a:r>
              <a:rPr sz="1800" b="1" baseline="-20833" dirty="0">
                <a:latin typeface="Times New Roman"/>
                <a:cs typeface="Times New Roman"/>
              </a:rPr>
              <a:t>2</a:t>
            </a:r>
            <a:r>
              <a:rPr sz="1800" b="1" dirty="0">
                <a:latin typeface="Times New Roman"/>
                <a:cs typeface="Times New Roman"/>
              </a:rPr>
              <a:t>, …, i</a:t>
            </a:r>
            <a:r>
              <a:rPr sz="1800" b="1" baseline="-20833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Symbol"/>
                <a:cs typeface="Symbol"/>
              </a:rPr>
              <a:t>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alfabeto di </a:t>
            </a:r>
            <a:r>
              <a:rPr sz="1800" i="1" spc="-10" dirty="0">
                <a:latin typeface="Times New Roman"/>
                <a:cs typeface="Times New Roman"/>
              </a:rPr>
              <a:t>ingresso  </a:t>
            </a:r>
            <a:r>
              <a:rPr sz="1800" b="1" spc="-5" dirty="0">
                <a:latin typeface="Times New Roman"/>
                <a:cs typeface="Times New Roman"/>
              </a:rPr>
              <a:t>U: </a:t>
            </a:r>
            <a:r>
              <a:rPr sz="1800" b="1" dirty="0">
                <a:latin typeface="Symbol"/>
                <a:cs typeface="Symbol"/>
              </a:rPr>
              <a:t></a:t>
            </a:r>
            <a:r>
              <a:rPr sz="1800" b="1" dirty="0">
                <a:latin typeface="Times New Roman"/>
                <a:cs typeface="Times New Roman"/>
              </a:rPr>
              <a:t>u</a:t>
            </a:r>
            <a:r>
              <a:rPr sz="1800" b="1" baseline="-20833" dirty="0">
                <a:latin typeface="Times New Roman"/>
                <a:cs typeface="Times New Roman"/>
              </a:rPr>
              <a:t>1</a:t>
            </a:r>
            <a:r>
              <a:rPr sz="1800" b="1" dirty="0">
                <a:latin typeface="Times New Roman"/>
                <a:cs typeface="Times New Roman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u</a:t>
            </a:r>
            <a:r>
              <a:rPr sz="1800" b="1" spc="-7" baseline="-20833" dirty="0">
                <a:latin typeface="Times New Roman"/>
                <a:cs typeface="Times New Roman"/>
              </a:rPr>
              <a:t>2</a:t>
            </a:r>
            <a:r>
              <a:rPr sz="1800" b="1" spc="-5" dirty="0">
                <a:latin typeface="Times New Roman"/>
                <a:cs typeface="Times New Roman"/>
              </a:rPr>
              <a:t>, </a:t>
            </a:r>
            <a:r>
              <a:rPr sz="1800" b="1" dirty="0">
                <a:latin typeface="Times New Roman"/>
                <a:cs typeface="Times New Roman"/>
              </a:rPr>
              <a:t>…, 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spc="-15" baseline="-20833" dirty="0">
                <a:latin typeface="Times New Roman"/>
                <a:cs typeface="Times New Roman"/>
              </a:rPr>
              <a:t>m</a:t>
            </a:r>
            <a:r>
              <a:rPr sz="1800" b="1" spc="-10" dirty="0">
                <a:latin typeface="Symbol"/>
                <a:cs typeface="Symbol"/>
              </a:rPr>
              <a:t>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alfabeto di </a:t>
            </a:r>
            <a:r>
              <a:rPr sz="1800" i="1" spc="-5" dirty="0">
                <a:latin typeface="Times New Roman"/>
                <a:cs typeface="Times New Roman"/>
              </a:rPr>
              <a:t>uscita  </a:t>
            </a:r>
            <a:r>
              <a:rPr sz="1800" b="1" spc="-5" dirty="0">
                <a:latin typeface="Times New Roman"/>
                <a:cs typeface="Times New Roman"/>
              </a:rPr>
              <a:t>S: </a:t>
            </a:r>
            <a:r>
              <a:rPr sz="1800" b="1" spc="-5" dirty="0">
                <a:latin typeface="Symbol"/>
                <a:cs typeface="Symbol"/>
              </a:rPr>
              <a:t></a:t>
            </a: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800" b="1" spc="-7" baseline="-20833" dirty="0">
                <a:latin typeface="Times New Roman"/>
                <a:cs typeface="Times New Roman"/>
              </a:rPr>
              <a:t>1</a:t>
            </a:r>
            <a:r>
              <a:rPr sz="1800" b="1" spc="-5" dirty="0">
                <a:latin typeface="Times New Roman"/>
                <a:cs typeface="Times New Roman"/>
              </a:rPr>
              <a:t>, s</a:t>
            </a:r>
            <a:r>
              <a:rPr sz="1800" b="1" spc="-7" baseline="-20833" dirty="0">
                <a:latin typeface="Times New Roman"/>
                <a:cs typeface="Times New Roman"/>
              </a:rPr>
              <a:t>2</a:t>
            </a:r>
            <a:r>
              <a:rPr sz="1800" b="1" spc="-5" dirty="0">
                <a:latin typeface="Times New Roman"/>
                <a:cs typeface="Times New Roman"/>
              </a:rPr>
              <a:t>, </a:t>
            </a:r>
            <a:r>
              <a:rPr sz="1800" b="1" dirty="0">
                <a:latin typeface="Times New Roman"/>
                <a:cs typeface="Times New Roman"/>
              </a:rPr>
              <a:t>…, </a:t>
            </a: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800" b="1" spc="-7" baseline="-20833" dirty="0">
                <a:latin typeface="Times New Roman"/>
                <a:cs typeface="Times New Roman"/>
              </a:rPr>
              <a:t>k</a:t>
            </a:r>
            <a:r>
              <a:rPr sz="1800" b="1" spc="-5" dirty="0">
                <a:latin typeface="Symbol"/>
                <a:cs typeface="Symbol"/>
              </a:rPr>
              <a:t>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insieme </a:t>
            </a:r>
            <a:r>
              <a:rPr sz="1800" i="1" spc="-5" dirty="0">
                <a:latin typeface="Times New Roman"/>
                <a:cs typeface="Times New Roman"/>
              </a:rPr>
              <a:t>degli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stati</a:t>
            </a:r>
            <a:endParaRPr sz="18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da </a:t>
            </a:r>
            <a:r>
              <a:rPr sz="1800" b="1" dirty="0">
                <a:latin typeface="Times New Roman"/>
                <a:cs typeface="Times New Roman"/>
              </a:rPr>
              <a:t>2</a:t>
            </a:r>
            <a:r>
              <a:rPr sz="1800" b="1" spc="-5" dirty="0">
                <a:latin typeface="Times New Roman"/>
                <a:cs typeface="Times New Roman"/>
              </a:rPr>
              <a:t> FUNZIONI</a:t>
            </a:r>
            <a:endParaRPr sz="1800" dirty="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F : </a:t>
            </a:r>
            <a:r>
              <a:rPr sz="1800" b="1" spc="-5" dirty="0">
                <a:latin typeface="Times New Roman"/>
                <a:cs typeface="Times New Roman"/>
              </a:rPr>
              <a:t>S </a:t>
            </a:r>
            <a:r>
              <a:rPr sz="1800" b="1" spc="-5" dirty="0">
                <a:latin typeface="Symbol"/>
                <a:cs typeface="Symbol"/>
              </a:rPr>
              <a:t></a:t>
            </a:r>
            <a:r>
              <a:rPr sz="1800" b="1" spc="-5" dirty="0">
                <a:latin typeface="Times New Roman"/>
                <a:cs typeface="Times New Roman"/>
              </a:rPr>
              <a:t> I </a:t>
            </a:r>
            <a:r>
              <a:rPr sz="1800" b="1" spc="-5" dirty="0">
                <a:latin typeface="Symbol"/>
                <a:cs typeface="Symbol"/>
              </a:rPr>
              <a:t></a:t>
            </a:r>
            <a:r>
              <a:rPr sz="1800" b="1" spc="-5" dirty="0">
                <a:latin typeface="Times New Roman"/>
                <a:cs typeface="Times New Roman"/>
              </a:rPr>
              <a:t> U </a:t>
            </a:r>
            <a:r>
              <a:rPr sz="1800" i="1" dirty="0">
                <a:latin typeface="Times New Roman"/>
                <a:cs typeface="Times New Roman"/>
              </a:rPr>
              <a:t>funzione di</a:t>
            </a:r>
            <a:r>
              <a:rPr sz="1800" i="1" spc="-6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uscita</a:t>
            </a:r>
            <a:endParaRPr sz="1800" dirty="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G : </a:t>
            </a:r>
            <a:r>
              <a:rPr sz="1800" b="1" spc="-5" dirty="0">
                <a:latin typeface="Times New Roman"/>
                <a:cs typeface="Times New Roman"/>
              </a:rPr>
              <a:t>S </a:t>
            </a:r>
            <a:r>
              <a:rPr sz="1800" b="1" spc="-5" dirty="0">
                <a:latin typeface="Symbol"/>
                <a:cs typeface="Symbol"/>
              </a:rPr>
              <a:t></a:t>
            </a:r>
            <a:r>
              <a:rPr sz="1800" b="1" spc="-5" dirty="0">
                <a:latin typeface="Times New Roman"/>
                <a:cs typeface="Times New Roman"/>
              </a:rPr>
              <a:t> I </a:t>
            </a:r>
            <a:r>
              <a:rPr sz="1800" b="1" spc="-5" dirty="0">
                <a:latin typeface="Symbol"/>
                <a:cs typeface="Symbol"/>
              </a:rPr>
              <a:t></a:t>
            </a:r>
            <a:r>
              <a:rPr sz="1800" b="1" spc="-5" dirty="0">
                <a:latin typeface="Times New Roman"/>
                <a:cs typeface="Times New Roman"/>
              </a:rPr>
              <a:t> S </a:t>
            </a:r>
            <a:r>
              <a:rPr sz="1800" i="1" dirty="0">
                <a:latin typeface="Times New Roman"/>
                <a:cs typeface="Times New Roman"/>
              </a:rPr>
              <a:t>funzione di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aggiornamento</a:t>
            </a:r>
            <a:endParaRPr sz="1800" dirty="0">
              <a:latin typeface="Times New Roman"/>
              <a:cs typeface="Times New Roman"/>
            </a:endParaRPr>
          </a:p>
          <a:p>
            <a:pPr marL="1524000">
              <a:lnSpc>
                <a:spcPts val="2155"/>
              </a:lnSpc>
            </a:pPr>
            <a:r>
              <a:rPr sz="1800" i="1" dirty="0">
                <a:latin typeface="Times New Roman"/>
                <a:cs typeface="Times New Roman"/>
              </a:rPr>
              <a:t>dello </a:t>
            </a:r>
            <a:r>
              <a:rPr sz="1800" i="1" spc="-5" dirty="0">
                <a:latin typeface="Times New Roman"/>
                <a:cs typeface="Times New Roman"/>
              </a:rPr>
              <a:t>stato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interno</a:t>
            </a:r>
            <a:endParaRPr sz="1800" dirty="0">
              <a:latin typeface="Times New Roman"/>
              <a:cs typeface="Times New Roman"/>
            </a:endParaRPr>
          </a:p>
          <a:p>
            <a:pPr marL="38100">
              <a:lnSpc>
                <a:spcPts val="2395"/>
              </a:lnSpc>
            </a:pPr>
            <a:r>
              <a:rPr sz="2000" b="1" dirty="0">
                <a:latin typeface="Times New Roman"/>
                <a:cs typeface="Times New Roman"/>
              </a:rPr>
              <a:t>può </a:t>
            </a:r>
            <a:r>
              <a:rPr sz="2000" b="1" spc="-10" dirty="0">
                <a:latin typeface="Times New Roman"/>
                <a:cs typeface="Times New Roman"/>
              </a:rPr>
              <a:t>essere </a:t>
            </a:r>
            <a:r>
              <a:rPr sz="2000" b="1" spc="-5" dirty="0" err="1">
                <a:latin typeface="Times New Roman"/>
                <a:cs typeface="Times New Roman"/>
              </a:rPr>
              <a:t>rappresentato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 </a:t>
            </a:r>
            <a:r>
              <a:rPr sz="2000" b="1" spc="-5" dirty="0">
                <a:latin typeface="Times New Roman"/>
                <a:cs typeface="Times New Roman"/>
              </a:rPr>
              <a:t>lo </a:t>
            </a:r>
            <a:r>
              <a:rPr sz="2000" b="1" dirty="0">
                <a:latin typeface="Times New Roman"/>
                <a:cs typeface="Times New Roman"/>
              </a:rPr>
              <a:t>schema a </a:t>
            </a:r>
            <a:r>
              <a:rPr sz="2000" b="1" dirty="0" err="1">
                <a:latin typeface="Times New Roman"/>
                <a:cs typeface="Times New Roman"/>
              </a:rPr>
              <a:t>blocchi</a:t>
            </a:r>
            <a:r>
              <a:rPr lang="it-IT" sz="2000" b="1" dirty="0">
                <a:latin typeface="Times New Roman"/>
                <a:cs typeface="Times New Roman"/>
              </a:rPr>
              <a:t> (struttura)</a:t>
            </a:r>
            <a:r>
              <a:rPr sz="2000" b="1" dirty="0">
                <a:latin typeface="Times New Roman"/>
                <a:cs typeface="Times New Roman"/>
              </a:rPr>
              <a:t> accanto in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cui</a:t>
            </a:r>
            <a:r>
              <a:rPr lang="it-IT"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è messo in </a:t>
            </a:r>
            <a:r>
              <a:rPr sz="2000" b="1" spc="-5" dirty="0">
                <a:latin typeface="Times New Roman"/>
                <a:cs typeface="Times New Roman"/>
              </a:rPr>
              <a:t>evidenza il </a:t>
            </a:r>
            <a:r>
              <a:rPr sz="2000" b="1" dirty="0">
                <a:latin typeface="Times New Roman"/>
                <a:cs typeface="Times New Roman"/>
              </a:rPr>
              <a:t>ruolo di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MEMORIA  svolto </a:t>
            </a:r>
            <a:r>
              <a:rPr sz="2000" b="1" spc="-5" dirty="0">
                <a:latin typeface="Times New Roman"/>
                <a:cs typeface="Times New Roman"/>
              </a:rPr>
              <a:t>della </a:t>
            </a:r>
            <a:r>
              <a:rPr sz="2000" b="1" spc="-10" dirty="0">
                <a:latin typeface="Times New Roman"/>
                <a:cs typeface="Times New Roman"/>
              </a:rPr>
              <a:t>retroazione </a:t>
            </a:r>
            <a:r>
              <a:rPr sz="2000" b="1" spc="-5" dirty="0">
                <a:latin typeface="Times New Roman"/>
                <a:cs typeface="Times New Roman"/>
              </a:rPr>
              <a:t>sullo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stato:</a:t>
            </a:r>
            <a:endParaRPr sz="2000" dirty="0">
              <a:latin typeface="Times New Roman"/>
              <a:cs typeface="Times New Roman"/>
            </a:endParaRPr>
          </a:p>
          <a:p>
            <a:pPr marL="38100" marR="40640">
              <a:lnSpc>
                <a:spcPct val="100000"/>
              </a:lnSpc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la MEMORIA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mantiene il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“vecchio stato”</a:t>
            </a:r>
            <a:r>
              <a:rPr sz="2000" i="1" spc="-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s 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fino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a quando </a:t>
            </a:r>
            <a:r>
              <a:rPr sz="2000" i="1" spc="5" dirty="0">
                <a:solidFill>
                  <a:srgbClr val="000066"/>
                </a:solidFill>
                <a:latin typeface="Times New Roman"/>
                <a:cs typeface="Times New Roman"/>
              </a:rPr>
              <a:t>non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è</a:t>
            </a:r>
            <a:r>
              <a:rPr sz="2000" i="1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necessario</a:t>
            </a:r>
            <a:endParaRPr sz="20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sostituirlo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con il “nuovo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stato”</a:t>
            </a:r>
            <a:r>
              <a:rPr sz="2000" i="1" spc="-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s*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5314315" y="1416507"/>
            <a:ext cx="3601846" cy="4370120"/>
            <a:chOff x="5314315" y="1416507"/>
            <a:chExt cx="3601846" cy="4370120"/>
          </a:xfrm>
        </p:grpSpPr>
        <p:sp>
          <p:nvSpPr>
            <p:cNvPr id="16" name="object 16"/>
            <p:cNvSpPr txBox="1"/>
            <p:nvPr/>
          </p:nvSpPr>
          <p:spPr>
            <a:xfrm>
              <a:off x="5812663" y="3992371"/>
              <a:ext cx="1441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563361" y="15970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6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599" y="57276"/>
                  </a:lnTo>
                  <a:lnTo>
                    <a:pt x="876426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314315" y="1416507"/>
              <a:ext cx="110489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Times New Roman"/>
                  <a:cs typeface="Times New Roman"/>
                </a:rPr>
                <a:t>i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53911" y="2205227"/>
              <a:ext cx="400050" cy="3581400"/>
            </a:xfrm>
            <a:custGeom>
              <a:avLst/>
              <a:gdLst/>
              <a:ahLst/>
              <a:cxnLst/>
              <a:rect l="l" t="t" r="r" b="b"/>
              <a:pathLst>
                <a:path w="400050" h="3581400">
                  <a:moveTo>
                    <a:pt x="2857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3562350"/>
                  </a:lnTo>
                  <a:lnTo>
                    <a:pt x="1494" y="3569762"/>
                  </a:lnTo>
                  <a:lnTo>
                    <a:pt x="5572" y="3575818"/>
                  </a:lnTo>
                  <a:lnTo>
                    <a:pt x="11626" y="3579902"/>
                  </a:lnTo>
                  <a:lnTo>
                    <a:pt x="19050" y="3581400"/>
                  </a:lnTo>
                  <a:lnTo>
                    <a:pt x="400049" y="3581400"/>
                  </a:lnTo>
                  <a:lnTo>
                    <a:pt x="400049" y="3562350"/>
                  </a:lnTo>
                  <a:lnTo>
                    <a:pt x="38100" y="3562350"/>
                  </a:lnTo>
                  <a:lnTo>
                    <a:pt x="19050" y="3543300"/>
                  </a:lnTo>
                  <a:lnTo>
                    <a:pt x="38100" y="3543300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285750" y="57150"/>
                  </a:lnTo>
                  <a:lnTo>
                    <a:pt x="285750" y="38100"/>
                  </a:lnTo>
                  <a:close/>
                </a:path>
                <a:path w="400050" h="3581400">
                  <a:moveTo>
                    <a:pt x="38100" y="3543300"/>
                  </a:moveTo>
                  <a:lnTo>
                    <a:pt x="19050" y="3543300"/>
                  </a:lnTo>
                  <a:lnTo>
                    <a:pt x="38100" y="3562350"/>
                  </a:lnTo>
                  <a:lnTo>
                    <a:pt x="38100" y="3543300"/>
                  </a:lnTo>
                  <a:close/>
                </a:path>
                <a:path w="400050" h="3581400">
                  <a:moveTo>
                    <a:pt x="400049" y="3543300"/>
                  </a:moveTo>
                  <a:lnTo>
                    <a:pt x="38100" y="3543300"/>
                  </a:lnTo>
                  <a:lnTo>
                    <a:pt x="38100" y="3562350"/>
                  </a:lnTo>
                  <a:lnTo>
                    <a:pt x="400049" y="3562350"/>
                  </a:lnTo>
                  <a:lnTo>
                    <a:pt x="400049" y="3543300"/>
                  </a:lnTo>
                  <a:close/>
                </a:path>
                <a:path w="400050" h="3581400">
                  <a:moveTo>
                    <a:pt x="285750" y="0"/>
                  </a:moveTo>
                  <a:lnTo>
                    <a:pt x="285750" y="114300"/>
                  </a:lnTo>
                  <a:lnTo>
                    <a:pt x="361949" y="76200"/>
                  </a:lnTo>
                  <a:lnTo>
                    <a:pt x="304800" y="76200"/>
                  </a:lnTo>
                  <a:lnTo>
                    <a:pt x="304800" y="38100"/>
                  </a:lnTo>
                  <a:lnTo>
                    <a:pt x="361949" y="38100"/>
                  </a:lnTo>
                  <a:lnTo>
                    <a:pt x="285750" y="0"/>
                  </a:lnTo>
                  <a:close/>
                </a:path>
                <a:path w="400050" h="3581400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400050" h="3581400">
                  <a:moveTo>
                    <a:pt x="285750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285750" y="76200"/>
                  </a:lnTo>
                  <a:lnTo>
                    <a:pt x="285750" y="57150"/>
                  </a:lnTo>
                  <a:close/>
                </a:path>
                <a:path w="400050" h="3581400">
                  <a:moveTo>
                    <a:pt x="361949" y="38100"/>
                  </a:moveTo>
                  <a:lnTo>
                    <a:pt x="304800" y="38100"/>
                  </a:lnTo>
                  <a:lnTo>
                    <a:pt x="304800" y="76200"/>
                  </a:lnTo>
                  <a:lnTo>
                    <a:pt x="361949" y="76200"/>
                  </a:lnTo>
                  <a:lnTo>
                    <a:pt x="400049" y="57150"/>
                  </a:lnTo>
                  <a:lnTo>
                    <a:pt x="36194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294369" y="1477136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561" y="19018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7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600" y="57276"/>
                  </a:lnTo>
                  <a:lnTo>
                    <a:pt x="876427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2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58200" cy="1143000"/>
          </a:xfrm>
        </p:spPr>
        <p:txBody>
          <a:bodyPr/>
          <a:lstStyle/>
          <a:p>
            <a:r>
              <a:rPr lang="it-IT" sz="3200" dirty="0"/>
              <a:t>Calcolo della massima frequenza di funzionamento della rete progettata (</a:t>
            </a:r>
            <a:r>
              <a:rPr lang="it-IT" sz="3200" dirty="0">
                <a:solidFill>
                  <a:srgbClr val="FF0000"/>
                </a:solidFill>
              </a:rPr>
              <a:t>STEP 9</a:t>
            </a:r>
            <a:r>
              <a:rPr lang="it-IT" sz="3200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906815" y="5668058"/>
            <a:ext cx="498032" cy="348377"/>
          </a:xfrm>
        </p:spPr>
        <p:txBody>
          <a:bodyPr/>
          <a:lstStyle/>
          <a:p>
            <a:pPr>
              <a:defRPr/>
            </a:pPr>
            <a:fld id="{12073DBD-1215-42CE-9E65-57C28F862FAC}" type="slidenum">
              <a:rPr lang="it-IT" altLang="it-IT" smtClean="0"/>
              <a:pPr>
                <a:defRPr/>
              </a:pPr>
              <a:t>130</a:t>
            </a:fld>
            <a:endParaRPr lang="it-IT" altLang="it-IT" dirty="0"/>
          </a:p>
        </p:txBody>
      </p:sp>
      <p:sp>
        <p:nvSpPr>
          <p:cNvPr id="5" name="AutoShape 9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81030" y="904156"/>
            <a:ext cx="913567" cy="422132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2332" y="1593245"/>
            <a:ext cx="359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Times New Roman"/>
                <a:cs typeface="Times New Roman"/>
              </a:rPr>
              <a:t>T</a:t>
            </a:r>
            <a:r>
              <a:rPr lang="it-IT" sz="2400" spc="-7" baseline="-20833" dirty="0" err="1">
                <a:latin typeface="Times New Roman"/>
                <a:cs typeface="Times New Roman"/>
              </a:rPr>
              <a:t>ck</a:t>
            </a:r>
            <a:r>
              <a:rPr lang="it-IT" sz="2400" spc="-7" baseline="-20833" dirty="0">
                <a:latin typeface="Times New Roman"/>
                <a:cs typeface="Times New Roman"/>
              </a:rPr>
              <a:t> </a:t>
            </a:r>
            <a:r>
              <a:rPr lang="it-IT" sz="2400" i="1" dirty="0">
                <a:latin typeface="Symbol"/>
                <a:cs typeface="Symbol"/>
              </a:rPr>
              <a:t>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b="1" spc="-5" dirty="0">
                <a:latin typeface="Symbol"/>
                <a:cs typeface="Symbol"/>
              </a:rPr>
              <a:t></a:t>
            </a:r>
            <a:r>
              <a:rPr lang="it-IT" sz="2400" b="1" spc="-7" baseline="-20833" dirty="0" err="1">
                <a:latin typeface="Times New Roman"/>
                <a:cs typeface="Times New Roman"/>
              </a:rPr>
              <a:t>FFmax</a:t>
            </a:r>
            <a:r>
              <a:rPr lang="it-IT" sz="2400" b="1" spc="-7" baseline="-20833" dirty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+ </a:t>
            </a:r>
            <a:r>
              <a:rPr lang="it-IT" sz="2400" b="1" spc="-5" dirty="0">
                <a:latin typeface="Symbol"/>
                <a:cs typeface="Symbol"/>
              </a:rPr>
              <a:t></a:t>
            </a:r>
            <a:r>
              <a:rPr lang="it-IT" sz="2400" b="1" spc="-15" baseline="-20833" dirty="0" err="1">
                <a:latin typeface="Times New Roman"/>
                <a:cs typeface="Times New Roman"/>
              </a:rPr>
              <a:t>Gmax</a:t>
            </a:r>
            <a:r>
              <a:rPr lang="it-IT" sz="2400" b="1" spc="-15" baseline="-20833" dirty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+ </a:t>
            </a:r>
            <a:r>
              <a:rPr lang="it-IT" sz="2400" b="1" spc="-5" dirty="0">
                <a:latin typeface="Symbol"/>
                <a:cs typeface="Symbol"/>
              </a:rPr>
              <a:t></a:t>
            </a:r>
            <a:r>
              <a:rPr lang="it-IT" sz="2400" b="1" spc="-7" baseline="-20833" dirty="0" err="1">
                <a:latin typeface="Times New Roman"/>
                <a:cs typeface="Times New Roman"/>
              </a:rPr>
              <a:t>SUmin</a:t>
            </a:r>
            <a:endParaRPr lang="it-IT" sz="2400" baseline="-20833" dirty="0">
              <a:latin typeface="Times New Roman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4364" y="3872550"/>
            <a:ext cx="6908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Si applichino queste formule al caso dell’esercizio appena svolto!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2332" y="2972835"/>
            <a:ext cx="285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Times New Roman"/>
                <a:cs typeface="Times New Roman"/>
              </a:rPr>
              <a:t>f</a:t>
            </a:r>
            <a:r>
              <a:rPr lang="it-IT" sz="2800" spc="-7" baseline="-20833" dirty="0" err="1">
                <a:latin typeface="Times New Roman"/>
                <a:cs typeface="Times New Roman"/>
              </a:rPr>
              <a:t>ckMAX</a:t>
            </a:r>
            <a:r>
              <a:rPr lang="it-IT" sz="2800" spc="-7" baseline="-20833" dirty="0">
                <a:latin typeface="Times New Roman"/>
                <a:cs typeface="Times New Roman"/>
              </a:rPr>
              <a:t>  </a:t>
            </a:r>
            <a:r>
              <a:rPr lang="it-IT" sz="2800" spc="-7" dirty="0">
                <a:latin typeface="Times New Roman"/>
                <a:cs typeface="Times New Roman"/>
              </a:rPr>
              <a:t>= </a:t>
            </a:r>
            <a:r>
              <a:rPr lang="it-IT" sz="2800" spc="-7" baseline="-20833" dirty="0">
                <a:latin typeface="Times New Roman"/>
                <a:cs typeface="Times New Roman"/>
              </a:rPr>
              <a:t>  </a:t>
            </a:r>
            <a:r>
              <a:rPr lang="it-IT" sz="2800" spc="-7" dirty="0">
                <a:latin typeface="Times New Roman"/>
                <a:cs typeface="Times New Roman"/>
              </a:rPr>
              <a:t>1/</a:t>
            </a:r>
            <a:r>
              <a:rPr lang="it-IT" sz="2800" dirty="0" err="1">
                <a:latin typeface="Times New Roman"/>
                <a:cs typeface="Times New Roman"/>
              </a:rPr>
              <a:t>T</a:t>
            </a:r>
            <a:r>
              <a:rPr lang="it-IT" sz="2800" spc="-7" baseline="-20833" dirty="0" err="1">
                <a:latin typeface="Times New Roman"/>
                <a:cs typeface="Times New Roman"/>
              </a:rPr>
              <a:t>ckMIN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2332" y="2329206"/>
            <a:ext cx="169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Times New Roman"/>
                <a:cs typeface="Times New Roman"/>
              </a:rPr>
              <a:t>T</a:t>
            </a:r>
            <a:r>
              <a:rPr lang="it-IT" sz="2400" spc="-7" baseline="-20833" dirty="0" err="1">
                <a:latin typeface="Times New Roman"/>
                <a:cs typeface="Times New Roman"/>
              </a:rPr>
              <a:t>ckMIN</a:t>
            </a:r>
            <a:r>
              <a:rPr lang="it-IT" sz="2400" spc="-7" baseline="-20833" dirty="0">
                <a:latin typeface="Times New Roman"/>
                <a:cs typeface="Times New Roman"/>
              </a:rPr>
              <a:t>  </a:t>
            </a:r>
            <a:r>
              <a:rPr lang="it-IT" sz="2400" spc="-7" dirty="0">
                <a:latin typeface="Times New Roman"/>
                <a:cs typeface="Times New Roman"/>
              </a:rPr>
              <a:t>= </a:t>
            </a:r>
            <a:r>
              <a:rPr lang="it-IT" sz="2400" spc="-7" baseline="-20833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T</a:t>
            </a:r>
            <a:r>
              <a:rPr lang="it-IT" sz="2400" spc="-7" baseline="-20833" dirty="0" err="1">
                <a:latin typeface="Times New Roman"/>
                <a:cs typeface="Times New Roman"/>
              </a:rPr>
              <a:t>ck</a:t>
            </a:r>
            <a:endParaRPr lang="it-IT" sz="2400" dirty="0"/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499387" y="4204861"/>
            <a:ext cx="2706199" cy="2040601"/>
            <a:chOff x="1723" y="569"/>
            <a:chExt cx="2261" cy="1892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4" y="1402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00"/>
                  </a:solidFill>
                </a:rPr>
                <a:t>s*</a:t>
              </a:r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1723" y="569"/>
              <a:ext cx="2261" cy="1892"/>
              <a:chOff x="1723" y="569"/>
              <a:chExt cx="2261" cy="1892"/>
            </a:xfrm>
          </p:grpSpPr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2509" y="728"/>
                <a:ext cx="865" cy="56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2519" y="1514"/>
                <a:ext cx="865" cy="43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723" y="584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3384" y="1740"/>
                <a:ext cx="434" cy="721"/>
              </a:xfrm>
              <a:custGeom>
                <a:avLst/>
                <a:gdLst>
                  <a:gd name="T0" fmla="*/ 0 w 240"/>
                  <a:gd name="T1" fmla="*/ 0 h 1152"/>
                  <a:gd name="T2" fmla="*/ 598 w 240"/>
                  <a:gd name="T3" fmla="*/ 0 h 1152"/>
                  <a:gd name="T4" fmla="*/ 598 w 240"/>
                  <a:gd name="T5" fmla="*/ 401 h 1152"/>
                  <a:gd name="T6" fmla="*/ 0 w 240"/>
                  <a:gd name="T7" fmla="*/ 401 h 1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115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152"/>
                    </a:lnTo>
                    <a:lnTo>
                      <a:pt x="0" y="11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2215" y="1102"/>
                <a:ext cx="281" cy="1359"/>
              </a:xfrm>
              <a:custGeom>
                <a:avLst/>
                <a:gdLst>
                  <a:gd name="T0" fmla="*/ 240 w 240"/>
                  <a:gd name="T1" fmla="*/ 1319 h 2208"/>
                  <a:gd name="T2" fmla="*/ 0 w 240"/>
                  <a:gd name="T3" fmla="*/ 1319 h 2208"/>
                  <a:gd name="T4" fmla="*/ 0 w 240"/>
                  <a:gd name="T5" fmla="*/ 0 h 2208"/>
                  <a:gd name="T6" fmla="*/ 240 w 240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2208">
                    <a:moveTo>
                      <a:pt x="240" y="2208"/>
                    </a:moveTo>
                    <a:lnTo>
                      <a:pt x="0" y="2208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2216" y="1832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1872" y="913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3461" y="569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2083" y="1981"/>
                <a:ext cx="7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2064" y="910"/>
                <a:ext cx="454" cy="748"/>
              </a:xfrm>
              <a:custGeom>
                <a:avLst/>
                <a:gdLst>
                  <a:gd name="T0" fmla="*/ 0 w 432"/>
                  <a:gd name="T1" fmla="*/ 0 h 1200"/>
                  <a:gd name="T2" fmla="*/ 0 w 432"/>
                  <a:gd name="T3" fmla="*/ 1200 h 1200"/>
                  <a:gd name="T4" fmla="*/ 432 w 432"/>
                  <a:gd name="T5" fmla="*/ 1200 h 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" h="1200">
                    <a:moveTo>
                      <a:pt x="0" y="0"/>
                    </a:moveTo>
                    <a:lnTo>
                      <a:pt x="0" y="1200"/>
                    </a:lnTo>
                    <a:lnTo>
                      <a:pt x="432" y="120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3360" y="910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446100" y="6032374"/>
            <a:ext cx="1035321" cy="50788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solidFill>
                  <a:schemeClr val="bg1"/>
                </a:solidFill>
              </a:rPr>
              <a:t>Rn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32" name="object 41"/>
          <p:cNvSpPr/>
          <p:nvPr/>
        </p:nvSpPr>
        <p:spPr>
          <a:xfrm>
            <a:off x="4423690" y="633560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9966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3"/>
          <p:cNvSpPr/>
          <p:nvPr/>
        </p:nvSpPr>
        <p:spPr>
          <a:xfrm>
            <a:off x="4477479" y="6386753"/>
            <a:ext cx="349621" cy="3566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1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5"/>
          <p:cNvSpPr/>
          <p:nvPr/>
        </p:nvSpPr>
        <p:spPr>
          <a:xfrm>
            <a:off x="2453893" y="6428573"/>
            <a:ext cx="1965707" cy="124905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1981199" y="0"/>
                </a:lnTo>
                <a:lnTo>
                  <a:pt x="1981199" y="457200"/>
                </a:lnTo>
                <a:lnTo>
                  <a:pt x="2285999" y="457200"/>
                </a:ln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4"/>
          <p:cNvSpPr/>
          <p:nvPr/>
        </p:nvSpPr>
        <p:spPr>
          <a:xfrm>
            <a:off x="4499890" y="6481483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228600" y="152400"/>
                </a:lnTo>
                <a:lnTo>
                  <a:pt x="228600" y="0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riangolo isoscele 2"/>
          <p:cNvSpPr/>
          <p:nvPr/>
        </p:nvSpPr>
        <p:spPr>
          <a:xfrm rot="16200000">
            <a:off x="2307195" y="6347261"/>
            <a:ext cx="152400" cy="1481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3172456" y="6404474"/>
            <a:ext cx="100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Clock (</a:t>
            </a:r>
            <a:r>
              <a:rPr lang="it-IT" sz="1600" dirty="0" err="1">
                <a:latin typeface="Times New Roman"/>
                <a:cs typeface="Times New Roman"/>
              </a:rPr>
              <a:t>f</a:t>
            </a:r>
            <a:r>
              <a:rPr lang="it-IT" sz="1600" spc="-7" baseline="-20833" dirty="0" err="1">
                <a:latin typeface="Times New Roman"/>
                <a:cs typeface="Times New Roman"/>
              </a:rPr>
              <a:t>ck</a:t>
            </a:r>
            <a:r>
              <a:rPr lang="it-IT" sz="1600" spc="-7" dirty="0">
                <a:latin typeface="Times New Roman"/>
                <a:cs typeface="Times New Roman"/>
              </a:rPr>
              <a:t>)</a:t>
            </a:r>
            <a:endParaRPr lang="it-IT" sz="1600" dirty="0"/>
          </a:p>
        </p:txBody>
      </p:sp>
      <p:grpSp>
        <p:nvGrpSpPr>
          <p:cNvPr id="40" name="Gruppo 39"/>
          <p:cNvGrpSpPr/>
          <p:nvPr/>
        </p:nvGrpSpPr>
        <p:grpSpPr>
          <a:xfrm>
            <a:off x="4512883" y="1722599"/>
            <a:ext cx="4463147" cy="4554598"/>
            <a:chOff x="4563692" y="1885240"/>
            <a:chExt cx="4463147" cy="4554598"/>
          </a:xfrm>
        </p:grpSpPr>
        <p:grpSp>
          <p:nvGrpSpPr>
            <p:cNvPr id="10" name="Gruppo 9"/>
            <p:cNvGrpSpPr/>
            <p:nvPr/>
          </p:nvGrpSpPr>
          <p:grpSpPr>
            <a:xfrm>
              <a:off x="4563692" y="1885240"/>
              <a:ext cx="4463147" cy="4554598"/>
              <a:chOff x="9137651" y="2425700"/>
              <a:chExt cx="3517803" cy="4114800"/>
            </a:xfrm>
            <a:solidFill>
              <a:srgbClr val="008000"/>
            </a:solidFill>
          </p:grpSpPr>
          <p:sp>
            <p:nvSpPr>
              <p:cNvPr id="11" name="Figura a mano libera 10"/>
              <p:cNvSpPr/>
              <p:nvPr/>
            </p:nvSpPr>
            <p:spPr>
              <a:xfrm>
                <a:off x="9137651" y="2425700"/>
                <a:ext cx="3517803" cy="4114800"/>
              </a:xfrm>
              <a:custGeom>
                <a:avLst/>
                <a:gdLst>
                  <a:gd name="connsiteX0" fmla="*/ 0 w 3467257"/>
                  <a:gd name="connsiteY0" fmla="*/ 132080 h 4114800"/>
                  <a:gd name="connsiteX1" fmla="*/ 0 w 3467257"/>
                  <a:gd name="connsiteY1" fmla="*/ 132080 h 4114800"/>
                  <a:gd name="connsiteX2" fmla="*/ 40640 w 3467257"/>
                  <a:gd name="connsiteY2" fmla="*/ 50800 h 4114800"/>
                  <a:gd name="connsiteX3" fmla="*/ 101600 w 3467257"/>
                  <a:gd name="connsiteY3" fmla="*/ 30480 h 4114800"/>
                  <a:gd name="connsiteX4" fmla="*/ 223520 w 3467257"/>
                  <a:gd name="connsiteY4" fmla="*/ 20320 h 4114800"/>
                  <a:gd name="connsiteX5" fmla="*/ 3048000 w 3467257"/>
                  <a:gd name="connsiteY5" fmla="*/ 0 h 4114800"/>
                  <a:gd name="connsiteX6" fmla="*/ 3200400 w 3467257"/>
                  <a:gd name="connsiteY6" fmla="*/ 10160 h 4114800"/>
                  <a:gd name="connsiteX7" fmla="*/ 3261360 w 3467257"/>
                  <a:gd name="connsiteY7" fmla="*/ 40640 h 4114800"/>
                  <a:gd name="connsiteX8" fmla="*/ 3291840 w 3467257"/>
                  <a:gd name="connsiteY8" fmla="*/ 50800 h 4114800"/>
                  <a:gd name="connsiteX9" fmla="*/ 3322320 w 3467257"/>
                  <a:gd name="connsiteY9" fmla="*/ 81280 h 4114800"/>
                  <a:gd name="connsiteX10" fmla="*/ 3383280 w 3467257"/>
                  <a:gd name="connsiteY10" fmla="*/ 121920 h 4114800"/>
                  <a:gd name="connsiteX11" fmla="*/ 3403600 w 3467257"/>
                  <a:gd name="connsiteY11" fmla="*/ 152400 h 4114800"/>
                  <a:gd name="connsiteX12" fmla="*/ 3434080 w 3467257"/>
                  <a:gd name="connsiteY12" fmla="*/ 162560 h 4114800"/>
                  <a:gd name="connsiteX13" fmla="*/ 3454400 w 3467257"/>
                  <a:gd name="connsiteY13" fmla="*/ 223520 h 4114800"/>
                  <a:gd name="connsiteX14" fmla="*/ 3464560 w 3467257"/>
                  <a:gd name="connsiteY14" fmla="*/ 477520 h 4114800"/>
                  <a:gd name="connsiteX15" fmla="*/ 3423920 w 3467257"/>
                  <a:gd name="connsiteY15" fmla="*/ 3728720 h 4114800"/>
                  <a:gd name="connsiteX16" fmla="*/ 3383280 w 3467257"/>
                  <a:gd name="connsiteY16" fmla="*/ 3810000 h 4114800"/>
                  <a:gd name="connsiteX17" fmla="*/ 3373120 w 3467257"/>
                  <a:gd name="connsiteY17" fmla="*/ 3840480 h 4114800"/>
                  <a:gd name="connsiteX18" fmla="*/ 3312160 w 3467257"/>
                  <a:gd name="connsiteY18" fmla="*/ 3881120 h 4114800"/>
                  <a:gd name="connsiteX19" fmla="*/ 3281680 w 3467257"/>
                  <a:gd name="connsiteY19" fmla="*/ 3901440 h 4114800"/>
                  <a:gd name="connsiteX20" fmla="*/ 3251200 w 3467257"/>
                  <a:gd name="connsiteY20" fmla="*/ 3911600 h 4114800"/>
                  <a:gd name="connsiteX21" fmla="*/ 3108960 w 3467257"/>
                  <a:gd name="connsiteY21" fmla="*/ 3931920 h 4114800"/>
                  <a:gd name="connsiteX22" fmla="*/ 3078480 w 3467257"/>
                  <a:gd name="connsiteY22" fmla="*/ 3931920 h 4114800"/>
                  <a:gd name="connsiteX23" fmla="*/ 629920 w 3467257"/>
                  <a:gd name="connsiteY23" fmla="*/ 4114800 h 4114800"/>
                  <a:gd name="connsiteX24" fmla="*/ 579120 w 3467257"/>
                  <a:gd name="connsiteY24" fmla="*/ 4114800 h 4114800"/>
                  <a:gd name="connsiteX25" fmla="*/ 457200 w 3467257"/>
                  <a:gd name="connsiteY25" fmla="*/ 4013200 h 4114800"/>
                  <a:gd name="connsiteX26" fmla="*/ 467360 w 3467257"/>
                  <a:gd name="connsiteY26" fmla="*/ 3891280 h 4114800"/>
                  <a:gd name="connsiteX27" fmla="*/ 477520 w 3467257"/>
                  <a:gd name="connsiteY27" fmla="*/ 2865120 h 4114800"/>
                  <a:gd name="connsiteX28" fmla="*/ 589280 w 3467257"/>
                  <a:gd name="connsiteY28" fmla="*/ 2753360 h 4114800"/>
                  <a:gd name="connsiteX29" fmla="*/ 650240 w 3467257"/>
                  <a:gd name="connsiteY29" fmla="*/ 2733040 h 4114800"/>
                  <a:gd name="connsiteX30" fmla="*/ 1341120 w 3467257"/>
                  <a:gd name="connsiteY30" fmla="*/ 2743200 h 4114800"/>
                  <a:gd name="connsiteX31" fmla="*/ 2631440 w 3467257"/>
                  <a:gd name="connsiteY31" fmla="*/ 2763520 h 4114800"/>
                  <a:gd name="connsiteX32" fmla="*/ 2743200 w 3467257"/>
                  <a:gd name="connsiteY32" fmla="*/ 2712720 h 4114800"/>
                  <a:gd name="connsiteX33" fmla="*/ 2783840 w 3467257"/>
                  <a:gd name="connsiteY33" fmla="*/ 2621280 h 4114800"/>
                  <a:gd name="connsiteX34" fmla="*/ 2804160 w 3467257"/>
                  <a:gd name="connsiteY34" fmla="*/ 2540000 h 4114800"/>
                  <a:gd name="connsiteX35" fmla="*/ 2824480 w 3467257"/>
                  <a:gd name="connsiteY35" fmla="*/ 2387600 h 4114800"/>
                  <a:gd name="connsiteX36" fmla="*/ 2814320 w 3467257"/>
                  <a:gd name="connsiteY36" fmla="*/ 2133600 h 4114800"/>
                  <a:gd name="connsiteX37" fmla="*/ 2783840 w 3467257"/>
                  <a:gd name="connsiteY37" fmla="*/ 2072640 h 4114800"/>
                  <a:gd name="connsiteX38" fmla="*/ 2763520 w 3467257"/>
                  <a:gd name="connsiteY38" fmla="*/ 2011680 h 4114800"/>
                  <a:gd name="connsiteX39" fmla="*/ 2753360 w 3467257"/>
                  <a:gd name="connsiteY39" fmla="*/ 1981200 h 4114800"/>
                  <a:gd name="connsiteX40" fmla="*/ 2702560 w 3467257"/>
                  <a:gd name="connsiteY40" fmla="*/ 1889760 h 4114800"/>
                  <a:gd name="connsiteX41" fmla="*/ 2672080 w 3467257"/>
                  <a:gd name="connsiteY41" fmla="*/ 1869440 h 4114800"/>
                  <a:gd name="connsiteX42" fmla="*/ 2661920 w 3467257"/>
                  <a:gd name="connsiteY42" fmla="*/ 1838960 h 4114800"/>
                  <a:gd name="connsiteX43" fmla="*/ 2580640 w 3467257"/>
                  <a:gd name="connsiteY43" fmla="*/ 1767840 h 4114800"/>
                  <a:gd name="connsiteX44" fmla="*/ 2550160 w 3467257"/>
                  <a:gd name="connsiteY44" fmla="*/ 1747520 h 4114800"/>
                  <a:gd name="connsiteX45" fmla="*/ 2458720 w 3467257"/>
                  <a:gd name="connsiteY45" fmla="*/ 1717040 h 4114800"/>
                  <a:gd name="connsiteX46" fmla="*/ 2428240 w 3467257"/>
                  <a:gd name="connsiteY46" fmla="*/ 1706880 h 4114800"/>
                  <a:gd name="connsiteX47" fmla="*/ 2397760 w 3467257"/>
                  <a:gd name="connsiteY47" fmla="*/ 1686560 h 4114800"/>
                  <a:gd name="connsiteX48" fmla="*/ 2316480 w 3467257"/>
                  <a:gd name="connsiteY48" fmla="*/ 1666240 h 4114800"/>
                  <a:gd name="connsiteX49" fmla="*/ 2153920 w 3467257"/>
                  <a:gd name="connsiteY49" fmla="*/ 1666240 h 4114800"/>
                  <a:gd name="connsiteX50" fmla="*/ 213360 w 3467257"/>
                  <a:gd name="connsiteY50" fmla="*/ 1686560 h 4114800"/>
                  <a:gd name="connsiteX51" fmla="*/ 111760 w 3467257"/>
                  <a:gd name="connsiteY51" fmla="*/ 1696720 h 4114800"/>
                  <a:gd name="connsiteX52" fmla="*/ 50800 w 3467257"/>
                  <a:gd name="connsiteY52" fmla="*/ 1676400 h 4114800"/>
                  <a:gd name="connsiteX53" fmla="*/ 50800 w 3467257"/>
                  <a:gd name="connsiteY53" fmla="*/ 1656080 h 4114800"/>
                  <a:gd name="connsiteX54" fmla="*/ 40640 w 3467257"/>
                  <a:gd name="connsiteY54" fmla="*/ 1564640 h 4114800"/>
                  <a:gd name="connsiteX55" fmla="*/ 30480 w 3467257"/>
                  <a:gd name="connsiteY55" fmla="*/ 1534160 h 4114800"/>
                  <a:gd name="connsiteX56" fmla="*/ 40640 w 3467257"/>
                  <a:gd name="connsiteY56" fmla="*/ 1249680 h 411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467257" h="4114800">
                    <a:moveTo>
                      <a:pt x="0" y="132080"/>
                    </a:moveTo>
                    <a:lnTo>
                      <a:pt x="0" y="132080"/>
                    </a:lnTo>
                    <a:cubicBezTo>
                      <a:pt x="13547" y="104987"/>
                      <a:pt x="19221" y="72219"/>
                      <a:pt x="40640" y="50800"/>
                    </a:cubicBezTo>
                    <a:cubicBezTo>
                      <a:pt x="55786" y="35654"/>
                      <a:pt x="80597" y="34681"/>
                      <a:pt x="101600" y="30480"/>
                    </a:cubicBezTo>
                    <a:cubicBezTo>
                      <a:pt x="175646" y="15671"/>
                      <a:pt x="135131" y="20320"/>
                      <a:pt x="223520" y="20320"/>
                    </a:cubicBezTo>
                    <a:lnTo>
                      <a:pt x="3048000" y="0"/>
                    </a:lnTo>
                    <a:cubicBezTo>
                      <a:pt x="3098800" y="3387"/>
                      <a:pt x="3149799" y="4538"/>
                      <a:pt x="3200400" y="10160"/>
                    </a:cubicBezTo>
                    <a:cubicBezTo>
                      <a:pt x="3233234" y="13808"/>
                      <a:pt x="3232493" y="26207"/>
                      <a:pt x="3261360" y="40640"/>
                    </a:cubicBezTo>
                    <a:cubicBezTo>
                      <a:pt x="3270939" y="45429"/>
                      <a:pt x="3281680" y="47413"/>
                      <a:pt x="3291840" y="50800"/>
                    </a:cubicBezTo>
                    <a:cubicBezTo>
                      <a:pt x="3302000" y="60960"/>
                      <a:pt x="3310978" y="72459"/>
                      <a:pt x="3322320" y="81280"/>
                    </a:cubicBezTo>
                    <a:cubicBezTo>
                      <a:pt x="3341597" y="96273"/>
                      <a:pt x="3383280" y="121920"/>
                      <a:pt x="3383280" y="121920"/>
                    </a:cubicBezTo>
                    <a:cubicBezTo>
                      <a:pt x="3390053" y="132080"/>
                      <a:pt x="3394065" y="144772"/>
                      <a:pt x="3403600" y="152400"/>
                    </a:cubicBezTo>
                    <a:cubicBezTo>
                      <a:pt x="3411963" y="159090"/>
                      <a:pt x="3427855" y="153845"/>
                      <a:pt x="3434080" y="162560"/>
                    </a:cubicBezTo>
                    <a:cubicBezTo>
                      <a:pt x="3446530" y="179989"/>
                      <a:pt x="3450879" y="202392"/>
                      <a:pt x="3454400" y="223520"/>
                    </a:cubicBezTo>
                    <a:cubicBezTo>
                      <a:pt x="3475139" y="347951"/>
                      <a:pt x="3464560" y="263880"/>
                      <a:pt x="3464560" y="477520"/>
                    </a:cubicBezTo>
                    <a:lnTo>
                      <a:pt x="3423920" y="3728720"/>
                    </a:lnTo>
                    <a:cubicBezTo>
                      <a:pt x="3410373" y="3755813"/>
                      <a:pt x="3395815" y="3782424"/>
                      <a:pt x="3383280" y="3810000"/>
                    </a:cubicBezTo>
                    <a:cubicBezTo>
                      <a:pt x="3378848" y="3819750"/>
                      <a:pt x="3380693" y="3832907"/>
                      <a:pt x="3373120" y="3840480"/>
                    </a:cubicBezTo>
                    <a:cubicBezTo>
                      <a:pt x="3355851" y="3857749"/>
                      <a:pt x="3332480" y="3867573"/>
                      <a:pt x="3312160" y="3881120"/>
                    </a:cubicBezTo>
                    <a:cubicBezTo>
                      <a:pt x="3302000" y="3887893"/>
                      <a:pt x="3293264" y="3897579"/>
                      <a:pt x="3281680" y="3901440"/>
                    </a:cubicBezTo>
                    <a:cubicBezTo>
                      <a:pt x="3271520" y="3904827"/>
                      <a:pt x="3261590" y="3909003"/>
                      <a:pt x="3251200" y="3911600"/>
                    </a:cubicBezTo>
                    <a:cubicBezTo>
                      <a:pt x="3204782" y="3923205"/>
                      <a:pt x="3156376" y="3927969"/>
                      <a:pt x="3108960" y="3931920"/>
                    </a:cubicBezTo>
                    <a:cubicBezTo>
                      <a:pt x="3098835" y="3932764"/>
                      <a:pt x="3088640" y="3931920"/>
                      <a:pt x="3078480" y="3931920"/>
                    </a:cubicBezTo>
                    <a:lnTo>
                      <a:pt x="629920" y="4114800"/>
                    </a:lnTo>
                    <a:lnTo>
                      <a:pt x="579120" y="4114800"/>
                    </a:lnTo>
                    <a:cubicBezTo>
                      <a:pt x="458325" y="4037930"/>
                      <a:pt x="481324" y="4085571"/>
                      <a:pt x="457200" y="4013200"/>
                    </a:cubicBezTo>
                    <a:cubicBezTo>
                      <a:pt x="467667" y="3898067"/>
                      <a:pt x="467360" y="3938847"/>
                      <a:pt x="467360" y="3891280"/>
                    </a:cubicBezTo>
                    <a:cubicBezTo>
                      <a:pt x="470747" y="3549227"/>
                      <a:pt x="474133" y="3207173"/>
                      <a:pt x="477520" y="2865120"/>
                    </a:cubicBezTo>
                    <a:cubicBezTo>
                      <a:pt x="510753" y="2818594"/>
                      <a:pt x="530705" y="2772885"/>
                      <a:pt x="589280" y="2753360"/>
                    </a:cubicBezTo>
                    <a:lnTo>
                      <a:pt x="650240" y="2733040"/>
                    </a:lnTo>
                    <a:cubicBezTo>
                      <a:pt x="1286930" y="2743651"/>
                      <a:pt x="1056612" y="2743200"/>
                      <a:pt x="1341120" y="2743200"/>
                    </a:cubicBezTo>
                    <a:lnTo>
                      <a:pt x="2631440" y="2763520"/>
                    </a:lnTo>
                    <a:cubicBezTo>
                      <a:pt x="2655204" y="2754609"/>
                      <a:pt x="2717741" y="2738179"/>
                      <a:pt x="2743200" y="2712720"/>
                    </a:cubicBezTo>
                    <a:cubicBezTo>
                      <a:pt x="2765439" y="2690481"/>
                      <a:pt x="2777133" y="2648107"/>
                      <a:pt x="2783840" y="2621280"/>
                    </a:cubicBezTo>
                    <a:cubicBezTo>
                      <a:pt x="2790613" y="2594187"/>
                      <a:pt x="2799569" y="2567547"/>
                      <a:pt x="2804160" y="2540000"/>
                    </a:cubicBezTo>
                    <a:cubicBezTo>
                      <a:pt x="2819362" y="2448790"/>
                      <a:pt x="2812045" y="2499514"/>
                      <a:pt x="2824480" y="2387600"/>
                    </a:cubicBezTo>
                    <a:cubicBezTo>
                      <a:pt x="2821093" y="2302933"/>
                      <a:pt x="2820357" y="2218119"/>
                      <a:pt x="2814320" y="2133600"/>
                    </a:cubicBezTo>
                    <a:cubicBezTo>
                      <a:pt x="2811955" y="2100488"/>
                      <a:pt x="2796810" y="2101823"/>
                      <a:pt x="2783840" y="2072640"/>
                    </a:cubicBezTo>
                    <a:cubicBezTo>
                      <a:pt x="2775141" y="2053067"/>
                      <a:pt x="2770293" y="2032000"/>
                      <a:pt x="2763520" y="2011680"/>
                    </a:cubicBezTo>
                    <a:lnTo>
                      <a:pt x="2753360" y="1981200"/>
                    </a:lnTo>
                    <a:cubicBezTo>
                      <a:pt x="2742773" y="1949438"/>
                      <a:pt x="2732505" y="1909723"/>
                      <a:pt x="2702560" y="1889760"/>
                    </a:cubicBezTo>
                    <a:lnTo>
                      <a:pt x="2672080" y="1869440"/>
                    </a:lnTo>
                    <a:cubicBezTo>
                      <a:pt x="2668693" y="1859280"/>
                      <a:pt x="2666709" y="1848539"/>
                      <a:pt x="2661920" y="1838960"/>
                    </a:cubicBezTo>
                    <a:cubicBezTo>
                      <a:pt x="2640753" y="1796627"/>
                      <a:pt x="2626360" y="1798320"/>
                      <a:pt x="2580640" y="1767840"/>
                    </a:cubicBezTo>
                    <a:cubicBezTo>
                      <a:pt x="2570480" y="1761067"/>
                      <a:pt x="2561744" y="1751381"/>
                      <a:pt x="2550160" y="1747520"/>
                    </a:cubicBezTo>
                    <a:lnTo>
                      <a:pt x="2458720" y="1717040"/>
                    </a:lnTo>
                    <a:cubicBezTo>
                      <a:pt x="2448560" y="1713653"/>
                      <a:pt x="2437151" y="1712821"/>
                      <a:pt x="2428240" y="1706880"/>
                    </a:cubicBezTo>
                    <a:cubicBezTo>
                      <a:pt x="2418080" y="1700107"/>
                      <a:pt x="2408682" y="1692021"/>
                      <a:pt x="2397760" y="1686560"/>
                    </a:cubicBezTo>
                    <a:cubicBezTo>
                      <a:pt x="2380969" y="1678164"/>
                      <a:pt x="2329293" y="1666850"/>
                      <a:pt x="2316480" y="1666240"/>
                    </a:cubicBezTo>
                    <a:cubicBezTo>
                      <a:pt x="2262355" y="1663663"/>
                      <a:pt x="2208107" y="1666240"/>
                      <a:pt x="2153920" y="1666240"/>
                    </a:cubicBezTo>
                    <a:lnTo>
                      <a:pt x="213360" y="1686560"/>
                    </a:lnTo>
                    <a:cubicBezTo>
                      <a:pt x="179493" y="1689947"/>
                      <a:pt x="145729" y="1698843"/>
                      <a:pt x="111760" y="1696720"/>
                    </a:cubicBezTo>
                    <a:cubicBezTo>
                      <a:pt x="90383" y="1695384"/>
                      <a:pt x="50800" y="1676400"/>
                      <a:pt x="50800" y="1676400"/>
                    </a:cubicBezTo>
                    <a:lnTo>
                      <a:pt x="50800" y="1656080"/>
                    </a:lnTo>
                    <a:cubicBezTo>
                      <a:pt x="47413" y="1625600"/>
                      <a:pt x="45682" y="1594890"/>
                      <a:pt x="40640" y="1564640"/>
                    </a:cubicBezTo>
                    <a:cubicBezTo>
                      <a:pt x="38879" y="1554076"/>
                      <a:pt x="30480" y="1544870"/>
                      <a:pt x="30480" y="1534160"/>
                    </a:cubicBezTo>
                    <a:cubicBezTo>
                      <a:pt x="30480" y="1439273"/>
                      <a:pt x="40640" y="1344567"/>
                      <a:pt x="40640" y="124968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" name="Connettore diritto 11"/>
              <p:cNvCxnSpPr>
                <a:stCxn id="11" idx="0"/>
                <a:endCxn id="11" idx="56"/>
              </p:cNvCxnSpPr>
              <p:nvPr/>
            </p:nvCxnSpPr>
            <p:spPr>
              <a:xfrm>
                <a:off x="9137651" y="2557780"/>
                <a:ext cx="41232" cy="1117600"/>
              </a:xfrm>
              <a:prstGeom prst="line">
                <a:avLst/>
              </a:prstGeom>
              <a:grpFill/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CasellaDiTesto 12"/>
            <p:cNvSpPr txBox="1"/>
            <p:nvPr/>
          </p:nvSpPr>
          <p:spPr>
            <a:xfrm>
              <a:off x="4736079" y="1901645"/>
              <a:ext cx="4096596" cy="1839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700"/>
                </a:lnSpc>
                <a:spcBef>
                  <a:spcPts val="300"/>
                </a:spcBef>
                <a:buFont typeface="Wingdings" panose="05000000000000000000" pitchFamily="2" charset="2"/>
                <a:buChar char="Ø"/>
              </a:pP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Ad ogni fronte positivo di clock si aggiornano le variabili di stato </a:t>
              </a:r>
            </a:p>
            <a:p>
              <a:pPr marL="285750" indent="-285750">
                <a:lnSpc>
                  <a:spcPts val="2700"/>
                </a:lnSpc>
                <a:spcBef>
                  <a:spcPts val="300"/>
                </a:spcBef>
                <a:buFont typeface="Wingdings" panose="05000000000000000000" pitchFamily="2" charset="2"/>
                <a:buChar char="Ø"/>
              </a:pPr>
              <a:r>
                <a:rPr lang="it-IT" sz="20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Le reti combinatorie che realizzano le funzioni 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F</a:t>
              </a:r>
              <a:r>
                <a:rPr lang="it-IT" sz="20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   e   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G</a:t>
              </a:r>
              <a:r>
                <a:rPr lang="it-IT" sz="20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 operano tutte in parallelo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516880" y="4985278"/>
              <a:ext cx="30209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Queste due affermazioni valgono </a:t>
              </a:r>
              <a:r>
                <a:rPr lang="it-IT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sempre</a:t>
              </a:r>
              <a:r>
                <a:rPr lang="it-IT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, per tutte le RSS</a:t>
              </a:r>
            </a:p>
          </p:txBody>
        </p:sp>
        <p:sp>
          <p:nvSpPr>
            <p:cNvPr id="38" name="Ovale 1"/>
            <p:cNvSpPr>
              <a:spLocks noChangeArrowheads="1"/>
            </p:cNvSpPr>
            <p:nvPr/>
          </p:nvSpPr>
          <p:spPr bwMode="auto">
            <a:xfrm>
              <a:off x="8269737" y="2980604"/>
              <a:ext cx="439983" cy="41876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39" name="Ovale 39"/>
            <p:cNvSpPr>
              <a:spLocks noChangeArrowheads="1"/>
            </p:cNvSpPr>
            <p:nvPr/>
          </p:nvSpPr>
          <p:spPr bwMode="auto">
            <a:xfrm>
              <a:off x="7663672" y="2994038"/>
              <a:ext cx="389561" cy="39189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41" name="Segnaposto numero diapositiva 4"/>
          <p:cNvSpPr txBox="1">
            <a:spLocks/>
          </p:cNvSpPr>
          <p:nvPr/>
        </p:nvSpPr>
        <p:spPr>
          <a:xfrm>
            <a:off x="8177850" y="6444573"/>
            <a:ext cx="440023" cy="215444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762000" rtl="0" eaLnBrk="1" latinLnBrk="0" hangingPunct="1">
              <a:spcBef>
                <a:spcPct val="20000"/>
              </a:spcBef>
              <a:buChar char="•"/>
              <a:defRPr sz="2800" b="0" i="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Times New Roman"/>
              </a:defRPr>
            </a:lvl1pPr>
            <a:lvl2pPr marL="742950" indent="-285750" algn="l" defTabSz="762000" rtl="0" eaLnBrk="1" latinLnBrk="0" hangingPunct="1">
              <a:spcBef>
                <a:spcPct val="20000"/>
              </a:spcBef>
              <a:buChar char="–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7620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762000" rtl="0" eaLnBrk="1" latinLnBrk="0" hangingPunct="1">
              <a:spcBef>
                <a:spcPct val="20000"/>
              </a:spcBef>
              <a:buChar char="–"/>
              <a:defRPr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7620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7620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40899414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7373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61781" y="6372462"/>
            <a:ext cx="372619" cy="34837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58AC5-7B0D-42FF-A353-4D2C0FF3336B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131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it-IT" altLang="it-IT" sz="2800">
                <a:solidFill>
                  <a:srgbClr val="FF0000"/>
                </a:solidFill>
              </a:rPr>
              <a:t>Variazione del comportamento del semaforo e suo impatto sul grafo degli stati</a:t>
            </a:r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2133600" y="2971800"/>
            <a:ext cx="487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chemeClr val="tx1"/>
                </a:solidFill>
              </a:rPr>
              <a:t>Riprendiamo  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il grafo degli stati del semaforo</a:t>
            </a:r>
            <a:endParaRPr lang="it-IT" altLang="it-IT" b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826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61781" y="6372463"/>
            <a:ext cx="525019" cy="260042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72C9F-1DA1-4C28-BFD7-07CBB788D306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132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4756" name="Group 2"/>
          <p:cNvGrpSpPr>
            <a:grpSpLocks/>
          </p:cNvGrpSpPr>
          <p:nvPr/>
        </p:nvGrpSpPr>
        <p:grpSpPr bwMode="auto">
          <a:xfrm>
            <a:off x="457200" y="1165225"/>
            <a:ext cx="8229600" cy="4343400"/>
            <a:chOff x="144" y="1008"/>
            <a:chExt cx="5362" cy="3072"/>
          </a:xfrm>
        </p:grpSpPr>
        <p:sp>
          <p:nvSpPr>
            <p:cNvPr id="74761" name="Oval 3"/>
            <p:cNvSpPr>
              <a:spLocks noChangeArrowheads="1"/>
            </p:cNvSpPr>
            <p:nvPr/>
          </p:nvSpPr>
          <p:spPr bwMode="auto">
            <a:xfrm>
              <a:off x="1104" y="1008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A,V</a:t>
              </a:r>
            </a:p>
          </p:txBody>
        </p:sp>
        <p:sp>
          <p:nvSpPr>
            <p:cNvPr id="74762" name="Oval 4"/>
            <p:cNvSpPr>
              <a:spLocks noChangeArrowheads="1"/>
            </p:cNvSpPr>
            <p:nvPr/>
          </p:nvSpPr>
          <p:spPr bwMode="auto">
            <a:xfrm>
              <a:off x="2496" y="1008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B,V</a:t>
              </a:r>
            </a:p>
          </p:txBody>
        </p:sp>
        <p:sp>
          <p:nvSpPr>
            <p:cNvPr id="74763" name="Oval 5"/>
            <p:cNvSpPr>
              <a:spLocks noChangeArrowheads="1"/>
            </p:cNvSpPr>
            <p:nvPr/>
          </p:nvSpPr>
          <p:spPr bwMode="auto">
            <a:xfrm>
              <a:off x="3888" y="1008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C,V</a:t>
              </a:r>
            </a:p>
          </p:txBody>
        </p:sp>
        <p:sp>
          <p:nvSpPr>
            <p:cNvPr id="74764" name="Oval 6"/>
            <p:cNvSpPr>
              <a:spLocks noChangeArrowheads="1"/>
            </p:cNvSpPr>
            <p:nvPr/>
          </p:nvSpPr>
          <p:spPr bwMode="auto">
            <a:xfrm>
              <a:off x="3264" y="331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E,R</a:t>
              </a:r>
            </a:p>
          </p:txBody>
        </p:sp>
        <p:sp>
          <p:nvSpPr>
            <p:cNvPr id="74765" name="Oval 7"/>
            <p:cNvSpPr>
              <a:spLocks noChangeArrowheads="1"/>
            </p:cNvSpPr>
            <p:nvPr/>
          </p:nvSpPr>
          <p:spPr bwMode="auto">
            <a:xfrm>
              <a:off x="1728" y="331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F,R</a:t>
              </a:r>
            </a:p>
          </p:txBody>
        </p:sp>
        <p:sp>
          <p:nvSpPr>
            <p:cNvPr id="74766" name="Oval 8"/>
            <p:cNvSpPr>
              <a:spLocks noChangeArrowheads="1"/>
            </p:cNvSpPr>
            <p:nvPr/>
          </p:nvSpPr>
          <p:spPr bwMode="auto">
            <a:xfrm>
              <a:off x="144" y="2304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G,R</a:t>
              </a:r>
            </a:p>
          </p:txBody>
        </p:sp>
        <p:sp>
          <p:nvSpPr>
            <p:cNvPr id="74767" name="Oval 9"/>
            <p:cNvSpPr>
              <a:spLocks noChangeArrowheads="1"/>
            </p:cNvSpPr>
            <p:nvPr/>
          </p:nvSpPr>
          <p:spPr bwMode="auto">
            <a:xfrm>
              <a:off x="4738" y="2160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D,G</a:t>
              </a:r>
            </a:p>
          </p:txBody>
        </p:sp>
        <p:sp>
          <p:nvSpPr>
            <p:cNvPr id="74768" name="Line 10"/>
            <p:cNvSpPr>
              <a:spLocks noChangeShapeType="1"/>
            </p:cNvSpPr>
            <p:nvPr/>
          </p:nvSpPr>
          <p:spPr bwMode="auto">
            <a:xfrm>
              <a:off x="1872" y="139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69" name="Line 11"/>
            <p:cNvSpPr>
              <a:spLocks noChangeShapeType="1"/>
            </p:cNvSpPr>
            <p:nvPr/>
          </p:nvSpPr>
          <p:spPr bwMode="auto">
            <a:xfrm>
              <a:off x="3264" y="139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70" name="Text Box 12"/>
            <p:cNvSpPr txBox="1">
              <a:spLocks noChangeArrowheads="1"/>
            </p:cNvSpPr>
            <p:nvPr/>
          </p:nvSpPr>
          <p:spPr bwMode="auto">
            <a:xfrm>
              <a:off x="3453" y="1091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it-IT" altLang="it-IT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71" name="Text Box 13"/>
            <p:cNvSpPr txBox="1">
              <a:spLocks noChangeArrowheads="1"/>
            </p:cNvSpPr>
            <p:nvPr/>
          </p:nvSpPr>
          <p:spPr bwMode="auto">
            <a:xfrm>
              <a:off x="2064" y="1091"/>
              <a:ext cx="1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4772" name="Oval 14"/>
            <p:cNvSpPr>
              <a:spLocks noChangeArrowheads="1"/>
            </p:cNvSpPr>
            <p:nvPr/>
          </p:nvSpPr>
          <p:spPr bwMode="auto">
            <a:xfrm>
              <a:off x="2496" y="2160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H,R</a:t>
              </a:r>
            </a:p>
          </p:txBody>
        </p:sp>
        <p:sp>
          <p:nvSpPr>
            <p:cNvPr id="74773" name="Line 15"/>
            <p:cNvSpPr>
              <a:spLocks noChangeShapeType="1"/>
            </p:cNvSpPr>
            <p:nvPr/>
          </p:nvSpPr>
          <p:spPr bwMode="auto">
            <a:xfrm>
              <a:off x="4560" y="1632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4774" name="Line 16"/>
            <p:cNvSpPr>
              <a:spLocks noChangeShapeType="1"/>
            </p:cNvSpPr>
            <p:nvPr/>
          </p:nvSpPr>
          <p:spPr bwMode="auto">
            <a:xfrm flipH="1">
              <a:off x="4032" y="2928"/>
              <a:ext cx="96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4775" name="Line 17"/>
            <p:cNvSpPr>
              <a:spLocks noChangeShapeType="1"/>
            </p:cNvSpPr>
            <p:nvPr/>
          </p:nvSpPr>
          <p:spPr bwMode="auto">
            <a:xfrm flipH="1">
              <a:off x="2496" y="369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76" name="Line 18"/>
            <p:cNvSpPr>
              <a:spLocks noChangeShapeType="1"/>
            </p:cNvSpPr>
            <p:nvPr/>
          </p:nvSpPr>
          <p:spPr bwMode="auto">
            <a:xfrm flipH="1" flipV="1">
              <a:off x="816" y="2928"/>
              <a:ext cx="91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77" name="Line 19"/>
            <p:cNvSpPr>
              <a:spLocks noChangeShapeType="1"/>
            </p:cNvSpPr>
            <p:nvPr/>
          </p:nvSpPr>
          <p:spPr bwMode="auto">
            <a:xfrm flipV="1">
              <a:off x="672" y="1632"/>
              <a:ext cx="52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78" name="Line 20"/>
            <p:cNvSpPr>
              <a:spLocks noChangeShapeType="1"/>
            </p:cNvSpPr>
            <p:nvPr/>
          </p:nvSpPr>
          <p:spPr bwMode="auto">
            <a:xfrm>
              <a:off x="1872" y="1556"/>
              <a:ext cx="720" cy="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4779" name="Line 21"/>
            <p:cNvSpPr>
              <a:spLocks noChangeShapeType="1"/>
            </p:cNvSpPr>
            <p:nvPr/>
          </p:nvSpPr>
          <p:spPr bwMode="auto">
            <a:xfrm>
              <a:off x="288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80" name="Line 22"/>
            <p:cNvSpPr>
              <a:spLocks noChangeShapeType="1"/>
            </p:cNvSpPr>
            <p:nvPr/>
          </p:nvSpPr>
          <p:spPr bwMode="auto">
            <a:xfrm flipH="1">
              <a:off x="3168" y="1632"/>
              <a:ext cx="76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4781" name="Line 23"/>
            <p:cNvSpPr>
              <a:spLocks noChangeShapeType="1"/>
            </p:cNvSpPr>
            <p:nvPr/>
          </p:nvSpPr>
          <p:spPr bwMode="auto">
            <a:xfrm flipH="1">
              <a:off x="3264" y="2544"/>
              <a:ext cx="1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82" name="Line 24"/>
            <p:cNvSpPr>
              <a:spLocks noChangeShapeType="1"/>
            </p:cNvSpPr>
            <p:nvPr/>
          </p:nvSpPr>
          <p:spPr bwMode="auto">
            <a:xfrm flipH="1" flipV="1">
              <a:off x="3168" y="2832"/>
              <a:ext cx="29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4783" name="Line 25"/>
            <p:cNvSpPr>
              <a:spLocks noChangeShapeType="1"/>
            </p:cNvSpPr>
            <p:nvPr/>
          </p:nvSpPr>
          <p:spPr bwMode="auto">
            <a:xfrm flipV="1">
              <a:off x="2244" y="2832"/>
              <a:ext cx="3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84" name="Line 26"/>
            <p:cNvSpPr>
              <a:spLocks noChangeShapeType="1"/>
            </p:cNvSpPr>
            <p:nvPr/>
          </p:nvSpPr>
          <p:spPr bwMode="auto">
            <a:xfrm flipV="1">
              <a:off x="912" y="2544"/>
              <a:ext cx="15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85" name="Freeform 27"/>
            <p:cNvSpPr>
              <a:spLocks/>
            </p:cNvSpPr>
            <p:nvPr/>
          </p:nvSpPr>
          <p:spPr bwMode="auto">
            <a:xfrm>
              <a:off x="2592" y="2880"/>
              <a:ext cx="444" cy="400"/>
            </a:xfrm>
            <a:custGeom>
              <a:avLst/>
              <a:gdLst>
                <a:gd name="T0" fmla="*/ 80 w 444"/>
                <a:gd name="T1" fmla="*/ 0 h 400"/>
                <a:gd name="T2" fmla="*/ 0 w 444"/>
                <a:gd name="T3" fmla="*/ 104 h 400"/>
                <a:gd name="T4" fmla="*/ 32 w 444"/>
                <a:gd name="T5" fmla="*/ 256 h 400"/>
                <a:gd name="T6" fmla="*/ 248 w 444"/>
                <a:gd name="T7" fmla="*/ 400 h 400"/>
                <a:gd name="T8" fmla="*/ 408 w 444"/>
                <a:gd name="T9" fmla="*/ 320 h 400"/>
                <a:gd name="T10" fmla="*/ 424 w 444"/>
                <a:gd name="T11" fmla="*/ 256 h 400"/>
                <a:gd name="T12" fmla="*/ 432 w 444"/>
                <a:gd name="T13" fmla="*/ 224 h 400"/>
                <a:gd name="T14" fmla="*/ 400 w 444"/>
                <a:gd name="T15" fmla="*/ 16 h 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4" h="400">
                  <a:moveTo>
                    <a:pt x="80" y="0"/>
                  </a:moveTo>
                  <a:cubicBezTo>
                    <a:pt x="25" y="37"/>
                    <a:pt x="25" y="43"/>
                    <a:pt x="0" y="104"/>
                  </a:cubicBezTo>
                  <a:cubicBezTo>
                    <a:pt x="6" y="151"/>
                    <a:pt x="7" y="213"/>
                    <a:pt x="32" y="256"/>
                  </a:cubicBezTo>
                  <a:cubicBezTo>
                    <a:pt x="80" y="340"/>
                    <a:pt x="155" y="384"/>
                    <a:pt x="248" y="400"/>
                  </a:cubicBezTo>
                  <a:cubicBezTo>
                    <a:pt x="320" y="391"/>
                    <a:pt x="366" y="383"/>
                    <a:pt x="408" y="320"/>
                  </a:cubicBezTo>
                  <a:cubicBezTo>
                    <a:pt x="413" y="299"/>
                    <a:pt x="419" y="277"/>
                    <a:pt x="424" y="256"/>
                  </a:cubicBezTo>
                  <a:cubicBezTo>
                    <a:pt x="427" y="245"/>
                    <a:pt x="432" y="224"/>
                    <a:pt x="432" y="224"/>
                  </a:cubicBezTo>
                  <a:cubicBezTo>
                    <a:pt x="430" y="195"/>
                    <a:pt x="444" y="60"/>
                    <a:pt x="400" y="1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4786" name="Text Box 28"/>
            <p:cNvSpPr txBox="1">
              <a:spLocks noChangeArrowheads="1"/>
            </p:cNvSpPr>
            <p:nvPr/>
          </p:nvSpPr>
          <p:spPr bwMode="auto">
            <a:xfrm>
              <a:off x="4845" y="1667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4787" name="Text Box 29"/>
            <p:cNvSpPr txBox="1">
              <a:spLocks noChangeArrowheads="1"/>
            </p:cNvSpPr>
            <p:nvPr/>
          </p:nvSpPr>
          <p:spPr bwMode="auto">
            <a:xfrm>
              <a:off x="4605" y="3251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4788" name="Text Box 30"/>
            <p:cNvSpPr txBox="1">
              <a:spLocks noChangeArrowheads="1"/>
            </p:cNvSpPr>
            <p:nvPr/>
          </p:nvSpPr>
          <p:spPr bwMode="auto">
            <a:xfrm>
              <a:off x="2781" y="3732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4789" name="Text Box 31"/>
            <p:cNvSpPr txBox="1">
              <a:spLocks noChangeArrowheads="1"/>
            </p:cNvSpPr>
            <p:nvPr/>
          </p:nvSpPr>
          <p:spPr bwMode="auto">
            <a:xfrm>
              <a:off x="957" y="3251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4790" name="Text Box 32"/>
            <p:cNvSpPr txBox="1">
              <a:spLocks noChangeArrowheads="1"/>
            </p:cNvSpPr>
            <p:nvPr/>
          </p:nvSpPr>
          <p:spPr bwMode="auto">
            <a:xfrm>
              <a:off x="717" y="1764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4791" name="Text Box 33"/>
            <p:cNvSpPr txBox="1">
              <a:spLocks noChangeArrowheads="1"/>
            </p:cNvSpPr>
            <p:nvPr/>
          </p:nvSpPr>
          <p:spPr bwMode="auto">
            <a:xfrm>
              <a:off x="2205" y="1667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2" name="Text Box 34"/>
            <p:cNvSpPr txBox="1">
              <a:spLocks noChangeArrowheads="1"/>
            </p:cNvSpPr>
            <p:nvPr/>
          </p:nvSpPr>
          <p:spPr bwMode="auto">
            <a:xfrm>
              <a:off x="2925" y="1812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3" name="Text Box 35"/>
            <p:cNvSpPr txBox="1">
              <a:spLocks noChangeArrowheads="1"/>
            </p:cNvSpPr>
            <p:nvPr/>
          </p:nvSpPr>
          <p:spPr bwMode="auto">
            <a:xfrm>
              <a:off x="3645" y="1907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4" name="Text Box 36"/>
            <p:cNvSpPr txBox="1">
              <a:spLocks noChangeArrowheads="1"/>
            </p:cNvSpPr>
            <p:nvPr/>
          </p:nvSpPr>
          <p:spPr bwMode="auto">
            <a:xfrm>
              <a:off x="4077" y="2532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5" name="Text Box 37"/>
            <p:cNvSpPr txBox="1">
              <a:spLocks noChangeArrowheads="1"/>
            </p:cNvSpPr>
            <p:nvPr/>
          </p:nvSpPr>
          <p:spPr bwMode="auto">
            <a:xfrm>
              <a:off x="3405" y="2867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6" name="Text Box 38"/>
            <p:cNvSpPr txBox="1">
              <a:spLocks noChangeArrowheads="1"/>
            </p:cNvSpPr>
            <p:nvPr/>
          </p:nvSpPr>
          <p:spPr bwMode="auto">
            <a:xfrm>
              <a:off x="2157" y="2916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7" name="Text Box 39"/>
            <p:cNvSpPr txBox="1">
              <a:spLocks noChangeArrowheads="1"/>
            </p:cNvSpPr>
            <p:nvPr/>
          </p:nvSpPr>
          <p:spPr bwMode="auto">
            <a:xfrm>
              <a:off x="1581" y="2627"/>
              <a:ext cx="1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8" name="Text Box 40"/>
            <p:cNvSpPr txBox="1">
              <a:spLocks noChangeArrowheads="1"/>
            </p:cNvSpPr>
            <p:nvPr/>
          </p:nvSpPr>
          <p:spPr bwMode="auto">
            <a:xfrm>
              <a:off x="2784" y="3300"/>
              <a:ext cx="1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99" name="Line 41"/>
            <p:cNvSpPr>
              <a:spLocks noChangeShapeType="1"/>
            </p:cNvSpPr>
            <p:nvPr/>
          </p:nvSpPr>
          <p:spPr bwMode="auto">
            <a:xfrm flipH="1" flipV="1">
              <a:off x="1584" y="1776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4800" name="Text Box 42"/>
            <p:cNvSpPr txBox="1">
              <a:spLocks noChangeArrowheads="1"/>
            </p:cNvSpPr>
            <p:nvPr/>
          </p:nvSpPr>
          <p:spPr bwMode="auto">
            <a:xfrm>
              <a:off x="1724" y="1976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74757" name="Rectangle 43"/>
          <p:cNvSpPr>
            <a:spLocks noGrp="1" noChangeArrowheads="1"/>
          </p:cNvSpPr>
          <p:nvPr>
            <p:ph type="title"/>
          </p:nvPr>
        </p:nvSpPr>
        <p:spPr>
          <a:xfrm>
            <a:off x="206375" y="1066800"/>
            <a:ext cx="1622425" cy="685800"/>
          </a:xfrm>
        </p:spPr>
        <p:txBody>
          <a:bodyPr/>
          <a:lstStyle/>
          <a:p>
            <a:pPr algn="l"/>
            <a:r>
              <a:rPr lang="it-IT" altLang="it-IT" sz="1600" b="1"/>
              <a:t>Soluzione 1</a:t>
            </a:r>
            <a:endParaRPr lang="it-IT" altLang="it-IT"/>
          </a:p>
        </p:txBody>
      </p:sp>
      <p:sp>
        <p:nvSpPr>
          <p:cNvPr id="74758" name="Text Box 44"/>
          <p:cNvSpPr txBox="1">
            <a:spLocks noChangeArrowheads="1"/>
          </p:cNvSpPr>
          <p:nvPr/>
        </p:nvSpPr>
        <p:spPr bwMode="auto">
          <a:xfrm>
            <a:off x="2655674" y="5924619"/>
            <a:ext cx="37659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Analizzare attentamente, quindi </a:t>
            </a:r>
            <a:b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eseguire  tutti i passi della sintesi</a:t>
            </a:r>
            <a:endParaRPr lang="it-IT" altLang="it-IT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9" name="Rectangle 45"/>
          <p:cNvSpPr>
            <a:spLocks noChangeArrowheads="1"/>
          </p:cNvSpPr>
          <p:nvPr/>
        </p:nvSpPr>
        <p:spPr bwMode="auto">
          <a:xfrm>
            <a:off x="206375" y="76200"/>
            <a:ext cx="875811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tabLst>
                <a:tab pos="7531100" algn="l"/>
                <a:tab pos="7620000" algn="l"/>
                <a:tab pos="7721600" algn="l"/>
              </a:tabLs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tabLst>
                <a:tab pos="7531100" algn="l"/>
                <a:tab pos="7620000" algn="l"/>
                <a:tab pos="7721600" algn="l"/>
              </a:tabLst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tabLst>
                <a:tab pos="7531100" algn="l"/>
                <a:tab pos="7620000" algn="l"/>
                <a:tab pos="7721600" algn="l"/>
              </a:tabLs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tabLst>
                <a:tab pos="7531100" algn="l"/>
                <a:tab pos="7620000" algn="l"/>
                <a:tab pos="7721600" algn="l"/>
              </a:tabLs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tabLst>
                <a:tab pos="7531100" algn="l"/>
                <a:tab pos="7620000" algn="l"/>
                <a:tab pos="7721600" algn="l"/>
              </a:tabLs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531100" algn="l"/>
                <a:tab pos="7620000" algn="l"/>
                <a:tab pos="7721600" algn="l"/>
              </a:tabLs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531100" algn="l"/>
                <a:tab pos="7620000" algn="l"/>
                <a:tab pos="7721600" algn="l"/>
              </a:tabLs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531100" algn="l"/>
                <a:tab pos="7620000" algn="l"/>
                <a:tab pos="7721600" algn="l"/>
              </a:tabLs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531100" algn="l"/>
                <a:tab pos="7620000" algn="l"/>
                <a:tab pos="7721600" algn="l"/>
              </a:tabLs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0" dirty="0">
                <a:solidFill>
                  <a:srgbClr val="009900"/>
                </a:solidFill>
              </a:rPr>
              <a:t>Come cambia il </a:t>
            </a:r>
            <a:r>
              <a:rPr lang="it-IT" altLang="it-IT" sz="1600" b="0" dirty="0" err="1">
                <a:solidFill>
                  <a:srgbClr val="009900"/>
                </a:solidFill>
              </a:rPr>
              <a:t>d.d.s</a:t>
            </a:r>
            <a:r>
              <a:rPr lang="it-IT" altLang="it-IT" sz="1600" b="0" dirty="0">
                <a:solidFill>
                  <a:srgbClr val="009900"/>
                </a:solidFill>
              </a:rPr>
              <a:t>. se aggiungiamo al semaforo un ingresso binario che, quando è attivo, fa diventare</a:t>
            </a:r>
            <a:r>
              <a:rPr lang="it-IT" altLang="it-IT" sz="1600" b="0" dirty="0"/>
              <a:t> rosso</a:t>
            </a:r>
            <a:r>
              <a:rPr lang="it-IT" altLang="it-IT" sz="1600" b="0" dirty="0">
                <a:solidFill>
                  <a:srgbClr val="009900"/>
                </a:solidFill>
              </a:rPr>
              <a:t> il semaforo al </a:t>
            </a:r>
            <a:r>
              <a:rPr lang="it-IT" altLang="it-IT" sz="1600" dirty="0"/>
              <a:t>prossimo</a:t>
            </a:r>
            <a:r>
              <a:rPr lang="it-IT" altLang="it-IT" sz="1600" b="0" dirty="0">
                <a:solidFill>
                  <a:srgbClr val="009900"/>
                </a:solidFill>
              </a:rPr>
              <a:t> </a:t>
            </a:r>
            <a:r>
              <a:rPr lang="it-IT" altLang="it-IT" sz="1600" dirty="0">
                <a:solidFill>
                  <a:srgbClr val="009900"/>
                </a:solidFill>
              </a:rPr>
              <a:t>impulso di clock</a:t>
            </a:r>
            <a:r>
              <a:rPr lang="it-IT" altLang="it-IT" sz="1600" b="0" dirty="0">
                <a:solidFill>
                  <a:srgbClr val="009900"/>
                </a:solidFill>
              </a:rPr>
              <a:t>?  Successivamente, il semaforo dovrà tornare verde al </a:t>
            </a:r>
            <a:r>
              <a:rPr lang="it-IT" altLang="it-IT" sz="1600" dirty="0"/>
              <a:t>primo</a:t>
            </a:r>
            <a:r>
              <a:rPr lang="it-IT" altLang="it-IT" sz="1600" b="0" dirty="0">
                <a:solidFill>
                  <a:srgbClr val="009900"/>
                </a:solidFill>
              </a:rPr>
              <a:t> </a:t>
            </a:r>
            <a:r>
              <a:rPr lang="it-IT" altLang="it-IT" sz="1600" dirty="0">
                <a:solidFill>
                  <a:srgbClr val="009900"/>
                </a:solidFill>
              </a:rPr>
              <a:t>impulso di clock </a:t>
            </a:r>
            <a:r>
              <a:rPr lang="it-IT" altLang="it-IT" sz="1600" b="0" dirty="0">
                <a:solidFill>
                  <a:srgbClr val="009900"/>
                </a:solidFill>
              </a:rPr>
              <a:t>in cui questo ingresso non sarà attivo.</a:t>
            </a:r>
            <a:r>
              <a:rPr lang="it-IT" altLang="it-IT" sz="2400" b="0" dirty="0">
                <a:solidFill>
                  <a:srgbClr val="009900"/>
                </a:solidFill>
              </a:rPr>
              <a:t> </a:t>
            </a:r>
            <a:endParaRPr lang="it-IT" altLang="it-IT" sz="2000" dirty="0">
              <a:solidFill>
                <a:srgbClr val="009900"/>
              </a:solidFill>
            </a:endParaRPr>
          </a:p>
        </p:txBody>
      </p:sp>
      <p:sp>
        <p:nvSpPr>
          <p:cNvPr id="74760" name="Text Box 46"/>
          <p:cNvSpPr txBox="1">
            <a:spLocks noChangeArrowheads="1"/>
          </p:cNvSpPr>
          <p:nvPr/>
        </p:nvSpPr>
        <p:spPr bwMode="auto">
          <a:xfrm>
            <a:off x="6464301" y="5081012"/>
            <a:ext cx="2500188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anose="02020603050405020304" pitchFamily="18" charset="0"/>
              </a:rPr>
              <a:t>La scritta indicata sul ramo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anose="02020603050405020304" pitchFamily="18" charset="0"/>
              </a:rPr>
              <a:t>identifica la configurazione binaria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anose="02020603050405020304" pitchFamily="18" charset="0"/>
              </a:rPr>
              <a:t>degli ingressi associata alla transizone  </a:t>
            </a:r>
          </a:p>
        </p:txBody>
      </p:sp>
    </p:spTree>
    <p:extLst>
      <p:ext uri="{BB962C8B-B14F-4D97-AF65-F5344CB8AC3E}">
        <p14:creationId xmlns:p14="http://schemas.microsoft.com/office/powerpoint/2010/main" val="283443948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7680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161781" y="6372463"/>
            <a:ext cx="437707" cy="18073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B080EB-B868-4165-B6CC-C0F3F0E28320}" type="slidenum">
              <a:rPr lang="it-IT" altLang="it-IT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133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804" name="Group 2"/>
          <p:cNvGrpSpPr>
            <a:grpSpLocks noChangeAspect="1"/>
          </p:cNvGrpSpPr>
          <p:nvPr/>
        </p:nvGrpSpPr>
        <p:grpSpPr bwMode="auto">
          <a:xfrm>
            <a:off x="1603375" y="2036763"/>
            <a:ext cx="6996113" cy="3768725"/>
            <a:chOff x="288" y="1294"/>
            <a:chExt cx="5184" cy="2736"/>
          </a:xfrm>
        </p:grpSpPr>
        <p:sp>
          <p:nvSpPr>
            <p:cNvPr id="76807" name="Oval 3"/>
            <p:cNvSpPr>
              <a:spLocks noChangeAspect="1" noChangeArrowheads="1"/>
            </p:cNvSpPr>
            <p:nvPr/>
          </p:nvSpPr>
          <p:spPr bwMode="auto">
            <a:xfrm>
              <a:off x="1216" y="1294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S0,V</a:t>
              </a:r>
            </a:p>
          </p:txBody>
        </p:sp>
        <p:sp>
          <p:nvSpPr>
            <p:cNvPr id="76808" name="Oval 4"/>
            <p:cNvSpPr>
              <a:spLocks noChangeAspect="1" noChangeArrowheads="1"/>
            </p:cNvSpPr>
            <p:nvPr/>
          </p:nvSpPr>
          <p:spPr bwMode="auto">
            <a:xfrm>
              <a:off x="2562" y="1294"/>
              <a:ext cx="742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S1,V</a:t>
              </a:r>
            </a:p>
          </p:txBody>
        </p:sp>
        <p:sp>
          <p:nvSpPr>
            <p:cNvPr id="76809" name="Oval 5"/>
            <p:cNvSpPr>
              <a:spLocks noChangeAspect="1" noChangeArrowheads="1"/>
            </p:cNvSpPr>
            <p:nvPr/>
          </p:nvSpPr>
          <p:spPr bwMode="auto">
            <a:xfrm>
              <a:off x="3908" y="1294"/>
              <a:ext cx="742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S2,V</a:t>
              </a:r>
            </a:p>
          </p:txBody>
        </p:sp>
        <p:sp>
          <p:nvSpPr>
            <p:cNvPr id="76810" name="Oval 6"/>
            <p:cNvSpPr>
              <a:spLocks noChangeAspect="1" noChangeArrowheads="1"/>
            </p:cNvSpPr>
            <p:nvPr/>
          </p:nvSpPr>
          <p:spPr bwMode="auto">
            <a:xfrm>
              <a:off x="3304" y="3346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S4,R</a:t>
              </a:r>
            </a:p>
          </p:txBody>
        </p:sp>
        <p:sp>
          <p:nvSpPr>
            <p:cNvPr id="76811" name="Oval 7"/>
            <p:cNvSpPr>
              <a:spLocks noChangeAspect="1" noChangeArrowheads="1"/>
            </p:cNvSpPr>
            <p:nvPr/>
          </p:nvSpPr>
          <p:spPr bwMode="auto">
            <a:xfrm>
              <a:off x="1819" y="3346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S5,R</a:t>
              </a:r>
            </a:p>
          </p:txBody>
        </p:sp>
        <p:sp>
          <p:nvSpPr>
            <p:cNvPr id="76812" name="Oval 8"/>
            <p:cNvSpPr>
              <a:spLocks noChangeAspect="1" noChangeArrowheads="1"/>
            </p:cNvSpPr>
            <p:nvPr/>
          </p:nvSpPr>
          <p:spPr bwMode="auto">
            <a:xfrm>
              <a:off x="288" y="2448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S6,R</a:t>
              </a:r>
            </a:p>
          </p:txBody>
        </p:sp>
        <p:sp>
          <p:nvSpPr>
            <p:cNvPr id="76813" name="Oval 9"/>
            <p:cNvSpPr>
              <a:spLocks noChangeAspect="1" noChangeArrowheads="1"/>
            </p:cNvSpPr>
            <p:nvPr/>
          </p:nvSpPr>
          <p:spPr bwMode="auto">
            <a:xfrm>
              <a:off x="4729" y="2320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>
                  <a:solidFill>
                    <a:schemeClr val="tx1"/>
                  </a:solidFill>
                  <a:latin typeface="Times New Roman" panose="02020603050405020304" pitchFamily="18" charset="0"/>
                </a:rPr>
                <a:t>S3,G</a:t>
              </a:r>
            </a:p>
          </p:txBody>
        </p:sp>
        <p:sp>
          <p:nvSpPr>
            <p:cNvPr id="76814" name="Line 10"/>
            <p:cNvSpPr>
              <a:spLocks noChangeAspect="1" noChangeShapeType="1"/>
            </p:cNvSpPr>
            <p:nvPr/>
          </p:nvSpPr>
          <p:spPr bwMode="auto">
            <a:xfrm>
              <a:off x="1959" y="1636"/>
              <a:ext cx="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6815" name="Line 11"/>
            <p:cNvSpPr>
              <a:spLocks noChangeAspect="1" noChangeShapeType="1"/>
            </p:cNvSpPr>
            <p:nvPr/>
          </p:nvSpPr>
          <p:spPr bwMode="auto">
            <a:xfrm>
              <a:off x="3304" y="1636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6816" name="Text Box 12"/>
            <p:cNvSpPr txBox="1">
              <a:spLocks noChangeAspect="1" noChangeArrowheads="1"/>
            </p:cNvSpPr>
            <p:nvPr/>
          </p:nvSpPr>
          <p:spPr bwMode="auto">
            <a:xfrm>
              <a:off x="3471" y="1353"/>
              <a:ext cx="21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it-IT" altLang="it-IT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17" name="Text Box 13"/>
            <p:cNvSpPr txBox="1">
              <a:spLocks noChangeAspect="1" noChangeArrowheads="1"/>
            </p:cNvSpPr>
            <p:nvPr/>
          </p:nvSpPr>
          <p:spPr bwMode="auto">
            <a:xfrm>
              <a:off x="2144" y="1353"/>
              <a:ext cx="174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6818" name="Line 14"/>
            <p:cNvSpPr>
              <a:spLocks noChangeAspect="1" noChangeShapeType="1"/>
            </p:cNvSpPr>
            <p:nvPr/>
          </p:nvSpPr>
          <p:spPr bwMode="auto">
            <a:xfrm>
              <a:off x="4557" y="1850"/>
              <a:ext cx="418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6819" name="Line 15"/>
            <p:cNvSpPr>
              <a:spLocks noChangeAspect="1" noChangeShapeType="1"/>
            </p:cNvSpPr>
            <p:nvPr/>
          </p:nvSpPr>
          <p:spPr bwMode="auto">
            <a:xfrm flipH="1">
              <a:off x="4047" y="3004"/>
              <a:ext cx="928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6820" name="Line 16"/>
            <p:cNvSpPr>
              <a:spLocks noChangeAspect="1" noChangeShapeType="1"/>
            </p:cNvSpPr>
            <p:nvPr/>
          </p:nvSpPr>
          <p:spPr bwMode="auto">
            <a:xfrm flipH="1">
              <a:off x="2562" y="3688"/>
              <a:ext cx="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6821" name="Line 17"/>
            <p:cNvSpPr>
              <a:spLocks noChangeAspect="1" noChangeShapeType="1"/>
            </p:cNvSpPr>
            <p:nvPr/>
          </p:nvSpPr>
          <p:spPr bwMode="auto">
            <a:xfrm flipH="1" flipV="1">
              <a:off x="938" y="3004"/>
              <a:ext cx="881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6822" name="Line 18"/>
            <p:cNvSpPr>
              <a:spLocks noChangeAspect="1" noChangeShapeType="1"/>
            </p:cNvSpPr>
            <p:nvPr/>
          </p:nvSpPr>
          <p:spPr bwMode="auto">
            <a:xfrm flipV="1">
              <a:off x="798" y="1850"/>
              <a:ext cx="511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6823" name="Text Box 19"/>
            <p:cNvSpPr txBox="1">
              <a:spLocks noChangeAspect="1" noChangeArrowheads="1"/>
            </p:cNvSpPr>
            <p:nvPr/>
          </p:nvSpPr>
          <p:spPr bwMode="auto">
            <a:xfrm>
              <a:off x="4737" y="1881"/>
              <a:ext cx="21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6824" name="Text Box 20"/>
            <p:cNvSpPr txBox="1">
              <a:spLocks noChangeAspect="1" noChangeArrowheads="1"/>
            </p:cNvSpPr>
            <p:nvPr/>
          </p:nvSpPr>
          <p:spPr bwMode="auto">
            <a:xfrm>
              <a:off x="4405" y="3101"/>
              <a:ext cx="21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6825" name="Text Box 21"/>
            <p:cNvSpPr txBox="1">
              <a:spLocks noChangeAspect="1" noChangeArrowheads="1"/>
            </p:cNvSpPr>
            <p:nvPr/>
          </p:nvSpPr>
          <p:spPr bwMode="auto">
            <a:xfrm>
              <a:off x="2662" y="3469"/>
              <a:ext cx="21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6826" name="Text Box 22"/>
            <p:cNvSpPr txBox="1">
              <a:spLocks noChangeAspect="1" noChangeArrowheads="1"/>
            </p:cNvSpPr>
            <p:nvPr/>
          </p:nvSpPr>
          <p:spPr bwMode="auto">
            <a:xfrm>
              <a:off x="1313" y="3036"/>
              <a:ext cx="23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2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endParaRPr lang="it-IT" altLang="it-IT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27" name="Text Box 23"/>
            <p:cNvSpPr txBox="1">
              <a:spLocks noChangeAspect="1" noChangeArrowheads="1"/>
            </p:cNvSpPr>
            <p:nvPr/>
          </p:nvSpPr>
          <p:spPr bwMode="auto">
            <a:xfrm>
              <a:off x="714" y="2149"/>
              <a:ext cx="21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6828" name="Line 24"/>
            <p:cNvSpPr>
              <a:spLocks noChangeAspect="1" noChangeShapeType="1"/>
            </p:cNvSpPr>
            <p:nvPr/>
          </p:nvSpPr>
          <p:spPr bwMode="auto">
            <a:xfrm flipH="1">
              <a:off x="938" y="1967"/>
              <a:ext cx="550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6829" name="Text Box 25"/>
            <p:cNvSpPr txBox="1">
              <a:spLocks noChangeAspect="1" noChangeArrowheads="1"/>
            </p:cNvSpPr>
            <p:nvPr/>
          </p:nvSpPr>
          <p:spPr bwMode="auto">
            <a:xfrm>
              <a:off x="1309" y="2037"/>
              <a:ext cx="21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830" name="Line 26"/>
            <p:cNvSpPr>
              <a:spLocks noChangeAspect="1" noChangeShapeType="1"/>
            </p:cNvSpPr>
            <p:nvPr/>
          </p:nvSpPr>
          <p:spPr bwMode="auto">
            <a:xfrm flipH="1">
              <a:off x="1022" y="1728"/>
              <a:ext cx="154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6831" name="Line 27"/>
            <p:cNvSpPr>
              <a:spLocks noChangeAspect="1" noChangeShapeType="1"/>
            </p:cNvSpPr>
            <p:nvPr/>
          </p:nvSpPr>
          <p:spPr bwMode="auto">
            <a:xfrm flipH="1">
              <a:off x="1022" y="1881"/>
              <a:ext cx="3025" cy="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6832" name="Line 28"/>
            <p:cNvSpPr>
              <a:spLocks noChangeAspect="1" noChangeShapeType="1"/>
            </p:cNvSpPr>
            <p:nvPr/>
          </p:nvSpPr>
          <p:spPr bwMode="auto">
            <a:xfrm flipH="1">
              <a:off x="1031" y="2688"/>
              <a:ext cx="369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6833" name="Line 29"/>
            <p:cNvSpPr>
              <a:spLocks noChangeAspect="1" noChangeShapeType="1"/>
            </p:cNvSpPr>
            <p:nvPr/>
          </p:nvSpPr>
          <p:spPr bwMode="auto">
            <a:xfrm flipH="1" flipV="1">
              <a:off x="1022" y="2880"/>
              <a:ext cx="228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6834" name="Text Box 30"/>
            <p:cNvSpPr txBox="1">
              <a:spLocks noChangeAspect="1" noChangeArrowheads="1"/>
            </p:cNvSpPr>
            <p:nvPr/>
          </p:nvSpPr>
          <p:spPr bwMode="auto">
            <a:xfrm>
              <a:off x="1998" y="1785"/>
              <a:ext cx="21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835" name="Text Box 31"/>
            <p:cNvSpPr txBox="1">
              <a:spLocks noChangeAspect="1" noChangeArrowheads="1"/>
            </p:cNvSpPr>
            <p:nvPr/>
          </p:nvSpPr>
          <p:spPr bwMode="auto">
            <a:xfrm>
              <a:off x="2547" y="2093"/>
              <a:ext cx="21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836" name="Text Box 32"/>
            <p:cNvSpPr txBox="1">
              <a:spLocks noChangeAspect="1" noChangeArrowheads="1"/>
            </p:cNvSpPr>
            <p:nvPr/>
          </p:nvSpPr>
          <p:spPr bwMode="auto">
            <a:xfrm>
              <a:off x="3291" y="2460"/>
              <a:ext cx="21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837" name="Text Box 33"/>
            <p:cNvSpPr txBox="1">
              <a:spLocks noChangeAspect="1" noChangeArrowheads="1"/>
            </p:cNvSpPr>
            <p:nvPr/>
          </p:nvSpPr>
          <p:spPr bwMode="auto">
            <a:xfrm>
              <a:off x="1667" y="2856"/>
              <a:ext cx="21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6805" name="Rectangle 34"/>
          <p:cNvSpPr>
            <a:spLocks noChangeArrowheads="1"/>
          </p:cNvSpPr>
          <p:nvPr/>
        </p:nvSpPr>
        <p:spPr bwMode="auto">
          <a:xfrm>
            <a:off x="322263" y="22225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9900"/>
                </a:solidFill>
              </a:rPr>
              <a:t>Soluzione 2:</a:t>
            </a:r>
            <a:r>
              <a:rPr lang="it-IT" altLang="it-IT" sz="1800" b="0">
                <a:solidFill>
                  <a:srgbClr val="009900"/>
                </a:solidFill>
              </a:rPr>
              <a:t> </a:t>
            </a:r>
            <a:br>
              <a:rPr lang="it-IT" altLang="it-IT" sz="1800" b="0">
                <a:solidFill>
                  <a:srgbClr val="009900"/>
                </a:solidFill>
              </a:rPr>
            </a:br>
            <a:r>
              <a:rPr lang="it-IT" altLang="it-IT" sz="1800" b="0">
                <a:solidFill>
                  <a:srgbClr val="009900"/>
                </a:solidFill>
              </a:rPr>
              <a:t>Con riferimento alla Soluzione 1, gli stati G e H sono indistinguibili tra loro in quanto hanno la stessa uscita e per ogni configurazione di ingresso hanno lo stesso stato futuro; quindi possono essere sostituiti da un solo stato (soluzione 2)</a:t>
            </a:r>
            <a:endParaRPr lang="it-IT" altLang="it-IT" sz="2400" b="0">
              <a:solidFill>
                <a:srgbClr val="009900"/>
              </a:solidFill>
            </a:endParaRPr>
          </a:p>
        </p:txBody>
      </p:sp>
      <p:sp>
        <p:nvSpPr>
          <p:cNvPr id="76806" name="Text Box 35"/>
          <p:cNvSpPr txBox="1">
            <a:spLocks noChangeArrowheads="1"/>
          </p:cNvSpPr>
          <p:nvPr/>
        </p:nvSpPr>
        <p:spPr bwMode="auto">
          <a:xfrm>
            <a:off x="144463" y="4791075"/>
            <a:ext cx="2676525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anose="02020603050405020304" pitchFamily="18" charset="0"/>
              </a:rPr>
              <a:t>Il trattino associato a questo ramo indica che qualunque sia la configurazione binaria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anose="02020603050405020304" pitchFamily="18" charset="0"/>
              </a:rPr>
              <a:t>degli ingressi si avrà la transizone associata al ramo  </a:t>
            </a:r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 rot="4740042">
            <a:off x="1082071" y="3899859"/>
            <a:ext cx="681451" cy="565547"/>
          </a:xfrm>
          <a:custGeom>
            <a:avLst/>
            <a:gdLst>
              <a:gd name="T0" fmla="*/ 80 w 444"/>
              <a:gd name="T1" fmla="*/ 0 h 400"/>
              <a:gd name="T2" fmla="*/ 0 w 444"/>
              <a:gd name="T3" fmla="*/ 104 h 400"/>
              <a:gd name="T4" fmla="*/ 32 w 444"/>
              <a:gd name="T5" fmla="*/ 256 h 400"/>
              <a:gd name="T6" fmla="*/ 248 w 444"/>
              <a:gd name="T7" fmla="*/ 400 h 400"/>
              <a:gd name="T8" fmla="*/ 408 w 444"/>
              <a:gd name="T9" fmla="*/ 320 h 400"/>
              <a:gd name="T10" fmla="*/ 424 w 444"/>
              <a:gd name="T11" fmla="*/ 256 h 400"/>
              <a:gd name="T12" fmla="*/ 432 w 444"/>
              <a:gd name="T13" fmla="*/ 224 h 400"/>
              <a:gd name="T14" fmla="*/ 400 w 444"/>
              <a:gd name="T15" fmla="*/ 16 h 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4" h="400">
                <a:moveTo>
                  <a:pt x="80" y="0"/>
                </a:moveTo>
                <a:cubicBezTo>
                  <a:pt x="25" y="37"/>
                  <a:pt x="25" y="43"/>
                  <a:pt x="0" y="104"/>
                </a:cubicBezTo>
                <a:cubicBezTo>
                  <a:pt x="6" y="151"/>
                  <a:pt x="7" y="213"/>
                  <a:pt x="32" y="256"/>
                </a:cubicBezTo>
                <a:cubicBezTo>
                  <a:pt x="80" y="340"/>
                  <a:pt x="155" y="384"/>
                  <a:pt x="248" y="400"/>
                </a:cubicBezTo>
                <a:cubicBezTo>
                  <a:pt x="320" y="391"/>
                  <a:pt x="366" y="383"/>
                  <a:pt x="408" y="320"/>
                </a:cubicBezTo>
                <a:cubicBezTo>
                  <a:pt x="413" y="299"/>
                  <a:pt x="419" y="277"/>
                  <a:pt x="424" y="256"/>
                </a:cubicBezTo>
                <a:cubicBezTo>
                  <a:pt x="427" y="245"/>
                  <a:pt x="432" y="224"/>
                  <a:pt x="432" y="224"/>
                </a:cubicBezTo>
                <a:cubicBezTo>
                  <a:pt x="430" y="195"/>
                  <a:pt x="444" y="60"/>
                  <a:pt x="400" y="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1005043" y="3752675"/>
            <a:ext cx="276264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46111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2000" y="457200"/>
            <a:ext cx="7729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Si lascia allo studente il completamento della sintesi</a:t>
            </a:r>
          </a:p>
          <a:p>
            <a:r>
              <a:rPr lang="it-IT" sz="2800" dirty="0"/>
              <a:t>Si ricorda che la </a:t>
            </a:r>
            <a:r>
              <a:rPr lang="it-IT" sz="2800" dirty="0" err="1"/>
              <a:t>TdF</a:t>
            </a:r>
            <a:r>
              <a:rPr lang="it-IT" sz="2800" dirty="0"/>
              <a:t> dovrà avere 4 colonne, infatti: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944216"/>
            <a:ext cx="8458200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873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it-IT" sz="1800" kern="0" dirty="0"/>
              <a:t>Essendoci  una variabile di ingresso,  il nostro grafo ha due rami uscenti per ogni nodo.</a:t>
            </a:r>
          </a:p>
          <a:p>
            <a:pPr marL="3873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it-IT" sz="1800" kern="0" dirty="0"/>
              <a:t>Quindi la tabella di flusso di </a:t>
            </a:r>
            <a:r>
              <a:rPr lang="it-IT" altLang="it-IT" sz="1800" b="1" kern="0" dirty="0">
                <a:solidFill>
                  <a:srgbClr val="008000"/>
                </a:solidFill>
              </a:rPr>
              <a:t>MOORE</a:t>
            </a:r>
            <a:r>
              <a:rPr lang="it-IT" altLang="it-IT" sz="1800" kern="0" dirty="0"/>
              <a:t> avrà due colonne per la stato futuro. </a:t>
            </a:r>
          </a:p>
          <a:p>
            <a:pPr marL="101600">
              <a:spcBef>
                <a:spcPts val="1200"/>
              </a:spcBef>
            </a:pPr>
            <a:r>
              <a:rPr lang="it-IT" altLang="it-IT" sz="1800" kern="0" dirty="0"/>
              <a:t>Possiamo allora condensare tutte le informazioni contenute nel grafo in </a:t>
            </a:r>
            <a:r>
              <a:rPr lang="it-IT" altLang="it-IT" sz="1800" b="1" kern="0" dirty="0">
                <a:solidFill>
                  <a:srgbClr val="008000"/>
                </a:solidFill>
              </a:rPr>
              <a:t>quattro colonne</a:t>
            </a:r>
            <a:r>
              <a:rPr lang="it-IT" altLang="it-IT" sz="1800" b="1" kern="0" dirty="0"/>
              <a:t> </a:t>
            </a:r>
            <a:r>
              <a:rPr lang="it-IT" altLang="it-IT" sz="1800" kern="0" dirty="0"/>
              <a:t>come segue:</a:t>
            </a:r>
          </a:p>
        </p:txBody>
      </p:sp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609600" y="3505200"/>
            <a:ext cx="8534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7325" indent="-187325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446088" indent="-4460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it-IT" sz="1800" dirty="0">
                <a:solidFill>
                  <a:srgbClr val="008000"/>
                </a:solidFill>
              </a:rPr>
              <a:t>Una </a:t>
            </a:r>
            <a:r>
              <a:rPr lang="it-IT" altLang="it-IT" sz="1800" dirty="0">
                <a:solidFill>
                  <a:schemeClr val="accent2"/>
                </a:solidFill>
              </a:rPr>
              <a:t>riga</a:t>
            </a:r>
            <a:r>
              <a:rPr lang="it-IT" altLang="it-IT" sz="1800" dirty="0">
                <a:solidFill>
                  <a:srgbClr val="008000"/>
                </a:solidFill>
              </a:rPr>
              <a:t> per ogni stato</a:t>
            </a:r>
          </a:p>
          <a:p>
            <a:pPr marL="446088" indent="-4460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it-IT" sz="1800" dirty="0">
                <a:solidFill>
                  <a:srgbClr val="008000"/>
                </a:solidFill>
              </a:rPr>
              <a:t>Una colonna per lo stato presente</a:t>
            </a:r>
          </a:p>
          <a:p>
            <a:pPr marL="446088" indent="-4460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it-IT" sz="1800" dirty="0">
                <a:solidFill>
                  <a:srgbClr val="008000"/>
                </a:solidFill>
              </a:rPr>
              <a:t>Due colonne (una per il valore 0 dell’ingresso e una per il valore 1 dell’ingresso) per rappresentare i rami uscenti da ogni nodo</a:t>
            </a:r>
            <a:br>
              <a:rPr lang="it-IT" altLang="it-IT" sz="1800" dirty="0">
                <a:solidFill>
                  <a:schemeClr val="tx1"/>
                </a:solidFill>
              </a:rPr>
            </a:br>
            <a:r>
              <a:rPr lang="it-IT" altLang="it-IT" sz="1800" dirty="0">
                <a:solidFill>
                  <a:schemeClr val="tx1"/>
                </a:solidFill>
              </a:rPr>
              <a:t> (cioè le corrispondenze </a:t>
            </a:r>
            <a:r>
              <a:rPr lang="it-IT" altLang="it-IT" sz="1800" i="1" dirty="0"/>
              <a:t>stato  presente </a:t>
            </a:r>
            <a:r>
              <a:rPr lang="it-IT" altLang="it-IT" sz="1800" i="1" dirty="0">
                <a:sym typeface="Symbol" panose="05050102010706020507" pitchFamily="18" charset="2"/>
              </a:rPr>
              <a:t> stato futuro </a:t>
            </a:r>
            <a:r>
              <a:rPr lang="it-IT" altLang="it-IT" sz="1800" dirty="0">
                <a:solidFill>
                  <a:schemeClr val="tx1"/>
                </a:solidFill>
                <a:sym typeface="Symbol" panose="05050102010706020507" pitchFamily="18" charset="2"/>
              </a:rPr>
              <a:t>per ogni configurazione di ingresso)</a:t>
            </a:r>
          </a:p>
          <a:p>
            <a:pPr marL="446088" indent="-4460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it-IT" sz="1800" dirty="0">
                <a:solidFill>
                  <a:srgbClr val="008000"/>
                </a:solidFill>
                <a:sym typeface="Symbol" panose="05050102010706020507" pitchFamily="18" charset="2"/>
              </a:rPr>
              <a:t>Una colonna per rappresentare il valore dell’uscita in ogni nodo</a:t>
            </a:r>
          </a:p>
        </p:txBody>
      </p:sp>
    </p:spTree>
    <p:extLst>
      <p:ext uri="{BB962C8B-B14F-4D97-AF65-F5344CB8AC3E}">
        <p14:creationId xmlns:p14="http://schemas.microsoft.com/office/powerpoint/2010/main" val="22474032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52601" y="1224153"/>
            <a:ext cx="704088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Riepilogo sulla</a:t>
            </a:r>
            <a:r>
              <a:rPr sz="36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classificazione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</a:pPr>
            <a:r>
              <a:rPr sz="3600" b="1" dirty="0">
                <a:solidFill>
                  <a:srgbClr val="0033CC"/>
                </a:solidFill>
                <a:latin typeface="Times New Roman"/>
                <a:cs typeface="Times New Roman"/>
              </a:rPr>
              <a:t>delle macchine</a:t>
            </a:r>
            <a:r>
              <a:rPr sz="36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33CC"/>
                </a:solidFill>
                <a:latin typeface="Times New Roman"/>
                <a:cs typeface="Times New Roman"/>
              </a:rPr>
              <a:t>digitali</a:t>
            </a:r>
            <a:endParaRPr sz="3600">
              <a:latin typeface="Times New Roman"/>
              <a:cs typeface="Times New Roman"/>
            </a:endParaRPr>
          </a:p>
          <a:p>
            <a:pPr marL="12700" marR="5080" algn="ctr">
              <a:lnSpc>
                <a:spcPct val="200000"/>
              </a:lnSpc>
              <a:spcBef>
                <a:spcPts val="5"/>
              </a:spcBef>
            </a:pPr>
            <a:r>
              <a:rPr sz="3600" b="1" dirty="0">
                <a:solidFill>
                  <a:srgbClr val="009900"/>
                </a:solidFill>
                <a:latin typeface="Times New Roman"/>
                <a:cs typeface="Times New Roman"/>
              </a:rPr>
              <a:t>e </a:t>
            </a:r>
            <a:r>
              <a:rPr sz="3600" b="1" spc="-5" dirty="0">
                <a:solidFill>
                  <a:srgbClr val="009900"/>
                </a:solidFill>
                <a:latin typeface="Times New Roman"/>
                <a:cs typeface="Times New Roman"/>
              </a:rPr>
              <a:t>sul </a:t>
            </a:r>
            <a:r>
              <a:rPr sz="3600" b="1" spc="-20" dirty="0">
                <a:solidFill>
                  <a:srgbClr val="009900"/>
                </a:solidFill>
                <a:latin typeface="Times New Roman"/>
                <a:cs typeface="Times New Roman"/>
              </a:rPr>
              <a:t>loro </a:t>
            </a:r>
            <a:r>
              <a:rPr sz="3600" b="1" dirty="0">
                <a:solidFill>
                  <a:srgbClr val="009900"/>
                </a:solidFill>
                <a:latin typeface="Times New Roman"/>
                <a:cs typeface="Times New Roman"/>
              </a:rPr>
              <a:t>comportamento </a:t>
            </a:r>
            <a:r>
              <a:rPr sz="3600" b="1" spc="-5" dirty="0">
                <a:solidFill>
                  <a:srgbClr val="009900"/>
                </a:solidFill>
                <a:latin typeface="Times New Roman"/>
                <a:cs typeface="Times New Roman"/>
              </a:rPr>
              <a:t>nel</a:t>
            </a:r>
            <a:r>
              <a:rPr sz="3600" b="1" spc="-3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9900"/>
                </a:solidFill>
                <a:latin typeface="Times New Roman"/>
                <a:cs typeface="Times New Roman"/>
              </a:rPr>
              <a:t>tempo 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Forme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d’onda di</a:t>
            </a: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riferimento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6" y="289306"/>
            <a:ext cx="50952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Classificazione delle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macchine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5357266"/>
            <a:ext cx="8303259" cy="9436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85"/>
              </a:spcBef>
            </a:pPr>
            <a:r>
              <a:rPr sz="2400" b="1" dirty="0">
                <a:latin typeface="Times New Roman"/>
                <a:cs typeface="Times New Roman"/>
              </a:rPr>
              <a:t>° </a:t>
            </a:r>
            <a:r>
              <a:rPr sz="1800" spc="-5" dirty="0">
                <a:latin typeface="Times New Roman"/>
                <a:cs typeface="Times New Roman"/>
              </a:rPr>
              <a:t>Un “orologio” esterno (</a:t>
            </a:r>
            <a:r>
              <a:rPr sz="1800" i="1" spc="-5" dirty="0">
                <a:latin typeface="Times New Roman"/>
                <a:cs typeface="Times New Roman"/>
              </a:rPr>
              <a:t>clock</a:t>
            </a:r>
            <a:r>
              <a:rPr sz="1800" spc="-5" dirty="0">
                <a:latin typeface="Times New Roman"/>
                <a:cs typeface="Times New Roman"/>
              </a:rPr>
              <a:t>) </a:t>
            </a:r>
            <a:r>
              <a:rPr sz="1800" dirty="0">
                <a:latin typeface="Times New Roman"/>
                <a:cs typeface="Times New Roman"/>
              </a:rPr>
              <a:t>suddivide </a:t>
            </a:r>
            <a:r>
              <a:rPr sz="1800" spc="-5" dirty="0">
                <a:latin typeface="Times New Roman"/>
                <a:cs typeface="Times New Roman"/>
              </a:rPr>
              <a:t>il </a:t>
            </a:r>
            <a:r>
              <a:rPr sz="1800" spc="-10" dirty="0">
                <a:latin typeface="Times New Roman"/>
                <a:cs typeface="Times New Roman"/>
              </a:rPr>
              <a:t>tempo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intervalli tutti eguali, durante </a:t>
            </a:r>
            <a:r>
              <a:rPr sz="1800" dirty="0">
                <a:latin typeface="Times New Roman"/>
                <a:cs typeface="Times New Roman"/>
              </a:rPr>
              <a:t>i  quali </a:t>
            </a:r>
            <a:r>
              <a:rPr sz="1800" b="1" spc="-10" dirty="0">
                <a:latin typeface="Times New Roman"/>
                <a:cs typeface="Times New Roman"/>
              </a:rPr>
              <a:t>ingresso</a:t>
            </a:r>
            <a:r>
              <a:rPr sz="1800" spc="-10" dirty="0">
                <a:latin typeface="Times New Roman"/>
                <a:cs typeface="Times New Roman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uscita 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b="1" spc="-5" dirty="0">
                <a:latin typeface="Times New Roman"/>
                <a:cs typeface="Times New Roman"/>
              </a:rPr>
              <a:t>stato </a:t>
            </a:r>
            <a:r>
              <a:rPr sz="1800" spc="-5" dirty="0">
                <a:latin typeface="Times New Roman"/>
                <a:cs typeface="Times New Roman"/>
              </a:rPr>
              <a:t>sono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5" dirty="0">
                <a:latin typeface="Times New Roman"/>
                <a:cs typeface="Times New Roman"/>
              </a:rPr>
              <a:t>ipotesi costanti. </a:t>
            </a:r>
            <a:r>
              <a:rPr sz="1800" spc="-15" dirty="0">
                <a:latin typeface="Times New Roman"/>
                <a:cs typeface="Times New Roman"/>
              </a:rPr>
              <a:t>L’aggiornamento </a:t>
            </a:r>
            <a:r>
              <a:rPr sz="1800" spc="-5" dirty="0">
                <a:latin typeface="Times New Roman"/>
                <a:cs typeface="Times New Roman"/>
              </a:rPr>
              <a:t>dello </a:t>
            </a:r>
            <a:r>
              <a:rPr sz="1800" dirty="0">
                <a:latin typeface="Times New Roman"/>
                <a:cs typeface="Times New Roman"/>
              </a:rPr>
              <a:t>stato  avviene </a:t>
            </a:r>
            <a:r>
              <a:rPr sz="1800" spc="-5" dirty="0">
                <a:latin typeface="Times New Roman"/>
                <a:cs typeface="Times New Roman"/>
              </a:rPr>
              <a:t>nell’istante </a:t>
            </a:r>
            <a:r>
              <a:rPr sz="1800" dirty="0">
                <a:latin typeface="Times New Roman"/>
                <a:cs typeface="Times New Roman"/>
              </a:rPr>
              <a:t>che </a:t>
            </a:r>
            <a:r>
              <a:rPr sz="1800" spc="-5" dirty="0">
                <a:latin typeface="Times New Roman"/>
                <a:cs typeface="Times New Roman"/>
              </a:rPr>
              <a:t>delimita </a:t>
            </a:r>
            <a:r>
              <a:rPr sz="1800" dirty="0">
                <a:latin typeface="Times New Roman"/>
                <a:cs typeface="Times New Roman"/>
              </a:rPr>
              <a:t>due intervalli consecutivi (</a:t>
            </a:r>
            <a:r>
              <a:rPr sz="1800" i="1" dirty="0">
                <a:latin typeface="Times New Roman"/>
                <a:cs typeface="Times New Roman"/>
              </a:rPr>
              <a:t>istante di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sincronismo</a:t>
            </a:r>
            <a:r>
              <a:rPr sz="1800" spc="-10" dirty="0"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4572" y="1214627"/>
          <a:ext cx="9153525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Macchina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Comp.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802005" marR="31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Evento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Uscita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Stato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2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combinatoria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2069" marR="31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nuovo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ingresso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F(i)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400" b="1" i="1" spc="-5" dirty="0">
                          <a:latin typeface="Times New Roman"/>
                          <a:cs typeface="Times New Roman"/>
                        </a:rPr>
                        <a:t>un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solo</a:t>
                      </a:r>
                      <a:r>
                        <a:rPr sz="24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stato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asincrona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nuovo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ingresso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aggiorn.</a:t>
                      </a:r>
                      <a:r>
                        <a:rPr sz="2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immediato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F(s,i)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F(s*,i)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s*=G(s,i)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s*=G(s*,i)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sincrona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7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7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52069" marR="149860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intervallo n-esimo  aggiorn. alla fine</a:t>
                      </a:r>
                      <a:r>
                        <a:rPr sz="2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7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400" b="1" spc="-7" baseline="24305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F(s</a:t>
                      </a:r>
                      <a:r>
                        <a:rPr sz="2400" b="1" baseline="2430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,i</a:t>
                      </a:r>
                      <a:r>
                        <a:rPr sz="2400" b="1" baseline="2430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7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363855" marR="253365" indent="-149860">
                        <a:lnSpc>
                          <a:spcPct val="75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s*</a:t>
                      </a:r>
                      <a:r>
                        <a:rPr sz="2400" b="1" baseline="2430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=G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(s</a:t>
                      </a:r>
                      <a:r>
                        <a:rPr sz="2400" b="1" baseline="2430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b="1" baseline="2430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3600" b="1" baseline="-1620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n+1</a:t>
                      </a:r>
                      <a:r>
                        <a:rPr sz="3600" b="1" baseline="-16203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3600" b="1" spc="-52" baseline="-162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7" baseline="-16203" dirty="0">
                          <a:latin typeface="Times New Roman"/>
                          <a:cs typeface="Times New Roman"/>
                        </a:rPr>
                        <a:t>s*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41" y="441706"/>
            <a:ext cx="4455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La macchina</a:t>
            </a:r>
            <a:r>
              <a:rPr sz="3200" spc="-40" dirty="0"/>
              <a:t> </a:t>
            </a:r>
            <a:r>
              <a:rPr sz="3200" spc="-5" dirty="0"/>
              <a:t>combinatoria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80617" y="2344039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ing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esso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020" y="2344039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9231" y="2344039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j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251" y="234403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5361" y="2245614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0"/>
                </a:moveTo>
                <a:lnTo>
                  <a:pt x="1143000" y="0"/>
                </a:lnTo>
                <a:lnTo>
                  <a:pt x="1447800" y="609600"/>
                </a:lnTo>
                <a:lnTo>
                  <a:pt x="2895600" y="609600"/>
                </a:lnTo>
                <a:lnTo>
                  <a:pt x="3200400" y="0"/>
                </a:lnTo>
                <a:lnTo>
                  <a:pt x="4952999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361" y="2245614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609600"/>
                </a:moveTo>
                <a:lnTo>
                  <a:pt x="1143000" y="609600"/>
                </a:lnTo>
                <a:lnTo>
                  <a:pt x="1447800" y="0"/>
                </a:lnTo>
                <a:lnTo>
                  <a:pt x="2895600" y="0"/>
                </a:lnTo>
                <a:lnTo>
                  <a:pt x="3200400" y="609600"/>
                </a:lnTo>
                <a:lnTo>
                  <a:pt x="4952999" y="60960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961" y="3922014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0"/>
                </a:moveTo>
                <a:lnTo>
                  <a:pt x="1143000" y="0"/>
                </a:lnTo>
                <a:lnTo>
                  <a:pt x="1447800" y="609600"/>
                </a:lnTo>
                <a:lnTo>
                  <a:pt x="2895600" y="609600"/>
                </a:lnTo>
                <a:lnTo>
                  <a:pt x="3200400" y="0"/>
                </a:lnTo>
                <a:lnTo>
                  <a:pt x="4952999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961" y="3922014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609600"/>
                </a:moveTo>
                <a:lnTo>
                  <a:pt x="1143000" y="609600"/>
                </a:lnTo>
                <a:lnTo>
                  <a:pt x="1447800" y="0"/>
                </a:lnTo>
                <a:lnTo>
                  <a:pt x="2895600" y="0"/>
                </a:lnTo>
                <a:lnTo>
                  <a:pt x="3200400" y="609600"/>
                </a:lnTo>
                <a:lnTo>
                  <a:pt x="4952999" y="60960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5281" y="2050473"/>
            <a:ext cx="45719" cy="2785179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9653" y="1780724"/>
            <a:ext cx="0" cy="2971800"/>
          </a:xfrm>
          <a:custGeom>
            <a:avLst/>
            <a:gdLst/>
            <a:ahLst/>
            <a:cxnLst/>
            <a:rect l="l" t="t" r="r" b="b"/>
            <a:pathLst>
              <a:path h="2971800">
                <a:moveTo>
                  <a:pt x="0" y="0"/>
                </a:moveTo>
                <a:lnTo>
                  <a:pt x="0" y="2971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1575" y="1546301"/>
            <a:ext cx="263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latin typeface="Times New Roman"/>
                <a:cs typeface="Times New Roman"/>
              </a:rPr>
              <a:t>n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617" y="4008613"/>
            <a:ext cx="6946265" cy="195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66595" algn="l"/>
                <a:tab pos="3566795" algn="l"/>
                <a:tab pos="5242560" algn="l"/>
              </a:tabLst>
            </a:pPr>
            <a:r>
              <a:rPr sz="2400" dirty="0">
                <a:latin typeface="Times New Roman"/>
                <a:cs typeface="Times New Roman"/>
              </a:rPr>
              <a:t>uscita	</a:t>
            </a:r>
            <a:r>
              <a:rPr sz="2400" spc="-5" dirty="0">
                <a:latin typeface="Times New Roman"/>
                <a:cs typeface="Times New Roman"/>
              </a:rPr>
              <a:t>F(i)	F(j)	</a:t>
            </a:r>
            <a:r>
              <a:rPr sz="2400" dirty="0">
                <a:latin typeface="Times New Roman"/>
                <a:cs typeface="Times New Roman"/>
              </a:rPr>
              <a:t>F(k)</a:t>
            </a: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228917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ritardo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Times New Roman"/>
                <a:cs typeface="Times New Roman"/>
              </a:rPr>
              <a:t>p</a:t>
            </a:r>
            <a:endParaRPr sz="2400" baseline="-20833" dirty="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  <a:spcBef>
                <a:spcPts val="2205"/>
              </a:spcBef>
            </a:pPr>
            <a:r>
              <a:rPr sz="2400" b="1" dirty="0">
                <a:latin typeface="Symbol"/>
                <a:cs typeface="Symbol"/>
              </a:rPr>
              <a:t></a:t>
            </a:r>
            <a:r>
              <a:rPr sz="2400" b="1" baseline="-20833" dirty="0">
                <a:latin typeface="Times New Roman"/>
                <a:cs typeface="Times New Roman"/>
              </a:rPr>
              <a:t>p </a:t>
            </a:r>
            <a:r>
              <a:rPr sz="2400" b="1" dirty="0">
                <a:latin typeface="Times New Roman"/>
                <a:cs typeface="Times New Roman"/>
              </a:rPr>
              <a:t>: intervallo di tempo impiegato per il calcolo di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1978" y="1656334"/>
            <a:ext cx="479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13888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n+1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10200" y="1863851"/>
            <a:ext cx="0" cy="2971800"/>
          </a:xfrm>
          <a:custGeom>
            <a:avLst/>
            <a:gdLst/>
            <a:ahLst/>
            <a:cxnLst/>
            <a:rect l="l" t="t" r="r" b="b"/>
            <a:pathLst>
              <a:path h="2971800">
                <a:moveTo>
                  <a:pt x="0" y="0"/>
                </a:moveTo>
                <a:lnTo>
                  <a:pt x="0" y="2971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5200" y="4797552"/>
            <a:ext cx="202691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000" y="4797552"/>
            <a:ext cx="202691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37261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122</a:t>
            </a:r>
            <a:endParaRPr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53047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4481" y="6353047"/>
            <a:ext cx="4361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123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1666" y="441706"/>
            <a:ext cx="3820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La macchina</a:t>
            </a:r>
            <a:r>
              <a:rPr sz="3200" spc="-105" dirty="0"/>
              <a:t> </a:t>
            </a:r>
            <a:r>
              <a:rPr sz="3200" spc="-5" dirty="0"/>
              <a:t>asincrona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51938" y="3734561"/>
            <a:ext cx="1868805" cy="0"/>
          </a:xfrm>
          <a:custGeom>
            <a:avLst/>
            <a:gdLst/>
            <a:ahLst/>
            <a:cxnLst/>
            <a:rect l="l" t="t" r="r" b="b"/>
            <a:pathLst>
              <a:path w="1868804">
                <a:moveTo>
                  <a:pt x="0" y="0"/>
                </a:moveTo>
                <a:lnTo>
                  <a:pt x="1868424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1938" y="4344161"/>
            <a:ext cx="1868805" cy="0"/>
          </a:xfrm>
          <a:custGeom>
            <a:avLst/>
            <a:gdLst/>
            <a:ahLst/>
            <a:cxnLst/>
            <a:rect l="l" t="t" r="r" b="b"/>
            <a:pathLst>
              <a:path w="1868804">
                <a:moveTo>
                  <a:pt x="0" y="0"/>
                </a:moveTo>
                <a:lnTo>
                  <a:pt x="1868424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8863" y="3833241"/>
            <a:ext cx="1692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stato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2698" y="3833241"/>
            <a:ext cx="144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4694" y="2896361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0"/>
                </a:moveTo>
                <a:lnTo>
                  <a:pt x="1160907" y="0"/>
                </a:lnTo>
                <a:lnTo>
                  <a:pt x="1470406" y="609600"/>
                </a:lnTo>
                <a:lnTo>
                  <a:pt x="4953000" y="60960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4694" y="2896361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609600"/>
                </a:moveTo>
                <a:lnTo>
                  <a:pt x="1160907" y="609600"/>
                </a:lnTo>
                <a:lnTo>
                  <a:pt x="1470406" y="0"/>
                </a:lnTo>
                <a:lnTo>
                  <a:pt x="4953000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3915" y="2994482"/>
            <a:ext cx="104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ingre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7370" y="2994482"/>
            <a:ext cx="1104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j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4551" y="2994482"/>
            <a:ext cx="1104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20361" y="3734561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0"/>
                </a:moveTo>
                <a:lnTo>
                  <a:pt x="228600" y="609600"/>
                </a:lnTo>
                <a:lnTo>
                  <a:pt x="1066800" y="60960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0361" y="3734561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609600"/>
                </a:moveTo>
                <a:lnTo>
                  <a:pt x="228600" y="0"/>
                </a:lnTo>
                <a:lnTo>
                  <a:pt x="106680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8430" y="4191889"/>
            <a:ext cx="457200" cy="1358265"/>
          </a:xfrm>
          <a:custGeom>
            <a:avLst/>
            <a:gdLst/>
            <a:ahLst/>
            <a:cxnLst/>
            <a:rect l="l" t="t" r="r" b="b"/>
            <a:pathLst>
              <a:path w="457200" h="1358264">
                <a:moveTo>
                  <a:pt x="0" y="404875"/>
                </a:moveTo>
                <a:lnTo>
                  <a:pt x="114300" y="403479"/>
                </a:lnTo>
                <a:lnTo>
                  <a:pt x="126619" y="1358138"/>
                </a:lnTo>
                <a:lnTo>
                  <a:pt x="355092" y="1355217"/>
                </a:lnTo>
                <a:lnTo>
                  <a:pt x="342900" y="400558"/>
                </a:lnTo>
                <a:lnTo>
                  <a:pt x="457200" y="399034"/>
                </a:lnTo>
                <a:lnTo>
                  <a:pt x="223520" y="0"/>
                </a:lnTo>
                <a:lnTo>
                  <a:pt x="0" y="404875"/>
                </a:lnTo>
                <a:close/>
              </a:path>
            </a:pathLst>
          </a:custGeom>
          <a:ln w="28575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5684" y="5597397"/>
            <a:ext cx="229870" cy="103505"/>
          </a:xfrm>
          <a:custGeom>
            <a:avLst/>
            <a:gdLst/>
            <a:ahLst/>
            <a:cxnLst/>
            <a:rect l="l" t="t" r="r" b="b"/>
            <a:pathLst>
              <a:path w="229870" h="103504">
                <a:moveTo>
                  <a:pt x="1269" y="103428"/>
                </a:moveTo>
                <a:lnTo>
                  <a:pt x="229869" y="100507"/>
                </a:lnTo>
                <a:lnTo>
                  <a:pt x="228473" y="0"/>
                </a:lnTo>
                <a:lnTo>
                  <a:pt x="0" y="2933"/>
                </a:lnTo>
                <a:lnTo>
                  <a:pt x="1269" y="103428"/>
                </a:lnTo>
                <a:close/>
              </a:path>
            </a:pathLst>
          </a:custGeom>
          <a:ln w="28575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47590" y="5748146"/>
            <a:ext cx="229235" cy="53340"/>
          </a:xfrm>
          <a:custGeom>
            <a:avLst/>
            <a:gdLst/>
            <a:ahLst/>
            <a:cxnLst/>
            <a:rect l="l" t="t" r="r" b="b"/>
            <a:pathLst>
              <a:path w="229235" h="53339">
                <a:moveTo>
                  <a:pt x="635" y="53174"/>
                </a:moveTo>
                <a:lnTo>
                  <a:pt x="229235" y="50253"/>
                </a:lnTo>
                <a:lnTo>
                  <a:pt x="228600" y="0"/>
                </a:lnTo>
                <a:lnTo>
                  <a:pt x="0" y="2933"/>
                </a:lnTo>
                <a:lnTo>
                  <a:pt x="635" y="53174"/>
                </a:lnTo>
                <a:close/>
              </a:path>
            </a:pathLst>
          </a:custGeom>
          <a:ln w="28575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6538" y="3734561"/>
            <a:ext cx="2391410" cy="0"/>
          </a:xfrm>
          <a:custGeom>
            <a:avLst/>
            <a:gdLst/>
            <a:ahLst/>
            <a:cxnLst/>
            <a:rect l="l" t="t" r="r" b="b"/>
            <a:pathLst>
              <a:path w="2391409">
                <a:moveTo>
                  <a:pt x="0" y="0"/>
                </a:moveTo>
                <a:lnTo>
                  <a:pt x="2391156" y="0"/>
                </a:lnTo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6538" y="4344161"/>
            <a:ext cx="2391410" cy="0"/>
          </a:xfrm>
          <a:custGeom>
            <a:avLst/>
            <a:gdLst/>
            <a:ahLst/>
            <a:cxnLst/>
            <a:rect l="l" t="t" r="r" b="b"/>
            <a:pathLst>
              <a:path w="2391409">
                <a:moveTo>
                  <a:pt x="0" y="0"/>
                </a:moveTo>
                <a:lnTo>
                  <a:pt x="2391156" y="0"/>
                </a:lnTo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82361" y="4648961"/>
            <a:ext cx="2275840" cy="0"/>
          </a:xfrm>
          <a:custGeom>
            <a:avLst/>
            <a:gdLst/>
            <a:ahLst/>
            <a:cxnLst/>
            <a:rect l="l" t="t" r="r" b="b"/>
            <a:pathLst>
              <a:path w="2275840">
                <a:moveTo>
                  <a:pt x="0" y="0"/>
                </a:moveTo>
                <a:lnTo>
                  <a:pt x="2275332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2361" y="5258561"/>
            <a:ext cx="2275840" cy="0"/>
          </a:xfrm>
          <a:custGeom>
            <a:avLst/>
            <a:gdLst/>
            <a:ahLst/>
            <a:cxnLst/>
            <a:rect l="l" t="t" r="r" b="b"/>
            <a:pathLst>
              <a:path w="2275840">
                <a:moveTo>
                  <a:pt x="0" y="0"/>
                </a:moveTo>
                <a:lnTo>
                  <a:pt x="2275332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9126" y="5487161"/>
            <a:ext cx="2258695" cy="0"/>
          </a:xfrm>
          <a:custGeom>
            <a:avLst/>
            <a:gdLst/>
            <a:ahLst/>
            <a:cxnLst/>
            <a:rect l="l" t="t" r="r" b="b"/>
            <a:pathLst>
              <a:path w="2258695">
                <a:moveTo>
                  <a:pt x="0" y="0"/>
                </a:moveTo>
                <a:lnTo>
                  <a:pt x="2258568" y="0"/>
                </a:lnTo>
              </a:path>
            </a:pathLst>
          </a:custGeom>
          <a:ln w="28956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9126" y="6096761"/>
            <a:ext cx="2258695" cy="0"/>
          </a:xfrm>
          <a:custGeom>
            <a:avLst/>
            <a:gdLst/>
            <a:ahLst/>
            <a:cxnLst/>
            <a:rect l="l" t="t" r="r" b="b"/>
            <a:pathLst>
              <a:path w="2258695">
                <a:moveTo>
                  <a:pt x="0" y="0"/>
                </a:moveTo>
                <a:lnTo>
                  <a:pt x="2258568" y="0"/>
                </a:lnTo>
              </a:path>
            </a:pathLst>
          </a:custGeom>
          <a:ln w="28956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39588" y="3833241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04965" y="4748021"/>
            <a:ext cx="83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F(i,</a:t>
            </a:r>
            <a:r>
              <a:rPr sz="2400" dirty="0">
                <a:latin typeface="Times New Roman"/>
                <a:cs typeface="Times New Roman"/>
              </a:rPr>
              <a:t>s*)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4890" y="5585866"/>
            <a:ext cx="1128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G(i,s*)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20361" y="37345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20361" y="43441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57600" y="2514600"/>
            <a:ext cx="0" cy="3962400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0"/>
                </a:moveTo>
                <a:lnTo>
                  <a:pt x="0" y="396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7341" y="1506982"/>
            <a:ext cx="759269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Symbol"/>
                <a:cs typeface="Symbol"/>
              </a:rPr>
              <a:t></a:t>
            </a:r>
            <a:r>
              <a:rPr sz="2400" b="1" baseline="-20833" dirty="0">
                <a:latin typeface="Times New Roman"/>
                <a:cs typeface="Times New Roman"/>
              </a:rPr>
              <a:t>p </a:t>
            </a:r>
            <a:r>
              <a:rPr sz="2400" b="1" dirty="0">
                <a:latin typeface="Times New Roman"/>
                <a:cs typeface="Times New Roman"/>
              </a:rPr>
              <a:t>: intervallo </a:t>
            </a:r>
            <a:r>
              <a:rPr sz="2400" b="1" spc="-5" dirty="0">
                <a:latin typeface="Times New Roman"/>
                <a:cs typeface="Times New Roman"/>
              </a:rPr>
              <a:t>di </a:t>
            </a:r>
            <a:r>
              <a:rPr sz="2400" b="1" dirty="0">
                <a:latin typeface="Times New Roman"/>
                <a:cs typeface="Times New Roman"/>
              </a:rPr>
              <a:t>tempo impiegato </a:t>
            </a:r>
            <a:r>
              <a:rPr sz="2400" b="1" spc="-5" dirty="0">
                <a:latin typeface="Times New Roman"/>
                <a:cs typeface="Times New Roman"/>
              </a:rPr>
              <a:t>per </a:t>
            </a:r>
            <a:r>
              <a:rPr sz="2400" b="1" dirty="0">
                <a:latin typeface="Times New Roman"/>
                <a:cs typeface="Times New Roman"/>
              </a:rPr>
              <a:t>il calcolo </a:t>
            </a:r>
            <a:r>
              <a:rPr sz="2400" b="1" spc="-5" dirty="0">
                <a:latin typeface="Times New Roman"/>
                <a:cs typeface="Times New Roman"/>
              </a:rPr>
              <a:t>di </a:t>
            </a:r>
            <a:r>
              <a:rPr sz="2400" b="1" dirty="0">
                <a:latin typeface="Times New Roman"/>
                <a:cs typeface="Times New Roman"/>
              </a:rPr>
              <a:t>F e </a:t>
            </a:r>
            <a:r>
              <a:rPr sz="2400" b="1" spc="-5" dirty="0">
                <a:latin typeface="Times New Roman"/>
                <a:cs typeface="Times New Roman"/>
              </a:rPr>
              <a:t>di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  <a:p>
            <a:pPr marR="1533525" algn="ctr">
              <a:lnSpc>
                <a:spcPct val="100000"/>
              </a:lnSpc>
              <a:spcBef>
                <a:spcPts val="2235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19600" y="2514600"/>
            <a:ext cx="0" cy="3962400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0"/>
                </a:moveTo>
                <a:lnTo>
                  <a:pt x="0" y="396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97223" y="6354571"/>
            <a:ext cx="1049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ritardo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Times New Roman"/>
                <a:cs typeface="Times New Roman"/>
              </a:rPr>
              <a:t>p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12314" y="5487161"/>
            <a:ext cx="2667000" cy="609600"/>
          </a:xfrm>
          <a:custGeom>
            <a:avLst/>
            <a:gdLst/>
            <a:ahLst/>
            <a:cxnLst/>
            <a:rect l="l" t="t" r="r" b="b"/>
            <a:pathLst>
              <a:path w="2667000" h="609600">
                <a:moveTo>
                  <a:pt x="0" y="0"/>
                </a:moveTo>
                <a:lnTo>
                  <a:pt x="1600200" y="0"/>
                </a:lnTo>
                <a:lnTo>
                  <a:pt x="1905000" y="609600"/>
                </a:lnTo>
                <a:lnTo>
                  <a:pt x="2667000" y="609600"/>
                </a:lnTo>
              </a:path>
            </a:pathLst>
          </a:custGeom>
          <a:ln w="28956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2314" y="5487161"/>
            <a:ext cx="2667000" cy="609600"/>
          </a:xfrm>
          <a:custGeom>
            <a:avLst/>
            <a:gdLst/>
            <a:ahLst/>
            <a:cxnLst/>
            <a:rect l="l" t="t" r="r" b="b"/>
            <a:pathLst>
              <a:path w="2667000" h="609600">
                <a:moveTo>
                  <a:pt x="0" y="609600"/>
                </a:moveTo>
                <a:lnTo>
                  <a:pt x="1600200" y="609600"/>
                </a:lnTo>
                <a:lnTo>
                  <a:pt x="1905000" y="0"/>
                </a:lnTo>
                <a:lnTo>
                  <a:pt x="2667000" y="0"/>
                </a:lnTo>
              </a:path>
            </a:pathLst>
          </a:custGeom>
          <a:ln w="28956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0692" y="5585866"/>
            <a:ext cx="1420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stato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futuro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21051" y="5585866"/>
            <a:ext cx="1170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 =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G(j,s)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29709" y="5585866"/>
            <a:ext cx="1323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s* =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G(i,s)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429000" y="6210300"/>
            <a:ext cx="202691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9600" y="6210300"/>
            <a:ext cx="202691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32126" y="4648961"/>
            <a:ext cx="2667000" cy="609600"/>
          </a:xfrm>
          <a:custGeom>
            <a:avLst/>
            <a:gdLst/>
            <a:ahLst/>
            <a:cxnLst/>
            <a:rect l="l" t="t" r="r" b="b"/>
            <a:pathLst>
              <a:path w="2667000" h="609600">
                <a:moveTo>
                  <a:pt x="0" y="0"/>
                </a:moveTo>
                <a:lnTo>
                  <a:pt x="1600200" y="0"/>
                </a:lnTo>
                <a:lnTo>
                  <a:pt x="1905000" y="609600"/>
                </a:lnTo>
                <a:lnTo>
                  <a:pt x="2667000" y="6096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32126" y="4648961"/>
            <a:ext cx="2667000" cy="609600"/>
          </a:xfrm>
          <a:custGeom>
            <a:avLst/>
            <a:gdLst/>
            <a:ahLst/>
            <a:cxnLst/>
            <a:rect l="l" t="t" r="r" b="b"/>
            <a:pathLst>
              <a:path w="2667000" h="609600">
                <a:moveTo>
                  <a:pt x="0" y="609600"/>
                </a:moveTo>
                <a:lnTo>
                  <a:pt x="1600200" y="609600"/>
                </a:lnTo>
                <a:lnTo>
                  <a:pt x="1905000" y="0"/>
                </a:lnTo>
                <a:lnTo>
                  <a:pt x="26670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7340" y="4748021"/>
            <a:ext cx="73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usc</a:t>
            </a:r>
            <a:r>
              <a:rPr sz="2400" dirty="0">
                <a:latin typeface="Times New Roman"/>
                <a:cs typeface="Times New Roman"/>
              </a:rPr>
              <a:t>ita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93526" y="4748021"/>
            <a:ext cx="67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F(j,s)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62171" y="4748021"/>
            <a:ext cx="89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F(i,s)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15561" y="46489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15561" y="52585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15561" y="54871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15561" y="60967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0600" y="6400800"/>
            <a:ext cx="41770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124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4650" y="247903"/>
            <a:ext cx="36207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La macchina</a:t>
            </a:r>
            <a:r>
              <a:rPr sz="3200" spc="-105" dirty="0"/>
              <a:t> </a:t>
            </a:r>
            <a:r>
              <a:rPr sz="3200" spc="-5" dirty="0"/>
              <a:t>sincrona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18440" y="919734"/>
            <a:ext cx="8757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7" baseline="-20833" dirty="0">
                <a:latin typeface="Times New Roman"/>
                <a:cs typeface="Times New Roman"/>
              </a:rPr>
              <a:t>0 </a:t>
            </a:r>
            <a:r>
              <a:rPr sz="2400" b="1" dirty="0">
                <a:latin typeface="Times New Roman"/>
                <a:cs typeface="Times New Roman"/>
              </a:rPr>
              <a:t>: intervallo </a:t>
            </a:r>
            <a:r>
              <a:rPr sz="2400" b="1" spc="-5" dirty="0">
                <a:latin typeface="Times New Roman"/>
                <a:cs typeface="Times New Roman"/>
              </a:rPr>
              <a:t>di </a:t>
            </a:r>
            <a:r>
              <a:rPr sz="2400" b="1" dirty="0">
                <a:latin typeface="Times New Roman"/>
                <a:cs typeface="Times New Roman"/>
              </a:rPr>
              <a:t>tempo </a:t>
            </a:r>
            <a:r>
              <a:rPr sz="2400" b="1" spc="-5" dirty="0">
                <a:latin typeface="Times New Roman"/>
                <a:cs typeface="Times New Roman"/>
              </a:rPr>
              <a:t>in cui </a:t>
            </a:r>
            <a:r>
              <a:rPr sz="2400" b="1" dirty="0">
                <a:latin typeface="Times New Roman"/>
                <a:cs typeface="Times New Roman"/>
              </a:rPr>
              <a:t>la macchina </a:t>
            </a:r>
            <a:r>
              <a:rPr sz="2400" b="1" spc="-5" dirty="0">
                <a:latin typeface="Times New Roman"/>
                <a:cs typeface="Times New Roman"/>
              </a:rPr>
              <a:t>non </a:t>
            </a:r>
            <a:r>
              <a:rPr sz="2400" b="1" dirty="0">
                <a:latin typeface="Times New Roman"/>
                <a:cs typeface="Times New Roman"/>
              </a:rPr>
              <a:t>modifica il </a:t>
            </a:r>
            <a:r>
              <a:rPr sz="2400" b="1" spc="-5" dirty="0">
                <a:latin typeface="Times New Roman"/>
                <a:cs typeface="Times New Roman"/>
              </a:rPr>
              <a:t>suo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stato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9976" y="1763267"/>
            <a:ext cx="0" cy="3962400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0"/>
                </a:moveTo>
                <a:lnTo>
                  <a:pt x="0" y="396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0903" y="1446657"/>
            <a:ext cx="262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baseline="-20833" dirty="0">
                <a:latin typeface="Times New Roman"/>
                <a:cs typeface="Times New Roman"/>
              </a:rPr>
              <a:t>n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7459" y="1763267"/>
            <a:ext cx="0" cy="3962400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0"/>
                </a:moveTo>
                <a:lnTo>
                  <a:pt x="0" y="396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70954" y="1481709"/>
            <a:ext cx="151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baseline="-20833" dirty="0">
                <a:latin typeface="Times New Roman"/>
                <a:cs typeface="Times New Roman"/>
              </a:rPr>
              <a:t>n+1</a:t>
            </a:r>
            <a:r>
              <a:rPr sz="2400" dirty="0">
                <a:latin typeface="Times New Roman"/>
                <a:cs typeface="Times New Roman"/>
              </a:rPr>
              <a:t>= t</a:t>
            </a:r>
            <a:r>
              <a:rPr sz="2400" baseline="-20833" dirty="0">
                <a:latin typeface="Times New Roman"/>
                <a:cs typeface="Times New Roman"/>
              </a:rPr>
              <a:t>n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1161" y="2145029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0"/>
                </a:moveTo>
                <a:lnTo>
                  <a:pt x="1160907" y="0"/>
                </a:lnTo>
                <a:lnTo>
                  <a:pt x="1470405" y="609600"/>
                </a:lnTo>
                <a:lnTo>
                  <a:pt x="4952999" y="60960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1161" y="2145029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609600"/>
                </a:moveTo>
                <a:lnTo>
                  <a:pt x="1160907" y="609600"/>
                </a:lnTo>
                <a:lnTo>
                  <a:pt x="1470405" y="0"/>
                </a:lnTo>
                <a:lnTo>
                  <a:pt x="4952999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5390" y="2243404"/>
            <a:ext cx="1044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gre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3800" y="2151964"/>
            <a:ext cx="506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16203" dirty="0">
                <a:latin typeface="Times New Roman"/>
                <a:cs typeface="Times New Roman"/>
              </a:rPr>
              <a:t>i</a:t>
            </a:r>
            <a:r>
              <a:rPr sz="3600" spc="-104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n-1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3253" y="2151964"/>
            <a:ext cx="337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16203" dirty="0">
                <a:latin typeface="Times New Roman"/>
                <a:cs typeface="Times New Roman"/>
              </a:rPr>
              <a:t>i</a:t>
            </a:r>
            <a:r>
              <a:rPr sz="3600" spc="-11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2727" y="2151964"/>
            <a:ext cx="555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16203" dirty="0">
                <a:latin typeface="Times New Roman"/>
                <a:cs typeface="Times New Roman"/>
              </a:rPr>
              <a:t>i</a:t>
            </a:r>
            <a:r>
              <a:rPr sz="3600" spc="-89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n+1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67021" y="214502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7021" y="275462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48221" y="2145029"/>
            <a:ext cx="346075" cy="609600"/>
          </a:xfrm>
          <a:custGeom>
            <a:avLst/>
            <a:gdLst/>
            <a:ahLst/>
            <a:cxnLst/>
            <a:rect l="l" t="t" r="r" b="b"/>
            <a:pathLst>
              <a:path w="346075" h="609600">
                <a:moveTo>
                  <a:pt x="0" y="0"/>
                </a:moveTo>
                <a:lnTo>
                  <a:pt x="345948" y="609600"/>
                </a:lnTo>
              </a:path>
            </a:pathLst>
          </a:custGeom>
          <a:ln w="2895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48221" y="2145029"/>
            <a:ext cx="346075" cy="609600"/>
          </a:xfrm>
          <a:custGeom>
            <a:avLst/>
            <a:gdLst/>
            <a:ahLst/>
            <a:cxnLst/>
            <a:rect l="l" t="t" r="r" b="b"/>
            <a:pathLst>
              <a:path w="346075" h="609600">
                <a:moveTo>
                  <a:pt x="0" y="609600"/>
                </a:moveTo>
                <a:lnTo>
                  <a:pt x="345948" y="0"/>
                </a:lnTo>
              </a:path>
            </a:pathLst>
          </a:custGeom>
          <a:ln w="2895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0117" y="2983229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799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0117" y="3592829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799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39469" y="3082290"/>
            <a:ext cx="1692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stato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5496" y="2990850"/>
            <a:ext cx="54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s</a:t>
            </a:r>
            <a:r>
              <a:rPr sz="3600" spc="-75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n-1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9147" y="2990850"/>
            <a:ext cx="2009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5955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s</a:t>
            </a:r>
            <a:r>
              <a:rPr sz="3600" spc="-15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67021" y="2983229"/>
            <a:ext cx="346075" cy="609600"/>
          </a:xfrm>
          <a:custGeom>
            <a:avLst/>
            <a:gdLst/>
            <a:ahLst/>
            <a:cxnLst/>
            <a:rect l="l" t="t" r="r" b="b"/>
            <a:pathLst>
              <a:path w="346075" h="609600">
                <a:moveTo>
                  <a:pt x="0" y="0"/>
                </a:moveTo>
                <a:lnTo>
                  <a:pt x="345948" y="609600"/>
                </a:lnTo>
              </a:path>
            </a:pathLst>
          </a:custGeom>
          <a:ln w="2895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67021" y="2983229"/>
            <a:ext cx="346075" cy="609600"/>
          </a:xfrm>
          <a:custGeom>
            <a:avLst/>
            <a:gdLst/>
            <a:ahLst/>
            <a:cxnLst/>
            <a:rect l="l" t="t" r="r" b="b"/>
            <a:pathLst>
              <a:path w="346075" h="609600">
                <a:moveTo>
                  <a:pt x="0" y="609600"/>
                </a:moveTo>
                <a:lnTo>
                  <a:pt x="345948" y="0"/>
                </a:lnTo>
              </a:path>
            </a:pathLst>
          </a:custGeom>
          <a:ln w="2895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8021" y="2983229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80738" y="3592829"/>
            <a:ext cx="1967864" cy="0"/>
          </a:xfrm>
          <a:custGeom>
            <a:avLst/>
            <a:gdLst/>
            <a:ahLst/>
            <a:cxnLst/>
            <a:rect l="l" t="t" r="r" b="b"/>
            <a:pathLst>
              <a:path w="1967864">
                <a:moveTo>
                  <a:pt x="0" y="0"/>
                </a:moveTo>
                <a:lnTo>
                  <a:pt x="1967484" y="0"/>
                </a:lnTo>
              </a:path>
            </a:pathLst>
          </a:custGeom>
          <a:ln w="2895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6401" y="3464559"/>
            <a:ext cx="821690" cy="1489075"/>
          </a:xfrm>
          <a:custGeom>
            <a:avLst/>
            <a:gdLst/>
            <a:ahLst/>
            <a:cxnLst/>
            <a:rect l="l" t="t" r="r" b="b"/>
            <a:pathLst>
              <a:path w="821690" h="1489075">
                <a:moveTo>
                  <a:pt x="403859" y="323595"/>
                </a:moveTo>
                <a:lnTo>
                  <a:pt x="506095" y="374776"/>
                </a:lnTo>
                <a:lnTo>
                  <a:pt x="0" y="1386332"/>
                </a:lnTo>
                <a:lnTo>
                  <a:pt x="204470" y="1488694"/>
                </a:lnTo>
                <a:lnTo>
                  <a:pt x="710565" y="477138"/>
                </a:lnTo>
                <a:lnTo>
                  <a:pt x="812800" y="528192"/>
                </a:lnTo>
                <a:lnTo>
                  <a:pt x="821435" y="0"/>
                </a:lnTo>
                <a:lnTo>
                  <a:pt x="403859" y="323595"/>
                </a:lnTo>
                <a:close/>
              </a:path>
            </a:pathLst>
          </a:custGeom>
          <a:ln w="28575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6517" y="4904104"/>
            <a:ext cx="257810" cy="208915"/>
          </a:xfrm>
          <a:custGeom>
            <a:avLst/>
            <a:gdLst/>
            <a:ahLst/>
            <a:cxnLst/>
            <a:rect l="l" t="t" r="r" b="b"/>
            <a:pathLst>
              <a:path w="257810" h="208914">
                <a:moveTo>
                  <a:pt x="0" y="106553"/>
                </a:moveTo>
                <a:lnTo>
                  <a:pt x="204470" y="208788"/>
                </a:lnTo>
                <a:lnTo>
                  <a:pt x="257683" y="102362"/>
                </a:lnTo>
                <a:lnTo>
                  <a:pt x="53212" y="0"/>
                </a:lnTo>
                <a:lnTo>
                  <a:pt x="0" y="106553"/>
                </a:lnTo>
                <a:close/>
              </a:path>
            </a:pathLst>
          </a:custGeom>
          <a:ln w="28575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3178" y="5063871"/>
            <a:ext cx="231140" cy="155575"/>
          </a:xfrm>
          <a:custGeom>
            <a:avLst/>
            <a:gdLst/>
            <a:ahLst/>
            <a:cxnLst/>
            <a:rect l="l" t="t" r="r" b="b"/>
            <a:pathLst>
              <a:path w="231139" h="155575">
                <a:moveTo>
                  <a:pt x="0" y="53212"/>
                </a:moveTo>
                <a:lnTo>
                  <a:pt x="204470" y="155574"/>
                </a:lnTo>
                <a:lnTo>
                  <a:pt x="231139" y="102234"/>
                </a:lnTo>
                <a:lnTo>
                  <a:pt x="26670" y="0"/>
                </a:lnTo>
                <a:lnTo>
                  <a:pt x="0" y="53212"/>
                </a:lnTo>
                <a:close/>
              </a:path>
            </a:pathLst>
          </a:custGeom>
          <a:ln w="28575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48221" y="2983229"/>
            <a:ext cx="1416050" cy="609600"/>
          </a:xfrm>
          <a:custGeom>
            <a:avLst/>
            <a:gdLst/>
            <a:ahLst/>
            <a:cxnLst/>
            <a:rect l="l" t="t" r="r" b="b"/>
            <a:pathLst>
              <a:path w="1416050" h="609600">
                <a:moveTo>
                  <a:pt x="0" y="609600"/>
                </a:moveTo>
                <a:lnTo>
                  <a:pt x="303402" y="0"/>
                </a:lnTo>
                <a:lnTo>
                  <a:pt x="1415796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48221" y="2983229"/>
            <a:ext cx="1416050" cy="609600"/>
          </a:xfrm>
          <a:custGeom>
            <a:avLst/>
            <a:gdLst/>
            <a:ahLst/>
            <a:cxnLst/>
            <a:rect l="l" t="t" r="r" b="b"/>
            <a:pathLst>
              <a:path w="1416050" h="609600">
                <a:moveTo>
                  <a:pt x="0" y="0"/>
                </a:moveTo>
                <a:lnTo>
                  <a:pt x="303402" y="609600"/>
                </a:lnTo>
                <a:lnTo>
                  <a:pt x="1415796" y="60960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47967" y="2990850"/>
            <a:ext cx="58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s</a:t>
            </a:r>
            <a:r>
              <a:rPr sz="3600" spc="-89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n+1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48221" y="2983229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4">
                <a:moveTo>
                  <a:pt x="0" y="0"/>
                </a:moveTo>
                <a:lnTo>
                  <a:pt x="717803" y="0"/>
                </a:lnTo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48221" y="3592829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4">
                <a:moveTo>
                  <a:pt x="0" y="0"/>
                </a:moveTo>
                <a:lnTo>
                  <a:pt x="717803" y="0"/>
                </a:lnTo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69308" y="3832859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28425" y="5444718"/>
            <a:ext cx="1049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ritardo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Times New Roman"/>
                <a:cs typeface="Times New Roman"/>
              </a:rPr>
              <a:t>p</a:t>
            </a:r>
            <a:endParaRPr sz="2400" baseline="-20833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57759" y="4671821"/>
            <a:ext cx="2303145" cy="609600"/>
          </a:xfrm>
          <a:custGeom>
            <a:avLst/>
            <a:gdLst/>
            <a:ahLst/>
            <a:cxnLst/>
            <a:rect l="l" t="t" r="r" b="b"/>
            <a:pathLst>
              <a:path w="2303145" h="609600">
                <a:moveTo>
                  <a:pt x="0" y="0"/>
                </a:moveTo>
                <a:lnTo>
                  <a:pt x="1381632" y="0"/>
                </a:lnTo>
                <a:lnTo>
                  <a:pt x="1644777" y="609599"/>
                </a:lnTo>
                <a:lnTo>
                  <a:pt x="2302764" y="609599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88905" y="4671821"/>
            <a:ext cx="2303145" cy="609600"/>
          </a:xfrm>
          <a:custGeom>
            <a:avLst/>
            <a:gdLst/>
            <a:ahLst/>
            <a:cxnLst/>
            <a:rect l="l" t="t" r="r" b="b"/>
            <a:pathLst>
              <a:path w="2303145" h="609600">
                <a:moveTo>
                  <a:pt x="0" y="609599"/>
                </a:moveTo>
                <a:lnTo>
                  <a:pt x="1381632" y="609599"/>
                </a:lnTo>
                <a:lnTo>
                  <a:pt x="1644777" y="0"/>
                </a:lnTo>
                <a:lnTo>
                  <a:pt x="2302764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62360" y="4742778"/>
            <a:ext cx="142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stato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futuro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363591" y="4717018"/>
            <a:ext cx="98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G(i</a:t>
            </a:r>
            <a:r>
              <a:rPr sz="2400" baseline="2430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,s</a:t>
            </a:r>
            <a:r>
              <a:rPr sz="2400" baseline="2430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2" name="object 42"/>
          <p:cNvSpPr/>
          <p:nvPr/>
        </p:nvSpPr>
        <p:spPr>
          <a:xfrm>
            <a:off x="4370070" y="4671821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5722" y="4671821"/>
            <a:ext cx="1969135" cy="0"/>
          </a:xfrm>
          <a:custGeom>
            <a:avLst/>
            <a:gdLst/>
            <a:ahLst/>
            <a:cxnLst/>
            <a:rect l="l" t="t" r="r" b="b"/>
            <a:pathLst>
              <a:path w="1969135">
                <a:moveTo>
                  <a:pt x="0" y="0"/>
                </a:moveTo>
                <a:lnTo>
                  <a:pt x="196900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5722" y="5281421"/>
            <a:ext cx="1969135" cy="0"/>
          </a:xfrm>
          <a:custGeom>
            <a:avLst/>
            <a:gdLst/>
            <a:ahLst/>
            <a:cxnLst/>
            <a:rect l="l" t="t" r="r" b="b"/>
            <a:pathLst>
              <a:path w="1969135">
                <a:moveTo>
                  <a:pt x="0" y="0"/>
                </a:moveTo>
                <a:lnTo>
                  <a:pt x="196900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46067" y="3821351"/>
            <a:ext cx="2319655" cy="609600"/>
          </a:xfrm>
          <a:custGeom>
            <a:avLst/>
            <a:gdLst/>
            <a:ahLst/>
            <a:cxnLst/>
            <a:rect l="l" t="t" r="r" b="b"/>
            <a:pathLst>
              <a:path w="2319654" h="609600">
                <a:moveTo>
                  <a:pt x="0" y="0"/>
                </a:moveTo>
                <a:lnTo>
                  <a:pt x="1391666" y="0"/>
                </a:lnTo>
                <a:lnTo>
                  <a:pt x="1656842" y="609600"/>
                </a:lnTo>
                <a:lnTo>
                  <a:pt x="2319528" y="6096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9209" y="3818748"/>
            <a:ext cx="2319655" cy="609600"/>
          </a:xfrm>
          <a:custGeom>
            <a:avLst/>
            <a:gdLst/>
            <a:ahLst/>
            <a:cxnLst/>
            <a:rect l="l" t="t" r="r" b="b"/>
            <a:pathLst>
              <a:path w="2319654" h="609600">
                <a:moveTo>
                  <a:pt x="0" y="609600"/>
                </a:moveTo>
                <a:lnTo>
                  <a:pt x="1391666" y="609600"/>
                </a:lnTo>
                <a:lnTo>
                  <a:pt x="1656842" y="0"/>
                </a:lnTo>
                <a:lnTo>
                  <a:pt x="231952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48054" y="4001910"/>
            <a:ext cx="73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usc</a:t>
            </a:r>
            <a:r>
              <a:rPr sz="2400" dirty="0">
                <a:latin typeface="Times New Roman"/>
                <a:cs typeface="Times New Roman"/>
              </a:rPr>
              <a:t>ita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377464" y="3943105"/>
            <a:ext cx="934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F(i</a:t>
            </a:r>
            <a:r>
              <a:rPr sz="2400" baseline="2430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,s</a:t>
            </a:r>
            <a:r>
              <a:rPr sz="2400" baseline="2430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9" name="object 49"/>
          <p:cNvSpPr/>
          <p:nvPr/>
        </p:nvSpPr>
        <p:spPr>
          <a:xfrm>
            <a:off x="5817870" y="3818748"/>
            <a:ext cx="1971039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0532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62891" y="4428348"/>
            <a:ext cx="1969135" cy="0"/>
          </a:xfrm>
          <a:custGeom>
            <a:avLst/>
            <a:gdLst/>
            <a:ahLst/>
            <a:cxnLst/>
            <a:rect l="l" t="t" r="r" b="b"/>
            <a:pathLst>
              <a:path w="1969135">
                <a:moveTo>
                  <a:pt x="0" y="0"/>
                </a:moveTo>
                <a:lnTo>
                  <a:pt x="196900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64381" y="5338381"/>
            <a:ext cx="315595" cy="76200"/>
          </a:xfrm>
          <a:custGeom>
            <a:avLst/>
            <a:gdLst/>
            <a:ahLst/>
            <a:cxnLst/>
            <a:rect l="l" t="t" r="r" b="b"/>
            <a:pathLst>
              <a:path w="315595" h="76200">
                <a:moveTo>
                  <a:pt x="239267" y="0"/>
                </a:moveTo>
                <a:lnTo>
                  <a:pt x="239267" y="76199"/>
                </a:lnTo>
                <a:lnTo>
                  <a:pt x="302767" y="44449"/>
                </a:lnTo>
                <a:lnTo>
                  <a:pt x="251967" y="44449"/>
                </a:lnTo>
                <a:lnTo>
                  <a:pt x="251967" y="31749"/>
                </a:lnTo>
                <a:lnTo>
                  <a:pt x="302767" y="31749"/>
                </a:lnTo>
                <a:lnTo>
                  <a:pt x="239267" y="0"/>
                </a:lnTo>
                <a:close/>
              </a:path>
              <a:path w="315595" h="76200">
                <a:moveTo>
                  <a:pt x="239267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239267" y="44449"/>
                </a:lnTo>
                <a:lnTo>
                  <a:pt x="239267" y="31749"/>
                </a:lnTo>
                <a:close/>
              </a:path>
              <a:path w="315595" h="76200">
                <a:moveTo>
                  <a:pt x="302767" y="31749"/>
                </a:moveTo>
                <a:lnTo>
                  <a:pt x="251967" y="31749"/>
                </a:lnTo>
                <a:lnTo>
                  <a:pt x="251967" y="44449"/>
                </a:lnTo>
                <a:lnTo>
                  <a:pt x="302767" y="44449"/>
                </a:lnTo>
                <a:lnTo>
                  <a:pt x="315467" y="38099"/>
                </a:lnTo>
                <a:lnTo>
                  <a:pt x="302767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7949" y="5353903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304800" h="76200">
                <a:moveTo>
                  <a:pt x="304800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304800" y="44449"/>
                </a:lnTo>
                <a:lnTo>
                  <a:pt x="30480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88048" y="5969796"/>
            <a:ext cx="76682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Symbol"/>
                <a:cs typeface="Symbol"/>
              </a:rPr>
              <a:t></a:t>
            </a:r>
            <a:r>
              <a:rPr sz="2400" b="1" baseline="-20833" dirty="0">
                <a:latin typeface="Times New Roman"/>
                <a:cs typeface="Times New Roman"/>
              </a:rPr>
              <a:t>p </a:t>
            </a:r>
            <a:r>
              <a:rPr sz="2400" b="1" dirty="0">
                <a:latin typeface="Times New Roman"/>
                <a:cs typeface="Times New Roman"/>
              </a:rPr>
              <a:t>: intervallo di tempo impiegato dal calcolo di F e di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br>
              <a:rPr lang="it-IT" sz="2400" b="1" dirty="0">
                <a:latin typeface="Times New Roman"/>
                <a:cs typeface="Times New Roman"/>
              </a:rPr>
            </a:br>
            <a:r>
              <a:rPr lang="it-IT" sz="2400" b="1" dirty="0">
                <a:latin typeface="Times New Roman"/>
                <a:cs typeface="Times New Roman"/>
              </a:rPr>
              <a:t>      (in parallelo!)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4" name="object 5"/>
          <p:cNvSpPr/>
          <p:nvPr/>
        </p:nvSpPr>
        <p:spPr>
          <a:xfrm>
            <a:off x="5363716" y="1611629"/>
            <a:ext cx="0" cy="3962400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0"/>
                </a:moveTo>
                <a:lnTo>
                  <a:pt x="0" y="396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2317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28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058" y="235448"/>
            <a:ext cx="693948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Procedimento </a:t>
            </a:r>
            <a:r>
              <a:rPr spc="-5" dirty="0"/>
              <a:t>di </a:t>
            </a:r>
            <a:r>
              <a:rPr spc="-5" dirty="0" err="1"/>
              <a:t>sintesi</a:t>
            </a:r>
            <a:r>
              <a:rPr spc="-5" dirty="0"/>
              <a:t> d</a:t>
            </a:r>
            <a:r>
              <a:rPr lang="it-IT" spc="-5" dirty="0"/>
              <a:t>elle Reti Sequenziali</a:t>
            </a:r>
            <a:endParaRPr spc="-5" dirty="0"/>
          </a:p>
          <a:p>
            <a:pPr algn="ctr">
              <a:lnSpc>
                <a:spcPct val="100000"/>
              </a:lnSpc>
            </a:pPr>
            <a:r>
              <a:rPr spc="-5" dirty="0"/>
              <a:t>dalla </a:t>
            </a:r>
            <a:r>
              <a:rPr spc="-10" dirty="0"/>
              <a:t>DESCRIZIONE </a:t>
            </a:r>
            <a:r>
              <a:rPr spc="-5" dirty="0"/>
              <a:t>A PAROLE alla RETE</a:t>
            </a:r>
            <a:r>
              <a:rPr spc="105" dirty="0"/>
              <a:t> </a:t>
            </a:r>
            <a:r>
              <a:rPr spc="-10" dirty="0"/>
              <a:t>LOGICA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548" y="1905000"/>
            <a:ext cx="7308993" cy="476976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costruisce il diagramma </a:t>
            </a:r>
            <a:r>
              <a:rPr sz="1600" spc="-5" dirty="0" err="1">
                <a:latin typeface="Calibri"/>
                <a:cs typeface="Calibri"/>
              </a:rPr>
              <a:t>degli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stati</a:t>
            </a:r>
            <a:r>
              <a:rPr lang="it-IT" sz="1600" spc="-5" dirty="0">
                <a:latin typeface="Calibri"/>
                <a:cs typeface="Calibri"/>
              </a:rPr>
              <a:t> (detto anche </a:t>
            </a:r>
            <a:r>
              <a:rPr lang="it-IT" sz="1600" i="1" spc="-5" dirty="0">
                <a:latin typeface="Calibri"/>
                <a:cs typeface="Calibri"/>
              </a:rPr>
              <a:t>grafo degli stati</a:t>
            </a:r>
            <a:r>
              <a:rPr lang="it-IT" sz="1600" spc="-5" dirty="0">
                <a:latin typeface="Calibri"/>
                <a:cs typeface="Calibri"/>
              </a:rPr>
              <a:t>) che descrive il comportamento della macchina sequenziale </a:t>
            </a: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ricava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tabella di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flusso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individua la tabella di flusso minima (cioè la tabella col numero minimo di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stati</a:t>
            </a:r>
            <a:r>
              <a:rPr sz="1600" spc="-5" dirty="0">
                <a:latin typeface="Calibri"/>
                <a:cs typeface="Calibri"/>
              </a:rPr>
              <a:t>)</a:t>
            </a:r>
            <a:br>
              <a:rPr lang="it-IT" sz="1600" spc="-5" dirty="0">
                <a:latin typeface="Calibri"/>
                <a:cs typeface="Calibri"/>
              </a:rPr>
            </a:b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codificano </a:t>
            </a:r>
            <a:r>
              <a:rPr sz="1600" dirty="0">
                <a:latin typeface="Calibri"/>
                <a:cs typeface="Calibri"/>
              </a:rPr>
              <a:t>gli </a:t>
            </a:r>
            <a:r>
              <a:rPr sz="1600" spc="-5" dirty="0">
                <a:latin typeface="Calibri"/>
                <a:cs typeface="Calibri"/>
              </a:rPr>
              <a:t>stati con variabili binarie (variabili di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stato)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ricava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tabella delle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transizioni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</a:t>
            </a:r>
            <a:r>
              <a:rPr sz="1600" spc="-10" dirty="0">
                <a:latin typeface="Calibri"/>
                <a:cs typeface="Calibri"/>
              </a:rPr>
              <a:t>disegnano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mappe </a:t>
            </a:r>
            <a:r>
              <a:rPr sz="1600" spc="-5" dirty="0">
                <a:latin typeface="Calibri"/>
                <a:cs typeface="Calibri"/>
              </a:rPr>
              <a:t>di Karnaugh o le t.d.v. delle variabili di stato e di uscita (funzioni F 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scrivono le </a:t>
            </a:r>
            <a:r>
              <a:rPr sz="1600" spc="-10" dirty="0" err="1">
                <a:latin typeface="Calibri"/>
                <a:cs typeface="Calibri"/>
              </a:rPr>
              <a:t>espressioni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dello</a:t>
            </a:r>
            <a:r>
              <a:rPr sz="1600" spc="-5" dirty="0">
                <a:latin typeface="Calibri"/>
                <a:cs typeface="Calibri"/>
              </a:rPr>
              <a:t> stato futuro e delle uscite (sintesi di F e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G)</a:t>
            </a:r>
            <a:r>
              <a:rPr lang="it-IT" sz="1600" spc="-5" dirty="0">
                <a:latin typeface="Calibri"/>
                <a:cs typeface="Calibri"/>
              </a:rPr>
              <a:t>; </a:t>
            </a:r>
            <a:r>
              <a:rPr lang="it-IT" sz="1600" b="1" spc="-5" dirty="0">
                <a:solidFill>
                  <a:srgbClr val="FF0000"/>
                </a:solidFill>
                <a:latin typeface="Calibri"/>
                <a:cs typeface="Calibri"/>
              </a:rPr>
              <a:t>se la R.S. è ASINCRONA,  la rete G non deve presentare alee</a:t>
            </a: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</a:t>
            </a:r>
            <a:r>
              <a:rPr sz="1600" spc="-10" dirty="0">
                <a:latin typeface="Calibri"/>
                <a:cs typeface="Calibri"/>
              </a:rPr>
              <a:t>disegna </a:t>
            </a:r>
            <a:r>
              <a:rPr sz="1600" spc="-5" dirty="0">
                <a:latin typeface="Calibri"/>
                <a:cs typeface="Calibri"/>
              </a:rPr>
              <a:t>lo </a:t>
            </a:r>
            <a:r>
              <a:rPr sz="1600" spc="-10" dirty="0">
                <a:latin typeface="Calibri"/>
                <a:cs typeface="Calibri"/>
              </a:rPr>
              <a:t>schema </a:t>
            </a:r>
            <a:r>
              <a:rPr sz="1600" spc="-5" dirty="0" err="1">
                <a:latin typeface="Calibri"/>
                <a:cs typeface="Calibri"/>
              </a:rPr>
              <a:t>logico</a:t>
            </a:r>
            <a:endParaRPr lang="it-IT" sz="1600" spc="-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80"/>
              </a:spcBef>
              <a:tabLst>
                <a:tab pos="253365" algn="l"/>
                <a:tab pos="254000" algn="l"/>
              </a:tabLst>
            </a:pPr>
            <a:endParaRPr lang="it-IT" sz="1600" spc="-5" dirty="0">
              <a:latin typeface="Calibri"/>
              <a:cs typeface="Calibri"/>
            </a:endParaRPr>
          </a:p>
          <a:p>
            <a:pPr marL="12700" marR="5080">
              <a:lnSpc>
                <a:spcPct val="110100"/>
              </a:lnSpc>
              <a:spcBef>
                <a:spcPts val="384"/>
              </a:spcBef>
            </a:pPr>
            <a:r>
              <a:rPr lang="it-IT" sz="1600" spc="-5" dirty="0">
                <a:solidFill>
                  <a:srgbClr val="3333CC"/>
                </a:solidFill>
                <a:cs typeface="Calibri"/>
              </a:rPr>
              <a:t>Il passo 3 non è strettamente </a:t>
            </a:r>
            <a:r>
              <a:rPr lang="it-IT" sz="1600" spc="-10" dirty="0">
                <a:solidFill>
                  <a:srgbClr val="3333CC"/>
                </a:solidFill>
                <a:cs typeface="Calibri"/>
              </a:rPr>
              <a:t>necessario (non studieremo in questo corso tecniche sistematiche per la  riduzione del numero degli stati)</a:t>
            </a: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A7FC338-964C-4B4B-9863-133206FF1A7E}"/>
              </a:ext>
            </a:extLst>
          </p:cNvPr>
          <p:cNvGrpSpPr/>
          <p:nvPr/>
        </p:nvGrpSpPr>
        <p:grpSpPr>
          <a:xfrm>
            <a:off x="7578475" y="1850007"/>
            <a:ext cx="1626310" cy="1311111"/>
            <a:chOff x="7239000" y="1905000"/>
            <a:chExt cx="1626310" cy="137160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0C0F0C6-1C1A-4627-966E-8F3F0B2C7A91}"/>
                </a:ext>
              </a:extLst>
            </p:cNvPr>
            <p:cNvSpPr txBox="1"/>
            <p:nvPr/>
          </p:nvSpPr>
          <p:spPr>
            <a:xfrm>
              <a:off x="7458251" y="2221468"/>
              <a:ext cx="1407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/>
                <a:t>Descrizione formale del comportamento</a:t>
              </a:r>
            </a:p>
          </p:txBody>
        </p:sp>
        <p:sp>
          <p:nvSpPr>
            <p:cNvPr id="7" name="Parentesi graffa chiusa 6">
              <a:extLst>
                <a:ext uri="{FF2B5EF4-FFF2-40B4-BE49-F238E27FC236}">
                  <a16:creationId xmlns:a16="http://schemas.microsoft.com/office/drawing/2014/main" id="{63B0F6DF-CED3-4907-BFAE-933A79DE0381}"/>
                </a:ext>
              </a:extLst>
            </p:cNvPr>
            <p:cNvSpPr/>
            <p:nvPr/>
          </p:nvSpPr>
          <p:spPr>
            <a:xfrm>
              <a:off x="7239000" y="1905000"/>
              <a:ext cx="228600" cy="1371600"/>
            </a:xfrm>
            <a:prstGeom prst="rightBrace">
              <a:avLst>
                <a:gd name="adj1" fmla="val 41322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F28D60-369D-4F52-81A6-C2E8D9CC4F75}"/>
              </a:ext>
            </a:extLst>
          </p:cNvPr>
          <p:cNvSpPr txBox="1"/>
          <p:nvPr/>
        </p:nvSpPr>
        <p:spPr>
          <a:xfrm>
            <a:off x="152400" y="1203676"/>
            <a:ext cx="76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it-IT" sz="1800" spc="-5">
                <a:solidFill>
                  <a:srgbClr val="FF0000"/>
                </a:solidFill>
                <a:latin typeface="Calibri"/>
                <a:cs typeface="Calibri"/>
              </a:rPr>
              <a:t>Si può </a:t>
            </a:r>
            <a:r>
              <a:rPr lang="it-IT" sz="1800" spc="-10">
                <a:solidFill>
                  <a:srgbClr val="FF0000"/>
                </a:solidFill>
                <a:latin typeface="Calibri"/>
                <a:cs typeface="Calibri"/>
              </a:rPr>
              <a:t>passare </a:t>
            </a:r>
            <a:r>
              <a:rPr lang="it-IT" sz="1800" spc="-5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lang="it-IT" sz="1800" spc="-1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lang="it-IT" sz="1800" spc="-10">
                <a:solidFill>
                  <a:srgbClr val="3333CC"/>
                </a:solidFill>
                <a:latin typeface="Calibri"/>
                <a:cs typeface="Calibri"/>
              </a:rPr>
              <a:t>descrizione </a:t>
            </a:r>
            <a:r>
              <a:rPr lang="it-IT" sz="1800" spc="-5">
                <a:solidFill>
                  <a:srgbClr val="3333CC"/>
                </a:solidFill>
                <a:latin typeface="Calibri"/>
                <a:cs typeface="Calibri"/>
              </a:rPr>
              <a:t>a parole </a:t>
            </a:r>
            <a:r>
              <a:rPr lang="it-IT" sz="1800" spc="-5">
                <a:solidFill>
                  <a:srgbClr val="FF0000"/>
                </a:solidFill>
                <a:latin typeface="Calibri"/>
                <a:cs typeface="Calibri"/>
              </a:rPr>
              <a:t>del funzionamento di </a:t>
            </a:r>
            <a:r>
              <a:rPr lang="it-IT" sz="1800" spc="-1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lang="it-IT" sz="1800" spc="-5">
                <a:solidFill>
                  <a:srgbClr val="FF0000"/>
                </a:solidFill>
                <a:latin typeface="Calibri"/>
                <a:cs typeface="Calibri"/>
              </a:rPr>
              <a:t>macchina sequenziale alla </a:t>
            </a:r>
            <a:r>
              <a:rPr lang="it-IT" sz="1800" spc="-5">
                <a:solidFill>
                  <a:srgbClr val="3333CC"/>
                </a:solidFill>
                <a:latin typeface="Calibri"/>
                <a:cs typeface="Calibri"/>
              </a:rPr>
              <a:t>R.S. </a:t>
            </a:r>
            <a:r>
              <a:rPr lang="it-IT" sz="1800" spc="-5">
                <a:solidFill>
                  <a:srgbClr val="FF0000"/>
                </a:solidFill>
                <a:latin typeface="Calibri"/>
                <a:cs typeface="Calibri"/>
              </a:rPr>
              <a:t>corrispondente eseguendo in </a:t>
            </a:r>
            <a:r>
              <a:rPr lang="it-IT" sz="1800" spc="-1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lang="it-IT" sz="1800" spc="-5">
                <a:solidFill>
                  <a:srgbClr val="FF0000"/>
                </a:solidFill>
                <a:latin typeface="Calibri"/>
                <a:cs typeface="Calibri"/>
              </a:rPr>
              <a:t>i seguenti</a:t>
            </a:r>
            <a:r>
              <a:rPr lang="it-IT" sz="1800" spc="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spc="-5">
                <a:solidFill>
                  <a:srgbClr val="FF0000"/>
                </a:solidFill>
                <a:latin typeface="Calibri"/>
                <a:cs typeface="Calibri"/>
              </a:rPr>
              <a:t>passi:</a:t>
            </a:r>
            <a:endParaRPr lang="it-IT" sz="1800" dirty="0">
              <a:latin typeface="Calibri"/>
              <a:cs typeface="Calibri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B740CD8-348F-4924-B634-35EFBBF75010}"/>
              </a:ext>
            </a:extLst>
          </p:cNvPr>
          <p:cNvGrpSpPr/>
          <p:nvPr/>
        </p:nvGrpSpPr>
        <p:grpSpPr>
          <a:xfrm>
            <a:off x="7578812" y="3807449"/>
            <a:ext cx="1407059" cy="1225638"/>
            <a:chOff x="7239000" y="1905000"/>
            <a:chExt cx="1220168" cy="157582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7A85F77-BA9B-4D59-8042-9750E271F8A2}"/>
                </a:ext>
              </a:extLst>
            </p:cNvPr>
            <p:cNvSpPr txBox="1"/>
            <p:nvPr/>
          </p:nvSpPr>
          <p:spPr>
            <a:xfrm>
              <a:off x="7467600" y="1977112"/>
              <a:ext cx="991568" cy="150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/>
                <a:t>Costruzione e sintesi delle RC </a:t>
              </a:r>
            </a:p>
            <a:p>
              <a:pPr algn="ctr"/>
              <a:r>
                <a:rPr lang="it-IT" sz="1400" i="1" dirty="0"/>
                <a:t>F e G</a:t>
              </a:r>
            </a:p>
            <a:p>
              <a:pPr algn="ctr"/>
              <a:endParaRPr lang="it-IT" sz="1400" i="1" dirty="0"/>
            </a:p>
          </p:txBody>
        </p:sp>
        <p:sp>
          <p:nvSpPr>
            <p:cNvPr id="12" name="Parentesi graffa chiusa 11">
              <a:extLst>
                <a:ext uri="{FF2B5EF4-FFF2-40B4-BE49-F238E27FC236}">
                  <a16:creationId xmlns:a16="http://schemas.microsoft.com/office/drawing/2014/main" id="{F64F7BAE-7B20-4160-863A-66F19BFA1987}"/>
                </a:ext>
              </a:extLst>
            </p:cNvPr>
            <p:cNvSpPr/>
            <p:nvPr/>
          </p:nvSpPr>
          <p:spPr>
            <a:xfrm>
              <a:off x="7239000" y="1905000"/>
              <a:ext cx="228600" cy="1371600"/>
            </a:xfrm>
            <a:prstGeom prst="rightBrace">
              <a:avLst>
                <a:gd name="adj1" fmla="val 41322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BFA306-B3C2-4A0F-9EBF-9D555521AD14}"/>
              </a:ext>
            </a:extLst>
          </p:cNvPr>
          <p:cNvSpPr txBox="1"/>
          <p:nvPr/>
        </p:nvSpPr>
        <p:spPr>
          <a:xfrm>
            <a:off x="6915525" y="3327551"/>
            <a:ext cx="191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CODIFICA DI I, U, 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6144C8-8B35-449C-8F56-544B2F5F5EE2}"/>
              </a:ext>
            </a:extLst>
          </p:cNvPr>
          <p:cNvSpPr txBox="1"/>
          <p:nvPr/>
        </p:nvSpPr>
        <p:spPr>
          <a:xfrm>
            <a:off x="7010400" y="5007993"/>
            <a:ext cx="20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COMPLETAMENTO DEL PROGETTO</a:t>
            </a:r>
          </a:p>
        </p:txBody>
      </p:sp>
    </p:spTree>
    <p:extLst>
      <p:ext uri="{BB962C8B-B14F-4D97-AF65-F5344CB8AC3E}">
        <p14:creationId xmlns:p14="http://schemas.microsoft.com/office/powerpoint/2010/main" val="27617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54" name="Group 22"/>
          <p:cNvGrpSpPr>
            <a:grpSpLocks/>
          </p:cNvGrpSpPr>
          <p:nvPr/>
        </p:nvGrpSpPr>
        <p:grpSpPr bwMode="auto">
          <a:xfrm>
            <a:off x="625475" y="1443038"/>
            <a:ext cx="3589338" cy="3916362"/>
            <a:chOff x="1723" y="576"/>
            <a:chExt cx="2261" cy="2467"/>
          </a:xfrm>
        </p:grpSpPr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3456" y="1880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s*</a:t>
              </a:r>
            </a:p>
          </p:txBody>
        </p:sp>
        <p:grpSp>
          <p:nvGrpSpPr>
            <p:cNvPr id="6155" name="Group 18"/>
            <p:cNvGrpSpPr>
              <a:grpSpLocks/>
            </p:cNvGrpSpPr>
            <p:nvPr/>
          </p:nvGrpSpPr>
          <p:grpSpPr bwMode="auto">
            <a:xfrm>
              <a:off x="1723" y="576"/>
              <a:ext cx="2261" cy="2467"/>
              <a:chOff x="1723" y="576"/>
              <a:chExt cx="2261" cy="2467"/>
            </a:xfrm>
          </p:grpSpPr>
          <p:sp>
            <p:nvSpPr>
              <p:cNvPr id="6156" name="Rectangle 3"/>
              <p:cNvSpPr>
                <a:spLocks noChangeArrowheads="1"/>
              </p:cNvSpPr>
              <p:nvPr/>
            </p:nvSpPr>
            <p:spPr bwMode="auto">
              <a:xfrm>
                <a:off x="2509" y="576"/>
                <a:ext cx="865" cy="72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 b="1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6157" name="Rectangle 4"/>
              <p:cNvSpPr>
                <a:spLocks noChangeArrowheads="1"/>
              </p:cNvSpPr>
              <p:nvPr/>
            </p:nvSpPr>
            <p:spPr bwMode="auto">
              <a:xfrm>
                <a:off x="2509" y="1772"/>
                <a:ext cx="865" cy="72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 b="1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6158" name="Rectangle 8"/>
              <p:cNvSpPr>
                <a:spLocks noChangeArrowheads="1"/>
              </p:cNvSpPr>
              <p:nvPr/>
            </p:nvSpPr>
            <p:spPr bwMode="auto">
              <a:xfrm>
                <a:off x="1723" y="584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6159" name="Freeform 9"/>
              <p:cNvSpPr>
                <a:spLocks/>
              </p:cNvSpPr>
              <p:nvPr/>
            </p:nvSpPr>
            <p:spPr bwMode="auto">
              <a:xfrm>
                <a:off x="3360" y="2158"/>
                <a:ext cx="288" cy="885"/>
              </a:xfrm>
              <a:custGeom>
                <a:avLst/>
                <a:gdLst>
                  <a:gd name="T0" fmla="*/ 0 w 240"/>
                  <a:gd name="T1" fmla="*/ 0 h 1152"/>
                  <a:gd name="T2" fmla="*/ 598 w 240"/>
                  <a:gd name="T3" fmla="*/ 0 h 1152"/>
                  <a:gd name="T4" fmla="*/ 598 w 240"/>
                  <a:gd name="T5" fmla="*/ 401 h 1152"/>
                  <a:gd name="T6" fmla="*/ 0 w 240"/>
                  <a:gd name="T7" fmla="*/ 401 h 1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115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152"/>
                    </a:lnTo>
                    <a:lnTo>
                      <a:pt x="0" y="11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60" name="Freeform 10"/>
              <p:cNvSpPr>
                <a:spLocks/>
              </p:cNvSpPr>
              <p:nvPr/>
            </p:nvSpPr>
            <p:spPr bwMode="auto">
              <a:xfrm>
                <a:off x="2256" y="1102"/>
                <a:ext cx="240" cy="1941"/>
              </a:xfrm>
              <a:custGeom>
                <a:avLst/>
                <a:gdLst>
                  <a:gd name="T0" fmla="*/ 240 w 240"/>
                  <a:gd name="T1" fmla="*/ 1319 h 2208"/>
                  <a:gd name="T2" fmla="*/ 0 w 240"/>
                  <a:gd name="T3" fmla="*/ 1319 h 2208"/>
                  <a:gd name="T4" fmla="*/ 0 w 240"/>
                  <a:gd name="T5" fmla="*/ 0 h 2208"/>
                  <a:gd name="T6" fmla="*/ 240 w 240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2208">
                    <a:moveTo>
                      <a:pt x="240" y="2208"/>
                    </a:moveTo>
                    <a:lnTo>
                      <a:pt x="0" y="2208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61" name="Line 11"/>
              <p:cNvSpPr>
                <a:spLocks noChangeShapeType="1"/>
              </p:cNvSpPr>
              <p:nvPr/>
            </p:nvSpPr>
            <p:spPr bwMode="auto">
              <a:xfrm>
                <a:off x="2256" y="2350"/>
                <a:ext cx="2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62" name="Line 12"/>
              <p:cNvSpPr>
                <a:spLocks noChangeShapeType="1"/>
              </p:cNvSpPr>
              <p:nvPr/>
            </p:nvSpPr>
            <p:spPr bwMode="auto">
              <a:xfrm>
                <a:off x="1872" y="718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63" name="Rectangle 13"/>
              <p:cNvSpPr>
                <a:spLocks noChangeArrowheads="1"/>
              </p:cNvSpPr>
              <p:nvPr/>
            </p:nvSpPr>
            <p:spPr bwMode="auto">
              <a:xfrm>
                <a:off x="3600" y="622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6164" name="Rectangle 15"/>
              <p:cNvSpPr>
                <a:spLocks noChangeArrowheads="1"/>
              </p:cNvSpPr>
              <p:nvPr/>
            </p:nvSpPr>
            <p:spPr bwMode="auto">
              <a:xfrm>
                <a:off x="2037" y="2206"/>
                <a:ext cx="7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6165" name="Freeform 16"/>
              <p:cNvSpPr>
                <a:spLocks/>
              </p:cNvSpPr>
              <p:nvPr/>
            </p:nvSpPr>
            <p:spPr bwMode="auto">
              <a:xfrm>
                <a:off x="2064" y="718"/>
                <a:ext cx="432" cy="1200"/>
              </a:xfrm>
              <a:custGeom>
                <a:avLst/>
                <a:gdLst>
                  <a:gd name="T0" fmla="*/ 0 w 432"/>
                  <a:gd name="T1" fmla="*/ 0 h 1200"/>
                  <a:gd name="T2" fmla="*/ 0 w 432"/>
                  <a:gd name="T3" fmla="*/ 1200 h 1200"/>
                  <a:gd name="T4" fmla="*/ 432 w 432"/>
                  <a:gd name="T5" fmla="*/ 1200 h 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" h="1200">
                    <a:moveTo>
                      <a:pt x="0" y="0"/>
                    </a:moveTo>
                    <a:lnTo>
                      <a:pt x="0" y="1200"/>
                    </a:lnTo>
                    <a:lnTo>
                      <a:pt x="432" y="120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66" name="Line 17"/>
              <p:cNvSpPr>
                <a:spLocks noChangeShapeType="1"/>
              </p:cNvSpPr>
              <p:nvPr/>
            </p:nvSpPr>
            <p:spPr bwMode="auto">
              <a:xfrm>
                <a:off x="3360" y="910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48859" name="Group 27"/>
          <p:cNvGrpSpPr>
            <a:grpSpLocks/>
          </p:cNvGrpSpPr>
          <p:nvPr/>
        </p:nvGrpSpPr>
        <p:grpSpPr bwMode="auto">
          <a:xfrm>
            <a:off x="1890713" y="5016500"/>
            <a:ext cx="1373187" cy="685800"/>
            <a:chOff x="2520" y="3096"/>
            <a:chExt cx="865" cy="432"/>
          </a:xfrm>
        </p:grpSpPr>
        <p:sp>
          <p:nvSpPr>
            <p:cNvPr id="6152" name="Rectangle 28"/>
            <p:cNvSpPr>
              <a:spLocks noChangeArrowheads="1"/>
            </p:cNvSpPr>
            <p:nvPr/>
          </p:nvSpPr>
          <p:spPr bwMode="auto">
            <a:xfrm>
              <a:off x="2520" y="3096"/>
              <a:ext cx="865" cy="4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153" name="Rectangle 29"/>
            <p:cNvSpPr>
              <a:spLocks noChangeArrowheads="1"/>
            </p:cNvSpPr>
            <p:nvPr/>
          </p:nvSpPr>
          <p:spPr bwMode="auto">
            <a:xfrm>
              <a:off x="2842" y="3168"/>
              <a:ext cx="182" cy="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it-IT" altLang="it-IT" sz="2400" b="1" dirty="0" err="1">
                  <a:solidFill>
                    <a:srgbClr val="000000"/>
                  </a:solidFill>
                </a:rPr>
                <a:t>t</a:t>
              </a:r>
              <a:endParaRPr lang="it-IT" altLang="it-IT" sz="2400" dirty="0"/>
            </a:p>
          </p:txBody>
        </p:sp>
      </p:grpSp>
      <p:sp>
        <p:nvSpPr>
          <p:cNvPr id="6148" name="CasellaDiTesto 1"/>
          <p:cNvSpPr txBox="1">
            <a:spLocks noChangeArrowheads="1"/>
          </p:cNvSpPr>
          <p:nvPr/>
        </p:nvSpPr>
        <p:spPr bwMode="auto">
          <a:xfrm>
            <a:off x="4759325" y="1053783"/>
            <a:ext cx="36861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Nelle RSA</a:t>
            </a:r>
            <a:br>
              <a:rPr lang="it-IT" altLang="it-IT" sz="2000" b="1" dirty="0">
                <a:solidFill>
                  <a:srgbClr val="FF0000"/>
                </a:solidFill>
              </a:rPr>
            </a:br>
            <a:r>
              <a:rPr lang="it-IT" altLang="it-IT" sz="2000" b="1" dirty="0">
                <a:solidFill>
                  <a:srgbClr val="FF0000"/>
                </a:solidFill>
              </a:rPr>
              <a:t>con </a:t>
            </a:r>
            <a:r>
              <a:rPr lang="it-IT" altLang="it-IT" sz="2000" b="1" dirty="0" err="1">
                <a:solidFill>
                  <a:srgbClr val="FF0000"/>
                </a:solidFill>
              </a:rPr>
              <a:t>d.d.s</a:t>
            </a:r>
            <a:r>
              <a:rPr lang="it-IT" altLang="it-IT" sz="2000" b="1" dirty="0">
                <a:solidFill>
                  <a:srgbClr val="FF0000"/>
                </a:solidFill>
              </a:rPr>
              <a:t>. di tipo 1</a:t>
            </a:r>
            <a:r>
              <a:rPr lang="it-IT" altLang="it-IT" sz="2000" dirty="0"/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grazie alle condizioni di stabilità si ha che </a:t>
            </a:r>
            <a:r>
              <a:rPr lang="it-IT" altLang="it-IT" sz="2000" dirty="0" err="1"/>
              <a:t>Y≠y</a:t>
            </a:r>
            <a:r>
              <a:rPr lang="it-IT" altLang="it-IT" sz="20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solo nel transitorio, e cioè nell’intervallo </a:t>
            </a:r>
            <a:r>
              <a:rPr lang="it-IT" altLang="it-IT" sz="20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 b="1" dirty="0" err="1">
                <a:solidFill>
                  <a:srgbClr val="000000"/>
                </a:solidFill>
              </a:rPr>
              <a:t>t</a:t>
            </a:r>
            <a:endParaRPr lang="it-IT" altLang="it-IT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successivo a una transizione di ingresso, dopodiché lo stato non cambia finché non si verifica una nuova transizione di una variabile di ingresso,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quindi: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STATO=MEMORIA</a:t>
            </a:r>
          </a:p>
        </p:txBody>
      </p:sp>
      <p:sp>
        <p:nvSpPr>
          <p:cNvPr id="6149" name="CasellaDiTesto 2"/>
          <p:cNvSpPr txBox="1">
            <a:spLocks noChangeArrowheads="1"/>
          </p:cNvSpPr>
          <p:nvPr/>
        </p:nvSpPr>
        <p:spPr bwMode="auto">
          <a:xfrm>
            <a:off x="819334" y="163484"/>
            <a:ext cx="73354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Richiamo sulle Reti Sequenziali Asincrone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/>
              <a:t>(per non dimenticare!)</a:t>
            </a:r>
          </a:p>
        </p:txBody>
      </p:sp>
      <p:sp>
        <p:nvSpPr>
          <p:cNvPr id="6150" name="CasellaDiTesto 25"/>
          <p:cNvSpPr txBox="1">
            <a:spLocks noChangeArrowheads="1"/>
          </p:cNvSpPr>
          <p:nvPr/>
        </p:nvSpPr>
        <p:spPr bwMode="auto">
          <a:xfrm>
            <a:off x="1174750" y="5705475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 b="1" dirty="0" err="1">
                <a:solidFill>
                  <a:srgbClr val="000000"/>
                </a:solidFill>
              </a:rPr>
              <a:t>t</a:t>
            </a:r>
            <a:r>
              <a:rPr lang="it-IT" altLang="it-IT" sz="2000" dirty="0"/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i="1" dirty="0"/>
              <a:t>ritardo della rete G</a:t>
            </a:r>
          </a:p>
        </p:txBody>
      </p:sp>
      <p:sp>
        <p:nvSpPr>
          <p:cNvPr id="6151" name="CasellaDiTesto 3"/>
          <p:cNvSpPr txBox="1">
            <a:spLocks noChangeArrowheads="1"/>
          </p:cNvSpPr>
          <p:nvPr/>
        </p:nvSpPr>
        <p:spPr bwMode="auto">
          <a:xfrm>
            <a:off x="4551362" y="5130099"/>
            <a:ext cx="4102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3300"/>
                </a:solidFill>
              </a:rPr>
              <a:t>VINCOLO SUGLI INGRESSI: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3300"/>
                </a:solidFill>
              </a:rPr>
              <a:t>Ogni configurazione  di ingresso deve mantenersi stabile per almeno </a:t>
            </a:r>
            <a:r>
              <a:rPr lang="it-IT" altLang="it-IT" sz="1600" b="1" dirty="0" err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1600" b="1" dirty="0" err="1">
                <a:solidFill>
                  <a:srgbClr val="FF3300"/>
                </a:solidFill>
              </a:rPr>
              <a:t>t</a:t>
            </a:r>
            <a:r>
              <a:rPr lang="it-IT" altLang="it-IT" sz="1600" b="1" dirty="0">
                <a:solidFill>
                  <a:srgbClr val="FF3300"/>
                </a:solidFill>
              </a:rPr>
              <a:t> !! (altrimenti  si ha violazione del requisito di cambiamento di una sola variabile di ingresso alla volta)</a:t>
            </a:r>
          </a:p>
        </p:txBody>
      </p:sp>
    </p:spTree>
    <p:extLst>
      <p:ext uri="{BB962C8B-B14F-4D97-AF65-F5344CB8AC3E}">
        <p14:creationId xmlns:p14="http://schemas.microsoft.com/office/powerpoint/2010/main" val="35512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939483" cy="861774"/>
          </a:xfrm>
        </p:spPr>
        <p:txBody>
          <a:bodyPr/>
          <a:lstStyle/>
          <a:p>
            <a:pPr algn="ctr"/>
            <a:r>
              <a:rPr lang="it-IT" dirty="0"/>
              <a:t>Per progettare e per analizzare  le RS servono due concetti «matematici»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25798"/>
            <a:ext cx="7814526" cy="4832092"/>
          </a:xfrm>
        </p:spPr>
        <p:txBody>
          <a:bodyPr/>
          <a:lstStyle/>
          <a:p>
            <a:endParaRPr lang="it-IT" sz="3600" dirty="0"/>
          </a:p>
          <a:p>
            <a:r>
              <a:rPr lang="it-IT" sz="3600" dirty="0"/>
              <a:t>PRODOTTO CARTESIANO</a:t>
            </a:r>
          </a:p>
          <a:p>
            <a:r>
              <a:rPr lang="it-IT" sz="2400" dirty="0"/>
              <a:t>Il dominio delle funzioni F e G è il prodotto cartesiano tra l’insieme degli ingressi e l’insieme degli stati</a:t>
            </a:r>
          </a:p>
          <a:p>
            <a:r>
              <a:rPr lang="it-IT" sz="2400" dirty="0"/>
              <a:t>Il codominio di F è l’insieme delle uscite</a:t>
            </a:r>
          </a:p>
          <a:p>
            <a:r>
              <a:rPr lang="it-IT" sz="2400" dirty="0"/>
              <a:t>Il codominio di G è l’insieme degli stati</a:t>
            </a:r>
          </a:p>
          <a:p>
            <a:endParaRPr lang="it-IT" sz="2400" dirty="0"/>
          </a:p>
          <a:p>
            <a:r>
              <a:rPr lang="it-IT" sz="3200" dirty="0"/>
              <a:t>GRAFO</a:t>
            </a:r>
          </a:p>
          <a:p>
            <a:r>
              <a:rPr lang="it-IT" sz="2400" dirty="0"/>
              <a:t>Le funzioni F e G possono essere rappresentate in modo molto espressivo con un grafo</a:t>
            </a:r>
          </a:p>
          <a:p>
            <a:endParaRPr lang="it-IT" sz="24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6820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494" y="135395"/>
            <a:ext cx="4477718" cy="492443"/>
          </a:xfrm>
        </p:spPr>
        <p:txBody>
          <a:bodyPr/>
          <a:lstStyle/>
          <a:p>
            <a:r>
              <a:rPr lang="it-IT" sz="3200" dirty="0"/>
              <a:t>PRODOTTO CARTESIANO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494" y="665021"/>
            <a:ext cx="8779009" cy="738664"/>
          </a:xfrm>
        </p:spPr>
        <p:txBody>
          <a:bodyPr/>
          <a:lstStyle/>
          <a:p>
            <a:r>
              <a:rPr lang="it-IT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Dati due insiemi </a:t>
            </a:r>
            <a:r>
              <a:rPr lang="it-IT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si definisce  prodotto cartesiano </a:t>
            </a:r>
            <a:r>
              <a:rPr lang="it-IT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S X I </a:t>
            </a:r>
            <a:r>
              <a:rPr lang="it-IT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l’insieme di tutte le coppie costituite da un elemento di S e un elemento di I</a:t>
            </a:r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102258" y="2404134"/>
            <a:ext cx="7543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kern="0" spc="-5" dirty="0"/>
              <a:t>S X I: </a:t>
            </a:r>
            <a:r>
              <a:rPr lang="it-IT" sz="3200" b="1" kern="0" dirty="0">
                <a:latin typeface="Symbol"/>
                <a:cs typeface="Symbol"/>
              </a:rPr>
              <a:t>(</a:t>
            </a:r>
            <a:r>
              <a:rPr lang="it-IT" sz="3200" b="1" kern="0" dirty="0"/>
              <a:t>s</a:t>
            </a:r>
            <a:r>
              <a:rPr lang="it-IT" sz="3200" b="1" kern="0" baseline="-20833" dirty="0"/>
              <a:t>1</a:t>
            </a:r>
            <a:r>
              <a:rPr lang="it-IT" sz="3200" b="1" kern="0" dirty="0"/>
              <a:t>, i</a:t>
            </a:r>
            <a:r>
              <a:rPr lang="it-IT" sz="3200" b="1" kern="0" baseline="-20833" dirty="0"/>
              <a:t>1</a:t>
            </a:r>
            <a:r>
              <a:rPr lang="it-IT" sz="3200" b="1" kern="0" dirty="0">
                <a:latin typeface="Symbol"/>
                <a:cs typeface="Symbol"/>
              </a:rPr>
              <a:t>), (</a:t>
            </a:r>
            <a:r>
              <a:rPr lang="it-IT" sz="3200" b="1" kern="0" dirty="0"/>
              <a:t>s</a:t>
            </a:r>
            <a:r>
              <a:rPr lang="it-IT" sz="3200" b="1" kern="0" baseline="-20833" dirty="0"/>
              <a:t>1</a:t>
            </a:r>
            <a:r>
              <a:rPr lang="it-IT" sz="3200" b="1" kern="0" dirty="0"/>
              <a:t>, i</a:t>
            </a:r>
            <a:r>
              <a:rPr lang="it-IT" sz="3200" b="1" kern="0" baseline="-20833" dirty="0"/>
              <a:t>2</a:t>
            </a:r>
            <a:r>
              <a:rPr lang="it-IT" sz="3200" b="1" kern="0" dirty="0">
                <a:latin typeface="Symbol"/>
                <a:cs typeface="Symbol"/>
              </a:rPr>
              <a:t>), (</a:t>
            </a:r>
            <a:r>
              <a:rPr lang="it-IT" sz="3200" b="1" kern="0" dirty="0"/>
              <a:t>s</a:t>
            </a:r>
            <a:r>
              <a:rPr lang="it-IT" sz="3200" b="1" kern="0" baseline="-20833" dirty="0"/>
              <a:t>2</a:t>
            </a:r>
            <a:r>
              <a:rPr lang="it-IT" sz="3200" b="1" kern="0" dirty="0"/>
              <a:t>, i</a:t>
            </a:r>
            <a:r>
              <a:rPr lang="it-IT" sz="3200" b="1" kern="0" baseline="-20833" dirty="0"/>
              <a:t>1</a:t>
            </a:r>
            <a:r>
              <a:rPr lang="it-IT" sz="3200" b="1" kern="0" dirty="0">
                <a:latin typeface="Symbol"/>
                <a:cs typeface="Symbol"/>
              </a:rPr>
              <a:t>), (</a:t>
            </a:r>
            <a:r>
              <a:rPr lang="it-IT" sz="3200" b="1" kern="0" dirty="0"/>
              <a:t>s</a:t>
            </a:r>
            <a:r>
              <a:rPr lang="it-IT" sz="3200" b="1" kern="0" baseline="-20833" dirty="0"/>
              <a:t>2</a:t>
            </a:r>
            <a:r>
              <a:rPr lang="it-IT" sz="3200" b="1" kern="0" dirty="0"/>
              <a:t>, i</a:t>
            </a:r>
            <a:r>
              <a:rPr lang="it-IT" sz="3200" b="1" kern="0" baseline="-20833" dirty="0"/>
              <a:t>2</a:t>
            </a:r>
            <a:r>
              <a:rPr lang="it-IT" sz="3200" b="1" kern="0" dirty="0">
                <a:latin typeface="Symbol"/>
                <a:cs typeface="Symbol"/>
              </a:rPr>
              <a:t>)</a:t>
            </a:r>
            <a:r>
              <a:rPr lang="it-IT" sz="3200" b="1" kern="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18027" y="3033995"/>
            <a:ext cx="864943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2400" b="0" kern="0" dirty="0"/>
              <a:t>Immaginiamo che  </a:t>
            </a:r>
            <a:r>
              <a:rPr lang="it-IT" sz="2400" kern="0" dirty="0">
                <a:solidFill>
                  <a:srgbClr val="0070C0"/>
                </a:solidFill>
              </a:rPr>
              <a:t>S</a:t>
            </a:r>
            <a:r>
              <a:rPr lang="it-IT" sz="2400" b="0" kern="0" dirty="0"/>
              <a:t>, </a:t>
            </a:r>
            <a:r>
              <a:rPr lang="it-IT" sz="2400" kern="0" dirty="0">
                <a:solidFill>
                  <a:srgbClr val="008000"/>
                </a:solidFill>
              </a:rPr>
              <a:t>I</a:t>
            </a:r>
            <a:r>
              <a:rPr lang="it-IT" sz="2400" b="0" kern="0" dirty="0"/>
              <a:t> e </a:t>
            </a:r>
            <a:r>
              <a:rPr lang="it-IT" sz="2400" kern="0" dirty="0">
                <a:solidFill>
                  <a:srgbClr val="FF0000"/>
                </a:solidFill>
              </a:rPr>
              <a:t>U</a:t>
            </a:r>
            <a:r>
              <a:rPr lang="it-IT" sz="2400" b="0" kern="0" dirty="0"/>
              <a:t> siano rispettivamente gli  </a:t>
            </a:r>
            <a:r>
              <a:rPr lang="it-IT" sz="2400" kern="0" dirty="0">
                <a:solidFill>
                  <a:srgbClr val="7030A0"/>
                </a:solidFill>
              </a:rPr>
              <a:t>insiemi</a:t>
            </a:r>
            <a:r>
              <a:rPr lang="it-IT" sz="2400" b="0" kern="0" dirty="0">
                <a:solidFill>
                  <a:srgbClr val="FF0000"/>
                </a:solidFill>
              </a:rPr>
              <a:t> </a:t>
            </a:r>
            <a:r>
              <a:rPr lang="it-IT" sz="2400" b="0" kern="0" dirty="0"/>
              <a:t>degli </a:t>
            </a:r>
            <a:r>
              <a:rPr lang="it-IT" sz="2400" kern="0" dirty="0">
                <a:solidFill>
                  <a:srgbClr val="0070C0"/>
                </a:solidFill>
              </a:rPr>
              <a:t>stati,</a:t>
            </a:r>
            <a:r>
              <a:rPr lang="it-IT" sz="2400" b="0" kern="0" dirty="0"/>
              <a:t> </a:t>
            </a:r>
            <a:r>
              <a:rPr lang="it-IT" sz="2400" b="0" kern="0" dirty="0">
                <a:solidFill>
                  <a:srgbClr val="00B050"/>
                </a:solidFill>
              </a:rPr>
              <a:t>degli</a:t>
            </a:r>
            <a:r>
              <a:rPr lang="it-IT" sz="2400" b="0" kern="0" dirty="0">
                <a:solidFill>
                  <a:srgbClr val="FF0000"/>
                </a:solidFill>
              </a:rPr>
              <a:t> </a:t>
            </a:r>
            <a:r>
              <a:rPr lang="it-IT" sz="2400" kern="0" dirty="0">
                <a:solidFill>
                  <a:srgbClr val="008000"/>
                </a:solidFill>
              </a:rPr>
              <a:t>ingressi</a:t>
            </a:r>
            <a:r>
              <a:rPr lang="it-IT" sz="2400" b="0" kern="0" dirty="0"/>
              <a:t>, e della </a:t>
            </a:r>
            <a:r>
              <a:rPr lang="it-IT" sz="2400" kern="0" dirty="0">
                <a:solidFill>
                  <a:srgbClr val="FF0000"/>
                </a:solidFill>
              </a:rPr>
              <a:t>uscite</a:t>
            </a:r>
            <a:r>
              <a:rPr lang="it-IT" sz="2400" b="0" kern="0" dirty="0"/>
              <a:t> di una macchina sequenziale.</a:t>
            </a:r>
          </a:p>
          <a:p>
            <a:r>
              <a:rPr lang="it-IT" sz="2400" b="0" kern="0" dirty="0"/>
              <a:t>Allora la funzione </a:t>
            </a:r>
            <a:r>
              <a:rPr lang="it-IT" sz="2400" kern="0" dirty="0">
                <a:solidFill>
                  <a:schemeClr val="tx1"/>
                </a:solidFill>
              </a:rPr>
              <a:t>F</a:t>
            </a:r>
            <a:r>
              <a:rPr lang="it-IT" sz="2400" b="0" kern="0" dirty="0"/>
              <a:t> verrebbe definita come segue:</a:t>
            </a:r>
          </a:p>
        </p:txBody>
      </p:sp>
      <p:sp>
        <p:nvSpPr>
          <p:cNvPr id="6" name="Rettangolo 5"/>
          <p:cNvSpPr/>
          <p:nvPr/>
        </p:nvSpPr>
        <p:spPr>
          <a:xfrm>
            <a:off x="182494" y="4216357"/>
            <a:ext cx="2883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latin typeface="Times New Roman"/>
                <a:cs typeface="Times New Roman"/>
              </a:rPr>
              <a:t>F : </a:t>
            </a:r>
            <a:r>
              <a:rPr lang="it-IT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latin typeface="Symbol"/>
                <a:cs typeface="Symbol"/>
              </a:rPr>
              <a:t>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latin typeface="Symbol"/>
                <a:cs typeface="Symbol"/>
              </a:rPr>
              <a:t>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endParaRPr lang="it-IT" sz="3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47963" y="4874035"/>
            <a:ext cx="4966750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2300" b="0" kern="0" dirty="0"/>
              <a:t>Si potrebbe rappresentare la funzione F in forma di mappa bidimensionale  come indicato a fianco (mappa delle uscite).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018553" y="4038600"/>
            <a:ext cx="3926577" cy="2463655"/>
            <a:chOff x="336" y="2741"/>
            <a:chExt cx="1161" cy="773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336" y="2741"/>
              <a:ext cx="1096" cy="773"/>
              <a:chOff x="520" y="2491"/>
              <a:chExt cx="1096" cy="773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1200" y="2806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912" y="2806"/>
                <a:ext cx="576" cy="4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912" y="302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1488" y="2806"/>
                <a:ext cx="0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 rot="244869" flipH="1" flipV="1">
                <a:off x="625" y="2636"/>
                <a:ext cx="288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975" y="2661"/>
                <a:ext cx="101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dirty="0"/>
                  <a:t>i</a:t>
                </a:r>
                <a:r>
                  <a:rPr lang="it-IT" altLang="it-IT" baseline="-25000" dirty="0"/>
                  <a:t>1</a:t>
                </a: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1261" y="2661"/>
                <a:ext cx="101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dirty="0"/>
                  <a:t>i</a:t>
                </a:r>
                <a:r>
                  <a:rPr lang="it-IT" altLang="it-IT" baseline="-25000" dirty="0"/>
                  <a:t>2</a:t>
                </a:r>
              </a:p>
            </p:txBody>
          </p:sp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1500" y="259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789" y="2853"/>
                <a:ext cx="153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dirty="0"/>
                  <a:t>s</a:t>
                </a:r>
                <a:r>
                  <a:rPr lang="it-IT" altLang="it-IT" baseline="-25000" dirty="0"/>
                  <a:t>1</a:t>
                </a:r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779" y="3037"/>
                <a:ext cx="141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dirty="0"/>
                  <a:t>s</a:t>
                </a:r>
                <a:r>
                  <a:rPr lang="it-IT" altLang="it-IT" baseline="-25000" dirty="0"/>
                  <a:t>2</a:t>
                </a:r>
              </a:p>
            </p:txBody>
          </p:sp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520" y="258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b="1"/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664" y="2491"/>
                <a:ext cx="116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b="1" baseline="-25000"/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auto">
              <a:xfrm>
                <a:off x="950" y="2793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1244" y="278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32" name="Text Box 21"/>
              <p:cNvSpPr txBox="1">
                <a:spLocks noChangeArrowheads="1"/>
              </p:cNvSpPr>
              <p:nvPr/>
            </p:nvSpPr>
            <p:spPr bwMode="auto">
              <a:xfrm>
                <a:off x="960" y="301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1254" y="3005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1366" y="3187"/>
              <a:ext cx="13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502" y="2977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 dirty="0"/>
                <a:t>S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587" y="2816"/>
              <a:ext cx="1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 dirty="0"/>
                <a:t>I</a:t>
              </a:r>
              <a:endParaRPr lang="it-IT" altLang="it-IT" b="1" baseline="-25000" dirty="0"/>
            </a:p>
          </p:txBody>
        </p: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716" y="3089"/>
              <a:ext cx="588" cy="138"/>
              <a:chOff x="716" y="2849"/>
              <a:chExt cx="588" cy="138"/>
            </a:xfrm>
          </p:grpSpPr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716" y="2849"/>
                <a:ext cx="292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it-IT" altLang="it-IT" dirty="0"/>
                  <a:t>F(s1,i1)</a:t>
                </a:r>
              </a:p>
            </p:txBody>
          </p:sp>
          <p:sp>
            <p:nvSpPr>
              <p:cNvPr id="15" name="Text Box 28"/>
              <p:cNvSpPr txBox="1">
                <a:spLocks noChangeArrowheads="1"/>
              </p:cNvSpPr>
              <p:nvPr/>
            </p:nvSpPr>
            <p:spPr bwMode="auto">
              <a:xfrm>
                <a:off x="1012" y="2861"/>
                <a:ext cx="292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it-IT" altLang="it-IT" dirty="0"/>
                  <a:t>F(s1,i2)</a:t>
                </a:r>
              </a:p>
            </p:txBody>
          </p:sp>
        </p:grpSp>
      </p:grp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7318358" y="5934963"/>
            <a:ext cx="90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dirty="0"/>
              <a:t>F(s</a:t>
            </a:r>
            <a:r>
              <a:rPr lang="it-IT" altLang="it-IT" baseline="-25000" dirty="0"/>
              <a:t>2</a:t>
            </a:r>
            <a:r>
              <a:rPr lang="it-IT" altLang="it-IT" dirty="0"/>
              <a:t>,i</a:t>
            </a:r>
            <a:r>
              <a:rPr lang="it-IT" altLang="it-IT" baseline="-25000" dirty="0"/>
              <a:t>2</a:t>
            </a:r>
            <a:r>
              <a:rPr lang="it-IT" altLang="it-IT" dirty="0"/>
              <a:t>)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6358059" y="5909969"/>
            <a:ext cx="90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dirty="0"/>
              <a:t>F(s</a:t>
            </a:r>
            <a:r>
              <a:rPr lang="it-IT" altLang="it-IT" baseline="-25000" dirty="0"/>
              <a:t>2</a:t>
            </a:r>
            <a:r>
              <a:rPr lang="it-IT" altLang="it-IT" dirty="0"/>
              <a:t>,i</a:t>
            </a:r>
            <a:r>
              <a:rPr lang="it-IT" altLang="it-IT" baseline="-25000" dirty="0"/>
              <a:t>1</a:t>
            </a:r>
            <a:r>
              <a:rPr lang="it-IT" altLang="it-IT" dirty="0"/>
              <a:t>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8027" y="1485502"/>
            <a:ext cx="699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Esempio: </a:t>
            </a:r>
          </a:p>
          <a:p>
            <a:r>
              <a:rPr lang="it-IT" sz="2400" dirty="0"/>
              <a:t>dati i due insiemi </a:t>
            </a:r>
            <a:r>
              <a:rPr lang="it-IT" sz="2400" b="1" spc="-5" dirty="0"/>
              <a:t>S:</a:t>
            </a:r>
            <a:r>
              <a:rPr lang="it-IT" sz="2400" b="1" dirty="0">
                <a:latin typeface="Symbol"/>
                <a:cs typeface="Symbol"/>
              </a:rPr>
              <a:t></a:t>
            </a:r>
            <a:r>
              <a:rPr lang="it-IT" sz="2400" b="1" dirty="0"/>
              <a:t>s</a:t>
            </a:r>
            <a:r>
              <a:rPr lang="it-IT" sz="2400" b="1" baseline="-20833" dirty="0"/>
              <a:t>1</a:t>
            </a:r>
            <a:r>
              <a:rPr lang="it-IT" sz="2400" b="1" dirty="0"/>
              <a:t>, </a:t>
            </a:r>
            <a:r>
              <a:rPr lang="it-IT" sz="2400" b="1" spc="-5" dirty="0"/>
              <a:t>s</a:t>
            </a:r>
            <a:r>
              <a:rPr lang="it-IT" sz="2400" b="1" spc="-7" baseline="-20833" dirty="0"/>
              <a:t>2</a:t>
            </a:r>
            <a:r>
              <a:rPr lang="it-IT" sz="2400" b="1" dirty="0">
                <a:latin typeface="Symbol"/>
                <a:cs typeface="Symbol"/>
              </a:rPr>
              <a:t></a:t>
            </a:r>
            <a:r>
              <a:rPr lang="it-IT" sz="2400" spc="-5" dirty="0"/>
              <a:t>  </a:t>
            </a:r>
            <a:r>
              <a:rPr lang="it-IT" sz="2400" spc="-5" dirty="0">
                <a:latin typeface="+mj-lt"/>
              </a:rPr>
              <a:t>e </a:t>
            </a:r>
            <a:r>
              <a:rPr lang="it-IT" sz="2400" b="1" spc="-5" dirty="0">
                <a:latin typeface="+mj-lt"/>
              </a:rPr>
              <a:t>I: </a:t>
            </a:r>
            <a:r>
              <a:rPr lang="it-IT" sz="2400" b="1" dirty="0">
                <a:latin typeface="Symbol"/>
                <a:cs typeface="Symbol"/>
              </a:rPr>
              <a:t></a:t>
            </a:r>
            <a:r>
              <a:rPr lang="it-IT" sz="2400" b="1" dirty="0"/>
              <a:t>i</a:t>
            </a:r>
            <a:r>
              <a:rPr lang="it-IT" sz="2400" b="1" baseline="-20833" dirty="0"/>
              <a:t>1</a:t>
            </a:r>
            <a:r>
              <a:rPr lang="it-IT" sz="2400" b="1" dirty="0"/>
              <a:t>, </a:t>
            </a:r>
            <a:r>
              <a:rPr lang="it-IT" sz="2400" b="1" spc="-5" dirty="0"/>
              <a:t>i</a:t>
            </a:r>
            <a:r>
              <a:rPr lang="it-IT" sz="2400" b="1" spc="-7" baseline="-20833" dirty="0"/>
              <a:t>2</a:t>
            </a:r>
            <a:r>
              <a:rPr lang="it-IT" sz="2400" b="1" dirty="0">
                <a:latin typeface="Symbol"/>
                <a:cs typeface="Symbol"/>
              </a:rPr>
              <a:t> </a:t>
            </a:r>
            <a:r>
              <a:rPr lang="it-IT" sz="2400" dirty="0">
                <a:latin typeface="+mj-lt"/>
                <a:cs typeface="Symbol"/>
              </a:rPr>
              <a:t>si ha:</a:t>
            </a:r>
            <a:endParaRPr lang="it-IT" sz="24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08710" y="5982752"/>
            <a:ext cx="488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kern="0" dirty="0">
                <a:solidFill>
                  <a:srgbClr val="FF0000"/>
                </a:solidFill>
              </a:rPr>
              <a:t>La stessa cosa vale per la funzione G!</a:t>
            </a:r>
          </a:p>
        </p:txBody>
      </p:sp>
    </p:spTree>
    <p:extLst>
      <p:ext uri="{BB962C8B-B14F-4D97-AF65-F5344CB8AC3E}">
        <p14:creationId xmlns:p14="http://schemas.microsoft.com/office/powerpoint/2010/main" val="21739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4" grpId="0"/>
      <p:bldP spid="3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028" y="157098"/>
            <a:ext cx="8825972" cy="1555680"/>
          </a:xfrm>
        </p:spPr>
        <p:txBody>
          <a:bodyPr/>
          <a:lstStyle/>
          <a:p>
            <a:r>
              <a:rPr lang="it-IT" dirty="0"/>
              <a:t>RAPPRESENTAZIONE SINTETICA DELLE FUNZIONI F e G</a:t>
            </a:r>
            <a:br>
              <a:rPr lang="it-IT" dirty="0"/>
            </a:br>
            <a:r>
              <a:rPr lang="it-IT" dirty="0"/>
              <a:t> il cui dominio è </a:t>
            </a:r>
            <a:r>
              <a:rPr lang="it-IT" dirty="0" err="1"/>
              <a:t>iI</a:t>
            </a:r>
            <a:r>
              <a:rPr lang="it-IT" dirty="0"/>
              <a:t> PRODOTTO  CARTESIANO (</a:t>
            </a:r>
            <a:r>
              <a:rPr lang="it-IT" spc="-5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5" dirty="0">
                <a:latin typeface="Symbol"/>
                <a:cs typeface="Symbol"/>
              </a:rPr>
              <a:t>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5" dirty="0">
                <a:solidFill>
                  <a:srgbClr val="008000"/>
                </a:solidFill>
                <a:latin typeface="Times New Roman"/>
                <a:cs typeface="Times New Roman"/>
              </a:rPr>
              <a:t>I)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47177" y="1174715"/>
            <a:ext cx="864943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2400" b="0" kern="0" dirty="0"/>
              <a:t>Se </a:t>
            </a:r>
            <a:r>
              <a:rPr lang="it-IT" sz="2400" kern="0" dirty="0">
                <a:solidFill>
                  <a:srgbClr val="0070C0"/>
                </a:solidFill>
              </a:rPr>
              <a:t>S</a:t>
            </a:r>
            <a:r>
              <a:rPr lang="it-IT" sz="2400" b="0" kern="0" dirty="0"/>
              <a:t>, </a:t>
            </a:r>
            <a:r>
              <a:rPr lang="it-IT" sz="2400" kern="0" dirty="0">
                <a:solidFill>
                  <a:srgbClr val="008000"/>
                </a:solidFill>
              </a:rPr>
              <a:t>I</a:t>
            </a:r>
            <a:r>
              <a:rPr lang="it-IT" sz="2400" b="0" kern="0" dirty="0"/>
              <a:t> e </a:t>
            </a:r>
            <a:r>
              <a:rPr lang="it-IT" sz="2400" kern="0" dirty="0">
                <a:solidFill>
                  <a:srgbClr val="FF0000"/>
                </a:solidFill>
              </a:rPr>
              <a:t>U</a:t>
            </a:r>
            <a:r>
              <a:rPr lang="it-IT" sz="2400" b="0" kern="0" dirty="0"/>
              <a:t> sono rispettivamente gli  </a:t>
            </a:r>
            <a:r>
              <a:rPr lang="it-IT" sz="2400" kern="0" dirty="0">
                <a:solidFill>
                  <a:srgbClr val="7030A0"/>
                </a:solidFill>
              </a:rPr>
              <a:t>insiemi</a:t>
            </a:r>
            <a:r>
              <a:rPr lang="it-IT" sz="2400" b="0" kern="0" dirty="0">
                <a:solidFill>
                  <a:srgbClr val="FF0000"/>
                </a:solidFill>
              </a:rPr>
              <a:t> </a:t>
            </a:r>
            <a:r>
              <a:rPr lang="it-IT" sz="2400" b="0" kern="0" dirty="0"/>
              <a:t>degli </a:t>
            </a:r>
            <a:r>
              <a:rPr lang="it-IT" sz="2400" kern="0" dirty="0">
                <a:solidFill>
                  <a:srgbClr val="0070C0"/>
                </a:solidFill>
              </a:rPr>
              <a:t>stati,</a:t>
            </a:r>
            <a:r>
              <a:rPr lang="it-IT" sz="2400" b="0" kern="0" dirty="0"/>
              <a:t> </a:t>
            </a:r>
            <a:r>
              <a:rPr lang="it-IT" sz="2400" b="0" kern="0" dirty="0">
                <a:solidFill>
                  <a:srgbClr val="00B050"/>
                </a:solidFill>
              </a:rPr>
              <a:t>degli</a:t>
            </a:r>
            <a:r>
              <a:rPr lang="it-IT" sz="2400" b="0" kern="0" dirty="0">
                <a:solidFill>
                  <a:srgbClr val="FF0000"/>
                </a:solidFill>
              </a:rPr>
              <a:t> </a:t>
            </a:r>
            <a:r>
              <a:rPr lang="it-IT" sz="2400" kern="0" dirty="0">
                <a:solidFill>
                  <a:srgbClr val="008000"/>
                </a:solidFill>
              </a:rPr>
              <a:t>ingressi</a:t>
            </a:r>
            <a:r>
              <a:rPr lang="it-IT" sz="2400" b="0" kern="0" dirty="0"/>
              <a:t>, e della </a:t>
            </a:r>
            <a:r>
              <a:rPr lang="it-IT" sz="2400" kern="0" dirty="0">
                <a:solidFill>
                  <a:srgbClr val="FF0000"/>
                </a:solidFill>
              </a:rPr>
              <a:t>uscite</a:t>
            </a:r>
            <a:r>
              <a:rPr lang="it-IT" sz="2400" b="0" kern="0" dirty="0"/>
              <a:t> di una macchina sequenziale, le funzioni </a:t>
            </a:r>
            <a:r>
              <a:rPr lang="it-IT" sz="2400" kern="0" dirty="0">
                <a:solidFill>
                  <a:schemeClr val="tx1"/>
                </a:solidFill>
              </a:rPr>
              <a:t>F</a:t>
            </a:r>
            <a:r>
              <a:rPr lang="it-IT" sz="2400" b="0" kern="0" dirty="0"/>
              <a:t> e G sono dunque definite come segue:</a:t>
            </a:r>
          </a:p>
        </p:txBody>
      </p:sp>
      <p:sp>
        <p:nvSpPr>
          <p:cNvPr id="6" name="Rettangolo 5"/>
          <p:cNvSpPr/>
          <p:nvPr/>
        </p:nvSpPr>
        <p:spPr>
          <a:xfrm>
            <a:off x="838200" y="2353240"/>
            <a:ext cx="2977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latin typeface="Times New Roman"/>
                <a:cs typeface="Times New Roman"/>
              </a:rPr>
              <a:t>F : </a:t>
            </a:r>
            <a:r>
              <a:rPr lang="it-IT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latin typeface="Symbol"/>
                <a:cs typeface="Symbol"/>
              </a:rPr>
              <a:t>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latin typeface="Symbol"/>
                <a:cs typeface="Symbol"/>
              </a:rPr>
              <a:t>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endParaRPr lang="it-IT" sz="3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53458" y="3092504"/>
            <a:ext cx="83549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2300" b="0" kern="0" dirty="0">
                <a:solidFill>
                  <a:schemeClr val="tx1"/>
                </a:solidFill>
              </a:rPr>
              <a:t>I valori della F e della G possono essere rappresentati sinteticamente in un’unica tabella, detta </a:t>
            </a:r>
            <a:r>
              <a:rPr lang="it-IT" sz="2300" b="0" kern="0" dirty="0">
                <a:solidFill>
                  <a:srgbClr val="FF0000"/>
                </a:solidFill>
              </a:rPr>
              <a:t>TABELLA DI FLUSSO</a:t>
            </a:r>
            <a:r>
              <a:rPr lang="it-IT" sz="2300" b="0" kern="0" dirty="0">
                <a:solidFill>
                  <a:schemeClr val="tx1"/>
                </a:solidFill>
              </a:rPr>
              <a:t>, come segue: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253458" y="3858115"/>
            <a:ext cx="4822594" cy="1781505"/>
            <a:chOff x="286746" y="4162095"/>
            <a:chExt cx="4822594" cy="1781505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3060804" y="4583485"/>
              <a:ext cx="0" cy="136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012269" y="4583485"/>
              <a:ext cx="4097071" cy="1360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012269" y="5230877"/>
              <a:ext cx="4097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109340" y="4583485"/>
              <a:ext cx="0" cy="136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rot="244869" flipH="1" flipV="1">
              <a:off x="286746" y="4289487"/>
              <a:ext cx="761088" cy="2850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781723" y="4162095"/>
              <a:ext cx="718410" cy="37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i</a:t>
              </a:r>
              <a:r>
                <a:rPr lang="it-IT" altLang="it-IT" baseline="-25000" dirty="0"/>
                <a:t>1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843740" y="4162095"/>
              <a:ext cx="718410" cy="37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i</a:t>
              </a:r>
              <a:r>
                <a:rPr lang="it-IT" altLang="it-IT" baseline="-25000" dirty="0"/>
                <a:t>2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507248" y="4776515"/>
              <a:ext cx="490795" cy="37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s</a:t>
              </a:r>
              <a:r>
                <a:rPr lang="it-IT" altLang="it-IT" baseline="-25000" dirty="0"/>
                <a:t>1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07248" y="5322937"/>
              <a:ext cx="505020" cy="37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s</a:t>
              </a:r>
              <a:r>
                <a:rPr lang="it-IT" altLang="it-IT" baseline="-25000" dirty="0"/>
                <a:t>2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1282562" y="4544880"/>
              <a:ext cx="825105" cy="74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373775" y="4518152"/>
              <a:ext cx="825105" cy="74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353692" y="5201179"/>
              <a:ext cx="825105" cy="74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3444905" y="5174452"/>
              <a:ext cx="825105" cy="74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</p:grp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33291" y="4050517"/>
            <a:ext cx="509899" cy="3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S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35620" y="3777305"/>
            <a:ext cx="544351" cy="3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I</a:t>
            </a:r>
            <a:endParaRPr lang="it-IT" altLang="it-IT" b="1" baseline="-25000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062832" y="4418757"/>
            <a:ext cx="1998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dirty="0"/>
              <a:t> </a:t>
            </a:r>
            <a:r>
              <a:rPr lang="it-IT" altLang="it-IT" i="1" dirty="0"/>
              <a:t>G(s1,i1), </a:t>
            </a:r>
            <a:r>
              <a:rPr lang="it-IT" altLang="it-IT" b="1" dirty="0"/>
              <a:t>F(s1,i1)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019739" y="4418757"/>
            <a:ext cx="1962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i="1" dirty="0"/>
              <a:t>G(s1,i2), </a:t>
            </a:r>
            <a:r>
              <a:rPr lang="it-IT" altLang="it-IT" dirty="0"/>
              <a:t>F</a:t>
            </a:r>
            <a:r>
              <a:rPr lang="it-IT" altLang="it-IT" b="1" dirty="0"/>
              <a:t>(s1,i2)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1028379" y="5036451"/>
            <a:ext cx="1998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dirty="0"/>
              <a:t> </a:t>
            </a:r>
            <a:r>
              <a:rPr lang="it-IT" altLang="it-IT" i="1" dirty="0"/>
              <a:t>G(s2,i1</a:t>
            </a:r>
            <a:r>
              <a:rPr lang="it-IT" altLang="it-IT" dirty="0"/>
              <a:t>), </a:t>
            </a:r>
            <a:r>
              <a:rPr lang="it-IT" altLang="it-IT" b="1" dirty="0"/>
              <a:t>F(s2,i1)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061082" y="5060208"/>
            <a:ext cx="1998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dirty="0"/>
              <a:t> </a:t>
            </a:r>
            <a:r>
              <a:rPr lang="it-IT" altLang="it-IT" i="1" dirty="0"/>
              <a:t>G(s2,i2)</a:t>
            </a:r>
            <a:r>
              <a:rPr lang="it-IT" altLang="it-IT" dirty="0"/>
              <a:t>, </a:t>
            </a:r>
            <a:r>
              <a:rPr lang="it-IT" altLang="it-IT" b="1" dirty="0"/>
              <a:t>F(s2,i2)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33115" y="5656779"/>
            <a:ext cx="3935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kern="0" dirty="0">
                <a:solidFill>
                  <a:srgbClr val="FF0000"/>
                </a:solidFill>
              </a:rPr>
              <a:t>Questa tabella si chiama</a:t>
            </a:r>
          </a:p>
          <a:p>
            <a:pPr algn="ctr"/>
            <a:r>
              <a:rPr lang="it-IT" sz="2400" b="1" kern="0" dirty="0">
                <a:solidFill>
                  <a:srgbClr val="FF0000"/>
                </a:solidFill>
              </a:rPr>
              <a:t> TABELLA DI FLUSSO (</a:t>
            </a:r>
            <a:r>
              <a:rPr lang="it-IT" sz="2400" b="1" kern="0" dirty="0" err="1">
                <a:solidFill>
                  <a:srgbClr val="FF0000"/>
                </a:solidFill>
              </a:rPr>
              <a:t>T.d.F</a:t>
            </a:r>
            <a:r>
              <a:rPr lang="it-IT" sz="2400" b="1" kern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605487" y="2338951"/>
            <a:ext cx="2861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latin typeface="Times New Roman"/>
                <a:cs typeface="Times New Roman"/>
              </a:rPr>
              <a:t>G: </a:t>
            </a:r>
            <a:r>
              <a:rPr lang="it-IT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latin typeface="Symbol"/>
                <a:cs typeface="Symbol"/>
              </a:rPr>
              <a:t>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latin typeface="Symbol"/>
                <a:cs typeface="Symbol"/>
              </a:rPr>
              <a:t>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r>
              <a:rPr lang="it-IT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it-IT" sz="3600" b="1" spc="-5" dirty="0">
                <a:latin typeface="Times New Roman"/>
                <a:cs typeface="Times New Roman"/>
              </a:rPr>
              <a:t> </a:t>
            </a:r>
            <a:endParaRPr lang="it-IT" sz="36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209804" y="4279505"/>
            <a:ext cx="3780900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/>
              <a:t>Ogni casella della </a:t>
            </a:r>
            <a:r>
              <a:rPr lang="it-IT" sz="2400" dirty="0" err="1">
                <a:solidFill>
                  <a:srgbClr val="FF0000"/>
                </a:solidFill>
              </a:rPr>
              <a:t>TdF</a:t>
            </a:r>
            <a:r>
              <a:rPr lang="it-IT" sz="2400" dirty="0"/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200" dirty="0"/>
              <a:t> è individuata da una coppia (ingresso, stato presente)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200" dirty="0"/>
              <a:t>contiene la corrispondente coppia (</a:t>
            </a:r>
            <a:r>
              <a:rPr lang="it-IT" sz="2200" i="1" dirty="0"/>
              <a:t>stato futuro</a:t>
            </a:r>
            <a:r>
              <a:rPr lang="it-IT" sz="2200" b="1" dirty="0"/>
              <a:t>, uscita</a:t>
            </a:r>
            <a:r>
              <a:rPr lang="it-IT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8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4" grpId="0"/>
      <p:bldP spid="15" grpId="0"/>
      <p:bldP spid="38" grpId="0"/>
      <p:bldP spid="39" grpId="0"/>
      <p:bldP spid="17" grpId="0"/>
      <p:bldP spid="37" grpId="0"/>
      <p:bldP spid="4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167" y="98894"/>
            <a:ext cx="6939483" cy="430887"/>
          </a:xfrm>
        </p:spPr>
        <p:txBody>
          <a:bodyPr/>
          <a:lstStyle/>
          <a:p>
            <a:r>
              <a:rPr lang="it-IT" dirty="0"/>
              <a:t>GRAFO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958040" y="89525"/>
            <a:ext cx="19049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kern="0" dirty="0"/>
              <a:t>ORIENTATO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327138" y="67824"/>
            <a:ext cx="228599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kern="0" dirty="0"/>
              <a:t>ETICHETTATO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29115" y="578996"/>
            <a:ext cx="88439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2000" b="0" kern="0" dirty="0"/>
              <a:t>Un grafo è una struttura matematica discreta costituita da un insieme di nodi interconnessi con dei rami. Se i rami hanno un verso  il grafo è detto «orientato» (*)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293" y="57912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269875"/>
            <a:r>
              <a:rPr lang="it-IT" altLang="it-IT" sz="1400" b="1" dirty="0"/>
              <a:t>(*) definizione: un grafo orientato è costituito da un insieme di nodi (o vertici) e un insieme di rami (o archi) caratterizzati dalla seguente proprietà: a ogni ramo è associata una coppia ordinata di nodi. </a:t>
            </a:r>
            <a:r>
              <a:rPr lang="it-IT" altLang="it-IT" sz="1400" dirty="0"/>
              <a:t>Un ramo associato a una coppia di nodi </a:t>
            </a:r>
            <a:r>
              <a:rPr lang="it-IT" altLang="it-IT" sz="1400" i="1" dirty="0"/>
              <a:t>a</a:t>
            </a:r>
            <a:r>
              <a:rPr lang="it-IT" altLang="it-IT" sz="1400" dirty="0"/>
              <a:t> e </a:t>
            </a:r>
            <a:r>
              <a:rPr lang="it-IT" altLang="it-IT" sz="1400" i="1" dirty="0"/>
              <a:t>b</a:t>
            </a:r>
            <a:r>
              <a:rPr lang="it-IT" altLang="it-IT" sz="1400" dirty="0"/>
              <a:t> si dice </a:t>
            </a:r>
            <a:r>
              <a:rPr lang="it-IT" altLang="it-IT" sz="1400" i="1" dirty="0">
                <a:solidFill>
                  <a:srgbClr val="000099"/>
                </a:solidFill>
              </a:rPr>
              <a:t>ramo incidente su a e b</a:t>
            </a:r>
            <a:r>
              <a:rPr lang="it-IT" altLang="it-IT" sz="1400" dirty="0"/>
              <a:t>; viceversa si dice che </a:t>
            </a:r>
            <a:r>
              <a:rPr lang="it-IT" altLang="it-IT" sz="1400" i="1" dirty="0">
                <a:solidFill>
                  <a:srgbClr val="000099"/>
                </a:solidFill>
              </a:rPr>
              <a:t>i nodi a e b sono adiacenti</a:t>
            </a:r>
            <a:r>
              <a:rPr lang="it-IT" altLang="it-IT" sz="1400" dirty="0"/>
              <a:t> se sono associati a uno stesso arco.</a:t>
            </a:r>
          </a:p>
          <a:p>
            <a:endParaRPr lang="it-IT" sz="1400" dirty="0"/>
          </a:p>
        </p:txBody>
      </p:sp>
      <p:sp>
        <p:nvSpPr>
          <p:cNvPr id="10" name="Oval 2054"/>
          <p:cNvSpPr>
            <a:spLocks noChangeAspect="1" noChangeArrowheads="1"/>
          </p:cNvSpPr>
          <p:nvPr/>
        </p:nvSpPr>
        <p:spPr bwMode="auto">
          <a:xfrm>
            <a:off x="400241" y="1860135"/>
            <a:ext cx="623180" cy="35747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" name="Oval 2055"/>
          <p:cNvSpPr>
            <a:spLocks noChangeAspect="1" noChangeArrowheads="1"/>
          </p:cNvSpPr>
          <p:nvPr/>
        </p:nvSpPr>
        <p:spPr bwMode="auto">
          <a:xfrm>
            <a:off x="1529755" y="1860135"/>
            <a:ext cx="623180" cy="35747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" name="Line 2061"/>
          <p:cNvSpPr>
            <a:spLocks noChangeAspect="1" noChangeShapeType="1"/>
          </p:cNvSpPr>
          <p:nvPr/>
        </p:nvSpPr>
        <p:spPr bwMode="auto">
          <a:xfrm>
            <a:off x="1023421" y="2038873"/>
            <a:ext cx="5063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" name="Line 2062"/>
          <p:cNvSpPr>
            <a:spLocks noChangeAspect="1" noChangeShapeType="1"/>
          </p:cNvSpPr>
          <p:nvPr/>
        </p:nvSpPr>
        <p:spPr bwMode="auto">
          <a:xfrm>
            <a:off x="2152935" y="2038873"/>
            <a:ext cx="5063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400241" y="1860135"/>
            <a:ext cx="3933825" cy="1260475"/>
            <a:chOff x="400241" y="1860135"/>
            <a:chExt cx="3933825" cy="1260475"/>
          </a:xfrm>
        </p:grpSpPr>
        <p:sp>
          <p:nvSpPr>
            <p:cNvPr id="12" name="Oval 2056"/>
            <p:cNvSpPr>
              <a:spLocks noChangeAspect="1" noChangeArrowheads="1"/>
            </p:cNvSpPr>
            <p:nvPr/>
          </p:nvSpPr>
          <p:spPr bwMode="auto">
            <a:xfrm>
              <a:off x="2659269" y="1860135"/>
              <a:ext cx="623180" cy="3574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Oval 2057"/>
            <p:cNvSpPr>
              <a:spLocks noChangeAspect="1" noChangeArrowheads="1"/>
            </p:cNvSpPr>
            <p:nvPr/>
          </p:nvSpPr>
          <p:spPr bwMode="auto">
            <a:xfrm>
              <a:off x="2892962" y="2763134"/>
              <a:ext cx="623180" cy="3574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4" name="Oval 2058"/>
            <p:cNvSpPr>
              <a:spLocks noChangeAspect="1" noChangeArrowheads="1"/>
            </p:cNvSpPr>
            <p:nvPr/>
          </p:nvSpPr>
          <p:spPr bwMode="auto">
            <a:xfrm>
              <a:off x="1568704" y="2753825"/>
              <a:ext cx="623180" cy="3574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" name="Oval 2059"/>
            <p:cNvSpPr>
              <a:spLocks noChangeAspect="1" noChangeArrowheads="1"/>
            </p:cNvSpPr>
            <p:nvPr/>
          </p:nvSpPr>
          <p:spPr bwMode="auto">
            <a:xfrm>
              <a:off x="400241" y="2575087"/>
              <a:ext cx="623180" cy="3574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6" name="Oval 2060"/>
            <p:cNvSpPr>
              <a:spLocks noChangeAspect="1" noChangeArrowheads="1"/>
            </p:cNvSpPr>
            <p:nvPr/>
          </p:nvSpPr>
          <p:spPr bwMode="auto">
            <a:xfrm>
              <a:off x="3710886" y="2172926"/>
              <a:ext cx="623180" cy="3574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9" name="Line 2063"/>
            <p:cNvSpPr>
              <a:spLocks noChangeAspect="1" noChangeShapeType="1"/>
            </p:cNvSpPr>
            <p:nvPr/>
          </p:nvSpPr>
          <p:spPr bwMode="auto">
            <a:xfrm>
              <a:off x="3282449" y="2105900"/>
              <a:ext cx="506334" cy="111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" name="Line 2064"/>
            <p:cNvSpPr>
              <a:spLocks noChangeAspect="1" noChangeShapeType="1"/>
            </p:cNvSpPr>
            <p:nvPr/>
          </p:nvSpPr>
          <p:spPr bwMode="auto">
            <a:xfrm flipH="1">
              <a:off x="3438244" y="2530402"/>
              <a:ext cx="428436" cy="290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1" name="Line 2065"/>
            <p:cNvSpPr>
              <a:spLocks noChangeAspect="1" noChangeShapeType="1"/>
            </p:cNvSpPr>
            <p:nvPr/>
          </p:nvSpPr>
          <p:spPr bwMode="auto">
            <a:xfrm flipH="1">
              <a:off x="2191884" y="2932563"/>
              <a:ext cx="701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2" name="Line 2066"/>
            <p:cNvSpPr>
              <a:spLocks noChangeAspect="1" noChangeShapeType="1"/>
            </p:cNvSpPr>
            <p:nvPr/>
          </p:nvSpPr>
          <p:spPr bwMode="auto">
            <a:xfrm flipH="1" flipV="1">
              <a:off x="1023421" y="2820852"/>
              <a:ext cx="545283" cy="111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23" name="Line 2067"/>
          <p:cNvSpPr>
            <a:spLocks noChangeAspect="1" noChangeShapeType="1"/>
          </p:cNvSpPr>
          <p:nvPr/>
        </p:nvSpPr>
        <p:spPr bwMode="auto">
          <a:xfrm flipV="1">
            <a:off x="711831" y="2217611"/>
            <a:ext cx="0" cy="357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9" name="Line 2068"/>
          <p:cNvSpPr>
            <a:spLocks noChangeAspect="1" noChangeShapeType="1"/>
          </p:cNvSpPr>
          <p:nvPr/>
        </p:nvSpPr>
        <p:spPr bwMode="auto">
          <a:xfrm flipV="1">
            <a:off x="1023107" y="2218095"/>
            <a:ext cx="1869867" cy="5356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304167" y="1382007"/>
            <a:ext cx="266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Esempio di grafo orientato</a:t>
            </a:r>
          </a:p>
        </p:txBody>
      </p:sp>
      <p:sp>
        <p:nvSpPr>
          <p:cNvPr id="25" name="Text Box 2071"/>
          <p:cNvSpPr txBox="1">
            <a:spLocks noChangeArrowheads="1"/>
          </p:cNvSpPr>
          <p:nvPr/>
        </p:nvSpPr>
        <p:spPr bwMode="auto">
          <a:xfrm>
            <a:off x="4537278" y="1502312"/>
            <a:ext cx="43585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I nodi sono 7 (A, B, C, D, E, F, 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I rami sono 8 (AB, BC, CD, DE, EF, FG, GA, GC)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A è adiacente a B e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G è adiacente a: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F (via ramo entrante)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A e C (via rami uscenti)</a:t>
            </a:r>
          </a:p>
        </p:txBody>
      </p:sp>
      <p:sp>
        <p:nvSpPr>
          <p:cNvPr id="26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206371" y="3379434"/>
            <a:ext cx="8689408" cy="2277547"/>
          </a:xfrm>
        </p:spPr>
        <p:txBody>
          <a:bodyPr/>
          <a:lstStyle/>
          <a:p>
            <a:r>
              <a:rPr lang="it-IT" altLang="it-IT" dirty="0">
                <a:solidFill>
                  <a:srgbClr val="000099"/>
                </a:solidFill>
              </a:rPr>
              <a:t> </a:t>
            </a:r>
            <a:r>
              <a:rPr lang="it-IT" altLang="it-IT" sz="2000" dirty="0">
                <a:solidFill>
                  <a:srgbClr val="000099"/>
                </a:solidFill>
              </a:rPr>
              <a:t>I grafi servono per rappresentare relazioni tra gli elementi di insiemi discreti di entità</a:t>
            </a:r>
          </a:p>
          <a:p>
            <a:endParaRPr lang="it-IT" altLang="it-IT" dirty="0"/>
          </a:p>
          <a:p>
            <a:r>
              <a:rPr lang="it-IT" altLang="it-IT" dirty="0"/>
              <a:t>Ad esempio, se i nodi rappresentassero città, i rami potrebbero rappresentare le strade tra di esse; in questo caso, </a:t>
            </a:r>
            <a:r>
              <a:rPr lang="it-IT" altLang="it-IT" b="1" dirty="0">
                <a:solidFill>
                  <a:srgbClr val="FF0000"/>
                </a:solidFill>
              </a:rPr>
              <a:t>se le strade fossero percorribili in un solo verso</a:t>
            </a:r>
            <a:r>
              <a:rPr lang="it-IT" altLang="it-IT" dirty="0"/>
              <a:t>, ogni ramo verrebbe rappresentato con una freccia che indica per ogni coppia di città collegate </a:t>
            </a:r>
            <a:r>
              <a:rPr lang="it-IT" altLang="it-IT" dirty="0">
                <a:solidFill>
                  <a:srgbClr val="FF0000"/>
                </a:solidFill>
              </a:rPr>
              <a:t>qual è la città di partenza e qual è la città di arrivo.</a:t>
            </a:r>
          </a:p>
          <a:p>
            <a:r>
              <a:rPr lang="it-IT" altLang="it-IT" dirty="0">
                <a:solidFill>
                  <a:srgbClr val="FF0000"/>
                </a:solidFill>
              </a:rPr>
              <a:t> </a:t>
            </a:r>
          </a:p>
          <a:p>
            <a:r>
              <a:rPr lang="it-IT" altLang="it-IT" b="1" dirty="0">
                <a:solidFill>
                  <a:srgbClr val="FF0000"/>
                </a:solidFill>
              </a:rPr>
              <a:t>Possiamo associare a ogni ramo una stringa alfanumerica. </a:t>
            </a:r>
            <a:r>
              <a:rPr lang="it-IT" altLang="it-IT" dirty="0"/>
              <a:t>In questo caso il grafo è detto </a:t>
            </a:r>
            <a:r>
              <a:rPr lang="it-IT" altLang="it-IT" b="1" u="sng" dirty="0">
                <a:solidFill>
                  <a:srgbClr val="FF0000"/>
                </a:solidFill>
              </a:rPr>
              <a:t>etichettato</a:t>
            </a:r>
            <a:r>
              <a:rPr lang="it-IT" altLang="it-IT" dirty="0"/>
              <a:t>; potremmo ad esempio indicare su ogni ramo la distanza stradale tra due città collegate. Così, con un </a:t>
            </a:r>
            <a:r>
              <a:rPr lang="it-IT" altLang="it-IT" i="1" dirty="0"/>
              <a:t>grafo orientato e etichettato</a:t>
            </a:r>
            <a:r>
              <a:rPr lang="it-IT" altLang="it-IT" dirty="0"/>
              <a:t> potremmo rappresentare la rete stradale che collega un insieme di città.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023107" y="1730723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22532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23" grpId="0" animBg="1"/>
      <p:bldP spid="9" grpId="0" animBg="1"/>
      <p:bldP spid="25" grpId="0"/>
      <p:bldP spid="26" grpId="0" build="p" autoUpdateAnimBg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112813"/>
            <a:ext cx="7772400" cy="861774"/>
          </a:xfrm>
        </p:spPr>
        <p:txBody>
          <a:bodyPr/>
          <a:lstStyle/>
          <a:p>
            <a:pPr algn="ctr"/>
            <a:r>
              <a:rPr lang="it-IT" altLang="it-IT" dirty="0"/>
              <a:t>Impiego dei grafi nella descrizione del comportamento delle macchine sequenziali 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46" y="1031726"/>
            <a:ext cx="8194023" cy="295465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it-IT" altLang="it-IT" sz="1500" dirty="0"/>
              <a:t>Nel corso di reti logiche utilizziamo i grafi per rappresentare relazioni </a:t>
            </a:r>
            <a:r>
              <a:rPr lang="it-IT" altLang="it-IT" sz="1500" u="sng" dirty="0">
                <a:solidFill>
                  <a:srgbClr val="000099"/>
                </a:solidFill>
              </a:rPr>
              <a:t>nel tempo </a:t>
            </a:r>
            <a:r>
              <a:rPr lang="it-IT" altLang="it-IT" sz="1500" dirty="0"/>
              <a:t>(cioè la dinamica tra gli stati di una rete sequenziale).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it-IT" altLang="it-IT" sz="1500" b="1" dirty="0">
                <a:solidFill>
                  <a:srgbClr val="FF0000"/>
                </a:solidFill>
              </a:rPr>
              <a:t>Con un grafo possiamo infatti rappresentare sinteticamente le funzioni F e G  che definiscono una macchina sequenziale, </a:t>
            </a:r>
            <a:r>
              <a:rPr lang="it-IT" altLang="it-IT" sz="1500" dirty="0"/>
              <a:t>come indicato qui di seguito: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altLang="it-IT" sz="1500" dirty="0"/>
              <a:t>A ogni elemento dell’insieme degli stati S, cioè a ogni STATO si associa un nodo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altLang="it-IT" sz="1500" dirty="0"/>
              <a:t>A ogni elemento dell’insieme I, cioè a ogni ingresso si associa un ramo uscente da ciascun nodo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1500" dirty="0"/>
              <a:t>Ogni ramo </a:t>
            </a:r>
            <a:r>
              <a:rPr lang="it-IT" altLang="it-IT" sz="1500" dirty="0">
                <a:solidFill>
                  <a:srgbClr val="008000"/>
                </a:solidFill>
                <a:latin typeface="Times New Roman" panose="02020603050405020304" pitchFamily="18" charset="0"/>
              </a:rPr>
              <a:t>indica per ogni stato della rete, quale sarà lo stato successivo </a:t>
            </a:r>
            <a:r>
              <a:rPr lang="it-IT" altLang="it-IT" sz="1500" dirty="0">
                <a:latin typeface="Times New Roman" panose="02020603050405020304" pitchFamily="18" charset="0"/>
              </a:rPr>
              <a:t>(stato futuro)</a:t>
            </a:r>
            <a:r>
              <a:rPr lang="it-IT" altLang="it-IT" sz="1500" dirty="0">
                <a:solidFill>
                  <a:srgbClr val="008000"/>
                </a:solidFill>
                <a:latin typeface="Times New Roman" panose="02020603050405020304" pitchFamily="18" charset="0"/>
              </a:rPr>
              <a:t> in cui la rete andrà, trascorso il ritardo sull’anello di retroazione.</a:t>
            </a:r>
            <a:r>
              <a:rPr lang="it-IT" altLang="it-IT" sz="1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it-IT" altLang="it-IT" sz="1500" dirty="0">
                <a:solidFill>
                  <a:srgbClr val="000099"/>
                </a:solidFill>
                <a:latin typeface="Times New Roman" panose="02020603050405020304" pitchFamily="18" charset="0"/>
              </a:rPr>
              <a:t>Dunque i rami individuano le transizioni </a:t>
            </a:r>
            <a:r>
              <a:rPr lang="it-IT" altLang="it-IT" sz="1500" i="1" dirty="0">
                <a:latin typeface="Times New Roman" panose="02020603050405020304" pitchFamily="18" charset="0"/>
              </a:rPr>
              <a:t>stato presente </a:t>
            </a:r>
            <a:r>
              <a:rPr lang="it-IT" altLang="it-IT" sz="1500" i="1" dirty="0">
                <a:solidFill>
                  <a:srgbClr val="FF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it-IT" altLang="it-IT" sz="15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it-IT" altLang="it-IT" sz="1500" i="1" dirty="0">
                <a:latin typeface="Times New Roman" panose="02020603050405020304" pitchFamily="18" charset="0"/>
              </a:rPr>
              <a:t> stato futuro</a:t>
            </a:r>
          </a:p>
          <a:p>
            <a:pPr>
              <a:spcBef>
                <a:spcPct val="0"/>
              </a:spcBef>
            </a:pPr>
            <a:endParaRPr lang="it-IT" altLang="it-IT" sz="1500" i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it-IT" altLang="it-IT" sz="1800" b="1" dirty="0">
                <a:latin typeface="Times New Roman" panose="02020603050405020304" pitchFamily="18" charset="0"/>
              </a:rPr>
              <a:t>Per descrivere le funzioni F e G si procede come segue: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40239" y="3980261"/>
            <a:ext cx="51712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it-IT" sz="1500" dirty="0"/>
              <a:t>Su ogni ramo si indica qual è l’ingresso ad esso associato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it-IT" sz="1500" dirty="0"/>
              <a:t>Su ogni ramo si indica anche qual è l’uscita ad esso associata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it-IT" sz="1500" dirty="0"/>
              <a:t>Ingresso e uscita devono essere separati da virgola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81000" y="3980261"/>
            <a:ext cx="2061239" cy="1160065"/>
            <a:chOff x="127481" y="4639536"/>
            <a:chExt cx="2061239" cy="1160065"/>
          </a:xfrm>
        </p:grpSpPr>
        <p:sp>
          <p:nvSpPr>
            <p:cNvPr id="28679" name="Oval 5"/>
            <p:cNvSpPr>
              <a:spLocks noChangeAspect="1" noChangeArrowheads="1"/>
            </p:cNvSpPr>
            <p:nvPr/>
          </p:nvSpPr>
          <p:spPr bwMode="auto">
            <a:xfrm>
              <a:off x="127481" y="4784755"/>
              <a:ext cx="622300" cy="3571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B</a:t>
              </a:r>
              <a:endPara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0" name="Oval 6"/>
            <p:cNvSpPr>
              <a:spLocks noChangeAspect="1" noChangeArrowheads="1"/>
            </p:cNvSpPr>
            <p:nvPr/>
          </p:nvSpPr>
          <p:spPr bwMode="auto">
            <a:xfrm>
              <a:off x="1250869" y="5466822"/>
              <a:ext cx="623888" cy="3327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C</a:t>
              </a:r>
              <a:endPara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4" name="Oval 10"/>
            <p:cNvSpPr>
              <a:spLocks noChangeAspect="1" noChangeArrowheads="1"/>
            </p:cNvSpPr>
            <p:nvPr/>
          </p:nvSpPr>
          <p:spPr bwMode="auto">
            <a:xfrm>
              <a:off x="1564832" y="4797772"/>
              <a:ext cx="623888" cy="357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D</a:t>
              </a:r>
              <a:endPara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0204" name="Line 12"/>
            <p:cNvSpPr>
              <a:spLocks noChangeAspect="1" noChangeShapeType="1"/>
            </p:cNvSpPr>
            <p:nvPr/>
          </p:nvSpPr>
          <p:spPr bwMode="auto">
            <a:xfrm>
              <a:off x="749779" y="4964142"/>
              <a:ext cx="827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it-IT" dirty="0"/>
            </a:p>
          </p:txBody>
        </p:sp>
        <p:sp>
          <p:nvSpPr>
            <p:cNvPr id="520205" name="Line 13"/>
            <p:cNvSpPr>
              <a:spLocks noChangeAspect="1" noChangeShapeType="1"/>
            </p:cNvSpPr>
            <p:nvPr/>
          </p:nvSpPr>
          <p:spPr bwMode="auto">
            <a:xfrm rot="1242503">
              <a:off x="562758" y="5232662"/>
              <a:ext cx="779009" cy="170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849534" y="4639536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i</a:t>
              </a:r>
              <a:r>
                <a:rPr lang="it-IT" sz="1600" baseline="-25000" dirty="0"/>
                <a:t>1</a:t>
              </a:r>
              <a:r>
                <a:rPr lang="it-IT" sz="1600" dirty="0"/>
                <a:t>,u</a:t>
              </a:r>
              <a:r>
                <a:rPr lang="it-IT" sz="1600" baseline="-25000" dirty="0"/>
                <a:t>a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 rot="2143464">
              <a:off x="798668" y="5023733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i</a:t>
              </a:r>
              <a:r>
                <a:rPr lang="it-IT" sz="1600" baseline="-25000" dirty="0"/>
                <a:t>2</a:t>
              </a:r>
              <a:r>
                <a:rPr lang="it-IT" sz="1600" dirty="0"/>
                <a:t>,u</a:t>
              </a:r>
              <a:r>
                <a:rPr lang="it-IT" sz="1600" baseline="-25000" dirty="0"/>
                <a:t>b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228646" y="5256273"/>
            <a:ext cx="2447544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Il grafo orientato e etichettato che descrive le funzioni F e G si chiama «diagramma degli stati» o grafo degli stati.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280D68-6323-4785-B4EE-D59001BB20B6}"/>
              </a:ext>
            </a:extLst>
          </p:cNvPr>
          <p:cNvSpPr txBox="1"/>
          <p:nvPr/>
        </p:nvSpPr>
        <p:spPr>
          <a:xfrm>
            <a:off x="2789286" y="4807547"/>
            <a:ext cx="59185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it-IT" sz="1500" b="1" dirty="0"/>
              <a:t>Quindi, con riferimento alla figura, diremo:</a:t>
            </a:r>
          </a:p>
          <a:p>
            <a:pPr>
              <a:spcBef>
                <a:spcPts val="300"/>
              </a:spcBef>
            </a:pPr>
            <a:r>
              <a:rPr lang="it-IT" sz="1500" b="1" i="1" dirty="0"/>
              <a:t>	n</a:t>
            </a:r>
            <a:r>
              <a:rPr lang="it-IT" sz="1500" i="1" dirty="0"/>
              <a:t>ello stato  B con ingresso i</a:t>
            </a:r>
            <a:r>
              <a:rPr lang="it-IT" sz="1500" i="1" baseline="-25000" dirty="0"/>
              <a:t>1</a:t>
            </a:r>
            <a:r>
              <a:rPr lang="it-IT" sz="1500" i="1" dirty="0"/>
              <a:t>  lo stato futuro è D</a:t>
            </a:r>
          </a:p>
          <a:p>
            <a:pPr>
              <a:spcBef>
                <a:spcPts val="300"/>
              </a:spcBef>
            </a:pPr>
            <a:r>
              <a:rPr lang="it-IT" sz="1500" dirty="0"/>
              <a:t>	oppure (il che è equivalente): </a:t>
            </a:r>
          </a:p>
          <a:p>
            <a:pPr>
              <a:spcBef>
                <a:spcPts val="300"/>
              </a:spcBef>
            </a:pPr>
            <a:r>
              <a:rPr lang="it-IT" sz="1500" i="1" dirty="0"/>
              <a:t>	dallo stato  B con ingresso i</a:t>
            </a:r>
            <a:r>
              <a:rPr lang="it-IT" sz="1500" i="1" baseline="-25000" dirty="0"/>
              <a:t>1</a:t>
            </a:r>
            <a:r>
              <a:rPr lang="it-IT" sz="1500" i="1" dirty="0"/>
              <a:t>  si va nello stato D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it-IT" sz="1500" b="1" dirty="0">
                <a:solidFill>
                  <a:srgbClr val="FF0000"/>
                </a:solidFill>
              </a:rPr>
              <a:t>Dunque ogni ramo rappresenta  un valore della funzione G: S X I </a:t>
            </a:r>
            <a:r>
              <a:rPr lang="it-IT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 S</a:t>
            </a:r>
          </a:p>
          <a:p>
            <a:pPr>
              <a:spcBef>
                <a:spcPts val="300"/>
              </a:spcBef>
            </a:pPr>
            <a:r>
              <a:rPr lang="it-IT" sz="1500" i="1" dirty="0"/>
              <a:t>	nello stato  B con ingresso i1  si ha uscita </a:t>
            </a:r>
            <a:r>
              <a:rPr lang="it-IT" sz="1500" i="1" dirty="0" err="1"/>
              <a:t>u</a:t>
            </a:r>
            <a:r>
              <a:rPr lang="it-IT" sz="1500" i="1" baseline="-25000" dirty="0" err="1"/>
              <a:t>a</a:t>
            </a:r>
            <a:r>
              <a:rPr lang="it-IT" sz="1500" i="1" dirty="0"/>
              <a:t> 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it-IT" sz="1500" b="1" dirty="0">
                <a:solidFill>
                  <a:srgbClr val="FF0000"/>
                </a:solidFill>
              </a:rPr>
              <a:t>Dunque su ogni ramo è indicato un valore della funzione F: S X I </a:t>
            </a:r>
            <a:r>
              <a:rPr lang="it-IT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 U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15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 autoUpdateAnimBg="0"/>
      <p:bldP spid="2" grpId="0" build="p"/>
      <p:bldP spid="6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908" y="301497"/>
            <a:ext cx="6029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Programma </a:t>
            </a:r>
            <a:r>
              <a:rPr sz="4400" dirty="0"/>
              <a:t>di </a:t>
            </a:r>
            <a:r>
              <a:rPr sz="4400" spc="-5" dirty="0"/>
              <a:t>reti</a:t>
            </a:r>
            <a:r>
              <a:rPr sz="4400" spc="-70" dirty="0"/>
              <a:t> </a:t>
            </a:r>
            <a:r>
              <a:rPr sz="4400" dirty="0"/>
              <a:t>logiche</a:t>
            </a:r>
          </a:p>
        </p:txBody>
      </p:sp>
      <p:sp>
        <p:nvSpPr>
          <p:cNvPr id="3" name="object 3"/>
          <p:cNvSpPr/>
          <p:nvPr/>
        </p:nvSpPr>
        <p:spPr>
          <a:xfrm>
            <a:off x="3075432" y="3860291"/>
            <a:ext cx="5181600" cy="762000"/>
          </a:xfrm>
          <a:custGeom>
            <a:avLst/>
            <a:gdLst/>
            <a:ahLst/>
            <a:cxnLst/>
            <a:rect l="l" t="t" r="r" b="b"/>
            <a:pathLst>
              <a:path w="5181600" h="762000">
                <a:moveTo>
                  <a:pt x="0" y="761999"/>
                </a:moveTo>
                <a:lnTo>
                  <a:pt x="5181600" y="761999"/>
                </a:lnTo>
                <a:lnTo>
                  <a:pt x="5181600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75432" y="3860291"/>
            <a:ext cx="5181600" cy="762000"/>
          </a:xfrm>
          <a:custGeom>
            <a:avLst/>
            <a:gdLst/>
            <a:ahLst/>
            <a:cxnLst/>
            <a:rect l="l" t="t" r="r" b="b"/>
            <a:pathLst>
              <a:path w="5181600" h="762000">
                <a:moveTo>
                  <a:pt x="0" y="761999"/>
                </a:moveTo>
                <a:lnTo>
                  <a:pt x="5181600" y="761999"/>
                </a:lnTo>
                <a:lnTo>
                  <a:pt x="5181600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27587"/>
              </p:ext>
            </p:extLst>
          </p:nvPr>
        </p:nvGraphicFramePr>
        <p:xfrm>
          <a:off x="2819400" y="1290827"/>
          <a:ext cx="5571489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5: Reti sequenziali</a:t>
                      </a:r>
                      <a:r>
                        <a:rPr sz="3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latin typeface="Times New Roman"/>
                          <a:cs typeface="Times New Roman"/>
                        </a:rPr>
                        <a:t>sincrone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4: Reti sequenziali</a:t>
                      </a:r>
                      <a:r>
                        <a:rPr sz="32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latin typeface="Times New Roman"/>
                          <a:cs typeface="Times New Roman"/>
                        </a:rPr>
                        <a:t>asincrone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32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3: Reti</a:t>
                      </a:r>
                      <a:r>
                        <a:rPr sz="3200" b="1" spc="-3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combinatorie</a:t>
                      </a:r>
                      <a:endParaRPr sz="32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2: </a:t>
                      </a:r>
                      <a:r>
                        <a:rPr sz="3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Codifica binaria</a:t>
                      </a:r>
                      <a:r>
                        <a:rPr sz="3200" b="1" spc="-6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dell’infor.</a:t>
                      </a:r>
                      <a:endParaRPr sz="3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1: Macchine</a:t>
                      </a:r>
                      <a:r>
                        <a:rPr sz="3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digitali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73379" y="1828800"/>
            <a:ext cx="2258695" cy="35407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6850" marR="229235" indent="38735" algn="ctr">
              <a:lnSpc>
                <a:spcPct val="100000"/>
              </a:lnSpc>
              <a:spcBef>
                <a:spcPts val="260"/>
              </a:spcBef>
            </a:pPr>
            <a:r>
              <a:rPr sz="3200" b="1" i="1" dirty="0">
                <a:latin typeface="Times New Roman"/>
                <a:cs typeface="Times New Roman"/>
              </a:rPr>
              <a:t>Saper  Descrivere  Progettare</a:t>
            </a:r>
            <a:endParaRPr sz="3200" dirty="0">
              <a:latin typeface="Times New Roman"/>
              <a:cs typeface="Times New Roman"/>
            </a:endParaRPr>
          </a:p>
          <a:p>
            <a:pPr marL="100330" marR="97155" algn="ctr">
              <a:lnSpc>
                <a:spcPct val="100000"/>
              </a:lnSpc>
            </a:pPr>
            <a:r>
              <a:rPr sz="3200" b="1" i="1" dirty="0">
                <a:latin typeface="Times New Roman"/>
                <a:cs typeface="Times New Roman"/>
              </a:rPr>
              <a:t>e</a:t>
            </a:r>
            <a:r>
              <a:rPr sz="3200" b="1" i="1" spc="-21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Analizzare  le       Macchine  Digitali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3379" y="6324600"/>
            <a:ext cx="128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Dicembre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376" y="994409"/>
            <a:ext cx="2376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L’automa </a:t>
            </a:r>
            <a:r>
              <a:rPr sz="2000" b="1" dirty="0">
                <a:latin typeface="Times New Roman"/>
                <a:cs typeface="Times New Roman"/>
              </a:rPr>
              <a:t>a stati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finiti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76" y="5933338"/>
            <a:ext cx="5020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(il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prossimo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istante di </a:t>
            </a:r>
            <a:r>
              <a:rPr sz="2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clock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se la </a:t>
            </a:r>
            <a:r>
              <a:rPr sz="20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rete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è</a:t>
            </a:r>
            <a:r>
              <a:rPr sz="20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sincrona)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3976" y="6807"/>
            <a:ext cx="721316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 err="1">
                <a:solidFill>
                  <a:srgbClr val="FF0000"/>
                </a:solidFill>
              </a:rPr>
              <a:t>Modello</a:t>
            </a:r>
            <a:r>
              <a:rPr sz="3200" spc="-5" dirty="0">
                <a:solidFill>
                  <a:srgbClr val="FF0000"/>
                </a:solidFill>
              </a:rPr>
              <a:t> </a:t>
            </a:r>
            <a:r>
              <a:rPr lang="it-IT" sz="3200" spc="-5" dirty="0">
                <a:solidFill>
                  <a:srgbClr val="FF0000"/>
                </a:solidFill>
              </a:rPr>
              <a:t>del comportamento </a:t>
            </a:r>
            <a:r>
              <a:rPr sz="3200" dirty="0">
                <a:solidFill>
                  <a:srgbClr val="FF0000"/>
                </a:solidFill>
              </a:rPr>
              <a:t>e schema a</a:t>
            </a:r>
            <a:r>
              <a:rPr sz="3200" spc="-9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blocchi  </a:t>
            </a:r>
            <a:r>
              <a:rPr sz="3200" dirty="0">
                <a:solidFill>
                  <a:srgbClr val="FF0000"/>
                </a:solidFill>
              </a:rPr>
              <a:t>della macchina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sequenziale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6581393" y="5164073"/>
            <a:ext cx="1373505" cy="1144905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(ritardo)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5297" y="1427225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5811011" y="1595627"/>
            <a:ext cx="2590800" cy="4229101"/>
            <a:chOff x="5811011" y="1595627"/>
            <a:chExt cx="2590800" cy="4229101"/>
          </a:xfrm>
        </p:grpSpPr>
        <p:sp>
          <p:nvSpPr>
            <p:cNvPr id="7" name="object 7"/>
            <p:cNvSpPr txBox="1"/>
            <p:nvPr/>
          </p:nvSpPr>
          <p:spPr>
            <a:xfrm>
              <a:off x="6575297" y="3326129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G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25561" y="3919728"/>
              <a:ext cx="476250" cy="1905000"/>
            </a:xfrm>
            <a:custGeom>
              <a:avLst/>
              <a:gdLst/>
              <a:ahLst/>
              <a:cxnLst/>
              <a:rect l="l" t="t" r="r" b="b"/>
              <a:pathLst>
                <a:path w="476250" h="1905000">
                  <a:moveTo>
                    <a:pt x="114300" y="1790700"/>
                  </a:moveTo>
                  <a:lnTo>
                    <a:pt x="0" y="1847850"/>
                  </a:lnTo>
                  <a:lnTo>
                    <a:pt x="114300" y="1905000"/>
                  </a:lnTo>
                  <a:lnTo>
                    <a:pt x="114300" y="1866900"/>
                  </a:lnTo>
                  <a:lnTo>
                    <a:pt x="95250" y="1866900"/>
                  </a:lnTo>
                  <a:lnTo>
                    <a:pt x="95250" y="1828800"/>
                  </a:lnTo>
                  <a:lnTo>
                    <a:pt x="114300" y="1828800"/>
                  </a:lnTo>
                  <a:lnTo>
                    <a:pt x="114300" y="1790700"/>
                  </a:lnTo>
                  <a:close/>
                </a:path>
                <a:path w="476250" h="1905000">
                  <a:moveTo>
                    <a:pt x="114300" y="1828800"/>
                  </a:moveTo>
                  <a:lnTo>
                    <a:pt x="95250" y="1828800"/>
                  </a:lnTo>
                  <a:lnTo>
                    <a:pt x="95250" y="1866900"/>
                  </a:lnTo>
                  <a:lnTo>
                    <a:pt x="114300" y="1866900"/>
                  </a:lnTo>
                  <a:lnTo>
                    <a:pt x="114300" y="1828800"/>
                  </a:lnTo>
                  <a:close/>
                </a:path>
                <a:path w="476250" h="1905000">
                  <a:moveTo>
                    <a:pt x="438150" y="1828800"/>
                  </a:moveTo>
                  <a:lnTo>
                    <a:pt x="114300" y="1828800"/>
                  </a:lnTo>
                  <a:lnTo>
                    <a:pt x="114300" y="1866900"/>
                  </a:lnTo>
                  <a:lnTo>
                    <a:pt x="457200" y="1866900"/>
                  </a:lnTo>
                  <a:lnTo>
                    <a:pt x="464623" y="1865402"/>
                  </a:lnTo>
                  <a:lnTo>
                    <a:pt x="470677" y="1861318"/>
                  </a:lnTo>
                  <a:lnTo>
                    <a:pt x="474755" y="1855262"/>
                  </a:lnTo>
                  <a:lnTo>
                    <a:pt x="476250" y="1847850"/>
                  </a:lnTo>
                  <a:lnTo>
                    <a:pt x="438150" y="1847850"/>
                  </a:lnTo>
                  <a:lnTo>
                    <a:pt x="438150" y="1828800"/>
                  </a:lnTo>
                  <a:close/>
                </a:path>
                <a:path w="476250" h="1905000">
                  <a:moveTo>
                    <a:pt x="438150" y="19050"/>
                  </a:moveTo>
                  <a:lnTo>
                    <a:pt x="438150" y="1847850"/>
                  </a:lnTo>
                  <a:lnTo>
                    <a:pt x="457200" y="1828800"/>
                  </a:lnTo>
                  <a:lnTo>
                    <a:pt x="476250" y="1828800"/>
                  </a:lnTo>
                  <a:lnTo>
                    <a:pt x="476250" y="38100"/>
                  </a:lnTo>
                  <a:lnTo>
                    <a:pt x="457200" y="38100"/>
                  </a:lnTo>
                  <a:lnTo>
                    <a:pt x="438150" y="19050"/>
                  </a:lnTo>
                  <a:close/>
                </a:path>
                <a:path w="476250" h="1905000">
                  <a:moveTo>
                    <a:pt x="476250" y="1828800"/>
                  </a:moveTo>
                  <a:lnTo>
                    <a:pt x="457200" y="1828800"/>
                  </a:lnTo>
                  <a:lnTo>
                    <a:pt x="438150" y="1847850"/>
                  </a:lnTo>
                  <a:lnTo>
                    <a:pt x="476250" y="1847850"/>
                  </a:lnTo>
                  <a:lnTo>
                    <a:pt x="476250" y="1828800"/>
                  </a:lnTo>
                  <a:close/>
                </a:path>
                <a:path w="476250" h="1905000">
                  <a:moveTo>
                    <a:pt x="457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38150" y="38100"/>
                  </a:lnTo>
                  <a:lnTo>
                    <a:pt x="438150" y="19050"/>
                  </a:lnTo>
                  <a:lnTo>
                    <a:pt x="476250" y="19050"/>
                  </a:lnTo>
                  <a:lnTo>
                    <a:pt x="474755" y="11626"/>
                  </a:lnTo>
                  <a:lnTo>
                    <a:pt x="470677" y="5572"/>
                  </a:lnTo>
                  <a:lnTo>
                    <a:pt x="464623" y="1494"/>
                  </a:lnTo>
                  <a:lnTo>
                    <a:pt x="457200" y="0"/>
                  </a:lnTo>
                  <a:close/>
                </a:path>
                <a:path w="476250" h="1905000">
                  <a:moveTo>
                    <a:pt x="476250" y="19050"/>
                  </a:moveTo>
                  <a:lnTo>
                    <a:pt x="438150" y="19050"/>
                  </a:lnTo>
                  <a:lnTo>
                    <a:pt x="457200" y="38100"/>
                  </a:lnTo>
                  <a:lnTo>
                    <a:pt x="476250" y="38100"/>
                  </a:lnTo>
                  <a:lnTo>
                    <a:pt x="4762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5811" y="4186428"/>
              <a:ext cx="459740" cy="114300"/>
            </a:xfrm>
            <a:custGeom>
              <a:avLst/>
              <a:gdLst/>
              <a:ahLst/>
              <a:cxnLst/>
              <a:rect l="l" t="t" r="r" b="b"/>
              <a:pathLst>
                <a:path w="45974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0465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65" y="3810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459740" h="114300">
                  <a:moveTo>
                    <a:pt x="345186" y="0"/>
                  </a:moveTo>
                  <a:lnTo>
                    <a:pt x="345186" y="114300"/>
                  </a:lnTo>
                  <a:lnTo>
                    <a:pt x="421386" y="76200"/>
                  </a:lnTo>
                  <a:lnTo>
                    <a:pt x="364236" y="76200"/>
                  </a:lnTo>
                  <a:lnTo>
                    <a:pt x="364236" y="38100"/>
                  </a:lnTo>
                  <a:lnTo>
                    <a:pt x="421386" y="38100"/>
                  </a:lnTo>
                  <a:lnTo>
                    <a:pt x="345186" y="0"/>
                  </a:lnTo>
                  <a:close/>
                </a:path>
                <a:path w="459740" h="114300">
                  <a:moveTo>
                    <a:pt x="110465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65" y="76200"/>
                  </a:lnTo>
                  <a:lnTo>
                    <a:pt x="114300" y="57150"/>
                  </a:lnTo>
                  <a:lnTo>
                    <a:pt x="110465" y="38100"/>
                  </a:lnTo>
                  <a:close/>
                </a:path>
                <a:path w="459740" h="114300">
                  <a:moveTo>
                    <a:pt x="345186" y="38100"/>
                  </a:moveTo>
                  <a:lnTo>
                    <a:pt x="110465" y="38100"/>
                  </a:lnTo>
                  <a:lnTo>
                    <a:pt x="114300" y="57150"/>
                  </a:lnTo>
                  <a:lnTo>
                    <a:pt x="110465" y="76200"/>
                  </a:lnTo>
                  <a:lnTo>
                    <a:pt x="345186" y="76200"/>
                  </a:lnTo>
                  <a:lnTo>
                    <a:pt x="345186" y="38100"/>
                  </a:lnTo>
                  <a:close/>
                </a:path>
                <a:path w="459740" h="114300">
                  <a:moveTo>
                    <a:pt x="421386" y="38100"/>
                  </a:moveTo>
                  <a:lnTo>
                    <a:pt x="364236" y="38100"/>
                  </a:lnTo>
                  <a:lnTo>
                    <a:pt x="364236" y="76200"/>
                  </a:lnTo>
                  <a:lnTo>
                    <a:pt x="421386" y="76200"/>
                  </a:lnTo>
                  <a:lnTo>
                    <a:pt x="459486" y="57150"/>
                  </a:lnTo>
                  <a:lnTo>
                    <a:pt x="42138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8065769" y="3474846"/>
              <a:ext cx="29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s*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11011" y="1595627"/>
              <a:ext cx="742950" cy="2019300"/>
            </a:xfrm>
            <a:custGeom>
              <a:avLst/>
              <a:gdLst/>
              <a:ahLst/>
              <a:cxnLst/>
              <a:rect l="l" t="t" r="r" b="b"/>
              <a:pathLst>
                <a:path w="742950" h="2019300">
                  <a:moveTo>
                    <a:pt x="628650" y="1905000"/>
                  </a:moveTo>
                  <a:lnTo>
                    <a:pt x="628650" y="2019300"/>
                  </a:lnTo>
                  <a:lnTo>
                    <a:pt x="704849" y="1981200"/>
                  </a:lnTo>
                  <a:lnTo>
                    <a:pt x="647700" y="1981200"/>
                  </a:lnTo>
                  <a:lnTo>
                    <a:pt x="647700" y="1943100"/>
                  </a:lnTo>
                  <a:lnTo>
                    <a:pt x="704849" y="1943100"/>
                  </a:lnTo>
                  <a:lnTo>
                    <a:pt x="628650" y="1905000"/>
                  </a:lnTo>
                  <a:close/>
                </a:path>
                <a:path w="742950" h="2019300">
                  <a:moveTo>
                    <a:pt x="38100" y="110465"/>
                  </a:moveTo>
                  <a:lnTo>
                    <a:pt x="38100" y="1962150"/>
                  </a:lnTo>
                  <a:lnTo>
                    <a:pt x="39594" y="1969573"/>
                  </a:lnTo>
                  <a:lnTo>
                    <a:pt x="43672" y="1975627"/>
                  </a:lnTo>
                  <a:lnTo>
                    <a:pt x="49726" y="1979705"/>
                  </a:lnTo>
                  <a:lnTo>
                    <a:pt x="57150" y="1981200"/>
                  </a:lnTo>
                  <a:lnTo>
                    <a:pt x="628650" y="1981200"/>
                  </a:lnTo>
                  <a:lnTo>
                    <a:pt x="628650" y="1962150"/>
                  </a:lnTo>
                  <a:lnTo>
                    <a:pt x="76200" y="1962150"/>
                  </a:lnTo>
                  <a:lnTo>
                    <a:pt x="57150" y="1943100"/>
                  </a:lnTo>
                  <a:lnTo>
                    <a:pt x="76200" y="1943100"/>
                  </a:lnTo>
                  <a:lnTo>
                    <a:pt x="76200" y="114300"/>
                  </a:lnTo>
                  <a:lnTo>
                    <a:pt x="57150" y="114300"/>
                  </a:lnTo>
                  <a:lnTo>
                    <a:pt x="38100" y="110465"/>
                  </a:lnTo>
                  <a:close/>
                </a:path>
                <a:path w="742950" h="2019300">
                  <a:moveTo>
                    <a:pt x="704849" y="1943100"/>
                  </a:moveTo>
                  <a:lnTo>
                    <a:pt x="647700" y="1943100"/>
                  </a:lnTo>
                  <a:lnTo>
                    <a:pt x="647700" y="1981200"/>
                  </a:lnTo>
                  <a:lnTo>
                    <a:pt x="704849" y="1981200"/>
                  </a:lnTo>
                  <a:lnTo>
                    <a:pt x="742949" y="1962150"/>
                  </a:lnTo>
                  <a:lnTo>
                    <a:pt x="704849" y="1943100"/>
                  </a:lnTo>
                  <a:close/>
                </a:path>
                <a:path w="742950" h="2019300">
                  <a:moveTo>
                    <a:pt x="76200" y="1943100"/>
                  </a:moveTo>
                  <a:lnTo>
                    <a:pt x="57150" y="1943100"/>
                  </a:lnTo>
                  <a:lnTo>
                    <a:pt x="76200" y="1962150"/>
                  </a:lnTo>
                  <a:lnTo>
                    <a:pt x="76200" y="1943100"/>
                  </a:lnTo>
                  <a:close/>
                </a:path>
                <a:path w="742950" h="2019300">
                  <a:moveTo>
                    <a:pt x="628650" y="1943100"/>
                  </a:moveTo>
                  <a:lnTo>
                    <a:pt x="76200" y="1943100"/>
                  </a:lnTo>
                  <a:lnTo>
                    <a:pt x="76200" y="1962150"/>
                  </a:lnTo>
                  <a:lnTo>
                    <a:pt x="628650" y="1962150"/>
                  </a:lnTo>
                  <a:lnTo>
                    <a:pt x="628650" y="1943100"/>
                  </a:lnTo>
                  <a:close/>
                </a:path>
                <a:path w="742950" h="20193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110465"/>
                  </a:lnTo>
                  <a:lnTo>
                    <a:pt x="57150" y="114300"/>
                  </a:lnTo>
                  <a:lnTo>
                    <a:pt x="76200" y="110465"/>
                  </a:lnTo>
                  <a:lnTo>
                    <a:pt x="76200" y="57150"/>
                  </a:lnTo>
                  <a:close/>
                </a:path>
                <a:path w="742950" h="2019300">
                  <a:moveTo>
                    <a:pt x="76200" y="110465"/>
                  </a:moveTo>
                  <a:lnTo>
                    <a:pt x="57150" y="114300"/>
                  </a:lnTo>
                  <a:lnTo>
                    <a:pt x="76200" y="114300"/>
                  </a:lnTo>
                  <a:lnTo>
                    <a:pt x="76200" y="110465"/>
                  </a:lnTo>
                  <a:close/>
                </a:path>
                <a:path w="742950" h="2019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38100" y="110465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742950" h="20193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110465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423976" y="1325371"/>
            <a:ext cx="4681220" cy="463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M = </a:t>
            </a:r>
            <a:r>
              <a:rPr sz="1800" b="1" spc="-5" dirty="0">
                <a:latin typeface="Times New Roman"/>
                <a:cs typeface="Times New Roman"/>
              </a:rPr>
              <a:t>{I, U, </a:t>
            </a:r>
            <a:r>
              <a:rPr sz="1800" b="1" spc="-10" dirty="0">
                <a:latin typeface="Times New Roman"/>
                <a:cs typeface="Times New Roman"/>
              </a:rPr>
              <a:t>S, </a:t>
            </a:r>
            <a:r>
              <a:rPr sz="1800" b="1" spc="-85" dirty="0">
                <a:latin typeface="Times New Roman"/>
                <a:cs typeface="Times New Roman"/>
              </a:rPr>
              <a:t>F,</a:t>
            </a:r>
            <a:r>
              <a:rPr sz="1800" b="1" dirty="0">
                <a:latin typeface="Times New Roman"/>
                <a:cs typeface="Times New Roman"/>
              </a:rPr>
              <a:t> G}</a:t>
            </a:r>
            <a:endParaRPr sz="18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latin typeface="Times New Roman"/>
                <a:cs typeface="Times New Roman"/>
              </a:rPr>
              <a:t>formato </a:t>
            </a:r>
            <a:r>
              <a:rPr sz="1800" b="1" spc="-10" dirty="0">
                <a:latin typeface="Times New Roman"/>
                <a:cs typeface="Times New Roman"/>
              </a:rPr>
              <a:t>da </a:t>
            </a:r>
            <a:r>
              <a:rPr sz="1800" b="1" dirty="0">
                <a:latin typeface="Times New Roman"/>
                <a:cs typeface="Times New Roman"/>
              </a:rPr>
              <a:t>3 </a:t>
            </a:r>
            <a:r>
              <a:rPr sz="1800" b="1" spc="-5" dirty="0">
                <a:latin typeface="Times New Roman"/>
                <a:cs typeface="Times New Roman"/>
              </a:rPr>
              <a:t>INSIEMI</a:t>
            </a:r>
            <a:endParaRPr sz="1800" dirty="0">
              <a:latin typeface="Times New Roman"/>
              <a:cs typeface="Times New Roman"/>
            </a:endParaRPr>
          </a:p>
          <a:p>
            <a:pPr marL="208279" marR="1069340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I: </a:t>
            </a:r>
            <a:r>
              <a:rPr sz="1800" b="1" dirty="0">
                <a:latin typeface="Symbol"/>
                <a:cs typeface="Symbol"/>
              </a:rPr>
              <a:t>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baseline="-20833" dirty="0">
                <a:latin typeface="Times New Roman"/>
                <a:cs typeface="Times New Roman"/>
              </a:rPr>
              <a:t>1</a:t>
            </a:r>
            <a:r>
              <a:rPr sz="1800" b="1" dirty="0">
                <a:latin typeface="Times New Roman"/>
                <a:cs typeface="Times New Roman"/>
              </a:rPr>
              <a:t>, i</a:t>
            </a:r>
            <a:r>
              <a:rPr sz="1800" b="1" baseline="-20833" dirty="0">
                <a:latin typeface="Times New Roman"/>
                <a:cs typeface="Times New Roman"/>
              </a:rPr>
              <a:t>2</a:t>
            </a:r>
            <a:r>
              <a:rPr sz="1800" b="1" dirty="0">
                <a:latin typeface="Times New Roman"/>
                <a:cs typeface="Times New Roman"/>
              </a:rPr>
              <a:t>, …, i</a:t>
            </a:r>
            <a:r>
              <a:rPr sz="1800" b="1" baseline="-20833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Symbol"/>
                <a:cs typeface="Symbol"/>
              </a:rPr>
              <a:t>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alfabeto di </a:t>
            </a:r>
            <a:r>
              <a:rPr sz="1800" i="1" spc="-10" dirty="0">
                <a:latin typeface="Times New Roman"/>
                <a:cs typeface="Times New Roman"/>
              </a:rPr>
              <a:t>ingresso  </a:t>
            </a:r>
            <a:r>
              <a:rPr sz="1800" b="1" spc="-5" dirty="0">
                <a:latin typeface="Times New Roman"/>
                <a:cs typeface="Times New Roman"/>
              </a:rPr>
              <a:t>U: </a:t>
            </a:r>
            <a:r>
              <a:rPr sz="1800" b="1" dirty="0">
                <a:latin typeface="Symbol"/>
                <a:cs typeface="Symbol"/>
              </a:rPr>
              <a:t></a:t>
            </a:r>
            <a:r>
              <a:rPr sz="1800" b="1" dirty="0">
                <a:latin typeface="Times New Roman"/>
                <a:cs typeface="Times New Roman"/>
              </a:rPr>
              <a:t>u</a:t>
            </a:r>
            <a:r>
              <a:rPr sz="1800" b="1" baseline="-20833" dirty="0">
                <a:latin typeface="Times New Roman"/>
                <a:cs typeface="Times New Roman"/>
              </a:rPr>
              <a:t>1</a:t>
            </a:r>
            <a:r>
              <a:rPr sz="1800" b="1" dirty="0">
                <a:latin typeface="Times New Roman"/>
                <a:cs typeface="Times New Roman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u</a:t>
            </a:r>
            <a:r>
              <a:rPr sz="1800" b="1" spc="-7" baseline="-20833" dirty="0">
                <a:latin typeface="Times New Roman"/>
                <a:cs typeface="Times New Roman"/>
              </a:rPr>
              <a:t>2</a:t>
            </a:r>
            <a:r>
              <a:rPr sz="1800" b="1" spc="-5" dirty="0">
                <a:latin typeface="Times New Roman"/>
                <a:cs typeface="Times New Roman"/>
              </a:rPr>
              <a:t>, </a:t>
            </a:r>
            <a:r>
              <a:rPr sz="1800" b="1" dirty="0">
                <a:latin typeface="Times New Roman"/>
                <a:cs typeface="Times New Roman"/>
              </a:rPr>
              <a:t>…, 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spc="-15" baseline="-20833" dirty="0">
                <a:latin typeface="Times New Roman"/>
                <a:cs typeface="Times New Roman"/>
              </a:rPr>
              <a:t>m</a:t>
            </a:r>
            <a:r>
              <a:rPr sz="1800" b="1" spc="-10" dirty="0">
                <a:latin typeface="Symbol"/>
                <a:cs typeface="Symbol"/>
              </a:rPr>
              <a:t>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alfabeto di </a:t>
            </a:r>
            <a:r>
              <a:rPr sz="1800" i="1" spc="-5" dirty="0">
                <a:latin typeface="Times New Roman"/>
                <a:cs typeface="Times New Roman"/>
              </a:rPr>
              <a:t>uscita  </a:t>
            </a:r>
            <a:r>
              <a:rPr sz="1800" b="1" spc="-5" dirty="0">
                <a:latin typeface="Times New Roman"/>
                <a:cs typeface="Times New Roman"/>
              </a:rPr>
              <a:t>S: </a:t>
            </a:r>
            <a:r>
              <a:rPr sz="1800" b="1" spc="-5" dirty="0">
                <a:latin typeface="Symbol"/>
                <a:cs typeface="Symbol"/>
              </a:rPr>
              <a:t></a:t>
            </a: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800" b="1" spc="-7" baseline="-20833" dirty="0">
                <a:latin typeface="Times New Roman"/>
                <a:cs typeface="Times New Roman"/>
              </a:rPr>
              <a:t>1</a:t>
            </a:r>
            <a:r>
              <a:rPr sz="1800" b="1" spc="-5" dirty="0">
                <a:latin typeface="Times New Roman"/>
                <a:cs typeface="Times New Roman"/>
              </a:rPr>
              <a:t>, s</a:t>
            </a:r>
            <a:r>
              <a:rPr sz="1800" b="1" spc="-7" baseline="-20833" dirty="0">
                <a:latin typeface="Times New Roman"/>
                <a:cs typeface="Times New Roman"/>
              </a:rPr>
              <a:t>2</a:t>
            </a:r>
            <a:r>
              <a:rPr sz="1800" b="1" spc="-5" dirty="0">
                <a:latin typeface="Times New Roman"/>
                <a:cs typeface="Times New Roman"/>
              </a:rPr>
              <a:t>, </a:t>
            </a:r>
            <a:r>
              <a:rPr sz="1800" b="1" dirty="0">
                <a:latin typeface="Times New Roman"/>
                <a:cs typeface="Times New Roman"/>
              </a:rPr>
              <a:t>…, </a:t>
            </a: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800" b="1" spc="-7" baseline="-20833" dirty="0">
                <a:latin typeface="Times New Roman"/>
                <a:cs typeface="Times New Roman"/>
              </a:rPr>
              <a:t>k</a:t>
            </a:r>
            <a:r>
              <a:rPr sz="1800" b="1" spc="-5" dirty="0">
                <a:latin typeface="Symbol"/>
                <a:cs typeface="Symbol"/>
              </a:rPr>
              <a:t>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insieme </a:t>
            </a:r>
            <a:r>
              <a:rPr sz="1800" i="1" spc="-5" dirty="0">
                <a:latin typeface="Times New Roman"/>
                <a:cs typeface="Times New Roman"/>
              </a:rPr>
              <a:t>degli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stati</a:t>
            </a:r>
            <a:endParaRPr sz="18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da </a:t>
            </a:r>
            <a:r>
              <a:rPr sz="1800" b="1" dirty="0">
                <a:latin typeface="Times New Roman"/>
                <a:cs typeface="Times New Roman"/>
              </a:rPr>
              <a:t>2</a:t>
            </a:r>
            <a:r>
              <a:rPr sz="1800" b="1" spc="-5" dirty="0">
                <a:latin typeface="Times New Roman"/>
                <a:cs typeface="Times New Roman"/>
              </a:rPr>
              <a:t> FUNZIONI</a:t>
            </a:r>
            <a:endParaRPr sz="1800" dirty="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F : </a:t>
            </a:r>
            <a:r>
              <a:rPr sz="1800" b="1" spc="-5" dirty="0">
                <a:latin typeface="Times New Roman"/>
                <a:cs typeface="Times New Roman"/>
              </a:rPr>
              <a:t>S </a:t>
            </a:r>
            <a:r>
              <a:rPr sz="1800" b="1" spc="-5" dirty="0">
                <a:latin typeface="Symbol"/>
                <a:cs typeface="Symbol"/>
              </a:rPr>
              <a:t></a:t>
            </a:r>
            <a:r>
              <a:rPr sz="1800" b="1" spc="-5" dirty="0">
                <a:latin typeface="Times New Roman"/>
                <a:cs typeface="Times New Roman"/>
              </a:rPr>
              <a:t> I </a:t>
            </a:r>
            <a:r>
              <a:rPr sz="1800" b="1" spc="-5" dirty="0">
                <a:latin typeface="Symbol"/>
                <a:cs typeface="Symbol"/>
              </a:rPr>
              <a:t></a:t>
            </a:r>
            <a:r>
              <a:rPr sz="1800" b="1" spc="-5" dirty="0">
                <a:latin typeface="Times New Roman"/>
                <a:cs typeface="Times New Roman"/>
              </a:rPr>
              <a:t> U </a:t>
            </a:r>
            <a:r>
              <a:rPr sz="1800" i="1" dirty="0">
                <a:latin typeface="Times New Roman"/>
                <a:cs typeface="Times New Roman"/>
              </a:rPr>
              <a:t>funzione di</a:t>
            </a:r>
            <a:r>
              <a:rPr sz="1800" i="1" spc="-6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uscita</a:t>
            </a:r>
            <a:endParaRPr sz="1800" dirty="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G : </a:t>
            </a:r>
            <a:r>
              <a:rPr sz="1800" b="1" spc="-5" dirty="0">
                <a:latin typeface="Times New Roman"/>
                <a:cs typeface="Times New Roman"/>
              </a:rPr>
              <a:t>S </a:t>
            </a:r>
            <a:r>
              <a:rPr sz="1800" b="1" spc="-5" dirty="0">
                <a:latin typeface="Symbol"/>
                <a:cs typeface="Symbol"/>
              </a:rPr>
              <a:t></a:t>
            </a:r>
            <a:r>
              <a:rPr sz="1800" b="1" spc="-5" dirty="0">
                <a:latin typeface="Times New Roman"/>
                <a:cs typeface="Times New Roman"/>
              </a:rPr>
              <a:t> I </a:t>
            </a:r>
            <a:r>
              <a:rPr sz="1800" b="1" spc="-5" dirty="0">
                <a:latin typeface="Symbol"/>
                <a:cs typeface="Symbol"/>
              </a:rPr>
              <a:t></a:t>
            </a:r>
            <a:r>
              <a:rPr sz="1800" b="1" spc="-5" dirty="0">
                <a:latin typeface="Times New Roman"/>
                <a:cs typeface="Times New Roman"/>
              </a:rPr>
              <a:t> S </a:t>
            </a:r>
            <a:r>
              <a:rPr sz="1800" i="1" dirty="0">
                <a:latin typeface="Times New Roman"/>
                <a:cs typeface="Times New Roman"/>
              </a:rPr>
              <a:t>funzione di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aggiornamento</a:t>
            </a:r>
            <a:endParaRPr sz="1800" dirty="0">
              <a:latin typeface="Times New Roman"/>
              <a:cs typeface="Times New Roman"/>
            </a:endParaRPr>
          </a:p>
          <a:p>
            <a:pPr marL="1524000">
              <a:lnSpc>
                <a:spcPts val="2155"/>
              </a:lnSpc>
            </a:pPr>
            <a:r>
              <a:rPr sz="1800" i="1" dirty="0">
                <a:latin typeface="Times New Roman"/>
                <a:cs typeface="Times New Roman"/>
              </a:rPr>
              <a:t>dello </a:t>
            </a:r>
            <a:r>
              <a:rPr sz="1800" i="1" spc="-5" dirty="0">
                <a:latin typeface="Times New Roman"/>
                <a:cs typeface="Times New Roman"/>
              </a:rPr>
              <a:t>stato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interno</a:t>
            </a:r>
            <a:endParaRPr sz="1800" dirty="0">
              <a:latin typeface="Times New Roman"/>
              <a:cs typeface="Times New Roman"/>
            </a:endParaRPr>
          </a:p>
          <a:p>
            <a:pPr marL="38100">
              <a:lnSpc>
                <a:spcPts val="2395"/>
              </a:lnSpc>
            </a:pPr>
            <a:r>
              <a:rPr sz="2000" b="1" dirty="0">
                <a:latin typeface="Times New Roman"/>
                <a:cs typeface="Times New Roman"/>
              </a:rPr>
              <a:t>può </a:t>
            </a:r>
            <a:r>
              <a:rPr sz="2000" b="1" spc="-10" dirty="0">
                <a:latin typeface="Times New Roman"/>
                <a:cs typeface="Times New Roman"/>
              </a:rPr>
              <a:t>essere </a:t>
            </a:r>
            <a:r>
              <a:rPr sz="2000" b="1" spc="-5" dirty="0">
                <a:latin typeface="Times New Roman"/>
                <a:cs typeface="Times New Roman"/>
              </a:rPr>
              <a:t>rappresentato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graficamente</a:t>
            </a:r>
            <a:endParaRPr sz="20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con </a:t>
            </a:r>
            <a:r>
              <a:rPr sz="2000" b="1" spc="-5" dirty="0">
                <a:latin typeface="Times New Roman"/>
                <a:cs typeface="Times New Roman"/>
              </a:rPr>
              <a:t>lo </a:t>
            </a:r>
            <a:r>
              <a:rPr sz="2000" b="1" dirty="0">
                <a:latin typeface="Times New Roman"/>
                <a:cs typeface="Times New Roman"/>
              </a:rPr>
              <a:t>schema a blocchi accanto in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cui</a:t>
            </a:r>
            <a:endParaRPr sz="2000" dirty="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è messo in </a:t>
            </a:r>
            <a:r>
              <a:rPr sz="2000" b="1" spc="-5" dirty="0">
                <a:latin typeface="Times New Roman"/>
                <a:cs typeface="Times New Roman"/>
              </a:rPr>
              <a:t>evidenza il </a:t>
            </a:r>
            <a:r>
              <a:rPr sz="2000" b="1" dirty="0">
                <a:latin typeface="Times New Roman"/>
                <a:cs typeface="Times New Roman"/>
              </a:rPr>
              <a:t>ruolo di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MEMORIA  svolto </a:t>
            </a:r>
            <a:r>
              <a:rPr sz="2000" b="1" spc="-5" dirty="0">
                <a:latin typeface="Times New Roman"/>
                <a:cs typeface="Times New Roman"/>
              </a:rPr>
              <a:t>della </a:t>
            </a:r>
            <a:r>
              <a:rPr sz="2000" b="1" spc="-10" dirty="0">
                <a:latin typeface="Times New Roman"/>
                <a:cs typeface="Times New Roman"/>
              </a:rPr>
              <a:t>retroazione </a:t>
            </a:r>
            <a:r>
              <a:rPr sz="2000" b="1" spc="-5" dirty="0">
                <a:latin typeface="Times New Roman"/>
                <a:cs typeface="Times New Roman"/>
              </a:rPr>
              <a:t>sullo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stato:</a:t>
            </a:r>
            <a:endParaRPr sz="2000" dirty="0">
              <a:latin typeface="Times New Roman"/>
              <a:cs typeface="Times New Roman"/>
            </a:endParaRPr>
          </a:p>
          <a:p>
            <a:pPr marL="38100" marR="40640">
              <a:lnSpc>
                <a:spcPct val="100000"/>
              </a:lnSpc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la MEMORIA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mantiene il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“vecchio stato”</a:t>
            </a:r>
            <a:r>
              <a:rPr sz="2000" i="1" spc="-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s 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fino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a quando </a:t>
            </a:r>
            <a:r>
              <a:rPr sz="2000" i="1" spc="5" dirty="0">
                <a:solidFill>
                  <a:srgbClr val="000066"/>
                </a:solidFill>
                <a:latin typeface="Times New Roman"/>
                <a:cs typeface="Times New Roman"/>
              </a:rPr>
              <a:t>non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è</a:t>
            </a:r>
            <a:r>
              <a:rPr sz="2000" i="1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necessario</a:t>
            </a:r>
            <a:endParaRPr sz="20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sostituirlo </a:t>
            </a:r>
            <a:r>
              <a:rPr sz="2000" i="1" dirty="0">
                <a:solidFill>
                  <a:srgbClr val="000066"/>
                </a:solidFill>
                <a:latin typeface="Times New Roman"/>
                <a:cs typeface="Times New Roman"/>
              </a:rPr>
              <a:t>con il “nuovo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stato”</a:t>
            </a:r>
            <a:r>
              <a:rPr sz="2000" i="1" spc="-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s*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5314315" y="1416507"/>
            <a:ext cx="3601846" cy="4370120"/>
            <a:chOff x="5314315" y="1416507"/>
            <a:chExt cx="3601846" cy="4370120"/>
          </a:xfrm>
        </p:grpSpPr>
        <p:sp>
          <p:nvSpPr>
            <p:cNvPr id="16" name="object 16"/>
            <p:cNvSpPr txBox="1"/>
            <p:nvPr/>
          </p:nvSpPr>
          <p:spPr>
            <a:xfrm>
              <a:off x="5812663" y="3992371"/>
              <a:ext cx="1441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563361" y="15970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6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599" y="57276"/>
                  </a:lnTo>
                  <a:lnTo>
                    <a:pt x="876426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314315" y="1416507"/>
              <a:ext cx="110489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Times New Roman"/>
                  <a:cs typeface="Times New Roman"/>
                </a:rPr>
                <a:t>i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53911" y="2205227"/>
              <a:ext cx="400050" cy="3581400"/>
            </a:xfrm>
            <a:custGeom>
              <a:avLst/>
              <a:gdLst/>
              <a:ahLst/>
              <a:cxnLst/>
              <a:rect l="l" t="t" r="r" b="b"/>
              <a:pathLst>
                <a:path w="400050" h="3581400">
                  <a:moveTo>
                    <a:pt x="2857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3562350"/>
                  </a:lnTo>
                  <a:lnTo>
                    <a:pt x="1494" y="3569762"/>
                  </a:lnTo>
                  <a:lnTo>
                    <a:pt x="5572" y="3575818"/>
                  </a:lnTo>
                  <a:lnTo>
                    <a:pt x="11626" y="3579902"/>
                  </a:lnTo>
                  <a:lnTo>
                    <a:pt x="19050" y="3581400"/>
                  </a:lnTo>
                  <a:lnTo>
                    <a:pt x="400049" y="3581400"/>
                  </a:lnTo>
                  <a:lnTo>
                    <a:pt x="400049" y="3562350"/>
                  </a:lnTo>
                  <a:lnTo>
                    <a:pt x="38100" y="3562350"/>
                  </a:lnTo>
                  <a:lnTo>
                    <a:pt x="19050" y="3543300"/>
                  </a:lnTo>
                  <a:lnTo>
                    <a:pt x="38100" y="3543300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285750" y="57150"/>
                  </a:lnTo>
                  <a:lnTo>
                    <a:pt x="285750" y="38100"/>
                  </a:lnTo>
                  <a:close/>
                </a:path>
                <a:path w="400050" h="3581400">
                  <a:moveTo>
                    <a:pt x="38100" y="3543300"/>
                  </a:moveTo>
                  <a:lnTo>
                    <a:pt x="19050" y="3543300"/>
                  </a:lnTo>
                  <a:lnTo>
                    <a:pt x="38100" y="3562350"/>
                  </a:lnTo>
                  <a:lnTo>
                    <a:pt x="38100" y="3543300"/>
                  </a:lnTo>
                  <a:close/>
                </a:path>
                <a:path w="400050" h="3581400">
                  <a:moveTo>
                    <a:pt x="400049" y="3543300"/>
                  </a:moveTo>
                  <a:lnTo>
                    <a:pt x="38100" y="3543300"/>
                  </a:lnTo>
                  <a:lnTo>
                    <a:pt x="38100" y="3562350"/>
                  </a:lnTo>
                  <a:lnTo>
                    <a:pt x="400049" y="3562350"/>
                  </a:lnTo>
                  <a:lnTo>
                    <a:pt x="400049" y="3543300"/>
                  </a:lnTo>
                  <a:close/>
                </a:path>
                <a:path w="400050" h="3581400">
                  <a:moveTo>
                    <a:pt x="285750" y="0"/>
                  </a:moveTo>
                  <a:lnTo>
                    <a:pt x="285750" y="114300"/>
                  </a:lnTo>
                  <a:lnTo>
                    <a:pt x="361949" y="76200"/>
                  </a:lnTo>
                  <a:lnTo>
                    <a:pt x="304800" y="76200"/>
                  </a:lnTo>
                  <a:lnTo>
                    <a:pt x="304800" y="38100"/>
                  </a:lnTo>
                  <a:lnTo>
                    <a:pt x="361949" y="38100"/>
                  </a:lnTo>
                  <a:lnTo>
                    <a:pt x="285750" y="0"/>
                  </a:lnTo>
                  <a:close/>
                </a:path>
                <a:path w="400050" h="3581400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400050" h="3581400">
                  <a:moveTo>
                    <a:pt x="285750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285750" y="76200"/>
                  </a:lnTo>
                  <a:lnTo>
                    <a:pt x="285750" y="57150"/>
                  </a:lnTo>
                  <a:close/>
                </a:path>
                <a:path w="400050" h="3581400">
                  <a:moveTo>
                    <a:pt x="361949" y="38100"/>
                  </a:moveTo>
                  <a:lnTo>
                    <a:pt x="304800" y="38100"/>
                  </a:lnTo>
                  <a:lnTo>
                    <a:pt x="304800" y="76200"/>
                  </a:lnTo>
                  <a:lnTo>
                    <a:pt x="361949" y="76200"/>
                  </a:lnTo>
                  <a:lnTo>
                    <a:pt x="400049" y="57150"/>
                  </a:lnTo>
                  <a:lnTo>
                    <a:pt x="36194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294369" y="1477136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561" y="19018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7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600" y="57276"/>
                  </a:lnTo>
                  <a:lnTo>
                    <a:pt x="876427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5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57098"/>
            <a:ext cx="8382000" cy="1107996"/>
          </a:xfrm>
        </p:spPr>
        <p:txBody>
          <a:bodyPr/>
          <a:lstStyle/>
          <a:p>
            <a:pPr algn="ctr"/>
            <a:r>
              <a:rPr lang="it-IT" sz="3600" dirty="0"/>
              <a:t>Presupposto per la progettazione delle RS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2000" y="914400"/>
            <a:ext cx="7709534" cy="4343400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Le informazioni elaborate dalle reti sequenziali devono essere codificate con un codice binario.</a:t>
            </a:r>
          </a:p>
          <a:p>
            <a:endParaRPr lang="it-IT" sz="2800" dirty="0"/>
          </a:p>
          <a:p>
            <a:r>
              <a:rPr lang="it-IT" sz="2800" dirty="0"/>
              <a:t>Quindi gli alfabeti di ingresso uscita e stato  devono essere oggetto di codifica binaria</a:t>
            </a:r>
          </a:p>
          <a:p>
            <a:endParaRPr lang="it-IT" sz="2800" dirty="0"/>
          </a:p>
          <a:p>
            <a:r>
              <a:rPr lang="it-IT" sz="2800" dirty="0"/>
              <a:t>Dobbiamo cioè codificare in binario: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i="1" dirty="0"/>
              <a:t>L’alfabeto di </a:t>
            </a:r>
            <a:r>
              <a:rPr lang="it-IT" sz="2800" i="1" spc="-10" dirty="0"/>
              <a:t>ingresso </a:t>
            </a:r>
            <a:r>
              <a:rPr lang="it-IT" sz="2800" b="1" spc="-5" dirty="0"/>
              <a:t>I: </a:t>
            </a:r>
            <a:r>
              <a:rPr lang="it-IT" sz="2800" b="1" dirty="0">
                <a:latin typeface="Symbol"/>
                <a:cs typeface="Symbol"/>
              </a:rPr>
              <a:t></a:t>
            </a:r>
            <a:r>
              <a:rPr lang="it-IT" sz="2800" b="1" dirty="0"/>
              <a:t>i</a:t>
            </a:r>
            <a:r>
              <a:rPr lang="it-IT" sz="2800" b="1" baseline="-20833" dirty="0"/>
              <a:t>1</a:t>
            </a:r>
            <a:r>
              <a:rPr lang="it-IT" sz="2800" b="1" dirty="0"/>
              <a:t>, i</a:t>
            </a:r>
            <a:r>
              <a:rPr lang="it-IT" sz="2800" b="1" baseline="-20833" dirty="0"/>
              <a:t>2</a:t>
            </a:r>
            <a:r>
              <a:rPr lang="it-IT" sz="2800" b="1" dirty="0"/>
              <a:t>, …, i</a:t>
            </a:r>
            <a:r>
              <a:rPr lang="it-IT" sz="2800" b="1" baseline="-20833" dirty="0"/>
              <a:t>n</a:t>
            </a:r>
            <a:r>
              <a:rPr lang="it-IT" sz="2800" b="1" dirty="0">
                <a:latin typeface="Symbol"/>
                <a:cs typeface="Symbol"/>
              </a:rPr>
              <a:t>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i="1" dirty="0"/>
              <a:t>L’alfabeto di </a:t>
            </a:r>
            <a:r>
              <a:rPr lang="it-IT" sz="2800" i="1" spc="-5" dirty="0"/>
              <a:t>uscita </a:t>
            </a:r>
            <a:r>
              <a:rPr lang="it-IT" sz="2800" b="1" spc="-5" dirty="0"/>
              <a:t>U: </a:t>
            </a:r>
            <a:r>
              <a:rPr lang="it-IT" sz="2800" b="1" dirty="0">
                <a:latin typeface="Symbol"/>
                <a:cs typeface="Symbol"/>
              </a:rPr>
              <a:t></a:t>
            </a:r>
            <a:r>
              <a:rPr lang="it-IT" sz="2800" b="1" dirty="0"/>
              <a:t>u</a:t>
            </a:r>
            <a:r>
              <a:rPr lang="it-IT" sz="2800" b="1" baseline="-20833" dirty="0"/>
              <a:t>1</a:t>
            </a:r>
            <a:r>
              <a:rPr lang="it-IT" sz="2800" b="1" dirty="0"/>
              <a:t>, </a:t>
            </a:r>
            <a:r>
              <a:rPr lang="it-IT" sz="2800" b="1" spc="-5" dirty="0"/>
              <a:t>u</a:t>
            </a:r>
            <a:r>
              <a:rPr lang="it-IT" sz="2800" b="1" spc="-7" baseline="-20833" dirty="0"/>
              <a:t>2</a:t>
            </a:r>
            <a:r>
              <a:rPr lang="it-IT" sz="2800" b="1" spc="-5" dirty="0"/>
              <a:t>, </a:t>
            </a:r>
            <a:r>
              <a:rPr lang="it-IT" sz="2800" b="1" dirty="0"/>
              <a:t>…, </a:t>
            </a:r>
            <a:r>
              <a:rPr lang="it-IT" sz="2800" b="1" spc="-10" dirty="0" err="1"/>
              <a:t>u</a:t>
            </a:r>
            <a:r>
              <a:rPr lang="it-IT" sz="2800" b="1" spc="-15" baseline="-20833" dirty="0" err="1"/>
              <a:t>m</a:t>
            </a:r>
            <a:r>
              <a:rPr lang="it-IT" sz="2800" b="1" spc="-10" dirty="0">
                <a:latin typeface="Symbol"/>
                <a:cs typeface="Symbol"/>
              </a:rPr>
              <a:t></a:t>
            </a:r>
            <a:r>
              <a:rPr lang="it-IT" sz="2800" b="1" spc="-1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i="1" dirty="0"/>
              <a:t>L’insieme </a:t>
            </a:r>
            <a:r>
              <a:rPr lang="it-IT" sz="2800" i="1" spc="-5" dirty="0"/>
              <a:t>degli</a:t>
            </a:r>
            <a:r>
              <a:rPr lang="it-IT" sz="2800" i="1" spc="-10" dirty="0"/>
              <a:t> </a:t>
            </a:r>
            <a:r>
              <a:rPr lang="it-IT" sz="2800" i="1" spc="-5" dirty="0"/>
              <a:t>stati </a:t>
            </a:r>
            <a:r>
              <a:rPr lang="it-IT" sz="2800" b="1" spc="-5" dirty="0"/>
              <a:t>S: </a:t>
            </a:r>
            <a:r>
              <a:rPr lang="it-IT" sz="2800" b="1" spc="-5" dirty="0">
                <a:latin typeface="Symbol"/>
                <a:cs typeface="Symbol"/>
              </a:rPr>
              <a:t></a:t>
            </a:r>
            <a:r>
              <a:rPr lang="it-IT" sz="2800" b="1" spc="-5" dirty="0"/>
              <a:t>s</a:t>
            </a:r>
            <a:r>
              <a:rPr lang="it-IT" sz="2800" b="1" spc="-7" baseline="-20833" dirty="0"/>
              <a:t>1</a:t>
            </a:r>
            <a:r>
              <a:rPr lang="it-IT" sz="2800" b="1" spc="-5" dirty="0"/>
              <a:t>, s</a:t>
            </a:r>
            <a:r>
              <a:rPr lang="it-IT" sz="2800" b="1" spc="-7" baseline="-20833" dirty="0"/>
              <a:t>2</a:t>
            </a:r>
            <a:r>
              <a:rPr lang="it-IT" sz="2800" b="1" spc="-5" dirty="0"/>
              <a:t>, </a:t>
            </a:r>
            <a:r>
              <a:rPr lang="it-IT" sz="2800" b="1" dirty="0"/>
              <a:t>…, </a:t>
            </a:r>
            <a:r>
              <a:rPr lang="it-IT" sz="2800" b="1" spc="-5" dirty="0" err="1"/>
              <a:t>s</a:t>
            </a:r>
            <a:r>
              <a:rPr lang="it-IT" sz="2800" b="1" spc="-7" baseline="-20833" dirty="0" err="1"/>
              <a:t>k</a:t>
            </a:r>
            <a:r>
              <a:rPr lang="it-IT" sz="2800" b="1" spc="-5" dirty="0">
                <a:latin typeface="Symbol"/>
                <a:cs typeface="Symbol"/>
              </a:rPr>
              <a:t>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14400" y="5661159"/>
            <a:ext cx="6502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Fatta la codifica, confrontiamo ora, nelle prossime due slide,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 la descrizione del comportamento delle RC e delle RS</a:t>
            </a:r>
          </a:p>
        </p:txBody>
      </p:sp>
    </p:spTree>
    <p:extLst>
      <p:ext uri="{BB962C8B-B14F-4D97-AF65-F5344CB8AC3E}">
        <p14:creationId xmlns:p14="http://schemas.microsoft.com/office/powerpoint/2010/main" val="17615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390844"/>
            <a:ext cx="6781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it-IT" sz="3200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3200" spc="-5" dirty="0" err="1">
                <a:solidFill>
                  <a:srgbClr val="009900"/>
                </a:solidFill>
                <a:latin typeface="Calibri"/>
                <a:cs typeface="Calibri"/>
              </a:rPr>
              <a:t>ealizzazione</a:t>
            </a:r>
            <a:r>
              <a:rPr sz="3200" spc="-5" dirty="0">
                <a:solidFill>
                  <a:srgbClr val="009900"/>
                </a:solidFill>
                <a:latin typeface="Calibri"/>
                <a:cs typeface="Calibri"/>
              </a:rPr>
              <a:t> della </a:t>
            </a:r>
            <a:r>
              <a:rPr sz="3200" dirty="0">
                <a:solidFill>
                  <a:srgbClr val="009900"/>
                </a:solidFill>
                <a:latin typeface="Calibri"/>
                <a:cs typeface="Calibri"/>
              </a:rPr>
              <a:t>rete </a:t>
            </a:r>
            <a:r>
              <a:rPr sz="3200" spc="-5" dirty="0" err="1">
                <a:solidFill>
                  <a:srgbClr val="009900"/>
                </a:solidFill>
                <a:latin typeface="Calibri"/>
                <a:cs typeface="Calibri"/>
              </a:rPr>
              <a:t>sequenziale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6642" y="1359753"/>
            <a:ext cx="3048000" cy="1600200"/>
          </a:xfrm>
          <a:custGeom>
            <a:avLst/>
            <a:gdLst/>
            <a:ahLst/>
            <a:cxnLst/>
            <a:rect l="l" t="t" r="r" b="b"/>
            <a:pathLst>
              <a:path w="3048000" h="1600200">
                <a:moveTo>
                  <a:pt x="0" y="1600200"/>
                </a:moveTo>
                <a:lnTo>
                  <a:pt x="3047999" y="1600200"/>
                </a:lnTo>
                <a:lnTo>
                  <a:pt x="3047999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6642" y="1359753"/>
            <a:ext cx="3048000" cy="1600200"/>
          </a:xfrm>
          <a:custGeom>
            <a:avLst/>
            <a:gdLst/>
            <a:ahLst/>
            <a:cxnLst/>
            <a:rect l="l" t="t" r="r" b="b"/>
            <a:pathLst>
              <a:path w="3048000" h="1600200">
                <a:moveTo>
                  <a:pt x="0" y="1600200"/>
                </a:moveTo>
                <a:lnTo>
                  <a:pt x="3047999" y="1600200"/>
                </a:lnTo>
                <a:lnTo>
                  <a:pt x="3047999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1443" y="1588353"/>
            <a:ext cx="1828800" cy="1219200"/>
          </a:xfrm>
          <a:custGeom>
            <a:avLst/>
            <a:gdLst/>
            <a:ahLst/>
            <a:cxnLst/>
            <a:rect l="l" t="t" r="r" b="b"/>
            <a:pathLst>
              <a:path w="1828800" h="1219200">
                <a:moveTo>
                  <a:pt x="0" y="1219200"/>
                </a:moveTo>
                <a:lnTo>
                  <a:pt x="1828800" y="1219200"/>
                </a:lnTo>
                <a:lnTo>
                  <a:pt x="18288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1443" y="1588353"/>
            <a:ext cx="1828800" cy="1219200"/>
          </a:xfrm>
          <a:custGeom>
            <a:avLst/>
            <a:gdLst/>
            <a:ahLst/>
            <a:cxnLst/>
            <a:rect l="l" t="t" r="r" b="b"/>
            <a:pathLst>
              <a:path w="1828800" h="1219200">
                <a:moveTo>
                  <a:pt x="0" y="1219200"/>
                </a:moveTo>
                <a:lnTo>
                  <a:pt x="1828800" y="1219200"/>
                </a:lnTo>
                <a:lnTo>
                  <a:pt x="18288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581" y="1808571"/>
            <a:ext cx="16363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5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Rete  co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bina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oria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1243" y="1474053"/>
            <a:ext cx="304800" cy="4191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30"/>
              </a:spcBef>
            </a:pPr>
            <a:r>
              <a:rPr sz="2400" i="1" dirty="0">
                <a:latin typeface="Symbol"/>
                <a:cs typeface="Symbol"/>
              </a:rPr>
              <a:t></a:t>
            </a:r>
            <a:r>
              <a:rPr sz="2400" baseline="-20833" dirty="0">
                <a:latin typeface="Times New Roman"/>
                <a:cs typeface="Times New Roman"/>
              </a:rPr>
              <a:t>i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40243" y="1626453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6043" y="1626453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399" y="0"/>
                </a:moveTo>
                <a:lnTo>
                  <a:pt x="914399" y="76200"/>
                </a:lnTo>
                <a:lnTo>
                  <a:pt x="977899" y="44450"/>
                </a:lnTo>
                <a:lnTo>
                  <a:pt x="927099" y="44450"/>
                </a:lnTo>
                <a:lnTo>
                  <a:pt x="927099" y="31750"/>
                </a:lnTo>
                <a:lnTo>
                  <a:pt x="977899" y="31750"/>
                </a:lnTo>
                <a:lnTo>
                  <a:pt x="914399" y="0"/>
                </a:lnTo>
                <a:close/>
              </a:path>
              <a:path w="990600" h="76200">
                <a:moveTo>
                  <a:pt x="91439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399" y="44450"/>
                </a:lnTo>
                <a:lnTo>
                  <a:pt x="914399" y="31750"/>
                </a:lnTo>
                <a:close/>
              </a:path>
              <a:path w="990600" h="76200">
                <a:moveTo>
                  <a:pt x="977899" y="31750"/>
                </a:moveTo>
                <a:lnTo>
                  <a:pt x="927099" y="31750"/>
                </a:lnTo>
                <a:lnTo>
                  <a:pt x="927099" y="44450"/>
                </a:lnTo>
                <a:lnTo>
                  <a:pt x="977899" y="44450"/>
                </a:lnTo>
                <a:lnTo>
                  <a:pt x="990599" y="38100"/>
                </a:lnTo>
                <a:lnTo>
                  <a:pt x="97789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9292" y="2693253"/>
            <a:ext cx="3746500" cy="654050"/>
          </a:xfrm>
          <a:custGeom>
            <a:avLst/>
            <a:gdLst/>
            <a:ahLst/>
            <a:cxnLst/>
            <a:rect l="l" t="t" r="r" b="b"/>
            <a:pathLst>
              <a:path w="3746500" h="654050">
                <a:moveTo>
                  <a:pt x="615950" y="31750"/>
                </a:moveTo>
                <a:lnTo>
                  <a:pt x="2793" y="31750"/>
                </a:lnTo>
                <a:lnTo>
                  <a:pt x="0" y="34543"/>
                </a:lnTo>
                <a:lnTo>
                  <a:pt x="0" y="651255"/>
                </a:lnTo>
                <a:lnTo>
                  <a:pt x="2793" y="654050"/>
                </a:lnTo>
                <a:lnTo>
                  <a:pt x="3743706" y="654050"/>
                </a:lnTo>
                <a:lnTo>
                  <a:pt x="3746500" y="651255"/>
                </a:lnTo>
                <a:lnTo>
                  <a:pt x="3746500" y="647700"/>
                </a:lnTo>
                <a:lnTo>
                  <a:pt x="12700" y="647700"/>
                </a:lnTo>
                <a:lnTo>
                  <a:pt x="6350" y="641350"/>
                </a:lnTo>
                <a:lnTo>
                  <a:pt x="12700" y="641350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15950" y="38100"/>
                </a:lnTo>
                <a:lnTo>
                  <a:pt x="615950" y="31750"/>
                </a:lnTo>
                <a:close/>
              </a:path>
              <a:path w="3746500" h="654050">
                <a:moveTo>
                  <a:pt x="12700" y="641350"/>
                </a:moveTo>
                <a:lnTo>
                  <a:pt x="6350" y="641350"/>
                </a:lnTo>
                <a:lnTo>
                  <a:pt x="12700" y="647700"/>
                </a:lnTo>
                <a:lnTo>
                  <a:pt x="12700" y="641350"/>
                </a:lnTo>
                <a:close/>
              </a:path>
              <a:path w="3746500" h="654050">
                <a:moveTo>
                  <a:pt x="3733800" y="641350"/>
                </a:moveTo>
                <a:lnTo>
                  <a:pt x="12700" y="641350"/>
                </a:lnTo>
                <a:lnTo>
                  <a:pt x="12700" y="647700"/>
                </a:lnTo>
                <a:lnTo>
                  <a:pt x="3733800" y="647700"/>
                </a:lnTo>
                <a:lnTo>
                  <a:pt x="3733800" y="641350"/>
                </a:lnTo>
                <a:close/>
              </a:path>
              <a:path w="3746500" h="654050">
                <a:moveTo>
                  <a:pt x="3733800" y="38100"/>
                </a:moveTo>
                <a:lnTo>
                  <a:pt x="3733800" y="647700"/>
                </a:lnTo>
                <a:lnTo>
                  <a:pt x="3740150" y="641350"/>
                </a:lnTo>
                <a:lnTo>
                  <a:pt x="3746500" y="641350"/>
                </a:lnTo>
                <a:lnTo>
                  <a:pt x="3746500" y="44450"/>
                </a:lnTo>
                <a:lnTo>
                  <a:pt x="3740150" y="44450"/>
                </a:lnTo>
                <a:lnTo>
                  <a:pt x="3733800" y="38100"/>
                </a:lnTo>
                <a:close/>
              </a:path>
              <a:path w="3746500" h="654050">
                <a:moveTo>
                  <a:pt x="3746500" y="641350"/>
                </a:moveTo>
                <a:lnTo>
                  <a:pt x="3740150" y="641350"/>
                </a:lnTo>
                <a:lnTo>
                  <a:pt x="3733800" y="647700"/>
                </a:lnTo>
                <a:lnTo>
                  <a:pt x="3746500" y="647700"/>
                </a:lnTo>
                <a:lnTo>
                  <a:pt x="3746500" y="641350"/>
                </a:lnTo>
                <a:close/>
              </a:path>
              <a:path w="3746500" h="654050">
                <a:moveTo>
                  <a:pt x="615950" y="0"/>
                </a:moveTo>
                <a:lnTo>
                  <a:pt x="615950" y="76200"/>
                </a:lnTo>
                <a:lnTo>
                  <a:pt x="679450" y="44450"/>
                </a:lnTo>
                <a:lnTo>
                  <a:pt x="628650" y="44450"/>
                </a:lnTo>
                <a:lnTo>
                  <a:pt x="628650" y="31750"/>
                </a:lnTo>
                <a:lnTo>
                  <a:pt x="679450" y="31750"/>
                </a:lnTo>
                <a:lnTo>
                  <a:pt x="615950" y="0"/>
                </a:lnTo>
                <a:close/>
              </a:path>
              <a:path w="3746500" h="65405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3746500" h="654050">
                <a:moveTo>
                  <a:pt x="615950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15950" y="44450"/>
                </a:lnTo>
                <a:lnTo>
                  <a:pt x="615950" y="38100"/>
                </a:lnTo>
                <a:close/>
              </a:path>
              <a:path w="3746500" h="654050">
                <a:moveTo>
                  <a:pt x="679450" y="31750"/>
                </a:moveTo>
                <a:lnTo>
                  <a:pt x="628650" y="31750"/>
                </a:lnTo>
                <a:lnTo>
                  <a:pt x="628650" y="44450"/>
                </a:lnTo>
                <a:lnTo>
                  <a:pt x="679450" y="44450"/>
                </a:lnTo>
                <a:lnTo>
                  <a:pt x="692150" y="38100"/>
                </a:lnTo>
                <a:lnTo>
                  <a:pt x="679450" y="31750"/>
                </a:lnTo>
                <a:close/>
              </a:path>
              <a:path w="3746500" h="654050">
                <a:moveTo>
                  <a:pt x="3743706" y="31750"/>
                </a:moveTo>
                <a:lnTo>
                  <a:pt x="3206750" y="31750"/>
                </a:lnTo>
                <a:lnTo>
                  <a:pt x="3206750" y="44450"/>
                </a:lnTo>
                <a:lnTo>
                  <a:pt x="3733800" y="44450"/>
                </a:lnTo>
                <a:lnTo>
                  <a:pt x="3733800" y="38100"/>
                </a:lnTo>
                <a:lnTo>
                  <a:pt x="3746500" y="38100"/>
                </a:lnTo>
                <a:lnTo>
                  <a:pt x="3746500" y="34543"/>
                </a:lnTo>
                <a:lnTo>
                  <a:pt x="3743706" y="31750"/>
                </a:lnTo>
                <a:close/>
              </a:path>
              <a:path w="3746500" h="654050">
                <a:moveTo>
                  <a:pt x="3746500" y="38100"/>
                </a:moveTo>
                <a:lnTo>
                  <a:pt x="3733800" y="38100"/>
                </a:lnTo>
                <a:lnTo>
                  <a:pt x="3740150" y="44450"/>
                </a:lnTo>
                <a:lnTo>
                  <a:pt x="3746500" y="44450"/>
                </a:lnTo>
                <a:lnTo>
                  <a:pt x="37465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0842" y="1626453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3443" y="3112353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46500" y="3135594"/>
            <a:ext cx="57461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28015" algn="l"/>
              </a:tabLst>
            </a:pPr>
            <a:r>
              <a:rPr lang="el-G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it-IT" sz="2400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2400" b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78042" y="1740753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78042" y="2274153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0643" y="405418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7043" y="1740753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7043" y="2274153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0243" y="2693253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1243" y="2502753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1243" y="2502753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17560" y="2507452"/>
            <a:ext cx="31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Symbol"/>
                <a:cs typeface="Symbol"/>
              </a:rPr>
              <a:t></a:t>
            </a:r>
            <a:r>
              <a:rPr sz="2400" baseline="-20833" dirty="0">
                <a:latin typeface="Times New Roman"/>
                <a:cs typeface="Times New Roman"/>
              </a:rPr>
              <a:t>k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49643" y="4560153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9643" y="4560153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0243" y="2159853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21243" y="1969353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1243" y="1969353"/>
            <a:ext cx="304800" cy="419100"/>
          </a:xfrm>
          <a:custGeom>
            <a:avLst/>
            <a:gdLst/>
            <a:ahLst/>
            <a:cxnLst/>
            <a:rect l="l" t="t" r="r" b="b"/>
            <a:pathLst>
              <a:path w="304800" h="419100">
                <a:moveTo>
                  <a:pt x="0" y="419100"/>
                </a:moveTo>
                <a:lnTo>
                  <a:pt x="304800" y="419100"/>
                </a:lnTo>
                <a:lnTo>
                  <a:pt x="304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00414" y="1974052"/>
            <a:ext cx="34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Times New Roman"/>
                <a:cs typeface="Times New Roman"/>
              </a:rPr>
              <a:t>j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766892" y="2159853"/>
            <a:ext cx="1682750" cy="2559050"/>
          </a:xfrm>
          <a:custGeom>
            <a:avLst/>
            <a:gdLst/>
            <a:ahLst/>
            <a:cxnLst/>
            <a:rect l="l" t="t" r="r" b="b"/>
            <a:pathLst>
              <a:path w="1682750" h="2559050">
                <a:moveTo>
                  <a:pt x="768350" y="31750"/>
                </a:moveTo>
                <a:lnTo>
                  <a:pt x="2793" y="31750"/>
                </a:lnTo>
                <a:lnTo>
                  <a:pt x="0" y="34543"/>
                </a:lnTo>
                <a:lnTo>
                  <a:pt x="0" y="2556256"/>
                </a:lnTo>
                <a:lnTo>
                  <a:pt x="2793" y="2559050"/>
                </a:lnTo>
                <a:lnTo>
                  <a:pt x="1682750" y="2559050"/>
                </a:lnTo>
                <a:lnTo>
                  <a:pt x="1682750" y="2552700"/>
                </a:lnTo>
                <a:lnTo>
                  <a:pt x="12700" y="2552700"/>
                </a:lnTo>
                <a:lnTo>
                  <a:pt x="6350" y="2546350"/>
                </a:lnTo>
                <a:lnTo>
                  <a:pt x="12700" y="2546350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768350" y="38100"/>
                </a:lnTo>
                <a:lnTo>
                  <a:pt x="768350" y="31750"/>
                </a:lnTo>
                <a:close/>
              </a:path>
              <a:path w="1682750" h="2559050">
                <a:moveTo>
                  <a:pt x="12700" y="2546350"/>
                </a:moveTo>
                <a:lnTo>
                  <a:pt x="6350" y="2546350"/>
                </a:lnTo>
                <a:lnTo>
                  <a:pt x="12700" y="2552700"/>
                </a:lnTo>
                <a:lnTo>
                  <a:pt x="12700" y="2546350"/>
                </a:lnTo>
                <a:close/>
              </a:path>
              <a:path w="1682750" h="2559050">
                <a:moveTo>
                  <a:pt x="1682750" y="2546350"/>
                </a:moveTo>
                <a:lnTo>
                  <a:pt x="12700" y="2546350"/>
                </a:lnTo>
                <a:lnTo>
                  <a:pt x="12700" y="2552700"/>
                </a:lnTo>
                <a:lnTo>
                  <a:pt x="1682750" y="2552700"/>
                </a:lnTo>
                <a:lnTo>
                  <a:pt x="1682750" y="2546350"/>
                </a:lnTo>
                <a:close/>
              </a:path>
              <a:path w="1682750" h="2559050">
                <a:moveTo>
                  <a:pt x="768350" y="0"/>
                </a:moveTo>
                <a:lnTo>
                  <a:pt x="768350" y="76200"/>
                </a:lnTo>
                <a:lnTo>
                  <a:pt x="831850" y="44450"/>
                </a:lnTo>
                <a:lnTo>
                  <a:pt x="781050" y="44450"/>
                </a:lnTo>
                <a:lnTo>
                  <a:pt x="781050" y="31750"/>
                </a:lnTo>
                <a:lnTo>
                  <a:pt x="831850" y="31750"/>
                </a:lnTo>
                <a:lnTo>
                  <a:pt x="768350" y="0"/>
                </a:lnTo>
                <a:close/>
              </a:path>
              <a:path w="1682750" h="255905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682750" h="2559050">
                <a:moveTo>
                  <a:pt x="768350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768350" y="44450"/>
                </a:lnTo>
                <a:lnTo>
                  <a:pt x="768350" y="38100"/>
                </a:lnTo>
                <a:close/>
              </a:path>
              <a:path w="1682750" h="2559050">
                <a:moveTo>
                  <a:pt x="831850" y="31750"/>
                </a:moveTo>
                <a:lnTo>
                  <a:pt x="781050" y="31750"/>
                </a:lnTo>
                <a:lnTo>
                  <a:pt x="781050" y="44450"/>
                </a:lnTo>
                <a:lnTo>
                  <a:pt x="831850" y="44450"/>
                </a:lnTo>
                <a:lnTo>
                  <a:pt x="844550" y="38100"/>
                </a:lnTo>
                <a:lnTo>
                  <a:pt x="8318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64043" y="2191603"/>
            <a:ext cx="1530350" cy="2559050"/>
          </a:xfrm>
          <a:custGeom>
            <a:avLst/>
            <a:gdLst/>
            <a:ahLst/>
            <a:cxnLst/>
            <a:rect l="l" t="t" r="r" b="b"/>
            <a:pathLst>
              <a:path w="1530350" h="2559050">
                <a:moveTo>
                  <a:pt x="76200" y="2482850"/>
                </a:moveTo>
                <a:lnTo>
                  <a:pt x="0" y="2520950"/>
                </a:lnTo>
                <a:lnTo>
                  <a:pt x="76200" y="2559050"/>
                </a:lnTo>
                <a:lnTo>
                  <a:pt x="76200" y="2527300"/>
                </a:lnTo>
                <a:lnTo>
                  <a:pt x="63500" y="2527300"/>
                </a:lnTo>
                <a:lnTo>
                  <a:pt x="63500" y="2514600"/>
                </a:lnTo>
                <a:lnTo>
                  <a:pt x="76200" y="2514600"/>
                </a:lnTo>
                <a:lnTo>
                  <a:pt x="76200" y="2482850"/>
                </a:lnTo>
                <a:close/>
              </a:path>
              <a:path w="1530350" h="2559050">
                <a:moveTo>
                  <a:pt x="76200" y="2514600"/>
                </a:moveTo>
                <a:lnTo>
                  <a:pt x="63500" y="2514600"/>
                </a:lnTo>
                <a:lnTo>
                  <a:pt x="63500" y="2527300"/>
                </a:lnTo>
                <a:lnTo>
                  <a:pt x="76200" y="2527300"/>
                </a:lnTo>
                <a:lnTo>
                  <a:pt x="76200" y="2514600"/>
                </a:lnTo>
                <a:close/>
              </a:path>
              <a:path w="1530350" h="2559050">
                <a:moveTo>
                  <a:pt x="1517649" y="2514600"/>
                </a:moveTo>
                <a:lnTo>
                  <a:pt x="76200" y="2514600"/>
                </a:lnTo>
                <a:lnTo>
                  <a:pt x="76200" y="2527300"/>
                </a:lnTo>
                <a:lnTo>
                  <a:pt x="1527556" y="2527300"/>
                </a:lnTo>
                <a:lnTo>
                  <a:pt x="1530349" y="2524506"/>
                </a:lnTo>
                <a:lnTo>
                  <a:pt x="1530349" y="2520950"/>
                </a:lnTo>
                <a:lnTo>
                  <a:pt x="1517649" y="2520950"/>
                </a:lnTo>
                <a:lnTo>
                  <a:pt x="1517649" y="2514600"/>
                </a:lnTo>
                <a:close/>
              </a:path>
              <a:path w="1530350" h="2559050">
                <a:moveTo>
                  <a:pt x="1517649" y="6350"/>
                </a:moveTo>
                <a:lnTo>
                  <a:pt x="1517649" y="2520950"/>
                </a:lnTo>
                <a:lnTo>
                  <a:pt x="1523999" y="2514600"/>
                </a:lnTo>
                <a:lnTo>
                  <a:pt x="1530349" y="2514600"/>
                </a:lnTo>
                <a:lnTo>
                  <a:pt x="1530349" y="12700"/>
                </a:lnTo>
                <a:lnTo>
                  <a:pt x="1523999" y="12700"/>
                </a:lnTo>
                <a:lnTo>
                  <a:pt x="1517649" y="6350"/>
                </a:lnTo>
                <a:close/>
              </a:path>
              <a:path w="1530350" h="2559050">
                <a:moveTo>
                  <a:pt x="1530349" y="2514600"/>
                </a:moveTo>
                <a:lnTo>
                  <a:pt x="1523999" y="2514600"/>
                </a:lnTo>
                <a:lnTo>
                  <a:pt x="1517649" y="2520950"/>
                </a:lnTo>
                <a:lnTo>
                  <a:pt x="1530349" y="2520950"/>
                </a:lnTo>
                <a:lnTo>
                  <a:pt x="1530349" y="2514600"/>
                </a:lnTo>
                <a:close/>
              </a:path>
              <a:path w="1530350" h="2559050">
                <a:moveTo>
                  <a:pt x="1527556" y="0"/>
                </a:moveTo>
                <a:lnTo>
                  <a:pt x="762000" y="0"/>
                </a:lnTo>
                <a:lnTo>
                  <a:pt x="762000" y="12700"/>
                </a:lnTo>
                <a:lnTo>
                  <a:pt x="1517649" y="12700"/>
                </a:lnTo>
                <a:lnTo>
                  <a:pt x="1517649" y="6350"/>
                </a:lnTo>
                <a:lnTo>
                  <a:pt x="1530349" y="6350"/>
                </a:lnTo>
                <a:lnTo>
                  <a:pt x="1530349" y="2793"/>
                </a:lnTo>
                <a:lnTo>
                  <a:pt x="1527556" y="0"/>
                </a:lnTo>
                <a:close/>
              </a:path>
              <a:path w="1530350" h="2559050">
                <a:moveTo>
                  <a:pt x="1530349" y="6350"/>
                </a:moveTo>
                <a:lnTo>
                  <a:pt x="1517649" y="6350"/>
                </a:lnTo>
                <a:lnTo>
                  <a:pt x="1523999" y="12700"/>
                </a:lnTo>
                <a:lnTo>
                  <a:pt x="1530349" y="12700"/>
                </a:lnTo>
                <a:lnTo>
                  <a:pt x="153034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2800930" y="1423000"/>
            <a:ext cx="2698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baseline="-20833" dirty="0">
                <a:latin typeface="Times New Roman"/>
                <a:cs typeface="Times New Roman"/>
              </a:rPr>
              <a:t>1  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baseline="-20833" dirty="0">
                <a:latin typeface="Times New Roman"/>
                <a:cs typeface="Times New Roman"/>
              </a:rPr>
              <a:t>n  </a:t>
            </a:r>
            <a:r>
              <a:rPr sz="1800" spc="20" dirty="0">
                <a:latin typeface="Times New Roman"/>
                <a:cs typeface="Times New Roman"/>
              </a:rPr>
              <a:t>y</a:t>
            </a:r>
            <a:r>
              <a:rPr sz="1800" baseline="-20833" dirty="0"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00930" y="2520533"/>
            <a:ext cx="26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r>
              <a:rPr sz="1800" spc="15" baseline="-20833" dirty="0">
                <a:latin typeface="Times New Roman"/>
                <a:cs typeface="Times New Roman"/>
              </a:rPr>
              <a:t>k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75417" y="1461100"/>
            <a:ext cx="317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baseline="-20833" dirty="0">
                <a:latin typeface="Times New Roman"/>
                <a:cs typeface="Times New Roman"/>
              </a:rPr>
              <a:t>1  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baseline="-20833" dirty="0">
                <a:latin typeface="Times New Roman"/>
                <a:cs typeface="Times New Roman"/>
              </a:rPr>
              <a:t>m  </a:t>
            </a:r>
            <a:r>
              <a:rPr sz="1800" spc="-10" dirty="0">
                <a:latin typeface="Times New Roman"/>
                <a:cs typeface="Times New Roman"/>
              </a:rPr>
              <a:t>Y</a:t>
            </a:r>
            <a:r>
              <a:rPr sz="1800" baseline="-20833" dirty="0"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75417" y="2558633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Y</a:t>
            </a:r>
            <a:r>
              <a:rPr sz="1800" spc="-7" baseline="-20833" dirty="0">
                <a:latin typeface="Times New Roman"/>
                <a:cs typeface="Times New Roman"/>
              </a:rPr>
              <a:t>k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50042" y="387435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455054" y="5343942"/>
            <a:ext cx="55321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z </a:t>
            </a:r>
            <a:r>
              <a:rPr sz="1950" spc="7" baseline="-21367" dirty="0" err="1">
                <a:latin typeface="Times New Roman"/>
                <a:cs typeface="Times New Roman"/>
              </a:rPr>
              <a:t>i</a:t>
            </a:r>
            <a:r>
              <a:rPr sz="1950" spc="7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F </a:t>
            </a:r>
            <a:r>
              <a:rPr sz="1950" spc="7" baseline="-21367" dirty="0">
                <a:latin typeface="Times New Roman"/>
                <a:cs typeface="Times New Roman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(x </a:t>
            </a:r>
            <a:r>
              <a:rPr sz="1950" spc="7" baseline="-21367" dirty="0">
                <a:latin typeface="Times New Roman"/>
                <a:cs typeface="Times New Roman"/>
              </a:rPr>
              <a:t>1</a:t>
            </a:r>
            <a:r>
              <a:rPr sz="2000" spc="5" dirty="0">
                <a:latin typeface="Times New Roman"/>
                <a:cs typeface="Times New Roman"/>
              </a:rPr>
              <a:t>,.., </a:t>
            </a:r>
            <a:r>
              <a:rPr sz="2000" dirty="0">
                <a:latin typeface="Times New Roman"/>
                <a:cs typeface="Times New Roman"/>
              </a:rPr>
              <a:t>x </a:t>
            </a:r>
            <a:r>
              <a:rPr sz="1950" spc="22" baseline="-21367" dirty="0">
                <a:latin typeface="Times New Roman"/>
                <a:cs typeface="Times New Roman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, y </a:t>
            </a:r>
            <a:r>
              <a:rPr sz="1950" spc="22" baseline="-21367" dirty="0">
                <a:latin typeface="Times New Roman"/>
                <a:cs typeface="Times New Roman"/>
              </a:rPr>
              <a:t>1 </a:t>
            </a:r>
            <a:r>
              <a:rPr sz="2000" dirty="0">
                <a:latin typeface="Times New Roman"/>
                <a:cs typeface="Times New Roman"/>
              </a:rPr>
              <a:t>,.., y </a:t>
            </a:r>
            <a:r>
              <a:rPr sz="1950" spc="15" baseline="-21367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)</a:t>
            </a:r>
            <a:r>
              <a:rPr sz="1950" spc="15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 i = 1, .. ,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2317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19</a:t>
            </a:r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290220" y="1633056"/>
            <a:ext cx="2191004" cy="3071995"/>
          </a:xfrm>
          <a:prstGeom prst="rect">
            <a:avLst/>
          </a:prstGeom>
          <a:ln w="9144">
            <a:solidFill>
              <a:srgbClr val="3366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7190" marR="257810" indent="-285750">
              <a:spcBef>
                <a:spcPts val="315"/>
              </a:spcBef>
              <a:buFont typeface="Wingdings" panose="05000000000000000000" pitchFamily="2" charset="2"/>
              <a:buChar char="Ø"/>
              <a:tabLst>
                <a:tab pos="282575" algn="l"/>
              </a:tabLst>
            </a:pPr>
            <a:r>
              <a:rPr lang="it-IT" sz="1600" spc="-5" dirty="0">
                <a:latin typeface="Times New Roman"/>
                <a:cs typeface="Times New Roman"/>
              </a:rPr>
              <a:t>Se </a:t>
            </a:r>
            <a:r>
              <a:rPr sz="1600" spc="-5" dirty="0">
                <a:latin typeface="Times New Roman"/>
                <a:cs typeface="Times New Roman"/>
              </a:rPr>
              <a:t>Il </a:t>
            </a:r>
            <a:r>
              <a:rPr sz="1600" b="1" spc="-5" dirty="0" err="1">
                <a:latin typeface="Times New Roman"/>
                <a:cs typeface="Times New Roman"/>
              </a:rPr>
              <a:t>ritardo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it-IT" sz="1600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it-IT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sull</a:t>
            </a:r>
            <a:r>
              <a:rPr lang="it-IT" sz="1600" spc="-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  </a:t>
            </a:r>
            <a:r>
              <a:rPr sz="1600" spc="-5" dirty="0" err="1">
                <a:latin typeface="Times New Roman"/>
                <a:cs typeface="Times New Roman"/>
              </a:rPr>
              <a:t>retroazion</a:t>
            </a:r>
            <a:r>
              <a:rPr lang="it-IT" sz="1600" spc="-5" dirty="0">
                <a:latin typeface="Times New Roman"/>
                <a:cs typeface="Times New Roman"/>
              </a:rPr>
              <a:t>i è nullo, la rete è: SEQUENZIALE ASINCRONA</a:t>
            </a:r>
          </a:p>
          <a:p>
            <a:pPr marL="377190" marR="257810" indent="-285750">
              <a:spcBef>
                <a:spcPts val="315"/>
              </a:spcBef>
              <a:buFont typeface="Wingdings" panose="05000000000000000000" pitchFamily="2" charset="2"/>
              <a:buChar char="Ø"/>
              <a:tabLst>
                <a:tab pos="282575" algn="l"/>
              </a:tabLst>
            </a:pPr>
            <a:r>
              <a:rPr lang="it-IT" sz="1600" spc="-5" dirty="0">
                <a:latin typeface="Times New Roman"/>
                <a:cs typeface="Times New Roman"/>
              </a:rPr>
              <a:t>Se Il </a:t>
            </a:r>
            <a:r>
              <a:rPr lang="it-IT" sz="1600" b="1" spc="-5" dirty="0">
                <a:latin typeface="Times New Roman"/>
                <a:cs typeface="Times New Roman"/>
              </a:rPr>
              <a:t>ritardo </a:t>
            </a:r>
            <a:r>
              <a:rPr lang="it-IT" sz="1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it-IT" sz="16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it-IT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latin typeface="Times New Roman"/>
                <a:cs typeface="Times New Roman"/>
              </a:rPr>
              <a:t>sulle  retroazioni è  &gt;0 (finito)  allora, la rete è SEQUENZIALE SINCRONA</a:t>
            </a:r>
            <a:endParaRPr lang="it-IT" sz="1600" dirty="0">
              <a:latin typeface="Times New Roman"/>
              <a:cs typeface="Times New Roman"/>
            </a:endParaRPr>
          </a:p>
          <a:p>
            <a:pPr marL="281940" marR="257810" indent="-190500">
              <a:spcBef>
                <a:spcPts val="315"/>
              </a:spcBef>
              <a:buFontTx/>
              <a:buChar char="•"/>
              <a:tabLst>
                <a:tab pos="282575" algn="l"/>
              </a:tabLst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1" name="object 15"/>
          <p:cNvSpPr txBox="1"/>
          <p:nvPr/>
        </p:nvSpPr>
        <p:spPr>
          <a:xfrm>
            <a:off x="5713229" y="4611173"/>
            <a:ext cx="57461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28015" algn="l"/>
              </a:tabLst>
            </a:pPr>
            <a:r>
              <a:rPr lang="el-G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it-IT" sz="2400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2400" b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2D32E7-500B-46F1-BC0D-553D95305341}"/>
              </a:ext>
            </a:extLst>
          </p:cNvPr>
          <p:cNvSpPr txBox="1"/>
          <p:nvPr/>
        </p:nvSpPr>
        <p:spPr>
          <a:xfrm>
            <a:off x="70243" y="5338702"/>
            <a:ext cx="2410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RETE COMBINATORIA </a:t>
            </a:r>
            <a:r>
              <a:rPr lang="it-IT" sz="2000" b="1" dirty="0">
                <a:solidFill>
                  <a:srgbClr val="FF0000"/>
                </a:solidFill>
              </a:rPr>
              <a:t>F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7CC10D1-424B-4C1D-880D-0468FC307B67}"/>
              </a:ext>
            </a:extLst>
          </p:cNvPr>
          <p:cNvSpPr txBox="1"/>
          <p:nvPr/>
        </p:nvSpPr>
        <p:spPr>
          <a:xfrm>
            <a:off x="46999" y="5855582"/>
            <a:ext cx="2457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RETE COMBINATORIA </a:t>
            </a:r>
            <a:r>
              <a:rPr lang="it-IT" sz="2000" b="1" dirty="0">
                <a:solidFill>
                  <a:srgbClr val="FF0000"/>
                </a:solidFill>
              </a:rPr>
              <a:t>G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F006C3F4-A7DE-49DD-B8A1-9C5C3D14807D}"/>
              </a:ext>
            </a:extLst>
          </p:cNvPr>
          <p:cNvSpPr/>
          <p:nvPr/>
        </p:nvSpPr>
        <p:spPr>
          <a:xfrm>
            <a:off x="2745560" y="5452041"/>
            <a:ext cx="399470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5BBAF3C0-4B26-434A-8A4E-EC2078D7C3B0}"/>
              </a:ext>
            </a:extLst>
          </p:cNvPr>
          <p:cNvSpPr/>
          <p:nvPr/>
        </p:nvSpPr>
        <p:spPr>
          <a:xfrm>
            <a:off x="2729462" y="5947528"/>
            <a:ext cx="399470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D25BC1-5788-4361-AF43-F5BC11CE4DC7}"/>
              </a:ext>
            </a:extLst>
          </p:cNvPr>
          <p:cNvSpPr txBox="1"/>
          <p:nvPr/>
        </p:nvSpPr>
        <p:spPr>
          <a:xfrm>
            <a:off x="3440239" y="5870335"/>
            <a:ext cx="417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800" dirty="0">
                <a:latin typeface="Times New Roman"/>
                <a:cs typeface="Times New Roman"/>
              </a:rPr>
              <a:t>Y </a:t>
            </a:r>
            <a:r>
              <a:rPr lang="nn-NO" sz="1800" spc="7" baseline="-21367" dirty="0">
                <a:latin typeface="Times New Roman"/>
                <a:cs typeface="Times New Roman"/>
              </a:rPr>
              <a:t>i </a:t>
            </a:r>
            <a:r>
              <a:rPr lang="nn-NO" sz="1800" spc="22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nn-NO" sz="1800" dirty="0">
                <a:latin typeface="Times New Roman"/>
                <a:cs typeface="Times New Roman"/>
              </a:rPr>
              <a:t>= G </a:t>
            </a:r>
            <a:r>
              <a:rPr lang="nn-NO" sz="1800" spc="7" baseline="-21367" dirty="0">
                <a:latin typeface="Times New Roman"/>
                <a:cs typeface="Times New Roman"/>
              </a:rPr>
              <a:t>i </a:t>
            </a:r>
            <a:r>
              <a:rPr lang="nn-NO" sz="1800" dirty="0">
                <a:latin typeface="Times New Roman"/>
                <a:cs typeface="Times New Roman"/>
              </a:rPr>
              <a:t>(x </a:t>
            </a:r>
            <a:r>
              <a:rPr lang="nn-NO" sz="1800" spc="7" baseline="-21367" dirty="0">
                <a:latin typeface="Times New Roman"/>
                <a:cs typeface="Times New Roman"/>
              </a:rPr>
              <a:t>1</a:t>
            </a:r>
            <a:r>
              <a:rPr lang="nn-NO" sz="1800" spc="5" dirty="0">
                <a:latin typeface="Times New Roman"/>
                <a:cs typeface="Times New Roman"/>
              </a:rPr>
              <a:t>,.., </a:t>
            </a:r>
            <a:r>
              <a:rPr lang="nn-NO" sz="1800" dirty="0">
                <a:latin typeface="Times New Roman"/>
                <a:cs typeface="Times New Roman"/>
              </a:rPr>
              <a:t>x </a:t>
            </a:r>
            <a:r>
              <a:rPr lang="nn-NO" sz="1800" spc="22" baseline="-21367" dirty="0">
                <a:latin typeface="Times New Roman"/>
                <a:cs typeface="Times New Roman"/>
              </a:rPr>
              <a:t>n </a:t>
            </a:r>
            <a:r>
              <a:rPr lang="nn-NO" sz="1800" dirty="0">
                <a:latin typeface="Times New Roman"/>
                <a:cs typeface="Times New Roman"/>
              </a:rPr>
              <a:t>, y </a:t>
            </a:r>
            <a:r>
              <a:rPr lang="nn-NO" sz="1800" spc="22" baseline="-21367" dirty="0">
                <a:latin typeface="Times New Roman"/>
                <a:cs typeface="Times New Roman"/>
              </a:rPr>
              <a:t>1 </a:t>
            </a:r>
            <a:r>
              <a:rPr lang="nn-NO" sz="1800" dirty="0">
                <a:latin typeface="Times New Roman"/>
                <a:cs typeface="Times New Roman"/>
              </a:rPr>
              <a:t>,.., y </a:t>
            </a:r>
            <a:r>
              <a:rPr lang="nn-NO" sz="1800" spc="15" baseline="-21367" dirty="0">
                <a:latin typeface="Times New Roman"/>
                <a:cs typeface="Times New Roman"/>
              </a:rPr>
              <a:t>k</a:t>
            </a:r>
            <a:r>
              <a:rPr lang="nn-NO" sz="1800" spc="10" dirty="0">
                <a:latin typeface="Times New Roman"/>
                <a:cs typeface="Times New Roman"/>
              </a:rPr>
              <a:t>)</a:t>
            </a:r>
            <a:r>
              <a:rPr lang="nn-NO" sz="1800" spc="15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nn-NO" sz="1600" dirty="0">
                <a:latin typeface="Times New Roman"/>
                <a:cs typeface="Times New Roman"/>
              </a:rPr>
              <a:t>per i = 1, .. ,</a:t>
            </a:r>
            <a:r>
              <a:rPr lang="nn-NO" sz="1600" spc="165" dirty="0">
                <a:latin typeface="Times New Roman"/>
                <a:cs typeface="Times New Roman"/>
              </a:rPr>
              <a:t> </a:t>
            </a:r>
            <a:r>
              <a:rPr lang="nn-NO" sz="1600" dirty="0">
                <a:latin typeface="Times New Roman"/>
                <a:cs typeface="Times New Roman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4556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4" grpId="0"/>
      <p:bldP spid="43" grpId="0"/>
      <p:bldP spid="22" grpId="0" animBg="1"/>
      <p:bldP spid="45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708768"/>
            <a:ext cx="8881442" cy="1169551"/>
          </a:xfrm>
        </p:spPr>
        <p:txBody>
          <a:bodyPr/>
          <a:lstStyle/>
          <a:p>
            <a:pPr algn="l"/>
            <a:r>
              <a:rPr lang="it-IT" dirty="0"/>
              <a:t>Confronto tra la descrizione del comportamento di RC e RS</a:t>
            </a:r>
            <a:br>
              <a:rPr lang="it-IT" sz="2400" dirty="0"/>
            </a:br>
            <a:r>
              <a:rPr lang="it-IT" sz="2400" dirty="0"/>
              <a:t>→ la descrizione del comportamento di una </a:t>
            </a:r>
            <a:r>
              <a:rPr lang="it-IT" sz="2400" dirty="0">
                <a:solidFill>
                  <a:srgbClr val="FF0000"/>
                </a:solidFill>
              </a:rPr>
              <a:t>RC</a:t>
            </a:r>
            <a:r>
              <a:rPr lang="it-IT" sz="2400" baseline="30000" dirty="0">
                <a:solidFill>
                  <a:srgbClr val="FF0000"/>
                </a:solidFill>
              </a:rPr>
              <a:t>(*)</a:t>
            </a:r>
            <a:r>
              <a:rPr lang="it-IT" sz="2400" dirty="0"/>
              <a:t> 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2044" y="1878319"/>
            <a:ext cx="8042563" cy="4062651"/>
          </a:xfrm>
        </p:spPr>
        <p:txBody>
          <a:bodyPr/>
          <a:lstStyle/>
          <a:p>
            <a:r>
              <a:rPr lang="it-IT" sz="2400" dirty="0"/>
              <a:t>Il comportamento di una </a:t>
            </a:r>
            <a:r>
              <a:rPr lang="it-IT" sz="2400" b="1" dirty="0"/>
              <a:t>RC</a:t>
            </a:r>
            <a:r>
              <a:rPr lang="it-IT" sz="2400" dirty="0"/>
              <a:t> è descritto da </a:t>
            </a:r>
            <a:r>
              <a:rPr lang="it-IT" sz="2400" i="1" dirty="0"/>
              <a:t>n</a:t>
            </a:r>
            <a:r>
              <a:rPr lang="it-IT" sz="2400" dirty="0"/>
              <a:t> Funzioni Booleane (una per ogni variabile binaria di uscita (funzioni binarie di variabili binarie), quindi da </a:t>
            </a:r>
            <a:r>
              <a:rPr lang="it-IT" sz="2400" i="1" dirty="0"/>
              <a:t>n</a:t>
            </a:r>
            <a:r>
              <a:rPr lang="it-IT" sz="2400" dirty="0"/>
              <a:t> Tabelle della Verità. </a:t>
            </a:r>
          </a:p>
          <a:p>
            <a:endParaRPr lang="it-IT" sz="2400" dirty="0"/>
          </a:p>
          <a:p>
            <a:r>
              <a:rPr lang="it-IT" sz="2400" dirty="0"/>
              <a:t>Queste Funzioni individuano la relazione Ingresso/Uscita della rete considerata</a:t>
            </a:r>
          </a:p>
          <a:p>
            <a:endParaRPr lang="it-IT" sz="2400" dirty="0"/>
          </a:p>
          <a:p>
            <a:r>
              <a:rPr lang="it-IT" sz="2400" dirty="0"/>
              <a:t>Quindi l’uscita della rete in un determinato istante dipende unicamente dalla configurazione di ingresso della rete in quell’istante (questo modello presuppone l’ipotesi di ritardi nulli, oppure vale solo a transitori estinti)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7924800" y="1148071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1/2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2044" y="6371857"/>
            <a:ext cx="29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(*) RC: RETE COMBINATORIA</a:t>
            </a:r>
          </a:p>
        </p:txBody>
      </p:sp>
    </p:spTree>
    <p:extLst>
      <p:ext uri="{BB962C8B-B14F-4D97-AF65-F5344CB8AC3E}">
        <p14:creationId xmlns:p14="http://schemas.microsoft.com/office/powerpoint/2010/main" val="14553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79" y="413731"/>
            <a:ext cx="8881442" cy="800219"/>
          </a:xfrm>
        </p:spPr>
        <p:txBody>
          <a:bodyPr/>
          <a:lstStyle/>
          <a:p>
            <a:pPr algn="l"/>
            <a:r>
              <a:rPr lang="it-IT" dirty="0"/>
              <a:t>Confronto tra la descrizione del comportamento di RC e RS</a:t>
            </a: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→ la descrizione del comportamento di una </a:t>
            </a:r>
            <a:r>
              <a:rPr lang="it-IT" sz="2400" dirty="0">
                <a:solidFill>
                  <a:srgbClr val="FF0000"/>
                </a:solidFill>
              </a:rPr>
              <a:t>RS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" y="1386228"/>
            <a:ext cx="8763000" cy="51860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 sz="2000" dirty="0"/>
              <a:t>Nelle </a:t>
            </a:r>
            <a:r>
              <a:rPr lang="it-IT" sz="2000" b="1" dirty="0">
                <a:solidFill>
                  <a:srgbClr val="FF0000"/>
                </a:solidFill>
              </a:rPr>
              <a:t>RS</a:t>
            </a:r>
            <a:r>
              <a:rPr lang="it-IT" sz="2000" dirty="0"/>
              <a:t> l’uscita non dipende solo dall’ingresso ma dipende anche dalla «storia passata» (in altre parole le RS sono reti con memoria storica di quello che hanno visto succedere sugli ingressi; detta memoria è sintetizzata nello stato presente)</a:t>
            </a:r>
          </a:p>
          <a:p>
            <a:pPr>
              <a:spcAft>
                <a:spcPts val="600"/>
              </a:spcAft>
            </a:pPr>
            <a:r>
              <a:rPr lang="it-IT" sz="1900" dirty="0"/>
              <a:t>Il comportamento di una Rete Sequenziale </a:t>
            </a:r>
            <a:r>
              <a:rPr lang="it-IT" sz="1900" dirty="0">
                <a:solidFill>
                  <a:srgbClr val="FF0000"/>
                </a:solidFill>
              </a:rPr>
              <a:t>con </a:t>
            </a:r>
            <a:r>
              <a:rPr lang="it-IT" sz="1900" b="1" dirty="0">
                <a:solidFill>
                  <a:srgbClr val="FF0000"/>
                </a:solidFill>
              </a:rPr>
              <a:t>n</a:t>
            </a:r>
            <a:r>
              <a:rPr lang="it-IT" sz="1900" dirty="0">
                <a:solidFill>
                  <a:srgbClr val="FF0000"/>
                </a:solidFill>
              </a:rPr>
              <a:t> uscite e </a:t>
            </a:r>
            <a:r>
              <a:rPr lang="it-IT" sz="1900" b="1" dirty="0">
                <a:solidFill>
                  <a:srgbClr val="FF0000"/>
                </a:solidFill>
              </a:rPr>
              <a:t>m</a:t>
            </a:r>
            <a:r>
              <a:rPr lang="it-IT" sz="1900" dirty="0">
                <a:solidFill>
                  <a:srgbClr val="FF0000"/>
                </a:solidFill>
              </a:rPr>
              <a:t> variabili di stato </a:t>
            </a:r>
            <a:r>
              <a:rPr lang="it-IT" sz="1900" dirty="0"/>
              <a:t>è descritto da </a:t>
            </a:r>
            <a:r>
              <a:rPr lang="it-IT" sz="1900" b="1" dirty="0"/>
              <a:t>n funzioni booleane Fi e da m Funzioni Booleane  </a:t>
            </a:r>
            <a:r>
              <a:rPr lang="it-IT" sz="1900" b="1" dirty="0" err="1"/>
              <a:t>Gj</a:t>
            </a:r>
            <a:r>
              <a:rPr lang="it-IT" sz="1900" b="1" dirty="0"/>
              <a:t>,  </a:t>
            </a:r>
            <a:r>
              <a:rPr lang="it-IT" sz="1900" dirty="0"/>
              <a:t>quindi da </a:t>
            </a:r>
            <a:r>
              <a:rPr lang="it-IT" sz="1900" b="1" dirty="0" err="1"/>
              <a:t>n+m</a:t>
            </a:r>
            <a:r>
              <a:rPr lang="it-IT" sz="1900" dirty="0"/>
              <a:t> Tab. della Verità. </a:t>
            </a:r>
          </a:p>
          <a:p>
            <a:pPr>
              <a:spcAft>
                <a:spcPts val="600"/>
              </a:spcAft>
            </a:pPr>
            <a:r>
              <a:rPr lang="it-IT" sz="1900" dirty="0"/>
              <a:t>Le </a:t>
            </a:r>
            <a:r>
              <a:rPr lang="it-IT" sz="1900" b="1" dirty="0"/>
              <a:t>n</a:t>
            </a:r>
            <a:r>
              <a:rPr lang="it-IT" sz="1900" dirty="0"/>
              <a:t> funzioni </a:t>
            </a:r>
            <a:r>
              <a:rPr lang="it-IT" sz="1900" b="1" dirty="0"/>
              <a:t>Fi</a:t>
            </a:r>
            <a:r>
              <a:rPr lang="it-IT" sz="1900" dirty="0"/>
              <a:t> individuano  in ogni istante le uscite in funzione degli ingressi e dello </a:t>
            </a:r>
            <a:r>
              <a:rPr lang="it-IT" sz="1900" i="1" dirty="0"/>
              <a:t>stato interno presente </a:t>
            </a:r>
            <a:r>
              <a:rPr lang="it-IT" sz="1900" dirty="0"/>
              <a:t>(</a:t>
            </a:r>
            <a:r>
              <a:rPr lang="it-IT" sz="1900" i="1" dirty="0"/>
              <a:t>la cui configurazione binaria riassume ciò che della storia passata influenza il comportamento della rete</a:t>
            </a:r>
            <a:r>
              <a:rPr lang="it-IT" sz="1900" dirty="0"/>
              <a:t>) </a:t>
            </a:r>
          </a:p>
          <a:p>
            <a:pPr>
              <a:spcAft>
                <a:spcPts val="600"/>
              </a:spcAft>
            </a:pPr>
            <a:r>
              <a:rPr lang="it-IT" sz="1900" dirty="0"/>
              <a:t>Le </a:t>
            </a:r>
            <a:r>
              <a:rPr lang="it-IT" sz="1900" b="1" dirty="0"/>
              <a:t>m</a:t>
            </a:r>
            <a:r>
              <a:rPr lang="it-IT" sz="1900" dirty="0"/>
              <a:t> funzioni </a:t>
            </a:r>
            <a:r>
              <a:rPr lang="it-IT" sz="1900" b="1" dirty="0" err="1"/>
              <a:t>Gj</a:t>
            </a:r>
            <a:r>
              <a:rPr lang="it-IT" sz="1900" dirty="0"/>
              <a:t>) individuano lo stato futuro, sempre in funzione degli ingressi e dello </a:t>
            </a:r>
            <a:r>
              <a:rPr lang="it-IT" sz="1900" i="1" dirty="0"/>
              <a:t>stato interno presente </a:t>
            </a:r>
            <a:r>
              <a:rPr lang="it-IT" sz="1900" dirty="0"/>
              <a:t>(</a:t>
            </a:r>
            <a:r>
              <a:rPr lang="it-IT" sz="1900" i="1" dirty="0"/>
              <a:t>la cui configurazione binaria riassume ciò che della storia passata influenza il comportamento della rete</a:t>
            </a:r>
            <a:r>
              <a:rPr lang="it-IT" sz="1900" dirty="0"/>
              <a:t>) </a:t>
            </a:r>
          </a:p>
          <a:p>
            <a:pPr>
              <a:spcAft>
                <a:spcPts val="600"/>
              </a:spcAft>
            </a:pPr>
            <a:r>
              <a:rPr lang="it-IT" sz="1900" b="1" dirty="0">
                <a:solidFill>
                  <a:srgbClr val="FF0000"/>
                </a:solidFill>
              </a:rPr>
              <a:t>Quindi una RS è fatta da </a:t>
            </a:r>
            <a:r>
              <a:rPr lang="it-IT" sz="1900" b="1" dirty="0" err="1">
                <a:solidFill>
                  <a:srgbClr val="FF0000"/>
                </a:solidFill>
              </a:rPr>
              <a:t>n+m</a:t>
            </a:r>
            <a:r>
              <a:rPr lang="it-IT" sz="1900" b="1" dirty="0">
                <a:solidFill>
                  <a:srgbClr val="FF0000"/>
                </a:solidFill>
              </a:rPr>
              <a:t> reti combinatorie, e le uscite delle reti che realizzano le </a:t>
            </a:r>
            <a:r>
              <a:rPr lang="it-IT" sz="1900" b="1" dirty="0" err="1">
                <a:solidFill>
                  <a:srgbClr val="FF0000"/>
                </a:solidFill>
              </a:rPr>
              <a:t>Gj</a:t>
            </a:r>
            <a:r>
              <a:rPr lang="it-IT" sz="1900" b="1" dirty="0">
                <a:solidFill>
                  <a:srgbClr val="FF0000"/>
                </a:solidFill>
              </a:rPr>
              <a:t> vengono </a:t>
            </a:r>
            <a:r>
              <a:rPr lang="it-IT" sz="1900" b="1" dirty="0" err="1">
                <a:solidFill>
                  <a:srgbClr val="FF0000"/>
                </a:solidFill>
              </a:rPr>
              <a:t>retroazionate</a:t>
            </a:r>
            <a:r>
              <a:rPr lang="it-IT" sz="1900" b="1" dirty="0">
                <a:solidFill>
                  <a:srgbClr val="FF0000"/>
                </a:solidFill>
              </a:rPr>
              <a:t> sugli ingressi delle </a:t>
            </a:r>
            <a:r>
              <a:rPr lang="it-IT" sz="1900" b="1" dirty="0" err="1">
                <a:solidFill>
                  <a:srgbClr val="FF0000"/>
                </a:solidFill>
              </a:rPr>
              <a:t>n+m</a:t>
            </a:r>
            <a:r>
              <a:rPr lang="it-IT" sz="1900" b="1" dirty="0">
                <a:solidFill>
                  <a:srgbClr val="FF0000"/>
                </a:solidFill>
              </a:rPr>
              <a:t> reti combinatorie. </a:t>
            </a:r>
          </a:p>
          <a:p>
            <a:pPr>
              <a:spcAft>
                <a:spcPts val="600"/>
              </a:spcAft>
            </a:pPr>
            <a:r>
              <a:rPr lang="it-IT" sz="1900" b="1" dirty="0">
                <a:solidFill>
                  <a:srgbClr val="0070C0"/>
                </a:solidFill>
              </a:rPr>
              <a:t>Il progetto dello schema logico di una Rete Sequenziale si riduce al progetto di </a:t>
            </a:r>
            <a:r>
              <a:rPr lang="it-IT" sz="1900" b="1" dirty="0" err="1">
                <a:solidFill>
                  <a:srgbClr val="0070C0"/>
                </a:solidFill>
              </a:rPr>
              <a:t>n+m</a:t>
            </a:r>
            <a:r>
              <a:rPr lang="it-IT" sz="1900" b="1" dirty="0">
                <a:solidFill>
                  <a:srgbClr val="0070C0"/>
                </a:solidFill>
              </a:rPr>
              <a:t> reti combinatorie!</a:t>
            </a:r>
          </a:p>
          <a:p>
            <a:pPr>
              <a:spcAft>
                <a:spcPts val="600"/>
              </a:spcAft>
            </a:pPr>
            <a:r>
              <a:rPr lang="it-IT" sz="1900" b="1" dirty="0">
                <a:solidFill>
                  <a:srgbClr val="FF0000"/>
                </a:solidFill>
              </a:rPr>
              <a:t>Il progettista però, a monte, deve individuare l’insieme degli stati della RS!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7865579" y="1061550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13728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551" y="152400"/>
            <a:ext cx="80410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0" spc="-5" dirty="0"/>
              <a:t>Comportamenti </a:t>
            </a:r>
            <a:r>
              <a:rPr sz="3200" b="0" spc="-5" dirty="0" err="1"/>
              <a:t>delle</a:t>
            </a:r>
            <a:r>
              <a:rPr sz="3200" b="0" spc="-5" dirty="0"/>
              <a:t> </a:t>
            </a:r>
            <a:r>
              <a:rPr lang="it-IT" sz="3200" b="0" spc="-5" dirty="0"/>
              <a:t>reti sincrone e asincrone: </a:t>
            </a:r>
            <a:r>
              <a:rPr lang="it-IT" sz="3200" b="0" spc="-5" dirty="0" err="1"/>
              <a:t>Mealy</a:t>
            </a:r>
            <a:r>
              <a:rPr lang="it-IT" sz="3200" b="0" spc="-5" dirty="0"/>
              <a:t> e Moore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66838" y="1204383"/>
            <a:ext cx="8991600" cy="580825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8900" marR="301625">
              <a:lnSpc>
                <a:spcPts val="1540"/>
              </a:lnSpc>
              <a:spcBef>
                <a:spcPts val="459"/>
              </a:spcBef>
              <a:tabLst>
                <a:tab pos="431165" algn="l"/>
                <a:tab pos="431800" algn="l"/>
              </a:tabLst>
            </a:pPr>
            <a:r>
              <a:rPr lang="it-IT" spc="-5" dirty="0">
                <a:latin typeface="Calibri"/>
                <a:cs typeface="Calibri"/>
              </a:rPr>
              <a:t>RIPETIAMO:</a:t>
            </a:r>
          </a:p>
          <a:p>
            <a:pPr marL="431800" marR="301625" indent="-342900">
              <a:spcBef>
                <a:spcPts val="459"/>
              </a:spcBef>
              <a:buChar char="•"/>
              <a:tabLst>
                <a:tab pos="431165" algn="l"/>
                <a:tab pos="431800" algn="l"/>
              </a:tabLst>
            </a:pPr>
            <a:r>
              <a:rPr sz="1400" spc="-5" dirty="0" err="1">
                <a:latin typeface="Calibri"/>
                <a:cs typeface="Calibri"/>
              </a:rPr>
              <a:t>Chiamiamo</a:t>
            </a:r>
            <a:r>
              <a:rPr sz="1400" spc="-5" dirty="0">
                <a:latin typeface="Calibri"/>
                <a:cs typeface="Calibri"/>
              </a:rPr>
              <a:t> macchine sequenziali asincrone </a:t>
            </a:r>
            <a:r>
              <a:rPr sz="1400" spc="-10" dirty="0">
                <a:latin typeface="Calibri"/>
                <a:cs typeface="Calibri"/>
              </a:rPr>
              <a:t>(MSA) </a:t>
            </a:r>
            <a:r>
              <a:rPr sz="1400" spc="-5" dirty="0">
                <a:latin typeface="Calibri"/>
                <a:cs typeface="Calibri"/>
              </a:rPr>
              <a:t>quelle macchine sequenziali in cui stato interno e uscita vengono aggiornati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ad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ogni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cambiamento della  configurazione di ingresso o dello stato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interno</a:t>
            </a:r>
            <a:endParaRPr sz="1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477520" indent="-388620">
              <a:buChar char="•"/>
              <a:tabLst>
                <a:tab pos="476884" algn="l"/>
                <a:tab pos="477520" algn="l"/>
              </a:tabLst>
            </a:pPr>
            <a:r>
              <a:rPr sz="1400" spc="-5" dirty="0">
                <a:latin typeface="Calibri"/>
                <a:cs typeface="Calibri"/>
              </a:rPr>
              <a:t>Chiamiamo macchine sequenziali </a:t>
            </a:r>
            <a:r>
              <a:rPr sz="1400" spc="-10" dirty="0">
                <a:latin typeface="Calibri"/>
                <a:cs typeface="Calibri"/>
              </a:rPr>
              <a:t>sincrone (MSS) </a:t>
            </a:r>
            <a:r>
              <a:rPr sz="1400" spc="-5" dirty="0">
                <a:latin typeface="Calibri"/>
                <a:cs typeface="Calibri"/>
              </a:rPr>
              <a:t>quelle macchine sequenziali in cui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</a:t>
            </a:r>
            <a:endParaRPr sz="1400" dirty="0">
              <a:latin typeface="Calibri"/>
              <a:cs typeface="Calibri"/>
            </a:endParaRPr>
          </a:p>
          <a:p>
            <a:pPr marL="431800"/>
            <a:r>
              <a:rPr sz="1400" spc="-5" dirty="0">
                <a:latin typeface="Calibri"/>
                <a:cs typeface="Calibri"/>
              </a:rPr>
              <a:t>stato interno viene aggiornato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in istanti discreti di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tempo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b="1" spc="15" baseline="-21164" dirty="0">
                <a:solidFill>
                  <a:srgbClr val="FF0000"/>
                </a:solidFill>
                <a:latin typeface="Calibri"/>
                <a:cs typeface="Calibri"/>
              </a:rPr>
              <a:t>i.</a:t>
            </a:r>
            <a:endParaRPr sz="1200" b="1" baseline="-21164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31800" marR="312420" indent="-342900">
              <a:spcBef>
                <a:spcPts val="365"/>
              </a:spcBef>
              <a:buChar char="•"/>
              <a:tabLst>
                <a:tab pos="431165" algn="l"/>
                <a:tab pos="431800" algn="l"/>
              </a:tabLst>
            </a:pPr>
            <a:r>
              <a:rPr sz="1400" spc="-5" dirty="0" err="1">
                <a:latin typeface="Calibri"/>
                <a:cs typeface="Calibri"/>
              </a:rPr>
              <a:t>Solitamente</a:t>
            </a:r>
            <a:r>
              <a:rPr lang="it-IT" sz="1400" spc="-5" dirty="0">
                <a:latin typeface="Calibri"/>
                <a:cs typeface="Calibri"/>
              </a:rPr>
              <a:t>, nelle MSS </a:t>
            </a:r>
            <a:r>
              <a:rPr sz="1400" spc="-5" dirty="0">
                <a:latin typeface="Calibri"/>
                <a:cs typeface="Calibri"/>
              </a:rPr>
              <a:t> l’intervallo di tempo </a:t>
            </a:r>
            <a:r>
              <a:rPr lang="it-IT" sz="14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00" b="1" spc="-5" dirty="0" err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spc="-5" baseline="-25000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it-IT" sz="1400" b="1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lang="it-IT" sz="1400" b="1" spc="-5" dirty="0">
                <a:solidFill>
                  <a:srgbClr val="FF0000"/>
                </a:solidFill>
                <a:cs typeface="Calibri"/>
              </a:rPr>
              <a:t>t</a:t>
            </a:r>
            <a:r>
              <a:rPr lang="it-IT" sz="1400" b="1" spc="-5" baseline="-25000" dirty="0">
                <a:solidFill>
                  <a:srgbClr val="FF0000"/>
                </a:solidFill>
                <a:cs typeface="Calibri"/>
              </a:rPr>
              <a:t>i</a:t>
            </a:r>
            <a:r>
              <a:rPr lang="it-IT" sz="1400" b="1" spc="-5" baseline="-25000" dirty="0">
                <a:solidFill>
                  <a:srgbClr val="FF0000"/>
                </a:solidFill>
                <a:latin typeface="Calibri"/>
                <a:cs typeface="Calibri"/>
              </a:rPr>
              <a:t>-1</a:t>
            </a:r>
            <a:r>
              <a:rPr lang="it-IT" sz="1400" b="1" spc="-5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1400" spc="-5" dirty="0">
                <a:latin typeface="Calibri"/>
                <a:cs typeface="Calibri"/>
              </a:rPr>
              <a:t>è costante e si chiama periodo di clock.  Macchine sequenziali con periodo di clock costante e noto possono essere impiegate  per la misura di intervalli di tempo.</a:t>
            </a:r>
            <a:endParaRPr sz="1600" dirty="0">
              <a:latin typeface="Calibri"/>
              <a:cs typeface="Calibri"/>
            </a:endParaRPr>
          </a:p>
          <a:p>
            <a:pPr marL="88900" marR="93980">
              <a:spcBef>
                <a:spcPts val="1200"/>
              </a:spcBef>
              <a:tabLst>
                <a:tab pos="431165" algn="l"/>
                <a:tab pos="431800" algn="l"/>
              </a:tabLst>
            </a:pPr>
            <a:r>
              <a:rPr lang="it-IT" sz="2000" b="1" spc="-5" dirty="0">
                <a:latin typeface="Calibri"/>
                <a:cs typeface="Calibri"/>
              </a:rPr>
              <a:t>Indipendentemente dal fatto che siano sincrone o asincrone, </a:t>
            </a:r>
            <a:r>
              <a:rPr lang="it-IT" sz="2000" b="1" spc="-5" dirty="0">
                <a:solidFill>
                  <a:srgbClr val="008000"/>
                </a:solidFill>
                <a:latin typeface="Calibri"/>
                <a:cs typeface="Calibri"/>
              </a:rPr>
              <a:t>possiamo classificare le  macchine sequenziali, in base a quando viene aggiornata l’uscita:</a:t>
            </a:r>
            <a:endParaRPr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31800" marR="645795" indent="-342900">
              <a:lnSpc>
                <a:spcPct val="80000"/>
              </a:lnSpc>
              <a:spcBef>
                <a:spcPts val="484"/>
              </a:spcBef>
              <a:spcAft>
                <a:spcPts val="600"/>
              </a:spcAft>
              <a:buChar char="•"/>
              <a:tabLst>
                <a:tab pos="431165" algn="l"/>
                <a:tab pos="431800" algn="l"/>
              </a:tabLst>
            </a:pPr>
            <a:r>
              <a:rPr lang="it-IT" sz="2200" dirty="0">
                <a:solidFill>
                  <a:srgbClr val="000066"/>
                </a:solidFill>
                <a:cs typeface="Calibri"/>
              </a:rPr>
              <a:t>Una MS che cambia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uscita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in corrispondenza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di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una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variazione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di 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stato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interno o di ingresso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si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chiama macchina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di</a:t>
            </a:r>
            <a:r>
              <a:rPr lang="it-IT" sz="2200" spc="-50" dirty="0">
                <a:solidFill>
                  <a:srgbClr val="000066"/>
                </a:solidFill>
                <a:cs typeface="Calibri"/>
              </a:rPr>
              <a:t> </a:t>
            </a:r>
            <a:r>
              <a:rPr lang="it-IT" sz="2200" b="1" dirty="0" err="1">
                <a:solidFill>
                  <a:srgbClr val="000066"/>
                </a:solidFill>
                <a:cs typeface="Calibri"/>
              </a:rPr>
              <a:t>Mealy</a:t>
            </a:r>
            <a:endParaRPr lang="it-IT" sz="2200" b="1" dirty="0">
              <a:solidFill>
                <a:srgbClr val="000066"/>
              </a:solidFill>
              <a:cs typeface="Calibri"/>
            </a:endParaRPr>
          </a:p>
          <a:p>
            <a:pPr marL="431800">
              <a:lnSpc>
                <a:spcPts val="1920"/>
              </a:lnSpc>
            </a:pPr>
            <a:r>
              <a:rPr lang="it-IT" sz="2200" spc="-5" dirty="0">
                <a:solidFill>
                  <a:srgbClr val="000066"/>
                </a:solidFill>
                <a:cs typeface="Calibri"/>
              </a:rPr>
              <a:t>Nelle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macchine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di </a:t>
            </a:r>
            <a:r>
              <a:rPr lang="it-IT" sz="2200" b="1" dirty="0" err="1">
                <a:solidFill>
                  <a:srgbClr val="000066"/>
                </a:solidFill>
                <a:cs typeface="Calibri"/>
              </a:rPr>
              <a:t>Mealy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 la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funzione 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F</a:t>
            </a:r>
            <a:r>
              <a:rPr lang="it-IT" sz="2200" spc="-50" dirty="0">
                <a:solidFill>
                  <a:srgbClr val="000066"/>
                </a:solidFill>
                <a:cs typeface="Calibri"/>
              </a:rPr>
              <a:t>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è definita come segue:</a:t>
            </a:r>
            <a:endParaRPr lang="it-IT" sz="2200" dirty="0">
              <a:cs typeface="Calibri"/>
            </a:endParaRPr>
          </a:p>
          <a:p>
            <a:pPr marL="11430" algn="ctr">
              <a:lnSpc>
                <a:spcPct val="100000"/>
              </a:lnSpc>
            </a:pPr>
            <a:r>
              <a:rPr lang="it-IT" sz="2200" b="1" dirty="0">
                <a:solidFill>
                  <a:srgbClr val="FF0000"/>
                </a:solidFill>
                <a:cs typeface="Calibri"/>
              </a:rPr>
              <a:t>F: (S X I) </a:t>
            </a:r>
            <a:r>
              <a:rPr lang="it-IT" sz="2200" b="1" spc="5" dirty="0">
                <a:solidFill>
                  <a:srgbClr val="FF0000"/>
                </a:solidFill>
                <a:cs typeface="Calibri"/>
              </a:rPr>
              <a:t>→</a:t>
            </a:r>
            <a:r>
              <a:rPr lang="it-IT" sz="2200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U</a:t>
            </a:r>
          </a:p>
          <a:p>
            <a:pPr marL="11430" algn="ctr">
              <a:lnSpc>
                <a:spcPct val="100000"/>
              </a:lnSpc>
            </a:pPr>
            <a:endParaRPr lang="it-IT" sz="2200" dirty="0">
              <a:cs typeface="Calibri"/>
            </a:endParaRPr>
          </a:p>
          <a:p>
            <a:pPr marL="431800" marR="166370" indent="-342900">
              <a:lnSpc>
                <a:spcPct val="80000"/>
              </a:lnSpc>
              <a:spcAft>
                <a:spcPts val="600"/>
              </a:spcAft>
              <a:buChar char="•"/>
              <a:tabLst>
                <a:tab pos="431165" algn="l"/>
                <a:tab pos="431800" algn="l"/>
              </a:tabLst>
            </a:pP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Una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MS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che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cambia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uscita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solo 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in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corrispondenza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di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una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variazione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di 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stato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interno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si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chiama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macchina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di</a:t>
            </a:r>
            <a:r>
              <a:rPr sz="22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66"/>
                </a:solidFill>
                <a:latin typeface="Calibri"/>
                <a:cs typeface="Calibri"/>
              </a:rPr>
              <a:t>MOORE</a:t>
            </a:r>
            <a:endParaRPr sz="2200" b="1" dirty="0">
              <a:latin typeface="Calibri"/>
              <a:cs typeface="Calibri"/>
            </a:endParaRPr>
          </a:p>
          <a:p>
            <a:pPr marL="431800">
              <a:lnSpc>
                <a:spcPts val="1920"/>
              </a:lnSpc>
            </a:pP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Nelle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macchine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di </a:t>
            </a:r>
            <a:r>
              <a:rPr sz="2200" b="1" dirty="0">
                <a:solidFill>
                  <a:srgbClr val="000066"/>
                </a:solidFill>
                <a:latin typeface="Calibri"/>
                <a:cs typeface="Calibri"/>
              </a:rPr>
              <a:t>MOORE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la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funzione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2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diventa:</a:t>
            </a:r>
            <a:endParaRPr sz="2200" dirty="0">
              <a:latin typeface="Calibri"/>
              <a:cs typeface="Calibri"/>
            </a:endParaRPr>
          </a:p>
          <a:p>
            <a:pPr marL="11430" algn="ctr">
              <a:lnSpc>
                <a:spcPct val="100000"/>
              </a:lnSpc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F: S 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2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endParaRPr sz="2200" dirty="0">
              <a:latin typeface="Calibri"/>
              <a:cs typeface="Calibri"/>
            </a:endParaRPr>
          </a:p>
          <a:p>
            <a:pPr marL="431800" marR="645795" indent="-342900">
              <a:lnSpc>
                <a:spcPct val="80000"/>
              </a:lnSpc>
              <a:spcBef>
                <a:spcPts val="484"/>
              </a:spcBef>
              <a:buChar char="•"/>
              <a:tabLst>
                <a:tab pos="431165" algn="l"/>
                <a:tab pos="43180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93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0134" y="152400"/>
            <a:ext cx="6947559" cy="430887"/>
          </a:xfrm>
        </p:spPr>
        <p:txBody>
          <a:bodyPr/>
          <a:lstStyle/>
          <a:p>
            <a:r>
              <a:rPr lang="it-IT" dirty="0"/>
              <a:t>MOORE                                         MEALY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1386230" y="4741222"/>
            <a:ext cx="1373505" cy="1144905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(ritardo)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380134" y="1004374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15848" y="1172776"/>
            <a:ext cx="2590800" cy="4229101"/>
            <a:chOff x="5811011" y="1595627"/>
            <a:chExt cx="2590800" cy="4229101"/>
          </a:xfrm>
        </p:grpSpPr>
        <p:sp>
          <p:nvSpPr>
            <p:cNvPr id="7" name="object 7"/>
            <p:cNvSpPr txBox="1"/>
            <p:nvPr/>
          </p:nvSpPr>
          <p:spPr>
            <a:xfrm>
              <a:off x="6575297" y="3326129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G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8" name="object 10"/>
            <p:cNvSpPr/>
            <p:nvPr/>
          </p:nvSpPr>
          <p:spPr>
            <a:xfrm>
              <a:off x="7925561" y="3919728"/>
              <a:ext cx="476250" cy="1905000"/>
            </a:xfrm>
            <a:custGeom>
              <a:avLst/>
              <a:gdLst/>
              <a:ahLst/>
              <a:cxnLst/>
              <a:rect l="l" t="t" r="r" b="b"/>
              <a:pathLst>
                <a:path w="476250" h="1905000">
                  <a:moveTo>
                    <a:pt x="114300" y="1790700"/>
                  </a:moveTo>
                  <a:lnTo>
                    <a:pt x="0" y="1847850"/>
                  </a:lnTo>
                  <a:lnTo>
                    <a:pt x="114300" y="1905000"/>
                  </a:lnTo>
                  <a:lnTo>
                    <a:pt x="114300" y="1866900"/>
                  </a:lnTo>
                  <a:lnTo>
                    <a:pt x="95250" y="1866900"/>
                  </a:lnTo>
                  <a:lnTo>
                    <a:pt x="95250" y="1828800"/>
                  </a:lnTo>
                  <a:lnTo>
                    <a:pt x="114300" y="1828800"/>
                  </a:lnTo>
                  <a:lnTo>
                    <a:pt x="114300" y="1790700"/>
                  </a:lnTo>
                  <a:close/>
                </a:path>
                <a:path w="476250" h="1905000">
                  <a:moveTo>
                    <a:pt x="114300" y="1828800"/>
                  </a:moveTo>
                  <a:lnTo>
                    <a:pt x="95250" y="1828800"/>
                  </a:lnTo>
                  <a:lnTo>
                    <a:pt x="95250" y="1866900"/>
                  </a:lnTo>
                  <a:lnTo>
                    <a:pt x="114300" y="1866900"/>
                  </a:lnTo>
                  <a:lnTo>
                    <a:pt x="114300" y="1828800"/>
                  </a:lnTo>
                  <a:close/>
                </a:path>
                <a:path w="476250" h="1905000">
                  <a:moveTo>
                    <a:pt x="438150" y="1828800"/>
                  </a:moveTo>
                  <a:lnTo>
                    <a:pt x="114300" y="1828800"/>
                  </a:lnTo>
                  <a:lnTo>
                    <a:pt x="114300" y="1866900"/>
                  </a:lnTo>
                  <a:lnTo>
                    <a:pt x="457200" y="1866900"/>
                  </a:lnTo>
                  <a:lnTo>
                    <a:pt x="464623" y="1865402"/>
                  </a:lnTo>
                  <a:lnTo>
                    <a:pt x="470677" y="1861318"/>
                  </a:lnTo>
                  <a:lnTo>
                    <a:pt x="474755" y="1855262"/>
                  </a:lnTo>
                  <a:lnTo>
                    <a:pt x="476250" y="1847850"/>
                  </a:lnTo>
                  <a:lnTo>
                    <a:pt x="438150" y="1847850"/>
                  </a:lnTo>
                  <a:lnTo>
                    <a:pt x="438150" y="1828800"/>
                  </a:lnTo>
                  <a:close/>
                </a:path>
                <a:path w="476250" h="1905000">
                  <a:moveTo>
                    <a:pt x="438150" y="19050"/>
                  </a:moveTo>
                  <a:lnTo>
                    <a:pt x="438150" y="1847850"/>
                  </a:lnTo>
                  <a:lnTo>
                    <a:pt x="457200" y="1828800"/>
                  </a:lnTo>
                  <a:lnTo>
                    <a:pt x="476250" y="1828800"/>
                  </a:lnTo>
                  <a:lnTo>
                    <a:pt x="476250" y="38100"/>
                  </a:lnTo>
                  <a:lnTo>
                    <a:pt x="457200" y="38100"/>
                  </a:lnTo>
                  <a:lnTo>
                    <a:pt x="438150" y="19050"/>
                  </a:lnTo>
                  <a:close/>
                </a:path>
                <a:path w="476250" h="1905000">
                  <a:moveTo>
                    <a:pt x="476250" y="1828800"/>
                  </a:moveTo>
                  <a:lnTo>
                    <a:pt x="457200" y="1828800"/>
                  </a:lnTo>
                  <a:lnTo>
                    <a:pt x="438150" y="1847850"/>
                  </a:lnTo>
                  <a:lnTo>
                    <a:pt x="476250" y="1847850"/>
                  </a:lnTo>
                  <a:lnTo>
                    <a:pt x="476250" y="1828800"/>
                  </a:lnTo>
                  <a:close/>
                </a:path>
                <a:path w="476250" h="1905000">
                  <a:moveTo>
                    <a:pt x="457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38150" y="38100"/>
                  </a:lnTo>
                  <a:lnTo>
                    <a:pt x="438150" y="19050"/>
                  </a:lnTo>
                  <a:lnTo>
                    <a:pt x="476250" y="19050"/>
                  </a:lnTo>
                  <a:lnTo>
                    <a:pt x="474755" y="11626"/>
                  </a:lnTo>
                  <a:lnTo>
                    <a:pt x="470677" y="5572"/>
                  </a:lnTo>
                  <a:lnTo>
                    <a:pt x="464623" y="1494"/>
                  </a:lnTo>
                  <a:lnTo>
                    <a:pt x="457200" y="0"/>
                  </a:lnTo>
                  <a:close/>
                </a:path>
                <a:path w="476250" h="1905000">
                  <a:moveTo>
                    <a:pt x="476250" y="19050"/>
                  </a:moveTo>
                  <a:lnTo>
                    <a:pt x="438150" y="19050"/>
                  </a:lnTo>
                  <a:lnTo>
                    <a:pt x="457200" y="38100"/>
                  </a:lnTo>
                  <a:lnTo>
                    <a:pt x="476250" y="38100"/>
                  </a:lnTo>
                  <a:lnTo>
                    <a:pt x="4762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/>
            <p:nvPr/>
          </p:nvSpPr>
          <p:spPr>
            <a:xfrm>
              <a:off x="6115811" y="4186428"/>
              <a:ext cx="459740" cy="114300"/>
            </a:xfrm>
            <a:custGeom>
              <a:avLst/>
              <a:gdLst/>
              <a:ahLst/>
              <a:cxnLst/>
              <a:rect l="l" t="t" r="r" b="b"/>
              <a:pathLst>
                <a:path w="45974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0465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65" y="3810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459740" h="114300">
                  <a:moveTo>
                    <a:pt x="345186" y="0"/>
                  </a:moveTo>
                  <a:lnTo>
                    <a:pt x="345186" y="114300"/>
                  </a:lnTo>
                  <a:lnTo>
                    <a:pt x="421386" y="76200"/>
                  </a:lnTo>
                  <a:lnTo>
                    <a:pt x="364236" y="76200"/>
                  </a:lnTo>
                  <a:lnTo>
                    <a:pt x="364236" y="38100"/>
                  </a:lnTo>
                  <a:lnTo>
                    <a:pt x="421386" y="38100"/>
                  </a:lnTo>
                  <a:lnTo>
                    <a:pt x="345186" y="0"/>
                  </a:lnTo>
                  <a:close/>
                </a:path>
                <a:path w="459740" h="114300">
                  <a:moveTo>
                    <a:pt x="110465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65" y="76200"/>
                  </a:lnTo>
                  <a:lnTo>
                    <a:pt x="114300" y="57150"/>
                  </a:lnTo>
                  <a:lnTo>
                    <a:pt x="110465" y="38100"/>
                  </a:lnTo>
                  <a:close/>
                </a:path>
                <a:path w="459740" h="114300">
                  <a:moveTo>
                    <a:pt x="345186" y="38100"/>
                  </a:moveTo>
                  <a:lnTo>
                    <a:pt x="110465" y="38100"/>
                  </a:lnTo>
                  <a:lnTo>
                    <a:pt x="114300" y="57150"/>
                  </a:lnTo>
                  <a:lnTo>
                    <a:pt x="110465" y="76200"/>
                  </a:lnTo>
                  <a:lnTo>
                    <a:pt x="345186" y="76200"/>
                  </a:lnTo>
                  <a:lnTo>
                    <a:pt x="345186" y="38100"/>
                  </a:lnTo>
                  <a:close/>
                </a:path>
                <a:path w="459740" h="114300">
                  <a:moveTo>
                    <a:pt x="421386" y="38100"/>
                  </a:moveTo>
                  <a:lnTo>
                    <a:pt x="364236" y="38100"/>
                  </a:lnTo>
                  <a:lnTo>
                    <a:pt x="364236" y="76200"/>
                  </a:lnTo>
                  <a:lnTo>
                    <a:pt x="421386" y="76200"/>
                  </a:lnTo>
                  <a:lnTo>
                    <a:pt x="459486" y="57150"/>
                  </a:lnTo>
                  <a:lnTo>
                    <a:pt x="42138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 txBox="1"/>
            <p:nvPr/>
          </p:nvSpPr>
          <p:spPr>
            <a:xfrm>
              <a:off x="8065769" y="3474846"/>
              <a:ext cx="29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s*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1" name="object 17"/>
            <p:cNvSpPr/>
            <p:nvPr/>
          </p:nvSpPr>
          <p:spPr>
            <a:xfrm>
              <a:off x="5811011" y="1595627"/>
              <a:ext cx="742950" cy="2019300"/>
            </a:xfrm>
            <a:custGeom>
              <a:avLst/>
              <a:gdLst/>
              <a:ahLst/>
              <a:cxnLst/>
              <a:rect l="l" t="t" r="r" b="b"/>
              <a:pathLst>
                <a:path w="742950" h="2019300">
                  <a:moveTo>
                    <a:pt x="628650" y="1905000"/>
                  </a:moveTo>
                  <a:lnTo>
                    <a:pt x="628650" y="2019300"/>
                  </a:lnTo>
                  <a:lnTo>
                    <a:pt x="704849" y="1981200"/>
                  </a:lnTo>
                  <a:lnTo>
                    <a:pt x="647700" y="1981200"/>
                  </a:lnTo>
                  <a:lnTo>
                    <a:pt x="647700" y="1943100"/>
                  </a:lnTo>
                  <a:lnTo>
                    <a:pt x="704849" y="1943100"/>
                  </a:lnTo>
                  <a:lnTo>
                    <a:pt x="628650" y="1905000"/>
                  </a:lnTo>
                  <a:close/>
                </a:path>
                <a:path w="742950" h="2019300">
                  <a:moveTo>
                    <a:pt x="38100" y="110465"/>
                  </a:moveTo>
                  <a:lnTo>
                    <a:pt x="38100" y="1962150"/>
                  </a:lnTo>
                  <a:lnTo>
                    <a:pt x="39594" y="1969573"/>
                  </a:lnTo>
                  <a:lnTo>
                    <a:pt x="43672" y="1975627"/>
                  </a:lnTo>
                  <a:lnTo>
                    <a:pt x="49726" y="1979705"/>
                  </a:lnTo>
                  <a:lnTo>
                    <a:pt x="57150" y="1981200"/>
                  </a:lnTo>
                  <a:lnTo>
                    <a:pt x="628650" y="1981200"/>
                  </a:lnTo>
                  <a:lnTo>
                    <a:pt x="628650" y="1962150"/>
                  </a:lnTo>
                  <a:lnTo>
                    <a:pt x="76200" y="1962150"/>
                  </a:lnTo>
                  <a:lnTo>
                    <a:pt x="57150" y="1943100"/>
                  </a:lnTo>
                  <a:lnTo>
                    <a:pt x="76200" y="1943100"/>
                  </a:lnTo>
                  <a:lnTo>
                    <a:pt x="76200" y="114300"/>
                  </a:lnTo>
                  <a:lnTo>
                    <a:pt x="57150" y="114300"/>
                  </a:lnTo>
                  <a:lnTo>
                    <a:pt x="38100" y="110465"/>
                  </a:lnTo>
                  <a:close/>
                </a:path>
                <a:path w="742950" h="2019300">
                  <a:moveTo>
                    <a:pt x="704849" y="1943100"/>
                  </a:moveTo>
                  <a:lnTo>
                    <a:pt x="647700" y="1943100"/>
                  </a:lnTo>
                  <a:lnTo>
                    <a:pt x="647700" y="1981200"/>
                  </a:lnTo>
                  <a:lnTo>
                    <a:pt x="704849" y="1981200"/>
                  </a:lnTo>
                  <a:lnTo>
                    <a:pt x="742949" y="1962150"/>
                  </a:lnTo>
                  <a:lnTo>
                    <a:pt x="704849" y="1943100"/>
                  </a:lnTo>
                  <a:close/>
                </a:path>
                <a:path w="742950" h="2019300">
                  <a:moveTo>
                    <a:pt x="76200" y="1943100"/>
                  </a:moveTo>
                  <a:lnTo>
                    <a:pt x="57150" y="1943100"/>
                  </a:lnTo>
                  <a:lnTo>
                    <a:pt x="76200" y="1962150"/>
                  </a:lnTo>
                  <a:lnTo>
                    <a:pt x="76200" y="1943100"/>
                  </a:lnTo>
                  <a:close/>
                </a:path>
                <a:path w="742950" h="2019300">
                  <a:moveTo>
                    <a:pt x="628650" y="1943100"/>
                  </a:moveTo>
                  <a:lnTo>
                    <a:pt x="76200" y="1943100"/>
                  </a:lnTo>
                  <a:lnTo>
                    <a:pt x="76200" y="1962150"/>
                  </a:lnTo>
                  <a:lnTo>
                    <a:pt x="628650" y="1962150"/>
                  </a:lnTo>
                  <a:lnTo>
                    <a:pt x="628650" y="1943100"/>
                  </a:lnTo>
                  <a:close/>
                </a:path>
                <a:path w="742950" h="20193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110465"/>
                  </a:lnTo>
                  <a:lnTo>
                    <a:pt x="57150" y="114300"/>
                  </a:lnTo>
                  <a:lnTo>
                    <a:pt x="76200" y="110465"/>
                  </a:lnTo>
                  <a:lnTo>
                    <a:pt x="76200" y="57150"/>
                  </a:lnTo>
                  <a:close/>
                </a:path>
                <a:path w="742950" h="2019300">
                  <a:moveTo>
                    <a:pt x="76200" y="110465"/>
                  </a:moveTo>
                  <a:lnTo>
                    <a:pt x="57150" y="114300"/>
                  </a:lnTo>
                  <a:lnTo>
                    <a:pt x="76200" y="114300"/>
                  </a:lnTo>
                  <a:lnTo>
                    <a:pt x="76200" y="110465"/>
                  </a:lnTo>
                  <a:close/>
                </a:path>
                <a:path w="742950" h="2019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38100" y="110465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742950" h="20193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110465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19152" y="993656"/>
            <a:ext cx="3601846" cy="4370120"/>
            <a:chOff x="5314315" y="1416507"/>
            <a:chExt cx="3601846" cy="4370120"/>
          </a:xfrm>
        </p:grpSpPr>
        <p:sp>
          <p:nvSpPr>
            <p:cNvPr id="13" name="object 16"/>
            <p:cNvSpPr txBox="1"/>
            <p:nvPr/>
          </p:nvSpPr>
          <p:spPr>
            <a:xfrm>
              <a:off x="5812663" y="3992371"/>
              <a:ext cx="1441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5563361" y="1597025"/>
              <a:ext cx="247650" cy="82422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6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599" y="57276"/>
                  </a:lnTo>
                  <a:lnTo>
                    <a:pt x="876426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 txBox="1"/>
            <p:nvPr/>
          </p:nvSpPr>
          <p:spPr>
            <a:xfrm>
              <a:off x="5314315" y="1416507"/>
              <a:ext cx="110489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Times New Roman"/>
                  <a:cs typeface="Times New Roman"/>
                </a:rPr>
                <a:t>i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6" name="object 11"/>
            <p:cNvSpPr/>
            <p:nvPr/>
          </p:nvSpPr>
          <p:spPr>
            <a:xfrm>
              <a:off x="6153911" y="2205227"/>
              <a:ext cx="400050" cy="3581400"/>
            </a:xfrm>
            <a:custGeom>
              <a:avLst/>
              <a:gdLst/>
              <a:ahLst/>
              <a:cxnLst/>
              <a:rect l="l" t="t" r="r" b="b"/>
              <a:pathLst>
                <a:path w="400050" h="3581400">
                  <a:moveTo>
                    <a:pt x="2857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3562350"/>
                  </a:lnTo>
                  <a:lnTo>
                    <a:pt x="1494" y="3569762"/>
                  </a:lnTo>
                  <a:lnTo>
                    <a:pt x="5572" y="3575818"/>
                  </a:lnTo>
                  <a:lnTo>
                    <a:pt x="11626" y="3579902"/>
                  </a:lnTo>
                  <a:lnTo>
                    <a:pt x="19050" y="3581400"/>
                  </a:lnTo>
                  <a:lnTo>
                    <a:pt x="400049" y="3581400"/>
                  </a:lnTo>
                  <a:lnTo>
                    <a:pt x="400049" y="3562350"/>
                  </a:lnTo>
                  <a:lnTo>
                    <a:pt x="38100" y="3562350"/>
                  </a:lnTo>
                  <a:lnTo>
                    <a:pt x="19050" y="3543300"/>
                  </a:lnTo>
                  <a:lnTo>
                    <a:pt x="38100" y="3543300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285750" y="57150"/>
                  </a:lnTo>
                  <a:lnTo>
                    <a:pt x="285750" y="38100"/>
                  </a:lnTo>
                  <a:close/>
                </a:path>
                <a:path w="400050" h="3581400">
                  <a:moveTo>
                    <a:pt x="38100" y="3543300"/>
                  </a:moveTo>
                  <a:lnTo>
                    <a:pt x="19050" y="3543300"/>
                  </a:lnTo>
                  <a:lnTo>
                    <a:pt x="38100" y="3562350"/>
                  </a:lnTo>
                  <a:lnTo>
                    <a:pt x="38100" y="3543300"/>
                  </a:lnTo>
                  <a:close/>
                </a:path>
                <a:path w="400050" h="3581400">
                  <a:moveTo>
                    <a:pt x="400049" y="3543300"/>
                  </a:moveTo>
                  <a:lnTo>
                    <a:pt x="38100" y="3543300"/>
                  </a:lnTo>
                  <a:lnTo>
                    <a:pt x="38100" y="3562350"/>
                  </a:lnTo>
                  <a:lnTo>
                    <a:pt x="400049" y="3562350"/>
                  </a:lnTo>
                  <a:lnTo>
                    <a:pt x="400049" y="3543300"/>
                  </a:lnTo>
                  <a:close/>
                </a:path>
                <a:path w="400050" h="3581400">
                  <a:moveTo>
                    <a:pt x="285750" y="0"/>
                  </a:moveTo>
                  <a:lnTo>
                    <a:pt x="285750" y="114300"/>
                  </a:lnTo>
                  <a:lnTo>
                    <a:pt x="361949" y="76200"/>
                  </a:lnTo>
                  <a:lnTo>
                    <a:pt x="304800" y="76200"/>
                  </a:lnTo>
                  <a:lnTo>
                    <a:pt x="304800" y="38100"/>
                  </a:lnTo>
                  <a:lnTo>
                    <a:pt x="361949" y="38100"/>
                  </a:lnTo>
                  <a:lnTo>
                    <a:pt x="285750" y="0"/>
                  </a:lnTo>
                  <a:close/>
                </a:path>
                <a:path w="400050" h="3581400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400050" h="3581400">
                  <a:moveTo>
                    <a:pt x="285750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285750" y="76200"/>
                  </a:lnTo>
                  <a:lnTo>
                    <a:pt x="285750" y="57150"/>
                  </a:lnTo>
                  <a:close/>
                </a:path>
                <a:path w="400050" h="3581400">
                  <a:moveTo>
                    <a:pt x="361949" y="38100"/>
                  </a:moveTo>
                  <a:lnTo>
                    <a:pt x="304800" y="38100"/>
                  </a:lnTo>
                  <a:lnTo>
                    <a:pt x="304800" y="76200"/>
                  </a:lnTo>
                  <a:lnTo>
                    <a:pt x="361949" y="76200"/>
                  </a:lnTo>
                  <a:lnTo>
                    <a:pt x="400049" y="57150"/>
                  </a:lnTo>
                  <a:lnTo>
                    <a:pt x="36194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 txBox="1"/>
            <p:nvPr/>
          </p:nvSpPr>
          <p:spPr>
            <a:xfrm>
              <a:off x="8294369" y="1477136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561" y="19018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7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600" y="57276"/>
                  </a:lnTo>
                  <a:lnTo>
                    <a:pt x="876427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310152" y="1077476"/>
            <a:ext cx="3601846" cy="4892471"/>
            <a:chOff x="2604483" y="1143000"/>
            <a:chExt cx="3601846" cy="4892471"/>
          </a:xfrm>
        </p:grpSpPr>
        <p:sp>
          <p:nvSpPr>
            <p:cNvPr id="24" name="object 8"/>
            <p:cNvSpPr txBox="1"/>
            <p:nvPr/>
          </p:nvSpPr>
          <p:spPr>
            <a:xfrm>
              <a:off x="3871561" y="4890566"/>
              <a:ext cx="1373505" cy="114490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25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750">
                <a:latin typeface="Times New Roman"/>
                <a:cs typeface="Times New Roman"/>
              </a:endParaRPr>
            </a:p>
            <a:p>
              <a:pPr marL="198120">
                <a:lnSpc>
                  <a:spcPct val="100000"/>
                </a:lnSpc>
              </a:pPr>
              <a:r>
                <a:rPr sz="2000" b="1" dirty="0">
                  <a:latin typeface="Times New Roman"/>
                  <a:cs typeface="Times New Roman"/>
                </a:rPr>
                <a:t>memoria</a:t>
              </a:r>
              <a:endParaRPr sz="2000">
                <a:latin typeface="Times New Roman"/>
                <a:cs typeface="Times New Roman"/>
              </a:endParaRPr>
            </a:p>
            <a:p>
              <a:pPr marL="212090">
                <a:lnSpc>
                  <a:spcPct val="100000"/>
                </a:lnSpc>
                <a:spcBef>
                  <a:spcPts val="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(ritardo)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25" name="object 6"/>
            <p:cNvSpPr txBox="1"/>
            <p:nvPr/>
          </p:nvSpPr>
          <p:spPr>
            <a:xfrm>
              <a:off x="3865465" y="1153718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F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3101179" y="1322120"/>
              <a:ext cx="2590800" cy="4229101"/>
              <a:chOff x="5811011" y="1595627"/>
              <a:chExt cx="2590800" cy="4229101"/>
            </a:xfrm>
          </p:grpSpPr>
          <p:sp>
            <p:nvSpPr>
              <p:cNvPr id="34" name="object 7"/>
              <p:cNvSpPr txBox="1"/>
              <p:nvPr/>
            </p:nvSpPr>
            <p:spPr>
              <a:xfrm>
                <a:off x="6575297" y="3326129"/>
                <a:ext cx="1373505" cy="114617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vert="horz" wrap="square" lIns="0" tIns="698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2700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2400" b="1" dirty="0">
                    <a:latin typeface="Times New Roman"/>
                    <a:cs typeface="Times New Roman"/>
                  </a:rPr>
                  <a:t>G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object 10"/>
              <p:cNvSpPr/>
              <p:nvPr/>
            </p:nvSpPr>
            <p:spPr>
              <a:xfrm>
                <a:off x="7925561" y="3919728"/>
                <a:ext cx="47625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905000">
                    <a:moveTo>
                      <a:pt x="114300" y="1790700"/>
                    </a:moveTo>
                    <a:lnTo>
                      <a:pt x="0" y="1847850"/>
                    </a:lnTo>
                    <a:lnTo>
                      <a:pt x="114300" y="1905000"/>
                    </a:lnTo>
                    <a:lnTo>
                      <a:pt x="114300" y="1866900"/>
                    </a:lnTo>
                    <a:lnTo>
                      <a:pt x="95250" y="1866900"/>
                    </a:lnTo>
                    <a:lnTo>
                      <a:pt x="95250" y="1828800"/>
                    </a:lnTo>
                    <a:lnTo>
                      <a:pt x="114300" y="1828800"/>
                    </a:lnTo>
                    <a:lnTo>
                      <a:pt x="114300" y="1790700"/>
                    </a:lnTo>
                    <a:close/>
                  </a:path>
                  <a:path w="476250" h="1905000">
                    <a:moveTo>
                      <a:pt x="114300" y="1828800"/>
                    </a:moveTo>
                    <a:lnTo>
                      <a:pt x="95250" y="1828800"/>
                    </a:lnTo>
                    <a:lnTo>
                      <a:pt x="95250" y="1866900"/>
                    </a:lnTo>
                    <a:lnTo>
                      <a:pt x="114300" y="1866900"/>
                    </a:lnTo>
                    <a:lnTo>
                      <a:pt x="114300" y="1828800"/>
                    </a:lnTo>
                    <a:close/>
                  </a:path>
                  <a:path w="476250" h="1905000">
                    <a:moveTo>
                      <a:pt x="438150" y="1828800"/>
                    </a:moveTo>
                    <a:lnTo>
                      <a:pt x="114300" y="1828800"/>
                    </a:lnTo>
                    <a:lnTo>
                      <a:pt x="114300" y="1866900"/>
                    </a:lnTo>
                    <a:lnTo>
                      <a:pt x="457200" y="1866900"/>
                    </a:lnTo>
                    <a:lnTo>
                      <a:pt x="464623" y="1865402"/>
                    </a:lnTo>
                    <a:lnTo>
                      <a:pt x="470677" y="1861318"/>
                    </a:lnTo>
                    <a:lnTo>
                      <a:pt x="474755" y="1855262"/>
                    </a:lnTo>
                    <a:lnTo>
                      <a:pt x="476250" y="1847850"/>
                    </a:lnTo>
                    <a:lnTo>
                      <a:pt x="438150" y="1847850"/>
                    </a:lnTo>
                    <a:lnTo>
                      <a:pt x="438150" y="1828800"/>
                    </a:lnTo>
                    <a:close/>
                  </a:path>
                  <a:path w="476250" h="1905000">
                    <a:moveTo>
                      <a:pt x="438150" y="19050"/>
                    </a:moveTo>
                    <a:lnTo>
                      <a:pt x="438150" y="1847850"/>
                    </a:lnTo>
                    <a:lnTo>
                      <a:pt x="457200" y="1828800"/>
                    </a:lnTo>
                    <a:lnTo>
                      <a:pt x="476250" y="1828800"/>
                    </a:lnTo>
                    <a:lnTo>
                      <a:pt x="476250" y="38100"/>
                    </a:lnTo>
                    <a:lnTo>
                      <a:pt x="457200" y="38100"/>
                    </a:lnTo>
                    <a:lnTo>
                      <a:pt x="438150" y="19050"/>
                    </a:lnTo>
                    <a:close/>
                  </a:path>
                  <a:path w="476250" h="1905000">
                    <a:moveTo>
                      <a:pt x="476250" y="1828800"/>
                    </a:moveTo>
                    <a:lnTo>
                      <a:pt x="457200" y="1828800"/>
                    </a:lnTo>
                    <a:lnTo>
                      <a:pt x="438150" y="1847850"/>
                    </a:lnTo>
                    <a:lnTo>
                      <a:pt x="476250" y="1847850"/>
                    </a:lnTo>
                    <a:lnTo>
                      <a:pt x="476250" y="1828800"/>
                    </a:lnTo>
                    <a:close/>
                  </a:path>
                  <a:path w="476250" h="1905000">
                    <a:moveTo>
                      <a:pt x="457200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438150" y="38100"/>
                    </a:lnTo>
                    <a:lnTo>
                      <a:pt x="438150" y="19050"/>
                    </a:lnTo>
                    <a:lnTo>
                      <a:pt x="476250" y="19050"/>
                    </a:lnTo>
                    <a:lnTo>
                      <a:pt x="474755" y="11626"/>
                    </a:lnTo>
                    <a:lnTo>
                      <a:pt x="470677" y="5572"/>
                    </a:lnTo>
                    <a:lnTo>
                      <a:pt x="464623" y="1494"/>
                    </a:lnTo>
                    <a:lnTo>
                      <a:pt x="457200" y="0"/>
                    </a:lnTo>
                    <a:close/>
                  </a:path>
                  <a:path w="476250" h="1905000">
                    <a:moveTo>
                      <a:pt x="476250" y="19050"/>
                    </a:moveTo>
                    <a:lnTo>
                      <a:pt x="438150" y="19050"/>
                    </a:lnTo>
                    <a:lnTo>
                      <a:pt x="457200" y="38100"/>
                    </a:lnTo>
                    <a:lnTo>
                      <a:pt x="476250" y="38100"/>
                    </a:lnTo>
                    <a:lnTo>
                      <a:pt x="476250" y="190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2"/>
              <p:cNvSpPr/>
              <p:nvPr/>
            </p:nvSpPr>
            <p:spPr>
              <a:xfrm>
                <a:off x="6115811" y="4186428"/>
                <a:ext cx="45974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59740" h="114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57150" y="114300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0465" y="76200"/>
                    </a:lnTo>
                    <a:lnTo>
                      <a:pt x="57150" y="76200"/>
                    </a:lnTo>
                    <a:lnTo>
                      <a:pt x="57150" y="38100"/>
                    </a:lnTo>
                    <a:lnTo>
                      <a:pt x="110465" y="3810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459740" h="114300">
                    <a:moveTo>
                      <a:pt x="345186" y="0"/>
                    </a:moveTo>
                    <a:lnTo>
                      <a:pt x="345186" y="114300"/>
                    </a:lnTo>
                    <a:lnTo>
                      <a:pt x="421386" y="76200"/>
                    </a:lnTo>
                    <a:lnTo>
                      <a:pt x="364236" y="76200"/>
                    </a:lnTo>
                    <a:lnTo>
                      <a:pt x="364236" y="38100"/>
                    </a:lnTo>
                    <a:lnTo>
                      <a:pt x="421386" y="38100"/>
                    </a:lnTo>
                    <a:lnTo>
                      <a:pt x="345186" y="0"/>
                    </a:lnTo>
                    <a:close/>
                  </a:path>
                  <a:path w="459740" h="114300">
                    <a:moveTo>
                      <a:pt x="110465" y="38100"/>
                    </a:moveTo>
                    <a:lnTo>
                      <a:pt x="57150" y="38100"/>
                    </a:lnTo>
                    <a:lnTo>
                      <a:pt x="57150" y="76200"/>
                    </a:lnTo>
                    <a:lnTo>
                      <a:pt x="110465" y="76200"/>
                    </a:lnTo>
                    <a:lnTo>
                      <a:pt x="114300" y="57150"/>
                    </a:lnTo>
                    <a:lnTo>
                      <a:pt x="110465" y="38100"/>
                    </a:lnTo>
                    <a:close/>
                  </a:path>
                  <a:path w="459740" h="114300">
                    <a:moveTo>
                      <a:pt x="345186" y="38100"/>
                    </a:moveTo>
                    <a:lnTo>
                      <a:pt x="110465" y="38100"/>
                    </a:lnTo>
                    <a:lnTo>
                      <a:pt x="114300" y="57150"/>
                    </a:lnTo>
                    <a:lnTo>
                      <a:pt x="110465" y="76200"/>
                    </a:lnTo>
                    <a:lnTo>
                      <a:pt x="345186" y="76200"/>
                    </a:lnTo>
                    <a:lnTo>
                      <a:pt x="345186" y="38100"/>
                    </a:lnTo>
                    <a:close/>
                  </a:path>
                  <a:path w="459740" h="114300">
                    <a:moveTo>
                      <a:pt x="421386" y="38100"/>
                    </a:moveTo>
                    <a:lnTo>
                      <a:pt x="364236" y="38100"/>
                    </a:lnTo>
                    <a:lnTo>
                      <a:pt x="364236" y="76200"/>
                    </a:lnTo>
                    <a:lnTo>
                      <a:pt x="421386" y="76200"/>
                    </a:lnTo>
                    <a:lnTo>
                      <a:pt x="459486" y="57150"/>
                    </a:lnTo>
                    <a:lnTo>
                      <a:pt x="421386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5"/>
              <p:cNvSpPr txBox="1"/>
              <p:nvPr/>
            </p:nvSpPr>
            <p:spPr>
              <a:xfrm>
                <a:off x="8065769" y="3474846"/>
                <a:ext cx="29718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s*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8" name="object 17"/>
              <p:cNvSpPr/>
              <p:nvPr/>
            </p:nvSpPr>
            <p:spPr>
              <a:xfrm>
                <a:off x="5811011" y="1595627"/>
                <a:ext cx="74295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2019300">
                    <a:moveTo>
                      <a:pt x="628650" y="1905000"/>
                    </a:moveTo>
                    <a:lnTo>
                      <a:pt x="628650" y="2019300"/>
                    </a:lnTo>
                    <a:lnTo>
                      <a:pt x="704849" y="1981200"/>
                    </a:lnTo>
                    <a:lnTo>
                      <a:pt x="647700" y="1981200"/>
                    </a:lnTo>
                    <a:lnTo>
                      <a:pt x="647700" y="1943100"/>
                    </a:lnTo>
                    <a:lnTo>
                      <a:pt x="704849" y="1943100"/>
                    </a:lnTo>
                    <a:lnTo>
                      <a:pt x="628650" y="1905000"/>
                    </a:lnTo>
                    <a:close/>
                  </a:path>
                  <a:path w="742950" h="2019300">
                    <a:moveTo>
                      <a:pt x="38100" y="110465"/>
                    </a:moveTo>
                    <a:lnTo>
                      <a:pt x="38100" y="1962150"/>
                    </a:lnTo>
                    <a:lnTo>
                      <a:pt x="39594" y="1969573"/>
                    </a:lnTo>
                    <a:lnTo>
                      <a:pt x="43672" y="1975627"/>
                    </a:lnTo>
                    <a:lnTo>
                      <a:pt x="49726" y="1979705"/>
                    </a:lnTo>
                    <a:lnTo>
                      <a:pt x="57150" y="1981200"/>
                    </a:lnTo>
                    <a:lnTo>
                      <a:pt x="628650" y="1981200"/>
                    </a:lnTo>
                    <a:lnTo>
                      <a:pt x="628650" y="1962150"/>
                    </a:lnTo>
                    <a:lnTo>
                      <a:pt x="76200" y="1962150"/>
                    </a:lnTo>
                    <a:lnTo>
                      <a:pt x="57150" y="1943100"/>
                    </a:lnTo>
                    <a:lnTo>
                      <a:pt x="76200" y="1943100"/>
                    </a:lnTo>
                    <a:lnTo>
                      <a:pt x="76200" y="114300"/>
                    </a:lnTo>
                    <a:lnTo>
                      <a:pt x="57150" y="114300"/>
                    </a:lnTo>
                    <a:lnTo>
                      <a:pt x="38100" y="110465"/>
                    </a:lnTo>
                    <a:close/>
                  </a:path>
                  <a:path w="742950" h="2019300">
                    <a:moveTo>
                      <a:pt x="704849" y="1943100"/>
                    </a:moveTo>
                    <a:lnTo>
                      <a:pt x="647700" y="1943100"/>
                    </a:lnTo>
                    <a:lnTo>
                      <a:pt x="647700" y="1981200"/>
                    </a:lnTo>
                    <a:lnTo>
                      <a:pt x="704849" y="1981200"/>
                    </a:lnTo>
                    <a:lnTo>
                      <a:pt x="742949" y="1962150"/>
                    </a:lnTo>
                    <a:lnTo>
                      <a:pt x="704849" y="1943100"/>
                    </a:lnTo>
                    <a:close/>
                  </a:path>
                  <a:path w="742950" h="2019300">
                    <a:moveTo>
                      <a:pt x="76200" y="1943100"/>
                    </a:moveTo>
                    <a:lnTo>
                      <a:pt x="57150" y="1943100"/>
                    </a:lnTo>
                    <a:lnTo>
                      <a:pt x="76200" y="1962150"/>
                    </a:lnTo>
                    <a:lnTo>
                      <a:pt x="76200" y="1943100"/>
                    </a:lnTo>
                    <a:close/>
                  </a:path>
                  <a:path w="742950" h="2019300">
                    <a:moveTo>
                      <a:pt x="628650" y="1943100"/>
                    </a:moveTo>
                    <a:lnTo>
                      <a:pt x="76200" y="1943100"/>
                    </a:lnTo>
                    <a:lnTo>
                      <a:pt x="76200" y="1962150"/>
                    </a:lnTo>
                    <a:lnTo>
                      <a:pt x="628650" y="1962150"/>
                    </a:lnTo>
                    <a:lnTo>
                      <a:pt x="628650" y="1943100"/>
                    </a:lnTo>
                    <a:close/>
                  </a:path>
                  <a:path w="742950" h="2019300">
                    <a:moveTo>
                      <a:pt x="76200" y="57150"/>
                    </a:moveTo>
                    <a:lnTo>
                      <a:pt x="38100" y="57150"/>
                    </a:lnTo>
                    <a:lnTo>
                      <a:pt x="38100" y="110465"/>
                    </a:lnTo>
                    <a:lnTo>
                      <a:pt x="57150" y="114300"/>
                    </a:lnTo>
                    <a:lnTo>
                      <a:pt x="76200" y="110465"/>
                    </a:lnTo>
                    <a:lnTo>
                      <a:pt x="76200" y="57150"/>
                    </a:lnTo>
                    <a:close/>
                  </a:path>
                  <a:path w="742950" h="2019300">
                    <a:moveTo>
                      <a:pt x="76200" y="110465"/>
                    </a:moveTo>
                    <a:lnTo>
                      <a:pt x="57150" y="114300"/>
                    </a:lnTo>
                    <a:lnTo>
                      <a:pt x="76200" y="114300"/>
                    </a:lnTo>
                    <a:lnTo>
                      <a:pt x="76200" y="110465"/>
                    </a:lnTo>
                    <a:close/>
                  </a:path>
                  <a:path w="742950" h="2019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38100" y="110465"/>
                    </a:lnTo>
                    <a:lnTo>
                      <a:pt x="38100" y="57150"/>
                    </a:lnTo>
                    <a:lnTo>
                      <a:pt x="114300" y="5715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742950" h="2019300">
                    <a:moveTo>
                      <a:pt x="114300" y="57150"/>
                    </a:moveTo>
                    <a:lnTo>
                      <a:pt x="76200" y="57150"/>
                    </a:lnTo>
                    <a:lnTo>
                      <a:pt x="76200" y="110465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4300" y="571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2604483" y="1143000"/>
              <a:ext cx="3601846" cy="4370120"/>
              <a:chOff x="5314315" y="1416507"/>
              <a:chExt cx="3601846" cy="4370120"/>
            </a:xfrm>
          </p:grpSpPr>
          <p:sp>
            <p:nvSpPr>
              <p:cNvPr id="28" name="object 16"/>
              <p:cNvSpPr txBox="1"/>
              <p:nvPr/>
            </p:nvSpPr>
            <p:spPr>
              <a:xfrm>
                <a:off x="5812663" y="3992371"/>
                <a:ext cx="1441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object 13"/>
              <p:cNvSpPr/>
              <p:nvPr/>
            </p:nvSpPr>
            <p:spPr>
              <a:xfrm>
                <a:off x="5563361" y="15970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6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599" y="57276"/>
                    </a:lnTo>
                    <a:lnTo>
                      <a:pt x="876426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9"/>
              <p:cNvSpPr txBox="1"/>
              <p:nvPr/>
            </p:nvSpPr>
            <p:spPr>
              <a:xfrm>
                <a:off x="5314315" y="1416507"/>
                <a:ext cx="110489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dirty="0">
                    <a:latin typeface="Times New Roman"/>
                    <a:cs typeface="Times New Roman"/>
                  </a:rPr>
                  <a:t>i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1" name="object 11"/>
              <p:cNvSpPr/>
              <p:nvPr/>
            </p:nvSpPr>
            <p:spPr>
              <a:xfrm>
                <a:off x="6153911" y="2205227"/>
                <a:ext cx="400050" cy="35814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581400">
                    <a:moveTo>
                      <a:pt x="285750" y="38100"/>
                    </a:moveTo>
                    <a:lnTo>
                      <a:pt x="19050" y="38100"/>
                    </a:lnTo>
                    <a:lnTo>
                      <a:pt x="11626" y="39594"/>
                    </a:lnTo>
                    <a:lnTo>
                      <a:pt x="5572" y="43672"/>
                    </a:lnTo>
                    <a:lnTo>
                      <a:pt x="1494" y="49726"/>
                    </a:lnTo>
                    <a:lnTo>
                      <a:pt x="0" y="57150"/>
                    </a:lnTo>
                    <a:lnTo>
                      <a:pt x="0" y="3562350"/>
                    </a:lnTo>
                    <a:lnTo>
                      <a:pt x="1494" y="3569762"/>
                    </a:lnTo>
                    <a:lnTo>
                      <a:pt x="5572" y="3575818"/>
                    </a:lnTo>
                    <a:lnTo>
                      <a:pt x="11626" y="3579902"/>
                    </a:lnTo>
                    <a:lnTo>
                      <a:pt x="19050" y="3581400"/>
                    </a:lnTo>
                    <a:lnTo>
                      <a:pt x="400049" y="3581400"/>
                    </a:lnTo>
                    <a:lnTo>
                      <a:pt x="400049" y="3562350"/>
                    </a:lnTo>
                    <a:lnTo>
                      <a:pt x="38100" y="3562350"/>
                    </a:lnTo>
                    <a:lnTo>
                      <a:pt x="19050" y="3543300"/>
                    </a:lnTo>
                    <a:lnTo>
                      <a:pt x="38100" y="3543300"/>
                    </a:lnTo>
                    <a:lnTo>
                      <a:pt x="38100" y="76200"/>
                    </a:lnTo>
                    <a:lnTo>
                      <a:pt x="19050" y="76200"/>
                    </a:lnTo>
                    <a:lnTo>
                      <a:pt x="38100" y="57150"/>
                    </a:lnTo>
                    <a:lnTo>
                      <a:pt x="285750" y="57150"/>
                    </a:lnTo>
                    <a:lnTo>
                      <a:pt x="285750" y="38100"/>
                    </a:lnTo>
                    <a:close/>
                  </a:path>
                  <a:path w="400050" h="3581400">
                    <a:moveTo>
                      <a:pt x="38100" y="3543300"/>
                    </a:moveTo>
                    <a:lnTo>
                      <a:pt x="19050" y="3543300"/>
                    </a:lnTo>
                    <a:lnTo>
                      <a:pt x="38100" y="3562350"/>
                    </a:lnTo>
                    <a:lnTo>
                      <a:pt x="38100" y="3543300"/>
                    </a:lnTo>
                    <a:close/>
                  </a:path>
                  <a:path w="400050" h="3581400">
                    <a:moveTo>
                      <a:pt x="400049" y="3543300"/>
                    </a:moveTo>
                    <a:lnTo>
                      <a:pt x="38100" y="3543300"/>
                    </a:lnTo>
                    <a:lnTo>
                      <a:pt x="38100" y="3562350"/>
                    </a:lnTo>
                    <a:lnTo>
                      <a:pt x="400049" y="3562350"/>
                    </a:lnTo>
                    <a:lnTo>
                      <a:pt x="400049" y="3543300"/>
                    </a:lnTo>
                    <a:close/>
                  </a:path>
                  <a:path w="400050" h="3581400">
                    <a:moveTo>
                      <a:pt x="285750" y="0"/>
                    </a:moveTo>
                    <a:lnTo>
                      <a:pt x="285750" y="114300"/>
                    </a:lnTo>
                    <a:lnTo>
                      <a:pt x="361949" y="76200"/>
                    </a:lnTo>
                    <a:lnTo>
                      <a:pt x="304800" y="76200"/>
                    </a:lnTo>
                    <a:lnTo>
                      <a:pt x="304800" y="38100"/>
                    </a:lnTo>
                    <a:lnTo>
                      <a:pt x="361949" y="38100"/>
                    </a:lnTo>
                    <a:lnTo>
                      <a:pt x="285750" y="0"/>
                    </a:lnTo>
                    <a:close/>
                  </a:path>
                  <a:path w="400050" h="3581400">
                    <a:moveTo>
                      <a:pt x="38100" y="57150"/>
                    </a:moveTo>
                    <a:lnTo>
                      <a:pt x="19050" y="76200"/>
                    </a:lnTo>
                    <a:lnTo>
                      <a:pt x="38100" y="76200"/>
                    </a:lnTo>
                    <a:lnTo>
                      <a:pt x="38100" y="57150"/>
                    </a:lnTo>
                    <a:close/>
                  </a:path>
                  <a:path w="400050" h="3581400">
                    <a:moveTo>
                      <a:pt x="285750" y="57150"/>
                    </a:moveTo>
                    <a:lnTo>
                      <a:pt x="38100" y="57150"/>
                    </a:lnTo>
                    <a:lnTo>
                      <a:pt x="38100" y="76200"/>
                    </a:lnTo>
                    <a:lnTo>
                      <a:pt x="285750" y="76200"/>
                    </a:lnTo>
                    <a:lnTo>
                      <a:pt x="285750" y="57150"/>
                    </a:lnTo>
                    <a:close/>
                  </a:path>
                  <a:path w="400050" h="3581400">
                    <a:moveTo>
                      <a:pt x="361949" y="38100"/>
                    </a:moveTo>
                    <a:lnTo>
                      <a:pt x="304800" y="38100"/>
                    </a:lnTo>
                    <a:lnTo>
                      <a:pt x="304800" y="76200"/>
                    </a:lnTo>
                    <a:lnTo>
                      <a:pt x="361949" y="76200"/>
                    </a:lnTo>
                    <a:lnTo>
                      <a:pt x="400049" y="57150"/>
                    </a:lnTo>
                    <a:lnTo>
                      <a:pt x="361949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4"/>
              <p:cNvSpPr txBox="1"/>
              <p:nvPr/>
            </p:nvSpPr>
            <p:spPr>
              <a:xfrm>
                <a:off x="8294369" y="1477136"/>
                <a:ext cx="1949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u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object 18"/>
              <p:cNvSpPr/>
              <p:nvPr/>
            </p:nvSpPr>
            <p:spPr>
              <a:xfrm>
                <a:off x="7925561" y="19018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7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600" y="57276"/>
                    </a:lnTo>
                    <a:lnTo>
                      <a:pt x="876427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42" name="Gruppo 41"/>
          <p:cNvGrpSpPr/>
          <p:nvPr/>
        </p:nvGrpSpPr>
        <p:grpSpPr>
          <a:xfrm>
            <a:off x="229641" y="583287"/>
            <a:ext cx="6376617" cy="6103251"/>
            <a:chOff x="415289" y="885031"/>
            <a:chExt cx="6376617" cy="6103251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415289" y="6341951"/>
              <a:ext cx="6376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Nelle machine di  Moore L’uscita cambia solo se cambia lo stato.</a:t>
              </a:r>
            </a:p>
            <a:p>
              <a:r>
                <a:rPr lang="it-IT" b="1" dirty="0">
                  <a:solidFill>
                    <a:srgbClr val="FF0000"/>
                  </a:solidFill>
                </a:rPr>
                <a:t>L’uscita non dipende dagli ingressi ma solo  dallo stato presente!!</a:t>
              </a:r>
            </a:p>
          </p:txBody>
        </p:sp>
        <p:sp>
          <p:nvSpPr>
            <p:cNvPr id="40" name="Freccia in giù 39"/>
            <p:cNvSpPr/>
            <p:nvPr/>
          </p:nvSpPr>
          <p:spPr>
            <a:xfrm>
              <a:off x="1106296" y="885031"/>
              <a:ext cx="229870" cy="4709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1" name="Freccia in giù 40"/>
          <p:cNvSpPr/>
          <p:nvPr/>
        </p:nvSpPr>
        <p:spPr>
          <a:xfrm>
            <a:off x="5019949" y="594261"/>
            <a:ext cx="229870" cy="47099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4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216" y="205144"/>
            <a:ext cx="83425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800" spc="-5" dirty="0">
                <a:solidFill>
                  <a:srgbClr val="FF0000"/>
                </a:solidFill>
                <a:latin typeface="Calibri"/>
                <a:cs typeface="Calibri"/>
              </a:rPr>
              <a:t>La macchina digit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ale e la rete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FF0000"/>
                </a:solidFill>
                <a:latin typeface="Calibri"/>
                <a:cs typeface="Calibri"/>
              </a:rPr>
              <a:t>logica</a:t>
            </a:r>
            <a:r>
              <a:rPr lang="it-IT" sz="2800" spc="-5" dirty="0">
                <a:solidFill>
                  <a:srgbClr val="FF0000"/>
                </a:solidFill>
                <a:latin typeface="Calibri"/>
                <a:cs typeface="Calibri"/>
              </a:rPr>
              <a:t> nel caso generale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181" y="4714490"/>
            <a:ext cx="86106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289560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Ingressi </a:t>
            </a:r>
            <a:r>
              <a:rPr sz="1800" dirty="0">
                <a:latin typeface="Times New Roman"/>
                <a:cs typeface="Times New Roman"/>
              </a:rPr>
              <a:t>e uscite sono: vettori di variabili binarie con cui gli </a:t>
            </a:r>
            <a:r>
              <a:rPr sz="1800" dirty="0" err="1">
                <a:latin typeface="Times New Roman"/>
                <a:cs typeface="Times New Roman"/>
              </a:rPr>
              <a:t>alfabeti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it-IT" sz="1800" dirty="0">
                <a:latin typeface="Times New Roman"/>
                <a:cs typeface="Times New Roman"/>
              </a:rPr>
              <a:t>I e U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sono </a:t>
            </a:r>
            <a:r>
              <a:rPr sz="1800" dirty="0">
                <a:latin typeface="Times New Roman"/>
                <a:cs typeface="Times New Roman"/>
              </a:rPr>
              <a:t>codificati</a:t>
            </a: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800" dirty="0">
                <a:latin typeface="Times New Roman"/>
                <a:cs typeface="Times New Roman"/>
              </a:rPr>
              <a:t>è necessario codificare anche gli stati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interni</a:t>
            </a:r>
          </a:p>
          <a:p>
            <a:pPr marL="259079" indent="-247015">
              <a:lnSpc>
                <a:spcPct val="100000"/>
              </a:lnSpc>
              <a:buChar char="•"/>
              <a:tabLst>
                <a:tab pos="259079" algn="l"/>
                <a:tab pos="259715" algn="l"/>
              </a:tabLst>
            </a:pPr>
            <a:r>
              <a:rPr sz="1800" dirty="0">
                <a:latin typeface="Times New Roman"/>
                <a:cs typeface="Times New Roman"/>
              </a:rPr>
              <a:t>l’andamento delle variabili binarie z in funzione delle x e delle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eventuali</a:t>
            </a:r>
          </a:p>
          <a:p>
            <a:pPr marL="2032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variabili di stato interno è </a:t>
            </a:r>
            <a:r>
              <a:rPr sz="1800" dirty="0" err="1">
                <a:latin typeface="Times New Roman"/>
                <a:cs typeface="Times New Roman"/>
              </a:rPr>
              <a:t>descritto</a:t>
            </a:r>
            <a:r>
              <a:rPr sz="1800" dirty="0">
                <a:latin typeface="Times New Roman"/>
                <a:cs typeface="Times New Roman"/>
              </a:rPr>
              <a:t> da</a:t>
            </a:r>
            <a:r>
              <a:rPr lang="it-IT" sz="1800" dirty="0">
                <a:latin typeface="Times New Roman"/>
                <a:cs typeface="Times New Roman"/>
              </a:rPr>
              <a:t> una tabella </a:t>
            </a:r>
            <a:r>
              <a:rPr lang="it-IT" dirty="0">
                <a:latin typeface="Times New Roman"/>
                <a:cs typeface="Times New Roman"/>
              </a:rPr>
              <a:t>detta «</a:t>
            </a:r>
            <a:r>
              <a:rPr lang="it-IT" b="1" dirty="0">
                <a:solidFill>
                  <a:srgbClr val="FF0000"/>
                </a:solidFill>
                <a:latin typeface="Times New Roman"/>
                <a:cs typeface="Times New Roman"/>
              </a:rPr>
              <a:t>tabella delle</a:t>
            </a:r>
            <a:r>
              <a:rPr lang="it-IT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Times New Roman"/>
                <a:cs typeface="Times New Roman"/>
              </a:rPr>
              <a:t>transizioni</a:t>
            </a:r>
            <a:r>
              <a:rPr lang="it-IT" dirty="0">
                <a:latin typeface="Times New Roman"/>
                <a:cs typeface="Times New Roman"/>
              </a:rPr>
              <a:t>» o </a:t>
            </a:r>
            <a:r>
              <a:rPr lang="it-IT" dirty="0" err="1">
                <a:latin typeface="Times New Roman"/>
                <a:cs typeface="Times New Roman"/>
              </a:rPr>
              <a:t>T.d.T</a:t>
            </a:r>
            <a:r>
              <a:rPr lang="it-IT" dirty="0">
                <a:latin typeface="Times New Roman"/>
                <a:cs typeface="Times New Roman"/>
              </a:rPr>
              <a:t>. </a:t>
            </a:r>
            <a:endParaRPr sz="1800" dirty="0">
              <a:latin typeface="Times New Roman"/>
              <a:cs typeface="Times New Roman"/>
            </a:endParaRPr>
          </a:p>
          <a:p>
            <a:pPr marL="203200" marR="508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800" spc="-5" dirty="0">
                <a:latin typeface="Times New Roman"/>
                <a:cs typeface="Times New Roman"/>
              </a:rPr>
              <a:t>Si </a:t>
            </a:r>
            <a:r>
              <a:rPr sz="1800" dirty="0">
                <a:latin typeface="Times New Roman"/>
                <a:cs typeface="Times New Roman"/>
              </a:rPr>
              <a:t>ottiene la rete logica ad </a:t>
            </a:r>
            <a:r>
              <a:rPr sz="1800" spc="-5" dirty="0">
                <a:latin typeface="Times New Roman"/>
                <a:cs typeface="Times New Roman"/>
              </a:rPr>
              <a:t>essa </a:t>
            </a:r>
            <a:r>
              <a:rPr sz="1800" dirty="0">
                <a:latin typeface="Times New Roman"/>
                <a:cs typeface="Times New Roman"/>
              </a:rPr>
              <a:t>associata </a:t>
            </a:r>
            <a:r>
              <a:rPr sz="1800" b="1" dirty="0">
                <a:latin typeface="Times New Roman"/>
                <a:cs typeface="Times New Roman"/>
              </a:rPr>
              <a:t>sintetizzando </a:t>
            </a:r>
            <a:r>
              <a:rPr sz="1800" dirty="0">
                <a:latin typeface="Times New Roman"/>
                <a:cs typeface="Times New Roman"/>
              </a:rPr>
              <a:t>le variabili di </a:t>
            </a:r>
            <a:r>
              <a:rPr sz="1800" spc="-5" dirty="0">
                <a:latin typeface="Times New Roman"/>
                <a:cs typeface="Times New Roman"/>
              </a:rPr>
              <a:t>uscita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  le variabili di </a:t>
            </a:r>
            <a:r>
              <a:rPr sz="1800" spc="-5" dirty="0">
                <a:latin typeface="Times New Roman"/>
                <a:cs typeface="Times New Roman"/>
              </a:rPr>
              <a:t>stato </a:t>
            </a:r>
            <a:r>
              <a:rPr sz="1800" dirty="0">
                <a:latin typeface="Times New Roman"/>
                <a:cs typeface="Times New Roman"/>
              </a:rPr>
              <a:t>futuro indicate dalla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45" dirty="0" err="1">
                <a:latin typeface="Times New Roman"/>
                <a:cs typeface="Times New Roman"/>
              </a:rPr>
              <a:t>T.d.T</a:t>
            </a:r>
            <a:r>
              <a:rPr sz="1800" spc="-45" dirty="0">
                <a:latin typeface="Times New Roman"/>
                <a:cs typeface="Times New Roman"/>
              </a:rPr>
              <a:t>.</a:t>
            </a:r>
            <a:endParaRPr lang="it-IT" sz="1800" spc="-45" dirty="0">
              <a:latin typeface="Times New Roman"/>
              <a:cs typeface="Times New Roman"/>
            </a:endParaRPr>
          </a:p>
          <a:p>
            <a:pPr marL="203200" marR="5080" indent="-190500">
              <a:buFontTx/>
              <a:buChar char="•"/>
              <a:tabLst>
                <a:tab pos="203200" algn="l"/>
              </a:tabLst>
            </a:pPr>
            <a:r>
              <a:rPr lang="it-IT" spc="-5" dirty="0">
                <a:latin typeface="Times New Roman"/>
                <a:cs typeface="Times New Roman"/>
              </a:rPr>
              <a:t>Una rete logica con un solo stato interno è una rete combinatoria</a:t>
            </a:r>
            <a:endParaRPr lang="it-IT" dirty="0">
              <a:latin typeface="Times New Roman"/>
              <a:cs typeface="Times New Roman"/>
            </a:endParaRPr>
          </a:p>
          <a:p>
            <a:pPr marL="203200" marR="508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2393819"/>
            <a:ext cx="8001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Ingressi </a:t>
            </a:r>
            <a:r>
              <a:rPr sz="1800" dirty="0">
                <a:latin typeface="Times New Roman"/>
                <a:cs typeface="Times New Roman"/>
              </a:rPr>
              <a:t>e uscite sono </a:t>
            </a:r>
            <a:r>
              <a:rPr sz="1800" spc="-5" dirty="0">
                <a:latin typeface="Times New Roman"/>
                <a:cs typeface="Times New Roman"/>
              </a:rPr>
              <a:t>simboli </a:t>
            </a:r>
            <a:r>
              <a:rPr sz="1800" dirty="0">
                <a:latin typeface="Times New Roman"/>
                <a:cs typeface="Times New Roman"/>
              </a:rPr>
              <a:t>appartenenti a un alfabeto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assegnato</a:t>
            </a:r>
            <a:endParaRPr sz="180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800" spc="-5" dirty="0">
                <a:latin typeface="Times New Roman"/>
                <a:cs typeface="Times New Roman"/>
              </a:rPr>
              <a:t>Si </a:t>
            </a:r>
            <a:r>
              <a:rPr sz="1800" dirty="0">
                <a:latin typeface="Times New Roman"/>
                <a:cs typeface="Times New Roman"/>
              </a:rPr>
              <a:t>può descrivere la </a:t>
            </a:r>
            <a:r>
              <a:rPr sz="1800" spc="-5" dirty="0">
                <a:latin typeface="Times New Roman"/>
                <a:cs typeface="Times New Roman"/>
              </a:rPr>
              <a:t>M.D. </a:t>
            </a:r>
            <a:r>
              <a:rPr sz="1800" dirty="0">
                <a:latin typeface="Times New Roman"/>
                <a:cs typeface="Times New Roman"/>
              </a:rPr>
              <a:t>con il </a:t>
            </a:r>
            <a:r>
              <a:rPr sz="1800" b="1" spc="-5" dirty="0">
                <a:latin typeface="Times New Roman"/>
                <a:cs typeface="Times New Roman"/>
              </a:rPr>
              <a:t>diagramma </a:t>
            </a:r>
            <a:r>
              <a:rPr sz="1800" b="1" dirty="0">
                <a:latin typeface="Times New Roman"/>
                <a:cs typeface="Times New Roman"/>
              </a:rPr>
              <a:t>degli stati </a:t>
            </a:r>
            <a:r>
              <a:rPr sz="1800" dirty="0">
                <a:latin typeface="Times New Roman"/>
                <a:cs typeface="Times New Roman"/>
              </a:rPr>
              <a:t>e con la</a:t>
            </a:r>
            <a:r>
              <a:rPr sz="1800" b="1" dirty="0">
                <a:latin typeface="Times New Roman"/>
                <a:cs typeface="Times New Roman"/>
              </a:rPr>
              <a:t> tabella di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flusso</a:t>
            </a:r>
            <a:endParaRPr lang="it-IT" sz="1800" b="1" spc="-5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4721" y="1737863"/>
            <a:ext cx="3131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Macchina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digitale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0799" y="3634938"/>
            <a:ext cx="19348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Rete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logica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181" y="3318125"/>
            <a:ext cx="8235950" cy="0"/>
          </a:xfrm>
          <a:custGeom>
            <a:avLst/>
            <a:gdLst/>
            <a:ahLst/>
            <a:cxnLst/>
            <a:rect l="l" t="t" r="r" b="b"/>
            <a:pathLst>
              <a:path w="8235950">
                <a:moveTo>
                  <a:pt x="0" y="0"/>
                </a:moveTo>
                <a:lnTo>
                  <a:pt x="823569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6560" y="3507101"/>
            <a:ext cx="1518285" cy="1091565"/>
          </a:xfrm>
          <a:custGeom>
            <a:avLst/>
            <a:gdLst/>
            <a:ahLst/>
            <a:cxnLst/>
            <a:rect l="l" t="t" r="r" b="b"/>
            <a:pathLst>
              <a:path w="1518285" h="1091564">
                <a:moveTo>
                  <a:pt x="0" y="1091184"/>
                </a:moveTo>
                <a:lnTo>
                  <a:pt x="1517904" y="1091184"/>
                </a:lnTo>
                <a:lnTo>
                  <a:pt x="1517904" y="0"/>
                </a:lnTo>
                <a:lnTo>
                  <a:pt x="0" y="0"/>
                </a:lnTo>
                <a:lnTo>
                  <a:pt x="0" y="10911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6560" y="3507101"/>
            <a:ext cx="1518285" cy="1091565"/>
          </a:xfrm>
          <a:custGeom>
            <a:avLst/>
            <a:gdLst/>
            <a:ahLst/>
            <a:cxnLst/>
            <a:rect l="l" t="t" r="r" b="b"/>
            <a:pathLst>
              <a:path w="1518285" h="1091564">
                <a:moveTo>
                  <a:pt x="0" y="1091184"/>
                </a:moveTo>
                <a:lnTo>
                  <a:pt x="1517904" y="1091184"/>
                </a:lnTo>
                <a:lnTo>
                  <a:pt x="1517904" y="0"/>
                </a:lnTo>
                <a:lnTo>
                  <a:pt x="0" y="0"/>
                </a:lnTo>
                <a:lnTo>
                  <a:pt x="0" y="109118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494" y="4005448"/>
            <a:ext cx="1666239" cy="86995"/>
          </a:xfrm>
          <a:custGeom>
            <a:avLst/>
            <a:gdLst/>
            <a:ahLst/>
            <a:cxnLst/>
            <a:rect l="l" t="t" r="r" b="b"/>
            <a:pathLst>
              <a:path w="1666239" h="86995">
                <a:moveTo>
                  <a:pt x="1578864" y="0"/>
                </a:moveTo>
                <a:lnTo>
                  <a:pt x="1578864" y="86868"/>
                </a:lnTo>
                <a:lnTo>
                  <a:pt x="1636775" y="57912"/>
                </a:lnTo>
                <a:lnTo>
                  <a:pt x="1593342" y="57912"/>
                </a:lnTo>
                <a:lnTo>
                  <a:pt x="1593342" y="28956"/>
                </a:lnTo>
                <a:lnTo>
                  <a:pt x="1636776" y="28956"/>
                </a:lnTo>
                <a:lnTo>
                  <a:pt x="1578864" y="0"/>
                </a:lnTo>
                <a:close/>
              </a:path>
              <a:path w="1666239" h="86995">
                <a:moveTo>
                  <a:pt x="1578864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578864" y="57912"/>
                </a:lnTo>
                <a:lnTo>
                  <a:pt x="1578864" y="28956"/>
                </a:lnTo>
                <a:close/>
              </a:path>
              <a:path w="1666239" h="86995">
                <a:moveTo>
                  <a:pt x="1636776" y="28956"/>
                </a:moveTo>
                <a:lnTo>
                  <a:pt x="1593342" y="28956"/>
                </a:lnTo>
                <a:lnTo>
                  <a:pt x="1593342" y="57912"/>
                </a:lnTo>
                <a:lnTo>
                  <a:pt x="1636775" y="57912"/>
                </a:lnTo>
                <a:lnTo>
                  <a:pt x="1665732" y="43433"/>
                </a:lnTo>
                <a:lnTo>
                  <a:pt x="1636776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0654" y="4005448"/>
            <a:ext cx="1740535" cy="86995"/>
          </a:xfrm>
          <a:custGeom>
            <a:avLst/>
            <a:gdLst/>
            <a:ahLst/>
            <a:cxnLst/>
            <a:rect l="l" t="t" r="r" b="b"/>
            <a:pathLst>
              <a:path w="1740535" h="86995">
                <a:moveTo>
                  <a:pt x="1653539" y="0"/>
                </a:moveTo>
                <a:lnTo>
                  <a:pt x="1653539" y="86868"/>
                </a:lnTo>
                <a:lnTo>
                  <a:pt x="1711452" y="57912"/>
                </a:lnTo>
                <a:lnTo>
                  <a:pt x="1668017" y="57912"/>
                </a:lnTo>
                <a:lnTo>
                  <a:pt x="1668017" y="28956"/>
                </a:lnTo>
                <a:lnTo>
                  <a:pt x="1711452" y="28956"/>
                </a:lnTo>
                <a:lnTo>
                  <a:pt x="1653539" y="0"/>
                </a:lnTo>
                <a:close/>
              </a:path>
              <a:path w="1740535" h="86995">
                <a:moveTo>
                  <a:pt x="1653539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653539" y="57912"/>
                </a:lnTo>
                <a:lnTo>
                  <a:pt x="1653539" y="28956"/>
                </a:lnTo>
                <a:close/>
              </a:path>
              <a:path w="1740535" h="86995">
                <a:moveTo>
                  <a:pt x="1711452" y="28956"/>
                </a:moveTo>
                <a:lnTo>
                  <a:pt x="1668017" y="28956"/>
                </a:lnTo>
                <a:lnTo>
                  <a:pt x="1668017" y="57912"/>
                </a:lnTo>
                <a:lnTo>
                  <a:pt x="1711452" y="57912"/>
                </a:lnTo>
                <a:lnTo>
                  <a:pt x="1740408" y="43433"/>
                </a:lnTo>
                <a:lnTo>
                  <a:pt x="1711452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4750" y="3738876"/>
            <a:ext cx="1467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X[0..(n-1)]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35" dirty="0">
                <a:latin typeface="Times New Roman"/>
                <a:cs typeface="Times New Roman"/>
              </a:rPr>
              <a:t>(var. </a:t>
            </a:r>
            <a:r>
              <a:rPr sz="1600" b="1" spc="-5" dirty="0">
                <a:latin typeface="Times New Roman"/>
                <a:cs typeface="Times New Roman"/>
              </a:rPr>
              <a:t>di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ingresso)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4658" y="3738876"/>
            <a:ext cx="1266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Z[0..(n-1)]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35" dirty="0">
                <a:latin typeface="Times New Roman"/>
                <a:cs typeface="Times New Roman"/>
              </a:rPr>
              <a:t>(var. </a:t>
            </a:r>
            <a:r>
              <a:rPr sz="1600" b="1" spc="-5" dirty="0">
                <a:latin typeface="Times New Roman"/>
                <a:cs typeface="Times New Roman"/>
              </a:rPr>
              <a:t>di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uscita)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96313" y="1275964"/>
            <a:ext cx="1518285" cy="1091565"/>
          </a:xfrm>
          <a:custGeom>
            <a:avLst/>
            <a:gdLst/>
            <a:ahLst/>
            <a:cxnLst/>
            <a:rect l="l" t="t" r="r" b="b"/>
            <a:pathLst>
              <a:path w="1518285" h="1091564">
                <a:moveTo>
                  <a:pt x="0" y="1091184"/>
                </a:moveTo>
                <a:lnTo>
                  <a:pt x="1517904" y="1091184"/>
                </a:lnTo>
                <a:lnTo>
                  <a:pt x="1517904" y="0"/>
                </a:lnTo>
                <a:lnTo>
                  <a:pt x="0" y="0"/>
                </a:lnTo>
                <a:lnTo>
                  <a:pt x="0" y="1091184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6313" y="1275964"/>
            <a:ext cx="1518285" cy="1091565"/>
          </a:xfrm>
          <a:custGeom>
            <a:avLst/>
            <a:gdLst/>
            <a:ahLst/>
            <a:cxnLst/>
            <a:rect l="l" t="t" r="r" b="b"/>
            <a:pathLst>
              <a:path w="1518285" h="1091564">
                <a:moveTo>
                  <a:pt x="0" y="1091184"/>
                </a:moveTo>
                <a:lnTo>
                  <a:pt x="1517904" y="1091184"/>
                </a:lnTo>
                <a:lnTo>
                  <a:pt x="1517904" y="0"/>
                </a:lnTo>
                <a:lnTo>
                  <a:pt x="0" y="0"/>
                </a:lnTo>
                <a:lnTo>
                  <a:pt x="0" y="109118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062" y="1775836"/>
            <a:ext cx="1614170" cy="86995"/>
          </a:xfrm>
          <a:custGeom>
            <a:avLst/>
            <a:gdLst/>
            <a:ahLst/>
            <a:cxnLst/>
            <a:rect l="l" t="t" r="r" b="b"/>
            <a:pathLst>
              <a:path w="1614170" h="86994">
                <a:moveTo>
                  <a:pt x="1527048" y="0"/>
                </a:moveTo>
                <a:lnTo>
                  <a:pt x="1527048" y="86867"/>
                </a:lnTo>
                <a:lnTo>
                  <a:pt x="1584960" y="57912"/>
                </a:lnTo>
                <a:lnTo>
                  <a:pt x="1541526" y="57912"/>
                </a:lnTo>
                <a:lnTo>
                  <a:pt x="1541526" y="28955"/>
                </a:lnTo>
                <a:lnTo>
                  <a:pt x="1584959" y="28955"/>
                </a:lnTo>
                <a:lnTo>
                  <a:pt x="1527048" y="0"/>
                </a:lnTo>
                <a:close/>
              </a:path>
              <a:path w="1614170" h="86994">
                <a:moveTo>
                  <a:pt x="1527048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1527048" y="57912"/>
                </a:lnTo>
                <a:lnTo>
                  <a:pt x="1527048" y="28955"/>
                </a:lnTo>
                <a:close/>
              </a:path>
              <a:path w="1614170" h="86994">
                <a:moveTo>
                  <a:pt x="1584959" y="28955"/>
                </a:moveTo>
                <a:lnTo>
                  <a:pt x="1541526" y="28955"/>
                </a:lnTo>
                <a:lnTo>
                  <a:pt x="1541526" y="57912"/>
                </a:lnTo>
                <a:lnTo>
                  <a:pt x="1584960" y="57912"/>
                </a:lnTo>
                <a:lnTo>
                  <a:pt x="1613916" y="43434"/>
                </a:lnTo>
                <a:lnTo>
                  <a:pt x="1584959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8883" y="1775836"/>
            <a:ext cx="1694814" cy="86995"/>
          </a:xfrm>
          <a:custGeom>
            <a:avLst/>
            <a:gdLst/>
            <a:ahLst/>
            <a:cxnLst/>
            <a:rect l="l" t="t" r="r" b="b"/>
            <a:pathLst>
              <a:path w="1694814" h="86994">
                <a:moveTo>
                  <a:pt x="1607820" y="0"/>
                </a:moveTo>
                <a:lnTo>
                  <a:pt x="1607820" y="86867"/>
                </a:lnTo>
                <a:lnTo>
                  <a:pt x="1665732" y="57912"/>
                </a:lnTo>
                <a:lnTo>
                  <a:pt x="1622298" y="57912"/>
                </a:lnTo>
                <a:lnTo>
                  <a:pt x="1622298" y="28955"/>
                </a:lnTo>
                <a:lnTo>
                  <a:pt x="1665731" y="28955"/>
                </a:lnTo>
                <a:lnTo>
                  <a:pt x="1607820" y="0"/>
                </a:lnTo>
                <a:close/>
              </a:path>
              <a:path w="1694814" h="86994">
                <a:moveTo>
                  <a:pt x="1607820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1607820" y="57912"/>
                </a:lnTo>
                <a:lnTo>
                  <a:pt x="1607820" y="28955"/>
                </a:lnTo>
                <a:close/>
              </a:path>
              <a:path w="1694814" h="86994">
                <a:moveTo>
                  <a:pt x="1665731" y="28955"/>
                </a:moveTo>
                <a:lnTo>
                  <a:pt x="1622298" y="28955"/>
                </a:lnTo>
                <a:lnTo>
                  <a:pt x="1622298" y="57912"/>
                </a:lnTo>
                <a:lnTo>
                  <a:pt x="1665732" y="57912"/>
                </a:lnTo>
                <a:lnTo>
                  <a:pt x="1694688" y="43434"/>
                </a:lnTo>
                <a:lnTo>
                  <a:pt x="1665731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1602" y="1526612"/>
            <a:ext cx="18415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i(t) </a:t>
            </a:r>
            <a:r>
              <a:rPr sz="1600" b="1" spc="-5" dirty="0">
                <a:latin typeface="Symbol"/>
                <a:cs typeface="Symbol"/>
              </a:rPr>
              <a:t>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Times New Roman"/>
                <a:cs typeface="Times New Roman"/>
              </a:rPr>
              <a:t>(alfabeto di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ingresso)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983152" y="1526612"/>
            <a:ext cx="786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u(t) </a:t>
            </a:r>
            <a:r>
              <a:rPr sz="1600" b="1" spc="-5" dirty="0">
                <a:latin typeface="Symbol"/>
                <a:cs typeface="Symbol"/>
              </a:rPr>
              <a:t>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0815" y="1771011"/>
            <a:ext cx="1640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(alfabeto di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uscita)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855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545" y="2277872"/>
            <a:ext cx="4249420" cy="22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935" marR="744855" indent="635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I modelli di  comportamento  dei sistemi</a:t>
            </a:r>
            <a:r>
              <a:rPr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digitali</a:t>
            </a:r>
          </a:p>
          <a:p>
            <a:pPr algn="ctr">
              <a:lnSpc>
                <a:spcPts val="3840"/>
              </a:lnSpc>
            </a:pPr>
            <a:r>
              <a:rPr sz="3200" dirty="0">
                <a:solidFill>
                  <a:srgbClr val="008000"/>
                </a:solidFill>
                <a:latin typeface="Times New Roman"/>
                <a:cs typeface="Times New Roman"/>
              </a:rPr>
              <a:t>Le </a:t>
            </a:r>
            <a:r>
              <a:rPr sz="3200" dirty="0" err="1">
                <a:solidFill>
                  <a:srgbClr val="008000"/>
                </a:solidFill>
                <a:latin typeface="Times New Roman"/>
                <a:cs typeface="Times New Roman"/>
              </a:rPr>
              <a:t>macchine</a:t>
            </a:r>
            <a:r>
              <a:rPr sz="3200" spc="-9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008000"/>
                </a:solidFill>
                <a:latin typeface="Times New Roman"/>
                <a:cs typeface="Times New Roman"/>
              </a:rPr>
              <a:t>sequenziali</a:t>
            </a:r>
            <a:br>
              <a:rPr lang="it-IT" sz="3200" dirty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it-IT" sz="3200" dirty="0">
                <a:solidFill>
                  <a:srgbClr val="008000"/>
                </a:solidFill>
                <a:latin typeface="Times New Roman"/>
                <a:cs typeface="Times New Roman"/>
              </a:rPr>
              <a:t>sincrone e asincrone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765454" y="6372463"/>
            <a:ext cx="134112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377697"/>
            <a:ext cx="4897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99"/>
                </a:solidFill>
                <a:latin typeface="Calibri"/>
                <a:cs typeface="Calibri"/>
              </a:rPr>
              <a:t>Macchine</a:t>
            </a:r>
            <a:r>
              <a:rPr sz="4400" b="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4400" b="0" spc="-5" dirty="0">
                <a:solidFill>
                  <a:srgbClr val="000099"/>
                </a:solidFill>
                <a:latin typeface="Calibri"/>
                <a:cs typeface="Calibri"/>
              </a:rPr>
              <a:t>sequenziali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0" y="1226337"/>
            <a:ext cx="8422005" cy="480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239395" indent="-342900">
              <a:lnSpc>
                <a:spcPct val="110000"/>
              </a:lnSpc>
              <a:spcBef>
                <a:spcPts val="100"/>
              </a:spcBef>
              <a:buChar char="•"/>
              <a:tabLst>
                <a:tab pos="405765" algn="l"/>
                <a:tab pos="406400" algn="l"/>
              </a:tabLst>
            </a:pP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Le macchine sequenziali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sono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modelli matematici che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descrivono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sistemi digitali in cui </a:t>
            </a:r>
            <a:r>
              <a:rPr sz="1600" dirty="0">
                <a:solidFill>
                  <a:srgbClr val="000099"/>
                </a:solidFill>
                <a:latin typeface="Calibri"/>
                <a:cs typeface="Calibri"/>
              </a:rPr>
              <a:t>il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valore  della grandezza presente in uscita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non dipende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solamente dal </a:t>
            </a:r>
            <a:r>
              <a:rPr sz="1600" spc="-5" dirty="0" err="1">
                <a:solidFill>
                  <a:srgbClr val="000099"/>
                </a:solidFill>
                <a:latin typeface="Calibri"/>
                <a:cs typeface="Calibri"/>
              </a:rPr>
              <a:t>valore</a:t>
            </a:r>
            <a:r>
              <a:rPr sz="1600" spc="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000099"/>
                </a:solidFill>
                <a:latin typeface="Calibri"/>
                <a:cs typeface="Calibri"/>
              </a:rPr>
              <a:t>contemporaneo</a:t>
            </a:r>
            <a:r>
              <a:rPr lang="it-IT" sz="1600" spc="-5" dirty="0">
                <a:solidFill>
                  <a:srgbClr val="000099"/>
                </a:solidFill>
                <a:latin typeface="Calibri"/>
                <a:cs typeface="Calibri"/>
              </a:rPr>
              <a:t> d</a:t>
            </a:r>
            <a:r>
              <a:rPr sz="1600" spc="-5" dirty="0" err="1">
                <a:solidFill>
                  <a:srgbClr val="000099"/>
                </a:solidFill>
                <a:latin typeface="Calibri"/>
                <a:cs typeface="Calibri"/>
              </a:rPr>
              <a:t>ell’ingresso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, ma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dipende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anche dai valori assunti dall’ingresso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nel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passato; le macchine  sequenziali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descrivono dunque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sistemi </a:t>
            </a:r>
            <a:r>
              <a:rPr sz="1600" b="1" spc="-5" dirty="0">
                <a:solidFill>
                  <a:srgbClr val="000099"/>
                </a:solidFill>
                <a:latin typeface="Calibri"/>
                <a:cs typeface="Calibri"/>
              </a:rPr>
              <a:t>dotati di</a:t>
            </a:r>
            <a:r>
              <a:rPr sz="1600" b="1" spc="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Calibri"/>
                <a:cs typeface="Calibri"/>
              </a:rPr>
              <a:t>memoria</a:t>
            </a:r>
            <a:endParaRPr sz="16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405765" algn="l"/>
                <a:tab pos="406400" algn="l"/>
              </a:tabLst>
            </a:pP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le macchine sequenziali si suddividono</a:t>
            </a:r>
            <a:r>
              <a:rPr sz="16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99"/>
                </a:solidFill>
                <a:latin typeface="Calibri"/>
                <a:cs typeface="Calibri"/>
              </a:rPr>
              <a:t>in:</a:t>
            </a:r>
            <a:endParaRPr sz="1600" dirty="0">
              <a:latin typeface="Calibri"/>
              <a:cs typeface="Calibri"/>
            </a:endParaRPr>
          </a:p>
          <a:p>
            <a:pPr marL="807085" lvl="1" indent="-287020">
              <a:lnSpc>
                <a:spcPct val="100000"/>
              </a:lnSpc>
              <a:spcBef>
                <a:spcPts val="960"/>
              </a:spcBef>
              <a:buChar char="–"/>
              <a:tabLst>
                <a:tab pos="807085" algn="l"/>
                <a:tab pos="807720" algn="l"/>
              </a:tabLst>
            </a:pP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Macchine sequenziali</a:t>
            </a:r>
            <a:r>
              <a:rPr sz="16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sincrone</a:t>
            </a:r>
            <a:endParaRPr sz="1600" dirty="0">
              <a:latin typeface="Calibri"/>
              <a:cs typeface="Calibri"/>
            </a:endParaRPr>
          </a:p>
          <a:p>
            <a:pPr marL="807085" lvl="1" indent="-287020">
              <a:lnSpc>
                <a:spcPct val="100000"/>
              </a:lnSpc>
              <a:spcBef>
                <a:spcPts val="965"/>
              </a:spcBef>
              <a:buChar char="–"/>
              <a:tabLst>
                <a:tab pos="807085" algn="l"/>
                <a:tab pos="807720" algn="l"/>
              </a:tabLst>
            </a:pP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Macchine sequenziali</a:t>
            </a:r>
            <a:r>
              <a:rPr sz="16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asincrone</a:t>
            </a:r>
            <a:endParaRPr sz="1600" dirty="0">
              <a:latin typeface="Calibri"/>
              <a:cs typeface="Calibri"/>
            </a:endParaRPr>
          </a:p>
          <a:p>
            <a:pPr marL="406400" marR="68580" indent="-342900">
              <a:lnSpc>
                <a:spcPct val="110000"/>
              </a:lnSpc>
              <a:spcBef>
                <a:spcPts val="765"/>
              </a:spcBef>
              <a:buChar char="•"/>
              <a:tabLst>
                <a:tab pos="405765" algn="l"/>
                <a:tab pos="406400" algn="l"/>
              </a:tabLst>
            </a:pP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Nelle macchine sequenziali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sincrone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il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tempo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viene suddiviso in </a:t>
            </a:r>
            <a:r>
              <a:rPr sz="1600" i="1" spc="-5" dirty="0">
                <a:solidFill>
                  <a:srgbClr val="000099"/>
                </a:solidFill>
                <a:latin typeface="Calibri"/>
                <a:cs typeface="Calibri"/>
              </a:rPr>
              <a:t>intervalli elementari di durata  costante </a:t>
            </a:r>
            <a:r>
              <a:rPr sz="1600" b="1" spc="-5" dirty="0">
                <a:solidFill>
                  <a:srgbClr val="000099"/>
                </a:solidFill>
                <a:latin typeface="Calibri"/>
                <a:cs typeface="Calibri"/>
              </a:rPr>
              <a:t>T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e vengono considerati solamente </a:t>
            </a:r>
            <a:r>
              <a:rPr sz="1600" dirty="0">
                <a:solidFill>
                  <a:srgbClr val="000099"/>
                </a:solidFill>
                <a:latin typeface="Calibri"/>
                <a:cs typeface="Calibri"/>
              </a:rPr>
              <a:t>gli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istanti di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tempo </a:t>
            </a:r>
            <a:r>
              <a:rPr sz="1600" spc="15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1575" spc="22" baseline="-7936" dirty="0">
                <a:solidFill>
                  <a:srgbClr val="000099"/>
                </a:solidFill>
                <a:latin typeface="Calibri"/>
                <a:cs typeface="Calibri"/>
              </a:rPr>
              <a:t>i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che delimitano detti intervalli.  </a:t>
            </a:r>
            <a:r>
              <a:rPr sz="1600" dirty="0">
                <a:solidFill>
                  <a:srgbClr val="000099"/>
                </a:solidFill>
                <a:latin typeface="Calibri"/>
                <a:cs typeface="Calibri"/>
              </a:rPr>
              <a:t>Gli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intervalli elementari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possono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essere contati ed è quindi possibile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misurare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il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tempo.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Pertanto  nelle macchine sequenziali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sincrone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il valore dell’uscita può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dipendere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sia dalla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sequenza dei 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valori in ingresso, sia dalla relativa</a:t>
            </a:r>
            <a:r>
              <a:rPr sz="16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durata</a:t>
            </a:r>
            <a:endParaRPr sz="1600" dirty="0">
              <a:latin typeface="Calibri"/>
              <a:cs typeface="Calibri"/>
            </a:endParaRPr>
          </a:p>
          <a:p>
            <a:pPr marL="406400" marR="131445" indent="-342900">
              <a:lnSpc>
                <a:spcPct val="110000"/>
              </a:lnSpc>
              <a:spcBef>
                <a:spcPts val="770"/>
              </a:spcBef>
              <a:buChar char="•"/>
              <a:tabLst>
                <a:tab pos="405765" algn="l"/>
                <a:tab pos="406400" algn="l"/>
              </a:tabLst>
            </a:pP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Nelle macchine sequenziali asincrone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non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viene fissata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una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base dei tempi di riferimento;  pertanto le macchine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S.A. non sono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in grado di tener conto della durata dei valori in ingresso; il  valore dell’uscita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dipende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dalla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sequenza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dei valori in ingresso, ma </a:t>
            </a:r>
            <a:r>
              <a:rPr sz="1600" spc="-10" dirty="0">
                <a:solidFill>
                  <a:srgbClr val="000099"/>
                </a:solidFill>
                <a:latin typeface="Calibri"/>
                <a:cs typeface="Calibri"/>
              </a:rPr>
              <a:t>non può dipendere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dalla  relativa</a:t>
            </a:r>
            <a:r>
              <a:rPr sz="16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0099"/>
                </a:solidFill>
                <a:latin typeface="Calibri"/>
                <a:cs typeface="Calibri"/>
              </a:rPr>
              <a:t>durata.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85" y="322988"/>
            <a:ext cx="8621829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latin typeface="Calibri"/>
                <a:cs typeface="Calibri"/>
              </a:rPr>
              <a:t>Un esempio di </a:t>
            </a:r>
            <a:r>
              <a:rPr lang="it-IT" sz="2200" b="0" spc="-5" dirty="0">
                <a:latin typeface="Calibri"/>
                <a:cs typeface="Calibri"/>
              </a:rPr>
              <a:t>macchina digitale che non può essere «combinatoria» in quanto il suo comportamento dipende dalla storia passata degli ingressi (macchina con memoria o </a:t>
            </a:r>
            <a:r>
              <a:rPr lang="it-IT" sz="2200" b="0" i="1" spc="-5" dirty="0">
                <a:latin typeface="Calibri"/>
                <a:cs typeface="Calibri"/>
              </a:rPr>
              <a:t>sequenziale</a:t>
            </a:r>
            <a:r>
              <a:rPr lang="it-IT" sz="2200" b="0" spc="-5" dirty="0">
                <a:latin typeface="Calibri"/>
                <a:cs typeface="Calibri"/>
              </a:rPr>
              <a:t>)</a:t>
            </a:r>
            <a:endParaRPr sz="2200" b="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085" y="1492615"/>
            <a:ext cx="8273315" cy="3301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it-IT" sz="1600" spc="-5" dirty="0">
                <a:latin typeface="Calibri"/>
                <a:cs typeface="Calibri"/>
              </a:rPr>
              <a:t>Consideriamo i</a:t>
            </a:r>
            <a:r>
              <a:rPr sz="1600" spc="-5" dirty="0">
                <a:latin typeface="Calibri"/>
                <a:cs typeface="Calibri"/>
              </a:rPr>
              <a:t>l comportamento di una lampada da </a:t>
            </a:r>
            <a:r>
              <a:rPr lang="it-IT" sz="1600" spc="-5" dirty="0">
                <a:latin typeface="Calibri"/>
                <a:cs typeface="Calibri"/>
              </a:rPr>
              <a:t>comodino</a:t>
            </a:r>
            <a:r>
              <a:rPr sz="1600" spc="-5" dirty="0">
                <a:latin typeface="Calibri"/>
                <a:cs typeface="Calibri"/>
              </a:rPr>
              <a:t> che si accende e si spegne premendo </a:t>
            </a:r>
            <a:r>
              <a:rPr sz="1600" spc="-10" dirty="0">
                <a:latin typeface="Calibri"/>
                <a:cs typeface="Calibri"/>
              </a:rPr>
              <a:t>un  </a:t>
            </a:r>
            <a:r>
              <a:rPr sz="1600" spc="-5" dirty="0" err="1">
                <a:latin typeface="Calibri"/>
                <a:cs typeface="Calibri"/>
              </a:rPr>
              <a:t>pulsante</a:t>
            </a:r>
            <a:r>
              <a:rPr lang="it-IT" sz="1600" spc="-5" dirty="0">
                <a:latin typeface="Calibri"/>
                <a:cs typeface="Calibri"/>
              </a:rPr>
              <a:t>:</a:t>
            </a:r>
            <a:r>
              <a:rPr sz="1600" spc="-5" dirty="0">
                <a:latin typeface="Calibri"/>
                <a:cs typeface="Calibri"/>
              </a:rPr>
              <a:t> </a:t>
            </a:r>
            <a:endParaRPr lang="it-IT" sz="16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1600" spc="-5" dirty="0">
                <a:latin typeface="Calibri"/>
                <a:cs typeface="Calibri"/>
              </a:rPr>
              <a:t>il fatto che la lampada (cioè l’</a:t>
            </a:r>
            <a:r>
              <a:rPr lang="it-IT" sz="1600" b="1" u="sng" spc="-5" dirty="0">
                <a:latin typeface="Calibri"/>
                <a:cs typeface="Calibri"/>
              </a:rPr>
              <a:t>uscita</a:t>
            </a:r>
            <a:r>
              <a:rPr lang="it-IT" sz="1600" spc="-5" dirty="0">
                <a:latin typeface="Calibri"/>
                <a:cs typeface="Calibri"/>
              </a:rPr>
              <a:t>) sia accesa o spenta:</a:t>
            </a:r>
          </a:p>
          <a:p>
            <a:pPr marL="812800" marR="5080" lvl="1" indent="-342900">
              <a:lnSpc>
                <a:spcPct val="110000"/>
              </a:lnSpc>
              <a:spcBef>
                <a:spcPts val="10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non </a:t>
            </a:r>
            <a:r>
              <a:rPr sz="1600" b="1" spc="-5" dirty="0" err="1">
                <a:latin typeface="Calibri"/>
                <a:cs typeface="Calibri"/>
              </a:rPr>
              <a:t>dipend</a:t>
            </a:r>
            <a:r>
              <a:rPr lang="it-IT" sz="1600" b="1" spc="-5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dalla posizione del </a:t>
            </a:r>
            <a:r>
              <a:rPr sz="1600" spc="-5" dirty="0" err="1">
                <a:latin typeface="Calibri"/>
                <a:cs typeface="Calibri"/>
              </a:rPr>
              <a:t>pulsante</a:t>
            </a:r>
            <a:r>
              <a:rPr lang="it-IT" sz="1600" spc="-5" dirty="0">
                <a:latin typeface="Calibri"/>
                <a:cs typeface="Calibri"/>
              </a:rPr>
              <a:t> (cioè </a:t>
            </a:r>
            <a:r>
              <a:rPr lang="it-IT" sz="1600" b="1" u="sng" spc="-5" dirty="0">
                <a:latin typeface="Calibri"/>
                <a:cs typeface="Calibri"/>
              </a:rPr>
              <a:t>dall’ingresso, </a:t>
            </a:r>
            <a:r>
              <a:rPr sz="1600" spc="-10" dirty="0" err="1">
                <a:latin typeface="Calibri"/>
                <a:cs typeface="Calibri"/>
              </a:rPr>
              <a:t>premuto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5" dirty="0" err="1">
                <a:latin typeface="Calibri"/>
                <a:cs typeface="Calibri"/>
              </a:rPr>
              <a:t>rilasciato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lang="it-IT" sz="1600" spc="-5" dirty="0">
                <a:latin typeface="Calibri"/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quindi la macchina non può essere combinatoria; </a:t>
            </a:r>
            <a:r>
              <a:rPr lang="it-IT" sz="1600" b="1" spc="-5" dirty="0">
                <a:solidFill>
                  <a:srgbClr val="FF0000"/>
                </a:solidFill>
                <a:latin typeface="Calibri"/>
                <a:cs typeface="Calibri"/>
              </a:rPr>
              <a:t>dunque la macchina digitale che controlla la luce sul comodino è una macchina sequenziale</a:t>
            </a:r>
          </a:p>
          <a:p>
            <a:pPr marL="812800" marR="5080" lvl="1" indent="-342900">
              <a:lnSpc>
                <a:spcPct val="110000"/>
              </a:lnSpc>
              <a:spcBef>
                <a:spcPts val="10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it-IT" sz="1600" b="1" spc="-5" dirty="0">
                <a:cs typeface="Calibri"/>
              </a:rPr>
              <a:t>Inoltre non dipende </a:t>
            </a:r>
            <a:r>
              <a:rPr sz="1600" b="1" spc="-5" dirty="0" err="1">
                <a:latin typeface="Calibri"/>
                <a:cs typeface="Calibri"/>
              </a:rPr>
              <a:t>dalla</a:t>
            </a:r>
            <a:r>
              <a:rPr sz="1600" b="1" spc="-5" dirty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durata </a:t>
            </a:r>
            <a:r>
              <a:rPr sz="1600" spc="-5" dirty="0">
                <a:latin typeface="Calibri"/>
                <a:cs typeface="Calibri"/>
              </a:rPr>
              <a:t>degli intervalli di </a:t>
            </a:r>
            <a:r>
              <a:rPr sz="1600" spc="-10" dirty="0">
                <a:latin typeface="Calibri"/>
                <a:cs typeface="Calibri"/>
              </a:rPr>
              <a:t>tempo </a:t>
            </a:r>
            <a:r>
              <a:rPr sz="1600" spc="-5" dirty="0">
                <a:latin typeface="Calibri"/>
                <a:cs typeface="Calibri"/>
              </a:rPr>
              <a:t>in cui il pulsante è stato premuto o </a:t>
            </a:r>
            <a:r>
              <a:rPr sz="1600" spc="-5" dirty="0" err="1">
                <a:latin typeface="Calibri"/>
                <a:cs typeface="Calibri"/>
              </a:rPr>
              <a:t>rilasciato</a:t>
            </a:r>
            <a:endParaRPr lang="it-IT" sz="1600" spc="-5" dirty="0">
              <a:latin typeface="Calibri"/>
              <a:cs typeface="Calibri"/>
            </a:endParaRPr>
          </a:p>
          <a:p>
            <a:pPr marL="812800" marR="5080" lvl="1" indent="-342900">
              <a:lnSpc>
                <a:spcPct val="110000"/>
              </a:lnSpc>
              <a:spcBef>
                <a:spcPts val="10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dipende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invece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dal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numero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di volte in cui il pulsante è stato premuto nel passato,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dipende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cioè 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solamente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dalla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con cui è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cambiat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a la posizione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pulsante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it-IT" sz="16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it-IT" sz="1600" spc="-5" dirty="0">
                <a:latin typeface="Calibri"/>
                <a:cs typeface="Calibri"/>
              </a:rPr>
              <a:t>non essendo necessario misurare intervalli di tempo, la macchina sequenziale che controlla la luce sul comodino è una </a:t>
            </a:r>
            <a:r>
              <a:rPr lang="it-IT" sz="1600" b="1" spc="-5" dirty="0">
                <a:solidFill>
                  <a:srgbClr val="FF0000"/>
                </a:solidFill>
                <a:cs typeface="Calibri"/>
              </a:rPr>
              <a:t>macchina sequenziale asincrona (M.S.A.)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134" y="6122436"/>
            <a:ext cx="958215" cy="150495"/>
          </a:xfrm>
          <a:custGeom>
            <a:avLst/>
            <a:gdLst/>
            <a:ahLst/>
            <a:cxnLst/>
            <a:rect l="l" t="t" r="r" b="b"/>
            <a:pathLst>
              <a:path w="958214" h="150495">
                <a:moveTo>
                  <a:pt x="958181" y="74937"/>
                </a:moveTo>
                <a:lnTo>
                  <a:pt x="904704" y="109374"/>
                </a:lnTo>
                <a:lnTo>
                  <a:pt x="865741" y="119193"/>
                </a:lnTo>
                <a:lnTo>
                  <a:pt x="817855" y="127924"/>
                </a:lnTo>
                <a:lnTo>
                  <a:pt x="762031" y="135415"/>
                </a:lnTo>
                <a:lnTo>
                  <a:pt x="699255" y="141509"/>
                </a:lnTo>
                <a:lnTo>
                  <a:pt x="630516" y="146053"/>
                </a:lnTo>
                <a:lnTo>
                  <a:pt x="556798" y="148893"/>
                </a:lnTo>
                <a:lnTo>
                  <a:pt x="479090" y="149874"/>
                </a:lnTo>
                <a:lnTo>
                  <a:pt x="401379" y="148893"/>
                </a:lnTo>
                <a:lnTo>
                  <a:pt x="327660" y="146053"/>
                </a:lnTo>
                <a:lnTo>
                  <a:pt x="258920" y="141509"/>
                </a:lnTo>
                <a:lnTo>
                  <a:pt x="196145" y="135415"/>
                </a:lnTo>
                <a:lnTo>
                  <a:pt x="140321" y="127924"/>
                </a:lnTo>
                <a:lnTo>
                  <a:pt x="92436" y="119193"/>
                </a:lnTo>
                <a:lnTo>
                  <a:pt x="53474" y="109374"/>
                </a:lnTo>
                <a:lnTo>
                  <a:pt x="6270" y="87091"/>
                </a:lnTo>
                <a:lnTo>
                  <a:pt x="0" y="74937"/>
                </a:lnTo>
                <a:lnTo>
                  <a:pt x="6270" y="62782"/>
                </a:lnTo>
                <a:lnTo>
                  <a:pt x="53474" y="40499"/>
                </a:lnTo>
                <a:lnTo>
                  <a:pt x="92436" y="30680"/>
                </a:lnTo>
                <a:lnTo>
                  <a:pt x="140321" y="21949"/>
                </a:lnTo>
                <a:lnTo>
                  <a:pt x="196145" y="14459"/>
                </a:lnTo>
                <a:lnTo>
                  <a:pt x="258920" y="8364"/>
                </a:lnTo>
                <a:lnTo>
                  <a:pt x="327660" y="3820"/>
                </a:lnTo>
                <a:lnTo>
                  <a:pt x="401379" y="980"/>
                </a:lnTo>
                <a:lnTo>
                  <a:pt x="479090" y="0"/>
                </a:lnTo>
                <a:lnTo>
                  <a:pt x="556798" y="980"/>
                </a:lnTo>
                <a:lnTo>
                  <a:pt x="630516" y="3820"/>
                </a:lnTo>
                <a:lnTo>
                  <a:pt x="699255" y="8364"/>
                </a:lnTo>
                <a:lnTo>
                  <a:pt x="762031" y="14459"/>
                </a:lnTo>
                <a:lnTo>
                  <a:pt x="817855" y="21949"/>
                </a:lnTo>
                <a:lnTo>
                  <a:pt x="865741" y="30681"/>
                </a:lnTo>
                <a:lnTo>
                  <a:pt x="904704" y="40500"/>
                </a:lnTo>
                <a:lnTo>
                  <a:pt x="951910" y="62782"/>
                </a:lnTo>
                <a:lnTo>
                  <a:pt x="958181" y="74937"/>
                </a:lnTo>
                <a:close/>
              </a:path>
            </a:pathLst>
          </a:custGeom>
          <a:ln w="21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6227" y="5097597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1079081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051" y="4882517"/>
            <a:ext cx="727075" cy="208279"/>
          </a:xfrm>
          <a:custGeom>
            <a:avLst/>
            <a:gdLst/>
            <a:ahLst/>
            <a:cxnLst/>
            <a:rect l="l" t="t" r="r" b="b"/>
            <a:pathLst>
              <a:path w="727075" h="208279">
                <a:moveTo>
                  <a:pt x="726452" y="169983"/>
                </a:moveTo>
                <a:lnTo>
                  <a:pt x="700172" y="112982"/>
                </a:lnTo>
                <a:lnTo>
                  <a:pt x="641872" y="64684"/>
                </a:lnTo>
                <a:lnTo>
                  <a:pt x="602709" y="44673"/>
                </a:lnTo>
                <a:lnTo>
                  <a:pt x="557935" y="27888"/>
                </a:lnTo>
                <a:lnTo>
                  <a:pt x="508347" y="14678"/>
                </a:lnTo>
                <a:lnTo>
                  <a:pt x="454744" y="5393"/>
                </a:lnTo>
                <a:lnTo>
                  <a:pt x="397922" y="384"/>
                </a:lnTo>
                <a:lnTo>
                  <a:pt x="338682" y="0"/>
                </a:lnTo>
                <a:lnTo>
                  <a:pt x="273794" y="5139"/>
                </a:lnTo>
                <a:lnTo>
                  <a:pt x="213488" y="15681"/>
                </a:lnTo>
                <a:lnTo>
                  <a:pt x="158720" y="31076"/>
                </a:lnTo>
                <a:lnTo>
                  <a:pt x="110448" y="50773"/>
                </a:lnTo>
                <a:lnTo>
                  <a:pt x="69627" y="74225"/>
                </a:lnTo>
                <a:lnTo>
                  <a:pt x="37215" y="100880"/>
                </a:lnTo>
                <a:lnTo>
                  <a:pt x="1444" y="161605"/>
                </a:lnTo>
                <a:lnTo>
                  <a:pt x="0" y="194576"/>
                </a:lnTo>
                <a:lnTo>
                  <a:pt x="592" y="198970"/>
                </a:lnTo>
                <a:lnTo>
                  <a:pt x="1502" y="203363"/>
                </a:lnTo>
                <a:lnTo>
                  <a:pt x="2724" y="207706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9610" y="5043562"/>
            <a:ext cx="729615" cy="108585"/>
          </a:xfrm>
          <a:custGeom>
            <a:avLst/>
            <a:gdLst/>
            <a:ahLst/>
            <a:cxnLst/>
            <a:rect l="l" t="t" r="r" b="b"/>
            <a:pathLst>
              <a:path w="729614" h="108585">
                <a:moveTo>
                  <a:pt x="729181" y="108070"/>
                </a:moveTo>
                <a:lnTo>
                  <a:pt x="709148" y="67912"/>
                </a:lnTo>
                <a:lnTo>
                  <a:pt x="638128" y="34207"/>
                </a:lnTo>
                <a:lnTo>
                  <a:pt x="586935" y="20856"/>
                </a:lnTo>
                <a:lnTo>
                  <a:pt x="527120" y="10416"/>
                </a:lnTo>
                <a:lnTo>
                  <a:pt x="460058" y="3320"/>
                </a:lnTo>
                <a:lnTo>
                  <a:pt x="387123" y="0"/>
                </a:lnTo>
                <a:lnTo>
                  <a:pt x="321315" y="525"/>
                </a:lnTo>
                <a:lnTo>
                  <a:pt x="258684" y="4209"/>
                </a:lnTo>
                <a:lnTo>
                  <a:pt x="200322" y="10782"/>
                </a:lnTo>
                <a:lnTo>
                  <a:pt x="147320" y="19972"/>
                </a:lnTo>
                <a:lnTo>
                  <a:pt x="100769" y="31509"/>
                </a:lnTo>
                <a:lnTo>
                  <a:pt x="61762" y="45120"/>
                </a:lnTo>
                <a:lnTo>
                  <a:pt x="10744" y="77486"/>
                </a:lnTo>
                <a:lnTo>
                  <a:pt x="0" y="99889"/>
                </a:lnTo>
                <a:lnTo>
                  <a:pt x="0" y="104080"/>
                </a:lnTo>
                <a:lnTo>
                  <a:pt x="969" y="108272"/>
                </a:lnTo>
              </a:path>
            </a:pathLst>
          </a:custGeom>
          <a:ln w="21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4819" y="6082471"/>
            <a:ext cx="344170" cy="85725"/>
          </a:xfrm>
          <a:custGeom>
            <a:avLst/>
            <a:gdLst/>
            <a:ahLst/>
            <a:cxnLst/>
            <a:rect l="l" t="t" r="r" b="b"/>
            <a:pathLst>
              <a:path w="344169" h="85725">
                <a:moveTo>
                  <a:pt x="0" y="85643"/>
                </a:moveTo>
                <a:lnTo>
                  <a:pt x="137727" y="85643"/>
                </a:lnTo>
                <a:lnTo>
                  <a:pt x="137727" y="0"/>
                </a:lnTo>
                <a:lnTo>
                  <a:pt x="34781" y="0"/>
                </a:lnTo>
                <a:lnTo>
                  <a:pt x="308783" y="0"/>
                </a:lnTo>
                <a:lnTo>
                  <a:pt x="205837" y="0"/>
                </a:lnTo>
                <a:lnTo>
                  <a:pt x="205837" y="85643"/>
                </a:lnTo>
                <a:lnTo>
                  <a:pt x="343619" y="85643"/>
                </a:lnTo>
              </a:path>
            </a:pathLst>
          </a:custGeom>
          <a:ln w="2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332" y="6018533"/>
            <a:ext cx="260350" cy="64135"/>
          </a:xfrm>
          <a:custGeom>
            <a:avLst/>
            <a:gdLst/>
            <a:ahLst/>
            <a:cxnLst/>
            <a:rect l="l" t="t" r="r" b="b"/>
            <a:pathLst>
              <a:path w="260350" h="64135">
                <a:moveTo>
                  <a:pt x="260002" y="63301"/>
                </a:moveTo>
                <a:lnTo>
                  <a:pt x="254881" y="40459"/>
                </a:lnTo>
                <a:lnTo>
                  <a:pt x="231264" y="20937"/>
                </a:lnTo>
                <a:lnTo>
                  <a:pt x="192888" y="6772"/>
                </a:lnTo>
                <a:lnTo>
                  <a:pt x="143488" y="0"/>
                </a:lnTo>
                <a:lnTo>
                  <a:pt x="92038" y="2267"/>
                </a:lnTo>
                <a:lnTo>
                  <a:pt x="48074" y="12755"/>
                </a:lnTo>
                <a:lnTo>
                  <a:pt x="16173" y="29798"/>
                </a:lnTo>
                <a:lnTo>
                  <a:pt x="915" y="51732"/>
                </a:lnTo>
                <a:lnTo>
                  <a:pt x="0" y="55777"/>
                </a:lnTo>
                <a:lnTo>
                  <a:pt x="53" y="59857"/>
                </a:lnTo>
                <a:lnTo>
                  <a:pt x="1076" y="63902"/>
                </a:lnTo>
              </a:path>
            </a:pathLst>
          </a:custGeom>
          <a:ln w="214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8318" y="6071053"/>
            <a:ext cx="115570" cy="107314"/>
          </a:xfrm>
          <a:custGeom>
            <a:avLst/>
            <a:gdLst/>
            <a:ahLst/>
            <a:cxnLst/>
            <a:rect l="l" t="t" r="r" b="b"/>
            <a:pathLst>
              <a:path w="115569" h="107314">
                <a:moveTo>
                  <a:pt x="0" y="107050"/>
                </a:moveTo>
                <a:lnTo>
                  <a:pt x="115044" y="107050"/>
                </a:lnTo>
                <a:lnTo>
                  <a:pt x="115044" y="0"/>
                </a:lnTo>
                <a:lnTo>
                  <a:pt x="0" y="0"/>
                </a:lnTo>
                <a:lnTo>
                  <a:pt x="0" y="107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318" y="6071053"/>
            <a:ext cx="115570" cy="107314"/>
          </a:xfrm>
          <a:custGeom>
            <a:avLst/>
            <a:gdLst/>
            <a:ahLst/>
            <a:cxnLst/>
            <a:rect l="l" t="t" r="r" b="b"/>
            <a:pathLst>
              <a:path w="115569" h="107314">
                <a:moveTo>
                  <a:pt x="0" y="107050"/>
                </a:moveTo>
                <a:lnTo>
                  <a:pt x="115044" y="107050"/>
                </a:lnTo>
                <a:lnTo>
                  <a:pt x="115044" y="0"/>
                </a:lnTo>
                <a:lnTo>
                  <a:pt x="0" y="0"/>
                </a:lnTo>
                <a:lnTo>
                  <a:pt x="0" y="107050"/>
                </a:lnTo>
                <a:close/>
              </a:path>
            </a:pathLst>
          </a:custGeom>
          <a:ln w="7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318" y="607105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050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3378" y="607105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050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8318" y="6167398"/>
            <a:ext cx="115570" cy="21590"/>
          </a:xfrm>
          <a:custGeom>
            <a:avLst/>
            <a:gdLst/>
            <a:ahLst/>
            <a:cxnLst/>
            <a:rect l="l" t="t" r="r" b="b"/>
            <a:pathLst>
              <a:path w="115569" h="21589">
                <a:moveTo>
                  <a:pt x="0" y="21410"/>
                </a:moveTo>
                <a:lnTo>
                  <a:pt x="115060" y="21410"/>
                </a:lnTo>
                <a:lnTo>
                  <a:pt x="115060" y="0"/>
                </a:lnTo>
                <a:lnTo>
                  <a:pt x="0" y="0"/>
                </a:lnTo>
                <a:lnTo>
                  <a:pt x="0" y="21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4819" y="6176679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2058" y="0"/>
                </a:lnTo>
              </a:path>
            </a:pathLst>
          </a:custGeom>
          <a:ln w="7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4819" y="6230916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2058" y="0"/>
                </a:lnTo>
              </a:path>
            </a:pathLst>
          </a:custGeom>
          <a:ln w="7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8021" y="5313132"/>
            <a:ext cx="257810" cy="485775"/>
          </a:xfrm>
          <a:custGeom>
            <a:avLst/>
            <a:gdLst/>
            <a:ahLst/>
            <a:cxnLst/>
            <a:rect l="l" t="t" r="r" b="b"/>
            <a:pathLst>
              <a:path w="257810" h="485775">
                <a:moveTo>
                  <a:pt x="0" y="0"/>
                </a:moveTo>
                <a:lnTo>
                  <a:pt x="257310" y="485306"/>
                </a:lnTo>
              </a:path>
            </a:pathLst>
          </a:custGeom>
          <a:ln w="7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0657" y="5313132"/>
            <a:ext cx="257810" cy="485775"/>
          </a:xfrm>
          <a:custGeom>
            <a:avLst/>
            <a:gdLst/>
            <a:ahLst/>
            <a:cxnLst/>
            <a:rect l="l" t="t" r="r" b="b"/>
            <a:pathLst>
              <a:path w="257810" h="485775">
                <a:moveTo>
                  <a:pt x="257364" y="0"/>
                </a:moveTo>
                <a:lnTo>
                  <a:pt x="0" y="485306"/>
                </a:lnTo>
              </a:path>
            </a:pathLst>
          </a:custGeom>
          <a:ln w="7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38021" y="5313132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06"/>
                </a:lnTo>
              </a:path>
            </a:pathLst>
          </a:custGeom>
          <a:ln w="7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8021" y="5313132"/>
            <a:ext cx="128905" cy="485775"/>
          </a:xfrm>
          <a:custGeom>
            <a:avLst/>
            <a:gdLst/>
            <a:ahLst/>
            <a:cxnLst/>
            <a:rect l="l" t="t" r="r" b="b"/>
            <a:pathLst>
              <a:path w="128905" h="485775">
                <a:moveTo>
                  <a:pt x="0" y="0"/>
                </a:moveTo>
                <a:lnTo>
                  <a:pt x="128628" y="485306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9339" y="5313132"/>
            <a:ext cx="128905" cy="485775"/>
          </a:xfrm>
          <a:custGeom>
            <a:avLst/>
            <a:gdLst/>
            <a:ahLst/>
            <a:cxnLst/>
            <a:rect l="l" t="t" r="r" b="b"/>
            <a:pathLst>
              <a:path w="128905" h="485775">
                <a:moveTo>
                  <a:pt x="128682" y="0"/>
                </a:moveTo>
                <a:lnTo>
                  <a:pt x="0" y="485306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7690" y="5175169"/>
            <a:ext cx="192724" cy="18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7465" y="5212132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-10708" y="909"/>
                </a:moveTo>
                <a:lnTo>
                  <a:pt x="38652" y="909"/>
                </a:lnTo>
              </a:path>
            </a:pathLst>
          </a:custGeom>
          <a:ln w="23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8816" y="5151838"/>
            <a:ext cx="730250" cy="40005"/>
          </a:xfrm>
          <a:custGeom>
            <a:avLst/>
            <a:gdLst/>
            <a:ahLst/>
            <a:cxnLst/>
            <a:rect l="l" t="t" r="r" b="b"/>
            <a:pathLst>
              <a:path w="730250" h="40004">
                <a:moveTo>
                  <a:pt x="428999" y="39689"/>
                </a:moveTo>
                <a:lnTo>
                  <a:pt x="509839" y="38355"/>
                </a:lnTo>
                <a:lnTo>
                  <a:pt x="580787" y="36132"/>
                </a:lnTo>
                <a:lnTo>
                  <a:pt x="640069" y="33158"/>
                </a:lnTo>
                <a:lnTo>
                  <a:pt x="685908" y="29571"/>
                </a:lnTo>
                <a:lnTo>
                  <a:pt x="730161" y="21109"/>
                </a:lnTo>
                <a:lnTo>
                  <a:pt x="725022" y="16510"/>
                </a:lnTo>
                <a:lnTo>
                  <a:pt x="671850" y="9127"/>
                </a:lnTo>
                <a:lnTo>
                  <a:pt x="627808" y="6103"/>
                </a:lnTo>
                <a:lnTo>
                  <a:pt x="574399" y="3613"/>
                </a:lnTo>
                <a:lnTo>
                  <a:pt x="513329" y="1722"/>
                </a:lnTo>
                <a:lnTo>
                  <a:pt x="446299" y="496"/>
                </a:lnTo>
                <a:lnTo>
                  <a:pt x="375014" y="0"/>
                </a:lnTo>
                <a:lnTo>
                  <a:pt x="301178" y="299"/>
                </a:lnTo>
                <a:lnTo>
                  <a:pt x="220336" y="1634"/>
                </a:lnTo>
                <a:lnTo>
                  <a:pt x="149381" y="3857"/>
                </a:lnTo>
                <a:lnTo>
                  <a:pt x="90091" y="6831"/>
                </a:lnTo>
                <a:lnTo>
                  <a:pt x="44246" y="10418"/>
                </a:lnTo>
                <a:lnTo>
                  <a:pt x="0" y="18879"/>
                </a:lnTo>
                <a:lnTo>
                  <a:pt x="5155" y="23479"/>
                </a:lnTo>
                <a:lnTo>
                  <a:pt x="63685" y="31312"/>
                </a:lnTo>
                <a:lnTo>
                  <a:pt x="113068" y="34481"/>
                </a:lnTo>
                <a:lnTo>
                  <a:pt x="173353" y="37024"/>
                </a:lnTo>
                <a:lnTo>
                  <a:pt x="242660" y="38843"/>
                </a:lnTo>
                <a:lnTo>
                  <a:pt x="319107" y="39841"/>
                </a:lnTo>
              </a:path>
            </a:pathLst>
          </a:custGeom>
          <a:ln w="21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14600" y="5181600"/>
            <a:ext cx="18440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u(t)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P(i(t-</a:t>
            </a:r>
            <a:r>
              <a:rPr sz="2400" b="1" dirty="0">
                <a:latin typeface="Symbol"/>
                <a:cs typeface="Symbol"/>
              </a:rPr>
              <a:t></a:t>
            </a:r>
            <a:r>
              <a:rPr sz="2400" b="1" dirty="0">
                <a:latin typeface="Times New Roman"/>
                <a:cs typeface="Times New Roman"/>
              </a:rPr>
              <a:t>))</a:t>
            </a:r>
            <a:endParaRPr sz="2400" dirty="0">
              <a:latin typeface="Times New Roman"/>
              <a:cs typeface="Times New Roman"/>
            </a:endParaRPr>
          </a:p>
          <a:p>
            <a:pPr marL="694055">
              <a:lnSpc>
                <a:spcPct val="100000"/>
              </a:lnSpc>
            </a:pPr>
            <a:r>
              <a:rPr sz="2400" b="1" spc="-5" dirty="0">
                <a:latin typeface="Symbol"/>
                <a:cs typeface="Symbol"/>
              </a:rPr>
              <a:t>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ymbol"/>
                <a:cs typeface="Symbol"/>
              </a:rPr>
              <a:t>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5108612" y="5015702"/>
            <a:ext cx="316905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5080" indent="-191135">
              <a:lnSpc>
                <a:spcPct val="100000"/>
              </a:lnSpc>
              <a:buFont typeface="Times New Roman"/>
              <a:buChar char="•"/>
              <a:tabLst>
                <a:tab pos="2038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Nelle M.S.A. la storia </a:t>
            </a:r>
            <a:r>
              <a:rPr sz="1600" i="1" dirty="0">
                <a:latin typeface="Times New Roman"/>
                <a:cs typeface="Times New Roman"/>
              </a:rPr>
              <a:t>passata </a:t>
            </a:r>
            <a:r>
              <a:rPr sz="1600" i="1" spc="-5" dirty="0">
                <a:latin typeface="Times New Roman"/>
                <a:cs typeface="Times New Roman"/>
              </a:rPr>
              <a:t>è </a:t>
            </a:r>
            <a:r>
              <a:rPr sz="1600" i="1" spc="-10" dirty="0">
                <a:latin typeface="Times New Roman"/>
                <a:cs typeface="Times New Roman"/>
              </a:rPr>
              <a:t>rappresentata  </a:t>
            </a:r>
            <a:r>
              <a:rPr sz="1600" i="1" spc="-5" dirty="0">
                <a:latin typeface="Times New Roman"/>
                <a:cs typeface="Times New Roman"/>
              </a:rPr>
              <a:t>solo dalla sequenza con cui è variato </a:t>
            </a:r>
            <a:r>
              <a:rPr sz="1600" i="1" spc="-10" dirty="0">
                <a:latin typeface="Times New Roman"/>
                <a:cs typeface="Times New Roman"/>
              </a:rPr>
              <a:t>l’ingresso,  </a:t>
            </a:r>
            <a:r>
              <a:rPr sz="1600" i="1" spc="-5" dirty="0">
                <a:latin typeface="Times New Roman"/>
                <a:cs typeface="Times New Roman"/>
              </a:rPr>
              <a:t>e non dalla durata di </a:t>
            </a:r>
            <a:r>
              <a:rPr sz="1600" i="1" dirty="0">
                <a:latin typeface="Times New Roman"/>
                <a:cs typeface="Times New Roman"/>
              </a:rPr>
              <a:t>ogni </a:t>
            </a:r>
            <a:r>
              <a:rPr sz="1600" i="1" spc="-5" dirty="0">
                <a:latin typeface="Times New Roman"/>
                <a:cs typeface="Times New Roman"/>
              </a:rPr>
              <a:t>configurazione di  </a:t>
            </a:r>
            <a:r>
              <a:rPr sz="1600" i="1" spc="-10" dirty="0">
                <a:latin typeface="Times New Roman"/>
                <a:cs typeface="Times New Roman"/>
              </a:rPr>
              <a:t>ingresso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0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886" y="27711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Un esempio di sistema digitale con memoria che  </a:t>
            </a:r>
            <a:r>
              <a:rPr b="0" spc="-10" dirty="0">
                <a:latin typeface="Calibri"/>
                <a:cs typeface="Calibri"/>
              </a:rPr>
              <a:t>non </a:t>
            </a:r>
            <a:r>
              <a:rPr b="0" spc="-5" dirty="0">
                <a:latin typeface="Calibri"/>
                <a:cs typeface="Calibri"/>
              </a:rPr>
              <a:t>ha </a:t>
            </a:r>
            <a:r>
              <a:rPr b="0" spc="-10" dirty="0">
                <a:latin typeface="Calibri"/>
                <a:cs typeface="Calibri"/>
              </a:rPr>
              <a:t>bisogno </a:t>
            </a:r>
            <a:r>
              <a:rPr b="0" spc="-5" dirty="0">
                <a:latin typeface="Calibri"/>
                <a:cs typeface="Calibri"/>
              </a:rPr>
              <a:t>di </a:t>
            </a:r>
            <a:r>
              <a:rPr b="0" spc="-10" dirty="0">
                <a:latin typeface="Calibri"/>
                <a:cs typeface="Calibri"/>
              </a:rPr>
              <a:t>misurare </a:t>
            </a:r>
            <a:r>
              <a:rPr b="0" spc="-5" dirty="0">
                <a:latin typeface="Calibri"/>
                <a:cs typeface="Calibri"/>
              </a:rPr>
              <a:t>la </a:t>
            </a:r>
            <a:r>
              <a:rPr b="0" spc="-10" dirty="0">
                <a:latin typeface="Calibri"/>
                <a:cs typeface="Calibri"/>
              </a:rPr>
              <a:t>durata degli  </a:t>
            </a:r>
            <a:r>
              <a:rPr b="0" spc="-5" dirty="0">
                <a:latin typeface="Calibri"/>
                <a:cs typeface="Calibri"/>
              </a:rPr>
              <a:t>intervalli di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tempo</a:t>
            </a:r>
            <a:r>
              <a:rPr lang="it-IT" b="0" spc="-5" dirty="0">
                <a:latin typeface="Calibri"/>
                <a:cs typeface="Calibri"/>
              </a:rPr>
              <a:t> (MSA)</a:t>
            </a:r>
            <a:endParaRPr b="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454" y="1530601"/>
            <a:ext cx="7557134" cy="21922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Il comportamento di una lampada da 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comodino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che si accende e si spegne premendo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 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pulsante è riconducibile al modello delle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Macchine Sequenziali Asincrone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endParaRPr lang="it-IT" sz="16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il fatto che la lampada (cioè l’</a:t>
            </a:r>
            <a:r>
              <a:rPr lang="it-IT" sz="16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uscita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) sia accesa o spenta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non dipende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dalla posizione del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pulsante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 (cioè </a:t>
            </a:r>
            <a:r>
              <a:rPr lang="it-IT" sz="16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l’ingresso, </a:t>
            </a:r>
            <a:r>
              <a:rPr sz="1600" spc="-10" dirty="0" err="1">
                <a:solidFill>
                  <a:srgbClr val="FF0000"/>
                </a:solidFill>
                <a:latin typeface="Calibri"/>
                <a:cs typeface="Calibri"/>
              </a:rPr>
              <a:t>premuto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o rilasciato), né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dalla 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durata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degli intervalli di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tempo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in cui il pulsante è stato premuto o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rilasciato</a:t>
            </a:r>
            <a:endParaRPr lang="it-IT" sz="16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dipende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invece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dal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numero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di volte in cui il pulsante è stato premuto nel passato,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dipende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cioè 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solamente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dalla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con cui è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cambiat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a la posizione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pulsante (i. e. </a:t>
            </a:r>
            <a:r>
              <a:rPr sz="1600" b="1" u="sng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il</a:t>
            </a:r>
            <a:r>
              <a:rPr sz="1600" b="1" u="sng" spc="1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u="sng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valore</a:t>
            </a:r>
            <a:r>
              <a:rPr lang="it-IT" sz="16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u="sng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dell’ingresso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7639" y="5682762"/>
            <a:ext cx="958215" cy="150495"/>
          </a:xfrm>
          <a:custGeom>
            <a:avLst/>
            <a:gdLst/>
            <a:ahLst/>
            <a:cxnLst/>
            <a:rect l="l" t="t" r="r" b="b"/>
            <a:pathLst>
              <a:path w="958214" h="150495">
                <a:moveTo>
                  <a:pt x="958181" y="74937"/>
                </a:moveTo>
                <a:lnTo>
                  <a:pt x="904704" y="109374"/>
                </a:lnTo>
                <a:lnTo>
                  <a:pt x="865741" y="119193"/>
                </a:lnTo>
                <a:lnTo>
                  <a:pt x="817855" y="127924"/>
                </a:lnTo>
                <a:lnTo>
                  <a:pt x="762031" y="135415"/>
                </a:lnTo>
                <a:lnTo>
                  <a:pt x="699255" y="141509"/>
                </a:lnTo>
                <a:lnTo>
                  <a:pt x="630516" y="146053"/>
                </a:lnTo>
                <a:lnTo>
                  <a:pt x="556798" y="148893"/>
                </a:lnTo>
                <a:lnTo>
                  <a:pt x="479090" y="149874"/>
                </a:lnTo>
                <a:lnTo>
                  <a:pt x="401379" y="148893"/>
                </a:lnTo>
                <a:lnTo>
                  <a:pt x="327660" y="146053"/>
                </a:lnTo>
                <a:lnTo>
                  <a:pt x="258920" y="141509"/>
                </a:lnTo>
                <a:lnTo>
                  <a:pt x="196145" y="135415"/>
                </a:lnTo>
                <a:lnTo>
                  <a:pt x="140321" y="127924"/>
                </a:lnTo>
                <a:lnTo>
                  <a:pt x="92436" y="119193"/>
                </a:lnTo>
                <a:lnTo>
                  <a:pt x="53474" y="109374"/>
                </a:lnTo>
                <a:lnTo>
                  <a:pt x="6270" y="87091"/>
                </a:lnTo>
                <a:lnTo>
                  <a:pt x="0" y="74937"/>
                </a:lnTo>
                <a:lnTo>
                  <a:pt x="6270" y="62782"/>
                </a:lnTo>
                <a:lnTo>
                  <a:pt x="53474" y="40499"/>
                </a:lnTo>
                <a:lnTo>
                  <a:pt x="92436" y="30680"/>
                </a:lnTo>
                <a:lnTo>
                  <a:pt x="140321" y="21949"/>
                </a:lnTo>
                <a:lnTo>
                  <a:pt x="196145" y="14459"/>
                </a:lnTo>
                <a:lnTo>
                  <a:pt x="258920" y="8364"/>
                </a:lnTo>
                <a:lnTo>
                  <a:pt x="327660" y="3820"/>
                </a:lnTo>
                <a:lnTo>
                  <a:pt x="401379" y="980"/>
                </a:lnTo>
                <a:lnTo>
                  <a:pt x="479090" y="0"/>
                </a:lnTo>
                <a:lnTo>
                  <a:pt x="556798" y="980"/>
                </a:lnTo>
                <a:lnTo>
                  <a:pt x="630516" y="3820"/>
                </a:lnTo>
                <a:lnTo>
                  <a:pt x="699255" y="8364"/>
                </a:lnTo>
                <a:lnTo>
                  <a:pt x="762031" y="14459"/>
                </a:lnTo>
                <a:lnTo>
                  <a:pt x="817855" y="21949"/>
                </a:lnTo>
                <a:lnTo>
                  <a:pt x="865741" y="30681"/>
                </a:lnTo>
                <a:lnTo>
                  <a:pt x="904704" y="40500"/>
                </a:lnTo>
                <a:lnTo>
                  <a:pt x="951910" y="62782"/>
                </a:lnTo>
                <a:lnTo>
                  <a:pt x="958181" y="74937"/>
                </a:lnTo>
                <a:close/>
              </a:path>
            </a:pathLst>
          </a:custGeom>
          <a:ln w="21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3732" y="4657923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1079081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4556" y="4442843"/>
            <a:ext cx="727075" cy="208279"/>
          </a:xfrm>
          <a:custGeom>
            <a:avLst/>
            <a:gdLst/>
            <a:ahLst/>
            <a:cxnLst/>
            <a:rect l="l" t="t" r="r" b="b"/>
            <a:pathLst>
              <a:path w="727075" h="208279">
                <a:moveTo>
                  <a:pt x="726452" y="169983"/>
                </a:moveTo>
                <a:lnTo>
                  <a:pt x="700172" y="112982"/>
                </a:lnTo>
                <a:lnTo>
                  <a:pt x="641872" y="64684"/>
                </a:lnTo>
                <a:lnTo>
                  <a:pt x="602709" y="44673"/>
                </a:lnTo>
                <a:lnTo>
                  <a:pt x="557935" y="27888"/>
                </a:lnTo>
                <a:lnTo>
                  <a:pt x="508347" y="14678"/>
                </a:lnTo>
                <a:lnTo>
                  <a:pt x="454744" y="5393"/>
                </a:lnTo>
                <a:lnTo>
                  <a:pt x="397922" y="384"/>
                </a:lnTo>
                <a:lnTo>
                  <a:pt x="338682" y="0"/>
                </a:lnTo>
                <a:lnTo>
                  <a:pt x="273794" y="5139"/>
                </a:lnTo>
                <a:lnTo>
                  <a:pt x="213488" y="15681"/>
                </a:lnTo>
                <a:lnTo>
                  <a:pt x="158720" y="31076"/>
                </a:lnTo>
                <a:lnTo>
                  <a:pt x="110448" y="50773"/>
                </a:lnTo>
                <a:lnTo>
                  <a:pt x="69627" y="74225"/>
                </a:lnTo>
                <a:lnTo>
                  <a:pt x="37215" y="100880"/>
                </a:lnTo>
                <a:lnTo>
                  <a:pt x="1444" y="161605"/>
                </a:lnTo>
                <a:lnTo>
                  <a:pt x="0" y="194576"/>
                </a:lnTo>
                <a:lnTo>
                  <a:pt x="592" y="198970"/>
                </a:lnTo>
                <a:lnTo>
                  <a:pt x="1502" y="203363"/>
                </a:lnTo>
                <a:lnTo>
                  <a:pt x="2724" y="207706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7115" y="4603888"/>
            <a:ext cx="729615" cy="108585"/>
          </a:xfrm>
          <a:custGeom>
            <a:avLst/>
            <a:gdLst/>
            <a:ahLst/>
            <a:cxnLst/>
            <a:rect l="l" t="t" r="r" b="b"/>
            <a:pathLst>
              <a:path w="729614" h="108585">
                <a:moveTo>
                  <a:pt x="729181" y="108070"/>
                </a:moveTo>
                <a:lnTo>
                  <a:pt x="709148" y="67912"/>
                </a:lnTo>
                <a:lnTo>
                  <a:pt x="638128" y="34207"/>
                </a:lnTo>
                <a:lnTo>
                  <a:pt x="586935" y="20856"/>
                </a:lnTo>
                <a:lnTo>
                  <a:pt x="527120" y="10416"/>
                </a:lnTo>
                <a:lnTo>
                  <a:pt x="460058" y="3320"/>
                </a:lnTo>
                <a:lnTo>
                  <a:pt x="387123" y="0"/>
                </a:lnTo>
                <a:lnTo>
                  <a:pt x="321315" y="525"/>
                </a:lnTo>
                <a:lnTo>
                  <a:pt x="258684" y="4209"/>
                </a:lnTo>
                <a:lnTo>
                  <a:pt x="200322" y="10782"/>
                </a:lnTo>
                <a:lnTo>
                  <a:pt x="147320" y="19972"/>
                </a:lnTo>
                <a:lnTo>
                  <a:pt x="100769" y="31509"/>
                </a:lnTo>
                <a:lnTo>
                  <a:pt x="61762" y="45120"/>
                </a:lnTo>
                <a:lnTo>
                  <a:pt x="10744" y="77486"/>
                </a:lnTo>
                <a:lnTo>
                  <a:pt x="0" y="99889"/>
                </a:lnTo>
                <a:lnTo>
                  <a:pt x="0" y="104080"/>
                </a:lnTo>
                <a:lnTo>
                  <a:pt x="969" y="108272"/>
                </a:lnTo>
              </a:path>
            </a:pathLst>
          </a:custGeom>
          <a:ln w="21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2324" y="5642797"/>
            <a:ext cx="344170" cy="85725"/>
          </a:xfrm>
          <a:custGeom>
            <a:avLst/>
            <a:gdLst/>
            <a:ahLst/>
            <a:cxnLst/>
            <a:rect l="l" t="t" r="r" b="b"/>
            <a:pathLst>
              <a:path w="344169" h="85725">
                <a:moveTo>
                  <a:pt x="0" y="85643"/>
                </a:moveTo>
                <a:lnTo>
                  <a:pt x="137727" y="85643"/>
                </a:lnTo>
                <a:lnTo>
                  <a:pt x="137727" y="0"/>
                </a:lnTo>
                <a:lnTo>
                  <a:pt x="34781" y="0"/>
                </a:lnTo>
                <a:lnTo>
                  <a:pt x="308783" y="0"/>
                </a:lnTo>
                <a:lnTo>
                  <a:pt x="205837" y="0"/>
                </a:lnTo>
                <a:lnTo>
                  <a:pt x="205837" y="85643"/>
                </a:lnTo>
                <a:lnTo>
                  <a:pt x="343619" y="85643"/>
                </a:lnTo>
              </a:path>
            </a:pathLst>
          </a:custGeom>
          <a:ln w="2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6837" y="5578859"/>
            <a:ext cx="260350" cy="64135"/>
          </a:xfrm>
          <a:custGeom>
            <a:avLst/>
            <a:gdLst/>
            <a:ahLst/>
            <a:cxnLst/>
            <a:rect l="l" t="t" r="r" b="b"/>
            <a:pathLst>
              <a:path w="260350" h="64135">
                <a:moveTo>
                  <a:pt x="260002" y="63301"/>
                </a:moveTo>
                <a:lnTo>
                  <a:pt x="254881" y="40459"/>
                </a:lnTo>
                <a:lnTo>
                  <a:pt x="231264" y="20937"/>
                </a:lnTo>
                <a:lnTo>
                  <a:pt x="192888" y="6772"/>
                </a:lnTo>
                <a:lnTo>
                  <a:pt x="143488" y="0"/>
                </a:lnTo>
                <a:lnTo>
                  <a:pt x="92038" y="2267"/>
                </a:lnTo>
                <a:lnTo>
                  <a:pt x="48074" y="12755"/>
                </a:lnTo>
                <a:lnTo>
                  <a:pt x="16173" y="29798"/>
                </a:lnTo>
                <a:lnTo>
                  <a:pt x="915" y="51732"/>
                </a:lnTo>
                <a:lnTo>
                  <a:pt x="0" y="55777"/>
                </a:lnTo>
                <a:lnTo>
                  <a:pt x="53" y="59857"/>
                </a:lnTo>
                <a:lnTo>
                  <a:pt x="1076" y="63902"/>
                </a:lnTo>
              </a:path>
            </a:pathLst>
          </a:custGeom>
          <a:ln w="214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5823" y="5631379"/>
            <a:ext cx="115570" cy="107314"/>
          </a:xfrm>
          <a:custGeom>
            <a:avLst/>
            <a:gdLst/>
            <a:ahLst/>
            <a:cxnLst/>
            <a:rect l="l" t="t" r="r" b="b"/>
            <a:pathLst>
              <a:path w="115569" h="107314">
                <a:moveTo>
                  <a:pt x="0" y="107050"/>
                </a:moveTo>
                <a:lnTo>
                  <a:pt x="115044" y="107050"/>
                </a:lnTo>
                <a:lnTo>
                  <a:pt x="115044" y="0"/>
                </a:lnTo>
                <a:lnTo>
                  <a:pt x="0" y="0"/>
                </a:lnTo>
                <a:lnTo>
                  <a:pt x="0" y="107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5823" y="5631379"/>
            <a:ext cx="115570" cy="107314"/>
          </a:xfrm>
          <a:custGeom>
            <a:avLst/>
            <a:gdLst/>
            <a:ahLst/>
            <a:cxnLst/>
            <a:rect l="l" t="t" r="r" b="b"/>
            <a:pathLst>
              <a:path w="115569" h="107314">
                <a:moveTo>
                  <a:pt x="0" y="107050"/>
                </a:moveTo>
                <a:lnTo>
                  <a:pt x="115044" y="107050"/>
                </a:lnTo>
                <a:lnTo>
                  <a:pt x="115044" y="0"/>
                </a:lnTo>
                <a:lnTo>
                  <a:pt x="0" y="0"/>
                </a:lnTo>
                <a:lnTo>
                  <a:pt x="0" y="107050"/>
                </a:lnTo>
                <a:close/>
              </a:path>
            </a:pathLst>
          </a:custGeom>
          <a:ln w="7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5823" y="563137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050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0883" y="563137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050"/>
                </a:moveTo>
                <a:lnTo>
                  <a:pt x="0" y="0"/>
                </a:lnTo>
              </a:path>
            </a:pathLst>
          </a:custGeom>
          <a:ln w="2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5823" y="5727724"/>
            <a:ext cx="115570" cy="21590"/>
          </a:xfrm>
          <a:custGeom>
            <a:avLst/>
            <a:gdLst/>
            <a:ahLst/>
            <a:cxnLst/>
            <a:rect l="l" t="t" r="r" b="b"/>
            <a:pathLst>
              <a:path w="115569" h="21589">
                <a:moveTo>
                  <a:pt x="0" y="21410"/>
                </a:moveTo>
                <a:lnTo>
                  <a:pt x="115060" y="21410"/>
                </a:lnTo>
                <a:lnTo>
                  <a:pt x="115060" y="0"/>
                </a:lnTo>
                <a:lnTo>
                  <a:pt x="0" y="0"/>
                </a:lnTo>
                <a:lnTo>
                  <a:pt x="0" y="21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2324" y="5737005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2058" y="0"/>
                </a:lnTo>
              </a:path>
            </a:pathLst>
          </a:custGeom>
          <a:ln w="7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2324" y="5791242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2058" y="0"/>
                </a:lnTo>
              </a:path>
            </a:pathLst>
          </a:custGeom>
          <a:ln w="7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5526" y="4873458"/>
            <a:ext cx="257810" cy="485775"/>
          </a:xfrm>
          <a:custGeom>
            <a:avLst/>
            <a:gdLst/>
            <a:ahLst/>
            <a:cxnLst/>
            <a:rect l="l" t="t" r="r" b="b"/>
            <a:pathLst>
              <a:path w="257810" h="485775">
                <a:moveTo>
                  <a:pt x="0" y="0"/>
                </a:moveTo>
                <a:lnTo>
                  <a:pt x="257310" y="485306"/>
                </a:lnTo>
              </a:path>
            </a:pathLst>
          </a:custGeom>
          <a:ln w="7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8162" y="4873458"/>
            <a:ext cx="257810" cy="485775"/>
          </a:xfrm>
          <a:custGeom>
            <a:avLst/>
            <a:gdLst/>
            <a:ahLst/>
            <a:cxnLst/>
            <a:rect l="l" t="t" r="r" b="b"/>
            <a:pathLst>
              <a:path w="257810" h="485775">
                <a:moveTo>
                  <a:pt x="257364" y="0"/>
                </a:moveTo>
                <a:lnTo>
                  <a:pt x="0" y="485306"/>
                </a:lnTo>
              </a:path>
            </a:pathLst>
          </a:custGeom>
          <a:ln w="7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5526" y="4873458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06"/>
                </a:lnTo>
              </a:path>
            </a:pathLst>
          </a:custGeom>
          <a:ln w="7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5526" y="4873458"/>
            <a:ext cx="128905" cy="485775"/>
          </a:xfrm>
          <a:custGeom>
            <a:avLst/>
            <a:gdLst/>
            <a:ahLst/>
            <a:cxnLst/>
            <a:rect l="l" t="t" r="r" b="b"/>
            <a:pathLst>
              <a:path w="128905" h="485775">
                <a:moveTo>
                  <a:pt x="0" y="0"/>
                </a:moveTo>
                <a:lnTo>
                  <a:pt x="128628" y="485306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6844" y="4873458"/>
            <a:ext cx="128905" cy="485775"/>
          </a:xfrm>
          <a:custGeom>
            <a:avLst/>
            <a:gdLst/>
            <a:ahLst/>
            <a:cxnLst/>
            <a:rect l="l" t="t" r="r" b="b"/>
            <a:pathLst>
              <a:path w="128905" h="485775">
                <a:moveTo>
                  <a:pt x="128682" y="0"/>
                </a:moveTo>
                <a:lnTo>
                  <a:pt x="0" y="485306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5195" y="4735495"/>
            <a:ext cx="192724" cy="18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970" y="4772458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-10708" y="909"/>
                </a:moveTo>
                <a:lnTo>
                  <a:pt x="38652" y="909"/>
                </a:lnTo>
              </a:path>
            </a:pathLst>
          </a:custGeom>
          <a:ln w="23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6321" y="4712164"/>
            <a:ext cx="730250" cy="40005"/>
          </a:xfrm>
          <a:custGeom>
            <a:avLst/>
            <a:gdLst/>
            <a:ahLst/>
            <a:cxnLst/>
            <a:rect l="l" t="t" r="r" b="b"/>
            <a:pathLst>
              <a:path w="730250" h="40004">
                <a:moveTo>
                  <a:pt x="428999" y="39689"/>
                </a:moveTo>
                <a:lnTo>
                  <a:pt x="509839" y="38355"/>
                </a:lnTo>
                <a:lnTo>
                  <a:pt x="580787" y="36132"/>
                </a:lnTo>
                <a:lnTo>
                  <a:pt x="640069" y="33158"/>
                </a:lnTo>
                <a:lnTo>
                  <a:pt x="685908" y="29571"/>
                </a:lnTo>
                <a:lnTo>
                  <a:pt x="730161" y="21109"/>
                </a:lnTo>
                <a:lnTo>
                  <a:pt x="725022" y="16510"/>
                </a:lnTo>
                <a:lnTo>
                  <a:pt x="671850" y="9127"/>
                </a:lnTo>
                <a:lnTo>
                  <a:pt x="627808" y="6103"/>
                </a:lnTo>
                <a:lnTo>
                  <a:pt x="574399" y="3613"/>
                </a:lnTo>
                <a:lnTo>
                  <a:pt x="513329" y="1722"/>
                </a:lnTo>
                <a:lnTo>
                  <a:pt x="446299" y="496"/>
                </a:lnTo>
                <a:lnTo>
                  <a:pt x="375014" y="0"/>
                </a:lnTo>
                <a:lnTo>
                  <a:pt x="301178" y="299"/>
                </a:lnTo>
                <a:lnTo>
                  <a:pt x="220336" y="1634"/>
                </a:lnTo>
                <a:lnTo>
                  <a:pt x="149381" y="3857"/>
                </a:lnTo>
                <a:lnTo>
                  <a:pt x="90091" y="6831"/>
                </a:lnTo>
                <a:lnTo>
                  <a:pt x="44246" y="10418"/>
                </a:lnTo>
                <a:lnTo>
                  <a:pt x="0" y="18879"/>
                </a:lnTo>
                <a:lnTo>
                  <a:pt x="5155" y="23479"/>
                </a:lnTo>
                <a:lnTo>
                  <a:pt x="63685" y="31312"/>
                </a:lnTo>
                <a:lnTo>
                  <a:pt x="113068" y="34481"/>
                </a:lnTo>
                <a:lnTo>
                  <a:pt x="173353" y="37024"/>
                </a:lnTo>
                <a:lnTo>
                  <a:pt x="242660" y="38843"/>
                </a:lnTo>
                <a:lnTo>
                  <a:pt x="319107" y="39841"/>
                </a:lnTo>
              </a:path>
            </a:pathLst>
          </a:custGeom>
          <a:ln w="21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72105" y="4741926"/>
            <a:ext cx="18440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u(t)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P(i(t-</a:t>
            </a:r>
            <a:r>
              <a:rPr sz="2400" b="1" dirty="0">
                <a:latin typeface="Symbol"/>
                <a:cs typeface="Symbol"/>
              </a:rPr>
              <a:t></a:t>
            </a:r>
            <a:r>
              <a:rPr sz="2400" b="1" dirty="0">
                <a:latin typeface="Times New Roman"/>
                <a:cs typeface="Times New Roman"/>
              </a:rPr>
              <a:t>))</a:t>
            </a:r>
            <a:endParaRPr sz="2400">
              <a:latin typeface="Times New Roman"/>
              <a:cs typeface="Times New Roman"/>
            </a:endParaRPr>
          </a:p>
          <a:p>
            <a:pPr marL="694055">
              <a:lnSpc>
                <a:spcPct val="100000"/>
              </a:lnSpc>
            </a:pPr>
            <a:r>
              <a:rPr sz="2400" b="1" spc="-5" dirty="0">
                <a:latin typeface="Symbol"/>
                <a:cs typeface="Symbol"/>
              </a:rPr>
              <a:t>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ymbol"/>
                <a:cs typeface="Symbol"/>
              </a:rPr>
              <a:t>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430648" y="3609213"/>
            <a:ext cx="415671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389255" indent="-19113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2038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Le variazioni dell’uscita (lampadina) sono  dovute a variazioni </a:t>
            </a:r>
            <a:r>
              <a:rPr sz="1600" i="1" spc="-10" dirty="0">
                <a:latin typeface="Times New Roman"/>
                <a:cs typeface="Times New Roman"/>
              </a:rPr>
              <a:t>dell’ingresso</a:t>
            </a:r>
            <a:r>
              <a:rPr sz="1600" i="1" spc="1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(pulsante)</a:t>
            </a:r>
            <a:endParaRPr sz="1600" dirty="0">
              <a:latin typeface="Times New Roman"/>
              <a:cs typeface="Times New Roman"/>
            </a:endParaRPr>
          </a:p>
          <a:p>
            <a:pPr marL="203200" indent="-191135">
              <a:lnSpc>
                <a:spcPct val="100000"/>
              </a:lnSpc>
              <a:buFont typeface="Times New Roman"/>
              <a:buChar char="•"/>
              <a:tabLst>
                <a:tab pos="2038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Il </a:t>
            </a:r>
            <a:r>
              <a:rPr sz="1600" i="1" spc="-15" dirty="0">
                <a:latin typeface="Times New Roman"/>
                <a:cs typeface="Times New Roman"/>
              </a:rPr>
              <a:t>valore </a:t>
            </a:r>
            <a:r>
              <a:rPr sz="1600" i="1" spc="-5" dirty="0">
                <a:latin typeface="Times New Roman"/>
                <a:cs typeface="Times New Roman"/>
              </a:rPr>
              <a:t>dell’uscita </a:t>
            </a:r>
            <a:r>
              <a:rPr sz="1600" i="1" dirty="0">
                <a:latin typeface="Times New Roman"/>
                <a:cs typeface="Times New Roman"/>
              </a:rPr>
              <a:t>non </a:t>
            </a:r>
            <a:r>
              <a:rPr sz="1600" i="1" spc="-5" dirty="0">
                <a:latin typeface="Times New Roman"/>
                <a:cs typeface="Times New Roman"/>
              </a:rPr>
              <a:t>dipende dalla</a:t>
            </a:r>
            <a:r>
              <a:rPr sz="1600" i="1" spc="114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durata</a:t>
            </a:r>
            <a:endParaRPr sz="1600" dirty="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delle </a:t>
            </a:r>
            <a:r>
              <a:rPr sz="1600" i="1" dirty="0">
                <a:latin typeface="Times New Roman"/>
                <a:cs typeface="Times New Roman"/>
              </a:rPr>
              <a:t>configurazioni </a:t>
            </a:r>
            <a:r>
              <a:rPr sz="1600" i="1" spc="-5" dirty="0">
                <a:latin typeface="Times New Roman"/>
                <a:cs typeface="Times New Roman"/>
              </a:rPr>
              <a:t>di </a:t>
            </a:r>
            <a:r>
              <a:rPr sz="1600" i="1" spc="-10" dirty="0">
                <a:latin typeface="Times New Roman"/>
                <a:cs typeface="Times New Roman"/>
              </a:rPr>
              <a:t>ingresso,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quindi</a:t>
            </a:r>
            <a:endParaRPr sz="1600" dirty="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  <a:spcBef>
                <a:spcPts val="5"/>
              </a:spcBef>
            </a:pPr>
            <a:r>
              <a:rPr sz="1600" i="1" dirty="0">
                <a:latin typeface="Times New Roman"/>
                <a:cs typeface="Times New Roman"/>
              </a:rPr>
              <a:t>non </a:t>
            </a:r>
            <a:r>
              <a:rPr sz="1600" i="1" spc="-5" dirty="0">
                <a:latin typeface="Times New Roman"/>
                <a:cs typeface="Times New Roman"/>
              </a:rPr>
              <a:t>dipende dal </a:t>
            </a:r>
            <a:r>
              <a:rPr sz="1600" i="1" spc="-15" dirty="0">
                <a:latin typeface="Times New Roman"/>
                <a:cs typeface="Times New Roman"/>
              </a:rPr>
              <a:t>valore </a:t>
            </a:r>
            <a:r>
              <a:rPr sz="1600" i="1" spc="-5" dirty="0">
                <a:latin typeface="Times New Roman"/>
                <a:cs typeface="Times New Roman"/>
              </a:rPr>
              <a:t>di</a:t>
            </a:r>
            <a:r>
              <a:rPr sz="1600" i="1" spc="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t,</a:t>
            </a:r>
            <a:endParaRPr sz="1600" dirty="0">
              <a:latin typeface="Times New Roman"/>
              <a:cs typeface="Times New Roman"/>
            </a:endParaRPr>
          </a:p>
          <a:p>
            <a:pPr marL="203200" marR="558800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ma dipende solo dalla sequenza con cui è  variato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l’ingresso</a:t>
            </a:r>
            <a:endParaRPr sz="1600" dirty="0">
              <a:latin typeface="Times New Roman"/>
              <a:cs typeface="Times New Roman"/>
            </a:endParaRPr>
          </a:p>
          <a:p>
            <a:pPr marL="203200" marR="5080" indent="-191135">
              <a:lnSpc>
                <a:spcPct val="100000"/>
              </a:lnSpc>
              <a:buFont typeface="Times New Roman"/>
              <a:buChar char="•"/>
              <a:tabLst>
                <a:tab pos="2038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Nelle M.S.A. la storia </a:t>
            </a:r>
            <a:r>
              <a:rPr sz="1600" i="1" dirty="0">
                <a:latin typeface="Times New Roman"/>
                <a:cs typeface="Times New Roman"/>
              </a:rPr>
              <a:t>passata </a:t>
            </a:r>
            <a:r>
              <a:rPr sz="1600" i="1" spc="-5" dirty="0">
                <a:latin typeface="Times New Roman"/>
                <a:cs typeface="Times New Roman"/>
              </a:rPr>
              <a:t>è </a:t>
            </a:r>
            <a:r>
              <a:rPr sz="1600" i="1" spc="-10" dirty="0">
                <a:latin typeface="Times New Roman"/>
                <a:cs typeface="Times New Roman"/>
              </a:rPr>
              <a:t>rappresentata  </a:t>
            </a:r>
            <a:r>
              <a:rPr sz="1600" i="1" spc="-5" dirty="0">
                <a:latin typeface="Times New Roman"/>
                <a:cs typeface="Times New Roman"/>
              </a:rPr>
              <a:t>solo dalla sequenza con cui è variato </a:t>
            </a:r>
            <a:r>
              <a:rPr sz="1600" i="1" spc="-10" dirty="0">
                <a:latin typeface="Times New Roman"/>
                <a:cs typeface="Times New Roman"/>
              </a:rPr>
              <a:t>l’ingresso,  </a:t>
            </a:r>
            <a:r>
              <a:rPr sz="1600" i="1" spc="-5" dirty="0">
                <a:latin typeface="Times New Roman"/>
                <a:cs typeface="Times New Roman"/>
              </a:rPr>
              <a:t>e non dalla durata di </a:t>
            </a:r>
            <a:r>
              <a:rPr sz="1600" i="1" dirty="0">
                <a:latin typeface="Times New Roman"/>
                <a:cs typeface="Times New Roman"/>
              </a:rPr>
              <a:t>ogni </a:t>
            </a:r>
            <a:r>
              <a:rPr sz="1600" i="1" spc="-5" dirty="0">
                <a:latin typeface="Times New Roman"/>
                <a:cs typeface="Times New Roman"/>
              </a:rPr>
              <a:t>configurazione di  </a:t>
            </a:r>
            <a:r>
              <a:rPr sz="1600" i="1" spc="-10" dirty="0">
                <a:latin typeface="Times New Roman"/>
                <a:cs typeface="Times New Roman"/>
              </a:rPr>
              <a:t>ingresso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o 42"/>
          <p:cNvGrpSpPr/>
          <p:nvPr/>
        </p:nvGrpSpPr>
        <p:grpSpPr>
          <a:xfrm>
            <a:off x="109524" y="3215639"/>
            <a:ext cx="6241999" cy="1550162"/>
            <a:chOff x="109524" y="3215639"/>
            <a:chExt cx="6241999" cy="1550162"/>
          </a:xfrm>
        </p:grpSpPr>
        <p:sp>
          <p:nvSpPr>
            <p:cNvPr id="2" name="object 2"/>
            <p:cNvSpPr txBox="1"/>
            <p:nvPr/>
          </p:nvSpPr>
          <p:spPr>
            <a:xfrm>
              <a:off x="1059180" y="3398520"/>
              <a:ext cx="879475" cy="1187450"/>
            </a:xfrm>
            <a:prstGeom prst="rect">
              <a:avLst/>
            </a:prstGeom>
            <a:solidFill>
              <a:srgbClr val="CCCCFF"/>
            </a:solidFill>
            <a:ln w="9144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750" dirty="0">
                <a:latin typeface="Times New Roman"/>
                <a:cs typeface="Times New Roman"/>
              </a:endParaRPr>
            </a:p>
            <a:p>
              <a:pPr marL="127000">
                <a:lnSpc>
                  <a:spcPct val="100000"/>
                </a:lnSpc>
              </a:pPr>
              <a:r>
                <a:rPr sz="2400" b="1" spc="-5" dirty="0">
                  <a:latin typeface="Times New Roman"/>
                  <a:cs typeface="Times New Roman"/>
                </a:rPr>
                <a:t>CPU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09524" y="3380994"/>
              <a:ext cx="880744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 err="1">
                  <a:latin typeface="Times New Roman"/>
                  <a:cs typeface="Times New Roman"/>
                </a:rPr>
                <a:t>istru</a:t>
              </a:r>
              <a:r>
                <a:rPr sz="1600" b="1" spc="-20" dirty="0" err="1">
                  <a:latin typeface="Times New Roman"/>
                  <a:cs typeface="Times New Roman"/>
                </a:rPr>
                <a:t>z</a:t>
              </a:r>
              <a:r>
                <a:rPr sz="1600" b="1" spc="-5" dirty="0" err="1">
                  <a:latin typeface="Times New Roman"/>
                  <a:cs typeface="Times New Roman"/>
                </a:rPr>
                <a:t>ion</a:t>
              </a:r>
              <a:r>
                <a:rPr lang="it-IT" sz="1600" b="1" spc="-5" dirty="0">
                  <a:latin typeface="Times New Roman"/>
                  <a:cs typeface="Times New Roman"/>
                </a:rPr>
                <a:t>i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60831" y="3681984"/>
              <a:ext cx="489584" cy="302260"/>
            </a:xfrm>
            <a:custGeom>
              <a:avLst/>
              <a:gdLst/>
              <a:ahLst/>
              <a:cxnLst/>
              <a:rect l="l" t="t" r="r" b="b"/>
              <a:pathLst>
                <a:path w="489584" h="302260">
                  <a:moveTo>
                    <a:pt x="366915" y="0"/>
                  </a:moveTo>
                  <a:lnTo>
                    <a:pt x="366915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366915" y="226314"/>
                  </a:lnTo>
                  <a:lnTo>
                    <a:pt x="366915" y="301752"/>
                  </a:lnTo>
                  <a:lnTo>
                    <a:pt x="489204" y="150876"/>
                  </a:lnTo>
                  <a:lnTo>
                    <a:pt x="366915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0831" y="3681984"/>
              <a:ext cx="489584" cy="302260"/>
            </a:xfrm>
            <a:custGeom>
              <a:avLst/>
              <a:gdLst/>
              <a:ahLst/>
              <a:cxnLst/>
              <a:rect l="l" t="t" r="r" b="b"/>
              <a:pathLst>
                <a:path w="489584" h="302260">
                  <a:moveTo>
                    <a:pt x="0" y="75438"/>
                  </a:moveTo>
                  <a:lnTo>
                    <a:pt x="366915" y="75438"/>
                  </a:lnTo>
                  <a:lnTo>
                    <a:pt x="366915" y="0"/>
                  </a:lnTo>
                  <a:lnTo>
                    <a:pt x="489204" y="150876"/>
                  </a:lnTo>
                  <a:lnTo>
                    <a:pt x="366915" y="301752"/>
                  </a:lnTo>
                  <a:lnTo>
                    <a:pt x="366915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12852" y="4031996"/>
              <a:ext cx="848994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latin typeface="Times New Roman"/>
                  <a:cs typeface="Times New Roman"/>
                </a:rPr>
                <a:t>operand</a:t>
              </a:r>
              <a:r>
                <a:rPr lang="it-IT" sz="1600" b="1" spc="-5" dirty="0">
                  <a:latin typeface="Times New Roman"/>
                  <a:cs typeface="Times New Roman"/>
                </a:rPr>
                <a:t>i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938527" y="3688079"/>
              <a:ext cx="489584" cy="302260"/>
            </a:xfrm>
            <a:custGeom>
              <a:avLst/>
              <a:gdLst/>
              <a:ahLst/>
              <a:cxnLst/>
              <a:rect l="l" t="t" r="r" b="b"/>
              <a:pathLst>
                <a:path w="489585" h="302260">
                  <a:moveTo>
                    <a:pt x="366903" y="0"/>
                  </a:moveTo>
                  <a:lnTo>
                    <a:pt x="366903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366903" y="226314"/>
                  </a:lnTo>
                  <a:lnTo>
                    <a:pt x="366903" y="301752"/>
                  </a:lnTo>
                  <a:lnTo>
                    <a:pt x="489204" y="150876"/>
                  </a:lnTo>
                  <a:lnTo>
                    <a:pt x="366903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8527" y="3688079"/>
              <a:ext cx="489584" cy="302260"/>
            </a:xfrm>
            <a:custGeom>
              <a:avLst/>
              <a:gdLst/>
              <a:ahLst/>
              <a:cxnLst/>
              <a:rect l="l" t="t" r="r" b="b"/>
              <a:pathLst>
                <a:path w="489585" h="302260">
                  <a:moveTo>
                    <a:pt x="0" y="75438"/>
                  </a:moveTo>
                  <a:lnTo>
                    <a:pt x="366903" y="75438"/>
                  </a:lnTo>
                  <a:lnTo>
                    <a:pt x="366903" y="0"/>
                  </a:lnTo>
                  <a:lnTo>
                    <a:pt x="489204" y="150876"/>
                  </a:lnTo>
                  <a:lnTo>
                    <a:pt x="366903" y="301752"/>
                  </a:lnTo>
                  <a:lnTo>
                    <a:pt x="366903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062352" y="4020692"/>
              <a:ext cx="75819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 err="1">
                  <a:latin typeface="Times New Roman"/>
                  <a:cs typeface="Times New Roman"/>
                </a:rPr>
                <a:t>risultat</a:t>
              </a:r>
              <a:r>
                <a:rPr lang="it-IT" sz="1600" b="1" spc="-5" dirty="0">
                  <a:latin typeface="Times New Roman"/>
                  <a:cs typeface="Times New Roman"/>
                </a:rPr>
                <a:t>i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066033" y="3247389"/>
              <a:ext cx="880744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latin typeface="Times New Roman"/>
                  <a:cs typeface="Times New Roman"/>
                </a:rPr>
                <a:t>istru</a:t>
              </a:r>
              <a:r>
                <a:rPr sz="1600" b="1" spc="-20" dirty="0">
                  <a:latin typeface="Times New Roman"/>
                  <a:cs typeface="Times New Roman"/>
                </a:rPr>
                <a:t>z</a:t>
              </a:r>
              <a:r>
                <a:rPr sz="1600" b="1" spc="-5" dirty="0">
                  <a:latin typeface="Times New Roman"/>
                  <a:cs typeface="Times New Roman"/>
                </a:rPr>
                <a:t>ione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078861" y="3247389"/>
              <a:ext cx="848994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latin typeface="Times New Roman"/>
                  <a:cs typeface="Times New Roman"/>
                </a:rPr>
                <a:t>operando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182361" y="3878071"/>
              <a:ext cx="8528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5" dirty="0">
                  <a:latin typeface="Times New Roman"/>
                  <a:cs typeface="Times New Roman"/>
                </a:rPr>
                <a:t>r</a:t>
              </a:r>
              <a:r>
                <a:rPr sz="1800" b="1" dirty="0">
                  <a:latin typeface="Times New Roman"/>
                  <a:cs typeface="Times New Roman"/>
                </a:rPr>
                <a:t>i</a:t>
              </a:r>
              <a:r>
                <a:rPr sz="1800" b="1" spc="-5" dirty="0">
                  <a:latin typeface="Times New Roman"/>
                  <a:cs typeface="Times New Roman"/>
                </a:rPr>
                <a:t>sult</a:t>
              </a:r>
              <a:r>
                <a:rPr sz="1800" b="1" dirty="0">
                  <a:latin typeface="Times New Roman"/>
                  <a:cs typeface="Times New Roman"/>
                </a:rPr>
                <a:t>ato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687573" y="4413503"/>
              <a:ext cx="3663950" cy="86995"/>
            </a:xfrm>
            <a:custGeom>
              <a:avLst/>
              <a:gdLst/>
              <a:ahLst/>
              <a:cxnLst/>
              <a:rect l="l" t="t" r="r" b="b"/>
              <a:pathLst>
                <a:path w="3663950" h="86995">
                  <a:moveTo>
                    <a:pt x="3576828" y="0"/>
                  </a:moveTo>
                  <a:lnTo>
                    <a:pt x="3576828" y="86868"/>
                  </a:lnTo>
                  <a:lnTo>
                    <a:pt x="3634740" y="57912"/>
                  </a:lnTo>
                  <a:lnTo>
                    <a:pt x="3591305" y="57912"/>
                  </a:lnTo>
                  <a:lnTo>
                    <a:pt x="3591305" y="28956"/>
                  </a:lnTo>
                  <a:lnTo>
                    <a:pt x="3634740" y="28956"/>
                  </a:lnTo>
                  <a:lnTo>
                    <a:pt x="3576828" y="0"/>
                  </a:lnTo>
                  <a:close/>
                </a:path>
                <a:path w="3663950" h="86995">
                  <a:moveTo>
                    <a:pt x="3576828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3576828" y="57912"/>
                  </a:lnTo>
                  <a:lnTo>
                    <a:pt x="3576828" y="28956"/>
                  </a:lnTo>
                  <a:close/>
                </a:path>
                <a:path w="3663950" h="86995">
                  <a:moveTo>
                    <a:pt x="3634740" y="28956"/>
                  </a:moveTo>
                  <a:lnTo>
                    <a:pt x="3591305" y="28956"/>
                  </a:lnTo>
                  <a:lnTo>
                    <a:pt x="3591305" y="57912"/>
                  </a:lnTo>
                  <a:lnTo>
                    <a:pt x="3634740" y="57912"/>
                  </a:lnTo>
                  <a:lnTo>
                    <a:pt x="3663696" y="43434"/>
                  </a:lnTo>
                  <a:lnTo>
                    <a:pt x="363474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074790" y="4434966"/>
              <a:ext cx="110489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t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72739" y="3215639"/>
              <a:ext cx="2331720" cy="342900"/>
            </a:xfrm>
            <a:custGeom>
              <a:avLst/>
              <a:gdLst/>
              <a:ahLst/>
              <a:cxnLst/>
              <a:rect l="l" t="t" r="r" b="b"/>
              <a:pathLst>
                <a:path w="2331720" h="342900">
                  <a:moveTo>
                    <a:pt x="0" y="342900"/>
                  </a:moveTo>
                  <a:lnTo>
                    <a:pt x="137160" y="342900"/>
                  </a:lnTo>
                  <a:lnTo>
                    <a:pt x="205740" y="0"/>
                  </a:lnTo>
                  <a:lnTo>
                    <a:pt x="1097280" y="0"/>
                  </a:lnTo>
                  <a:lnTo>
                    <a:pt x="1234439" y="342900"/>
                  </a:lnTo>
                  <a:lnTo>
                    <a:pt x="2057400" y="342900"/>
                  </a:lnTo>
                  <a:lnTo>
                    <a:pt x="2125980" y="0"/>
                  </a:lnTo>
                  <a:lnTo>
                    <a:pt x="2331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2739" y="3215639"/>
              <a:ext cx="2331720" cy="342900"/>
            </a:xfrm>
            <a:custGeom>
              <a:avLst/>
              <a:gdLst/>
              <a:ahLst/>
              <a:cxnLst/>
              <a:rect l="l" t="t" r="r" b="b"/>
              <a:pathLst>
                <a:path w="2331720" h="342900">
                  <a:moveTo>
                    <a:pt x="0" y="0"/>
                  </a:moveTo>
                  <a:lnTo>
                    <a:pt x="137160" y="0"/>
                  </a:lnTo>
                  <a:lnTo>
                    <a:pt x="205740" y="342900"/>
                  </a:lnTo>
                  <a:lnTo>
                    <a:pt x="1097280" y="342900"/>
                  </a:lnTo>
                  <a:lnTo>
                    <a:pt x="1234439" y="0"/>
                  </a:lnTo>
                  <a:lnTo>
                    <a:pt x="2057400" y="0"/>
                  </a:lnTo>
                  <a:lnTo>
                    <a:pt x="2125980" y="342900"/>
                  </a:lnTo>
                  <a:lnTo>
                    <a:pt x="2331720" y="3429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67300" y="3901440"/>
              <a:ext cx="960119" cy="137160"/>
            </a:xfrm>
            <a:custGeom>
              <a:avLst/>
              <a:gdLst/>
              <a:ahLst/>
              <a:cxnLst/>
              <a:rect l="l" t="t" r="r" b="b"/>
              <a:pathLst>
                <a:path w="960120" h="137160">
                  <a:moveTo>
                    <a:pt x="0" y="137160"/>
                  </a:moveTo>
                  <a:lnTo>
                    <a:pt x="68579" y="0"/>
                  </a:lnTo>
                  <a:lnTo>
                    <a:pt x="891539" y="0"/>
                  </a:lnTo>
                  <a:lnTo>
                    <a:pt x="960120" y="13716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67300" y="4038600"/>
              <a:ext cx="960119" cy="137160"/>
            </a:xfrm>
            <a:custGeom>
              <a:avLst/>
              <a:gdLst/>
              <a:ahLst/>
              <a:cxnLst/>
              <a:rect l="l" t="t" r="r" b="b"/>
              <a:pathLst>
                <a:path w="960120" h="137160">
                  <a:moveTo>
                    <a:pt x="0" y="0"/>
                  </a:moveTo>
                  <a:lnTo>
                    <a:pt x="68579" y="137160"/>
                  </a:lnTo>
                  <a:lnTo>
                    <a:pt x="891539" y="137160"/>
                  </a:lnTo>
                  <a:lnTo>
                    <a:pt x="9601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8479" y="4038600"/>
              <a:ext cx="1988820" cy="0"/>
            </a:xfrm>
            <a:custGeom>
              <a:avLst/>
              <a:gdLst/>
              <a:ahLst/>
              <a:cxnLst/>
              <a:rect l="l" t="t" r="r" b="b"/>
              <a:pathLst>
                <a:path w="1988820">
                  <a:moveTo>
                    <a:pt x="198882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27420" y="403860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35166" y="3712980"/>
            <a:ext cx="3120898" cy="1135294"/>
          </a:xfrm>
          <a:custGeom>
            <a:avLst/>
            <a:gdLst/>
            <a:ahLst/>
            <a:cxnLst/>
            <a:rect l="l" t="t" r="r" b="b"/>
            <a:pathLst>
              <a:path w="2622550" h="1181100">
                <a:moveTo>
                  <a:pt x="656335" y="0"/>
                </a:moveTo>
                <a:lnTo>
                  <a:pt x="983996" y="0"/>
                </a:lnTo>
                <a:lnTo>
                  <a:pt x="1475485" y="0"/>
                </a:lnTo>
                <a:lnTo>
                  <a:pt x="2622296" y="0"/>
                </a:lnTo>
                <a:lnTo>
                  <a:pt x="2622296" y="196849"/>
                </a:lnTo>
                <a:lnTo>
                  <a:pt x="2622296" y="492124"/>
                </a:lnTo>
                <a:lnTo>
                  <a:pt x="2622296" y="1181099"/>
                </a:lnTo>
                <a:lnTo>
                  <a:pt x="1475485" y="1181099"/>
                </a:lnTo>
                <a:lnTo>
                  <a:pt x="983996" y="1181099"/>
                </a:lnTo>
                <a:lnTo>
                  <a:pt x="656335" y="1181099"/>
                </a:lnTo>
                <a:lnTo>
                  <a:pt x="656335" y="492124"/>
                </a:lnTo>
                <a:lnTo>
                  <a:pt x="0" y="382269"/>
                </a:lnTo>
                <a:lnTo>
                  <a:pt x="656335" y="196849"/>
                </a:lnTo>
                <a:lnTo>
                  <a:pt x="656335" y="0"/>
                </a:lnTo>
                <a:close/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252000" tIns="0" rIns="0" bIns="0" rtlCol="0"/>
          <a:lstStyle/>
          <a:p>
            <a:pPr marL="535940" marR="5080">
              <a:lnSpc>
                <a:spcPct val="100000"/>
              </a:lnSpc>
              <a:spcBef>
                <a:spcPts val="815"/>
              </a:spcBef>
            </a:pPr>
            <a:r>
              <a:rPr lang="it-IT" sz="1600" spc="-5" dirty="0">
                <a:latin typeface="Times New Roman"/>
                <a:cs typeface="Times New Roman"/>
              </a:rPr>
              <a:t>Dipende </a:t>
            </a:r>
            <a:r>
              <a:rPr lang="it-IT" sz="1600" spc="-40" dirty="0">
                <a:latin typeface="Times New Roman"/>
                <a:cs typeface="Times New Roman"/>
              </a:rPr>
              <a:t> </a:t>
            </a:r>
            <a:r>
              <a:rPr lang="it-IT" sz="1600" spc="-5" dirty="0">
                <a:latin typeface="Times New Roman"/>
                <a:cs typeface="Times New Roman"/>
              </a:rPr>
              <a:t>dalle  </a:t>
            </a:r>
            <a:r>
              <a:rPr lang="it-IT" sz="1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istruzioni </a:t>
            </a:r>
            <a:r>
              <a:rPr lang="it-IT" sz="1600" spc="-5" dirty="0">
                <a:latin typeface="Times New Roman"/>
                <a:cs typeface="Times New Roman"/>
              </a:rPr>
              <a:t>e dagli </a:t>
            </a:r>
            <a:r>
              <a:rPr lang="it-IT" sz="1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operandi  che arrivano  successivamente (ingressi in sequenza) </a:t>
            </a:r>
            <a:endParaRPr lang="it-IT" sz="16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19201" y="195783"/>
            <a:ext cx="6477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Esempi di </a:t>
            </a:r>
            <a:r>
              <a:rPr sz="2400" spc="-5" dirty="0">
                <a:solidFill>
                  <a:srgbClr val="000000"/>
                </a:solidFill>
              </a:rPr>
              <a:t>sistemi digitali </a:t>
            </a:r>
            <a:r>
              <a:rPr sz="2400" dirty="0">
                <a:solidFill>
                  <a:srgbClr val="000000"/>
                </a:solidFill>
              </a:rPr>
              <a:t>con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memoria</a:t>
            </a:r>
            <a:endParaRPr sz="24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</a:rPr>
              <a:t>in </a:t>
            </a:r>
            <a:r>
              <a:rPr sz="2400" spc="-5" dirty="0">
                <a:solidFill>
                  <a:srgbClr val="000000"/>
                </a:solidFill>
              </a:rPr>
              <a:t>cui </a:t>
            </a:r>
            <a:r>
              <a:rPr sz="2400" dirty="0">
                <a:solidFill>
                  <a:srgbClr val="000000"/>
                </a:solidFill>
              </a:rPr>
              <a:t>è necessario (o </a:t>
            </a:r>
            <a:r>
              <a:rPr sz="2400" spc="-5" dirty="0">
                <a:solidFill>
                  <a:srgbClr val="000000"/>
                </a:solidFill>
              </a:rPr>
              <a:t>opportuno)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misurare</a:t>
            </a:r>
            <a:endParaRPr sz="2400" dirty="0"/>
          </a:p>
        </p:txBody>
      </p:sp>
      <p:sp>
        <p:nvSpPr>
          <p:cNvPr id="23" name="object 23"/>
          <p:cNvSpPr txBox="1"/>
          <p:nvPr/>
        </p:nvSpPr>
        <p:spPr>
          <a:xfrm>
            <a:off x="1871470" y="886847"/>
            <a:ext cx="60294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durata </a:t>
            </a:r>
            <a:r>
              <a:rPr sz="2400" b="1" dirty="0">
                <a:latin typeface="Calibri"/>
                <a:cs typeface="Calibri"/>
              </a:rPr>
              <a:t>degli </a:t>
            </a:r>
            <a:r>
              <a:rPr sz="2400" b="1" spc="-5" dirty="0">
                <a:latin typeface="Calibri"/>
                <a:cs typeface="Calibri"/>
              </a:rPr>
              <a:t>intervalli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tempo</a:t>
            </a:r>
            <a:r>
              <a:rPr lang="it-IT" sz="2400" b="1" spc="-5" dirty="0">
                <a:latin typeface="Calibri"/>
                <a:cs typeface="Calibri"/>
              </a:rPr>
              <a:t> (MSS)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452627" y="1371600"/>
            <a:ext cx="5443094" cy="1428191"/>
            <a:chOff x="452627" y="1371600"/>
            <a:chExt cx="5443094" cy="1428191"/>
          </a:xfrm>
        </p:grpSpPr>
        <p:sp>
          <p:nvSpPr>
            <p:cNvPr id="24" name="object 24"/>
            <p:cNvSpPr/>
            <p:nvPr/>
          </p:nvSpPr>
          <p:spPr>
            <a:xfrm>
              <a:off x="452627" y="1371600"/>
              <a:ext cx="967739" cy="138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27326" y="2441448"/>
              <a:ext cx="3668395" cy="86995"/>
            </a:xfrm>
            <a:custGeom>
              <a:avLst/>
              <a:gdLst/>
              <a:ahLst/>
              <a:cxnLst/>
              <a:rect l="l" t="t" r="r" b="b"/>
              <a:pathLst>
                <a:path w="3668395" h="86994">
                  <a:moveTo>
                    <a:pt x="3581400" y="0"/>
                  </a:moveTo>
                  <a:lnTo>
                    <a:pt x="3581400" y="86867"/>
                  </a:lnTo>
                  <a:lnTo>
                    <a:pt x="3639312" y="57912"/>
                  </a:lnTo>
                  <a:lnTo>
                    <a:pt x="3595878" y="57912"/>
                  </a:lnTo>
                  <a:lnTo>
                    <a:pt x="3595878" y="28955"/>
                  </a:lnTo>
                  <a:lnTo>
                    <a:pt x="3639311" y="28955"/>
                  </a:lnTo>
                  <a:lnTo>
                    <a:pt x="3581400" y="0"/>
                  </a:lnTo>
                  <a:close/>
                </a:path>
                <a:path w="3668395" h="86994">
                  <a:moveTo>
                    <a:pt x="3581400" y="28955"/>
                  </a:moveTo>
                  <a:lnTo>
                    <a:pt x="0" y="28955"/>
                  </a:lnTo>
                  <a:lnTo>
                    <a:pt x="0" y="57912"/>
                  </a:lnTo>
                  <a:lnTo>
                    <a:pt x="3581400" y="57912"/>
                  </a:lnTo>
                  <a:lnTo>
                    <a:pt x="3581400" y="28955"/>
                  </a:lnTo>
                  <a:close/>
                </a:path>
                <a:path w="3668395" h="86994">
                  <a:moveTo>
                    <a:pt x="3639311" y="28955"/>
                  </a:moveTo>
                  <a:lnTo>
                    <a:pt x="3595878" y="28955"/>
                  </a:lnTo>
                  <a:lnTo>
                    <a:pt x="3595878" y="57912"/>
                  </a:lnTo>
                  <a:lnTo>
                    <a:pt x="3639312" y="57912"/>
                  </a:lnTo>
                  <a:lnTo>
                    <a:pt x="3668268" y="43434"/>
                  </a:lnTo>
                  <a:lnTo>
                    <a:pt x="3639311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618226" y="2468321"/>
              <a:ext cx="110489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t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852927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2927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97223" y="2113788"/>
              <a:ext cx="215265" cy="370840"/>
            </a:xfrm>
            <a:custGeom>
              <a:avLst/>
              <a:gdLst/>
              <a:ahLst/>
              <a:cxnLst/>
              <a:rect l="l" t="t" r="r" b="b"/>
              <a:pathLst>
                <a:path w="215264" h="370839">
                  <a:moveTo>
                    <a:pt x="0" y="370332"/>
                  </a:moveTo>
                  <a:lnTo>
                    <a:pt x="214884" y="370332"/>
                  </a:lnTo>
                  <a:lnTo>
                    <a:pt x="2148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97223" y="2113788"/>
              <a:ext cx="215265" cy="370840"/>
            </a:xfrm>
            <a:custGeom>
              <a:avLst/>
              <a:gdLst/>
              <a:ahLst/>
              <a:cxnLst/>
              <a:rect l="l" t="t" r="r" b="b"/>
              <a:pathLst>
                <a:path w="215264" h="370839">
                  <a:moveTo>
                    <a:pt x="0" y="370332"/>
                  </a:moveTo>
                  <a:lnTo>
                    <a:pt x="214884" y="370332"/>
                  </a:lnTo>
                  <a:lnTo>
                    <a:pt x="2148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2108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12108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27326" y="2324861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39">
                  <a:moveTo>
                    <a:pt x="0" y="0"/>
                  </a:moveTo>
                  <a:lnTo>
                    <a:pt x="51054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36414" y="2334005"/>
              <a:ext cx="960119" cy="0"/>
            </a:xfrm>
            <a:custGeom>
              <a:avLst/>
              <a:gdLst/>
              <a:ahLst/>
              <a:cxnLst/>
              <a:rect l="l" t="t" r="r" b="b"/>
              <a:pathLst>
                <a:path w="960120">
                  <a:moveTo>
                    <a:pt x="0" y="0"/>
                  </a:moveTo>
                  <a:lnTo>
                    <a:pt x="96012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02179" y="1722882"/>
              <a:ext cx="86995" cy="762000"/>
            </a:xfrm>
            <a:custGeom>
              <a:avLst/>
              <a:gdLst/>
              <a:ahLst/>
              <a:cxnLst/>
              <a:rect l="l" t="t" r="r" b="b"/>
              <a:pathLst>
                <a:path w="86994" h="7620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762000"/>
                  </a:lnTo>
                  <a:lnTo>
                    <a:pt x="57912" y="762000"/>
                  </a:lnTo>
                  <a:lnTo>
                    <a:pt x="57912" y="72389"/>
                  </a:lnTo>
                  <a:close/>
                </a:path>
                <a:path w="86994" h="762000">
                  <a:moveTo>
                    <a:pt x="43433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3" y="0"/>
                  </a:lnTo>
                  <a:close/>
                </a:path>
                <a:path w="86994" h="7620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2184273" y="1517726"/>
              <a:ext cx="685800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colo</a:t>
              </a:r>
              <a:r>
                <a:rPr sz="2000" b="1" spc="-40" dirty="0">
                  <a:latin typeface="Times New Roman"/>
                  <a:cs typeface="Times New Roman"/>
                </a:rPr>
                <a:t>r</a:t>
              </a:r>
              <a:r>
                <a:rPr sz="2000" b="1" dirty="0">
                  <a:latin typeface="Times New Roman"/>
                  <a:cs typeface="Times New Roman"/>
                </a:rPr>
                <a:t>e</a:t>
              </a:r>
              <a:endParaRPr sz="2000">
                <a:latin typeface="Times New Roman"/>
                <a:cs typeface="Times New Roman"/>
              </a:endParaRPr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6375451" y="1302865"/>
            <a:ext cx="2207260" cy="1546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5455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u(t) =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P(t)</a:t>
            </a:r>
            <a:endParaRPr sz="2400" dirty="0">
              <a:latin typeface="Times New Roman"/>
              <a:cs typeface="Times New Roman"/>
            </a:endParaRPr>
          </a:p>
          <a:p>
            <a:pPr marL="338455" marR="147320">
              <a:lnSpc>
                <a:spcPct val="100000"/>
              </a:lnSpc>
              <a:spcBef>
                <a:spcPts val="1365"/>
              </a:spcBef>
            </a:pPr>
            <a:r>
              <a:rPr sz="1600" i="1" spc="-5" dirty="0">
                <a:latin typeface="Times New Roman"/>
                <a:cs typeface="Times New Roman"/>
              </a:rPr>
              <a:t>Le variazioni  dell’uscita sono  dovute al </a:t>
            </a:r>
            <a:r>
              <a:rPr sz="1600" i="1" spc="-15" dirty="0">
                <a:latin typeface="Times New Roman"/>
                <a:cs typeface="Times New Roman"/>
              </a:rPr>
              <a:t>trascorrere  </a:t>
            </a:r>
            <a:r>
              <a:rPr sz="1600" i="1" spc="-5" dirty="0">
                <a:latin typeface="Times New Roman"/>
                <a:cs typeface="Times New Roman"/>
              </a:rPr>
              <a:t>del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tempo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291" y="4835144"/>
            <a:ext cx="85737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1542415" indent="-1905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La storia </a:t>
            </a:r>
            <a:r>
              <a:rPr sz="1600" i="1" spc="-5" dirty="0" err="1">
                <a:latin typeface="Times New Roman"/>
                <a:cs typeface="Times New Roman"/>
              </a:rPr>
              <a:t>passata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lang="it-IT" sz="1600" i="1" spc="-5" dirty="0">
                <a:latin typeface="Times New Roman"/>
                <a:cs typeface="Times New Roman"/>
              </a:rPr>
              <a:t> è </a:t>
            </a:r>
            <a:r>
              <a:rPr sz="1600" i="1" spc="-10" dirty="0" err="1">
                <a:latin typeface="Times New Roman"/>
                <a:cs typeface="Times New Roman"/>
              </a:rPr>
              <a:t>rappresentata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dal tempo </a:t>
            </a:r>
            <a:r>
              <a:rPr sz="1600" i="1" dirty="0">
                <a:solidFill>
                  <a:srgbClr val="3333CC"/>
                </a:solidFill>
                <a:latin typeface="Times New Roman"/>
                <a:cs typeface="Times New Roman"/>
              </a:rPr>
              <a:t>trascorso</a:t>
            </a:r>
            <a:r>
              <a:rPr sz="1600" i="1" dirty="0">
                <a:latin typeface="Times New Roman"/>
                <a:cs typeface="Times New Roman"/>
              </a:rPr>
              <a:t>, </a:t>
            </a:r>
            <a:r>
              <a:rPr lang="it-IT" sz="1600" i="1" dirty="0">
                <a:latin typeface="Times New Roman"/>
                <a:cs typeface="Times New Roman"/>
              </a:rPr>
              <a:t>ma anche </a:t>
            </a:r>
            <a:r>
              <a:rPr sz="1600" i="1" spc="-5" dirty="0" err="1">
                <a:solidFill>
                  <a:srgbClr val="3333CC"/>
                </a:solidFill>
                <a:latin typeface="Times New Roman"/>
                <a:cs typeface="Times New Roman"/>
              </a:rPr>
              <a:t>dalla</a:t>
            </a:r>
            <a:r>
              <a:rPr sz="16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 sequenza </a:t>
            </a:r>
            <a:r>
              <a:rPr sz="1600" i="1" spc="-5" dirty="0">
                <a:latin typeface="Times New Roman"/>
                <a:cs typeface="Times New Roman"/>
              </a:rPr>
              <a:t>con cui sono  variati gli </a:t>
            </a:r>
            <a:r>
              <a:rPr sz="1600" i="1" spc="-10" dirty="0">
                <a:latin typeface="Times New Roman"/>
                <a:cs typeface="Times New Roman"/>
              </a:rPr>
              <a:t>ingressi </a:t>
            </a:r>
            <a:r>
              <a:rPr sz="1600" i="1" spc="-5" dirty="0">
                <a:latin typeface="Times New Roman"/>
                <a:cs typeface="Times New Roman"/>
              </a:rPr>
              <a:t>e dalla </a:t>
            </a:r>
            <a:r>
              <a:rPr sz="1600" i="1" spc="-20" dirty="0">
                <a:latin typeface="Times New Roman"/>
                <a:cs typeface="Times New Roman"/>
              </a:rPr>
              <a:t>loro</a:t>
            </a:r>
            <a:r>
              <a:rPr sz="1600" i="1" spc="8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durata</a:t>
            </a:r>
            <a:endParaRPr sz="160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Il comportamento di questi sistemi è </a:t>
            </a:r>
            <a:r>
              <a:rPr sz="1600" i="1" dirty="0">
                <a:latin typeface="Times New Roman"/>
                <a:cs typeface="Times New Roman"/>
              </a:rPr>
              <a:t>riconducibile </a:t>
            </a:r>
            <a:r>
              <a:rPr sz="1600" i="1" spc="-5" dirty="0">
                <a:latin typeface="Times New Roman"/>
                <a:cs typeface="Times New Roman"/>
              </a:rPr>
              <a:t>al modello delle </a:t>
            </a:r>
            <a:r>
              <a:rPr sz="1600" b="1" spc="-5" dirty="0">
                <a:latin typeface="Times New Roman"/>
                <a:cs typeface="Times New Roman"/>
              </a:rPr>
              <a:t>Macchine Sequenziali</a:t>
            </a:r>
            <a:r>
              <a:rPr sz="1600" b="1" spc="3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Sincrone</a:t>
            </a:r>
            <a:endParaRPr sz="1600" dirty="0">
              <a:latin typeface="Times New Roman"/>
              <a:cs typeface="Times New Roman"/>
            </a:endParaRPr>
          </a:p>
          <a:p>
            <a:pPr marL="203200" marR="5080" indent="-190500">
              <a:lnSpc>
                <a:spcPct val="100000"/>
              </a:lnSpc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Al fine di </a:t>
            </a:r>
            <a:r>
              <a:rPr sz="1600" i="1" spc="-10" dirty="0">
                <a:latin typeface="Times New Roman"/>
                <a:cs typeface="Times New Roman"/>
              </a:rPr>
              <a:t>misurare </a:t>
            </a:r>
            <a:r>
              <a:rPr sz="1600" i="1" spc="-5" dirty="0">
                <a:latin typeface="Times New Roman"/>
                <a:cs typeface="Times New Roman"/>
              </a:rPr>
              <a:t>la durata degli intervalli di tempo, il tempo viene </a:t>
            </a:r>
            <a:r>
              <a:rPr sz="1600" i="1" spc="-10" dirty="0">
                <a:latin typeface="Times New Roman"/>
                <a:cs typeface="Times New Roman"/>
              </a:rPr>
              <a:t>discretizzato </a:t>
            </a:r>
            <a:r>
              <a:rPr sz="1600" i="1" spc="-5" dirty="0">
                <a:latin typeface="Times New Roman"/>
                <a:cs typeface="Times New Roman"/>
              </a:rPr>
              <a:t>cioè viene suddiviso  in intervallini di durata costante</a:t>
            </a:r>
            <a:r>
              <a:rPr sz="1600" i="1" spc="8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</a:t>
            </a:r>
            <a:endParaRPr sz="160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T </a:t>
            </a:r>
            <a:r>
              <a:rPr sz="1600" i="1" spc="-10" dirty="0">
                <a:latin typeface="Times New Roman"/>
                <a:cs typeface="Times New Roman"/>
              </a:rPr>
              <a:t>rappresenta </a:t>
            </a:r>
            <a:r>
              <a:rPr sz="1600" i="1" spc="-5" dirty="0">
                <a:latin typeface="Times New Roman"/>
                <a:cs typeface="Times New Roman"/>
              </a:rPr>
              <a:t>l’unità di misura del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tempo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939282" y="2993824"/>
            <a:ext cx="288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64184" algn="r">
              <a:lnSpc>
                <a:spcPct val="100000"/>
              </a:lnSpc>
              <a:spcBef>
                <a:spcPts val="755"/>
              </a:spcBef>
            </a:pPr>
            <a:r>
              <a:rPr lang="it-IT" b="1" dirty="0">
                <a:latin typeface="Times New Roman"/>
                <a:cs typeface="Times New Roman"/>
              </a:rPr>
              <a:t>u(t) = P(t,</a:t>
            </a:r>
            <a:r>
              <a:rPr lang="it-IT" b="1" spc="-130" dirty="0">
                <a:latin typeface="Times New Roman"/>
                <a:cs typeface="Times New Roman"/>
              </a:rPr>
              <a:t> </a:t>
            </a:r>
            <a:r>
              <a:rPr lang="it-IT" b="1" dirty="0">
                <a:latin typeface="Times New Roman"/>
                <a:cs typeface="Times New Roman"/>
              </a:rPr>
              <a:t>i(t-</a:t>
            </a:r>
            <a:r>
              <a:rPr lang="it-IT" b="1" dirty="0">
                <a:latin typeface="Symbol"/>
                <a:cs typeface="Symbol"/>
              </a:rPr>
              <a:t></a:t>
            </a:r>
            <a:r>
              <a:rPr lang="it-IT" b="1" dirty="0">
                <a:latin typeface="Times New Roman"/>
                <a:cs typeface="Times New Roman"/>
              </a:rPr>
              <a:t>))</a:t>
            </a:r>
            <a:endParaRPr lang="it-IT" dirty="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lang="it-IT" b="1" dirty="0">
                <a:latin typeface="Symbol"/>
                <a:cs typeface="Symbol"/>
              </a:rPr>
              <a:t></a:t>
            </a:r>
            <a:r>
              <a:rPr lang="it-IT" b="1" dirty="0">
                <a:latin typeface="Times New Roman"/>
                <a:cs typeface="Times New Roman"/>
              </a:rPr>
              <a:t> </a:t>
            </a:r>
            <a:r>
              <a:rPr lang="it-IT" b="1" dirty="0">
                <a:latin typeface="Symbol"/>
                <a:cs typeface="Symbol"/>
              </a:rPr>
              <a:t></a:t>
            </a:r>
            <a:r>
              <a:rPr lang="it-IT" b="1" spc="-20" dirty="0">
                <a:latin typeface="Times New Roman"/>
                <a:cs typeface="Times New Roman"/>
              </a:rPr>
              <a:t> </a:t>
            </a:r>
            <a:r>
              <a:rPr lang="it-IT" b="1" dirty="0">
                <a:latin typeface="Times New Roman"/>
                <a:cs typeface="Times New Roman"/>
              </a:rPr>
              <a:t>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526" y="140121"/>
            <a:ext cx="92202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175" marR="5080" indent="-753110">
              <a:lnSpc>
                <a:spcPct val="100000"/>
              </a:lnSpc>
              <a:spcBef>
                <a:spcPts val="105"/>
              </a:spcBef>
            </a:pPr>
            <a:r>
              <a:rPr lang="it-IT" sz="2400" dirty="0">
                <a:solidFill>
                  <a:srgbClr val="FF0000"/>
                </a:solidFill>
              </a:rPr>
              <a:t>Riprendiamo lo s</a:t>
            </a:r>
            <a:r>
              <a:rPr sz="2400" dirty="0" err="1">
                <a:solidFill>
                  <a:srgbClr val="FF0000"/>
                </a:solidFill>
              </a:rPr>
              <a:t>chema</a:t>
            </a:r>
            <a:r>
              <a:rPr sz="2400" dirty="0">
                <a:solidFill>
                  <a:srgbClr val="FF0000"/>
                </a:solidFill>
              </a:rPr>
              <a:t> a</a:t>
            </a:r>
            <a:r>
              <a:rPr sz="2400" spc="-9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blocchi  </a:t>
            </a:r>
            <a:r>
              <a:rPr sz="2400" dirty="0">
                <a:solidFill>
                  <a:srgbClr val="FF0000"/>
                </a:solidFill>
              </a:rPr>
              <a:t>della macchina</a:t>
            </a:r>
            <a:r>
              <a:rPr sz="2400" spc="-4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sequenziale</a:t>
            </a:r>
            <a:endParaRPr sz="2400" dirty="0"/>
          </a:p>
        </p:txBody>
      </p:sp>
      <p:sp>
        <p:nvSpPr>
          <p:cNvPr id="8" name="object 8"/>
          <p:cNvSpPr txBox="1"/>
          <p:nvPr/>
        </p:nvSpPr>
        <p:spPr>
          <a:xfrm>
            <a:off x="3871561" y="4890566"/>
            <a:ext cx="1373505" cy="1144905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(ritardo)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5465" y="1153718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3101179" y="1322120"/>
            <a:ext cx="2590800" cy="4229101"/>
            <a:chOff x="5811011" y="1595627"/>
            <a:chExt cx="2590800" cy="4229101"/>
          </a:xfrm>
        </p:grpSpPr>
        <p:sp>
          <p:nvSpPr>
            <p:cNvPr id="7" name="object 7"/>
            <p:cNvSpPr txBox="1"/>
            <p:nvPr/>
          </p:nvSpPr>
          <p:spPr>
            <a:xfrm>
              <a:off x="6575297" y="3326129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G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25561" y="3919728"/>
              <a:ext cx="476250" cy="1905000"/>
            </a:xfrm>
            <a:custGeom>
              <a:avLst/>
              <a:gdLst/>
              <a:ahLst/>
              <a:cxnLst/>
              <a:rect l="l" t="t" r="r" b="b"/>
              <a:pathLst>
                <a:path w="476250" h="1905000">
                  <a:moveTo>
                    <a:pt x="114300" y="1790700"/>
                  </a:moveTo>
                  <a:lnTo>
                    <a:pt x="0" y="1847850"/>
                  </a:lnTo>
                  <a:lnTo>
                    <a:pt x="114300" y="1905000"/>
                  </a:lnTo>
                  <a:lnTo>
                    <a:pt x="114300" y="1866900"/>
                  </a:lnTo>
                  <a:lnTo>
                    <a:pt x="95250" y="1866900"/>
                  </a:lnTo>
                  <a:lnTo>
                    <a:pt x="95250" y="1828800"/>
                  </a:lnTo>
                  <a:lnTo>
                    <a:pt x="114300" y="1828800"/>
                  </a:lnTo>
                  <a:lnTo>
                    <a:pt x="114300" y="1790700"/>
                  </a:lnTo>
                  <a:close/>
                </a:path>
                <a:path w="476250" h="1905000">
                  <a:moveTo>
                    <a:pt x="114300" y="1828800"/>
                  </a:moveTo>
                  <a:lnTo>
                    <a:pt x="95250" y="1828800"/>
                  </a:lnTo>
                  <a:lnTo>
                    <a:pt x="95250" y="1866900"/>
                  </a:lnTo>
                  <a:lnTo>
                    <a:pt x="114300" y="1866900"/>
                  </a:lnTo>
                  <a:lnTo>
                    <a:pt x="114300" y="1828800"/>
                  </a:lnTo>
                  <a:close/>
                </a:path>
                <a:path w="476250" h="1905000">
                  <a:moveTo>
                    <a:pt x="438150" y="1828800"/>
                  </a:moveTo>
                  <a:lnTo>
                    <a:pt x="114300" y="1828800"/>
                  </a:lnTo>
                  <a:lnTo>
                    <a:pt x="114300" y="1866900"/>
                  </a:lnTo>
                  <a:lnTo>
                    <a:pt x="457200" y="1866900"/>
                  </a:lnTo>
                  <a:lnTo>
                    <a:pt x="464623" y="1865402"/>
                  </a:lnTo>
                  <a:lnTo>
                    <a:pt x="470677" y="1861318"/>
                  </a:lnTo>
                  <a:lnTo>
                    <a:pt x="474755" y="1855262"/>
                  </a:lnTo>
                  <a:lnTo>
                    <a:pt x="476250" y="1847850"/>
                  </a:lnTo>
                  <a:lnTo>
                    <a:pt x="438150" y="1847850"/>
                  </a:lnTo>
                  <a:lnTo>
                    <a:pt x="438150" y="1828800"/>
                  </a:lnTo>
                  <a:close/>
                </a:path>
                <a:path w="476250" h="1905000">
                  <a:moveTo>
                    <a:pt x="438150" y="19050"/>
                  </a:moveTo>
                  <a:lnTo>
                    <a:pt x="438150" y="1847850"/>
                  </a:lnTo>
                  <a:lnTo>
                    <a:pt x="457200" y="1828800"/>
                  </a:lnTo>
                  <a:lnTo>
                    <a:pt x="476250" y="1828800"/>
                  </a:lnTo>
                  <a:lnTo>
                    <a:pt x="476250" y="38100"/>
                  </a:lnTo>
                  <a:lnTo>
                    <a:pt x="457200" y="38100"/>
                  </a:lnTo>
                  <a:lnTo>
                    <a:pt x="438150" y="19050"/>
                  </a:lnTo>
                  <a:close/>
                </a:path>
                <a:path w="476250" h="1905000">
                  <a:moveTo>
                    <a:pt x="476250" y="1828800"/>
                  </a:moveTo>
                  <a:lnTo>
                    <a:pt x="457200" y="1828800"/>
                  </a:lnTo>
                  <a:lnTo>
                    <a:pt x="438150" y="1847850"/>
                  </a:lnTo>
                  <a:lnTo>
                    <a:pt x="476250" y="1847850"/>
                  </a:lnTo>
                  <a:lnTo>
                    <a:pt x="476250" y="1828800"/>
                  </a:lnTo>
                  <a:close/>
                </a:path>
                <a:path w="476250" h="1905000">
                  <a:moveTo>
                    <a:pt x="457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38150" y="38100"/>
                  </a:lnTo>
                  <a:lnTo>
                    <a:pt x="438150" y="19050"/>
                  </a:lnTo>
                  <a:lnTo>
                    <a:pt x="476250" y="19050"/>
                  </a:lnTo>
                  <a:lnTo>
                    <a:pt x="474755" y="11626"/>
                  </a:lnTo>
                  <a:lnTo>
                    <a:pt x="470677" y="5572"/>
                  </a:lnTo>
                  <a:lnTo>
                    <a:pt x="464623" y="1494"/>
                  </a:lnTo>
                  <a:lnTo>
                    <a:pt x="457200" y="0"/>
                  </a:lnTo>
                  <a:close/>
                </a:path>
                <a:path w="476250" h="1905000">
                  <a:moveTo>
                    <a:pt x="476250" y="19050"/>
                  </a:moveTo>
                  <a:lnTo>
                    <a:pt x="438150" y="19050"/>
                  </a:lnTo>
                  <a:lnTo>
                    <a:pt x="457200" y="38100"/>
                  </a:lnTo>
                  <a:lnTo>
                    <a:pt x="476250" y="38100"/>
                  </a:lnTo>
                  <a:lnTo>
                    <a:pt x="4762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5811" y="4186428"/>
              <a:ext cx="459740" cy="114300"/>
            </a:xfrm>
            <a:custGeom>
              <a:avLst/>
              <a:gdLst/>
              <a:ahLst/>
              <a:cxnLst/>
              <a:rect l="l" t="t" r="r" b="b"/>
              <a:pathLst>
                <a:path w="45974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0465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65" y="3810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459740" h="114300">
                  <a:moveTo>
                    <a:pt x="345186" y="0"/>
                  </a:moveTo>
                  <a:lnTo>
                    <a:pt x="345186" y="114300"/>
                  </a:lnTo>
                  <a:lnTo>
                    <a:pt x="421386" y="76200"/>
                  </a:lnTo>
                  <a:lnTo>
                    <a:pt x="364236" y="76200"/>
                  </a:lnTo>
                  <a:lnTo>
                    <a:pt x="364236" y="38100"/>
                  </a:lnTo>
                  <a:lnTo>
                    <a:pt x="421386" y="38100"/>
                  </a:lnTo>
                  <a:lnTo>
                    <a:pt x="345186" y="0"/>
                  </a:lnTo>
                  <a:close/>
                </a:path>
                <a:path w="459740" h="114300">
                  <a:moveTo>
                    <a:pt x="110465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65" y="76200"/>
                  </a:lnTo>
                  <a:lnTo>
                    <a:pt x="114300" y="57150"/>
                  </a:lnTo>
                  <a:lnTo>
                    <a:pt x="110465" y="38100"/>
                  </a:lnTo>
                  <a:close/>
                </a:path>
                <a:path w="459740" h="114300">
                  <a:moveTo>
                    <a:pt x="345186" y="38100"/>
                  </a:moveTo>
                  <a:lnTo>
                    <a:pt x="110465" y="38100"/>
                  </a:lnTo>
                  <a:lnTo>
                    <a:pt x="114300" y="57150"/>
                  </a:lnTo>
                  <a:lnTo>
                    <a:pt x="110465" y="76200"/>
                  </a:lnTo>
                  <a:lnTo>
                    <a:pt x="345186" y="76200"/>
                  </a:lnTo>
                  <a:lnTo>
                    <a:pt x="345186" y="38100"/>
                  </a:lnTo>
                  <a:close/>
                </a:path>
                <a:path w="459740" h="114300">
                  <a:moveTo>
                    <a:pt x="421386" y="38100"/>
                  </a:moveTo>
                  <a:lnTo>
                    <a:pt x="364236" y="38100"/>
                  </a:lnTo>
                  <a:lnTo>
                    <a:pt x="364236" y="76200"/>
                  </a:lnTo>
                  <a:lnTo>
                    <a:pt x="421386" y="76200"/>
                  </a:lnTo>
                  <a:lnTo>
                    <a:pt x="459486" y="57150"/>
                  </a:lnTo>
                  <a:lnTo>
                    <a:pt x="42138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8065769" y="3474846"/>
              <a:ext cx="29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s*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11011" y="1595627"/>
              <a:ext cx="742950" cy="2019300"/>
            </a:xfrm>
            <a:custGeom>
              <a:avLst/>
              <a:gdLst/>
              <a:ahLst/>
              <a:cxnLst/>
              <a:rect l="l" t="t" r="r" b="b"/>
              <a:pathLst>
                <a:path w="742950" h="2019300">
                  <a:moveTo>
                    <a:pt x="628650" y="1905000"/>
                  </a:moveTo>
                  <a:lnTo>
                    <a:pt x="628650" y="2019300"/>
                  </a:lnTo>
                  <a:lnTo>
                    <a:pt x="704849" y="1981200"/>
                  </a:lnTo>
                  <a:lnTo>
                    <a:pt x="647700" y="1981200"/>
                  </a:lnTo>
                  <a:lnTo>
                    <a:pt x="647700" y="1943100"/>
                  </a:lnTo>
                  <a:lnTo>
                    <a:pt x="704849" y="1943100"/>
                  </a:lnTo>
                  <a:lnTo>
                    <a:pt x="628650" y="1905000"/>
                  </a:lnTo>
                  <a:close/>
                </a:path>
                <a:path w="742950" h="2019300">
                  <a:moveTo>
                    <a:pt x="38100" y="110465"/>
                  </a:moveTo>
                  <a:lnTo>
                    <a:pt x="38100" y="1962150"/>
                  </a:lnTo>
                  <a:lnTo>
                    <a:pt x="39594" y="1969573"/>
                  </a:lnTo>
                  <a:lnTo>
                    <a:pt x="43672" y="1975627"/>
                  </a:lnTo>
                  <a:lnTo>
                    <a:pt x="49726" y="1979705"/>
                  </a:lnTo>
                  <a:lnTo>
                    <a:pt x="57150" y="1981200"/>
                  </a:lnTo>
                  <a:lnTo>
                    <a:pt x="628650" y="1981200"/>
                  </a:lnTo>
                  <a:lnTo>
                    <a:pt x="628650" y="1962150"/>
                  </a:lnTo>
                  <a:lnTo>
                    <a:pt x="76200" y="1962150"/>
                  </a:lnTo>
                  <a:lnTo>
                    <a:pt x="57150" y="1943100"/>
                  </a:lnTo>
                  <a:lnTo>
                    <a:pt x="76200" y="1943100"/>
                  </a:lnTo>
                  <a:lnTo>
                    <a:pt x="76200" y="114300"/>
                  </a:lnTo>
                  <a:lnTo>
                    <a:pt x="57150" y="114300"/>
                  </a:lnTo>
                  <a:lnTo>
                    <a:pt x="38100" y="110465"/>
                  </a:lnTo>
                  <a:close/>
                </a:path>
                <a:path w="742950" h="2019300">
                  <a:moveTo>
                    <a:pt x="704849" y="1943100"/>
                  </a:moveTo>
                  <a:lnTo>
                    <a:pt x="647700" y="1943100"/>
                  </a:lnTo>
                  <a:lnTo>
                    <a:pt x="647700" y="1981200"/>
                  </a:lnTo>
                  <a:lnTo>
                    <a:pt x="704849" y="1981200"/>
                  </a:lnTo>
                  <a:lnTo>
                    <a:pt x="742949" y="1962150"/>
                  </a:lnTo>
                  <a:lnTo>
                    <a:pt x="704849" y="1943100"/>
                  </a:lnTo>
                  <a:close/>
                </a:path>
                <a:path w="742950" h="2019300">
                  <a:moveTo>
                    <a:pt x="76200" y="1943100"/>
                  </a:moveTo>
                  <a:lnTo>
                    <a:pt x="57150" y="1943100"/>
                  </a:lnTo>
                  <a:lnTo>
                    <a:pt x="76200" y="1962150"/>
                  </a:lnTo>
                  <a:lnTo>
                    <a:pt x="76200" y="1943100"/>
                  </a:lnTo>
                  <a:close/>
                </a:path>
                <a:path w="742950" h="2019300">
                  <a:moveTo>
                    <a:pt x="628650" y="1943100"/>
                  </a:moveTo>
                  <a:lnTo>
                    <a:pt x="76200" y="1943100"/>
                  </a:lnTo>
                  <a:lnTo>
                    <a:pt x="76200" y="1962150"/>
                  </a:lnTo>
                  <a:lnTo>
                    <a:pt x="628650" y="1962150"/>
                  </a:lnTo>
                  <a:lnTo>
                    <a:pt x="628650" y="1943100"/>
                  </a:lnTo>
                  <a:close/>
                </a:path>
                <a:path w="742950" h="20193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110465"/>
                  </a:lnTo>
                  <a:lnTo>
                    <a:pt x="57150" y="114300"/>
                  </a:lnTo>
                  <a:lnTo>
                    <a:pt x="76200" y="110465"/>
                  </a:lnTo>
                  <a:lnTo>
                    <a:pt x="76200" y="57150"/>
                  </a:lnTo>
                  <a:close/>
                </a:path>
                <a:path w="742950" h="2019300">
                  <a:moveTo>
                    <a:pt x="76200" y="110465"/>
                  </a:moveTo>
                  <a:lnTo>
                    <a:pt x="57150" y="114300"/>
                  </a:lnTo>
                  <a:lnTo>
                    <a:pt x="76200" y="114300"/>
                  </a:lnTo>
                  <a:lnTo>
                    <a:pt x="76200" y="110465"/>
                  </a:lnTo>
                  <a:close/>
                </a:path>
                <a:path w="742950" h="2019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38100" y="110465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742950" h="20193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110465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2604483" y="1143000"/>
            <a:ext cx="3601846" cy="4370120"/>
            <a:chOff x="5314315" y="1416507"/>
            <a:chExt cx="3601846" cy="4370120"/>
          </a:xfrm>
        </p:grpSpPr>
        <p:sp>
          <p:nvSpPr>
            <p:cNvPr id="16" name="object 16"/>
            <p:cNvSpPr txBox="1"/>
            <p:nvPr/>
          </p:nvSpPr>
          <p:spPr>
            <a:xfrm>
              <a:off x="5812663" y="3992371"/>
              <a:ext cx="1441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563361" y="15970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6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599" y="57276"/>
                  </a:lnTo>
                  <a:lnTo>
                    <a:pt x="876426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314315" y="1416507"/>
              <a:ext cx="110489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Times New Roman"/>
                  <a:cs typeface="Times New Roman"/>
                </a:rPr>
                <a:t>i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53911" y="2205227"/>
              <a:ext cx="400050" cy="3581400"/>
            </a:xfrm>
            <a:custGeom>
              <a:avLst/>
              <a:gdLst/>
              <a:ahLst/>
              <a:cxnLst/>
              <a:rect l="l" t="t" r="r" b="b"/>
              <a:pathLst>
                <a:path w="400050" h="3581400">
                  <a:moveTo>
                    <a:pt x="2857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3562350"/>
                  </a:lnTo>
                  <a:lnTo>
                    <a:pt x="1494" y="3569762"/>
                  </a:lnTo>
                  <a:lnTo>
                    <a:pt x="5572" y="3575818"/>
                  </a:lnTo>
                  <a:lnTo>
                    <a:pt x="11626" y="3579902"/>
                  </a:lnTo>
                  <a:lnTo>
                    <a:pt x="19050" y="3581400"/>
                  </a:lnTo>
                  <a:lnTo>
                    <a:pt x="400049" y="3581400"/>
                  </a:lnTo>
                  <a:lnTo>
                    <a:pt x="400049" y="3562350"/>
                  </a:lnTo>
                  <a:lnTo>
                    <a:pt x="38100" y="3562350"/>
                  </a:lnTo>
                  <a:lnTo>
                    <a:pt x="19050" y="3543300"/>
                  </a:lnTo>
                  <a:lnTo>
                    <a:pt x="38100" y="3543300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285750" y="57150"/>
                  </a:lnTo>
                  <a:lnTo>
                    <a:pt x="285750" y="38100"/>
                  </a:lnTo>
                  <a:close/>
                </a:path>
                <a:path w="400050" h="3581400">
                  <a:moveTo>
                    <a:pt x="38100" y="3543300"/>
                  </a:moveTo>
                  <a:lnTo>
                    <a:pt x="19050" y="3543300"/>
                  </a:lnTo>
                  <a:lnTo>
                    <a:pt x="38100" y="3562350"/>
                  </a:lnTo>
                  <a:lnTo>
                    <a:pt x="38100" y="3543300"/>
                  </a:lnTo>
                  <a:close/>
                </a:path>
                <a:path w="400050" h="3581400">
                  <a:moveTo>
                    <a:pt x="400049" y="3543300"/>
                  </a:moveTo>
                  <a:lnTo>
                    <a:pt x="38100" y="3543300"/>
                  </a:lnTo>
                  <a:lnTo>
                    <a:pt x="38100" y="3562350"/>
                  </a:lnTo>
                  <a:lnTo>
                    <a:pt x="400049" y="3562350"/>
                  </a:lnTo>
                  <a:lnTo>
                    <a:pt x="400049" y="3543300"/>
                  </a:lnTo>
                  <a:close/>
                </a:path>
                <a:path w="400050" h="3581400">
                  <a:moveTo>
                    <a:pt x="285750" y="0"/>
                  </a:moveTo>
                  <a:lnTo>
                    <a:pt x="285750" y="114300"/>
                  </a:lnTo>
                  <a:lnTo>
                    <a:pt x="361949" y="76200"/>
                  </a:lnTo>
                  <a:lnTo>
                    <a:pt x="304800" y="76200"/>
                  </a:lnTo>
                  <a:lnTo>
                    <a:pt x="304800" y="38100"/>
                  </a:lnTo>
                  <a:lnTo>
                    <a:pt x="361949" y="38100"/>
                  </a:lnTo>
                  <a:lnTo>
                    <a:pt x="285750" y="0"/>
                  </a:lnTo>
                  <a:close/>
                </a:path>
                <a:path w="400050" h="3581400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400050" h="3581400">
                  <a:moveTo>
                    <a:pt x="285750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285750" y="76200"/>
                  </a:lnTo>
                  <a:lnTo>
                    <a:pt x="285750" y="57150"/>
                  </a:lnTo>
                  <a:close/>
                </a:path>
                <a:path w="400050" h="3581400">
                  <a:moveTo>
                    <a:pt x="361949" y="38100"/>
                  </a:moveTo>
                  <a:lnTo>
                    <a:pt x="304800" y="38100"/>
                  </a:lnTo>
                  <a:lnTo>
                    <a:pt x="304800" y="76200"/>
                  </a:lnTo>
                  <a:lnTo>
                    <a:pt x="361949" y="76200"/>
                  </a:lnTo>
                  <a:lnTo>
                    <a:pt x="400049" y="57150"/>
                  </a:lnTo>
                  <a:lnTo>
                    <a:pt x="36194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294369" y="1477136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561" y="19018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7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600" y="57276"/>
                  </a:lnTo>
                  <a:lnTo>
                    <a:pt x="876427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679306" y="6425508"/>
            <a:ext cx="231775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41683" y="774878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</a:t>
            </a:r>
            <a:r>
              <a:rPr lang="it-IT" dirty="0" err="1"/>
              <a:t>tdv</a:t>
            </a:r>
            <a:r>
              <a:rPr lang="it-IT" dirty="0"/>
              <a:t> di F dipende non solo dagli ingressi esterni (i) ma anche da s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468720" y="2539919"/>
            <a:ext cx="2072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 si chiama </a:t>
            </a:r>
            <a:r>
              <a:rPr lang="it-IT" b="1" dirty="0"/>
              <a:t>stato interno presente</a:t>
            </a:r>
            <a:r>
              <a:rPr lang="it-IT" dirty="0"/>
              <a:t>, e codifica in binario la storia passata della rete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284250" y="4198797"/>
            <a:ext cx="2721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Nel modello c’è una seconda rete combinatoria G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Anche G dipende da i e da s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08329" y="2999872"/>
            <a:ext cx="1595566" cy="122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RETE SEQUENZIALE</a:t>
            </a:r>
          </a:p>
        </p:txBody>
      </p:sp>
      <p:cxnSp>
        <p:nvCxnSpPr>
          <p:cNvPr id="29" name="Connettore 2 28"/>
          <p:cNvCxnSpPr>
            <a:endCxn id="22" idx="1"/>
          </p:cNvCxnSpPr>
          <p:nvPr/>
        </p:nvCxnSpPr>
        <p:spPr>
          <a:xfrm flipV="1">
            <a:off x="152400" y="3614255"/>
            <a:ext cx="455929" cy="8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2157095" y="3614255"/>
            <a:ext cx="455929" cy="8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205706" y="3029480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242231" y="3048877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6906997" y="5725062"/>
            <a:ext cx="147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 genera lo stato futuro </a:t>
            </a:r>
            <a:r>
              <a:rPr lang="it-IT" b="1" dirty="0"/>
              <a:t>s*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91362" y="6115446"/>
            <a:ext cx="4110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Ritardo nullo (retroazione diretta)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MSA</a:t>
            </a:r>
          </a:p>
          <a:p>
            <a:r>
              <a:rPr lang="it-IT" dirty="0"/>
              <a:t>Ritardo finito (costante):</a:t>
            </a:r>
            <a:r>
              <a:rPr lang="it-IT" dirty="0">
                <a:sym typeface="Wingdings" panose="05000000000000000000" pitchFamily="2" charset="2"/>
              </a:rPr>
              <a:t> MSS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3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599" y="201861"/>
            <a:ext cx="80410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/>
              <a:t>Comportamenti delle </a:t>
            </a:r>
            <a:r>
              <a:rPr sz="3200" b="0" dirty="0" err="1"/>
              <a:t>macchine</a:t>
            </a:r>
            <a:r>
              <a:rPr sz="3200" b="0" spc="-90" dirty="0"/>
              <a:t> </a:t>
            </a:r>
            <a:r>
              <a:rPr sz="3200" b="0" spc="-5" dirty="0" err="1"/>
              <a:t>sequenziali</a:t>
            </a:r>
            <a:r>
              <a:rPr lang="it-IT" sz="3200" b="0" spc="-5" dirty="0"/>
              <a:t>:</a:t>
            </a:r>
            <a:br>
              <a:rPr lang="it-IT" sz="3200" b="0" spc="-5" dirty="0"/>
            </a:br>
            <a:r>
              <a:rPr lang="it-IT" sz="3200" b="0" spc="-5" dirty="0"/>
              <a:t>reti sincrone e asincrone, di </a:t>
            </a:r>
            <a:r>
              <a:rPr lang="it-IT" sz="3200" b="0" spc="-5" dirty="0" err="1"/>
              <a:t>Mealy</a:t>
            </a:r>
            <a:r>
              <a:rPr lang="it-IT" sz="3200" b="0" spc="-5" dirty="0"/>
              <a:t> e di Moore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66838" y="1204383"/>
            <a:ext cx="8991600" cy="580825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8900" marR="301625">
              <a:lnSpc>
                <a:spcPts val="1540"/>
              </a:lnSpc>
              <a:spcBef>
                <a:spcPts val="459"/>
              </a:spcBef>
              <a:tabLst>
                <a:tab pos="431165" algn="l"/>
                <a:tab pos="431800" algn="l"/>
              </a:tabLst>
            </a:pPr>
            <a:r>
              <a:rPr lang="it-IT" spc="-5" dirty="0">
                <a:latin typeface="Calibri"/>
                <a:cs typeface="Calibri"/>
              </a:rPr>
              <a:t>RIPETIAMO:</a:t>
            </a:r>
          </a:p>
          <a:p>
            <a:pPr marL="431800" marR="301625" indent="-342900">
              <a:spcBef>
                <a:spcPts val="459"/>
              </a:spcBef>
              <a:buChar char="•"/>
              <a:tabLst>
                <a:tab pos="431165" algn="l"/>
                <a:tab pos="431800" algn="l"/>
              </a:tabLst>
            </a:pPr>
            <a:r>
              <a:rPr sz="1400" spc="-5" dirty="0" err="1">
                <a:latin typeface="Calibri"/>
                <a:cs typeface="Calibri"/>
              </a:rPr>
              <a:t>Chiamiamo</a:t>
            </a:r>
            <a:r>
              <a:rPr sz="1400" spc="-5" dirty="0">
                <a:latin typeface="Calibri"/>
                <a:cs typeface="Calibri"/>
              </a:rPr>
              <a:t> macchine sequenziali asincrone </a:t>
            </a:r>
            <a:r>
              <a:rPr sz="1400" spc="-10" dirty="0">
                <a:latin typeface="Calibri"/>
                <a:cs typeface="Calibri"/>
              </a:rPr>
              <a:t>(MSA) </a:t>
            </a:r>
            <a:r>
              <a:rPr sz="1400" spc="-5" dirty="0">
                <a:latin typeface="Calibri"/>
                <a:cs typeface="Calibri"/>
              </a:rPr>
              <a:t>quelle macchine sequenziali in cui stato interno e uscita vengono aggiornati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ad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ogni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cambiamento della  configurazione di ingresso o dello stato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interno</a:t>
            </a:r>
            <a:endParaRPr sz="1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477520" indent="-388620">
              <a:buChar char="•"/>
              <a:tabLst>
                <a:tab pos="476884" algn="l"/>
                <a:tab pos="477520" algn="l"/>
              </a:tabLst>
            </a:pPr>
            <a:r>
              <a:rPr sz="1400" spc="-5" dirty="0">
                <a:latin typeface="Calibri"/>
                <a:cs typeface="Calibri"/>
              </a:rPr>
              <a:t>Chiamiamo macchine sequenziali </a:t>
            </a:r>
            <a:r>
              <a:rPr sz="1400" spc="-10" dirty="0">
                <a:latin typeface="Calibri"/>
                <a:cs typeface="Calibri"/>
              </a:rPr>
              <a:t>sincrone (MSS) </a:t>
            </a:r>
            <a:r>
              <a:rPr sz="1400" spc="-5" dirty="0">
                <a:latin typeface="Calibri"/>
                <a:cs typeface="Calibri"/>
              </a:rPr>
              <a:t>quelle macchine sequenziali in cui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</a:t>
            </a:r>
            <a:endParaRPr sz="1400" dirty="0">
              <a:latin typeface="Calibri"/>
              <a:cs typeface="Calibri"/>
            </a:endParaRPr>
          </a:p>
          <a:p>
            <a:pPr marL="431800"/>
            <a:r>
              <a:rPr sz="1400" spc="-5" dirty="0">
                <a:latin typeface="Calibri"/>
                <a:cs typeface="Calibri"/>
              </a:rPr>
              <a:t>stato interno viene aggiornato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in istanti discreti di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tempo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b="1" spc="15" baseline="-21164" dirty="0">
                <a:solidFill>
                  <a:srgbClr val="FF0000"/>
                </a:solidFill>
                <a:latin typeface="Calibri"/>
                <a:cs typeface="Calibri"/>
              </a:rPr>
              <a:t>i.</a:t>
            </a:r>
            <a:endParaRPr sz="1200" b="1" baseline="-21164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31800" marR="312420" indent="-342900">
              <a:spcBef>
                <a:spcPts val="365"/>
              </a:spcBef>
              <a:buChar char="•"/>
              <a:tabLst>
                <a:tab pos="431165" algn="l"/>
                <a:tab pos="431800" algn="l"/>
              </a:tabLst>
            </a:pPr>
            <a:r>
              <a:rPr sz="1400" spc="-5" dirty="0" err="1">
                <a:latin typeface="Calibri"/>
                <a:cs typeface="Calibri"/>
              </a:rPr>
              <a:t>Solitamente</a:t>
            </a:r>
            <a:r>
              <a:rPr lang="it-IT" sz="1400" spc="-5" dirty="0">
                <a:latin typeface="Calibri"/>
                <a:cs typeface="Calibri"/>
              </a:rPr>
              <a:t>, nelle MSS </a:t>
            </a:r>
            <a:r>
              <a:rPr sz="1400" spc="-5" dirty="0">
                <a:latin typeface="Calibri"/>
                <a:cs typeface="Calibri"/>
              </a:rPr>
              <a:t> l’intervallo di tempo </a:t>
            </a:r>
            <a:r>
              <a:rPr lang="it-IT" sz="14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00" b="1" spc="-5" dirty="0" err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spc="-5" baseline="-25000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it-IT" sz="1400" b="1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lang="it-IT" sz="1400" b="1" spc="-5" dirty="0">
                <a:solidFill>
                  <a:srgbClr val="FF0000"/>
                </a:solidFill>
                <a:cs typeface="Calibri"/>
              </a:rPr>
              <a:t>t</a:t>
            </a:r>
            <a:r>
              <a:rPr lang="it-IT" sz="1400" b="1" spc="-5" baseline="-25000" dirty="0">
                <a:solidFill>
                  <a:srgbClr val="FF0000"/>
                </a:solidFill>
                <a:cs typeface="Calibri"/>
              </a:rPr>
              <a:t>i</a:t>
            </a:r>
            <a:r>
              <a:rPr lang="it-IT" sz="1400" b="1" spc="-5" baseline="-25000" dirty="0">
                <a:solidFill>
                  <a:srgbClr val="FF0000"/>
                </a:solidFill>
                <a:latin typeface="Calibri"/>
                <a:cs typeface="Calibri"/>
              </a:rPr>
              <a:t>-1</a:t>
            </a:r>
            <a:r>
              <a:rPr lang="it-IT" sz="1400" b="1" spc="-5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1400" spc="-5" dirty="0">
                <a:latin typeface="Calibri"/>
                <a:cs typeface="Calibri"/>
              </a:rPr>
              <a:t>è costante e si chiama periodo di clock.  Macchine sequenziali con periodo di clock costante e noto possono essere impiegate  per la misura di intervalli di tempo.</a:t>
            </a:r>
            <a:endParaRPr sz="1600" dirty="0">
              <a:latin typeface="Calibri"/>
              <a:cs typeface="Calibri"/>
            </a:endParaRPr>
          </a:p>
          <a:p>
            <a:pPr marL="88900" marR="93980">
              <a:spcBef>
                <a:spcPts val="1200"/>
              </a:spcBef>
              <a:tabLst>
                <a:tab pos="431165" algn="l"/>
                <a:tab pos="431800" algn="l"/>
              </a:tabLst>
            </a:pPr>
            <a:r>
              <a:rPr lang="it-IT" sz="2000" b="1" spc="-5" dirty="0">
                <a:latin typeface="Calibri"/>
                <a:cs typeface="Calibri"/>
              </a:rPr>
              <a:t>Indipendentemente dal fatto che siano sincrone o asincrone, </a:t>
            </a:r>
            <a:r>
              <a:rPr lang="it-IT" sz="2000" b="1" spc="-5" dirty="0">
                <a:solidFill>
                  <a:srgbClr val="008000"/>
                </a:solidFill>
                <a:latin typeface="Calibri"/>
                <a:cs typeface="Calibri"/>
              </a:rPr>
              <a:t>possiamo inoltre classificare le  macchine sequenziali, in base a quando viene aggiornata l’uscita:</a:t>
            </a:r>
            <a:endParaRPr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31800" marR="645795" indent="-342900">
              <a:lnSpc>
                <a:spcPct val="80000"/>
              </a:lnSpc>
              <a:spcBef>
                <a:spcPts val="484"/>
              </a:spcBef>
              <a:spcAft>
                <a:spcPts val="600"/>
              </a:spcAft>
              <a:buChar char="•"/>
              <a:tabLst>
                <a:tab pos="431165" algn="l"/>
                <a:tab pos="431800" algn="l"/>
              </a:tabLst>
            </a:pPr>
            <a:r>
              <a:rPr lang="it-IT" sz="2200" dirty="0">
                <a:solidFill>
                  <a:srgbClr val="000066"/>
                </a:solidFill>
                <a:cs typeface="Calibri"/>
              </a:rPr>
              <a:t>Una MS che cambia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uscita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in corrispondenza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di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una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variazione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di 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stato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interno o di ingresso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si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chiama macchina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di</a:t>
            </a:r>
            <a:r>
              <a:rPr lang="it-IT" sz="2200" spc="-50" dirty="0">
                <a:solidFill>
                  <a:srgbClr val="000066"/>
                </a:solidFill>
                <a:cs typeface="Calibri"/>
              </a:rPr>
              <a:t> </a:t>
            </a:r>
            <a:r>
              <a:rPr lang="it-IT" sz="2200" b="1" dirty="0" err="1">
                <a:solidFill>
                  <a:srgbClr val="000066"/>
                </a:solidFill>
                <a:cs typeface="Calibri"/>
              </a:rPr>
              <a:t>Mealy</a:t>
            </a:r>
            <a:endParaRPr lang="it-IT" sz="2200" b="1" dirty="0">
              <a:solidFill>
                <a:srgbClr val="000066"/>
              </a:solidFill>
              <a:cs typeface="Calibri"/>
            </a:endParaRPr>
          </a:p>
          <a:p>
            <a:pPr marL="431800">
              <a:lnSpc>
                <a:spcPts val="1920"/>
              </a:lnSpc>
            </a:pPr>
            <a:r>
              <a:rPr lang="it-IT" sz="2200" spc="-5" dirty="0">
                <a:solidFill>
                  <a:srgbClr val="000066"/>
                </a:solidFill>
                <a:cs typeface="Calibri"/>
              </a:rPr>
              <a:t>Nelle 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macchine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di </a:t>
            </a:r>
            <a:r>
              <a:rPr lang="it-IT" sz="2200" b="1" dirty="0" err="1">
                <a:solidFill>
                  <a:srgbClr val="000066"/>
                </a:solidFill>
                <a:cs typeface="Calibri"/>
              </a:rPr>
              <a:t>Mealy</a:t>
            </a:r>
            <a:r>
              <a:rPr lang="it-IT" sz="2200" dirty="0">
                <a:solidFill>
                  <a:srgbClr val="000066"/>
                </a:solidFill>
                <a:cs typeface="Calibri"/>
              </a:rPr>
              <a:t> la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funzione 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F</a:t>
            </a:r>
            <a:r>
              <a:rPr lang="it-IT" sz="2200" spc="-50" dirty="0">
                <a:solidFill>
                  <a:srgbClr val="000066"/>
                </a:solidFill>
                <a:cs typeface="Calibri"/>
              </a:rPr>
              <a:t> </a:t>
            </a:r>
            <a:r>
              <a:rPr lang="it-IT" sz="2200" spc="-5" dirty="0">
                <a:solidFill>
                  <a:srgbClr val="000066"/>
                </a:solidFill>
                <a:cs typeface="Calibri"/>
              </a:rPr>
              <a:t>è definita come segue:</a:t>
            </a:r>
            <a:endParaRPr lang="it-IT" sz="2200" dirty="0">
              <a:cs typeface="Calibri"/>
            </a:endParaRPr>
          </a:p>
          <a:p>
            <a:pPr marL="11430" algn="ctr">
              <a:lnSpc>
                <a:spcPct val="100000"/>
              </a:lnSpc>
            </a:pPr>
            <a:r>
              <a:rPr lang="it-IT" sz="2200" b="1" dirty="0">
                <a:solidFill>
                  <a:srgbClr val="FF0000"/>
                </a:solidFill>
                <a:cs typeface="Calibri"/>
              </a:rPr>
              <a:t>F: (S X I) </a:t>
            </a:r>
            <a:r>
              <a:rPr lang="it-IT" sz="2200" b="1" spc="5" dirty="0">
                <a:solidFill>
                  <a:srgbClr val="FF0000"/>
                </a:solidFill>
                <a:cs typeface="Calibri"/>
              </a:rPr>
              <a:t>→</a:t>
            </a:r>
            <a:r>
              <a:rPr lang="it-IT" sz="2200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U</a:t>
            </a:r>
          </a:p>
          <a:p>
            <a:pPr marL="11430" algn="ctr">
              <a:lnSpc>
                <a:spcPct val="100000"/>
              </a:lnSpc>
            </a:pPr>
            <a:endParaRPr lang="it-IT" sz="2200" dirty="0">
              <a:cs typeface="Calibri"/>
            </a:endParaRPr>
          </a:p>
          <a:p>
            <a:pPr marL="431800" marR="166370" indent="-342900">
              <a:lnSpc>
                <a:spcPct val="80000"/>
              </a:lnSpc>
              <a:spcAft>
                <a:spcPts val="600"/>
              </a:spcAft>
              <a:buChar char="•"/>
              <a:tabLst>
                <a:tab pos="431165" algn="l"/>
                <a:tab pos="431800" algn="l"/>
              </a:tabLst>
            </a:pP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Una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MS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che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cambia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uscita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solo 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in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corrispondenza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di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una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variazione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di 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stato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interno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si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chiama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000066"/>
                </a:solidFill>
                <a:latin typeface="Calibri"/>
                <a:cs typeface="Calibri"/>
              </a:rPr>
              <a:t>macchina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di</a:t>
            </a:r>
            <a:r>
              <a:rPr sz="22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66"/>
                </a:solidFill>
                <a:latin typeface="Calibri"/>
                <a:cs typeface="Calibri"/>
              </a:rPr>
              <a:t>MOORE</a:t>
            </a:r>
            <a:endParaRPr sz="2200" b="1" dirty="0">
              <a:latin typeface="Calibri"/>
              <a:cs typeface="Calibri"/>
            </a:endParaRPr>
          </a:p>
          <a:p>
            <a:pPr marL="431800">
              <a:lnSpc>
                <a:spcPts val="1920"/>
              </a:lnSpc>
            </a:pPr>
            <a:r>
              <a:rPr sz="2200" spc="-5" dirty="0" err="1">
                <a:solidFill>
                  <a:srgbClr val="000066"/>
                </a:solidFill>
                <a:latin typeface="Calibri"/>
                <a:cs typeface="Calibri"/>
              </a:rPr>
              <a:t>Nelle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macchine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di </a:t>
            </a:r>
            <a:r>
              <a:rPr sz="2200" b="1" dirty="0">
                <a:solidFill>
                  <a:srgbClr val="000066"/>
                </a:solidFill>
                <a:latin typeface="Calibri"/>
                <a:cs typeface="Calibri"/>
              </a:rPr>
              <a:t>MOORE</a:t>
            </a:r>
            <a:r>
              <a:rPr sz="2200" dirty="0">
                <a:solidFill>
                  <a:srgbClr val="000066"/>
                </a:solidFill>
                <a:latin typeface="Calibri"/>
                <a:cs typeface="Calibri"/>
              </a:rPr>
              <a:t> la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funzione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2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Calibri"/>
                <a:cs typeface="Calibri"/>
              </a:rPr>
              <a:t>diventa:</a:t>
            </a:r>
            <a:endParaRPr sz="2200" dirty="0">
              <a:latin typeface="Calibri"/>
              <a:cs typeface="Calibri"/>
            </a:endParaRPr>
          </a:p>
          <a:p>
            <a:pPr marL="11430" algn="ctr">
              <a:lnSpc>
                <a:spcPct val="100000"/>
              </a:lnSpc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F: S 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2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endParaRPr sz="2200" dirty="0">
              <a:latin typeface="Calibri"/>
              <a:cs typeface="Calibri"/>
            </a:endParaRPr>
          </a:p>
          <a:p>
            <a:pPr marL="431800" marR="645795" indent="-342900">
              <a:lnSpc>
                <a:spcPct val="80000"/>
              </a:lnSpc>
              <a:spcBef>
                <a:spcPts val="484"/>
              </a:spcBef>
              <a:buChar char="•"/>
              <a:tabLst>
                <a:tab pos="431165" algn="l"/>
                <a:tab pos="43180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0134" y="152400"/>
            <a:ext cx="6947559" cy="430887"/>
          </a:xfrm>
        </p:spPr>
        <p:txBody>
          <a:bodyPr/>
          <a:lstStyle/>
          <a:p>
            <a:r>
              <a:rPr lang="it-IT" dirty="0"/>
              <a:t>MOORE                                         MEALY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1386230" y="4741222"/>
            <a:ext cx="1373505" cy="1144905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(ritardo)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380134" y="1004374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15848" y="1172776"/>
            <a:ext cx="2590800" cy="4229101"/>
            <a:chOff x="5811011" y="1595627"/>
            <a:chExt cx="2590800" cy="4229101"/>
          </a:xfrm>
        </p:grpSpPr>
        <p:sp>
          <p:nvSpPr>
            <p:cNvPr id="7" name="object 7"/>
            <p:cNvSpPr txBox="1"/>
            <p:nvPr/>
          </p:nvSpPr>
          <p:spPr>
            <a:xfrm>
              <a:off x="6575297" y="3326129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G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8" name="object 10"/>
            <p:cNvSpPr/>
            <p:nvPr/>
          </p:nvSpPr>
          <p:spPr>
            <a:xfrm>
              <a:off x="7925561" y="3919728"/>
              <a:ext cx="476250" cy="1905000"/>
            </a:xfrm>
            <a:custGeom>
              <a:avLst/>
              <a:gdLst/>
              <a:ahLst/>
              <a:cxnLst/>
              <a:rect l="l" t="t" r="r" b="b"/>
              <a:pathLst>
                <a:path w="476250" h="1905000">
                  <a:moveTo>
                    <a:pt x="114300" y="1790700"/>
                  </a:moveTo>
                  <a:lnTo>
                    <a:pt x="0" y="1847850"/>
                  </a:lnTo>
                  <a:lnTo>
                    <a:pt x="114300" y="1905000"/>
                  </a:lnTo>
                  <a:lnTo>
                    <a:pt x="114300" y="1866900"/>
                  </a:lnTo>
                  <a:lnTo>
                    <a:pt x="95250" y="1866900"/>
                  </a:lnTo>
                  <a:lnTo>
                    <a:pt x="95250" y="1828800"/>
                  </a:lnTo>
                  <a:lnTo>
                    <a:pt x="114300" y="1828800"/>
                  </a:lnTo>
                  <a:lnTo>
                    <a:pt x="114300" y="1790700"/>
                  </a:lnTo>
                  <a:close/>
                </a:path>
                <a:path w="476250" h="1905000">
                  <a:moveTo>
                    <a:pt x="114300" y="1828800"/>
                  </a:moveTo>
                  <a:lnTo>
                    <a:pt x="95250" y="1828800"/>
                  </a:lnTo>
                  <a:lnTo>
                    <a:pt x="95250" y="1866900"/>
                  </a:lnTo>
                  <a:lnTo>
                    <a:pt x="114300" y="1866900"/>
                  </a:lnTo>
                  <a:lnTo>
                    <a:pt x="114300" y="1828800"/>
                  </a:lnTo>
                  <a:close/>
                </a:path>
                <a:path w="476250" h="1905000">
                  <a:moveTo>
                    <a:pt x="438150" y="1828800"/>
                  </a:moveTo>
                  <a:lnTo>
                    <a:pt x="114300" y="1828800"/>
                  </a:lnTo>
                  <a:lnTo>
                    <a:pt x="114300" y="1866900"/>
                  </a:lnTo>
                  <a:lnTo>
                    <a:pt x="457200" y="1866900"/>
                  </a:lnTo>
                  <a:lnTo>
                    <a:pt x="464623" y="1865402"/>
                  </a:lnTo>
                  <a:lnTo>
                    <a:pt x="470677" y="1861318"/>
                  </a:lnTo>
                  <a:lnTo>
                    <a:pt x="474755" y="1855262"/>
                  </a:lnTo>
                  <a:lnTo>
                    <a:pt x="476250" y="1847850"/>
                  </a:lnTo>
                  <a:lnTo>
                    <a:pt x="438150" y="1847850"/>
                  </a:lnTo>
                  <a:lnTo>
                    <a:pt x="438150" y="1828800"/>
                  </a:lnTo>
                  <a:close/>
                </a:path>
                <a:path w="476250" h="1905000">
                  <a:moveTo>
                    <a:pt x="438150" y="19050"/>
                  </a:moveTo>
                  <a:lnTo>
                    <a:pt x="438150" y="1847850"/>
                  </a:lnTo>
                  <a:lnTo>
                    <a:pt x="457200" y="1828800"/>
                  </a:lnTo>
                  <a:lnTo>
                    <a:pt x="476250" y="1828800"/>
                  </a:lnTo>
                  <a:lnTo>
                    <a:pt x="476250" y="38100"/>
                  </a:lnTo>
                  <a:lnTo>
                    <a:pt x="457200" y="38100"/>
                  </a:lnTo>
                  <a:lnTo>
                    <a:pt x="438150" y="19050"/>
                  </a:lnTo>
                  <a:close/>
                </a:path>
                <a:path w="476250" h="1905000">
                  <a:moveTo>
                    <a:pt x="476250" y="1828800"/>
                  </a:moveTo>
                  <a:lnTo>
                    <a:pt x="457200" y="1828800"/>
                  </a:lnTo>
                  <a:lnTo>
                    <a:pt x="438150" y="1847850"/>
                  </a:lnTo>
                  <a:lnTo>
                    <a:pt x="476250" y="1847850"/>
                  </a:lnTo>
                  <a:lnTo>
                    <a:pt x="476250" y="1828800"/>
                  </a:lnTo>
                  <a:close/>
                </a:path>
                <a:path w="476250" h="1905000">
                  <a:moveTo>
                    <a:pt x="457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38150" y="38100"/>
                  </a:lnTo>
                  <a:lnTo>
                    <a:pt x="438150" y="19050"/>
                  </a:lnTo>
                  <a:lnTo>
                    <a:pt x="476250" y="19050"/>
                  </a:lnTo>
                  <a:lnTo>
                    <a:pt x="474755" y="11626"/>
                  </a:lnTo>
                  <a:lnTo>
                    <a:pt x="470677" y="5572"/>
                  </a:lnTo>
                  <a:lnTo>
                    <a:pt x="464623" y="1494"/>
                  </a:lnTo>
                  <a:lnTo>
                    <a:pt x="457200" y="0"/>
                  </a:lnTo>
                  <a:close/>
                </a:path>
                <a:path w="476250" h="1905000">
                  <a:moveTo>
                    <a:pt x="476250" y="19050"/>
                  </a:moveTo>
                  <a:lnTo>
                    <a:pt x="438150" y="19050"/>
                  </a:lnTo>
                  <a:lnTo>
                    <a:pt x="457200" y="38100"/>
                  </a:lnTo>
                  <a:lnTo>
                    <a:pt x="476250" y="38100"/>
                  </a:lnTo>
                  <a:lnTo>
                    <a:pt x="4762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/>
            <p:nvPr/>
          </p:nvSpPr>
          <p:spPr>
            <a:xfrm>
              <a:off x="6115811" y="4186428"/>
              <a:ext cx="459740" cy="114300"/>
            </a:xfrm>
            <a:custGeom>
              <a:avLst/>
              <a:gdLst/>
              <a:ahLst/>
              <a:cxnLst/>
              <a:rect l="l" t="t" r="r" b="b"/>
              <a:pathLst>
                <a:path w="45974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0465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65" y="3810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459740" h="114300">
                  <a:moveTo>
                    <a:pt x="345186" y="0"/>
                  </a:moveTo>
                  <a:lnTo>
                    <a:pt x="345186" y="114300"/>
                  </a:lnTo>
                  <a:lnTo>
                    <a:pt x="421386" y="76200"/>
                  </a:lnTo>
                  <a:lnTo>
                    <a:pt x="364236" y="76200"/>
                  </a:lnTo>
                  <a:lnTo>
                    <a:pt x="364236" y="38100"/>
                  </a:lnTo>
                  <a:lnTo>
                    <a:pt x="421386" y="38100"/>
                  </a:lnTo>
                  <a:lnTo>
                    <a:pt x="345186" y="0"/>
                  </a:lnTo>
                  <a:close/>
                </a:path>
                <a:path w="459740" h="114300">
                  <a:moveTo>
                    <a:pt x="110465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65" y="76200"/>
                  </a:lnTo>
                  <a:lnTo>
                    <a:pt x="114300" y="57150"/>
                  </a:lnTo>
                  <a:lnTo>
                    <a:pt x="110465" y="38100"/>
                  </a:lnTo>
                  <a:close/>
                </a:path>
                <a:path w="459740" h="114300">
                  <a:moveTo>
                    <a:pt x="345186" y="38100"/>
                  </a:moveTo>
                  <a:lnTo>
                    <a:pt x="110465" y="38100"/>
                  </a:lnTo>
                  <a:lnTo>
                    <a:pt x="114300" y="57150"/>
                  </a:lnTo>
                  <a:lnTo>
                    <a:pt x="110465" y="76200"/>
                  </a:lnTo>
                  <a:lnTo>
                    <a:pt x="345186" y="76200"/>
                  </a:lnTo>
                  <a:lnTo>
                    <a:pt x="345186" y="38100"/>
                  </a:lnTo>
                  <a:close/>
                </a:path>
                <a:path w="459740" h="114300">
                  <a:moveTo>
                    <a:pt x="421386" y="38100"/>
                  </a:moveTo>
                  <a:lnTo>
                    <a:pt x="364236" y="38100"/>
                  </a:lnTo>
                  <a:lnTo>
                    <a:pt x="364236" y="76200"/>
                  </a:lnTo>
                  <a:lnTo>
                    <a:pt x="421386" y="76200"/>
                  </a:lnTo>
                  <a:lnTo>
                    <a:pt x="459486" y="57150"/>
                  </a:lnTo>
                  <a:lnTo>
                    <a:pt x="42138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 txBox="1"/>
            <p:nvPr/>
          </p:nvSpPr>
          <p:spPr>
            <a:xfrm>
              <a:off x="8065769" y="3474846"/>
              <a:ext cx="29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s*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1" name="object 17"/>
            <p:cNvSpPr/>
            <p:nvPr/>
          </p:nvSpPr>
          <p:spPr>
            <a:xfrm>
              <a:off x="5811011" y="1595627"/>
              <a:ext cx="742950" cy="2019300"/>
            </a:xfrm>
            <a:custGeom>
              <a:avLst/>
              <a:gdLst/>
              <a:ahLst/>
              <a:cxnLst/>
              <a:rect l="l" t="t" r="r" b="b"/>
              <a:pathLst>
                <a:path w="742950" h="2019300">
                  <a:moveTo>
                    <a:pt x="628650" y="1905000"/>
                  </a:moveTo>
                  <a:lnTo>
                    <a:pt x="628650" y="2019300"/>
                  </a:lnTo>
                  <a:lnTo>
                    <a:pt x="704849" y="1981200"/>
                  </a:lnTo>
                  <a:lnTo>
                    <a:pt x="647700" y="1981200"/>
                  </a:lnTo>
                  <a:lnTo>
                    <a:pt x="647700" y="1943100"/>
                  </a:lnTo>
                  <a:lnTo>
                    <a:pt x="704849" y="1943100"/>
                  </a:lnTo>
                  <a:lnTo>
                    <a:pt x="628650" y="1905000"/>
                  </a:lnTo>
                  <a:close/>
                </a:path>
                <a:path w="742950" h="2019300">
                  <a:moveTo>
                    <a:pt x="38100" y="110465"/>
                  </a:moveTo>
                  <a:lnTo>
                    <a:pt x="38100" y="1962150"/>
                  </a:lnTo>
                  <a:lnTo>
                    <a:pt x="39594" y="1969573"/>
                  </a:lnTo>
                  <a:lnTo>
                    <a:pt x="43672" y="1975627"/>
                  </a:lnTo>
                  <a:lnTo>
                    <a:pt x="49726" y="1979705"/>
                  </a:lnTo>
                  <a:lnTo>
                    <a:pt x="57150" y="1981200"/>
                  </a:lnTo>
                  <a:lnTo>
                    <a:pt x="628650" y="1981200"/>
                  </a:lnTo>
                  <a:lnTo>
                    <a:pt x="628650" y="1962150"/>
                  </a:lnTo>
                  <a:lnTo>
                    <a:pt x="76200" y="1962150"/>
                  </a:lnTo>
                  <a:lnTo>
                    <a:pt x="57150" y="1943100"/>
                  </a:lnTo>
                  <a:lnTo>
                    <a:pt x="76200" y="1943100"/>
                  </a:lnTo>
                  <a:lnTo>
                    <a:pt x="76200" y="114300"/>
                  </a:lnTo>
                  <a:lnTo>
                    <a:pt x="57150" y="114300"/>
                  </a:lnTo>
                  <a:lnTo>
                    <a:pt x="38100" y="110465"/>
                  </a:lnTo>
                  <a:close/>
                </a:path>
                <a:path w="742950" h="2019300">
                  <a:moveTo>
                    <a:pt x="704849" y="1943100"/>
                  </a:moveTo>
                  <a:lnTo>
                    <a:pt x="647700" y="1943100"/>
                  </a:lnTo>
                  <a:lnTo>
                    <a:pt x="647700" y="1981200"/>
                  </a:lnTo>
                  <a:lnTo>
                    <a:pt x="704849" y="1981200"/>
                  </a:lnTo>
                  <a:lnTo>
                    <a:pt x="742949" y="1962150"/>
                  </a:lnTo>
                  <a:lnTo>
                    <a:pt x="704849" y="1943100"/>
                  </a:lnTo>
                  <a:close/>
                </a:path>
                <a:path w="742950" h="2019300">
                  <a:moveTo>
                    <a:pt x="76200" y="1943100"/>
                  </a:moveTo>
                  <a:lnTo>
                    <a:pt x="57150" y="1943100"/>
                  </a:lnTo>
                  <a:lnTo>
                    <a:pt x="76200" y="1962150"/>
                  </a:lnTo>
                  <a:lnTo>
                    <a:pt x="76200" y="1943100"/>
                  </a:lnTo>
                  <a:close/>
                </a:path>
                <a:path w="742950" h="2019300">
                  <a:moveTo>
                    <a:pt x="628650" y="1943100"/>
                  </a:moveTo>
                  <a:lnTo>
                    <a:pt x="76200" y="1943100"/>
                  </a:lnTo>
                  <a:lnTo>
                    <a:pt x="76200" y="1962150"/>
                  </a:lnTo>
                  <a:lnTo>
                    <a:pt x="628650" y="1962150"/>
                  </a:lnTo>
                  <a:lnTo>
                    <a:pt x="628650" y="1943100"/>
                  </a:lnTo>
                  <a:close/>
                </a:path>
                <a:path w="742950" h="20193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110465"/>
                  </a:lnTo>
                  <a:lnTo>
                    <a:pt x="57150" y="114300"/>
                  </a:lnTo>
                  <a:lnTo>
                    <a:pt x="76200" y="110465"/>
                  </a:lnTo>
                  <a:lnTo>
                    <a:pt x="76200" y="57150"/>
                  </a:lnTo>
                  <a:close/>
                </a:path>
                <a:path w="742950" h="2019300">
                  <a:moveTo>
                    <a:pt x="76200" y="110465"/>
                  </a:moveTo>
                  <a:lnTo>
                    <a:pt x="57150" y="114300"/>
                  </a:lnTo>
                  <a:lnTo>
                    <a:pt x="76200" y="114300"/>
                  </a:lnTo>
                  <a:lnTo>
                    <a:pt x="76200" y="110465"/>
                  </a:lnTo>
                  <a:close/>
                </a:path>
                <a:path w="742950" h="2019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38100" y="110465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742950" h="20193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110465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19152" y="993656"/>
            <a:ext cx="3601846" cy="4370120"/>
            <a:chOff x="5314315" y="1416507"/>
            <a:chExt cx="3601846" cy="4370120"/>
          </a:xfrm>
        </p:grpSpPr>
        <p:sp>
          <p:nvSpPr>
            <p:cNvPr id="13" name="object 16"/>
            <p:cNvSpPr txBox="1"/>
            <p:nvPr/>
          </p:nvSpPr>
          <p:spPr>
            <a:xfrm>
              <a:off x="5812663" y="3992371"/>
              <a:ext cx="1441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5563361" y="1597025"/>
              <a:ext cx="247650" cy="82422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6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599" y="57276"/>
                  </a:lnTo>
                  <a:lnTo>
                    <a:pt x="876426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 txBox="1"/>
            <p:nvPr/>
          </p:nvSpPr>
          <p:spPr>
            <a:xfrm>
              <a:off x="5314315" y="1416507"/>
              <a:ext cx="110489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Times New Roman"/>
                  <a:cs typeface="Times New Roman"/>
                </a:rPr>
                <a:t>i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6" name="object 11"/>
            <p:cNvSpPr/>
            <p:nvPr/>
          </p:nvSpPr>
          <p:spPr>
            <a:xfrm>
              <a:off x="6153911" y="2205227"/>
              <a:ext cx="400050" cy="3581400"/>
            </a:xfrm>
            <a:custGeom>
              <a:avLst/>
              <a:gdLst/>
              <a:ahLst/>
              <a:cxnLst/>
              <a:rect l="l" t="t" r="r" b="b"/>
              <a:pathLst>
                <a:path w="400050" h="3581400">
                  <a:moveTo>
                    <a:pt x="2857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3562350"/>
                  </a:lnTo>
                  <a:lnTo>
                    <a:pt x="1494" y="3569762"/>
                  </a:lnTo>
                  <a:lnTo>
                    <a:pt x="5572" y="3575818"/>
                  </a:lnTo>
                  <a:lnTo>
                    <a:pt x="11626" y="3579902"/>
                  </a:lnTo>
                  <a:lnTo>
                    <a:pt x="19050" y="3581400"/>
                  </a:lnTo>
                  <a:lnTo>
                    <a:pt x="400049" y="3581400"/>
                  </a:lnTo>
                  <a:lnTo>
                    <a:pt x="400049" y="3562350"/>
                  </a:lnTo>
                  <a:lnTo>
                    <a:pt x="38100" y="3562350"/>
                  </a:lnTo>
                  <a:lnTo>
                    <a:pt x="19050" y="3543300"/>
                  </a:lnTo>
                  <a:lnTo>
                    <a:pt x="38100" y="3543300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285750" y="57150"/>
                  </a:lnTo>
                  <a:lnTo>
                    <a:pt x="285750" y="38100"/>
                  </a:lnTo>
                  <a:close/>
                </a:path>
                <a:path w="400050" h="3581400">
                  <a:moveTo>
                    <a:pt x="38100" y="3543300"/>
                  </a:moveTo>
                  <a:lnTo>
                    <a:pt x="19050" y="3543300"/>
                  </a:lnTo>
                  <a:lnTo>
                    <a:pt x="38100" y="3562350"/>
                  </a:lnTo>
                  <a:lnTo>
                    <a:pt x="38100" y="3543300"/>
                  </a:lnTo>
                  <a:close/>
                </a:path>
                <a:path w="400050" h="3581400">
                  <a:moveTo>
                    <a:pt x="400049" y="3543300"/>
                  </a:moveTo>
                  <a:lnTo>
                    <a:pt x="38100" y="3543300"/>
                  </a:lnTo>
                  <a:lnTo>
                    <a:pt x="38100" y="3562350"/>
                  </a:lnTo>
                  <a:lnTo>
                    <a:pt x="400049" y="3562350"/>
                  </a:lnTo>
                  <a:lnTo>
                    <a:pt x="400049" y="3543300"/>
                  </a:lnTo>
                  <a:close/>
                </a:path>
                <a:path w="400050" h="3581400">
                  <a:moveTo>
                    <a:pt x="285750" y="0"/>
                  </a:moveTo>
                  <a:lnTo>
                    <a:pt x="285750" y="114300"/>
                  </a:lnTo>
                  <a:lnTo>
                    <a:pt x="361949" y="76200"/>
                  </a:lnTo>
                  <a:lnTo>
                    <a:pt x="304800" y="76200"/>
                  </a:lnTo>
                  <a:lnTo>
                    <a:pt x="304800" y="38100"/>
                  </a:lnTo>
                  <a:lnTo>
                    <a:pt x="361949" y="38100"/>
                  </a:lnTo>
                  <a:lnTo>
                    <a:pt x="285750" y="0"/>
                  </a:lnTo>
                  <a:close/>
                </a:path>
                <a:path w="400050" h="3581400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400050" h="3581400">
                  <a:moveTo>
                    <a:pt x="285750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285750" y="76200"/>
                  </a:lnTo>
                  <a:lnTo>
                    <a:pt x="285750" y="57150"/>
                  </a:lnTo>
                  <a:close/>
                </a:path>
                <a:path w="400050" h="3581400">
                  <a:moveTo>
                    <a:pt x="361949" y="38100"/>
                  </a:moveTo>
                  <a:lnTo>
                    <a:pt x="304800" y="38100"/>
                  </a:lnTo>
                  <a:lnTo>
                    <a:pt x="304800" y="76200"/>
                  </a:lnTo>
                  <a:lnTo>
                    <a:pt x="361949" y="76200"/>
                  </a:lnTo>
                  <a:lnTo>
                    <a:pt x="400049" y="57150"/>
                  </a:lnTo>
                  <a:lnTo>
                    <a:pt x="36194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 txBox="1"/>
            <p:nvPr/>
          </p:nvSpPr>
          <p:spPr>
            <a:xfrm>
              <a:off x="8294369" y="1477136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561" y="19018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7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600" y="57276"/>
                  </a:lnTo>
                  <a:lnTo>
                    <a:pt x="876427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310152" y="1077476"/>
            <a:ext cx="3601846" cy="4892471"/>
            <a:chOff x="2604483" y="1143000"/>
            <a:chExt cx="3601846" cy="4892471"/>
          </a:xfrm>
        </p:grpSpPr>
        <p:sp>
          <p:nvSpPr>
            <p:cNvPr id="24" name="object 8"/>
            <p:cNvSpPr txBox="1"/>
            <p:nvPr/>
          </p:nvSpPr>
          <p:spPr>
            <a:xfrm>
              <a:off x="3871561" y="4890566"/>
              <a:ext cx="1373505" cy="114490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25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750">
                <a:latin typeface="Times New Roman"/>
                <a:cs typeface="Times New Roman"/>
              </a:endParaRPr>
            </a:p>
            <a:p>
              <a:pPr marL="198120">
                <a:lnSpc>
                  <a:spcPct val="100000"/>
                </a:lnSpc>
              </a:pPr>
              <a:r>
                <a:rPr sz="2000" b="1" dirty="0">
                  <a:latin typeface="Times New Roman"/>
                  <a:cs typeface="Times New Roman"/>
                </a:rPr>
                <a:t>memoria</a:t>
              </a:r>
              <a:endParaRPr sz="2000">
                <a:latin typeface="Times New Roman"/>
                <a:cs typeface="Times New Roman"/>
              </a:endParaRPr>
            </a:p>
            <a:p>
              <a:pPr marL="212090">
                <a:lnSpc>
                  <a:spcPct val="100000"/>
                </a:lnSpc>
                <a:spcBef>
                  <a:spcPts val="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(ritardo)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25" name="object 6"/>
            <p:cNvSpPr txBox="1"/>
            <p:nvPr/>
          </p:nvSpPr>
          <p:spPr>
            <a:xfrm>
              <a:off x="3865465" y="1153718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F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3101179" y="1322120"/>
              <a:ext cx="2590800" cy="4229101"/>
              <a:chOff x="5811011" y="1595627"/>
              <a:chExt cx="2590800" cy="4229101"/>
            </a:xfrm>
          </p:grpSpPr>
          <p:sp>
            <p:nvSpPr>
              <p:cNvPr id="34" name="object 7"/>
              <p:cNvSpPr txBox="1"/>
              <p:nvPr/>
            </p:nvSpPr>
            <p:spPr>
              <a:xfrm>
                <a:off x="6575297" y="3326129"/>
                <a:ext cx="1373505" cy="114617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vert="horz" wrap="square" lIns="0" tIns="698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2700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2400" b="1" dirty="0">
                    <a:latin typeface="Times New Roman"/>
                    <a:cs typeface="Times New Roman"/>
                  </a:rPr>
                  <a:t>G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object 10"/>
              <p:cNvSpPr/>
              <p:nvPr/>
            </p:nvSpPr>
            <p:spPr>
              <a:xfrm>
                <a:off x="7925561" y="3919728"/>
                <a:ext cx="47625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905000">
                    <a:moveTo>
                      <a:pt x="114300" y="1790700"/>
                    </a:moveTo>
                    <a:lnTo>
                      <a:pt x="0" y="1847850"/>
                    </a:lnTo>
                    <a:lnTo>
                      <a:pt x="114300" y="1905000"/>
                    </a:lnTo>
                    <a:lnTo>
                      <a:pt x="114300" y="1866900"/>
                    </a:lnTo>
                    <a:lnTo>
                      <a:pt x="95250" y="1866900"/>
                    </a:lnTo>
                    <a:lnTo>
                      <a:pt x="95250" y="1828800"/>
                    </a:lnTo>
                    <a:lnTo>
                      <a:pt x="114300" y="1828800"/>
                    </a:lnTo>
                    <a:lnTo>
                      <a:pt x="114300" y="1790700"/>
                    </a:lnTo>
                    <a:close/>
                  </a:path>
                  <a:path w="476250" h="1905000">
                    <a:moveTo>
                      <a:pt x="114300" y="1828800"/>
                    </a:moveTo>
                    <a:lnTo>
                      <a:pt x="95250" y="1828800"/>
                    </a:lnTo>
                    <a:lnTo>
                      <a:pt x="95250" y="1866900"/>
                    </a:lnTo>
                    <a:lnTo>
                      <a:pt x="114300" y="1866900"/>
                    </a:lnTo>
                    <a:lnTo>
                      <a:pt x="114300" y="1828800"/>
                    </a:lnTo>
                    <a:close/>
                  </a:path>
                  <a:path w="476250" h="1905000">
                    <a:moveTo>
                      <a:pt x="438150" y="1828800"/>
                    </a:moveTo>
                    <a:lnTo>
                      <a:pt x="114300" y="1828800"/>
                    </a:lnTo>
                    <a:lnTo>
                      <a:pt x="114300" y="1866900"/>
                    </a:lnTo>
                    <a:lnTo>
                      <a:pt x="457200" y="1866900"/>
                    </a:lnTo>
                    <a:lnTo>
                      <a:pt x="464623" y="1865402"/>
                    </a:lnTo>
                    <a:lnTo>
                      <a:pt x="470677" y="1861318"/>
                    </a:lnTo>
                    <a:lnTo>
                      <a:pt x="474755" y="1855262"/>
                    </a:lnTo>
                    <a:lnTo>
                      <a:pt x="476250" y="1847850"/>
                    </a:lnTo>
                    <a:lnTo>
                      <a:pt x="438150" y="1847850"/>
                    </a:lnTo>
                    <a:lnTo>
                      <a:pt x="438150" y="1828800"/>
                    </a:lnTo>
                    <a:close/>
                  </a:path>
                  <a:path w="476250" h="1905000">
                    <a:moveTo>
                      <a:pt x="438150" y="19050"/>
                    </a:moveTo>
                    <a:lnTo>
                      <a:pt x="438150" y="1847850"/>
                    </a:lnTo>
                    <a:lnTo>
                      <a:pt x="457200" y="1828800"/>
                    </a:lnTo>
                    <a:lnTo>
                      <a:pt x="476250" y="1828800"/>
                    </a:lnTo>
                    <a:lnTo>
                      <a:pt x="476250" y="38100"/>
                    </a:lnTo>
                    <a:lnTo>
                      <a:pt x="457200" y="38100"/>
                    </a:lnTo>
                    <a:lnTo>
                      <a:pt x="438150" y="19050"/>
                    </a:lnTo>
                    <a:close/>
                  </a:path>
                  <a:path w="476250" h="1905000">
                    <a:moveTo>
                      <a:pt x="476250" y="1828800"/>
                    </a:moveTo>
                    <a:lnTo>
                      <a:pt x="457200" y="1828800"/>
                    </a:lnTo>
                    <a:lnTo>
                      <a:pt x="438150" y="1847850"/>
                    </a:lnTo>
                    <a:lnTo>
                      <a:pt x="476250" y="1847850"/>
                    </a:lnTo>
                    <a:lnTo>
                      <a:pt x="476250" y="1828800"/>
                    </a:lnTo>
                    <a:close/>
                  </a:path>
                  <a:path w="476250" h="1905000">
                    <a:moveTo>
                      <a:pt x="457200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438150" y="38100"/>
                    </a:lnTo>
                    <a:lnTo>
                      <a:pt x="438150" y="19050"/>
                    </a:lnTo>
                    <a:lnTo>
                      <a:pt x="476250" y="19050"/>
                    </a:lnTo>
                    <a:lnTo>
                      <a:pt x="474755" y="11626"/>
                    </a:lnTo>
                    <a:lnTo>
                      <a:pt x="470677" y="5572"/>
                    </a:lnTo>
                    <a:lnTo>
                      <a:pt x="464623" y="1494"/>
                    </a:lnTo>
                    <a:lnTo>
                      <a:pt x="457200" y="0"/>
                    </a:lnTo>
                    <a:close/>
                  </a:path>
                  <a:path w="476250" h="1905000">
                    <a:moveTo>
                      <a:pt x="476250" y="19050"/>
                    </a:moveTo>
                    <a:lnTo>
                      <a:pt x="438150" y="19050"/>
                    </a:lnTo>
                    <a:lnTo>
                      <a:pt x="457200" y="38100"/>
                    </a:lnTo>
                    <a:lnTo>
                      <a:pt x="476250" y="38100"/>
                    </a:lnTo>
                    <a:lnTo>
                      <a:pt x="476250" y="190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2"/>
              <p:cNvSpPr/>
              <p:nvPr/>
            </p:nvSpPr>
            <p:spPr>
              <a:xfrm>
                <a:off x="6115811" y="4186428"/>
                <a:ext cx="45974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59740" h="114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57150" y="114300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0465" y="76200"/>
                    </a:lnTo>
                    <a:lnTo>
                      <a:pt x="57150" y="76200"/>
                    </a:lnTo>
                    <a:lnTo>
                      <a:pt x="57150" y="38100"/>
                    </a:lnTo>
                    <a:lnTo>
                      <a:pt x="110465" y="3810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459740" h="114300">
                    <a:moveTo>
                      <a:pt x="345186" y="0"/>
                    </a:moveTo>
                    <a:lnTo>
                      <a:pt x="345186" y="114300"/>
                    </a:lnTo>
                    <a:lnTo>
                      <a:pt x="421386" y="76200"/>
                    </a:lnTo>
                    <a:lnTo>
                      <a:pt x="364236" y="76200"/>
                    </a:lnTo>
                    <a:lnTo>
                      <a:pt x="364236" y="38100"/>
                    </a:lnTo>
                    <a:lnTo>
                      <a:pt x="421386" y="38100"/>
                    </a:lnTo>
                    <a:lnTo>
                      <a:pt x="345186" y="0"/>
                    </a:lnTo>
                    <a:close/>
                  </a:path>
                  <a:path w="459740" h="114300">
                    <a:moveTo>
                      <a:pt x="110465" y="38100"/>
                    </a:moveTo>
                    <a:lnTo>
                      <a:pt x="57150" y="38100"/>
                    </a:lnTo>
                    <a:lnTo>
                      <a:pt x="57150" y="76200"/>
                    </a:lnTo>
                    <a:lnTo>
                      <a:pt x="110465" y="76200"/>
                    </a:lnTo>
                    <a:lnTo>
                      <a:pt x="114300" y="57150"/>
                    </a:lnTo>
                    <a:lnTo>
                      <a:pt x="110465" y="38100"/>
                    </a:lnTo>
                    <a:close/>
                  </a:path>
                  <a:path w="459740" h="114300">
                    <a:moveTo>
                      <a:pt x="345186" y="38100"/>
                    </a:moveTo>
                    <a:lnTo>
                      <a:pt x="110465" y="38100"/>
                    </a:lnTo>
                    <a:lnTo>
                      <a:pt x="114300" y="57150"/>
                    </a:lnTo>
                    <a:lnTo>
                      <a:pt x="110465" y="76200"/>
                    </a:lnTo>
                    <a:lnTo>
                      <a:pt x="345186" y="76200"/>
                    </a:lnTo>
                    <a:lnTo>
                      <a:pt x="345186" y="38100"/>
                    </a:lnTo>
                    <a:close/>
                  </a:path>
                  <a:path w="459740" h="114300">
                    <a:moveTo>
                      <a:pt x="421386" y="38100"/>
                    </a:moveTo>
                    <a:lnTo>
                      <a:pt x="364236" y="38100"/>
                    </a:lnTo>
                    <a:lnTo>
                      <a:pt x="364236" y="76200"/>
                    </a:lnTo>
                    <a:lnTo>
                      <a:pt x="421386" y="76200"/>
                    </a:lnTo>
                    <a:lnTo>
                      <a:pt x="459486" y="57150"/>
                    </a:lnTo>
                    <a:lnTo>
                      <a:pt x="421386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5"/>
              <p:cNvSpPr txBox="1"/>
              <p:nvPr/>
            </p:nvSpPr>
            <p:spPr>
              <a:xfrm>
                <a:off x="8065769" y="3474846"/>
                <a:ext cx="29718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s*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8" name="object 17"/>
              <p:cNvSpPr/>
              <p:nvPr/>
            </p:nvSpPr>
            <p:spPr>
              <a:xfrm>
                <a:off x="5811011" y="1595627"/>
                <a:ext cx="74295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2019300">
                    <a:moveTo>
                      <a:pt x="628650" y="1905000"/>
                    </a:moveTo>
                    <a:lnTo>
                      <a:pt x="628650" y="2019300"/>
                    </a:lnTo>
                    <a:lnTo>
                      <a:pt x="704849" y="1981200"/>
                    </a:lnTo>
                    <a:lnTo>
                      <a:pt x="647700" y="1981200"/>
                    </a:lnTo>
                    <a:lnTo>
                      <a:pt x="647700" y="1943100"/>
                    </a:lnTo>
                    <a:lnTo>
                      <a:pt x="704849" y="1943100"/>
                    </a:lnTo>
                    <a:lnTo>
                      <a:pt x="628650" y="1905000"/>
                    </a:lnTo>
                    <a:close/>
                  </a:path>
                  <a:path w="742950" h="2019300">
                    <a:moveTo>
                      <a:pt x="38100" y="110465"/>
                    </a:moveTo>
                    <a:lnTo>
                      <a:pt x="38100" y="1962150"/>
                    </a:lnTo>
                    <a:lnTo>
                      <a:pt x="39594" y="1969573"/>
                    </a:lnTo>
                    <a:lnTo>
                      <a:pt x="43672" y="1975627"/>
                    </a:lnTo>
                    <a:lnTo>
                      <a:pt x="49726" y="1979705"/>
                    </a:lnTo>
                    <a:lnTo>
                      <a:pt x="57150" y="1981200"/>
                    </a:lnTo>
                    <a:lnTo>
                      <a:pt x="628650" y="1981200"/>
                    </a:lnTo>
                    <a:lnTo>
                      <a:pt x="628650" y="1962150"/>
                    </a:lnTo>
                    <a:lnTo>
                      <a:pt x="76200" y="1962150"/>
                    </a:lnTo>
                    <a:lnTo>
                      <a:pt x="57150" y="1943100"/>
                    </a:lnTo>
                    <a:lnTo>
                      <a:pt x="76200" y="1943100"/>
                    </a:lnTo>
                    <a:lnTo>
                      <a:pt x="76200" y="114300"/>
                    </a:lnTo>
                    <a:lnTo>
                      <a:pt x="57150" y="114300"/>
                    </a:lnTo>
                    <a:lnTo>
                      <a:pt x="38100" y="110465"/>
                    </a:lnTo>
                    <a:close/>
                  </a:path>
                  <a:path w="742950" h="2019300">
                    <a:moveTo>
                      <a:pt x="704849" y="1943100"/>
                    </a:moveTo>
                    <a:lnTo>
                      <a:pt x="647700" y="1943100"/>
                    </a:lnTo>
                    <a:lnTo>
                      <a:pt x="647700" y="1981200"/>
                    </a:lnTo>
                    <a:lnTo>
                      <a:pt x="704849" y="1981200"/>
                    </a:lnTo>
                    <a:lnTo>
                      <a:pt x="742949" y="1962150"/>
                    </a:lnTo>
                    <a:lnTo>
                      <a:pt x="704849" y="1943100"/>
                    </a:lnTo>
                    <a:close/>
                  </a:path>
                  <a:path w="742950" h="2019300">
                    <a:moveTo>
                      <a:pt x="76200" y="1943100"/>
                    </a:moveTo>
                    <a:lnTo>
                      <a:pt x="57150" y="1943100"/>
                    </a:lnTo>
                    <a:lnTo>
                      <a:pt x="76200" y="1962150"/>
                    </a:lnTo>
                    <a:lnTo>
                      <a:pt x="76200" y="1943100"/>
                    </a:lnTo>
                    <a:close/>
                  </a:path>
                  <a:path w="742950" h="2019300">
                    <a:moveTo>
                      <a:pt x="628650" y="1943100"/>
                    </a:moveTo>
                    <a:lnTo>
                      <a:pt x="76200" y="1943100"/>
                    </a:lnTo>
                    <a:lnTo>
                      <a:pt x="76200" y="1962150"/>
                    </a:lnTo>
                    <a:lnTo>
                      <a:pt x="628650" y="1962150"/>
                    </a:lnTo>
                    <a:lnTo>
                      <a:pt x="628650" y="1943100"/>
                    </a:lnTo>
                    <a:close/>
                  </a:path>
                  <a:path w="742950" h="2019300">
                    <a:moveTo>
                      <a:pt x="76200" y="57150"/>
                    </a:moveTo>
                    <a:lnTo>
                      <a:pt x="38100" y="57150"/>
                    </a:lnTo>
                    <a:lnTo>
                      <a:pt x="38100" y="110465"/>
                    </a:lnTo>
                    <a:lnTo>
                      <a:pt x="57150" y="114300"/>
                    </a:lnTo>
                    <a:lnTo>
                      <a:pt x="76200" y="110465"/>
                    </a:lnTo>
                    <a:lnTo>
                      <a:pt x="76200" y="57150"/>
                    </a:lnTo>
                    <a:close/>
                  </a:path>
                  <a:path w="742950" h="2019300">
                    <a:moveTo>
                      <a:pt x="76200" y="110465"/>
                    </a:moveTo>
                    <a:lnTo>
                      <a:pt x="57150" y="114300"/>
                    </a:lnTo>
                    <a:lnTo>
                      <a:pt x="76200" y="114300"/>
                    </a:lnTo>
                    <a:lnTo>
                      <a:pt x="76200" y="110465"/>
                    </a:lnTo>
                    <a:close/>
                  </a:path>
                  <a:path w="742950" h="2019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38100" y="110465"/>
                    </a:lnTo>
                    <a:lnTo>
                      <a:pt x="38100" y="57150"/>
                    </a:lnTo>
                    <a:lnTo>
                      <a:pt x="114300" y="5715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742950" h="2019300">
                    <a:moveTo>
                      <a:pt x="114300" y="57150"/>
                    </a:moveTo>
                    <a:lnTo>
                      <a:pt x="76200" y="57150"/>
                    </a:lnTo>
                    <a:lnTo>
                      <a:pt x="76200" y="110465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4300" y="571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2604483" y="1143000"/>
              <a:ext cx="3601846" cy="4370120"/>
              <a:chOff x="5314315" y="1416507"/>
              <a:chExt cx="3601846" cy="4370120"/>
            </a:xfrm>
          </p:grpSpPr>
          <p:sp>
            <p:nvSpPr>
              <p:cNvPr id="28" name="object 16"/>
              <p:cNvSpPr txBox="1"/>
              <p:nvPr/>
            </p:nvSpPr>
            <p:spPr>
              <a:xfrm>
                <a:off x="5812663" y="3992371"/>
                <a:ext cx="1441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object 13"/>
              <p:cNvSpPr/>
              <p:nvPr/>
            </p:nvSpPr>
            <p:spPr>
              <a:xfrm>
                <a:off x="5563361" y="15970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6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599" y="57276"/>
                    </a:lnTo>
                    <a:lnTo>
                      <a:pt x="876426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9"/>
              <p:cNvSpPr txBox="1"/>
              <p:nvPr/>
            </p:nvSpPr>
            <p:spPr>
              <a:xfrm>
                <a:off x="5314315" y="1416507"/>
                <a:ext cx="110489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dirty="0">
                    <a:latin typeface="Times New Roman"/>
                    <a:cs typeface="Times New Roman"/>
                  </a:rPr>
                  <a:t>i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1" name="object 11"/>
              <p:cNvSpPr/>
              <p:nvPr/>
            </p:nvSpPr>
            <p:spPr>
              <a:xfrm>
                <a:off x="6153911" y="2205227"/>
                <a:ext cx="400050" cy="35814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581400">
                    <a:moveTo>
                      <a:pt x="285750" y="38100"/>
                    </a:moveTo>
                    <a:lnTo>
                      <a:pt x="19050" y="38100"/>
                    </a:lnTo>
                    <a:lnTo>
                      <a:pt x="11626" y="39594"/>
                    </a:lnTo>
                    <a:lnTo>
                      <a:pt x="5572" y="43672"/>
                    </a:lnTo>
                    <a:lnTo>
                      <a:pt x="1494" y="49726"/>
                    </a:lnTo>
                    <a:lnTo>
                      <a:pt x="0" y="57150"/>
                    </a:lnTo>
                    <a:lnTo>
                      <a:pt x="0" y="3562350"/>
                    </a:lnTo>
                    <a:lnTo>
                      <a:pt x="1494" y="3569762"/>
                    </a:lnTo>
                    <a:lnTo>
                      <a:pt x="5572" y="3575818"/>
                    </a:lnTo>
                    <a:lnTo>
                      <a:pt x="11626" y="3579902"/>
                    </a:lnTo>
                    <a:lnTo>
                      <a:pt x="19050" y="3581400"/>
                    </a:lnTo>
                    <a:lnTo>
                      <a:pt x="400049" y="3581400"/>
                    </a:lnTo>
                    <a:lnTo>
                      <a:pt x="400049" y="3562350"/>
                    </a:lnTo>
                    <a:lnTo>
                      <a:pt x="38100" y="3562350"/>
                    </a:lnTo>
                    <a:lnTo>
                      <a:pt x="19050" y="3543300"/>
                    </a:lnTo>
                    <a:lnTo>
                      <a:pt x="38100" y="3543300"/>
                    </a:lnTo>
                    <a:lnTo>
                      <a:pt x="38100" y="76200"/>
                    </a:lnTo>
                    <a:lnTo>
                      <a:pt x="19050" y="76200"/>
                    </a:lnTo>
                    <a:lnTo>
                      <a:pt x="38100" y="57150"/>
                    </a:lnTo>
                    <a:lnTo>
                      <a:pt x="285750" y="57150"/>
                    </a:lnTo>
                    <a:lnTo>
                      <a:pt x="285750" y="38100"/>
                    </a:lnTo>
                    <a:close/>
                  </a:path>
                  <a:path w="400050" h="3581400">
                    <a:moveTo>
                      <a:pt x="38100" y="3543300"/>
                    </a:moveTo>
                    <a:lnTo>
                      <a:pt x="19050" y="3543300"/>
                    </a:lnTo>
                    <a:lnTo>
                      <a:pt x="38100" y="3562350"/>
                    </a:lnTo>
                    <a:lnTo>
                      <a:pt x="38100" y="3543300"/>
                    </a:lnTo>
                    <a:close/>
                  </a:path>
                  <a:path w="400050" h="3581400">
                    <a:moveTo>
                      <a:pt x="400049" y="3543300"/>
                    </a:moveTo>
                    <a:lnTo>
                      <a:pt x="38100" y="3543300"/>
                    </a:lnTo>
                    <a:lnTo>
                      <a:pt x="38100" y="3562350"/>
                    </a:lnTo>
                    <a:lnTo>
                      <a:pt x="400049" y="3562350"/>
                    </a:lnTo>
                    <a:lnTo>
                      <a:pt x="400049" y="3543300"/>
                    </a:lnTo>
                    <a:close/>
                  </a:path>
                  <a:path w="400050" h="3581400">
                    <a:moveTo>
                      <a:pt x="285750" y="0"/>
                    </a:moveTo>
                    <a:lnTo>
                      <a:pt x="285750" y="114300"/>
                    </a:lnTo>
                    <a:lnTo>
                      <a:pt x="361949" y="76200"/>
                    </a:lnTo>
                    <a:lnTo>
                      <a:pt x="304800" y="76200"/>
                    </a:lnTo>
                    <a:lnTo>
                      <a:pt x="304800" y="38100"/>
                    </a:lnTo>
                    <a:lnTo>
                      <a:pt x="361949" y="38100"/>
                    </a:lnTo>
                    <a:lnTo>
                      <a:pt x="285750" y="0"/>
                    </a:lnTo>
                    <a:close/>
                  </a:path>
                  <a:path w="400050" h="3581400">
                    <a:moveTo>
                      <a:pt x="38100" y="57150"/>
                    </a:moveTo>
                    <a:lnTo>
                      <a:pt x="19050" y="76200"/>
                    </a:lnTo>
                    <a:lnTo>
                      <a:pt x="38100" y="76200"/>
                    </a:lnTo>
                    <a:lnTo>
                      <a:pt x="38100" y="57150"/>
                    </a:lnTo>
                    <a:close/>
                  </a:path>
                  <a:path w="400050" h="3581400">
                    <a:moveTo>
                      <a:pt x="285750" y="57150"/>
                    </a:moveTo>
                    <a:lnTo>
                      <a:pt x="38100" y="57150"/>
                    </a:lnTo>
                    <a:lnTo>
                      <a:pt x="38100" y="76200"/>
                    </a:lnTo>
                    <a:lnTo>
                      <a:pt x="285750" y="76200"/>
                    </a:lnTo>
                    <a:lnTo>
                      <a:pt x="285750" y="57150"/>
                    </a:lnTo>
                    <a:close/>
                  </a:path>
                  <a:path w="400050" h="3581400">
                    <a:moveTo>
                      <a:pt x="361949" y="38100"/>
                    </a:moveTo>
                    <a:lnTo>
                      <a:pt x="304800" y="38100"/>
                    </a:lnTo>
                    <a:lnTo>
                      <a:pt x="304800" y="76200"/>
                    </a:lnTo>
                    <a:lnTo>
                      <a:pt x="361949" y="76200"/>
                    </a:lnTo>
                    <a:lnTo>
                      <a:pt x="400049" y="57150"/>
                    </a:lnTo>
                    <a:lnTo>
                      <a:pt x="361949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4"/>
              <p:cNvSpPr txBox="1"/>
              <p:nvPr/>
            </p:nvSpPr>
            <p:spPr>
              <a:xfrm>
                <a:off x="8294369" y="1477136"/>
                <a:ext cx="1949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u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object 18"/>
              <p:cNvSpPr/>
              <p:nvPr/>
            </p:nvSpPr>
            <p:spPr>
              <a:xfrm>
                <a:off x="7925561" y="19018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7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600" y="57276"/>
                    </a:lnTo>
                    <a:lnTo>
                      <a:pt x="876427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42" name="Gruppo 41"/>
          <p:cNvGrpSpPr/>
          <p:nvPr/>
        </p:nvGrpSpPr>
        <p:grpSpPr>
          <a:xfrm>
            <a:off x="229641" y="583287"/>
            <a:ext cx="6376617" cy="6103251"/>
            <a:chOff x="415289" y="885031"/>
            <a:chExt cx="6376617" cy="6103251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415289" y="6341951"/>
              <a:ext cx="6376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Nelle machine di  Moore L’uscita cambia solo se cambia lo stato.</a:t>
              </a:r>
            </a:p>
            <a:p>
              <a:r>
                <a:rPr lang="it-IT" b="1" dirty="0">
                  <a:solidFill>
                    <a:srgbClr val="FF0000"/>
                  </a:solidFill>
                </a:rPr>
                <a:t>L’uscita non dipende dagli ingressi ma solo  dallo stato presente!!</a:t>
              </a:r>
            </a:p>
          </p:txBody>
        </p:sp>
        <p:sp>
          <p:nvSpPr>
            <p:cNvPr id="40" name="Freccia in giù 39"/>
            <p:cNvSpPr/>
            <p:nvPr/>
          </p:nvSpPr>
          <p:spPr>
            <a:xfrm>
              <a:off x="1106296" y="885031"/>
              <a:ext cx="229870" cy="4709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1" name="Freccia in giù 40"/>
          <p:cNvSpPr/>
          <p:nvPr/>
        </p:nvSpPr>
        <p:spPr>
          <a:xfrm>
            <a:off x="5019949" y="594261"/>
            <a:ext cx="229870" cy="47099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9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2317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33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058" y="235448"/>
            <a:ext cx="6939483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it-IT" spc="-10" dirty="0"/>
              <a:t>Riprendiamo il</a:t>
            </a:r>
            <a:br>
              <a:rPr lang="it-IT" spc="-10" dirty="0"/>
            </a:br>
            <a:r>
              <a:rPr lang="it-IT" sz="2400" spc="-10" dirty="0"/>
              <a:t>p</a:t>
            </a:r>
            <a:r>
              <a:rPr sz="2400" spc="-10" dirty="0" err="1"/>
              <a:t>rocedimento</a:t>
            </a:r>
            <a:r>
              <a:rPr sz="2400" spc="-10" dirty="0"/>
              <a:t> </a:t>
            </a:r>
            <a:r>
              <a:rPr sz="2400" spc="-5" dirty="0"/>
              <a:t>di sintesi di</a:t>
            </a:r>
            <a:r>
              <a:rPr sz="2400" spc="40" dirty="0"/>
              <a:t> </a:t>
            </a:r>
            <a:r>
              <a:rPr lang="it-IT" sz="2400" spc="-5" dirty="0"/>
              <a:t>R.S.</a:t>
            </a:r>
            <a:endParaRPr sz="2400" spc="-5" dirty="0"/>
          </a:p>
          <a:p>
            <a:pPr algn="ctr">
              <a:lnSpc>
                <a:spcPct val="100000"/>
              </a:lnSpc>
            </a:pPr>
            <a:r>
              <a:rPr sz="2400" spc="-5" dirty="0"/>
              <a:t>dalla </a:t>
            </a:r>
            <a:r>
              <a:rPr sz="2400" spc="-10" dirty="0"/>
              <a:t>DESCRIZIONE </a:t>
            </a:r>
            <a:r>
              <a:rPr sz="2400" spc="-5" dirty="0"/>
              <a:t>A PAROLE alla RETE</a:t>
            </a:r>
            <a:r>
              <a:rPr sz="2400" spc="105" dirty="0"/>
              <a:t> </a:t>
            </a:r>
            <a:r>
              <a:rPr sz="2400" spc="-10" dirty="0"/>
              <a:t>LOGICA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519167"/>
            <a:ext cx="7965542" cy="476976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Si può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passare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descrizione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a parole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del funzionamento di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macchina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sequenziale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R.S.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corrispondente eseguendo in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 seguenti</a:t>
            </a:r>
            <a:r>
              <a:rPr sz="16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passi: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spc="-5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si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16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decide se progettare una rete di </a:t>
            </a:r>
            <a:r>
              <a:rPr lang="it-IT" sz="1600" spc="-5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Mealy</a:t>
            </a:r>
            <a:r>
              <a:rPr lang="it-IT" sz="16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o di Moore </a:t>
            </a:r>
            <a:r>
              <a:rPr lang="it-IT" sz="1600" spc="-5" dirty="0">
                <a:latin typeface="Calibri"/>
                <a:cs typeface="Calibri"/>
              </a:rPr>
              <a:t>e si </a:t>
            </a:r>
            <a:r>
              <a:rPr sz="1600" spc="-5" dirty="0" err="1">
                <a:latin typeface="Calibri"/>
                <a:cs typeface="Calibri"/>
              </a:rPr>
              <a:t>costruisce</a:t>
            </a:r>
            <a:r>
              <a:rPr sz="1600" spc="-5" dirty="0">
                <a:latin typeface="Calibri"/>
                <a:cs typeface="Calibri"/>
              </a:rPr>
              <a:t> il diagramma degli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stati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ricava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tabella di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flusso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</a:t>
            </a:r>
            <a:r>
              <a:rPr lang="it-IT" sz="1600" spc="-5" dirty="0">
                <a:latin typeface="Calibri"/>
                <a:cs typeface="Calibri"/>
              </a:rPr>
              <a:t>(</a:t>
            </a:r>
            <a:r>
              <a:rPr sz="1600" spc="-5" dirty="0" err="1">
                <a:latin typeface="Calibri"/>
                <a:cs typeface="Calibri"/>
              </a:rPr>
              <a:t>si</a:t>
            </a:r>
            <a:r>
              <a:rPr sz="1600" spc="-5" dirty="0">
                <a:latin typeface="Calibri"/>
                <a:cs typeface="Calibri"/>
              </a:rPr>
              <a:t> individua la tabella di flusso minima (cioè la tabella col numero minimo di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stati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lang="it-IT" sz="1600" spc="-5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spcBef>
                <a:spcPts val="580"/>
              </a:spcBef>
              <a:buFontTx/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codificano </a:t>
            </a:r>
            <a:r>
              <a:rPr sz="1600" dirty="0">
                <a:latin typeface="Calibri"/>
                <a:cs typeface="Calibri"/>
              </a:rPr>
              <a:t>gli </a:t>
            </a:r>
            <a:r>
              <a:rPr sz="1600" spc="-5" dirty="0">
                <a:latin typeface="Calibri"/>
                <a:cs typeface="Calibri"/>
              </a:rPr>
              <a:t>stati con variabili binarie (variabili di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stato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lang="it-IT" sz="1600" spc="-5" dirty="0">
                <a:latin typeface="Calibri"/>
                <a:cs typeface="Calibri"/>
              </a:rPr>
              <a:t>;  vedremo che </a:t>
            </a:r>
            <a:r>
              <a:rPr lang="it-IT" sz="1600" b="1" spc="-5" dirty="0">
                <a:cs typeface="Calibri"/>
              </a:rPr>
              <a:t>se la R.S. è ASINCRONA,  la codifica deve rispettare  un vincolo (assegnamento privo di corse critiche)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ricava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tabella delle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transizioni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</a:t>
            </a:r>
            <a:r>
              <a:rPr sz="1600" spc="-10" dirty="0">
                <a:latin typeface="Calibri"/>
                <a:cs typeface="Calibri"/>
              </a:rPr>
              <a:t>disegnano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mappe </a:t>
            </a:r>
            <a:r>
              <a:rPr sz="1600" spc="-5" dirty="0">
                <a:latin typeface="Calibri"/>
                <a:cs typeface="Calibri"/>
              </a:rPr>
              <a:t>di Karnaugh o le t.d.v. delle variabili di stato e di uscita (funzioni F 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scrivono le </a:t>
            </a:r>
            <a:r>
              <a:rPr sz="1600" spc="-10" dirty="0" err="1">
                <a:latin typeface="Calibri"/>
                <a:cs typeface="Calibri"/>
              </a:rPr>
              <a:t>espressioni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dello</a:t>
            </a:r>
            <a:r>
              <a:rPr sz="1600" spc="-5" dirty="0">
                <a:latin typeface="Calibri"/>
                <a:cs typeface="Calibri"/>
              </a:rPr>
              <a:t> stato futuro e delle uscite (sintesi di F e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G)</a:t>
            </a:r>
            <a:r>
              <a:rPr lang="it-IT" sz="1600" spc="-5" dirty="0">
                <a:latin typeface="Calibri"/>
                <a:cs typeface="Calibri"/>
              </a:rPr>
              <a:t>;  </a:t>
            </a:r>
            <a:r>
              <a:rPr lang="it-IT" sz="1600" spc="-5" dirty="0" err="1">
                <a:latin typeface="Calibri"/>
                <a:cs typeface="Calibri"/>
              </a:rPr>
              <a:t>vederemo</a:t>
            </a:r>
            <a:r>
              <a:rPr lang="it-IT" sz="1600" spc="-5" dirty="0">
                <a:latin typeface="Calibri"/>
                <a:cs typeface="Calibri"/>
              </a:rPr>
              <a:t> che </a:t>
            </a:r>
            <a:r>
              <a:rPr lang="it-IT" sz="1600" b="1" spc="-5" dirty="0">
                <a:latin typeface="Calibri"/>
                <a:cs typeface="Calibri"/>
              </a:rPr>
              <a:t>se la R.S. è ASINCRONA,  la rete G deve rispettare un vincolo (le variabili di stato futuro non </a:t>
            </a:r>
            <a:r>
              <a:rPr lang="it-IT" sz="1600" b="1" spc="-5" dirty="0" err="1">
                <a:latin typeface="Calibri"/>
                <a:cs typeface="Calibri"/>
              </a:rPr>
              <a:t>devon</a:t>
            </a:r>
            <a:r>
              <a:rPr lang="it-IT" sz="1600" b="1" spc="-5" dirty="0">
                <a:latin typeface="Calibri"/>
                <a:cs typeface="Calibri"/>
              </a:rPr>
              <a:t> presentare alee)</a:t>
            </a:r>
            <a:endParaRPr sz="1600" b="1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</a:t>
            </a:r>
            <a:r>
              <a:rPr sz="1600" spc="-10" dirty="0">
                <a:latin typeface="Calibri"/>
                <a:cs typeface="Calibri"/>
              </a:rPr>
              <a:t>disegna </a:t>
            </a:r>
            <a:r>
              <a:rPr sz="1600" spc="-5" dirty="0">
                <a:latin typeface="Calibri"/>
                <a:cs typeface="Calibri"/>
              </a:rPr>
              <a:t>lo </a:t>
            </a:r>
            <a:r>
              <a:rPr sz="1600" spc="-10" dirty="0">
                <a:latin typeface="Calibri"/>
                <a:cs typeface="Calibri"/>
              </a:rPr>
              <a:t>schema </a:t>
            </a:r>
            <a:r>
              <a:rPr sz="1600" spc="-5" dirty="0" err="1">
                <a:latin typeface="Calibri"/>
                <a:cs typeface="Calibri"/>
              </a:rPr>
              <a:t>logico</a:t>
            </a:r>
            <a:endParaRPr lang="it-IT" sz="1600" spc="-5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endParaRPr lang="it-IT" sz="1600" spc="-5" dirty="0">
              <a:latin typeface="Calibri"/>
              <a:cs typeface="Calibri"/>
            </a:endParaRPr>
          </a:p>
          <a:p>
            <a:pPr marL="12700" marR="5080">
              <a:lnSpc>
                <a:spcPct val="110100"/>
              </a:lnSpc>
              <a:spcBef>
                <a:spcPts val="384"/>
              </a:spcBef>
            </a:pPr>
            <a:r>
              <a:rPr lang="it-IT" sz="1600" spc="-5" dirty="0">
                <a:solidFill>
                  <a:srgbClr val="3333CC"/>
                </a:solidFill>
                <a:cs typeface="Calibri"/>
              </a:rPr>
              <a:t>Il passo 3 non è strettamente </a:t>
            </a:r>
            <a:r>
              <a:rPr lang="it-IT" sz="1600" spc="-10" dirty="0">
                <a:solidFill>
                  <a:srgbClr val="3333CC"/>
                </a:solidFill>
                <a:cs typeface="Calibri"/>
              </a:rPr>
              <a:t>necessario (non studieremo in questo corso tecniche sistematiche per la  riduzione del numero degli stati)</a:t>
            </a:r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id="{02E6DE88-329C-4E4C-BD09-DC75879285D6}"/>
              </a:ext>
            </a:extLst>
          </p:cNvPr>
          <p:cNvSpPr/>
          <p:nvPr/>
        </p:nvSpPr>
        <p:spPr>
          <a:xfrm>
            <a:off x="8077201" y="2286000"/>
            <a:ext cx="990600" cy="762000"/>
          </a:xfrm>
          <a:prstGeom prst="wedgeEllipseCallout">
            <a:avLst>
              <a:gd name="adj1" fmla="val -84462"/>
              <a:gd name="adj2" fmla="val 25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dirty="0"/>
              <a:t>Argomento non in programma!</a:t>
            </a:r>
          </a:p>
        </p:txBody>
      </p:sp>
    </p:spTree>
    <p:extLst>
      <p:ext uri="{BB962C8B-B14F-4D97-AF65-F5344CB8AC3E}">
        <p14:creationId xmlns:p14="http://schemas.microsoft.com/office/powerpoint/2010/main" val="41471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939483" cy="861774"/>
          </a:xfrm>
        </p:spPr>
        <p:txBody>
          <a:bodyPr/>
          <a:lstStyle/>
          <a:p>
            <a:pPr algn="ctr"/>
            <a:r>
              <a:rPr lang="it-IT" dirty="0"/>
              <a:t>GRAFO DEGLI STATI DI MOORE E </a:t>
            </a:r>
            <a:br>
              <a:rPr lang="it-IT" dirty="0"/>
            </a:br>
            <a:r>
              <a:rPr lang="it-IT" dirty="0"/>
              <a:t>GRAFO DEGLI STATI DI MEALY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7166" y="2451887"/>
            <a:ext cx="7709534" cy="3077766"/>
          </a:xfrm>
        </p:spPr>
        <p:txBody>
          <a:bodyPr/>
          <a:lstStyle/>
          <a:p>
            <a:pPr algn="ctr"/>
            <a:r>
              <a:rPr lang="it-IT" sz="4000" dirty="0"/>
              <a:t>Nelle prossime due slide si spiega come vanno disegnati </a:t>
            </a:r>
          </a:p>
          <a:p>
            <a:pPr algn="ctr"/>
            <a:r>
              <a:rPr lang="it-IT" sz="4000" dirty="0"/>
              <a:t>i grafi (o diagrammi)  degli stati (</a:t>
            </a:r>
            <a:r>
              <a:rPr lang="it-IT" sz="4000" dirty="0" err="1"/>
              <a:t>dds</a:t>
            </a:r>
            <a:r>
              <a:rPr lang="it-IT" sz="4000" dirty="0"/>
              <a:t>) </a:t>
            </a:r>
          </a:p>
          <a:p>
            <a:pPr algn="ctr"/>
            <a:r>
              <a:rPr lang="it-IT" sz="4000" dirty="0"/>
              <a:t>nelle macchine di </a:t>
            </a:r>
            <a:r>
              <a:rPr lang="it-IT" sz="4000" dirty="0" err="1"/>
              <a:t>Mealy</a:t>
            </a:r>
            <a:r>
              <a:rPr lang="it-IT" sz="4000" dirty="0"/>
              <a:t> e</a:t>
            </a:r>
          </a:p>
          <a:p>
            <a:pPr algn="ctr"/>
            <a:r>
              <a:rPr lang="it-IT" sz="4000" dirty="0"/>
              <a:t> nelle macchine di Moore</a:t>
            </a:r>
          </a:p>
        </p:txBody>
      </p:sp>
    </p:spTree>
    <p:extLst>
      <p:ext uri="{BB962C8B-B14F-4D97-AF65-F5344CB8AC3E}">
        <p14:creationId xmlns:p14="http://schemas.microsoft.com/office/powerpoint/2010/main" val="1274528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75689"/>
            <a:ext cx="938491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 err="1"/>
              <a:t>Descrizione</a:t>
            </a:r>
            <a:r>
              <a:rPr sz="2600" spc="-5" dirty="0"/>
              <a:t> </a:t>
            </a:r>
            <a:r>
              <a:rPr lang="it-IT" sz="2600" spc="-5" dirty="0"/>
              <a:t>del comportamento </a:t>
            </a:r>
            <a:r>
              <a:rPr sz="2600" spc="-5" dirty="0"/>
              <a:t>con grafo </a:t>
            </a:r>
            <a:r>
              <a:rPr sz="2600" dirty="0" err="1"/>
              <a:t>degli</a:t>
            </a:r>
            <a:r>
              <a:rPr sz="2600" spc="-75" dirty="0"/>
              <a:t> </a:t>
            </a:r>
            <a:r>
              <a:rPr sz="2600" dirty="0" err="1"/>
              <a:t>stati</a:t>
            </a:r>
            <a:r>
              <a:rPr lang="it-IT" sz="2600" dirty="0"/>
              <a:t> di </a:t>
            </a:r>
            <a:r>
              <a:rPr lang="it-IT" sz="2600" dirty="0" err="1"/>
              <a:t>Mealy</a:t>
            </a:r>
            <a:endParaRPr sz="2600" dirty="0"/>
          </a:p>
        </p:txBody>
      </p:sp>
      <p:sp>
        <p:nvSpPr>
          <p:cNvPr id="3" name="object 3"/>
          <p:cNvSpPr/>
          <p:nvPr/>
        </p:nvSpPr>
        <p:spPr>
          <a:xfrm>
            <a:off x="937386" y="1178573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0"/>
                </a:moveTo>
                <a:lnTo>
                  <a:pt x="447597" y="2267"/>
                </a:lnTo>
                <a:lnTo>
                  <a:pt x="401178" y="8930"/>
                </a:lnTo>
                <a:lnTo>
                  <a:pt x="356249" y="19782"/>
                </a:lnTo>
                <a:lnTo>
                  <a:pt x="313019" y="34615"/>
                </a:lnTo>
                <a:lnTo>
                  <a:pt x="271695" y="53222"/>
                </a:lnTo>
                <a:lnTo>
                  <a:pt x="232484" y="75394"/>
                </a:lnTo>
                <a:lnTo>
                  <a:pt x="195594" y="100925"/>
                </a:lnTo>
                <a:lnTo>
                  <a:pt x="161233" y="129607"/>
                </a:lnTo>
                <a:lnTo>
                  <a:pt x="129607" y="161233"/>
                </a:lnTo>
                <a:lnTo>
                  <a:pt x="100925" y="195594"/>
                </a:lnTo>
                <a:lnTo>
                  <a:pt x="75394" y="232484"/>
                </a:lnTo>
                <a:lnTo>
                  <a:pt x="53222" y="271695"/>
                </a:lnTo>
                <a:lnTo>
                  <a:pt x="34615" y="313019"/>
                </a:lnTo>
                <a:lnTo>
                  <a:pt x="19782" y="356249"/>
                </a:lnTo>
                <a:lnTo>
                  <a:pt x="8930" y="401178"/>
                </a:lnTo>
                <a:lnTo>
                  <a:pt x="2267" y="447597"/>
                </a:lnTo>
                <a:lnTo>
                  <a:pt x="0" y="495300"/>
                </a:lnTo>
                <a:lnTo>
                  <a:pt x="2267" y="543002"/>
                </a:lnTo>
                <a:lnTo>
                  <a:pt x="8930" y="589421"/>
                </a:lnTo>
                <a:lnTo>
                  <a:pt x="19782" y="634350"/>
                </a:lnTo>
                <a:lnTo>
                  <a:pt x="34615" y="677580"/>
                </a:lnTo>
                <a:lnTo>
                  <a:pt x="53222" y="718904"/>
                </a:lnTo>
                <a:lnTo>
                  <a:pt x="75394" y="758115"/>
                </a:lnTo>
                <a:lnTo>
                  <a:pt x="100925" y="795005"/>
                </a:lnTo>
                <a:lnTo>
                  <a:pt x="129607" y="829366"/>
                </a:lnTo>
                <a:lnTo>
                  <a:pt x="161233" y="860992"/>
                </a:lnTo>
                <a:lnTo>
                  <a:pt x="195594" y="889674"/>
                </a:lnTo>
                <a:lnTo>
                  <a:pt x="232484" y="915205"/>
                </a:lnTo>
                <a:lnTo>
                  <a:pt x="271695" y="937377"/>
                </a:lnTo>
                <a:lnTo>
                  <a:pt x="313019" y="955984"/>
                </a:lnTo>
                <a:lnTo>
                  <a:pt x="356249" y="970817"/>
                </a:lnTo>
                <a:lnTo>
                  <a:pt x="401178" y="981669"/>
                </a:lnTo>
                <a:lnTo>
                  <a:pt x="447597" y="988332"/>
                </a:lnTo>
                <a:lnTo>
                  <a:pt x="495300" y="990600"/>
                </a:lnTo>
                <a:lnTo>
                  <a:pt x="543002" y="988332"/>
                </a:lnTo>
                <a:lnTo>
                  <a:pt x="589421" y="981669"/>
                </a:lnTo>
                <a:lnTo>
                  <a:pt x="634350" y="970817"/>
                </a:lnTo>
                <a:lnTo>
                  <a:pt x="677580" y="955984"/>
                </a:lnTo>
                <a:lnTo>
                  <a:pt x="718904" y="937377"/>
                </a:lnTo>
                <a:lnTo>
                  <a:pt x="758115" y="915205"/>
                </a:lnTo>
                <a:lnTo>
                  <a:pt x="795005" y="889674"/>
                </a:lnTo>
                <a:lnTo>
                  <a:pt x="829366" y="860992"/>
                </a:lnTo>
                <a:lnTo>
                  <a:pt x="860992" y="829366"/>
                </a:lnTo>
                <a:lnTo>
                  <a:pt x="889674" y="795005"/>
                </a:lnTo>
                <a:lnTo>
                  <a:pt x="915205" y="758115"/>
                </a:lnTo>
                <a:lnTo>
                  <a:pt x="937377" y="718904"/>
                </a:lnTo>
                <a:lnTo>
                  <a:pt x="955984" y="677580"/>
                </a:lnTo>
                <a:lnTo>
                  <a:pt x="970817" y="634350"/>
                </a:lnTo>
                <a:lnTo>
                  <a:pt x="981669" y="589421"/>
                </a:lnTo>
                <a:lnTo>
                  <a:pt x="988332" y="543002"/>
                </a:lnTo>
                <a:lnTo>
                  <a:pt x="990600" y="495300"/>
                </a:lnTo>
                <a:lnTo>
                  <a:pt x="988332" y="447597"/>
                </a:lnTo>
                <a:lnTo>
                  <a:pt x="981669" y="401178"/>
                </a:lnTo>
                <a:lnTo>
                  <a:pt x="970817" y="356249"/>
                </a:lnTo>
                <a:lnTo>
                  <a:pt x="955984" y="313019"/>
                </a:lnTo>
                <a:lnTo>
                  <a:pt x="937377" y="271695"/>
                </a:lnTo>
                <a:lnTo>
                  <a:pt x="915205" y="232484"/>
                </a:lnTo>
                <a:lnTo>
                  <a:pt x="889674" y="195594"/>
                </a:lnTo>
                <a:lnTo>
                  <a:pt x="860992" y="161233"/>
                </a:lnTo>
                <a:lnTo>
                  <a:pt x="829366" y="129607"/>
                </a:lnTo>
                <a:lnTo>
                  <a:pt x="795005" y="100925"/>
                </a:lnTo>
                <a:lnTo>
                  <a:pt x="758115" y="75394"/>
                </a:lnTo>
                <a:lnTo>
                  <a:pt x="718904" y="53222"/>
                </a:lnTo>
                <a:lnTo>
                  <a:pt x="677580" y="34615"/>
                </a:lnTo>
                <a:lnTo>
                  <a:pt x="634350" y="19782"/>
                </a:lnTo>
                <a:lnTo>
                  <a:pt x="589421" y="8930"/>
                </a:lnTo>
                <a:lnTo>
                  <a:pt x="543002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7386" y="1178573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0" y="495300"/>
                </a:moveTo>
                <a:lnTo>
                  <a:pt x="2267" y="447597"/>
                </a:lnTo>
                <a:lnTo>
                  <a:pt x="8930" y="401178"/>
                </a:lnTo>
                <a:lnTo>
                  <a:pt x="19782" y="356249"/>
                </a:lnTo>
                <a:lnTo>
                  <a:pt x="34615" y="313019"/>
                </a:lnTo>
                <a:lnTo>
                  <a:pt x="53222" y="271695"/>
                </a:lnTo>
                <a:lnTo>
                  <a:pt x="75394" y="232484"/>
                </a:lnTo>
                <a:lnTo>
                  <a:pt x="100925" y="195594"/>
                </a:lnTo>
                <a:lnTo>
                  <a:pt x="129607" y="161233"/>
                </a:lnTo>
                <a:lnTo>
                  <a:pt x="161233" y="129607"/>
                </a:lnTo>
                <a:lnTo>
                  <a:pt x="195594" y="100925"/>
                </a:lnTo>
                <a:lnTo>
                  <a:pt x="232484" y="75394"/>
                </a:lnTo>
                <a:lnTo>
                  <a:pt x="271695" y="53222"/>
                </a:lnTo>
                <a:lnTo>
                  <a:pt x="313019" y="34615"/>
                </a:lnTo>
                <a:lnTo>
                  <a:pt x="356249" y="19782"/>
                </a:lnTo>
                <a:lnTo>
                  <a:pt x="401178" y="8930"/>
                </a:lnTo>
                <a:lnTo>
                  <a:pt x="447597" y="2267"/>
                </a:lnTo>
                <a:lnTo>
                  <a:pt x="495300" y="0"/>
                </a:lnTo>
                <a:lnTo>
                  <a:pt x="543002" y="2267"/>
                </a:lnTo>
                <a:lnTo>
                  <a:pt x="589421" y="8930"/>
                </a:lnTo>
                <a:lnTo>
                  <a:pt x="634350" y="19782"/>
                </a:lnTo>
                <a:lnTo>
                  <a:pt x="677580" y="34615"/>
                </a:lnTo>
                <a:lnTo>
                  <a:pt x="718904" y="53222"/>
                </a:lnTo>
                <a:lnTo>
                  <a:pt x="758115" y="75394"/>
                </a:lnTo>
                <a:lnTo>
                  <a:pt x="795005" y="100925"/>
                </a:lnTo>
                <a:lnTo>
                  <a:pt x="829366" y="129607"/>
                </a:lnTo>
                <a:lnTo>
                  <a:pt x="860992" y="161233"/>
                </a:lnTo>
                <a:lnTo>
                  <a:pt x="889674" y="195594"/>
                </a:lnTo>
                <a:lnTo>
                  <a:pt x="915205" y="232484"/>
                </a:lnTo>
                <a:lnTo>
                  <a:pt x="937377" y="271695"/>
                </a:lnTo>
                <a:lnTo>
                  <a:pt x="955984" y="313019"/>
                </a:lnTo>
                <a:lnTo>
                  <a:pt x="970817" y="356249"/>
                </a:lnTo>
                <a:lnTo>
                  <a:pt x="981669" y="401178"/>
                </a:lnTo>
                <a:lnTo>
                  <a:pt x="988332" y="447597"/>
                </a:lnTo>
                <a:lnTo>
                  <a:pt x="990600" y="495300"/>
                </a:lnTo>
                <a:lnTo>
                  <a:pt x="988332" y="543002"/>
                </a:lnTo>
                <a:lnTo>
                  <a:pt x="981669" y="589421"/>
                </a:lnTo>
                <a:lnTo>
                  <a:pt x="970817" y="634350"/>
                </a:lnTo>
                <a:lnTo>
                  <a:pt x="955984" y="677580"/>
                </a:lnTo>
                <a:lnTo>
                  <a:pt x="937377" y="718904"/>
                </a:lnTo>
                <a:lnTo>
                  <a:pt x="915205" y="758115"/>
                </a:lnTo>
                <a:lnTo>
                  <a:pt x="889674" y="795005"/>
                </a:lnTo>
                <a:lnTo>
                  <a:pt x="860992" y="829366"/>
                </a:lnTo>
                <a:lnTo>
                  <a:pt x="829366" y="860992"/>
                </a:lnTo>
                <a:lnTo>
                  <a:pt x="795005" y="889674"/>
                </a:lnTo>
                <a:lnTo>
                  <a:pt x="758115" y="915205"/>
                </a:lnTo>
                <a:lnTo>
                  <a:pt x="718904" y="937377"/>
                </a:lnTo>
                <a:lnTo>
                  <a:pt x="677580" y="955984"/>
                </a:lnTo>
                <a:lnTo>
                  <a:pt x="634350" y="970817"/>
                </a:lnTo>
                <a:lnTo>
                  <a:pt x="589421" y="981669"/>
                </a:lnTo>
                <a:lnTo>
                  <a:pt x="543002" y="988332"/>
                </a:lnTo>
                <a:lnTo>
                  <a:pt x="495300" y="990600"/>
                </a:lnTo>
                <a:lnTo>
                  <a:pt x="447597" y="988332"/>
                </a:lnTo>
                <a:lnTo>
                  <a:pt x="401178" y="981669"/>
                </a:lnTo>
                <a:lnTo>
                  <a:pt x="356249" y="970817"/>
                </a:lnTo>
                <a:lnTo>
                  <a:pt x="313019" y="955984"/>
                </a:lnTo>
                <a:lnTo>
                  <a:pt x="271695" y="937377"/>
                </a:lnTo>
                <a:lnTo>
                  <a:pt x="232484" y="915205"/>
                </a:lnTo>
                <a:lnTo>
                  <a:pt x="195594" y="889674"/>
                </a:lnTo>
                <a:lnTo>
                  <a:pt x="161233" y="860992"/>
                </a:lnTo>
                <a:lnTo>
                  <a:pt x="129607" y="829366"/>
                </a:lnTo>
                <a:lnTo>
                  <a:pt x="100925" y="795005"/>
                </a:lnTo>
                <a:lnTo>
                  <a:pt x="75394" y="758115"/>
                </a:lnTo>
                <a:lnTo>
                  <a:pt x="53222" y="718904"/>
                </a:lnTo>
                <a:lnTo>
                  <a:pt x="34615" y="677580"/>
                </a:lnTo>
                <a:lnTo>
                  <a:pt x="19782" y="634350"/>
                </a:lnTo>
                <a:lnTo>
                  <a:pt x="8930" y="589421"/>
                </a:lnTo>
                <a:lnTo>
                  <a:pt x="2267" y="543002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1484" y="1467574"/>
            <a:ext cx="423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" baseline="-20833" dirty="0">
                <a:latin typeface="Times New Roman"/>
                <a:cs typeface="Times New Roman"/>
              </a:rPr>
              <a:t>1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0988" y="2880182"/>
            <a:ext cx="423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" baseline="-20833" dirty="0">
                <a:latin typeface="Times New Roman"/>
                <a:cs typeface="Times New Roman"/>
              </a:rPr>
              <a:t>p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9734" y="5167121"/>
            <a:ext cx="423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0498" y="5167121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" baseline="-20833" dirty="0">
                <a:latin typeface="Times New Roman"/>
                <a:cs typeface="Times New Roman"/>
              </a:rPr>
              <a:t>k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5534" y="2419183"/>
            <a:ext cx="6117716" cy="385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0" name="object 10"/>
          <p:cNvSpPr txBox="1"/>
          <p:nvPr/>
        </p:nvSpPr>
        <p:spPr>
          <a:xfrm>
            <a:off x="2570606" y="3184876"/>
            <a:ext cx="725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baseline="-20833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u</a:t>
            </a:r>
            <a:r>
              <a:rPr sz="2400" b="1" spc="-7" baseline="-20833" dirty="0">
                <a:solidFill>
                  <a:srgbClr val="00B050"/>
                </a:solidFill>
                <a:latin typeface="Times New Roman"/>
                <a:cs typeface="Times New Roman"/>
              </a:rPr>
              <a:t>m</a:t>
            </a:r>
            <a:endParaRPr sz="2400" b="1" baseline="-20833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8554" y="3764152"/>
            <a:ext cx="2339340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ts val="249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 sz="2400" b="1" baseline="-20833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R="55880" algn="r">
              <a:lnSpc>
                <a:spcPts val="2490"/>
              </a:lnSpc>
            </a:pP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b="1" baseline="-20833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sz="2400" b="1" spc="-9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u</a:t>
            </a:r>
            <a:r>
              <a:rPr sz="2400" b="1" spc="-7" baseline="-20833" dirty="0">
                <a:solidFill>
                  <a:srgbClr val="00B050"/>
                </a:solidFill>
                <a:latin typeface="Times New Roman"/>
                <a:cs typeface="Times New Roman"/>
              </a:rPr>
              <a:t>q</a:t>
            </a:r>
            <a:endParaRPr sz="2400" b="1" baseline="-20833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lang="it-IT" sz="2400" dirty="0">
                <a:latin typeface="Times New Roman"/>
                <a:cs typeface="Times New Roman"/>
              </a:rPr>
              <a:t>   i</a:t>
            </a:r>
            <a:r>
              <a:rPr sz="2400" baseline="-20833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,</a:t>
            </a:r>
            <a:r>
              <a:rPr sz="2400" b="1" spc="-5" dirty="0" err="1">
                <a:solidFill>
                  <a:srgbClr val="00B050"/>
                </a:solidFill>
                <a:latin typeface="Times New Roman"/>
                <a:cs typeface="Times New Roman"/>
              </a:rPr>
              <a:t>u</a:t>
            </a:r>
            <a:r>
              <a:rPr sz="2400" b="1" spc="-7" baseline="-20833" dirty="0" err="1">
                <a:solidFill>
                  <a:srgbClr val="00B050"/>
                </a:solidFill>
                <a:latin typeface="Times New Roman"/>
                <a:cs typeface="Times New Roman"/>
              </a:rPr>
              <a:t>n</a:t>
            </a:r>
            <a:endParaRPr sz="2400" b="1" baseline="-20833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0231" y="1930031"/>
            <a:ext cx="259715" cy="392430"/>
          </a:xfrm>
          <a:custGeom>
            <a:avLst/>
            <a:gdLst/>
            <a:ahLst/>
            <a:cxnLst/>
            <a:rect l="l" t="t" r="r" b="b"/>
            <a:pathLst>
              <a:path w="259714" h="392430">
                <a:moveTo>
                  <a:pt x="0" y="297688"/>
                </a:moveTo>
                <a:lnTo>
                  <a:pt x="21717" y="392302"/>
                </a:lnTo>
                <a:lnTo>
                  <a:pt x="78224" y="325500"/>
                </a:lnTo>
                <a:lnTo>
                  <a:pt x="52831" y="325500"/>
                </a:lnTo>
                <a:lnTo>
                  <a:pt x="24765" y="318515"/>
                </a:lnTo>
                <a:lnTo>
                  <a:pt x="28242" y="304525"/>
                </a:lnTo>
                <a:lnTo>
                  <a:pt x="0" y="297688"/>
                </a:lnTo>
                <a:close/>
              </a:path>
              <a:path w="259714" h="392430">
                <a:moveTo>
                  <a:pt x="28242" y="304525"/>
                </a:moveTo>
                <a:lnTo>
                  <a:pt x="24765" y="318515"/>
                </a:lnTo>
                <a:lnTo>
                  <a:pt x="52831" y="325500"/>
                </a:lnTo>
                <a:lnTo>
                  <a:pt x="56413" y="311345"/>
                </a:lnTo>
                <a:lnTo>
                  <a:pt x="28242" y="304525"/>
                </a:lnTo>
                <a:close/>
              </a:path>
              <a:path w="259714" h="392430">
                <a:moveTo>
                  <a:pt x="56413" y="311345"/>
                </a:moveTo>
                <a:lnTo>
                  <a:pt x="52831" y="325500"/>
                </a:lnTo>
                <a:lnTo>
                  <a:pt x="78224" y="325500"/>
                </a:lnTo>
                <a:lnTo>
                  <a:pt x="84455" y="318135"/>
                </a:lnTo>
                <a:lnTo>
                  <a:pt x="56413" y="311345"/>
                </a:lnTo>
                <a:close/>
              </a:path>
              <a:path w="259714" h="392430">
                <a:moveTo>
                  <a:pt x="241300" y="0"/>
                </a:moveTo>
                <a:lnTo>
                  <a:pt x="198755" y="33527"/>
                </a:lnTo>
                <a:lnTo>
                  <a:pt x="157353" y="69595"/>
                </a:lnTo>
                <a:lnTo>
                  <a:pt x="118999" y="109727"/>
                </a:lnTo>
                <a:lnTo>
                  <a:pt x="85852" y="155701"/>
                </a:lnTo>
                <a:lnTo>
                  <a:pt x="59436" y="208661"/>
                </a:lnTo>
                <a:lnTo>
                  <a:pt x="38862" y="266318"/>
                </a:lnTo>
                <a:lnTo>
                  <a:pt x="28242" y="304525"/>
                </a:lnTo>
                <a:lnTo>
                  <a:pt x="56413" y="311345"/>
                </a:lnTo>
                <a:lnTo>
                  <a:pt x="58166" y="304418"/>
                </a:lnTo>
                <a:lnTo>
                  <a:pt x="66421" y="275336"/>
                </a:lnTo>
                <a:lnTo>
                  <a:pt x="85725" y="220599"/>
                </a:lnTo>
                <a:lnTo>
                  <a:pt x="109981" y="171703"/>
                </a:lnTo>
                <a:lnTo>
                  <a:pt x="140462" y="129158"/>
                </a:lnTo>
                <a:lnTo>
                  <a:pt x="176656" y="91186"/>
                </a:lnTo>
                <a:lnTo>
                  <a:pt x="216662" y="56261"/>
                </a:lnTo>
                <a:lnTo>
                  <a:pt x="259334" y="22605"/>
                </a:lnTo>
                <a:lnTo>
                  <a:pt x="2413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5953" y="1546111"/>
            <a:ext cx="612775" cy="243204"/>
          </a:xfrm>
          <a:custGeom>
            <a:avLst/>
            <a:gdLst/>
            <a:ahLst/>
            <a:cxnLst/>
            <a:rect l="l" t="t" r="r" b="b"/>
            <a:pathLst>
              <a:path w="612775" h="243205">
                <a:moveTo>
                  <a:pt x="532044" y="206735"/>
                </a:moveTo>
                <a:lnTo>
                  <a:pt x="516001" y="230759"/>
                </a:lnTo>
                <a:lnTo>
                  <a:pt x="612394" y="242824"/>
                </a:lnTo>
                <a:lnTo>
                  <a:pt x="596373" y="214757"/>
                </a:lnTo>
                <a:lnTo>
                  <a:pt x="544068" y="214757"/>
                </a:lnTo>
                <a:lnTo>
                  <a:pt x="532044" y="206735"/>
                </a:lnTo>
                <a:close/>
              </a:path>
              <a:path w="612775" h="243205">
                <a:moveTo>
                  <a:pt x="548161" y="182603"/>
                </a:moveTo>
                <a:lnTo>
                  <a:pt x="532044" y="206735"/>
                </a:lnTo>
                <a:lnTo>
                  <a:pt x="544068" y="214757"/>
                </a:lnTo>
                <a:lnTo>
                  <a:pt x="560196" y="190626"/>
                </a:lnTo>
                <a:lnTo>
                  <a:pt x="548161" y="182603"/>
                </a:lnTo>
                <a:close/>
              </a:path>
              <a:path w="612775" h="243205">
                <a:moveTo>
                  <a:pt x="564260" y="158496"/>
                </a:moveTo>
                <a:lnTo>
                  <a:pt x="548161" y="182603"/>
                </a:lnTo>
                <a:lnTo>
                  <a:pt x="560196" y="190626"/>
                </a:lnTo>
                <a:lnTo>
                  <a:pt x="544068" y="214757"/>
                </a:lnTo>
                <a:lnTo>
                  <a:pt x="596373" y="214757"/>
                </a:lnTo>
                <a:lnTo>
                  <a:pt x="564260" y="158496"/>
                </a:lnTo>
                <a:close/>
              </a:path>
              <a:path w="612775" h="243205">
                <a:moveTo>
                  <a:pt x="378185" y="104085"/>
                </a:moveTo>
                <a:lnTo>
                  <a:pt x="532044" y="206735"/>
                </a:lnTo>
                <a:lnTo>
                  <a:pt x="548161" y="182603"/>
                </a:lnTo>
                <a:lnTo>
                  <a:pt x="431228" y="104648"/>
                </a:lnTo>
                <a:lnTo>
                  <a:pt x="380999" y="104648"/>
                </a:lnTo>
                <a:lnTo>
                  <a:pt x="378185" y="104085"/>
                </a:lnTo>
                <a:close/>
              </a:path>
              <a:path w="612775" h="243205">
                <a:moveTo>
                  <a:pt x="375793" y="102488"/>
                </a:moveTo>
                <a:lnTo>
                  <a:pt x="378185" y="104085"/>
                </a:lnTo>
                <a:lnTo>
                  <a:pt x="380999" y="104648"/>
                </a:lnTo>
                <a:lnTo>
                  <a:pt x="375793" y="102488"/>
                </a:lnTo>
                <a:close/>
              </a:path>
              <a:path w="612775" h="243205">
                <a:moveTo>
                  <a:pt x="427990" y="102488"/>
                </a:moveTo>
                <a:lnTo>
                  <a:pt x="375793" y="102488"/>
                </a:lnTo>
                <a:lnTo>
                  <a:pt x="380999" y="104648"/>
                </a:lnTo>
                <a:lnTo>
                  <a:pt x="431228" y="104648"/>
                </a:lnTo>
                <a:lnTo>
                  <a:pt x="427990" y="102488"/>
                </a:lnTo>
                <a:close/>
              </a:path>
              <a:path w="612775" h="243205">
                <a:moveTo>
                  <a:pt x="5587" y="0"/>
                </a:moveTo>
                <a:lnTo>
                  <a:pt x="0" y="28448"/>
                </a:lnTo>
                <a:lnTo>
                  <a:pt x="378185" y="104085"/>
                </a:lnTo>
                <a:lnTo>
                  <a:pt x="375793" y="102488"/>
                </a:lnTo>
                <a:lnTo>
                  <a:pt x="427990" y="102488"/>
                </a:lnTo>
                <a:lnTo>
                  <a:pt x="390270" y="77342"/>
                </a:lnTo>
                <a:lnTo>
                  <a:pt x="388493" y="76581"/>
                </a:lnTo>
                <a:lnTo>
                  <a:pt x="558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547" y="1941334"/>
            <a:ext cx="1292860" cy="381000"/>
          </a:xfrm>
          <a:custGeom>
            <a:avLst/>
            <a:gdLst/>
            <a:ahLst/>
            <a:cxnLst/>
            <a:rect l="l" t="t" r="r" b="b"/>
            <a:pathLst>
              <a:path w="1292860" h="381000">
                <a:moveTo>
                  <a:pt x="0" y="378078"/>
                </a:moveTo>
                <a:lnTo>
                  <a:pt x="35593" y="379339"/>
                </a:lnTo>
                <a:lnTo>
                  <a:pt x="71294" y="380253"/>
                </a:lnTo>
                <a:lnTo>
                  <a:pt x="107066" y="380811"/>
                </a:lnTo>
                <a:lnTo>
                  <a:pt x="142875" y="381000"/>
                </a:lnTo>
                <a:lnTo>
                  <a:pt x="212901" y="380304"/>
                </a:lnTo>
                <a:lnTo>
                  <a:pt x="281817" y="378245"/>
                </a:lnTo>
                <a:lnTo>
                  <a:pt x="349504" y="374862"/>
                </a:lnTo>
                <a:lnTo>
                  <a:pt x="415839" y="370194"/>
                </a:lnTo>
                <a:lnTo>
                  <a:pt x="480704" y="364282"/>
                </a:lnTo>
                <a:lnTo>
                  <a:pt x="543978" y="357165"/>
                </a:lnTo>
                <a:lnTo>
                  <a:pt x="605541" y="348884"/>
                </a:lnTo>
                <a:lnTo>
                  <a:pt x="665273" y="339477"/>
                </a:lnTo>
                <a:lnTo>
                  <a:pt x="723053" y="328986"/>
                </a:lnTo>
                <a:lnTo>
                  <a:pt x="778761" y="317449"/>
                </a:lnTo>
                <a:lnTo>
                  <a:pt x="832278" y="304907"/>
                </a:lnTo>
                <a:lnTo>
                  <a:pt x="883482" y="291399"/>
                </a:lnTo>
                <a:lnTo>
                  <a:pt x="932254" y="276966"/>
                </a:lnTo>
                <a:lnTo>
                  <a:pt x="978474" y="261646"/>
                </a:lnTo>
                <a:lnTo>
                  <a:pt x="1022020" y="245481"/>
                </a:lnTo>
                <a:lnTo>
                  <a:pt x="1062774" y="228509"/>
                </a:lnTo>
                <a:lnTo>
                  <a:pt x="1100615" y="210771"/>
                </a:lnTo>
                <a:lnTo>
                  <a:pt x="1135422" y="192306"/>
                </a:lnTo>
                <a:lnTo>
                  <a:pt x="1195455" y="153356"/>
                </a:lnTo>
                <a:lnTo>
                  <a:pt x="1241913" y="111977"/>
                </a:lnTo>
                <a:lnTo>
                  <a:pt x="1273833" y="68490"/>
                </a:lnTo>
                <a:lnTo>
                  <a:pt x="1290254" y="23211"/>
                </a:lnTo>
                <a:lnTo>
                  <a:pt x="1292352" y="0"/>
                </a:lnTo>
              </a:path>
            </a:pathLst>
          </a:custGeom>
          <a:ln w="28956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19652" y="925157"/>
            <a:ext cx="6230603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Per ogni </a:t>
            </a:r>
            <a:r>
              <a:rPr b="1" spc="-5" dirty="0" err="1">
                <a:latin typeface="Times New Roman"/>
                <a:cs typeface="Times New Roman"/>
              </a:rPr>
              <a:t>stato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lang="it-IT" b="1" spc="-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per ogni valore di ingresso lecito </a:t>
            </a:r>
            <a:r>
              <a:rPr spc="-5" dirty="0">
                <a:latin typeface="Times New Roman"/>
                <a:cs typeface="Times New Roman"/>
              </a:rPr>
              <a:t>si  </a:t>
            </a:r>
            <a:r>
              <a:rPr spc="-5" dirty="0" err="1">
                <a:latin typeface="Times New Roman"/>
                <a:cs typeface="Times New Roman"/>
              </a:rPr>
              <a:t>devono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individuare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stato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futuro </a:t>
            </a:r>
            <a:r>
              <a:rPr spc="-5" dirty="0">
                <a:latin typeface="Times New Roman"/>
                <a:cs typeface="Times New Roman"/>
              </a:rPr>
              <a:t>e </a:t>
            </a:r>
            <a:r>
              <a:rPr spc="-5" dirty="0" err="1">
                <a:latin typeface="Times New Roman"/>
                <a:cs typeface="Times New Roman"/>
              </a:rPr>
              <a:t>valore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dell’uscita</a:t>
            </a:r>
            <a:r>
              <a:rPr lang="it-IT" spc="-5" dirty="0">
                <a:latin typeface="Times New Roman"/>
                <a:cs typeface="Times New Roman"/>
              </a:rPr>
              <a:t>.</a:t>
            </a:r>
          </a:p>
          <a:p>
            <a:pPr marL="12700" marR="5080">
              <a:lnSpc>
                <a:spcPct val="100000"/>
              </a:lnSpc>
            </a:pPr>
            <a:r>
              <a:rPr lang="it-IT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 ogni ramo, </a:t>
            </a:r>
            <a:r>
              <a:rPr lang="it-IT" i="1" spc="-5" dirty="0">
                <a:latin typeface="Times New Roman"/>
                <a:cs typeface="Times New Roman"/>
              </a:rPr>
              <a:t>che identifica una transizione di stato per un determinato ingresso</a:t>
            </a:r>
            <a:r>
              <a:rPr lang="it-IT" spc="-5" dirty="0">
                <a:latin typeface="Times New Roman"/>
                <a:cs typeface="Times New Roman"/>
              </a:rPr>
              <a:t>,  si indica anche </a:t>
            </a:r>
            <a:r>
              <a:rPr lang="it-IT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l’uscita della rete </a:t>
            </a:r>
            <a:r>
              <a:rPr lang="it-IT" spc="-5" dirty="0">
                <a:latin typeface="Times New Roman"/>
                <a:cs typeface="Times New Roman"/>
              </a:rPr>
              <a:t>nello stato </a:t>
            </a:r>
            <a:r>
              <a:rPr lang="it-IT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presente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5" dirty="0">
                <a:solidFill>
                  <a:srgbClr val="0070C0"/>
                </a:solidFill>
                <a:latin typeface="Times New Roman"/>
                <a:cs typeface="Times New Roman"/>
              </a:rPr>
              <a:t>con quel determinato ingresso </a:t>
            </a:r>
            <a:endParaRPr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7CD5A6E-9B3B-4306-A323-6AB8860FF5BA}"/>
              </a:ext>
            </a:extLst>
          </p:cNvPr>
          <p:cNvSpPr txBox="1"/>
          <p:nvPr/>
        </p:nvSpPr>
        <p:spPr>
          <a:xfrm>
            <a:off x="6211506" y="2861710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S</a:t>
            </a:r>
            <a:r>
              <a:rPr lang="it-IT" sz="2400" baseline="-25000" dirty="0" err="1">
                <a:solidFill>
                  <a:srgbClr val="FF0000"/>
                </a:solidFill>
              </a:rPr>
              <a:t>p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099436-3CC6-4467-A5B0-D943CBB928DA}"/>
              </a:ext>
            </a:extLst>
          </p:cNvPr>
          <p:cNvSpPr txBox="1"/>
          <p:nvPr/>
        </p:nvSpPr>
        <p:spPr>
          <a:xfrm>
            <a:off x="765454" y="2419183"/>
            <a:ext cx="1563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algn="ctr"/>
            <a:r>
              <a:rPr lang="it-IT" sz="1800" b="1" dirty="0">
                <a:cs typeface="Calibri"/>
              </a:rPr>
              <a:t>G: (S X I) </a:t>
            </a:r>
            <a:r>
              <a:rPr lang="it-IT" sz="1800" b="1" spc="5" dirty="0">
                <a:cs typeface="Calibri"/>
              </a:rPr>
              <a:t>→</a:t>
            </a:r>
            <a:r>
              <a:rPr lang="it-IT" sz="1800" b="1" spc="-25" dirty="0">
                <a:cs typeface="Calibri"/>
              </a:rPr>
              <a:t> </a:t>
            </a:r>
            <a:r>
              <a:rPr lang="it-IT" sz="1800" b="1" dirty="0">
                <a:cs typeface="Calibri"/>
              </a:rPr>
              <a:t>S</a:t>
            </a:r>
          </a:p>
          <a:p>
            <a:pPr marL="11430" algn="ctr"/>
            <a:r>
              <a:rPr lang="it-IT" sz="1800" b="1" dirty="0">
                <a:solidFill>
                  <a:srgbClr val="008000"/>
                </a:solidFill>
                <a:cs typeface="Calibri"/>
              </a:rPr>
              <a:t>F: (S X I) </a:t>
            </a:r>
            <a:r>
              <a:rPr lang="it-IT" sz="1800" b="1" spc="5" dirty="0">
                <a:solidFill>
                  <a:srgbClr val="008000"/>
                </a:solidFill>
                <a:cs typeface="Calibri"/>
              </a:rPr>
              <a:t>→</a:t>
            </a:r>
            <a:r>
              <a:rPr lang="it-IT" sz="1800" b="1" spc="-25" dirty="0">
                <a:solidFill>
                  <a:srgbClr val="008000"/>
                </a:solidFill>
                <a:cs typeface="Calibri"/>
              </a:rPr>
              <a:t> </a:t>
            </a:r>
            <a:r>
              <a:rPr lang="it-IT" sz="1800" b="1" dirty="0">
                <a:solidFill>
                  <a:srgbClr val="008000"/>
                </a:solidFill>
                <a:cs typeface="Calibri"/>
              </a:rPr>
              <a:t>U</a:t>
            </a:r>
            <a:endParaRPr lang="it-IT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144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600200" y="2514513"/>
            <a:ext cx="6117716" cy="385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47" y="270455"/>
            <a:ext cx="87630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 err="1"/>
              <a:t>Descrizione</a:t>
            </a:r>
            <a:r>
              <a:rPr sz="2600" spc="-5" dirty="0"/>
              <a:t> </a:t>
            </a:r>
            <a:r>
              <a:rPr lang="it-IT" sz="2600" spc="-5" dirty="0"/>
              <a:t>del comportamento </a:t>
            </a:r>
            <a:r>
              <a:rPr sz="2600" spc="-5" dirty="0"/>
              <a:t>con grafo </a:t>
            </a:r>
            <a:r>
              <a:rPr sz="2600" dirty="0" err="1"/>
              <a:t>degli</a:t>
            </a:r>
            <a:r>
              <a:rPr sz="2600" spc="-75" dirty="0"/>
              <a:t> </a:t>
            </a:r>
            <a:r>
              <a:rPr sz="2600" dirty="0" err="1"/>
              <a:t>stati</a:t>
            </a:r>
            <a:r>
              <a:rPr lang="it-IT" sz="2600" dirty="0"/>
              <a:t> di Moore</a:t>
            </a:r>
            <a:endParaRPr sz="2600" dirty="0"/>
          </a:p>
        </p:txBody>
      </p:sp>
      <p:sp>
        <p:nvSpPr>
          <p:cNvPr id="6" name="object 6"/>
          <p:cNvSpPr txBox="1"/>
          <p:nvPr/>
        </p:nvSpPr>
        <p:spPr>
          <a:xfrm>
            <a:off x="6401077" y="3085013"/>
            <a:ext cx="423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7" baseline="-20833" dirty="0" err="1">
                <a:latin typeface="Times New Roman"/>
                <a:cs typeface="Times New Roman"/>
              </a:rPr>
              <a:t>p</a:t>
            </a:r>
            <a:endParaRPr sz="2400" baseline="-20833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9823" y="5371952"/>
            <a:ext cx="423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lang="it-IT" sz="2400" spc="-7" baseline="-20833" dirty="0">
                <a:latin typeface="Times New Roman"/>
                <a:cs typeface="Times New Roman"/>
              </a:rPr>
              <a:t>t</a:t>
            </a:r>
            <a:endParaRPr sz="2400" baseline="-2083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0587" y="5371952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latin typeface="Times New Roman"/>
                <a:cs typeface="Times New Roman"/>
              </a:rPr>
              <a:t>S</a:t>
            </a:r>
            <a:r>
              <a:rPr sz="2400" spc="-7" baseline="-20833" dirty="0" err="1">
                <a:latin typeface="Times New Roman"/>
                <a:cs typeface="Times New Roman"/>
              </a:rPr>
              <a:t>k</a:t>
            </a:r>
            <a:endParaRPr sz="2400" baseline="-20833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1134" y="3164820"/>
            <a:ext cx="725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baseline="-20833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52860" y="3891980"/>
            <a:ext cx="1475227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ts val="2490"/>
              </a:lnSpc>
              <a:spcBef>
                <a:spcPts val="100"/>
              </a:spcBef>
            </a:pPr>
            <a:r>
              <a:rPr lang="it-IT" sz="2400" b="1" spc="-7" baseline="-20833" dirty="0">
                <a:latin typeface="Times New Roman"/>
                <a:cs typeface="Times New Roman"/>
              </a:rPr>
              <a:t>,</a:t>
            </a:r>
            <a:r>
              <a:rPr lang="it-IT" sz="2400" b="1" spc="-7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it-IT" sz="2400" b="1" spc="-7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lang="it-IT" sz="2400" b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929773"/>
            <a:ext cx="8458199" cy="168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Per ogni </a:t>
            </a:r>
            <a:r>
              <a:rPr b="1" spc="-5" dirty="0" err="1">
                <a:latin typeface="Times New Roman"/>
                <a:cs typeface="Times New Roman"/>
              </a:rPr>
              <a:t>stato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lang="it-IT" b="1" spc="-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per ogni valore di ingresso</a:t>
            </a:r>
            <a:r>
              <a:rPr spc="-5" dirty="0">
                <a:latin typeface="Times New Roman"/>
                <a:cs typeface="Times New Roman"/>
              </a:rPr>
              <a:t> lecito </a:t>
            </a:r>
            <a:r>
              <a:rPr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 dev</a:t>
            </a:r>
            <a:r>
              <a:rPr lang="it-IT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individuare</a:t>
            </a:r>
            <a:r>
              <a:rPr lang="it-IT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lo </a:t>
            </a:r>
            <a:r>
              <a:rPr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stato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/>
                <a:cs typeface="Times New Roman"/>
              </a:rPr>
              <a:t>futuro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it-IT" b="1" dirty="0">
                <a:solidFill>
                  <a:srgbClr val="FF0000"/>
                </a:solidFill>
                <a:latin typeface="Times New Roman"/>
                <a:cs typeface="Times New Roman"/>
              </a:rPr>
              <a:t>così si costruisce la funzione G: (SXI)</a:t>
            </a:r>
            <a:r>
              <a:rPr lang="it-IT" b="1" dirty="0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S</a:t>
            </a:r>
            <a:r>
              <a:rPr lang="it-IT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it-IT" dirty="0">
                <a:latin typeface="Times New Roman"/>
                <a:cs typeface="Times New Roman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dirty="0">
                <a:latin typeface="Times New Roman"/>
                <a:cs typeface="Times New Roman"/>
              </a:rPr>
              <a:t>Come nel modello di </a:t>
            </a:r>
            <a:r>
              <a:rPr lang="it-IT" dirty="0" err="1">
                <a:latin typeface="Times New Roman"/>
                <a:cs typeface="Times New Roman"/>
              </a:rPr>
              <a:t>Mealy</a:t>
            </a:r>
            <a:r>
              <a:rPr lang="it-IT" dirty="0">
                <a:latin typeface="Times New Roman"/>
                <a:cs typeface="Times New Roman"/>
              </a:rPr>
              <a:t> si  ha </a:t>
            </a:r>
            <a:r>
              <a:rPr lang="it-IT" i="1" dirty="0">
                <a:latin typeface="Times New Roman"/>
                <a:cs typeface="Times New Roman"/>
              </a:rPr>
              <a:t>un ramo uscente per ogni ingresso lecito.</a:t>
            </a:r>
          </a:p>
          <a:p>
            <a:pPr marL="12700" marR="5080">
              <a:lnSpc>
                <a:spcPct val="100000"/>
              </a:lnSpc>
            </a:pPr>
            <a:r>
              <a:rPr lang="it-IT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Per ogni stato si deve anche individuare l’uscita</a:t>
            </a:r>
            <a:r>
              <a:rPr lang="it-IT" spc="30" dirty="0">
                <a:latin typeface="Times New Roman"/>
                <a:cs typeface="Times New Roman"/>
              </a:rPr>
              <a:t>, </a:t>
            </a:r>
            <a:r>
              <a:rPr lang="it-IT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che va indicata all’interno del nodo, </a:t>
            </a:r>
            <a:r>
              <a:rPr lang="it-IT" spc="30" dirty="0">
                <a:latin typeface="Times New Roman"/>
                <a:cs typeface="Times New Roman"/>
              </a:rPr>
              <a:t>accanto all’identificatore dello stato a cui si riferisce, separato da virgola </a:t>
            </a:r>
            <a:r>
              <a:rPr lang="it-IT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(così si costruisce la funzione F: S</a:t>
            </a:r>
            <a:r>
              <a:rPr lang="it-IT" b="1" spc="30" dirty="0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U)</a:t>
            </a:r>
            <a:endParaRPr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639467" y="6356035"/>
            <a:ext cx="134112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229600" y="6356035"/>
            <a:ext cx="231775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6866040-F4AA-4425-A30E-72827488936B}"/>
              </a:ext>
            </a:extLst>
          </p:cNvPr>
          <p:cNvSpPr txBox="1"/>
          <p:nvPr/>
        </p:nvSpPr>
        <p:spPr>
          <a:xfrm>
            <a:off x="5075539" y="4181925"/>
            <a:ext cx="42511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 err="1">
                <a:latin typeface="Times New Roman"/>
                <a:cs typeface="Times New Roman"/>
              </a:rPr>
              <a:t>i</a:t>
            </a:r>
            <a:r>
              <a:rPr lang="it-IT" sz="2400" b="1" baseline="-20833" dirty="0">
                <a:latin typeface="Times New Roman"/>
                <a:cs typeface="Times New Roman"/>
              </a:rPr>
              <a:t>i</a:t>
            </a:r>
            <a:endParaRPr sz="2400" b="1" baseline="-20833" dirty="0">
              <a:latin typeface="Times New Roman"/>
              <a:cs typeface="Times New Roman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0538D05-FD52-4E3B-BC0E-68347F09D097}"/>
              </a:ext>
            </a:extLst>
          </p:cNvPr>
          <p:cNvSpPr txBox="1"/>
          <p:nvPr/>
        </p:nvSpPr>
        <p:spPr>
          <a:xfrm>
            <a:off x="3289808" y="4548017"/>
            <a:ext cx="725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 err="1">
                <a:latin typeface="Times New Roman"/>
                <a:cs typeface="Times New Roman"/>
              </a:rPr>
              <a:t>i</a:t>
            </a:r>
            <a:r>
              <a:rPr lang="it-IT" sz="2400" b="1" baseline="-20833" dirty="0">
                <a:latin typeface="Times New Roman"/>
                <a:cs typeface="Times New Roman"/>
              </a:rPr>
              <a:t>n</a:t>
            </a:r>
            <a:endParaRPr sz="2400" b="1" baseline="-20833" dirty="0">
              <a:latin typeface="Times New Roman"/>
              <a:cs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C1B84B-C722-4E96-8CBE-F690AE0891E9}"/>
              </a:ext>
            </a:extLst>
          </p:cNvPr>
          <p:cNvSpPr txBox="1"/>
          <p:nvPr/>
        </p:nvSpPr>
        <p:spPr>
          <a:xfrm>
            <a:off x="3505408" y="3821166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it-IT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7C7D1AB-A960-43E7-BE32-05FA56DCCCCC}"/>
              </a:ext>
            </a:extLst>
          </p:cNvPr>
          <p:cNvSpPr txBox="1"/>
          <p:nvPr/>
        </p:nvSpPr>
        <p:spPr>
          <a:xfrm>
            <a:off x="72039" y="2771434"/>
            <a:ext cx="1873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/>
            <a:r>
              <a:rPr lang="it-IT" sz="2400" b="1" dirty="0">
                <a:cs typeface="Calibri"/>
              </a:rPr>
              <a:t>G: (S X I) </a:t>
            </a:r>
            <a:r>
              <a:rPr lang="it-IT" sz="2400" b="1" spc="5" dirty="0">
                <a:cs typeface="Calibri"/>
              </a:rPr>
              <a:t>→</a:t>
            </a:r>
            <a:r>
              <a:rPr lang="it-IT" sz="2400" b="1" spc="-25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S</a:t>
            </a:r>
          </a:p>
          <a:p>
            <a:pPr marL="11430"/>
            <a:r>
              <a:rPr lang="it-IT" sz="2400" b="1" dirty="0">
                <a:solidFill>
                  <a:srgbClr val="FF0000"/>
                </a:solidFill>
                <a:cs typeface="Calibri"/>
              </a:rPr>
              <a:t>F: S </a:t>
            </a:r>
            <a:r>
              <a:rPr lang="it-IT" sz="2400" b="1" spc="5" dirty="0">
                <a:solidFill>
                  <a:srgbClr val="FF0000"/>
                </a:solidFill>
                <a:cs typeface="Calibri"/>
              </a:rPr>
              <a:t>→</a:t>
            </a:r>
            <a:r>
              <a:rPr lang="it-IT" sz="2400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b="1" dirty="0">
                <a:solidFill>
                  <a:srgbClr val="FF0000"/>
                </a:solidFill>
                <a:cs typeface="Calibri"/>
              </a:rPr>
              <a:t>U</a:t>
            </a:r>
            <a:endParaRPr lang="it-IT" sz="2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7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8102" y="235845"/>
            <a:ext cx="8113219" cy="861774"/>
          </a:xfrm>
        </p:spPr>
        <p:txBody>
          <a:bodyPr/>
          <a:lstStyle/>
          <a:p>
            <a:pPr algn="ctr"/>
            <a:r>
              <a:rPr lang="it-IT" dirty="0"/>
              <a:t>Riprendiamo la rappresentazione delle funzioni F e G partendo dal loro dominio</a:t>
            </a:r>
          </a:p>
        </p:txBody>
      </p:sp>
      <p:sp>
        <p:nvSpPr>
          <p:cNvPr id="15" name="Segnaposto testo 2"/>
          <p:cNvSpPr txBox="1">
            <a:spLocks/>
          </p:cNvSpPr>
          <p:nvPr/>
        </p:nvSpPr>
        <p:spPr>
          <a:xfrm>
            <a:off x="1231707" y="1342982"/>
            <a:ext cx="770953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kern="0" dirty="0"/>
              <a:t> S × I := { ( s</a:t>
            </a:r>
            <a:r>
              <a:rPr lang="pt-BR" sz="3600" kern="0" baseline="-25000" dirty="0"/>
              <a:t>i</a:t>
            </a:r>
            <a:r>
              <a:rPr lang="pt-BR" sz="3600" kern="0" dirty="0"/>
              <a:t> , i</a:t>
            </a:r>
            <a:r>
              <a:rPr lang="pt-BR" sz="3600" kern="0" baseline="-25000" dirty="0"/>
              <a:t>j</a:t>
            </a:r>
            <a:r>
              <a:rPr lang="pt-BR" sz="3600" kern="0" dirty="0"/>
              <a:t> ) : s</a:t>
            </a:r>
            <a:r>
              <a:rPr lang="pt-BR" sz="3600" kern="0" baseline="-25000" dirty="0"/>
              <a:t>i</a:t>
            </a:r>
            <a:r>
              <a:rPr lang="pt-BR" sz="3600" kern="0" dirty="0"/>
              <a:t> ∈ S e  i</a:t>
            </a:r>
            <a:r>
              <a:rPr lang="pt-BR" sz="3600" kern="0" baseline="-25000" dirty="0"/>
              <a:t>j</a:t>
            </a:r>
            <a:r>
              <a:rPr lang="pt-BR" sz="3600" kern="0" dirty="0"/>
              <a:t>∈ I } </a:t>
            </a:r>
            <a:endParaRPr lang="it-IT" sz="3600" kern="0" dirty="0"/>
          </a:p>
        </p:txBody>
      </p:sp>
      <p:sp>
        <p:nvSpPr>
          <p:cNvPr id="16" name="Rettangolo 15"/>
          <p:cNvSpPr/>
          <p:nvPr/>
        </p:nvSpPr>
        <p:spPr>
          <a:xfrm>
            <a:off x="612648" y="3163861"/>
            <a:ext cx="30437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F:  (S X I) </a:t>
            </a:r>
            <a:r>
              <a:rPr lang="it-IT" sz="4000" b="1" spc="5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→</a:t>
            </a:r>
            <a:r>
              <a:rPr lang="it-IT" sz="4000" b="1" spc="-25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</a:t>
            </a: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U</a:t>
            </a:r>
          </a:p>
          <a:p>
            <a:pPr marL="11430" algn="ctr"/>
            <a:r>
              <a:rPr lang="it-IT" sz="4000" b="1" dirty="0">
                <a:solidFill>
                  <a:srgbClr val="FF0000"/>
                </a:solidFill>
                <a:cs typeface="Calibri"/>
              </a:rPr>
              <a:t>G: (S X I) </a:t>
            </a:r>
            <a:r>
              <a:rPr lang="it-IT" sz="4000" b="1" spc="5" dirty="0">
                <a:solidFill>
                  <a:srgbClr val="FF0000"/>
                </a:solidFill>
                <a:cs typeface="Calibri"/>
              </a:rPr>
              <a:t>→</a:t>
            </a:r>
            <a:r>
              <a:rPr lang="it-IT" sz="4000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4000" b="1" dirty="0">
                <a:solidFill>
                  <a:srgbClr val="FF0000"/>
                </a:solidFill>
                <a:cs typeface="Calibri"/>
              </a:rPr>
              <a:t>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81429" y="2112665"/>
            <a:ext cx="712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Dobbiamo rappresentare le funzioni F e G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51884" y="4702985"/>
            <a:ext cx="77856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Possiamo ricorrere a una rappresentazione tabellare</a:t>
            </a:r>
          </a:p>
          <a:p>
            <a:pPr algn="ctr"/>
            <a:r>
              <a:rPr lang="it-IT" sz="2800" dirty="0"/>
              <a:t>già introdotta:</a:t>
            </a:r>
          </a:p>
          <a:p>
            <a:pPr algn="ctr"/>
            <a:r>
              <a:rPr lang="it-IT" sz="3200" b="1" dirty="0">
                <a:solidFill>
                  <a:srgbClr val="00B050"/>
                </a:solidFill>
              </a:rPr>
              <a:t>la Tabella di Flusso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338826" y="2620737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/>
              <a:t>Mealy</a:t>
            </a:r>
            <a:endParaRPr lang="it-IT" sz="3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43557" y="2687696"/>
            <a:ext cx="133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Moore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083192" y="3218098"/>
            <a:ext cx="29267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lang="it-IT" sz="4000" b="1" dirty="0">
                <a:solidFill>
                  <a:srgbClr val="008000"/>
                </a:solidFill>
                <a:cs typeface="Calibri"/>
              </a:rPr>
              <a:t>F:  S </a:t>
            </a:r>
            <a:r>
              <a:rPr lang="it-IT" sz="4000" b="1" spc="5" dirty="0">
                <a:solidFill>
                  <a:srgbClr val="008000"/>
                </a:solidFill>
                <a:cs typeface="Calibri"/>
              </a:rPr>
              <a:t>→</a:t>
            </a:r>
            <a:r>
              <a:rPr lang="it-IT" sz="4000" b="1" spc="-25" dirty="0">
                <a:solidFill>
                  <a:srgbClr val="008000"/>
                </a:solidFill>
                <a:cs typeface="Calibri"/>
              </a:rPr>
              <a:t> </a:t>
            </a:r>
            <a:r>
              <a:rPr lang="it-IT" sz="4000" b="1" dirty="0">
                <a:solidFill>
                  <a:srgbClr val="008000"/>
                </a:solidFill>
                <a:cs typeface="Calibri"/>
              </a:rPr>
              <a:t>U</a:t>
            </a:r>
          </a:p>
          <a:p>
            <a:pPr marL="11430" algn="ctr"/>
            <a:r>
              <a:rPr lang="it-IT" sz="4000" b="1" dirty="0">
                <a:solidFill>
                  <a:srgbClr val="FF0000"/>
                </a:solidFill>
                <a:cs typeface="Calibri"/>
              </a:rPr>
              <a:t>G: (S X I) </a:t>
            </a:r>
            <a:r>
              <a:rPr lang="it-IT" sz="4000" b="1" spc="5" dirty="0">
                <a:solidFill>
                  <a:srgbClr val="FF0000"/>
                </a:solidFill>
                <a:cs typeface="Calibri"/>
              </a:rPr>
              <a:t>→</a:t>
            </a:r>
            <a:r>
              <a:rPr lang="it-IT" sz="4000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4000" b="1" dirty="0">
                <a:solidFill>
                  <a:srgbClr val="FF0000"/>
                </a:solidFill>
                <a:cs typeface="Calibri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0850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19200" y="195783"/>
            <a:ext cx="723899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rgbClr val="000000"/>
                </a:solidFill>
              </a:rPr>
              <a:t>Esempi</a:t>
            </a:r>
            <a:r>
              <a:rPr lang="it-IT" sz="2400" dirty="0">
                <a:solidFill>
                  <a:srgbClr val="000000"/>
                </a:solidFill>
              </a:rPr>
              <a:t>o</a:t>
            </a:r>
            <a:r>
              <a:rPr sz="2400" dirty="0">
                <a:solidFill>
                  <a:srgbClr val="000000"/>
                </a:solidFill>
              </a:rPr>
              <a:t> di </a:t>
            </a:r>
            <a:r>
              <a:rPr sz="2400" spc="-5" dirty="0" err="1">
                <a:solidFill>
                  <a:srgbClr val="000000"/>
                </a:solidFill>
              </a:rPr>
              <a:t>sistem</a:t>
            </a:r>
            <a:r>
              <a:rPr lang="it-IT" sz="2400" spc="-5" dirty="0">
                <a:solidFill>
                  <a:srgbClr val="000000"/>
                </a:solidFill>
              </a:rPr>
              <a:t>a</a:t>
            </a:r>
            <a:r>
              <a:rPr sz="2400" spc="-5" dirty="0">
                <a:solidFill>
                  <a:srgbClr val="000000"/>
                </a:solidFill>
              </a:rPr>
              <a:t> digital</a:t>
            </a:r>
            <a:r>
              <a:rPr lang="it-IT" sz="2400" spc="-5" dirty="0">
                <a:solidFill>
                  <a:srgbClr val="000000"/>
                </a:solidFill>
              </a:rPr>
              <a:t>e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con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memoria</a:t>
            </a:r>
            <a:endParaRPr sz="24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</a:rPr>
              <a:t>in </a:t>
            </a:r>
            <a:r>
              <a:rPr sz="2400" spc="-5" dirty="0">
                <a:solidFill>
                  <a:srgbClr val="000000"/>
                </a:solidFill>
              </a:rPr>
              <a:t>cui </a:t>
            </a:r>
            <a:r>
              <a:rPr sz="2400" dirty="0">
                <a:solidFill>
                  <a:srgbClr val="000000"/>
                </a:solidFill>
              </a:rPr>
              <a:t>è necessario (o </a:t>
            </a:r>
            <a:r>
              <a:rPr sz="2400" spc="-5" dirty="0">
                <a:solidFill>
                  <a:srgbClr val="000000"/>
                </a:solidFill>
              </a:rPr>
              <a:t>opportuno)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misurare</a:t>
            </a:r>
            <a:endParaRPr sz="2400" dirty="0"/>
          </a:p>
        </p:txBody>
      </p:sp>
      <p:sp>
        <p:nvSpPr>
          <p:cNvPr id="23" name="object 23"/>
          <p:cNvSpPr txBox="1"/>
          <p:nvPr/>
        </p:nvSpPr>
        <p:spPr>
          <a:xfrm>
            <a:off x="2248216" y="945031"/>
            <a:ext cx="60294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durata </a:t>
            </a:r>
            <a:r>
              <a:rPr sz="2400" b="1" dirty="0">
                <a:latin typeface="Calibri"/>
                <a:cs typeface="Calibri"/>
              </a:rPr>
              <a:t>degli </a:t>
            </a:r>
            <a:r>
              <a:rPr sz="2400" b="1" spc="-5" dirty="0">
                <a:latin typeface="Calibri"/>
                <a:cs typeface="Calibri"/>
              </a:rPr>
              <a:t>intervalli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tempo</a:t>
            </a:r>
            <a:r>
              <a:rPr lang="it-IT" sz="2400" b="1" spc="-5" dirty="0">
                <a:latin typeface="Calibri"/>
                <a:cs typeface="Calibri"/>
              </a:rPr>
              <a:t> (MSS)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609600" y="1828800"/>
            <a:ext cx="5443094" cy="1428191"/>
            <a:chOff x="452627" y="1371600"/>
            <a:chExt cx="5443094" cy="1428191"/>
          </a:xfrm>
        </p:grpSpPr>
        <p:sp>
          <p:nvSpPr>
            <p:cNvPr id="24" name="object 24"/>
            <p:cNvSpPr/>
            <p:nvPr/>
          </p:nvSpPr>
          <p:spPr>
            <a:xfrm>
              <a:off x="452627" y="1371600"/>
              <a:ext cx="967739" cy="138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27326" y="2441448"/>
              <a:ext cx="3668395" cy="86995"/>
            </a:xfrm>
            <a:custGeom>
              <a:avLst/>
              <a:gdLst/>
              <a:ahLst/>
              <a:cxnLst/>
              <a:rect l="l" t="t" r="r" b="b"/>
              <a:pathLst>
                <a:path w="3668395" h="86994">
                  <a:moveTo>
                    <a:pt x="3581400" y="0"/>
                  </a:moveTo>
                  <a:lnTo>
                    <a:pt x="3581400" y="86867"/>
                  </a:lnTo>
                  <a:lnTo>
                    <a:pt x="3639312" y="57912"/>
                  </a:lnTo>
                  <a:lnTo>
                    <a:pt x="3595878" y="57912"/>
                  </a:lnTo>
                  <a:lnTo>
                    <a:pt x="3595878" y="28955"/>
                  </a:lnTo>
                  <a:lnTo>
                    <a:pt x="3639311" y="28955"/>
                  </a:lnTo>
                  <a:lnTo>
                    <a:pt x="3581400" y="0"/>
                  </a:lnTo>
                  <a:close/>
                </a:path>
                <a:path w="3668395" h="86994">
                  <a:moveTo>
                    <a:pt x="3581400" y="28955"/>
                  </a:moveTo>
                  <a:lnTo>
                    <a:pt x="0" y="28955"/>
                  </a:lnTo>
                  <a:lnTo>
                    <a:pt x="0" y="57912"/>
                  </a:lnTo>
                  <a:lnTo>
                    <a:pt x="3581400" y="57912"/>
                  </a:lnTo>
                  <a:lnTo>
                    <a:pt x="3581400" y="28955"/>
                  </a:lnTo>
                  <a:close/>
                </a:path>
                <a:path w="3668395" h="86994">
                  <a:moveTo>
                    <a:pt x="3639311" y="28955"/>
                  </a:moveTo>
                  <a:lnTo>
                    <a:pt x="3595878" y="28955"/>
                  </a:lnTo>
                  <a:lnTo>
                    <a:pt x="3595878" y="57912"/>
                  </a:lnTo>
                  <a:lnTo>
                    <a:pt x="3639312" y="57912"/>
                  </a:lnTo>
                  <a:lnTo>
                    <a:pt x="3668268" y="43434"/>
                  </a:lnTo>
                  <a:lnTo>
                    <a:pt x="3639311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618226" y="2468321"/>
              <a:ext cx="110489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t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852927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2927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97223" y="2113788"/>
              <a:ext cx="215265" cy="370840"/>
            </a:xfrm>
            <a:custGeom>
              <a:avLst/>
              <a:gdLst/>
              <a:ahLst/>
              <a:cxnLst/>
              <a:rect l="l" t="t" r="r" b="b"/>
              <a:pathLst>
                <a:path w="215264" h="370839">
                  <a:moveTo>
                    <a:pt x="0" y="370332"/>
                  </a:moveTo>
                  <a:lnTo>
                    <a:pt x="214884" y="370332"/>
                  </a:lnTo>
                  <a:lnTo>
                    <a:pt x="2148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97223" y="2113788"/>
              <a:ext cx="215265" cy="370840"/>
            </a:xfrm>
            <a:custGeom>
              <a:avLst/>
              <a:gdLst/>
              <a:ahLst/>
              <a:cxnLst/>
              <a:rect l="l" t="t" r="r" b="b"/>
              <a:pathLst>
                <a:path w="215264" h="370839">
                  <a:moveTo>
                    <a:pt x="0" y="370332"/>
                  </a:moveTo>
                  <a:lnTo>
                    <a:pt x="214884" y="370332"/>
                  </a:lnTo>
                  <a:lnTo>
                    <a:pt x="2148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2108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12108" y="2113788"/>
              <a:ext cx="844550" cy="370840"/>
            </a:xfrm>
            <a:custGeom>
              <a:avLst/>
              <a:gdLst/>
              <a:ahLst/>
              <a:cxnLst/>
              <a:rect l="l" t="t" r="r" b="b"/>
              <a:pathLst>
                <a:path w="844550" h="370839">
                  <a:moveTo>
                    <a:pt x="0" y="370332"/>
                  </a:moveTo>
                  <a:lnTo>
                    <a:pt x="844296" y="370332"/>
                  </a:lnTo>
                  <a:lnTo>
                    <a:pt x="84429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27326" y="2324861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39">
                  <a:moveTo>
                    <a:pt x="0" y="0"/>
                  </a:moveTo>
                  <a:lnTo>
                    <a:pt x="51054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36414" y="2334005"/>
              <a:ext cx="960119" cy="0"/>
            </a:xfrm>
            <a:custGeom>
              <a:avLst/>
              <a:gdLst/>
              <a:ahLst/>
              <a:cxnLst/>
              <a:rect l="l" t="t" r="r" b="b"/>
              <a:pathLst>
                <a:path w="960120">
                  <a:moveTo>
                    <a:pt x="0" y="0"/>
                  </a:moveTo>
                  <a:lnTo>
                    <a:pt x="96012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02179" y="1722882"/>
              <a:ext cx="86995" cy="762000"/>
            </a:xfrm>
            <a:custGeom>
              <a:avLst/>
              <a:gdLst/>
              <a:ahLst/>
              <a:cxnLst/>
              <a:rect l="l" t="t" r="r" b="b"/>
              <a:pathLst>
                <a:path w="86994" h="7620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762000"/>
                  </a:lnTo>
                  <a:lnTo>
                    <a:pt x="57912" y="762000"/>
                  </a:lnTo>
                  <a:lnTo>
                    <a:pt x="57912" y="72389"/>
                  </a:lnTo>
                  <a:close/>
                </a:path>
                <a:path w="86994" h="762000">
                  <a:moveTo>
                    <a:pt x="43433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3" y="0"/>
                  </a:lnTo>
                  <a:close/>
                </a:path>
                <a:path w="86994" h="7620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2379828" y="1532889"/>
              <a:ext cx="685800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colo</a:t>
              </a:r>
              <a:r>
                <a:rPr sz="2000" b="1" spc="-40" dirty="0">
                  <a:latin typeface="Times New Roman"/>
                  <a:cs typeface="Times New Roman"/>
                </a:rPr>
                <a:t>r</a:t>
              </a:r>
              <a:r>
                <a:rPr sz="2000" b="1" dirty="0">
                  <a:latin typeface="Times New Roman"/>
                  <a:cs typeface="Times New Roman"/>
                </a:rPr>
                <a:t>e</a:t>
              </a:r>
              <a:endParaRPr sz="2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6532424" y="1760065"/>
            <a:ext cx="2207260" cy="1546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5455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u(t) =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P(t)</a:t>
            </a:r>
            <a:endParaRPr sz="2400" dirty="0">
              <a:latin typeface="Times New Roman"/>
              <a:cs typeface="Times New Roman"/>
            </a:endParaRPr>
          </a:p>
          <a:p>
            <a:pPr marL="338455" marR="147320">
              <a:lnSpc>
                <a:spcPct val="100000"/>
              </a:lnSpc>
              <a:spcBef>
                <a:spcPts val="1365"/>
              </a:spcBef>
            </a:pPr>
            <a:r>
              <a:rPr sz="1600" i="1" spc="-5" dirty="0">
                <a:latin typeface="Times New Roman"/>
                <a:cs typeface="Times New Roman"/>
              </a:rPr>
              <a:t>Le variazioni  dell’uscita sono  dovute al </a:t>
            </a:r>
            <a:r>
              <a:rPr sz="1600" i="1" spc="-15" dirty="0">
                <a:latin typeface="Times New Roman"/>
                <a:cs typeface="Times New Roman"/>
              </a:rPr>
              <a:t>trascorrere  </a:t>
            </a:r>
            <a:r>
              <a:rPr sz="1600" i="1" spc="-5" dirty="0">
                <a:latin typeface="Times New Roman"/>
                <a:cs typeface="Times New Roman"/>
              </a:rPr>
              <a:t>del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tempo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5115" y="3689780"/>
            <a:ext cx="857377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1542415" indent="-1905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La storia </a:t>
            </a:r>
            <a:r>
              <a:rPr sz="1600" i="1" spc="-5" dirty="0" err="1">
                <a:latin typeface="Times New Roman"/>
                <a:cs typeface="Times New Roman"/>
              </a:rPr>
              <a:t>passata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lang="it-IT" sz="1600" i="1" spc="-5" dirty="0">
                <a:latin typeface="Times New Roman"/>
                <a:cs typeface="Times New Roman"/>
              </a:rPr>
              <a:t> è </a:t>
            </a:r>
            <a:r>
              <a:rPr sz="1600" i="1" spc="-10" dirty="0" err="1">
                <a:latin typeface="Times New Roman"/>
                <a:cs typeface="Times New Roman"/>
              </a:rPr>
              <a:t>rappresentata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dal tempo </a:t>
            </a:r>
            <a:r>
              <a:rPr sz="1600" i="1" dirty="0" err="1">
                <a:solidFill>
                  <a:srgbClr val="3333CC"/>
                </a:solidFill>
                <a:latin typeface="Times New Roman"/>
                <a:cs typeface="Times New Roman"/>
              </a:rPr>
              <a:t>trascorso</a:t>
            </a:r>
            <a:endParaRPr sz="160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Il comportamento di questi sistemi è </a:t>
            </a:r>
            <a:r>
              <a:rPr sz="1600" i="1" dirty="0">
                <a:latin typeface="Times New Roman"/>
                <a:cs typeface="Times New Roman"/>
              </a:rPr>
              <a:t>riconducibile </a:t>
            </a:r>
            <a:r>
              <a:rPr sz="1600" i="1" spc="-5" dirty="0">
                <a:latin typeface="Times New Roman"/>
                <a:cs typeface="Times New Roman"/>
              </a:rPr>
              <a:t>al modello delle </a:t>
            </a:r>
            <a:r>
              <a:rPr sz="1600" b="1" spc="-5" dirty="0">
                <a:latin typeface="Times New Roman"/>
                <a:cs typeface="Times New Roman"/>
              </a:rPr>
              <a:t>Macchine Sequenziali</a:t>
            </a:r>
            <a:r>
              <a:rPr sz="1600" b="1" spc="3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Sincrone</a:t>
            </a:r>
            <a:endParaRPr sz="1600" dirty="0">
              <a:latin typeface="Times New Roman"/>
              <a:cs typeface="Times New Roman"/>
            </a:endParaRPr>
          </a:p>
          <a:p>
            <a:pPr marL="203200" marR="5080" indent="-190500">
              <a:lnSpc>
                <a:spcPct val="100000"/>
              </a:lnSpc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Al fine di </a:t>
            </a:r>
            <a:r>
              <a:rPr sz="1600" i="1" spc="-10" dirty="0">
                <a:latin typeface="Times New Roman"/>
                <a:cs typeface="Times New Roman"/>
              </a:rPr>
              <a:t>misurare </a:t>
            </a:r>
            <a:r>
              <a:rPr sz="1600" i="1" spc="-5" dirty="0">
                <a:latin typeface="Times New Roman"/>
                <a:cs typeface="Times New Roman"/>
              </a:rPr>
              <a:t>la durata degli intervalli di tempo, il tempo viene </a:t>
            </a:r>
            <a:r>
              <a:rPr sz="1600" i="1" spc="-10" dirty="0">
                <a:latin typeface="Times New Roman"/>
                <a:cs typeface="Times New Roman"/>
              </a:rPr>
              <a:t>discretizzato </a:t>
            </a:r>
            <a:r>
              <a:rPr sz="1600" i="1" spc="-5" dirty="0">
                <a:latin typeface="Times New Roman"/>
                <a:cs typeface="Times New Roman"/>
              </a:rPr>
              <a:t>cioè viene suddiviso  in intervallini di durata costante</a:t>
            </a:r>
            <a:r>
              <a:rPr sz="1600" i="1" spc="8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</a:t>
            </a:r>
            <a:endParaRPr sz="160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Times New Roman"/>
              <a:buChar char="•"/>
              <a:tabLst>
                <a:tab pos="203200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T </a:t>
            </a:r>
            <a:r>
              <a:rPr sz="1600" i="1" spc="-10" dirty="0">
                <a:latin typeface="Times New Roman"/>
                <a:cs typeface="Times New Roman"/>
              </a:rPr>
              <a:t>rappresenta </a:t>
            </a:r>
            <a:r>
              <a:rPr sz="1600" i="1" spc="-5" dirty="0">
                <a:latin typeface="Times New Roman"/>
                <a:cs typeface="Times New Roman"/>
              </a:rPr>
              <a:t>l’unità di misura del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tempo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7E6280D-EE9B-40C8-B068-4FCCBA4A716A}"/>
              </a:ext>
            </a:extLst>
          </p:cNvPr>
          <p:cNvSpPr txBox="1"/>
          <p:nvPr/>
        </p:nvSpPr>
        <p:spPr>
          <a:xfrm>
            <a:off x="457200" y="5037041"/>
            <a:ext cx="828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i="1" dirty="0">
                <a:latin typeface="Times New Roman"/>
                <a:cs typeface="Times New Roman"/>
              </a:rPr>
              <a:t>Se aggiungessi un sensore di presenza auto (cioè aggiungo un ingresso), il comportamento del semaforo dipenderebbe non solo dal tempo ma anche </a:t>
            </a:r>
            <a:r>
              <a:rPr lang="it-IT" sz="18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dalla sequenza </a:t>
            </a:r>
            <a:r>
              <a:rPr lang="it-IT" sz="1800" i="1" spc="-5" dirty="0">
                <a:latin typeface="Times New Roman"/>
                <a:cs typeface="Times New Roman"/>
              </a:rPr>
              <a:t>con cui sono  variati gli </a:t>
            </a:r>
            <a:r>
              <a:rPr lang="it-IT" sz="1800" i="1" spc="-10" dirty="0">
                <a:latin typeface="Times New Roman"/>
                <a:cs typeface="Times New Roman"/>
              </a:rPr>
              <a:t>ingressi </a:t>
            </a:r>
            <a:r>
              <a:rPr lang="it-IT" sz="1800" i="1" spc="-5" dirty="0">
                <a:latin typeface="Times New Roman"/>
                <a:cs typeface="Times New Roman"/>
              </a:rPr>
              <a:t>e </a:t>
            </a:r>
            <a:r>
              <a:rPr lang="it-IT" sz="1800" i="1" spc="-5" dirty="0" err="1">
                <a:latin typeface="Times New Roman"/>
                <a:cs typeface="Times New Roman"/>
              </a:rPr>
              <a:t>evntualmente</a:t>
            </a:r>
            <a:r>
              <a:rPr lang="it-IT" sz="1800" i="1" spc="-5" dirty="0">
                <a:latin typeface="Times New Roman"/>
                <a:cs typeface="Times New Roman"/>
              </a:rPr>
              <a:t> dalla </a:t>
            </a:r>
            <a:r>
              <a:rPr lang="it-IT" sz="1800" i="1" spc="-20" dirty="0">
                <a:latin typeface="Times New Roman"/>
                <a:cs typeface="Times New Roman"/>
              </a:rPr>
              <a:t>loro</a:t>
            </a:r>
            <a:r>
              <a:rPr lang="it-IT" sz="1800" i="1" spc="85" dirty="0">
                <a:latin typeface="Times New Roman"/>
                <a:cs typeface="Times New Roman"/>
              </a:rPr>
              <a:t> </a:t>
            </a:r>
            <a:r>
              <a:rPr lang="it-IT" sz="18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durata</a:t>
            </a:r>
          </a:p>
          <a:p>
            <a:r>
              <a:rPr lang="it-IT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Saremmo ancora in presenza di una </a:t>
            </a:r>
            <a:r>
              <a:rPr lang="it-IT" sz="1800" b="1" spc="-5" dirty="0">
                <a:latin typeface="Times New Roman"/>
                <a:cs typeface="Times New Roman"/>
              </a:rPr>
              <a:t>Macchina Sequenziale</a:t>
            </a:r>
            <a:r>
              <a:rPr lang="it-IT" sz="1800" b="1" spc="310" dirty="0">
                <a:latin typeface="Times New Roman"/>
                <a:cs typeface="Times New Roman"/>
              </a:rPr>
              <a:t> </a:t>
            </a:r>
            <a:r>
              <a:rPr lang="it-IT" sz="1800" b="1" spc="-10" dirty="0">
                <a:latin typeface="Times New Roman"/>
                <a:cs typeface="Times New Roman"/>
              </a:rPr>
              <a:t>Sincrona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8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53047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4481" y="6353047"/>
            <a:ext cx="206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33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233" y="201377"/>
            <a:ext cx="838055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1113">
              <a:lnSpc>
                <a:spcPct val="100000"/>
              </a:lnSpc>
              <a:spcBef>
                <a:spcPts val="95"/>
              </a:spcBef>
            </a:pPr>
            <a:r>
              <a:rPr lang="it-IT" sz="3200" spc="-5" dirty="0">
                <a:solidFill>
                  <a:srgbClr val="00B050"/>
                </a:solidFill>
              </a:rPr>
              <a:t>La tabella di flusso nel caso  de</a:t>
            </a:r>
            <a:r>
              <a:rPr sz="3200" spc="-5" dirty="0">
                <a:solidFill>
                  <a:srgbClr val="00B050"/>
                </a:solidFill>
              </a:rPr>
              <a:t>l</a:t>
            </a:r>
            <a:r>
              <a:rPr lang="it-IT" sz="3200" spc="-5" dirty="0">
                <a:solidFill>
                  <a:srgbClr val="00B050"/>
                </a:solidFill>
              </a:rPr>
              <a:t>l’</a:t>
            </a:r>
            <a:r>
              <a:rPr lang="it-IT" sz="3200" spc="-5" dirty="0">
                <a:solidFill>
                  <a:srgbClr val="FF0000"/>
                </a:solidFill>
              </a:rPr>
              <a:t>automa di </a:t>
            </a:r>
            <a:r>
              <a:rPr lang="it-IT" sz="3200" spc="-5" dirty="0" err="1">
                <a:solidFill>
                  <a:srgbClr val="FF0000"/>
                </a:solidFill>
              </a:rPr>
              <a:t>Mealy</a:t>
            </a:r>
            <a:endParaRPr sz="3200" spc="-1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16500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2300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44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0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70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28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28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44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44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67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7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28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28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244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44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6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67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7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28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28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7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67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28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28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244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44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60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67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67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528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528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96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96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386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86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86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86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330446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10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10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386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386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386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386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10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10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10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10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386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86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10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0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386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386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244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67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67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528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28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96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96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86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386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2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02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16725" y="1752600"/>
            <a:ext cx="2022475" cy="685800"/>
          </a:xfrm>
          <a:custGeom>
            <a:avLst/>
            <a:gdLst/>
            <a:ahLst/>
            <a:cxnLst/>
            <a:rect l="l" t="t" r="r" b="b"/>
            <a:pathLst>
              <a:path w="2022475" h="685800">
                <a:moveTo>
                  <a:pt x="0" y="376174"/>
                </a:moveTo>
                <a:lnTo>
                  <a:pt x="574675" y="571500"/>
                </a:lnTo>
                <a:lnTo>
                  <a:pt x="574675" y="685800"/>
                </a:lnTo>
                <a:lnTo>
                  <a:pt x="2022475" y="685800"/>
                </a:lnTo>
                <a:lnTo>
                  <a:pt x="2022475" y="400050"/>
                </a:lnTo>
                <a:lnTo>
                  <a:pt x="574675" y="400050"/>
                </a:lnTo>
                <a:lnTo>
                  <a:pt x="0" y="376174"/>
                </a:lnTo>
                <a:close/>
              </a:path>
              <a:path w="2022475" h="685800">
                <a:moveTo>
                  <a:pt x="2022475" y="0"/>
                </a:moveTo>
                <a:lnTo>
                  <a:pt x="574675" y="0"/>
                </a:lnTo>
                <a:lnTo>
                  <a:pt x="574675" y="400050"/>
                </a:lnTo>
                <a:lnTo>
                  <a:pt x="2022475" y="400050"/>
                </a:lnTo>
                <a:lnTo>
                  <a:pt x="202247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16725" y="1752600"/>
            <a:ext cx="2022475" cy="685800"/>
          </a:xfrm>
          <a:custGeom>
            <a:avLst/>
            <a:gdLst/>
            <a:ahLst/>
            <a:cxnLst/>
            <a:rect l="l" t="t" r="r" b="b"/>
            <a:pathLst>
              <a:path w="2022475" h="685800">
                <a:moveTo>
                  <a:pt x="574675" y="0"/>
                </a:moveTo>
                <a:lnTo>
                  <a:pt x="815975" y="0"/>
                </a:lnTo>
                <a:lnTo>
                  <a:pt x="1177925" y="0"/>
                </a:lnTo>
                <a:lnTo>
                  <a:pt x="2022475" y="0"/>
                </a:lnTo>
                <a:lnTo>
                  <a:pt x="2022475" y="400050"/>
                </a:lnTo>
                <a:lnTo>
                  <a:pt x="2022475" y="571500"/>
                </a:lnTo>
                <a:lnTo>
                  <a:pt x="2022475" y="685800"/>
                </a:lnTo>
                <a:lnTo>
                  <a:pt x="1177925" y="685800"/>
                </a:lnTo>
                <a:lnTo>
                  <a:pt x="815975" y="685800"/>
                </a:lnTo>
                <a:lnTo>
                  <a:pt x="574675" y="685800"/>
                </a:lnTo>
                <a:lnTo>
                  <a:pt x="574675" y="571500"/>
                </a:lnTo>
                <a:lnTo>
                  <a:pt x="0" y="376174"/>
                </a:lnTo>
                <a:lnTo>
                  <a:pt x="574675" y="400050"/>
                </a:lnTo>
                <a:lnTo>
                  <a:pt x="57467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436866" y="1707007"/>
            <a:ext cx="1358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alfabeto  </a:t>
            </a:r>
            <a:r>
              <a:rPr sz="2400" b="1" spc="-5" dirty="0">
                <a:latin typeface="Times New Roman"/>
                <a:cs typeface="Times New Roman"/>
              </a:rPr>
              <a:t>d’ing</a:t>
            </a:r>
            <a:r>
              <a:rPr sz="2400" b="1" spc="-4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esso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7244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81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81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81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175636" y="2385186"/>
            <a:ext cx="29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" baseline="-20833" dirty="0">
                <a:latin typeface="Times New Roman"/>
                <a:cs typeface="Times New Roman"/>
              </a:rPr>
              <a:t>1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981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81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175636" y="2842082"/>
            <a:ext cx="297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981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81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175636" y="5281371"/>
            <a:ext cx="29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" baseline="-20833" dirty="0">
                <a:latin typeface="Times New Roman"/>
                <a:cs typeface="Times New Roman"/>
              </a:rPr>
              <a:t>k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981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81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247264" y="3309061"/>
            <a:ext cx="4293870" cy="64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445"/>
              </a:lnSpc>
              <a:spcBef>
                <a:spcPts val="100"/>
              </a:spcBef>
              <a:tabLst>
                <a:tab pos="723900" algn="l"/>
                <a:tab pos="1409700" algn="l"/>
                <a:tab pos="2095500" algn="l"/>
                <a:tab pos="2781300" algn="l"/>
                <a:tab pos="3467100" algn="l"/>
                <a:tab pos="4153535" algn="l"/>
              </a:tabLst>
            </a:pP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660400" algn="ctr">
              <a:lnSpc>
                <a:spcPts val="2445"/>
              </a:lnSpc>
              <a:tabLst>
                <a:tab pos="1346200" algn="l"/>
                <a:tab pos="2032000" algn="l"/>
                <a:tab pos="2717800" algn="l"/>
                <a:tab pos="3403600" algn="l"/>
                <a:tab pos="4090035" algn="l"/>
              </a:tabLst>
            </a:pPr>
            <a:r>
              <a:rPr sz="2400" dirty="0">
                <a:latin typeface="Times New Roman"/>
                <a:cs typeface="Times New Roman"/>
              </a:rPr>
              <a:t>.	.	.	.	.	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247264" y="3435553"/>
            <a:ext cx="152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Times New Roman"/>
                <a:cs typeface="Times New Roman"/>
              </a:rPr>
              <a:t>.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endParaRPr sz="3600" baseline="-23148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981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81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72664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52400" y="1219200"/>
            <a:ext cx="2149475" cy="1151255"/>
          </a:xfrm>
          <a:custGeom>
            <a:avLst/>
            <a:gdLst/>
            <a:ahLst/>
            <a:cxnLst/>
            <a:rect l="l" t="t" r="r" b="b"/>
            <a:pathLst>
              <a:path w="2149475" h="1151255">
                <a:moveTo>
                  <a:pt x="1799510" y="952500"/>
                </a:moveTo>
                <a:lnTo>
                  <a:pt x="1295400" y="952500"/>
                </a:lnTo>
                <a:lnTo>
                  <a:pt x="2149475" y="1150874"/>
                </a:lnTo>
                <a:lnTo>
                  <a:pt x="1799510" y="952500"/>
                </a:lnTo>
                <a:close/>
              </a:path>
              <a:path w="2149475" h="1151255">
                <a:moveTo>
                  <a:pt x="1295400" y="0"/>
                </a:moveTo>
                <a:lnTo>
                  <a:pt x="0" y="0"/>
                </a:lnTo>
                <a:lnTo>
                  <a:pt x="0" y="1143000"/>
                </a:lnTo>
                <a:lnTo>
                  <a:pt x="1295400" y="1143000"/>
                </a:lnTo>
                <a:lnTo>
                  <a:pt x="1295400" y="952500"/>
                </a:lnTo>
                <a:lnTo>
                  <a:pt x="1799510" y="952500"/>
                </a:lnTo>
                <a:lnTo>
                  <a:pt x="1295400" y="666750"/>
                </a:lnTo>
                <a:lnTo>
                  <a:pt x="12954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2400" y="1219200"/>
            <a:ext cx="2149475" cy="1151255"/>
          </a:xfrm>
          <a:custGeom>
            <a:avLst/>
            <a:gdLst/>
            <a:ahLst/>
            <a:cxnLst/>
            <a:rect l="l" t="t" r="r" b="b"/>
            <a:pathLst>
              <a:path w="2149475" h="1151255">
                <a:moveTo>
                  <a:pt x="0" y="0"/>
                </a:moveTo>
                <a:lnTo>
                  <a:pt x="755650" y="0"/>
                </a:lnTo>
                <a:lnTo>
                  <a:pt x="1079500" y="0"/>
                </a:lnTo>
                <a:lnTo>
                  <a:pt x="1295400" y="0"/>
                </a:lnTo>
                <a:lnTo>
                  <a:pt x="1295400" y="666750"/>
                </a:lnTo>
                <a:lnTo>
                  <a:pt x="2149475" y="1150874"/>
                </a:lnTo>
                <a:lnTo>
                  <a:pt x="1295400" y="952500"/>
                </a:lnTo>
                <a:lnTo>
                  <a:pt x="1295400" y="1143000"/>
                </a:lnTo>
                <a:lnTo>
                  <a:pt x="1079500" y="1143000"/>
                </a:lnTo>
                <a:lnTo>
                  <a:pt x="755650" y="1143000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94233" y="1218946"/>
            <a:ext cx="10090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ins</a:t>
            </a:r>
            <a:r>
              <a:rPr sz="2400" b="1" dirty="0">
                <a:latin typeface="Times New Roman"/>
                <a:cs typeface="Times New Roman"/>
              </a:rPr>
              <a:t>ie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  degli  </a:t>
            </a:r>
            <a:r>
              <a:rPr sz="2400" b="1" spc="-5" dirty="0">
                <a:latin typeface="Times New Roman"/>
                <a:cs typeface="Times New Roman"/>
              </a:rPr>
              <a:t>stati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505200" y="4589779"/>
            <a:ext cx="2632075" cy="1879600"/>
          </a:xfrm>
          <a:custGeom>
            <a:avLst/>
            <a:gdLst/>
            <a:ahLst/>
            <a:cxnLst/>
            <a:rect l="l" t="t" r="r" b="b"/>
            <a:pathLst>
              <a:path w="2632075" h="1879600">
                <a:moveTo>
                  <a:pt x="2555748" y="1422400"/>
                </a:moveTo>
                <a:lnTo>
                  <a:pt x="76200" y="1422400"/>
                </a:lnTo>
                <a:lnTo>
                  <a:pt x="46559" y="1428387"/>
                </a:lnTo>
                <a:lnTo>
                  <a:pt x="22336" y="1444717"/>
                </a:lnTo>
                <a:lnTo>
                  <a:pt x="5994" y="1468937"/>
                </a:lnTo>
                <a:lnTo>
                  <a:pt x="0" y="1498600"/>
                </a:lnTo>
                <a:lnTo>
                  <a:pt x="0" y="1803400"/>
                </a:lnTo>
                <a:lnTo>
                  <a:pt x="5994" y="1833062"/>
                </a:lnTo>
                <a:lnTo>
                  <a:pt x="22336" y="1857282"/>
                </a:lnTo>
                <a:lnTo>
                  <a:pt x="46559" y="1873612"/>
                </a:lnTo>
                <a:lnTo>
                  <a:pt x="76200" y="1879600"/>
                </a:lnTo>
                <a:lnTo>
                  <a:pt x="2555748" y="1879600"/>
                </a:lnTo>
                <a:lnTo>
                  <a:pt x="2585388" y="1873612"/>
                </a:lnTo>
                <a:lnTo>
                  <a:pt x="2609611" y="1857282"/>
                </a:lnTo>
                <a:lnTo>
                  <a:pt x="2625953" y="1833062"/>
                </a:lnTo>
                <a:lnTo>
                  <a:pt x="2631948" y="1803400"/>
                </a:lnTo>
                <a:lnTo>
                  <a:pt x="2631948" y="1498600"/>
                </a:lnTo>
                <a:lnTo>
                  <a:pt x="2625953" y="1468937"/>
                </a:lnTo>
                <a:lnTo>
                  <a:pt x="2609611" y="1444717"/>
                </a:lnTo>
                <a:lnTo>
                  <a:pt x="2585388" y="1428387"/>
                </a:lnTo>
                <a:lnTo>
                  <a:pt x="2555748" y="1422400"/>
                </a:lnTo>
                <a:close/>
              </a:path>
              <a:path w="2632075" h="1879600">
                <a:moveTo>
                  <a:pt x="1680972" y="0"/>
                </a:moveTo>
                <a:lnTo>
                  <a:pt x="1535302" y="1422400"/>
                </a:lnTo>
                <a:lnTo>
                  <a:pt x="2193290" y="1422400"/>
                </a:lnTo>
                <a:lnTo>
                  <a:pt x="1680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05200" y="4589779"/>
            <a:ext cx="2632075" cy="1879600"/>
          </a:xfrm>
          <a:custGeom>
            <a:avLst/>
            <a:gdLst/>
            <a:ahLst/>
            <a:cxnLst/>
            <a:rect l="l" t="t" r="r" b="b"/>
            <a:pathLst>
              <a:path w="2632075" h="1879600">
                <a:moveTo>
                  <a:pt x="0" y="1498600"/>
                </a:moveTo>
                <a:lnTo>
                  <a:pt x="5994" y="1468937"/>
                </a:lnTo>
                <a:lnTo>
                  <a:pt x="22336" y="1444717"/>
                </a:lnTo>
                <a:lnTo>
                  <a:pt x="46559" y="1428387"/>
                </a:lnTo>
                <a:lnTo>
                  <a:pt x="76200" y="1422400"/>
                </a:lnTo>
                <a:lnTo>
                  <a:pt x="1535302" y="1422400"/>
                </a:lnTo>
                <a:lnTo>
                  <a:pt x="1680972" y="0"/>
                </a:lnTo>
                <a:lnTo>
                  <a:pt x="2193290" y="1422400"/>
                </a:lnTo>
                <a:lnTo>
                  <a:pt x="2555748" y="1422400"/>
                </a:lnTo>
                <a:lnTo>
                  <a:pt x="2585388" y="1428387"/>
                </a:lnTo>
                <a:lnTo>
                  <a:pt x="2609611" y="1444717"/>
                </a:lnTo>
                <a:lnTo>
                  <a:pt x="2625953" y="1468937"/>
                </a:lnTo>
                <a:lnTo>
                  <a:pt x="2631948" y="1498600"/>
                </a:lnTo>
                <a:lnTo>
                  <a:pt x="2631948" y="1612900"/>
                </a:lnTo>
                <a:lnTo>
                  <a:pt x="2631948" y="1803400"/>
                </a:lnTo>
                <a:lnTo>
                  <a:pt x="2625953" y="1833062"/>
                </a:lnTo>
                <a:lnTo>
                  <a:pt x="2609611" y="1857282"/>
                </a:lnTo>
                <a:lnTo>
                  <a:pt x="2585388" y="1873612"/>
                </a:lnTo>
                <a:lnTo>
                  <a:pt x="2555748" y="1879600"/>
                </a:lnTo>
                <a:lnTo>
                  <a:pt x="2193290" y="1879600"/>
                </a:lnTo>
                <a:lnTo>
                  <a:pt x="1535302" y="1879600"/>
                </a:lnTo>
                <a:lnTo>
                  <a:pt x="76200" y="1879600"/>
                </a:lnTo>
                <a:lnTo>
                  <a:pt x="46559" y="1873612"/>
                </a:lnTo>
                <a:lnTo>
                  <a:pt x="22336" y="1857282"/>
                </a:lnTo>
                <a:lnTo>
                  <a:pt x="5994" y="1833062"/>
                </a:lnTo>
                <a:lnTo>
                  <a:pt x="0" y="1803400"/>
                </a:lnTo>
                <a:lnTo>
                  <a:pt x="0" y="1612900"/>
                </a:lnTo>
                <a:lnTo>
                  <a:pt x="0" y="149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244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776982" y="1836547"/>
            <a:ext cx="3819525" cy="13976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820"/>
              </a:spcBef>
              <a:tabLst>
                <a:tab pos="824865" algn="l"/>
                <a:tab pos="1413510" algn="l"/>
                <a:tab pos="2219960" algn="l"/>
                <a:tab pos="2785110" algn="l"/>
                <a:tab pos="3568700" algn="l"/>
              </a:tabLst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baseline="-20833" dirty="0">
                <a:latin typeface="Times New Roman"/>
                <a:cs typeface="Times New Roman"/>
              </a:rPr>
              <a:t>1	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baseline="-20833" dirty="0">
                <a:latin typeface="Times New Roman"/>
                <a:cs typeface="Times New Roman"/>
              </a:rPr>
              <a:t>2	</a:t>
            </a:r>
            <a:r>
              <a:rPr sz="2400" dirty="0">
                <a:latin typeface="Times New Roman"/>
                <a:cs typeface="Times New Roman"/>
              </a:rPr>
              <a:t>….	i</a:t>
            </a:r>
            <a:r>
              <a:rPr sz="2400" baseline="-20833" dirty="0">
                <a:latin typeface="Times New Roman"/>
                <a:cs typeface="Times New Roman"/>
              </a:rPr>
              <a:t>i	</a:t>
            </a:r>
            <a:r>
              <a:rPr sz="2400" dirty="0">
                <a:latin typeface="Times New Roman"/>
                <a:cs typeface="Times New Roman"/>
              </a:rPr>
              <a:t>….	i</a:t>
            </a:r>
            <a:r>
              <a:rPr sz="2400" baseline="-20833" dirty="0">
                <a:latin typeface="Times New Roman"/>
                <a:cs typeface="Times New Roman"/>
              </a:rPr>
              <a:t>n</a:t>
            </a:r>
            <a:endParaRPr sz="2400" baseline="-20833">
              <a:latin typeface="Times New Roman"/>
              <a:cs typeface="Times New Roman"/>
            </a:endParaRPr>
          </a:p>
          <a:p>
            <a:pPr marL="1413510">
              <a:lnSpc>
                <a:spcPct val="100000"/>
              </a:lnSpc>
              <a:spcBef>
                <a:spcPts val="720"/>
              </a:spcBef>
              <a:tabLst>
                <a:tab pos="2785110" algn="l"/>
              </a:tabLst>
            </a:pPr>
            <a:r>
              <a:rPr sz="2400" dirty="0">
                <a:latin typeface="Times New Roman"/>
                <a:cs typeface="Times New Roman"/>
              </a:rPr>
              <a:t>….	….</a:t>
            </a:r>
            <a:endParaRPr sz="2400">
              <a:latin typeface="Times New Roman"/>
              <a:cs typeface="Times New Roman"/>
            </a:endParaRPr>
          </a:p>
          <a:p>
            <a:pPr marL="1413510">
              <a:lnSpc>
                <a:spcPct val="100000"/>
              </a:lnSpc>
              <a:spcBef>
                <a:spcPts val="720"/>
              </a:spcBef>
              <a:tabLst>
                <a:tab pos="2785110" algn="l"/>
              </a:tabLst>
            </a:pPr>
            <a:r>
              <a:rPr sz="2400" dirty="0">
                <a:latin typeface="Times New Roman"/>
                <a:cs typeface="Times New Roman"/>
              </a:rPr>
              <a:t>….	</a:t>
            </a:r>
            <a:r>
              <a:rPr sz="2400" spc="-5" dirty="0">
                <a:latin typeface="Times New Roman"/>
                <a:cs typeface="Times New Roman"/>
              </a:rPr>
              <a:t>….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981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81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200" y="4038600"/>
            <a:ext cx="2014855" cy="685800"/>
          </a:xfrm>
          <a:custGeom>
            <a:avLst/>
            <a:gdLst/>
            <a:ahLst/>
            <a:cxnLst/>
            <a:rect l="l" t="t" r="r" b="b"/>
            <a:pathLst>
              <a:path w="2014855" h="685800">
                <a:moveTo>
                  <a:pt x="13335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333500" y="685800"/>
                </a:lnTo>
                <a:lnTo>
                  <a:pt x="1377987" y="676816"/>
                </a:lnTo>
                <a:lnTo>
                  <a:pt x="1414319" y="652319"/>
                </a:lnTo>
                <a:lnTo>
                  <a:pt x="1438816" y="615987"/>
                </a:lnTo>
                <a:lnTo>
                  <a:pt x="1447800" y="571500"/>
                </a:lnTo>
                <a:lnTo>
                  <a:pt x="1447800" y="285750"/>
                </a:lnTo>
                <a:lnTo>
                  <a:pt x="2014474" y="260350"/>
                </a:lnTo>
                <a:lnTo>
                  <a:pt x="1447800" y="114300"/>
                </a:lnTo>
                <a:lnTo>
                  <a:pt x="1438816" y="69812"/>
                </a:lnTo>
                <a:lnTo>
                  <a:pt x="1414319" y="33480"/>
                </a:lnTo>
                <a:lnTo>
                  <a:pt x="1377987" y="8983"/>
                </a:lnTo>
                <a:lnTo>
                  <a:pt x="133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200" y="4038600"/>
            <a:ext cx="2014855" cy="685800"/>
          </a:xfrm>
          <a:custGeom>
            <a:avLst/>
            <a:gdLst/>
            <a:ahLst/>
            <a:cxnLst/>
            <a:rect l="l" t="t" r="r" b="b"/>
            <a:pathLst>
              <a:path w="2014855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844550" y="0"/>
                </a:lnTo>
                <a:lnTo>
                  <a:pt x="1206500" y="0"/>
                </a:lnTo>
                <a:lnTo>
                  <a:pt x="1333500" y="0"/>
                </a:lnTo>
                <a:lnTo>
                  <a:pt x="1377987" y="8983"/>
                </a:lnTo>
                <a:lnTo>
                  <a:pt x="1414319" y="33480"/>
                </a:lnTo>
                <a:lnTo>
                  <a:pt x="1438816" y="69812"/>
                </a:lnTo>
                <a:lnTo>
                  <a:pt x="1447800" y="114300"/>
                </a:lnTo>
                <a:lnTo>
                  <a:pt x="2014474" y="260350"/>
                </a:lnTo>
                <a:lnTo>
                  <a:pt x="1447800" y="285750"/>
                </a:lnTo>
                <a:lnTo>
                  <a:pt x="1447800" y="571500"/>
                </a:lnTo>
                <a:lnTo>
                  <a:pt x="1438816" y="615987"/>
                </a:lnTo>
                <a:lnTo>
                  <a:pt x="1414319" y="652319"/>
                </a:lnTo>
                <a:lnTo>
                  <a:pt x="1377987" y="676816"/>
                </a:lnTo>
                <a:lnTo>
                  <a:pt x="1333500" y="685800"/>
                </a:lnTo>
                <a:lnTo>
                  <a:pt x="1206500" y="685800"/>
                </a:lnTo>
                <a:lnTo>
                  <a:pt x="84455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285750"/>
                </a:lnTo>
                <a:lnTo>
                  <a:pt x="0" y="114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239369" y="3993260"/>
            <a:ext cx="1120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stato  p</a:t>
            </a:r>
            <a:r>
              <a:rPr sz="2400" b="1" spc="-55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esen</a:t>
            </a:r>
            <a:r>
              <a:rPr sz="2400" b="1" dirty="0">
                <a:latin typeface="Times New Roman"/>
                <a:cs typeface="Times New Roman"/>
              </a:rPr>
              <a:t>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584575" y="5281371"/>
            <a:ext cx="246824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790">
              <a:lnSpc>
                <a:spcPct val="100000"/>
              </a:lnSpc>
              <a:spcBef>
                <a:spcPts val="100"/>
              </a:spcBef>
              <a:tabLst>
                <a:tab pos="1291590" algn="l"/>
                <a:tab pos="1977389" algn="l"/>
              </a:tabLst>
            </a:pPr>
            <a:r>
              <a:rPr sz="2400" dirty="0">
                <a:latin typeface="Times New Roman"/>
                <a:cs typeface="Times New Roman"/>
              </a:rPr>
              <a:t>….	….	….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stato </a:t>
            </a:r>
            <a:r>
              <a:rPr sz="2400" b="1" spc="-10" dirty="0">
                <a:latin typeface="Times New Roman"/>
                <a:cs typeface="Times New Roman"/>
              </a:rPr>
              <a:t>futuro,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uscita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624327" y="4224528"/>
            <a:ext cx="2101215" cy="86995"/>
          </a:xfrm>
          <a:custGeom>
            <a:avLst/>
            <a:gdLst/>
            <a:ahLst/>
            <a:cxnLst/>
            <a:rect l="l" t="t" r="r" b="b"/>
            <a:pathLst>
              <a:path w="2101215" h="86995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4" y="86868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2"/>
                </a:lnTo>
                <a:lnTo>
                  <a:pt x="43434" y="57912"/>
                </a:lnTo>
                <a:lnTo>
                  <a:pt x="43434" y="28956"/>
                </a:lnTo>
                <a:lnTo>
                  <a:pt x="83947" y="28956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2101215" h="86995">
                <a:moveTo>
                  <a:pt x="2013966" y="0"/>
                </a:moveTo>
                <a:lnTo>
                  <a:pt x="2013966" y="86868"/>
                </a:lnTo>
                <a:lnTo>
                  <a:pt x="2071878" y="57912"/>
                </a:lnTo>
                <a:lnTo>
                  <a:pt x="2028444" y="57912"/>
                </a:lnTo>
                <a:lnTo>
                  <a:pt x="2028444" y="28956"/>
                </a:lnTo>
                <a:lnTo>
                  <a:pt x="2071877" y="28956"/>
                </a:lnTo>
                <a:lnTo>
                  <a:pt x="2013966" y="0"/>
                </a:lnTo>
                <a:close/>
              </a:path>
              <a:path w="2101215" h="86995">
                <a:moveTo>
                  <a:pt x="83947" y="28956"/>
                </a:moveTo>
                <a:lnTo>
                  <a:pt x="43434" y="28956"/>
                </a:lnTo>
                <a:lnTo>
                  <a:pt x="43434" y="57912"/>
                </a:lnTo>
                <a:lnTo>
                  <a:pt x="83947" y="57912"/>
                </a:lnTo>
                <a:lnTo>
                  <a:pt x="86868" y="43434"/>
                </a:lnTo>
                <a:lnTo>
                  <a:pt x="83947" y="28956"/>
                </a:lnTo>
                <a:close/>
              </a:path>
              <a:path w="2101215" h="86995">
                <a:moveTo>
                  <a:pt x="2013966" y="28956"/>
                </a:moveTo>
                <a:lnTo>
                  <a:pt x="83947" y="28956"/>
                </a:lnTo>
                <a:lnTo>
                  <a:pt x="86868" y="43434"/>
                </a:lnTo>
                <a:lnTo>
                  <a:pt x="83947" y="57912"/>
                </a:lnTo>
                <a:lnTo>
                  <a:pt x="2013966" y="57912"/>
                </a:lnTo>
                <a:lnTo>
                  <a:pt x="2013966" y="28956"/>
                </a:lnTo>
                <a:close/>
              </a:path>
              <a:path w="2101215" h="86995">
                <a:moveTo>
                  <a:pt x="2071877" y="28956"/>
                </a:moveTo>
                <a:lnTo>
                  <a:pt x="2028444" y="28956"/>
                </a:lnTo>
                <a:lnTo>
                  <a:pt x="2028444" y="57912"/>
                </a:lnTo>
                <a:lnTo>
                  <a:pt x="2071878" y="57912"/>
                </a:lnTo>
                <a:lnTo>
                  <a:pt x="2100834" y="43434"/>
                </a:lnTo>
                <a:lnTo>
                  <a:pt x="2071877" y="28956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86528" y="2319527"/>
            <a:ext cx="86995" cy="1720214"/>
          </a:xfrm>
          <a:custGeom>
            <a:avLst/>
            <a:gdLst/>
            <a:ahLst/>
            <a:cxnLst/>
            <a:rect l="l" t="t" r="r" b="b"/>
            <a:pathLst>
              <a:path w="86995" h="1720214">
                <a:moveTo>
                  <a:pt x="28956" y="1632966"/>
                </a:moveTo>
                <a:lnTo>
                  <a:pt x="0" y="1632966"/>
                </a:lnTo>
                <a:lnTo>
                  <a:pt x="43434" y="1719834"/>
                </a:lnTo>
                <a:lnTo>
                  <a:pt x="79629" y="1647444"/>
                </a:lnTo>
                <a:lnTo>
                  <a:pt x="28956" y="1647444"/>
                </a:lnTo>
                <a:lnTo>
                  <a:pt x="28956" y="1632966"/>
                </a:lnTo>
                <a:close/>
              </a:path>
              <a:path w="86995" h="1720214">
                <a:moveTo>
                  <a:pt x="28956" y="83947"/>
                </a:moveTo>
                <a:lnTo>
                  <a:pt x="28956" y="1647444"/>
                </a:lnTo>
                <a:lnTo>
                  <a:pt x="57912" y="1647444"/>
                </a:lnTo>
                <a:lnTo>
                  <a:pt x="57912" y="86868"/>
                </a:lnTo>
                <a:lnTo>
                  <a:pt x="43434" y="86868"/>
                </a:lnTo>
                <a:lnTo>
                  <a:pt x="28956" y="83947"/>
                </a:lnTo>
                <a:close/>
              </a:path>
              <a:path w="86995" h="1720214">
                <a:moveTo>
                  <a:pt x="86868" y="1632966"/>
                </a:moveTo>
                <a:lnTo>
                  <a:pt x="57912" y="1632966"/>
                </a:lnTo>
                <a:lnTo>
                  <a:pt x="57912" y="1647444"/>
                </a:lnTo>
                <a:lnTo>
                  <a:pt x="79629" y="1647444"/>
                </a:lnTo>
                <a:lnTo>
                  <a:pt x="86868" y="1632966"/>
                </a:lnTo>
                <a:close/>
              </a:path>
              <a:path w="86995" h="1720214">
                <a:moveTo>
                  <a:pt x="57912" y="43434"/>
                </a:moveTo>
                <a:lnTo>
                  <a:pt x="28956" y="43434"/>
                </a:lnTo>
                <a:lnTo>
                  <a:pt x="28956" y="83947"/>
                </a:lnTo>
                <a:lnTo>
                  <a:pt x="43434" y="86868"/>
                </a:lnTo>
                <a:lnTo>
                  <a:pt x="57911" y="83947"/>
                </a:lnTo>
                <a:lnTo>
                  <a:pt x="57912" y="43434"/>
                </a:lnTo>
                <a:close/>
              </a:path>
              <a:path w="86995" h="1720214">
                <a:moveTo>
                  <a:pt x="57912" y="83947"/>
                </a:moveTo>
                <a:lnTo>
                  <a:pt x="43434" y="86868"/>
                </a:lnTo>
                <a:lnTo>
                  <a:pt x="57912" y="86868"/>
                </a:lnTo>
                <a:lnTo>
                  <a:pt x="57912" y="83947"/>
                </a:lnTo>
                <a:close/>
              </a:path>
              <a:path w="86995" h="1720214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28956" y="83947"/>
                </a:lnTo>
                <a:lnTo>
                  <a:pt x="28956" y="43434"/>
                </a:lnTo>
                <a:lnTo>
                  <a:pt x="86868" y="43434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86995" h="1720214">
                <a:moveTo>
                  <a:pt x="86868" y="43434"/>
                </a:moveTo>
                <a:lnTo>
                  <a:pt x="57912" y="43434"/>
                </a:lnTo>
                <a:lnTo>
                  <a:pt x="57912" y="8394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6868" y="4343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35438" y="1201421"/>
            <a:ext cx="1828800" cy="789305"/>
          </a:xfrm>
          <a:custGeom>
            <a:avLst/>
            <a:gdLst/>
            <a:ahLst/>
            <a:cxnLst/>
            <a:rect l="l" t="t" r="r" b="b"/>
            <a:pathLst>
              <a:path w="1828800" h="789305">
                <a:moveTo>
                  <a:pt x="762000" y="457200"/>
                </a:moveTo>
                <a:lnTo>
                  <a:pt x="304800" y="457200"/>
                </a:lnTo>
                <a:lnTo>
                  <a:pt x="835025" y="788924"/>
                </a:lnTo>
                <a:lnTo>
                  <a:pt x="762000" y="457200"/>
                </a:lnTo>
                <a:close/>
              </a:path>
              <a:path w="1828800" h="789305">
                <a:moveTo>
                  <a:pt x="17526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752600" y="457200"/>
                </a:lnTo>
                <a:lnTo>
                  <a:pt x="1782240" y="451205"/>
                </a:lnTo>
                <a:lnTo>
                  <a:pt x="1806463" y="434863"/>
                </a:lnTo>
                <a:lnTo>
                  <a:pt x="1822805" y="410640"/>
                </a:lnTo>
                <a:lnTo>
                  <a:pt x="1828800" y="381000"/>
                </a:lnTo>
                <a:lnTo>
                  <a:pt x="1828800" y="76200"/>
                </a:lnTo>
                <a:lnTo>
                  <a:pt x="1822805" y="46559"/>
                </a:lnTo>
                <a:lnTo>
                  <a:pt x="1806463" y="22336"/>
                </a:lnTo>
                <a:lnTo>
                  <a:pt x="1782240" y="5994"/>
                </a:lnTo>
                <a:lnTo>
                  <a:pt x="1752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98862" y="1284403"/>
            <a:ext cx="1828800" cy="789305"/>
          </a:xfrm>
          <a:custGeom>
            <a:avLst/>
            <a:gdLst/>
            <a:ahLst/>
            <a:cxnLst/>
            <a:rect l="l" t="t" r="r" b="b"/>
            <a:pathLst>
              <a:path w="1828800" h="789305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304800" y="0"/>
                </a:lnTo>
                <a:lnTo>
                  <a:pt x="762000" y="0"/>
                </a:lnTo>
                <a:lnTo>
                  <a:pt x="1752600" y="0"/>
                </a:lnTo>
                <a:lnTo>
                  <a:pt x="1782240" y="5994"/>
                </a:lnTo>
                <a:lnTo>
                  <a:pt x="1806463" y="22336"/>
                </a:lnTo>
                <a:lnTo>
                  <a:pt x="1822805" y="46559"/>
                </a:lnTo>
                <a:lnTo>
                  <a:pt x="1828800" y="76200"/>
                </a:lnTo>
                <a:lnTo>
                  <a:pt x="1828800" y="266700"/>
                </a:lnTo>
                <a:lnTo>
                  <a:pt x="1828800" y="381000"/>
                </a:lnTo>
                <a:lnTo>
                  <a:pt x="1822805" y="410640"/>
                </a:lnTo>
                <a:lnTo>
                  <a:pt x="1806463" y="434863"/>
                </a:lnTo>
                <a:lnTo>
                  <a:pt x="1782240" y="451205"/>
                </a:lnTo>
                <a:lnTo>
                  <a:pt x="1752600" y="457200"/>
                </a:lnTo>
                <a:lnTo>
                  <a:pt x="762000" y="457200"/>
                </a:lnTo>
                <a:lnTo>
                  <a:pt x="835025" y="788924"/>
                </a:lnTo>
                <a:lnTo>
                  <a:pt x="3048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2667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4637913" y="1318005"/>
            <a:ext cx="1087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ingresso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7244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244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2185797" y="4061536"/>
            <a:ext cx="4393565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780"/>
              </a:lnSpc>
              <a:spcBef>
                <a:spcPts val="100"/>
              </a:spcBef>
              <a:tabLst>
                <a:tab pos="2004695" algn="l"/>
                <a:tab pos="2586990" algn="l"/>
                <a:tab pos="3376295" algn="l"/>
              </a:tabLst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" baseline="-20833" dirty="0">
                <a:latin typeface="Times New Roman"/>
                <a:cs typeface="Times New Roman"/>
              </a:rPr>
              <a:t>j	</a:t>
            </a:r>
            <a:r>
              <a:rPr sz="2400" dirty="0">
                <a:latin typeface="Times New Roman"/>
                <a:cs typeface="Times New Roman"/>
              </a:rPr>
              <a:t>….	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spc="-7" baseline="-20833" dirty="0">
                <a:latin typeface="Times New Roman"/>
                <a:cs typeface="Times New Roman"/>
              </a:rPr>
              <a:t>p</a:t>
            </a:r>
            <a:r>
              <a:rPr sz="2400" b="1" spc="-5" dirty="0">
                <a:latin typeface="Times New Roman"/>
                <a:cs typeface="Times New Roman"/>
              </a:rPr>
              <a:t>,u</a:t>
            </a:r>
            <a:r>
              <a:rPr sz="2400" b="1" spc="-7" baseline="-20833" dirty="0">
                <a:latin typeface="Times New Roman"/>
                <a:cs typeface="Times New Roman"/>
              </a:rPr>
              <a:t>q	</a:t>
            </a:r>
            <a:r>
              <a:rPr sz="2400" spc="-5" dirty="0">
                <a:latin typeface="Times New Roman"/>
                <a:cs typeface="Times New Roman"/>
              </a:rPr>
              <a:t>….</a:t>
            </a:r>
            <a:endParaRPr sz="2400">
              <a:latin typeface="Times New Roman"/>
              <a:cs typeface="Times New Roman"/>
            </a:endParaRPr>
          </a:p>
          <a:p>
            <a:pPr marL="99060">
              <a:lnSpc>
                <a:spcPts val="2780"/>
              </a:lnSpc>
              <a:tabLst>
                <a:tab pos="785495" algn="l"/>
                <a:tab pos="1471295" algn="l"/>
                <a:tab pos="2157095" algn="l"/>
                <a:tab pos="2842895" algn="l"/>
                <a:tab pos="3528695" algn="l"/>
                <a:tab pos="4215130" algn="l"/>
              </a:tabLst>
            </a:pP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</a:t>
            </a:r>
            <a:endParaRPr sz="3600" baseline="-23148">
              <a:latin typeface="Times New Roman"/>
              <a:cs typeface="Times New Roman"/>
            </a:endParaRPr>
          </a:p>
          <a:p>
            <a:pPr marL="785495">
              <a:lnSpc>
                <a:spcPct val="100000"/>
              </a:lnSpc>
              <a:spcBef>
                <a:spcPts val="120"/>
              </a:spcBef>
              <a:tabLst>
                <a:tab pos="1471295" algn="l"/>
                <a:tab pos="4215130" algn="l"/>
              </a:tabLst>
            </a:pPr>
            <a:r>
              <a:rPr sz="2400" dirty="0">
                <a:latin typeface="Times New Roman"/>
                <a:cs typeface="Times New Roman"/>
              </a:rPr>
              <a:t>.	.	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0" name="CasellaDiTesto 129"/>
          <p:cNvSpPr txBox="1"/>
          <p:nvPr/>
        </p:nvSpPr>
        <p:spPr>
          <a:xfrm>
            <a:off x="7167499" y="3524071"/>
            <a:ext cx="164140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 noti la corrispondenza con il </a:t>
            </a:r>
            <a:r>
              <a:rPr lang="it-IT" dirty="0" err="1"/>
              <a:t>dds</a:t>
            </a:r>
            <a:r>
              <a:rPr lang="it-IT" dirty="0"/>
              <a:t> di </a:t>
            </a:r>
            <a:r>
              <a:rPr lang="it-IT" dirty="0" err="1"/>
              <a:t>Mealy</a:t>
            </a:r>
            <a:endParaRPr lang="it-IT" dirty="0"/>
          </a:p>
        </p:txBody>
      </p:sp>
      <p:sp>
        <p:nvSpPr>
          <p:cNvPr id="131" name="CasellaDiTesto 130"/>
          <p:cNvSpPr txBox="1"/>
          <p:nvPr/>
        </p:nvSpPr>
        <p:spPr>
          <a:xfrm>
            <a:off x="6898284" y="5033845"/>
            <a:ext cx="2179829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Questa rappresentazione coincide con  quella illustrata nella slide 11</a:t>
            </a:r>
          </a:p>
        </p:txBody>
      </p:sp>
    </p:spTree>
    <p:extLst>
      <p:ext uri="{BB962C8B-B14F-4D97-AF65-F5344CB8AC3E}">
        <p14:creationId xmlns:p14="http://schemas.microsoft.com/office/powerpoint/2010/main" val="3803461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53047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4481" y="6353047"/>
            <a:ext cx="206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34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208" y="293300"/>
            <a:ext cx="8458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95"/>
              </a:spcBef>
            </a:pPr>
            <a:r>
              <a:rPr lang="it-IT" sz="3200" spc="-5" dirty="0">
                <a:solidFill>
                  <a:srgbClr val="00B050"/>
                </a:solidFill>
              </a:rPr>
              <a:t>La tabella di flusso nel caso  dell’</a:t>
            </a:r>
            <a:r>
              <a:rPr lang="it-IT" sz="3200" spc="-5" dirty="0">
                <a:solidFill>
                  <a:srgbClr val="FF0000"/>
                </a:solidFill>
              </a:rPr>
              <a:t>automa di Moore</a:t>
            </a:r>
            <a:endParaRPr sz="3200" spc="-1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16500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2300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44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0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70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28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28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44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44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67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7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28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28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244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44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60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67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7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28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28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0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7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67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28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28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244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44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60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67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67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528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528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96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960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386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86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86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86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330446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10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10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386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386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386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386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10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10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10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10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386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86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10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0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386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386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244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67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67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528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28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96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960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86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386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2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02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244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81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81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81200" y="23622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175636" y="2385186"/>
            <a:ext cx="29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" baseline="-20833" dirty="0">
                <a:latin typeface="Times New Roman"/>
                <a:cs typeface="Times New Roman"/>
              </a:rPr>
              <a:t>1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981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81200" y="28194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175636" y="2842082"/>
            <a:ext cx="297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981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81200" y="5257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175636" y="5281371"/>
            <a:ext cx="29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7" baseline="-20833" dirty="0">
                <a:latin typeface="Times New Roman"/>
                <a:cs typeface="Times New Roman"/>
              </a:rPr>
              <a:t>k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981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81200" y="32766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247264" y="3309061"/>
            <a:ext cx="4293870" cy="64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445"/>
              </a:lnSpc>
              <a:spcBef>
                <a:spcPts val="100"/>
              </a:spcBef>
              <a:tabLst>
                <a:tab pos="723900" algn="l"/>
                <a:tab pos="1409700" algn="l"/>
                <a:tab pos="2095500" algn="l"/>
                <a:tab pos="2781300" algn="l"/>
                <a:tab pos="3467100" algn="l"/>
                <a:tab pos="4153535" algn="l"/>
              </a:tabLst>
            </a:pP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	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r>
              <a:rPr sz="2400" spc="-30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660400" algn="ctr">
              <a:lnSpc>
                <a:spcPts val="2445"/>
              </a:lnSpc>
              <a:tabLst>
                <a:tab pos="1346200" algn="l"/>
                <a:tab pos="2032000" algn="l"/>
                <a:tab pos="2717800" algn="l"/>
                <a:tab pos="3403600" algn="l"/>
                <a:tab pos="4090035" algn="l"/>
              </a:tabLst>
            </a:pPr>
            <a:r>
              <a:rPr sz="2400" dirty="0">
                <a:latin typeface="Times New Roman"/>
                <a:cs typeface="Times New Roman"/>
              </a:rPr>
              <a:t>.	.	.	.	.	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247264" y="3435553"/>
            <a:ext cx="152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Times New Roman"/>
                <a:cs typeface="Times New Roman"/>
              </a:rPr>
              <a:t>.</a:t>
            </a:r>
            <a:r>
              <a:rPr sz="3600" spc="-457" baseline="-23148" dirty="0">
                <a:latin typeface="Times New Roman"/>
                <a:cs typeface="Times New Roman"/>
              </a:rPr>
              <a:t>.</a:t>
            </a:r>
            <a:endParaRPr sz="3600" baseline="-23148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981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81200" y="44958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762000"/>
                </a:moveTo>
                <a:lnTo>
                  <a:pt x="685800" y="762000"/>
                </a:lnTo>
                <a:lnTo>
                  <a:pt x="68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72664" y="478302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52400" y="1219200"/>
            <a:ext cx="2149475" cy="1151255"/>
          </a:xfrm>
          <a:custGeom>
            <a:avLst/>
            <a:gdLst/>
            <a:ahLst/>
            <a:cxnLst/>
            <a:rect l="l" t="t" r="r" b="b"/>
            <a:pathLst>
              <a:path w="2149475" h="1151255">
                <a:moveTo>
                  <a:pt x="1799510" y="952500"/>
                </a:moveTo>
                <a:lnTo>
                  <a:pt x="1295400" y="952500"/>
                </a:lnTo>
                <a:lnTo>
                  <a:pt x="2149475" y="1150874"/>
                </a:lnTo>
                <a:lnTo>
                  <a:pt x="1799510" y="952500"/>
                </a:lnTo>
                <a:close/>
              </a:path>
              <a:path w="2149475" h="1151255">
                <a:moveTo>
                  <a:pt x="1295400" y="0"/>
                </a:moveTo>
                <a:lnTo>
                  <a:pt x="0" y="0"/>
                </a:lnTo>
                <a:lnTo>
                  <a:pt x="0" y="1143000"/>
                </a:lnTo>
                <a:lnTo>
                  <a:pt x="1295400" y="1143000"/>
                </a:lnTo>
                <a:lnTo>
                  <a:pt x="1295400" y="952500"/>
                </a:lnTo>
                <a:lnTo>
                  <a:pt x="1799510" y="952500"/>
                </a:lnTo>
                <a:lnTo>
                  <a:pt x="1295400" y="666750"/>
                </a:lnTo>
                <a:lnTo>
                  <a:pt x="12954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2400" y="1219200"/>
            <a:ext cx="2149475" cy="1151255"/>
          </a:xfrm>
          <a:custGeom>
            <a:avLst/>
            <a:gdLst/>
            <a:ahLst/>
            <a:cxnLst/>
            <a:rect l="l" t="t" r="r" b="b"/>
            <a:pathLst>
              <a:path w="2149475" h="1151255">
                <a:moveTo>
                  <a:pt x="0" y="0"/>
                </a:moveTo>
                <a:lnTo>
                  <a:pt x="755650" y="0"/>
                </a:lnTo>
                <a:lnTo>
                  <a:pt x="1079500" y="0"/>
                </a:lnTo>
                <a:lnTo>
                  <a:pt x="1295400" y="0"/>
                </a:lnTo>
                <a:lnTo>
                  <a:pt x="1295400" y="666750"/>
                </a:lnTo>
                <a:lnTo>
                  <a:pt x="2149475" y="1150874"/>
                </a:lnTo>
                <a:lnTo>
                  <a:pt x="1295400" y="952500"/>
                </a:lnTo>
                <a:lnTo>
                  <a:pt x="1295400" y="1143000"/>
                </a:lnTo>
                <a:lnTo>
                  <a:pt x="1079500" y="1143000"/>
                </a:lnTo>
                <a:lnTo>
                  <a:pt x="755650" y="1143000"/>
                </a:lnTo>
                <a:lnTo>
                  <a:pt x="0" y="1143000"/>
                </a:lnTo>
                <a:lnTo>
                  <a:pt x="0" y="95250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94233" y="1218946"/>
            <a:ext cx="10090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ins</a:t>
            </a:r>
            <a:r>
              <a:rPr sz="2400" b="1" dirty="0">
                <a:latin typeface="Times New Roman"/>
                <a:cs typeface="Times New Roman"/>
              </a:rPr>
              <a:t>ie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  degli  </a:t>
            </a:r>
            <a:r>
              <a:rPr sz="2400" b="1" spc="-5" dirty="0">
                <a:latin typeface="Times New Roman"/>
                <a:cs typeface="Times New Roman"/>
              </a:rPr>
              <a:t>stati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505200" y="4589779"/>
            <a:ext cx="2632075" cy="1879600"/>
          </a:xfrm>
          <a:custGeom>
            <a:avLst/>
            <a:gdLst/>
            <a:ahLst/>
            <a:cxnLst/>
            <a:rect l="l" t="t" r="r" b="b"/>
            <a:pathLst>
              <a:path w="2632075" h="1879600">
                <a:moveTo>
                  <a:pt x="2555748" y="1422400"/>
                </a:moveTo>
                <a:lnTo>
                  <a:pt x="76200" y="1422400"/>
                </a:lnTo>
                <a:lnTo>
                  <a:pt x="46559" y="1428387"/>
                </a:lnTo>
                <a:lnTo>
                  <a:pt x="22336" y="1444717"/>
                </a:lnTo>
                <a:lnTo>
                  <a:pt x="5994" y="1468937"/>
                </a:lnTo>
                <a:lnTo>
                  <a:pt x="0" y="1498600"/>
                </a:lnTo>
                <a:lnTo>
                  <a:pt x="0" y="1803400"/>
                </a:lnTo>
                <a:lnTo>
                  <a:pt x="5994" y="1833062"/>
                </a:lnTo>
                <a:lnTo>
                  <a:pt x="22336" y="1857282"/>
                </a:lnTo>
                <a:lnTo>
                  <a:pt x="46559" y="1873612"/>
                </a:lnTo>
                <a:lnTo>
                  <a:pt x="76200" y="1879600"/>
                </a:lnTo>
                <a:lnTo>
                  <a:pt x="2555748" y="1879600"/>
                </a:lnTo>
                <a:lnTo>
                  <a:pt x="2585388" y="1873612"/>
                </a:lnTo>
                <a:lnTo>
                  <a:pt x="2609611" y="1857282"/>
                </a:lnTo>
                <a:lnTo>
                  <a:pt x="2625953" y="1833062"/>
                </a:lnTo>
                <a:lnTo>
                  <a:pt x="2631948" y="1803400"/>
                </a:lnTo>
                <a:lnTo>
                  <a:pt x="2631948" y="1498600"/>
                </a:lnTo>
                <a:lnTo>
                  <a:pt x="2625953" y="1468937"/>
                </a:lnTo>
                <a:lnTo>
                  <a:pt x="2609611" y="1444717"/>
                </a:lnTo>
                <a:lnTo>
                  <a:pt x="2585388" y="1428387"/>
                </a:lnTo>
                <a:lnTo>
                  <a:pt x="2555748" y="1422400"/>
                </a:lnTo>
                <a:close/>
              </a:path>
              <a:path w="2632075" h="1879600">
                <a:moveTo>
                  <a:pt x="1680972" y="0"/>
                </a:moveTo>
                <a:lnTo>
                  <a:pt x="1535302" y="1422400"/>
                </a:lnTo>
                <a:lnTo>
                  <a:pt x="2193290" y="1422400"/>
                </a:lnTo>
                <a:lnTo>
                  <a:pt x="1680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70807" y="4517595"/>
            <a:ext cx="1994662" cy="1879600"/>
          </a:xfrm>
          <a:custGeom>
            <a:avLst/>
            <a:gdLst/>
            <a:ahLst/>
            <a:cxnLst/>
            <a:rect l="l" t="t" r="r" b="b"/>
            <a:pathLst>
              <a:path w="2632075" h="1879600">
                <a:moveTo>
                  <a:pt x="0" y="1498600"/>
                </a:moveTo>
                <a:lnTo>
                  <a:pt x="5994" y="1468937"/>
                </a:lnTo>
                <a:lnTo>
                  <a:pt x="22336" y="1444717"/>
                </a:lnTo>
                <a:lnTo>
                  <a:pt x="46559" y="1428387"/>
                </a:lnTo>
                <a:lnTo>
                  <a:pt x="76200" y="1422400"/>
                </a:lnTo>
                <a:lnTo>
                  <a:pt x="1535302" y="1422400"/>
                </a:lnTo>
                <a:lnTo>
                  <a:pt x="1680972" y="0"/>
                </a:lnTo>
                <a:lnTo>
                  <a:pt x="2193290" y="1422400"/>
                </a:lnTo>
                <a:lnTo>
                  <a:pt x="2555748" y="1422400"/>
                </a:lnTo>
                <a:lnTo>
                  <a:pt x="2585388" y="1428387"/>
                </a:lnTo>
                <a:lnTo>
                  <a:pt x="2609611" y="1444717"/>
                </a:lnTo>
                <a:lnTo>
                  <a:pt x="2625953" y="1468937"/>
                </a:lnTo>
                <a:lnTo>
                  <a:pt x="2631948" y="1498600"/>
                </a:lnTo>
                <a:lnTo>
                  <a:pt x="2631948" y="1612900"/>
                </a:lnTo>
                <a:lnTo>
                  <a:pt x="2631948" y="1803400"/>
                </a:lnTo>
                <a:lnTo>
                  <a:pt x="2625953" y="1833062"/>
                </a:lnTo>
                <a:lnTo>
                  <a:pt x="2609611" y="1857282"/>
                </a:lnTo>
                <a:lnTo>
                  <a:pt x="2585388" y="1873612"/>
                </a:lnTo>
                <a:lnTo>
                  <a:pt x="2555748" y="1879600"/>
                </a:lnTo>
                <a:lnTo>
                  <a:pt x="2193290" y="1879600"/>
                </a:lnTo>
                <a:lnTo>
                  <a:pt x="1535302" y="1879600"/>
                </a:lnTo>
                <a:lnTo>
                  <a:pt x="76200" y="1879600"/>
                </a:lnTo>
                <a:lnTo>
                  <a:pt x="46559" y="1873612"/>
                </a:lnTo>
                <a:lnTo>
                  <a:pt x="22336" y="1857282"/>
                </a:lnTo>
                <a:lnTo>
                  <a:pt x="5994" y="1833062"/>
                </a:lnTo>
                <a:lnTo>
                  <a:pt x="0" y="1803400"/>
                </a:lnTo>
                <a:lnTo>
                  <a:pt x="0" y="1612900"/>
                </a:lnTo>
                <a:lnTo>
                  <a:pt x="0" y="149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24400" y="1905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776982" y="1836547"/>
            <a:ext cx="3819525" cy="13976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820"/>
              </a:spcBef>
              <a:tabLst>
                <a:tab pos="824865" algn="l"/>
                <a:tab pos="1413510" algn="l"/>
                <a:tab pos="2219960" algn="l"/>
                <a:tab pos="2785110" algn="l"/>
                <a:tab pos="3568700" algn="l"/>
              </a:tabLst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baseline="-20833" dirty="0">
                <a:latin typeface="Times New Roman"/>
                <a:cs typeface="Times New Roman"/>
              </a:rPr>
              <a:t>1	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baseline="-20833" dirty="0">
                <a:latin typeface="Times New Roman"/>
                <a:cs typeface="Times New Roman"/>
              </a:rPr>
              <a:t>2	</a:t>
            </a:r>
            <a:r>
              <a:rPr sz="2400" dirty="0">
                <a:latin typeface="Times New Roman"/>
                <a:cs typeface="Times New Roman"/>
              </a:rPr>
              <a:t>….	</a:t>
            </a:r>
            <a:r>
              <a:rPr lang="it-IT" sz="2400" dirty="0">
                <a:latin typeface="Times New Roman"/>
                <a:cs typeface="Times New Roman"/>
              </a:rPr>
              <a:t>i</a:t>
            </a:r>
            <a:r>
              <a:rPr sz="2400" baseline="-20833" dirty="0" err="1">
                <a:latin typeface="Times New Roman"/>
                <a:cs typeface="Times New Roman"/>
              </a:rPr>
              <a:t>i</a:t>
            </a:r>
            <a:r>
              <a:rPr sz="2400" baseline="-20833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….	</a:t>
            </a:r>
            <a:r>
              <a:rPr lang="it-IT" sz="2400" dirty="0">
                <a:latin typeface="Times New Roman"/>
                <a:cs typeface="Times New Roman"/>
              </a:rPr>
              <a:t>u</a:t>
            </a:r>
            <a:endParaRPr sz="2400" baseline="-20833" dirty="0">
              <a:latin typeface="Times New Roman"/>
              <a:cs typeface="Times New Roman"/>
            </a:endParaRPr>
          </a:p>
          <a:p>
            <a:pPr marL="1413510">
              <a:lnSpc>
                <a:spcPct val="100000"/>
              </a:lnSpc>
              <a:spcBef>
                <a:spcPts val="720"/>
              </a:spcBef>
              <a:tabLst>
                <a:tab pos="2785110" algn="l"/>
              </a:tabLst>
            </a:pPr>
            <a:r>
              <a:rPr sz="2400" dirty="0">
                <a:latin typeface="Times New Roman"/>
                <a:cs typeface="Times New Roman"/>
              </a:rPr>
              <a:t>….	….</a:t>
            </a:r>
          </a:p>
          <a:p>
            <a:pPr marL="1413510">
              <a:lnSpc>
                <a:spcPct val="100000"/>
              </a:lnSpc>
              <a:spcBef>
                <a:spcPts val="720"/>
              </a:spcBef>
              <a:tabLst>
                <a:tab pos="2785110" algn="l"/>
              </a:tabLst>
            </a:pPr>
            <a:r>
              <a:rPr sz="2400" dirty="0">
                <a:latin typeface="Times New Roman"/>
                <a:cs typeface="Times New Roman"/>
              </a:rPr>
              <a:t>….	</a:t>
            </a:r>
            <a:r>
              <a:rPr sz="2400" spc="-5" dirty="0">
                <a:latin typeface="Times New Roman"/>
                <a:cs typeface="Times New Roman"/>
              </a:rPr>
              <a:t>….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981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812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200" y="4038600"/>
            <a:ext cx="2014855" cy="685800"/>
          </a:xfrm>
          <a:custGeom>
            <a:avLst/>
            <a:gdLst/>
            <a:ahLst/>
            <a:cxnLst/>
            <a:rect l="l" t="t" r="r" b="b"/>
            <a:pathLst>
              <a:path w="2014855" h="685800">
                <a:moveTo>
                  <a:pt x="13335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333500" y="685800"/>
                </a:lnTo>
                <a:lnTo>
                  <a:pt x="1377987" y="676816"/>
                </a:lnTo>
                <a:lnTo>
                  <a:pt x="1414319" y="652319"/>
                </a:lnTo>
                <a:lnTo>
                  <a:pt x="1438816" y="615987"/>
                </a:lnTo>
                <a:lnTo>
                  <a:pt x="1447800" y="571500"/>
                </a:lnTo>
                <a:lnTo>
                  <a:pt x="1447800" y="285750"/>
                </a:lnTo>
                <a:lnTo>
                  <a:pt x="2014474" y="260350"/>
                </a:lnTo>
                <a:lnTo>
                  <a:pt x="1447800" y="114300"/>
                </a:lnTo>
                <a:lnTo>
                  <a:pt x="1438816" y="69812"/>
                </a:lnTo>
                <a:lnTo>
                  <a:pt x="1414319" y="33480"/>
                </a:lnTo>
                <a:lnTo>
                  <a:pt x="1377987" y="8983"/>
                </a:lnTo>
                <a:lnTo>
                  <a:pt x="133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200" y="4038600"/>
            <a:ext cx="2014855" cy="685800"/>
          </a:xfrm>
          <a:custGeom>
            <a:avLst/>
            <a:gdLst/>
            <a:ahLst/>
            <a:cxnLst/>
            <a:rect l="l" t="t" r="r" b="b"/>
            <a:pathLst>
              <a:path w="2014855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844550" y="0"/>
                </a:lnTo>
                <a:lnTo>
                  <a:pt x="1206500" y="0"/>
                </a:lnTo>
                <a:lnTo>
                  <a:pt x="1333500" y="0"/>
                </a:lnTo>
                <a:lnTo>
                  <a:pt x="1377987" y="8983"/>
                </a:lnTo>
                <a:lnTo>
                  <a:pt x="1414319" y="33480"/>
                </a:lnTo>
                <a:lnTo>
                  <a:pt x="1438816" y="69812"/>
                </a:lnTo>
                <a:lnTo>
                  <a:pt x="1447800" y="114300"/>
                </a:lnTo>
                <a:lnTo>
                  <a:pt x="2014474" y="260350"/>
                </a:lnTo>
                <a:lnTo>
                  <a:pt x="1447800" y="285750"/>
                </a:lnTo>
                <a:lnTo>
                  <a:pt x="1447800" y="571500"/>
                </a:lnTo>
                <a:lnTo>
                  <a:pt x="1438816" y="615987"/>
                </a:lnTo>
                <a:lnTo>
                  <a:pt x="1414319" y="652319"/>
                </a:lnTo>
                <a:lnTo>
                  <a:pt x="1377987" y="676816"/>
                </a:lnTo>
                <a:lnTo>
                  <a:pt x="1333500" y="685800"/>
                </a:lnTo>
                <a:lnTo>
                  <a:pt x="1206500" y="685800"/>
                </a:lnTo>
                <a:lnTo>
                  <a:pt x="84455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285750"/>
                </a:lnTo>
                <a:lnTo>
                  <a:pt x="0" y="114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239369" y="3993260"/>
            <a:ext cx="1120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stato  p</a:t>
            </a:r>
            <a:r>
              <a:rPr sz="2400" b="1" spc="-55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esen</a:t>
            </a:r>
            <a:r>
              <a:rPr sz="2400" b="1" dirty="0">
                <a:latin typeface="Times New Roman"/>
                <a:cs typeface="Times New Roman"/>
              </a:rPr>
              <a:t>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547619" y="5281371"/>
            <a:ext cx="2505201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790">
              <a:lnSpc>
                <a:spcPct val="100000"/>
              </a:lnSpc>
              <a:spcBef>
                <a:spcPts val="100"/>
              </a:spcBef>
              <a:tabLst>
                <a:tab pos="1291590" algn="l"/>
                <a:tab pos="1977389" algn="l"/>
              </a:tabLst>
            </a:pPr>
            <a:r>
              <a:rPr sz="2400" dirty="0">
                <a:latin typeface="Times New Roman"/>
                <a:cs typeface="Times New Roman"/>
              </a:rPr>
              <a:t>….	….	….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446088">
              <a:lnSpc>
                <a:spcPct val="100000"/>
              </a:lnSpc>
            </a:pPr>
            <a:r>
              <a:rPr sz="2400" b="1" spc="-5" dirty="0" err="1">
                <a:latin typeface="Times New Roman"/>
                <a:cs typeface="Times New Roman"/>
              </a:rPr>
              <a:t>stato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 err="1">
                <a:latin typeface="Times New Roman"/>
                <a:cs typeface="Times New Roman"/>
              </a:rPr>
              <a:t>futuro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624327" y="4224528"/>
            <a:ext cx="2101215" cy="86995"/>
          </a:xfrm>
          <a:custGeom>
            <a:avLst/>
            <a:gdLst/>
            <a:ahLst/>
            <a:cxnLst/>
            <a:rect l="l" t="t" r="r" b="b"/>
            <a:pathLst>
              <a:path w="2101215" h="86995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4" y="86868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2"/>
                </a:lnTo>
                <a:lnTo>
                  <a:pt x="43434" y="57912"/>
                </a:lnTo>
                <a:lnTo>
                  <a:pt x="43434" y="28956"/>
                </a:lnTo>
                <a:lnTo>
                  <a:pt x="83947" y="28956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2101215" h="86995">
                <a:moveTo>
                  <a:pt x="2013966" y="0"/>
                </a:moveTo>
                <a:lnTo>
                  <a:pt x="2013966" y="86868"/>
                </a:lnTo>
                <a:lnTo>
                  <a:pt x="2071878" y="57912"/>
                </a:lnTo>
                <a:lnTo>
                  <a:pt x="2028444" y="57912"/>
                </a:lnTo>
                <a:lnTo>
                  <a:pt x="2028444" y="28956"/>
                </a:lnTo>
                <a:lnTo>
                  <a:pt x="2071877" y="28956"/>
                </a:lnTo>
                <a:lnTo>
                  <a:pt x="2013966" y="0"/>
                </a:lnTo>
                <a:close/>
              </a:path>
              <a:path w="2101215" h="86995">
                <a:moveTo>
                  <a:pt x="83947" y="28956"/>
                </a:moveTo>
                <a:lnTo>
                  <a:pt x="43434" y="28956"/>
                </a:lnTo>
                <a:lnTo>
                  <a:pt x="43434" y="57912"/>
                </a:lnTo>
                <a:lnTo>
                  <a:pt x="83947" y="57912"/>
                </a:lnTo>
                <a:lnTo>
                  <a:pt x="86868" y="43434"/>
                </a:lnTo>
                <a:lnTo>
                  <a:pt x="83947" y="28956"/>
                </a:lnTo>
                <a:close/>
              </a:path>
              <a:path w="2101215" h="86995">
                <a:moveTo>
                  <a:pt x="2013966" y="28956"/>
                </a:moveTo>
                <a:lnTo>
                  <a:pt x="83947" y="28956"/>
                </a:lnTo>
                <a:lnTo>
                  <a:pt x="86868" y="43434"/>
                </a:lnTo>
                <a:lnTo>
                  <a:pt x="83947" y="57912"/>
                </a:lnTo>
                <a:lnTo>
                  <a:pt x="2013966" y="57912"/>
                </a:lnTo>
                <a:lnTo>
                  <a:pt x="2013966" y="28956"/>
                </a:lnTo>
                <a:close/>
              </a:path>
              <a:path w="2101215" h="86995">
                <a:moveTo>
                  <a:pt x="2071877" y="28956"/>
                </a:moveTo>
                <a:lnTo>
                  <a:pt x="2028444" y="28956"/>
                </a:lnTo>
                <a:lnTo>
                  <a:pt x="2028444" y="57912"/>
                </a:lnTo>
                <a:lnTo>
                  <a:pt x="2071878" y="57912"/>
                </a:lnTo>
                <a:lnTo>
                  <a:pt x="2100834" y="43434"/>
                </a:lnTo>
                <a:lnTo>
                  <a:pt x="2071877" y="28956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86528" y="2319527"/>
            <a:ext cx="86995" cy="1720214"/>
          </a:xfrm>
          <a:custGeom>
            <a:avLst/>
            <a:gdLst/>
            <a:ahLst/>
            <a:cxnLst/>
            <a:rect l="l" t="t" r="r" b="b"/>
            <a:pathLst>
              <a:path w="86995" h="1720214">
                <a:moveTo>
                  <a:pt x="28956" y="1632966"/>
                </a:moveTo>
                <a:lnTo>
                  <a:pt x="0" y="1632966"/>
                </a:lnTo>
                <a:lnTo>
                  <a:pt x="43434" y="1719834"/>
                </a:lnTo>
                <a:lnTo>
                  <a:pt x="79629" y="1647444"/>
                </a:lnTo>
                <a:lnTo>
                  <a:pt x="28956" y="1647444"/>
                </a:lnTo>
                <a:lnTo>
                  <a:pt x="28956" y="1632966"/>
                </a:lnTo>
                <a:close/>
              </a:path>
              <a:path w="86995" h="1720214">
                <a:moveTo>
                  <a:pt x="28956" y="83947"/>
                </a:moveTo>
                <a:lnTo>
                  <a:pt x="28956" y="1647444"/>
                </a:lnTo>
                <a:lnTo>
                  <a:pt x="57912" y="1647444"/>
                </a:lnTo>
                <a:lnTo>
                  <a:pt x="57912" y="86868"/>
                </a:lnTo>
                <a:lnTo>
                  <a:pt x="43434" y="86868"/>
                </a:lnTo>
                <a:lnTo>
                  <a:pt x="28956" y="83947"/>
                </a:lnTo>
                <a:close/>
              </a:path>
              <a:path w="86995" h="1720214">
                <a:moveTo>
                  <a:pt x="86868" y="1632966"/>
                </a:moveTo>
                <a:lnTo>
                  <a:pt x="57912" y="1632966"/>
                </a:lnTo>
                <a:lnTo>
                  <a:pt x="57912" y="1647444"/>
                </a:lnTo>
                <a:lnTo>
                  <a:pt x="79629" y="1647444"/>
                </a:lnTo>
                <a:lnTo>
                  <a:pt x="86868" y="1632966"/>
                </a:lnTo>
                <a:close/>
              </a:path>
              <a:path w="86995" h="1720214">
                <a:moveTo>
                  <a:pt x="57912" y="43434"/>
                </a:moveTo>
                <a:lnTo>
                  <a:pt x="28956" y="43434"/>
                </a:lnTo>
                <a:lnTo>
                  <a:pt x="28956" y="83947"/>
                </a:lnTo>
                <a:lnTo>
                  <a:pt x="43434" y="86868"/>
                </a:lnTo>
                <a:lnTo>
                  <a:pt x="57911" y="83947"/>
                </a:lnTo>
                <a:lnTo>
                  <a:pt x="57912" y="43434"/>
                </a:lnTo>
                <a:close/>
              </a:path>
              <a:path w="86995" h="1720214">
                <a:moveTo>
                  <a:pt x="57912" y="83947"/>
                </a:moveTo>
                <a:lnTo>
                  <a:pt x="43434" y="86868"/>
                </a:lnTo>
                <a:lnTo>
                  <a:pt x="57912" y="86868"/>
                </a:lnTo>
                <a:lnTo>
                  <a:pt x="57912" y="83947"/>
                </a:lnTo>
                <a:close/>
              </a:path>
              <a:path w="86995" h="1720214">
                <a:moveTo>
                  <a:pt x="43434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28956" y="83947"/>
                </a:lnTo>
                <a:lnTo>
                  <a:pt x="28956" y="43434"/>
                </a:lnTo>
                <a:lnTo>
                  <a:pt x="86868" y="43434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4" y="0"/>
                </a:lnTo>
                <a:close/>
              </a:path>
              <a:path w="86995" h="1720214">
                <a:moveTo>
                  <a:pt x="86868" y="43434"/>
                </a:moveTo>
                <a:lnTo>
                  <a:pt x="57912" y="43434"/>
                </a:lnTo>
                <a:lnTo>
                  <a:pt x="57912" y="8394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6868" y="4343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95800" y="1115717"/>
            <a:ext cx="1828800" cy="789305"/>
          </a:xfrm>
          <a:custGeom>
            <a:avLst/>
            <a:gdLst/>
            <a:ahLst/>
            <a:cxnLst/>
            <a:rect l="l" t="t" r="r" b="b"/>
            <a:pathLst>
              <a:path w="1828800" h="789305">
                <a:moveTo>
                  <a:pt x="762000" y="457200"/>
                </a:moveTo>
                <a:lnTo>
                  <a:pt x="304800" y="457200"/>
                </a:lnTo>
                <a:lnTo>
                  <a:pt x="835025" y="788924"/>
                </a:lnTo>
                <a:lnTo>
                  <a:pt x="762000" y="457200"/>
                </a:lnTo>
                <a:close/>
              </a:path>
              <a:path w="1828800" h="789305">
                <a:moveTo>
                  <a:pt x="17526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752600" y="457200"/>
                </a:lnTo>
                <a:lnTo>
                  <a:pt x="1782240" y="451205"/>
                </a:lnTo>
                <a:lnTo>
                  <a:pt x="1806463" y="434863"/>
                </a:lnTo>
                <a:lnTo>
                  <a:pt x="1822805" y="410640"/>
                </a:lnTo>
                <a:lnTo>
                  <a:pt x="1828800" y="381000"/>
                </a:lnTo>
                <a:lnTo>
                  <a:pt x="1828800" y="76200"/>
                </a:lnTo>
                <a:lnTo>
                  <a:pt x="1822805" y="46559"/>
                </a:lnTo>
                <a:lnTo>
                  <a:pt x="1806463" y="22336"/>
                </a:lnTo>
                <a:lnTo>
                  <a:pt x="1782240" y="5994"/>
                </a:lnTo>
                <a:lnTo>
                  <a:pt x="1752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29647" y="1231936"/>
            <a:ext cx="1828800" cy="789305"/>
          </a:xfrm>
          <a:custGeom>
            <a:avLst/>
            <a:gdLst/>
            <a:ahLst/>
            <a:cxnLst/>
            <a:rect l="l" t="t" r="r" b="b"/>
            <a:pathLst>
              <a:path w="1828800" h="789305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304800" y="0"/>
                </a:lnTo>
                <a:lnTo>
                  <a:pt x="762000" y="0"/>
                </a:lnTo>
                <a:lnTo>
                  <a:pt x="1752600" y="0"/>
                </a:lnTo>
                <a:lnTo>
                  <a:pt x="1782240" y="5994"/>
                </a:lnTo>
                <a:lnTo>
                  <a:pt x="1806463" y="22336"/>
                </a:lnTo>
                <a:lnTo>
                  <a:pt x="1822805" y="46559"/>
                </a:lnTo>
                <a:lnTo>
                  <a:pt x="1828800" y="76200"/>
                </a:lnTo>
                <a:lnTo>
                  <a:pt x="1828800" y="266700"/>
                </a:lnTo>
                <a:lnTo>
                  <a:pt x="1828800" y="381000"/>
                </a:lnTo>
                <a:lnTo>
                  <a:pt x="1822805" y="410640"/>
                </a:lnTo>
                <a:lnTo>
                  <a:pt x="1806463" y="434863"/>
                </a:lnTo>
                <a:lnTo>
                  <a:pt x="1782240" y="451205"/>
                </a:lnTo>
                <a:lnTo>
                  <a:pt x="1752600" y="457200"/>
                </a:lnTo>
                <a:lnTo>
                  <a:pt x="762000" y="457200"/>
                </a:lnTo>
                <a:lnTo>
                  <a:pt x="835025" y="788924"/>
                </a:lnTo>
                <a:lnTo>
                  <a:pt x="3048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2667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4637913" y="1318005"/>
            <a:ext cx="1087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ingresso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7244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24400" y="40386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457200"/>
                </a:lnTo>
                <a:lnTo>
                  <a:pt x="685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2185797" y="4061536"/>
            <a:ext cx="4596003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780"/>
              </a:lnSpc>
              <a:spcBef>
                <a:spcPts val="100"/>
              </a:spcBef>
              <a:tabLst>
                <a:tab pos="2004695" algn="l"/>
                <a:tab pos="2586990" algn="l"/>
                <a:tab pos="337629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spc="-7" baseline="-20833" dirty="0">
                <a:latin typeface="Times New Roman"/>
                <a:cs typeface="Times New Roman"/>
              </a:rPr>
              <a:t>j</a:t>
            </a:r>
            <a:r>
              <a:rPr sz="2400" spc="-7" baseline="-20833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….	</a:t>
            </a:r>
            <a:r>
              <a:rPr lang="it-IT" sz="2400" dirty="0">
                <a:latin typeface="Times New Roman"/>
                <a:cs typeface="Times New Roman"/>
              </a:rPr>
              <a:t>   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lang="it-IT" sz="2400" b="1" spc="-7" baseline="-20833" dirty="0">
                <a:latin typeface="Times New Roman"/>
                <a:cs typeface="Times New Roman"/>
              </a:rPr>
              <a:t>m</a:t>
            </a:r>
            <a:r>
              <a:rPr sz="2400" b="1" spc="-7" baseline="-20833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….</a:t>
            </a:r>
            <a:r>
              <a:rPr lang="it-IT" sz="2400" spc="-5" dirty="0">
                <a:latin typeface="Times New Roman"/>
                <a:cs typeface="Times New Roman"/>
              </a:rPr>
              <a:t>     </a:t>
            </a:r>
            <a:r>
              <a:rPr lang="it-IT" sz="2400" b="1" spc="-5" dirty="0" err="1">
                <a:latin typeface="Times New Roman"/>
                <a:cs typeface="Times New Roman"/>
              </a:rPr>
              <a:t>u</a:t>
            </a:r>
            <a:r>
              <a:rPr lang="it-IT" sz="2400" b="1" spc="-5" baseline="-25000" dirty="0" err="1">
                <a:latin typeface="Times New Roman"/>
                <a:cs typeface="Times New Roman"/>
              </a:rPr>
              <a:t>i</a:t>
            </a:r>
            <a:endParaRPr sz="2400" b="1" baseline="-25000" dirty="0">
              <a:latin typeface="Times New Roman"/>
              <a:cs typeface="Times New Roman"/>
            </a:endParaRPr>
          </a:p>
          <a:p>
            <a:pPr marL="99060">
              <a:lnSpc>
                <a:spcPts val="2780"/>
              </a:lnSpc>
              <a:tabLst>
                <a:tab pos="785495" algn="l"/>
                <a:tab pos="1471295" algn="l"/>
                <a:tab pos="2157095" algn="l"/>
                <a:tab pos="2842895" algn="l"/>
                <a:tab pos="3528695" algn="l"/>
                <a:tab pos="4215130" algn="l"/>
              </a:tabLst>
            </a:pP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	</a:t>
            </a:r>
            <a:r>
              <a:rPr sz="2400" spc="-300" dirty="0">
                <a:latin typeface="Times New Roman"/>
                <a:cs typeface="Times New Roman"/>
              </a:rPr>
              <a:t>.</a:t>
            </a:r>
            <a:r>
              <a:rPr sz="3600" spc="-450" baseline="-23148" dirty="0">
                <a:latin typeface="Times New Roman"/>
                <a:cs typeface="Times New Roman"/>
              </a:rPr>
              <a:t>.</a:t>
            </a:r>
            <a:endParaRPr sz="3600" baseline="-23148" dirty="0">
              <a:latin typeface="Times New Roman"/>
              <a:cs typeface="Times New Roman"/>
            </a:endParaRPr>
          </a:p>
          <a:p>
            <a:pPr marL="785495">
              <a:lnSpc>
                <a:spcPct val="100000"/>
              </a:lnSpc>
              <a:spcBef>
                <a:spcPts val="120"/>
              </a:spcBef>
              <a:tabLst>
                <a:tab pos="1471295" algn="l"/>
                <a:tab pos="4215130" algn="l"/>
              </a:tabLst>
            </a:pPr>
            <a:r>
              <a:rPr sz="2400" dirty="0">
                <a:latin typeface="Times New Roman"/>
                <a:cs typeface="Times New Roman"/>
              </a:rPr>
              <a:t>.	.	.</a:t>
            </a:r>
          </a:p>
        </p:txBody>
      </p:sp>
      <p:grpSp>
        <p:nvGrpSpPr>
          <p:cNvPr id="90" name="Gruppo 89">
            <a:extLst>
              <a:ext uri="{FF2B5EF4-FFF2-40B4-BE49-F238E27FC236}">
                <a16:creationId xmlns:a16="http://schemas.microsoft.com/office/drawing/2014/main" id="{D57443E5-2E68-4985-BEAF-0A4D42AEDFE3}"/>
              </a:ext>
            </a:extLst>
          </p:cNvPr>
          <p:cNvGrpSpPr/>
          <p:nvPr/>
        </p:nvGrpSpPr>
        <p:grpSpPr>
          <a:xfrm>
            <a:off x="6821933" y="3932313"/>
            <a:ext cx="2022475" cy="685800"/>
            <a:chOff x="6821933" y="3932313"/>
            <a:chExt cx="2022475" cy="685800"/>
          </a:xfrm>
        </p:grpSpPr>
        <p:sp>
          <p:nvSpPr>
            <p:cNvPr id="89" name="object 89"/>
            <p:cNvSpPr/>
            <p:nvPr/>
          </p:nvSpPr>
          <p:spPr>
            <a:xfrm>
              <a:off x="6821933" y="3932313"/>
              <a:ext cx="2022475" cy="685800"/>
            </a:xfrm>
            <a:custGeom>
              <a:avLst/>
              <a:gdLst/>
              <a:ahLst/>
              <a:cxnLst/>
              <a:rect l="l" t="t" r="r" b="b"/>
              <a:pathLst>
                <a:path w="2022475" h="685800">
                  <a:moveTo>
                    <a:pt x="574675" y="0"/>
                  </a:moveTo>
                  <a:lnTo>
                    <a:pt x="815975" y="0"/>
                  </a:lnTo>
                  <a:lnTo>
                    <a:pt x="1177925" y="0"/>
                  </a:lnTo>
                  <a:lnTo>
                    <a:pt x="2022475" y="0"/>
                  </a:lnTo>
                  <a:lnTo>
                    <a:pt x="2022475" y="400050"/>
                  </a:lnTo>
                  <a:lnTo>
                    <a:pt x="2022475" y="571500"/>
                  </a:lnTo>
                  <a:lnTo>
                    <a:pt x="2022475" y="685800"/>
                  </a:lnTo>
                  <a:lnTo>
                    <a:pt x="1177925" y="685800"/>
                  </a:lnTo>
                  <a:lnTo>
                    <a:pt x="815975" y="685800"/>
                  </a:lnTo>
                  <a:lnTo>
                    <a:pt x="574675" y="685800"/>
                  </a:lnTo>
                  <a:lnTo>
                    <a:pt x="574675" y="571500"/>
                  </a:lnTo>
                  <a:lnTo>
                    <a:pt x="0" y="376174"/>
                  </a:lnTo>
                  <a:lnTo>
                    <a:pt x="574675" y="400050"/>
                  </a:lnTo>
                  <a:lnTo>
                    <a:pt x="574675" y="0"/>
                  </a:lnTo>
                  <a:close/>
                </a:path>
              </a:pathLst>
            </a:custGeom>
            <a:ln w="9144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7521467" y="4059461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pc="-5" dirty="0">
                  <a:solidFill>
                    <a:srgbClr val="00B050"/>
                  </a:solidFill>
                  <a:latin typeface="Times New Roman"/>
                  <a:cs typeface="Times New Roman"/>
                </a:rPr>
                <a:t>uscita</a:t>
              </a:r>
            </a:p>
          </p:txBody>
        </p:sp>
      </p:grpSp>
      <p:sp>
        <p:nvSpPr>
          <p:cNvPr id="130" name="CasellaDiTesto 129"/>
          <p:cNvSpPr txBox="1"/>
          <p:nvPr/>
        </p:nvSpPr>
        <p:spPr>
          <a:xfrm>
            <a:off x="7221296" y="4857230"/>
            <a:ext cx="164140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 noti la corrispondenza con il </a:t>
            </a:r>
            <a:r>
              <a:rPr lang="it-IT" dirty="0" err="1"/>
              <a:t>dds</a:t>
            </a:r>
            <a:r>
              <a:rPr lang="it-IT" dirty="0"/>
              <a:t> di Moore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6978014" y="1258091"/>
            <a:ext cx="1851133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L’uscita dipende dallo stato presente ma non dall’ingresso, quindi non è necessario indicarla in ogni casella! </a:t>
            </a:r>
          </a:p>
          <a:p>
            <a:r>
              <a:rPr lang="it-IT" sz="1600" i="1" dirty="0"/>
              <a:t>Invece, si aggiunge una colonna riservata all’uscita.</a:t>
            </a:r>
          </a:p>
        </p:txBody>
      </p:sp>
    </p:spTree>
    <p:extLst>
      <p:ext uri="{BB962C8B-B14F-4D97-AF65-F5344CB8AC3E}">
        <p14:creationId xmlns:p14="http://schemas.microsoft.com/office/powerpoint/2010/main" val="22633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30" grpId="0" animBg="1"/>
      <p:bldP spid="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7839" y="1295400"/>
            <a:ext cx="1995170" cy="61912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algn="ctr">
              <a:lnSpc>
                <a:spcPts val="2345"/>
              </a:lnSpc>
            </a:pPr>
            <a:r>
              <a:rPr sz="2000" b="1" dirty="0">
                <a:latin typeface="Times New Roman"/>
                <a:cs typeface="Times New Roman"/>
              </a:rPr>
              <a:t>u(t) = P(t,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i(t-</a:t>
            </a:r>
            <a:r>
              <a:rPr sz="2000" b="1" dirty="0">
                <a:latin typeface="Symbol"/>
                <a:cs typeface="Symbol"/>
              </a:rPr>
              <a:t></a:t>
            </a:r>
            <a:r>
              <a:rPr sz="2000" b="1" dirty="0">
                <a:latin typeface="Times New Roman"/>
                <a:cs typeface="Times New Roman"/>
              </a:rPr>
              <a:t>))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Symbol"/>
                <a:cs typeface="Symbol"/>
              </a:rPr>
              <a:t>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ymbol"/>
                <a:cs typeface="Symbol"/>
              </a:rPr>
              <a:t>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601" y="3272790"/>
            <a:ext cx="2727960" cy="1153795"/>
          </a:xfrm>
          <a:custGeom>
            <a:avLst/>
            <a:gdLst/>
            <a:ahLst/>
            <a:cxnLst/>
            <a:rect l="l" t="t" r="r" b="b"/>
            <a:pathLst>
              <a:path w="2727960" h="1153795">
                <a:moveTo>
                  <a:pt x="2727960" y="537972"/>
                </a:moveTo>
                <a:lnTo>
                  <a:pt x="0" y="537972"/>
                </a:lnTo>
                <a:lnTo>
                  <a:pt x="0" y="1153668"/>
                </a:lnTo>
                <a:lnTo>
                  <a:pt x="2727960" y="1153668"/>
                </a:lnTo>
                <a:lnTo>
                  <a:pt x="2727960" y="537972"/>
                </a:lnTo>
                <a:close/>
              </a:path>
              <a:path w="2727960" h="1153795">
                <a:moveTo>
                  <a:pt x="2027682" y="0"/>
                </a:moveTo>
                <a:lnTo>
                  <a:pt x="1591310" y="537972"/>
                </a:lnTo>
                <a:lnTo>
                  <a:pt x="2273300" y="537972"/>
                </a:lnTo>
                <a:lnTo>
                  <a:pt x="2027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601" y="3272790"/>
            <a:ext cx="2727960" cy="1153795"/>
          </a:xfrm>
          <a:custGeom>
            <a:avLst/>
            <a:gdLst/>
            <a:ahLst/>
            <a:cxnLst/>
            <a:rect l="l" t="t" r="r" b="b"/>
            <a:pathLst>
              <a:path w="2727960" h="1153795">
                <a:moveTo>
                  <a:pt x="0" y="537972"/>
                </a:moveTo>
                <a:lnTo>
                  <a:pt x="1591310" y="537972"/>
                </a:lnTo>
                <a:lnTo>
                  <a:pt x="2027682" y="0"/>
                </a:lnTo>
                <a:lnTo>
                  <a:pt x="2273300" y="537972"/>
                </a:lnTo>
                <a:lnTo>
                  <a:pt x="2727960" y="537972"/>
                </a:lnTo>
                <a:lnTo>
                  <a:pt x="2727960" y="640588"/>
                </a:lnTo>
                <a:lnTo>
                  <a:pt x="2727960" y="794512"/>
                </a:lnTo>
                <a:lnTo>
                  <a:pt x="2727960" y="1153668"/>
                </a:lnTo>
                <a:lnTo>
                  <a:pt x="2273300" y="1153668"/>
                </a:lnTo>
                <a:lnTo>
                  <a:pt x="1591310" y="1153668"/>
                </a:lnTo>
                <a:lnTo>
                  <a:pt x="0" y="1153668"/>
                </a:lnTo>
                <a:lnTo>
                  <a:pt x="0" y="794512"/>
                </a:lnTo>
                <a:lnTo>
                  <a:pt x="0" y="640588"/>
                </a:lnTo>
                <a:lnTo>
                  <a:pt x="0" y="537972"/>
                </a:lnTo>
                <a:close/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4189" y="3823792"/>
            <a:ext cx="24822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339966"/>
                </a:solidFill>
                <a:uFill>
                  <a:solidFill>
                    <a:srgbClr val="339966"/>
                  </a:solidFill>
                </a:uFill>
                <a:latin typeface="Times New Roman"/>
                <a:cs typeface="Times New Roman"/>
              </a:rPr>
              <a:t>stato </a:t>
            </a:r>
            <a:r>
              <a:rPr sz="1800" b="1" u="heavy" spc="-5" dirty="0">
                <a:solidFill>
                  <a:srgbClr val="339966"/>
                </a:solidFill>
                <a:uFill>
                  <a:solidFill>
                    <a:srgbClr val="339966"/>
                  </a:solidFill>
                </a:uFill>
                <a:latin typeface="Times New Roman"/>
                <a:cs typeface="Times New Roman"/>
              </a:rPr>
              <a:t>interno</a:t>
            </a: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: </a:t>
            </a:r>
            <a:r>
              <a:rPr sz="1800" b="1" dirty="0">
                <a:latin typeface="Times New Roman"/>
                <a:cs typeface="Times New Roman"/>
              </a:rPr>
              <a:t>il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riassunto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della </a:t>
            </a:r>
            <a:r>
              <a:rPr sz="1800" b="1" dirty="0">
                <a:latin typeface="Times New Roman"/>
                <a:cs typeface="Times New Roman"/>
              </a:rPr>
              <a:t>“storia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passata”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0952" y="2497835"/>
            <a:ext cx="2486025" cy="7620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95"/>
              </a:spcBef>
              <a:tabLst>
                <a:tab pos="698500" algn="l"/>
              </a:tabLst>
            </a:pPr>
            <a:r>
              <a:rPr sz="2000" b="1" dirty="0">
                <a:latin typeface="Times New Roman"/>
                <a:cs typeface="Times New Roman"/>
              </a:rPr>
              <a:t>u(t</a:t>
            </a:r>
            <a:r>
              <a:rPr sz="2000" b="1" spc="-1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)	=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F(</a:t>
            </a:r>
            <a:r>
              <a:rPr sz="2000" b="1" dirty="0">
                <a:solidFill>
                  <a:srgbClr val="339966"/>
                </a:solidFill>
                <a:latin typeface="Times New Roman"/>
                <a:cs typeface="Times New Roman"/>
              </a:rPr>
              <a:t>s(t)</a:t>
            </a:r>
            <a:r>
              <a:rPr sz="2000" b="1" dirty="0">
                <a:latin typeface="Times New Roman"/>
                <a:cs typeface="Times New Roman"/>
              </a:rPr>
              <a:t>,i(t))</a:t>
            </a:r>
            <a:endParaRPr sz="20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S(t) =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G(</a:t>
            </a:r>
            <a:r>
              <a:rPr sz="2000" b="1" spc="-5" dirty="0">
                <a:solidFill>
                  <a:srgbClr val="339966"/>
                </a:solidFill>
                <a:latin typeface="Times New Roman"/>
                <a:cs typeface="Times New Roman"/>
              </a:rPr>
              <a:t>s(t)</a:t>
            </a:r>
            <a:r>
              <a:rPr sz="2000" b="1" spc="-5" dirty="0">
                <a:latin typeface="Times New Roman"/>
                <a:cs typeface="Times New Roman"/>
              </a:rPr>
              <a:t>,i(t))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75297" y="1299210"/>
            <a:ext cx="1373505" cy="1144905"/>
          </a:xfrm>
          <a:custGeom>
            <a:avLst/>
            <a:gdLst/>
            <a:ahLst/>
            <a:cxnLst/>
            <a:rect l="l" t="t" r="r" b="b"/>
            <a:pathLst>
              <a:path w="1373504" h="1144905">
                <a:moveTo>
                  <a:pt x="0" y="1144524"/>
                </a:moveTo>
                <a:lnTo>
                  <a:pt x="1373124" y="1144524"/>
                </a:lnTo>
                <a:lnTo>
                  <a:pt x="1373124" y="0"/>
                </a:lnTo>
                <a:lnTo>
                  <a:pt x="0" y="0"/>
                </a:lnTo>
                <a:lnTo>
                  <a:pt x="0" y="11445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5297" y="1299210"/>
            <a:ext cx="1373505" cy="1144905"/>
          </a:xfrm>
          <a:custGeom>
            <a:avLst/>
            <a:gdLst/>
            <a:ahLst/>
            <a:cxnLst/>
            <a:rect l="l" t="t" r="r" b="b"/>
            <a:pathLst>
              <a:path w="1373504" h="1144905">
                <a:moveTo>
                  <a:pt x="0" y="1144524"/>
                </a:moveTo>
                <a:lnTo>
                  <a:pt x="1373124" y="1144524"/>
                </a:lnTo>
                <a:lnTo>
                  <a:pt x="1373124" y="0"/>
                </a:lnTo>
                <a:lnTo>
                  <a:pt x="0" y="0"/>
                </a:lnTo>
                <a:lnTo>
                  <a:pt x="0" y="114452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68642" y="1687195"/>
            <a:ext cx="19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5297" y="3198114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46135" y="1825751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2604" y="171754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7931"/>
                </a:lnTo>
                <a:lnTo>
                  <a:pt x="217931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5297" y="5034534"/>
            <a:ext cx="1373505" cy="81089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47040" marR="180975" indent="-279400">
              <a:lnSpc>
                <a:spcPct val="100000"/>
              </a:lnSpc>
              <a:spcBef>
                <a:spcPts val="305"/>
              </a:spcBef>
            </a:pPr>
            <a:r>
              <a:rPr sz="2400" b="1" spc="-5" dirty="0">
                <a:latin typeface="Times New Roman"/>
                <a:cs typeface="Times New Roman"/>
              </a:rPr>
              <a:t>Ritardo  </a:t>
            </a:r>
            <a:r>
              <a:rPr sz="2400" b="1" spc="-5" dirty="0">
                <a:solidFill>
                  <a:srgbClr val="FF5050"/>
                </a:solidFill>
                <a:latin typeface="Times New Roman"/>
                <a:cs typeface="Times New Roman"/>
              </a:rPr>
              <a:t>T=0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50789" y="1043685"/>
            <a:ext cx="41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Times New Roman"/>
                <a:cs typeface="Times New Roman"/>
              </a:rPr>
              <a:t>i(t)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25561" y="3791711"/>
            <a:ext cx="476250" cy="1676400"/>
          </a:xfrm>
          <a:custGeom>
            <a:avLst/>
            <a:gdLst/>
            <a:ahLst/>
            <a:cxnLst/>
            <a:rect l="l" t="t" r="r" b="b"/>
            <a:pathLst>
              <a:path w="476250" h="1676400">
                <a:moveTo>
                  <a:pt x="114300" y="1562100"/>
                </a:moveTo>
                <a:lnTo>
                  <a:pt x="0" y="1619250"/>
                </a:lnTo>
                <a:lnTo>
                  <a:pt x="114300" y="1676400"/>
                </a:lnTo>
                <a:lnTo>
                  <a:pt x="114300" y="1638300"/>
                </a:lnTo>
                <a:lnTo>
                  <a:pt x="95250" y="1638300"/>
                </a:lnTo>
                <a:lnTo>
                  <a:pt x="95250" y="1600200"/>
                </a:lnTo>
                <a:lnTo>
                  <a:pt x="114300" y="1600200"/>
                </a:lnTo>
                <a:lnTo>
                  <a:pt x="114300" y="1562100"/>
                </a:lnTo>
                <a:close/>
              </a:path>
              <a:path w="476250" h="1676400">
                <a:moveTo>
                  <a:pt x="114300" y="1600200"/>
                </a:moveTo>
                <a:lnTo>
                  <a:pt x="95250" y="1600200"/>
                </a:lnTo>
                <a:lnTo>
                  <a:pt x="95250" y="1638300"/>
                </a:lnTo>
                <a:lnTo>
                  <a:pt x="114300" y="1638300"/>
                </a:lnTo>
                <a:lnTo>
                  <a:pt x="114300" y="1600200"/>
                </a:lnTo>
                <a:close/>
              </a:path>
              <a:path w="476250" h="1676400">
                <a:moveTo>
                  <a:pt x="438150" y="1600200"/>
                </a:moveTo>
                <a:lnTo>
                  <a:pt x="114300" y="1600200"/>
                </a:lnTo>
                <a:lnTo>
                  <a:pt x="114300" y="1638300"/>
                </a:lnTo>
                <a:lnTo>
                  <a:pt x="457200" y="1638300"/>
                </a:lnTo>
                <a:lnTo>
                  <a:pt x="464623" y="1636805"/>
                </a:lnTo>
                <a:lnTo>
                  <a:pt x="470677" y="1632727"/>
                </a:lnTo>
                <a:lnTo>
                  <a:pt x="474755" y="1626673"/>
                </a:lnTo>
                <a:lnTo>
                  <a:pt x="476250" y="1619250"/>
                </a:lnTo>
                <a:lnTo>
                  <a:pt x="438150" y="1619250"/>
                </a:lnTo>
                <a:lnTo>
                  <a:pt x="438150" y="1600200"/>
                </a:lnTo>
                <a:close/>
              </a:path>
              <a:path w="476250" h="1676400">
                <a:moveTo>
                  <a:pt x="438150" y="19050"/>
                </a:moveTo>
                <a:lnTo>
                  <a:pt x="438150" y="1619250"/>
                </a:lnTo>
                <a:lnTo>
                  <a:pt x="457200" y="1600200"/>
                </a:lnTo>
                <a:lnTo>
                  <a:pt x="476250" y="1600200"/>
                </a:lnTo>
                <a:lnTo>
                  <a:pt x="476250" y="38100"/>
                </a:lnTo>
                <a:lnTo>
                  <a:pt x="457200" y="38100"/>
                </a:lnTo>
                <a:lnTo>
                  <a:pt x="438150" y="19050"/>
                </a:lnTo>
                <a:close/>
              </a:path>
              <a:path w="476250" h="1676400">
                <a:moveTo>
                  <a:pt x="476250" y="1600200"/>
                </a:moveTo>
                <a:lnTo>
                  <a:pt x="457200" y="1600200"/>
                </a:lnTo>
                <a:lnTo>
                  <a:pt x="438150" y="1619250"/>
                </a:lnTo>
                <a:lnTo>
                  <a:pt x="476250" y="1619250"/>
                </a:lnTo>
                <a:lnTo>
                  <a:pt x="476250" y="1600200"/>
                </a:lnTo>
                <a:close/>
              </a:path>
              <a:path w="476250" h="1676400">
                <a:moveTo>
                  <a:pt x="457200" y="0"/>
                </a:moveTo>
                <a:lnTo>
                  <a:pt x="0" y="0"/>
                </a:lnTo>
                <a:lnTo>
                  <a:pt x="0" y="38100"/>
                </a:lnTo>
                <a:lnTo>
                  <a:pt x="438150" y="38100"/>
                </a:lnTo>
                <a:lnTo>
                  <a:pt x="438150" y="19050"/>
                </a:lnTo>
                <a:lnTo>
                  <a:pt x="476250" y="19050"/>
                </a:lnTo>
                <a:lnTo>
                  <a:pt x="474755" y="11626"/>
                </a:lnTo>
                <a:lnTo>
                  <a:pt x="470677" y="5572"/>
                </a:lnTo>
                <a:lnTo>
                  <a:pt x="464623" y="1494"/>
                </a:lnTo>
                <a:lnTo>
                  <a:pt x="457200" y="0"/>
                </a:lnTo>
                <a:close/>
              </a:path>
              <a:path w="476250" h="1676400">
                <a:moveTo>
                  <a:pt x="476250" y="19050"/>
                </a:moveTo>
                <a:lnTo>
                  <a:pt x="438150" y="19050"/>
                </a:lnTo>
                <a:lnTo>
                  <a:pt x="457200" y="38100"/>
                </a:lnTo>
                <a:lnTo>
                  <a:pt x="476250" y="38100"/>
                </a:lnTo>
                <a:lnTo>
                  <a:pt x="47625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53911" y="2077211"/>
            <a:ext cx="400050" cy="3400425"/>
          </a:xfrm>
          <a:custGeom>
            <a:avLst/>
            <a:gdLst/>
            <a:ahLst/>
            <a:cxnLst/>
            <a:rect l="l" t="t" r="r" b="b"/>
            <a:pathLst>
              <a:path w="400050" h="3400425">
                <a:moveTo>
                  <a:pt x="285750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49"/>
                </a:lnTo>
                <a:lnTo>
                  <a:pt x="0" y="3380994"/>
                </a:lnTo>
                <a:lnTo>
                  <a:pt x="1494" y="3388417"/>
                </a:lnTo>
                <a:lnTo>
                  <a:pt x="5572" y="3394471"/>
                </a:lnTo>
                <a:lnTo>
                  <a:pt x="11626" y="3398549"/>
                </a:lnTo>
                <a:lnTo>
                  <a:pt x="19050" y="3400044"/>
                </a:lnTo>
                <a:lnTo>
                  <a:pt x="400049" y="3400044"/>
                </a:lnTo>
                <a:lnTo>
                  <a:pt x="400049" y="3380994"/>
                </a:lnTo>
                <a:lnTo>
                  <a:pt x="38100" y="3380994"/>
                </a:lnTo>
                <a:lnTo>
                  <a:pt x="19050" y="3361944"/>
                </a:lnTo>
                <a:lnTo>
                  <a:pt x="38100" y="3361944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285750" y="57150"/>
                </a:lnTo>
                <a:lnTo>
                  <a:pt x="285750" y="38100"/>
                </a:lnTo>
                <a:close/>
              </a:path>
              <a:path w="400050" h="3400425">
                <a:moveTo>
                  <a:pt x="38100" y="3361944"/>
                </a:moveTo>
                <a:lnTo>
                  <a:pt x="19050" y="3361944"/>
                </a:lnTo>
                <a:lnTo>
                  <a:pt x="38100" y="3380994"/>
                </a:lnTo>
                <a:lnTo>
                  <a:pt x="38100" y="3361944"/>
                </a:lnTo>
                <a:close/>
              </a:path>
              <a:path w="400050" h="3400425">
                <a:moveTo>
                  <a:pt x="400049" y="3361944"/>
                </a:moveTo>
                <a:lnTo>
                  <a:pt x="38100" y="3361944"/>
                </a:lnTo>
                <a:lnTo>
                  <a:pt x="38100" y="3380994"/>
                </a:lnTo>
                <a:lnTo>
                  <a:pt x="400049" y="3380994"/>
                </a:lnTo>
                <a:lnTo>
                  <a:pt x="400049" y="3361944"/>
                </a:lnTo>
                <a:close/>
              </a:path>
              <a:path w="400050" h="3400425">
                <a:moveTo>
                  <a:pt x="285750" y="0"/>
                </a:moveTo>
                <a:lnTo>
                  <a:pt x="285750" y="114300"/>
                </a:lnTo>
                <a:lnTo>
                  <a:pt x="361949" y="76200"/>
                </a:lnTo>
                <a:lnTo>
                  <a:pt x="304800" y="76200"/>
                </a:lnTo>
                <a:lnTo>
                  <a:pt x="304800" y="38100"/>
                </a:lnTo>
                <a:lnTo>
                  <a:pt x="361949" y="38100"/>
                </a:lnTo>
                <a:lnTo>
                  <a:pt x="285750" y="0"/>
                </a:lnTo>
                <a:close/>
              </a:path>
              <a:path w="400050" h="3400425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400050" h="3400425">
                <a:moveTo>
                  <a:pt x="285750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285750" y="76200"/>
                </a:lnTo>
                <a:lnTo>
                  <a:pt x="285750" y="57150"/>
                </a:lnTo>
                <a:close/>
              </a:path>
              <a:path w="400050" h="3400425">
                <a:moveTo>
                  <a:pt x="361949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61949" y="76200"/>
                </a:lnTo>
                <a:lnTo>
                  <a:pt x="400049" y="57150"/>
                </a:lnTo>
                <a:lnTo>
                  <a:pt x="36194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5811" y="4058411"/>
            <a:ext cx="459740" cy="114300"/>
          </a:xfrm>
          <a:custGeom>
            <a:avLst/>
            <a:gdLst/>
            <a:ahLst/>
            <a:cxnLst/>
            <a:rect l="l" t="t" r="r" b="b"/>
            <a:pathLst>
              <a:path w="459740" h="114300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57150" y="114300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0465" y="76200"/>
                </a:lnTo>
                <a:lnTo>
                  <a:pt x="57150" y="76200"/>
                </a:lnTo>
                <a:lnTo>
                  <a:pt x="57150" y="38100"/>
                </a:lnTo>
                <a:lnTo>
                  <a:pt x="110465" y="3810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459740" h="114300">
                <a:moveTo>
                  <a:pt x="345186" y="0"/>
                </a:moveTo>
                <a:lnTo>
                  <a:pt x="345186" y="114300"/>
                </a:lnTo>
                <a:lnTo>
                  <a:pt x="421386" y="76200"/>
                </a:lnTo>
                <a:lnTo>
                  <a:pt x="364236" y="76200"/>
                </a:lnTo>
                <a:lnTo>
                  <a:pt x="364236" y="38100"/>
                </a:lnTo>
                <a:lnTo>
                  <a:pt x="421386" y="38100"/>
                </a:lnTo>
                <a:lnTo>
                  <a:pt x="345186" y="0"/>
                </a:lnTo>
                <a:close/>
              </a:path>
              <a:path w="459740" h="114300">
                <a:moveTo>
                  <a:pt x="110465" y="38100"/>
                </a:moveTo>
                <a:lnTo>
                  <a:pt x="57150" y="38100"/>
                </a:lnTo>
                <a:lnTo>
                  <a:pt x="57150" y="76200"/>
                </a:lnTo>
                <a:lnTo>
                  <a:pt x="110465" y="76200"/>
                </a:lnTo>
                <a:lnTo>
                  <a:pt x="114300" y="57150"/>
                </a:lnTo>
                <a:lnTo>
                  <a:pt x="110465" y="38100"/>
                </a:lnTo>
                <a:close/>
              </a:path>
              <a:path w="459740" h="114300">
                <a:moveTo>
                  <a:pt x="345186" y="38100"/>
                </a:moveTo>
                <a:lnTo>
                  <a:pt x="110465" y="38100"/>
                </a:lnTo>
                <a:lnTo>
                  <a:pt x="114300" y="57150"/>
                </a:lnTo>
                <a:lnTo>
                  <a:pt x="110465" y="76200"/>
                </a:lnTo>
                <a:lnTo>
                  <a:pt x="345186" y="76200"/>
                </a:lnTo>
                <a:lnTo>
                  <a:pt x="345186" y="38100"/>
                </a:lnTo>
                <a:close/>
              </a:path>
              <a:path w="459740" h="114300">
                <a:moveTo>
                  <a:pt x="421386" y="38100"/>
                </a:moveTo>
                <a:lnTo>
                  <a:pt x="364236" y="38100"/>
                </a:lnTo>
                <a:lnTo>
                  <a:pt x="364236" y="76200"/>
                </a:lnTo>
                <a:lnTo>
                  <a:pt x="421386" y="76200"/>
                </a:lnTo>
                <a:lnTo>
                  <a:pt x="459486" y="57150"/>
                </a:lnTo>
                <a:lnTo>
                  <a:pt x="42138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3361" y="1469008"/>
            <a:ext cx="990600" cy="114300"/>
          </a:xfrm>
          <a:custGeom>
            <a:avLst/>
            <a:gdLst/>
            <a:ahLst/>
            <a:cxnLst/>
            <a:rect l="l" t="t" r="r" b="b"/>
            <a:pathLst>
              <a:path w="990600" h="114300">
                <a:moveTo>
                  <a:pt x="876257" y="76170"/>
                </a:moveTo>
                <a:lnTo>
                  <a:pt x="876173" y="114300"/>
                </a:lnTo>
                <a:lnTo>
                  <a:pt x="952627" y="76200"/>
                </a:lnTo>
                <a:lnTo>
                  <a:pt x="895350" y="76200"/>
                </a:lnTo>
                <a:lnTo>
                  <a:pt x="876257" y="76170"/>
                </a:lnTo>
                <a:close/>
              </a:path>
              <a:path w="990600" h="114300">
                <a:moveTo>
                  <a:pt x="876426" y="0"/>
                </a:moveTo>
                <a:lnTo>
                  <a:pt x="876257" y="76170"/>
                </a:lnTo>
                <a:lnTo>
                  <a:pt x="895350" y="76200"/>
                </a:lnTo>
                <a:lnTo>
                  <a:pt x="895350" y="38100"/>
                </a:lnTo>
                <a:lnTo>
                  <a:pt x="952314" y="38070"/>
                </a:lnTo>
                <a:lnTo>
                  <a:pt x="876426" y="0"/>
                </a:lnTo>
                <a:close/>
              </a:path>
              <a:path w="990600" h="114300">
                <a:moveTo>
                  <a:pt x="952314" y="38070"/>
                </a:moveTo>
                <a:lnTo>
                  <a:pt x="876342" y="38070"/>
                </a:lnTo>
                <a:lnTo>
                  <a:pt x="895350" y="38100"/>
                </a:lnTo>
                <a:lnTo>
                  <a:pt x="895350" y="76200"/>
                </a:lnTo>
                <a:lnTo>
                  <a:pt x="952627" y="76200"/>
                </a:lnTo>
                <a:lnTo>
                  <a:pt x="990599" y="57276"/>
                </a:lnTo>
                <a:lnTo>
                  <a:pt x="952314" y="38070"/>
                </a:lnTo>
                <a:close/>
              </a:path>
              <a:path w="990600" h="114300">
                <a:moveTo>
                  <a:pt x="0" y="36702"/>
                </a:moveTo>
                <a:lnTo>
                  <a:pt x="0" y="74802"/>
                </a:lnTo>
                <a:lnTo>
                  <a:pt x="876257" y="76170"/>
                </a:lnTo>
                <a:lnTo>
                  <a:pt x="876342" y="38070"/>
                </a:lnTo>
                <a:lnTo>
                  <a:pt x="0" y="36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65769" y="1348181"/>
            <a:ext cx="500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u(t)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5769" y="3177921"/>
            <a:ext cx="50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S(t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50789" y="5070170"/>
            <a:ext cx="450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s(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11011" y="1467611"/>
            <a:ext cx="742950" cy="2019300"/>
          </a:xfrm>
          <a:custGeom>
            <a:avLst/>
            <a:gdLst/>
            <a:ahLst/>
            <a:cxnLst/>
            <a:rect l="l" t="t" r="r" b="b"/>
            <a:pathLst>
              <a:path w="742950" h="2019300">
                <a:moveTo>
                  <a:pt x="628650" y="1905000"/>
                </a:moveTo>
                <a:lnTo>
                  <a:pt x="628650" y="2019300"/>
                </a:lnTo>
                <a:lnTo>
                  <a:pt x="704849" y="1981200"/>
                </a:lnTo>
                <a:lnTo>
                  <a:pt x="647700" y="1981200"/>
                </a:lnTo>
                <a:lnTo>
                  <a:pt x="647700" y="1943100"/>
                </a:lnTo>
                <a:lnTo>
                  <a:pt x="704849" y="1943100"/>
                </a:lnTo>
                <a:lnTo>
                  <a:pt x="628650" y="1905000"/>
                </a:lnTo>
                <a:close/>
              </a:path>
              <a:path w="742950" h="2019300">
                <a:moveTo>
                  <a:pt x="38100" y="110465"/>
                </a:moveTo>
                <a:lnTo>
                  <a:pt x="38100" y="1962150"/>
                </a:lnTo>
                <a:lnTo>
                  <a:pt x="39594" y="1969573"/>
                </a:lnTo>
                <a:lnTo>
                  <a:pt x="43672" y="1975627"/>
                </a:lnTo>
                <a:lnTo>
                  <a:pt x="49726" y="1979705"/>
                </a:lnTo>
                <a:lnTo>
                  <a:pt x="57150" y="1981200"/>
                </a:lnTo>
                <a:lnTo>
                  <a:pt x="628650" y="1981200"/>
                </a:lnTo>
                <a:lnTo>
                  <a:pt x="628650" y="1962150"/>
                </a:lnTo>
                <a:lnTo>
                  <a:pt x="76200" y="1962150"/>
                </a:lnTo>
                <a:lnTo>
                  <a:pt x="57150" y="1943100"/>
                </a:lnTo>
                <a:lnTo>
                  <a:pt x="76200" y="194310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742950" h="2019300">
                <a:moveTo>
                  <a:pt x="704849" y="1943100"/>
                </a:moveTo>
                <a:lnTo>
                  <a:pt x="647700" y="1943100"/>
                </a:lnTo>
                <a:lnTo>
                  <a:pt x="647700" y="1981200"/>
                </a:lnTo>
                <a:lnTo>
                  <a:pt x="704849" y="1981200"/>
                </a:lnTo>
                <a:lnTo>
                  <a:pt x="742949" y="1962150"/>
                </a:lnTo>
                <a:lnTo>
                  <a:pt x="704849" y="1943100"/>
                </a:lnTo>
                <a:close/>
              </a:path>
              <a:path w="742950" h="2019300">
                <a:moveTo>
                  <a:pt x="76200" y="1943100"/>
                </a:moveTo>
                <a:lnTo>
                  <a:pt x="57150" y="1943100"/>
                </a:lnTo>
                <a:lnTo>
                  <a:pt x="76200" y="1962150"/>
                </a:lnTo>
                <a:lnTo>
                  <a:pt x="76200" y="1943100"/>
                </a:lnTo>
                <a:close/>
              </a:path>
              <a:path w="742950" h="2019300">
                <a:moveTo>
                  <a:pt x="628650" y="1943100"/>
                </a:moveTo>
                <a:lnTo>
                  <a:pt x="76200" y="1943100"/>
                </a:lnTo>
                <a:lnTo>
                  <a:pt x="76200" y="1962150"/>
                </a:lnTo>
                <a:lnTo>
                  <a:pt x="628650" y="1962150"/>
                </a:lnTo>
                <a:lnTo>
                  <a:pt x="628650" y="1943100"/>
                </a:lnTo>
                <a:close/>
              </a:path>
              <a:path w="742950" h="2019300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742950" h="2019300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742950" h="2019300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742950" h="2019300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7673" y="4228338"/>
            <a:ext cx="2918460" cy="731520"/>
          </a:xfrm>
          <a:custGeom>
            <a:avLst/>
            <a:gdLst/>
            <a:ahLst/>
            <a:cxnLst/>
            <a:rect l="l" t="t" r="r" b="b"/>
            <a:pathLst>
              <a:path w="2918460" h="731520">
                <a:moveTo>
                  <a:pt x="2075688" y="115824"/>
                </a:moveTo>
                <a:lnTo>
                  <a:pt x="0" y="115824"/>
                </a:lnTo>
                <a:lnTo>
                  <a:pt x="0" y="731519"/>
                </a:lnTo>
                <a:lnTo>
                  <a:pt x="2075688" y="731519"/>
                </a:lnTo>
                <a:lnTo>
                  <a:pt x="2075688" y="372363"/>
                </a:lnTo>
                <a:lnTo>
                  <a:pt x="2424011" y="218439"/>
                </a:lnTo>
                <a:lnTo>
                  <a:pt x="2075688" y="218439"/>
                </a:lnTo>
                <a:lnTo>
                  <a:pt x="2075688" y="115824"/>
                </a:lnTo>
                <a:close/>
              </a:path>
              <a:path w="2918460" h="731520">
                <a:moveTo>
                  <a:pt x="2918333" y="0"/>
                </a:moveTo>
                <a:lnTo>
                  <a:pt x="2075688" y="218439"/>
                </a:lnTo>
                <a:lnTo>
                  <a:pt x="2424011" y="218439"/>
                </a:lnTo>
                <a:lnTo>
                  <a:pt x="2918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7673" y="4228338"/>
            <a:ext cx="2918460" cy="731520"/>
          </a:xfrm>
          <a:custGeom>
            <a:avLst/>
            <a:gdLst/>
            <a:ahLst/>
            <a:cxnLst/>
            <a:rect l="l" t="t" r="r" b="b"/>
            <a:pathLst>
              <a:path w="2918460" h="731520">
                <a:moveTo>
                  <a:pt x="0" y="115824"/>
                </a:moveTo>
                <a:lnTo>
                  <a:pt x="1210817" y="115824"/>
                </a:lnTo>
                <a:lnTo>
                  <a:pt x="1729739" y="115824"/>
                </a:lnTo>
                <a:lnTo>
                  <a:pt x="2075688" y="115824"/>
                </a:lnTo>
                <a:lnTo>
                  <a:pt x="2075688" y="218439"/>
                </a:lnTo>
                <a:lnTo>
                  <a:pt x="2918333" y="0"/>
                </a:lnTo>
                <a:lnTo>
                  <a:pt x="2075688" y="372363"/>
                </a:lnTo>
                <a:lnTo>
                  <a:pt x="2075688" y="731519"/>
                </a:lnTo>
                <a:lnTo>
                  <a:pt x="1729739" y="731519"/>
                </a:lnTo>
                <a:lnTo>
                  <a:pt x="1210817" y="731519"/>
                </a:lnTo>
                <a:lnTo>
                  <a:pt x="0" y="731519"/>
                </a:lnTo>
                <a:lnTo>
                  <a:pt x="0" y="372363"/>
                </a:lnTo>
                <a:lnTo>
                  <a:pt x="0" y="218439"/>
                </a:lnTo>
                <a:lnTo>
                  <a:pt x="0" y="115824"/>
                </a:lnTo>
                <a:close/>
              </a:path>
            </a:pathLst>
          </a:custGeom>
          <a:ln w="38099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90873" y="4511802"/>
            <a:ext cx="1666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s(t</a:t>
            </a:r>
            <a:r>
              <a:rPr sz="1575" baseline="-21164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) </a:t>
            </a:r>
            <a:r>
              <a:rPr sz="1600" spc="-5" dirty="0">
                <a:latin typeface="Times New Roman"/>
                <a:cs typeface="Times New Roman"/>
              </a:rPr>
              <a:t>= stato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iniziale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70" marR="685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Il modello delle</a:t>
            </a:r>
            <a:r>
              <a:rPr spc="20" dirty="0"/>
              <a:t> </a:t>
            </a:r>
            <a:r>
              <a:rPr spc="-10" dirty="0">
                <a:solidFill>
                  <a:srgbClr val="000000"/>
                </a:solidFill>
              </a:rPr>
              <a:t>M.S.A.</a:t>
            </a:r>
          </a:p>
          <a:p>
            <a:pPr marL="77470" algn="ctr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FF0000"/>
                </a:solidFill>
              </a:rPr>
              <a:t>la </a:t>
            </a:r>
            <a:r>
              <a:rPr spc="-10" dirty="0">
                <a:solidFill>
                  <a:srgbClr val="FF0000"/>
                </a:solidFill>
              </a:rPr>
              <a:t>retroazione </a:t>
            </a:r>
            <a:r>
              <a:rPr spc="-5" dirty="0">
                <a:solidFill>
                  <a:srgbClr val="FF0000"/>
                </a:solidFill>
              </a:rPr>
              <a:t>diretta dello stato interno</a:t>
            </a:r>
            <a:r>
              <a:rPr spc="15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(T=0)</a:t>
            </a:r>
          </a:p>
        </p:txBody>
      </p:sp>
      <p:sp>
        <p:nvSpPr>
          <p:cNvPr id="28" name="object 28"/>
          <p:cNvSpPr/>
          <p:nvPr/>
        </p:nvSpPr>
        <p:spPr>
          <a:xfrm>
            <a:off x="2534411" y="1962911"/>
            <a:ext cx="425450" cy="480059"/>
          </a:xfrm>
          <a:custGeom>
            <a:avLst/>
            <a:gdLst/>
            <a:ahLst/>
            <a:cxnLst/>
            <a:rect l="l" t="t" r="r" b="b"/>
            <a:pathLst>
              <a:path w="425450" h="480060">
                <a:moveTo>
                  <a:pt x="425195" y="359917"/>
                </a:moveTo>
                <a:lnTo>
                  <a:pt x="0" y="359917"/>
                </a:lnTo>
                <a:lnTo>
                  <a:pt x="212598" y="480060"/>
                </a:lnTo>
                <a:lnTo>
                  <a:pt x="425195" y="359917"/>
                </a:lnTo>
                <a:close/>
              </a:path>
              <a:path w="425450" h="480060">
                <a:moveTo>
                  <a:pt x="318896" y="0"/>
                </a:moveTo>
                <a:lnTo>
                  <a:pt x="106299" y="0"/>
                </a:lnTo>
                <a:lnTo>
                  <a:pt x="106299" y="359917"/>
                </a:lnTo>
                <a:lnTo>
                  <a:pt x="318896" y="359917"/>
                </a:lnTo>
                <a:lnTo>
                  <a:pt x="318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34411" y="1962911"/>
            <a:ext cx="425450" cy="480059"/>
          </a:xfrm>
          <a:custGeom>
            <a:avLst/>
            <a:gdLst/>
            <a:ahLst/>
            <a:cxnLst/>
            <a:rect l="l" t="t" r="r" b="b"/>
            <a:pathLst>
              <a:path w="425450" h="480060">
                <a:moveTo>
                  <a:pt x="0" y="359917"/>
                </a:moveTo>
                <a:lnTo>
                  <a:pt x="106299" y="359917"/>
                </a:lnTo>
                <a:lnTo>
                  <a:pt x="106299" y="0"/>
                </a:lnTo>
                <a:lnTo>
                  <a:pt x="318896" y="0"/>
                </a:lnTo>
                <a:lnTo>
                  <a:pt x="318896" y="359917"/>
                </a:lnTo>
                <a:lnTo>
                  <a:pt x="425195" y="359917"/>
                </a:lnTo>
                <a:lnTo>
                  <a:pt x="212598" y="480060"/>
                </a:lnTo>
                <a:lnTo>
                  <a:pt x="0" y="35991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2663" y="4625466"/>
            <a:ext cx="2341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5"/>
              </a:spcBef>
              <a:buChar char="•"/>
              <a:tabLst>
                <a:tab pos="203200" algn="l"/>
              </a:tabLst>
            </a:pPr>
            <a:r>
              <a:rPr sz="1600" spc="-5" dirty="0">
                <a:latin typeface="Times New Roman"/>
                <a:cs typeface="Times New Roman"/>
              </a:rPr>
              <a:t>s(t): stato interno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presente</a:t>
            </a:r>
            <a:endParaRPr sz="160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600" spc="-5" dirty="0">
                <a:latin typeface="Times New Roman"/>
                <a:cs typeface="Times New Roman"/>
              </a:rPr>
              <a:t>S(t): stato interno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futuro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232663" y="5113146"/>
            <a:ext cx="4989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95"/>
              </a:spcBef>
              <a:buChar char="•"/>
              <a:tabLst>
                <a:tab pos="203200" algn="l"/>
              </a:tabLst>
            </a:pPr>
            <a:r>
              <a:rPr sz="1600" spc="-5" dirty="0">
                <a:latin typeface="Times New Roman"/>
                <a:cs typeface="Times New Roman"/>
              </a:rPr>
              <a:t>La variazione </a:t>
            </a:r>
            <a:r>
              <a:rPr sz="1600" dirty="0">
                <a:latin typeface="Times New Roman"/>
                <a:cs typeface="Times New Roman"/>
              </a:rPr>
              <a:t>di </a:t>
            </a:r>
            <a:r>
              <a:rPr sz="1600" spc="-5" dirty="0">
                <a:latin typeface="Times New Roman"/>
                <a:cs typeface="Times New Roman"/>
              </a:rPr>
              <a:t>i (ingresso) si ripercuote immediatamente  sullo stato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interno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2663" y="5601106"/>
            <a:ext cx="62833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5"/>
              </a:spcBef>
              <a:buChar char="•"/>
              <a:tabLst>
                <a:tab pos="203200" algn="l"/>
              </a:tabLst>
            </a:pPr>
            <a:r>
              <a:rPr sz="1600" spc="-5" dirty="0">
                <a:latin typeface="Times New Roman"/>
                <a:cs typeface="Times New Roman"/>
              </a:rPr>
              <a:t>Il modello </a:t>
            </a:r>
            <a:r>
              <a:rPr sz="1600" b="1" spc="-5" dirty="0">
                <a:latin typeface="Times New Roman"/>
                <a:cs typeface="Times New Roman"/>
              </a:rPr>
              <a:t>non riesce </a:t>
            </a:r>
            <a:r>
              <a:rPr sz="1600" spc="-5" dirty="0">
                <a:latin typeface="Times New Roman"/>
                <a:cs typeface="Times New Roman"/>
              </a:rPr>
              <a:t>a misurare la </a:t>
            </a:r>
            <a:r>
              <a:rPr sz="1600" dirty="0">
                <a:latin typeface="Times New Roman"/>
                <a:cs typeface="Times New Roman"/>
              </a:rPr>
              <a:t>durata </a:t>
            </a:r>
            <a:r>
              <a:rPr sz="1600" spc="-5" dirty="0">
                <a:latin typeface="Times New Roman"/>
                <a:cs typeface="Times New Roman"/>
              </a:rPr>
              <a:t>delle </a:t>
            </a:r>
            <a:r>
              <a:rPr sz="1600" dirty="0">
                <a:latin typeface="Times New Roman"/>
                <a:cs typeface="Times New Roman"/>
              </a:rPr>
              <a:t>configurazioni di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ingresso</a:t>
            </a:r>
            <a:endParaRPr sz="16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600" spc="-5" dirty="0">
                <a:latin typeface="Times New Roman"/>
                <a:cs typeface="Times New Roman"/>
              </a:rPr>
              <a:t>Il modello </a:t>
            </a:r>
            <a:r>
              <a:rPr sz="1600" b="1" spc="-5" dirty="0">
                <a:latin typeface="Times New Roman"/>
                <a:cs typeface="Times New Roman"/>
              </a:rPr>
              <a:t>riesce </a:t>
            </a:r>
            <a:r>
              <a:rPr sz="1600" spc="-5" dirty="0">
                <a:latin typeface="Times New Roman"/>
                <a:cs typeface="Times New Roman"/>
              </a:rPr>
              <a:t>a ricordare la sequenza delle configurazioni di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ingresso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1279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7839" y="1295400"/>
            <a:ext cx="1995170" cy="61912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algn="ctr">
              <a:lnSpc>
                <a:spcPts val="2345"/>
              </a:lnSpc>
            </a:pPr>
            <a:r>
              <a:rPr sz="2000" b="1" dirty="0">
                <a:latin typeface="Times New Roman"/>
                <a:cs typeface="Times New Roman"/>
              </a:rPr>
              <a:t>u(t) = P(t,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i(t-</a:t>
            </a:r>
            <a:r>
              <a:rPr sz="2000" b="1" dirty="0">
                <a:latin typeface="Symbol"/>
                <a:cs typeface="Symbol"/>
              </a:rPr>
              <a:t></a:t>
            </a:r>
            <a:r>
              <a:rPr sz="2000" b="1" dirty="0">
                <a:latin typeface="Times New Roman"/>
                <a:cs typeface="Times New Roman"/>
              </a:rPr>
              <a:t>))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Symbol"/>
                <a:cs typeface="Symbol"/>
              </a:rPr>
              <a:t>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ymbol"/>
                <a:cs typeface="Symbol"/>
              </a:rPr>
              <a:t>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8648" y="1953767"/>
            <a:ext cx="1830705" cy="601980"/>
          </a:xfrm>
          <a:custGeom>
            <a:avLst/>
            <a:gdLst/>
            <a:ahLst/>
            <a:cxnLst/>
            <a:rect l="l" t="t" r="r" b="b"/>
            <a:pathLst>
              <a:path w="1830704" h="601980">
                <a:moveTo>
                  <a:pt x="209550" y="0"/>
                </a:moveTo>
                <a:lnTo>
                  <a:pt x="99949" y="0"/>
                </a:lnTo>
                <a:lnTo>
                  <a:pt x="0" y="4191"/>
                </a:lnTo>
                <a:lnTo>
                  <a:pt x="96774" y="16891"/>
                </a:lnTo>
                <a:lnTo>
                  <a:pt x="157099" y="23876"/>
                </a:lnTo>
                <a:lnTo>
                  <a:pt x="266700" y="40767"/>
                </a:lnTo>
                <a:lnTo>
                  <a:pt x="322199" y="50673"/>
                </a:lnTo>
                <a:lnTo>
                  <a:pt x="371475" y="60452"/>
                </a:lnTo>
                <a:lnTo>
                  <a:pt x="425450" y="74549"/>
                </a:lnTo>
                <a:lnTo>
                  <a:pt x="468249" y="90043"/>
                </a:lnTo>
                <a:lnTo>
                  <a:pt x="511175" y="102616"/>
                </a:lnTo>
                <a:lnTo>
                  <a:pt x="553974" y="119507"/>
                </a:lnTo>
                <a:lnTo>
                  <a:pt x="626999" y="153289"/>
                </a:lnTo>
                <a:lnTo>
                  <a:pt x="661924" y="171577"/>
                </a:lnTo>
                <a:lnTo>
                  <a:pt x="701675" y="191262"/>
                </a:lnTo>
                <a:lnTo>
                  <a:pt x="744474" y="218059"/>
                </a:lnTo>
                <a:lnTo>
                  <a:pt x="781050" y="239141"/>
                </a:lnTo>
                <a:lnTo>
                  <a:pt x="841375" y="277114"/>
                </a:lnTo>
                <a:lnTo>
                  <a:pt x="874649" y="299593"/>
                </a:lnTo>
                <a:lnTo>
                  <a:pt x="908050" y="320675"/>
                </a:lnTo>
                <a:lnTo>
                  <a:pt x="965200" y="369951"/>
                </a:lnTo>
                <a:lnTo>
                  <a:pt x="996950" y="396621"/>
                </a:lnTo>
                <a:lnTo>
                  <a:pt x="1022350" y="431800"/>
                </a:lnTo>
                <a:lnTo>
                  <a:pt x="622300" y="476758"/>
                </a:lnTo>
                <a:lnTo>
                  <a:pt x="680974" y="481076"/>
                </a:lnTo>
                <a:lnTo>
                  <a:pt x="723900" y="486664"/>
                </a:lnTo>
                <a:lnTo>
                  <a:pt x="800100" y="497840"/>
                </a:lnTo>
                <a:lnTo>
                  <a:pt x="841375" y="502158"/>
                </a:lnTo>
                <a:lnTo>
                  <a:pt x="917575" y="516128"/>
                </a:lnTo>
                <a:lnTo>
                  <a:pt x="960374" y="523240"/>
                </a:lnTo>
                <a:lnTo>
                  <a:pt x="1001649" y="528828"/>
                </a:lnTo>
                <a:lnTo>
                  <a:pt x="1074674" y="544322"/>
                </a:lnTo>
                <a:lnTo>
                  <a:pt x="1111250" y="552704"/>
                </a:lnTo>
                <a:lnTo>
                  <a:pt x="1187450" y="572389"/>
                </a:lnTo>
                <a:lnTo>
                  <a:pt x="1219200" y="582295"/>
                </a:lnTo>
                <a:lnTo>
                  <a:pt x="1249299" y="593598"/>
                </a:lnTo>
                <a:lnTo>
                  <a:pt x="1279525" y="601980"/>
                </a:lnTo>
                <a:lnTo>
                  <a:pt x="1309624" y="582295"/>
                </a:lnTo>
                <a:lnTo>
                  <a:pt x="1346200" y="557022"/>
                </a:lnTo>
                <a:lnTo>
                  <a:pt x="1377950" y="537337"/>
                </a:lnTo>
                <a:lnTo>
                  <a:pt x="1452499" y="493649"/>
                </a:lnTo>
                <a:lnTo>
                  <a:pt x="1515999" y="459867"/>
                </a:lnTo>
                <a:lnTo>
                  <a:pt x="1582674" y="433197"/>
                </a:lnTo>
                <a:lnTo>
                  <a:pt x="1622425" y="419100"/>
                </a:lnTo>
                <a:lnTo>
                  <a:pt x="1662049" y="407924"/>
                </a:lnTo>
                <a:lnTo>
                  <a:pt x="1711325" y="392430"/>
                </a:lnTo>
                <a:lnTo>
                  <a:pt x="1721259" y="389636"/>
                </a:lnTo>
                <a:lnTo>
                  <a:pt x="1441450" y="389636"/>
                </a:lnTo>
                <a:lnTo>
                  <a:pt x="1419225" y="365633"/>
                </a:lnTo>
                <a:lnTo>
                  <a:pt x="1352550" y="316484"/>
                </a:lnTo>
                <a:lnTo>
                  <a:pt x="1309624" y="292608"/>
                </a:lnTo>
                <a:lnTo>
                  <a:pt x="1212850" y="241935"/>
                </a:lnTo>
                <a:lnTo>
                  <a:pt x="1166749" y="222250"/>
                </a:lnTo>
                <a:lnTo>
                  <a:pt x="1112774" y="198374"/>
                </a:lnTo>
                <a:lnTo>
                  <a:pt x="1006475" y="158877"/>
                </a:lnTo>
                <a:lnTo>
                  <a:pt x="958850" y="142112"/>
                </a:lnTo>
                <a:lnTo>
                  <a:pt x="901700" y="123825"/>
                </a:lnTo>
                <a:lnTo>
                  <a:pt x="850900" y="106934"/>
                </a:lnTo>
                <a:lnTo>
                  <a:pt x="792099" y="90043"/>
                </a:lnTo>
                <a:lnTo>
                  <a:pt x="731774" y="71755"/>
                </a:lnTo>
                <a:lnTo>
                  <a:pt x="668274" y="56261"/>
                </a:lnTo>
                <a:lnTo>
                  <a:pt x="611124" y="44958"/>
                </a:lnTo>
                <a:lnTo>
                  <a:pt x="550799" y="32385"/>
                </a:lnTo>
                <a:lnTo>
                  <a:pt x="484124" y="21082"/>
                </a:lnTo>
                <a:lnTo>
                  <a:pt x="428625" y="15494"/>
                </a:lnTo>
                <a:lnTo>
                  <a:pt x="377825" y="8382"/>
                </a:lnTo>
                <a:lnTo>
                  <a:pt x="322199" y="4191"/>
                </a:lnTo>
                <a:lnTo>
                  <a:pt x="266700" y="1397"/>
                </a:lnTo>
                <a:lnTo>
                  <a:pt x="209550" y="0"/>
                </a:lnTo>
                <a:close/>
              </a:path>
              <a:path w="1830704" h="601980">
                <a:moveTo>
                  <a:pt x="1830324" y="357251"/>
                </a:moveTo>
                <a:lnTo>
                  <a:pt x="1441450" y="389636"/>
                </a:lnTo>
                <a:lnTo>
                  <a:pt x="1721259" y="389636"/>
                </a:lnTo>
                <a:lnTo>
                  <a:pt x="1776349" y="374142"/>
                </a:lnTo>
                <a:lnTo>
                  <a:pt x="1830324" y="357251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8648" y="1953767"/>
            <a:ext cx="1830705" cy="601980"/>
          </a:xfrm>
          <a:custGeom>
            <a:avLst/>
            <a:gdLst/>
            <a:ahLst/>
            <a:cxnLst/>
            <a:rect l="l" t="t" r="r" b="b"/>
            <a:pathLst>
              <a:path w="1830704" h="601980">
                <a:moveTo>
                  <a:pt x="0" y="4191"/>
                </a:moveTo>
                <a:lnTo>
                  <a:pt x="99949" y="0"/>
                </a:lnTo>
                <a:lnTo>
                  <a:pt x="150749" y="0"/>
                </a:lnTo>
                <a:lnTo>
                  <a:pt x="209550" y="0"/>
                </a:lnTo>
                <a:lnTo>
                  <a:pt x="266700" y="1397"/>
                </a:lnTo>
                <a:lnTo>
                  <a:pt x="322199" y="4191"/>
                </a:lnTo>
                <a:lnTo>
                  <a:pt x="377825" y="8382"/>
                </a:lnTo>
                <a:lnTo>
                  <a:pt x="428625" y="15494"/>
                </a:lnTo>
                <a:lnTo>
                  <a:pt x="484124" y="21082"/>
                </a:lnTo>
                <a:lnTo>
                  <a:pt x="550799" y="32385"/>
                </a:lnTo>
                <a:lnTo>
                  <a:pt x="611124" y="44958"/>
                </a:lnTo>
                <a:lnTo>
                  <a:pt x="668274" y="56261"/>
                </a:lnTo>
                <a:lnTo>
                  <a:pt x="731774" y="71755"/>
                </a:lnTo>
                <a:lnTo>
                  <a:pt x="792099" y="90043"/>
                </a:lnTo>
                <a:lnTo>
                  <a:pt x="850900" y="106934"/>
                </a:lnTo>
                <a:lnTo>
                  <a:pt x="901700" y="123825"/>
                </a:lnTo>
                <a:lnTo>
                  <a:pt x="958850" y="142112"/>
                </a:lnTo>
                <a:lnTo>
                  <a:pt x="1006475" y="158877"/>
                </a:lnTo>
                <a:lnTo>
                  <a:pt x="1058799" y="178562"/>
                </a:lnTo>
                <a:lnTo>
                  <a:pt x="1112774" y="198374"/>
                </a:lnTo>
                <a:lnTo>
                  <a:pt x="1166749" y="222250"/>
                </a:lnTo>
                <a:lnTo>
                  <a:pt x="1212850" y="241935"/>
                </a:lnTo>
                <a:lnTo>
                  <a:pt x="1263650" y="268605"/>
                </a:lnTo>
                <a:lnTo>
                  <a:pt x="1309624" y="292608"/>
                </a:lnTo>
                <a:lnTo>
                  <a:pt x="1352550" y="316484"/>
                </a:lnTo>
                <a:lnTo>
                  <a:pt x="1388999" y="343154"/>
                </a:lnTo>
                <a:lnTo>
                  <a:pt x="1419225" y="365633"/>
                </a:lnTo>
                <a:lnTo>
                  <a:pt x="1441450" y="389636"/>
                </a:lnTo>
                <a:lnTo>
                  <a:pt x="1830324" y="357251"/>
                </a:lnTo>
                <a:lnTo>
                  <a:pt x="1776349" y="374142"/>
                </a:lnTo>
                <a:lnTo>
                  <a:pt x="1711325" y="392430"/>
                </a:lnTo>
                <a:lnTo>
                  <a:pt x="1662049" y="407924"/>
                </a:lnTo>
                <a:lnTo>
                  <a:pt x="1622425" y="419100"/>
                </a:lnTo>
                <a:lnTo>
                  <a:pt x="1582674" y="433197"/>
                </a:lnTo>
                <a:lnTo>
                  <a:pt x="1547749" y="447294"/>
                </a:lnTo>
                <a:lnTo>
                  <a:pt x="1515999" y="459867"/>
                </a:lnTo>
                <a:lnTo>
                  <a:pt x="1484249" y="476758"/>
                </a:lnTo>
                <a:lnTo>
                  <a:pt x="1452499" y="493649"/>
                </a:lnTo>
                <a:lnTo>
                  <a:pt x="1414399" y="516128"/>
                </a:lnTo>
                <a:lnTo>
                  <a:pt x="1377950" y="537337"/>
                </a:lnTo>
                <a:lnTo>
                  <a:pt x="1346200" y="557022"/>
                </a:lnTo>
                <a:lnTo>
                  <a:pt x="1309624" y="582295"/>
                </a:lnTo>
                <a:lnTo>
                  <a:pt x="1279525" y="601980"/>
                </a:lnTo>
                <a:lnTo>
                  <a:pt x="1249299" y="593598"/>
                </a:lnTo>
                <a:lnTo>
                  <a:pt x="1219200" y="582295"/>
                </a:lnTo>
                <a:lnTo>
                  <a:pt x="1187450" y="572389"/>
                </a:lnTo>
                <a:lnTo>
                  <a:pt x="1149350" y="562610"/>
                </a:lnTo>
                <a:lnTo>
                  <a:pt x="1111250" y="552704"/>
                </a:lnTo>
                <a:lnTo>
                  <a:pt x="1074674" y="544322"/>
                </a:lnTo>
                <a:lnTo>
                  <a:pt x="1041400" y="537337"/>
                </a:lnTo>
                <a:lnTo>
                  <a:pt x="1001649" y="528828"/>
                </a:lnTo>
                <a:lnTo>
                  <a:pt x="960374" y="523240"/>
                </a:lnTo>
                <a:lnTo>
                  <a:pt x="917575" y="516128"/>
                </a:lnTo>
                <a:lnTo>
                  <a:pt x="879475" y="509143"/>
                </a:lnTo>
                <a:lnTo>
                  <a:pt x="841375" y="502158"/>
                </a:lnTo>
                <a:lnTo>
                  <a:pt x="800100" y="497840"/>
                </a:lnTo>
                <a:lnTo>
                  <a:pt x="762000" y="492252"/>
                </a:lnTo>
                <a:lnTo>
                  <a:pt x="723900" y="486664"/>
                </a:lnTo>
                <a:lnTo>
                  <a:pt x="680974" y="481076"/>
                </a:lnTo>
                <a:lnTo>
                  <a:pt x="622300" y="476758"/>
                </a:lnTo>
                <a:lnTo>
                  <a:pt x="1022350" y="431800"/>
                </a:lnTo>
                <a:lnTo>
                  <a:pt x="996950" y="396621"/>
                </a:lnTo>
                <a:lnTo>
                  <a:pt x="965200" y="369951"/>
                </a:lnTo>
                <a:lnTo>
                  <a:pt x="908050" y="320675"/>
                </a:lnTo>
                <a:lnTo>
                  <a:pt x="874649" y="299593"/>
                </a:lnTo>
                <a:lnTo>
                  <a:pt x="841375" y="277114"/>
                </a:lnTo>
                <a:lnTo>
                  <a:pt x="781050" y="239141"/>
                </a:lnTo>
                <a:lnTo>
                  <a:pt x="744474" y="218059"/>
                </a:lnTo>
                <a:lnTo>
                  <a:pt x="701675" y="191262"/>
                </a:lnTo>
                <a:lnTo>
                  <a:pt x="661924" y="171577"/>
                </a:lnTo>
                <a:lnTo>
                  <a:pt x="626999" y="153289"/>
                </a:lnTo>
                <a:lnTo>
                  <a:pt x="553974" y="119507"/>
                </a:lnTo>
                <a:lnTo>
                  <a:pt x="511175" y="102616"/>
                </a:lnTo>
                <a:lnTo>
                  <a:pt x="468249" y="90043"/>
                </a:lnTo>
                <a:lnTo>
                  <a:pt x="425450" y="74549"/>
                </a:lnTo>
                <a:lnTo>
                  <a:pt x="371475" y="60452"/>
                </a:lnTo>
                <a:lnTo>
                  <a:pt x="322199" y="50673"/>
                </a:lnTo>
                <a:lnTo>
                  <a:pt x="266700" y="40767"/>
                </a:lnTo>
                <a:lnTo>
                  <a:pt x="212725" y="32385"/>
                </a:lnTo>
                <a:lnTo>
                  <a:pt x="157099" y="23876"/>
                </a:lnTo>
                <a:lnTo>
                  <a:pt x="96774" y="16891"/>
                </a:lnTo>
                <a:lnTo>
                  <a:pt x="0" y="41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3647" y="1953767"/>
            <a:ext cx="1828800" cy="631190"/>
          </a:xfrm>
          <a:custGeom>
            <a:avLst/>
            <a:gdLst/>
            <a:ahLst/>
            <a:cxnLst/>
            <a:rect l="l" t="t" r="r" b="b"/>
            <a:pathLst>
              <a:path w="1828800" h="631189">
                <a:moveTo>
                  <a:pt x="0" y="376047"/>
                </a:moveTo>
                <a:lnTo>
                  <a:pt x="60325" y="394335"/>
                </a:lnTo>
                <a:lnTo>
                  <a:pt x="107950" y="409829"/>
                </a:lnTo>
                <a:lnTo>
                  <a:pt x="163512" y="426720"/>
                </a:lnTo>
                <a:lnTo>
                  <a:pt x="242887" y="459105"/>
                </a:lnTo>
                <a:lnTo>
                  <a:pt x="276225" y="470408"/>
                </a:lnTo>
                <a:lnTo>
                  <a:pt x="307975" y="487299"/>
                </a:lnTo>
                <a:lnTo>
                  <a:pt x="341249" y="502793"/>
                </a:lnTo>
                <a:lnTo>
                  <a:pt x="376174" y="519684"/>
                </a:lnTo>
                <a:lnTo>
                  <a:pt x="412750" y="542163"/>
                </a:lnTo>
                <a:lnTo>
                  <a:pt x="452374" y="564769"/>
                </a:lnTo>
                <a:lnTo>
                  <a:pt x="485775" y="585851"/>
                </a:lnTo>
                <a:lnTo>
                  <a:pt x="520700" y="609854"/>
                </a:lnTo>
                <a:lnTo>
                  <a:pt x="547624" y="630936"/>
                </a:lnTo>
                <a:lnTo>
                  <a:pt x="577850" y="623951"/>
                </a:lnTo>
                <a:lnTo>
                  <a:pt x="607949" y="612648"/>
                </a:lnTo>
                <a:lnTo>
                  <a:pt x="641350" y="602742"/>
                </a:lnTo>
                <a:lnTo>
                  <a:pt x="677799" y="591439"/>
                </a:lnTo>
                <a:lnTo>
                  <a:pt x="717550" y="580263"/>
                </a:lnTo>
                <a:lnTo>
                  <a:pt x="752475" y="571754"/>
                </a:lnTo>
                <a:lnTo>
                  <a:pt x="787400" y="566166"/>
                </a:lnTo>
                <a:lnTo>
                  <a:pt x="827024" y="557657"/>
                </a:lnTo>
                <a:lnTo>
                  <a:pt x="866775" y="550672"/>
                </a:lnTo>
                <a:lnTo>
                  <a:pt x="909574" y="542163"/>
                </a:lnTo>
                <a:lnTo>
                  <a:pt x="947674" y="536575"/>
                </a:lnTo>
                <a:lnTo>
                  <a:pt x="987425" y="529590"/>
                </a:lnTo>
                <a:lnTo>
                  <a:pt x="1066800" y="518287"/>
                </a:lnTo>
                <a:lnTo>
                  <a:pt x="1103249" y="512572"/>
                </a:lnTo>
                <a:lnTo>
                  <a:pt x="1146175" y="506984"/>
                </a:lnTo>
                <a:lnTo>
                  <a:pt x="1203325" y="502793"/>
                </a:lnTo>
                <a:lnTo>
                  <a:pt x="806450" y="453517"/>
                </a:lnTo>
                <a:lnTo>
                  <a:pt x="831850" y="416814"/>
                </a:lnTo>
                <a:lnTo>
                  <a:pt x="840165" y="409829"/>
                </a:lnTo>
                <a:lnTo>
                  <a:pt x="385699" y="409829"/>
                </a:lnTo>
                <a:lnTo>
                  <a:pt x="0" y="376047"/>
                </a:lnTo>
                <a:close/>
              </a:path>
              <a:path w="1828800" h="631189">
                <a:moveTo>
                  <a:pt x="1727200" y="0"/>
                </a:moveTo>
                <a:lnTo>
                  <a:pt x="1617599" y="0"/>
                </a:lnTo>
                <a:lnTo>
                  <a:pt x="1562100" y="2794"/>
                </a:lnTo>
                <a:lnTo>
                  <a:pt x="1503299" y="4191"/>
                </a:lnTo>
                <a:lnTo>
                  <a:pt x="1449324" y="8509"/>
                </a:lnTo>
                <a:lnTo>
                  <a:pt x="1398524" y="15494"/>
                </a:lnTo>
                <a:lnTo>
                  <a:pt x="1343025" y="22479"/>
                </a:lnTo>
                <a:lnTo>
                  <a:pt x="1276350" y="33782"/>
                </a:lnTo>
                <a:lnTo>
                  <a:pt x="1216025" y="47879"/>
                </a:lnTo>
                <a:lnTo>
                  <a:pt x="1160399" y="59182"/>
                </a:lnTo>
                <a:lnTo>
                  <a:pt x="1096899" y="76073"/>
                </a:lnTo>
                <a:lnTo>
                  <a:pt x="976249" y="112649"/>
                </a:lnTo>
                <a:lnTo>
                  <a:pt x="927100" y="130937"/>
                </a:lnTo>
                <a:lnTo>
                  <a:pt x="869950" y="149225"/>
                </a:lnTo>
                <a:lnTo>
                  <a:pt x="822325" y="166243"/>
                </a:lnTo>
                <a:lnTo>
                  <a:pt x="768350" y="187325"/>
                </a:lnTo>
                <a:lnTo>
                  <a:pt x="715899" y="208407"/>
                </a:lnTo>
                <a:lnTo>
                  <a:pt x="661924" y="233807"/>
                </a:lnTo>
                <a:lnTo>
                  <a:pt x="615950" y="254889"/>
                </a:lnTo>
                <a:lnTo>
                  <a:pt x="565150" y="283083"/>
                </a:lnTo>
                <a:lnTo>
                  <a:pt x="519049" y="306959"/>
                </a:lnTo>
                <a:lnTo>
                  <a:pt x="476250" y="333756"/>
                </a:lnTo>
                <a:lnTo>
                  <a:pt x="439674" y="361950"/>
                </a:lnTo>
                <a:lnTo>
                  <a:pt x="409575" y="384429"/>
                </a:lnTo>
                <a:lnTo>
                  <a:pt x="385699" y="409829"/>
                </a:lnTo>
                <a:lnTo>
                  <a:pt x="840165" y="409829"/>
                </a:lnTo>
                <a:lnTo>
                  <a:pt x="863600" y="390144"/>
                </a:lnTo>
                <a:lnTo>
                  <a:pt x="920750" y="339471"/>
                </a:lnTo>
                <a:lnTo>
                  <a:pt x="952500" y="314071"/>
                </a:lnTo>
                <a:lnTo>
                  <a:pt x="987425" y="291465"/>
                </a:lnTo>
                <a:lnTo>
                  <a:pt x="1046099" y="252095"/>
                </a:lnTo>
                <a:lnTo>
                  <a:pt x="1082675" y="229616"/>
                </a:lnTo>
                <a:lnTo>
                  <a:pt x="1127125" y="201422"/>
                </a:lnTo>
                <a:lnTo>
                  <a:pt x="1166749" y="180212"/>
                </a:lnTo>
                <a:lnTo>
                  <a:pt x="1200150" y="161925"/>
                </a:lnTo>
                <a:lnTo>
                  <a:pt x="1233424" y="145034"/>
                </a:lnTo>
                <a:lnTo>
                  <a:pt x="1315974" y="107061"/>
                </a:lnTo>
                <a:lnTo>
                  <a:pt x="1360424" y="94361"/>
                </a:lnTo>
                <a:lnTo>
                  <a:pt x="1401699" y="77470"/>
                </a:lnTo>
                <a:lnTo>
                  <a:pt x="1455674" y="63373"/>
                </a:lnTo>
                <a:lnTo>
                  <a:pt x="1503299" y="53467"/>
                </a:lnTo>
                <a:lnTo>
                  <a:pt x="1562100" y="43687"/>
                </a:lnTo>
                <a:lnTo>
                  <a:pt x="1614424" y="33782"/>
                </a:lnTo>
                <a:lnTo>
                  <a:pt x="1731899" y="16891"/>
                </a:lnTo>
                <a:lnTo>
                  <a:pt x="1828800" y="4191"/>
                </a:lnTo>
                <a:lnTo>
                  <a:pt x="1727200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647" y="1953767"/>
            <a:ext cx="1828800" cy="631190"/>
          </a:xfrm>
          <a:custGeom>
            <a:avLst/>
            <a:gdLst/>
            <a:ahLst/>
            <a:cxnLst/>
            <a:rect l="l" t="t" r="r" b="b"/>
            <a:pathLst>
              <a:path w="1828800" h="631189">
                <a:moveTo>
                  <a:pt x="1828800" y="4191"/>
                </a:moveTo>
                <a:lnTo>
                  <a:pt x="1727200" y="0"/>
                </a:lnTo>
                <a:lnTo>
                  <a:pt x="1677924" y="0"/>
                </a:lnTo>
                <a:lnTo>
                  <a:pt x="1617599" y="0"/>
                </a:lnTo>
                <a:lnTo>
                  <a:pt x="1562100" y="2794"/>
                </a:lnTo>
                <a:lnTo>
                  <a:pt x="1503299" y="4191"/>
                </a:lnTo>
                <a:lnTo>
                  <a:pt x="1449324" y="8509"/>
                </a:lnTo>
                <a:lnTo>
                  <a:pt x="1398524" y="15494"/>
                </a:lnTo>
                <a:lnTo>
                  <a:pt x="1343025" y="22479"/>
                </a:lnTo>
                <a:lnTo>
                  <a:pt x="1276350" y="33782"/>
                </a:lnTo>
                <a:lnTo>
                  <a:pt x="1216025" y="47879"/>
                </a:lnTo>
                <a:lnTo>
                  <a:pt x="1160399" y="59182"/>
                </a:lnTo>
                <a:lnTo>
                  <a:pt x="1096899" y="76073"/>
                </a:lnTo>
                <a:lnTo>
                  <a:pt x="1036574" y="94361"/>
                </a:lnTo>
                <a:lnTo>
                  <a:pt x="976249" y="112649"/>
                </a:lnTo>
                <a:lnTo>
                  <a:pt x="927100" y="130937"/>
                </a:lnTo>
                <a:lnTo>
                  <a:pt x="869950" y="149225"/>
                </a:lnTo>
                <a:lnTo>
                  <a:pt x="822325" y="166243"/>
                </a:lnTo>
                <a:lnTo>
                  <a:pt x="768350" y="187325"/>
                </a:lnTo>
                <a:lnTo>
                  <a:pt x="715899" y="208407"/>
                </a:lnTo>
                <a:lnTo>
                  <a:pt x="661924" y="233807"/>
                </a:lnTo>
                <a:lnTo>
                  <a:pt x="615950" y="254889"/>
                </a:lnTo>
                <a:lnTo>
                  <a:pt x="565150" y="283083"/>
                </a:lnTo>
                <a:lnTo>
                  <a:pt x="519049" y="306959"/>
                </a:lnTo>
                <a:lnTo>
                  <a:pt x="476250" y="333756"/>
                </a:lnTo>
                <a:lnTo>
                  <a:pt x="439674" y="361950"/>
                </a:lnTo>
                <a:lnTo>
                  <a:pt x="409575" y="384429"/>
                </a:lnTo>
                <a:lnTo>
                  <a:pt x="385699" y="409829"/>
                </a:lnTo>
                <a:lnTo>
                  <a:pt x="0" y="376047"/>
                </a:lnTo>
                <a:lnTo>
                  <a:pt x="60325" y="394335"/>
                </a:lnTo>
                <a:lnTo>
                  <a:pt x="107950" y="409829"/>
                </a:lnTo>
                <a:lnTo>
                  <a:pt x="163512" y="426720"/>
                </a:lnTo>
                <a:lnTo>
                  <a:pt x="204787" y="443611"/>
                </a:lnTo>
                <a:lnTo>
                  <a:pt x="242887" y="459105"/>
                </a:lnTo>
                <a:lnTo>
                  <a:pt x="276225" y="470408"/>
                </a:lnTo>
                <a:lnTo>
                  <a:pt x="307975" y="487299"/>
                </a:lnTo>
                <a:lnTo>
                  <a:pt x="341249" y="502793"/>
                </a:lnTo>
                <a:lnTo>
                  <a:pt x="376174" y="519684"/>
                </a:lnTo>
                <a:lnTo>
                  <a:pt x="412750" y="542163"/>
                </a:lnTo>
                <a:lnTo>
                  <a:pt x="452374" y="564769"/>
                </a:lnTo>
                <a:lnTo>
                  <a:pt x="485775" y="585851"/>
                </a:lnTo>
                <a:lnTo>
                  <a:pt x="520700" y="609854"/>
                </a:lnTo>
                <a:lnTo>
                  <a:pt x="547624" y="630936"/>
                </a:lnTo>
                <a:lnTo>
                  <a:pt x="577850" y="623951"/>
                </a:lnTo>
                <a:lnTo>
                  <a:pt x="607949" y="612648"/>
                </a:lnTo>
                <a:lnTo>
                  <a:pt x="641350" y="602742"/>
                </a:lnTo>
                <a:lnTo>
                  <a:pt x="677799" y="591439"/>
                </a:lnTo>
                <a:lnTo>
                  <a:pt x="717550" y="580263"/>
                </a:lnTo>
                <a:lnTo>
                  <a:pt x="752475" y="571754"/>
                </a:lnTo>
                <a:lnTo>
                  <a:pt x="787400" y="566166"/>
                </a:lnTo>
                <a:lnTo>
                  <a:pt x="827024" y="557657"/>
                </a:lnTo>
                <a:lnTo>
                  <a:pt x="866775" y="550672"/>
                </a:lnTo>
                <a:lnTo>
                  <a:pt x="909574" y="542163"/>
                </a:lnTo>
                <a:lnTo>
                  <a:pt x="947674" y="536575"/>
                </a:lnTo>
                <a:lnTo>
                  <a:pt x="987425" y="529590"/>
                </a:lnTo>
                <a:lnTo>
                  <a:pt x="1027049" y="523875"/>
                </a:lnTo>
                <a:lnTo>
                  <a:pt x="1066800" y="518287"/>
                </a:lnTo>
                <a:lnTo>
                  <a:pt x="1103249" y="512572"/>
                </a:lnTo>
                <a:lnTo>
                  <a:pt x="1146175" y="506984"/>
                </a:lnTo>
                <a:lnTo>
                  <a:pt x="1203325" y="502793"/>
                </a:lnTo>
                <a:lnTo>
                  <a:pt x="806450" y="453517"/>
                </a:lnTo>
                <a:lnTo>
                  <a:pt x="831850" y="416814"/>
                </a:lnTo>
                <a:lnTo>
                  <a:pt x="863600" y="390144"/>
                </a:lnTo>
                <a:lnTo>
                  <a:pt x="920750" y="339471"/>
                </a:lnTo>
                <a:lnTo>
                  <a:pt x="952500" y="314071"/>
                </a:lnTo>
                <a:lnTo>
                  <a:pt x="987425" y="291465"/>
                </a:lnTo>
                <a:lnTo>
                  <a:pt x="1046099" y="252095"/>
                </a:lnTo>
                <a:lnTo>
                  <a:pt x="1082675" y="229616"/>
                </a:lnTo>
                <a:lnTo>
                  <a:pt x="1127125" y="201422"/>
                </a:lnTo>
                <a:lnTo>
                  <a:pt x="1166749" y="180212"/>
                </a:lnTo>
                <a:lnTo>
                  <a:pt x="1233424" y="145034"/>
                </a:lnTo>
                <a:lnTo>
                  <a:pt x="1273175" y="126746"/>
                </a:lnTo>
                <a:lnTo>
                  <a:pt x="1315974" y="107061"/>
                </a:lnTo>
                <a:lnTo>
                  <a:pt x="1360424" y="94361"/>
                </a:lnTo>
                <a:lnTo>
                  <a:pt x="1401699" y="77470"/>
                </a:lnTo>
                <a:lnTo>
                  <a:pt x="1455674" y="63373"/>
                </a:lnTo>
                <a:lnTo>
                  <a:pt x="1503299" y="53467"/>
                </a:lnTo>
                <a:lnTo>
                  <a:pt x="1562100" y="43687"/>
                </a:lnTo>
                <a:lnTo>
                  <a:pt x="1614424" y="33782"/>
                </a:lnTo>
                <a:lnTo>
                  <a:pt x="1671574" y="25400"/>
                </a:lnTo>
                <a:lnTo>
                  <a:pt x="1731899" y="16891"/>
                </a:lnTo>
                <a:lnTo>
                  <a:pt x="1828800" y="41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7719" y="2564892"/>
            <a:ext cx="4105910" cy="31559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2340"/>
              </a:lnSpc>
            </a:pPr>
            <a:r>
              <a:rPr sz="2000" b="1" spc="5" dirty="0">
                <a:latin typeface="Times New Roman"/>
                <a:cs typeface="Times New Roman"/>
              </a:rPr>
              <a:t>u(t</a:t>
            </a:r>
            <a:r>
              <a:rPr sz="1950" b="1" spc="7" baseline="-21367" dirty="0">
                <a:latin typeface="Times New Roman"/>
                <a:cs typeface="Times New Roman"/>
              </a:rPr>
              <a:t>n </a:t>
            </a:r>
            <a:r>
              <a:rPr sz="2000" b="1" dirty="0">
                <a:latin typeface="Times New Roman"/>
                <a:cs typeface="Times New Roman"/>
              </a:rPr>
              <a:t>) = </a:t>
            </a:r>
            <a:r>
              <a:rPr sz="2000" b="1" spc="15" dirty="0">
                <a:latin typeface="Gabriola"/>
                <a:cs typeface="Gabriola"/>
              </a:rPr>
              <a:t>P 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b="1" u="heavy" dirty="0">
                <a:solidFill>
                  <a:srgbClr val="339966"/>
                </a:solidFill>
                <a:uFill>
                  <a:solidFill>
                    <a:srgbClr val="339966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339966"/>
                </a:solidFill>
                <a:latin typeface="Times New Roman"/>
                <a:cs typeface="Times New Roman"/>
              </a:rPr>
              <a:t> ,i(t</a:t>
            </a:r>
            <a:r>
              <a:rPr sz="1950" b="1" baseline="-21367" dirty="0">
                <a:solidFill>
                  <a:srgbClr val="339966"/>
                </a:solidFill>
                <a:latin typeface="Times New Roman"/>
                <a:cs typeface="Times New Roman"/>
              </a:rPr>
              <a:t>0</a:t>
            </a:r>
            <a:r>
              <a:rPr sz="2000" b="1" dirty="0">
                <a:solidFill>
                  <a:srgbClr val="339966"/>
                </a:solidFill>
                <a:latin typeface="Times New Roman"/>
                <a:cs typeface="Times New Roman"/>
              </a:rPr>
              <a:t>),i(t</a:t>
            </a:r>
            <a:r>
              <a:rPr sz="1950" b="1" baseline="-21367" dirty="0">
                <a:solidFill>
                  <a:srgbClr val="339966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339966"/>
                </a:solidFill>
                <a:latin typeface="Times New Roman"/>
                <a:cs typeface="Times New Roman"/>
              </a:rPr>
              <a:t>), …., </a:t>
            </a:r>
            <a:r>
              <a:rPr sz="2000" b="1" spc="5" dirty="0">
                <a:solidFill>
                  <a:srgbClr val="339966"/>
                </a:solidFill>
                <a:latin typeface="Times New Roman"/>
                <a:cs typeface="Times New Roman"/>
              </a:rPr>
              <a:t>i(t</a:t>
            </a:r>
            <a:r>
              <a:rPr sz="1950" b="1" spc="7" baseline="-21367" dirty="0">
                <a:solidFill>
                  <a:srgbClr val="339966"/>
                </a:solidFill>
                <a:latin typeface="Times New Roman"/>
                <a:cs typeface="Times New Roman"/>
              </a:rPr>
              <a:t>n-1</a:t>
            </a:r>
            <a:r>
              <a:rPr sz="2000" b="1" spc="5" dirty="0">
                <a:solidFill>
                  <a:srgbClr val="339966"/>
                </a:solidFill>
                <a:latin typeface="Times New Roman"/>
                <a:cs typeface="Times New Roman"/>
              </a:rPr>
              <a:t>)</a:t>
            </a:r>
            <a:r>
              <a:rPr sz="2000" b="1" spc="5" dirty="0">
                <a:latin typeface="Times New Roman"/>
                <a:cs typeface="Times New Roman"/>
              </a:rPr>
              <a:t>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i(t</a:t>
            </a:r>
            <a:r>
              <a:rPr sz="1950" b="1" baseline="-21367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))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601" y="4219194"/>
            <a:ext cx="2727960" cy="1191895"/>
          </a:xfrm>
          <a:custGeom>
            <a:avLst/>
            <a:gdLst/>
            <a:ahLst/>
            <a:cxnLst/>
            <a:rect l="l" t="t" r="r" b="b"/>
            <a:pathLst>
              <a:path w="2727960" h="1191895">
                <a:moveTo>
                  <a:pt x="2727960" y="576071"/>
                </a:moveTo>
                <a:lnTo>
                  <a:pt x="0" y="576071"/>
                </a:lnTo>
                <a:lnTo>
                  <a:pt x="0" y="1191767"/>
                </a:lnTo>
                <a:lnTo>
                  <a:pt x="2727960" y="1191767"/>
                </a:lnTo>
                <a:lnTo>
                  <a:pt x="2727960" y="576071"/>
                </a:lnTo>
                <a:close/>
              </a:path>
              <a:path w="2727960" h="1191895">
                <a:moveTo>
                  <a:pt x="2370709" y="0"/>
                </a:moveTo>
                <a:lnTo>
                  <a:pt x="1591310" y="576071"/>
                </a:lnTo>
                <a:lnTo>
                  <a:pt x="2273300" y="576071"/>
                </a:lnTo>
                <a:lnTo>
                  <a:pt x="2370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601" y="4219194"/>
            <a:ext cx="2727960" cy="1191895"/>
          </a:xfrm>
          <a:custGeom>
            <a:avLst/>
            <a:gdLst/>
            <a:ahLst/>
            <a:cxnLst/>
            <a:rect l="l" t="t" r="r" b="b"/>
            <a:pathLst>
              <a:path w="2727960" h="1191895">
                <a:moveTo>
                  <a:pt x="0" y="576071"/>
                </a:moveTo>
                <a:lnTo>
                  <a:pt x="1591310" y="576071"/>
                </a:lnTo>
                <a:lnTo>
                  <a:pt x="2370709" y="0"/>
                </a:lnTo>
                <a:lnTo>
                  <a:pt x="2273300" y="576071"/>
                </a:lnTo>
                <a:lnTo>
                  <a:pt x="2727960" y="576071"/>
                </a:lnTo>
                <a:lnTo>
                  <a:pt x="2727960" y="678687"/>
                </a:lnTo>
                <a:lnTo>
                  <a:pt x="2727960" y="832611"/>
                </a:lnTo>
                <a:lnTo>
                  <a:pt x="2727960" y="1191767"/>
                </a:lnTo>
                <a:lnTo>
                  <a:pt x="2273300" y="1191767"/>
                </a:lnTo>
                <a:lnTo>
                  <a:pt x="1591310" y="1191767"/>
                </a:lnTo>
                <a:lnTo>
                  <a:pt x="0" y="1191767"/>
                </a:lnTo>
                <a:lnTo>
                  <a:pt x="0" y="832611"/>
                </a:lnTo>
                <a:lnTo>
                  <a:pt x="0" y="678687"/>
                </a:lnTo>
                <a:lnTo>
                  <a:pt x="0" y="576071"/>
                </a:lnTo>
                <a:close/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4189" y="4808296"/>
            <a:ext cx="24822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339966"/>
                </a:solidFill>
                <a:uFill>
                  <a:solidFill>
                    <a:srgbClr val="339966"/>
                  </a:solidFill>
                </a:uFill>
                <a:latin typeface="Times New Roman"/>
                <a:cs typeface="Times New Roman"/>
              </a:rPr>
              <a:t>stato </a:t>
            </a:r>
            <a:r>
              <a:rPr sz="1800" b="1" u="heavy" spc="-5" dirty="0">
                <a:solidFill>
                  <a:srgbClr val="339966"/>
                </a:solidFill>
                <a:uFill>
                  <a:solidFill>
                    <a:srgbClr val="339966"/>
                  </a:solidFill>
                </a:uFill>
                <a:latin typeface="Times New Roman"/>
                <a:cs typeface="Times New Roman"/>
              </a:rPr>
              <a:t>interno</a:t>
            </a:r>
            <a:r>
              <a:rPr sz="1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: </a:t>
            </a:r>
            <a:r>
              <a:rPr sz="1800" b="1" dirty="0">
                <a:latin typeface="Times New Roman"/>
                <a:cs typeface="Times New Roman"/>
              </a:rPr>
              <a:t>il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riassunto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della </a:t>
            </a:r>
            <a:r>
              <a:rPr sz="1800" b="1" dirty="0">
                <a:latin typeface="Times New Roman"/>
                <a:cs typeface="Times New Roman"/>
              </a:rPr>
              <a:t>“storia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passata”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92095" y="2918460"/>
            <a:ext cx="2054860" cy="612775"/>
          </a:xfrm>
          <a:custGeom>
            <a:avLst/>
            <a:gdLst/>
            <a:ahLst/>
            <a:cxnLst/>
            <a:rect l="l" t="t" r="r" b="b"/>
            <a:pathLst>
              <a:path w="2054860" h="612775">
                <a:moveTo>
                  <a:pt x="0" y="363474"/>
                </a:moveTo>
                <a:lnTo>
                  <a:pt x="61976" y="380873"/>
                </a:lnTo>
                <a:lnTo>
                  <a:pt x="131826" y="398399"/>
                </a:lnTo>
                <a:lnTo>
                  <a:pt x="230251" y="426974"/>
                </a:lnTo>
                <a:lnTo>
                  <a:pt x="276225" y="441198"/>
                </a:lnTo>
                <a:lnTo>
                  <a:pt x="314325" y="455549"/>
                </a:lnTo>
                <a:lnTo>
                  <a:pt x="350901" y="468249"/>
                </a:lnTo>
                <a:lnTo>
                  <a:pt x="382651" y="485648"/>
                </a:lnTo>
                <a:lnTo>
                  <a:pt x="422275" y="503174"/>
                </a:lnTo>
                <a:lnTo>
                  <a:pt x="463550" y="525399"/>
                </a:lnTo>
                <a:lnTo>
                  <a:pt x="506476" y="547624"/>
                </a:lnTo>
                <a:lnTo>
                  <a:pt x="541401" y="566674"/>
                </a:lnTo>
                <a:lnTo>
                  <a:pt x="585851" y="590423"/>
                </a:lnTo>
                <a:lnTo>
                  <a:pt x="617601" y="612648"/>
                </a:lnTo>
                <a:lnTo>
                  <a:pt x="650875" y="603123"/>
                </a:lnTo>
                <a:lnTo>
                  <a:pt x="684276" y="592074"/>
                </a:lnTo>
                <a:lnTo>
                  <a:pt x="763651" y="571373"/>
                </a:lnTo>
                <a:lnTo>
                  <a:pt x="806450" y="561848"/>
                </a:lnTo>
                <a:lnTo>
                  <a:pt x="885825" y="545973"/>
                </a:lnTo>
                <a:lnTo>
                  <a:pt x="928751" y="538099"/>
                </a:lnTo>
                <a:lnTo>
                  <a:pt x="1022350" y="525399"/>
                </a:lnTo>
                <a:lnTo>
                  <a:pt x="1066927" y="517398"/>
                </a:lnTo>
                <a:lnTo>
                  <a:pt x="1109726" y="511048"/>
                </a:lnTo>
                <a:lnTo>
                  <a:pt x="1154176" y="506349"/>
                </a:lnTo>
                <a:lnTo>
                  <a:pt x="1198626" y="499999"/>
                </a:lnTo>
                <a:lnTo>
                  <a:pt x="1239901" y="495173"/>
                </a:lnTo>
                <a:lnTo>
                  <a:pt x="1289177" y="488823"/>
                </a:lnTo>
                <a:lnTo>
                  <a:pt x="1355852" y="485648"/>
                </a:lnTo>
                <a:lnTo>
                  <a:pt x="904875" y="439674"/>
                </a:lnTo>
                <a:lnTo>
                  <a:pt x="935101" y="403098"/>
                </a:lnTo>
                <a:lnTo>
                  <a:pt x="943338" y="396748"/>
                </a:lnTo>
                <a:lnTo>
                  <a:pt x="434975" y="396748"/>
                </a:lnTo>
                <a:lnTo>
                  <a:pt x="0" y="363474"/>
                </a:lnTo>
                <a:close/>
              </a:path>
              <a:path w="2054860" h="612775">
                <a:moveTo>
                  <a:pt x="1941576" y="0"/>
                </a:moveTo>
                <a:lnTo>
                  <a:pt x="1817751" y="0"/>
                </a:lnTo>
                <a:lnTo>
                  <a:pt x="1754251" y="3175"/>
                </a:lnTo>
                <a:lnTo>
                  <a:pt x="1690751" y="4699"/>
                </a:lnTo>
                <a:lnTo>
                  <a:pt x="1628902" y="9525"/>
                </a:lnTo>
                <a:lnTo>
                  <a:pt x="1573276" y="15875"/>
                </a:lnTo>
                <a:lnTo>
                  <a:pt x="1509776" y="22225"/>
                </a:lnTo>
                <a:lnTo>
                  <a:pt x="1435227" y="33274"/>
                </a:lnTo>
                <a:lnTo>
                  <a:pt x="1366901" y="45974"/>
                </a:lnTo>
                <a:lnTo>
                  <a:pt x="1232027" y="73025"/>
                </a:lnTo>
                <a:lnTo>
                  <a:pt x="1165352" y="92075"/>
                </a:lnTo>
                <a:lnTo>
                  <a:pt x="1097026" y="109474"/>
                </a:lnTo>
                <a:lnTo>
                  <a:pt x="1041527" y="127000"/>
                </a:lnTo>
                <a:lnTo>
                  <a:pt x="977900" y="144399"/>
                </a:lnTo>
                <a:lnTo>
                  <a:pt x="923925" y="160274"/>
                </a:lnTo>
                <a:lnTo>
                  <a:pt x="865251" y="180975"/>
                </a:lnTo>
                <a:lnTo>
                  <a:pt x="804926" y="201549"/>
                </a:lnTo>
                <a:lnTo>
                  <a:pt x="692150" y="245999"/>
                </a:lnTo>
                <a:lnTo>
                  <a:pt x="584200" y="296799"/>
                </a:lnTo>
                <a:lnTo>
                  <a:pt x="535051" y="322199"/>
                </a:lnTo>
                <a:lnTo>
                  <a:pt x="460375" y="372999"/>
                </a:lnTo>
                <a:lnTo>
                  <a:pt x="434975" y="396748"/>
                </a:lnTo>
                <a:lnTo>
                  <a:pt x="943338" y="396748"/>
                </a:lnTo>
                <a:lnTo>
                  <a:pt x="970026" y="376174"/>
                </a:lnTo>
                <a:lnTo>
                  <a:pt x="1035177" y="326898"/>
                </a:lnTo>
                <a:lnTo>
                  <a:pt x="1071626" y="303149"/>
                </a:lnTo>
                <a:lnTo>
                  <a:pt x="1109726" y="280924"/>
                </a:lnTo>
                <a:lnTo>
                  <a:pt x="1176401" y="242824"/>
                </a:lnTo>
                <a:lnTo>
                  <a:pt x="1266952" y="193675"/>
                </a:lnTo>
                <a:lnTo>
                  <a:pt x="1311402" y="174625"/>
                </a:lnTo>
                <a:lnTo>
                  <a:pt x="1349502" y="157099"/>
                </a:lnTo>
                <a:lnTo>
                  <a:pt x="1385951" y="139700"/>
                </a:lnTo>
                <a:lnTo>
                  <a:pt x="1430401" y="122174"/>
                </a:lnTo>
                <a:lnTo>
                  <a:pt x="1479677" y="104775"/>
                </a:lnTo>
                <a:lnTo>
                  <a:pt x="1528826" y="92075"/>
                </a:lnTo>
                <a:lnTo>
                  <a:pt x="1576451" y="76200"/>
                </a:lnTo>
                <a:lnTo>
                  <a:pt x="1636776" y="61849"/>
                </a:lnTo>
                <a:lnTo>
                  <a:pt x="1690751" y="50800"/>
                </a:lnTo>
                <a:lnTo>
                  <a:pt x="1754251" y="42799"/>
                </a:lnTo>
                <a:lnTo>
                  <a:pt x="1814576" y="33274"/>
                </a:lnTo>
                <a:lnTo>
                  <a:pt x="2054352" y="4699"/>
                </a:lnTo>
                <a:lnTo>
                  <a:pt x="1941576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2095" y="2918460"/>
            <a:ext cx="2054860" cy="612775"/>
          </a:xfrm>
          <a:custGeom>
            <a:avLst/>
            <a:gdLst/>
            <a:ahLst/>
            <a:cxnLst/>
            <a:rect l="l" t="t" r="r" b="b"/>
            <a:pathLst>
              <a:path w="2054860" h="612775">
                <a:moveTo>
                  <a:pt x="2054352" y="4699"/>
                </a:moveTo>
                <a:lnTo>
                  <a:pt x="1941576" y="0"/>
                </a:lnTo>
                <a:lnTo>
                  <a:pt x="1886077" y="0"/>
                </a:lnTo>
                <a:lnTo>
                  <a:pt x="1817751" y="0"/>
                </a:lnTo>
                <a:lnTo>
                  <a:pt x="1754251" y="3175"/>
                </a:lnTo>
                <a:lnTo>
                  <a:pt x="1690751" y="4699"/>
                </a:lnTo>
                <a:lnTo>
                  <a:pt x="1628902" y="9525"/>
                </a:lnTo>
                <a:lnTo>
                  <a:pt x="1573276" y="15875"/>
                </a:lnTo>
                <a:lnTo>
                  <a:pt x="1509776" y="22225"/>
                </a:lnTo>
                <a:lnTo>
                  <a:pt x="1435227" y="33274"/>
                </a:lnTo>
                <a:lnTo>
                  <a:pt x="1366901" y="45974"/>
                </a:lnTo>
                <a:lnTo>
                  <a:pt x="1303401" y="58674"/>
                </a:lnTo>
                <a:lnTo>
                  <a:pt x="1232027" y="73025"/>
                </a:lnTo>
                <a:lnTo>
                  <a:pt x="1165352" y="92075"/>
                </a:lnTo>
                <a:lnTo>
                  <a:pt x="1097026" y="109474"/>
                </a:lnTo>
                <a:lnTo>
                  <a:pt x="1041527" y="127000"/>
                </a:lnTo>
                <a:lnTo>
                  <a:pt x="977900" y="144399"/>
                </a:lnTo>
                <a:lnTo>
                  <a:pt x="923925" y="160274"/>
                </a:lnTo>
                <a:lnTo>
                  <a:pt x="865251" y="180975"/>
                </a:lnTo>
                <a:lnTo>
                  <a:pt x="804926" y="201549"/>
                </a:lnTo>
                <a:lnTo>
                  <a:pt x="744601" y="225425"/>
                </a:lnTo>
                <a:lnTo>
                  <a:pt x="692150" y="245999"/>
                </a:lnTo>
                <a:lnTo>
                  <a:pt x="635000" y="273050"/>
                </a:lnTo>
                <a:lnTo>
                  <a:pt x="584200" y="296799"/>
                </a:lnTo>
                <a:lnTo>
                  <a:pt x="535051" y="322199"/>
                </a:lnTo>
                <a:lnTo>
                  <a:pt x="495300" y="349123"/>
                </a:lnTo>
                <a:lnTo>
                  <a:pt x="460375" y="372999"/>
                </a:lnTo>
                <a:lnTo>
                  <a:pt x="434975" y="396748"/>
                </a:lnTo>
                <a:lnTo>
                  <a:pt x="0" y="363474"/>
                </a:lnTo>
                <a:lnTo>
                  <a:pt x="61976" y="380873"/>
                </a:lnTo>
                <a:lnTo>
                  <a:pt x="131826" y="398399"/>
                </a:lnTo>
                <a:lnTo>
                  <a:pt x="187325" y="414274"/>
                </a:lnTo>
                <a:lnTo>
                  <a:pt x="230251" y="426974"/>
                </a:lnTo>
                <a:lnTo>
                  <a:pt x="276225" y="441198"/>
                </a:lnTo>
                <a:lnTo>
                  <a:pt x="314325" y="455549"/>
                </a:lnTo>
                <a:lnTo>
                  <a:pt x="350901" y="468249"/>
                </a:lnTo>
                <a:lnTo>
                  <a:pt x="382651" y="485648"/>
                </a:lnTo>
                <a:lnTo>
                  <a:pt x="422275" y="503174"/>
                </a:lnTo>
                <a:lnTo>
                  <a:pt x="463550" y="525399"/>
                </a:lnTo>
                <a:lnTo>
                  <a:pt x="506476" y="547624"/>
                </a:lnTo>
                <a:lnTo>
                  <a:pt x="541401" y="566674"/>
                </a:lnTo>
                <a:lnTo>
                  <a:pt x="585851" y="590423"/>
                </a:lnTo>
                <a:lnTo>
                  <a:pt x="617601" y="612648"/>
                </a:lnTo>
                <a:lnTo>
                  <a:pt x="650875" y="603123"/>
                </a:lnTo>
                <a:lnTo>
                  <a:pt x="684276" y="592074"/>
                </a:lnTo>
                <a:lnTo>
                  <a:pt x="720725" y="582549"/>
                </a:lnTo>
                <a:lnTo>
                  <a:pt x="763651" y="571373"/>
                </a:lnTo>
                <a:lnTo>
                  <a:pt x="806450" y="561848"/>
                </a:lnTo>
                <a:lnTo>
                  <a:pt x="846201" y="553974"/>
                </a:lnTo>
                <a:lnTo>
                  <a:pt x="885825" y="545973"/>
                </a:lnTo>
                <a:lnTo>
                  <a:pt x="928751" y="538099"/>
                </a:lnTo>
                <a:lnTo>
                  <a:pt x="974725" y="531749"/>
                </a:lnTo>
                <a:lnTo>
                  <a:pt x="1022350" y="525399"/>
                </a:lnTo>
                <a:lnTo>
                  <a:pt x="1066927" y="517398"/>
                </a:lnTo>
                <a:lnTo>
                  <a:pt x="1109726" y="511048"/>
                </a:lnTo>
                <a:lnTo>
                  <a:pt x="1154176" y="506349"/>
                </a:lnTo>
                <a:lnTo>
                  <a:pt x="1198626" y="499999"/>
                </a:lnTo>
                <a:lnTo>
                  <a:pt x="1239901" y="495173"/>
                </a:lnTo>
                <a:lnTo>
                  <a:pt x="1289177" y="488823"/>
                </a:lnTo>
                <a:lnTo>
                  <a:pt x="1355852" y="485648"/>
                </a:lnTo>
                <a:lnTo>
                  <a:pt x="904875" y="439674"/>
                </a:lnTo>
                <a:lnTo>
                  <a:pt x="935101" y="403098"/>
                </a:lnTo>
                <a:lnTo>
                  <a:pt x="970026" y="376174"/>
                </a:lnTo>
                <a:lnTo>
                  <a:pt x="1035177" y="326898"/>
                </a:lnTo>
                <a:lnTo>
                  <a:pt x="1071626" y="303149"/>
                </a:lnTo>
                <a:lnTo>
                  <a:pt x="1109726" y="280924"/>
                </a:lnTo>
                <a:lnTo>
                  <a:pt x="1176401" y="242824"/>
                </a:lnTo>
                <a:lnTo>
                  <a:pt x="1217676" y="220599"/>
                </a:lnTo>
                <a:lnTo>
                  <a:pt x="1266952" y="193675"/>
                </a:lnTo>
                <a:lnTo>
                  <a:pt x="1311402" y="174625"/>
                </a:lnTo>
                <a:lnTo>
                  <a:pt x="1349502" y="157099"/>
                </a:lnTo>
                <a:lnTo>
                  <a:pt x="1385951" y="139700"/>
                </a:lnTo>
                <a:lnTo>
                  <a:pt x="1430401" y="122174"/>
                </a:lnTo>
                <a:lnTo>
                  <a:pt x="1479677" y="104775"/>
                </a:lnTo>
                <a:lnTo>
                  <a:pt x="1528826" y="92075"/>
                </a:lnTo>
                <a:lnTo>
                  <a:pt x="1576451" y="76200"/>
                </a:lnTo>
                <a:lnTo>
                  <a:pt x="1636776" y="61849"/>
                </a:lnTo>
                <a:lnTo>
                  <a:pt x="1690751" y="50800"/>
                </a:lnTo>
                <a:lnTo>
                  <a:pt x="1754251" y="42799"/>
                </a:lnTo>
                <a:lnTo>
                  <a:pt x="1814576" y="33274"/>
                </a:lnTo>
                <a:lnTo>
                  <a:pt x="1878076" y="25400"/>
                </a:lnTo>
                <a:lnTo>
                  <a:pt x="1944751" y="17399"/>
                </a:lnTo>
                <a:lnTo>
                  <a:pt x="2054352" y="46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1496" y="2918460"/>
            <a:ext cx="2209800" cy="622300"/>
          </a:xfrm>
          <a:custGeom>
            <a:avLst/>
            <a:gdLst/>
            <a:ahLst/>
            <a:cxnLst/>
            <a:rect l="l" t="t" r="r" b="b"/>
            <a:pathLst>
              <a:path w="2209800" h="622300">
                <a:moveTo>
                  <a:pt x="258698" y="0"/>
                </a:moveTo>
                <a:lnTo>
                  <a:pt x="125348" y="0"/>
                </a:lnTo>
                <a:lnTo>
                  <a:pt x="1523" y="4699"/>
                </a:lnTo>
                <a:lnTo>
                  <a:pt x="0" y="52324"/>
                </a:lnTo>
                <a:lnTo>
                  <a:pt x="149225" y="55499"/>
                </a:lnTo>
                <a:lnTo>
                  <a:pt x="325501" y="69850"/>
                </a:lnTo>
                <a:lnTo>
                  <a:pt x="396874" y="84074"/>
                </a:lnTo>
                <a:lnTo>
                  <a:pt x="462026" y="95123"/>
                </a:lnTo>
                <a:lnTo>
                  <a:pt x="533399" y="106299"/>
                </a:lnTo>
                <a:lnTo>
                  <a:pt x="573151" y="117348"/>
                </a:lnTo>
                <a:lnTo>
                  <a:pt x="693801" y="152273"/>
                </a:lnTo>
                <a:lnTo>
                  <a:pt x="761999" y="171323"/>
                </a:lnTo>
                <a:lnTo>
                  <a:pt x="842898" y="204597"/>
                </a:lnTo>
                <a:lnTo>
                  <a:pt x="903223" y="225298"/>
                </a:lnTo>
                <a:lnTo>
                  <a:pt x="963548" y="256920"/>
                </a:lnTo>
                <a:lnTo>
                  <a:pt x="1020698" y="285495"/>
                </a:lnTo>
                <a:lnTo>
                  <a:pt x="1060449" y="310895"/>
                </a:lnTo>
                <a:lnTo>
                  <a:pt x="1100073" y="334644"/>
                </a:lnTo>
                <a:lnTo>
                  <a:pt x="1171574" y="385444"/>
                </a:lnTo>
                <a:lnTo>
                  <a:pt x="1206499" y="412368"/>
                </a:lnTo>
                <a:lnTo>
                  <a:pt x="1238249" y="447293"/>
                </a:lnTo>
                <a:lnTo>
                  <a:pt x="755649" y="494918"/>
                </a:lnTo>
                <a:lnTo>
                  <a:pt x="827023" y="499617"/>
                </a:lnTo>
                <a:lnTo>
                  <a:pt x="877823" y="505967"/>
                </a:lnTo>
                <a:lnTo>
                  <a:pt x="923924" y="510793"/>
                </a:lnTo>
                <a:lnTo>
                  <a:pt x="971549" y="517143"/>
                </a:lnTo>
                <a:lnTo>
                  <a:pt x="1020698" y="521842"/>
                </a:lnTo>
                <a:lnTo>
                  <a:pt x="1112773" y="534542"/>
                </a:lnTo>
                <a:lnTo>
                  <a:pt x="1165224" y="544067"/>
                </a:lnTo>
                <a:lnTo>
                  <a:pt x="1212849" y="548766"/>
                </a:lnTo>
                <a:lnTo>
                  <a:pt x="1260474" y="558291"/>
                </a:lnTo>
                <a:lnTo>
                  <a:pt x="1301749" y="564641"/>
                </a:lnTo>
                <a:lnTo>
                  <a:pt x="1346199" y="572642"/>
                </a:lnTo>
                <a:lnTo>
                  <a:pt x="1476374" y="604392"/>
                </a:lnTo>
                <a:lnTo>
                  <a:pt x="1512823" y="615441"/>
                </a:lnTo>
                <a:lnTo>
                  <a:pt x="1549399" y="621791"/>
                </a:lnTo>
                <a:lnTo>
                  <a:pt x="1582673" y="602741"/>
                </a:lnTo>
                <a:lnTo>
                  <a:pt x="1625599" y="578992"/>
                </a:lnTo>
                <a:lnTo>
                  <a:pt x="1663700" y="556767"/>
                </a:lnTo>
                <a:lnTo>
                  <a:pt x="1758950" y="513968"/>
                </a:lnTo>
                <a:lnTo>
                  <a:pt x="1800225" y="494918"/>
                </a:lnTo>
                <a:lnTo>
                  <a:pt x="1838325" y="480567"/>
                </a:lnTo>
                <a:lnTo>
                  <a:pt x="1877949" y="463168"/>
                </a:lnTo>
                <a:lnTo>
                  <a:pt x="1917700" y="452119"/>
                </a:lnTo>
                <a:lnTo>
                  <a:pt x="1962150" y="436244"/>
                </a:lnTo>
                <a:lnTo>
                  <a:pt x="2012950" y="420369"/>
                </a:lnTo>
                <a:lnTo>
                  <a:pt x="2082800" y="404494"/>
                </a:lnTo>
                <a:lnTo>
                  <a:pt x="1744599" y="404494"/>
                </a:lnTo>
                <a:lnTo>
                  <a:pt x="1716024" y="379094"/>
                </a:lnTo>
                <a:lnTo>
                  <a:pt x="1681099" y="355345"/>
                </a:lnTo>
                <a:lnTo>
                  <a:pt x="1638300" y="328294"/>
                </a:lnTo>
                <a:lnTo>
                  <a:pt x="1584324" y="303022"/>
                </a:lnTo>
                <a:lnTo>
                  <a:pt x="1528698" y="277622"/>
                </a:lnTo>
                <a:lnTo>
                  <a:pt x="1468373" y="249047"/>
                </a:lnTo>
                <a:lnTo>
                  <a:pt x="1412874" y="229997"/>
                </a:lnTo>
                <a:lnTo>
                  <a:pt x="1347723" y="204597"/>
                </a:lnTo>
                <a:lnTo>
                  <a:pt x="1219199" y="163322"/>
                </a:lnTo>
                <a:lnTo>
                  <a:pt x="1162049" y="145923"/>
                </a:lnTo>
                <a:lnTo>
                  <a:pt x="1092199" y="128524"/>
                </a:lnTo>
                <a:lnTo>
                  <a:pt x="1031874" y="109474"/>
                </a:lnTo>
                <a:lnTo>
                  <a:pt x="887348" y="74549"/>
                </a:lnTo>
                <a:lnTo>
                  <a:pt x="811276" y="57150"/>
                </a:lnTo>
                <a:lnTo>
                  <a:pt x="742949" y="45974"/>
                </a:lnTo>
                <a:lnTo>
                  <a:pt x="669924" y="31750"/>
                </a:lnTo>
                <a:lnTo>
                  <a:pt x="522351" y="14224"/>
                </a:lnTo>
                <a:lnTo>
                  <a:pt x="462026" y="7874"/>
                </a:lnTo>
                <a:lnTo>
                  <a:pt x="325501" y="1524"/>
                </a:lnTo>
                <a:lnTo>
                  <a:pt x="258698" y="0"/>
                </a:lnTo>
                <a:close/>
              </a:path>
              <a:path w="2209800" h="622300">
                <a:moveTo>
                  <a:pt x="2209800" y="371220"/>
                </a:moveTo>
                <a:lnTo>
                  <a:pt x="1744599" y="404494"/>
                </a:lnTo>
                <a:lnTo>
                  <a:pt x="2082800" y="404494"/>
                </a:lnTo>
                <a:lnTo>
                  <a:pt x="2138299" y="388619"/>
                </a:lnTo>
                <a:lnTo>
                  <a:pt x="2209800" y="37122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1496" y="2918460"/>
            <a:ext cx="2209800" cy="622300"/>
          </a:xfrm>
          <a:custGeom>
            <a:avLst/>
            <a:gdLst/>
            <a:ahLst/>
            <a:cxnLst/>
            <a:rect l="l" t="t" r="r" b="b"/>
            <a:pathLst>
              <a:path w="2209800" h="622300">
                <a:moveTo>
                  <a:pt x="1523" y="4699"/>
                </a:moveTo>
                <a:lnTo>
                  <a:pt x="125348" y="0"/>
                </a:lnTo>
                <a:lnTo>
                  <a:pt x="185673" y="0"/>
                </a:lnTo>
                <a:lnTo>
                  <a:pt x="258698" y="0"/>
                </a:lnTo>
                <a:lnTo>
                  <a:pt x="325501" y="1524"/>
                </a:lnTo>
                <a:lnTo>
                  <a:pt x="393699" y="4699"/>
                </a:lnTo>
                <a:lnTo>
                  <a:pt x="462026" y="7874"/>
                </a:lnTo>
                <a:lnTo>
                  <a:pt x="522351" y="14224"/>
                </a:lnTo>
                <a:lnTo>
                  <a:pt x="589026" y="22225"/>
                </a:lnTo>
                <a:lnTo>
                  <a:pt x="669924" y="31750"/>
                </a:lnTo>
                <a:lnTo>
                  <a:pt x="742949" y="45974"/>
                </a:lnTo>
                <a:lnTo>
                  <a:pt x="811276" y="57150"/>
                </a:lnTo>
                <a:lnTo>
                  <a:pt x="887348" y="74549"/>
                </a:lnTo>
                <a:lnTo>
                  <a:pt x="960373" y="91948"/>
                </a:lnTo>
                <a:lnTo>
                  <a:pt x="1031874" y="109474"/>
                </a:lnTo>
                <a:lnTo>
                  <a:pt x="1092199" y="128524"/>
                </a:lnTo>
                <a:lnTo>
                  <a:pt x="1162049" y="145923"/>
                </a:lnTo>
                <a:lnTo>
                  <a:pt x="1219199" y="163322"/>
                </a:lnTo>
                <a:lnTo>
                  <a:pt x="1282699" y="184023"/>
                </a:lnTo>
                <a:lnTo>
                  <a:pt x="1347723" y="204597"/>
                </a:lnTo>
                <a:lnTo>
                  <a:pt x="1412874" y="229997"/>
                </a:lnTo>
                <a:lnTo>
                  <a:pt x="1468373" y="249047"/>
                </a:lnTo>
                <a:lnTo>
                  <a:pt x="1528698" y="277622"/>
                </a:lnTo>
                <a:lnTo>
                  <a:pt x="1584324" y="303022"/>
                </a:lnTo>
                <a:lnTo>
                  <a:pt x="1638300" y="328294"/>
                </a:lnTo>
                <a:lnTo>
                  <a:pt x="1681099" y="355345"/>
                </a:lnTo>
                <a:lnTo>
                  <a:pt x="1716024" y="379094"/>
                </a:lnTo>
                <a:lnTo>
                  <a:pt x="1744599" y="404494"/>
                </a:lnTo>
                <a:lnTo>
                  <a:pt x="2209800" y="371220"/>
                </a:lnTo>
                <a:lnTo>
                  <a:pt x="2138299" y="388619"/>
                </a:lnTo>
                <a:lnTo>
                  <a:pt x="2082800" y="404494"/>
                </a:lnTo>
                <a:lnTo>
                  <a:pt x="2012950" y="420369"/>
                </a:lnTo>
                <a:lnTo>
                  <a:pt x="1962150" y="436244"/>
                </a:lnTo>
                <a:lnTo>
                  <a:pt x="1917700" y="452119"/>
                </a:lnTo>
                <a:lnTo>
                  <a:pt x="1877949" y="463168"/>
                </a:lnTo>
                <a:lnTo>
                  <a:pt x="1838325" y="480567"/>
                </a:lnTo>
                <a:lnTo>
                  <a:pt x="1800225" y="494918"/>
                </a:lnTo>
                <a:lnTo>
                  <a:pt x="1758950" y="513968"/>
                </a:lnTo>
                <a:lnTo>
                  <a:pt x="1712849" y="534542"/>
                </a:lnTo>
                <a:lnTo>
                  <a:pt x="1663700" y="556767"/>
                </a:lnTo>
                <a:lnTo>
                  <a:pt x="1625599" y="578992"/>
                </a:lnTo>
                <a:lnTo>
                  <a:pt x="1582673" y="602741"/>
                </a:lnTo>
                <a:lnTo>
                  <a:pt x="1549399" y="621791"/>
                </a:lnTo>
                <a:lnTo>
                  <a:pt x="1512823" y="615441"/>
                </a:lnTo>
                <a:lnTo>
                  <a:pt x="1476374" y="604392"/>
                </a:lnTo>
                <a:lnTo>
                  <a:pt x="1438274" y="594867"/>
                </a:lnTo>
                <a:lnTo>
                  <a:pt x="1392173" y="583691"/>
                </a:lnTo>
                <a:lnTo>
                  <a:pt x="1346199" y="572642"/>
                </a:lnTo>
                <a:lnTo>
                  <a:pt x="1301749" y="564641"/>
                </a:lnTo>
                <a:lnTo>
                  <a:pt x="1260474" y="558291"/>
                </a:lnTo>
                <a:lnTo>
                  <a:pt x="1212849" y="548766"/>
                </a:lnTo>
                <a:lnTo>
                  <a:pt x="1165224" y="544067"/>
                </a:lnTo>
                <a:lnTo>
                  <a:pt x="1112773" y="534542"/>
                </a:lnTo>
                <a:lnTo>
                  <a:pt x="1065148" y="528192"/>
                </a:lnTo>
                <a:lnTo>
                  <a:pt x="1020698" y="521842"/>
                </a:lnTo>
                <a:lnTo>
                  <a:pt x="971549" y="517143"/>
                </a:lnTo>
                <a:lnTo>
                  <a:pt x="923924" y="510793"/>
                </a:lnTo>
                <a:lnTo>
                  <a:pt x="877823" y="505967"/>
                </a:lnTo>
                <a:lnTo>
                  <a:pt x="827023" y="499617"/>
                </a:lnTo>
                <a:lnTo>
                  <a:pt x="755649" y="494918"/>
                </a:lnTo>
                <a:lnTo>
                  <a:pt x="1238249" y="447293"/>
                </a:lnTo>
                <a:lnTo>
                  <a:pt x="1206499" y="412368"/>
                </a:lnTo>
                <a:lnTo>
                  <a:pt x="1171574" y="385444"/>
                </a:lnTo>
                <a:lnTo>
                  <a:pt x="1100073" y="334644"/>
                </a:lnTo>
                <a:lnTo>
                  <a:pt x="1060449" y="310895"/>
                </a:lnTo>
                <a:lnTo>
                  <a:pt x="1020698" y="285495"/>
                </a:lnTo>
                <a:lnTo>
                  <a:pt x="963548" y="256920"/>
                </a:lnTo>
                <a:lnTo>
                  <a:pt x="903223" y="225298"/>
                </a:lnTo>
                <a:lnTo>
                  <a:pt x="842898" y="204597"/>
                </a:lnTo>
                <a:lnTo>
                  <a:pt x="761999" y="171323"/>
                </a:lnTo>
                <a:lnTo>
                  <a:pt x="693801" y="152273"/>
                </a:lnTo>
                <a:lnTo>
                  <a:pt x="628649" y="133223"/>
                </a:lnTo>
                <a:lnTo>
                  <a:pt x="573151" y="117348"/>
                </a:lnTo>
                <a:lnTo>
                  <a:pt x="533399" y="106299"/>
                </a:lnTo>
                <a:lnTo>
                  <a:pt x="462026" y="95123"/>
                </a:lnTo>
                <a:lnTo>
                  <a:pt x="396874" y="84074"/>
                </a:lnTo>
                <a:lnTo>
                  <a:pt x="325501" y="69850"/>
                </a:lnTo>
                <a:lnTo>
                  <a:pt x="225425" y="61849"/>
                </a:lnTo>
                <a:lnTo>
                  <a:pt x="149225" y="55499"/>
                </a:lnTo>
                <a:lnTo>
                  <a:pt x="0" y="52324"/>
                </a:lnTo>
                <a:lnTo>
                  <a:pt x="1523" y="46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67839" y="3566159"/>
            <a:ext cx="2199640" cy="61912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marR="3175">
              <a:lnSpc>
                <a:spcPts val="2335"/>
              </a:lnSpc>
              <a:tabLst>
                <a:tab pos="721360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u(t</a:t>
            </a:r>
            <a:r>
              <a:rPr sz="1950" b="1" spc="7" baseline="-21367" dirty="0">
                <a:latin typeface="Times New Roman"/>
                <a:cs typeface="Times New Roman"/>
              </a:rPr>
              <a:t>n</a:t>
            </a:r>
            <a:r>
              <a:rPr sz="1950" b="1" spc="-15" baseline="-21367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)	=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F(</a:t>
            </a:r>
            <a:r>
              <a:rPr sz="2000" b="1" dirty="0">
                <a:solidFill>
                  <a:srgbClr val="339966"/>
                </a:solidFill>
                <a:latin typeface="Times New Roman"/>
                <a:cs typeface="Times New Roman"/>
              </a:rPr>
              <a:t>s(t</a:t>
            </a:r>
            <a:r>
              <a:rPr sz="1950" b="1" baseline="-21367" dirty="0">
                <a:solidFill>
                  <a:srgbClr val="339966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339966"/>
                </a:solidFill>
                <a:latin typeface="Times New Roman"/>
                <a:cs typeface="Times New Roman"/>
              </a:rPr>
              <a:t>)</a:t>
            </a:r>
            <a:r>
              <a:rPr sz="2000" b="1" dirty="0">
                <a:latin typeface="Times New Roman"/>
                <a:cs typeface="Times New Roman"/>
              </a:rPr>
              <a:t>,i(t</a:t>
            </a:r>
            <a:r>
              <a:rPr sz="1950" b="1" baseline="-21367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))</a:t>
            </a:r>
            <a:endParaRPr sz="20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s(t</a:t>
            </a:r>
            <a:r>
              <a:rPr sz="1950" b="1" spc="7" baseline="-21367" dirty="0">
                <a:latin typeface="Times New Roman"/>
                <a:cs typeface="Times New Roman"/>
              </a:rPr>
              <a:t>n+1</a:t>
            </a:r>
            <a:r>
              <a:rPr sz="2000" b="1" spc="5" dirty="0">
                <a:latin typeface="Times New Roman"/>
                <a:cs typeface="Times New Roman"/>
              </a:rPr>
              <a:t>) </a:t>
            </a:r>
            <a:r>
              <a:rPr sz="2000" b="1" dirty="0">
                <a:latin typeface="Times New Roman"/>
                <a:cs typeface="Times New Roman"/>
              </a:rPr>
              <a:t>=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G(</a:t>
            </a:r>
            <a:r>
              <a:rPr sz="2000" b="1" spc="-5" dirty="0">
                <a:solidFill>
                  <a:srgbClr val="339966"/>
                </a:solidFill>
                <a:latin typeface="Times New Roman"/>
                <a:cs typeface="Times New Roman"/>
              </a:rPr>
              <a:t>s(t</a:t>
            </a:r>
            <a:r>
              <a:rPr sz="1950" b="1" spc="-7" baseline="-21367" dirty="0">
                <a:solidFill>
                  <a:srgbClr val="339966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339966"/>
                </a:solidFill>
                <a:latin typeface="Times New Roman"/>
                <a:cs typeface="Times New Roman"/>
              </a:rPr>
              <a:t>)</a:t>
            </a:r>
            <a:r>
              <a:rPr sz="2000" b="1" spc="-5" dirty="0">
                <a:latin typeface="Times New Roman"/>
                <a:cs typeface="Times New Roman"/>
              </a:rPr>
              <a:t>,i(t</a:t>
            </a:r>
            <a:r>
              <a:rPr sz="1950" b="1" spc="-7" baseline="-21367" dirty="0">
                <a:latin typeface="Times New Roman"/>
                <a:cs typeface="Times New Roman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))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75297" y="1299210"/>
            <a:ext cx="1373505" cy="1144905"/>
          </a:xfrm>
          <a:custGeom>
            <a:avLst/>
            <a:gdLst/>
            <a:ahLst/>
            <a:cxnLst/>
            <a:rect l="l" t="t" r="r" b="b"/>
            <a:pathLst>
              <a:path w="1373504" h="1144905">
                <a:moveTo>
                  <a:pt x="0" y="1144524"/>
                </a:moveTo>
                <a:lnTo>
                  <a:pt x="1373124" y="1144524"/>
                </a:lnTo>
                <a:lnTo>
                  <a:pt x="1373124" y="0"/>
                </a:lnTo>
                <a:lnTo>
                  <a:pt x="0" y="0"/>
                </a:lnTo>
                <a:lnTo>
                  <a:pt x="0" y="11445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5297" y="1299210"/>
            <a:ext cx="1373505" cy="1144905"/>
          </a:xfrm>
          <a:custGeom>
            <a:avLst/>
            <a:gdLst/>
            <a:ahLst/>
            <a:cxnLst/>
            <a:rect l="l" t="t" r="r" b="b"/>
            <a:pathLst>
              <a:path w="1373504" h="1144905">
                <a:moveTo>
                  <a:pt x="0" y="1144524"/>
                </a:moveTo>
                <a:lnTo>
                  <a:pt x="1373124" y="1144524"/>
                </a:lnTo>
                <a:lnTo>
                  <a:pt x="1373124" y="0"/>
                </a:lnTo>
                <a:lnTo>
                  <a:pt x="0" y="0"/>
                </a:lnTo>
                <a:lnTo>
                  <a:pt x="0" y="114452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68642" y="1687195"/>
            <a:ext cx="19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75297" y="3198114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75297" y="5034534"/>
            <a:ext cx="1373505" cy="810895"/>
          </a:xfrm>
          <a:custGeom>
            <a:avLst/>
            <a:gdLst/>
            <a:ahLst/>
            <a:cxnLst/>
            <a:rect l="l" t="t" r="r" b="b"/>
            <a:pathLst>
              <a:path w="1373504" h="810895">
                <a:moveTo>
                  <a:pt x="0" y="810767"/>
                </a:moveTo>
                <a:lnTo>
                  <a:pt x="1373124" y="810767"/>
                </a:lnTo>
                <a:lnTo>
                  <a:pt x="1373124" y="0"/>
                </a:lnTo>
                <a:lnTo>
                  <a:pt x="0" y="0"/>
                </a:lnTo>
                <a:lnTo>
                  <a:pt x="0" y="8107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5297" y="5034534"/>
            <a:ext cx="1373505" cy="810895"/>
          </a:xfrm>
          <a:custGeom>
            <a:avLst/>
            <a:gdLst/>
            <a:ahLst/>
            <a:cxnLst/>
            <a:rect l="l" t="t" r="r" b="b"/>
            <a:pathLst>
              <a:path w="1373504" h="810895">
                <a:moveTo>
                  <a:pt x="0" y="810767"/>
                </a:moveTo>
                <a:lnTo>
                  <a:pt x="1373124" y="810767"/>
                </a:lnTo>
                <a:lnTo>
                  <a:pt x="1373124" y="0"/>
                </a:lnTo>
                <a:lnTo>
                  <a:pt x="0" y="0"/>
                </a:lnTo>
                <a:lnTo>
                  <a:pt x="0" y="81076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6135" y="1825751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42604" y="171754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7931"/>
                </a:lnTo>
                <a:lnTo>
                  <a:pt x="217931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30365" y="5060950"/>
            <a:ext cx="10420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marR="5080" indent="-4425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Ritardo  </a:t>
            </a:r>
            <a:r>
              <a:rPr sz="2400" b="1" spc="-5" dirty="0">
                <a:solidFill>
                  <a:srgbClr val="FF5050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5389" y="1043685"/>
            <a:ext cx="580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i(t</a:t>
            </a:r>
            <a:r>
              <a:rPr sz="2400" b="1" baseline="-20833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25561" y="3791711"/>
            <a:ext cx="476250" cy="1676400"/>
          </a:xfrm>
          <a:custGeom>
            <a:avLst/>
            <a:gdLst/>
            <a:ahLst/>
            <a:cxnLst/>
            <a:rect l="l" t="t" r="r" b="b"/>
            <a:pathLst>
              <a:path w="476250" h="1676400">
                <a:moveTo>
                  <a:pt x="114300" y="1562100"/>
                </a:moveTo>
                <a:lnTo>
                  <a:pt x="0" y="1619250"/>
                </a:lnTo>
                <a:lnTo>
                  <a:pt x="114300" y="1676400"/>
                </a:lnTo>
                <a:lnTo>
                  <a:pt x="114300" y="1638300"/>
                </a:lnTo>
                <a:lnTo>
                  <a:pt x="95250" y="1638300"/>
                </a:lnTo>
                <a:lnTo>
                  <a:pt x="95250" y="1600200"/>
                </a:lnTo>
                <a:lnTo>
                  <a:pt x="114300" y="1600200"/>
                </a:lnTo>
                <a:lnTo>
                  <a:pt x="114300" y="1562100"/>
                </a:lnTo>
                <a:close/>
              </a:path>
              <a:path w="476250" h="1676400">
                <a:moveTo>
                  <a:pt x="114300" y="1600200"/>
                </a:moveTo>
                <a:lnTo>
                  <a:pt x="95250" y="1600200"/>
                </a:lnTo>
                <a:lnTo>
                  <a:pt x="95250" y="1638300"/>
                </a:lnTo>
                <a:lnTo>
                  <a:pt x="114300" y="1638300"/>
                </a:lnTo>
                <a:lnTo>
                  <a:pt x="114300" y="1600200"/>
                </a:lnTo>
                <a:close/>
              </a:path>
              <a:path w="476250" h="1676400">
                <a:moveTo>
                  <a:pt x="438150" y="1600200"/>
                </a:moveTo>
                <a:lnTo>
                  <a:pt x="114300" y="1600200"/>
                </a:lnTo>
                <a:lnTo>
                  <a:pt x="114300" y="1638300"/>
                </a:lnTo>
                <a:lnTo>
                  <a:pt x="457200" y="1638300"/>
                </a:lnTo>
                <a:lnTo>
                  <a:pt x="464623" y="1636805"/>
                </a:lnTo>
                <a:lnTo>
                  <a:pt x="470677" y="1632727"/>
                </a:lnTo>
                <a:lnTo>
                  <a:pt x="474755" y="1626673"/>
                </a:lnTo>
                <a:lnTo>
                  <a:pt x="476250" y="1619250"/>
                </a:lnTo>
                <a:lnTo>
                  <a:pt x="438150" y="1619250"/>
                </a:lnTo>
                <a:lnTo>
                  <a:pt x="438150" y="1600200"/>
                </a:lnTo>
                <a:close/>
              </a:path>
              <a:path w="476250" h="1676400">
                <a:moveTo>
                  <a:pt x="438150" y="19050"/>
                </a:moveTo>
                <a:lnTo>
                  <a:pt x="438150" y="1619250"/>
                </a:lnTo>
                <a:lnTo>
                  <a:pt x="457200" y="1600200"/>
                </a:lnTo>
                <a:lnTo>
                  <a:pt x="476250" y="1600200"/>
                </a:lnTo>
                <a:lnTo>
                  <a:pt x="476250" y="38100"/>
                </a:lnTo>
                <a:lnTo>
                  <a:pt x="457200" y="38100"/>
                </a:lnTo>
                <a:lnTo>
                  <a:pt x="438150" y="19050"/>
                </a:lnTo>
                <a:close/>
              </a:path>
              <a:path w="476250" h="1676400">
                <a:moveTo>
                  <a:pt x="476250" y="1600200"/>
                </a:moveTo>
                <a:lnTo>
                  <a:pt x="457200" y="1600200"/>
                </a:lnTo>
                <a:lnTo>
                  <a:pt x="438150" y="1619250"/>
                </a:lnTo>
                <a:lnTo>
                  <a:pt x="476250" y="1619250"/>
                </a:lnTo>
                <a:lnTo>
                  <a:pt x="476250" y="1600200"/>
                </a:lnTo>
                <a:close/>
              </a:path>
              <a:path w="476250" h="1676400">
                <a:moveTo>
                  <a:pt x="457200" y="0"/>
                </a:moveTo>
                <a:lnTo>
                  <a:pt x="0" y="0"/>
                </a:lnTo>
                <a:lnTo>
                  <a:pt x="0" y="38100"/>
                </a:lnTo>
                <a:lnTo>
                  <a:pt x="438150" y="38100"/>
                </a:lnTo>
                <a:lnTo>
                  <a:pt x="438150" y="19050"/>
                </a:lnTo>
                <a:lnTo>
                  <a:pt x="476250" y="19050"/>
                </a:lnTo>
                <a:lnTo>
                  <a:pt x="474755" y="11626"/>
                </a:lnTo>
                <a:lnTo>
                  <a:pt x="470677" y="5572"/>
                </a:lnTo>
                <a:lnTo>
                  <a:pt x="464623" y="1494"/>
                </a:lnTo>
                <a:lnTo>
                  <a:pt x="457200" y="0"/>
                </a:lnTo>
                <a:close/>
              </a:path>
              <a:path w="476250" h="1676400">
                <a:moveTo>
                  <a:pt x="476250" y="19050"/>
                </a:moveTo>
                <a:lnTo>
                  <a:pt x="438150" y="19050"/>
                </a:lnTo>
                <a:lnTo>
                  <a:pt x="457200" y="38100"/>
                </a:lnTo>
                <a:lnTo>
                  <a:pt x="476250" y="38100"/>
                </a:lnTo>
                <a:lnTo>
                  <a:pt x="47625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3911" y="2077211"/>
            <a:ext cx="400050" cy="3400425"/>
          </a:xfrm>
          <a:custGeom>
            <a:avLst/>
            <a:gdLst/>
            <a:ahLst/>
            <a:cxnLst/>
            <a:rect l="l" t="t" r="r" b="b"/>
            <a:pathLst>
              <a:path w="400050" h="3400425">
                <a:moveTo>
                  <a:pt x="285750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49"/>
                </a:lnTo>
                <a:lnTo>
                  <a:pt x="0" y="3380994"/>
                </a:lnTo>
                <a:lnTo>
                  <a:pt x="1494" y="3388417"/>
                </a:lnTo>
                <a:lnTo>
                  <a:pt x="5572" y="3394471"/>
                </a:lnTo>
                <a:lnTo>
                  <a:pt x="11626" y="3398549"/>
                </a:lnTo>
                <a:lnTo>
                  <a:pt x="19050" y="3400044"/>
                </a:lnTo>
                <a:lnTo>
                  <a:pt x="400049" y="3400044"/>
                </a:lnTo>
                <a:lnTo>
                  <a:pt x="400049" y="3380994"/>
                </a:lnTo>
                <a:lnTo>
                  <a:pt x="38100" y="3380994"/>
                </a:lnTo>
                <a:lnTo>
                  <a:pt x="19050" y="3361944"/>
                </a:lnTo>
                <a:lnTo>
                  <a:pt x="38100" y="3361944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285750" y="57150"/>
                </a:lnTo>
                <a:lnTo>
                  <a:pt x="285750" y="38100"/>
                </a:lnTo>
                <a:close/>
              </a:path>
              <a:path w="400050" h="3400425">
                <a:moveTo>
                  <a:pt x="38100" y="3361944"/>
                </a:moveTo>
                <a:lnTo>
                  <a:pt x="19050" y="3361944"/>
                </a:lnTo>
                <a:lnTo>
                  <a:pt x="38100" y="3380994"/>
                </a:lnTo>
                <a:lnTo>
                  <a:pt x="38100" y="3361944"/>
                </a:lnTo>
                <a:close/>
              </a:path>
              <a:path w="400050" h="3400425">
                <a:moveTo>
                  <a:pt x="400049" y="3361944"/>
                </a:moveTo>
                <a:lnTo>
                  <a:pt x="38100" y="3361944"/>
                </a:lnTo>
                <a:lnTo>
                  <a:pt x="38100" y="3380994"/>
                </a:lnTo>
                <a:lnTo>
                  <a:pt x="400049" y="3380994"/>
                </a:lnTo>
                <a:lnTo>
                  <a:pt x="400049" y="3361944"/>
                </a:lnTo>
                <a:close/>
              </a:path>
              <a:path w="400050" h="3400425">
                <a:moveTo>
                  <a:pt x="285750" y="0"/>
                </a:moveTo>
                <a:lnTo>
                  <a:pt x="285750" y="114300"/>
                </a:lnTo>
                <a:lnTo>
                  <a:pt x="361949" y="76200"/>
                </a:lnTo>
                <a:lnTo>
                  <a:pt x="304800" y="76200"/>
                </a:lnTo>
                <a:lnTo>
                  <a:pt x="304800" y="38100"/>
                </a:lnTo>
                <a:lnTo>
                  <a:pt x="361949" y="38100"/>
                </a:lnTo>
                <a:lnTo>
                  <a:pt x="285750" y="0"/>
                </a:lnTo>
                <a:close/>
              </a:path>
              <a:path w="400050" h="3400425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400050" h="3400425">
                <a:moveTo>
                  <a:pt x="285750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285750" y="76200"/>
                </a:lnTo>
                <a:lnTo>
                  <a:pt x="285750" y="57150"/>
                </a:lnTo>
                <a:close/>
              </a:path>
              <a:path w="400050" h="3400425">
                <a:moveTo>
                  <a:pt x="361949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61949" y="76200"/>
                </a:lnTo>
                <a:lnTo>
                  <a:pt x="400049" y="57150"/>
                </a:lnTo>
                <a:lnTo>
                  <a:pt x="36194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5811" y="4058411"/>
            <a:ext cx="459740" cy="114300"/>
          </a:xfrm>
          <a:custGeom>
            <a:avLst/>
            <a:gdLst/>
            <a:ahLst/>
            <a:cxnLst/>
            <a:rect l="l" t="t" r="r" b="b"/>
            <a:pathLst>
              <a:path w="459740" h="114300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57150" y="114300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0465" y="76200"/>
                </a:lnTo>
                <a:lnTo>
                  <a:pt x="57150" y="76200"/>
                </a:lnTo>
                <a:lnTo>
                  <a:pt x="57150" y="38100"/>
                </a:lnTo>
                <a:lnTo>
                  <a:pt x="110465" y="3810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459740" h="114300">
                <a:moveTo>
                  <a:pt x="345186" y="0"/>
                </a:moveTo>
                <a:lnTo>
                  <a:pt x="345186" y="114300"/>
                </a:lnTo>
                <a:lnTo>
                  <a:pt x="421386" y="76200"/>
                </a:lnTo>
                <a:lnTo>
                  <a:pt x="364236" y="76200"/>
                </a:lnTo>
                <a:lnTo>
                  <a:pt x="364236" y="38100"/>
                </a:lnTo>
                <a:lnTo>
                  <a:pt x="421386" y="38100"/>
                </a:lnTo>
                <a:lnTo>
                  <a:pt x="345186" y="0"/>
                </a:lnTo>
                <a:close/>
              </a:path>
              <a:path w="459740" h="114300">
                <a:moveTo>
                  <a:pt x="110465" y="38100"/>
                </a:moveTo>
                <a:lnTo>
                  <a:pt x="57150" y="38100"/>
                </a:lnTo>
                <a:lnTo>
                  <a:pt x="57150" y="76200"/>
                </a:lnTo>
                <a:lnTo>
                  <a:pt x="110465" y="76200"/>
                </a:lnTo>
                <a:lnTo>
                  <a:pt x="114300" y="57150"/>
                </a:lnTo>
                <a:lnTo>
                  <a:pt x="110465" y="38100"/>
                </a:lnTo>
                <a:close/>
              </a:path>
              <a:path w="459740" h="114300">
                <a:moveTo>
                  <a:pt x="345186" y="38100"/>
                </a:moveTo>
                <a:lnTo>
                  <a:pt x="110465" y="38100"/>
                </a:lnTo>
                <a:lnTo>
                  <a:pt x="114300" y="57150"/>
                </a:lnTo>
                <a:lnTo>
                  <a:pt x="110465" y="76200"/>
                </a:lnTo>
                <a:lnTo>
                  <a:pt x="345186" y="76200"/>
                </a:lnTo>
                <a:lnTo>
                  <a:pt x="345186" y="38100"/>
                </a:lnTo>
                <a:close/>
              </a:path>
              <a:path w="459740" h="114300">
                <a:moveTo>
                  <a:pt x="421386" y="38100"/>
                </a:moveTo>
                <a:lnTo>
                  <a:pt x="364236" y="38100"/>
                </a:lnTo>
                <a:lnTo>
                  <a:pt x="364236" y="76200"/>
                </a:lnTo>
                <a:lnTo>
                  <a:pt x="421386" y="76200"/>
                </a:lnTo>
                <a:lnTo>
                  <a:pt x="459486" y="57150"/>
                </a:lnTo>
                <a:lnTo>
                  <a:pt x="42138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3361" y="1469008"/>
            <a:ext cx="990600" cy="114300"/>
          </a:xfrm>
          <a:custGeom>
            <a:avLst/>
            <a:gdLst/>
            <a:ahLst/>
            <a:cxnLst/>
            <a:rect l="l" t="t" r="r" b="b"/>
            <a:pathLst>
              <a:path w="990600" h="114300">
                <a:moveTo>
                  <a:pt x="876257" y="76170"/>
                </a:moveTo>
                <a:lnTo>
                  <a:pt x="876173" y="114300"/>
                </a:lnTo>
                <a:lnTo>
                  <a:pt x="952627" y="76200"/>
                </a:lnTo>
                <a:lnTo>
                  <a:pt x="895350" y="76200"/>
                </a:lnTo>
                <a:lnTo>
                  <a:pt x="876257" y="76170"/>
                </a:lnTo>
                <a:close/>
              </a:path>
              <a:path w="990600" h="114300">
                <a:moveTo>
                  <a:pt x="876426" y="0"/>
                </a:moveTo>
                <a:lnTo>
                  <a:pt x="876257" y="76170"/>
                </a:lnTo>
                <a:lnTo>
                  <a:pt x="895350" y="76200"/>
                </a:lnTo>
                <a:lnTo>
                  <a:pt x="895350" y="38100"/>
                </a:lnTo>
                <a:lnTo>
                  <a:pt x="952314" y="38070"/>
                </a:lnTo>
                <a:lnTo>
                  <a:pt x="876426" y="0"/>
                </a:lnTo>
                <a:close/>
              </a:path>
              <a:path w="990600" h="114300">
                <a:moveTo>
                  <a:pt x="952314" y="38070"/>
                </a:moveTo>
                <a:lnTo>
                  <a:pt x="876342" y="38070"/>
                </a:lnTo>
                <a:lnTo>
                  <a:pt x="895350" y="38100"/>
                </a:lnTo>
                <a:lnTo>
                  <a:pt x="895350" y="76200"/>
                </a:lnTo>
                <a:lnTo>
                  <a:pt x="952627" y="76200"/>
                </a:lnTo>
                <a:lnTo>
                  <a:pt x="990599" y="57276"/>
                </a:lnTo>
                <a:lnTo>
                  <a:pt x="952314" y="38070"/>
                </a:lnTo>
                <a:close/>
              </a:path>
              <a:path w="990600" h="114300">
                <a:moveTo>
                  <a:pt x="0" y="36702"/>
                </a:moveTo>
                <a:lnTo>
                  <a:pt x="0" y="74802"/>
                </a:lnTo>
                <a:lnTo>
                  <a:pt x="876257" y="76170"/>
                </a:lnTo>
                <a:lnTo>
                  <a:pt x="876342" y="38070"/>
                </a:lnTo>
                <a:lnTo>
                  <a:pt x="0" y="36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39404" y="152526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65769" y="1348181"/>
            <a:ext cx="613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u(t</a:t>
            </a:r>
            <a:r>
              <a:rPr sz="2400" b="1" spc="2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40369" y="3177921"/>
            <a:ext cx="831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s(t</a:t>
            </a:r>
            <a:r>
              <a:rPr sz="2400" b="1" baseline="-20833" dirty="0">
                <a:latin typeface="Times New Roman"/>
                <a:cs typeface="Times New Roman"/>
              </a:rPr>
              <a:t>n+1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25389" y="5070170"/>
            <a:ext cx="614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s(t</a:t>
            </a:r>
            <a:r>
              <a:rPr sz="2400" b="1" baseline="-20833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11011" y="1467611"/>
            <a:ext cx="742950" cy="2019300"/>
          </a:xfrm>
          <a:custGeom>
            <a:avLst/>
            <a:gdLst/>
            <a:ahLst/>
            <a:cxnLst/>
            <a:rect l="l" t="t" r="r" b="b"/>
            <a:pathLst>
              <a:path w="742950" h="2019300">
                <a:moveTo>
                  <a:pt x="628650" y="1905000"/>
                </a:moveTo>
                <a:lnTo>
                  <a:pt x="628650" y="2019300"/>
                </a:lnTo>
                <a:lnTo>
                  <a:pt x="704849" y="1981200"/>
                </a:lnTo>
                <a:lnTo>
                  <a:pt x="647700" y="1981200"/>
                </a:lnTo>
                <a:lnTo>
                  <a:pt x="647700" y="1943100"/>
                </a:lnTo>
                <a:lnTo>
                  <a:pt x="704849" y="1943100"/>
                </a:lnTo>
                <a:lnTo>
                  <a:pt x="628650" y="1905000"/>
                </a:lnTo>
                <a:close/>
              </a:path>
              <a:path w="742950" h="2019300">
                <a:moveTo>
                  <a:pt x="38100" y="110465"/>
                </a:moveTo>
                <a:lnTo>
                  <a:pt x="38100" y="1962150"/>
                </a:lnTo>
                <a:lnTo>
                  <a:pt x="39594" y="1969573"/>
                </a:lnTo>
                <a:lnTo>
                  <a:pt x="43672" y="1975627"/>
                </a:lnTo>
                <a:lnTo>
                  <a:pt x="49726" y="1979705"/>
                </a:lnTo>
                <a:lnTo>
                  <a:pt x="57150" y="1981200"/>
                </a:lnTo>
                <a:lnTo>
                  <a:pt x="628650" y="1981200"/>
                </a:lnTo>
                <a:lnTo>
                  <a:pt x="628650" y="1962150"/>
                </a:lnTo>
                <a:lnTo>
                  <a:pt x="76200" y="1962150"/>
                </a:lnTo>
                <a:lnTo>
                  <a:pt x="57150" y="1943100"/>
                </a:lnTo>
                <a:lnTo>
                  <a:pt x="76200" y="194310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742950" h="2019300">
                <a:moveTo>
                  <a:pt x="704849" y="1943100"/>
                </a:moveTo>
                <a:lnTo>
                  <a:pt x="647700" y="1943100"/>
                </a:lnTo>
                <a:lnTo>
                  <a:pt x="647700" y="1981200"/>
                </a:lnTo>
                <a:lnTo>
                  <a:pt x="704849" y="1981200"/>
                </a:lnTo>
                <a:lnTo>
                  <a:pt x="742949" y="1962150"/>
                </a:lnTo>
                <a:lnTo>
                  <a:pt x="704849" y="1943100"/>
                </a:lnTo>
                <a:close/>
              </a:path>
              <a:path w="742950" h="2019300">
                <a:moveTo>
                  <a:pt x="76200" y="1943100"/>
                </a:moveTo>
                <a:lnTo>
                  <a:pt x="57150" y="1943100"/>
                </a:lnTo>
                <a:lnTo>
                  <a:pt x="76200" y="1962150"/>
                </a:lnTo>
                <a:lnTo>
                  <a:pt x="76200" y="1943100"/>
                </a:lnTo>
                <a:close/>
              </a:path>
              <a:path w="742950" h="2019300">
                <a:moveTo>
                  <a:pt x="628650" y="1943100"/>
                </a:moveTo>
                <a:lnTo>
                  <a:pt x="76200" y="1943100"/>
                </a:lnTo>
                <a:lnTo>
                  <a:pt x="76200" y="1962150"/>
                </a:lnTo>
                <a:lnTo>
                  <a:pt x="628650" y="1962150"/>
                </a:lnTo>
                <a:lnTo>
                  <a:pt x="628650" y="1943100"/>
                </a:lnTo>
                <a:close/>
              </a:path>
              <a:path w="742950" h="2019300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742950" h="2019300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742950" h="2019300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742950" h="2019300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3961" y="5467096"/>
            <a:ext cx="1371600" cy="998855"/>
          </a:xfrm>
          <a:custGeom>
            <a:avLst/>
            <a:gdLst/>
            <a:ahLst/>
            <a:cxnLst/>
            <a:rect l="l" t="t" r="r" b="b"/>
            <a:pathLst>
              <a:path w="1371600" h="998854">
                <a:moveTo>
                  <a:pt x="1371600" y="617473"/>
                </a:moveTo>
                <a:lnTo>
                  <a:pt x="0" y="617473"/>
                </a:lnTo>
                <a:lnTo>
                  <a:pt x="0" y="998473"/>
                </a:lnTo>
                <a:lnTo>
                  <a:pt x="1371600" y="998473"/>
                </a:lnTo>
                <a:lnTo>
                  <a:pt x="1371600" y="617473"/>
                </a:lnTo>
                <a:close/>
              </a:path>
              <a:path w="1371600" h="998854">
                <a:moveTo>
                  <a:pt x="42799" y="0"/>
                </a:moveTo>
                <a:lnTo>
                  <a:pt x="228600" y="617473"/>
                </a:lnTo>
                <a:lnTo>
                  <a:pt x="571500" y="617473"/>
                </a:lnTo>
                <a:lnTo>
                  <a:pt x="42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3961" y="5467096"/>
            <a:ext cx="1371600" cy="998855"/>
          </a:xfrm>
          <a:custGeom>
            <a:avLst/>
            <a:gdLst/>
            <a:ahLst/>
            <a:cxnLst/>
            <a:rect l="l" t="t" r="r" b="b"/>
            <a:pathLst>
              <a:path w="1371600" h="998854">
                <a:moveTo>
                  <a:pt x="0" y="617473"/>
                </a:moveTo>
                <a:lnTo>
                  <a:pt x="228600" y="617473"/>
                </a:lnTo>
                <a:lnTo>
                  <a:pt x="42799" y="0"/>
                </a:lnTo>
                <a:lnTo>
                  <a:pt x="571500" y="617473"/>
                </a:lnTo>
                <a:lnTo>
                  <a:pt x="1371600" y="617473"/>
                </a:lnTo>
                <a:lnTo>
                  <a:pt x="1371600" y="680973"/>
                </a:lnTo>
                <a:lnTo>
                  <a:pt x="1371600" y="776223"/>
                </a:lnTo>
                <a:lnTo>
                  <a:pt x="1371600" y="998473"/>
                </a:lnTo>
                <a:lnTo>
                  <a:pt x="571500" y="998473"/>
                </a:lnTo>
                <a:lnTo>
                  <a:pt x="228600" y="998473"/>
                </a:lnTo>
                <a:lnTo>
                  <a:pt x="0" y="998473"/>
                </a:lnTo>
                <a:lnTo>
                  <a:pt x="0" y="776223"/>
                </a:lnTo>
                <a:lnTo>
                  <a:pt x="0" y="680973"/>
                </a:lnTo>
                <a:lnTo>
                  <a:pt x="0" y="617473"/>
                </a:lnTo>
                <a:close/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821678" y="6100978"/>
            <a:ext cx="837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s(t</a:t>
            </a:r>
            <a:r>
              <a:rPr sz="1950" spc="7" baseline="-21367" dirty="0">
                <a:latin typeface="Times New Roman"/>
                <a:cs typeface="Times New Roman"/>
              </a:rPr>
              <a:t>0</a:t>
            </a:r>
            <a:r>
              <a:rPr sz="2000" spc="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 marR="8255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Il modello delle</a:t>
            </a:r>
            <a:r>
              <a:rPr spc="25" dirty="0"/>
              <a:t> </a:t>
            </a:r>
            <a:r>
              <a:rPr spc="-10" dirty="0">
                <a:solidFill>
                  <a:srgbClr val="000000"/>
                </a:solidFill>
              </a:rPr>
              <a:t>M.S.S.</a:t>
            </a:r>
          </a:p>
          <a:p>
            <a:pPr marL="88265" algn="ctr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FF0000"/>
                </a:solidFill>
              </a:rPr>
              <a:t>la discretizzazione del tempo e le </a:t>
            </a:r>
            <a:r>
              <a:rPr spc="-10" dirty="0">
                <a:solidFill>
                  <a:srgbClr val="FF0000"/>
                </a:solidFill>
              </a:rPr>
              <a:t>funzioni</a:t>
            </a:r>
            <a:r>
              <a:rPr spc="20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F,G</a:t>
            </a:r>
          </a:p>
        </p:txBody>
      </p:sp>
      <p:sp>
        <p:nvSpPr>
          <p:cNvPr id="40" name="object 40"/>
          <p:cNvSpPr/>
          <p:nvPr/>
        </p:nvSpPr>
        <p:spPr>
          <a:xfrm>
            <a:off x="955547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5900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16251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6604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76955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330199"/>
                </a:moveTo>
                <a:lnTo>
                  <a:pt x="31750" y="330199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330199"/>
                </a:lnTo>
                <a:close/>
              </a:path>
              <a:path w="76200" h="381000">
                <a:moveTo>
                  <a:pt x="44450" y="241300"/>
                </a:moveTo>
                <a:lnTo>
                  <a:pt x="31750" y="241300"/>
                </a:lnTo>
                <a:lnTo>
                  <a:pt x="31750" y="292100"/>
                </a:lnTo>
                <a:lnTo>
                  <a:pt x="44450" y="292100"/>
                </a:lnTo>
                <a:lnTo>
                  <a:pt x="44450" y="241300"/>
                </a:lnTo>
                <a:close/>
              </a:path>
              <a:path w="76200" h="381000">
                <a:moveTo>
                  <a:pt x="44450" y="152400"/>
                </a:moveTo>
                <a:lnTo>
                  <a:pt x="31750" y="152400"/>
                </a:lnTo>
                <a:lnTo>
                  <a:pt x="31750" y="203200"/>
                </a:lnTo>
                <a:lnTo>
                  <a:pt x="44450" y="203200"/>
                </a:lnTo>
                <a:lnTo>
                  <a:pt x="44450" y="152400"/>
                </a:lnTo>
                <a:close/>
              </a:path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7308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37659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53135" y="6076289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0</a:t>
            </a:r>
            <a:endParaRPr sz="1575" baseline="-793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81146" y="6076289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n</a:t>
            </a:r>
            <a:endParaRPr sz="1575" baseline="-793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636008" y="5716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0999"/>
                </a:lnTo>
                <a:lnTo>
                  <a:pt x="44450" y="380999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32535" y="5806256"/>
            <a:ext cx="1852295" cy="539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  <a:tabLst>
                <a:tab pos="476250" algn="l"/>
                <a:tab pos="1057275" algn="l"/>
                <a:tab pos="1533525" algn="l"/>
              </a:tabLst>
            </a:pP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0	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1	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2	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3</a:t>
            </a:r>
            <a:endParaRPr sz="1575" baseline="-7936">
              <a:latin typeface="Times New Roman"/>
              <a:cs typeface="Times New Roman"/>
            </a:endParaRPr>
          </a:p>
          <a:p>
            <a:pPr marL="15240" algn="ctr">
              <a:lnSpc>
                <a:spcPct val="100000"/>
              </a:lnSpc>
              <a:spcBef>
                <a:spcPts val="105"/>
              </a:spcBef>
              <a:tabLst>
                <a:tab pos="554990" algn="l"/>
                <a:tab pos="1116965" algn="l"/>
              </a:tabLst>
            </a:pP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1	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2	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3</a:t>
            </a:r>
            <a:endParaRPr sz="1575" baseline="-7936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44342" y="5837935"/>
            <a:ext cx="329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baseline="5208" dirty="0">
                <a:latin typeface="Times New Roman"/>
                <a:cs typeface="Times New Roman"/>
              </a:rPr>
              <a:t>T</a:t>
            </a:r>
            <a:r>
              <a:rPr sz="1050" spc="10" dirty="0">
                <a:latin typeface="Times New Roman"/>
                <a:cs typeface="Times New Roman"/>
              </a:rPr>
              <a:t>n</a:t>
            </a:r>
            <a:r>
              <a:rPr sz="1050" spc="-5" dirty="0">
                <a:latin typeface="Times New Roman"/>
                <a:cs typeface="Times New Roman"/>
              </a:rPr>
              <a:t>-</a:t>
            </a:r>
            <a:r>
              <a:rPr sz="1050" spc="5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42944" y="5819647"/>
            <a:ext cx="267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575" baseline="-7936" dirty="0">
                <a:latin typeface="Times New Roman"/>
                <a:cs typeface="Times New Roman"/>
              </a:rPr>
              <a:t>n</a:t>
            </a:r>
            <a:endParaRPr sz="1575" baseline="-7936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46296" y="5856833"/>
            <a:ext cx="488950" cy="50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>
              <a:lnSpc>
                <a:spcPts val="1895"/>
              </a:lnSpc>
              <a:spcBef>
                <a:spcPts val="95"/>
              </a:spcBef>
            </a:pPr>
            <a:r>
              <a:rPr sz="2400" spc="-15" baseline="5208" dirty="0">
                <a:latin typeface="Times New Roman"/>
                <a:cs typeface="Times New Roman"/>
              </a:rPr>
              <a:t>T</a:t>
            </a:r>
            <a:r>
              <a:rPr sz="1050" spc="10" dirty="0">
                <a:latin typeface="Times New Roman"/>
                <a:cs typeface="Times New Roman"/>
              </a:rPr>
              <a:t>n</a:t>
            </a:r>
            <a:r>
              <a:rPr sz="1050" spc="5" dirty="0">
                <a:latin typeface="Times New Roman"/>
                <a:cs typeface="Times New Roman"/>
              </a:rPr>
              <a:t>+1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895"/>
              </a:lnSpc>
            </a:pPr>
            <a:r>
              <a:rPr sz="2400" spc="7" baseline="5208" dirty="0">
                <a:latin typeface="Times New Roman"/>
                <a:cs typeface="Times New Roman"/>
              </a:rPr>
              <a:t>t</a:t>
            </a:r>
            <a:r>
              <a:rPr sz="1050" spc="5" dirty="0">
                <a:latin typeface="Times New Roman"/>
                <a:cs typeface="Times New Roman"/>
              </a:rPr>
              <a:t>n+1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45408" y="4343400"/>
            <a:ext cx="1801495" cy="1355725"/>
          </a:xfrm>
          <a:custGeom>
            <a:avLst/>
            <a:gdLst/>
            <a:ahLst/>
            <a:cxnLst/>
            <a:rect l="l" t="t" r="r" b="b"/>
            <a:pathLst>
              <a:path w="1801495" h="1355725">
                <a:moveTo>
                  <a:pt x="750569" y="1114044"/>
                </a:moveTo>
                <a:lnTo>
                  <a:pt x="300227" y="1114044"/>
                </a:lnTo>
                <a:lnTo>
                  <a:pt x="120522" y="1355267"/>
                </a:lnTo>
                <a:lnTo>
                  <a:pt x="750569" y="1114044"/>
                </a:lnTo>
                <a:close/>
              </a:path>
              <a:path w="1801495" h="1355725">
                <a:moveTo>
                  <a:pt x="1615693" y="0"/>
                </a:moveTo>
                <a:lnTo>
                  <a:pt x="185674" y="0"/>
                </a:lnTo>
                <a:lnTo>
                  <a:pt x="136333" y="6636"/>
                </a:lnTo>
                <a:lnTo>
                  <a:pt x="91985" y="25362"/>
                </a:lnTo>
                <a:lnTo>
                  <a:pt x="54403" y="54403"/>
                </a:lnTo>
                <a:lnTo>
                  <a:pt x="25362" y="91985"/>
                </a:lnTo>
                <a:lnTo>
                  <a:pt x="6636" y="136333"/>
                </a:lnTo>
                <a:lnTo>
                  <a:pt x="0" y="185674"/>
                </a:lnTo>
                <a:lnTo>
                  <a:pt x="0" y="928369"/>
                </a:lnTo>
                <a:lnTo>
                  <a:pt x="6636" y="977710"/>
                </a:lnTo>
                <a:lnTo>
                  <a:pt x="25362" y="1022058"/>
                </a:lnTo>
                <a:lnTo>
                  <a:pt x="54403" y="1059640"/>
                </a:lnTo>
                <a:lnTo>
                  <a:pt x="91985" y="1088681"/>
                </a:lnTo>
                <a:lnTo>
                  <a:pt x="136333" y="1107407"/>
                </a:lnTo>
                <a:lnTo>
                  <a:pt x="185674" y="1114044"/>
                </a:lnTo>
                <a:lnTo>
                  <a:pt x="1615693" y="1114044"/>
                </a:lnTo>
                <a:lnTo>
                  <a:pt x="1665034" y="1107407"/>
                </a:lnTo>
                <a:lnTo>
                  <a:pt x="1709382" y="1088681"/>
                </a:lnTo>
                <a:lnTo>
                  <a:pt x="1746964" y="1059640"/>
                </a:lnTo>
                <a:lnTo>
                  <a:pt x="1776005" y="1022058"/>
                </a:lnTo>
                <a:lnTo>
                  <a:pt x="1794731" y="977710"/>
                </a:lnTo>
                <a:lnTo>
                  <a:pt x="1801367" y="928369"/>
                </a:lnTo>
                <a:lnTo>
                  <a:pt x="1801367" y="185674"/>
                </a:lnTo>
                <a:lnTo>
                  <a:pt x="1794731" y="136333"/>
                </a:lnTo>
                <a:lnTo>
                  <a:pt x="1776005" y="91985"/>
                </a:lnTo>
                <a:lnTo>
                  <a:pt x="1746964" y="54403"/>
                </a:lnTo>
                <a:lnTo>
                  <a:pt x="1709382" y="25362"/>
                </a:lnTo>
                <a:lnTo>
                  <a:pt x="1665034" y="6636"/>
                </a:lnTo>
                <a:lnTo>
                  <a:pt x="1615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45408" y="4343400"/>
            <a:ext cx="1801495" cy="1355725"/>
          </a:xfrm>
          <a:custGeom>
            <a:avLst/>
            <a:gdLst/>
            <a:ahLst/>
            <a:cxnLst/>
            <a:rect l="l" t="t" r="r" b="b"/>
            <a:pathLst>
              <a:path w="1801495" h="1355725">
                <a:moveTo>
                  <a:pt x="0" y="185674"/>
                </a:moveTo>
                <a:lnTo>
                  <a:pt x="6636" y="136333"/>
                </a:lnTo>
                <a:lnTo>
                  <a:pt x="25362" y="91985"/>
                </a:lnTo>
                <a:lnTo>
                  <a:pt x="54403" y="54403"/>
                </a:lnTo>
                <a:lnTo>
                  <a:pt x="91985" y="25362"/>
                </a:lnTo>
                <a:lnTo>
                  <a:pt x="136333" y="6636"/>
                </a:lnTo>
                <a:lnTo>
                  <a:pt x="185674" y="0"/>
                </a:lnTo>
                <a:lnTo>
                  <a:pt x="300227" y="0"/>
                </a:lnTo>
                <a:lnTo>
                  <a:pt x="750569" y="0"/>
                </a:lnTo>
                <a:lnTo>
                  <a:pt x="1615693" y="0"/>
                </a:lnTo>
                <a:lnTo>
                  <a:pt x="1665034" y="6636"/>
                </a:lnTo>
                <a:lnTo>
                  <a:pt x="1709382" y="25362"/>
                </a:lnTo>
                <a:lnTo>
                  <a:pt x="1746964" y="54403"/>
                </a:lnTo>
                <a:lnTo>
                  <a:pt x="1776005" y="91985"/>
                </a:lnTo>
                <a:lnTo>
                  <a:pt x="1794731" y="136333"/>
                </a:lnTo>
                <a:lnTo>
                  <a:pt x="1801367" y="185674"/>
                </a:lnTo>
                <a:lnTo>
                  <a:pt x="1801367" y="649858"/>
                </a:lnTo>
                <a:lnTo>
                  <a:pt x="1801367" y="928369"/>
                </a:lnTo>
                <a:lnTo>
                  <a:pt x="1794731" y="977710"/>
                </a:lnTo>
                <a:lnTo>
                  <a:pt x="1776005" y="1022058"/>
                </a:lnTo>
                <a:lnTo>
                  <a:pt x="1746964" y="1059640"/>
                </a:lnTo>
                <a:lnTo>
                  <a:pt x="1709382" y="1088681"/>
                </a:lnTo>
                <a:lnTo>
                  <a:pt x="1665034" y="1107407"/>
                </a:lnTo>
                <a:lnTo>
                  <a:pt x="1615693" y="1114044"/>
                </a:lnTo>
                <a:lnTo>
                  <a:pt x="750569" y="1114044"/>
                </a:lnTo>
                <a:lnTo>
                  <a:pt x="120522" y="1355267"/>
                </a:lnTo>
                <a:lnTo>
                  <a:pt x="300227" y="1114044"/>
                </a:lnTo>
                <a:lnTo>
                  <a:pt x="185674" y="1114044"/>
                </a:lnTo>
                <a:lnTo>
                  <a:pt x="136333" y="1107407"/>
                </a:lnTo>
                <a:lnTo>
                  <a:pt x="91985" y="1088681"/>
                </a:lnTo>
                <a:lnTo>
                  <a:pt x="54403" y="1059640"/>
                </a:lnTo>
                <a:lnTo>
                  <a:pt x="25362" y="1022058"/>
                </a:lnTo>
                <a:lnTo>
                  <a:pt x="6636" y="977710"/>
                </a:lnTo>
                <a:lnTo>
                  <a:pt x="0" y="928369"/>
                </a:lnTo>
                <a:lnTo>
                  <a:pt x="0" y="649858"/>
                </a:lnTo>
                <a:lnTo>
                  <a:pt x="0" y="18567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727958" y="4422775"/>
            <a:ext cx="16865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Times New Roman"/>
                <a:cs typeface="Times New Roman"/>
              </a:rPr>
              <a:t>T</a:t>
            </a:r>
            <a:r>
              <a:rPr sz="1950" b="1" spc="-30" baseline="-12820" dirty="0">
                <a:latin typeface="Times New Roman"/>
                <a:cs typeface="Times New Roman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intervalli</a:t>
            </a:r>
            <a:endParaRPr sz="2000">
              <a:latin typeface="Times New Roman"/>
              <a:cs typeface="Times New Roman"/>
            </a:endParaRPr>
          </a:p>
          <a:p>
            <a:pPr marL="63500" marR="43180" indent="444500">
              <a:lnSpc>
                <a:spcPct val="100000"/>
              </a:lnSpc>
              <a:tabLst>
                <a:tab pos="498475" algn="l"/>
              </a:tabLst>
            </a:pPr>
            <a:r>
              <a:rPr sz="2000" dirty="0">
                <a:latin typeface="Times New Roman"/>
                <a:cs typeface="Times New Roman"/>
              </a:rPr>
              <a:t>di durata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5050"/>
                </a:solidFill>
                <a:latin typeface="Times New Roman"/>
                <a:cs typeface="Times New Roman"/>
              </a:rPr>
              <a:t>T  </a:t>
            </a:r>
            <a:r>
              <a:rPr sz="20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10683" dirty="0">
                <a:solidFill>
                  <a:srgbClr val="3333CC"/>
                </a:solidFill>
                <a:latin typeface="Times New Roman"/>
                <a:cs typeface="Times New Roman"/>
              </a:rPr>
              <a:t>i</a:t>
            </a:r>
            <a:r>
              <a:rPr sz="1950" b="1" spc="15" baseline="-1068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	</a:t>
            </a:r>
            <a:r>
              <a:rPr sz="2000" spc="-5" dirty="0">
                <a:latin typeface="Times New Roman"/>
                <a:cs typeface="Times New Roman"/>
              </a:rPr>
              <a:t>istanti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022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1277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3305" y="1005585"/>
            <a:ext cx="1817370" cy="758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3845" marR="5080" indent="-271780">
              <a:lnSpc>
                <a:spcPct val="100400"/>
              </a:lnSpc>
              <a:spcBef>
                <a:spcPts val="85"/>
              </a:spcBef>
            </a:pPr>
            <a:r>
              <a:rPr sz="2400" dirty="0">
                <a:latin typeface="Times New Roman"/>
                <a:cs typeface="Times New Roman"/>
              </a:rPr>
              <a:t>La funzione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F:  </a:t>
            </a:r>
            <a:r>
              <a:rPr sz="2400" dirty="0">
                <a:latin typeface="Times New Roman"/>
                <a:cs typeface="Times New Roman"/>
              </a:rPr>
              <a:t>S x I </a:t>
            </a:r>
            <a:r>
              <a:rPr sz="2400" i="1" dirty="0">
                <a:latin typeface="Symbol"/>
                <a:cs typeface="Symbol"/>
              </a:rPr>
              <a:t>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</a:p>
        </p:txBody>
      </p:sp>
      <p:sp>
        <p:nvSpPr>
          <p:cNvPr id="4" name="object 4"/>
          <p:cNvSpPr/>
          <p:nvPr/>
        </p:nvSpPr>
        <p:spPr>
          <a:xfrm>
            <a:off x="1254252" y="199796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8"/>
                </a:moveTo>
                <a:lnTo>
                  <a:pt x="2743200" y="521208"/>
                </a:lnTo>
                <a:lnTo>
                  <a:pt x="2743200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4252" y="199796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8"/>
                </a:moveTo>
                <a:lnTo>
                  <a:pt x="2743200" y="521208"/>
                </a:lnTo>
                <a:lnTo>
                  <a:pt x="2743200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19627" y="2069972"/>
            <a:ext cx="177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latin typeface="Times New Roman"/>
                <a:cs typeface="Times New Roman"/>
              </a:rPr>
              <a:t>I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9852" y="2519172"/>
            <a:ext cx="533400" cy="2682240"/>
          </a:xfrm>
          <a:custGeom>
            <a:avLst/>
            <a:gdLst/>
            <a:ahLst/>
            <a:cxnLst/>
            <a:rect l="l" t="t" r="r" b="b"/>
            <a:pathLst>
              <a:path w="533400" h="2682240">
                <a:moveTo>
                  <a:pt x="0" y="2682240"/>
                </a:moveTo>
                <a:lnTo>
                  <a:pt x="533400" y="2682240"/>
                </a:lnTo>
                <a:lnTo>
                  <a:pt x="533400" y="0"/>
                </a:lnTo>
                <a:lnTo>
                  <a:pt x="0" y="0"/>
                </a:lnTo>
                <a:lnTo>
                  <a:pt x="0" y="2682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852" y="2519172"/>
            <a:ext cx="533400" cy="2682240"/>
          </a:xfrm>
          <a:custGeom>
            <a:avLst/>
            <a:gdLst/>
            <a:ahLst/>
            <a:cxnLst/>
            <a:rect l="l" t="t" r="r" b="b"/>
            <a:pathLst>
              <a:path w="533400" h="2682240">
                <a:moveTo>
                  <a:pt x="0" y="2682240"/>
                </a:moveTo>
                <a:lnTo>
                  <a:pt x="533400" y="2682240"/>
                </a:lnTo>
                <a:lnTo>
                  <a:pt x="533400" y="0"/>
                </a:lnTo>
                <a:lnTo>
                  <a:pt x="0" y="0"/>
                </a:lnTo>
                <a:lnTo>
                  <a:pt x="0" y="26822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4791" y="2591815"/>
            <a:ext cx="12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4252" y="572414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7"/>
                </a:moveTo>
                <a:lnTo>
                  <a:pt x="2743200" y="521207"/>
                </a:lnTo>
                <a:lnTo>
                  <a:pt x="2743200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4252" y="572414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7"/>
                </a:moveTo>
                <a:lnTo>
                  <a:pt x="2743200" y="521207"/>
                </a:lnTo>
                <a:lnTo>
                  <a:pt x="2743200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43427" y="579556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4083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799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6652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39" h="350519">
                <a:moveTo>
                  <a:pt x="179069" y="0"/>
                </a:moveTo>
                <a:lnTo>
                  <a:pt x="166369" y="13970"/>
                </a:lnTo>
                <a:lnTo>
                  <a:pt x="14223" y="162813"/>
                </a:lnTo>
                <a:lnTo>
                  <a:pt x="0" y="175260"/>
                </a:lnTo>
                <a:lnTo>
                  <a:pt x="179069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69" y="324104"/>
                </a:lnTo>
                <a:lnTo>
                  <a:pt x="166369" y="311785"/>
                </a:lnTo>
                <a:lnTo>
                  <a:pt x="179831" y="298603"/>
                </a:lnTo>
                <a:lnTo>
                  <a:pt x="68127" y="189230"/>
                </a:lnTo>
                <a:lnTo>
                  <a:pt x="41147" y="189230"/>
                </a:lnTo>
                <a:lnTo>
                  <a:pt x="26923" y="175260"/>
                </a:lnTo>
                <a:lnTo>
                  <a:pt x="41147" y="162813"/>
                </a:lnTo>
                <a:lnTo>
                  <a:pt x="68150" y="162813"/>
                </a:lnTo>
                <a:lnTo>
                  <a:pt x="179831" y="53555"/>
                </a:lnTo>
                <a:lnTo>
                  <a:pt x="166369" y="40386"/>
                </a:lnTo>
                <a:lnTo>
                  <a:pt x="179069" y="26415"/>
                </a:lnTo>
                <a:lnTo>
                  <a:pt x="206016" y="26415"/>
                </a:lnTo>
                <a:lnTo>
                  <a:pt x="179069" y="0"/>
                </a:lnTo>
                <a:close/>
              </a:path>
              <a:path w="358139" h="350519">
                <a:moveTo>
                  <a:pt x="305020" y="176027"/>
                </a:moveTo>
                <a:lnTo>
                  <a:pt x="179831" y="298603"/>
                </a:lnTo>
                <a:lnTo>
                  <a:pt x="193294" y="311785"/>
                </a:lnTo>
                <a:lnTo>
                  <a:pt x="179069" y="324104"/>
                </a:lnTo>
                <a:lnTo>
                  <a:pt x="207573" y="324104"/>
                </a:lnTo>
                <a:lnTo>
                  <a:pt x="345440" y="189230"/>
                </a:lnTo>
                <a:lnTo>
                  <a:pt x="318516" y="189230"/>
                </a:lnTo>
                <a:lnTo>
                  <a:pt x="305020" y="176027"/>
                </a:lnTo>
                <a:close/>
              </a:path>
              <a:path w="358139" h="350519">
                <a:moveTo>
                  <a:pt x="54643" y="176027"/>
                </a:moveTo>
                <a:lnTo>
                  <a:pt x="41147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39" h="350519">
                <a:moveTo>
                  <a:pt x="345440" y="162813"/>
                </a:moveTo>
                <a:lnTo>
                  <a:pt x="318516" y="162813"/>
                </a:lnTo>
                <a:lnTo>
                  <a:pt x="331216" y="175260"/>
                </a:lnTo>
                <a:lnTo>
                  <a:pt x="318516" y="189230"/>
                </a:lnTo>
                <a:lnTo>
                  <a:pt x="345440" y="189230"/>
                </a:lnTo>
                <a:lnTo>
                  <a:pt x="358140" y="175260"/>
                </a:lnTo>
                <a:lnTo>
                  <a:pt x="345440" y="162813"/>
                </a:lnTo>
                <a:close/>
              </a:path>
              <a:path w="358139" h="350519">
                <a:moveTo>
                  <a:pt x="68150" y="162813"/>
                </a:moveTo>
                <a:lnTo>
                  <a:pt x="41147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39" h="350519">
                <a:moveTo>
                  <a:pt x="206016" y="26415"/>
                </a:moveTo>
                <a:lnTo>
                  <a:pt x="179069" y="26415"/>
                </a:lnTo>
                <a:lnTo>
                  <a:pt x="193294" y="40386"/>
                </a:lnTo>
                <a:lnTo>
                  <a:pt x="179831" y="53555"/>
                </a:lnTo>
                <a:lnTo>
                  <a:pt x="305020" y="176027"/>
                </a:lnTo>
                <a:lnTo>
                  <a:pt x="318516" y="162813"/>
                </a:lnTo>
                <a:lnTo>
                  <a:pt x="345440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7483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800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0051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39" h="350519">
                <a:moveTo>
                  <a:pt x="179070" y="0"/>
                </a:moveTo>
                <a:lnTo>
                  <a:pt x="166370" y="13970"/>
                </a:lnTo>
                <a:lnTo>
                  <a:pt x="14224" y="162813"/>
                </a:lnTo>
                <a:lnTo>
                  <a:pt x="0" y="175260"/>
                </a:lnTo>
                <a:lnTo>
                  <a:pt x="179070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70" y="324104"/>
                </a:lnTo>
                <a:lnTo>
                  <a:pt x="166370" y="311785"/>
                </a:lnTo>
                <a:lnTo>
                  <a:pt x="179832" y="298603"/>
                </a:lnTo>
                <a:lnTo>
                  <a:pt x="68127" y="189230"/>
                </a:lnTo>
                <a:lnTo>
                  <a:pt x="41148" y="189230"/>
                </a:lnTo>
                <a:lnTo>
                  <a:pt x="26924" y="175260"/>
                </a:lnTo>
                <a:lnTo>
                  <a:pt x="41148" y="162813"/>
                </a:lnTo>
                <a:lnTo>
                  <a:pt x="68150" y="162813"/>
                </a:lnTo>
                <a:lnTo>
                  <a:pt x="179832" y="53555"/>
                </a:lnTo>
                <a:lnTo>
                  <a:pt x="166370" y="40386"/>
                </a:lnTo>
                <a:lnTo>
                  <a:pt x="179070" y="26415"/>
                </a:lnTo>
                <a:lnTo>
                  <a:pt x="206016" y="26415"/>
                </a:lnTo>
                <a:lnTo>
                  <a:pt x="179070" y="0"/>
                </a:lnTo>
                <a:close/>
              </a:path>
              <a:path w="358139" h="350519">
                <a:moveTo>
                  <a:pt x="305020" y="176027"/>
                </a:moveTo>
                <a:lnTo>
                  <a:pt x="179831" y="298603"/>
                </a:lnTo>
                <a:lnTo>
                  <a:pt x="193294" y="311785"/>
                </a:lnTo>
                <a:lnTo>
                  <a:pt x="179070" y="324104"/>
                </a:lnTo>
                <a:lnTo>
                  <a:pt x="207573" y="324104"/>
                </a:lnTo>
                <a:lnTo>
                  <a:pt x="345440" y="189230"/>
                </a:lnTo>
                <a:lnTo>
                  <a:pt x="318516" y="189230"/>
                </a:lnTo>
                <a:lnTo>
                  <a:pt x="305020" y="176027"/>
                </a:lnTo>
                <a:close/>
              </a:path>
              <a:path w="358139" h="350519">
                <a:moveTo>
                  <a:pt x="54643" y="176027"/>
                </a:moveTo>
                <a:lnTo>
                  <a:pt x="41148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39" h="350519">
                <a:moveTo>
                  <a:pt x="345440" y="162813"/>
                </a:moveTo>
                <a:lnTo>
                  <a:pt x="318516" y="162813"/>
                </a:lnTo>
                <a:lnTo>
                  <a:pt x="331216" y="175260"/>
                </a:lnTo>
                <a:lnTo>
                  <a:pt x="318516" y="189230"/>
                </a:lnTo>
                <a:lnTo>
                  <a:pt x="345440" y="189230"/>
                </a:lnTo>
                <a:lnTo>
                  <a:pt x="358140" y="175260"/>
                </a:lnTo>
                <a:lnTo>
                  <a:pt x="345440" y="162813"/>
                </a:lnTo>
                <a:close/>
              </a:path>
              <a:path w="358139" h="350519">
                <a:moveTo>
                  <a:pt x="68150" y="162813"/>
                </a:moveTo>
                <a:lnTo>
                  <a:pt x="41148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39" h="350519">
                <a:moveTo>
                  <a:pt x="206016" y="26415"/>
                </a:moveTo>
                <a:lnTo>
                  <a:pt x="179070" y="26415"/>
                </a:lnTo>
                <a:lnTo>
                  <a:pt x="193294" y="40386"/>
                </a:lnTo>
                <a:lnTo>
                  <a:pt x="179832" y="53555"/>
                </a:lnTo>
                <a:lnTo>
                  <a:pt x="305020" y="176027"/>
                </a:lnTo>
                <a:lnTo>
                  <a:pt x="318516" y="162813"/>
                </a:lnTo>
                <a:lnTo>
                  <a:pt x="345440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0883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800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3451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39" h="350519">
                <a:moveTo>
                  <a:pt x="179070" y="0"/>
                </a:moveTo>
                <a:lnTo>
                  <a:pt x="166370" y="13970"/>
                </a:lnTo>
                <a:lnTo>
                  <a:pt x="14224" y="162813"/>
                </a:lnTo>
                <a:lnTo>
                  <a:pt x="0" y="175260"/>
                </a:lnTo>
                <a:lnTo>
                  <a:pt x="179070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70" y="324104"/>
                </a:lnTo>
                <a:lnTo>
                  <a:pt x="166370" y="311785"/>
                </a:lnTo>
                <a:lnTo>
                  <a:pt x="179832" y="298603"/>
                </a:lnTo>
                <a:lnTo>
                  <a:pt x="68127" y="189230"/>
                </a:lnTo>
                <a:lnTo>
                  <a:pt x="41148" y="189230"/>
                </a:lnTo>
                <a:lnTo>
                  <a:pt x="26924" y="175260"/>
                </a:lnTo>
                <a:lnTo>
                  <a:pt x="41148" y="162813"/>
                </a:lnTo>
                <a:lnTo>
                  <a:pt x="68150" y="162813"/>
                </a:lnTo>
                <a:lnTo>
                  <a:pt x="179832" y="53555"/>
                </a:lnTo>
                <a:lnTo>
                  <a:pt x="166370" y="40386"/>
                </a:lnTo>
                <a:lnTo>
                  <a:pt x="179070" y="26415"/>
                </a:lnTo>
                <a:lnTo>
                  <a:pt x="206016" y="26415"/>
                </a:lnTo>
                <a:lnTo>
                  <a:pt x="179070" y="0"/>
                </a:lnTo>
                <a:close/>
              </a:path>
              <a:path w="358139" h="350519">
                <a:moveTo>
                  <a:pt x="305020" y="176027"/>
                </a:moveTo>
                <a:lnTo>
                  <a:pt x="179831" y="298603"/>
                </a:lnTo>
                <a:lnTo>
                  <a:pt x="193294" y="311785"/>
                </a:lnTo>
                <a:lnTo>
                  <a:pt x="179070" y="324104"/>
                </a:lnTo>
                <a:lnTo>
                  <a:pt x="207573" y="324104"/>
                </a:lnTo>
                <a:lnTo>
                  <a:pt x="345440" y="189230"/>
                </a:lnTo>
                <a:lnTo>
                  <a:pt x="318516" y="189230"/>
                </a:lnTo>
                <a:lnTo>
                  <a:pt x="305020" y="176027"/>
                </a:lnTo>
                <a:close/>
              </a:path>
              <a:path w="358139" h="350519">
                <a:moveTo>
                  <a:pt x="54643" y="176027"/>
                </a:moveTo>
                <a:lnTo>
                  <a:pt x="41148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39" h="350519">
                <a:moveTo>
                  <a:pt x="345440" y="162813"/>
                </a:moveTo>
                <a:lnTo>
                  <a:pt x="318516" y="162813"/>
                </a:lnTo>
                <a:lnTo>
                  <a:pt x="331216" y="175260"/>
                </a:lnTo>
                <a:lnTo>
                  <a:pt x="318516" y="189230"/>
                </a:lnTo>
                <a:lnTo>
                  <a:pt x="345440" y="189230"/>
                </a:lnTo>
                <a:lnTo>
                  <a:pt x="358140" y="175260"/>
                </a:lnTo>
                <a:lnTo>
                  <a:pt x="345440" y="162813"/>
                </a:lnTo>
                <a:close/>
              </a:path>
              <a:path w="358139" h="350519">
                <a:moveTo>
                  <a:pt x="68150" y="162813"/>
                </a:moveTo>
                <a:lnTo>
                  <a:pt x="41148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39" h="350519">
                <a:moveTo>
                  <a:pt x="206016" y="26415"/>
                </a:moveTo>
                <a:lnTo>
                  <a:pt x="179070" y="26415"/>
                </a:lnTo>
                <a:lnTo>
                  <a:pt x="193294" y="40386"/>
                </a:lnTo>
                <a:lnTo>
                  <a:pt x="179832" y="53555"/>
                </a:lnTo>
                <a:lnTo>
                  <a:pt x="305020" y="176027"/>
                </a:lnTo>
                <a:lnTo>
                  <a:pt x="318516" y="162813"/>
                </a:lnTo>
                <a:lnTo>
                  <a:pt x="345440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34283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800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6851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39" h="350519">
                <a:moveTo>
                  <a:pt x="179070" y="0"/>
                </a:moveTo>
                <a:lnTo>
                  <a:pt x="166370" y="13970"/>
                </a:lnTo>
                <a:lnTo>
                  <a:pt x="14224" y="162813"/>
                </a:lnTo>
                <a:lnTo>
                  <a:pt x="0" y="175260"/>
                </a:lnTo>
                <a:lnTo>
                  <a:pt x="179070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70" y="324104"/>
                </a:lnTo>
                <a:lnTo>
                  <a:pt x="166370" y="311785"/>
                </a:lnTo>
                <a:lnTo>
                  <a:pt x="179831" y="298603"/>
                </a:lnTo>
                <a:lnTo>
                  <a:pt x="68127" y="189230"/>
                </a:lnTo>
                <a:lnTo>
                  <a:pt x="41148" y="189230"/>
                </a:lnTo>
                <a:lnTo>
                  <a:pt x="26924" y="175260"/>
                </a:lnTo>
                <a:lnTo>
                  <a:pt x="41148" y="162813"/>
                </a:lnTo>
                <a:lnTo>
                  <a:pt x="68150" y="162813"/>
                </a:lnTo>
                <a:lnTo>
                  <a:pt x="179831" y="53555"/>
                </a:lnTo>
                <a:lnTo>
                  <a:pt x="166370" y="40386"/>
                </a:lnTo>
                <a:lnTo>
                  <a:pt x="179070" y="26415"/>
                </a:lnTo>
                <a:lnTo>
                  <a:pt x="206016" y="26415"/>
                </a:lnTo>
                <a:lnTo>
                  <a:pt x="179070" y="0"/>
                </a:lnTo>
                <a:close/>
              </a:path>
              <a:path w="358139" h="350519">
                <a:moveTo>
                  <a:pt x="305020" y="176027"/>
                </a:moveTo>
                <a:lnTo>
                  <a:pt x="179831" y="298603"/>
                </a:lnTo>
                <a:lnTo>
                  <a:pt x="193294" y="311785"/>
                </a:lnTo>
                <a:lnTo>
                  <a:pt x="179070" y="324104"/>
                </a:lnTo>
                <a:lnTo>
                  <a:pt x="207573" y="324104"/>
                </a:lnTo>
                <a:lnTo>
                  <a:pt x="345439" y="189230"/>
                </a:lnTo>
                <a:lnTo>
                  <a:pt x="318515" y="189230"/>
                </a:lnTo>
                <a:lnTo>
                  <a:pt x="305020" y="176027"/>
                </a:lnTo>
                <a:close/>
              </a:path>
              <a:path w="358139" h="350519">
                <a:moveTo>
                  <a:pt x="54643" y="176027"/>
                </a:moveTo>
                <a:lnTo>
                  <a:pt x="41148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39" h="350519">
                <a:moveTo>
                  <a:pt x="345439" y="162813"/>
                </a:moveTo>
                <a:lnTo>
                  <a:pt x="318515" y="162813"/>
                </a:lnTo>
                <a:lnTo>
                  <a:pt x="331215" y="175260"/>
                </a:lnTo>
                <a:lnTo>
                  <a:pt x="318515" y="189230"/>
                </a:lnTo>
                <a:lnTo>
                  <a:pt x="345439" y="189230"/>
                </a:lnTo>
                <a:lnTo>
                  <a:pt x="358139" y="175260"/>
                </a:lnTo>
                <a:lnTo>
                  <a:pt x="345439" y="162813"/>
                </a:lnTo>
                <a:close/>
              </a:path>
              <a:path w="358139" h="350519">
                <a:moveTo>
                  <a:pt x="68150" y="162813"/>
                </a:moveTo>
                <a:lnTo>
                  <a:pt x="41148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39" h="350519">
                <a:moveTo>
                  <a:pt x="206016" y="26415"/>
                </a:moveTo>
                <a:lnTo>
                  <a:pt x="179070" y="26415"/>
                </a:lnTo>
                <a:lnTo>
                  <a:pt x="193294" y="40386"/>
                </a:lnTo>
                <a:lnTo>
                  <a:pt x="179831" y="53555"/>
                </a:lnTo>
                <a:lnTo>
                  <a:pt x="305020" y="176027"/>
                </a:lnTo>
                <a:lnTo>
                  <a:pt x="318515" y="162813"/>
                </a:lnTo>
                <a:lnTo>
                  <a:pt x="345439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868" y="3090672"/>
            <a:ext cx="230123" cy="22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868" y="3464052"/>
            <a:ext cx="230123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868" y="3835908"/>
            <a:ext cx="230123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868" y="4209288"/>
            <a:ext cx="230123" cy="22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68" y="4581144"/>
            <a:ext cx="230123" cy="22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213" y="3190494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5413" y="3563873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9813" y="2221229"/>
            <a:ext cx="0" cy="2459990"/>
          </a:xfrm>
          <a:custGeom>
            <a:avLst/>
            <a:gdLst/>
            <a:ahLst/>
            <a:cxnLst/>
            <a:rect l="l" t="t" r="r" b="b"/>
            <a:pathLst>
              <a:path h="2459990">
                <a:moveTo>
                  <a:pt x="0" y="0"/>
                </a:moveTo>
                <a:lnTo>
                  <a:pt x="0" y="245973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5413" y="3935729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5413" y="4309109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5413" y="468096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93214" y="2295905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506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26614" y="2295905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506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60014" y="2295905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506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83613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3613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40814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40814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8014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98014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55214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55214" y="5872734"/>
            <a:ext cx="180340" cy="177165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58467" y="3090672"/>
            <a:ext cx="230123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91867" y="3090672"/>
            <a:ext cx="230123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25267" y="3090672"/>
            <a:ext cx="230123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58667" y="3090672"/>
            <a:ext cx="230124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8467" y="3464052"/>
            <a:ext cx="230123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91867" y="3464052"/>
            <a:ext cx="230123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25267" y="3464052"/>
            <a:ext cx="230123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58667" y="3464052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58467" y="3835908"/>
            <a:ext cx="230123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91867" y="3835908"/>
            <a:ext cx="230123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25267" y="3835908"/>
            <a:ext cx="230123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58667" y="3835908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58467" y="4555235"/>
            <a:ext cx="230123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91867" y="4555235"/>
            <a:ext cx="230123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25267" y="4555235"/>
            <a:ext cx="230123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58667" y="4555235"/>
            <a:ext cx="230124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58467" y="4181855"/>
            <a:ext cx="230123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1867" y="4181855"/>
            <a:ext cx="230123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25267" y="4181855"/>
            <a:ext cx="230123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58667" y="4181855"/>
            <a:ext cx="23012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47241" y="3556761"/>
            <a:ext cx="1308100" cy="2316480"/>
          </a:xfrm>
          <a:custGeom>
            <a:avLst/>
            <a:gdLst/>
            <a:ahLst/>
            <a:cxnLst/>
            <a:rect l="l" t="t" r="r" b="b"/>
            <a:pathLst>
              <a:path w="1308100" h="2316479">
                <a:moveTo>
                  <a:pt x="1252873" y="2247284"/>
                </a:moveTo>
                <a:lnTo>
                  <a:pt x="1227582" y="2261463"/>
                </a:lnTo>
                <a:lnTo>
                  <a:pt x="1307973" y="2315972"/>
                </a:lnTo>
                <a:lnTo>
                  <a:pt x="1305331" y="2259926"/>
                </a:lnTo>
                <a:lnTo>
                  <a:pt x="1259967" y="2259926"/>
                </a:lnTo>
                <a:lnTo>
                  <a:pt x="1252873" y="2247284"/>
                </a:lnTo>
                <a:close/>
              </a:path>
              <a:path w="1308100" h="2316479">
                <a:moveTo>
                  <a:pt x="1278148" y="2233114"/>
                </a:moveTo>
                <a:lnTo>
                  <a:pt x="1252873" y="2247284"/>
                </a:lnTo>
                <a:lnTo>
                  <a:pt x="1259967" y="2259926"/>
                </a:lnTo>
                <a:lnTo>
                  <a:pt x="1285240" y="2245753"/>
                </a:lnTo>
                <a:lnTo>
                  <a:pt x="1278148" y="2233114"/>
                </a:lnTo>
                <a:close/>
              </a:path>
              <a:path w="1308100" h="2316479">
                <a:moveTo>
                  <a:pt x="1303401" y="2218956"/>
                </a:moveTo>
                <a:lnTo>
                  <a:pt x="1278148" y="2233114"/>
                </a:lnTo>
                <a:lnTo>
                  <a:pt x="1285240" y="2245753"/>
                </a:lnTo>
                <a:lnTo>
                  <a:pt x="1259967" y="2259926"/>
                </a:lnTo>
                <a:lnTo>
                  <a:pt x="1305331" y="2259926"/>
                </a:lnTo>
                <a:lnTo>
                  <a:pt x="1303401" y="2218956"/>
                </a:lnTo>
                <a:close/>
              </a:path>
              <a:path w="1308100" h="2316479">
                <a:moveTo>
                  <a:pt x="25146" y="0"/>
                </a:moveTo>
                <a:lnTo>
                  <a:pt x="0" y="14224"/>
                </a:lnTo>
                <a:lnTo>
                  <a:pt x="1252873" y="2247284"/>
                </a:lnTo>
                <a:lnTo>
                  <a:pt x="1278148" y="2233114"/>
                </a:lnTo>
                <a:lnTo>
                  <a:pt x="25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4247" y="4671948"/>
            <a:ext cx="188595" cy="1207770"/>
          </a:xfrm>
          <a:custGeom>
            <a:avLst/>
            <a:gdLst/>
            <a:ahLst/>
            <a:cxnLst/>
            <a:rect l="l" t="t" r="r" b="b"/>
            <a:pathLst>
              <a:path w="188594" h="1207770">
                <a:moveTo>
                  <a:pt x="0" y="1117231"/>
                </a:moveTo>
                <a:lnTo>
                  <a:pt x="32511" y="1207376"/>
                </a:lnTo>
                <a:lnTo>
                  <a:pt x="77965" y="1138097"/>
                </a:lnTo>
                <a:lnTo>
                  <a:pt x="54990" y="1138097"/>
                </a:lnTo>
                <a:lnTo>
                  <a:pt x="26669" y="1134757"/>
                </a:lnTo>
                <a:lnTo>
                  <a:pt x="28337" y="1120564"/>
                </a:lnTo>
                <a:lnTo>
                  <a:pt x="0" y="1117231"/>
                </a:lnTo>
                <a:close/>
              </a:path>
              <a:path w="188594" h="1207770">
                <a:moveTo>
                  <a:pt x="28337" y="1120564"/>
                </a:moveTo>
                <a:lnTo>
                  <a:pt x="26669" y="1134757"/>
                </a:lnTo>
                <a:lnTo>
                  <a:pt x="54990" y="1138097"/>
                </a:lnTo>
                <a:lnTo>
                  <a:pt x="56661" y="1123895"/>
                </a:lnTo>
                <a:lnTo>
                  <a:pt x="28337" y="1120564"/>
                </a:lnTo>
                <a:close/>
              </a:path>
              <a:path w="188594" h="1207770">
                <a:moveTo>
                  <a:pt x="56661" y="1123895"/>
                </a:moveTo>
                <a:lnTo>
                  <a:pt x="54990" y="1138097"/>
                </a:lnTo>
                <a:lnTo>
                  <a:pt x="77965" y="1138097"/>
                </a:lnTo>
                <a:lnTo>
                  <a:pt x="85089" y="1127239"/>
                </a:lnTo>
                <a:lnTo>
                  <a:pt x="56661" y="1123895"/>
                </a:lnTo>
                <a:close/>
              </a:path>
              <a:path w="188594" h="1207770">
                <a:moveTo>
                  <a:pt x="160019" y="0"/>
                </a:moveTo>
                <a:lnTo>
                  <a:pt x="28337" y="1120564"/>
                </a:lnTo>
                <a:lnTo>
                  <a:pt x="56661" y="1123895"/>
                </a:lnTo>
                <a:lnTo>
                  <a:pt x="188467" y="3301"/>
                </a:lnTo>
                <a:lnTo>
                  <a:pt x="160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6766" y="3557778"/>
            <a:ext cx="1083310" cy="2315210"/>
          </a:xfrm>
          <a:custGeom>
            <a:avLst/>
            <a:gdLst/>
            <a:ahLst/>
            <a:cxnLst/>
            <a:rect l="l" t="t" r="r" b="b"/>
            <a:pathLst>
              <a:path w="1083310" h="2315210">
                <a:moveTo>
                  <a:pt x="0" y="2217877"/>
                </a:moveTo>
                <a:lnTo>
                  <a:pt x="3047" y="2314956"/>
                </a:lnTo>
                <a:lnTo>
                  <a:pt x="77612" y="2255316"/>
                </a:lnTo>
                <a:lnTo>
                  <a:pt x="46609" y="2255316"/>
                </a:lnTo>
                <a:lnTo>
                  <a:pt x="20320" y="2243162"/>
                </a:lnTo>
                <a:lnTo>
                  <a:pt x="26373" y="2230061"/>
                </a:lnTo>
                <a:lnTo>
                  <a:pt x="0" y="2217877"/>
                </a:lnTo>
                <a:close/>
              </a:path>
              <a:path w="1083310" h="2315210">
                <a:moveTo>
                  <a:pt x="26373" y="2230061"/>
                </a:moveTo>
                <a:lnTo>
                  <a:pt x="20320" y="2243162"/>
                </a:lnTo>
                <a:lnTo>
                  <a:pt x="46609" y="2255316"/>
                </a:lnTo>
                <a:lnTo>
                  <a:pt x="52665" y="2242208"/>
                </a:lnTo>
                <a:lnTo>
                  <a:pt x="26373" y="2230061"/>
                </a:lnTo>
                <a:close/>
              </a:path>
              <a:path w="1083310" h="2315210">
                <a:moveTo>
                  <a:pt x="52665" y="2242208"/>
                </a:moveTo>
                <a:lnTo>
                  <a:pt x="46609" y="2255316"/>
                </a:lnTo>
                <a:lnTo>
                  <a:pt x="77612" y="2255316"/>
                </a:lnTo>
                <a:lnTo>
                  <a:pt x="78866" y="2254313"/>
                </a:lnTo>
                <a:lnTo>
                  <a:pt x="52665" y="2242208"/>
                </a:lnTo>
                <a:close/>
              </a:path>
              <a:path w="1083310" h="2315210">
                <a:moveTo>
                  <a:pt x="1056767" y="0"/>
                </a:moveTo>
                <a:lnTo>
                  <a:pt x="26373" y="2230061"/>
                </a:lnTo>
                <a:lnTo>
                  <a:pt x="52665" y="2242208"/>
                </a:lnTo>
                <a:lnTo>
                  <a:pt x="1082929" y="12192"/>
                </a:lnTo>
                <a:lnTo>
                  <a:pt x="1056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6014" y="4669535"/>
            <a:ext cx="1532890" cy="1203325"/>
          </a:xfrm>
          <a:custGeom>
            <a:avLst/>
            <a:gdLst/>
            <a:ahLst/>
            <a:cxnLst/>
            <a:rect l="l" t="t" r="r" b="b"/>
            <a:pathLst>
              <a:path w="1532889" h="1203325">
                <a:moveTo>
                  <a:pt x="41656" y="1115466"/>
                </a:moveTo>
                <a:lnTo>
                  <a:pt x="0" y="1203198"/>
                </a:lnTo>
                <a:lnTo>
                  <a:pt x="95123" y="1183894"/>
                </a:lnTo>
                <a:lnTo>
                  <a:pt x="84276" y="1170012"/>
                </a:lnTo>
                <a:lnTo>
                  <a:pt x="65912" y="1170012"/>
                </a:lnTo>
                <a:lnTo>
                  <a:pt x="48133" y="1147203"/>
                </a:lnTo>
                <a:lnTo>
                  <a:pt x="59505" y="1138310"/>
                </a:lnTo>
                <a:lnTo>
                  <a:pt x="41656" y="1115466"/>
                </a:lnTo>
                <a:close/>
              </a:path>
              <a:path w="1532889" h="1203325">
                <a:moveTo>
                  <a:pt x="59505" y="1138310"/>
                </a:moveTo>
                <a:lnTo>
                  <a:pt x="48133" y="1147203"/>
                </a:lnTo>
                <a:lnTo>
                  <a:pt x="65912" y="1170012"/>
                </a:lnTo>
                <a:lnTo>
                  <a:pt x="77311" y="1161099"/>
                </a:lnTo>
                <a:lnTo>
                  <a:pt x="59505" y="1138310"/>
                </a:lnTo>
                <a:close/>
              </a:path>
              <a:path w="1532889" h="1203325">
                <a:moveTo>
                  <a:pt x="77311" y="1161099"/>
                </a:moveTo>
                <a:lnTo>
                  <a:pt x="65912" y="1170012"/>
                </a:lnTo>
                <a:lnTo>
                  <a:pt x="84276" y="1170012"/>
                </a:lnTo>
                <a:lnTo>
                  <a:pt x="77311" y="1161099"/>
                </a:lnTo>
                <a:close/>
              </a:path>
              <a:path w="1532889" h="1203325">
                <a:moveTo>
                  <a:pt x="1515110" y="0"/>
                </a:moveTo>
                <a:lnTo>
                  <a:pt x="59505" y="1138310"/>
                </a:lnTo>
                <a:lnTo>
                  <a:pt x="77311" y="1161099"/>
                </a:lnTo>
                <a:lnTo>
                  <a:pt x="1532890" y="22859"/>
                </a:lnTo>
                <a:lnTo>
                  <a:pt x="1515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83252" y="2519172"/>
            <a:ext cx="533400" cy="2682240"/>
          </a:xfrm>
          <a:custGeom>
            <a:avLst/>
            <a:gdLst/>
            <a:ahLst/>
            <a:cxnLst/>
            <a:rect l="l" t="t" r="r" b="b"/>
            <a:pathLst>
              <a:path w="533400" h="2682240">
                <a:moveTo>
                  <a:pt x="0" y="2682240"/>
                </a:moveTo>
                <a:lnTo>
                  <a:pt x="533400" y="2682240"/>
                </a:lnTo>
                <a:lnTo>
                  <a:pt x="533400" y="0"/>
                </a:lnTo>
                <a:lnTo>
                  <a:pt x="0" y="0"/>
                </a:lnTo>
                <a:lnTo>
                  <a:pt x="0" y="2682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83252" y="2519172"/>
            <a:ext cx="533400" cy="2682240"/>
          </a:xfrm>
          <a:custGeom>
            <a:avLst/>
            <a:gdLst/>
            <a:ahLst/>
            <a:cxnLst/>
            <a:rect l="l" t="t" r="r" b="b"/>
            <a:pathLst>
              <a:path w="533400" h="2682240">
                <a:moveTo>
                  <a:pt x="0" y="2682240"/>
                </a:moveTo>
                <a:lnTo>
                  <a:pt x="533400" y="2682240"/>
                </a:lnTo>
                <a:lnTo>
                  <a:pt x="533400" y="0"/>
                </a:lnTo>
                <a:lnTo>
                  <a:pt x="0" y="0"/>
                </a:lnTo>
                <a:lnTo>
                  <a:pt x="0" y="26822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97652" y="199796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8"/>
                </a:moveTo>
                <a:lnTo>
                  <a:pt x="2743200" y="521208"/>
                </a:lnTo>
                <a:lnTo>
                  <a:pt x="2743200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97652" y="199796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8"/>
                </a:moveTo>
                <a:lnTo>
                  <a:pt x="2743200" y="521208"/>
                </a:lnTo>
                <a:lnTo>
                  <a:pt x="2743200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21452" y="572414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7"/>
                </a:moveTo>
                <a:lnTo>
                  <a:pt x="2743200" y="521207"/>
                </a:lnTo>
                <a:lnTo>
                  <a:pt x="2743200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21452" y="5724144"/>
            <a:ext cx="2743200" cy="521334"/>
          </a:xfrm>
          <a:custGeom>
            <a:avLst/>
            <a:gdLst/>
            <a:ahLst/>
            <a:cxnLst/>
            <a:rect l="l" t="t" r="r" b="b"/>
            <a:pathLst>
              <a:path w="2743200" h="521335">
                <a:moveTo>
                  <a:pt x="0" y="521207"/>
                </a:moveTo>
                <a:lnTo>
                  <a:pt x="2743200" y="521207"/>
                </a:lnTo>
                <a:lnTo>
                  <a:pt x="2743200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11267" y="3090672"/>
            <a:ext cx="230124" cy="22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11267" y="3464052"/>
            <a:ext cx="230124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11267" y="3835908"/>
            <a:ext cx="230124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11267" y="4209288"/>
            <a:ext cx="230124" cy="22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838827" y="2591815"/>
            <a:ext cx="127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777484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800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50052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39" h="350519">
                <a:moveTo>
                  <a:pt x="179070" y="0"/>
                </a:moveTo>
                <a:lnTo>
                  <a:pt x="166370" y="13970"/>
                </a:lnTo>
                <a:lnTo>
                  <a:pt x="14224" y="162813"/>
                </a:lnTo>
                <a:lnTo>
                  <a:pt x="0" y="175260"/>
                </a:lnTo>
                <a:lnTo>
                  <a:pt x="179070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70" y="324104"/>
                </a:lnTo>
                <a:lnTo>
                  <a:pt x="166370" y="311785"/>
                </a:lnTo>
                <a:lnTo>
                  <a:pt x="179832" y="298603"/>
                </a:lnTo>
                <a:lnTo>
                  <a:pt x="68127" y="189230"/>
                </a:lnTo>
                <a:lnTo>
                  <a:pt x="41148" y="189230"/>
                </a:lnTo>
                <a:lnTo>
                  <a:pt x="26924" y="175260"/>
                </a:lnTo>
                <a:lnTo>
                  <a:pt x="41148" y="162813"/>
                </a:lnTo>
                <a:lnTo>
                  <a:pt x="68150" y="162813"/>
                </a:lnTo>
                <a:lnTo>
                  <a:pt x="179832" y="53555"/>
                </a:lnTo>
                <a:lnTo>
                  <a:pt x="166370" y="40386"/>
                </a:lnTo>
                <a:lnTo>
                  <a:pt x="179070" y="26415"/>
                </a:lnTo>
                <a:lnTo>
                  <a:pt x="206016" y="26415"/>
                </a:lnTo>
                <a:lnTo>
                  <a:pt x="179070" y="0"/>
                </a:lnTo>
                <a:close/>
              </a:path>
              <a:path w="358139" h="350519">
                <a:moveTo>
                  <a:pt x="305020" y="176027"/>
                </a:moveTo>
                <a:lnTo>
                  <a:pt x="179832" y="298603"/>
                </a:lnTo>
                <a:lnTo>
                  <a:pt x="193294" y="311785"/>
                </a:lnTo>
                <a:lnTo>
                  <a:pt x="179070" y="324104"/>
                </a:lnTo>
                <a:lnTo>
                  <a:pt x="207573" y="324104"/>
                </a:lnTo>
                <a:lnTo>
                  <a:pt x="345439" y="189230"/>
                </a:lnTo>
                <a:lnTo>
                  <a:pt x="318515" y="189230"/>
                </a:lnTo>
                <a:lnTo>
                  <a:pt x="305020" y="176027"/>
                </a:lnTo>
                <a:close/>
              </a:path>
              <a:path w="358139" h="350519">
                <a:moveTo>
                  <a:pt x="54643" y="176027"/>
                </a:moveTo>
                <a:lnTo>
                  <a:pt x="41148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39" h="350519">
                <a:moveTo>
                  <a:pt x="345439" y="162813"/>
                </a:moveTo>
                <a:lnTo>
                  <a:pt x="318515" y="162813"/>
                </a:lnTo>
                <a:lnTo>
                  <a:pt x="331215" y="175260"/>
                </a:lnTo>
                <a:lnTo>
                  <a:pt x="318515" y="189230"/>
                </a:lnTo>
                <a:lnTo>
                  <a:pt x="345439" y="189230"/>
                </a:lnTo>
                <a:lnTo>
                  <a:pt x="358139" y="175260"/>
                </a:lnTo>
                <a:lnTo>
                  <a:pt x="345439" y="162813"/>
                </a:lnTo>
                <a:close/>
              </a:path>
              <a:path w="358139" h="350519">
                <a:moveTo>
                  <a:pt x="68150" y="162813"/>
                </a:moveTo>
                <a:lnTo>
                  <a:pt x="41148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39" h="350519">
                <a:moveTo>
                  <a:pt x="206016" y="26415"/>
                </a:moveTo>
                <a:lnTo>
                  <a:pt x="179070" y="26415"/>
                </a:lnTo>
                <a:lnTo>
                  <a:pt x="193294" y="40386"/>
                </a:lnTo>
                <a:lnTo>
                  <a:pt x="179832" y="53555"/>
                </a:lnTo>
                <a:lnTo>
                  <a:pt x="305020" y="176027"/>
                </a:lnTo>
                <a:lnTo>
                  <a:pt x="318515" y="162813"/>
                </a:lnTo>
                <a:lnTo>
                  <a:pt x="345439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0884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799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83452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40" h="350519">
                <a:moveTo>
                  <a:pt x="179070" y="0"/>
                </a:moveTo>
                <a:lnTo>
                  <a:pt x="166370" y="13970"/>
                </a:lnTo>
                <a:lnTo>
                  <a:pt x="14224" y="162813"/>
                </a:lnTo>
                <a:lnTo>
                  <a:pt x="0" y="175260"/>
                </a:lnTo>
                <a:lnTo>
                  <a:pt x="179070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70" y="324104"/>
                </a:lnTo>
                <a:lnTo>
                  <a:pt x="166370" y="311785"/>
                </a:lnTo>
                <a:lnTo>
                  <a:pt x="179832" y="298603"/>
                </a:lnTo>
                <a:lnTo>
                  <a:pt x="68127" y="189230"/>
                </a:lnTo>
                <a:lnTo>
                  <a:pt x="41148" y="189230"/>
                </a:lnTo>
                <a:lnTo>
                  <a:pt x="26924" y="175260"/>
                </a:lnTo>
                <a:lnTo>
                  <a:pt x="41148" y="162813"/>
                </a:lnTo>
                <a:lnTo>
                  <a:pt x="68150" y="162813"/>
                </a:lnTo>
                <a:lnTo>
                  <a:pt x="179832" y="53555"/>
                </a:lnTo>
                <a:lnTo>
                  <a:pt x="166370" y="40386"/>
                </a:lnTo>
                <a:lnTo>
                  <a:pt x="179070" y="26415"/>
                </a:lnTo>
                <a:lnTo>
                  <a:pt x="206016" y="26415"/>
                </a:lnTo>
                <a:lnTo>
                  <a:pt x="179070" y="0"/>
                </a:lnTo>
                <a:close/>
              </a:path>
              <a:path w="358140" h="350519">
                <a:moveTo>
                  <a:pt x="305020" y="176027"/>
                </a:moveTo>
                <a:lnTo>
                  <a:pt x="179832" y="298603"/>
                </a:lnTo>
                <a:lnTo>
                  <a:pt x="193294" y="311785"/>
                </a:lnTo>
                <a:lnTo>
                  <a:pt x="179070" y="324104"/>
                </a:lnTo>
                <a:lnTo>
                  <a:pt x="207573" y="324104"/>
                </a:lnTo>
                <a:lnTo>
                  <a:pt x="345440" y="189230"/>
                </a:lnTo>
                <a:lnTo>
                  <a:pt x="318516" y="189230"/>
                </a:lnTo>
                <a:lnTo>
                  <a:pt x="305020" y="176027"/>
                </a:lnTo>
                <a:close/>
              </a:path>
              <a:path w="358140" h="350519">
                <a:moveTo>
                  <a:pt x="54643" y="176027"/>
                </a:moveTo>
                <a:lnTo>
                  <a:pt x="41148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40" h="350519">
                <a:moveTo>
                  <a:pt x="345440" y="162813"/>
                </a:moveTo>
                <a:lnTo>
                  <a:pt x="318516" y="162813"/>
                </a:lnTo>
                <a:lnTo>
                  <a:pt x="331216" y="175260"/>
                </a:lnTo>
                <a:lnTo>
                  <a:pt x="318516" y="189230"/>
                </a:lnTo>
                <a:lnTo>
                  <a:pt x="345440" y="189230"/>
                </a:lnTo>
                <a:lnTo>
                  <a:pt x="358140" y="175260"/>
                </a:lnTo>
                <a:lnTo>
                  <a:pt x="345440" y="162813"/>
                </a:lnTo>
                <a:close/>
              </a:path>
              <a:path w="358140" h="350519">
                <a:moveTo>
                  <a:pt x="68150" y="162813"/>
                </a:moveTo>
                <a:lnTo>
                  <a:pt x="41148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40" h="350519">
                <a:moveTo>
                  <a:pt x="206016" y="26415"/>
                </a:moveTo>
                <a:lnTo>
                  <a:pt x="179070" y="26415"/>
                </a:lnTo>
                <a:lnTo>
                  <a:pt x="193294" y="40386"/>
                </a:lnTo>
                <a:lnTo>
                  <a:pt x="179832" y="53555"/>
                </a:lnTo>
                <a:lnTo>
                  <a:pt x="305020" y="176027"/>
                </a:lnTo>
                <a:lnTo>
                  <a:pt x="318516" y="162813"/>
                </a:lnTo>
                <a:lnTo>
                  <a:pt x="345440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53684" y="5925311"/>
            <a:ext cx="304800" cy="299085"/>
          </a:xfrm>
          <a:custGeom>
            <a:avLst/>
            <a:gdLst/>
            <a:ahLst/>
            <a:cxnLst/>
            <a:rect l="l" t="t" r="r" b="b"/>
            <a:pathLst>
              <a:path w="304800" h="299085">
                <a:moveTo>
                  <a:pt x="152400" y="0"/>
                </a:moveTo>
                <a:lnTo>
                  <a:pt x="0" y="149351"/>
                </a:lnTo>
                <a:lnTo>
                  <a:pt x="152400" y="298703"/>
                </a:lnTo>
                <a:lnTo>
                  <a:pt x="304800" y="149351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88252" y="5925311"/>
            <a:ext cx="304800" cy="299085"/>
          </a:xfrm>
          <a:custGeom>
            <a:avLst/>
            <a:gdLst/>
            <a:ahLst/>
            <a:cxnLst/>
            <a:rect l="l" t="t" r="r" b="b"/>
            <a:pathLst>
              <a:path w="304800" h="299085">
                <a:moveTo>
                  <a:pt x="152400" y="0"/>
                </a:moveTo>
                <a:lnTo>
                  <a:pt x="0" y="149351"/>
                </a:lnTo>
                <a:lnTo>
                  <a:pt x="152400" y="298703"/>
                </a:lnTo>
                <a:lnTo>
                  <a:pt x="304800" y="149351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09816" y="5925311"/>
            <a:ext cx="304800" cy="299085"/>
          </a:xfrm>
          <a:custGeom>
            <a:avLst/>
            <a:gdLst/>
            <a:ahLst/>
            <a:cxnLst/>
            <a:rect l="l" t="t" r="r" b="b"/>
            <a:pathLst>
              <a:path w="304800" h="299085">
                <a:moveTo>
                  <a:pt x="152400" y="0"/>
                </a:moveTo>
                <a:lnTo>
                  <a:pt x="0" y="149351"/>
                </a:lnTo>
                <a:lnTo>
                  <a:pt x="152400" y="298703"/>
                </a:lnTo>
                <a:lnTo>
                  <a:pt x="304800" y="149351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50252" y="5925311"/>
            <a:ext cx="304800" cy="299085"/>
          </a:xfrm>
          <a:custGeom>
            <a:avLst/>
            <a:gdLst/>
            <a:ahLst/>
            <a:cxnLst/>
            <a:rect l="l" t="t" r="r" b="b"/>
            <a:pathLst>
              <a:path w="304800" h="299085">
                <a:moveTo>
                  <a:pt x="152400" y="0"/>
                </a:moveTo>
                <a:lnTo>
                  <a:pt x="0" y="149351"/>
                </a:lnTo>
                <a:lnTo>
                  <a:pt x="152400" y="298703"/>
                </a:lnTo>
                <a:lnTo>
                  <a:pt x="304800" y="149351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44283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800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16852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40" h="350519">
                <a:moveTo>
                  <a:pt x="179070" y="0"/>
                </a:moveTo>
                <a:lnTo>
                  <a:pt x="166370" y="13970"/>
                </a:lnTo>
                <a:lnTo>
                  <a:pt x="14224" y="162813"/>
                </a:lnTo>
                <a:lnTo>
                  <a:pt x="0" y="175260"/>
                </a:lnTo>
                <a:lnTo>
                  <a:pt x="179070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70" y="324104"/>
                </a:lnTo>
                <a:lnTo>
                  <a:pt x="166370" y="311785"/>
                </a:lnTo>
                <a:lnTo>
                  <a:pt x="179832" y="298603"/>
                </a:lnTo>
                <a:lnTo>
                  <a:pt x="68127" y="189230"/>
                </a:lnTo>
                <a:lnTo>
                  <a:pt x="41148" y="189230"/>
                </a:lnTo>
                <a:lnTo>
                  <a:pt x="26924" y="175260"/>
                </a:lnTo>
                <a:lnTo>
                  <a:pt x="41148" y="162813"/>
                </a:lnTo>
                <a:lnTo>
                  <a:pt x="68150" y="162813"/>
                </a:lnTo>
                <a:lnTo>
                  <a:pt x="179832" y="53555"/>
                </a:lnTo>
                <a:lnTo>
                  <a:pt x="166370" y="40386"/>
                </a:lnTo>
                <a:lnTo>
                  <a:pt x="179070" y="26415"/>
                </a:lnTo>
                <a:lnTo>
                  <a:pt x="206016" y="26415"/>
                </a:lnTo>
                <a:lnTo>
                  <a:pt x="179070" y="0"/>
                </a:lnTo>
                <a:close/>
              </a:path>
              <a:path w="358140" h="350519">
                <a:moveTo>
                  <a:pt x="305020" y="176027"/>
                </a:moveTo>
                <a:lnTo>
                  <a:pt x="179831" y="298603"/>
                </a:lnTo>
                <a:lnTo>
                  <a:pt x="193294" y="311785"/>
                </a:lnTo>
                <a:lnTo>
                  <a:pt x="179070" y="324104"/>
                </a:lnTo>
                <a:lnTo>
                  <a:pt x="207573" y="324104"/>
                </a:lnTo>
                <a:lnTo>
                  <a:pt x="345440" y="189230"/>
                </a:lnTo>
                <a:lnTo>
                  <a:pt x="318516" y="189230"/>
                </a:lnTo>
                <a:lnTo>
                  <a:pt x="305020" y="176027"/>
                </a:lnTo>
                <a:close/>
              </a:path>
              <a:path w="358140" h="350519">
                <a:moveTo>
                  <a:pt x="54643" y="176027"/>
                </a:moveTo>
                <a:lnTo>
                  <a:pt x="41148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40" h="350519">
                <a:moveTo>
                  <a:pt x="345440" y="162813"/>
                </a:moveTo>
                <a:lnTo>
                  <a:pt x="318516" y="162813"/>
                </a:lnTo>
                <a:lnTo>
                  <a:pt x="331216" y="175260"/>
                </a:lnTo>
                <a:lnTo>
                  <a:pt x="318516" y="189230"/>
                </a:lnTo>
                <a:lnTo>
                  <a:pt x="345440" y="189230"/>
                </a:lnTo>
                <a:lnTo>
                  <a:pt x="358140" y="175260"/>
                </a:lnTo>
                <a:lnTo>
                  <a:pt x="345440" y="162813"/>
                </a:lnTo>
                <a:close/>
              </a:path>
              <a:path w="358140" h="350519">
                <a:moveTo>
                  <a:pt x="68150" y="162813"/>
                </a:moveTo>
                <a:lnTo>
                  <a:pt x="41148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40" h="350519">
                <a:moveTo>
                  <a:pt x="206016" y="26415"/>
                </a:moveTo>
                <a:lnTo>
                  <a:pt x="179070" y="26415"/>
                </a:lnTo>
                <a:lnTo>
                  <a:pt x="193294" y="40386"/>
                </a:lnTo>
                <a:lnTo>
                  <a:pt x="179831" y="53555"/>
                </a:lnTo>
                <a:lnTo>
                  <a:pt x="305020" y="176027"/>
                </a:lnTo>
                <a:lnTo>
                  <a:pt x="318516" y="162813"/>
                </a:lnTo>
                <a:lnTo>
                  <a:pt x="345440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77683" y="2098548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800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50252" y="2072639"/>
            <a:ext cx="358140" cy="350520"/>
          </a:xfrm>
          <a:custGeom>
            <a:avLst/>
            <a:gdLst/>
            <a:ahLst/>
            <a:cxnLst/>
            <a:rect l="l" t="t" r="r" b="b"/>
            <a:pathLst>
              <a:path w="358140" h="350519">
                <a:moveTo>
                  <a:pt x="179070" y="0"/>
                </a:moveTo>
                <a:lnTo>
                  <a:pt x="166370" y="13970"/>
                </a:lnTo>
                <a:lnTo>
                  <a:pt x="14224" y="162813"/>
                </a:lnTo>
                <a:lnTo>
                  <a:pt x="0" y="175260"/>
                </a:lnTo>
                <a:lnTo>
                  <a:pt x="179070" y="350520"/>
                </a:lnTo>
                <a:lnTo>
                  <a:pt x="193294" y="338074"/>
                </a:lnTo>
                <a:lnTo>
                  <a:pt x="207573" y="324104"/>
                </a:lnTo>
                <a:lnTo>
                  <a:pt x="179070" y="324104"/>
                </a:lnTo>
                <a:lnTo>
                  <a:pt x="166370" y="311785"/>
                </a:lnTo>
                <a:lnTo>
                  <a:pt x="179832" y="298603"/>
                </a:lnTo>
                <a:lnTo>
                  <a:pt x="68127" y="189230"/>
                </a:lnTo>
                <a:lnTo>
                  <a:pt x="41148" y="189230"/>
                </a:lnTo>
                <a:lnTo>
                  <a:pt x="26924" y="175260"/>
                </a:lnTo>
                <a:lnTo>
                  <a:pt x="41148" y="162813"/>
                </a:lnTo>
                <a:lnTo>
                  <a:pt x="68150" y="162813"/>
                </a:lnTo>
                <a:lnTo>
                  <a:pt x="179832" y="53555"/>
                </a:lnTo>
                <a:lnTo>
                  <a:pt x="166370" y="40386"/>
                </a:lnTo>
                <a:lnTo>
                  <a:pt x="179070" y="26415"/>
                </a:lnTo>
                <a:lnTo>
                  <a:pt x="206016" y="26415"/>
                </a:lnTo>
                <a:lnTo>
                  <a:pt x="179070" y="0"/>
                </a:lnTo>
                <a:close/>
              </a:path>
              <a:path w="358140" h="350519">
                <a:moveTo>
                  <a:pt x="305020" y="176027"/>
                </a:moveTo>
                <a:lnTo>
                  <a:pt x="179831" y="298603"/>
                </a:lnTo>
                <a:lnTo>
                  <a:pt x="193294" y="311785"/>
                </a:lnTo>
                <a:lnTo>
                  <a:pt x="179070" y="324104"/>
                </a:lnTo>
                <a:lnTo>
                  <a:pt x="207573" y="324104"/>
                </a:lnTo>
                <a:lnTo>
                  <a:pt x="345440" y="189230"/>
                </a:lnTo>
                <a:lnTo>
                  <a:pt x="318516" y="189230"/>
                </a:lnTo>
                <a:lnTo>
                  <a:pt x="305020" y="176027"/>
                </a:lnTo>
                <a:close/>
              </a:path>
              <a:path w="358140" h="350519">
                <a:moveTo>
                  <a:pt x="54643" y="176027"/>
                </a:moveTo>
                <a:lnTo>
                  <a:pt x="41148" y="189230"/>
                </a:lnTo>
                <a:lnTo>
                  <a:pt x="68127" y="189230"/>
                </a:lnTo>
                <a:lnTo>
                  <a:pt x="54643" y="176027"/>
                </a:lnTo>
                <a:close/>
              </a:path>
              <a:path w="358140" h="350519">
                <a:moveTo>
                  <a:pt x="345440" y="162813"/>
                </a:moveTo>
                <a:lnTo>
                  <a:pt x="318516" y="162813"/>
                </a:lnTo>
                <a:lnTo>
                  <a:pt x="331216" y="175260"/>
                </a:lnTo>
                <a:lnTo>
                  <a:pt x="318516" y="189230"/>
                </a:lnTo>
                <a:lnTo>
                  <a:pt x="345440" y="189230"/>
                </a:lnTo>
                <a:lnTo>
                  <a:pt x="358140" y="175260"/>
                </a:lnTo>
                <a:lnTo>
                  <a:pt x="345440" y="162813"/>
                </a:lnTo>
                <a:close/>
              </a:path>
              <a:path w="358140" h="350519">
                <a:moveTo>
                  <a:pt x="68150" y="162813"/>
                </a:moveTo>
                <a:lnTo>
                  <a:pt x="41148" y="162813"/>
                </a:lnTo>
                <a:lnTo>
                  <a:pt x="54643" y="176027"/>
                </a:lnTo>
                <a:lnTo>
                  <a:pt x="68150" y="162813"/>
                </a:lnTo>
                <a:close/>
              </a:path>
              <a:path w="358140" h="350519">
                <a:moveTo>
                  <a:pt x="206016" y="26415"/>
                </a:moveTo>
                <a:lnTo>
                  <a:pt x="179070" y="26415"/>
                </a:lnTo>
                <a:lnTo>
                  <a:pt x="193294" y="40386"/>
                </a:lnTo>
                <a:lnTo>
                  <a:pt x="179831" y="53555"/>
                </a:lnTo>
                <a:lnTo>
                  <a:pt x="305020" y="176027"/>
                </a:lnTo>
                <a:lnTo>
                  <a:pt x="318516" y="162813"/>
                </a:lnTo>
                <a:lnTo>
                  <a:pt x="345440" y="162813"/>
                </a:lnTo>
                <a:lnTo>
                  <a:pt x="206016" y="26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963661" y="206997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latin typeface="Times New Roman"/>
                <a:cs typeface="Times New Roman"/>
              </a:rPr>
              <a:t>I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811267" y="4581144"/>
            <a:ext cx="230124" cy="22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887461" y="579709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12614" y="3190494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88814" y="3563873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03214" y="2221229"/>
            <a:ext cx="0" cy="2459990"/>
          </a:xfrm>
          <a:custGeom>
            <a:avLst/>
            <a:gdLst/>
            <a:ahLst/>
            <a:cxnLst/>
            <a:rect l="l" t="t" r="r" b="b"/>
            <a:pathLst>
              <a:path h="2459990">
                <a:moveTo>
                  <a:pt x="0" y="0"/>
                </a:moveTo>
                <a:lnTo>
                  <a:pt x="0" y="245973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88814" y="3935729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88814" y="4309109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88814" y="468096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36614" y="2295905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506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70014" y="2295905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506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03414" y="2295905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506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01867" y="3090672"/>
            <a:ext cx="230124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35267" y="3090672"/>
            <a:ext cx="230124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68668" y="3090672"/>
            <a:ext cx="230124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02068" y="3090672"/>
            <a:ext cx="230124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01867" y="3464052"/>
            <a:ext cx="230124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35267" y="3464052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68668" y="3464052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02068" y="3464052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1867" y="3835908"/>
            <a:ext cx="230124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35267" y="3835908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68668" y="3835908"/>
            <a:ext cx="230124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402068" y="3835908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1867" y="4555235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35267" y="4555235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68668" y="4555235"/>
            <a:ext cx="230124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402068" y="4555235"/>
            <a:ext cx="230124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1867" y="4181855"/>
            <a:ext cx="23012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35267" y="4181855"/>
            <a:ext cx="23012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68668" y="4181855"/>
            <a:ext cx="23012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02068" y="4181855"/>
            <a:ext cx="23012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50660" y="3929888"/>
            <a:ext cx="932815" cy="2092325"/>
          </a:xfrm>
          <a:custGeom>
            <a:avLst/>
            <a:gdLst/>
            <a:ahLst/>
            <a:cxnLst/>
            <a:rect l="l" t="t" r="r" b="b"/>
            <a:pathLst>
              <a:path w="932815" h="2092325">
                <a:moveTo>
                  <a:pt x="0" y="1995195"/>
                </a:moveTo>
                <a:lnTo>
                  <a:pt x="4952" y="2092198"/>
                </a:lnTo>
                <a:lnTo>
                  <a:pt x="77659" y="2031707"/>
                </a:lnTo>
                <a:lnTo>
                  <a:pt x="47243" y="2031707"/>
                </a:lnTo>
                <a:lnTo>
                  <a:pt x="20700" y="2020087"/>
                </a:lnTo>
                <a:lnTo>
                  <a:pt x="26520" y="2006810"/>
                </a:lnTo>
                <a:lnTo>
                  <a:pt x="0" y="1995195"/>
                </a:lnTo>
                <a:close/>
              </a:path>
              <a:path w="932815" h="2092325">
                <a:moveTo>
                  <a:pt x="26520" y="2006810"/>
                </a:moveTo>
                <a:lnTo>
                  <a:pt x="20700" y="2020087"/>
                </a:lnTo>
                <a:lnTo>
                  <a:pt x="47243" y="2031707"/>
                </a:lnTo>
                <a:lnTo>
                  <a:pt x="53061" y="2018434"/>
                </a:lnTo>
                <a:lnTo>
                  <a:pt x="26520" y="2006810"/>
                </a:lnTo>
                <a:close/>
              </a:path>
              <a:path w="932815" h="2092325">
                <a:moveTo>
                  <a:pt x="53061" y="2018434"/>
                </a:moveTo>
                <a:lnTo>
                  <a:pt x="47243" y="2031707"/>
                </a:lnTo>
                <a:lnTo>
                  <a:pt x="77659" y="2031707"/>
                </a:lnTo>
                <a:lnTo>
                  <a:pt x="79628" y="2030069"/>
                </a:lnTo>
                <a:lnTo>
                  <a:pt x="53061" y="2018434"/>
                </a:lnTo>
                <a:close/>
              </a:path>
              <a:path w="932815" h="2092325">
                <a:moveTo>
                  <a:pt x="906144" y="0"/>
                </a:moveTo>
                <a:lnTo>
                  <a:pt x="26520" y="2006810"/>
                </a:lnTo>
                <a:lnTo>
                  <a:pt x="53061" y="2018434"/>
                </a:lnTo>
                <a:lnTo>
                  <a:pt x="932561" y="11684"/>
                </a:lnTo>
                <a:lnTo>
                  <a:pt x="906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91148" y="3555746"/>
            <a:ext cx="1612265" cy="2392045"/>
          </a:xfrm>
          <a:custGeom>
            <a:avLst/>
            <a:gdLst/>
            <a:ahLst/>
            <a:cxnLst/>
            <a:rect l="l" t="t" r="r" b="b"/>
            <a:pathLst>
              <a:path w="1612265" h="2392045">
                <a:moveTo>
                  <a:pt x="1551858" y="2327607"/>
                </a:moveTo>
                <a:lnTo>
                  <a:pt x="1527809" y="2343746"/>
                </a:lnTo>
                <a:lnTo>
                  <a:pt x="1612265" y="2391664"/>
                </a:lnTo>
                <a:lnTo>
                  <a:pt x="1605612" y="2339644"/>
                </a:lnTo>
                <a:lnTo>
                  <a:pt x="1559941" y="2339644"/>
                </a:lnTo>
                <a:lnTo>
                  <a:pt x="1551858" y="2327607"/>
                </a:lnTo>
                <a:close/>
              </a:path>
              <a:path w="1612265" h="2392045">
                <a:moveTo>
                  <a:pt x="1575877" y="2311487"/>
                </a:moveTo>
                <a:lnTo>
                  <a:pt x="1551858" y="2327607"/>
                </a:lnTo>
                <a:lnTo>
                  <a:pt x="1559941" y="2339644"/>
                </a:lnTo>
                <a:lnTo>
                  <a:pt x="1583944" y="2323503"/>
                </a:lnTo>
                <a:lnTo>
                  <a:pt x="1575877" y="2311487"/>
                </a:lnTo>
                <a:close/>
              </a:path>
              <a:path w="1612265" h="2392045">
                <a:moveTo>
                  <a:pt x="1599946" y="2295334"/>
                </a:moveTo>
                <a:lnTo>
                  <a:pt x="1575877" y="2311487"/>
                </a:lnTo>
                <a:lnTo>
                  <a:pt x="1583944" y="2323503"/>
                </a:lnTo>
                <a:lnTo>
                  <a:pt x="1559941" y="2339644"/>
                </a:lnTo>
                <a:lnTo>
                  <a:pt x="1605612" y="2339644"/>
                </a:lnTo>
                <a:lnTo>
                  <a:pt x="1599946" y="2295334"/>
                </a:lnTo>
                <a:close/>
              </a:path>
              <a:path w="1612265" h="2392045">
                <a:moveTo>
                  <a:pt x="24129" y="0"/>
                </a:moveTo>
                <a:lnTo>
                  <a:pt x="0" y="16255"/>
                </a:lnTo>
                <a:lnTo>
                  <a:pt x="1551858" y="2327607"/>
                </a:lnTo>
                <a:lnTo>
                  <a:pt x="1575877" y="2311487"/>
                </a:lnTo>
                <a:lnTo>
                  <a:pt x="24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59980" y="4680965"/>
            <a:ext cx="86995" cy="1266825"/>
          </a:xfrm>
          <a:custGeom>
            <a:avLst/>
            <a:gdLst/>
            <a:ahLst/>
            <a:cxnLst/>
            <a:rect l="l" t="t" r="r" b="b"/>
            <a:pathLst>
              <a:path w="86995" h="1266825">
                <a:moveTo>
                  <a:pt x="28955" y="1179575"/>
                </a:moveTo>
                <a:lnTo>
                  <a:pt x="0" y="1179575"/>
                </a:lnTo>
                <a:lnTo>
                  <a:pt x="43434" y="1266443"/>
                </a:lnTo>
                <a:lnTo>
                  <a:pt x="79629" y="1194053"/>
                </a:lnTo>
                <a:lnTo>
                  <a:pt x="28955" y="1194053"/>
                </a:lnTo>
                <a:lnTo>
                  <a:pt x="28955" y="1179575"/>
                </a:lnTo>
                <a:close/>
              </a:path>
              <a:path w="86995" h="1266825">
                <a:moveTo>
                  <a:pt x="57912" y="0"/>
                </a:moveTo>
                <a:lnTo>
                  <a:pt x="28955" y="0"/>
                </a:lnTo>
                <a:lnTo>
                  <a:pt x="28955" y="1194053"/>
                </a:lnTo>
                <a:lnTo>
                  <a:pt x="57912" y="1194053"/>
                </a:lnTo>
                <a:lnTo>
                  <a:pt x="57912" y="0"/>
                </a:lnTo>
                <a:close/>
              </a:path>
              <a:path w="86995" h="1266825">
                <a:moveTo>
                  <a:pt x="86868" y="1179575"/>
                </a:moveTo>
                <a:lnTo>
                  <a:pt x="57912" y="1179575"/>
                </a:lnTo>
                <a:lnTo>
                  <a:pt x="57912" y="1194053"/>
                </a:lnTo>
                <a:lnTo>
                  <a:pt x="79629" y="1194053"/>
                </a:lnTo>
                <a:lnTo>
                  <a:pt x="86868" y="1179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90640" y="3928617"/>
            <a:ext cx="1155700" cy="2019300"/>
          </a:xfrm>
          <a:custGeom>
            <a:avLst/>
            <a:gdLst/>
            <a:ahLst/>
            <a:cxnLst/>
            <a:rect l="l" t="t" r="r" b="b"/>
            <a:pathLst>
              <a:path w="1155700" h="2019300">
                <a:moveTo>
                  <a:pt x="1100043" y="1950428"/>
                </a:moveTo>
                <a:lnTo>
                  <a:pt x="1074928" y="1964715"/>
                </a:lnTo>
                <a:lnTo>
                  <a:pt x="1155573" y="2018791"/>
                </a:lnTo>
                <a:lnTo>
                  <a:pt x="1152577" y="1963000"/>
                </a:lnTo>
                <a:lnTo>
                  <a:pt x="1107186" y="1963000"/>
                </a:lnTo>
                <a:lnTo>
                  <a:pt x="1100043" y="1950428"/>
                </a:lnTo>
                <a:close/>
              </a:path>
              <a:path w="1155700" h="2019300">
                <a:moveTo>
                  <a:pt x="1125282" y="1936071"/>
                </a:moveTo>
                <a:lnTo>
                  <a:pt x="1100043" y="1950428"/>
                </a:lnTo>
                <a:lnTo>
                  <a:pt x="1107186" y="1963000"/>
                </a:lnTo>
                <a:lnTo>
                  <a:pt x="1132459" y="1948700"/>
                </a:lnTo>
                <a:lnTo>
                  <a:pt x="1125282" y="1936071"/>
                </a:lnTo>
                <a:close/>
              </a:path>
              <a:path w="1155700" h="2019300">
                <a:moveTo>
                  <a:pt x="1150365" y="1921802"/>
                </a:moveTo>
                <a:lnTo>
                  <a:pt x="1125282" y="1936071"/>
                </a:lnTo>
                <a:lnTo>
                  <a:pt x="1132459" y="1948700"/>
                </a:lnTo>
                <a:lnTo>
                  <a:pt x="1107186" y="1963000"/>
                </a:lnTo>
                <a:lnTo>
                  <a:pt x="1152577" y="1963000"/>
                </a:lnTo>
                <a:lnTo>
                  <a:pt x="1150365" y="1921802"/>
                </a:lnTo>
                <a:close/>
              </a:path>
              <a:path w="1155700" h="2019300">
                <a:moveTo>
                  <a:pt x="25146" y="0"/>
                </a:moveTo>
                <a:lnTo>
                  <a:pt x="0" y="14223"/>
                </a:lnTo>
                <a:lnTo>
                  <a:pt x="1100043" y="1950428"/>
                </a:lnTo>
                <a:lnTo>
                  <a:pt x="1125282" y="1936071"/>
                </a:lnTo>
                <a:lnTo>
                  <a:pt x="25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26555" y="3559428"/>
            <a:ext cx="791210" cy="2388235"/>
          </a:xfrm>
          <a:custGeom>
            <a:avLst/>
            <a:gdLst/>
            <a:ahLst/>
            <a:cxnLst/>
            <a:rect l="l" t="t" r="r" b="b"/>
            <a:pathLst>
              <a:path w="791209" h="2388235">
                <a:moveTo>
                  <a:pt x="0" y="2292007"/>
                </a:moveTo>
                <a:lnTo>
                  <a:pt x="14859" y="2387981"/>
                </a:lnTo>
                <a:lnTo>
                  <a:pt x="77820" y="2323439"/>
                </a:lnTo>
                <a:lnTo>
                  <a:pt x="50673" y="2323439"/>
                </a:lnTo>
                <a:lnTo>
                  <a:pt x="23114" y="2314613"/>
                </a:lnTo>
                <a:lnTo>
                  <a:pt x="27525" y="2300814"/>
                </a:lnTo>
                <a:lnTo>
                  <a:pt x="0" y="2292007"/>
                </a:lnTo>
                <a:close/>
              </a:path>
              <a:path w="791209" h="2388235">
                <a:moveTo>
                  <a:pt x="27525" y="2300814"/>
                </a:moveTo>
                <a:lnTo>
                  <a:pt x="23114" y="2314613"/>
                </a:lnTo>
                <a:lnTo>
                  <a:pt x="50673" y="2323439"/>
                </a:lnTo>
                <a:lnTo>
                  <a:pt x="55087" y="2309633"/>
                </a:lnTo>
                <a:lnTo>
                  <a:pt x="27525" y="2300814"/>
                </a:lnTo>
                <a:close/>
              </a:path>
              <a:path w="791209" h="2388235">
                <a:moveTo>
                  <a:pt x="55087" y="2309633"/>
                </a:moveTo>
                <a:lnTo>
                  <a:pt x="50673" y="2323439"/>
                </a:lnTo>
                <a:lnTo>
                  <a:pt x="77820" y="2323439"/>
                </a:lnTo>
                <a:lnTo>
                  <a:pt x="82676" y="2318461"/>
                </a:lnTo>
                <a:lnTo>
                  <a:pt x="55087" y="2309633"/>
                </a:lnTo>
                <a:close/>
              </a:path>
              <a:path w="791209" h="2388235">
                <a:moveTo>
                  <a:pt x="763016" y="0"/>
                </a:moveTo>
                <a:lnTo>
                  <a:pt x="27525" y="2300814"/>
                </a:lnTo>
                <a:lnTo>
                  <a:pt x="55087" y="2309633"/>
                </a:lnTo>
                <a:lnTo>
                  <a:pt x="790701" y="8890"/>
                </a:lnTo>
                <a:lnTo>
                  <a:pt x="763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004940" y="1071194"/>
            <a:ext cx="186880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funzione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G: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x I </a:t>
            </a:r>
            <a:r>
              <a:rPr sz="2400" i="1" dirty="0">
                <a:latin typeface="Symbol"/>
                <a:cs typeface="Symbol"/>
              </a:rPr>
              <a:t>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131" name="object 1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1335405" y="0"/>
            <a:ext cx="6624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99"/>
                </a:solidFill>
              </a:rPr>
              <a:t>Astrazione di un </a:t>
            </a:r>
            <a:r>
              <a:rPr spc="-10" dirty="0">
                <a:solidFill>
                  <a:srgbClr val="000099"/>
                </a:solidFill>
              </a:rPr>
              <a:t>modello </a:t>
            </a:r>
            <a:r>
              <a:rPr spc="-5" dirty="0">
                <a:solidFill>
                  <a:srgbClr val="000099"/>
                </a:solidFill>
              </a:rPr>
              <a:t>per </a:t>
            </a:r>
            <a:r>
              <a:rPr spc="-10" dirty="0">
                <a:solidFill>
                  <a:srgbClr val="000099"/>
                </a:solidFill>
              </a:rPr>
              <a:t>M.S.S. </a:t>
            </a:r>
            <a:r>
              <a:rPr spc="-5" dirty="0">
                <a:solidFill>
                  <a:srgbClr val="000099"/>
                </a:solidFill>
              </a:rPr>
              <a:t>e</a:t>
            </a:r>
            <a:r>
              <a:rPr spc="140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M.S.A.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1426844" y="420370"/>
            <a:ext cx="644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000099"/>
                </a:solidFill>
                <a:latin typeface="Symbol"/>
                <a:cs typeface="Symbol"/>
              </a:rPr>
              <a:t></a:t>
            </a:r>
            <a:r>
              <a:rPr lang="it-IT" sz="2400" i="1" dirty="0">
                <a:solidFill>
                  <a:srgbClr val="000099"/>
                </a:solidFill>
                <a:latin typeface="Symbol"/>
                <a:cs typeface="Symbol"/>
              </a:rPr>
              <a:t>  </a:t>
            </a:r>
            <a:r>
              <a:rPr lang="it-IT" sz="2400" i="1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lang="it-IT" sz="240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lang="it-IT" sz="2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99"/>
                </a:solidFill>
                <a:latin typeface="Symbol"/>
                <a:cs typeface="Symbol"/>
              </a:rPr>
              <a:t></a:t>
            </a:r>
            <a:r>
              <a:rPr lang="it-IT" sz="2400" i="1" dirty="0">
                <a:solidFill>
                  <a:srgbClr val="000099"/>
                </a:solidFill>
                <a:latin typeface="Symbol"/>
                <a:cs typeface="Symbol"/>
              </a:rPr>
              <a:t> </a:t>
            </a:r>
            <a:r>
              <a:rPr lang="it-IT" sz="2400" i="1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lang="it-IT" sz="2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</a:t>
            </a:r>
            <a:r>
              <a:rPr lang="it-IT" sz="2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99"/>
                </a:solidFill>
                <a:latin typeface="Symbol"/>
                <a:cs typeface="Symbol"/>
              </a:rPr>
              <a:t></a:t>
            </a:r>
            <a:r>
              <a:rPr lang="it-IT" sz="2400" i="1" dirty="0">
                <a:solidFill>
                  <a:srgbClr val="000099"/>
                </a:solidFill>
                <a:latin typeface="Symbol"/>
                <a:cs typeface="Symbol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 e le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funzioni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 e</a:t>
            </a:r>
            <a:r>
              <a:rPr sz="2400" spc="-1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2" name="object 21"/>
          <p:cNvSpPr/>
          <p:nvPr/>
        </p:nvSpPr>
        <p:spPr>
          <a:xfrm>
            <a:off x="2980836" y="516609"/>
            <a:ext cx="266309" cy="24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"/>
          <p:cNvSpPr/>
          <p:nvPr/>
        </p:nvSpPr>
        <p:spPr>
          <a:xfrm>
            <a:off x="2002675" y="487024"/>
            <a:ext cx="304800" cy="297180"/>
          </a:xfrm>
          <a:custGeom>
            <a:avLst/>
            <a:gdLst/>
            <a:ahLst/>
            <a:cxnLst/>
            <a:rect l="l" t="t" r="r" b="b"/>
            <a:pathLst>
              <a:path w="304800" h="297180">
                <a:moveTo>
                  <a:pt x="152400" y="0"/>
                </a:moveTo>
                <a:lnTo>
                  <a:pt x="0" y="148589"/>
                </a:lnTo>
                <a:lnTo>
                  <a:pt x="152400" y="297179"/>
                </a:lnTo>
                <a:lnTo>
                  <a:pt x="304799" y="14858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35"/>
          <p:cNvSpPr/>
          <p:nvPr/>
        </p:nvSpPr>
        <p:spPr>
          <a:xfrm>
            <a:off x="3920506" y="517148"/>
            <a:ext cx="231434" cy="236932"/>
          </a:xfrm>
          <a:custGeom>
            <a:avLst/>
            <a:gdLst/>
            <a:ahLst/>
            <a:cxnLst/>
            <a:rect l="l" t="t" r="r" b="b"/>
            <a:pathLst>
              <a:path w="180339" h="177164">
                <a:moveTo>
                  <a:pt x="0" y="176783"/>
                </a:moveTo>
                <a:lnTo>
                  <a:pt x="179831" y="176783"/>
                </a:lnTo>
                <a:lnTo>
                  <a:pt x="1798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858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-9168"/>
            <a:ext cx="8610600" cy="2462213"/>
          </a:xfrm>
        </p:spPr>
        <p:txBody>
          <a:bodyPr/>
          <a:lstStyle/>
          <a:p>
            <a:pPr algn="ctr"/>
            <a:r>
              <a:rPr lang="it-IT" b="0" dirty="0"/>
              <a:t>Primo esempio di </a:t>
            </a:r>
            <a:br>
              <a:rPr lang="it-IT" b="0" dirty="0"/>
            </a:br>
            <a:r>
              <a:rPr lang="it-IT" sz="3600" b="0" dirty="0"/>
              <a:t>SINTESI DI UNA </a:t>
            </a:r>
            <a:br>
              <a:rPr lang="it-IT" sz="3600" b="0" dirty="0"/>
            </a:br>
            <a:r>
              <a:rPr lang="it-IT" sz="3600" b="0" dirty="0"/>
              <a:t>RETE SEQUENZIALE</a:t>
            </a:r>
            <a:br>
              <a:rPr lang="it-IT" sz="4000" b="0" dirty="0"/>
            </a:br>
            <a:r>
              <a:rPr lang="it-IT" sz="4000" b="0" dirty="0"/>
              <a:t> </a:t>
            </a:r>
            <a:r>
              <a:rPr lang="it-IT" sz="5400" b="0" dirty="0"/>
              <a:t>ASINCRONA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3400" y="2514600"/>
            <a:ext cx="8092035" cy="39624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it-IT" sz="2000" spc="-5" dirty="0">
                <a:solidFill>
                  <a:srgbClr val="FF0000"/>
                </a:solidFill>
                <a:latin typeface="Calibri"/>
                <a:cs typeface="Calibri"/>
              </a:rPr>
              <a:t>Come anticipato precedentemente (slide 33), eseguiremo in </a:t>
            </a:r>
            <a:r>
              <a:rPr lang="it-IT" sz="2000" spc="-1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lang="it-IT" sz="2000" spc="-5" dirty="0">
                <a:solidFill>
                  <a:srgbClr val="FF0000"/>
                </a:solidFill>
                <a:latin typeface="Calibri"/>
                <a:cs typeface="Calibri"/>
              </a:rPr>
              <a:t>i seguenti</a:t>
            </a:r>
            <a:r>
              <a:rPr lang="it-IT" sz="20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rgbClr val="FF0000"/>
                </a:solidFill>
                <a:latin typeface="Calibri"/>
                <a:cs typeface="Calibri"/>
              </a:rPr>
              <a:t>passi:</a:t>
            </a:r>
            <a:endParaRPr lang="it-IT" sz="20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lang="it-IT" sz="2000" spc="-5" dirty="0">
                <a:latin typeface="Calibri"/>
                <a:cs typeface="Calibri"/>
              </a:rPr>
              <a:t>- eseguiremo il diagramma degli</a:t>
            </a:r>
            <a:r>
              <a:rPr lang="it-IT" sz="2000" spc="-20" dirty="0">
                <a:latin typeface="Calibri"/>
                <a:cs typeface="Calibri"/>
              </a:rPr>
              <a:t> </a:t>
            </a:r>
            <a:r>
              <a:rPr lang="it-IT" sz="2000" spc="-5" dirty="0">
                <a:latin typeface="Calibri"/>
                <a:cs typeface="Calibri"/>
              </a:rPr>
              <a:t>stati a partire dalla descrizione a parole in due versioni alternative, utilizzando cioè sia il modello di </a:t>
            </a:r>
            <a:r>
              <a:rPr lang="it-IT" sz="2000" spc="-5" dirty="0" err="1">
                <a:latin typeface="Calibri"/>
                <a:cs typeface="Calibri"/>
              </a:rPr>
              <a:t>Mealy</a:t>
            </a:r>
            <a:r>
              <a:rPr lang="it-IT" sz="2000" spc="-5" dirty="0">
                <a:latin typeface="Calibri"/>
                <a:cs typeface="Calibri"/>
              </a:rPr>
              <a:t>, sia quello di Moore</a:t>
            </a:r>
            <a:endParaRPr lang="it-IT" sz="20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lang="it-IT" sz="2000" spc="-5" dirty="0">
                <a:latin typeface="Calibri"/>
                <a:cs typeface="Calibri"/>
              </a:rPr>
              <a:t>- ricaveremo </a:t>
            </a:r>
            <a:r>
              <a:rPr lang="it-IT" sz="2000" dirty="0">
                <a:latin typeface="Calibri"/>
                <a:cs typeface="Calibri"/>
              </a:rPr>
              <a:t>le </a:t>
            </a:r>
            <a:r>
              <a:rPr lang="it-IT" sz="2000" spc="-5" dirty="0">
                <a:latin typeface="Calibri"/>
                <a:cs typeface="Calibri"/>
              </a:rPr>
              <a:t>tabelle di</a:t>
            </a:r>
            <a:r>
              <a:rPr lang="it-IT" sz="2000" spc="-40" dirty="0">
                <a:latin typeface="Calibri"/>
                <a:cs typeface="Calibri"/>
              </a:rPr>
              <a:t> </a:t>
            </a:r>
            <a:r>
              <a:rPr lang="it-IT" sz="2000" spc="-5" dirty="0">
                <a:latin typeface="Calibri"/>
                <a:cs typeface="Calibri"/>
              </a:rPr>
              <a:t>flusso nei due casi</a:t>
            </a:r>
            <a:endParaRPr lang="it-IT" sz="20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lang="it-IT" sz="2000" spc="-5" dirty="0">
                <a:latin typeface="Calibri"/>
                <a:cs typeface="Calibri"/>
              </a:rPr>
              <a:t>- codificheremo </a:t>
            </a:r>
            <a:r>
              <a:rPr lang="it-IT" sz="2000" dirty="0">
                <a:latin typeface="Calibri"/>
                <a:cs typeface="Calibri"/>
              </a:rPr>
              <a:t>gli </a:t>
            </a:r>
            <a:r>
              <a:rPr lang="it-IT" sz="2000" spc="-5" dirty="0">
                <a:latin typeface="Calibri"/>
                <a:cs typeface="Calibri"/>
              </a:rPr>
              <a:t>stati con variabili binarie (variabili di</a:t>
            </a:r>
            <a:r>
              <a:rPr lang="it-IT" sz="2000" spc="-75" dirty="0">
                <a:latin typeface="Calibri"/>
                <a:cs typeface="Calibri"/>
              </a:rPr>
              <a:t> </a:t>
            </a:r>
            <a:r>
              <a:rPr lang="it-IT" sz="2000" spc="-5" dirty="0">
                <a:latin typeface="Calibri"/>
                <a:cs typeface="Calibri"/>
              </a:rPr>
              <a:t>stato)</a:t>
            </a:r>
            <a:endParaRPr lang="it-IT" sz="20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lang="it-IT" sz="2000" spc="-5" dirty="0">
                <a:latin typeface="Calibri"/>
                <a:cs typeface="Calibri"/>
              </a:rPr>
              <a:t>- ricaveremo le due tabelle delle</a:t>
            </a:r>
            <a:r>
              <a:rPr lang="it-IT" sz="2000" spc="-50" dirty="0">
                <a:latin typeface="Calibri"/>
                <a:cs typeface="Calibri"/>
              </a:rPr>
              <a:t> </a:t>
            </a:r>
            <a:r>
              <a:rPr lang="it-IT" sz="2000" spc="-5" dirty="0">
                <a:latin typeface="Calibri"/>
                <a:cs typeface="Calibri"/>
              </a:rPr>
              <a:t>transizioni</a:t>
            </a:r>
            <a:endParaRPr lang="it-IT" sz="20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lang="it-IT" sz="2000" spc="-5" dirty="0">
                <a:latin typeface="Calibri"/>
                <a:cs typeface="Calibri"/>
              </a:rPr>
              <a:t>- </a:t>
            </a:r>
            <a:r>
              <a:rPr lang="it-IT" sz="2000" spc="-10" dirty="0">
                <a:latin typeface="Calibri"/>
                <a:cs typeface="Calibri"/>
              </a:rPr>
              <a:t>disegneremo </a:t>
            </a:r>
            <a:r>
              <a:rPr lang="it-IT" sz="2000" spc="-5" dirty="0">
                <a:latin typeface="Calibri"/>
                <a:cs typeface="Calibri"/>
              </a:rPr>
              <a:t>le </a:t>
            </a:r>
            <a:r>
              <a:rPr lang="it-IT" sz="2000" spc="-10" dirty="0">
                <a:latin typeface="Calibri"/>
                <a:cs typeface="Calibri"/>
              </a:rPr>
              <a:t>mappe </a:t>
            </a:r>
            <a:r>
              <a:rPr lang="it-IT" sz="2000" spc="-5" dirty="0">
                <a:latin typeface="Calibri"/>
                <a:cs typeface="Calibri"/>
              </a:rPr>
              <a:t>di </a:t>
            </a:r>
            <a:r>
              <a:rPr lang="it-IT" sz="2000" spc="-5" dirty="0" err="1">
                <a:latin typeface="Calibri"/>
                <a:cs typeface="Calibri"/>
              </a:rPr>
              <a:t>Karnaugh</a:t>
            </a:r>
            <a:r>
              <a:rPr lang="it-IT" sz="2000" spc="-5" dirty="0">
                <a:latin typeface="Calibri"/>
                <a:cs typeface="Calibri"/>
              </a:rPr>
              <a:t>. delle variabili di stato e di uscita (funzioni F e</a:t>
            </a:r>
            <a:r>
              <a:rPr lang="it-IT" sz="2000" spc="60" dirty="0">
                <a:latin typeface="Calibri"/>
                <a:cs typeface="Calibri"/>
              </a:rPr>
              <a:t> </a:t>
            </a:r>
            <a:r>
              <a:rPr lang="it-IT" sz="2000" spc="-5" dirty="0">
                <a:latin typeface="Calibri"/>
                <a:cs typeface="Calibri"/>
              </a:rPr>
              <a:t>G), avendo cura di assicurarci che </a:t>
            </a:r>
            <a:r>
              <a:rPr lang="it-IT" sz="2000" b="1" spc="-5" dirty="0">
                <a:latin typeface="Calibri"/>
                <a:cs typeface="Calibri"/>
              </a:rPr>
              <a:t>le reti G non presentino alee</a:t>
            </a:r>
            <a:endParaRPr lang="it-IT" sz="2000" b="1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lang="it-IT" sz="2000" spc="-5" dirty="0">
                <a:latin typeface="Calibri"/>
                <a:cs typeface="Calibri"/>
              </a:rPr>
              <a:t>Infine disegneremo lo </a:t>
            </a:r>
            <a:r>
              <a:rPr lang="it-IT" sz="2000" spc="-10" dirty="0">
                <a:latin typeface="Calibri"/>
                <a:cs typeface="Calibri"/>
              </a:rPr>
              <a:t>schema </a:t>
            </a:r>
            <a:r>
              <a:rPr lang="it-IT" sz="2000" spc="-5" dirty="0">
                <a:latin typeface="Calibri"/>
                <a:cs typeface="Calibri"/>
              </a:rPr>
              <a:t>logico</a:t>
            </a:r>
          </a:p>
        </p:txBody>
      </p:sp>
    </p:spTree>
    <p:extLst>
      <p:ext uri="{BB962C8B-B14F-4D97-AF65-F5344CB8AC3E}">
        <p14:creationId xmlns:p14="http://schemas.microsoft.com/office/powerpoint/2010/main" val="11686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681" y="6121363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758" y="3828069"/>
            <a:ext cx="1621790" cy="271780"/>
          </a:xfrm>
          <a:custGeom>
            <a:avLst/>
            <a:gdLst/>
            <a:ahLst/>
            <a:cxnLst/>
            <a:rect l="l" t="t" r="r" b="b"/>
            <a:pathLst>
              <a:path w="1621789" h="271779">
                <a:moveTo>
                  <a:pt x="1621560" y="135614"/>
                </a:moveTo>
                <a:lnTo>
                  <a:pt x="1592597" y="171664"/>
                </a:lnTo>
                <a:lnTo>
                  <a:pt x="1543493" y="193747"/>
                </a:lnTo>
                <a:lnTo>
                  <a:pt x="1473224" y="213822"/>
                </a:lnTo>
                <a:lnTo>
                  <a:pt x="1430869" y="222987"/>
                </a:lnTo>
                <a:lnTo>
                  <a:pt x="1384081" y="231506"/>
                </a:lnTo>
                <a:lnTo>
                  <a:pt x="1333148" y="239332"/>
                </a:lnTo>
                <a:lnTo>
                  <a:pt x="1278355" y="246416"/>
                </a:lnTo>
                <a:lnTo>
                  <a:pt x="1219988" y="252712"/>
                </a:lnTo>
                <a:lnTo>
                  <a:pt x="1158334" y="258170"/>
                </a:lnTo>
                <a:lnTo>
                  <a:pt x="1093680" y="262743"/>
                </a:lnTo>
                <a:lnTo>
                  <a:pt x="1026311" y="266383"/>
                </a:lnTo>
                <a:lnTo>
                  <a:pt x="956513" y="269042"/>
                </a:lnTo>
                <a:lnTo>
                  <a:pt x="884574" y="270673"/>
                </a:lnTo>
                <a:lnTo>
                  <a:pt x="810779" y="271227"/>
                </a:lnTo>
                <a:lnTo>
                  <a:pt x="736981" y="270673"/>
                </a:lnTo>
                <a:lnTo>
                  <a:pt x="665040" y="269042"/>
                </a:lnTo>
                <a:lnTo>
                  <a:pt x="595241" y="266383"/>
                </a:lnTo>
                <a:lnTo>
                  <a:pt x="527871" y="262743"/>
                </a:lnTo>
                <a:lnTo>
                  <a:pt x="463216" y="258170"/>
                </a:lnTo>
                <a:lnTo>
                  <a:pt x="401562" y="252711"/>
                </a:lnTo>
                <a:lnTo>
                  <a:pt x="343196" y="246416"/>
                </a:lnTo>
                <a:lnTo>
                  <a:pt x="288403" y="239332"/>
                </a:lnTo>
                <a:lnTo>
                  <a:pt x="237470" y="231506"/>
                </a:lnTo>
                <a:lnTo>
                  <a:pt x="190684" y="222986"/>
                </a:lnTo>
                <a:lnTo>
                  <a:pt x="148330" y="213822"/>
                </a:lnTo>
                <a:lnTo>
                  <a:pt x="110694" y="204059"/>
                </a:lnTo>
                <a:lnTo>
                  <a:pt x="50724" y="182932"/>
                </a:lnTo>
                <a:lnTo>
                  <a:pt x="13062" y="159989"/>
                </a:lnTo>
                <a:lnTo>
                  <a:pt x="0" y="135613"/>
                </a:lnTo>
                <a:lnTo>
                  <a:pt x="3313" y="123270"/>
                </a:lnTo>
                <a:lnTo>
                  <a:pt x="50724" y="88295"/>
                </a:lnTo>
                <a:lnTo>
                  <a:pt x="110694" y="67168"/>
                </a:lnTo>
                <a:lnTo>
                  <a:pt x="148330" y="57405"/>
                </a:lnTo>
                <a:lnTo>
                  <a:pt x="190684" y="48240"/>
                </a:lnTo>
                <a:lnTo>
                  <a:pt x="237470" y="39721"/>
                </a:lnTo>
                <a:lnTo>
                  <a:pt x="288403" y="31895"/>
                </a:lnTo>
                <a:lnTo>
                  <a:pt x="343196" y="24811"/>
                </a:lnTo>
                <a:lnTo>
                  <a:pt x="401562" y="18515"/>
                </a:lnTo>
                <a:lnTo>
                  <a:pt x="463216" y="13057"/>
                </a:lnTo>
                <a:lnTo>
                  <a:pt x="527871" y="8484"/>
                </a:lnTo>
                <a:lnTo>
                  <a:pt x="595241" y="4844"/>
                </a:lnTo>
                <a:lnTo>
                  <a:pt x="665040" y="2185"/>
                </a:lnTo>
                <a:lnTo>
                  <a:pt x="736981" y="554"/>
                </a:lnTo>
                <a:lnTo>
                  <a:pt x="810779" y="0"/>
                </a:lnTo>
                <a:lnTo>
                  <a:pt x="884574" y="554"/>
                </a:lnTo>
                <a:lnTo>
                  <a:pt x="956513" y="2185"/>
                </a:lnTo>
                <a:lnTo>
                  <a:pt x="1026311" y="4844"/>
                </a:lnTo>
                <a:lnTo>
                  <a:pt x="1093680" y="8484"/>
                </a:lnTo>
                <a:lnTo>
                  <a:pt x="1158334" y="13057"/>
                </a:lnTo>
                <a:lnTo>
                  <a:pt x="1219988" y="18516"/>
                </a:lnTo>
                <a:lnTo>
                  <a:pt x="1278355" y="24811"/>
                </a:lnTo>
                <a:lnTo>
                  <a:pt x="1333148" y="31895"/>
                </a:lnTo>
                <a:lnTo>
                  <a:pt x="1384081" y="39721"/>
                </a:lnTo>
                <a:lnTo>
                  <a:pt x="1430869" y="48240"/>
                </a:lnTo>
                <a:lnTo>
                  <a:pt x="1473224" y="57405"/>
                </a:lnTo>
                <a:lnTo>
                  <a:pt x="1510861" y="67168"/>
                </a:lnTo>
                <a:lnTo>
                  <a:pt x="1570834" y="88295"/>
                </a:lnTo>
                <a:lnTo>
                  <a:pt x="1608497" y="111238"/>
                </a:lnTo>
                <a:lnTo>
                  <a:pt x="1621560" y="135614"/>
                </a:lnTo>
                <a:close/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1924" y="1973414"/>
            <a:ext cx="0" cy="1953260"/>
          </a:xfrm>
          <a:custGeom>
            <a:avLst/>
            <a:gdLst/>
            <a:ahLst/>
            <a:cxnLst/>
            <a:rect l="l" t="t" r="r" b="b"/>
            <a:pathLst>
              <a:path h="1953260">
                <a:moveTo>
                  <a:pt x="0" y="1952817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249" y="1583542"/>
            <a:ext cx="1230630" cy="376555"/>
          </a:xfrm>
          <a:custGeom>
            <a:avLst/>
            <a:gdLst/>
            <a:ahLst/>
            <a:cxnLst/>
            <a:rect l="l" t="t" r="r" b="b"/>
            <a:pathLst>
              <a:path w="1230630" h="376555">
                <a:moveTo>
                  <a:pt x="1230466" y="308260"/>
                </a:moveTo>
                <a:lnTo>
                  <a:pt x="1211484" y="245963"/>
                </a:lnTo>
                <a:lnTo>
                  <a:pt x="1172212" y="188393"/>
                </a:lnTo>
                <a:lnTo>
                  <a:pt x="1114848" y="136582"/>
                </a:lnTo>
                <a:lnTo>
                  <a:pt x="1080069" y="113158"/>
                </a:lnTo>
                <a:lnTo>
                  <a:pt x="1041592" y="91560"/>
                </a:lnTo>
                <a:lnTo>
                  <a:pt x="999692" y="71918"/>
                </a:lnTo>
                <a:lnTo>
                  <a:pt x="954643" y="54360"/>
                </a:lnTo>
                <a:lnTo>
                  <a:pt x="906721" y="39015"/>
                </a:lnTo>
                <a:lnTo>
                  <a:pt x="856199" y="26012"/>
                </a:lnTo>
                <a:lnTo>
                  <a:pt x="803354" y="15480"/>
                </a:lnTo>
                <a:lnTo>
                  <a:pt x="748460" y="7548"/>
                </a:lnTo>
                <a:lnTo>
                  <a:pt x="691791" y="2345"/>
                </a:lnTo>
                <a:lnTo>
                  <a:pt x="633623" y="0"/>
                </a:lnTo>
                <a:lnTo>
                  <a:pt x="574231" y="640"/>
                </a:lnTo>
                <a:lnTo>
                  <a:pt x="511604" y="4611"/>
                </a:lnTo>
                <a:lnTo>
                  <a:pt x="451205" y="11813"/>
                </a:lnTo>
                <a:lnTo>
                  <a:pt x="393324" y="22068"/>
                </a:lnTo>
                <a:lnTo>
                  <a:pt x="338249" y="35200"/>
                </a:lnTo>
                <a:lnTo>
                  <a:pt x="286267" y="51032"/>
                </a:lnTo>
                <a:lnTo>
                  <a:pt x="237667" y="69388"/>
                </a:lnTo>
                <a:lnTo>
                  <a:pt x="192737" y="90089"/>
                </a:lnTo>
                <a:lnTo>
                  <a:pt x="151765" y="112959"/>
                </a:lnTo>
                <a:lnTo>
                  <a:pt x="115039" y="137821"/>
                </a:lnTo>
                <a:lnTo>
                  <a:pt x="82848" y="164499"/>
                </a:lnTo>
                <a:lnTo>
                  <a:pt x="55480" y="192814"/>
                </a:lnTo>
                <a:lnTo>
                  <a:pt x="16365" y="253651"/>
                </a:lnTo>
                <a:lnTo>
                  <a:pt x="0" y="318916"/>
                </a:lnTo>
                <a:lnTo>
                  <a:pt x="1068" y="352767"/>
                </a:lnTo>
                <a:lnTo>
                  <a:pt x="2071" y="360718"/>
                </a:lnTo>
                <a:lnTo>
                  <a:pt x="3611" y="368669"/>
                </a:lnTo>
                <a:lnTo>
                  <a:pt x="5679" y="376529"/>
                </a:lnTo>
              </a:path>
            </a:pathLst>
          </a:custGeom>
          <a:ln w="3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3041" y="1875483"/>
            <a:ext cx="1234440" cy="196215"/>
          </a:xfrm>
          <a:custGeom>
            <a:avLst/>
            <a:gdLst/>
            <a:ahLst/>
            <a:cxnLst/>
            <a:rect l="l" t="t" r="r" b="b"/>
            <a:pathLst>
              <a:path w="1234439" h="196214">
                <a:moveTo>
                  <a:pt x="1234017" y="195718"/>
                </a:moveTo>
                <a:lnTo>
                  <a:pt x="1226295" y="153125"/>
                </a:lnTo>
                <a:lnTo>
                  <a:pt x="1187792" y="113469"/>
                </a:lnTo>
                <a:lnTo>
                  <a:pt x="1121983" y="77919"/>
                </a:lnTo>
                <a:lnTo>
                  <a:pt x="1079924" y="62048"/>
                </a:lnTo>
                <a:lnTo>
                  <a:pt x="1032341" y="47642"/>
                </a:lnTo>
                <a:lnTo>
                  <a:pt x="979667" y="34847"/>
                </a:lnTo>
                <a:lnTo>
                  <a:pt x="922337" y="23808"/>
                </a:lnTo>
                <a:lnTo>
                  <a:pt x="860786" y="14672"/>
                </a:lnTo>
                <a:lnTo>
                  <a:pt x="795446" y="7586"/>
                </a:lnTo>
                <a:lnTo>
                  <a:pt x="726754" y="2694"/>
                </a:lnTo>
                <a:lnTo>
                  <a:pt x="655141" y="143"/>
                </a:lnTo>
                <a:lnTo>
                  <a:pt x="587778" y="0"/>
                </a:lnTo>
                <a:lnTo>
                  <a:pt x="522084" y="1985"/>
                </a:lnTo>
                <a:lnTo>
                  <a:pt x="458459" y="5994"/>
                </a:lnTo>
                <a:lnTo>
                  <a:pt x="397301" y="11919"/>
                </a:lnTo>
                <a:lnTo>
                  <a:pt x="339011" y="19656"/>
                </a:lnTo>
                <a:lnTo>
                  <a:pt x="283986" y="29098"/>
                </a:lnTo>
                <a:lnTo>
                  <a:pt x="232626" y="40139"/>
                </a:lnTo>
                <a:lnTo>
                  <a:pt x="185329" y="52673"/>
                </a:lnTo>
                <a:lnTo>
                  <a:pt x="142495" y="66595"/>
                </a:lnTo>
                <a:lnTo>
                  <a:pt x="104522" y="81798"/>
                </a:lnTo>
                <a:lnTo>
                  <a:pt x="44758" y="115625"/>
                </a:lnTo>
                <a:lnTo>
                  <a:pt x="9228" y="153306"/>
                </a:lnTo>
                <a:lnTo>
                  <a:pt x="0" y="180913"/>
                </a:lnTo>
                <a:lnTo>
                  <a:pt x="0" y="188498"/>
                </a:lnTo>
                <a:lnTo>
                  <a:pt x="1640" y="196083"/>
                </a:lnTo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8776" y="3755743"/>
            <a:ext cx="581660" cy="155575"/>
          </a:xfrm>
          <a:custGeom>
            <a:avLst/>
            <a:gdLst/>
            <a:ahLst/>
            <a:cxnLst/>
            <a:rect l="l" t="t" r="r" b="b"/>
            <a:pathLst>
              <a:path w="581660" h="155575">
                <a:moveTo>
                  <a:pt x="0" y="154988"/>
                </a:moveTo>
                <a:lnTo>
                  <a:pt x="233081" y="154988"/>
                </a:lnTo>
                <a:lnTo>
                  <a:pt x="233081" y="0"/>
                </a:lnTo>
                <a:lnTo>
                  <a:pt x="58862" y="0"/>
                </a:lnTo>
                <a:lnTo>
                  <a:pt x="522564" y="0"/>
                </a:lnTo>
                <a:lnTo>
                  <a:pt x="348345" y="0"/>
                </a:lnTo>
                <a:lnTo>
                  <a:pt x="348345" y="154988"/>
                </a:lnTo>
                <a:lnTo>
                  <a:pt x="581518" y="154988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7183" y="3640034"/>
            <a:ext cx="440055" cy="116205"/>
          </a:xfrm>
          <a:custGeom>
            <a:avLst/>
            <a:gdLst/>
            <a:ahLst/>
            <a:cxnLst/>
            <a:rect l="l" t="t" r="r" b="b"/>
            <a:pathLst>
              <a:path w="440055" h="116204">
                <a:moveTo>
                  <a:pt x="440011" y="114557"/>
                </a:moveTo>
                <a:lnTo>
                  <a:pt x="421186" y="60594"/>
                </a:lnTo>
                <a:lnTo>
                  <a:pt x="350465" y="19496"/>
                </a:lnTo>
                <a:lnTo>
                  <a:pt x="300325" y="6502"/>
                </a:lnTo>
                <a:lnTo>
                  <a:pt x="242830" y="0"/>
                </a:lnTo>
                <a:lnTo>
                  <a:pt x="183758" y="934"/>
                </a:lnTo>
                <a:lnTo>
                  <a:pt x="129168" y="8926"/>
                </a:lnTo>
                <a:lnTo>
                  <a:pt x="81357" y="23084"/>
                </a:lnTo>
                <a:lnTo>
                  <a:pt x="42619" y="42514"/>
                </a:lnTo>
                <a:lnTo>
                  <a:pt x="1549" y="93620"/>
                </a:lnTo>
                <a:lnTo>
                  <a:pt x="0" y="100940"/>
                </a:lnTo>
                <a:lnTo>
                  <a:pt x="91" y="108324"/>
                </a:lnTo>
                <a:lnTo>
                  <a:pt x="1822" y="115645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0854" y="3735080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0854" y="3735080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0854" y="373508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5574" y="373508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0854" y="3928809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720" y="0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8776" y="3926231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68776" y="4024385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52668" y="2363468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0" y="0"/>
                </a:moveTo>
                <a:lnTo>
                  <a:pt x="435455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7122" y="2363468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435546" y="0"/>
                </a:moveTo>
                <a:lnTo>
                  <a:pt x="0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2668" y="2363468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260"/>
                </a:lnTo>
              </a:path>
            </a:pathLst>
          </a:custGeom>
          <a:ln w="12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52668" y="2363468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0" y="0"/>
                </a:moveTo>
                <a:lnTo>
                  <a:pt x="217682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4895" y="2363468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217773" y="0"/>
                </a:moveTo>
                <a:lnTo>
                  <a:pt x="0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16854" y="2133804"/>
            <a:ext cx="292100" cy="289560"/>
          </a:xfrm>
          <a:custGeom>
            <a:avLst/>
            <a:gdLst/>
            <a:ahLst/>
            <a:cxnLst/>
            <a:rect l="l" t="t" r="r" b="b"/>
            <a:pathLst>
              <a:path w="292100" h="289560">
                <a:moveTo>
                  <a:pt x="59366" y="0"/>
                </a:moveTo>
                <a:lnTo>
                  <a:pt x="26648" y="36595"/>
                </a:lnTo>
                <a:lnTo>
                  <a:pt x="6689" y="80973"/>
                </a:lnTo>
                <a:lnTo>
                  <a:pt x="0" y="129443"/>
                </a:lnTo>
                <a:lnTo>
                  <a:pt x="7091" y="178317"/>
                </a:lnTo>
                <a:lnTo>
                  <a:pt x="28477" y="223906"/>
                </a:lnTo>
                <a:lnTo>
                  <a:pt x="61846" y="259815"/>
                </a:lnTo>
                <a:lnTo>
                  <a:pt x="102309" y="281736"/>
                </a:lnTo>
                <a:lnTo>
                  <a:pt x="146507" y="289101"/>
                </a:lnTo>
                <a:lnTo>
                  <a:pt x="191081" y="281345"/>
                </a:lnTo>
                <a:lnTo>
                  <a:pt x="232673" y="257903"/>
                </a:lnTo>
                <a:lnTo>
                  <a:pt x="265390" y="221298"/>
                </a:lnTo>
                <a:lnTo>
                  <a:pt x="285350" y="176897"/>
                </a:lnTo>
                <a:lnTo>
                  <a:pt x="292039" y="128400"/>
                </a:lnTo>
                <a:lnTo>
                  <a:pt x="284947" y="79503"/>
                </a:lnTo>
                <a:lnTo>
                  <a:pt x="263562" y="33905"/>
                </a:lnTo>
                <a:lnTo>
                  <a:pt x="242332" y="8499"/>
                </a:lnTo>
              </a:path>
            </a:pathLst>
          </a:custGeom>
          <a:ln w="3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2735" y="2180047"/>
            <a:ext cx="138226" cy="15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94798" y="2180687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-19372" y="1645"/>
                </a:moveTo>
                <a:lnTo>
                  <a:pt x="66663" y="1645"/>
                </a:lnTo>
              </a:path>
            </a:pathLst>
          </a:custGeom>
          <a:ln w="42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1297" y="2071616"/>
            <a:ext cx="1236980" cy="72390"/>
          </a:xfrm>
          <a:custGeom>
            <a:avLst/>
            <a:gdLst/>
            <a:ahLst/>
            <a:cxnLst/>
            <a:rect l="l" t="t" r="r" b="b"/>
            <a:pathLst>
              <a:path w="1236980" h="72389">
                <a:moveTo>
                  <a:pt x="726408" y="71783"/>
                </a:moveTo>
                <a:lnTo>
                  <a:pt x="808074" y="70585"/>
                </a:lnTo>
                <a:lnTo>
                  <a:pt x="884470" y="68803"/>
                </a:lnTo>
                <a:lnTo>
                  <a:pt x="955000" y="66489"/>
                </a:lnTo>
                <a:lnTo>
                  <a:pt x="1019067" y="63690"/>
                </a:lnTo>
                <a:lnTo>
                  <a:pt x="1076075" y="60458"/>
                </a:lnTo>
                <a:lnTo>
                  <a:pt x="1125427" y="56841"/>
                </a:lnTo>
                <a:lnTo>
                  <a:pt x="1166528" y="52889"/>
                </a:lnTo>
                <a:lnTo>
                  <a:pt x="1221587" y="44178"/>
                </a:lnTo>
                <a:lnTo>
                  <a:pt x="1236482" y="34720"/>
                </a:lnTo>
                <a:lnTo>
                  <a:pt x="1227377" y="29835"/>
                </a:lnTo>
                <a:lnTo>
                  <a:pt x="1186478" y="21841"/>
                </a:lnTo>
                <a:lnTo>
                  <a:pt x="1117882" y="14819"/>
                </a:lnTo>
                <a:lnTo>
                  <a:pt x="1074543" y="11728"/>
                </a:lnTo>
                <a:lnTo>
                  <a:pt x="1025895" y="8946"/>
                </a:lnTo>
                <a:lnTo>
                  <a:pt x="972474" y="6497"/>
                </a:lnTo>
                <a:lnTo>
                  <a:pt x="914818" y="4401"/>
                </a:lnTo>
                <a:lnTo>
                  <a:pt x="853467" y="2681"/>
                </a:lnTo>
                <a:lnTo>
                  <a:pt x="788957" y="1359"/>
                </a:lnTo>
                <a:lnTo>
                  <a:pt x="721827" y="458"/>
                </a:lnTo>
                <a:lnTo>
                  <a:pt x="652614" y="0"/>
                </a:lnTo>
                <a:lnTo>
                  <a:pt x="581857" y="6"/>
                </a:lnTo>
                <a:lnTo>
                  <a:pt x="510093" y="499"/>
                </a:lnTo>
                <a:lnTo>
                  <a:pt x="428425" y="1698"/>
                </a:lnTo>
                <a:lnTo>
                  <a:pt x="352024" y="3479"/>
                </a:lnTo>
                <a:lnTo>
                  <a:pt x="281488" y="5794"/>
                </a:lnTo>
                <a:lnTo>
                  <a:pt x="217414" y="8592"/>
                </a:lnTo>
                <a:lnTo>
                  <a:pt x="160398" y="11824"/>
                </a:lnTo>
                <a:lnTo>
                  <a:pt x="111040" y="15441"/>
                </a:lnTo>
                <a:lnTo>
                  <a:pt x="69935" y="19393"/>
                </a:lnTo>
                <a:lnTo>
                  <a:pt x="14875" y="28105"/>
                </a:lnTo>
                <a:lnTo>
                  <a:pt x="0" y="37562"/>
                </a:lnTo>
                <a:lnTo>
                  <a:pt x="9124" y="42447"/>
                </a:lnTo>
                <a:lnTo>
                  <a:pt x="50893" y="50571"/>
                </a:lnTo>
                <a:lnTo>
                  <a:pt x="121855" y="57742"/>
                </a:lnTo>
                <a:lnTo>
                  <a:pt x="166992" y="60900"/>
                </a:lnTo>
                <a:lnTo>
                  <a:pt x="217876" y="63734"/>
                </a:lnTo>
                <a:lnTo>
                  <a:pt x="273992" y="66216"/>
                </a:lnTo>
                <a:lnTo>
                  <a:pt x="334823" y="68318"/>
                </a:lnTo>
                <a:lnTo>
                  <a:pt x="399852" y="70011"/>
                </a:lnTo>
                <a:lnTo>
                  <a:pt x="468561" y="71267"/>
                </a:lnTo>
                <a:lnTo>
                  <a:pt x="540435" y="72058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uppo 3"/>
          <p:cNvGrpSpPr/>
          <p:nvPr/>
        </p:nvGrpSpPr>
        <p:grpSpPr>
          <a:xfrm>
            <a:off x="128046" y="4273863"/>
            <a:ext cx="2863850" cy="1246515"/>
            <a:chOff x="128046" y="4273863"/>
            <a:chExt cx="2863850" cy="1246515"/>
          </a:xfrm>
        </p:grpSpPr>
        <p:sp>
          <p:nvSpPr>
            <p:cNvPr id="40" name="object 40"/>
            <p:cNvSpPr txBox="1"/>
            <p:nvPr/>
          </p:nvSpPr>
          <p:spPr>
            <a:xfrm>
              <a:off x="921388" y="4273863"/>
              <a:ext cx="128587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Times New Roman"/>
                  <a:cs typeface="Times New Roman"/>
                </a:rPr>
                <a:t>i:</a:t>
              </a:r>
              <a:r>
                <a:rPr sz="2400" spc="-100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pulsante</a:t>
              </a: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28046" y="5128583"/>
              <a:ext cx="2863850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 :</a:t>
              </a:r>
              <a:r>
                <a:rPr sz="2400" spc="-3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2400" spc="-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{rilasciato,premuto}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472976" y="4714273"/>
              <a:ext cx="86995" cy="457200"/>
            </a:xfrm>
            <a:custGeom>
              <a:avLst/>
              <a:gdLst/>
              <a:ahLst/>
              <a:cxnLst/>
              <a:rect l="l" t="t" r="r" b="b"/>
              <a:pathLst>
                <a:path w="86994" h="457200">
                  <a:moveTo>
                    <a:pt x="28956" y="370331"/>
                  </a:moveTo>
                  <a:lnTo>
                    <a:pt x="0" y="370331"/>
                  </a:lnTo>
                  <a:lnTo>
                    <a:pt x="43434" y="457200"/>
                  </a:lnTo>
                  <a:lnTo>
                    <a:pt x="79629" y="384809"/>
                  </a:lnTo>
                  <a:lnTo>
                    <a:pt x="28956" y="384809"/>
                  </a:lnTo>
                  <a:lnTo>
                    <a:pt x="28956" y="370331"/>
                  </a:lnTo>
                  <a:close/>
                </a:path>
                <a:path w="86994" h="457200">
                  <a:moveTo>
                    <a:pt x="57912" y="0"/>
                  </a:moveTo>
                  <a:lnTo>
                    <a:pt x="28956" y="0"/>
                  </a:lnTo>
                  <a:lnTo>
                    <a:pt x="28956" y="384809"/>
                  </a:lnTo>
                  <a:lnTo>
                    <a:pt x="57912" y="384809"/>
                  </a:lnTo>
                  <a:lnTo>
                    <a:pt x="57912" y="0"/>
                  </a:lnTo>
                  <a:close/>
                </a:path>
                <a:path w="86994" h="457200">
                  <a:moveTo>
                    <a:pt x="86868" y="370331"/>
                  </a:moveTo>
                  <a:lnTo>
                    <a:pt x="57912" y="370331"/>
                  </a:lnTo>
                  <a:lnTo>
                    <a:pt x="57912" y="384809"/>
                  </a:lnTo>
                  <a:lnTo>
                    <a:pt x="79629" y="384809"/>
                  </a:lnTo>
                  <a:lnTo>
                    <a:pt x="86868" y="3703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4267200" y="4288204"/>
            <a:ext cx="3977666" cy="2072554"/>
            <a:chOff x="4227672" y="1908084"/>
            <a:chExt cx="3977666" cy="2072554"/>
          </a:xfrm>
        </p:grpSpPr>
        <p:sp>
          <p:nvSpPr>
            <p:cNvPr id="46" name="Rettangolo 45"/>
            <p:cNvSpPr/>
            <p:nvPr/>
          </p:nvSpPr>
          <p:spPr>
            <a:xfrm>
              <a:off x="5239129" y="1908084"/>
              <a:ext cx="1595566" cy="2072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RETE SEQUENZIALE CHE CONTROLLA LA LAMPADINA</a:t>
              </a:r>
            </a:p>
          </p:txBody>
        </p:sp>
        <p:cxnSp>
          <p:nvCxnSpPr>
            <p:cNvPr id="47" name="Connettore 2 46"/>
            <p:cNvCxnSpPr>
              <a:endCxn id="46" idx="1"/>
            </p:cNvCxnSpPr>
            <p:nvPr/>
          </p:nvCxnSpPr>
          <p:spPr>
            <a:xfrm flipV="1">
              <a:off x="4227672" y="2944361"/>
              <a:ext cx="1011457" cy="308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6882766" y="2819400"/>
              <a:ext cx="963386" cy="4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sellaDiTesto 48"/>
            <p:cNvSpPr txBox="1"/>
            <p:nvPr/>
          </p:nvSpPr>
          <p:spPr>
            <a:xfrm>
              <a:off x="4386942" y="2344146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110874" y="2182073"/>
              <a:ext cx="64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7030A0"/>
                  </a:solidFill>
                </a:rPr>
                <a:t>u</a:t>
              </a: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4227672" y="2975241"/>
              <a:ext cx="99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pulsante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7033222" y="290963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lampadina</a:t>
              </a:r>
            </a:p>
          </p:txBody>
        </p:sp>
      </p:grpSp>
      <p:sp>
        <p:nvSpPr>
          <p:cNvPr id="43" name="object 38"/>
          <p:cNvSpPr txBox="1"/>
          <p:nvPr/>
        </p:nvSpPr>
        <p:spPr>
          <a:xfrm>
            <a:off x="-457200" y="164822"/>
            <a:ext cx="9144000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 algn="ctr">
              <a:lnSpc>
                <a:spcPct val="100000"/>
              </a:lnSpc>
              <a:spcBef>
                <a:spcPts val="600"/>
              </a:spcBef>
            </a:pPr>
            <a:r>
              <a:rPr lang="it-IT" sz="36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Obiettivo </a:t>
            </a:r>
          </a:p>
          <a:p>
            <a:pPr marL="641350" algn="ctr">
              <a:lnSpc>
                <a:spcPct val="100000"/>
              </a:lnSpc>
              <a:spcBef>
                <a:spcPts val="600"/>
              </a:spcBef>
            </a:pPr>
            <a:r>
              <a:rPr lang="it-IT" sz="2600" b="1" dirty="0">
                <a:cs typeface="Calibri"/>
              </a:rPr>
              <a:t>progettare la rete logica che controlla una </a:t>
            </a:r>
            <a:r>
              <a:rPr lang="it-IT" sz="2600" b="1" spc="-5" dirty="0">
                <a:cs typeface="Calibri"/>
              </a:rPr>
              <a:t>lampada </a:t>
            </a:r>
            <a:r>
              <a:rPr lang="it-IT" sz="2600" b="1" dirty="0">
                <a:cs typeface="Calibri"/>
              </a:rPr>
              <a:t>da</a:t>
            </a:r>
            <a:r>
              <a:rPr lang="it-IT" sz="2600" b="1" spc="-50" dirty="0">
                <a:cs typeface="Calibri"/>
              </a:rPr>
              <a:t> </a:t>
            </a:r>
            <a:r>
              <a:rPr lang="it-IT" sz="2600" b="1" dirty="0">
                <a:cs typeface="Calibri"/>
              </a:rPr>
              <a:t>tavolo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15254" y="1558488"/>
            <a:ext cx="5734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Primo passo: Individuare gli insiemi </a:t>
            </a:r>
            <a:r>
              <a:rPr lang="it-IT" sz="2400" b="1" dirty="0">
                <a:solidFill>
                  <a:srgbClr val="FF0000"/>
                </a:solidFill>
              </a:rPr>
              <a:t>I</a:t>
            </a:r>
            <a:r>
              <a:rPr lang="it-IT" sz="2400" dirty="0"/>
              <a:t> ed </a:t>
            </a:r>
            <a:r>
              <a:rPr lang="it-IT" sz="2800" b="1" dirty="0">
                <a:solidFill>
                  <a:srgbClr val="7030A0"/>
                </a:solidFill>
              </a:rPr>
              <a:t>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 Secondo passo: individuare  </a:t>
            </a:r>
            <a:r>
              <a:rPr lang="it-IT" sz="2400" b="1" dirty="0"/>
              <a:t>S, F</a:t>
            </a:r>
            <a:r>
              <a:rPr lang="it-IT" sz="2400" dirty="0"/>
              <a:t> e </a:t>
            </a:r>
            <a:r>
              <a:rPr lang="it-IT" sz="2400" b="1" dirty="0"/>
              <a:t>G </a:t>
            </a:r>
            <a:r>
              <a:rPr lang="it-IT" sz="2400" b="1" dirty="0">
                <a:solidFill>
                  <a:srgbClr val="FF0000"/>
                </a:solidFill>
              </a:rPr>
              <a:t>a partire dalla descrizione a parole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721450" y="3245864"/>
            <a:ext cx="5944178" cy="382156"/>
            <a:chOff x="2910445" y="2860152"/>
            <a:chExt cx="5944178" cy="382156"/>
          </a:xfrm>
        </p:grpSpPr>
        <p:sp>
          <p:nvSpPr>
            <p:cNvPr id="39" name="object 39"/>
            <p:cNvSpPr/>
            <p:nvPr/>
          </p:nvSpPr>
          <p:spPr>
            <a:xfrm>
              <a:off x="5258369" y="3063101"/>
              <a:ext cx="509270" cy="114879"/>
            </a:xfrm>
            <a:custGeom>
              <a:avLst/>
              <a:gdLst/>
              <a:ahLst/>
              <a:cxnLst/>
              <a:rect l="l" t="t" r="r" b="b"/>
              <a:pathLst>
                <a:path w="509270" h="86994">
                  <a:moveTo>
                    <a:pt x="422147" y="0"/>
                  </a:moveTo>
                  <a:lnTo>
                    <a:pt x="422147" y="86868"/>
                  </a:lnTo>
                  <a:lnTo>
                    <a:pt x="480060" y="57912"/>
                  </a:lnTo>
                  <a:lnTo>
                    <a:pt x="436626" y="57912"/>
                  </a:lnTo>
                  <a:lnTo>
                    <a:pt x="436626" y="28956"/>
                  </a:lnTo>
                  <a:lnTo>
                    <a:pt x="480060" y="28956"/>
                  </a:lnTo>
                  <a:lnTo>
                    <a:pt x="422147" y="0"/>
                  </a:lnTo>
                  <a:close/>
                </a:path>
                <a:path w="509270" h="86994">
                  <a:moveTo>
                    <a:pt x="422147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422147" y="57912"/>
                  </a:lnTo>
                  <a:lnTo>
                    <a:pt x="422147" y="28956"/>
                  </a:lnTo>
                  <a:close/>
                </a:path>
                <a:path w="509270" h="86994">
                  <a:moveTo>
                    <a:pt x="480060" y="28956"/>
                  </a:moveTo>
                  <a:lnTo>
                    <a:pt x="436626" y="28956"/>
                  </a:lnTo>
                  <a:lnTo>
                    <a:pt x="436626" y="57912"/>
                  </a:lnTo>
                  <a:lnTo>
                    <a:pt x="480060" y="57912"/>
                  </a:lnTo>
                  <a:lnTo>
                    <a:pt x="509016" y="43434"/>
                  </a:lnTo>
                  <a:lnTo>
                    <a:pt x="48006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1"/>
            <p:cNvSpPr txBox="1"/>
            <p:nvPr/>
          </p:nvSpPr>
          <p:spPr>
            <a:xfrm>
              <a:off x="2910445" y="2860152"/>
              <a:ext cx="594417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41350">
                <a:lnSpc>
                  <a:spcPct val="100000"/>
                </a:lnSpc>
                <a:spcBef>
                  <a:spcPts val="1300"/>
                </a:spcBef>
              </a:pPr>
              <a:r>
                <a:rPr lang="it-IT" sz="2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u:</a:t>
              </a:r>
              <a:r>
                <a:rPr lang="it-IT" sz="2400" spc="-7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2400" spc="-5" dirty="0">
                  <a:solidFill>
                    <a:srgbClr val="000000"/>
                  </a:solidFill>
                  <a:latin typeface="Times New Roman"/>
                  <a:cs typeface="Times New Roman"/>
                </a:rPr>
                <a:t>lampadina</a:t>
              </a:r>
              <a:r>
                <a:rPr lang="it-IT" sz="2400" spc="-5" dirty="0">
                  <a:solidFill>
                    <a:srgbClr val="7030A0"/>
                  </a:solidFill>
                  <a:latin typeface="Times New Roman"/>
                  <a:cs typeface="Times New Roman"/>
                </a:rPr>
                <a:t>           U </a:t>
              </a:r>
              <a:r>
                <a:rPr lang="it-IT" sz="24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: {spenta,</a:t>
              </a:r>
              <a:r>
                <a:rPr lang="it-IT" sz="2400" spc="-85" dirty="0">
                  <a:solidFill>
                    <a:srgbClr val="7030A0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24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accesa}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2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e 43"/>
          <p:cNvSpPr/>
          <p:nvPr/>
        </p:nvSpPr>
        <p:spPr>
          <a:xfrm>
            <a:off x="3950002" y="2419885"/>
            <a:ext cx="816271" cy="8189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/>
          <p:nvPr/>
        </p:nvSpPr>
        <p:spPr>
          <a:xfrm>
            <a:off x="765454" y="6353047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4481" y="6353047"/>
            <a:ext cx="206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40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0586" y="4073627"/>
            <a:ext cx="1621790" cy="271780"/>
          </a:xfrm>
          <a:custGeom>
            <a:avLst/>
            <a:gdLst/>
            <a:ahLst/>
            <a:cxnLst/>
            <a:rect l="l" t="t" r="r" b="b"/>
            <a:pathLst>
              <a:path w="1621789" h="271779">
                <a:moveTo>
                  <a:pt x="1621560" y="135614"/>
                </a:moveTo>
                <a:lnTo>
                  <a:pt x="1592597" y="171664"/>
                </a:lnTo>
                <a:lnTo>
                  <a:pt x="1543493" y="193747"/>
                </a:lnTo>
                <a:lnTo>
                  <a:pt x="1473224" y="213822"/>
                </a:lnTo>
                <a:lnTo>
                  <a:pt x="1430869" y="222987"/>
                </a:lnTo>
                <a:lnTo>
                  <a:pt x="1384081" y="231506"/>
                </a:lnTo>
                <a:lnTo>
                  <a:pt x="1333148" y="239332"/>
                </a:lnTo>
                <a:lnTo>
                  <a:pt x="1278355" y="246416"/>
                </a:lnTo>
                <a:lnTo>
                  <a:pt x="1219988" y="252712"/>
                </a:lnTo>
                <a:lnTo>
                  <a:pt x="1158334" y="258170"/>
                </a:lnTo>
                <a:lnTo>
                  <a:pt x="1093680" y="262743"/>
                </a:lnTo>
                <a:lnTo>
                  <a:pt x="1026311" y="266383"/>
                </a:lnTo>
                <a:lnTo>
                  <a:pt x="956513" y="269042"/>
                </a:lnTo>
                <a:lnTo>
                  <a:pt x="884574" y="270673"/>
                </a:lnTo>
                <a:lnTo>
                  <a:pt x="810779" y="271227"/>
                </a:lnTo>
                <a:lnTo>
                  <a:pt x="736981" y="270673"/>
                </a:lnTo>
                <a:lnTo>
                  <a:pt x="665040" y="269042"/>
                </a:lnTo>
                <a:lnTo>
                  <a:pt x="595241" y="266383"/>
                </a:lnTo>
                <a:lnTo>
                  <a:pt x="527871" y="262743"/>
                </a:lnTo>
                <a:lnTo>
                  <a:pt x="463216" y="258170"/>
                </a:lnTo>
                <a:lnTo>
                  <a:pt x="401562" y="252711"/>
                </a:lnTo>
                <a:lnTo>
                  <a:pt x="343196" y="246416"/>
                </a:lnTo>
                <a:lnTo>
                  <a:pt x="288403" y="239332"/>
                </a:lnTo>
                <a:lnTo>
                  <a:pt x="237470" y="231506"/>
                </a:lnTo>
                <a:lnTo>
                  <a:pt x="190684" y="222986"/>
                </a:lnTo>
                <a:lnTo>
                  <a:pt x="148330" y="213822"/>
                </a:lnTo>
                <a:lnTo>
                  <a:pt x="110694" y="204059"/>
                </a:lnTo>
                <a:lnTo>
                  <a:pt x="50724" y="182932"/>
                </a:lnTo>
                <a:lnTo>
                  <a:pt x="13062" y="159989"/>
                </a:lnTo>
                <a:lnTo>
                  <a:pt x="0" y="135613"/>
                </a:lnTo>
                <a:lnTo>
                  <a:pt x="3313" y="123270"/>
                </a:lnTo>
                <a:lnTo>
                  <a:pt x="50724" y="88295"/>
                </a:lnTo>
                <a:lnTo>
                  <a:pt x="110694" y="67168"/>
                </a:lnTo>
                <a:lnTo>
                  <a:pt x="148330" y="57405"/>
                </a:lnTo>
                <a:lnTo>
                  <a:pt x="190684" y="48240"/>
                </a:lnTo>
                <a:lnTo>
                  <a:pt x="237470" y="39721"/>
                </a:lnTo>
                <a:lnTo>
                  <a:pt x="288403" y="31895"/>
                </a:lnTo>
                <a:lnTo>
                  <a:pt x="343196" y="24811"/>
                </a:lnTo>
                <a:lnTo>
                  <a:pt x="401562" y="18515"/>
                </a:lnTo>
                <a:lnTo>
                  <a:pt x="463216" y="13057"/>
                </a:lnTo>
                <a:lnTo>
                  <a:pt x="527871" y="8484"/>
                </a:lnTo>
                <a:lnTo>
                  <a:pt x="595241" y="4844"/>
                </a:lnTo>
                <a:lnTo>
                  <a:pt x="665040" y="2185"/>
                </a:lnTo>
                <a:lnTo>
                  <a:pt x="736981" y="554"/>
                </a:lnTo>
                <a:lnTo>
                  <a:pt x="810779" y="0"/>
                </a:lnTo>
                <a:lnTo>
                  <a:pt x="884574" y="554"/>
                </a:lnTo>
                <a:lnTo>
                  <a:pt x="956513" y="2185"/>
                </a:lnTo>
                <a:lnTo>
                  <a:pt x="1026311" y="4844"/>
                </a:lnTo>
                <a:lnTo>
                  <a:pt x="1093680" y="8484"/>
                </a:lnTo>
                <a:lnTo>
                  <a:pt x="1158334" y="13057"/>
                </a:lnTo>
                <a:lnTo>
                  <a:pt x="1219988" y="18516"/>
                </a:lnTo>
                <a:lnTo>
                  <a:pt x="1278355" y="24811"/>
                </a:lnTo>
                <a:lnTo>
                  <a:pt x="1333148" y="31895"/>
                </a:lnTo>
                <a:lnTo>
                  <a:pt x="1384081" y="39721"/>
                </a:lnTo>
                <a:lnTo>
                  <a:pt x="1430869" y="48240"/>
                </a:lnTo>
                <a:lnTo>
                  <a:pt x="1473224" y="57405"/>
                </a:lnTo>
                <a:lnTo>
                  <a:pt x="1510861" y="67168"/>
                </a:lnTo>
                <a:lnTo>
                  <a:pt x="1570834" y="88295"/>
                </a:lnTo>
                <a:lnTo>
                  <a:pt x="1608497" y="111238"/>
                </a:lnTo>
                <a:lnTo>
                  <a:pt x="1621560" y="135614"/>
                </a:lnTo>
                <a:close/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4752" y="2218972"/>
            <a:ext cx="0" cy="1953260"/>
          </a:xfrm>
          <a:custGeom>
            <a:avLst/>
            <a:gdLst/>
            <a:ahLst/>
            <a:cxnLst/>
            <a:rect l="l" t="t" r="r" b="b"/>
            <a:pathLst>
              <a:path h="1953260">
                <a:moveTo>
                  <a:pt x="0" y="1952817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5077" y="1829100"/>
            <a:ext cx="1230630" cy="376555"/>
          </a:xfrm>
          <a:custGeom>
            <a:avLst/>
            <a:gdLst/>
            <a:ahLst/>
            <a:cxnLst/>
            <a:rect l="l" t="t" r="r" b="b"/>
            <a:pathLst>
              <a:path w="1230630" h="376555">
                <a:moveTo>
                  <a:pt x="1230466" y="308260"/>
                </a:moveTo>
                <a:lnTo>
                  <a:pt x="1211484" y="245963"/>
                </a:lnTo>
                <a:lnTo>
                  <a:pt x="1172212" y="188393"/>
                </a:lnTo>
                <a:lnTo>
                  <a:pt x="1114848" y="136582"/>
                </a:lnTo>
                <a:lnTo>
                  <a:pt x="1080069" y="113158"/>
                </a:lnTo>
                <a:lnTo>
                  <a:pt x="1041592" y="91560"/>
                </a:lnTo>
                <a:lnTo>
                  <a:pt x="999692" y="71918"/>
                </a:lnTo>
                <a:lnTo>
                  <a:pt x="954643" y="54360"/>
                </a:lnTo>
                <a:lnTo>
                  <a:pt x="906721" y="39015"/>
                </a:lnTo>
                <a:lnTo>
                  <a:pt x="856199" y="26012"/>
                </a:lnTo>
                <a:lnTo>
                  <a:pt x="803354" y="15480"/>
                </a:lnTo>
                <a:lnTo>
                  <a:pt x="748460" y="7548"/>
                </a:lnTo>
                <a:lnTo>
                  <a:pt x="691791" y="2345"/>
                </a:lnTo>
                <a:lnTo>
                  <a:pt x="633623" y="0"/>
                </a:lnTo>
                <a:lnTo>
                  <a:pt x="574231" y="640"/>
                </a:lnTo>
                <a:lnTo>
                  <a:pt x="511604" y="4611"/>
                </a:lnTo>
                <a:lnTo>
                  <a:pt x="451205" y="11813"/>
                </a:lnTo>
                <a:lnTo>
                  <a:pt x="393324" y="22068"/>
                </a:lnTo>
                <a:lnTo>
                  <a:pt x="338249" y="35200"/>
                </a:lnTo>
                <a:lnTo>
                  <a:pt x="286267" y="51032"/>
                </a:lnTo>
                <a:lnTo>
                  <a:pt x="237667" y="69388"/>
                </a:lnTo>
                <a:lnTo>
                  <a:pt x="192737" y="90089"/>
                </a:lnTo>
                <a:lnTo>
                  <a:pt x="151765" y="112959"/>
                </a:lnTo>
                <a:lnTo>
                  <a:pt x="115039" y="137821"/>
                </a:lnTo>
                <a:lnTo>
                  <a:pt x="82848" y="164499"/>
                </a:lnTo>
                <a:lnTo>
                  <a:pt x="55480" y="192814"/>
                </a:lnTo>
                <a:lnTo>
                  <a:pt x="16365" y="253651"/>
                </a:lnTo>
                <a:lnTo>
                  <a:pt x="0" y="318916"/>
                </a:lnTo>
                <a:lnTo>
                  <a:pt x="1068" y="352767"/>
                </a:lnTo>
                <a:lnTo>
                  <a:pt x="2071" y="360718"/>
                </a:lnTo>
                <a:lnTo>
                  <a:pt x="3611" y="368669"/>
                </a:lnTo>
                <a:lnTo>
                  <a:pt x="5679" y="376529"/>
                </a:lnTo>
              </a:path>
            </a:pathLst>
          </a:custGeom>
          <a:ln w="3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5869" y="2121041"/>
            <a:ext cx="1234440" cy="196215"/>
          </a:xfrm>
          <a:custGeom>
            <a:avLst/>
            <a:gdLst/>
            <a:ahLst/>
            <a:cxnLst/>
            <a:rect l="l" t="t" r="r" b="b"/>
            <a:pathLst>
              <a:path w="1234439" h="196214">
                <a:moveTo>
                  <a:pt x="1234017" y="195718"/>
                </a:moveTo>
                <a:lnTo>
                  <a:pt x="1226295" y="153125"/>
                </a:lnTo>
                <a:lnTo>
                  <a:pt x="1187792" y="113469"/>
                </a:lnTo>
                <a:lnTo>
                  <a:pt x="1121983" y="77919"/>
                </a:lnTo>
                <a:lnTo>
                  <a:pt x="1079924" y="62048"/>
                </a:lnTo>
                <a:lnTo>
                  <a:pt x="1032341" y="47642"/>
                </a:lnTo>
                <a:lnTo>
                  <a:pt x="979667" y="34847"/>
                </a:lnTo>
                <a:lnTo>
                  <a:pt x="922337" y="23808"/>
                </a:lnTo>
                <a:lnTo>
                  <a:pt x="860786" y="14672"/>
                </a:lnTo>
                <a:lnTo>
                  <a:pt x="795446" y="7586"/>
                </a:lnTo>
                <a:lnTo>
                  <a:pt x="726754" y="2694"/>
                </a:lnTo>
                <a:lnTo>
                  <a:pt x="655141" y="143"/>
                </a:lnTo>
                <a:lnTo>
                  <a:pt x="587778" y="0"/>
                </a:lnTo>
                <a:lnTo>
                  <a:pt x="522084" y="1985"/>
                </a:lnTo>
                <a:lnTo>
                  <a:pt x="458459" y="5994"/>
                </a:lnTo>
                <a:lnTo>
                  <a:pt x="397301" y="11919"/>
                </a:lnTo>
                <a:lnTo>
                  <a:pt x="339011" y="19656"/>
                </a:lnTo>
                <a:lnTo>
                  <a:pt x="283986" y="29098"/>
                </a:lnTo>
                <a:lnTo>
                  <a:pt x="232626" y="40139"/>
                </a:lnTo>
                <a:lnTo>
                  <a:pt x="185329" y="52673"/>
                </a:lnTo>
                <a:lnTo>
                  <a:pt x="142495" y="66595"/>
                </a:lnTo>
                <a:lnTo>
                  <a:pt x="104522" y="81798"/>
                </a:lnTo>
                <a:lnTo>
                  <a:pt x="44758" y="115625"/>
                </a:lnTo>
                <a:lnTo>
                  <a:pt x="9228" y="153306"/>
                </a:lnTo>
                <a:lnTo>
                  <a:pt x="0" y="180913"/>
                </a:lnTo>
                <a:lnTo>
                  <a:pt x="0" y="188498"/>
                </a:lnTo>
                <a:lnTo>
                  <a:pt x="1640" y="196083"/>
                </a:lnTo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1604" y="4001301"/>
            <a:ext cx="581660" cy="155575"/>
          </a:xfrm>
          <a:custGeom>
            <a:avLst/>
            <a:gdLst/>
            <a:ahLst/>
            <a:cxnLst/>
            <a:rect l="l" t="t" r="r" b="b"/>
            <a:pathLst>
              <a:path w="581660" h="155575">
                <a:moveTo>
                  <a:pt x="0" y="154988"/>
                </a:moveTo>
                <a:lnTo>
                  <a:pt x="233081" y="154988"/>
                </a:lnTo>
                <a:lnTo>
                  <a:pt x="233081" y="0"/>
                </a:lnTo>
                <a:lnTo>
                  <a:pt x="58862" y="0"/>
                </a:lnTo>
                <a:lnTo>
                  <a:pt x="522564" y="0"/>
                </a:lnTo>
                <a:lnTo>
                  <a:pt x="348345" y="0"/>
                </a:lnTo>
                <a:lnTo>
                  <a:pt x="348345" y="154988"/>
                </a:lnTo>
                <a:lnTo>
                  <a:pt x="581518" y="154988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0011" y="3885592"/>
            <a:ext cx="440055" cy="116205"/>
          </a:xfrm>
          <a:custGeom>
            <a:avLst/>
            <a:gdLst/>
            <a:ahLst/>
            <a:cxnLst/>
            <a:rect l="l" t="t" r="r" b="b"/>
            <a:pathLst>
              <a:path w="440055" h="116204">
                <a:moveTo>
                  <a:pt x="440011" y="114557"/>
                </a:moveTo>
                <a:lnTo>
                  <a:pt x="421186" y="60594"/>
                </a:lnTo>
                <a:lnTo>
                  <a:pt x="350465" y="19496"/>
                </a:lnTo>
                <a:lnTo>
                  <a:pt x="300325" y="6502"/>
                </a:lnTo>
                <a:lnTo>
                  <a:pt x="242830" y="0"/>
                </a:lnTo>
                <a:lnTo>
                  <a:pt x="183758" y="934"/>
                </a:lnTo>
                <a:lnTo>
                  <a:pt x="129168" y="8926"/>
                </a:lnTo>
                <a:lnTo>
                  <a:pt x="81357" y="23084"/>
                </a:lnTo>
                <a:lnTo>
                  <a:pt x="42619" y="42514"/>
                </a:lnTo>
                <a:lnTo>
                  <a:pt x="1549" y="93620"/>
                </a:lnTo>
                <a:lnTo>
                  <a:pt x="0" y="100940"/>
                </a:lnTo>
                <a:lnTo>
                  <a:pt x="91" y="108324"/>
                </a:lnTo>
                <a:lnTo>
                  <a:pt x="1822" y="115645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3682" y="3980638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3682" y="3980638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3682" y="3980638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8402" y="3980638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3682" y="4174367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720" y="0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1604" y="4171789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1604" y="4269943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5496" y="2609026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0" y="0"/>
                </a:moveTo>
                <a:lnTo>
                  <a:pt x="435455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9950" y="2609026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435546" y="0"/>
                </a:moveTo>
                <a:lnTo>
                  <a:pt x="0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5496" y="2609026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260"/>
                </a:lnTo>
              </a:path>
            </a:pathLst>
          </a:custGeom>
          <a:ln w="12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05496" y="2609026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0" y="0"/>
                </a:moveTo>
                <a:lnTo>
                  <a:pt x="217682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7723" y="2609026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217773" y="0"/>
                </a:moveTo>
                <a:lnTo>
                  <a:pt x="0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9682" y="2379362"/>
            <a:ext cx="292100" cy="289560"/>
          </a:xfrm>
          <a:custGeom>
            <a:avLst/>
            <a:gdLst/>
            <a:ahLst/>
            <a:cxnLst/>
            <a:rect l="l" t="t" r="r" b="b"/>
            <a:pathLst>
              <a:path w="292100" h="289560">
                <a:moveTo>
                  <a:pt x="59366" y="0"/>
                </a:moveTo>
                <a:lnTo>
                  <a:pt x="26648" y="36595"/>
                </a:lnTo>
                <a:lnTo>
                  <a:pt x="6689" y="80973"/>
                </a:lnTo>
                <a:lnTo>
                  <a:pt x="0" y="129443"/>
                </a:lnTo>
                <a:lnTo>
                  <a:pt x="7091" y="178317"/>
                </a:lnTo>
                <a:lnTo>
                  <a:pt x="28477" y="223906"/>
                </a:lnTo>
                <a:lnTo>
                  <a:pt x="61846" y="259815"/>
                </a:lnTo>
                <a:lnTo>
                  <a:pt x="102309" y="281736"/>
                </a:lnTo>
                <a:lnTo>
                  <a:pt x="146507" y="289101"/>
                </a:lnTo>
                <a:lnTo>
                  <a:pt x="191081" y="281345"/>
                </a:lnTo>
                <a:lnTo>
                  <a:pt x="232673" y="257903"/>
                </a:lnTo>
                <a:lnTo>
                  <a:pt x="265390" y="221298"/>
                </a:lnTo>
                <a:lnTo>
                  <a:pt x="285350" y="176897"/>
                </a:lnTo>
                <a:lnTo>
                  <a:pt x="292039" y="128400"/>
                </a:lnTo>
                <a:lnTo>
                  <a:pt x="284947" y="79503"/>
                </a:lnTo>
                <a:lnTo>
                  <a:pt x="263562" y="33905"/>
                </a:lnTo>
                <a:lnTo>
                  <a:pt x="242332" y="8499"/>
                </a:lnTo>
              </a:path>
            </a:pathLst>
          </a:custGeom>
          <a:ln w="3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5563" y="2425605"/>
            <a:ext cx="138226" cy="15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47626" y="242624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-19372" y="1645"/>
                </a:moveTo>
                <a:lnTo>
                  <a:pt x="66663" y="1645"/>
                </a:lnTo>
              </a:path>
            </a:pathLst>
          </a:custGeom>
          <a:ln w="42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4125" y="2317174"/>
            <a:ext cx="1236980" cy="72390"/>
          </a:xfrm>
          <a:custGeom>
            <a:avLst/>
            <a:gdLst/>
            <a:ahLst/>
            <a:cxnLst/>
            <a:rect l="l" t="t" r="r" b="b"/>
            <a:pathLst>
              <a:path w="1236980" h="72389">
                <a:moveTo>
                  <a:pt x="726408" y="71783"/>
                </a:moveTo>
                <a:lnTo>
                  <a:pt x="808074" y="70585"/>
                </a:lnTo>
                <a:lnTo>
                  <a:pt x="884470" y="68803"/>
                </a:lnTo>
                <a:lnTo>
                  <a:pt x="955000" y="66489"/>
                </a:lnTo>
                <a:lnTo>
                  <a:pt x="1019067" y="63690"/>
                </a:lnTo>
                <a:lnTo>
                  <a:pt x="1076075" y="60458"/>
                </a:lnTo>
                <a:lnTo>
                  <a:pt x="1125427" y="56841"/>
                </a:lnTo>
                <a:lnTo>
                  <a:pt x="1166528" y="52889"/>
                </a:lnTo>
                <a:lnTo>
                  <a:pt x="1221587" y="44178"/>
                </a:lnTo>
                <a:lnTo>
                  <a:pt x="1236482" y="34720"/>
                </a:lnTo>
                <a:lnTo>
                  <a:pt x="1227377" y="29835"/>
                </a:lnTo>
                <a:lnTo>
                  <a:pt x="1186478" y="21841"/>
                </a:lnTo>
                <a:lnTo>
                  <a:pt x="1117882" y="14819"/>
                </a:lnTo>
                <a:lnTo>
                  <a:pt x="1074543" y="11728"/>
                </a:lnTo>
                <a:lnTo>
                  <a:pt x="1025895" y="8946"/>
                </a:lnTo>
                <a:lnTo>
                  <a:pt x="972474" y="6497"/>
                </a:lnTo>
                <a:lnTo>
                  <a:pt x="914818" y="4401"/>
                </a:lnTo>
                <a:lnTo>
                  <a:pt x="853467" y="2681"/>
                </a:lnTo>
                <a:lnTo>
                  <a:pt x="788957" y="1359"/>
                </a:lnTo>
                <a:lnTo>
                  <a:pt x="721827" y="458"/>
                </a:lnTo>
                <a:lnTo>
                  <a:pt x="652614" y="0"/>
                </a:lnTo>
                <a:lnTo>
                  <a:pt x="581857" y="6"/>
                </a:lnTo>
                <a:lnTo>
                  <a:pt x="510093" y="499"/>
                </a:lnTo>
                <a:lnTo>
                  <a:pt x="428425" y="1698"/>
                </a:lnTo>
                <a:lnTo>
                  <a:pt x="352024" y="3479"/>
                </a:lnTo>
                <a:lnTo>
                  <a:pt x="281488" y="5794"/>
                </a:lnTo>
                <a:lnTo>
                  <a:pt x="217414" y="8592"/>
                </a:lnTo>
                <a:lnTo>
                  <a:pt x="160398" y="11824"/>
                </a:lnTo>
                <a:lnTo>
                  <a:pt x="111040" y="15441"/>
                </a:lnTo>
                <a:lnTo>
                  <a:pt x="69935" y="19393"/>
                </a:lnTo>
                <a:lnTo>
                  <a:pt x="14875" y="28105"/>
                </a:lnTo>
                <a:lnTo>
                  <a:pt x="0" y="37562"/>
                </a:lnTo>
                <a:lnTo>
                  <a:pt x="9124" y="42447"/>
                </a:lnTo>
                <a:lnTo>
                  <a:pt x="50893" y="50571"/>
                </a:lnTo>
                <a:lnTo>
                  <a:pt x="121855" y="57742"/>
                </a:lnTo>
                <a:lnTo>
                  <a:pt x="166992" y="60900"/>
                </a:lnTo>
                <a:lnTo>
                  <a:pt x="217876" y="63734"/>
                </a:lnTo>
                <a:lnTo>
                  <a:pt x="273992" y="66216"/>
                </a:lnTo>
                <a:lnTo>
                  <a:pt x="334823" y="68318"/>
                </a:lnTo>
                <a:lnTo>
                  <a:pt x="399852" y="70011"/>
                </a:lnTo>
                <a:lnTo>
                  <a:pt x="468561" y="71267"/>
                </a:lnTo>
                <a:lnTo>
                  <a:pt x="540435" y="72058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058367" y="1165605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u: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lampadina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51919" y="1066269"/>
            <a:ext cx="543054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300"/>
              </a:spcBef>
            </a:pPr>
            <a:r>
              <a:rPr sz="2800" spc="-5" dirty="0">
                <a:solidFill>
                  <a:srgbClr val="3333CC"/>
                </a:solidFill>
                <a:latin typeface="Times New Roman"/>
                <a:cs typeface="Times New Roman"/>
              </a:rPr>
              <a:t>U </a:t>
            </a:r>
            <a:r>
              <a:rPr sz="2800" dirty="0">
                <a:solidFill>
                  <a:srgbClr val="3333CC"/>
                </a:solidFill>
                <a:latin typeface="Times New Roman"/>
                <a:cs typeface="Times New Roman"/>
              </a:rPr>
              <a:t>: {spenta,</a:t>
            </a:r>
            <a:r>
              <a:rPr sz="2800" spc="-8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CC"/>
                </a:solidFill>
                <a:latin typeface="Times New Roman"/>
                <a:cs typeface="Times New Roman"/>
              </a:rPr>
              <a:t>accesa}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05505" y="1328927"/>
            <a:ext cx="509270" cy="86995"/>
          </a:xfrm>
          <a:custGeom>
            <a:avLst/>
            <a:gdLst/>
            <a:ahLst/>
            <a:cxnLst/>
            <a:rect l="l" t="t" r="r" b="b"/>
            <a:pathLst>
              <a:path w="509270" h="86994">
                <a:moveTo>
                  <a:pt x="422147" y="0"/>
                </a:moveTo>
                <a:lnTo>
                  <a:pt x="422147" y="86868"/>
                </a:lnTo>
                <a:lnTo>
                  <a:pt x="480060" y="57912"/>
                </a:lnTo>
                <a:lnTo>
                  <a:pt x="436626" y="57912"/>
                </a:lnTo>
                <a:lnTo>
                  <a:pt x="436626" y="28956"/>
                </a:lnTo>
                <a:lnTo>
                  <a:pt x="480060" y="28956"/>
                </a:lnTo>
                <a:lnTo>
                  <a:pt x="422147" y="0"/>
                </a:lnTo>
                <a:close/>
              </a:path>
              <a:path w="509270" h="86994">
                <a:moveTo>
                  <a:pt x="4221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422147" y="57912"/>
                </a:lnTo>
                <a:lnTo>
                  <a:pt x="422147" y="28956"/>
                </a:lnTo>
                <a:close/>
              </a:path>
              <a:path w="509270" h="86994">
                <a:moveTo>
                  <a:pt x="480060" y="28956"/>
                </a:moveTo>
                <a:lnTo>
                  <a:pt x="436626" y="28956"/>
                </a:lnTo>
                <a:lnTo>
                  <a:pt x="436626" y="57912"/>
                </a:lnTo>
                <a:lnTo>
                  <a:pt x="480060" y="57912"/>
                </a:lnTo>
                <a:lnTo>
                  <a:pt x="509016" y="43434"/>
                </a:lnTo>
                <a:lnTo>
                  <a:pt x="48006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74216" y="4519421"/>
            <a:ext cx="128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i: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pulsante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840" y="5662066"/>
            <a:ext cx="2863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 :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{rilasciato,premuto}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33727" y="5182361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28956" y="370331"/>
                </a:moveTo>
                <a:lnTo>
                  <a:pt x="0" y="370331"/>
                </a:lnTo>
                <a:lnTo>
                  <a:pt x="43434" y="457200"/>
                </a:lnTo>
                <a:lnTo>
                  <a:pt x="79629" y="384809"/>
                </a:lnTo>
                <a:lnTo>
                  <a:pt x="28956" y="384809"/>
                </a:lnTo>
                <a:lnTo>
                  <a:pt x="28956" y="370331"/>
                </a:lnTo>
                <a:close/>
              </a:path>
              <a:path w="86994" h="457200">
                <a:moveTo>
                  <a:pt x="57912" y="0"/>
                </a:moveTo>
                <a:lnTo>
                  <a:pt x="28956" y="0"/>
                </a:lnTo>
                <a:lnTo>
                  <a:pt x="28956" y="384809"/>
                </a:lnTo>
                <a:lnTo>
                  <a:pt x="57912" y="384809"/>
                </a:lnTo>
                <a:lnTo>
                  <a:pt x="57912" y="0"/>
                </a:lnTo>
                <a:close/>
              </a:path>
              <a:path w="86994" h="457200">
                <a:moveTo>
                  <a:pt x="86868" y="370331"/>
                </a:moveTo>
                <a:lnTo>
                  <a:pt x="57912" y="370331"/>
                </a:lnTo>
                <a:lnTo>
                  <a:pt x="57912" y="384809"/>
                </a:lnTo>
                <a:lnTo>
                  <a:pt x="79629" y="384809"/>
                </a:lnTo>
                <a:lnTo>
                  <a:pt x="86868" y="370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8"/>
          <p:cNvSpPr txBox="1"/>
          <p:nvPr/>
        </p:nvSpPr>
        <p:spPr>
          <a:xfrm>
            <a:off x="55209" y="288190"/>
            <a:ext cx="8534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300"/>
              </a:spcBef>
            </a:pPr>
            <a:r>
              <a:rPr lang="it-IT" sz="3600" b="1" dirty="0">
                <a:cs typeface="Calibri"/>
              </a:rPr>
              <a:t>Cominciamo a progettare  il </a:t>
            </a:r>
            <a:r>
              <a:rPr lang="it-IT" sz="3600" b="1" dirty="0" err="1">
                <a:cs typeface="Calibri"/>
              </a:rPr>
              <a:t>dds</a:t>
            </a:r>
            <a:r>
              <a:rPr lang="it-IT" sz="3600" b="1" dirty="0">
                <a:cs typeface="Calibri"/>
              </a:rPr>
              <a:t> di </a:t>
            </a:r>
            <a:r>
              <a:rPr lang="it-IT" sz="3600" b="1" dirty="0" err="1">
                <a:cs typeface="Calibri"/>
              </a:rPr>
              <a:t>Mealy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8" name="Figura a mano libera 47"/>
          <p:cNvSpPr/>
          <p:nvPr/>
        </p:nvSpPr>
        <p:spPr>
          <a:xfrm rot="386713">
            <a:off x="3662276" y="2158174"/>
            <a:ext cx="656647" cy="755199"/>
          </a:xfrm>
          <a:custGeom>
            <a:avLst/>
            <a:gdLst>
              <a:gd name="connsiteX0" fmla="*/ 338338 w 698317"/>
              <a:gd name="connsiteY0" fmla="*/ 755199 h 755199"/>
              <a:gd name="connsiteX1" fmla="*/ 10 w 698317"/>
              <a:gd name="connsiteY1" fmla="*/ 389439 h 755199"/>
              <a:gd name="connsiteX2" fmla="*/ 347482 w 698317"/>
              <a:gd name="connsiteY2" fmla="*/ 5391 h 755199"/>
              <a:gd name="connsiteX3" fmla="*/ 667522 w 698317"/>
              <a:gd name="connsiteY3" fmla="*/ 169983 h 755199"/>
              <a:gd name="connsiteX4" fmla="*/ 667522 w 698317"/>
              <a:gd name="connsiteY4" fmla="*/ 252279 h 75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17" h="755199">
                <a:moveTo>
                  <a:pt x="338338" y="755199"/>
                </a:moveTo>
                <a:cubicBezTo>
                  <a:pt x="168412" y="634803"/>
                  <a:pt x="-1514" y="514407"/>
                  <a:pt x="10" y="389439"/>
                </a:cubicBezTo>
                <a:cubicBezTo>
                  <a:pt x="1534" y="264471"/>
                  <a:pt x="236230" y="41967"/>
                  <a:pt x="347482" y="5391"/>
                </a:cubicBezTo>
                <a:cubicBezTo>
                  <a:pt x="458734" y="-31185"/>
                  <a:pt x="614182" y="128835"/>
                  <a:pt x="667522" y="169983"/>
                </a:cubicBezTo>
                <a:cubicBezTo>
                  <a:pt x="720862" y="211131"/>
                  <a:pt x="694192" y="231705"/>
                  <a:pt x="667522" y="252279"/>
                </a:cubicBezTo>
              </a:path>
            </a:pathLst>
          </a:custGeom>
          <a:noFill/>
          <a:ln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igura a mano libera 48"/>
          <p:cNvSpPr/>
          <p:nvPr/>
        </p:nvSpPr>
        <p:spPr>
          <a:xfrm>
            <a:off x="4771026" y="2717069"/>
            <a:ext cx="2148840" cy="225890"/>
          </a:xfrm>
          <a:custGeom>
            <a:avLst/>
            <a:gdLst>
              <a:gd name="connsiteX0" fmla="*/ 0 w 2148840"/>
              <a:gd name="connsiteY0" fmla="*/ 134450 h 225890"/>
              <a:gd name="connsiteX1" fmla="*/ 329184 w 2148840"/>
              <a:gd name="connsiteY1" fmla="*/ 15578 h 225890"/>
              <a:gd name="connsiteX2" fmla="*/ 1508760 w 2148840"/>
              <a:gd name="connsiteY2" fmla="*/ 15578 h 225890"/>
              <a:gd name="connsiteX3" fmla="*/ 1984248 w 2148840"/>
              <a:gd name="connsiteY3" fmla="*/ 15578 h 225890"/>
              <a:gd name="connsiteX4" fmla="*/ 2148840 w 2148840"/>
              <a:gd name="connsiteY4" fmla="*/ 225890 h 2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840" h="225890">
                <a:moveTo>
                  <a:pt x="0" y="134450"/>
                </a:moveTo>
                <a:cubicBezTo>
                  <a:pt x="38862" y="84920"/>
                  <a:pt x="77724" y="35390"/>
                  <a:pt x="329184" y="15578"/>
                </a:cubicBezTo>
                <a:cubicBezTo>
                  <a:pt x="580644" y="-4234"/>
                  <a:pt x="1508760" y="15578"/>
                  <a:pt x="1508760" y="15578"/>
                </a:cubicBezTo>
                <a:cubicBezTo>
                  <a:pt x="1784604" y="15578"/>
                  <a:pt x="1877568" y="-19474"/>
                  <a:pt x="1984248" y="15578"/>
                </a:cubicBezTo>
                <a:cubicBezTo>
                  <a:pt x="2090928" y="50630"/>
                  <a:pt x="2119884" y="138260"/>
                  <a:pt x="2148840" y="22589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6618767" y="2945976"/>
            <a:ext cx="816271" cy="8189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igura a mano libera 50"/>
          <p:cNvSpPr/>
          <p:nvPr/>
        </p:nvSpPr>
        <p:spPr>
          <a:xfrm rot="8800302">
            <a:off x="7276950" y="2990576"/>
            <a:ext cx="438860" cy="657115"/>
          </a:xfrm>
          <a:custGeom>
            <a:avLst/>
            <a:gdLst>
              <a:gd name="connsiteX0" fmla="*/ 338338 w 698317"/>
              <a:gd name="connsiteY0" fmla="*/ 755199 h 755199"/>
              <a:gd name="connsiteX1" fmla="*/ 10 w 698317"/>
              <a:gd name="connsiteY1" fmla="*/ 389439 h 755199"/>
              <a:gd name="connsiteX2" fmla="*/ 347482 w 698317"/>
              <a:gd name="connsiteY2" fmla="*/ 5391 h 755199"/>
              <a:gd name="connsiteX3" fmla="*/ 667522 w 698317"/>
              <a:gd name="connsiteY3" fmla="*/ 169983 h 755199"/>
              <a:gd name="connsiteX4" fmla="*/ 667522 w 698317"/>
              <a:gd name="connsiteY4" fmla="*/ 252279 h 75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17" h="755199">
                <a:moveTo>
                  <a:pt x="338338" y="755199"/>
                </a:moveTo>
                <a:cubicBezTo>
                  <a:pt x="168412" y="634803"/>
                  <a:pt x="-1514" y="514407"/>
                  <a:pt x="10" y="389439"/>
                </a:cubicBezTo>
                <a:cubicBezTo>
                  <a:pt x="1534" y="264471"/>
                  <a:pt x="236230" y="41967"/>
                  <a:pt x="347482" y="5391"/>
                </a:cubicBezTo>
                <a:cubicBezTo>
                  <a:pt x="458734" y="-31185"/>
                  <a:pt x="614182" y="128835"/>
                  <a:pt x="667522" y="169983"/>
                </a:cubicBezTo>
                <a:cubicBezTo>
                  <a:pt x="720862" y="211131"/>
                  <a:pt x="694192" y="231705"/>
                  <a:pt x="667522" y="252279"/>
                </a:cubicBezTo>
              </a:path>
            </a:pathLst>
          </a:custGeom>
          <a:noFill/>
          <a:ln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7693242" y="2831121"/>
            <a:ext cx="1063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pc="-5" dirty="0">
                <a:latin typeface="Times New Roman"/>
                <a:cs typeface="Times New Roman"/>
              </a:rPr>
              <a:t>premuto, </a:t>
            </a:r>
          </a:p>
          <a:p>
            <a:r>
              <a:rPr lang="it-IT" dirty="0">
                <a:latin typeface="Times New Roman"/>
                <a:cs typeface="Times New Roman"/>
              </a:rPr>
              <a:t>accesa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6796490" y="3016105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b="1" i="1" dirty="0">
                <a:solidFill>
                  <a:srgbClr val="FF0000"/>
                </a:solidFill>
                <a:latin typeface="Symbol"/>
                <a:cs typeface="Symbol"/>
              </a:rPr>
              <a:t>B</a:t>
            </a:r>
            <a:endParaRPr lang="it-IT" sz="2800" b="1" dirty="0">
              <a:solidFill>
                <a:srgbClr val="FF0000"/>
              </a:solidFill>
              <a:latin typeface="Symbol"/>
              <a:cs typeface="Symbol"/>
            </a:endParaRPr>
          </a:p>
        </p:txBody>
      </p:sp>
      <p:sp>
        <p:nvSpPr>
          <p:cNvPr id="54" name="object 10"/>
          <p:cNvSpPr txBox="1"/>
          <p:nvPr/>
        </p:nvSpPr>
        <p:spPr>
          <a:xfrm>
            <a:off x="3631431" y="1722215"/>
            <a:ext cx="1638833" cy="36163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dirty="0" err="1">
                <a:latin typeface="Times New Roman"/>
                <a:cs typeface="Times New Roman"/>
              </a:rPr>
              <a:t>rilasciato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lang="it-IT"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spent</a:t>
            </a:r>
            <a:r>
              <a:rPr lang="it-IT" sz="1800" dirty="0"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040187" y="231976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-5" dirty="0">
                <a:latin typeface="Times New Roman"/>
                <a:cs typeface="Times New Roman"/>
              </a:rPr>
              <a:t>premuto, </a:t>
            </a:r>
            <a:r>
              <a:rPr lang="it-IT" dirty="0">
                <a:latin typeface="Times New Roman"/>
                <a:cs typeface="Times New Roman"/>
              </a:rPr>
              <a:t>accesa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0002" y="402785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parte da uno stato stabile che rappresenta le condizioni  iniziali «di riposo»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3965261" y="4793308"/>
            <a:ext cx="466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applica poi il metodo indicato nella slide 37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3950002" y="5424345"/>
            <a:ext cx="495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 err="1"/>
              <a:t>dds</a:t>
            </a:r>
            <a:r>
              <a:rPr lang="it-IT" dirty="0"/>
              <a:t> qui sopra non è completo, infatti non abbiamo ancora considerato  il ramo uscente da  </a:t>
            </a:r>
            <a:r>
              <a:rPr lang="it-IT" sz="2000" b="1" i="1" dirty="0">
                <a:solidFill>
                  <a:srgbClr val="FF0000"/>
                </a:solidFill>
                <a:latin typeface="Symbol"/>
                <a:cs typeface="Symbol"/>
              </a:rPr>
              <a:t>B</a:t>
            </a:r>
            <a:endParaRPr lang="it-IT" b="1" dirty="0">
              <a:solidFill>
                <a:srgbClr val="FF0000"/>
              </a:solidFill>
              <a:latin typeface="Symbol"/>
              <a:cs typeface="Symbol"/>
            </a:endParaRPr>
          </a:p>
          <a:p>
            <a:r>
              <a:rPr lang="it-IT" dirty="0"/>
              <a:t> quando il pulsante di ingresso viene «rilasciato»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4110652" y="2535773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b="1" i="1" dirty="0">
                <a:solidFill>
                  <a:srgbClr val="FF0000"/>
                </a:solidFill>
                <a:cs typeface="Symbol"/>
              </a:rPr>
              <a:t>A</a:t>
            </a:r>
            <a:endParaRPr lang="it-IT" sz="2800" b="1" dirty="0">
              <a:solidFill>
                <a:srgbClr val="FF0000"/>
              </a:solidFill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538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4" grpId="0"/>
      <p:bldP spid="46" grpId="0"/>
      <p:bldP spid="47" grpId="0"/>
      <p:bldP spid="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53047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2155" y="6409831"/>
            <a:ext cx="206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41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9746" y="3164651"/>
            <a:ext cx="157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rilasciato,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3999" y="2616899"/>
            <a:ext cx="922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5" dirty="0">
                <a:latin typeface="Times New Roman"/>
                <a:cs typeface="Times New Roman"/>
              </a:rPr>
              <a:t>asc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to,  accesa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7017" y="1931589"/>
            <a:ext cx="3898899" cy="27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55945" y="1584897"/>
            <a:ext cx="144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pre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uto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7802" y="1527458"/>
            <a:ext cx="2280285" cy="1318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latin typeface="Times New Roman"/>
                <a:cs typeface="Times New Roman"/>
              </a:rPr>
              <a:t>rilasciato,spenta</a:t>
            </a:r>
          </a:p>
          <a:p>
            <a:pPr marL="1447800">
              <a:lnSpc>
                <a:spcPct val="100000"/>
              </a:lnSpc>
              <a:spcBef>
                <a:spcPts val="565"/>
              </a:spcBef>
            </a:pPr>
            <a:r>
              <a:rPr sz="1800" spc="-5" dirty="0">
                <a:latin typeface="Times New Roman"/>
                <a:cs typeface="Times New Roman"/>
              </a:rPr>
              <a:t>premuto,</a:t>
            </a:r>
            <a:endParaRPr sz="1800" dirty="0">
              <a:latin typeface="Times New Roman"/>
              <a:cs typeface="Times New Roman"/>
            </a:endParaRPr>
          </a:p>
          <a:p>
            <a:pPr marL="150431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accesa</a:t>
            </a:r>
          </a:p>
          <a:p>
            <a:pPr marL="758825">
              <a:lnSpc>
                <a:spcPct val="100000"/>
              </a:lnSpc>
              <a:spcBef>
                <a:spcPts val="420"/>
              </a:spcBef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1965" y="3150299"/>
            <a:ext cx="148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premuto,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spenta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93565" y="4065080"/>
            <a:ext cx="8458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o,  spenta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8710" y="3413952"/>
            <a:ext cx="922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5" dirty="0">
                <a:latin typeface="Times New Roman"/>
                <a:cs typeface="Times New Roman"/>
              </a:rPr>
              <a:t>asc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to,  spenta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0586" y="4073627"/>
            <a:ext cx="1621790" cy="271780"/>
          </a:xfrm>
          <a:custGeom>
            <a:avLst/>
            <a:gdLst/>
            <a:ahLst/>
            <a:cxnLst/>
            <a:rect l="l" t="t" r="r" b="b"/>
            <a:pathLst>
              <a:path w="1621789" h="271779">
                <a:moveTo>
                  <a:pt x="1621560" y="135614"/>
                </a:moveTo>
                <a:lnTo>
                  <a:pt x="1592597" y="171664"/>
                </a:lnTo>
                <a:lnTo>
                  <a:pt x="1543493" y="193747"/>
                </a:lnTo>
                <a:lnTo>
                  <a:pt x="1473224" y="213822"/>
                </a:lnTo>
                <a:lnTo>
                  <a:pt x="1430869" y="222987"/>
                </a:lnTo>
                <a:lnTo>
                  <a:pt x="1384081" y="231506"/>
                </a:lnTo>
                <a:lnTo>
                  <a:pt x="1333148" y="239332"/>
                </a:lnTo>
                <a:lnTo>
                  <a:pt x="1278355" y="246416"/>
                </a:lnTo>
                <a:lnTo>
                  <a:pt x="1219988" y="252712"/>
                </a:lnTo>
                <a:lnTo>
                  <a:pt x="1158334" y="258170"/>
                </a:lnTo>
                <a:lnTo>
                  <a:pt x="1093680" y="262743"/>
                </a:lnTo>
                <a:lnTo>
                  <a:pt x="1026311" y="266383"/>
                </a:lnTo>
                <a:lnTo>
                  <a:pt x="956513" y="269042"/>
                </a:lnTo>
                <a:lnTo>
                  <a:pt x="884574" y="270673"/>
                </a:lnTo>
                <a:lnTo>
                  <a:pt x="810779" y="271227"/>
                </a:lnTo>
                <a:lnTo>
                  <a:pt x="736981" y="270673"/>
                </a:lnTo>
                <a:lnTo>
                  <a:pt x="665040" y="269042"/>
                </a:lnTo>
                <a:lnTo>
                  <a:pt x="595241" y="266383"/>
                </a:lnTo>
                <a:lnTo>
                  <a:pt x="527871" y="262743"/>
                </a:lnTo>
                <a:lnTo>
                  <a:pt x="463216" y="258170"/>
                </a:lnTo>
                <a:lnTo>
                  <a:pt x="401562" y="252711"/>
                </a:lnTo>
                <a:lnTo>
                  <a:pt x="343196" y="246416"/>
                </a:lnTo>
                <a:lnTo>
                  <a:pt x="288403" y="239332"/>
                </a:lnTo>
                <a:lnTo>
                  <a:pt x="237470" y="231506"/>
                </a:lnTo>
                <a:lnTo>
                  <a:pt x="190684" y="222986"/>
                </a:lnTo>
                <a:lnTo>
                  <a:pt x="148330" y="213822"/>
                </a:lnTo>
                <a:lnTo>
                  <a:pt x="110694" y="204059"/>
                </a:lnTo>
                <a:lnTo>
                  <a:pt x="50724" y="182932"/>
                </a:lnTo>
                <a:lnTo>
                  <a:pt x="13062" y="159989"/>
                </a:lnTo>
                <a:lnTo>
                  <a:pt x="0" y="135613"/>
                </a:lnTo>
                <a:lnTo>
                  <a:pt x="3313" y="123270"/>
                </a:lnTo>
                <a:lnTo>
                  <a:pt x="50724" y="88295"/>
                </a:lnTo>
                <a:lnTo>
                  <a:pt x="110694" y="67168"/>
                </a:lnTo>
                <a:lnTo>
                  <a:pt x="148330" y="57405"/>
                </a:lnTo>
                <a:lnTo>
                  <a:pt x="190684" y="48240"/>
                </a:lnTo>
                <a:lnTo>
                  <a:pt x="237470" y="39721"/>
                </a:lnTo>
                <a:lnTo>
                  <a:pt x="288403" y="31895"/>
                </a:lnTo>
                <a:lnTo>
                  <a:pt x="343196" y="24811"/>
                </a:lnTo>
                <a:lnTo>
                  <a:pt x="401562" y="18515"/>
                </a:lnTo>
                <a:lnTo>
                  <a:pt x="463216" y="13057"/>
                </a:lnTo>
                <a:lnTo>
                  <a:pt x="527871" y="8484"/>
                </a:lnTo>
                <a:lnTo>
                  <a:pt x="595241" y="4844"/>
                </a:lnTo>
                <a:lnTo>
                  <a:pt x="665040" y="2185"/>
                </a:lnTo>
                <a:lnTo>
                  <a:pt x="736981" y="554"/>
                </a:lnTo>
                <a:lnTo>
                  <a:pt x="810779" y="0"/>
                </a:lnTo>
                <a:lnTo>
                  <a:pt x="884574" y="554"/>
                </a:lnTo>
                <a:lnTo>
                  <a:pt x="956513" y="2185"/>
                </a:lnTo>
                <a:lnTo>
                  <a:pt x="1026311" y="4844"/>
                </a:lnTo>
                <a:lnTo>
                  <a:pt x="1093680" y="8484"/>
                </a:lnTo>
                <a:lnTo>
                  <a:pt x="1158334" y="13057"/>
                </a:lnTo>
                <a:lnTo>
                  <a:pt x="1219988" y="18516"/>
                </a:lnTo>
                <a:lnTo>
                  <a:pt x="1278355" y="24811"/>
                </a:lnTo>
                <a:lnTo>
                  <a:pt x="1333148" y="31895"/>
                </a:lnTo>
                <a:lnTo>
                  <a:pt x="1384081" y="39721"/>
                </a:lnTo>
                <a:lnTo>
                  <a:pt x="1430869" y="48240"/>
                </a:lnTo>
                <a:lnTo>
                  <a:pt x="1473224" y="57405"/>
                </a:lnTo>
                <a:lnTo>
                  <a:pt x="1510861" y="67168"/>
                </a:lnTo>
                <a:lnTo>
                  <a:pt x="1570834" y="88295"/>
                </a:lnTo>
                <a:lnTo>
                  <a:pt x="1608497" y="111238"/>
                </a:lnTo>
                <a:lnTo>
                  <a:pt x="1621560" y="135614"/>
                </a:lnTo>
                <a:close/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4752" y="2218972"/>
            <a:ext cx="0" cy="1953260"/>
          </a:xfrm>
          <a:custGeom>
            <a:avLst/>
            <a:gdLst/>
            <a:ahLst/>
            <a:cxnLst/>
            <a:rect l="l" t="t" r="r" b="b"/>
            <a:pathLst>
              <a:path h="1953260">
                <a:moveTo>
                  <a:pt x="0" y="1952817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5077" y="1829100"/>
            <a:ext cx="1230630" cy="376555"/>
          </a:xfrm>
          <a:custGeom>
            <a:avLst/>
            <a:gdLst/>
            <a:ahLst/>
            <a:cxnLst/>
            <a:rect l="l" t="t" r="r" b="b"/>
            <a:pathLst>
              <a:path w="1230630" h="376555">
                <a:moveTo>
                  <a:pt x="1230466" y="308260"/>
                </a:moveTo>
                <a:lnTo>
                  <a:pt x="1211484" y="245963"/>
                </a:lnTo>
                <a:lnTo>
                  <a:pt x="1172212" y="188393"/>
                </a:lnTo>
                <a:lnTo>
                  <a:pt x="1114848" y="136582"/>
                </a:lnTo>
                <a:lnTo>
                  <a:pt x="1080069" y="113158"/>
                </a:lnTo>
                <a:lnTo>
                  <a:pt x="1041592" y="91560"/>
                </a:lnTo>
                <a:lnTo>
                  <a:pt x="999692" y="71918"/>
                </a:lnTo>
                <a:lnTo>
                  <a:pt x="954643" y="54360"/>
                </a:lnTo>
                <a:lnTo>
                  <a:pt x="906721" y="39015"/>
                </a:lnTo>
                <a:lnTo>
                  <a:pt x="856199" y="26012"/>
                </a:lnTo>
                <a:lnTo>
                  <a:pt x="803354" y="15480"/>
                </a:lnTo>
                <a:lnTo>
                  <a:pt x="748460" y="7548"/>
                </a:lnTo>
                <a:lnTo>
                  <a:pt x="691791" y="2345"/>
                </a:lnTo>
                <a:lnTo>
                  <a:pt x="633623" y="0"/>
                </a:lnTo>
                <a:lnTo>
                  <a:pt x="574231" y="640"/>
                </a:lnTo>
                <a:lnTo>
                  <a:pt x="511604" y="4611"/>
                </a:lnTo>
                <a:lnTo>
                  <a:pt x="451205" y="11813"/>
                </a:lnTo>
                <a:lnTo>
                  <a:pt x="393324" y="22068"/>
                </a:lnTo>
                <a:lnTo>
                  <a:pt x="338249" y="35200"/>
                </a:lnTo>
                <a:lnTo>
                  <a:pt x="286267" y="51032"/>
                </a:lnTo>
                <a:lnTo>
                  <a:pt x="237667" y="69388"/>
                </a:lnTo>
                <a:lnTo>
                  <a:pt x="192737" y="90089"/>
                </a:lnTo>
                <a:lnTo>
                  <a:pt x="151765" y="112959"/>
                </a:lnTo>
                <a:lnTo>
                  <a:pt x="115039" y="137821"/>
                </a:lnTo>
                <a:lnTo>
                  <a:pt x="82848" y="164499"/>
                </a:lnTo>
                <a:lnTo>
                  <a:pt x="55480" y="192814"/>
                </a:lnTo>
                <a:lnTo>
                  <a:pt x="16365" y="253651"/>
                </a:lnTo>
                <a:lnTo>
                  <a:pt x="0" y="318916"/>
                </a:lnTo>
                <a:lnTo>
                  <a:pt x="1068" y="352767"/>
                </a:lnTo>
                <a:lnTo>
                  <a:pt x="2071" y="360718"/>
                </a:lnTo>
                <a:lnTo>
                  <a:pt x="3611" y="368669"/>
                </a:lnTo>
                <a:lnTo>
                  <a:pt x="5679" y="376529"/>
                </a:lnTo>
              </a:path>
            </a:pathLst>
          </a:custGeom>
          <a:ln w="3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5869" y="2121041"/>
            <a:ext cx="1234440" cy="196215"/>
          </a:xfrm>
          <a:custGeom>
            <a:avLst/>
            <a:gdLst/>
            <a:ahLst/>
            <a:cxnLst/>
            <a:rect l="l" t="t" r="r" b="b"/>
            <a:pathLst>
              <a:path w="1234439" h="196214">
                <a:moveTo>
                  <a:pt x="1234017" y="195718"/>
                </a:moveTo>
                <a:lnTo>
                  <a:pt x="1226295" y="153125"/>
                </a:lnTo>
                <a:lnTo>
                  <a:pt x="1187792" y="113469"/>
                </a:lnTo>
                <a:lnTo>
                  <a:pt x="1121983" y="77919"/>
                </a:lnTo>
                <a:lnTo>
                  <a:pt x="1079924" y="62048"/>
                </a:lnTo>
                <a:lnTo>
                  <a:pt x="1032341" y="47642"/>
                </a:lnTo>
                <a:lnTo>
                  <a:pt x="979667" y="34847"/>
                </a:lnTo>
                <a:lnTo>
                  <a:pt x="922337" y="23808"/>
                </a:lnTo>
                <a:lnTo>
                  <a:pt x="860786" y="14672"/>
                </a:lnTo>
                <a:lnTo>
                  <a:pt x="795446" y="7586"/>
                </a:lnTo>
                <a:lnTo>
                  <a:pt x="726754" y="2694"/>
                </a:lnTo>
                <a:lnTo>
                  <a:pt x="655141" y="143"/>
                </a:lnTo>
                <a:lnTo>
                  <a:pt x="587778" y="0"/>
                </a:lnTo>
                <a:lnTo>
                  <a:pt x="522084" y="1985"/>
                </a:lnTo>
                <a:lnTo>
                  <a:pt x="458459" y="5994"/>
                </a:lnTo>
                <a:lnTo>
                  <a:pt x="397301" y="11919"/>
                </a:lnTo>
                <a:lnTo>
                  <a:pt x="339011" y="19656"/>
                </a:lnTo>
                <a:lnTo>
                  <a:pt x="283986" y="29098"/>
                </a:lnTo>
                <a:lnTo>
                  <a:pt x="232626" y="40139"/>
                </a:lnTo>
                <a:lnTo>
                  <a:pt x="185329" y="52673"/>
                </a:lnTo>
                <a:lnTo>
                  <a:pt x="142495" y="66595"/>
                </a:lnTo>
                <a:lnTo>
                  <a:pt x="104522" y="81798"/>
                </a:lnTo>
                <a:lnTo>
                  <a:pt x="44758" y="115625"/>
                </a:lnTo>
                <a:lnTo>
                  <a:pt x="9228" y="153306"/>
                </a:lnTo>
                <a:lnTo>
                  <a:pt x="0" y="180913"/>
                </a:lnTo>
                <a:lnTo>
                  <a:pt x="0" y="188498"/>
                </a:lnTo>
                <a:lnTo>
                  <a:pt x="1640" y="196083"/>
                </a:lnTo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1604" y="4001301"/>
            <a:ext cx="581660" cy="155575"/>
          </a:xfrm>
          <a:custGeom>
            <a:avLst/>
            <a:gdLst/>
            <a:ahLst/>
            <a:cxnLst/>
            <a:rect l="l" t="t" r="r" b="b"/>
            <a:pathLst>
              <a:path w="581660" h="155575">
                <a:moveTo>
                  <a:pt x="0" y="154988"/>
                </a:moveTo>
                <a:lnTo>
                  <a:pt x="233081" y="154988"/>
                </a:lnTo>
                <a:lnTo>
                  <a:pt x="233081" y="0"/>
                </a:lnTo>
                <a:lnTo>
                  <a:pt x="58862" y="0"/>
                </a:lnTo>
                <a:lnTo>
                  <a:pt x="522564" y="0"/>
                </a:lnTo>
                <a:lnTo>
                  <a:pt x="348345" y="0"/>
                </a:lnTo>
                <a:lnTo>
                  <a:pt x="348345" y="154988"/>
                </a:lnTo>
                <a:lnTo>
                  <a:pt x="581518" y="154988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0011" y="3885592"/>
            <a:ext cx="440055" cy="116205"/>
          </a:xfrm>
          <a:custGeom>
            <a:avLst/>
            <a:gdLst/>
            <a:ahLst/>
            <a:cxnLst/>
            <a:rect l="l" t="t" r="r" b="b"/>
            <a:pathLst>
              <a:path w="440055" h="116204">
                <a:moveTo>
                  <a:pt x="440011" y="114557"/>
                </a:moveTo>
                <a:lnTo>
                  <a:pt x="421186" y="60594"/>
                </a:lnTo>
                <a:lnTo>
                  <a:pt x="350465" y="19496"/>
                </a:lnTo>
                <a:lnTo>
                  <a:pt x="300325" y="6502"/>
                </a:lnTo>
                <a:lnTo>
                  <a:pt x="242830" y="0"/>
                </a:lnTo>
                <a:lnTo>
                  <a:pt x="183758" y="934"/>
                </a:lnTo>
                <a:lnTo>
                  <a:pt x="129168" y="8926"/>
                </a:lnTo>
                <a:lnTo>
                  <a:pt x="81357" y="23084"/>
                </a:lnTo>
                <a:lnTo>
                  <a:pt x="42619" y="42514"/>
                </a:lnTo>
                <a:lnTo>
                  <a:pt x="1549" y="93620"/>
                </a:lnTo>
                <a:lnTo>
                  <a:pt x="0" y="100940"/>
                </a:lnTo>
                <a:lnTo>
                  <a:pt x="91" y="108324"/>
                </a:lnTo>
                <a:lnTo>
                  <a:pt x="1822" y="115645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3682" y="3980638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3682" y="3980638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3682" y="3980638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8402" y="3980638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3682" y="4174367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720" y="0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1604" y="4171789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1604" y="4269943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5496" y="2609026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0" y="0"/>
                </a:moveTo>
                <a:lnTo>
                  <a:pt x="435455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9950" y="2609026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435546" y="0"/>
                </a:moveTo>
                <a:lnTo>
                  <a:pt x="0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5496" y="2609026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260"/>
                </a:lnTo>
              </a:path>
            </a:pathLst>
          </a:custGeom>
          <a:ln w="12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05496" y="2609026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0" y="0"/>
                </a:moveTo>
                <a:lnTo>
                  <a:pt x="217682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7723" y="2609026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217773" y="0"/>
                </a:moveTo>
                <a:lnTo>
                  <a:pt x="0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9682" y="2379362"/>
            <a:ext cx="292100" cy="289560"/>
          </a:xfrm>
          <a:custGeom>
            <a:avLst/>
            <a:gdLst/>
            <a:ahLst/>
            <a:cxnLst/>
            <a:rect l="l" t="t" r="r" b="b"/>
            <a:pathLst>
              <a:path w="292100" h="289560">
                <a:moveTo>
                  <a:pt x="59366" y="0"/>
                </a:moveTo>
                <a:lnTo>
                  <a:pt x="26648" y="36595"/>
                </a:lnTo>
                <a:lnTo>
                  <a:pt x="6689" y="80973"/>
                </a:lnTo>
                <a:lnTo>
                  <a:pt x="0" y="129443"/>
                </a:lnTo>
                <a:lnTo>
                  <a:pt x="7091" y="178317"/>
                </a:lnTo>
                <a:lnTo>
                  <a:pt x="28477" y="223906"/>
                </a:lnTo>
                <a:lnTo>
                  <a:pt x="61846" y="259815"/>
                </a:lnTo>
                <a:lnTo>
                  <a:pt x="102309" y="281736"/>
                </a:lnTo>
                <a:lnTo>
                  <a:pt x="146507" y="289101"/>
                </a:lnTo>
                <a:lnTo>
                  <a:pt x="191081" y="281345"/>
                </a:lnTo>
                <a:lnTo>
                  <a:pt x="232673" y="257903"/>
                </a:lnTo>
                <a:lnTo>
                  <a:pt x="265390" y="221298"/>
                </a:lnTo>
                <a:lnTo>
                  <a:pt x="285350" y="176897"/>
                </a:lnTo>
                <a:lnTo>
                  <a:pt x="292039" y="128400"/>
                </a:lnTo>
                <a:lnTo>
                  <a:pt x="284947" y="79503"/>
                </a:lnTo>
                <a:lnTo>
                  <a:pt x="263562" y="33905"/>
                </a:lnTo>
                <a:lnTo>
                  <a:pt x="242332" y="8499"/>
                </a:lnTo>
              </a:path>
            </a:pathLst>
          </a:custGeom>
          <a:ln w="3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5563" y="2425605"/>
            <a:ext cx="138226" cy="15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47626" y="2426245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-19372" y="1645"/>
                </a:moveTo>
                <a:lnTo>
                  <a:pt x="66663" y="1645"/>
                </a:lnTo>
              </a:path>
            </a:pathLst>
          </a:custGeom>
          <a:ln w="42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4125" y="2317174"/>
            <a:ext cx="1236980" cy="72390"/>
          </a:xfrm>
          <a:custGeom>
            <a:avLst/>
            <a:gdLst/>
            <a:ahLst/>
            <a:cxnLst/>
            <a:rect l="l" t="t" r="r" b="b"/>
            <a:pathLst>
              <a:path w="1236980" h="72389">
                <a:moveTo>
                  <a:pt x="726408" y="71783"/>
                </a:moveTo>
                <a:lnTo>
                  <a:pt x="808074" y="70585"/>
                </a:lnTo>
                <a:lnTo>
                  <a:pt x="884470" y="68803"/>
                </a:lnTo>
                <a:lnTo>
                  <a:pt x="955000" y="66489"/>
                </a:lnTo>
                <a:lnTo>
                  <a:pt x="1019067" y="63690"/>
                </a:lnTo>
                <a:lnTo>
                  <a:pt x="1076075" y="60458"/>
                </a:lnTo>
                <a:lnTo>
                  <a:pt x="1125427" y="56841"/>
                </a:lnTo>
                <a:lnTo>
                  <a:pt x="1166528" y="52889"/>
                </a:lnTo>
                <a:lnTo>
                  <a:pt x="1221587" y="44178"/>
                </a:lnTo>
                <a:lnTo>
                  <a:pt x="1236482" y="34720"/>
                </a:lnTo>
                <a:lnTo>
                  <a:pt x="1227377" y="29835"/>
                </a:lnTo>
                <a:lnTo>
                  <a:pt x="1186478" y="21841"/>
                </a:lnTo>
                <a:lnTo>
                  <a:pt x="1117882" y="14819"/>
                </a:lnTo>
                <a:lnTo>
                  <a:pt x="1074543" y="11728"/>
                </a:lnTo>
                <a:lnTo>
                  <a:pt x="1025895" y="8946"/>
                </a:lnTo>
                <a:lnTo>
                  <a:pt x="972474" y="6497"/>
                </a:lnTo>
                <a:lnTo>
                  <a:pt x="914818" y="4401"/>
                </a:lnTo>
                <a:lnTo>
                  <a:pt x="853467" y="2681"/>
                </a:lnTo>
                <a:lnTo>
                  <a:pt x="788957" y="1359"/>
                </a:lnTo>
                <a:lnTo>
                  <a:pt x="721827" y="458"/>
                </a:lnTo>
                <a:lnTo>
                  <a:pt x="652614" y="0"/>
                </a:lnTo>
                <a:lnTo>
                  <a:pt x="581857" y="6"/>
                </a:lnTo>
                <a:lnTo>
                  <a:pt x="510093" y="499"/>
                </a:lnTo>
                <a:lnTo>
                  <a:pt x="428425" y="1698"/>
                </a:lnTo>
                <a:lnTo>
                  <a:pt x="352024" y="3479"/>
                </a:lnTo>
                <a:lnTo>
                  <a:pt x="281488" y="5794"/>
                </a:lnTo>
                <a:lnTo>
                  <a:pt x="217414" y="8592"/>
                </a:lnTo>
                <a:lnTo>
                  <a:pt x="160398" y="11824"/>
                </a:lnTo>
                <a:lnTo>
                  <a:pt x="111040" y="15441"/>
                </a:lnTo>
                <a:lnTo>
                  <a:pt x="69935" y="19393"/>
                </a:lnTo>
                <a:lnTo>
                  <a:pt x="14875" y="28105"/>
                </a:lnTo>
                <a:lnTo>
                  <a:pt x="0" y="37562"/>
                </a:lnTo>
                <a:lnTo>
                  <a:pt x="9124" y="42447"/>
                </a:lnTo>
                <a:lnTo>
                  <a:pt x="50893" y="50571"/>
                </a:lnTo>
                <a:lnTo>
                  <a:pt x="121855" y="57742"/>
                </a:lnTo>
                <a:lnTo>
                  <a:pt x="166992" y="60900"/>
                </a:lnTo>
                <a:lnTo>
                  <a:pt x="217876" y="63734"/>
                </a:lnTo>
                <a:lnTo>
                  <a:pt x="273992" y="66216"/>
                </a:lnTo>
                <a:lnTo>
                  <a:pt x="334823" y="68318"/>
                </a:lnTo>
                <a:lnTo>
                  <a:pt x="399852" y="70011"/>
                </a:lnTo>
                <a:lnTo>
                  <a:pt x="468561" y="71267"/>
                </a:lnTo>
                <a:lnTo>
                  <a:pt x="540435" y="72058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058367" y="1165605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u: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lampadina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51919" y="1066269"/>
            <a:ext cx="543054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300"/>
              </a:spcBef>
            </a:pPr>
            <a:r>
              <a:rPr sz="2800" spc="-5" dirty="0">
                <a:solidFill>
                  <a:srgbClr val="3333CC"/>
                </a:solidFill>
                <a:latin typeface="Times New Roman"/>
                <a:cs typeface="Times New Roman"/>
              </a:rPr>
              <a:t>U </a:t>
            </a:r>
            <a:r>
              <a:rPr sz="2800" dirty="0">
                <a:solidFill>
                  <a:srgbClr val="3333CC"/>
                </a:solidFill>
                <a:latin typeface="Times New Roman"/>
                <a:cs typeface="Times New Roman"/>
              </a:rPr>
              <a:t>: {spenta,</a:t>
            </a:r>
            <a:r>
              <a:rPr sz="2800" spc="-8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CC"/>
                </a:solidFill>
                <a:latin typeface="Times New Roman"/>
                <a:cs typeface="Times New Roman"/>
              </a:rPr>
              <a:t>accesa}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05505" y="1328927"/>
            <a:ext cx="509270" cy="86995"/>
          </a:xfrm>
          <a:custGeom>
            <a:avLst/>
            <a:gdLst/>
            <a:ahLst/>
            <a:cxnLst/>
            <a:rect l="l" t="t" r="r" b="b"/>
            <a:pathLst>
              <a:path w="509270" h="86994">
                <a:moveTo>
                  <a:pt x="422147" y="0"/>
                </a:moveTo>
                <a:lnTo>
                  <a:pt x="422147" y="86868"/>
                </a:lnTo>
                <a:lnTo>
                  <a:pt x="480060" y="57912"/>
                </a:lnTo>
                <a:lnTo>
                  <a:pt x="436626" y="57912"/>
                </a:lnTo>
                <a:lnTo>
                  <a:pt x="436626" y="28956"/>
                </a:lnTo>
                <a:lnTo>
                  <a:pt x="480060" y="28956"/>
                </a:lnTo>
                <a:lnTo>
                  <a:pt x="422147" y="0"/>
                </a:lnTo>
                <a:close/>
              </a:path>
              <a:path w="509270" h="86994">
                <a:moveTo>
                  <a:pt x="4221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422147" y="57912"/>
                </a:lnTo>
                <a:lnTo>
                  <a:pt x="422147" y="28956"/>
                </a:lnTo>
                <a:close/>
              </a:path>
              <a:path w="509270" h="86994">
                <a:moveTo>
                  <a:pt x="480060" y="28956"/>
                </a:moveTo>
                <a:lnTo>
                  <a:pt x="436626" y="28956"/>
                </a:lnTo>
                <a:lnTo>
                  <a:pt x="436626" y="57912"/>
                </a:lnTo>
                <a:lnTo>
                  <a:pt x="480060" y="57912"/>
                </a:lnTo>
                <a:lnTo>
                  <a:pt x="509016" y="43434"/>
                </a:lnTo>
                <a:lnTo>
                  <a:pt x="48006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74216" y="4519421"/>
            <a:ext cx="128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i: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pulsante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840" y="5662066"/>
            <a:ext cx="2863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 :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{rilasciato,premuto}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33727" y="5182361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28956" y="370331"/>
                </a:moveTo>
                <a:lnTo>
                  <a:pt x="0" y="370331"/>
                </a:lnTo>
                <a:lnTo>
                  <a:pt x="43434" y="457200"/>
                </a:lnTo>
                <a:lnTo>
                  <a:pt x="79629" y="384809"/>
                </a:lnTo>
                <a:lnTo>
                  <a:pt x="28956" y="384809"/>
                </a:lnTo>
                <a:lnTo>
                  <a:pt x="28956" y="370331"/>
                </a:lnTo>
                <a:close/>
              </a:path>
              <a:path w="86994" h="457200">
                <a:moveTo>
                  <a:pt x="57912" y="0"/>
                </a:moveTo>
                <a:lnTo>
                  <a:pt x="28956" y="0"/>
                </a:lnTo>
                <a:lnTo>
                  <a:pt x="28956" y="384809"/>
                </a:lnTo>
                <a:lnTo>
                  <a:pt x="57912" y="384809"/>
                </a:lnTo>
                <a:lnTo>
                  <a:pt x="57912" y="0"/>
                </a:lnTo>
                <a:close/>
              </a:path>
              <a:path w="86994" h="457200">
                <a:moveTo>
                  <a:pt x="86868" y="370331"/>
                </a:moveTo>
                <a:lnTo>
                  <a:pt x="57912" y="370331"/>
                </a:lnTo>
                <a:lnTo>
                  <a:pt x="57912" y="384809"/>
                </a:lnTo>
                <a:lnTo>
                  <a:pt x="79629" y="384809"/>
                </a:lnTo>
                <a:lnTo>
                  <a:pt x="86868" y="370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405866" y="4970825"/>
            <a:ext cx="5501200" cy="146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ct val="150000"/>
              </a:lnSpc>
              <a:spcBef>
                <a:spcPts val="95"/>
              </a:spcBef>
              <a:buChar char="•"/>
              <a:tabLst>
                <a:tab pos="203200" algn="l"/>
              </a:tabLst>
            </a:pPr>
            <a:r>
              <a:rPr lang="it-IT" sz="1600" spc="-5" dirty="0">
                <a:solidFill>
                  <a:srgbClr val="3333CC"/>
                </a:solidFill>
                <a:latin typeface="Arial"/>
                <a:cs typeface="Arial"/>
              </a:rPr>
              <a:t>Gli elementi degli insiemi I e U non sono ancora codificati</a:t>
            </a:r>
          </a:p>
          <a:p>
            <a:pPr marL="203200" indent="-190500">
              <a:lnSpc>
                <a:spcPct val="150000"/>
              </a:lnSpc>
              <a:spcBef>
                <a:spcPts val="95"/>
              </a:spcBef>
              <a:buChar char="•"/>
              <a:tabLst>
                <a:tab pos="203200" algn="l"/>
              </a:tabLst>
            </a:pPr>
            <a:r>
              <a:rPr lang="it-IT" sz="1600" spc="-5" dirty="0">
                <a:solidFill>
                  <a:srgbClr val="3333CC"/>
                </a:solidFill>
                <a:latin typeface="Arial"/>
                <a:cs typeface="Arial"/>
              </a:rPr>
              <a:t>Possiamo anche disegnare  il </a:t>
            </a:r>
            <a:r>
              <a:rPr lang="it-IT" sz="1600" spc="-5" dirty="0" err="1">
                <a:solidFill>
                  <a:srgbClr val="3333CC"/>
                </a:solidFill>
                <a:latin typeface="Arial"/>
                <a:cs typeface="Arial"/>
              </a:rPr>
              <a:t>dds</a:t>
            </a:r>
            <a:r>
              <a:rPr lang="it-IT" sz="1600" spc="-5" dirty="0">
                <a:solidFill>
                  <a:srgbClr val="3333CC"/>
                </a:solidFill>
                <a:latin typeface="Arial"/>
                <a:cs typeface="Arial"/>
              </a:rPr>
              <a:t> dopo aver codificato in binario gli elementi di I e U cioè gli ingressi e le uscite!</a:t>
            </a:r>
          </a:p>
          <a:p>
            <a:pPr marL="203200" indent="-190500">
              <a:lnSpc>
                <a:spcPct val="150000"/>
              </a:lnSpc>
              <a:spcBef>
                <a:spcPts val="95"/>
              </a:spcBef>
              <a:buChar char="•"/>
              <a:tabLst>
                <a:tab pos="203200" algn="l"/>
              </a:tabLst>
            </a:pPr>
            <a:r>
              <a:rPr lang="it-IT" sz="1600" spc="-5" dirty="0">
                <a:solidFill>
                  <a:srgbClr val="3333CC"/>
                </a:solidFill>
                <a:latin typeface="Arial"/>
                <a:cs typeface="Arial"/>
              </a:rPr>
              <a:t>Questo sarà il caso più pratico e frequente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38"/>
          <p:cNvSpPr txBox="1"/>
          <p:nvPr/>
        </p:nvSpPr>
        <p:spPr>
          <a:xfrm>
            <a:off x="650586" y="230771"/>
            <a:ext cx="762708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300"/>
              </a:spcBef>
            </a:pPr>
            <a:r>
              <a:rPr lang="it-IT" sz="4000" b="1" dirty="0">
                <a:solidFill>
                  <a:srgbClr val="009900"/>
                </a:solidFill>
                <a:cs typeface="Calibri"/>
              </a:rPr>
              <a:t>Completamento del </a:t>
            </a:r>
            <a:r>
              <a:rPr lang="it-IT" sz="4000" b="1" dirty="0" err="1">
                <a:solidFill>
                  <a:srgbClr val="009900"/>
                </a:solidFill>
                <a:cs typeface="Calibri"/>
              </a:rPr>
              <a:t>dds</a:t>
            </a:r>
            <a:r>
              <a:rPr lang="it-IT" sz="4000" b="1" dirty="0">
                <a:solidFill>
                  <a:srgbClr val="009900"/>
                </a:solidFill>
                <a:cs typeface="Calibri"/>
              </a:rPr>
              <a:t> di </a:t>
            </a:r>
            <a:r>
              <a:rPr lang="it-IT" sz="4000" b="1" dirty="0" err="1">
                <a:solidFill>
                  <a:srgbClr val="009900"/>
                </a:solidFill>
                <a:cs typeface="Calibri"/>
              </a:rPr>
              <a:t>Mealy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C9574F7-7AEB-4972-B108-3EC07C82BAFB}"/>
              </a:ext>
            </a:extLst>
          </p:cNvPr>
          <p:cNvSpPr txBox="1"/>
          <p:nvPr/>
        </p:nvSpPr>
        <p:spPr>
          <a:xfrm>
            <a:off x="7067980" y="25394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773323D-283E-4EFB-8F4B-71AE621B8C5D}"/>
              </a:ext>
            </a:extLst>
          </p:cNvPr>
          <p:cNvSpPr txBox="1"/>
          <p:nvPr/>
        </p:nvSpPr>
        <p:spPr>
          <a:xfrm>
            <a:off x="7037039" y="4077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6946D98-A789-40C5-A63F-1C14D9D64F26}"/>
              </a:ext>
            </a:extLst>
          </p:cNvPr>
          <p:cNvSpPr txBox="1"/>
          <p:nvPr/>
        </p:nvSpPr>
        <p:spPr>
          <a:xfrm>
            <a:off x="4945234" y="4073627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6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681" y="6121363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666" y="4596944"/>
            <a:ext cx="1621790" cy="271780"/>
          </a:xfrm>
          <a:custGeom>
            <a:avLst/>
            <a:gdLst/>
            <a:ahLst/>
            <a:cxnLst/>
            <a:rect l="l" t="t" r="r" b="b"/>
            <a:pathLst>
              <a:path w="1621789" h="271779">
                <a:moveTo>
                  <a:pt x="1621560" y="135614"/>
                </a:moveTo>
                <a:lnTo>
                  <a:pt x="1592597" y="171664"/>
                </a:lnTo>
                <a:lnTo>
                  <a:pt x="1543493" y="193747"/>
                </a:lnTo>
                <a:lnTo>
                  <a:pt x="1473224" y="213822"/>
                </a:lnTo>
                <a:lnTo>
                  <a:pt x="1430869" y="222987"/>
                </a:lnTo>
                <a:lnTo>
                  <a:pt x="1384081" y="231506"/>
                </a:lnTo>
                <a:lnTo>
                  <a:pt x="1333148" y="239332"/>
                </a:lnTo>
                <a:lnTo>
                  <a:pt x="1278355" y="246416"/>
                </a:lnTo>
                <a:lnTo>
                  <a:pt x="1219988" y="252712"/>
                </a:lnTo>
                <a:lnTo>
                  <a:pt x="1158334" y="258170"/>
                </a:lnTo>
                <a:lnTo>
                  <a:pt x="1093680" y="262743"/>
                </a:lnTo>
                <a:lnTo>
                  <a:pt x="1026311" y="266383"/>
                </a:lnTo>
                <a:lnTo>
                  <a:pt x="956513" y="269042"/>
                </a:lnTo>
                <a:lnTo>
                  <a:pt x="884574" y="270673"/>
                </a:lnTo>
                <a:lnTo>
                  <a:pt x="810779" y="271227"/>
                </a:lnTo>
                <a:lnTo>
                  <a:pt x="736981" y="270673"/>
                </a:lnTo>
                <a:lnTo>
                  <a:pt x="665040" y="269042"/>
                </a:lnTo>
                <a:lnTo>
                  <a:pt x="595241" y="266383"/>
                </a:lnTo>
                <a:lnTo>
                  <a:pt x="527871" y="262743"/>
                </a:lnTo>
                <a:lnTo>
                  <a:pt x="463216" y="258170"/>
                </a:lnTo>
                <a:lnTo>
                  <a:pt x="401562" y="252711"/>
                </a:lnTo>
                <a:lnTo>
                  <a:pt x="343196" y="246416"/>
                </a:lnTo>
                <a:lnTo>
                  <a:pt x="288403" y="239332"/>
                </a:lnTo>
                <a:lnTo>
                  <a:pt x="237470" y="231506"/>
                </a:lnTo>
                <a:lnTo>
                  <a:pt x="190684" y="222986"/>
                </a:lnTo>
                <a:lnTo>
                  <a:pt x="148330" y="213822"/>
                </a:lnTo>
                <a:lnTo>
                  <a:pt x="110694" y="204059"/>
                </a:lnTo>
                <a:lnTo>
                  <a:pt x="50724" y="182932"/>
                </a:lnTo>
                <a:lnTo>
                  <a:pt x="13062" y="159989"/>
                </a:lnTo>
                <a:lnTo>
                  <a:pt x="0" y="135613"/>
                </a:lnTo>
                <a:lnTo>
                  <a:pt x="3313" y="123270"/>
                </a:lnTo>
                <a:lnTo>
                  <a:pt x="50724" y="88295"/>
                </a:lnTo>
                <a:lnTo>
                  <a:pt x="110694" y="67168"/>
                </a:lnTo>
                <a:lnTo>
                  <a:pt x="148330" y="57405"/>
                </a:lnTo>
                <a:lnTo>
                  <a:pt x="190684" y="48240"/>
                </a:lnTo>
                <a:lnTo>
                  <a:pt x="237470" y="39721"/>
                </a:lnTo>
                <a:lnTo>
                  <a:pt x="288403" y="31895"/>
                </a:lnTo>
                <a:lnTo>
                  <a:pt x="343196" y="24811"/>
                </a:lnTo>
                <a:lnTo>
                  <a:pt x="401562" y="18515"/>
                </a:lnTo>
                <a:lnTo>
                  <a:pt x="463216" y="13057"/>
                </a:lnTo>
                <a:lnTo>
                  <a:pt x="527871" y="8484"/>
                </a:lnTo>
                <a:lnTo>
                  <a:pt x="595241" y="4844"/>
                </a:lnTo>
                <a:lnTo>
                  <a:pt x="665040" y="2185"/>
                </a:lnTo>
                <a:lnTo>
                  <a:pt x="736981" y="554"/>
                </a:lnTo>
                <a:lnTo>
                  <a:pt x="810779" y="0"/>
                </a:lnTo>
                <a:lnTo>
                  <a:pt x="884574" y="554"/>
                </a:lnTo>
                <a:lnTo>
                  <a:pt x="956513" y="2185"/>
                </a:lnTo>
                <a:lnTo>
                  <a:pt x="1026311" y="4844"/>
                </a:lnTo>
                <a:lnTo>
                  <a:pt x="1093680" y="8484"/>
                </a:lnTo>
                <a:lnTo>
                  <a:pt x="1158334" y="13057"/>
                </a:lnTo>
                <a:lnTo>
                  <a:pt x="1219988" y="18516"/>
                </a:lnTo>
                <a:lnTo>
                  <a:pt x="1278355" y="24811"/>
                </a:lnTo>
                <a:lnTo>
                  <a:pt x="1333148" y="31895"/>
                </a:lnTo>
                <a:lnTo>
                  <a:pt x="1384081" y="39721"/>
                </a:lnTo>
                <a:lnTo>
                  <a:pt x="1430869" y="48240"/>
                </a:lnTo>
                <a:lnTo>
                  <a:pt x="1473224" y="57405"/>
                </a:lnTo>
                <a:lnTo>
                  <a:pt x="1510861" y="67168"/>
                </a:lnTo>
                <a:lnTo>
                  <a:pt x="1570834" y="88295"/>
                </a:lnTo>
                <a:lnTo>
                  <a:pt x="1608497" y="111238"/>
                </a:lnTo>
                <a:lnTo>
                  <a:pt x="1621560" y="135614"/>
                </a:lnTo>
                <a:close/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2" y="2742289"/>
            <a:ext cx="0" cy="1953260"/>
          </a:xfrm>
          <a:custGeom>
            <a:avLst/>
            <a:gdLst/>
            <a:ahLst/>
            <a:cxnLst/>
            <a:rect l="l" t="t" r="r" b="b"/>
            <a:pathLst>
              <a:path h="1953260">
                <a:moveTo>
                  <a:pt x="0" y="1952817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157" y="2352417"/>
            <a:ext cx="1230630" cy="376555"/>
          </a:xfrm>
          <a:custGeom>
            <a:avLst/>
            <a:gdLst/>
            <a:ahLst/>
            <a:cxnLst/>
            <a:rect l="l" t="t" r="r" b="b"/>
            <a:pathLst>
              <a:path w="1230630" h="376555">
                <a:moveTo>
                  <a:pt x="1230466" y="308260"/>
                </a:moveTo>
                <a:lnTo>
                  <a:pt x="1211484" y="245963"/>
                </a:lnTo>
                <a:lnTo>
                  <a:pt x="1172212" y="188393"/>
                </a:lnTo>
                <a:lnTo>
                  <a:pt x="1114848" y="136582"/>
                </a:lnTo>
                <a:lnTo>
                  <a:pt x="1080069" y="113158"/>
                </a:lnTo>
                <a:lnTo>
                  <a:pt x="1041592" y="91560"/>
                </a:lnTo>
                <a:lnTo>
                  <a:pt x="999692" y="71918"/>
                </a:lnTo>
                <a:lnTo>
                  <a:pt x="954643" y="54360"/>
                </a:lnTo>
                <a:lnTo>
                  <a:pt x="906721" y="39015"/>
                </a:lnTo>
                <a:lnTo>
                  <a:pt x="856199" y="26012"/>
                </a:lnTo>
                <a:lnTo>
                  <a:pt x="803354" y="15480"/>
                </a:lnTo>
                <a:lnTo>
                  <a:pt x="748460" y="7548"/>
                </a:lnTo>
                <a:lnTo>
                  <a:pt x="691791" y="2345"/>
                </a:lnTo>
                <a:lnTo>
                  <a:pt x="633623" y="0"/>
                </a:lnTo>
                <a:lnTo>
                  <a:pt x="574231" y="640"/>
                </a:lnTo>
                <a:lnTo>
                  <a:pt x="511604" y="4611"/>
                </a:lnTo>
                <a:lnTo>
                  <a:pt x="451205" y="11813"/>
                </a:lnTo>
                <a:lnTo>
                  <a:pt x="393324" y="22068"/>
                </a:lnTo>
                <a:lnTo>
                  <a:pt x="338249" y="35200"/>
                </a:lnTo>
                <a:lnTo>
                  <a:pt x="286267" y="51032"/>
                </a:lnTo>
                <a:lnTo>
                  <a:pt x="237667" y="69388"/>
                </a:lnTo>
                <a:lnTo>
                  <a:pt x="192737" y="90089"/>
                </a:lnTo>
                <a:lnTo>
                  <a:pt x="151765" y="112959"/>
                </a:lnTo>
                <a:lnTo>
                  <a:pt x="115039" y="137821"/>
                </a:lnTo>
                <a:lnTo>
                  <a:pt x="82848" y="164499"/>
                </a:lnTo>
                <a:lnTo>
                  <a:pt x="55480" y="192814"/>
                </a:lnTo>
                <a:lnTo>
                  <a:pt x="16365" y="253651"/>
                </a:lnTo>
                <a:lnTo>
                  <a:pt x="0" y="318916"/>
                </a:lnTo>
                <a:lnTo>
                  <a:pt x="1068" y="352767"/>
                </a:lnTo>
                <a:lnTo>
                  <a:pt x="2071" y="360718"/>
                </a:lnTo>
                <a:lnTo>
                  <a:pt x="3611" y="368669"/>
                </a:lnTo>
                <a:lnTo>
                  <a:pt x="5679" y="376529"/>
                </a:lnTo>
              </a:path>
            </a:pathLst>
          </a:custGeom>
          <a:ln w="3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3949" y="2644358"/>
            <a:ext cx="1234440" cy="196215"/>
          </a:xfrm>
          <a:custGeom>
            <a:avLst/>
            <a:gdLst/>
            <a:ahLst/>
            <a:cxnLst/>
            <a:rect l="l" t="t" r="r" b="b"/>
            <a:pathLst>
              <a:path w="1234439" h="196214">
                <a:moveTo>
                  <a:pt x="1234017" y="195718"/>
                </a:moveTo>
                <a:lnTo>
                  <a:pt x="1226295" y="153125"/>
                </a:lnTo>
                <a:lnTo>
                  <a:pt x="1187792" y="113469"/>
                </a:lnTo>
                <a:lnTo>
                  <a:pt x="1121983" y="77919"/>
                </a:lnTo>
                <a:lnTo>
                  <a:pt x="1079924" y="62048"/>
                </a:lnTo>
                <a:lnTo>
                  <a:pt x="1032341" y="47642"/>
                </a:lnTo>
                <a:lnTo>
                  <a:pt x="979667" y="34847"/>
                </a:lnTo>
                <a:lnTo>
                  <a:pt x="922337" y="23808"/>
                </a:lnTo>
                <a:lnTo>
                  <a:pt x="860786" y="14672"/>
                </a:lnTo>
                <a:lnTo>
                  <a:pt x="795446" y="7586"/>
                </a:lnTo>
                <a:lnTo>
                  <a:pt x="726754" y="2694"/>
                </a:lnTo>
                <a:lnTo>
                  <a:pt x="655141" y="143"/>
                </a:lnTo>
                <a:lnTo>
                  <a:pt x="587778" y="0"/>
                </a:lnTo>
                <a:lnTo>
                  <a:pt x="522084" y="1985"/>
                </a:lnTo>
                <a:lnTo>
                  <a:pt x="458459" y="5994"/>
                </a:lnTo>
                <a:lnTo>
                  <a:pt x="397301" y="11919"/>
                </a:lnTo>
                <a:lnTo>
                  <a:pt x="339011" y="19656"/>
                </a:lnTo>
                <a:lnTo>
                  <a:pt x="283986" y="29098"/>
                </a:lnTo>
                <a:lnTo>
                  <a:pt x="232626" y="40139"/>
                </a:lnTo>
                <a:lnTo>
                  <a:pt x="185329" y="52673"/>
                </a:lnTo>
                <a:lnTo>
                  <a:pt x="142495" y="66595"/>
                </a:lnTo>
                <a:lnTo>
                  <a:pt x="104522" y="81798"/>
                </a:lnTo>
                <a:lnTo>
                  <a:pt x="44758" y="115625"/>
                </a:lnTo>
                <a:lnTo>
                  <a:pt x="9228" y="153306"/>
                </a:lnTo>
                <a:lnTo>
                  <a:pt x="0" y="180913"/>
                </a:lnTo>
                <a:lnTo>
                  <a:pt x="0" y="188498"/>
                </a:lnTo>
                <a:lnTo>
                  <a:pt x="1640" y="196083"/>
                </a:lnTo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9684" y="4524618"/>
            <a:ext cx="581660" cy="155575"/>
          </a:xfrm>
          <a:custGeom>
            <a:avLst/>
            <a:gdLst/>
            <a:ahLst/>
            <a:cxnLst/>
            <a:rect l="l" t="t" r="r" b="b"/>
            <a:pathLst>
              <a:path w="581660" h="155575">
                <a:moveTo>
                  <a:pt x="0" y="154988"/>
                </a:moveTo>
                <a:lnTo>
                  <a:pt x="233081" y="154988"/>
                </a:lnTo>
                <a:lnTo>
                  <a:pt x="233081" y="0"/>
                </a:lnTo>
                <a:lnTo>
                  <a:pt x="58862" y="0"/>
                </a:lnTo>
                <a:lnTo>
                  <a:pt x="522564" y="0"/>
                </a:lnTo>
                <a:lnTo>
                  <a:pt x="348345" y="0"/>
                </a:lnTo>
                <a:lnTo>
                  <a:pt x="348345" y="154988"/>
                </a:lnTo>
                <a:lnTo>
                  <a:pt x="581518" y="154988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8091" y="4408909"/>
            <a:ext cx="440055" cy="116205"/>
          </a:xfrm>
          <a:custGeom>
            <a:avLst/>
            <a:gdLst/>
            <a:ahLst/>
            <a:cxnLst/>
            <a:rect l="l" t="t" r="r" b="b"/>
            <a:pathLst>
              <a:path w="440055" h="116204">
                <a:moveTo>
                  <a:pt x="440011" y="114557"/>
                </a:moveTo>
                <a:lnTo>
                  <a:pt x="421186" y="60594"/>
                </a:lnTo>
                <a:lnTo>
                  <a:pt x="350465" y="19496"/>
                </a:lnTo>
                <a:lnTo>
                  <a:pt x="300325" y="6502"/>
                </a:lnTo>
                <a:lnTo>
                  <a:pt x="242830" y="0"/>
                </a:lnTo>
                <a:lnTo>
                  <a:pt x="183758" y="934"/>
                </a:lnTo>
                <a:lnTo>
                  <a:pt x="129168" y="8926"/>
                </a:lnTo>
                <a:lnTo>
                  <a:pt x="81357" y="23084"/>
                </a:lnTo>
                <a:lnTo>
                  <a:pt x="42619" y="42514"/>
                </a:lnTo>
                <a:lnTo>
                  <a:pt x="1549" y="93620"/>
                </a:lnTo>
                <a:lnTo>
                  <a:pt x="0" y="100940"/>
                </a:lnTo>
                <a:lnTo>
                  <a:pt x="91" y="108324"/>
                </a:lnTo>
                <a:lnTo>
                  <a:pt x="1822" y="115645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1762" y="4503955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1762" y="4503955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1762" y="4503955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6482" y="4503955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1762" y="4697684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720" y="0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9684" y="4695106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9684" y="4793260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13576" y="3132343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0" y="0"/>
                </a:moveTo>
                <a:lnTo>
                  <a:pt x="435455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8030" y="3132343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435546" y="0"/>
                </a:moveTo>
                <a:lnTo>
                  <a:pt x="0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3576" y="3132343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260"/>
                </a:lnTo>
              </a:path>
            </a:pathLst>
          </a:custGeom>
          <a:ln w="12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13576" y="3132343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0" y="0"/>
                </a:moveTo>
                <a:lnTo>
                  <a:pt x="217682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95803" y="3132343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217773" y="0"/>
                </a:moveTo>
                <a:lnTo>
                  <a:pt x="0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77762" y="2902679"/>
            <a:ext cx="292100" cy="289560"/>
          </a:xfrm>
          <a:custGeom>
            <a:avLst/>
            <a:gdLst/>
            <a:ahLst/>
            <a:cxnLst/>
            <a:rect l="l" t="t" r="r" b="b"/>
            <a:pathLst>
              <a:path w="292100" h="289560">
                <a:moveTo>
                  <a:pt x="59366" y="0"/>
                </a:moveTo>
                <a:lnTo>
                  <a:pt x="26648" y="36595"/>
                </a:lnTo>
                <a:lnTo>
                  <a:pt x="6689" y="80973"/>
                </a:lnTo>
                <a:lnTo>
                  <a:pt x="0" y="129443"/>
                </a:lnTo>
                <a:lnTo>
                  <a:pt x="7091" y="178317"/>
                </a:lnTo>
                <a:lnTo>
                  <a:pt x="28477" y="223906"/>
                </a:lnTo>
                <a:lnTo>
                  <a:pt x="61846" y="259815"/>
                </a:lnTo>
                <a:lnTo>
                  <a:pt x="102309" y="281736"/>
                </a:lnTo>
                <a:lnTo>
                  <a:pt x="146507" y="289101"/>
                </a:lnTo>
                <a:lnTo>
                  <a:pt x="191081" y="281345"/>
                </a:lnTo>
                <a:lnTo>
                  <a:pt x="232673" y="257903"/>
                </a:lnTo>
                <a:lnTo>
                  <a:pt x="265390" y="221298"/>
                </a:lnTo>
                <a:lnTo>
                  <a:pt x="285350" y="176897"/>
                </a:lnTo>
                <a:lnTo>
                  <a:pt x="292039" y="128400"/>
                </a:lnTo>
                <a:lnTo>
                  <a:pt x="284947" y="79503"/>
                </a:lnTo>
                <a:lnTo>
                  <a:pt x="263562" y="33905"/>
                </a:lnTo>
                <a:lnTo>
                  <a:pt x="242332" y="8499"/>
                </a:lnTo>
              </a:path>
            </a:pathLst>
          </a:custGeom>
          <a:ln w="3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63643" y="2948922"/>
            <a:ext cx="138226" cy="15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55706" y="294956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-19372" y="1645"/>
                </a:moveTo>
                <a:lnTo>
                  <a:pt x="66663" y="1645"/>
                </a:lnTo>
              </a:path>
            </a:pathLst>
          </a:custGeom>
          <a:ln w="42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2205" y="2840491"/>
            <a:ext cx="1236980" cy="72390"/>
          </a:xfrm>
          <a:custGeom>
            <a:avLst/>
            <a:gdLst/>
            <a:ahLst/>
            <a:cxnLst/>
            <a:rect l="l" t="t" r="r" b="b"/>
            <a:pathLst>
              <a:path w="1236980" h="72389">
                <a:moveTo>
                  <a:pt x="726408" y="71783"/>
                </a:moveTo>
                <a:lnTo>
                  <a:pt x="808074" y="70585"/>
                </a:lnTo>
                <a:lnTo>
                  <a:pt x="884470" y="68803"/>
                </a:lnTo>
                <a:lnTo>
                  <a:pt x="955000" y="66489"/>
                </a:lnTo>
                <a:lnTo>
                  <a:pt x="1019067" y="63690"/>
                </a:lnTo>
                <a:lnTo>
                  <a:pt x="1076075" y="60458"/>
                </a:lnTo>
                <a:lnTo>
                  <a:pt x="1125427" y="56841"/>
                </a:lnTo>
                <a:lnTo>
                  <a:pt x="1166528" y="52889"/>
                </a:lnTo>
                <a:lnTo>
                  <a:pt x="1221587" y="44178"/>
                </a:lnTo>
                <a:lnTo>
                  <a:pt x="1236482" y="34720"/>
                </a:lnTo>
                <a:lnTo>
                  <a:pt x="1227377" y="29835"/>
                </a:lnTo>
                <a:lnTo>
                  <a:pt x="1186478" y="21841"/>
                </a:lnTo>
                <a:lnTo>
                  <a:pt x="1117882" y="14819"/>
                </a:lnTo>
                <a:lnTo>
                  <a:pt x="1074543" y="11728"/>
                </a:lnTo>
                <a:lnTo>
                  <a:pt x="1025895" y="8946"/>
                </a:lnTo>
                <a:lnTo>
                  <a:pt x="972474" y="6497"/>
                </a:lnTo>
                <a:lnTo>
                  <a:pt x="914818" y="4401"/>
                </a:lnTo>
                <a:lnTo>
                  <a:pt x="853467" y="2681"/>
                </a:lnTo>
                <a:lnTo>
                  <a:pt x="788957" y="1359"/>
                </a:lnTo>
                <a:lnTo>
                  <a:pt x="721827" y="458"/>
                </a:lnTo>
                <a:lnTo>
                  <a:pt x="652614" y="0"/>
                </a:lnTo>
                <a:lnTo>
                  <a:pt x="581857" y="6"/>
                </a:lnTo>
                <a:lnTo>
                  <a:pt x="510093" y="499"/>
                </a:lnTo>
                <a:lnTo>
                  <a:pt x="428425" y="1698"/>
                </a:lnTo>
                <a:lnTo>
                  <a:pt x="352024" y="3479"/>
                </a:lnTo>
                <a:lnTo>
                  <a:pt x="281488" y="5794"/>
                </a:lnTo>
                <a:lnTo>
                  <a:pt x="217414" y="8592"/>
                </a:lnTo>
                <a:lnTo>
                  <a:pt x="160398" y="11824"/>
                </a:lnTo>
                <a:lnTo>
                  <a:pt x="111040" y="15441"/>
                </a:lnTo>
                <a:lnTo>
                  <a:pt x="69935" y="19393"/>
                </a:lnTo>
                <a:lnTo>
                  <a:pt x="14875" y="28105"/>
                </a:lnTo>
                <a:lnTo>
                  <a:pt x="0" y="37562"/>
                </a:lnTo>
                <a:lnTo>
                  <a:pt x="9124" y="42447"/>
                </a:lnTo>
                <a:lnTo>
                  <a:pt x="50893" y="50571"/>
                </a:lnTo>
                <a:lnTo>
                  <a:pt x="121855" y="57742"/>
                </a:lnTo>
                <a:lnTo>
                  <a:pt x="166992" y="60900"/>
                </a:lnTo>
                <a:lnTo>
                  <a:pt x="217876" y="63734"/>
                </a:lnTo>
                <a:lnTo>
                  <a:pt x="273992" y="66216"/>
                </a:lnTo>
                <a:lnTo>
                  <a:pt x="334823" y="68318"/>
                </a:lnTo>
                <a:lnTo>
                  <a:pt x="399852" y="70011"/>
                </a:lnTo>
                <a:lnTo>
                  <a:pt x="468561" y="71267"/>
                </a:lnTo>
                <a:lnTo>
                  <a:pt x="540435" y="72058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781236" y="1206721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lampadina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88206" y="1883295"/>
            <a:ext cx="319064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300"/>
              </a:spcBef>
            </a:pPr>
            <a:r>
              <a:rPr sz="24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U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: {spenta,</a:t>
            </a:r>
            <a:r>
              <a:rPr sz="2400" spc="-8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accesa}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36216" y="4860678"/>
            <a:ext cx="128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Times New Roman"/>
                <a:cs typeface="Times New Roman"/>
              </a:rPr>
              <a:t>  </a:t>
            </a:r>
            <a:r>
              <a:rPr sz="2400" dirty="0" err="1">
                <a:latin typeface="Times New Roman"/>
                <a:cs typeface="Times New Roman"/>
              </a:rPr>
              <a:t>pulsante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0172" y="5676623"/>
            <a:ext cx="30064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{</a:t>
            </a:r>
            <a:r>
              <a:rPr sz="24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rilasciato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it-IT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premuto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}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84194" y="5251838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28956" y="370331"/>
                </a:moveTo>
                <a:lnTo>
                  <a:pt x="0" y="370331"/>
                </a:lnTo>
                <a:lnTo>
                  <a:pt x="43434" y="457200"/>
                </a:lnTo>
                <a:lnTo>
                  <a:pt x="79629" y="384809"/>
                </a:lnTo>
                <a:lnTo>
                  <a:pt x="28956" y="384809"/>
                </a:lnTo>
                <a:lnTo>
                  <a:pt x="28956" y="370331"/>
                </a:lnTo>
                <a:close/>
              </a:path>
              <a:path w="86994" h="457200">
                <a:moveTo>
                  <a:pt x="57912" y="0"/>
                </a:moveTo>
                <a:lnTo>
                  <a:pt x="28956" y="0"/>
                </a:lnTo>
                <a:lnTo>
                  <a:pt x="28956" y="384809"/>
                </a:lnTo>
                <a:lnTo>
                  <a:pt x="57912" y="384809"/>
                </a:lnTo>
                <a:lnTo>
                  <a:pt x="57912" y="0"/>
                </a:lnTo>
                <a:close/>
              </a:path>
              <a:path w="86994" h="457200">
                <a:moveTo>
                  <a:pt x="86868" y="370331"/>
                </a:moveTo>
                <a:lnTo>
                  <a:pt x="57912" y="370331"/>
                </a:lnTo>
                <a:lnTo>
                  <a:pt x="57912" y="384809"/>
                </a:lnTo>
                <a:lnTo>
                  <a:pt x="79629" y="384809"/>
                </a:lnTo>
                <a:lnTo>
                  <a:pt x="86868" y="370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Gruppo 56"/>
          <p:cNvGrpSpPr/>
          <p:nvPr/>
        </p:nvGrpSpPr>
        <p:grpSpPr>
          <a:xfrm>
            <a:off x="4045147" y="2074824"/>
            <a:ext cx="3847297" cy="1748195"/>
            <a:chOff x="4138488" y="2153451"/>
            <a:chExt cx="3847297" cy="1748195"/>
          </a:xfrm>
        </p:grpSpPr>
        <p:sp>
          <p:nvSpPr>
            <p:cNvPr id="46" name="Rettangolo 45"/>
            <p:cNvSpPr/>
            <p:nvPr/>
          </p:nvSpPr>
          <p:spPr>
            <a:xfrm>
              <a:off x="5138785" y="2153451"/>
              <a:ext cx="1595566" cy="1748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RETE SEQUENZIALE CHE CONTROLLA LA LAMPADINA</a:t>
              </a:r>
            </a:p>
          </p:txBody>
        </p:sp>
        <p:cxnSp>
          <p:nvCxnSpPr>
            <p:cNvPr id="47" name="Connettore 2 46"/>
            <p:cNvCxnSpPr>
              <a:endCxn id="46" idx="1"/>
            </p:cNvCxnSpPr>
            <p:nvPr/>
          </p:nvCxnSpPr>
          <p:spPr>
            <a:xfrm>
              <a:off x="4206570" y="3027548"/>
              <a:ext cx="932215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>
              <a:off x="6734351" y="3027548"/>
              <a:ext cx="121050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sellaDiTesto 48"/>
            <p:cNvSpPr txBox="1"/>
            <p:nvPr/>
          </p:nvSpPr>
          <p:spPr>
            <a:xfrm>
              <a:off x="4467617" y="2396531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107499" y="2413650"/>
              <a:ext cx="64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7030A0"/>
                  </a:solidFill>
                </a:rPr>
                <a:t>z</a:t>
              </a: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4138488" y="3131131"/>
              <a:ext cx="99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pulsante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6813669" y="304443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lampadina</a:t>
              </a:r>
            </a:p>
          </p:txBody>
        </p:sp>
      </p:grpSp>
      <p:sp>
        <p:nvSpPr>
          <p:cNvPr id="56" name="CasellaDiTesto 55"/>
          <p:cNvSpPr txBox="1"/>
          <p:nvPr/>
        </p:nvSpPr>
        <p:spPr>
          <a:xfrm>
            <a:off x="6719001" y="5539560"/>
            <a:ext cx="153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CODIFICA DI   </a:t>
            </a:r>
            <a:r>
              <a:rPr lang="it-IT" sz="2400" b="1" dirty="0">
                <a:solidFill>
                  <a:srgbClr val="FF0000"/>
                </a:solidFill>
              </a:rPr>
              <a:t>I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43" name="object 38"/>
          <p:cNvSpPr txBox="1"/>
          <p:nvPr/>
        </p:nvSpPr>
        <p:spPr>
          <a:xfrm>
            <a:off x="1038943" y="158444"/>
            <a:ext cx="601240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300"/>
              </a:spcBef>
            </a:pPr>
            <a:r>
              <a:rPr lang="it-IT" sz="3600" b="1" dirty="0">
                <a:solidFill>
                  <a:srgbClr val="009900"/>
                </a:solidFill>
                <a:cs typeface="Calibri"/>
              </a:rPr>
              <a:t>Codifica degli insiemi </a:t>
            </a:r>
            <a:r>
              <a:rPr lang="it-IT" sz="3600" b="1" dirty="0">
                <a:solidFill>
                  <a:srgbClr val="FF0000"/>
                </a:solidFill>
                <a:cs typeface="Calibri"/>
              </a:rPr>
              <a:t>I </a:t>
            </a:r>
            <a:r>
              <a:rPr lang="it-IT" sz="3600" b="1" dirty="0">
                <a:solidFill>
                  <a:srgbClr val="009900"/>
                </a:solidFill>
                <a:cs typeface="Calibri"/>
              </a:rPr>
              <a:t>e </a:t>
            </a:r>
            <a:r>
              <a:rPr lang="it-IT" sz="3600" b="1" dirty="0">
                <a:solidFill>
                  <a:srgbClr val="7030A0"/>
                </a:solidFill>
                <a:cs typeface="Calibri"/>
              </a:rPr>
              <a:t>U</a:t>
            </a:r>
            <a:r>
              <a:rPr lang="it-IT" sz="3600" b="1" dirty="0">
                <a:solidFill>
                  <a:srgbClr val="009900"/>
                </a:solidFill>
                <a:cs typeface="Calibri"/>
              </a:rPr>
              <a:t> </a:t>
            </a:r>
            <a:endParaRPr sz="3600" b="1" dirty="0">
              <a:solidFill>
                <a:srgbClr val="009900"/>
              </a:solidFill>
              <a:cs typeface="Calibri"/>
            </a:endParaRPr>
          </a:p>
        </p:txBody>
      </p:sp>
      <p:graphicFrame>
        <p:nvGraphicFramePr>
          <p:cNvPr id="4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24913"/>
              </p:ext>
            </p:extLst>
          </p:nvPr>
        </p:nvGraphicFramePr>
        <p:xfrm>
          <a:off x="3139259" y="5298720"/>
          <a:ext cx="3175524" cy="978591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rilasciato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premuto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42160"/>
              </p:ext>
            </p:extLst>
          </p:nvPr>
        </p:nvGraphicFramePr>
        <p:xfrm>
          <a:off x="3199205" y="4054690"/>
          <a:ext cx="3156898" cy="1038858"/>
        </p:xfrm>
        <a:graphic>
          <a:graphicData uri="http://schemas.openxmlformats.org/drawingml/2006/table">
            <a:tbl>
              <a:tblPr/>
              <a:tblGrid>
                <a:gridCol w="64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z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Spenta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CasellaDiTesto 52"/>
          <p:cNvSpPr txBox="1"/>
          <p:nvPr/>
        </p:nvSpPr>
        <p:spPr>
          <a:xfrm>
            <a:off x="6660542" y="4332613"/>
            <a:ext cx="1595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CODIFICA DI   </a:t>
            </a:r>
            <a:r>
              <a:rPr lang="it-IT" sz="24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54" name="object 42"/>
          <p:cNvSpPr/>
          <p:nvPr/>
        </p:nvSpPr>
        <p:spPr>
          <a:xfrm>
            <a:off x="1338238" y="1680666"/>
            <a:ext cx="88987" cy="247004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28956" y="370331"/>
                </a:moveTo>
                <a:lnTo>
                  <a:pt x="0" y="370331"/>
                </a:lnTo>
                <a:lnTo>
                  <a:pt x="43434" y="457200"/>
                </a:lnTo>
                <a:lnTo>
                  <a:pt x="79629" y="384809"/>
                </a:lnTo>
                <a:lnTo>
                  <a:pt x="28956" y="384809"/>
                </a:lnTo>
                <a:lnTo>
                  <a:pt x="28956" y="370331"/>
                </a:lnTo>
                <a:close/>
              </a:path>
              <a:path w="86994" h="457200">
                <a:moveTo>
                  <a:pt x="57912" y="0"/>
                </a:moveTo>
                <a:lnTo>
                  <a:pt x="28956" y="0"/>
                </a:lnTo>
                <a:lnTo>
                  <a:pt x="28956" y="384809"/>
                </a:lnTo>
                <a:lnTo>
                  <a:pt x="57912" y="384809"/>
                </a:lnTo>
                <a:lnTo>
                  <a:pt x="57912" y="0"/>
                </a:lnTo>
                <a:close/>
              </a:path>
              <a:path w="86994" h="457200">
                <a:moveTo>
                  <a:pt x="86868" y="370331"/>
                </a:moveTo>
                <a:lnTo>
                  <a:pt x="57912" y="370331"/>
                </a:lnTo>
                <a:lnTo>
                  <a:pt x="57912" y="384809"/>
                </a:lnTo>
                <a:lnTo>
                  <a:pt x="79629" y="384809"/>
                </a:lnTo>
                <a:lnTo>
                  <a:pt x="86868" y="370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asellaDiTesto 2"/>
          <p:cNvSpPr txBox="1"/>
          <p:nvPr/>
        </p:nvSpPr>
        <p:spPr>
          <a:xfrm>
            <a:off x="4374276" y="874226"/>
            <a:ext cx="34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2 alternative, sia per I sia per U  </a:t>
            </a:r>
          </a:p>
          <a:p>
            <a:r>
              <a:rPr lang="it-IT" sz="1600" i="1" dirty="0"/>
              <a:t>quindi  sono sufficienti una variabile binaria per codificare gli elementi di I </a:t>
            </a:r>
          </a:p>
          <a:p>
            <a:r>
              <a:rPr lang="it-IT" sz="1600" i="1" dirty="0"/>
              <a:t>e una per gli elementi  di  U</a:t>
            </a:r>
          </a:p>
        </p:txBody>
      </p:sp>
    </p:spTree>
    <p:extLst>
      <p:ext uri="{BB962C8B-B14F-4D97-AF65-F5344CB8AC3E}">
        <p14:creationId xmlns:p14="http://schemas.microsoft.com/office/powerpoint/2010/main" val="31622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932" y="296926"/>
            <a:ext cx="488251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000099"/>
                </a:solidFill>
                <a:latin typeface="Calibri"/>
                <a:cs typeface="Calibri"/>
              </a:rPr>
              <a:t>Richiamo </a:t>
            </a:r>
            <a:r>
              <a:rPr sz="3200" b="0" spc="-5" dirty="0">
                <a:solidFill>
                  <a:srgbClr val="000099"/>
                </a:solidFill>
                <a:latin typeface="Calibri"/>
                <a:cs typeface="Calibri"/>
              </a:rPr>
              <a:t>dalla prima</a:t>
            </a:r>
            <a:r>
              <a:rPr sz="3200" b="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99"/>
                </a:solidFill>
                <a:latin typeface="Calibri"/>
                <a:cs typeface="Calibri"/>
              </a:rPr>
              <a:t>lezione:</a:t>
            </a:r>
            <a:endParaRPr sz="3200" dirty="0">
              <a:latin typeface="Calibri"/>
              <a:cs typeface="Calibri"/>
            </a:endParaRPr>
          </a:p>
          <a:p>
            <a:pPr marL="885825" marR="879475" algn="ctr">
              <a:lnSpc>
                <a:spcPct val="100000"/>
              </a:lnSpc>
            </a:pPr>
            <a:r>
              <a:rPr sz="3200" b="0" dirty="0">
                <a:solidFill>
                  <a:srgbClr val="000099"/>
                </a:solidFill>
                <a:latin typeface="Calibri"/>
                <a:cs typeface="Calibri"/>
              </a:rPr>
              <a:t>Macchine </a:t>
            </a:r>
            <a:r>
              <a:rPr sz="3200" b="0" spc="-5" dirty="0">
                <a:solidFill>
                  <a:srgbClr val="000099"/>
                </a:solidFill>
                <a:latin typeface="Calibri"/>
                <a:cs typeface="Calibri"/>
              </a:rPr>
              <a:t>digitali</a:t>
            </a:r>
            <a:r>
              <a:rPr sz="3200" b="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99"/>
                </a:solidFill>
                <a:latin typeface="Calibri"/>
                <a:cs typeface="Calibri"/>
              </a:rPr>
              <a:t>e  </a:t>
            </a:r>
            <a:r>
              <a:rPr sz="3200" b="0" spc="-5" dirty="0">
                <a:solidFill>
                  <a:srgbClr val="000099"/>
                </a:solidFill>
                <a:latin typeface="Calibri"/>
                <a:cs typeface="Calibri"/>
              </a:rPr>
              <a:t>reti</a:t>
            </a:r>
            <a:r>
              <a:rPr sz="3200" b="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99"/>
                </a:solidFill>
                <a:latin typeface="Calibri"/>
                <a:cs typeface="Calibri"/>
              </a:rPr>
              <a:t>logiche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6014" y="2362200"/>
            <a:ext cx="6504112" cy="262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2400" spc="-10" dirty="0" err="1">
                <a:solidFill>
                  <a:srgbClr val="000099"/>
                </a:solidFill>
                <a:latin typeface="Calibri"/>
                <a:cs typeface="Calibri"/>
              </a:rPr>
              <a:t>Una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it-IT" sz="2400" spc="-10" dirty="0">
                <a:solidFill>
                  <a:srgbClr val="000099"/>
                </a:solidFill>
                <a:latin typeface="Calibri"/>
                <a:cs typeface="Calibri"/>
              </a:rPr>
              <a:t>rete logica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è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una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rappresentazione </a:t>
            </a:r>
            <a:r>
              <a:rPr sz="2400" spc="-5" dirty="0" err="1">
                <a:solidFill>
                  <a:srgbClr val="000099"/>
                </a:solidFill>
                <a:latin typeface="Calibri"/>
                <a:cs typeface="Calibri"/>
              </a:rPr>
              <a:t>astratta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di</a:t>
            </a:r>
            <a:endParaRPr lang="it-IT" sz="2400" spc="-5" dirty="0">
              <a:solidFill>
                <a:srgbClr val="000099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401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un</a:t>
            </a:r>
            <a:r>
              <a:rPr lang="it-IT" sz="2400" spc="-10" dirty="0">
                <a:solidFill>
                  <a:srgbClr val="000099"/>
                </a:solidFill>
                <a:latin typeface="Calibri"/>
                <a:cs typeface="Calibri"/>
              </a:rPr>
              <a:t>a macchina capace di elaborare informazioni.</a:t>
            </a:r>
          </a:p>
          <a:p>
            <a:pPr marL="12700" marR="5080">
              <a:lnSpc>
                <a:spcPct val="1401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it-IT" sz="2400" spc="-10" dirty="0">
                <a:solidFill>
                  <a:srgbClr val="000099"/>
                </a:solidFill>
                <a:latin typeface="Calibri"/>
                <a:cs typeface="Calibri"/>
              </a:rPr>
              <a:t>La rete logica presuppone che queste informazioni siano codificate mediante configurazioni di </a:t>
            </a:r>
            <a:r>
              <a:rPr lang="it-IT" sz="2400" i="1" spc="-10" dirty="0">
                <a:solidFill>
                  <a:srgbClr val="000099"/>
                </a:solidFill>
                <a:latin typeface="Calibri"/>
                <a:cs typeface="Calibri"/>
              </a:rPr>
              <a:t>un numero finito di bit</a:t>
            </a:r>
            <a:r>
              <a:rPr lang="it-IT" sz="2400" spc="-10" dirty="0">
                <a:solidFill>
                  <a:srgbClr val="000099"/>
                </a:solidFill>
                <a:latin typeface="Calibri"/>
                <a:cs typeface="Calibri"/>
              </a:rPr>
              <a:t> (informazioni </a:t>
            </a:r>
            <a:r>
              <a:rPr lang="it-IT" sz="2400" i="1" spc="-10" dirty="0">
                <a:solidFill>
                  <a:srgbClr val="000099"/>
                </a:solidFill>
                <a:latin typeface="Calibri"/>
                <a:cs typeface="Calibri"/>
              </a:rPr>
              <a:t>discrete</a:t>
            </a:r>
            <a:r>
              <a:rPr lang="it-IT" sz="2400" spc="-10" dirty="0">
                <a:solidFill>
                  <a:srgbClr val="000099"/>
                </a:solidFill>
                <a:latin typeface="Calibri"/>
                <a:cs typeface="Calibri"/>
              </a:rPr>
              <a:t>, es. testi)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422" y="6385908"/>
            <a:ext cx="660918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RICHIAMO SULLA DEFINIZIONE DI RETE LOGICA (RL)</a:t>
            </a:r>
          </a:p>
        </p:txBody>
      </p:sp>
    </p:spTree>
    <p:extLst>
      <p:ext uri="{BB962C8B-B14F-4D97-AF65-F5344CB8AC3E}">
        <p14:creationId xmlns:p14="http://schemas.microsoft.com/office/powerpoint/2010/main" val="221183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01386" y="3206629"/>
            <a:ext cx="3898899" cy="27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object 2"/>
          <p:cNvSpPr txBox="1"/>
          <p:nvPr/>
        </p:nvSpPr>
        <p:spPr>
          <a:xfrm>
            <a:off x="765454" y="6353047"/>
            <a:ext cx="13411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r>
              <a:rPr lang="it-IT" sz="140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it-IT" sz="1400" spc="-5" dirty="0" err="1">
                <a:latin typeface="Times New Roman"/>
                <a:cs typeface="Times New Roman"/>
              </a:rPr>
              <a:t>novem</a:t>
            </a:r>
            <a:r>
              <a:rPr sz="1400" spc="-5" dirty="0" err="1">
                <a:latin typeface="Times New Roman"/>
                <a:cs typeface="Times New Roman"/>
              </a:rPr>
              <a:t>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</a:t>
            </a:r>
            <a:r>
              <a:rPr lang="it-IT" sz="1400" dirty="0">
                <a:latin typeface="Times New Roman"/>
                <a:cs typeface="Times New Roman"/>
              </a:rPr>
              <a:t>21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4481" y="6353047"/>
            <a:ext cx="35552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5" dirty="0">
                <a:latin typeface="Times New Roman"/>
                <a:cs typeface="Times New Roman"/>
              </a:rPr>
              <a:t>43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8637" y="4537349"/>
            <a:ext cx="4620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it-IT" sz="2400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0285" y="4168734"/>
            <a:ext cx="5217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it-IT" sz="2400" dirty="0">
                <a:latin typeface="Times New Roman"/>
                <a:cs typeface="Times New Roman"/>
              </a:rPr>
              <a:t>,</a:t>
            </a:r>
            <a:r>
              <a:rPr lang="it-IT" sz="2400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4038" y="3807866"/>
            <a:ext cx="3121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latin typeface="+mj-lt"/>
                <a:cs typeface="Symbol"/>
              </a:rPr>
              <a:t>B</a:t>
            </a:r>
            <a:endParaRPr sz="2400" dirty="0">
              <a:latin typeface="+mj-lt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5804" y="3078917"/>
            <a:ext cx="4620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it-IT" sz="2400" dirty="0">
                <a:latin typeface="Times New Roman"/>
                <a:cs typeface="Times New Roman"/>
              </a:rPr>
              <a:t>,</a:t>
            </a:r>
            <a:r>
              <a:rPr lang="it-IT" sz="2400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0400" y="2873748"/>
            <a:ext cx="1992747" cy="90024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it-IT" sz="2400" dirty="0">
                <a:solidFill>
                  <a:srgbClr val="7030A0"/>
                </a:solidFill>
                <a:latin typeface="Times New Roman"/>
                <a:cs typeface="Times New Roman"/>
              </a:rPr>
              <a:t>0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447800">
              <a:lnSpc>
                <a:spcPct val="100000"/>
              </a:lnSpc>
              <a:spcBef>
                <a:spcPts val="565"/>
              </a:spcBef>
            </a:pPr>
            <a:r>
              <a:rPr lang="it-IT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it-IT" sz="2400" spc="-5" dirty="0">
                <a:latin typeface="Times New Roman"/>
                <a:cs typeface="Times New Roman"/>
              </a:rPr>
              <a:t>,</a:t>
            </a:r>
            <a:r>
              <a:rPr lang="it-IT"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sz="2400" dirty="0">
              <a:solidFill>
                <a:srgbClr val="7030A0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10185" y="5332120"/>
            <a:ext cx="3014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cs typeface="Symbol"/>
              </a:rPr>
              <a:t>D</a:t>
            </a:r>
            <a:endParaRPr sz="2400" dirty="0"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9897" y="4509352"/>
            <a:ext cx="5587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spc="-5" dirty="0">
                <a:latin typeface="Times New Roman"/>
                <a:cs typeface="Times New Roman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lang="it-IT" sz="2400" dirty="0">
                <a:solidFill>
                  <a:srgbClr val="7030A0"/>
                </a:solidFill>
                <a:latin typeface="Times New Roman"/>
                <a:cs typeface="Times New Roman"/>
              </a:rPr>
              <a:t>0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2940" y="5518498"/>
            <a:ext cx="5160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lang="it-IT" sz="2400" dirty="0">
                <a:solidFill>
                  <a:srgbClr val="7030A0"/>
                </a:solidFill>
                <a:latin typeface="Times New Roman"/>
                <a:cs typeface="Times New Roman"/>
              </a:rPr>
              <a:t>0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3934" y="4509352"/>
            <a:ext cx="4969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it-IT" sz="2400" dirty="0">
                <a:solidFill>
                  <a:srgbClr val="7030A0"/>
                </a:solidFill>
                <a:latin typeface="Times New Roman"/>
                <a:cs typeface="Times New Roman"/>
              </a:rPr>
              <a:t>0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9840" y="5042652"/>
            <a:ext cx="1621790" cy="271780"/>
          </a:xfrm>
          <a:custGeom>
            <a:avLst/>
            <a:gdLst/>
            <a:ahLst/>
            <a:cxnLst/>
            <a:rect l="l" t="t" r="r" b="b"/>
            <a:pathLst>
              <a:path w="1621789" h="271779">
                <a:moveTo>
                  <a:pt x="1621560" y="135614"/>
                </a:moveTo>
                <a:lnTo>
                  <a:pt x="1592597" y="171664"/>
                </a:lnTo>
                <a:lnTo>
                  <a:pt x="1543493" y="193747"/>
                </a:lnTo>
                <a:lnTo>
                  <a:pt x="1473224" y="213822"/>
                </a:lnTo>
                <a:lnTo>
                  <a:pt x="1430869" y="222987"/>
                </a:lnTo>
                <a:lnTo>
                  <a:pt x="1384081" y="231506"/>
                </a:lnTo>
                <a:lnTo>
                  <a:pt x="1333148" y="239332"/>
                </a:lnTo>
                <a:lnTo>
                  <a:pt x="1278355" y="246416"/>
                </a:lnTo>
                <a:lnTo>
                  <a:pt x="1219988" y="252712"/>
                </a:lnTo>
                <a:lnTo>
                  <a:pt x="1158334" y="258170"/>
                </a:lnTo>
                <a:lnTo>
                  <a:pt x="1093680" y="262743"/>
                </a:lnTo>
                <a:lnTo>
                  <a:pt x="1026311" y="266383"/>
                </a:lnTo>
                <a:lnTo>
                  <a:pt x="956513" y="269042"/>
                </a:lnTo>
                <a:lnTo>
                  <a:pt x="884574" y="270673"/>
                </a:lnTo>
                <a:lnTo>
                  <a:pt x="810779" y="271227"/>
                </a:lnTo>
                <a:lnTo>
                  <a:pt x="736981" y="270673"/>
                </a:lnTo>
                <a:lnTo>
                  <a:pt x="665040" y="269042"/>
                </a:lnTo>
                <a:lnTo>
                  <a:pt x="595241" y="266383"/>
                </a:lnTo>
                <a:lnTo>
                  <a:pt x="527871" y="262743"/>
                </a:lnTo>
                <a:lnTo>
                  <a:pt x="463216" y="258170"/>
                </a:lnTo>
                <a:lnTo>
                  <a:pt x="401562" y="252711"/>
                </a:lnTo>
                <a:lnTo>
                  <a:pt x="343196" y="246416"/>
                </a:lnTo>
                <a:lnTo>
                  <a:pt x="288403" y="239332"/>
                </a:lnTo>
                <a:lnTo>
                  <a:pt x="237470" y="231506"/>
                </a:lnTo>
                <a:lnTo>
                  <a:pt x="190684" y="222986"/>
                </a:lnTo>
                <a:lnTo>
                  <a:pt x="148330" y="213822"/>
                </a:lnTo>
                <a:lnTo>
                  <a:pt x="110694" y="204059"/>
                </a:lnTo>
                <a:lnTo>
                  <a:pt x="50724" y="182932"/>
                </a:lnTo>
                <a:lnTo>
                  <a:pt x="13062" y="159989"/>
                </a:lnTo>
                <a:lnTo>
                  <a:pt x="0" y="135613"/>
                </a:lnTo>
                <a:lnTo>
                  <a:pt x="3313" y="123270"/>
                </a:lnTo>
                <a:lnTo>
                  <a:pt x="50724" y="88295"/>
                </a:lnTo>
                <a:lnTo>
                  <a:pt x="110694" y="67168"/>
                </a:lnTo>
                <a:lnTo>
                  <a:pt x="148330" y="57405"/>
                </a:lnTo>
                <a:lnTo>
                  <a:pt x="190684" y="48240"/>
                </a:lnTo>
                <a:lnTo>
                  <a:pt x="237470" y="39721"/>
                </a:lnTo>
                <a:lnTo>
                  <a:pt x="288403" y="31895"/>
                </a:lnTo>
                <a:lnTo>
                  <a:pt x="343196" y="24811"/>
                </a:lnTo>
                <a:lnTo>
                  <a:pt x="401562" y="18515"/>
                </a:lnTo>
                <a:lnTo>
                  <a:pt x="463216" y="13057"/>
                </a:lnTo>
                <a:lnTo>
                  <a:pt x="527871" y="8484"/>
                </a:lnTo>
                <a:lnTo>
                  <a:pt x="595241" y="4844"/>
                </a:lnTo>
                <a:lnTo>
                  <a:pt x="665040" y="2185"/>
                </a:lnTo>
                <a:lnTo>
                  <a:pt x="736981" y="554"/>
                </a:lnTo>
                <a:lnTo>
                  <a:pt x="810779" y="0"/>
                </a:lnTo>
                <a:lnTo>
                  <a:pt x="884574" y="554"/>
                </a:lnTo>
                <a:lnTo>
                  <a:pt x="956513" y="2185"/>
                </a:lnTo>
                <a:lnTo>
                  <a:pt x="1026311" y="4844"/>
                </a:lnTo>
                <a:lnTo>
                  <a:pt x="1093680" y="8484"/>
                </a:lnTo>
                <a:lnTo>
                  <a:pt x="1158334" y="13057"/>
                </a:lnTo>
                <a:lnTo>
                  <a:pt x="1219988" y="18516"/>
                </a:lnTo>
                <a:lnTo>
                  <a:pt x="1278355" y="24811"/>
                </a:lnTo>
                <a:lnTo>
                  <a:pt x="1333148" y="31895"/>
                </a:lnTo>
                <a:lnTo>
                  <a:pt x="1384081" y="39721"/>
                </a:lnTo>
                <a:lnTo>
                  <a:pt x="1430869" y="48240"/>
                </a:lnTo>
                <a:lnTo>
                  <a:pt x="1473224" y="57405"/>
                </a:lnTo>
                <a:lnTo>
                  <a:pt x="1510861" y="67168"/>
                </a:lnTo>
                <a:lnTo>
                  <a:pt x="1570834" y="88295"/>
                </a:lnTo>
                <a:lnTo>
                  <a:pt x="1608497" y="111238"/>
                </a:lnTo>
                <a:lnTo>
                  <a:pt x="1621560" y="135614"/>
                </a:lnTo>
                <a:close/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006" y="3187997"/>
            <a:ext cx="0" cy="1953260"/>
          </a:xfrm>
          <a:custGeom>
            <a:avLst/>
            <a:gdLst/>
            <a:ahLst/>
            <a:cxnLst/>
            <a:rect l="l" t="t" r="r" b="b"/>
            <a:pathLst>
              <a:path h="1953260">
                <a:moveTo>
                  <a:pt x="0" y="1952817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331" y="2798125"/>
            <a:ext cx="1230630" cy="376555"/>
          </a:xfrm>
          <a:custGeom>
            <a:avLst/>
            <a:gdLst/>
            <a:ahLst/>
            <a:cxnLst/>
            <a:rect l="l" t="t" r="r" b="b"/>
            <a:pathLst>
              <a:path w="1230630" h="376555">
                <a:moveTo>
                  <a:pt x="1230466" y="308260"/>
                </a:moveTo>
                <a:lnTo>
                  <a:pt x="1211484" y="245963"/>
                </a:lnTo>
                <a:lnTo>
                  <a:pt x="1172212" y="188393"/>
                </a:lnTo>
                <a:lnTo>
                  <a:pt x="1114848" y="136582"/>
                </a:lnTo>
                <a:lnTo>
                  <a:pt x="1080069" y="113158"/>
                </a:lnTo>
                <a:lnTo>
                  <a:pt x="1041592" y="91560"/>
                </a:lnTo>
                <a:lnTo>
                  <a:pt x="999692" y="71918"/>
                </a:lnTo>
                <a:lnTo>
                  <a:pt x="954643" y="54360"/>
                </a:lnTo>
                <a:lnTo>
                  <a:pt x="906721" y="39015"/>
                </a:lnTo>
                <a:lnTo>
                  <a:pt x="856199" y="26012"/>
                </a:lnTo>
                <a:lnTo>
                  <a:pt x="803354" y="15480"/>
                </a:lnTo>
                <a:lnTo>
                  <a:pt x="748460" y="7548"/>
                </a:lnTo>
                <a:lnTo>
                  <a:pt x="691791" y="2345"/>
                </a:lnTo>
                <a:lnTo>
                  <a:pt x="633623" y="0"/>
                </a:lnTo>
                <a:lnTo>
                  <a:pt x="574231" y="640"/>
                </a:lnTo>
                <a:lnTo>
                  <a:pt x="511604" y="4611"/>
                </a:lnTo>
                <a:lnTo>
                  <a:pt x="451205" y="11813"/>
                </a:lnTo>
                <a:lnTo>
                  <a:pt x="393324" y="22068"/>
                </a:lnTo>
                <a:lnTo>
                  <a:pt x="338249" y="35200"/>
                </a:lnTo>
                <a:lnTo>
                  <a:pt x="286267" y="51032"/>
                </a:lnTo>
                <a:lnTo>
                  <a:pt x="237667" y="69388"/>
                </a:lnTo>
                <a:lnTo>
                  <a:pt x="192737" y="90089"/>
                </a:lnTo>
                <a:lnTo>
                  <a:pt x="151765" y="112959"/>
                </a:lnTo>
                <a:lnTo>
                  <a:pt x="115039" y="137821"/>
                </a:lnTo>
                <a:lnTo>
                  <a:pt x="82848" y="164499"/>
                </a:lnTo>
                <a:lnTo>
                  <a:pt x="55480" y="192814"/>
                </a:lnTo>
                <a:lnTo>
                  <a:pt x="16365" y="253651"/>
                </a:lnTo>
                <a:lnTo>
                  <a:pt x="0" y="318916"/>
                </a:lnTo>
                <a:lnTo>
                  <a:pt x="1068" y="352767"/>
                </a:lnTo>
                <a:lnTo>
                  <a:pt x="2071" y="360718"/>
                </a:lnTo>
                <a:lnTo>
                  <a:pt x="3611" y="368669"/>
                </a:lnTo>
                <a:lnTo>
                  <a:pt x="5679" y="376529"/>
                </a:lnTo>
              </a:path>
            </a:pathLst>
          </a:custGeom>
          <a:ln w="38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5123" y="3090066"/>
            <a:ext cx="1234440" cy="196215"/>
          </a:xfrm>
          <a:custGeom>
            <a:avLst/>
            <a:gdLst/>
            <a:ahLst/>
            <a:cxnLst/>
            <a:rect l="l" t="t" r="r" b="b"/>
            <a:pathLst>
              <a:path w="1234439" h="196214">
                <a:moveTo>
                  <a:pt x="1234017" y="195718"/>
                </a:moveTo>
                <a:lnTo>
                  <a:pt x="1226295" y="153125"/>
                </a:lnTo>
                <a:lnTo>
                  <a:pt x="1187792" y="113469"/>
                </a:lnTo>
                <a:lnTo>
                  <a:pt x="1121983" y="77919"/>
                </a:lnTo>
                <a:lnTo>
                  <a:pt x="1079924" y="62048"/>
                </a:lnTo>
                <a:lnTo>
                  <a:pt x="1032341" y="47642"/>
                </a:lnTo>
                <a:lnTo>
                  <a:pt x="979667" y="34847"/>
                </a:lnTo>
                <a:lnTo>
                  <a:pt x="922337" y="23808"/>
                </a:lnTo>
                <a:lnTo>
                  <a:pt x="860786" y="14672"/>
                </a:lnTo>
                <a:lnTo>
                  <a:pt x="795446" y="7586"/>
                </a:lnTo>
                <a:lnTo>
                  <a:pt x="726754" y="2694"/>
                </a:lnTo>
                <a:lnTo>
                  <a:pt x="655141" y="143"/>
                </a:lnTo>
                <a:lnTo>
                  <a:pt x="587778" y="0"/>
                </a:lnTo>
                <a:lnTo>
                  <a:pt x="522084" y="1985"/>
                </a:lnTo>
                <a:lnTo>
                  <a:pt x="458459" y="5994"/>
                </a:lnTo>
                <a:lnTo>
                  <a:pt x="397301" y="11919"/>
                </a:lnTo>
                <a:lnTo>
                  <a:pt x="339011" y="19656"/>
                </a:lnTo>
                <a:lnTo>
                  <a:pt x="283986" y="29098"/>
                </a:lnTo>
                <a:lnTo>
                  <a:pt x="232626" y="40139"/>
                </a:lnTo>
                <a:lnTo>
                  <a:pt x="185329" y="52673"/>
                </a:lnTo>
                <a:lnTo>
                  <a:pt x="142495" y="66595"/>
                </a:lnTo>
                <a:lnTo>
                  <a:pt x="104522" y="81798"/>
                </a:lnTo>
                <a:lnTo>
                  <a:pt x="44758" y="115625"/>
                </a:lnTo>
                <a:lnTo>
                  <a:pt x="9228" y="153306"/>
                </a:lnTo>
                <a:lnTo>
                  <a:pt x="0" y="180913"/>
                </a:lnTo>
                <a:lnTo>
                  <a:pt x="0" y="188498"/>
                </a:lnTo>
                <a:lnTo>
                  <a:pt x="1640" y="196083"/>
                </a:lnTo>
              </a:path>
            </a:pathLst>
          </a:custGeom>
          <a:ln w="3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0858" y="4970326"/>
            <a:ext cx="581660" cy="155575"/>
          </a:xfrm>
          <a:custGeom>
            <a:avLst/>
            <a:gdLst/>
            <a:ahLst/>
            <a:cxnLst/>
            <a:rect l="l" t="t" r="r" b="b"/>
            <a:pathLst>
              <a:path w="581660" h="155575">
                <a:moveTo>
                  <a:pt x="0" y="154988"/>
                </a:moveTo>
                <a:lnTo>
                  <a:pt x="233081" y="154988"/>
                </a:lnTo>
                <a:lnTo>
                  <a:pt x="233081" y="0"/>
                </a:lnTo>
                <a:lnTo>
                  <a:pt x="58862" y="0"/>
                </a:lnTo>
                <a:lnTo>
                  <a:pt x="522564" y="0"/>
                </a:lnTo>
                <a:lnTo>
                  <a:pt x="348345" y="0"/>
                </a:lnTo>
                <a:lnTo>
                  <a:pt x="348345" y="154988"/>
                </a:lnTo>
                <a:lnTo>
                  <a:pt x="581518" y="154988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9265" y="4854617"/>
            <a:ext cx="440055" cy="116205"/>
          </a:xfrm>
          <a:custGeom>
            <a:avLst/>
            <a:gdLst/>
            <a:ahLst/>
            <a:cxnLst/>
            <a:rect l="l" t="t" r="r" b="b"/>
            <a:pathLst>
              <a:path w="440055" h="116204">
                <a:moveTo>
                  <a:pt x="440011" y="114557"/>
                </a:moveTo>
                <a:lnTo>
                  <a:pt x="421186" y="60594"/>
                </a:lnTo>
                <a:lnTo>
                  <a:pt x="350465" y="19496"/>
                </a:lnTo>
                <a:lnTo>
                  <a:pt x="300325" y="6502"/>
                </a:lnTo>
                <a:lnTo>
                  <a:pt x="242830" y="0"/>
                </a:lnTo>
                <a:lnTo>
                  <a:pt x="183758" y="934"/>
                </a:lnTo>
                <a:lnTo>
                  <a:pt x="129168" y="8926"/>
                </a:lnTo>
                <a:lnTo>
                  <a:pt x="81357" y="23084"/>
                </a:lnTo>
                <a:lnTo>
                  <a:pt x="42619" y="42514"/>
                </a:lnTo>
                <a:lnTo>
                  <a:pt x="1549" y="93620"/>
                </a:lnTo>
                <a:lnTo>
                  <a:pt x="0" y="100940"/>
                </a:lnTo>
                <a:lnTo>
                  <a:pt x="91" y="108324"/>
                </a:lnTo>
                <a:lnTo>
                  <a:pt x="1822" y="115645"/>
                </a:lnTo>
              </a:path>
            </a:pathLst>
          </a:custGeom>
          <a:ln w="38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2936" y="4949663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2936" y="4949663"/>
            <a:ext cx="194945" cy="194310"/>
          </a:xfrm>
          <a:custGeom>
            <a:avLst/>
            <a:gdLst/>
            <a:ahLst/>
            <a:cxnLst/>
            <a:rect l="l" t="t" r="r" b="b"/>
            <a:pathLst>
              <a:path w="194944" h="194310">
                <a:moveTo>
                  <a:pt x="0" y="193729"/>
                </a:moveTo>
                <a:lnTo>
                  <a:pt x="194692" y="193729"/>
                </a:lnTo>
                <a:lnTo>
                  <a:pt x="194692" y="0"/>
                </a:lnTo>
                <a:lnTo>
                  <a:pt x="0" y="0"/>
                </a:lnTo>
                <a:lnTo>
                  <a:pt x="0" y="193729"/>
                </a:lnTo>
                <a:close/>
              </a:path>
            </a:pathLst>
          </a:custGeom>
          <a:ln w="12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2936" y="4949663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7656" y="4949663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193729"/>
                </a:moveTo>
                <a:lnTo>
                  <a:pt x="0" y="0"/>
                </a:lnTo>
              </a:path>
            </a:pathLst>
          </a:custGeom>
          <a:ln w="3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2936" y="5143392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720" y="0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0858" y="514081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0858" y="5238968"/>
            <a:ext cx="57912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8875" y="0"/>
                </a:lnTo>
              </a:path>
            </a:pathLst>
          </a:custGeom>
          <a:ln w="1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94750" y="3578051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0" y="0"/>
                </a:moveTo>
                <a:lnTo>
                  <a:pt x="435455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9204" y="3578051"/>
            <a:ext cx="435609" cy="878840"/>
          </a:xfrm>
          <a:custGeom>
            <a:avLst/>
            <a:gdLst/>
            <a:ahLst/>
            <a:cxnLst/>
            <a:rect l="l" t="t" r="r" b="b"/>
            <a:pathLst>
              <a:path w="435610" h="878839">
                <a:moveTo>
                  <a:pt x="435546" y="0"/>
                </a:moveTo>
                <a:lnTo>
                  <a:pt x="0" y="878260"/>
                </a:lnTo>
              </a:path>
            </a:pathLst>
          </a:custGeom>
          <a:ln w="12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4750" y="3578051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260"/>
                </a:lnTo>
              </a:path>
            </a:pathLst>
          </a:custGeom>
          <a:ln w="12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4750" y="3578051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0" y="0"/>
                </a:moveTo>
                <a:lnTo>
                  <a:pt x="217682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6977" y="3578051"/>
            <a:ext cx="217804" cy="878840"/>
          </a:xfrm>
          <a:custGeom>
            <a:avLst/>
            <a:gdLst/>
            <a:ahLst/>
            <a:cxnLst/>
            <a:rect l="l" t="t" r="r" b="b"/>
            <a:pathLst>
              <a:path w="217805" h="878839">
                <a:moveTo>
                  <a:pt x="217773" y="0"/>
                </a:moveTo>
                <a:lnTo>
                  <a:pt x="0" y="87826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8936" y="3348387"/>
            <a:ext cx="292100" cy="289560"/>
          </a:xfrm>
          <a:custGeom>
            <a:avLst/>
            <a:gdLst/>
            <a:ahLst/>
            <a:cxnLst/>
            <a:rect l="l" t="t" r="r" b="b"/>
            <a:pathLst>
              <a:path w="292100" h="289560">
                <a:moveTo>
                  <a:pt x="59366" y="0"/>
                </a:moveTo>
                <a:lnTo>
                  <a:pt x="26648" y="36595"/>
                </a:lnTo>
                <a:lnTo>
                  <a:pt x="6689" y="80973"/>
                </a:lnTo>
                <a:lnTo>
                  <a:pt x="0" y="129443"/>
                </a:lnTo>
                <a:lnTo>
                  <a:pt x="7091" y="178317"/>
                </a:lnTo>
                <a:lnTo>
                  <a:pt x="28477" y="223906"/>
                </a:lnTo>
                <a:lnTo>
                  <a:pt x="61846" y="259815"/>
                </a:lnTo>
                <a:lnTo>
                  <a:pt x="102309" y="281736"/>
                </a:lnTo>
                <a:lnTo>
                  <a:pt x="146507" y="289101"/>
                </a:lnTo>
                <a:lnTo>
                  <a:pt x="191081" y="281345"/>
                </a:lnTo>
                <a:lnTo>
                  <a:pt x="232673" y="257903"/>
                </a:lnTo>
                <a:lnTo>
                  <a:pt x="265390" y="221298"/>
                </a:lnTo>
                <a:lnTo>
                  <a:pt x="285350" y="176897"/>
                </a:lnTo>
                <a:lnTo>
                  <a:pt x="292039" y="128400"/>
                </a:lnTo>
                <a:lnTo>
                  <a:pt x="284947" y="79503"/>
                </a:lnTo>
                <a:lnTo>
                  <a:pt x="263562" y="33905"/>
                </a:lnTo>
                <a:lnTo>
                  <a:pt x="242332" y="8499"/>
                </a:lnTo>
              </a:path>
            </a:pathLst>
          </a:custGeom>
          <a:ln w="3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4817" y="3394630"/>
            <a:ext cx="138226" cy="15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36880" y="3395270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-19372" y="1645"/>
                </a:moveTo>
                <a:lnTo>
                  <a:pt x="66663" y="1645"/>
                </a:lnTo>
              </a:path>
            </a:pathLst>
          </a:custGeom>
          <a:ln w="42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03379" y="3286199"/>
            <a:ext cx="1236980" cy="72390"/>
          </a:xfrm>
          <a:custGeom>
            <a:avLst/>
            <a:gdLst/>
            <a:ahLst/>
            <a:cxnLst/>
            <a:rect l="l" t="t" r="r" b="b"/>
            <a:pathLst>
              <a:path w="1236980" h="72389">
                <a:moveTo>
                  <a:pt x="726408" y="71783"/>
                </a:moveTo>
                <a:lnTo>
                  <a:pt x="808074" y="70585"/>
                </a:lnTo>
                <a:lnTo>
                  <a:pt x="884470" y="68803"/>
                </a:lnTo>
                <a:lnTo>
                  <a:pt x="955000" y="66489"/>
                </a:lnTo>
                <a:lnTo>
                  <a:pt x="1019067" y="63690"/>
                </a:lnTo>
                <a:lnTo>
                  <a:pt x="1076075" y="60458"/>
                </a:lnTo>
                <a:lnTo>
                  <a:pt x="1125427" y="56841"/>
                </a:lnTo>
                <a:lnTo>
                  <a:pt x="1166528" y="52889"/>
                </a:lnTo>
                <a:lnTo>
                  <a:pt x="1221587" y="44178"/>
                </a:lnTo>
                <a:lnTo>
                  <a:pt x="1236482" y="34720"/>
                </a:lnTo>
                <a:lnTo>
                  <a:pt x="1227377" y="29835"/>
                </a:lnTo>
                <a:lnTo>
                  <a:pt x="1186478" y="21841"/>
                </a:lnTo>
                <a:lnTo>
                  <a:pt x="1117882" y="14819"/>
                </a:lnTo>
                <a:lnTo>
                  <a:pt x="1074543" y="11728"/>
                </a:lnTo>
                <a:lnTo>
                  <a:pt x="1025895" y="8946"/>
                </a:lnTo>
                <a:lnTo>
                  <a:pt x="972474" y="6497"/>
                </a:lnTo>
                <a:lnTo>
                  <a:pt x="914818" y="4401"/>
                </a:lnTo>
                <a:lnTo>
                  <a:pt x="853467" y="2681"/>
                </a:lnTo>
                <a:lnTo>
                  <a:pt x="788957" y="1359"/>
                </a:lnTo>
                <a:lnTo>
                  <a:pt x="721827" y="458"/>
                </a:lnTo>
                <a:lnTo>
                  <a:pt x="652614" y="0"/>
                </a:lnTo>
                <a:lnTo>
                  <a:pt x="581857" y="6"/>
                </a:lnTo>
                <a:lnTo>
                  <a:pt x="510093" y="499"/>
                </a:lnTo>
                <a:lnTo>
                  <a:pt x="428425" y="1698"/>
                </a:lnTo>
                <a:lnTo>
                  <a:pt x="352024" y="3479"/>
                </a:lnTo>
                <a:lnTo>
                  <a:pt x="281488" y="5794"/>
                </a:lnTo>
                <a:lnTo>
                  <a:pt x="217414" y="8592"/>
                </a:lnTo>
                <a:lnTo>
                  <a:pt x="160398" y="11824"/>
                </a:lnTo>
                <a:lnTo>
                  <a:pt x="111040" y="15441"/>
                </a:lnTo>
                <a:lnTo>
                  <a:pt x="69935" y="19393"/>
                </a:lnTo>
                <a:lnTo>
                  <a:pt x="14875" y="28105"/>
                </a:lnTo>
                <a:lnTo>
                  <a:pt x="0" y="37562"/>
                </a:lnTo>
                <a:lnTo>
                  <a:pt x="9124" y="42447"/>
                </a:lnTo>
                <a:lnTo>
                  <a:pt x="50893" y="50571"/>
                </a:lnTo>
                <a:lnTo>
                  <a:pt x="121855" y="57742"/>
                </a:lnTo>
                <a:lnTo>
                  <a:pt x="166992" y="60900"/>
                </a:lnTo>
                <a:lnTo>
                  <a:pt x="217876" y="63734"/>
                </a:lnTo>
                <a:lnTo>
                  <a:pt x="273992" y="66216"/>
                </a:lnTo>
                <a:lnTo>
                  <a:pt x="334823" y="68318"/>
                </a:lnTo>
                <a:lnTo>
                  <a:pt x="399852" y="70011"/>
                </a:lnTo>
                <a:lnTo>
                  <a:pt x="468561" y="71267"/>
                </a:lnTo>
                <a:lnTo>
                  <a:pt x="540435" y="72058"/>
                </a:lnTo>
              </a:path>
            </a:pathLst>
          </a:custGeom>
          <a:ln w="38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18081" y="5434033"/>
            <a:ext cx="13894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pulsante</a:t>
            </a:r>
          </a:p>
        </p:txBody>
      </p:sp>
      <p:sp>
        <p:nvSpPr>
          <p:cNvPr id="45" name="object 38"/>
          <p:cNvSpPr txBox="1"/>
          <p:nvPr/>
        </p:nvSpPr>
        <p:spPr>
          <a:xfrm>
            <a:off x="424686" y="300130"/>
            <a:ext cx="8153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300"/>
              </a:spcBef>
            </a:pPr>
            <a:r>
              <a:rPr lang="it-IT" sz="3200" b="1" dirty="0">
                <a:solidFill>
                  <a:srgbClr val="009900"/>
                </a:solidFill>
                <a:cs typeface="Calibri"/>
              </a:rPr>
              <a:t>DDS di </a:t>
            </a:r>
            <a:r>
              <a:rPr lang="it-IT" sz="3200" b="1" dirty="0" err="1">
                <a:solidFill>
                  <a:srgbClr val="009900"/>
                </a:solidFill>
                <a:cs typeface="Calibri"/>
              </a:rPr>
              <a:t>Mealy</a:t>
            </a:r>
            <a:r>
              <a:rPr lang="it-IT" sz="3200" b="1" dirty="0">
                <a:solidFill>
                  <a:srgbClr val="009900"/>
                </a:solidFill>
                <a:cs typeface="Calibri"/>
              </a:rPr>
              <a:t> con I e U codificati in binario</a:t>
            </a:r>
            <a:endParaRPr sz="3200" dirty="0">
              <a:latin typeface="Times New Roman"/>
              <a:cs typeface="Times New Roman"/>
            </a:endParaRPr>
          </a:p>
        </p:txBody>
      </p:sp>
      <p:graphicFrame>
        <p:nvGraphicFramePr>
          <p:cNvPr id="4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05848"/>
              </p:ext>
            </p:extLst>
          </p:nvPr>
        </p:nvGraphicFramePr>
        <p:xfrm>
          <a:off x="1056080" y="1011722"/>
          <a:ext cx="2695752" cy="1040660"/>
        </p:xfrm>
        <a:graphic>
          <a:graphicData uri="http://schemas.openxmlformats.org/drawingml/2006/table">
            <a:tbl>
              <a:tblPr/>
              <a:tblGrid>
                <a:gridCol w="71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36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 :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rilasciato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premuto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object 37"/>
          <p:cNvSpPr txBox="1">
            <a:spLocks noGrp="1"/>
          </p:cNvSpPr>
          <p:nvPr>
            <p:ph type="title"/>
          </p:nvPr>
        </p:nvSpPr>
        <p:spPr>
          <a:xfrm>
            <a:off x="2403956" y="2693643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7030A0"/>
                </a:solidFill>
                <a:latin typeface="Times New Roman"/>
                <a:cs typeface="Times New Roman"/>
              </a:rPr>
              <a:t>lampadina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20652"/>
              </p:ext>
            </p:extLst>
          </p:nvPr>
        </p:nvGraphicFramePr>
        <p:xfrm>
          <a:off x="4789739" y="989268"/>
          <a:ext cx="2695752" cy="1040660"/>
        </p:xfrm>
        <a:graphic>
          <a:graphicData uri="http://schemas.openxmlformats.org/drawingml/2006/table">
            <a:tbl>
              <a:tblPr/>
              <a:tblGrid>
                <a:gridCol w="71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z</a:t>
                      </a: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3600" b="1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it-IT" sz="3600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spenta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object 8"/>
          <p:cNvSpPr txBox="1"/>
          <p:nvPr/>
        </p:nvSpPr>
        <p:spPr>
          <a:xfrm>
            <a:off x="5222425" y="3795305"/>
            <a:ext cx="2449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cs typeface="Symbol"/>
              </a:rPr>
              <a:t>A</a:t>
            </a:r>
            <a:endParaRPr sz="2400" dirty="0">
              <a:cs typeface="Symbol"/>
            </a:endParaRPr>
          </a:p>
        </p:txBody>
      </p:sp>
      <p:sp>
        <p:nvSpPr>
          <p:cNvPr id="50" name="object 9"/>
          <p:cNvSpPr txBox="1"/>
          <p:nvPr/>
        </p:nvSpPr>
        <p:spPr>
          <a:xfrm>
            <a:off x="5611667" y="2693643"/>
            <a:ext cx="1845223" cy="38215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="1" i="1" dirty="0">
                <a:latin typeface="Times New Roman"/>
                <a:cs typeface="Times New Roman"/>
              </a:rPr>
              <a:t>Legenda: </a:t>
            </a:r>
            <a:r>
              <a:rPr lang="it-IT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it-IT" sz="2400" b="1" i="1" dirty="0">
                <a:latin typeface="Times New Roman"/>
                <a:cs typeface="Times New Roman"/>
              </a:rPr>
              <a:t>, </a:t>
            </a:r>
            <a:r>
              <a:rPr lang="it-IT" sz="2400" b="1" i="1" dirty="0">
                <a:solidFill>
                  <a:srgbClr val="7030A0"/>
                </a:solidFill>
                <a:latin typeface="Times New Roman"/>
                <a:cs typeface="Times New Roman"/>
              </a:rPr>
              <a:t>z</a:t>
            </a:r>
            <a:endParaRPr sz="2400" b="1" i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3B527E08-ECC1-446B-9F13-2C6CB50E31A3}"/>
              </a:ext>
            </a:extLst>
          </p:cNvPr>
          <p:cNvSpPr txBox="1"/>
          <p:nvPr/>
        </p:nvSpPr>
        <p:spPr>
          <a:xfrm>
            <a:off x="7418904" y="5307785"/>
            <a:ext cx="3014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1" dirty="0">
                <a:cs typeface="Symbol"/>
              </a:rPr>
              <a:t>C</a:t>
            </a:r>
            <a:endParaRPr sz="2400" dirty="0"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889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el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07692"/>
              </p:ext>
            </p:extLst>
          </p:nvPr>
        </p:nvGraphicFramePr>
        <p:xfrm>
          <a:off x="5972608" y="2388024"/>
          <a:ext cx="906674" cy="28180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6674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</a:tblGrid>
              <a:tr h="56596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C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C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54167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730"/>
            <a:ext cx="8458200" cy="1107996"/>
          </a:xfrm>
        </p:spPr>
        <p:txBody>
          <a:bodyPr/>
          <a:lstStyle/>
          <a:p>
            <a:pPr algn="ctr"/>
            <a:r>
              <a:rPr lang="it-IT" sz="2400" dirty="0"/>
              <a:t>DIAGRAMMA Degli Stati (DDS) e Tabella di flusso di </a:t>
            </a:r>
            <a:r>
              <a:rPr lang="it-IT" sz="2400" dirty="0" err="1"/>
              <a:t>Mealy</a:t>
            </a:r>
            <a:br>
              <a:rPr lang="it-IT" sz="2400" dirty="0"/>
            </a:br>
            <a:r>
              <a:rPr lang="it-IT" sz="2400" dirty="0"/>
              <a:t>(caso in cui la uscita  cambia valore quando si preme il pulsante cioè </a:t>
            </a:r>
            <a:r>
              <a:rPr lang="it-IT" sz="2400" dirty="0">
                <a:solidFill>
                  <a:srgbClr val="FF0000"/>
                </a:solidFill>
              </a:rPr>
              <a:t>in corrispondenza del fronte positivo dell’ingresso</a:t>
            </a:r>
            <a:r>
              <a:rPr lang="it-IT" sz="2400" dirty="0"/>
              <a:t>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1603"/>
              </p:ext>
            </p:extLst>
          </p:nvPr>
        </p:nvGraphicFramePr>
        <p:xfrm>
          <a:off x="5386953" y="2365752"/>
          <a:ext cx="2265466" cy="28180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0592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906674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56596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B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C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B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C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D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5416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FF0000"/>
                          </a:solidFill>
                          <a:latin typeface="+mn-lt"/>
                        </a:rPr>
                        <a:t>D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it-IT" sz="2400" b="0" dirty="0">
                          <a:solidFill>
                            <a:srgbClr val="7030A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4" name="Ovale 3"/>
          <p:cNvSpPr/>
          <p:nvPr/>
        </p:nvSpPr>
        <p:spPr>
          <a:xfrm>
            <a:off x="775965" y="2480714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A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>
            <a:off x="2606040" y="2498714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Ovale 5"/>
          <p:cNvSpPr/>
          <p:nvPr/>
        </p:nvSpPr>
        <p:spPr>
          <a:xfrm>
            <a:off x="2606040" y="4142539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Ovale 6"/>
          <p:cNvSpPr/>
          <p:nvPr/>
        </p:nvSpPr>
        <p:spPr>
          <a:xfrm>
            <a:off x="762000" y="4138349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560841" y="4876154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 rot="21294542">
            <a:off x="2499396" y="4920117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 rot="12292446">
            <a:off x="3080515" y="1971275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 rot="10800000">
            <a:off x="898902" y="1808169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258856" y="1473972"/>
            <a:ext cx="56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0,0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931849" y="1831226"/>
            <a:ext cx="69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1,1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40055" y="5643130"/>
            <a:ext cx="69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0,1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180163" y="5683874"/>
            <a:ext cx="54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1,0</a:t>
            </a:r>
          </a:p>
        </p:txBody>
      </p:sp>
      <p:cxnSp>
        <p:nvCxnSpPr>
          <p:cNvPr id="17" name="Connettore 2 16"/>
          <p:cNvCxnSpPr>
            <a:stCxn id="4" idx="6"/>
            <a:endCxn id="5" idx="2"/>
          </p:cNvCxnSpPr>
          <p:nvPr/>
        </p:nvCxnSpPr>
        <p:spPr>
          <a:xfrm>
            <a:off x="1726804" y="2899814"/>
            <a:ext cx="879236" cy="18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883768" y="2531968"/>
            <a:ext cx="51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1,1</a:t>
            </a:r>
          </a:p>
        </p:txBody>
      </p:sp>
      <p:cxnSp>
        <p:nvCxnSpPr>
          <p:cNvPr id="19" name="Connettore 2 18"/>
          <p:cNvCxnSpPr>
            <a:stCxn id="5" idx="4"/>
            <a:endCxn id="6" idx="0"/>
          </p:cNvCxnSpPr>
          <p:nvPr/>
        </p:nvCxnSpPr>
        <p:spPr>
          <a:xfrm>
            <a:off x="3081460" y="3336914"/>
            <a:ext cx="0" cy="8056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7" idx="0"/>
            <a:endCxn id="4" idx="4"/>
          </p:cNvCxnSpPr>
          <p:nvPr/>
        </p:nvCxnSpPr>
        <p:spPr>
          <a:xfrm flipV="1">
            <a:off x="1237420" y="3318914"/>
            <a:ext cx="13965" cy="819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6" idx="2"/>
            <a:endCxn id="7" idx="6"/>
          </p:cNvCxnSpPr>
          <p:nvPr/>
        </p:nvCxnSpPr>
        <p:spPr>
          <a:xfrm flipH="1" flipV="1">
            <a:off x="1712839" y="4557449"/>
            <a:ext cx="893201" cy="41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024623" y="4172012"/>
            <a:ext cx="57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1,0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277421" y="3566961"/>
            <a:ext cx="5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0,0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084604" y="3523590"/>
            <a:ext cx="69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0,1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016033" y="3566961"/>
            <a:ext cx="11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TdF</a:t>
            </a:r>
            <a:r>
              <a:rPr lang="it-IT" sz="2400" dirty="0"/>
              <a:t> di </a:t>
            </a:r>
            <a:r>
              <a:rPr lang="it-IT" sz="2400" dirty="0" err="1"/>
              <a:t>Mealy</a:t>
            </a:r>
            <a:endParaRPr lang="it-IT" sz="2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270874" y="6017017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DdS</a:t>
            </a:r>
            <a:r>
              <a:rPr lang="it-IT" sz="2400" dirty="0"/>
              <a:t> di </a:t>
            </a:r>
            <a:r>
              <a:rPr lang="it-IT" sz="2400" dirty="0" err="1"/>
              <a:t>Mealy</a:t>
            </a:r>
            <a:endParaRPr lang="it-IT" sz="2400" dirty="0"/>
          </a:p>
        </p:txBody>
      </p:sp>
      <p:sp>
        <p:nvSpPr>
          <p:cNvPr id="27" name="Freccia in giù 26"/>
          <p:cNvSpPr/>
          <p:nvPr/>
        </p:nvSpPr>
        <p:spPr>
          <a:xfrm flipV="1">
            <a:off x="5642957" y="5250071"/>
            <a:ext cx="228600" cy="526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209983" y="5306991"/>
            <a:ext cx="16205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6600"/>
                </a:solidFill>
              </a:rPr>
              <a:t>Stato futuro (G) ,</a:t>
            </a:r>
            <a:br>
              <a:rPr lang="it-IT" sz="1400" b="1" dirty="0"/>
            </a:br>
            <a:r>
              <a:rPr lang="it-IT" sz="1400" b="1" dirty="0"/>
              <a:t> </a:t>
            </a:r>
            <a:r>
              <a:rPr lang="it-IT" sz="1400" b="1" dirty="0">
                <a:solidFill>
                  <a:srgbClr val="7030A0"/>
                </a:solidFill>
              </a:rPr>
              <a:t>uscita  (F)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178487" y="5717040"/>
            <a:ext cx="121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Una riga </a:t>
            </a:r>
          </a:p>
          <a:p>
            <a:pPr algn="ctr"/>
            <a:r>
              <a:rPr lang="it-IT" sz="1400" b="1" dirty="0"/>
              <a:t>per ogni stato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4830943" y="1354833"/>
            <a:ext cx="130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Una colonna per ogni configurazione di ingresso</a:t>
            </a:r>
            <a:endParaRPr lang="it-IT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811005" y="5262624"/>
            <a:ext cx="119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…per ogni </a:t>
            </a:r>
            <a:br>
              <a:rPr lang="it-IT" sz="1200" i="1" dirty="0"/>
            </a:br>
            <a:r>
              <a:rPr lang="it-IT" sz="1200" i="1" dirty="0"/>
              <a:t>stato presente e </a:t>
            </a:r>
          </a:p>
          <a:p>
            <a:r>
              <a:rPr lang="it-IT" sz="1200" i="1" dirty="0"/>
              <a:t>per ogni configurazione di ingresso!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6071448" y="2999378"/>
            <a:ext cx="1551888" cy="2163556"/>
            <a:chOff x="6221114" y="3318771"/>
            <a:chExt cx="1119428" cy="2288464"/>
          </a:xfrm>
        </p:grpSpPr>
        <p:sp>
          <p:nvSpPr>
            <p:cNvPr id="41" name="Ovale 40"/>
            <p:cNvSpPr/>
            <p:nvPr/>
          </p:nvSpPr>
          <p:spPr>
            <a:xfrm>
              <a:off x="6221114" y="3318771"/>
              <a:ext cx="484486" cy="5060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6866943" y="3909726"/>
              <a:ext cx="432743" cy="419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6236568" y="4517242"/>
              <a:ext cx="484485" cy="5060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6856057" y="5101205"/>
              <a:ext cx="484485" cy="5060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45" name="Tabel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00816"/>
              </p:ext>
            </p:extLst>
          </p:nvPr>
        </p:nvGraphicFramePr>
        <p:xfrm>
          <a:off x="5400657" y="2402001"/>
          <a:ext cx="600009" cy="28180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09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</a:tblGrid>
              <a:tr h="56596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5416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5287943" y="2639079"/>
            <a:ext cx="6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Stato presente</a:t>
            </a:r>
          </a:p>
        </p:txBody>
      </p:sp>
      <p:graphicFrame>
        <p:nvGraphicFramePr>
          <p:cNvPr id="47" name="Tabel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52676"/>
              </p:ext>
            </p:extLst>
          </p:nvPr>
        </p:nvGraphicFramePr>
        <p:xfrm>
          <a:off x="6007203" y="2396571"/>
          <a:ext cx="1671995" cy="565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1747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840248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56596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</a:tbl>
          </a:graphicData>
        </a:graphic>
      </p:graphicFrame>
      <p:sp>
        <p:nvSpPr>
          <p:cNvPr id="49" name="object 9"/>
          <p:cNvSpPr txBox="1"/>
          <p:nvPr/>
        </p:nvSpPr>
        <p:spPr>
          <a:xfrm>
            <a:off x="1865992" y="1786893"/>
            <a:ext cx="1252817" cy="25904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i="1" dirty="0">
                <a:latin typeface="Times New Roman"/>
                <a:cs typeface="Times New Roman"/>
              </a:rPr>
              <a:t>Legenda: </a:t>
            </a:r>
            <a:r>
              <a:rPr lang="it-IT"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it-IT" sz="1600" b="1" i="1" dirty="0">
                <a:latin typeface="Times New Roman"/>
                <a:cs typeface="Times New Roman"/>
              </a:rPr>
              <a:t>, </a:t>
            </a:r>
            <a:r>
              <a:rPr lang="it-IT" sz="1600" b="1" i="1" dirty="0">
                <a:solidFill>
                  <a:srgbClr val="7030A0"/>
                </a:solidFill>
                <a:latin typeface="Times New Roman"/>
                <a:cs typeface="Times New Roman"/>
              </a:rPr>
              <a:t>z</a:t>
            </a:r>
            <a:endParaRPr sz="1600" b="1" i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5673298" y="1641644"/>
            <a:ext cx="2070364" cy="3724775"/>
            <a:chOff x="5673298" y="1641644"/>
            <a:chExt cx="2070364" cy="3724775"/>
          </a:xfrm>
        </p:grpSpPr>
        <p:grpSp>
          <p:nvGrpSpPr>
            <p:cNvPr id="46" name="Gruppo 45"/>
            <p:cNvGrpSpPr/>
            <p:nvPr/>
          </p:nvGrpSpPr>
          <p:grpSpPr>
            <a:xfrm>
              <a:off x="5791758" y="1641644"/>
              <a:ext cx="1951904" cy="3724775"/>
              <a:chOff x="5791758" y="1641644"/>
              <a:chExt cx="1951904" cy="3724775"/>
            </a:xfrm>
          </p:grpSpPr>
          <p:grpSp>
            <p:nvGrpSpPr>
              <p:cNvPr id="35" name="Gruppo 34"/>
              <p:cNvGrpSpPr/>
              <p:nvPr/>
            </p:nvGrpSpPr>
            <p:grpSpPr>
              <a:xfrm>
                <a:off x="5791758" y="1641644"/>
                <a:ext cx="1612991" cy="653319"/>
                <a:chOff x="5808333" y="2015453"/>
                <a:chExt cx="1612991" cy="653319"/>
              </a:xfrm>
            </p:grpSpPr>
            <p:sp>
              <p:nvSpPr>
                <p:cNvPr id="36" name="Freccia in giù 35"/>
                <p:cNvSpPr/>
                <p:nvPr/>
              </p:nvSpPr>
              <p:spPr>
                <a:xfrm>
                  <a:off x="6282683" y="2176450"/>
                  <a:ext cx="320136" cy="492322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" name="Freccia curva 36"/>
                <p:cNvSpPr/>
                <p:nvPr/>
              </p:nvSpPr>
              <p:spPr>
                <a:xfrm rot="5400000">
                  <a:off x="6299305" y="1524481"/>
                  <a:ext cx="631047" cy="1612991"/>
                </a:xfrm>
                <a:prstGeom prst="ben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Parentesi graffa chiusa 38"/>
              <p:cNvSpPr/>
              <p:nvPr/>
            </p:nvSpPr>
            <p:spPr>
              <a:xfrm rot="5400000">
                <a:off x="6775891" y="4398648"/>
                <a:ext cx="206783" cy="1728759"/>
              </a:xfrm>
              <a:prstGeom prst="rightBrace">
                <a:avLst>
                  <a:gd name="adj1" fmla="val 23491"/>
                  <a:gd name="adj2" fmla="val 4853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0" name="CasellaDiTesto 49"/>
            <p:cNvSpPr txBox="1"/>
            <p:nvPr/>
          </p:nvSpPr>
          <p:spPr>
            <a:xfrm>
              <a:off x="5673298" y="2356153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X</a:t>
              </a: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3778445" y="2971684"/>
            <a:ext cx="1428494" cy="1569660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it-IT" sz="1600" i="1" dirty="0"/>
              <a:t>I </a:t>
            </a:r>
            <a:r>
              <a:rPr lang="it-IT" sz="1600" b="1" i="1" dirty="0">
                <a:solidFill>
                  <a:srgbClr val="002060"/>
                </a:solidFill>
              </a:rPr>
              <a:t>rami</a:t>
            </a:r>
            <a:r>
              <a:rPr lang="it-IT" sz="1600" i="1" dirty="0">
                <a:solidFill>
                  <a:srgbClr val="002060"/>
                </a:solidFill>
              </a:rPr>
              <a:t> </a:t>
            </a:r>
            <a:r>
              <a:rPr lang="it-IT" sz="1600" i="1" dirty="0"/>
              <a:t>disegnati in </a:t>
            </a:r>
            <a:r>
              <a:rPr lang="it-IT" sz="1600" b="1" i="1" dirty="0">
                <a:solidFill>
                  <a:srgbClr val="002060"/>
                </a:solidFill>
              </a:rPr>
              <a:t>blu </a:t>
            </a:r>
            <a:r>
              <a:rPr lang="it-IT" sz="1600" i="1" dirty="0"/>
              <a:t>rappresentano i transitori della rete</a:t>
            </a:r>
          </a:p>
        </p:txBody>
      </p:sp>
    </p:spTree>
    <p:extLst>
      <p:ext uri="{BB962C8B-B14F-4D97-AF65-F5344CB8AC3E}">
        <p14:creationId xmlns:p14="http://schemas.microsoft.com/office/powerpoint/2010/main" val="17462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29" grpId="0" build="p"/>
      <p:bldP spid="30" grpId="0"/>
      <p:bldP spid="38" grpId="0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4275" y="230610"/>
            <a:ext cx="7121525" cy="430602"/>
          </a:xfrm>
        </p:spPr>
        <p:txBody>
          <a:bodyPr/>
          <a:lstStyle/>
          <a:p>
            <a:r>
              <a:rPr lang="it-IT" dirty="0"/>
              <a:t>Per capire meglio: forme d’onda di x, STATO e z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2042" y="2176994"/>
            <a:ext cx="95965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       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       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STATO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431186" y="4296587"/>
            <a:ext cx="327856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0</a:t>
            </a:r>
            <a:endParaRPr lang="en-US" altLang="it-IT" sz="1800" baseline="-25000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4685561" y="4296587"/>
            <a:ext cx="327856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4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3012336" y="4296587"/>
            <a:ext cx="327856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2</a:t>
            </a:r>
            <a:endParaRPr lang="en-US" altLang="it-IT" sz="1800" baseline="-25000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357199" y="4296587"/>
            <a:ext cx="32785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6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8055825" y="4271187"/>
            <a:ext cx="49099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8</a:t>
            </a:r>
          </a:p>
        </p:txBody>
      </p:sp>
      <p:grpSp>
        <p:nvGrpSpPr>
          <p:cNvPr id="77" name="Gruppo 76"/>
          <p:cNvGrpSpPr/>
          <p:nvPr/>
        </p:nvGrpSpPr>
        <p:grpSpPr>
          <a:xfrm>
            <a:off x="6409586" y="2213787"/>
            <a:ext cx="2117725" cy="1077912"/>
            <a:chOff x="6569075" y="2266950"/>
            <a:chExt cx="2143125" cy="1077912"/>
          </a:xfrm>
        </p:grpSpPr>
        <p:sp>
          <p:nvSpPr>
            <p:cNvPr id="17" name="Line 55"/>
            <p:cNvSpPr>
              <a:spLocks noChangeShapeType="1"/>
            </p:cNvSpPr>
            <p:nvPr/>
          </p:nvSpPr>
          <p:spPr bwMode="auto">
            <a:xfrm flipV="1">
              <a:off x="6619875" y="3341687"/>
              <a:ext cx="166052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6569075" y="2273300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7021513" y="2638425"/>
              <a:ext cx="1225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8245475" y="2266950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 flipV="1">
              <a:off x="8280400" y="2982912"/>
              <a:ext cx="4318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 flipH="1">
              <a:off x="6569075" y="2279650"/>
              <a:ext cx="0" cy="3571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H="1">
              <a:off x="8240713" y="2266950"/>
              <a:ext cx="0" cy="3571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 flipH="1">
              <a:off x="7000875" y="2266950"/>
              <a:ext cx="0" cy="357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flipH="1">
              <a:off x="6607175" y="2986087"/>
              <a:ext cx="0" cy="357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 flipH="1">
              <a:off x="8283575" y="2982912"/>
              <a:ext cx="0" cy="358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47" name="Connettore 1 2"/>
          <p:cNvCxnSpPr/>
          <p:nvPr/>
        </p:nvCxnSpPr>
        <p:spPr>
          <a:xfrm>
            <a:off x="1024786" y="4331512"/>
            <a:ext cx="7438705" cy="0"/>
          </a:xfrm>
          <a:prstGeom prst="line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8208224" y="3994962"/>
            <a:ext cx="48943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82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s</a:t>
            </a:r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 flipV="1">
            <a:off x="1056767" y="3299303"/>
            <a:ext cx="42354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76" name="Gruppo 175"/>
          <p:cNvGrpSpPr/>
          <p:nvPr/>
        </p:nvGrpSpPr>
        <p:grpSpPr>
          <a:xfrm>
            <a:off x="1003737" y="2585946"/>
            <a:ext cx="426683" cy="1302421"/>
            <a:chOff x="1169195" y="2639678"/>
            <a:chExt cx="426683" cy="1302421"/>
          </a:xfrm>
        </p:grpSpPr>
        <p:sp>
          <p:nvSpPr>
            <p:cNvPr id="5" name="Line 32"/>
            <p:cNvSpPr>
              <a:spLocks noChangeShapeType="1"/>
            </p:cNvSpPr>
            <p:nvPr/>
          </p:nvSpPr>
          <p:spPr bwMode="auto">
            <a:xfrm>
              <a:off x="1169195" y="2639678"/>
              <a:ext cx="42668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000" b="1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1205877" y="357276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3079011" y="1624014"/>
            <a:ext cx="1691043" cy="2700337"/>
            <a:chOff x="3251133" y="1689609"/>
            <a:chExt cx="1711325" cy="2700337"/>
          </a:xfrm>
        </p:grpSpPr>
        <p:sp>
          <p:nvSpPr>
            <p:cNvPr id="10" name="Line 42"/>
            <p:cNvSpPr>
              <a:spLocks noChangeShapeType="1"/>
            </p:cNvSpPr>
            <p:nvPr/>
          </p:nvSpPr>
          <p:spPr bwMode="auto">
            <a:xfrm flipV="1">
              <a:off x="3659870" y="2641941"/>
              <a:ext cx="1258887" cy="47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52"/>
            <p:cNvSpPr>
              <a:spLocks noChangeShapeType="1"/>
            </p:cNvSpPr>
            <p:nvPr/>
          </p:nvSpPr>
          <p:spPr bwMode="auto">
            <a:xfrm flipV="1">
              <a:off x="3251133" y="3370805"/>
              <a:ext cx="1711325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49"/>
            <p:cNvSpPr>
              <a:spLocks noChangeShapeType="1"/>
            </p:cNvSpPr>
            <p:nvPr/>
          </p:nvSpPr>
          <p:spPr bwMode="auto">
            <a:xfrm flipH="1">
              <a:off x="3675789" y="2280593"/>
              <a:ext cx="0" cy="3571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3700949" y="1689609"/>
              <a:ext cx="0" cy="2700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3972578" y="353024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</a:t>
              </a:r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1494901" y="1578095"/>
            <a:ext cx="1574960" cy="2700337"/>
            <a:chOff x="1654390" y="1631258"/>
            <a:chExt cx="1593850" cy="2700337"/>
          </a:xfrm>
        </p:grpSpPr>
        <p:sp>
          <p:nvSpPr>
            <p:cNvPr id="13" name="Line 47"/>
            <p:cNvSpPr>
              <a:spLocks noChangeShapeType="1"/>
            </p:cNvSpPr>
            <p:nvPr/>
          </p:nvSpPr>
          <p:spPr bwMode="auto">
            <a:xfrm>
              <a:off x="2897188" y="2633662"/>
              <a:ext cx="2873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0" name="Gruppo 59"/>
            <p:cNvGrpSpPr/>
            <p:nvPr/>
          </p:nvGrpSpPr>
          <p:grpSpPr>
            <a:xfrm>
              <a:off x="1654390" y="1631258"/>
              <a:ext cx="1593850" cy="2700337"/>
              <a:chOff x="1647825" y="1629191"/>
              <a:chExt cx="1593850" cy="2700337"/>
            </a:xfrm>
          </p:grpSpPr>
          <p:sp>
            <p:nvSpPr>
              <p:cNvPr id="9" name="Line 41"/>
              <p:cNvSpPr>
                <a:spLocks noChangeShapeType="1"/>
              </p:cNvSpPr>
              <p:nvPr/>
            </p:nvSpPr>
            <p:spPr bwMode="auto">
              <a:xfrm>
                <a:off x="2032000" y="2633662"/>
                <a:ext cx="8636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Line 50"/>
              <p:cNvSpPr>
                <a:spLocks noChangeShapeType="1"/>
              </p:cNvSpPr>
              <p:nvPr/>
            </p:nvSpPr>
            <p:spPr bwMode="auto">
              <a:xfrm>
                <a:off x="1647825" y="2990850"/>
                <a:ext cx="159385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 flipH="1">
                <a:off x="2030413" y="2281237"/>
                <a:ext cx="0" cy="357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2327946" y="3557608"/>
                <a:ext cx="311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2040867" y="1629191"/>
                <a:ext cx="0" cy="2700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 flipH="1">
              <a:off x="2036818" y="2263666"/>
              <a:ext cx="3485" cy="37952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3031938" y="1634267"/>
            <a:ext cx="501434" cy="2700337"/>
            <a:chOff x="3191427" y="1687430"/>
            <a:chExt cx="507448" cy="2700337"/>
          </a:xfrm>
        </p:grpSpPr>
        <p:grpSp>
          <p:nvGrpSpPr>
            <p:cNvPr id="62" name="Gruppo 61"/>
            <p:cNvGrpSpPr/>
            <p:nvPr/>
          </p:nvGrpSpPr>
          <p:grpSpPr>
            <a:xfrm>
              <a:off x="3191427" y="1687430"/>
              <a:ext cx="482600" cy="2700337"/>
              <a:chOff x="3178175" y="1678883"/>
              <a:chExt cx="482600" cy="2700337"/>
            </a:xfrm>
          </p:grpSpPr>
          <p:sp>
            <p:nvSpPr>
              <p:cNvPr id="12" name="Line 46"/>
              <p:cNvSpPr>
                <a:spLocks noChangeShapeType="1"/>
              </p:cNvSpPr>
              <p:nvPr/>
            </p:nvSpPr>
            <p:spPr bwMode="auto">
              <a:xfrm>
                <a:off x="3184525" y="2273300"/>
                <a:ext cx="4762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Line 49"/>
              <p:cNvSpPr>
                <a:spLocks noChangeShapeType="1"/>
              </p:cNvSpPr>
              <p:nvPr/>
            </p:nvSpPr>
            <p:spPr bwMode="auto">
              <a:xfrm flipH="1">
                <a:off x="3178175" y="2284412"/>
                <a:ext cx="0" cy="35877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 flipH="1">
                <a:off x="3238500" y="2994025"/>
                <a:ext cx="0" cy="3587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3282123" y="3518361"/>
                <a:ext cx="334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>
                <a:off x="3194246" y="1678883"/>
                <a:ext cx="0" cy="2700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8" name="Line 61"/>
            <p:cNvSpPr>
              <a:spLocks noChangeShapeType="1"/>
            </p:cNvSpPr>
            <p:nvPr/>
          </p:nvSpPr>
          <p:spPr bwMode="auto">
            <a:xfrm>
              <a:off x="3267075" y="3365500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4" name="Gruppo 73"/>
          <p:cNvGrpSpPr/>
          <p:nvPr/>
        </p:nvGrpSpPr>
        <p:grpSpPr>
          <a:xfrm>
            <a:off x="4747474" y="1701025"/>
            <a:ext cx="1673787" cy="2700337"/>
            <a:chOff x="4906963" y="1754188"/>
            <a:chExt cx="1693862" cy="2700337"/>
          </a:xfrm>
        </p:grpSpPr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4911725" y="2273300"/>
              <a:ext cx="4476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71" name="Gruppo 70"/>
            <p:cNvGrpSpPr/>
            <p:nvPr/>
          </p:nvGrpSpPr>
          <p:grpSpPr>
            <a:xfrm>
              <a:off x="4906963" y="2273300"/>
              <a:ext cx="1693862" cy="1077912"/>
              <a:chOff x="4906963" y="2273300"/>
              <a:chExt cx="1693862" cy="1077912"/>
            </a:xfrm>
          </p:grpSpPr>
          <p:sp>
            <p:nvSpPr>
              <p:cNvPr id="18" name="Line 57"/>
              <p:cNvSpPr>
                <a:spLocks noChangeShapeType="1"/>
              </p:cNvSpPr>
              <p:nvPr/>
            </p:nvSpPr>
            <p:spPr bwMode="auto">
              <a:xfrm flipV="1">
                <a:off x="5343525" y="2633662"/>
                <a:ext cx="12382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58"/>
              <p:cNvSpPr>
                <a:spLocks noChangeShapeType="1"/>
              </p:cNvSpPr>
              <p:nvPr/>
            </p:nvSpPr>
            <p:spPr bwMode="auto">
              <a:xfrm flipV="1">
                <a:off x="4943475" y="2982912"/>
                <a:ext cx="165735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49"/>
              <p:cNvSpPr>
                <a:spLocks noChangeShapeType="1"/>
              </p:cNvSpPr>
              <p:nvPr/>
            </p:nvSpPr>
            <p:spPr bwMode="auto">
              <a:xfrm flipH="1">
                <a:off x="4906963" y="2273300"/>
                <a:ext cx="4762" cy="3571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Line 49"/>
              <p:cNvSpPr>
                <a:spLocks noChangeShapeType="1"/>
              </p:cNvSpPr>
              <p:nvPr/>
            </p:nvSpPr>
            <p:spPr bwMode="auto">
              <a:xfrm flipH="1">
                <a:off x="5354638" y="2279650"/>
                <a:ext cx="0" cy="3571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 flipH="1">
                <a:off x="4954588" y="2994025"/>
                <a:ext cx="0" cy="357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3" name="CasellaDiTesto 52"/>
            <p:cNvSpPr txBox="1"/>
            <p:nvPr/>
          </p:nvSpPr>
          <p:spPr>
            <a:xfrm>
              <a:off x="4992629" y="3496059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           C</a:t>
              </a:r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4924572" y="1754188"/>
              <a:ext cx="0" cy="2700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5354638" y="1754188"/>
              <a:ext cx="0" cy="2700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" name="Line 49"/>
          <p:cNvSpPr>
            <a:spLocks noChangeShapeType="1"/>
          </p:cNvSpPr>
          <p:nvPr/>
        </p:nvSpPr>
        <p:spPr bwMode="auto">
          <a:xfrm flipH="1">
            <a:off x="1434362" y="2228074"/>
            <a:ext cx="4707" cy="3571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 flipH="1">
            <a:off x="1487697" y="2929749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1439069" y="1599240"/>
            <a:ext cx="0" cy="2700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8" name="Gruppo 197"/>
          <p:cNvGrpSpPr/>
          <p:nvPr/>
        </p:nvGrpSpPr>
        <p:grpSpPr>
          <a:xfrm>
            <a:off x="1440637" y="2220137"/>
            <a:ext cx="466357" cy="719617"/>
            <a:chOff x="1440637" y="2220137"/>
            <a:chExt cx="466357" cy="719617"/>
          </a:xfrm>
        </p:grpSpPr>
        <p:sp>
          <p:nvSpPr>
            <p:cNvPr id="8" name="Line 40"/>
            <p:cNvSpPr>
              <a:spLocks noChangeShapeType="1"/>
            </p:cNvSpPr>
            <p:nvPr/>
          </p:nvSpPr>
          <p:spPr bwMode="auto">
            <a:xfrm>
              <a:off x="1440637" y="2220137"/>
              <a:ext cx="4251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Line 61"/>
            <p:cNvSpPr>
              <a:spLocks noChangeShapeType="1"/>
            </p:cNvSpPr>
            <p:nvPr/>
          </p:nvSpPr>
          <p:spPr bwMode="auto">
            <a:xfrm>
              <a:off x="1480312" y="2939754"/>
              <a:ext cx="4266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4" name="Gruppo 153"/>
          <p:cNvGrpSpPr/>
          <p:nvPr/>
        </p:nvGrpSpPr>
        <p:grpSpPr>
          <a:xfrm>
            <a:off x="1121800" y="4771840"/>
            <a:ext cx="1145770" cy="1086065"/>
            <a:chOff x="1281289" y="4825003"/>
            <a:chExt cx="1145770" cy="1086065"/>
          </a:xfrm>
        </p:grpSpPr>
        <p:sp>
          <p:nvSpPr>
            <p:cNvPr id="79" name="Ovale 78"/>
            <p:cNvSpPr/>
            <p:nvPr/>
          </p:nvSpPr>
          <p:spPr>
            <a:xfrm>
              <a:off x="1690903" y="5485803"/>
              <a:ext cx="441061" cy="4252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84" name="Figura a mano libera 83"/>
            <p:cNvSpPr/>
            <p:nvPr/>
          </p:nvSpPr>
          <p:spPr>
            <a:xfrm rot="10800000">
              <a:off x="1737253" y="5138693"/>
              <a:ext cx="485941" cy="403855"/>
            </a:xfrm>
            <a:custGeom>
              <a:avLst/>
              <a:gdLst>
                <a:gd name="connsiteX0" fmla="*/ 345629 w 985920"/>
                <a:gd name="connsiteY0" fmla="*/ 0 h 772940"/>
                <a:gd name="connsiteX1" fmla="*/ 189 w 985920"/>
                <a:gd name="connsiteY1" fmla="*/ 314960 h 772940"/>
                <a:gd name="connsiteX2" fmla="*/ 386269 w 985920"/>
                <a:gd name="connsiteY2" fmla="*/ 741680 h 772940"/>
                <a:gd name="connsiteX3" fmla="*/ 853629 w 985920"/>
                <a:gd name="connsiteY3" fmla="*/ 701040 h 772940"/>
                <a:gd name="connsiteX4" fmla="*/ 985709 w 985920"/>
                <a:gd name="connsiteY4" fmla="*/ 386080 h 772940"/>
                <a:gd name="connsiteX5" fmla="*/ 884109 w 985920"/>
                <a:gd name="connsiteY5" fmla="*/ 40640 h 77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920" h="772940">
                  <a:moveTo>
                    <a:pt x="345629" y="0"/>
                  </a:moveTo>
                  <a:cubicBezTo>
                    <a:pt x="169522" y="95673"/>
                    <a:pt x="-6584" y="191347"/>
                    <a:pt x="189" y="314960"/>
                  </a:cubicBezTo>
                  <a:cubicBezTo>
                    <a:pt x="6962" y="438573"/>
                    <a:pt x="244029" y="677333"/>
                    <a:pt x="386269" y="741680"/>
                  </a:cubicBezTo>
                  <a:cubicBezTo>
                    <a:pt x="528509" y="806027"/>
                    <a:pt x="753722" y="760307"/>
                    <a:pt x="853629" y="701040"/>
                  </a:cubicBezTo>
                  <a:cubicBezTo>
                    <a:pt x="953536" y="641773"/>
                    <a:pt x="980629" y="496147"/>
                    <a:pt x="985709" y="386080"/>
                  </a:cubicBezTo>
                  <a:cubicBezTo>
                    <a:pt x="990789" y="276013"/>
                    <a:pt x="902736" y="94827"/>
                    <a:pt x="884109" y="4064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1729059" y="4825003"/>
              <a:ext cx="69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1,1</a:t>
              </a:r>
            </a:p>
          </p:txBody>
        </p:sp>
        <p:cxnSp>
          <p:nvCxnSpPr>
            <p:cNvPr id="89" name="Connettore 2 88"/>
            <p:cNvCxnSpPr>
              <a:stCxn id="78" idx="6"/>
              <a:endCxn id="79" idx="2"/>
            </p:cNvCxnSpPr>
            <p:nvPr/>
          </p:nvCxnSpPr>
          <p:spPr>
            <a:xfrm flipV="1">
              <a:off x="1361713" y="5698436"/>
              <a:ext cx="329190" cy="891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asellaDiTesto 89"/>
            <p:cNvSpPr txBox="1"/>
            <p:nvPr/>
          </p:nvSpPr>
          <p:spPr>
            <a:xfrm>
              <a:off x="1281289" y="5383166"/>
              <a:ext cx="512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1,1</a:t>
              </a:r>
            </a:p>
          </p:txBody>
        </p:sp>
      </p:grpSp>
      <p:sp>
        <p:nvSpPr>
          <p:cNvPr id="97" name="object 9"/>
          <p:cNvSpPr txBox="1"/>
          <p:nvPr/>
        </p:nvSpPr>
        <p:spPr>
          <a:xfrm>
            <a:off x="110140" y="6202608"/>
            <a:ext cx="1252817" cy="25904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i="1" dirty="0">
                <a:latin typeface="Times New Roman"/>
                <a:cs typeface="Times New Roman"/>
              </a:rPr>
              <a:t>Legenda: </a:t>
            </a:r>
            <a:r>
              <a:rPr lang="it-IT"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it-IT" sz="1600" b="1" i="1" dirty="0">
                <a:latin typeface="Times New Roman"/>
                <a:cs typeface="Times New Roman"/>
              </a:rPr>
              <a:t>, </a:t>
            </a:r>
            <a:r>
              <a:rPr lang="it-IT" sz="1600" b="1" i="1" dirty="0">
                <a:solidFill>
                  <a:srgbClr val="7030A0"/>
                </a:solidFill>
                <a:latin typeface="Times New Roman"/>
                <a:cs typeface="Times New Roman"/>
              </a:rPr>
              <a:t>z</a:t>
            </a:r>
            <a:endParaRPr sz="1600" b="1" i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grpSp>
        <p:nvGrpSpPr>
          <p:cNvPr id="155" name="Gruppo 154"/>
          <p:cNvGrpSpPr/>
          <p:nvPr/>
        </p:nvGrpSpPr>
        <p:grpSpPr>
          <a:xfrm>
            <a:off x="1926221" y="4803064"/>
            <a:ext cx="936215" cy="1132048"/>
            <a:chOff x="2085710" y="4856227"/>
            <a:chExt cx="936215" cy="1132048"/>
          </a:xfrm>
        </p:grpSpPr>
        <p:sp>
          <p:nvSpPr>
            <p:cNvPr id="80" name="Ovale 79"/>
            <p:cNvSpPr/>
            <p:nvPr/>
          </p:nvSpPr>
          <p:spPr>
            <a:xfrm>
              <a:off x="2464179" y="5501001"/>
              <a:ext cx="401282" cy="417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2085710" y="5680498"/>
              <a:ext cx="5159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0,</a:t>
              </a:r>
              <a:r>
                <a:rPr lang="it-IT" sz="1400" b="1" dirty="0"/>
                <a:t>1</a:t>
              </a:r>
            </a:p>
          </p:txBody>
        </p:sp>
        <p:cxnSp>
          <p:nvCxnSpPr>
            <p:cNvPr id="91" name="Connettore 2 90"/>
            <p:cNvCxnSpPr>
              <a:endCxn id="80" idx="2"/>
            </p:cNvCxnSpPr>
            <p:nvPr/>
          </p:nvCxnSpPr>
          <p:spPr>
            <a:xfrm>
              <a:off x="2138412" y="5688541"/>
              <a:ext cx="325767" cy="214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asellaDiTesto 95"/>
            <p:cNvSpPr txBox="1"/>
            <p:nvPr/>
          </p:nvSpPr>
          <p:spPr>
            <a:xfrm>
              <a:off x="2542382" y="4856227"/>
              <a:ext cx="479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0,1</a:t>
              </a:r>
            </a:p>
          </p:txBody>
        </p:sp>
        <p:sp>
          <p:nvSpPr>
            <p:cNvPr id="141" name="Figura a mano libera 140"/>
            <p:cNvSpPr/>
            <p:nvPr/>
          </p:nvSpPr>
          <p:spPr>
            <a:xfrm rot="10800000">
              <a:off x="2535983" y="5162528"/>
              <a:ext cx="485941" cy="403855"/>
            </a:xfrm>
            <a:custGeom>
              <a:avLst/>
              <a:gdLst>
                <a:gd name="connsiteX0" fmla="*/ 345629 w 985920"/>
                <a:gd name="connsiteY0" fmla="*/ 0 h 772940"/>
                <a:gd name="connsiteX1" fmla="*/ 189 w 985920"/>
                <a:gd name="connsiteY1" fmla="*/ 314960 h 772940"/>
                <a:gd name="connsiteX2" fmla="*/ 386269 w 985920"/>
                <a:gd name="connsiteY2" fmla="*/ 741680 h 772940"/>
                <a:gd name="connsiteX3" fmla="*/ 853629 w 985920"/>
                <a:gd name="connsiteY3" fmla="*/ 701040 h 772940"/>
                <a:gd name="connsiteX4" fmla="*/ 985709 w 985920"/>
                <a:gd name="connsiteY4" fmla="*/ 386080 h 772940"/>
                <a:gd name="connsiteX5" fmla="*/ 884109 w 985920"/>
                <a:gd name="connsiteY5" fmla="*/ 40640 h 77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920" h="772940">
                  <a:moveTo>
                    <a:pt x="345629" y="0"/>
                  </a:moveTo>
                  <a:cubicBezTo>
                    <a:pt x="169522" y="95673"/>
                    <a:pt x="-6584" y="191347"/>
                    <a:pt x="189" y="314960"/>
                  </a:cubicBezTo>
                  <a:cubicBezTo>
                    <a:pt x="6962" y="438573"/>
                    <a:pt x="244029" y="677333"/>
                    <a:pt x="386269" y="741680"/>
                  </a:cubicBezTo>
                  <a:cubicBezTo>
                    <a:pt x="528509" y="806027"/>
                    <a:pt x="753722" y="760307"/>
                    <a:pt x="853629" y="701040"/>
                  </a:cubicBezTo>
                  <a:cubicBezTo>
                    <a:pt x="953536" y="641773"/>
                    <a:pt x="980629" y="496147"/>
                    <a:pt x="985709" y="386080"/>
                  </a:cubicBezTo>
                  <a:cubicBezTo>
                    <a:pt x="990789" y="276013"/>
                    <a:pt x="902736" y="94827"/>
                    <a:pt x="884109" y="4064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3" name="Gruppo 152"/>
          <p:cNvGrpSpPr/>
          <p:nvPr/>
        </p:nvGrpSpPr>
        <p:grpSpPr>
          <a:xfrm>
            <a:off x="647395" y="4841342"/>
            <a:ext cx="554829" cy="1119810"/>
            <a:chOff x="806884" y="4894505"/>
            <a:chExt cx="554829" cy="1119810"/>
          </a:xfrm>
        </p:grpSpPr>
        <p:sp>
          <p:nvSpPr>
            <p:cNvPr id="78" name="Ovale 77"/>
            <p:cNvSpPr/>
            <p:nvPr/>
          </p:nvSpPr>
          <p:spPr>
            <a:xfrm>
              <a:off x="912330" y="5560759"/>
              <a:ext cx="449383" cy="4535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rgbClr val="FF0000"/>
                  </a:solidFill>
                </a:rPr>
                <a:t>A</a:t>
              </a:r>
              <a:endParaRPr lang="it-IT" sz="2400" dirty="0"/>
            </a:p>
          </p:txBody>
        </p:sp>
        <p:sp>
          <p:nvSpPr>
            <p:cNvPr id="95" name="CasellaDiTesto 94"/>
            <p:cNvSpPr txBox="1"/>
            <p:nvPr/>
          </p:nvSpPr>
          <p:spPr>
            <a:xfrm>
              <a:off x="806884" y="4894505"/>
              <a:ext cx="551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0,0</a:t>
              </a:r>
            </a:p>
          </p:txBody>
        </p:sp>
        <p:sp>
          <p:nvSpPr>
            <p:cNvPr id="147" name="Figura a mano libera 146"/>
            <p:cNvSpPr/>
            <p:nvPr/>
          </p:nvSpPr>
          <p:spPr>
            <a:xfrm rot="9495796">
              <a:off x="818267" y="5209061"/>
              <a:ext cx="485941" cy="403855"/>
            </a:xfrm>
            <a:custGeom>
              <a:avLst/>
              <a:gdLst>
                <a:gd name="connsiteX0" fmla="*/ 345629 w 985920"/>
                <a:gd name="connsiteY0" fmla="*/ 0 h 772940"/>
                <a:gd name="connsiteX1" fmla="*/ 189 w 985920"/>
                <a:gd name="connsiteY1" fmla="*/ 314960 h 772940"/>
                <a:gd name="connsiteX2" fmla="*/ 386269 w 985920"/>
                <a:gd name="connsiteY2" fmla="*/ 741680 h 772940"/>
                <a:gd name="connsiteX3" fmla="*/ 853629 w 985920"/>
                <a:gd name="connsiteY3" fmla="*/ 701040 h 772940"/>
                <a:gd name="connsiteX4" fmla="*/ 985709 w 985920"/>
                <a:gd name="connsiteY4" fmla="*/ 386080 h 772940"/>
                <a:gd name="connsiteX5" fmla="*/ 884109 w 985920"/>
                <a:gd name="connsiteY5" fmla="*/ 40640 h 77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920" h="772940">
                  <a:moveTo>
                    <a:pt x="345629" y="0"/>
                  </a:moveTo>
                  <a:cubicBezTo>
                    <a:pt x="169522" y="95673"/>
                    <a:pt x="-6584" y="191347"/>
                    <a:pt x="189" y="314960"/>
                  </a:cubicBezTo>
                  <a:cubicBezTo>
                    <a:pt x="6962" y="438573"/>
                    <a:pt x="244029" y="677333"/>
                    <a:pt x="386269" y="741680"/>
                  </a:cubicBezTo>
                  <a:cubicBezTo>
                    <a:pt x="528509" y="806027"/>
                    <a:pt x="753722" y="760307"/>
                    <a:pt x="853629" y="701040"/>
                  </a:cubicBezTo>
                  <a:cubicBezTo>
                    <a:pt x="953536" y="641773"/>
                    <a:pt x="980629" y="496147"/>
                    <a:pt x="985709" y="386080"/>
                  </a:cubicBezTo>
                  <a:cubicBezTo>
                    <a:pt x="990789" y="276013"/>
                    <a:pt x="902736" y="94827"/>
                    <a:pt x="884109" y="4064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6" name="Gruppo 155"/>
          <p:cNvGrpSpPr/>
          <p:nvPr/>
        </p:nvGrpSpPr>
        <p:grpSpPr>
          <a:xfrm>
            <a:off x="2681723" y="4760234"/>
            <a:ext cx="1098828" cy="1134850"/>
            <a:chOff x="2841212" y="4813397"/>
            <a:chExt cx="1098828" cy="1134850"/>
          </a:xfrm>
        </p:grpSpPr>
        <p:sp>
          <p:nvSpPr>
            <p:cNvPr id="81" name="Ovale 80"/>
            <p:cNvSpPr/>
            <p:nvPr/>
          </p:nvSpPr>
          <p:spPr>
            <a:xfrm>
              <a:off x="3257877" y="5485803"/>
              <a:ext cx="481970" cy="4331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rgbClr val="FF0000"/>
                  </a:solidFill>
                </a:rPr>
                <a:t>D</a:t>
              </a:r>
            </a:p>
          </p:txBody>
        </p:sp>
        <p:cxnSp>
          <p:nvCxnSpPr>
            <p:cNvPr id="93" name="Connettore 2 92"/>
            <p:cNvCxnSpPr>
              <a:endCxn id="81" idx="2"/>
            </p:cNvCxnSpPr>
            <p:nvPr/>
          </p:nvCxnSpPr>
          <p:spPr>
            <a:xfrm flipV="1">
              <a:off x="2871873" y="5702358"/>
              <a:ext cx="386004" cy="5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asellaDiTesto 93"/>
            <p:cNvSpPr txBox="1"/>
            <p:nvPr/>
          </p:nvSpPr>
          <p:spPr>
            <a:xfrm>
              <a:off x="3361766" y="4813397"/>
              <a:ext cx="578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1,0</a:t>
              </a:r>
            </a:p>
          </p:txBody>
        </p:sp>
        <p:sp>
          <p:nvSpPr>
            <p:cNvPr id="146" name="Figura a mano libera 145"/>
            <p:cNvSpPr/>
            <p:nvPr/>
          </p:nvSpPr>
          <p:spPr>
            <a:xfrm rot="10800000">
              <a:off x="3377669" y="5122652"/>
              <a:ext cx="485941" cy="403855"/>
            </a:xfrm>
            <a:custGeom>
              <a:avLst/>
              <a:gdLst>
                <a:gd name="connsiteX0" fmla="*/ 345629 w 985920"/>
                <a:gd name="connsiteY0" fmla="*/ 0 h 772940"/>
                <a:gd name="connsiteX1" fmla="*/ 189 w 985920"/>
                <a:gd name="connsiteY1" fmla="*/ 314960 h 772940"/>
                <a:gd name="connsiteX2" fmla="*/ 386269 w 985920"/>
                <a:gd name="connsiteY2" fmla="*/ 741680 h 772940"/>
                <a:gd name="connsiteX3" fmla="*/ 853629 w 985920"/>
                <a:gd name="connsiteY3" fmla="*/ 701040 h 772940"/>
                <a:gd name="connsiteX4" fmla="*/ 985709 w 985920"/>
                <a:gd name="connsiteY4" fmla="*/ 386080 h 772940"/>
                <a:gd name="connsiteX5" fmla="*/ 884109 w 985920"/>
                <a:gd name="connsiteY5" fmla="*/ 40640 h 77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920" h="772940">
                  <a:moveTo>
                    <a:pt x="345629" y="0"/>
                  </a:moveTo>
                  <a:cubicBezTo>
                    <a:pt x="169522" y="95673"/>
                    <a:pt x="-6584" y="191347"/>
                    <a:pt x="189" y="314960"/>
                  </a:cubicBezTo>
                  <a:cubicBezTo>
                    <a:pt x="6962" y="438573"/>
                    <a:pt x="244029" y="677333"/>
                    <a:pt x="386269" y="741680"/>
                  </a:cubicBezTo>
                  <a:cubicBezTo>
                    <a:pt x="528509" y="806027"/>
                    <a:pt x="753722" y="760307"/>
                    <a:pt x="853629" y="701040"/>
                  </a:cubicBezTo>
                  <a:cubicBezTo>
                    <a:pt x="953536" y="641773"/>
                    <a:pt x="980629" y="496147"/>
                    <a:pt x="985709" y="386080"/>
                  </a:cubicBezTo>
                  <a:cubicBezTo>
                    <a:pt x="990789" y="276013"/>
                    <a:pt x="902736" y="94827"/>
                    <a:pt x="884109" y="4064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CasellaDiTesto 148"/>
            <p:cNvSpPr txBox="1"/>
            <p:nvPr/>
          </p:nvSpPr>
          <p:spPr>
            <a:xfrm>
              <a:off x="2841212" y="5640470"/>
              <a:ext cx="578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1,0</a:t>
              </a:r>
            </a:p>
          </p:txBody>
        </p:sp>
      </p:grpSp>
      <p:grpSp>
        <p:nvGrpSpPr>
          <p:cNvPr id="157" name="Gruppo 156"/>
          <p:cNvGrpSpPr/>
          <p:nvPr/>
        </p:nvGrpSpPr>
        <p:grpSpPr>
          <a:xfrm>
            <a:off x="1005858" y="5876476"/>
            <a:ext cx="2286000" cy="599703"/>
            <a:chOff x="1165347" y="5929639"/>
            <a:chExt cx="2286000" cy="599703"/>
          </a:xfrm>
        </p:grpSpPr>
        <p:sp>
          <p:nvSpPr>
            <p:cNvPr id="86" name="CasellaDiTesto 85"/>
            <p:cNvSpPr txBox="1"/>
            <p:nvPr/>
          </p:nvSpPr>
          <p:spPr>
            <a:xfrm>
              <a:off x="2078059" y="6160010"/>
              <a:ext cx="569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0,</a:t>
              </a:r>
              <a:r>
                <a:rPr lang="it-IT" b="1" dirty="0"/>
                <a:t>0</a:t>
              </a:r>
            </a:p>
          </p:txBody>
        </p:sp>
        <p:sp>
          <p:nvSpPr>
            <p:cNvPr id="152" name="Figura a mano libera 151"/>
            <p:cNvSpPr/>
            <p:nvPr/>
          </p:nvSpPr>
          <p:spPr>
            <a:xfrm>
              <a:off x="1165347" y="5929639"/>
              <a:ext cx="2286000" cy="303676"/>
            </a:xfrm>
            <a:custGeom>
              <a:avLst/>
              <a:gdLst>
                <a:gd name="connsiteX0" fmla="*/ 0 w 2286000"/>
                <a:gd name="connsiteY0" fmla="*/ 76200 h 389279"/>
                <a:gd name="connsiteX1" fmla="*/ 381000 w 2286000"/>
                <a:gd name="connsiteY1" fmla="*/ 342900 h 389279"/>
                <a:gd name="connsiteX2" fmla="*/ 1625600 w 2286000"/>
                <a:gd name="connsiteY2" fmla="*/ 355600 h 389279"/>
                <a:gd name="connsiteX3" fmla="*/ 2286000 w 2286000"/>
                <a:gd name="connsiteY3" fmla="*/ 0 h 38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389279">
                  <a:moveTo>
                    <a:pt x="0" y="76200"/>
                  </a:moveTo>
                  <a:cubicBezTo>
                    <a:pt x="55033" y="186266"/>
                    <a:pt x="110067" y="296333"/>
                    <a:pt x="381000" y="342900"/>
                  </a:cubicBezTo>
                  <a:cubicBezTo>
                    <a:pt x="651933" y="389467"/>
                    <a:pt x="1308100" y="412750"/>
                    <a:pt x="1625600" y="355600"/>
                  </a:cubicBezTo>
                  <a:cubicBezTo>
                    <a:pt x="1943100" y="298450"/>
                    <a:pt x="2114550" y="149225"/>
                    <a:pt x="2286000" y="0"/>
                  </a:cubicBezTo>
                </a:path>
              </a:pathLst>
            </a:custGeom>
            <a:noFill/>
            <a:ln w="19050">
              <a:solidFill>
                <a:srgbClr val="7DA2CE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7" name="Gruppo 196"/>
          <p:cNvGrpSpPr/>
          <p:nvPr/>
        </p:nvGrpSpPr>
        <p:grpSpPr>
          <a:xfrm>
            <a:off x="1517082" y="3094226"/>
            <a:ext cx="314510" cy="783874"/>
            <a:chOff x="1517082" y="3094226"/>
            <a:chExt cx="314510" cy="783874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1517082" y="350876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B</a:t>
              </a:r>
            </a:p>
          </p:txBody>
        </p:sp>
        <p:pic>
          <p:nvPicPr>
            <p:cNvPr id="171" name="Immagine 1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290" y="3094226"/>
              <a:ext cx="270184" cy="318016"/>
            </a:xfrm>
            <a:prstGeom prst="rect">
              <a:avLst/>
            </a:prstGeom>
          </p:spPr>
        </p:pic>
      </p:grpSp>
      <p:pic>
        <p:nvPicPr>
          <p:cNvPr id="172" name="Immagine 1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6"/>
          <a:stretch/>
        </p:blipFill>
        <p:spPr>
          <a:xfrm>
            <a:off x="1087195" y="3083773"/>
            <a:ext cx="315932" cy="146855"/>
          </a:xfrm>
          <a:prstGeom prst="rect">
            <a:avLst/>
          </a:prstGeom>
        </p:spPr>
      </p:pic>
      <p:pic>
        <p:nvPicPr>
          <p:cNvPr id="173" name="Immagine 1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6" y="3046571"/>
            <a:ext cx="372677" cy="438654"/>
          </a:xfrm>
          <a:prstGeom prst="rect">
            <a:avLst/>
          </a:prstGeom>
        </p:spPr>
      </p:pic>
      <p:pic>
        <p:nvPicPr>
          <p:cNvPr id="174" name="Immagine 1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6"/>
          <a:stretch/>
        </p:blipFill>
        <p:spPr>
          <a:xfrm>
            <a:off x="3156856" y="3052431"/>
            <a:ext cx="315932" cy="146855"/>
          </a:xfrm>
          <a:prstGeom prst="rect">
            <a:avLst/>
          </a:prstGeom>
        </p:spPr>
      </p:pic>
      <p:pic>
        <p:nvPicPr>
          <p:cNvPr id="175" name="Immagine 17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6"/>
          <a:stretch/>
        </p:blipFill>
        <p:spPr>
          <a:xfrm>
            <a:off x="3918804" y="3071262"/>
            <a:ext cx="315932" cy="146855"/>
          </a:xfrm>
          <a:prstGeom prst="rect">
            <a:avLst/>
          </a:prstGeom>
        </p:spPr>
      </p:pic>
      <p:sp>
        <p:nvSpPr>
          <p:cNvPr id="177" name="CasellaDiTesto 176"/>
          <p:cNvSpPr txBox="1"/>
          <p:nvPr/>
        </p:nvSpPr>
        <p:spPr>
          <a:xfrm>
            <a:off x="6362080" y="4614220"/>
            <a:ext cx="2677801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Sulla </a:t>
            </a:r>
            <a:r>
              <a:rPr lang="it-IT" sz="1400" dirty="0" err="1"/>
              <a:t>TdF</a:t>
            </a:r>
            <a:r>
              <a:rPr lang="it-IT" sz="1400" dirty="0"/>
              <a:t> la variazione dell’ingresso determina il cambio di colonna, e quindi: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Dopo </a:t>
            </a:r>
            <a:r>
              <a:rPr lang="el-GR" sz="1400" b="1" dirty="0">
                <a:solidFill>
                  <a:srgbClr val="FF0000"/>
                </a:solidFill>
              </a:rPr>
              <a:t>τ</a:t>
            </a:r>
            <a:r>
              <a:rPr lang="it-IT" sz="1400" b="1" baseline="-25000" dirty="0">
                <a:solidFill>
                  <a:srgbClr val="FF0000"/>
                </a:solidFill>
              </a:rPr>
              <a:t>F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l’uscita si aggiornerà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Dopo </a:t>
            </a:r>
            <a:r>
              <a:rPr lang="el-GR" sz="1400" b="1" dirty="0">
                <a:solidFill>
                  <a:srgbClr val="FF0000"/>
                </a:solidFill>
              </a:rPr>
              <a:t>τ</a:t>
            </a:r>
            <a:r>
              <a:rPr lang="it-IT" sz="1400" b="1" baseline="-25000" dirty="0">
                <a:solidFill>
                  <a:srgbClr val="FF0000"/>
                </a:solidFill>
              </a:rPr>
              <a:t>G</a:t>
            </a:r>
            <a:r>
              <a:rPr lang="it-IT" sz="1400" baseline="-25000" dirty="0"/>
              <a:t> </a:t>
            </a:r>
            <a:r>
              <a:rPr lang="it-IT" sz="1400" dirty="0"/>
              <a:t>si aggiornerà lo stato, e quindi sulla </a:t>
            </a:r>
            <a:r>
              <a:rPr lang="it-IT" sz="1400" dirty="0" err="1"/>
              <a:t>TdF</a:t>
            </a:r>
            <a:r>
              <a:rPr lang="it-IT" sz="1400" dirty="0"/>
              <a:t> ci sposteremo di riga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Dopo </a:t>
            </a:r>
            <a:r>
              <a:rPr lang="el-GR" sz="1400" b="1" dirty="0">
                <a:solidFill>
                  <a:srgbClr val="FF0000"/>
                </a:solidFill>
              </a:rPr>
              <a:t>τ</a:t>
            </a:r>
            <a:r>
              <a:rPr lang="it-IT" sz="1400" b="1" baseline="-25000" dirty="0">
                <a:solidFill>
                  <a:srgbClr val="FF0000"/>
                </a:solidFill>
              </a:rPr>
              <a:t>F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+  </a:t>
            </a:r>
            <a:r>
              <a:rPr lang="el-GR" sz="1400" b="1" dirty="0">
                <a:solidFill>
                  <a:srgbClr val="FF0000"/>
                </a:solidFill>
              </a:rPr>
              <a:t>τ</a:t>
            </a:r>
            <a:r>
              <a:rPr lang="it-IT" sz="1400" b="1" baseline="-25000" dirty="0">
                <a:solidFill>
                  <a:srgbClr val="FF0000"/>
                </a:solidFill>
              </a:rPr>
              <a:t>G</a:t>
            </a:r>
            <a:r>
              <a:rPr lang="it-IT" sz="1400" dirty="0"/>
              <a:t>  si aggiornerà l’uscita relativa al nuovo stato!</a:t>
            </a:r>
          </a:p>
        </p:txBody>
      </p:sp>
      <p:grpSp>
        <p:nvGrpSpPr>
          <p:cNvPr id="194" name="Gruppo 193"/>
          <p:cNvGrpSpPr/>
          <p:nvPr/>
        </p:nvGrpSpPr>
        <p:grpSpPr>
          <a:xfrm>
            <a:off x="3589543" y="5311292"/>
            <a:ext cx="2767656" cy="1165572"/>
            <a:chOff x="4069291" y="5228489"/>
            <a:chExt cx="2767656" cy="1165572"/>
          </a:xfrm>
        </p:grpSpPr>
        <p:sp>
          <p:nvSpPr>
            <p:cNvPr id="159" name="Rettangolo 158"/>
            <p:cNvSpPr/>
            <p:nvPr/>
          </p:nvSpPr>
          <p:spPr>
            <a:xfrm>
              <a:off x="4811711" y="5228489"/>
              <a:ext cx="1359705" cy="1165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/>
                <a:t>RETE SEQUENZIALE CHE CONTROLLA LA LAMPADINA</a:t>
              </a:r>
            </a:p>
          </p:txBody>
        </p:sp>
        <p:cxnSp>
          <p:nvCxnSpPr>
            <p:cNvPr id="160" name="Connettore 2 159"/>
            <p:cNvCxnSpPr>
              <a:endCxn id="159" idx="1"/>
            </p:cNvCxnSpPr>
            <p:nvPr/>
          </p:nvCxnSpPr>
          <p:spPr>
            <a:xfrm flipV="1">
              <a:off x="4069291" y="5811275"/>
              <a:ext cx="742420" cy="36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2 160"/>
            <p:cNvCxnSpPr/>
            <p:nvPr/>
          </p:nvCxnSpPr>
          <p:spPr>
            <a:xfrm>
              <a:off x="6171416" y="5814878"/>
              <a:ext cx="665531" cy="115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CasellaDiTesto 161"/>
            <p:cNvSpPr txBox="1"/>
            <p:nvPr/>
          </p:nvSpPr>
          <p:spPr>
            <a:xfrm>
              <a:off x="4239757" y="5510476"/>
              <a:ext cx="227037" cy="148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3" name="CasellaDiTesto 162"/>
            <p:cNvSpPr txBox="1"/>
            <p:nvPr/>
          </p:nvSpPr>
          <p:spPr>
            <a:xfrm>
              <a:off x="6286906" y="5529788"/>
              <a:ext cx="550041" cy="14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7030A0"/>
                  </a:solidFill>
                </a:rPr>
                <a:t>z</a:t>
              </a:r>
            </a:p>
          </p:txBody>
        </p:sp>
        <p:pic>
          <p:nvPicPr>
            <p:cNvPr id="183" name="Immagine 18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26"/>
            <a:stretch/>
          </p:blipFill>
          <p:spPr>
            <a:xfrm>
              <a:off x="6264818" y="5945179"/>
              <a:ext cx="315932" cy="146855"/>
            </a:xfrm>
            <a:prstGeom prst="rect">
              <a:avLst/>
            </a:prstGeom>
          </p:spPr>
        </p:pic>
        <p:pic>
          <p:nvPicPr>
            <p:cNvPr id="193" name="Immagin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52" y="5939519"/>
              <a:ext cx="314145" cy="173434"/>
            </a:xfrm>
            <a:prstGeom prst="rect">
              <a:avLst/>
            </a:prstGeom>
          </p:spPr>
        </p:pic>
      </p:grpSp>
      <p:sp>
        <p:nvSpPr>
          <p:cNvPr id="196" name="Segnaposto testo 2"/>
          <p:cNvSpPr txBox="1">
            <a:spLocks/>
          </p:cNvSpPr>
          <p:nvPr/>
        </p:nvSpPr>
        <p:spPr>
          <a:xfrm>
            <a:off x="332559" y="773065"/>
            <a:ext cx="90338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kern="0" dirty="0" err="1"/>
              <a:t>Disegnamo</a:t>
            </a:r>
            <a:r>
              <a:rPr lang="it-IT" sz="1800" kern="0" dirty="0"/>
              <a:t> la dinamica dello STATO INTERNO  e di z, in risposta alle variazioni di x, per visualizzare il comportamento della nostra RSA dettato dal diagramma degli stati</a:t>
            </a:r>
          </a:p>
        </p:txBody>
      </p:sp>
    </p:spTree>
    <p:extLst>
      <p:ext uri="{BB962C8B-B14F-4D97-AF65-F5344CB8AC3E}">
        <p14:creationId xmlns:p14="http://schemas.microsoft.com/office/powerpoint/2010/main" val="31119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  <p:bldP spid="45" grpId="0" animBg="1"/>
      <p:bldP spid="177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2258" y="157098"/>
            <a:ext cx="7660742" cy="923330"/>
          </a:xfrm>
        </p:spPr>
        <p:txBody>
          <a:bodyPr/>
          <a:lstStyle/>
          <a:p>
            <a:r>
              <a:rPr lang="it-IT" sz="2000" dirty="0"/>
              <a:t>CONSIDERAZIONE SULLE USCITE NELLE RSA DI MEALY </a:t>
            </a:r>
            <a:br>
              <a:rPr lang="it-IT" sz="2000" dirty="0"/>
            </a:br>
            <a:r>
              <a:rPr lang="it-IT" sz="2000" dirty="0"/>
              <a:t>(esempio: il caso della lampadina che cambia valore premendo il tasto)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5314315" y="1416507"/>
            <a:ext cx="3601846" cy="4878302"/>
            <a:chOff x="5314315" y="1416507"/>
            <a:chExt cx="3601846" cy="4878302"/>
          </a:xfrm>
        </p:grpSpPr>
        <p:sp>
          <p:nvSpPr>
            <p:cNvPr id="4" name="object 8"/>
            <p:cNvSpPr txBox="1"/>
            <p:nvPr/>
          </p:nvSpPr>
          <p:spPr>
            <a:xfrm>
              <a:off x="6510841" y="5164073"/>
              <a:ext cx="1444058" cy="1130736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2540" rIns="0" bIns="18000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750" dirty="0">
                <a:latin typeface="Times New Roman"/>
                <a:cs typeface="Times New Roman"/>
              </a:endParaRPr>
            </a:p>
            <a:p>
              <a:pPr marL="198120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memoria</a:t>
              </a:r>
              <a:endParaRPr sz="2400" dirty="0">
                <a:latin typeface="Times New Roman"/>
                <a:cs typeface="Times New Roman"/>
              </a:endParaRPr>
            </a:p>
            <a:p>
              <a:pPr marL="212090">
                <a:lnSpc>
                  <a:spcPct val="100000"/>
                </a:lnSpc>
                <a:spcBef>
                  <a:spcPts val="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(</a:t>
              </a:r>
              <a:r>
                <a:rPr sz="2000" b="1" dirty="0" err="1">
                  <a:latin typeface="Times New Roman"/>
                  <a:cs typeface="Times New Roman"/>
                </a:rPr>
                <a:t>ritardo</a:t>
              </a:r>
              <a:r>
                <a:rPr lang="it-IT" sz="2000" b="1" dirty="0">
                  <a:latin typeface="Times New Roman"/>
                  <a:cs typeface="Times New Roman"/>
                </a:rPr>
                <a:t> </a:t>
              </a:r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it-IT" sz="2000" b="1" baseline="-25000" dirty="0">
                  <a:solidFill>
                    <a:srgbClr val="FF0000"/>
                  </a:solidFill>
                </a:rPr>
                <a:t>G</a:t>
              </a:r>
              <a:r>
                <a:rPr sz="2000" b="1" dirty="0">
                  <a:latin typeface="Times New Roman"/>
                  <a:cs typeface="Times New Roman"/>
                </a:rPr>
                <a:t>)</a:t>
              </a:r>
              <a:endParaRPr sz="2000" dirty="0">
                <a:latin typeface="Times New Roman"/>
                <a:cs typeface="Times New Roman"/>
              </a:endParaRPr>
            </a:p>
          </p:txBody>
        </p:sp>
        <p:sp>
          <p:nvSpPr>
            <p:cNvPr id="5" name="object 6"/>
            <p:cNvSpPr txBox="1"/>
            <p:nvPr/>
          </p:nvSpPr>
          <p:spPr>
            <a:xfrm>
              <a:off x="6575297" y="1427225"/>
              <a:ext cx="1373505" cy="153054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F</a:t>
              </a:r>
              <a:endParaRPr lang="it-IT" sz="2400" b="1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400" b="1" dirty="0">
                  <a:solidFill>
                    <a:srgbClr val="FF0000"/>
                  </a:solidFill>
                </a:rPr>
                <a:t>(</a:t>
              </a:r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F</a:t>
              </a:r>
              <a:r>
                <a:rPr lang="it-IT" sz="24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)</a:t>
              </a:r>
            </a:p>
            <a:p>
              <a:pPr algn="ctr">
                <a:lnSpc>
                  <a:spcPct val="100000"/>
                </a:lnSpc>
              </a:pPr>
              <a:endParaRPr sz="2400" dirty="0">
                <a:latin typeface="Times New Roman"/>
                <a:cs typeface="Times New Roman"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5811011" y="1595627"/>
              <a:ext cx="2590800" cy="4229101"/>
              <a:chOff x="5811011" y="1595627"/>
              <a:chExt cx="2590800" cy="4229101"/>
            </a:xfrm>
          </p:grpSpPr>
          <p:sp>
            <p:nvSpPr>
              <p:cNvPr id="7" name="object 7"/>
              <p:cNvSpPr txBox="1"/>
              <p:nvPr/>
            </p:nvSpPr>
            <p:spPr>
              <a:xfrm>
                <a:off x="6575297" y="3326129"/>
                <a:ext cx="1373505" cy="114617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vert="horz" wrap="square" lIns="0" tIns="698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2700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2400" b="1" dirty="0">
                    <a:latin typeface="Times New Roman"/>
                    <a:cs typeface="Times New Roman"/>
                  </a:rPr>
                  <a:t>G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8" name="object 10"/>
              <p:cNvSpPr/>
              <p:nvPr/>
            </p:nvSpPr>
            <p:spPr>
              <a:xfrm>
                <a:off x="7925561" y="3919728"/>
                <a:ext cx="47625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905000">
                    <a:moveTo>
                      <a:pt x="114300" y="1790700"/>
                    </a:moveTo>
                    <a:lnTo>
                      <a:pt x="0" y="1847850"/>
                    </a:lnTo>
                    <a:lnTo>
                      <a:pt x="114300" y="1905000"/>
                    </a:lnTo>
                    <a:lnTo>
                      <a:pt x="114300" y="1866900"/>
                    </a:lnTo>
                    <a:lnTo>
                      <a:pt x="95250" y="1866900"/>
                    </a:lnTo>
                    <a:lnTo>
                      <a:pt x="95250" y="1828800"/>
                    </a:lnTo>
                    <a:lnTo>
                      <a:pt x="114300" y="1828800"/>
                    </a:lnTo>
                    <a:lnTo>
                      <a:pt x="114300" y="1790700"/>
                    </a:lnTo>
                    <a:close/>
                  </a:path>
                  <a:path w="476250" h="1905000">
                    <a:moveTo>
                      <a:pt x="114300" y="1828800"/>
                    </a:moveTo>
                    <a:lnTo>
                      <a:pt x="95250" y="1828800"/>
                    </a:lnTo>
                    <a:lnTo>
                      <a:pt x="95250" y="1866900"/>
                    </a:lnTo>
                    <a:lnTo>
                      <a:pt x="114300" y="1866900"/>
                    </a:lnTo>
                    <a:lnTo>
                      <a:pt x="114300" y="1828800"/>
                    </a:lnTo>
                    <a:close/>
                  </a:path>
                  <a:path w="476250" h="1905000">
                    <a:moveTo>
                      <a:pt x="438150" y="1828800"/>
                    </a:moveTo>
                    <a:lnTo>
                      <a:pt x="114300" y="1828800"/>
                    </a:lnTo>
                    <a:lnTo>
                      <a:pt x="114300" y="1866900"/>
                    </a:lnTo>
                    <a:lnTo>
                      <a:pt x="457200" y="1866900"/>
                    </a:lnTo>
                    <a:lnTo>
                      <a:pt x="464623" y="1865402"/>
                    </a:lnTo>
                    <a:lnTo>
                      <a:pt x="470677" y="1861318"/>
                    </a:lnTo>
                    <a:lnTo>
                      <a:pt x="474755" y="1855262"/>
                    </a:lnTo>
                    <a:lnTo>
                      <a:pt x="476250" y="1847850"/>
                    </a:lnTo>
                    <a:lnTo>
                      <a:pt x="438150" y="1847850"/>
                    </a:lnTo>
                    <a:lnTo>
                      <a:pt x="438150" y="1828800"/>
                    </a:lnTo>
                    <a:close/>
                  </a:path>
                  <a:path w="476250" h="1905000">
                    <a:moveTo>
                      <a:pt x="438150" y="19050"/>
                    </a:moveTo>
                    <a:lnTo>
                      <a:pt x="438150" y="1847850"/>
                    </a:lnTo>
                    <a:lnTo>
                      <a:pt x="457200" y="1828800"/>
                    </a:lnTo>
                    <a:lnTo>
                      <a:pt x="476250" y="1828800"/>
                    </a:lnTo>
                    <a:lnTo>
                      <a:pt x="476250" y="38100"/>
                    </a:lnTo>
                    <a:lnTo>
                      <a:pt x="457200" y="38100"/>
                    </a:lnTo>
                    <a:lnTo>
                      <a:pt x="438150" y="19050"/>
                    </a:lnTo>
                    <a:close/>
                  </a:path>
                  <a:path w="476250" h="1905000">
                    <a:moveTo>
                      <a:pt x="476250" y="1828800"/>
                    </a:moveTo>
                    <a:lnTo>
                      <a:pt x="457200" y="1828800"/>
                    </a:lnTo>
                    <a:lnTo>
                      <a:pt x="438150" y="1847850"/>
                    </a:lnTo>
                    <a:lnTo>
                      <a:pt x="476250" y="1847850"/>
                    </a:lnTo>
                    <a:lnTo>
                      <a:pt x="476250" y="1828800"/>
                    </a:lnTo>
                    <a:close/>
                  </a:path>
                  <a:path w="476250" h="1905000">
                    <a:moveTo>
                      <a:pt x="457200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438150" y="38100"/>
                    </a:lnTo>
                    <a:lnTo>
                      <a:pt x="438150" y="19050"/>
                    </a:lnTo>
                    <a:lnTo>
                      <a:pt x="476250" y="19050"/>
                    </a:lnTo>
                    <a:lnTo>
                      <a:pt x="474755" y="11626"/>
                    </a:lnTo>
                    <a:lnTo>
                      <a:pt x="470677" y="5572"/>
                    </a:lnTo>
                    <a:lnTo>
                      <a:pt x="464623" y="1494"/>
                    </a:lnTo>
                    <a:lnTo>
                      <a:pt x="457200" y="0"/>
                    </a:lnTo>
                    <a:close/>
                  </a:path>
                  <a:path w="476250" h="1905000">
                    <a:moveTo>
                      <a:pt x="476250" y="19050"/>
                    </a:moveTo>
                    <a:lnTo>
                      <a:pt x="438150" y="19050"/>
                    </a:lnTo>
                    <a:lnTo>
                      <a:pt x="457200" y="38100"/>
                    </a:lnTo>
                    <a:lnTo>
                      <a:pt x="476250" y="38100"/>
                    </a:lnTo>
                    <a:lnTo>
                      <a:pt x="476250" y="190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2"/>
              <p:cNvSpPr/>
              <p:nvPr/>
            </p:nvSpPr>
            <p:spPr>
              <a:xfrm>
                <a:off x="6115811" y="4186428"/>
                <a:ext cx="45974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59740" h="114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57150" y="114300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0465" y="76200"/>
                    </a:lnTo>
                    <a:lnTo>
                      <a:pt x="57150" y="76200"/>
                    </a:lnTo>
                    <a:lnTo>
                      <a:pt x="57150" y="38100"/>
                    </a:lnTo>
                    <a:lnTo>
                      <a:pt x="110465" y="3810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459740" h="114300">
                    <a:moveTo>
                      <a:pt x="345186" y="0"/>
                    </a:moveTo>
                    <a:lnTo>
                      <a:pt x="345186" y="114300"/>
                    </a:lnTo>
                    <a:lnTo>
                      <a:pt x="421386" y="76200"/>
                    </a:lnTo>
                    <a:lnTo>
                      <a:pt x="364236" y="76200"/>
                    </a:lnTo>
                    <a:lnTo>
                      <a:pt x="364236" y="38100"/>
                    </a:lnTo>
                    <a:lnTo>
                      <a:pt x="421386" y="38100"/>
                    </a:lnTo>
                    <a:lnTo>
                      <a:pt x="345186" y="0"/>
                    </a:lnTo>
                    <a:close/>
                  </a:path>
                  <a:path w="459740" h="114300">
                    <a:moveTo>
                      <a:pt x="110465" y="38100"/>
                    </a:moveTo>
                    <a:lnTo>
                      <a:pt x="57150" y="38100"/>
                    </a:lnTo>
                    <a:lnTo>
                      <a:pt x="57150" y="76200"/>
                    </a:lnTo>
                    <a:lnTo>
                      <a:pt x="110465" y="76200"/>
                    </a:lnTo>
                    <a:lnTo>
                      <a:pt x="114300" y="57150"/>
                    </a:lnTo>
                    <a:lnTo>
                      <a:pt x="110465" y="38100"/>
                    </a:lnTo>
                    <a:close/>
                  </a:path>
                  <a:path w="459740" h="114300">
                    <a:moveTo>
                      <a:pt x="345186" y="38100"/>
                    </a:moveTo>
                    <a:lnTo>
                      <a:pt x="110465" y="38100"/>
                    </a:lnTo>
                    <a:lnTo>
                      <a:pt x="114300" y="57150"/>
                    </a:lnTo>
                    <a:lnTo>
                      <a:pt x="110465" y="76200"/>
                    </a:lnTo>
                    <a:lnTo>
                      <a:pt x="345186" y="76200"/>
                    </a:lnTo>
                    <a:lnTo>
                      <a:pt x="345186" y="38100"/>
                    </a:lnTo>
                    <a:close/>
                  </a:path>
                  <a:path w="459740" h="114300">
                    <a:moveTo>
                      <a:pt x="421386" y="38100"/>
                    </a:moveTo>
                    <a:lnTo>
                      <a:pt x="364236" y="38100"/>
                    </a:lnTo>
                    <a:lnTo>
                      <a:pt x="364236" y="76200"/>
                    </a:lnTo>
                    <a:lnTo>
                      <a:pt x="421386" y="76200"/>
                    </a:lnTo>
                    <a:lnTo>
                      <a:pt x="459486" y="57150"/>
                    </a:lnTo>
                    <a:lnTo>
                      <a:pt x="421386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5"/>
              <p:cNvSpPr txBox="1"/>
              <p:nvPr/>
            </p:nvSpPr>
            <p:spPr>
              <a:xfrm>
                <a:off x="8065769" y="3474846"/>
                <a:ext cx="29718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s*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11" name="object 17"/>
              <p:cNvSpPr/>
              <p:nvPr/>
            </p:nvSpPr>
            <p:spPr>
              <a:xfrm>
                <a:off x="5811011" y="1595627"/>
                <a:ext cx="74295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2019300">
                    <a:moveTo>
                      <a:pt x="628650" y="1905000"/>
                    </a:moveTo>
                    <a:lnTo>
                      <a:pt x="628650" y="2019300"/>
                    </a:lnTo>
                    <a:lnTo>
                      <a:pt x="704849" y="1981200"/>
                    </a:lnTo>
                    <a:lnTo>
                      <a:pt x="647700" y="1981200"/>
                    </a:lnTo>
                    <a:lnTo>
                      <a:pt x="647700" y="1943100"/>
                    </a:lnTo>
                    <a:lnTo>
                      <a:pt x="704849" y="1943100"/>
                    </a:lnTo>
                    <a:lnTo>
                      <a:pt x="628650" y="1905000"/>
                    </a:lnTo>
                    <a:close/>
                  </a:path>
                  <a:path w="742950" h="2019300">
                    <a:moveTo>
                      <a:pt x="38100" y="110465"/>
                    </a:moveTo>
                    <a:lnTo>
                      <a:pt x="38100" y="1962150"/>
                    </a:lnTo>
                    <a:lnTo>
                      <a:pt x="39594" y="1969573"/>
                    </a:lnTo>
                    <a:lnTo>
                      <a:pt x="43672" y="1975627"/>
                    </a:lnTo>
                    <a:lnTo>
                      <a:pt x="49726" y="1979705"/>
                    </a:lnTo>
                    <a:lnTo>
                      <a:pt x="57150" y="1981200"/>
                    </a:lnTo>
                    <a:lnTo>
                      <a:pt x="628650" y="1981200"/>
                    </a:lnTo>
                    <a:lnTo>
                      <a:pt x="628650" y="1962150"/>
                    </a:lnTo>
                    <a:lnTo>
                      <a:pt x="76200" y="1962150"/>
                    </a:lnTo>
                    <a:lnTo>
                      <a:pt x="57150" y="1943100"/>
                    </a:lnTo>
                    <a:lnTo>
                      <a:pt x="76200" y="1943100"/>
                    </a:lnTo>
                    <a:lnTo>
                      <a:pt x="76200" y="114300"/>
                    </a:lnTo>
                    <a:lnTo>
                      <a:pt x="57150" y="114300"/>
                    </a:lnTo>
                    <a:lnTo>
                      <a:pt x="38100" y="110465"/>
                    </a:lnTo>
                    <a:close/>
                  </a:path>
                  <a:path w="742950" h="2019300">
                    <a:moveTo>
                      <a:pt x="704849" y="1943100"/>
                    </a:moveTo>
                    <a:lnTo>
                      <a:pt x="647700" y="1943100"/>
                    </a:lnTo>
                    <a:lnTo>
                      <a:pt x="647700" y="1981200"/>
                    </a:lnTo>
                    <a:lnTo>
                      <a:pt x="704849" y="1981200"/>
                    </a:lnTo>
                    <a:lnTo>
                      <a:pt x="742949" y="1962150"/>
                    </a:lnTo>
                    <a:lnTo>
                      <a:pt x="704849" y="1943100"/>
                    </a:lnTo>
                    <a:close/>
                  </a:path>
                  <a:path w="742950" h="2019300">
                    <a:moveTo>
                      <a:pt x="76200" y="1943100"/>
                    </a:moveTo>
                    <a:lnTo>
                      <a:pt x="57150" y="1943100"/>
                    </a:lnTo>
                    <a:lnTo>
                      <a:pt x="76200" y="1962150"/>
                    </a:lnTo>
                    <a:lnTo>
                      <a:pt x="76200" y="1943100"/>
                    </a:lnTo>
                    <a:close/>
                  </a:path>
                  <a:path w="742950" h="2019300">
                    <a:moveTo>
                      <a:pt x="628650" y="1943100"/>
                    </a:moveTo>
                    <a:lnTo>
                      <a:pt x="76200" y="1943100"/>
                    </a:lnTo>
                    <a:lnTo>
                      <a:pt x="76200" y="1962150"/>
                    </a:lnTo>
                    <a:lnTo>
                      <a:pt x="628650" y="1962150"/>
                    </a:lnTo>
                    <a:lnTo>
                      <a:pt x="628650" y="1943100"/>
                    </a:lnTo>
                    <a:close/>
                  </a:path>
                  <a:path w="742950" h="2019300">
                    <a:moveTo>
                      <a:pt x="76200" y="57150"/>
                    </a:moveTo>
                    <a:lnTo>
                      <a:pt x="38100" y="57150"/>
                    </a:lnTo>
                    <a:lnTo>
                      <a:pt x="38100" y="110465"/>
                    </a:lnTo>
                    <a:lnTo>
                      <a:pt x="57150" y="114300"/>
                    </a:lnTo>
                    <a:lnTo>
                      <a:pt x="76200" y="110465"/>
                    </a:lnTo>
                    <a:lnTo>
                      <a:pt x="76200" y="57150"/>
                    </a:lnTo>
                    <a:close/>
                  </a:path>
                  <a:path w="742950" h="2019300">
                    <a:moveTo>
                      <a:pt x="76200" y="110465"/>
                    </a:moveTo>
                    <a:lnTo>
                      <a:pt x="57150" y="114300"/>
                    </a:lnTo>
                    <a:lnTo>
                      <a:pt x="76200" y="114300"/>
                    </a:lnTo>
                    <a:lnTo>
                      <a:pt x="76200" y="110465"/>
                    </a:lnTo>
                    <a:close/>
                  </a:path>
                  <a:path w="742950" h="2019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38100" y="110465"/>
                    </a:lnTo>
                    <a:lnTo>
                      <a:pt x="38100" y="57150"/>
                    </a:lnTo>
                    <a:lnTo>
                      <a:pt x="114300" y="5715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742950" h="2019300">
                    <a:moveTo>
                      <a:pt x="114300" y="57150"/>
                    </a:moveTo>
                    <a:lnTo>
                      <a:pt x="76200" y="57150"/>
                    </a:lnTo>
                    <a:lnTo>
                      <a:pt x="76200" y="110465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4300" y="571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" name="Gruppo 11"/>
            <p:cNvGrpSpPr/>
            <p:nvPr/>
          </p:nvGrpSpPr>
          <p:grpSpPr>
            <a:xfrm>
              <a:off x="5314315" y="1416507"/>
              <a:ext cx="3601846" cy="4370120"/>
              <a:chOff x="5314315" y="1416507"/>
              <a:chExt cx="3601846" cy="4370120"/>
            </a:xfrm>
          </p:grpSpPr>
          <p:sp>
            <p:nvSpPr>
              <p:cNvPr id="13" name="object 16"/>
              <p:cNvSpPr txBox="1"/>
              <p:nvPr/>
            </p:nvSpPr>
            <p:spPr>
              <a:xfrm>
                <a:off x="5812663" y="3992371"/>
                <a:ext cx="1441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object 13"/>
              <p:cNvSpPr/>
              <p:nvPr/>
            </p:nvSpPr>
            <p:spPr>
              <a:xfrm>
                <a:off x="5563361" y="15970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6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599" y="57276"/>
                    </a:lnTo>
                    <a:lnTo>
                      <a:pt x="876426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9"/>
              <p:cNvSpPr txBox="1"/>
              <p:nvPr/>
            </p:nvSpPr>
            <p:spPr>
              <a:xfrm>
                <a:off x="5314315" y="1416507"/>
                <a:ext cx="110489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dirty="0">
                    <a:latin typeface="Times New Roman"/>
                    <a:cs typeface="Times New Roman"/>
                  </a:rPr>
                  <a:t>i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6153911" y="2205227"/>
                <a:ext cx="304419" cy="35814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581400">
                    <a:moveTo>
                      <a:pt x="285750" y="38100"/>
                    </a:moveTo>
                    <a:lnTo>
                      <a:pt x="19050" y="38100"/>
                    </a:lnTo>
                    <a:lnTo>
                      <a:pt x="11626" y="39594"/>
                    </a:lnTo>
                    <a:lnTo>
                      <a:pt x="5572" y="43672"/>
                    </a:lnTo>
                    <a:lnTo>
                      <a:pt x="1494" y="49726"/>
                    </a:lnTo>
                    <a:lnTo>
                      <a:pt x="0" y="57150"/>
                    </a:lnTo>
                    <a:lnTo>
                      <a:pt x="0" y="3562350"/>
                    </a:lnTo>
                    <a:lnTo>
                      <a:pt x="1494" y="3569762"/>
                    </a:lnTo>
                    <a:lnTo>
                      <a:pt x="5572" y="3575818"/>
                    </a:lnTo>
                    <a:lnTo>
                      <a:pt x="11626" y="3579902"/>
                    </a:lnTo>
                    <a:lnTo>
                      <a:pt x="19050" y="3581400"/>
                    </a:lnTo>
                    <a:lnTo>
                      <a:pt x="400049" y="3581400"/>
                    </a:lnTo>
                    <a:lnTo>
                      <a:pt x="400049" y="3562350"/>
                    </a:lnTo>
                    <a:lnTo>
                      <a:pt x="38100" y="3562350"/>
                    </a:lnTo>
                    <a:lnTo>
                      <a:pt x="19050" y="3543300"/>
                    </a:lnTo>
                    <a:lnTo>
                      <a:pt x="38100" y="3543300"/>
                    </a:lnTo>
                    <a:lnTo>
                      <a:pt x="38100" y="76200"/>
                    </a:lnTo>
                    <a:lnTo>
                      <a:pt x="19050" y="76200"/>
                    </a:lnTo>
                    <a:lnTo>
                      <a:pt x="38100" y="57150"/>
                    </a:lnTo>
                    <a:lnTo>
                      <a:pt x="285750" y="57150"/>
                    </a:lnTo>
                    <a:lnTo>
                      <a:pt x="285750" y="38100"/>
                    </a:lnTo>
                    <a:close/>
                  </a:path>
                  <a:path w="400050" h="3581400">
                    <a:moveTo>
                      <a:pt x="38100" y="3543300"/>
                    </a:moveTo>
                    <a:lnTo>
                      <a:pt x="19050" y="3543300"/>
                    </a:lnTo>
                    <a:lnTo>
                      <a:pt x="38100" y="3562350"/>
                    </a:lnTo>
                    <a:lnTo>
                      <a:pt x="38100" y="3543300"/>
                    </a:lnTo>
                    <a:close/>
                  </a:path>
                  <a:path w="400050" h="3581400">
                    <a:moveTo>
                      <a:pt x="400049" y="3543300"/>
                    </a:moveTo>
                    <a:lnTo>
                      <a:pt x="38100" y="3543300"/>
                    </a:lnTo>
                    <a:lnTo>
                      <a:pt x="38100" y="3562350"/>
                    </a:lnTo>
                    <a:lnTo>
                      <a:pt x="400049" y="3562350"/>
                    </a:lnTo>
                    <a:lnTo>
                      <a:pt x="400049" y="3543300"/>
                    </a:lnTo>
                    <a:close/>
                  </a:path>
                  <a:path w="400050" h="3581400">
                    <a:moveTo>
                      <a:pt x="285750" y="0"/>
                    </a:moveTo>
                    <a:lnTo>
                      <a:pt x="285750" y="114300"/>
                    </a:lnTo>
                    <a:lnTo>
                      <a:pt x="361949" y="76200"/>
                    </a:lnTo>
                    <a:lnTo>
                      <a:pt x="304800" y="76200"/>
                    </a:lnTo>
                    <a:lnTo>
                      <a:pt x="304800" y="38100"/>
                    </a:lnTo>
                    <a:lnTo>
                      <a:pt x="361949" y="38100"/>
                    </a:lnTo>
                    <a:lnTo>
                      <a:pt x="285750" y="0"/>
                    </a:lnTo>
                    <a:close/>
                  </a:path>
                  <a:path w="400050" h="3581400">
                    <a:moveTo>
                      <a:pt x="38100" y="57150"/>
                    </a:moveTo>
                    <a:lnTo>
                      <a:pt x="19050" y="76200"/>
                    </a:lnTo>
                    <a:lnTo>
                      <a:pt x="38100" y="76200"/>
                    </a:lnTo>
                    <a:lnTo>
                      <a:pt x="38100" y="57150"/>
                    </a:lnTo>
                    <a:close/>
                  </a:path>
                  <a:path w="400050" h="3581400">
                    <a:moveTo>
                      <a:pt x="285750" y="57150"/>
                    </a:moveTo>
                    <a:lnTo>
                      <a:pt x="38100" y="57150"/>
                    </a:lnTo>
                    <a:lnTo>
                      <a:pt x="38100" y="76200"/>
                    </a:lnTo>
                    <a:lnTo>
                      <a:pt x="285750" y="76200"/>
                    </a:lnTo>
                    <a:lnTo>
                      <a:pt x="285750" y="57150"/>
                    </a:lnTo>
                    <a:close/>
                  </a:path>
                  <a:path w="400050" h="3581400">
                    <a:moveTo>
                      <a:pt x="361949" y="38100"/>
                    </a:moveTo>
                    <a:lnTo>
                      <a:pt x="304800" y="38100"/>
                    </a:lnTo>
                    <a:lnTo>
                      <a:pt x="304800" y="76200"/>
                    </a:lnTo>
                    <a:lnTo>
                      <a:pt x="361949" y="76200"/>
                    </a:lnTo>
                    <a:lnTo>
                      <a:pt x="400049" y="57150"/>
                    </a:lnTo>
                    <a:lnTo>
                      <a:pt x="361949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/>
              <p:cNvSpPr txBox="1"/>
              <p:nvPr/>
            </p:nvSpPr>
            <p:spPr>
              <a:xfrm>
                <a:off x="8294369" y="1477136"/>
                <a:ext cx="1949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u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925561" y="19018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7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600" y="57276"/>
                    </a:lnTo>
                    <a:lnTo>
                      <a:pt x="876427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84686"/>
              </p:ext>
            </p:extLst>
          </p:nvPr>
        </p:nvGraphicFramePr>
        <p:xfrm>
          <a:off x="454693" y="3897676"/>
          <a:ext cx="2313182" cy="2274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38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825741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969056">
                  <a:extLst>
                    <a:ext uri="{9D8B030D-6E8A-4147-A177-3AD203B41FA5}">
                      <a16:colId xmlns:a16="http://schemas.microsoft.com/office/drawing/2014/main" val="1647802571"/>
                    </a:ext>
                  </a:extLst>
                </a:gridCol>
              </a:tblGrid>
              <a:tr h="374955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492585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A,0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B, -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492585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C,</a:t>
                      </a:r>
                      <a:r>
                        <a:rPr lang="it-IT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B,</a:t>
                      </a:r>
                      <a:r>
                        <a:rPr lang="it-IT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430947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C,</a:t>
                      </a:r>
                      <a:r>
                        <a:rPr lang="it-IT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438695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20" name="Ovale 19"/>
          <p:cNvSpPr/>
          <p:nvPr/>
        </p:nvSpPr>
        <p:spPr>
          <a:xfrm>
            <a:off x="984104" y="1585183"/>
            <a:ext cx="643284" cy="678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</a:t>
            </a:r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2818251" y="1605713"/>
            <a:ext cx="678306" cy="6376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2" name="Ovale 21"/>
          <p:cNvSpPr/>
          <p:nvPr/>
        </p:nvSpPr>
        <p:spPr>
          <a:xfrm>
            <a:off x="2865209" y="2638995"/>
            <a:ext cx="584390" cy="593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3" name="Ovale 22"/>
          <p:cNvSpPr/>
          <p:nvPr/>
        </p:nvSpPr>
        <p:spPr>
          <a:xfrm>
            <a:off x="954472" y="2605277"/>
            <a:ext cx="685173" cy="6362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4" name="Figura a mano libera 23"/>
          <p:cNvSpPr/>
          <p:nvPr/>
        </p:nvSpPr>
        <p:spPr>
          <a:xfrm>
            <a:off x="864366" y="3213330"/>
            <a:ext cx="615784" cy="438666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 rot="15784668">
            <a:off x="3351414" y="2746915"/>
            <a:ext cx="670918" cy="554944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 rot="12292446">
            <a:off x="3167165" y="1317744"/>
            <a:ext cx="763651" cy="458022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 rot="10800000">
            <a:off x="1122757" y="1103075"/>
            <a:ext cx="728135" cy="546946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646345" y="11450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0,0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753517" y="12093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1,1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77943" y="357964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1,0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0422" y="7146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</a:rPr>
              <a:t>x,z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952923" y="28096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0,1</a:t>
            </a:r>
          </a:p>
        </p:txBody>
      </p:sp>
      <p:cxnSp>
        <p:nvCxnSpPr>
          <p:cNvPr id="34" name="Connettore 2 33"/>
          <p:cNvCxnSpPr>
            <a:stCxn id="20" idx="6"/>
            <a:endCxn id="21" idx="2"/>
          </p:cNvCxnSpPr>
          <p:nvPr/>
        </p:nvCxnSpPr>
        <p:spPr>
          <a:xfrm>
            <a:off x="1627388" y="1924526"/>
            <a:ext cx="11908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21" idx="4"/>
            <a:endCxn id="22" idx="0"/>
          </p:cNvCxnSpPr>
          <p:nvPr/>
        </p:nvCxnSpPr>
        <p:spPr>
          <a:xfrm>
            <a:off x="3157404" y="2243340"/>
            <a:ext cx="0" cy="39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22" idx="2"/>
            <a:endCxn id="23" idx="6"/>
          </p:cNvCxnSpPr>
          <p:nvPr/>
        </p:nvCxnSpPr>
        <p:spPr>
          <a:xfrm flipH="1" flipV="1">
            <a:off x="1639645" y="2923413"/>
            <a:ext cx="1225564" cy="1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23" idx="0"/>
            <a:endCxn id="20" idx="4"/>
          </p:cNvCxnSpPr>
          <p:nvPr/>
        </p:nvCxnSpPr>
        <p:spPr>
          <a:xfrm flipV="1">
            <a:off x="1297059" y="2263869"/>
            <a:ext cx="8687" cy="34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2055709" y="153931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1,-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3220726" y="22322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0,1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3912686" y="1741613"/>
            <a:ext cx="127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L’uscita non cambia tra B e C!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2055709" y="256634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1,-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775594" y="22696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0,0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83244" y="6229172"/>
            <a:ext cx="112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T.d.T</a:t>
            </a:r>
            <a:r>
              <a:rPr lang="it-IT" sz="1600" dirty="0"/>
              <a:t>. da completare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016572" y="3909389"/>
            <a:ext cx="2601968" cy="255454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i="1" dirty="0"/>
              <a:t>Nelle condizioni di stabilità l’uscita deve essere specificata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i="1" dirty="0"/>
              <a:t>Per non avere alee sull’uscita, è sufficiente:</a:t>
            </a:r>
          </a:p>
          <a:p>
            <a:pPr marL="452438" lvl="1" indent="-182563">
              <a:buFont typeface="Wingdings" panose="05000000000000000000" pitchFamily="2" charset="2"/>
              <a:buChar char="Ø"/>
            </a:pPr>
            <a:r>
              <a:rPr lang="it-IT" sz="1600" i="1" dirty="0"/>
              <a:t> </a:t>
            </a:r>
            <a:r>
              <a:rPr lang="it-IT" sz="1600" i="1" dirty="0">
                <a:solidFill>
                  <a:srgbClr val="FF0000"/>
                </a:solidFill>
              </a:rPr>
              <a:t>specificare l’uscita nelle sole transizioni in cui l’uscita non cambia </a:t>
            </a:r>
          </a:p>
          <a:p>
            <a:pPr marL="452438" lvl="1" indent="-182563">
              <a:buFont typeface="Wingdings" panose="05000000000000000000" pitchFamily="2" charset="2"/>
              <a:buChar char="Ø"/>
            </a:pPr>
            <a:r>
              <a:rPr lang="it-IT" sz="1600" i="1" dirty="0">
                <a:solidFill>
                  <a:srgbClr val="FF0000"/>
                </a:solidFill>
              </a:rPr>
              <a:t>Individuare espressioni dell’uscita prive di alee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1896072" y="826372"/>
            <a:ext cx="110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rgbClr val="0070C0"/>
                </a:solidFill>
              </a:rPr>
              <a:t>L’uscita cambia tra A e B!</a:t>
            </a:r>
          </a:p>
        </p:txBody>
      </p:sp>
      <p:sp>
        <p:nvSpPr>
          <p:cNvPr id="53" name="Ovale 52"/>
          <p:cNvSpPr/>
          <p:nvPr/>
        </p:nvSpPr>
        <p:spPr>
          <a:xfrm>
            <a:off x="1080993" y="4329887"/>
            <a:ext cx="599372" cy="35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1052972" y="5318356"/>
            <a:ext cx="599372" cy="35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1970986" y="4834075"/>
            <a:ext cx="599372" cy="35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6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169"/>
            <a:ext cx="8610600" cy="1723549"/>
          </a:xfrm>
        </p:spPr>
        <p:txBody>
          <a:bodyPr/>
          <a:lstStyle/>
          <a:p>
            <a:pPr algn="ctr"/>
            <a:r>
              <a:rPr lang="it-IT" dirty="0"/>
              <a:t>SINTESI </a:t>
            </a:r>
            <a:r>
              <a:rPr lang="it-IT" dirty="0">
                <a:solidFill>
                  <a:srgbClr val="FF0000"/>
                </a:solidFill>
              </a:rPr>
              <a:t>DI MOORE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008000"/>
                </a:solidFill>
              </a:rPr>
              <a:t>DIAGRAMMA DEGLI STATI E TDF </a:t>
            </a:r>
            <a:r>
              <a:rPr lang="it-IT" dirty="0">
                <a:solidFill>
                  <a:srgbClr val="FF0000"/>
                </a:solidFill>
              </a:rPr>
              <a:t>DI MOORE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(in questo esempio l’uscita  cambia valore quando si rilascia il pulsante – cioè sul fronte negativo dell’ingresso)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16700"/>
              </p:ext>
            </p:extLst>
          </p:nvPr>
        </p:nvGraphicFramePr>
        <p:xfrm>
          <a:off x="5723575" y="2703088"/>
          <a:ext cx="2804558" cy="28311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844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  <a:gridCol w="693914">
                  <a:extLst>
                    <a:ext uri="{9D8B030D-6E8A-4147-A177-3AD203B41FA5}">
                      <a16:colId xmlns:a16="http://schemas.microsoft.com/office/drawing/2014/main" val="1647802571"/>
                    </a:ext>
                  </a:extLst>
                </a:gridCol>
              </a:tblGrid>
              <a:tr h="56596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rgbClr val="7030A0"/>
                          </a:solidFill>
                          <a:latin typeface="+mn-lt"/>
                        </a:rPr>
                        <a:t>z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6596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5416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4" name="Ovale 3"/>
          <p:cNvSpPr/>
          <p:nvPr/>
        </p:nvSpPr>
        <p:spPr>
          <a:xfrm>
            <a:off x="824717" y="2880359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  <a:r>
              <a:rPr lang="it-IT" dirty="0">
                <a:solidFill>
                  <a:srgbClr val="FF0000"/>
                </a:solidFill>
              </a:rPr>
              <a:t>A,0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2653517" y="2880359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B,0</a:t>
            </a:r>
          </a:p>
        </p:txBody>
      </p:sp>
      <p:sp>
        <p:nvSpPr>
          <p:cNvPr id="6" name="Ovale 5"/>
          <p:cNvSpPr/>
          <p:nvPr/>
        </p:nvSpPr>
        <p:spPr>
          <a:xfrm>
            <a:off x="2653517" y="4524184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C,1</a:t>
            </a:r>
          </a:p>
        </p:txBody>
      </p:sp>
      <p:sp>
        <p:nvSpPr>
          <p:cNvPr id="7" name="Ovale 6"/>
          <p:cNvSpPr/>
          <p:nvPr/>
        </p:nvSpPr>
        <p:spPr>
          <a:xfrm>
            <a:off x="809477" y="4519994"/>
            <a:ext cx="95083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D,1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608318" y="5257799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 rot="21294542">
            <a:off x="2546873" y="5301762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 rot="12292446">
            <a:off x="3152817" y="2334609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 rot="10800000">
            <a:off x="982984" y="2189883"/>
            <a:ext cx="1025209" cy="772940"/>
          </a:xfrm>
          <a:custGeom>
            <a:avLst/>
            <a:gdLst>
              <a:gd name="connsiteX0" fmla="*/ 345629 w 985920"/>
              <a:gd name="connsiteY0" fmla="*/ 0 h 772940"/>
              <a:gd name="connsiteX1" fmla="*/ 189 w 985920"/>
              <a:gd name="connsiteY1" fmla="*/ 314960 h 772940"/>
              <a:gd name="connsiteX2" fmla="*/ 386269 w 985920"/>
              <a:gd name="connsiteY2" fmla="*/ 741680 h 772940"/>
              <a:gd name="connsiteX3" fmla="*/ 853629 w 985920"/>
              <a:gd name="connsiteY3" fmla="*/ 701040 h 772940"/>
              <a:gd name="connsiteX4" fmla="*/ 985709 w 985920"/>
              <a:gd name="connsiteY4" fmla="*/ 386080 h 772940"/>
              <a:gd name="connsiteX5" fmla="*/ 884109 w 985920"/>
              <a:gd name="connsiteY5" fmla="*/ 40640 h 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920" h="772940">
                <a:moveTo>
                  <a:pt x="345629" y="0"/>
                </a:moveTo>
                <a:cubicBezTo>
                  <a:pt x="169522" y="95673"/>
                  <a:pt x="-6584" y="191347"/>
                  <a:pt x="189" y="314960"/>
                </a:cubicBezTo>
                <a:cubicBezTo>
                  <a:pt x="6962" y="438573"/>
                  <a:pt x="244029" y="677333"/>
                  <a:pt x="386269" y="741680"/>
                </a:cubicBezTo>
                <a:cubicBezTo>
                  <a:pt x="528509" y="806027"/>
                  <a:pt x="753722" y="760307"/>
                  <a:pt x="853629" y="701040"/>
                </a:cubicBezTo>
                <a:cubicBezTo>
                  <a:pt x="953536" y="641773"/>
                  <a:pt x="980629" y="496147"/>
                  <a:pt x="985709" y="386080"/>
                </a:cubicBezTo>
                <a:cubicBezTo>
                  <a:pt x="990789" y="276013"/>
                  <a:pt x="902736" y="94827"/>
                  <a:pt x="884109" y="4064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306334" y="1855617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979326" y="2212871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87533" y="6024775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27640" y="6065519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cxnSp>
        <p:nvCxnSpPr>
          <p:cNvPr id="17" name="Connettore 2 16"/>
          <p:cNvCxnSpPr>
            <a:stCxn id="4" idx="6"/>
            <a:endCxn id="5" idx="2"/>
          </p:cNvCxnSpPr>
          <p:nvPr/>
        </p:nvCxnSpPr>
        <p:spPr>
          <a:xfrm>
            <a:off x="1775556" y="3299459"/>
            <a:ext cx="8779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138168" y="2946233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cxnSp>
        <p:nvCxnSpPr>
          <p:cNvPr id="19" name="Connettore 2 18"/>
          <p:cNvCxnSpPr>
            <a:stCxn id="5" idx="4"/>
            <a:endCxn id="6" idx="0"/>
          </p:cNvCxnSpPr>
          <p:nvPr/>
        </p:nvCxnSpPr>
        <p:spPr>
          <a:xfrm>
            <a:off x="3128937" y="3718559"/>
            <a:ext cx="0" cy="8056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7" idx="0"/>
            <a:endCxn id="4" idx="4"/>
          </p:cNvCxnSpPr>
          <p:nvPr/>
        </p:nvCxnSpPr>
        <p:spPr>
          <a:xfrm flipV="1">
            <a:off x="1284897" y="3718559"/>
            <a:ext cx="15240" cy="801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6" idx="2"/>
            <a:endCxn id="7" idx="6"/>
          </p:cNvCxnSpPr>
          <p:nvPr/>
        </p:nvCxnSpPr>
        <p:spPr>
          <a:xfrm flipH="1" flipV="1">
            <a:off x="1760316" y="4939094"/>
            <a:ext cx="893201" cy="41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072100" y="4553657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324899" y="3948606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132081" y="3905235"/>
            <a:ext cx="3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6560697" y="3299114"/>
            <a:ext cx="1130314" cy="2190439"/>
            <a:chOff x="6221114" y="3318771"/>
            <a:chExt cx="1130314" cy="2190439"/>
          </a:xfrm>
        </p:grpSpPr>
        <p:sp>
          <p:nvSpPr>
            <p:cNvPr id="24" name="Ovale 23"/>
            <p:cNvSpPr/>
            <p:nvPr/>
          </p:nvSpPr>
          <p:spPr>
            <a:xfrm>
              <a:off x="6221114" y="3318771"/>
              <a:ext cx="484485" cy="5060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6866943" y="3909726"/>
              <a:ext cx="432743" cy="419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6221115" y="4433064"/>
              <a:ext cx="484485" cy="5060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6866943" y="5003180"/>
              <a:ext cx="484485" cy="5060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Freccia in giù 19"/>
          <p:cNvSpPr/>
          <p:nvPr/>
        </p:nvSpPr>
        <p:spPr>
          <a:xfrm flipV="1">
            <a:off x="5929219" y="5670241"/>
            <a:ext cx="228600" cy="526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6321416" y="5729785"/>
            <a:ext cx="16979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6600"/>
                </a:solidFill>
              </a:rPr>
              <a:t>Stato futuro</a:t>
            </a:r>
            <a:br>
              <a:rPr lang="it-IT" sz="1200" dirty="0"/>
            </a:br>
            <a:r>
              <a:rPr lang="it-IT" sz="1200" i="1" dirty="0"/>
              <a:t> (valori della funzione G)</a:t>
            </a:r>
          </a:p>
        </p:txBody>
      </p:sp>
      <p:sp>
        <p:nvSpPr>
          <p:cNvPr id="23" name="Parentesi graffa chiusa 22"/>
          <p:cNvSpPr/>
          <p:nvPr/>
        </p:nvSpPr>
        <p:spPr>
          <a:xfrm rot="5400000">
            <a:off x="7010622" y="5025812"/>
            <a:ext cx="232922" cy="1414272"/>
          </a:xfrm>
          <a:prstGeom prst="rightBrace">
            <a:avLst>
              <a:gd name="adj1" fmla="val 23491"/>
              <a:gd name="adj2" fmla="val 485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5464747" y="6137210"/>
            <a:ext cx="121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Una riga </a:t>
            </a:r>
          </a:p>
          <a:p>
            <a:pPr algn="ctr"/>
            <a:r>
              <a:rPr lang="it-IT" sz="1400" b="1" dirty="0"/>
              <a:t>per ogni stato</a:t>
            </a:r>
          </a:p>
        </p:txBody>
      </p:sp>
      <p:sp>
        <p:nvSpPr>
          <p:cNvPr id="35" name="Freccia in giù 34"/>
          <p:cNvSpPr/>
          <p:nvPr/>
        </p:nvSpPr>
        <p:spPr>
          <a:xfrm flipV="1">
            <a:off x="8182915" y="5573966"/>
            <a:ext cx="184704" cy="617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7459392" y="618081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7030A0"/>
                </a:solidFill>
              </a:rPr>
              <a:t>Uscita</a:t>
            </a:r>
          </a:p>
          <a:p>
            <a:pPr algn="ctr"/>
            <a:r>
              <a:rPr lang="it-IT" sz="1200" i="1" dirty="0"/>
              <a:t> (valori della funzione F)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6078020" y="2061814"/>
            <a:ext cx="1612991" cy="653319"/>
            <a:chOff x="5808333" y="2015453"/>
            <a:chExt cx="1612991" cy="653319"/>
          </a:xfrm>
        </p:grpSpPr>
        <p:sp>
          <p:nvSpPr>
            <p:cNvPr id="38" name="Freccia in giù 37"/>
            <p:cNvSpPr/>
            <p:nvPr/>
          </p:nvSpPr>
          <p:spPr>
            <a:xfrm>
              <a:off x="6282683" y="2176450"/>
              <a:ext cx="320136" cy="49232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reccia curva 29"/>
            <p:cNvSpPr/>
            <p:nvPr/>
          </p:nvSpPr>
          <p:spPr>
            <a:xfrm rot="5400000">
              <a:off x="6299305" y="1524481"/>
              <a:ext cx="631047" cy="161299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5117205" y="1775003"/>
            <a:ext cx="130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Una colonna per ogni configurazione di ingresso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3888761" y="3286673"/>
            <a:ext cx="1691762" cy="26776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Sulla </a:t>
            </a:r>
            <a:r>
              <a:rPr lang="it-IT" sz="1400" dirty="0" err="1"/>
              <a:t>TdF</a:t>
            </a:r>
            <a:r>
              <a:rPr lang="it-IT" sz="1400" dirty="0"/>
              <a:t> la variazione dell’ingresso determina il cambio di colonna, e quindi: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Dopo </a:t>
            </a:r>
            <a:r>
              <a:rPr lang="el-GR" sz="1400" b="1" dirty="0">
                <a:solidFill>
                  <a:srgbClr val="FF0000"/>
                </a:solidFill>
              </a:rPr>
              <a:t>τ</a:t>
            </a:r>
            <a:r>
              <a:rPr lang="it-IT" sz="1400" b="1" baseline="-25000" dirty="0">
                <a:solidFill>
                  <a:srgbClr val="FF0000"/>
                </a:solidFill>
              </a:rPr>
              <a:t>G</a:t>
            </a:r>
            <a:r>
              <a:rPr lang="it-IT" sz="1400" baseline="-25000" dirty="0"/>
              <a:t> </a:t>
            </a:r>
            <a:r>
              <a:rPr lang="it-IT" sz="1400" dirty="0"/>
              <a:t>si aggiornerà lo stato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Dopo </a:t>
            </a:r>
            <a:r>
              <a:rPr lang="el-GR" sz="1400" b="1" dirty="0">
                <a:solidFill>
                  <a:srgbClr val="FF0000"/>
                </a:solidFill>
              </a:rPr>
              <a:t>τ</a:t>
            </a:r>
            <a:r>
              <a:rPr lang="it-IT" sz="1400" b="1" baseline="-25000" dirty="0">
                <a:solidFill>
                  <a:srgbClr val="FF0000"/>
                </a:solidFill>
              </a:rPr>
              <a:t>F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+  </a:t>
            </a:r>
            <a:r>
              <a:rPr lang="el-GR" sz="1400" b="1" dirty="0">
                <a:solidFill>
                  <a:srgbClr val="FF0000"/>
                </a:solidFill>
              </a:rPr>
              <a:t>τ</a:t>
            </a:r>
            <a:r>
              <a:rPr lang="it-IT" sz="1400" b="1" baseline="-25000" dirty="0">
                <a:solidFill>
                  <a:srgbClr val="FF0000"/>
                </a:solidFill>
              </a:rPr>
              <a:t>G</a:t>
            </a:r>
            <a:r>
              <a:rPr lang="it-IT" sz="1400" dirty="0"/>
              <a:t>  si aggiornerà l’uscita relativa al nuovo stato</a:t>
            </a:r>
          </a:p>
        </p:txBody>
      </p:sp>
    </p:spTree>
    <p:extLst>
      <p:ext uri="{BB962C8B-B14F-4D97-AF65-F5344CB8AC3E}">
        <p14:creationId xmlns:p14="http://schemas.microsoft.com/office/powerpoint/2010/main" val="13817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428" y="46867"/>
            <a:ext cx="8839200" cy="984885"/>
          </a:xfrm>
        </p:spPr>
        <p:txBody>
          <a:bodyPr/>
          <a:lstStyle/>
          <a:p>
            <a:pPr algn="l"/>
            <a:r>
              <a:rPr lang="it-IT" sz="2400" dirty="0"/>
              <a:t>COMPLETAMENTO DELL’ESEMPIO DI SINTESI </a:t>
            </a:r>
            <a:br>
              <a:rPr lang="it-IT" sz="2400" dirty="0"/>
            </a:br>
            <a:r>
              <a:rPr lang="it-IT" sz="1800" dirty="0"/>
              <a:t>ci limitiamo al caso della macchina di MOORE </a:t>
            </a:r>
            <a:br>
              <a:rPr lang="it-IT" sz="1800" dirty="0"/>
            </a:b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CODIFICA DEGLI STATI e </a:t>
            </a:r>
            <a:r>
              <a:rPr lang="it-IT" sz="2200" dirty="0">
                <a:solidFill>
                  <a:srgbClr val="FF0000"/>
                </a:solidFill>
              </a:rPr>
              <a:t>Tabella delle Transizioni (</a:t>
            </a:r>
            <a:r>
              <a:rPr lang="it-IT" sz="2200" dirty="0" err="1">
                <a:solidFill>
                  <a:srgbClr val="FF0000"/>
                </a:solidFill>
              </a:rPr>
              <a:t>T.d.T</a:t>
            </a:r>
            <a:r>
              <a:rPr lang="it-IT" sz="2200" dirty="0">
                <a:solidFill>
                  <a:srgbClr val="FF0000"/>
                </a:solidFill>
              </a:rPr>
              <a:t>.)</a:t>
            </a:r>
            <a:endParaRPr lang="it-IT" sz="2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40849"/>
              </p:ext>
            </p:extLst>
          </p:nvPr>
        </p:nvGraphicFramePr>
        <p:xfrm>
          <a:off x="534749" y="2212929"/>
          <a:ext cx="2196499" cy="25357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132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537111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596790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  <a:gridCol w="543466">
                  <a:extLst>
                    <a:ext uri="{9D8B030D-6E8A-4147-A177-3AD203B41FA5}">
                      <a16:colId xmlns:a16="http://schemas.microsoft.com/office/drawing/2014/main" val="1647802571"/>
                    </a:ext>
                  </a:extLst>
                </a:gridCol>
              </a:tblGrid>
              <a:tr h="519701"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7030A0"/>
                          </a:solidFill>
                          <a:latin typeface="+mn-lt"/>
                        </a:rPr>
                        <a:t>z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467770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19701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19701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08870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1114288" y="2768101"/>
            <a:ext cx="951454" cy="1917437"/>
            <a:chOff x="6267561" y="3401313"/>
            <a:chExt cx="951454" cy="1917437"/>
          </a:xfrm>
        </p:grpSpPr>
        <p:sp>
          <p:nvSpPr>
            <p:cNvPr id="24" name="Ovale 23"/>
            <p:cNvSpPr/>
            <p:nvPr/>
          </p:nvSpPr>
          <p:spPr>
            <a:xfrm>
              <a:off x="6267561" y="3401313"/>
              <a:ext cx="409327" cy="3298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6852381" y="3910487"/>
              <a:ext cx="366633" cy="3200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6296272" y="4433064"/>
              <a:ext cx="409327" cy="3292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6789697" y="4938165"/>
              <a:ext cx="429318" cy="3805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Freccia in giù 19"/>
          <p:cNvSpPr/>
          <p:nvPr/>
        </p:nvSpPr>
        <p:spPr>
          <a:xfrm flipV="1">
            <a:off x="660593" y="4812011"/>
            <a:ext cx="228600" cy="526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169150" y="5312399"/>
            <a:ext cx="121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Una riga </a:t>
            </a:r>
          </a:p>
          <a:p>
            <a:pPr algn="ctr"/>
            <a:r>
              <a:rPr lang="it-IT" sz="1400" b="1" dirty="0"/>
              <a:t>per ogni stato</a:t>
            </a:r>
          </a:p>
        </p:txBody>
      </p:sp>
      <p:sp>
        <p:nvSpPr>
          <p:cNvPr id="35" name="Freccia in giù 34"/>
          <p:cNvSpPr/>
          <p:nvPr/>
        </p:nvSpPr>
        <p:spPr>
          <a:xfrm flipV="1">
            <a:off x="2408695" y="4794865"/>
            <a:ext cx="184704" cy="617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1665722" y="5355863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7030A0"/>
                </a:solidFill>
              </a:rPr>
              <a:t>Uscita</a:t>
            </a:r>
          </a:p>
          <a:p>
            <a:pPr algn="ctr"/>
            <a:r>
              <a:rPr lang="it-IT" sz="1200" i="1" dirty="0"/>
              <a:t> (valori della funzione F)</a:t>
            </a:r>
          </a:p>
        </p:txBody>
      </p:sp>
      <p:sp>
        <p:nvSpPr>
          <p:cNvPr id="38" name="Freccia in giù 37"/>
          <p:cNvSpPr/>
          <p:nvPr/>
        </p:nvSpPr>
        <p:spPr>
          <a:xfrm>
            <a:off x="1303134" y="1718852"/>
            <a:ext cx="303754" cy="49232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curva 29"/>
          <p:cNvSpPr/>
          <p:nvPr/>
        </p:nvSpPr>
        <p:spPr>
          <a:xfrm rot="5400000">
            <a:off x="1202791" y="1361694"/>
            <a:ext cx="631047" cy="10471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0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-71621" y="1284843"/>
            <a:ext cx="130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Una colonna per ogni configurazione di ingresso</a:t>
            </a:r>
            <a:endParaRPr lang="it-IT" sz="1400" dirty="0"/>
          </a:p>
        </p:txBody>
      </p:sp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12842"/>
              </p:ext>
            </p:extLst>
          </p:nvPr>
        </p:nvGraphicFramePr>
        <p:xfrm>
          <a:off x="6862214" y="939909"/>
          <a:ext cx="1964708" cy="178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68364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747668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59657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0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1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657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657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</a:tbl>
          </a:graphicData>
        </a:graphic>
      </p:graphicFrame>
      <p:sp>
        <p:nvSpPr>
          <p:cNvPr id="41" name="CasellaDiTesto 40"/>
          <p:cNvSpPr txBox="1"/>
          <p:nvPr/>
        </p:nvSpPr>
        <p:spPr>
          <a:xfrm>
            <a:off x="2913386" y="3007938"/>
            <a:ext cx="1834232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it-IT" sz="1400" dirty="0"/>
              <a:t>Si chiama «</a:t>
            </a:r>
            <a:r>
              <a:rPr lang="it-IT" sz="1400" b="1" dirty="0">
                <a:solidFill>
                  <a:srgbClr val="0070C0"/>
                </a:solidFill>
              </a:rPr>
              <a:t>corsa</a:t>
            </a:r>
            <a:r>
              <a:rPr lang="it-IT" sz="1400" dirty="0"/>
              <a:t>» una transizione di stato in cui cambiano più di due variabili di stato </a:t>
            </a: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it-IT" sz="1400" dirty="0"/>
              <a:t>Si chiama «</a:t>
            </a:r>
            <a:r>
              <a:rPr lang="it-IT" sz="1400" b="1" dirty="0">
                <a:solidFill>
                  <a:srgbClr val="FF0000"/>
                </a:solidFill>
              </a:rPr>
              <a:t>corsa critica</a:t>
            </a:r>
            <a:r>
              <a:rPr lang="it-IT" sz="1400" dirty="0"/>
              <a:t>» una </a:t>
            </a:r>
            <a:r>
              <a:rPr lang="it-IT" sz="1400" b="1" dirty="0">
                <a:solidFill>
                  <a:srgbClr val="0070C0"/>
                </a:solidFill>
              </a:rPr>
              <a:t>corsa </a:t>
            </a:r>
            <a:r>
              <a:rPr lang="it-IT" sz="1400" dirty="0"/>
              <a:t>che può portare la rete in uno stato indesiderato</a:t>
            </a:r>
          </a:p>
        </p:txBody>
      </p:sp>
      <p:graphicFrame>
        <p:nvGraphicFramePr>
          <p:cNvPr id="42" name="Tabel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46298"/>
              </p:ext>
            </p:extLst>
          </p:nvPr>
        </p:nvGraphicFramePr>
        <p:xfrm>
          <a:off x="6410311" y="2865173"/>
          <a:ext cx="2249629" cy="2977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5546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806862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  <a:gridCol w="597221">
                  <a:extLst>
                    <a:ext uri="{9D8B030D-6E8A-4147-A177-3AD203B41FA5}">
                      <a16:colId xmlns:a16="http://schemas.microsoft.com/office/drawing/2014/main" val="1647802571"/>
                    </a:ext>
                  </a:extLst>
                </a:gridCol>
              </a:tblGrid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7030A0"/>
                          </a:solidFill>
                          <a:latin typeface="+mn-lt"/>
                        </a:rPr>
                        <a:t>z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43" name="CasellaDiTesto 42"/>
          <p:cNvSpPr txBox="1"/>
          <p:nvPr/>
        </p:nvSpPr>
        <p:spPr>
          <a:xfrm>
            <a:off x="509332" y="5786056"/>
            <a:ext cx="772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TdF</a:t>
            </a:r>
            <a:endParaRPr lang="it-IT" sz="3200" dirty="0"/>
          </a:p>
        </p:txBody>
      </p:sp>
      <p:graphicFrame>
        <p:nvGraphicFramePr>
          <p:cNvPr id="44" name="Tabel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63423"/>
              </p:ext>
            </p:extLst>
          </p:nvPr>
        </p:nvGraphicFramePr>
        <p:xfrm>
          <a:off x="4988550" y="2858082"/>
          <a:ext cx="600009" cy="2977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09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</a:tblGrid>
              <a:tr h="59800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8000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8000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98000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85536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pSp>
        <p:nvGrpSpPr>
          <p:cNvPr id="46" name="Gruppo 45"/>
          <p:cNvGrpSpPr/>
          <p:nvPr/>
        </p:nvGrpSpPr>
        <p:grpSpPr>
          <a:xfrm>
            <a:off x="6888713" y="896018"/>
            <a:ext cx="569659" cy="667606"/>
            <a:chOff x="899160" y="864271"/>
            <a:chExt cx="569659" cy="667606"/>
          </a:xfrm>
        </p:grpSpPr>
        <p:sp>
          <p:nvSpPr>
            <p:cNvPr id="47" name="CasellaDiTesto 46"/>
            <p:cNvSpPr txBox="1"/>
            <p:nvPr/>
          </p:nvSpPr>
          <p:spPr>
            <a:xfrm>
              <a:off x="1040497" y="864271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y </a:t>
              </a:r>
              <a:r>
                <a:rPr lang="it-IT" b="1" baseline="-25000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899160" y="1162545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y </a:t>
              </a:r>
              <a:r>
                <a:rPr lang="it-IT" b="1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  <p:cxnSp>
          <p:nvCxnSpPr>
            <p:cNvPr id="49" name="Connettore diritto 48"/>
            <p:cNvCxnSpPr/>
            <p:nvPr/>
          </p:nvCxnSpPr>
          <p:spPr>
            <a:xfrm>
              <a:off x="914400" y="935328"/>
              <a:ext cx="515918" cy="5598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asellaDiTesto 54"/>
          <p:cNvSpPr txBox="1"/>
          <p:nvPr/>
        </p:nvSpPr>
        <p:spPr>
          <a:xfrm>
            <a:off x="4856370" y="6125506"/>
            <a:ext cx="86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/>
              <a:t>Stato presente</a:t>
            </a:r>
          </a:p>
        </p:txBody>
      </p:sp>
      <p:sp>
        <p:nvSpPr>
          <p:cNvPr id="56" name="Freccia in giù 55"/>
          <p:cNvSpPr/>
          <p:nvPr/>
        </p:nvSpPr>
        <p:spPr>
          <a:xfrm flipV="1">
            <a:off x="5228061" y="5924238"/>
            <a:ext cx="150744" cy="244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5001318" y="2886476"/>
            <a:ext cx="565322" cy="61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4849721" y="2942971"/>
            <a:ext cx="86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>
                <a:solidFill>
                  <a:schemeClr val="bg1"/>
                </a:solidFill>
              </a:rPr>
              <a:t>Stato presente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6572053" y="5892112"/>
            <a:ext cx="2280819" cy="772783"/>
            <a:chOff x="6566615" y="5913191"/>
            <a:chExt cx="2280819" cy="772783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6761515" y="6162754"/>
              <a:ext cx="1083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FF6600"/>
                  </a:solidFill>
                </a:rPr>
                <a:t>Stato futuro</a:t>
              </a:r>
              <a:br>
                <a:rPr lang="it-IT" sz="1200" dirty="0"/>
              </a:br>
              <a:r>
                <a:rPr lang="it-IT" sz="1400" b="1" dirty="0">
                  <a:solidFill>
                    <a:srgbClr val="FF6600"/>
                  </a:solidFill>
                </a:rPr>
                <a:t> codificato</a:t>
              </a:r>
            </a:p>
          </p:txBody>
        </p:sp>
        <p:sp>
          <p:nvSpPr>
            <p:cNvPr id="23" name="Parentesi graffa chiusa 22"/>
            <p:cNvSpPr/>
            <p:nvPr/>
          </p:nvSpPr>
          <p:spPr>
            <a:xfrm rot="5400000">
              <a:off x="7157290" y="5356612"/>
              <a:ext cx="232922" cy="1414272"/>
            </a:xfrm>
            <a:prstGeom prst="rightBrace">
              <a:avLst>
                <a:gd name="adj1" fmla="val 23491"/>
                <a:gd name="adj2" fmla="val 4853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7897588" y="5913191"/>
              <a:ext cx="949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7030A0"/>
                  </a:solidFill>
                </a:rPr>
                <a:t>Uscita</a:t>
              </a:r>
            </a:p>
            <a:p>
              <a:pPr algn="ctr"/>
              <a:r>
                <a:rPr lang="it-IT" sz="1200" i="1" dirty="0"/>
                <a:t> valori della funzione F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903444" y="5329846"/>
            <a:ext cx="1041751" cy="707959"/>
            <a:chOff x="4127034" y="3690080"/>
            <a:chExt cx="772391" cy="707959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4127034" y="3690080"/>
              <a:ext cx="7723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err="1">
                  <a:solidFill>
                    <a:srgbClr val="FF0000"/>
                  </a:solidFill>
                </a:rPr>
                <a:t>TdT</a:t>
              </a:r>
              <a:endParaRPr lang="it-IT" sz="3200" dirty="0">
                <a:solidFill>
                  <a:srgbClr val="FF0000"/>
                </a:solidFill>
              </a:endParaRPr>
            </a:p>
          </p:txBody>
        </p:sp>
        <p:sp>
          <p:nvSpPr>
            <p:cNvPr id="61" name="Freccia a destra 60"/>
            <p:cNvSpPr/>
            <p:nvPr/>
          </p:nvSpPr>
          <p:spPr>
            <a:xfrm>
              <a:off x="4130378" y="4167011"/>
              <a:ext cx="704278" cy="2310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895528" y="4852226"/>
            <a:ext cx="15712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FF6600"/>
                </a:solidFill>
              </a:rPr>
              <a:t>Stato futuro</a:t>
            </a:r>
            <a:br>
              <a:rPr lang="it-IT" sz="1100" dirty="0"/>
            </a:br>
            <a:r>
              <a:rPr lang="it-IT" sz="1100" i="1" dirty="0"/>
              <a:t> (valori della funzione G)</a:t>
            </a:r>
          </a:p>
        </p:txBody>
      </p:sp>
      <p:sp>
        <p:nvSpPr>
          <p:cNvPr id="62" name="Parentesi graffa chiusa 61"/>
          <p:cNvSpPr/>
          <p:nvPr/>
        </p:nvSpPr>
        <p:spPr>
          <a:xfrm rot="5400000">
            <a:off x="1525007" y="4308895"/>
            <a:ext cx="181653" cy="1079975"/>
          </a:xfrm>
          <a:prstGeom prst="rightBrace">
            <a:avLst>
              <a:gd name="adj1" fmla="val 23491"/>
              <a:gd name="adj2" fmla="val 485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3" name="Tabella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4262"/>
              </p:ext>
            </p:extLst>
          </p:nvPr>
        </p:nvGraphicFramePr>
        <p:xfrm>
          <a:off x="2779597" y="1077021"/>
          <a:ext cx="1857431" cy="148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17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970261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</a:tbl>
          </a:graphicData>
        </a:graphic>
      </p:graphicFrame>
      <p:sp>
        <p:nvSpPr>
          <p:cNvPr id="7" name="Arco 6"/>
          <p:cNvSpPr/>
          <p:nvPr/>
        </p:nvSpPr>
        <p:spPr>
          <a:xfrm>
            <a:off x="1225865" y="2979564"/>
            <a:ext cx="617419" cy="595662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rco 63"/>
          <p:cNvSpPr/>
          <p:nvPr/>
        </p:nvSpPr>
        <p:spPr>
          <a:xfrm>
            <a:off x="1243616" y="3995707"/>
            <a:ext cx="617419" cy="595662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rco 64"/>
          <p:cNvSpPr/>
          <p:nvPr/>
        </p:nvSpPr>
        <p:spPr>
          <a:xfrm rot="16200000">
            <a:off x="1397972" y="3487635"/>
            <a:ext cx="617419" cy="595662"/>
          </a:xfrm>
          <a:prstGeom prst="arc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1039947" y="3048000"/>
            <a:ext cx="680903" cy="1652695"/>
          </a:xfrm>
          <a:custGeom>
            <a:avLst/>
            <a:gdLst>
              <a:gd name="connsiteX0" fmla="*/ 680903 w 680903"/>
              <a:gd name="connsiteY0" fmla="*/ 1422400 h 1476487"/>
              <a:gd name="connsiteX1" fmla="*/ 242753 w 680903"/>
              <a:gd name="connsiteY1" fmla="*/ 1403350 h 1476487"/>
              <a:gd name="connsiteX2" fmla="*/ 1453 w 680903"/>
              <a:gd name="connsiteY2" fmla="*/ 711200 h 1476487"/>
              <a:gd name="connsiteX3" fmla="*/ 160203 w 680903"/>
              <a:gd name="connsiteY3" fmla="*/ 0 h 14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03" h="1476487">
                <a:moveTo>
                  <a:pt x="680903" y="1422400"/>
                </a:moveTo>
                <a:cubicBezTo>
                  <a:pt x="518449" y="1472141"/>
                  <a:pt x="355995" y="1521883"/>
                  <a:pt x="242753" y="1403350"/>
                </a:cubicBezTo>
                <a:cubicBezTo>
                  <a:pt x="129511" y="1284817"/>
                  <a:pt x="15211" y="945092"/>
                  <a:pt x="1453" y="711200"/>
                </a:cubicBezTo>
                <a:cubicBezTo>
                  <a:pt x="-12305" y="477308"/>
                  <a:pt x="73949" y="238654"/>
                  <a:pt x="160203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3394514" y="1332139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H="1" flipV="1">
            <a:off x="3371478" y="2085279"/>
            <a:ext cx="611372" cy="5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4153865" y="1508149"/>
            <a:ext cx="4422" cy="4282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 flipH="1" flipV="1">
            <a:off x="3222286" y="1427195"/>
            <a:ext cx="8858" cy="501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070456" y="2147956"/>
            <a:ext cx="138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Diagramma delle adiacenze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968138" y="1032630"/>
            <a:ext cx="159847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E’ opportuno puntare a assegnamenti  degli stati che portino a </a:t>
            </a:r>
            <a:r>
              <a:rPr lang="it-IT" dirty="0" err="1"/>
              <a:t>T.d.T</a:t>
            </a:r>
            <a:r>
              <a:rPr lang="it-IT" dirty="0"/>
              <a:t> prive di corse</a:t>
            </a:r>
          </a:p>
        </p:txBody>
      </p:sp>
      <p:graphicFrame>
        <p:nvGraphicFramePr>
          <p:cNvPr id="69" name="Tabel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51697"/>
              </p:ext>
            </p:extLst>
          </p:nvPr>
        </p:nvGraphicFramePr>
        <p:xfrm>
          <a:off x="5657017" y="2865173"/>
          <a:ext cx="768178" cy="2977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8178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</a:tblGrid>
              <a:tr h="595507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pSp>
        <p:nvGrpSpPr>
          <p:cNvPr id="9" name="Gruppo 8"/>
          <p:cNvGrpSpPr/>
          <p:nvPr/>
        </p:nvGrpSpPr>
        <p:grpSpPr>
          <a:xfrm>
            <a:off x="5616829" y="5922291"/>
            <a:ext cx="868515" cy="849423"/>
            <a:chOff x="5628210" y="5922413"/>
            <a:chExt cx="868515" cy="849423"/>
          </a:xfrm>
        </p:grpSpPr>
        <p:sp>
          <p:nvSpPr>
            <p:cNvPr id="70" name="CasellaDiTesto 69"/>
            <p:cNvSpPr txBox="1"/>
            <p:nvPr/>
          </p:nvSpPr>
          <p:spPr>
            <a:xfrm>
              <a:off x="5628210" y="6125505"/>
              <a:ext cx="868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rgbClr val="FF0000"/>
                  </a:solidFill>
                </a:rPr>
                <a:t>Stato presente codificato</a:t>
              </a:r>
            </a:p>
          </p:txBody>
        </p:sp>
        <p:sp>
          <p:nvSpPr>
            <p:cNvPr id="71" name="Freccia in giù 70"/>
            <p:cNvSpPr/>
            <p:nvPr/>
          </p:nvSpPr>
          <p:spPr>
            <a:xfrm flipV="1">
              <a:off x="5977115" y="5922413"/>
              <a:ext cx="150744" cy="2446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5583525" y="3086265"/>
            <a:ext cx="750470" cy="369332"/>
            <a:chOff x="880786" y="1144656"/>
            <a:chExt cx="750470" cy="369332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1202934" y="114465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y </a:t>
              </a:r>
              <a:r>
                <a:rPr lang="it-IT" b="1" baseline="-250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80786" y="114465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y </a:t>
              </a:r>
              <a:r>
                <a:rPr lang="it-IT" b="1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72" name="CasellaDiTesto 71"/>
          <p:cNvSpPr txBox="1"/>
          <p:nvPr/>
        </p:nvSpPr>
        <p:spPr>
          <a:xfrm>
            <a:off x="6029836" y="27953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grpSp>
        <p:nvGrpSpPr>
          <p:cNvPr id="57" name="Gruppo 56"/>
          <p:cNvGrpSpPr/>
          <p:nvPr/>
        </p:nvGrpSpPr>
        <p:grpSpPr>
          <a:xfrm>
            <a:off x="6510017" y="3498925"/>
            <a:ext cx="1473693" cy="2307852"/>
            <a:chOff x="6267561" y="3401313"/>
            <a:chExt cx="951454" cy="1917437"/>
          </a:xfrm>
        </p:grpSpPr>
        <p:sp>
          <p:nvSpPr>
            <p:cNvPr id="73" name="Ovale 72"/>
            <p:cNvSpPr/>
            <p:nvPr/>
          </p:nvSpPr>
          <p:spPr>
            <a:xfrm>
              <a:off x="6267561" y="3401313"/>
              <a:ext cx="409327" cy="3298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6852381" y="3910487"/>
              <a:ext cx="366633" cy="319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6296272" y="4433064"/>
              <a:ext cx="409327" cy="3292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/>
            <p:cNvSpPr/>
            <p:nvPr/>
          </p:nvSpPr>
          <p:spPr>
            <a:xfrm>
              <a:off x="6789697" y="4938165"/>
              <a:ext cx="429318" cy="3805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7" name="Arco 76"/>
          <p:cNvSpPr/>
          <p:nvPr/>
        </p:nvSpPr>
        <p:spPr>
          <a:xfrm>
            <a:off x="6629401" y="3732460"/>
            <a:ext cx="990600" cy="725619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Arco 77"/>
          <p:cNvSpPr/>
          <p:nvPr/>
        </p:nvSpPr>
        <p:spPr>
          <a:xfrm rot="16200000">
            <a:off x="7079775" y="4156074"/>
            <a:ext cx="703148" cy="1168745"/>
          </a:xfrm>
          <a:prstGeom prst="arc">
            <a:avLst>
              <a:gd name="adj1" fmla="val 16200000"/>
              <a:gd name="adj2" fmla="val 21545086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2289413" y="3768256"/>
            <a:ext cx="5277167" cy="2910352"/>
            <a:chOff x="2289413" y="3768256"/>
            <a:chExt cx="5277167" cy="2910352"/>
          </a:xfrm>
        </p:grpSpPr>
        <p:sp>
          <p:nvSpPr>
            <p:cNvPr id="6" name="CasellaDiTesto 5"/>
            <p:cNvSpPr txBox="1"/>
            <p:nvPr/>
          </p:nvSpPr>
          <p:spPr>
            <a:xfrm>
              <a:off x="2289413" y="6078444"/>
              <a:ext cx="2550528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i="1" dirty="0">
                  <a:solidFill>
                    <a:srgbClr val="FF0000"/>
                  </a:solidFill>
                </a:rPr>
                <a:t>(*) Ad ogni cambiamento di riga (cioè di stato presente) si ha la variazione di una sola variabile di stato (non ci sono  corse)!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930295" y="440698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(*)</a:t>
              </a: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7183142" y="376825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2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5" grpId="0"/>
      <p:bldP spid="56" grpId="0" animBg="1"/>
      <p:bldP spid="59" grpId="0" animBg="1"/>
      <p:bldP spid="7" grpId="0" animBg="1"/>
      <p:bldP spid="64" grpId="0" animBg="1"/>
      <p:bldP spid="65" grpId="0" animBg="1"/>
      <p:bldP spid="8" grpId="0" animBg="1"/>
      <p:bldP spid="25" grpId="0"/>
      <p:bldP spid="28" grpId="0" animBg="1"/>
      <p:bldP spid="77" grpId="0" animBg="1"/>
      <p:bldP spid="7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25233" y="-10137"/>
            <a:ext cx="8230236" cy="104157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baseline="-25000" dirty="0">
                <a:solidFill>
                  <a:srgbClr val="009900"/>
                </a:solidFill>
                <a:cs typeface="Calibri"/>
              </a:rPr>
              <a:t>Sintesi di RSA: </a:t>
            </a:r>
            <a:r>
              <a:rPr lang="it-IT" sz="3600" b="1" baseline="-25000" dirty="0">
                <a:solidFill>
                  <a:srgbClr val="009900"/>
                </a:solidFill>
                <a:latin typeface="Calibri"/>
                <a:cs typeface="Calibri"/>
              </a:rPr>
              <a:t>verso lo SCHEMA LOGICO</a:t>
            </a:r>
          </a:p>
          <a:p>
            <a:r>
              <a:rPr lang="it-IT" sz="3600" b="1" baseline="-25000" dirty="0">
                <a:solidFill>
                  <a:srgbClr val="009900"/>
                </a:solidFill>
                <a:latin typeface="Calibri"/>
                <a:cs typeface="Calibri"/>
              </a:rPr>
              <a:t>continua l’esercizio di sintesi a partire dal </a:t>
            </a:r>
            <a:r>
              <a:rPr lang="it-IT" sz="3600" b="1" baseline="-25000" dirty="0" err="1">
                <a:solidFill>
                  <a:srgbClr val="009900"/>
                </a:solidFill>
                <a:latin typeface="Calibri"/>
                <a:cs typeface="Calibri"/>
              </a:rPr>
              <a:t>D.d.S</a:t>
            </a:r>
            <a:r>
              <a:rPr lang="it-IT" sz="3600" b="1" baseline="-25000" dirty="0">
                <a:solidFill>
                  <a:srgbClr val="009900"/>
                </a:solidFill>
                <a:latin typeface="Calibri"/>
                <a:cs typeface="Calibri"/>
              </a:rPr>
              <a:t>. di MOORE</a:t>
            </a:r>
          </a:p>
        </p:txBody>
      </p:sp>
      <p:sp>
        <p:nvSpPr>
          <p:cNvPr id="28" name="object 6"/>
          <p:cNvSpPr txBox="1"/>
          <p:nvPr/>
        </p:nvSpPr>
        <p:spPr>
          <a:xfrm>
            <a:off x="5858168" y="935165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cxnSp>
        <p:nvCxnSpPr>
          <p:cNvPr id="31" name="Connettore 4 30"/>
          <p:cNvCxnSpPr/>
          <p:nvPr/>
        </p:nvCxnSpPr>
        <p:spPr>
          <a:xfrm rot="5400000">
            <a:off x="4021321" y="1828946"/>
            <a:ext cx="2424241" cy="1249455"/>
          </a:xfrm>
          <a:prstGeom prst="bentConnector3">
            <a:avLst>
              <a:gd name="adj1" fmla="val -292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8" idx="3"/>
          </p:cNvCxnSpPr>
          <p:nvPr/>
        </p:nvCxnSpPr>
        <p:spPr>
          <a:xfrm flipV="1">
            <a:off x="7231673" y="1507067"/>
            <a:ext cx="1623796" cy="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8287916" y="1058289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z</a:t>
            </a:r>
          </a:p>
        </p:txBody>
      </p:sp>
      <p:sp>
        <p:nvSpPr>
          <p:cNvPr id="36" name="CasellaDiTesto 35"/>
          <p:cNvSpPr txBox="1"/>
          <p:nvPr/>
        </p:nvSpPr>
        <p:spPr>
          <a:xfrm flipH="1">
            <a:off x="4650217" y="3169356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y</a:t>
            </a:r>
            <a:r>
              <a:rPr lang="it-IT" sz="2800" baseline="-25000" dirty="0"/>
              <a:t>1</a:t>
            </a:r>
          </a:p>
        </p:txBody>
      </p:sp>
      <p:sp>
        <p:nvSpPr>
          <p:cNvPr id="43" name="object 7"/>
          <p:cNvSpPr txBox="1"/>
          <p:nvPr/>
        </p:nvSpPr>
        <p:spPr>
          <a:xfrm>
            <a:off x="6003554" y="3093731"/>
            <a:ext cx="2437609" cy="1899879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Reti SP</a:t>
            </a: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 prive di alee</a:t>
            </a: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 di </a:t>
            </a: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Y1 e Y0 </a:t>
            </a:r>
            <a:endParaRPr sz="2400" dirty="0">
              <a:latin typeface="Times New Roman"/>
              <a:cs typeface="Times New Roman"/>
            </a:endParaRPr>
          </a:p>
        </p:txBody>
      </p:sp>
      <p:cxnSp>
        <p:nvCxnSpPr>
          <p:cNvPr id="45" name="Connettore 4 44"/>
          <p:cNvCxnSpPr/>
          <p:nvPr/>
        </p:nvCxnSpPr>
        <p:spPr>
          <a:xfrm rot="10800000" flipV="1">
            <a:off x="5924043" y="3678555"/>
            <a:ext cx="2517120" cy="2106879"/>
          </a:xfrm>
          <a:prstGeom prst="bentConnector3">
            <a:avLst>
              <a:gd name="adj1" fmla="val -2164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4 49"/>
          <p:cNvCxnSpPr/>
          <p:nvPr/>
        </p:nvCxnSpPr>
        <p:spPr>
          <a:xfrm rot="10800000" flipV="1">
            <a:off x="5441325" y="4402709"/>
            <a:ext cx="2999838" cy="1273042"/>
          </a:xfrm>
          <a:prstGeom prst="bentConnector3">
            <a:avLst>
              <a:gd name="adj1" fmla="val -88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4 53"/>
          <p:cNvCxnSpPr/>
          <p:nvPr/>
        </p:nvCxnSpPr>
        <p:spPr>
          <a:xfrm rot="5400000" flipH="1" flipV="1">
            <a:off x="5127454" y="4760616"/>
            <a:ext cx="1230326" cy="602586"/>
          </a:xfrm>
          <a:prstGeom prst="bentConnector3">
            <a:avLst>
              <a:gd name="adj1" fmla="val 10058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/>
          <p:cNvCxnSpPr/>
          <p:nvPr/>
        </p:nvCxnSpPr>
        <p:spPr>
          <a:xfrm flipH="1">
            <a:off x="4612635" y="3665794"/>
            <a:ext cx="1363092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4 63"/>
          <p:cNvCxnSpPr/>
          <p:nvPr/>
        </p:nvCxnSpPr>
        <p:spPr>
          <a:xfrm rot="16200000" flipH="1">
            <a:off x="4212938" y="4074331"/>
            <a:ext cx="2106880" cy="1315328"/>
          </a:xfrm>
          <a:prstGeom prst="bentConnector3">
            <a:avLst>
              <a:gd name="adj1" fmla="val 10003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 flipH="1">
            <a:off x="5495400" y="433838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y</a:t>
            </a:r>
            <a:r>
              <a:rPr lang="it-IT" sz="2800" baseline="-25000" dirty="0"/>
              <a:t>0</a:t>
            </a:r>
          </a:p>
        </p:txBody>
      </p:sp>
      <p:grpSp>
        <p:nvGrpSpPr>
          <p:cNvPr id="67" name="Gruppo 66"/>
          <p:cNvGrpSpPr/>
          <p:nvPr/>
        </p:nvGrpSpPr>
        <p:grpSpPr>
          <a:xfrm>
            <a:off x="6982945" y="5473540"/>
            <a:ext cx="249046" cy="447141"/>
            <a:chOff x="3581400" y="5181600"/>
            <a:chExt cx="249046" cy="447141"/>
          </a:xfrm>
        </p:grpSpPr>
        <p:cxnSp>
          <p:nvCxnSpPr>
            <p:cNvPr id="68" name="Connettore diritto 67"/>
            <p:cNvCxnSpPr/>
            <p:nvPr/>
          </p:nvCxnSpPr>
          <p:spPr>
            <a:xfrm flipH="1">
              <a:off x="3581400" y="5181600"/>
              <a:ext cx="152400" cy="445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/>
            <p:cNvCxnSpPr/>
            <p:nvPr/>
          </p:nvCxnSpPr>
          <p:spPr>
            <a:xfrm flipH="1">
              <a:off x="3678046" y="5182920"/>
              <a:ext cx="152400" cy="445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39"/>
          <p:cNvSpPr txBox="1"/>
          <p:nvPr/>
        </p:nvSpPr>
        <p:spPr>
          <a:xfrm>
            <a:off x="4532066" y="5919361"/>
            <a:ext cx="4637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Schema a blocchi della nostra RSA di MOORE</a:t>
            </a:r>
          </a:p>
          <a:p>
            <a:r>
              <a:rPr lang="it-IT" sz="1600" dirty="0"/>
              <a:t>Con due variabili di stato. </a:t>
            </a:r>
          </a:p>
          <a:p>
            <a:r>
              <a:rPr lang="it-IT" sz="1600" dirty="0"/>
              <a:t>Dobbiamo ora passare allo schema logico (White Box)</a:t>
            </a:r>
          </a:p>
        </p:txBody>
      </p:sp>
      <p:cxnSp>
        <p:nvCxnSpPr>
          <p:cNvPr id="47" name="Connettore 4 46"/>
          <p:cNvCxnSpPr>
            <a:endCxn id="28" idx="1"/>
          </p:cNvCxnSpPr>
          <p:nvPr/>
        </p:nvCxnSpPr>
        <p:spPr>
          <a:xfrm rot="5400000" flipH="1" flipV="1">
            <a:off x="4184081" y="2773264"/>
            <a:ext cx="2939098" cy="40907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4265784" y="2818257"/>
            <a:ext cx="658153" cy="0"/>
          </a:xfrm>
          <a:prstGeom prst="line">
            <a:avLst/>
          </a:prstGeom>
          <a:ln w="317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>
            <a:off x="4809276" y="2818259"/>
            <a:ext cx="1194279" cy="593596"/>
          </a:xfrm>
          <a:prstGeom prst="bentConnector3">
            <a:avLst>
              <a:gd name="adj1" fmla="val 258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o 48"/>
          <p:cNvGrpSpPr/>
          <p:nvPr/>
        </p:nvGrpSpPr>
        <p:grpSpPr>
          <a:xfrm>
            <a:off x="304800" y="1219200"/>
            <a:ext cx="4171072" cy="5523382"/>
            <a:chOff x="304800" y="1219200"/>
            <a:chExt cx="4171072" cy="5523382"/>
          </a:xfrm>
        </p:grpSpPr>
        <p:sp>
          <p:nvSpPr>
            <p:cNvPr id="39" name="Rettangolo 38"/>
            <p:cNvSpPr/>
            <p:nvPr/>
          </p:nvSpPr>
          <p:spPr>
            <a:xfrm>
              <a:off x="1565782" y="5042559"/>
              <a:ext cx="1315018" cy="964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bject 6"/>
            <p:cNvSpPr txBox="1"/>
            <p:nvPr/>
          </p:nvSpPr>
          <p:spPr>
            <a:xfrm>
              <a:off x="1565782" y="1229918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F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801496" y="1398320"/>
              <a:ext cx="2590800" cy="4229101"/>
              <a:chOff x="5811011" y="1595627"/>
              <a:chExt cx="2590800" cy="4229101"/>
            </a:xfrm>
          </p:grpSpPr>
          <p:sp>
            <p:nvSpPr>
              <p:cNvPr id="6" name="object 7"/>
              <p:cNvSpPr txBox="1"/>
              <p:nvPr/>
            </p:nvSpPr>
            <p:spPr>
              <a:xfrm>
                <a:off x="6575297" y="3326129"/>
                <a:ext cx="1373505" cy="114617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vert="horz" wrap="square" lIns="0" tIns="698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2700" dirty="0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2400" b="1" dirty="0">
                    <a:latin typeface="Times New Roman"/>
                    <a:cs typeface="Times New Roman"/>
                  </a:rPr>
                  <a:t>G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object 10"/>
              <p:cNvSpPr/>
              <p:nvPr/>
            </p:nvSpPr>
            <p:spPr>
              <a:xfrm>
                <a:off x="7925561" y="3919728"/>
                <a:ext cx="47625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905000">
                    <a:moveTo>
                      <a:pt x="114300" y="1790700"/>
                    </a:moveTo>
                    <a:lnTo>
                      <a:pt x="0" y="1847850"/>
                    </a:lnTo>
                    <a:lnTo>
                      <a:pt x="114300" y="1905000"/>
                    </a:lnTo>
                    <a:lnTo>
                      <a:pt x="114300" y="1866900"/>
                    </a:lnTo>
                    <a:lnTo>
                      <a:pt x="95250" y="1866900"/>
                    </a:lnTo>
                    <a:lnTo>
                      <a:pt x="95250" y="1828800"/>
                    </a:lnTo>
                    <a:lnTo>
                      <a:pt x="114300" y="1828800"/>
                    </a:lnTo>
                    <a:lnTo>
                      <a:pt x="114300" y="1790700"/>
                    </a:lnTo>
                    <a:close/>
                  </a:path>
                  <a:path w="476250" h="1905000">
                    <a:moveTo>
                      <a:pt x="114300" y="1828800"/>
                    </a:moveTo>
                    <a:lnTo>
                      <a:pt x="95250" y="1828800"/>
                    </a:lnTo>
                    <a:lnTo>
                      <a:pt x="95250" y="1866900"/>
                    </a:lnTo>
                    <a:lnTo>
                      <a:pt x="114300" y="1866900"/>
                    </a:lnTo>
                    <a:lnTo>
                      <a:pt x="114300" y="1828800"/>
                    </a:lnTo>
                    <a:close/>
                  </a:path>
                  <a:path w="476250" h="1905000">
                    <a:moveTo>
                      <a:pt x="438150" y="1828800"/>
                    </a:moveTo>
                    <a:lnTo>
                      <a:pt x="114300" y="1828800"/>
                    </a:lnTo>
                    <a:lnTo>
                      <a:pt x="114300" y="1866900"/>
                    </a:lnTo>
                    <a:lnTo>
                      <a:pt x="457200" y="1866900"/>
                    </a:lnTo>
                    <a:lnTo>
                      <a:pt x="464623" y="1865402"/>
                    </a:lnTo>
                    <a:lnTo>
                      <a:pt x="470677" y="1861318"/>
                    </a:lnTo>
                    <a:lnTo>
                      <a:pt x="474755" y="1855262"/>
                    </a:lnTo>
                    <a:lnTo>
                      <a:pt x="476250" y="1847850"/>
                    </a:lnTo>
                    <a:lnTo>
                      <a:pt x="438150" y="1847850"/>
                    </a:lnTo>
                    <a:lnTo>
                      <a:pt x="438150" y="1828800"/>
                    </a:lnTo>
                    <a:close/>
                  </a:path>
                  <a:path w="476250" h="1905000">
                    <a:moveTo>
                      <a:pt x="438150" y="19050"/>
                    </a:moveTo>
                    <a:lnTo>
                      <a:pt x="438150" y="1847850"/>
                    </a:lnTo>
                    <a:lnTo>
                      <a:pt x="457200" y="1828800"/>
                    </a:lnTo>
                    <a:lnTo>
                      <a:pt x="476250" y="1828800"/>
                    </a:lnTo>
                    <a:lnTo>
                      <a:pt x="476250" y="38100"/>
                    </a:lnTo>
                    <a:lnTo>
                      <a:pt x="457200" y="38100"/>
                    </a:lnTo>
                    <a:lnTo>
                      <a:pt x="438150" y="19050"/>
                    </a:lnTo>
                    <a:close/>
                  </a:path>
                  <a:path w="476250" h="1905000">
                    <a:moveTo>
                      <a:pt x="476250" y="1828800"/>
                    </a:moveTo>
                    <a:lnTo>
                      <a:pt x="457200" y="1828800"/>
                    </a:lnTo>
                    <a:lnTo>
                      <a:pt x="438150" y="1847850"/>
                    </a:lnTo>
                    <a:lnTo>
                      <a:pt x="476250" y="1847850"/>
                    </a:lnTo>
                    <a:lnTo>
                      <a:pt x="476250" y="1828800"/>
                    </a:lnTo>
                    <a:close/>
                  </a:path>
                  <a:path w="476250" h="1905000">
                    <a:moveTo>
                      <a:pt x="457200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438150" y="38100"/>
                    </a:lnTo>
                    <a:lnTo>
                      <a:pt x="438150" y="19050"/>
                    </a:lnTo>
                    <a:lnTo>
                      <a:pt x="476250" y="19050"/>
                    </a:lnTo>
                    <a:lnTo>
                      <a:pt x="474755" y="11626"/>
                    </a:lnTo>
                    <a:lnTo>
                      <a:pt x="470677" y="5572"/>
                    </a:lnTo>
                    <a:lnTo>
                      <a:pt x="464623" y="1494"/>
                    </a:lnTo>
                    <a:lnTo>
                      <a:pt x="457200" y="0"/>
                    </a:lnTo>
                    <a:close/>
                  </a:path>
                  <a:path w="476250" h="1905000">
                    <a:moveTo>
                      <a:pt x="476250" y="19050"/>
                    </a:moveTo>
                    <a:lnTo>
                      <a:pt x="438150" y="19050"/>
                    </a:lnTo>
                    <a:lnTo>
                      <a:pt x="457200" y="38100"/>
                    </a:lnTo>
                    <a:lnTo>
                      <a:pt x="476250" y="38100"/>
                    </a:lnTo>
                    <a:lnTo>
                      <a:pt x="476250" y="190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12"/>
              <p:cNvSpPr/>
              <p:nvPr/>
            </p:nvSpPr>
            <p:spPr>
              <a:xfrm>
                <a:off x="6115811" y="4186428"/>
                <a:ext cx="45974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59740" h="114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57150" y="114300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0465" y="76200"/>
                    </a:lnTo>
                    <a:lnTo>
                      <a:pt x="57150" y="76200"/>
                    </a:lnTo>
                    <a:lnTo>
                      <a:pt x="57150" y="38100"/>
                    </a:lnTo>
                    <a:lnTo>
                      <a:pt x="110465" y="3810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459740" h="114300">
                    <a:moveTo>
                      <a:pt x="345186" y="0"/>
                    </a:moveTo>
                    <a:lnTo>
                      <a:pt x="345186" y="114300"/>
                    </a:lnTo>
                    <a:lnTo>
                      <a:pt x="421386" y="76200"/>
                    </a:lnTo>
                    <a:lnTo>
                      <a:pt x="364236" y="76200"/>
                    </a:lnTo>
                    <a:lnTo>
                      <a:pt x="364236" y="38100"/>
                    </a:lnTo>
                    <a:lnTo>
                      <a:pt x="421386" y="38100"/>
                    </a:lnTo>
                    <a:lnTo>
                      <a:pt x="345186" y="0"/>
                    </a:lnTo>
                    <a:close/>
                  </a:path>
                  <a:path w="459740" h="114300">
                    <a:moveTo>
                      <a:pt x="110465" y="38100"/>
                    </a:moveTo>
                    <a:lnTo>
                      <a:pt x="57150" y="38100"/>
                    </a:lnTo>
                    <a:lnTo>
                      <a:pt x="57150" y="76200"/>
                    </a:lnTo>
                    <a:lnTo>
                      <a:pt x="110465" y="76200"/>
                    </a:lnTo>
                    <a:lnTo>
                      <a:pt x="114300" y="57150"/>
                    </a:lnTo>
                    <a:lnTo>
                      <a:pt x="110465" y="38100"/>
                    </a:lnTo>
                    <a:close/>
                  </a:path>
                  <a:path w="459740" h="114300">
                    <a:moveTo>
                      <a:pt x="345186" y="38100"/>
                    </a:moveTo>
                    <a:lnTo>
                      <a:pt x="110465" y="38100"/>
                    </a:lnTo>
                    <a:lnTo>
                      <a:pt x="114300" y="57150"/>
                    </a:lnTo>
                    <a:lnTo>
                      <a:pt x="110465" y="76200"/>
                    </a:lnTo>
                    <a:lnTo>
                      <a:pt x="345186" y="76200"/>
                    </a:lnTo>
                    <a:lnTo>
                      <a:pt x="345186" y="38100"/>
                    </a:lnTo>
                    <a:close/>
                  </a:path>
                  <a:path w="459740" h="114300">
                    <a:moveTo>
                      <a:pt x="421386" y="38100"/>
                    </a:moveTo>
                    <a:lnTo>
                      <a:pt x="364236" y="38100"/>
                    </a:lnTo>
                    <a:lnTo>
                      <a:pt x="364236" y="76200"/>
                    </a:lnTo>
                    <a:lnTo>
                      <a:pt x="421386" y="76200"/>
                    </a:lnTo>
                    <a:lnTo>
                      <a:pt x="459486" y="57150"/>
                    </a:lnTo>
                    <a:lnTo>
                      <a:pt x="421386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5"/>
              <p:cNvSpPr txBox="1"/>
              <p:nvPr/>
            </p:nvSpPr>
            <p:spPr>
              <a:xfrm>
                <a:off x="8065769" y="3474846"/>
                <a:ext cx="29718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s*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object 17"/>
              <p:cNvSpPr/>
              <p:nvPr/>
            </p:nvSpPr>
            <p:spPr>
              <a:xfrm>
                <a:off x="5811011" y="1595627"/>
                <a:ext cx="74295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2019300">
                    <a:moveTo>
                      <a:pt x="628650" y="1905000"/>
                    </a:moveTo>
                    <a:lnTo>
                      <a:pt x="628650" y="2019300"/>
                    </a:lnTo>
                    <a:lnTo>
                      <a:pt x="704849" y="1981200"/>
                    </a:lnTo>
                    <a:lnTo>
                      <a:pt x="647700" y="1981200"/>
                    </a:lnTo>
                    <a:lnTo>
                      <a:pt x="647700" y="1943100"/>
                    </a:lnTo>
                    <a:lnTo>
                      <a:pt x="704849" y="1943100"/>
                    </a:lnTo>
                    <a:lnTo>
                      <a:pt x="628650" y="1905000"/>
                    </a:lnTo>
                    <a:close/>
                  </a:path>
                  <a:path w="742950" h="2019300">
                    <a:moveTo>
                      <a:pt x="38100" y="110465"/>
                    </a:moveTo>
                    <a:lnTo>
                      <a:pt x="38100" y="1962150"/>
                    </a:lnTo>
                    <a:lnTo>
                      <a:pt x="39594" y="1969573"/>
                    </a:lnTo>
                    <a:lnTo>
                      <a:pt x="43672" y="1975627"/>
                    </a:lnTo>
                    <a:lnTo>
                      <a:pt x="49726" y="1979705"/>
                    </a:lnTo>
                    <a:lnTo>
                      <a:pt x="57150" y="1981200"/>
                    </a:lnTo>
                    <a:lnTo>
                      <a:pt x="628650" y="1981200"/>
                    </a:lnTo>
                    <a:lnTo>
                      <a:pt x="628650" y="1962150"/>
                    </a:lnTo>
                    <a:lnTo>
                      <a:pt x="76200" y="1962150"/>
                    </a:lnTo>
                    <a:lnTo>
                      <a:pt x="57150" y="1943100"/>
                    </a:lnTo>
                    <a:lnTo>
                      <a:pt x="76200" y="1943100"/>
                    </a:lnTo>
                    <a:lnTo>
                      <a:pt x="76200" y="114300"/>
                    </a:lnTo>
                    <a:lnTo>
                      <a:pt x="57150" y="114300"/>
                    </a:lnTo>
                    <a:lnTo>
                      <a:pt x="38100" y="110465"/>
                    </a:lnTo>
                    <a:close/>
                  </a:path>
                  <a:path w="742950" h="2019300">
                    <a:moveTo>
                      <a:pt x="704849" y="1943100"/>
                    </a:moveTo>
                    <a:lnTo>
                      <a:pt x="647700" y="1943100"/>
                    </a:lnTo>
                    <a:lnTo>
                      <a:pt x="647700" y="1981200"/>
                    </a:lnTo>
                    <a:lnTo>
                      <a:pt x="704849" y="1981200"/>
                    </a:lnTo>
                    <a:lnTo>
                      <a:pt x="742949" y="1962150"/>
                    </a:lnTo>
                    <a:lnTo>
                      <a:pt x="704849" y="1943100"/>
                    </a:lnTo>
                    <a:close/>
                  </a:path>
                  <a:path w="742950" h="2019300">
                    <a:moveTo>
                      <a:pt x="76200" y="1943100"/>
                    </a:moveTo>
                    <a:lnTo>
                      <a:pt x="57150" y="1943100"/>
                    </a:lnTo>
                    <a:lnTo>
                      <a:pt x="76200" y="1962150"/>
                    </a:lnTo>
                    <a:lnTo>
                      <a:pt x="76200" y="1943100"/>
                    </a:lnTo>
                    <a:close/>
                  </a:path>
                  <a:path w="742950" h="2019300">
                    <a:moveTo>
                      <a:pt x="628650" y="1943100"/>
                    </a:moveTo>
                    <a:lnTo>
                      <a:pt x="76200" y="1943100"/>
                    </a:lnTo>
                    <a:lnTo>
                      <a:pt x="76200" y="1962150"/>
                    </a:lnTo>
                    <a:lnTo>
                      <a:pt x="628650" y="1962150"/>
                    </a:lnTo>
                    <a:lnTo>
                      <a:pt x="628650" y="1943100"/>
                    </a:lnTo>
                    <a:close/>
                  </a:path>
                  <a:path w="742950" h="2019300">
                    <a:moveTo>
                      <a:pt x="76200" y="57150"/>
                    </a:moveTo>
                    <a:lnTo>
                      <a:pt x="38100" y="57150"/>
                    </a:lnTo>
                    <a:lnTo>
                      <a:pt x="38100" y="110465"/>
                    </a:lnTo>
                    <a:lnTo>
                      <a:pt x="57150" y="114300"/>
                    </a:lnTo>
                    <a:lnTo>
                      <a:pt x="76200" y="110465"/>
                    </a:lnTo>
                    <a:lnTo>
                      <a:pt x="76200" y="57150"/>
                    </a:lnTo>
                    <a:close/>
                  </a:path>
                  <a:path w="742950" h="2019300">
                    <a:moveTo>
                      <a:pt x="76200" y="110465"/>
                    </a:moveTo>
                    <a:lnTo>
                      <a:pt x="57150" y="114300"/>
                    </a:lnTo>
                    <a:lnTo>
                      <a:pt x="76200" y="114300"/>
                    </a:lnTo>
                    <a:lnTo>
                      <a:pt x="76200" y="110465"/>
                    </a:lnTo>
                    <a:close/>
                  </a:path>
                  <a:path w="742950" h="2019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38100" y="110465"/>
                    </a:lnTo>
                    <a:lnTo>
                      <a:pt x="38100" y="57150"/>
                    </a:lnTo>
                    <a:lnTo>
                      <a:pt x="114300" y="5715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742950" h="2019300">
                    <a:moveTo>
                      <a:pt x="114300" y="57150"/>
                    </a:moveTo>
                    <a:lnTo>
                      <a:pt x="76200" y="57150"/>
                    </a:lnTo>
                    <a:lnTo>
                      <a:pt x="76200" y="110465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4300" y="571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Gruppo 10"/>
            <p:cNvGrpSpPr/>
            <p:nvPr/>
          </p:nvGrpSpPr>
          <p:grpSpPr>
            <a:xfrm>
              <a:off x="304800" y="1219200"/>
              <a:ext cx="3601846" cy="4370120"/>
              <a:chOff x="5314315" y="1416507"/>
              <a:chExt cx="3601846" cy="4370120"/>
            </a:xfrm>
          </p:grpSpPr>
          <p:sp>
            <p:nvSpPr>
              <p:cNvPr id="12" name="object 16"/>
              <p:cNvSpPr txBox="1"/>
              <p:nvPr/>
            </p:nvSpPr>
            <p:spPr>
              <a:xfrm>
                <a:off x="5812663" y="3992371"/>
                <a:ext cx="1441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563361" y="1597025"/>
                <a:ext cx="24328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6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599" y="57276"/>
                    </a:lnTo>
                    <a:lnTo>
                      <a:pt x="876426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 txBox="1"/>
              <p:nvPr/>
            </p:nvSpPr>
            <p:spPr>
              <a:xfrm>
                <a:off x="5314315" y="1416507"/>
                <a:ext cx="151129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dirty="0">
                    <a:latin typeface="Times New Roman"/>
                    <a:cs typeface="Times New Roman"/>
                  </a:rPr>
                  <a:t>i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object 11"/>
              <p:cNvSpPr/>
              <p:nvPr/>
            </p:nvSpPr>
            <p:spPr>
              <a:xfrm>
                <a:off x="6153911" y="2205227"/>
                <a:ext cx="400050" cy="35814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581400">
                    <a:moveTo>
                      <a:pt x="285750" y="38100"/>
                    </a:moveTo>
                    <a:lnTo>
                      <a:pt x="19050" y="38100"/>
                    </a:lnTo>
                    <a:lnTo>
                      <a:pt x="11626" y="39594"/>
                    </a:lnTo>
                    <a:lnTo>
                      <a:pt x="5572" y="43672"/>
                    </a:lnTo>
                    <a:lnTo>
                      <a:pt x="1494" y="49726"/>
                    </a:lnTo>
                    <a:lnTo>
                      <a:pt x="0" y="57150"/>
                    </a:lnTo>
                    <a:lnTo>
                      <a:pt x="0" y="3562350"/>
                    </a:lnTo>
                    <a:lnTo>
                      <a:pt x="1494" y="3569762"/>
                    </a:lnTo>
                    <a:lnTo>
                      <a:pt x="5572" y="3575818"/>
                    </a:lnTo>
                    <a:lnTo>
                      <a:pt x="11626" y="3579902"/>
                    </a:lnTo>
                    <a:lnTo>
                      <a:pt x="19050" y="3581400"/>
                    </a:lnTo>
                    <a:lnTo>
                      <a:pt x="400049" y="3581400"/>
                    </a:lnTo>
                    <a:lnTo>
                      <a:pt x="400049" y="3562350"/>
                    </a:lnTo>
                    <a:lnTo>
                      <a:pt x="38100" y="3562350"/>
                    </a:lnTo>
                    <a:lnTo>
                      <a:pt x="19050" y="3543300"/>
                    </a:lnTo>
                    <a:lnTo>
                      <a:pt x="38100" y="3543300"/>
                    </a:lnTo>
                    <a:lnTo>
                      <a:pt x="38100" y="76200"/>
                    </a:lnTo>
                    <a:lnTo>
                      <a:pt x="19050" y="76200"/>
                    </a:lnTo>
                    <a:lnTo>
                      <a:pt x="38100" y="57150"/>
                    </a:lnTo>
                    <a:lnTo>
                      <a:pt x="285750" y="57150"/>
                    </a:lnTo>
                    <a:lnTo>
                      <a:pt x="285750" y="38100"/>
                    </a:lnTo>
                    <a:close/>
                  </a:path>
                  <a:path w="400050" h="3581400">
                    <a:moveTo>
                      <a:pt x="38100" y="3543300"/>
                    </a:moveTo>
                    <a:lnTo>
                      <a:pt x="19050" y="3543300"/>
                    </a:lnTo>
                    <a:lnTo>
                      <a:pt x="38100" y="3562350"/>
                    </a:lnTo>
                    <a:lnTo>
                      <a:pt x="38100" y="3543300"/>
                    </a:lnTo>
                    <a:close/>
                  </a:path>
                  <a:path w="400050" h="3581400">
                    <a:moveTo>
                      <a:pt x="400049" y="3543300"/>
                    </a:moveTo>
                    <a:lnTo>
                      <a:pt x="38100" y="3543300"/>
                    </a:lnTo>
                    <a:lnTo>
                      <a:pt x="38100" y="3562350"/>
                    </a:lnTo>
                    <a:lnTo>
                      <a:pt x="400049" y="3562350"/>
                    </a:lnTo>
                    <a:lnTo>
                      <a:pt x="400049" y="3543300"/>
                    </a:lnTo>
                    <a:close/>
                  </a:path>
                  <a:path w="400050" h="3581400">
                    <a:moveTo>
                      <a:pt x="285750" y="0"/>
                    </a:moveTo>
                    <a:lnTo>
                      <a:pt x="285750" y="114300"/>
                    </a:lnTo>
                    <a:lnTo>
                      <a:pt x="361949" y="76200"/>
                    </a:lnTo>
                    <a:lnTo>
                      <a:pt x="304800" y="76200"/>
                    </a:lnTo>
                    <a:lnTo>
                      <a:pt x="304800" y="38100"/>
                    </a:lnTo>
                    <a:lnTo>
                      <a:pt x="361949" y="38100"/>
                    </a:lnTo>
                    <a:lnTo>
                      <a:pt x="285750" y="0"/>
                    </a:lnTo>
                    <a:close/>
                  </a:path>
                  <a:path w="400050" h="3581400">
                    <a:moveTo>
                      <a:pt x="38100" y="57150"/>
                    </a:moveTo>
                    <a:lnTo>
                      <a:pt x="19050" y="76200"/>
                    </a:lnTo>
                    <a:lnTo>
                      <a:pt x="38100" y="76200"/>
                    </a:lnTo>
                    <a:lnTo>
                      <a:pt x="38100" y="57150"/>
                    </a:lnTo>
                    <a:close/>
                  </a:path>
                  <a:path w="400050" h="3581400">
                    <a:moveTo>
                      <a:pt x="285750" y="57150"/>
                    </a:moveTo>
                    <a:lnTo>
                      <a:pt x="38100" y="57150"/>
                    </a:lnTo>
                    <a:lnTo>
                      <a:pt x="38100" y="76200"/>
                    </a:lnTo>
                    <a:lnTo>
                      <a:pt x="285750" y="76200"/>
                    </a:lnTo>
                    <a:lnTo>
                      <a:pt x="285750" y="57150"/>
                    </a:lnTo>
                    <a:close/>
                  </a:path>
                  <a:path w="400050" h="3581400">
                    <a:moveTo>
                      <a:pt x="361949" y="38100"/>
                    </a:moveTo>
                    <a:lnTo>
                      <a:pt x="304800" y="38100"/>
                    </a:lnTo>
                    <a:lnTo>
                      <a:pt x="304800" y="76200"/>
                    </a:lnTo>
                    <a:lnTo>
                      <a:pt x="361949" y="76200"/>
                    </a:lnTo>
                    <a:lnTo>
                      <a:pt x="400049" y="57150"/>
                    </a:lnTo>
                    <a:lnTo>
                      <a:pt x="361949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4"/>
              <p:cNvSpPr txBox="1"/>
              <p:nvPr/>
            </p:nvSpPr>
            <p:spPr>
              <a:xfrm>
                <a:off x="8294369" y="1477136"/>
                <a:ext cx="1949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u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object 18"/>
              <p:cNvSpPr/>
              <p:nvPr/>
            </p:nvSpPr>
            <p:spPr>
              <a:xfrm>
                <a:off x="7925561" y="19018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7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600" y="57276"/>
                    </a:lnTo>
                    <a:lnTo>
                      <a:pt x="876427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CasellaDiTesto 26"/>
            <p:cNvSpPr txBox="1"/>
            <p:nvPr/>
          </p:nvSpPr>
          <p:spPr>
            <a:xfrm>
              <a:off x="1748060" y="5172168"/>
              <a:ext cx="945836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rgbClr val="FF0000"/>
                  </a:solidFill>
                </a:rPr>
                <a:t>Ritardo</a:t>
              </a:r>
            </a:p>
            <a:p>
              <a:r>
                <a:rPr lang="el-GR" sz="2000" dirty="0">
                  <a:solidFill>
                    <a:srgbClr val="FF0000"/>
                  </a:solidFill>
                </a:rPr>
                <a:t>Δ</a:t>
              </a:r>
              <a:r>
                <a:rPr lang="it-IT" sz="2000" dirty="0">
                  <a:solidFill>
                    <a:srgbClr val="FF0000"/>
                  </a:solidFill>
                </a:rPr>
                <a:t>t = </a:t>
              </a:r>
              <a:r>
                <a:rPr lang="el-GR" sz="2000" dirty="0">
                  <a:solidFill>
                    <a:srgbClr val="FF0000"/>
                  </a:solidFill>
                </a:rPr>
                <a:t>τ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46" name="object 9"/>
            <p:cNvSpPr txBox="1"/>
            <p:nvPr/>
          </p:nvSpPr>
          <p:spPr>
            <a:xfrm>
              <a:off x="4217154" y="2743200"/>
              <a:ext cx="25871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latin typeface="Times New Roman"/>
                  <a:cs typeface="Times New Roman"/>
                </a:rPr>
                <a:t>x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1126189" y="6096251"/>
              <a:ext cx="2127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FF0000"/>
                  </a:solidFill>
                </a:rPr>
                <a:t>Modello strutturale</a:t>
              </a:r>
            </a:p>
            <a:p>
              <a:pPr algn="ctr"/>
              <a:r>
                <a:rPr lang="it-IT" dirty="0">
                  <a:solidFill>
                    <a:srgbClr val="FF0000"/>
                  </a:solidFill>
                </a:rPr>
                <a:t> delle RSA di MOORE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0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64722"/>
            <a:ext cx="9220200" cy="738664"/>
          </a:xfrm>
        </p:spPr>
        <p:txBody>
          <a:bodyPr/>
          <a:lstStyle/>
          <a:p>
            <a:pPr algn="ctr"/>
            <a:r>
              <a:rPr lang="it-IT" sz="2400" dirty="0"/>
              <a:t>SINTESI delle reti F e G della nostra macchina di MOORE </a:t>
            </a:r>
            <a:br>
              <a:rPr lang="it-IT" sz="2400" dirty="0"/>
            </a:br>
            <a:r>
              <a:rPr lang="it-IT" sz="2400" dirty="0" err="1">
                <a:solidFill>
                  <a:srgbClr val="FF0000"/>
                </a:solidFill>
              </a:rPr>
              <a:t>TdT</a:t>
            </a:r>
            <a:r>
              <a:rPr lang="it-IT" sz="2400" dirty="0">
                <a:solidFill>
                  <a:srgbClr val="FF0000"/>
                </a:solidFill>
              </a:rPr>
              <a:t>, MAPPE e  ESPRESSIONI PRIVE DI ALEE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729"/>
              </p:ext>
            </p:extLst>
          </p:nvPr>
        </p:nvGraphicFramePr>
        <p:xfrm>
          <a:off x="1159531" y="977103"/>
          <a:ext cx="2850015" cy="2117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5467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798533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  <a:gridCol w="564015">
                  <a:extLst>
                    <a:ext uri="{9D8B030D-6E8A-4147-A177-3AD203B41FA5}">
                      <a16:colId xmlns:a16="http://schemas.microsoft.com/office/drawing/2014/main" val="1647802571"/>
                    </a:ext>
                  </a:extLst>
                </a:gridCol>
              </a:tblGrid>
              <a:tr h="415156"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z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41515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41515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41515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41515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0 0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1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2506"/>
              </p:ext>
            </p:extLst>
          </p:nvPr>
        </p:nvGraphicFramePr>
        <p:xfrm>
          <a:off x="390925" y="4012757"/>
          <a:ext cx="1535561" cy="216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34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407097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382119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pSp>
        <p:nvGrpSpPr>
          <p:cNvPr id="23" name="Gruppo 22"/>
          <p:cNvGrpSpPr/>
          <p:nvPr/>
        </p:nvGrpSpPr>
        <p:grpSpPr>
          <a:xfrm>
            <a:off x="362375" y="3947512"/>
            <a:ext cx="811897" cy="517223"/>
            <a:chOff x="417361" y="3544683"/>
            <a:chExt cx="811897" cy="517223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417361" y="3723352"/>
              <a:ext cx="811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y </a:t>
              </a:r>
              <a:r>
                <a:rPr lang="it-IT" sz="1600" b="1" baseline="-25000" dirty="0"/>
                <a:t>1</a:t>
              </a:r>
              <a:r>
                <a:rPr lang="it-IT" sz="1600" b="1" dirty="0"/>
                <a:t> y </a:t>
              </a:r>
              <a:r>
                <a:rPr lang="it-IT" sz="1600" b="1" baseline="-25000" dirty="0"/>
                <a:t>0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929640" y="354468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x</a:t>
              </a:r>
            </a:p>
          </p:txBody>
        </p:sp>
      </p:grp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53246"/>
              </p:ext>
            </p:extLst>
          </p:nvPr>
        </p:nvGraphicFramePr>
        <p:xfrm>
          <a:off x="2598770" y="3992119"/>
          <a:ext cx="1493624" cy="2092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5962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395979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371683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418532"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418532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418532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418532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418532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009546" y="2599771"/>
            <a:ext cx="772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TdT</a:t>
            </a:r>
            <a:endParaRPr lang="it-IT" sz="3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39458" y="4553399"/>
            <a:ext cx="1356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MAPPE</a:t>
            </a:r>
          </a:p>
          <a:p>
            <a:pPr algn="ctr"/>
            <a:r>
              <a:rPr lang="it-IT" sz="2400" dirty="0"/>
              <a:t> di Y</a:t>
            </a:r>
            <a:r>
              <a:rPr lang="it-IT" sz="2400" baseline="-25000" dirty="0"/>
              <a:t>1</a:t>
            </a:r>
            <a:r>
              <a:rPr lang="it-IT" sz="2400" dirty="0"/>
              <a:t> e Y</a:t>
            </a:r>
            <a:r>
              <a:rPr lang="it-IT" sz="2400" baseline="-25000" dirty="0"/>
              <a:t>0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2593721" y="3903117"/>
            <a:ext cx="811897" cy="517223"/>
            <a:chOff x="417361" y="3544683"/>
            <a:chExt cx="811897" cy="517223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417361" y="3723352"/>
              <a:ext cx="811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y </a:t>
              </a:r>
              <a:r>
                <a:rPr lang="it-IT" sz="1600" b="1" baseline="-25000" dirty="0"/>
                <a:t>1</a:t>
              </a:r>
              <a:r>
                <a:rPr lang="it-IT" sz="1600" b="1" dirty="0"/>
                <a:t> y </a:t>
              </a:r>
              <a:r>
                <a:rPr lang="it-IT" sz="1600" b="1" baseline="-25000" dirty="0"/>
                <a:t>0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929640" y="354468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x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1117827" y="978090"/>
            <a:ext cx="798471" cy="491579"/>
            <a:chOff x="4939935" y="1008479"/>
            <a:chExt cx="798471" cy="491579"/>
          </a:xfrm>
        </p:grpSpPr>
        <p:grpSp>
          <p:nvGrpSpPr>
            <p:cNvPr id="11" name="Gruppo 10"/>
            <p:cNvGrpSpPr/>
            <p:nvPr/>
          </p:nvGrpSpPr>
          <p:grpSpPr>
            <a:xfrm>
              <a:off x="4939935" y="1182577"/>
              <a:ext cx="798471" cy="317481"/>
              <a:chOff x="4993349" y="1191163"/>
              <a:chExt cx="798471" cy="317481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5268001" y="1200867"/>
                <a:ext cx="5238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rgbClr val="FF0000"/>
                    </a:solidFill>
                  </a:rPr>
                  <a:t>y </a:t>
                </a:r>
                <a:r>
                  <a:rPr lang="it-IT" sz="1400" b="1" baseline="-2500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4993349" y="1191163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rgbClr val="FF0000"/>
                    </a:solidFill>
                  </a:rPr>
                  <a:t>y </a:t>
                </a:r>
                <a:r>
                  <a:rPr lang="it-IT" sz="1400" b="1" baseline="-250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5443995" y="1008479"/>
              <a:ext cx="263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x</a:t>
              </a:r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1327861" y="614982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Y</a:t>
            </a:r>
            <a:r>
              <a:rPr lang="it-IT" sz="2400" baseline="-25000" dirty="0"/>
              <a:t>1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602614" y="608494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Y</a:t>
            </a:r>
            <a:r>
              <a:rPr lang="it-IT" sz="2400" baseline="-25000" dirty="0"/>
              <a:t>0</a:t>
            </a:r>
          </a:p>
        </p:txBody>
      </p:sp>
      <p:sp>
        <p:nvSpPr>
          <p:cNvPr id="4" name="Ovale 3"/>
          <p:cNvSpPr/>
          <p:nvPr/>
        </p:nvSpPr>
        <p:spPr>
          <a:xfrm>
            <a:off x="1092930" y="5233998"/>
            <a:ext cx="86498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5581059" y="2837752"/>
            <a:ext cx="2844452" cy="514350"/>
            <a:chOff x="6029587" y="4239743"/>
            <a:chExt cx="2844452" cy="514350"/>
          </a:xfrm>
        </p:grpSpPr>
        <p:sp>
          <p:nvSpPr>
            <p:cNvPr id="8" name="CasellaDiTesto 7"/>
            <p:cNvSpPr txBox="1"/>
            <p:nvPr/>
          </p:nvSpPr>
          <p:spPr>
            <a:xfrm>
              <a:off x="6781800" y="4249533"/>
              <a:ext cx="2092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z = F(y</a:t>
              </a:r>
              <a:r>
                <a:rPr lang="it-IT" sz="2400" baseline="-25000" dirty="0"/>
                <a:t>1</a:t>
              </a:r>
              <a:r>
                <a:rPr lang="it-IT" sz="2400" dirty="0"/>
                <a:t> y</a:t>
              </a:r>
              <a:r>
                <a:rPr lang="it-IT" sz="2400" baseline="-25000" dirty="0"/>
                <a:t>0</a:t>
              </a:r>
              <a:r>
                <a:rPr lang="it-IT" sz="2400" dirty="0"/>
                <a:t>)= </a:t>
              </a:r>
              <a:r>
                <a:rPr lang="it-IT" sz="2400" b="1" dirty="0">
                  <a:solidFill>
                    <a:srgbClr val="FF0000"/>
                  </a:solidFill>
                </a:rPr>
                <a:t>y 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it-IT" sz="2400" dirty="0"/>
                <a:t> </a:t>
              </a:r>
            </a:p>
          </p:txBody>
        </p:sp>
        <p:sp>
          <p:nvSpPr>
            <p:cNvPr id="21" name="Ovale 39"/>
            <p:cNvSpPr>
              <a:spLocks noChangeArrowheads="1"/>
            </p:cNvSpPr>
            <p:nvPr/>
          </p:nvSpPr>
          <p:spPr bwMode="auto">
            <a:xfrm>
              <a:off x="6029587" y="4239743"/>
              <a:ext cx="504825" cy="514350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33" name="Ovale 39"/>
          <p:cNvSpPr>
            <a:spLocks noChangeArrowheads="1"/>
          </p:cNvSpPr>
          <p:nvPr/>
        </p:nvSpPr>
        <p:spPr bwMode="auto">
          <a:xfrm>
            <a:off x="5636342" y="4711722"/>
            <a:ext cx="504825" cy="5143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6101100" y="4572669"/>
            <a:ext cx="252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Y</a:t>
            </a:r>
            <a:r>
              <a:rPr lang="it-IT" sz="2000" baseline="-25000" dirty="0"/>
              <a:t>1</a:t>
            </a:r>
            <a:r>
              <a:rPr lang="it-IT" sz="2000" dirty="0"/>
              <a:t>= x’y</a:t>
            </a:r>
            <a:r>
              <a:rPr lang="it-IT" sz="2000" baseline="-25000" dirty="0"/>
              <a:t>0    </a:t>
            </a:r>
            <a:r>
              <a:rPr lang="it-IT" sz="2000" dirty="0"/>
              <a:t>+ xy</a:t>
            </a:r>
            <a:r>
              <a:rPr lang="it-IT" sz="2000" baseline="-25000" dirty="0"/>
              <a:t>1</a:t>
            </a:r>
            <a:endParaRPr lang="it-IT" sz="2000" baseline="-25000" dirty="0">
              <a:solidFill>
                <a:srgbClr val="FF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531028" y="3379172"/>
            <a:ext cx="29787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Espressioni di F e G</a:t>
            </a:r>
          </a:p>
          <a:p>
            <a:pPr algn="ctr"/>
            <a:r>
              <a:rPr lang="it-IT" sz="2400" i="1" dirty="0"/>
              <a:t>(sintesi SP)</a:t>
            </a:r>
          </a:p>
        </p:txBody>
      </p:sp>
      <p:graphicFrame>
        <p:nvGraphicFramePr>
          <p:cNvPr id="37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32699"/>
              </p:ext>
            </p:extLst>
          </p:nvPr>
        </p:nvGraphicFramePr>
        <p:xfrm>
          <a:off x="560679" y="1392935"/>
          <a:ext cx="600009" cy="1658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09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</a:tblGrid>
              <a:tr h="416894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416894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416894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68943"/>
              </p:ext>
            </p:extLst>
          </p:nvPr>
        </p:nvGraphicFramePr>
        <p:xfrm>
          <a:off x="5606193" y="932043"/>
          <a:ext cx="1964708" cy="178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68364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747668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59657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0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1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657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t-IT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5" marR="9143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657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5" marR="9143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008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</a:tbl>
          </a:graphicData>
        </a:graphic>
      </p:graphicFrame>
      <p:grpSp>
        <p:nvGrpSpPr>
          <p:cNvPr id="40" name="Gruppo 39"/>
          <p:cNvGrpSpPr/>
          <p:nvPr/>
        </p:nvGrpSpPr>
        <p:grpSpPr>
          <a:xfrm>
            <a:off x="5606193" y="860464"/>
            <a:ext cx="569659" cy="667606"/>
            <a:chOff x="899160" y="864271"/>
            <a:chExt cx="569659" cy="667606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1040497" y="864271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y </a:t>
              </a:r>
              <a:r>
                <a:rPr lang="it-IT" b="1" baseline="-25000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99160" y="1162545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y </a:t>
              </a:r>
              <a:r>
                <a:rPr lang="it-IT" b="1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  <p:cxnSp>
          <p:nvCxnSpPr>
            <p:cNvPr id="43" name="Connettore diritto 42"/>
            <p:cNvCxnSpPr/>
            <p:nvPr/>
          </p:nvCxnSpPr>
          <p:spPr>
            <a:xfrm>
              <a:off x="914400" y="935328"/>
              <a:ext cx="515918" cy="5598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e 43"/>
          <p:cNvSpPr/>
          <p:nvPr/>
        </p:nvSpPr>
        <p:spPr>
          <a:xfrm>
            <a:off x="6273784" y="2151782"/>
            <a:ext cx="1165349" cy="518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 rot="5400000">
            <a:off x="1281103" y="5544521"/>
            <a:ext cx="864982" cy="318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 rot="5400000">
            <a:off x="931208" y="5100975"/>
            <a:ext cx="795966" cy="3409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diritto 47"/>
          <p:cNvCxnSpPr/>
          <p:nvPr/>
        </p:nvCxnSpPr>
        <p:spPr>
          <a:xfrm>
            <a:off x="6815378" y="1501496"/>
            <a:ext cx="0" cy="119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/>
          <p:cNvCxnSpPr/>
          <p:nvPr/>
        </p:nvCxnSpPr>
        <p:spPr>
          <a:xfrm>
            <a:off x="7556175" y="1502822"/>
            <a:ext cx="0" cy="119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/>
          <p:cNvCxnSpPr/>
          <p:nvPr/>
        </p:nvCxnSpPr>
        <p:spPr>
          <a:xfrm>
            <a:off x="6101100" y="2706403"/>
            <a:ext cx="1428555" cy="18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/>
          <p:cNvCxnSpPr/>
          <p:nvPr/>
        </p:nvCxnSpPr>
        <p:spPr>
          <a:xfrm>
            <a:off x="6142182" y="2111380"/>
            <a:ext cx="1428555" cy="18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1916298" y="3007157"/>
            <a:ext cx="87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Y</a:t>
            </a:r>
            <a:r>
              <a:rPr lang="it-IT" sz="2400" baseline="-25000" dirty="0"/>
              <a:t>1</a:t>
            </a:r>
            <a:r>
              <a:rPr lang="it-IT" sz="2400" dirty="0"/>
              <a:t> Y</a:t>
            </a:r>
            <a:r>
              <a:rPr lang="it-IT" sz="2400" baseline="-25000" dirty="0"/>
              <a:t>0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751550" y="3028360"/>
            <a:ext cx="87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Y</a:t>
            </a:r>
            <a:r>
              <a:rPr lang="it-IT" sz="2400" baseline="-25000" dirty="0"/>
              <a:t>1</a:t>
            </a:r>
            <a:r>
              <a:rPr lang="it-IT" sz="2400" dirty="0"/>
              <a:t> Y</a:t>
            </a:r>
            <a:r>
              <a:rPr lang="it-IT" sz="2400" baseline="-25000" dirty="0"/>
              <a:t>0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673218" y="1405016"/>
            <a:ext cx="1098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MAPPA</a:t>
            </a:r>
          </a:p>
          <a:p>
            <a:pPr algn="ctr"/>
            <a:r>
              <a:rPr lang="it-IT" sz="2400" dirty="0"/>
              <a:t> di z</a:t>
            </a:r>
            <a:endParaRPr lang="it-IT" sz="2400" baseline="-25000" dirty="0"/>
          </a:p>
        </p:txBody>
      </p:sp>
      <p:grpSp>
        <p:nvGrpSpPr>
          <p:cNvPr id="7" name="Gruppo 6"/>
          <p:cNvGrpSpPr/>
          <p:nvPr/>
        </p:nvGrpSpPr>
        <p:grpSpPr>
          <a:xfrm>
            <a:off x="7589498" y="4572669"/>
            <a:ext cx="1223284" cy="1698262"/>
            <a:chOff x="7570737" y="4619314"/>
            <a:chExt cx="1223284" cy="1698262"/>
          </a:xfrm>
        </p:grpSpPr>
        <p:grpSp>
          <p:nvGrpSpPr>
            <p:cNvPr id="5" name="Gruppo 4"/>
            <p:cNvGrpSpPr/>
            <p:nvPr/>
          </p:nvGrpSpPr>
          <p:grpSpPr>
            <a:xfrm>
              <a:off x="7570737" y="5143443"/>
              <a:ext cx="1223284" cy="1174133"/>
              <a:chOff x="7343443" y="4999474"/>
              <a:chExt cx="1223284" cy="1356259"/>
            </a:xfrm>
          </p:grpSpPr>
          <p:sp>
            <p:nvSpPr>
              <p:cNvPr id="14" name="CasellaDiTesto 13"/>
              <p:cNvSpPr txBox="1"/>
              <p:nvPr/>
            </p:nvSpPr>
            <p:spPr>
              <a:xfrm>
                <a:off x="7343443" y="5709402"/>
                <a:ext cx="12232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FF0000"/>
                    </a:solidFill>
                  </a:rPr>
                  <a:t>Implicante </a:t>
                </a:r>
              </a:p>
              <a:p>
                <a:pPr algn="ctr"/>
                <a:r>
                  <a:rPr lang="it-IT" dirty="0" err="1">
                    <a:solidFill>
                      <a:srgbClr val="FF0000"/>
                    </a:solidFill>
                  </a:rPr>
                  <a:t>antialea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ccia in su 19"/>
              <p:cNvSpPr/>
              <p:nvPr/>
            </p:nvSpPr>
            <p:spPr>
              <a:xfrm>
                <a:off x="7673218" y="4999474"/>
                <a:ext cx="300722" cy="669969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7570737" y="4619314"/>
              <a:ext cx="870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+</a:t>
              </a:r>
              <a:r>
                <a:rPr lang="it-IT" sz="2000" dirty="0">
                  <a:solidFill>
                    <a:srgbClr val="FF0000"/>
                  </a:solidFill>
                </a:rPr>
                <a:t> y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1</a:t>
              </a:r>
              <a:r>
                <a:rPr lang="it-IT" sz="2000" dirty="0">
                  <a:solidFill>
                    <a:srgbClr val="FF0000"/>
                  </a:solidFill>
                </a:rPr>
                <a:t> y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0 </a:t>
              </a:r>
              <a:endParaRPr lang="it-IT" sz="2000" dirty="0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5F7F3F-D5A5-4430-BB8E-A3D6586A85C1}"/>
              </a:ext>
            </a:extLst>
          </p:cNvPr>
          <p:cNvSpPr txBox="1"/>
          <p:nvPr/>
        </p:nvSpPr>
        <p:spPr>
          <a:xfrm>
            <a:off x="6128065" y="503524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Y</a:t>
            </a:r>
            <a:r>
              <a:rPr lang="it-IT" sz="1800" baseline="-25000" dirty="0"/>
              <a:t>0</a:t>
            </a:r>
            <a:r>
              <a:rPr lang="it-IT" sz="1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801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  <p:bldP spid="4" grpId="0" animBg="1"/>
      <p:bldP spid="33" grpId="0" animBg="1"/>
      <p:bldP spid="34" grpId="0"/>
      <p:bldP spid="44" grpId="0" animBg="1"/>
      <p:bldP spid="45" grpId="0" animBg="1"/>
      <p:bldP spid="46" grpId="0" animBg="1"/>
      <p:bldP spid="52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39483" cy="861774"/>
          </a:xfrm>
        </p:spPr>
        <p:txBody>
          <a:bodyPr/>
          <a:lstStyle/>
          <a:p>
            <a:r>
              <a:rPr lang="it-IT" dirty="0"/>
              <a:t>Perché la variabili di stato futuro non devono presentare alee?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3400" y="1828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presenza di un’alea su una variabile di stato futuro potrebbe portare la R.S.A. in stati indesiderati</a:t>
            </a:r>
          </a:p>
          <a:p>
            <a:endParaRPr lang="it-IT" sz="2000" dirty="0"/>
          </a:p>
          <a:p>
            <a:r>
              <a:rPr lang="it-IT" sz="2000" dirty="0"/>
              <a:t>Infatti:</a:t>
            </a:r>
          </a:p>
          <a:p>
            <a:endParaRPr lang="it-IT" sz="2000" dirty="0"/>
          </a:p>
          <a:p>
            <a:r>
              <a:rPr lang="it-IT" sz="2000" dirty="0"/>
              <a:t>Nell’ipotesi che una variabile di stato non debba cambiare il verificarsi di una variazione dell’ingresso, ma la sintesi del suo valore futuro presenti un’alea statica,</a:t>
            </a:r>
          </a:p>
          <a:p>
            <a:endParaRPr lang="it-IT" sz="2000" dirty="0"/>
          </a:p>
          <a:p>
            <a:r>
              <a:rPr lang="it-IT" sz="2000" dirty="0"/>
              <a:t>a causa delle retroazioni dirette nelle R.S.A., ci ritroveremmo l’alea statica in ingresso alla rete G, e quindi ci ritroveremmo in uno stato presente diverso da quello previsto dal D.D.S.</a:t>
            </a:r>
          </a:p>
          <a:p>
            <a:endParaRPr lang="it-IT" sz="2000" dirty="0"/>
          </a:p>
          <a:p>
            <a:r>
              <a:rPr lang="it-IT" sz="2000" dirty="0"/>
              <a:t>A maggior ragione questo accadrebbe anche in presenza di alea dinamica</a:t>
            </a:r>
          </a:p>
        </p:txBody>
      </p:sp>
    </p:spTree>
    <p:extLst>
      <p:ext uri="{BB962C8B-B14F-4D97-AF65-F5344CB8AC3E}">
        <p14:creationId xmlns:p14="http://schemas.microsoft.com/office/powerpoint/2010/main" val="1533066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1"/>
          <p:cNvSpPr txBox="1">
            <a:spLocks/>
          </p:cNvSpPr>
          <p:nvPr/>
        </p:nvSpPr>
        <p:spPr>
          <a:xfrm>
            <a:off x="3899124" y="167168"/>
            <a:ext cx="5071445" cy="119536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200" b="1" dirty="0">
                <a:solidFill>
                  <a:srgbClr val="009900"/>
                </a:solidFill>
                <a:latin typeface="Calibri"/>
                <a:cs typeface="Calibri"/>
              </a:rPr>
              <a:t>SCHEMA LOGICO</a:t>
            </a:r>
          </a:p>
          <a:p>
            <a:pPr algn="r"/>
            <a:r>
              <a:rPr lang="it-IT" sz="3200" b="1" dirty="0">
                <a:solidFill>
                  <a:srgbClr val="009900"/>
                </a:solidFill>
                <a:latin typeface="Calibri"/>
                <a:cs typeface="Calibri"/>
              </a:rPr>
              <a:t>SINTESI SP SENZA ALEE</a:t>
            </a:r>
          </a:p>
        </p:txBody>
      </p:sp>
      <p:grpSp>
        <p:nvGrpSpPr>
          <p:cNvPr id="218" name="Gruppo 217"/>
          <p:cNvGrpSpPr/>
          <p:nvPr/>
        </p:nvGrpSpPr>
        <p:grpSpPr>
          <a:xfrm>
            <a:off x="3441423" y="2755406"/>
            <a:ext cx="5150559" cy="1289050"/>
            <a:chOff x="2857324" y="2994719"/>
            <a:chExt cx="5150559" cy="1289050"/>
          </a:xfrm>
        </p:grpSpPr>
        <p:cxnSp>
          <p:nvCxnSpPr>
            <p:cNvPr id="35" name="Connettore 1 32"/>
            <p:cNvCxnSpPr/>
            <p:nvPr/>
          </p:nvCxnSpPr>
          <p:spPr>
            <a:xfrm>
              <a:off x="3278598" y="3124099"/>
              <a:ext cx="2485" cy="501089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Gruppo 216"/>
            <p:cNvGrpSpPr/>
            <p:nvPr/>
          </p:nvGrpSpPr>
          <p:grpSpPr>
            <a:xfrm>
              <a:off x="2857324" y="2994719"/>
              <a:ext cx="5150559" cy="1289050"/>
              <a:chOff x="2857324" y="2994719"/>
              <a:chExt cx="5150559" cy="1289050"/>
            </a:xfrm>
          </p:grpSpPr>
          <p:sp>
            <p:nvSpPr>
              <p:cNvPr id="2" name="Line 8"/>
              <p:cNvSpPr>
                <a:spLocks noChangeShapeType="1"/>
              </p:cNvSpPr>
              <p:nvPr/>
            </p:nvSpPr>
            <p:spPr bwMode="auto">
              <a:xfrm flipV="1">
                <a:off x="2999039" y="3242921"/>
                <a:ext cx="1559043" cy="567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it-IT" dirty="0"/>
              </a:p>
            </p:txBody>
          </p:sp>
          <p:sp>
            <p:nvSpPr>
              <p:cNvPr id="6" name="Line 31"/>
              <p:cNvSpPr>
                <a:spLocks noChangeShapeType="1"/>
              </p:cNvSpPr>
              <p:nvPr/>
            </p:nvSpPr>
            <p:spPr bwMode="auto">
              <a:xfrm rot="5400000" flipH="1" flipV="1">
                <a:off x="7002437" y="2693726"/>
                <a:ext cx="1756" cy="2009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dirty="0"/>
              </a:p>
            </p:txBody>
          </p: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 rot="16200000" flipV="1">
                <a:off x="4383120" y="3767494"/>
                <a:ext cx="355600" cy="676950"/>
                <a:chOff x="2944" y="436"/>
                <a:chExt cx="369" cy="516"/>
              </a:xfrm>
            </p:grpSpPr>
            <p:grpSp>
              <p:nvGrpSpPr>
                <p:cNvPr id="9" name="Group 68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986" y="394"/>
                  <a:ext cx="286" cy="369"/>
                  <a:chOff x="2245" y="1306"/>
                  <a:chExt cx="532" cy="494"/>
                </a:xfrm>
              </p:grpSpPr>
              <p:sp>
                <p:nvSpPr>
                  <p:cNvPr id="11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2245" y="1306"/>
                    <a:ext cx="304" cy="494"/>
                  </a:xfrm>
                  <a:custGeom>
                    <a:avLst/>
                    <a:gdLst>
                      <a:gd name="T0" fmla="*/ 304 w 304"/>
                      <a:gd name="T1" fmla="*/ 0 h 494"/>
                      <a:gd name="T2" fmla="*/ 0 w 304"/>
                      <a:gd name="T3" fmla="*/ 0 h 494"/>
                      <a:gd name="T4" fmla="*/ 0 w 304"/>
                      <a:gd name="T5" fmla="*/ 494 h 494"/>
                      <a:gd name="T6" fmla="*/ 304 w 304"/>
                      <a:gd name="T7" fmla="*/ 492 h 4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4" h="494">
                        <a:moveTo>
                          <a:pt x="304" y="0"/>
                        </a:moveTo>
                        <a:lnTo>
                          <a:pt x="0" y="0"/>
                        </a:lnTo>
                        <a:lnTo>
                          <a:pt x="0" y="494"/>
                        </a:lnTo>
                        <a:lnTo>
                          <a:pt x="304" y="492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  <p:sp>
                <p:nvSpPr>
                  <p:cNvPr id="12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2549" y="1306"/>
                    <a:ext cx="228" cy="492"/>
                  </a:xfrm>
                  <a:custGeom>
                    <a:avLst/>
                    <a:gdLst>
                      <a:gd name="T0" fmla="*/ 0 w 228"/>
                      <a:gd name="T1" fmla="*/ 492 h 492"/>
                      <a:gd name="T2" fmla="*/ 54 w 228"/>
                      <a:gd name="T3" fmla="*/ 476 h 492"/>
                      <a:gd name="T4" fmla="*/ 100 w 228"/>
                      <a:gd name="T5" fmla="*/ 454 h 492"/>
                      <a:gd name="T6" fmla="*/ 120 w 228"/>
                      <a:gd name="T7" fmla="*/ 440 h 492"/>
                      <a:gd name="T8" fmla="*/ 138 w 228"/>
                      <a:gd name="T9" fmla="*/ 426 h 492"/>
                      <a:gd name="T10" fmla="*/ 172 w 228"/>
                      <a:gd name="T11" fmla="*/ 394 h 492"/>
                      <a:gd name="T12" fmla="*/ 196 w 228"/>
                      <a:gd name="T13" fmla="*/ 358 h 492"/>
                      <a:gd name="T14" fmla="*/ 206 w 228"/>
                      <a:gd name="T15" fmla="*/ 338 h 492"/>
                      <a:gd name="T16" fmla="*/ 214 w 228"/>
                      <a:gd name="T17" fmla="*/ 320 h 492"/>
                      <a:gd name="T18" fmla="*/ 224 w 228"/>
                      <a:gd name="T19" fmla="*/ 280 h 492"/>
                      <a:gd name="T20" fmla="*/ 228 w 228"/>
                      <a:gd name="T21" fmla="*/ 238 h 492"/>
                      <a:gd name="T22" fmla="*/ 224 w 228"/>
                      <a:gd name="T23" fmla="*/ 198 h 492"/>
                      <a:gd name="T24" fmla="*/ 214 w 228"/>
                      <a:gd name="T25" fmla="*/ 158 h 492"/>
                      <a:gd name="T26" fmla="*/ 196 w 228"/>
                      <a:gd name="T27" fmla="*/ 122 h 492"/>
                      <a:gd name="T28" fmla="*/ 172 w 228"/>
                      <a:gd name="T29" fmla="*/ 88 h 492"/>
                      <a:gd name="T30" fmla="*/ 156 w 228"/>
                      <a:gd name="T31" fmla="*/ 72 h 492"/>
                      <a:gd name="T32" fmla="*/ 138 w 228"/>
                      <a:gd name="T33" fmla="*/ 58 h 492"/>
                      <a:gd name="T34" fmla="*/ 130 w 228"/>
                      <a:gd name="T35" fmla="*/ 50 h 492"/>
                      <a:gd name="T36" fmla="*/ 120 w 228"/>
                      <a:gd name="T37" fmla="*/ 44 h 492"/>
                      <a:gd name="T38" fmla="*/ 100 w 228"/>
                      <a:gd name="T39" fmla="*/ 32 h 492"/>
                      <a:gd name="T40" fmla="*/ 54 w 228"/>
                      <a:gd name="T41" fmla="*/ 12 h 492"/>
                      <a:gd name="T42" fmla="*/ 0 w 228"/>
                      <a:gd name="T43" fmla="*/ 0 h 4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8" h="492">
                        <a:moveTo>
                          <a:pt x="0" y="492"/>
                        </a:moveTo>
                        <a:lnTo>
                          <a:pt x="54" y="476"/>
                        </a:lnTo>
                        <a:lnTo>
                          <a:pt x="100" y="454"/>
                        </a:lnTo>
                        <a:lnTo>
                          <a:pt x="120" y="440"/>
                        </a:lnTo>
                        <a:lnTo>
                          <a:pt x="138" y="426"/>
                        </a:lnTo>
                        <a:lnTo>
                          <a:pt x="172" y="394"/>
                        </a:lnTo>
                        <a:lnTo>
                          <a:pt x="196" y="358"/>
                        </a:lnTo>
                        <a:lnTo>
                          <a:pt x="206" y="338"/>
                        </a:lnTo>
                        <a:lnTo>
                          <a:pt x="214" y="320"/>
                        </a:lnTo>
                        <a:lnTo>
                          <a:pt x="224" y="280"/>
                        </a:lnTo>
                        <a:lnTo>
                          <a:pt x="228" y="238"/>
                        </a:lnTo>
                        <a:lnTo>
                          <a:pt x="224" y="198"/>
                        </a:lnTo>
                        <a:lnTo>
                          <a:pt x="214" y="158"/>
                        </a:lnTo>
                        <a:lnTo>
                          <a:pt x="196" y="122"/>
                        </a:lnTo>
                        <a:lnTo>
                          <a:pt x="172" y="88"/>
                        </a:lnTo>
                        <a:lnTo>
                          <a:pt x="156" y="72"/>
                        </a:lnTo>
                        <a:lnTo>
                          <a:pt x="138" y="58"/>
                        </a:lnTo>
                        <a:lnTo>
                          <a:pt x="130" y="50"/>
                        </a:lnTo>
                        <a:lnTo>
                          <a:pt x="120" y="44"/>
                        </a:lnTo>
                        <a:lnTo>
                          <a:pt x="100" y="32"/>
                        </a:lnTo>
                        <a:lnTo>
                          <a:pt x="54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</p:grpSp>
            <p:sp>
              <p:nvSpPr>
                <p:cNvPr id="10" name="Line 72"/>
                <p:cNvSpPr>
                  <a:spLocks noChangeShapeType="1"/>
                </p:cNvSpPr>
                <p:nvPr/>
              </p:nvSpPr>
              <p:spPr bwMode="auto">
                <a:xfrm>
                  <a:off x="3061" y="709"/>
                  <a:ext cx="6" cy="24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grpSp>
            <p:nvGrpSpPr>
              <p:cNvPr id="13" name="Gruppo 115"/>
              <p:cNvGrpSpPr>
                <a:grpSpLocks/>
              </p:cNvGrpSpPr>
              <p:nvPr/>
            </p:nvGrpSpPr>
            <p:grpSpPr bwMode="auto">
              <a:xfrm>
                <a:off x="5116882" y="3445569"/>
                <a:ext cx="874712" cy="527050"/>
                <a:chOff x="4244046" y="3045287"/>
                <a:chExt cx="873882" cy="527319"/>
              </a:xfrm>
            </p:grpSpPr>
            <p:sp>
              <p:nvSpPr>
                <p:cNvPr id="14" name="Freeform 76"/>
                <p:cNvSpPr>
                  <a:spLocks noChangeAspect="1"/>
                </p:cNvSpPr>
                <p:nvPr/>
              </p:nvSpPr>
              <p:spPr bwMode="auto">
                <a:xfrm>
                  <a:off x="4678646" y="3045287"/>
                  <a:ext cx="439282" cy="527319"/>
                </a:xfrm>
                <a:custGeom>
                  <a:avLst/>
                  <a:gdLst>
                    <a:gd name="T0" fmla="*/ 0 w 228"/>
                    <a:gd name="T1" fmla="*/ 2147483646 h 492"/>
                    <a:gd name="T2" fmla="*/ 2147483646 w 228"/>
                    <a:gd name="T3" fmla="*/ 2147483646 h 492"/>
                    <a:gd name="T4" fmla="*/ 2147483646 w 228"/>
                    <a:gd name="T5" fmla="*/ 2147483646 h 492"/>
                    <a:gd name="T6" fmla="*/ 2147483646 w 228"/>
                    <a:gd name="T7" fmla="*/ 2147483646 h 492"/>
                    <a:gd name="T8" fmla="*/ 2147483646 w 228"/>
                    <a:gd name="T9" fmla="*/ 2147483646 h 492"/>
                    <a:gd name="T10" fmla="*/ 2147483646 w 228"/>
                    <a:gd name="T11" fmla="*/ 2147483646 h 492"/>
                    <a:gd name="T12" fmla="*/ 2147483646 w 228"/>
                    <a:gd name="T13" fmla="*/ 2147483646 h 492"/>
                    <a:gd name="T14" fmla="*/ 2147483646 w 228"/>
                    <a:gd name="T15" fmla="*/ 2147483646 h 492"/>
                    <a:gd name="T16" fmla="*/ 2147483646 w 228"/>
                    <a:gd name="T17" fmla="*/ 2147483646 h 492"/>
                    <a:gd name="T18" fmla="*/ 2147483646 w 228"/>
                    <a:gd name="T19" fmla="*/ 2147483646 h 492"/>
                    <a:gd name="T20" fmla="*/ 2147483646 w 228"/>
                    <a:gd name="T21" fmla="*/ 2147483646 h 492"/>
                    <a:gd name="T22" fmla="*/ 2147483646 w 228"/>
                    <a:gd name="T23" fmla="*/ 2147483646 h 492"/>
                    <a:gd name="T24" fmla="*/ 2147483646 w 228"/>
                    <a:gd name="T25" fmla="*/ 2147483646 h 492"/>
                    <a:gd name="T26" fmla="*/ 2147483646 w 228"/>
                    <a:gd name="T27" fmla="*/ 2147483646 h 492"/>
                    <a:gd name="T28" fmla="*/ 2147483646 w 228"/>
                    <a:gd name="T29" fmla="*/ 2147483646 h 492"/>
                    <a:gd name="T30" fmla="*/ 2147483646 w 228"/>
                    <a:gd name="T31" fmla="*/ 2147483646 h 492"/>
                    <a:gd name="T32" fmla="*/ 2147483646 w 228"/>
                    <a:gd name="T33" fmla="*/ 2147483646 h 492"/>
                    <a:gd name="T34" fmla="*/ 2147483646 w 228"/>
                    <a:gd name="T35" fmla="*/ 2147483646 h 492"/>
                    <a:gd name="T36" fmla="*/ 2147483646 w 228"/>
                    <a:gd name="T37" fmla="*/ 2147483646 h 492"/>
                    <a:gd name="T38" fmla="*/ 2147483646 w 228"/>
                    <a:gd name="T39" fmla="*/ 2147483646 h 492"/>
                    <a:gd name="T40" fmla="*/ 2147483646 w 228"/>
                    <a:gd name="T41" fmla="*/ 2147483646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15" name="Freeform 51"/>
                <p:cNvSpPr>
                  <a:spLocks noChangeAspect="1"/>
                </p:cNvSpPr>
                <p:nvPr/>
              </p:nvSpPr>
              <p:spPr bwMode="auto">
                <a:xfrm>
                  <a:off x="4665441" y="3045287"/>
                  <a:ext cx="180466" cy="527319"/>
                </a:xfrm>
                <a:custGeom>
                  <a:avLst/>
                  <a:gdLst>
                    <a:gd name="T0" fmla="*/ 0 w 228"/>
                    <a:gd name="T1" fmla="*/ 2147483646 h 492"/>
                    <a:gd name="T2" fmla="*/ 2147483646 w 228"/>
                    <a:gd name="T3" fmla="*/ 2147483646 h 492"/>
                    <a:gd name="T4" fmla="*/ 2147483646 w 228"/>
                    <a:gd name="T5" fmla="*/ 2147483646 h 492"/>
                    <a:gd name="T6" fmla="*/ 2147483646 w 228"/>
                    <a:gd name="T7" fmla="*/ 2147483646 h 492"/>
                    <a:gd name="T8" fmla="*/ 2147483646 w 228"/>
                    <a:gd name="T9" fmla="*/ 2147483646 h 492"/>
                    <a:gd name="T10" fmla="*/ 2147483646 w 228"/>
                    <a:gd name="T11" fmla="*/ 2147483646 h 492"/>
                    <a:gd name="T12" fmla="*/ 2147483646 w 228"/>
                    <a:gd name="T13" fmla="*/ 2147483646 h 492"/>
                    <a:gd name="T14" fmla="*/ 2147483646 w 228"/>
                    <a:gd name="T15" fmla="*/ 2147483646 h 492"/>
                    <a:gd name="T16" fmla="*/ 2147483646 w 228"/>
                    <a:gd name="T17" fmla="*/ 2147483646 h 492"/>
                    <a:gd name="T18" fmla="*/ 2147483646 w 228"/>
                    <a:gd name="T19" fmla="*/ 2147483646 h 492"/>
                    <a:gd name="T20" fmla="*/ 2147483646 w 228"/>
                    <a:gd name="T21" fmla="*/ 2147483646 h 492"/>
                    <a:gd name="T22" fmla="*/ 2147483646 w 228"/>
                    <a:gd name="T23" fmla="*/ 2147483646 h 492"/>
                    <a:gd name="T24" fmla="*/ 2147483646 w 228"/>
                    <a:gd name="T25" fmla="*/ 2147483646 h 492"/>
                    <a:gd name="T26" fmla="*/ 2147483646 w 228"/>
                    <a:gd name="T27" fmla="*/ 2147483646 h 492"/>
                    <a:gd name="T28" fmla="*/ 2147483646 w 228"/>
                    <a:gd name="T29" fmla="*/ 2147483646 h 492"/>
                    <a:gd name="T30" fmla="*/ 2147483646 w 228"/>
                    <a:gd name="T31" fmla="*/ 2147483646 h 492"/>
                    <a:gd name="T32" fmla="*/ 2147483646 w 228"/>
                    <a:gd name="T33" fmla="*/ 2147483646 h 492"/>
                    <a:gd name="T34" fmla="*/ 2147483646 w 228"/>
                    <a:gd name="T35" fmla="*/ 2147483646 h 492"/>
                    <a:gd name="T36" fmla="*/ 2147483646 w 228"/>
                    <a:gd name="T37" fmla="*/ 2147483646 h 492"/>
                    <a:gd name="T38" fmla="*/ 2147483646 w 228"/>
                    <a:gd name="T39" fmla="*/ 2147483646 h 492"/>
                    <a:gd name="T40" fmla="*/ 2147483646 w 228"/>
                    <a:gd name="T41" fmla="*/ 2147483646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16" name="Line 77"/>
                <p:cNvSpPr>
                  <a:spLocks noChangeShapeType="1"/>
                </p:cNvSpPr>
                <p:nvPr/>
              </p:nvSpPr>
              <p:spPr bwMode="auto">
                <a:xfrm>
                  <a:off x="4244046" y="3308946"/>
                  <a:ext cx="5939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17" name="Line 78"/>
                <p:cNvSpPr>
                  <a:spLocks noChangeShapeType="1"/>
                </p:cNvSpPr>
                <p:nvPr/>
              </p:nvSpPr>
              <p:spPr bwMode="auto">
                <a:xfrm>
                  <a:off x="4413202" y="3442220"/>
                  <a:ext cx="3849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cxnSp>
            <p:nvCxnSpPr>
              <p:cNvPr id="25" name="Connettore 4 24"/>
              <p:cNvCxnSpPr>
                <a:stCxn id="12" idx="10"/>
                <a:endCxn id="17" idx="0"/>
              </p:cNvCxnSpPr>
              <p:nvPr/>
            </p:nvCxnSpPr>
            <p:spPr bwMode="auto">
              <a:xfrm flipV="1">
                <a:off x="4899394" y="3842444"/>
                <a:ext cx="385763" cy="269875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uppo 38"/>
              <p:cNvGrpSpPr>
                <a:grpSpLocks/>
              </p:cNvGrpSpPr>
              <p:nvPr/>
            </p:nvGrpSpPr>
            <p:grpSpPr bwMode="auto">
              <a:xfrm>
                <a:off x="3910898" y="4051891"/>
                <a:ext cx="301485" cy="228964"/>
                <a:chOff x="6542125" y="5494682"/>
                <a:chExt cx="457201" cy="431800"/>
              </a:xfrm>
            </p:grpSpPr>
            <p:sp>
              <p:nvSpPr>
                <p:cNvPr id="28" name="Freeform 36"/>
                <p:cNvSpPr>
                  <a:spLocks noChangeAspect="1"/>
                </p:cNvSpPr>
                <p:nvPr/>
              </p:nvSpPr>
              <p:spPr bwMode="auto">
                <a:xfrm>
                  <a:off x="6542125" y="5494682"/>
                  <a:ext cx="327025" cy="431800"/>
                </a:xfrm>
                <a:custGeom>
                  <a:avLst/>
                  <a:gdLst>
                    <a:gd name="T0" fmla="*/ 2147483646 w 144"/>
                    <a:gd name="T1" fmla="*/ 2147483646 h 146"/>
                    <a:gd name="T2" fmla="*/ 0 w 144"/>
                    <a:gd name="T3" fmla="*/ 0 h 146"/>
                    <a:gd name="T4" fmla="*/ 0 w 144"/>
                    <a:gd name="T5" fmla="*/ 2147483646 h 146"/>
                    <a:gd name="T6" fmla="*/ 2147483646 w 144"/>
                    <a:gd name="T7" fmla="*/ 2147483646 h 1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4" h="146">
                      <a:moveTo>
                        <a:pt x="144" y="72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44" y="72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29" name="Oval 37"/>
                <p:cNvSpPr>
                  <a:spLocks noChangeArrowheads="1"/>
                </p:cNvSpPr>
                <p:nvPr/>
              </p:nvSpPr>
              <p:spPr bwMode="auto">
                <a:xfrm>
                  <a:off x="6854863" y="5639145"/>
                  <a:ext cx="144463" cy="14287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dirty="0"/>
                </a:p>
              </p:txBody>
            </p:sp>
          </p:grpSp>
          <p:cxnSp>
            <p:nvCxnSpPr>
              <p:cNvPr id="30" name="Connettore 2 29"/>
              <p:cNvCxnSpPr/>
              <p:nvPr/>
            </p:nvCxnSpPr>
            <p:spPr bwMode="auto">
              <a:xfrm flipV="1">
                <a:off x="3261694" y="3109008"/>
                <a:ext cx="1465548" cy="44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/>
              <p:cNvCxnSpPr/>
              <p:nvPr/>
            </p:nvCxnSpPr>
            <p:spPr bwMode="auto">
              <a:xfrm flipV="1">
                <a:off x="2857324" y="4004412"/>
                <a:ext cx="1683917" cy="6348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oval"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67"/>
              <p:cNvGrpSpPr>
                <a:grpSpLocks/>
              </p:cNvGrpSpPr>
              <p:nvPr/>
            </p:nvGrpSpPr>
            <p:grpSpPr bwMode="auto">
              <a:xfrm rot="16200000" flipV="1">
                <a:off x="4714188" y="2841261"/>
                <a:ext cx="366712" cy="673628"/>
                <a:chOff x="2944" y="436"/>
                <a:chExt cx="369" cy="509"/>
              </a:xfrm>
            </p:grpSpPr>
            <p:grpSp>
              <p:nvGrpSpPr>
                <p:cNvPr id="37" name="Group 68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986" y="394"/>
                  <a:ext cx="286" cy="369"/>
                  <a:chOff x="2245" y="1306"/>
                  <a:chExt cx="532" cy="494"/>
                </a:xfrm>
              </p:grpSpPr>
              <p:sp>
                <p:nvSpPr>
                  <p:cNvPr id="40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2245" y="1306"/>
                    <a:ext cx="304" cy="494"/>
                  </a:xfrm>
                  <a:custGeom>
                    <a:avLst/>
                    <a:gdLst>
                      <a:gd name="T0" fmla="*/ 304 w 304"/>
                      <a:gd name="T1" fmla="*/ 0 h 494"/>
                      <a:gd name="T2" fmla="*/ 0 w 304"/>
                      <a:gd name="T3" fmla="*/ 0 h 494"/>
                      <a:gd name="T4" fmla="*/ 0 w 304"/>
                      <a:gd name="T5" fmla="*/ 494 h 494"/>
                      <a:gd name="T6" fmla="*/ 304 w 304"/>
                      <a:gd name="T7" fmla="*/ 492 h 4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4" h="494">
                        <a:moveTo>
                          <a:pt x="304" y="0"/>
                        </a:moveTo>
                        <a:lnTo>
                          <a:pt x="0" y="0"/>
                        </a:lnTo>
                        <a:lnTo>
                          <a:pt x="0" y="494"/>
                        </a:lnTo>
                        <a:lnTo>
                          <a:pt x="304" y="492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  <p:sp>
                <p:nvSpPr>
                  <p:cNvPr id="41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2549" y="1306"/>
                    <a:ext cx="228" cy="492"/>
                  </a:xfrm>
                  <a:custGeom>
                    <a:avLst/>
                    <a:gdLst>
                      <a:gd name="T0" fmla="*/ 0 w 228"/>
                      <a:gd name="T1" fmla="*/ 492 h 492"/>
                      <a:gd name="T2" fmla="*/ 54 w 228"/>
                      <a:gd name="T3" fmla="*/ 476 h 492"/>
                      <a:gd name="T4" fmla="*/ 100 w 228"/>
                      <a:gd name="T5" fmla="*/ 454 h 492"/>
                      <a:gd name="T6" fmla="*/ 120 w 228"/>
                      <a:gd name="T7" fmla="*/ 440 h 492"/>
                      <a:gd name="T8" fmla="*/ 138 w 228"/>
                      <a:gd name="T9" fmla="*/ 426 h 492"/>
                      <a:gd name="T10" fmla="*/ 172 w 228"/>
                      <a:gd name="T11" fmla="*/ 394 h 492"/>
                      <a:gd name="T12" fmla="*/ 196 w 228"/>
                      <a:gd name="T13" fmla="*/ 358 h 492"/>
                      <a:gd name="T14" fmla="*/ 206 w 228"/>
                      <a:gd name="T15" fmla="*/ 338 h 492"/>
                      <a:gd name="T16" fmla="*/ 214 w 228"/>
                      <a:gd name="T17" fmla="*/ 320 h 492"/>
                      <a:gd name="T18" fmla="*/ 224 w 228"/>
                      <a:gd name="T19" fmla="*/ 280 h 492"/>
                      <a:gd name="T20" fmla="*/ 228 w 228"/>
                      <a:gd name="T21" fmla="*/ 238 h 492"/>
                      <a:gd name="T22" fmla="*/ 224 w 228"/>
                      <a:gd name="T23" fmla="*/ 198 h 492"/>
                      <a:gd name="T24" fmla="*/ 214 w 228"/>
                      <a:gd name="T25" fmla="*/ 158 h 492"/>
                      <a:gd name="T26" fmla="*/ 196 w 228"/>
                      <a:gd name="T27" fmla="*/ 122 h 492"/>
                      <a:gd name="T28" fmla="*/ 172 w 228"/>
                      <a:gd name="T29" fmla="*/ 88 h 492"/>
                      <a:gd name="T30" fmla="*/ 156 w 228"/>
                      <a:gd name="T31" fmla="*/ 72 h 492"/>
                      <a:gd name="T32" fmla="*/ 138 w 228"/>
                      <a:gd name="T33" fmla="*/ 58 h 492"/>
                      <a:gd name="T34" fmla="*/ 130 w 228"/>
                      <a:gd name="T35" fmla="*/ 50 h 492"/>
                      <a:gd name="T36" fmla="*/ 120 w 228"/>
                      <a:gd name="T37" fmla="*/ 44 h 492"/>
                      <a:gd name="T38" fmla="*/ 100 w 228"/>
                      <a:gd name="T39" fmla="*/ 32 h 492"/>
                      <a:gd name="T40" fmla="*/ 54 w 228"/>
                      <a:gd name="T41" fmla="*/ 12 h 492"/>
                      <a:gd name="T42" fmla="*/ 0 w 228"/>
                      <a:gd name="T43" fmla="*/ 0 h 4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8" h="492">
                        <a:moveTo>
                          <a:pt x="0" y="492"/>
                        </a:moveTo>
                        <a:lnTo>
                          <a:pt x="54" y="476"/>
                        </a:lnTo>
                        <a:lnTo>
                          <a:pt x="100" y="454"/>
                        </a:lnTo>
                        <a:lnTo>
                          <a:pt x="120" y="440"/>
                        </a:lnTo>
                        <a:lnTo>
                          <a:pt x="138" y="426"/>
                        </a:lnTo>
                        <a:lnTo>
                          <a:pt x="172" y="394"/>
                        </a:lnTo>
                        <a:lnTo>
                          <a:pt x="196" y="358"/>
                        </a:lnTo>
                        <a:lnTo>
                          <a:pt x="206" y="338"/>
                        </a:lnTo>
                        <a:lnTo>
                          <a:pt x="214" y="320"/>
                        </a:lnTo>
                        <a:lnTo>
                          <a:pt x="224" y="280"/>
                        </a:lnTo>
                        <a:lnTo>
                          <a:pt x="228" y="238"/>
                        </a:lnTo>
                        <a:lnTo>
                          <a:pt x="224" y="198"/>
                        </a:lnTo>
                        <a:lnTo>
                          <a:pt x="214" y="158"/>
                        </a:lnTo>
                        <a:lnTo>
                          <a:pt x="196" y="122"/>
                        </a:lnTo>
                        <a:lnTo>
                          <a:pt x="172" y="88"/>
                        </a:lnTo>
                        <a:lnTo>
                          <a:pt x="156" y="72"/>
                        </a:lnTo>
                        <a:lnTo>
                          <a:pt x="138" y="58"/>
                        </a:lnTo>
                        <a:lnTo>
                          <a:pt x="130" y="50"/>
                        </a:lnTo>
                        <a:lnTo>
                          <a:pt x="120" y="44"/>
                        </a:lnTo>
                        <a:lnTo>
                          <a:pt x="100" y="32"/>
                        </a:lnTo>
                        <a:lnTo>
                          <a:pt x="54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</p:grpSp>
            <p:sp>
              <p:nvSpPr>
                <p:cNvPr id="38" name="Line 71"/>
                <p:cNvSpPr>
                  <a:spLocks noChangeShapeType="1"/>
                </p:cNvSpPr>
                <p:nvPr/>
              </p:nvSpPr>
              <p:spPr bwMode="auto">
                <a:xfrm>
                  <a:off x="3198" y="709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39" name="Line 72"/>
                <p:cNvSpPr>
                  <a:spLocks noChangeShapeType="1"/>
                </p:cNvSpPr>
                <p:nvPr/>
              </p:nvSpPr>
              <p:spPr bwMode="auto">
                <a:xfrm>
                  <a:off x="3058" y="707"/>
                  <a:ext cx="0" cy="238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cxnSp>
            <p:nvCxnSpPr>
              <p:cNvPr id="42" name="Connettore 4 41"/>
              <p:cNvCxnSpPr>
                <a:stCxn id="41" idx="10"/>
              </p:cNvCxnSpPr>
              <p:nvPr/>
            </p:nvCxnSpPr>
            <p:spPr>
              <a:xfrm>
                <a:off x="5234357" y="3183631"/>
                <a:ext cx="476250" cy="401638"/>
              </a:xfrm>
              <a:prstGeom prst="bentConnector3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173"/>
              <p:cNvCxnSpPr/>
              <p:nvPr/>
            </p:nvCxnSpPr>
            <p:spPr bwMode="auto">
              <a:xfrm>
                <a:off x="3276412" y="4171018"/>
                <a:ext cx="640488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0" name="Gruppo 219"/>
          <p:cNvGrpSpPr/>
          <p:nvPr/>
        </p:nvGrpSpPr>
        <p:grpSpPr>
          <a:xfrm>
            <a:off x="2471860" y="3019209"/>
            <a:ext cx="6095913" cy="3374324"/>
            <a:chOff x="1887761" y="3255078"/>
            <a:chExt cx="6095913" cy="3374324"/>
          </a:xfrm>
        </p:grpSpPr>
        <p:cxnSp>
          <p:nvCxnSpPr>
            <p:cNvPr id="55" name="Connettore 4 54"/>
            <p:cNvCxnSpPr/>
            <p:nvPr/>
          </p:nvCxnSpPr>
          <p:spPr>
            <a:xfrm rot="5400000">
              <a:off x="6398076" y="5043804"/>
              <a:ext cx="2956237" cy="214959"/>
            </a:xfrm>
            <a:prstGeom prst="bentConnector3">
              <a:avLst>
                <a:gd name="adj1" fmla="val 10011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4 62"/>
            <p:cNvCxnSpPr/>
            <p:nvPr/>
          </p:nvCxnSpPr>
          <p:spPr>
            <a:xfrm>
              <a:off x="1887761" y="3255078"/>
              <a:ext cx="5880953" cy="3374322"/>
            </a:xfrm>
            <a:prstGeom prst="bentConnector3">
              <a:avLst>
                <a:gd name="adj1" fmla="val 331"/>
              </a:avLst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4 75"/>
            <p:cNvCxnSpPr/>
            <p:nvPr/>
          </p:nvCxnSpPr>
          <p:spPr>
            <a:xfrm>
              <a:off x="2051587" y="4023836"/>
              <a:ext cx="4960274" cy="2336288"/>
            </a:xfrm>
            <a:prstGeom prst="bentConnector3">
              <a:avLst>
                <a:gd name="adj1" fmla="val 457"/>
              </a:avLst>
            </a:prstGeom>
            <a:ln w="254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4 104"/>
            <p:cNvCxnSpPr>
              <a:cxnSpLocks/>
            </p:cNvCxnSpPr>
            <p:nvPr/>
          </p:nvCxnSpPr>
          <p:spPr>
            <a:xfrm flipH="1">
              <a:off x="7035094" y="5120074"/>
              <a:ext cx="542956" cy="1240752"/>
            </a:xfrm>
            <a:prstGeom prst="bentConnector4">
              <a:avLst>
                <a:gd name="adj1" fmla="val -42103"/>
                <a:gd name="adj2" fmla="val 99988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uppo 220"/>
          <p:cNvGrpSpPr/>
          <p:nvPr/>
        </p:nvGrpSpPr>
        <p:grpSpPr>
          <a:xfrm>
            <a:off x="4757106" y="3008824"/>
            <a:ext cx="928687" cy="751009"/>
            <a:chOff x="4172383" y="3246399"/>
            <a:chExt cx="928687" cy="751009"/>
          </a:xfrm>
        </p:grpSpPr>
        <p:grpSp>
          <p:nvGrpSpPr>
            <p:cNvPr id="18" name="Group 67"/>
            <p:cNvGrpSpPr>
              <a:grpSpLocks/>
            </p:cNvGrpSpPr>
            <p:nvPr/>
          </p:nvGrpSpPr>
          <p:grpSpPr bwMode="auto">
            <a:xfrm rot="16200000" flipV="1">
              <a:off x="4453370" y="3213296"/>
              <a:ext cx="366713" cy="928687"/>
              <a:chOff x="2944" y="436"/>
              <a:chExt cx="369" cy="701"/>
            </a:xfrm>
          </p:grpSpPr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-5400000">
                <a:off x="2986" y="394"/>
                <a:ext cx="286" cy="369"/>
                <a:chOff x="2245" y="1306"/>
                <a:chExt cx="532" cy="494"/>
              </a:xfrm>
            </p:grpSpPr>
            <p:sp>
              <p:nvSpPr>
                <p:cNvPr id="22" name="Freeform 69"/>
                <p:cNvSpPr>
                  <a:spLocks noChangeAspect="1"/>
                </p:cNvSpPr>
                <p:nvPr/>
              </p:nvSpPr>
              <p:spPr bwMode="auto">
                <a:xfrm>
                  <a:off x="2245" y="1306"/>
                  <a:ext cx="304" cy="494"/>
                </a:xfrm>
                <a:custGeom>
                  <a:avLst/>
                  <a:gdLst>
                    <a:gd name="T0" fmla="*/ 304 w 304"/>
                    <a:gd name="T1" fmla="*/ 0 h 494"/>
                    <a:gd name="T2" fmla="*/ 0 w 304"/>
                    <a:gd name="T3" fmla="*/ 0 h 494"/>
                    <a:gd name="T4" fmla="*/ 0 w 304"/>
                    <a:gd name="T5" fmla="*/ 494 h 494"/>
                    <a:gd name="T6" fmla="*/ 304 w 304"/>
                    <a:gd name="T7" fmla="*/ 492 h 4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4" h="494">
                      <a:moveTo>
                        <a:pt x="304" y="0"/>
                      </a:moveTo>
                      <a:lnTo>
                        <a:pt x="0" y="0"/>
                      </a:lnTo>
                      <a:lnTo>
                        <a:pt x="0" y="494"/>
                      </a:lnTo>
                      <a:lnTo>
                        <a:pt x="304" y="492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23" name="Freeform 70"/>
                <p:cNvSpPr>
                  <a:spLocks noChangeAspect="1"/>
                </p:cNvSpPr>
                <p:nvPr/>
              </p:nvSpPr>
              <p:spPr bwMode="auto">
                <a:xfrm>
                  <a:off x="2549" y="1306"/>
                  <a:ext cx="228" cy="492"/>
                </a:xfrm>
                <a:custGeom>
                  <a:avLst/>
                  <a:gdLst>
                    <a:gd name="T0" fmla="*/ 0 w 228"/>
                    <a:gd name="T1" fmla="*/ 492 h 492"/>
                    <a:gd name="T2" fmla="*/ 54 w 228"/>
                    <a:gd name="T3" fmla="*/ 476 h 492"/>
                    <a:gd name="T4" fmla="*/ 100 w 228"/>
                    <a:gd name="T5" fmla="*/ 454 h 492"/>
                    <a:gd name="T6" fmla="*/ 120 w 228"/>
                    <a:gd name="T7" fmla="*/ 440 h 492"/>
                    <a:gd name="T8" fmla="*/ 138 w 228"/>
                    <a:gd name="T9" fmla="*/ 426 h 492"/>
                    <a:gd name="T10" fmla="*/ 172 w 228"/>
                    <a:gd name="T11" fmla="*/ 394 h 492"/>
                    <a:gd name="T12" fmla="*/ 196 w 228"/>
                    <a:gd name="T13" fmla="*/ 358 h 492"/>
                    <a:gd name="T14" fmla="*/ 206 w 228"/>
                    <a:gd name="T15" fmla="*/ 338 h 492"/>
                    <a:gd name="T16" fmla="*/ 214 w 228"/>
                    <a:gd name="T17" fmla="*/ 320 h 492"/>
                    <a:gd name="T18" fmla="*/ 224 w 228"/>
                    <a:gd name="T19" fmla="*/ 280 h 492"/>
                    <a:gd name="T20" fmla="*/ 228 w 228"/>
                    <a:gd name="T21" fmla="*/ 238 h 492"/>
                    <a:gd name="T22" fmla="*/ 224 w 228"/>
                    <a:gd name="T23" fmla="*/ 198 h 492"/>
                    <a:gd name="T24" fmla="*/ 214 w 228"/>
                    <a:gd name="T25" fmla="*/ 158 h 492"/>
                    <a:gd name="T26" fmla="*/ 196 w 228"/>
                    <a:gd name="T27" fmla="*/ 122 h 492"/>
                    <a:gd name="T28" fmla="*/ 172 w 228"/>
                    <a:gd name="T29" fmla="*/ 88 h 492"/>
                    <a:gd name="T30" fmla="*/ 156 w 228"/>
                    <a:gd name="T31" fmla="*/ 72 h 492"/>
                    <a:gd name="T32" fmla="*/ 138 w 228"/>
                    <a:gd name="T33" fmla="*/ 58 h 492"/>
                    <a:gd name="T34" fmla="*/ 130 w 228"/>
                    <a:gd name="T35" fmla="*/ 50 h 492"/>
                    <a:gd name="T36" fmla="*/ 120 w 228"/>
                    <a:gd name="T37" fmla="*/ 44 h 492"/>
                    <a:gd name="T38" fmla="*/ 100 w 228"/>
                    <a:gd name="T39" fmla="*/ 32 h 492"/>
                    <a:gd name="T40" fmla="*/ 54 w 228"/>
                    <a:gd name="T41" fmla="*/ 12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sp>
            <p:nvSpPr>
              <p:cNvPr id="20" name="Line 71"/>
              <p:cNvSpPr>
                <a:spLocks noChangeShapeType="1"/>
              </p:cNvSpPr>
              <p:nvPr/>
            </p:nvSpPr>
            <p:spPr bwMode="auto">
              <a:xfrm>
                <a:off x="3198" y="709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21" name="Line 72"/>
              <p:cNvSpPr>
                <a:spLocks noChangeShapeType="1"/>
              </p:cNvSpPr>
              <p:nvPr/>
            </p:nvSpPr>
            <p:spPr bwMode="auto">
              <a:xfrm>
                <a:off x="3061" y="709"/>
                <a:ext cx="0" cy="428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dirty="0"/>
              </a:p>
            </p:txBody>
          </p:sp>
        </p:grpSp>
        <p:cxnSp>
          <p:nvCxnSpPr>
            <p:cNvPr id="24" name="Connettore 1 173"/>
            <p:cNvCxnSpPr>
              <a:cxnSpLocks/>
              <a:stCxn id="39" idx="1"/>
              <a:endCxn id="20" idx="1"/>
            </p:cNvCxnSpPr>
            <p:nvPr/>
          </p:nvCxnSpPr>
          <p:spPr bwMode="auto">
            <a:xfrm flipH="1">
              <a:off x="4559226" y="3246399"/>
              <a:ext cx="881" cy="36217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4 152"/>
            <p:cNvCxnSpPr>
              <a:endCxn id="21" idx="1"/>
            </p:cNvCxnSpPr>
            <p:nvPr/>
          </p:nvCxnSpPr>
          <p:spPr>
            <a:xfrm rot="16200000" flipV="1">
              <a:off x="4048502" y="3868601"/>
              <a:ext cx="252688" cy="4925"/>
            </a:xfrm>
            <a:prstGeom prst="bentConnector4">
              <a:avLst>
                <a:gd name="adj1" fmla="val 96600"/>
                <a:gd name="adj2" fmla="val -10298132"/>
              </a:avLst>
            </a:prstGeom>
            <a:ln w="19050">
              <a:solidFill>
                <a:srgbClr val="008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uppo 208"/>
          <p:cNvGrpSpPr/>
          <p:nvPr/>
        </p:nvGrpSpPr>
        <p:grpSpPr>
          <a:xfrm>
            <a:off x="234925" y="198859"/>
            <a:ext cx="3430078" cy="1294775"/>
            <a:chOff x="230177" y="318696"/>
            <a:chExt cx="3430078" cy="1294775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876998" y="782474"/>
              <a:ext cx="2783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Y</a:t>
              </a:r>
              <a:r>
                <a:rPr lang="it-IT" sz="2400" baseline="-25000" dirty="0"/>
                <a:t>0</a:t>
              </a:r>
              <a:r>
                <a:rPr lang="it-IT" sz="2400" dirty="0"/>
                <a:t>= </a:t>
              </a:r>
              <a:r>
                <a:rPr lang="it-IT" sz="2400" b="1" i="1" dirty="0" err="1"/>
                <a:t>black</a:t>
              </a:r>
              <a:r>
                <a:rPr lang="it-IT" sz="2400" b="1" i="1" dirty="0"/>
                <a:t> box</a:t>
              </a:r>
            </a:p>
            <a:p>
              <a:r>
                <a:rPr lang="it-IT" sz="2400" dirty="0"/>
                <a:t>Y</a:t>
              </a:r>
              <a:r>
                <a:rPr lang="it-IT" sz="2400" baseline="-25000" dirty="0"/>
                <a:t>1</a:t>
              </a:r>
              <a:r>
                <a:rPr lang="it-IT" sz="2400" dirty="0"/>
                <a:t>= x’y</a:t>
              </a:r>
              <a:r>
                <a:rPr lang="it-IT" sz="2400" baseline="-25000" dirty="0"/>
                <a:t>0  </a:t>
              </a:r>
              <a:r>
                <a:rPr lang="it-IT" sz="2400" dirty="0"/>
                <a:t>+ xy</a:t>
              </a:r>
              <a:r>
                <a:rPr lang="it-IT" sz="2400" baseline="-25000" dirty="0"/>
                <a:t>1 </a:t>
              </a:r>
              <a:r>
                <a:rPr lang="it-IT" sz="2400" dirty="0"/>
                <a:t>+ </a:t>
              </a:r>
              <a:r>
                <a:rPr lang="it-IT" sz="2400" dirty="0">
                  <a:solidFill>
                    <a:srgbClr val="FF0000"/>
                  </a:solidFill>
                </a:rPr>
                <a:t>y</a:t>
              </a:r>
              <a:r>
                <a:rPr lang="it-IT" sz="2400" baseline="-25000" dirty="0">
                  <a:solidFill>
                    <a:srgbClr val="FF0000"/>
                  </a:solidFill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</a:rPr>
                <a:t> y</a:t>
              </a:r>
              <a:r>
                <a:rPr lang="it-IT" sz="2400" baseline="-25000" dirty="0">
                  <a:solidFill>
                    <a:srgbClr val="FF0000"/>
                  </a:solidFill>
                </a:rPr>
                <a:t>0 </a:t>
              </a:r>
            </a:p>
          </p:txBody>
        </p:sp>
        <p:sp>
          <p:nvSpPr>
            <p:cNvPr id="173" name="CasellaDiTesto 172"/>
            <p:cNvSpPr txBox="1"/>
            <p:nvPr/>
          </p:nvSpPr>
          <p:spPr>
            <a:xfrm>
              <a:off x="937660" y="318696"/>
              <a:ext cx="2266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z = </a:t>
              </a:r>
              <a:r>
                <a:rPr lang="it-IT" sz="2400" b="1" dirty="0">
                  <a:solidFill>
                    <a:srgbClr val="0070C0"/>
                  </a:solidFill>
                </a:rPr>
                <a:t>y</a:t>
              </a:r>
              <a:r>
                <a:rPr lang="it-IT" sz="2400" b="1" baseline="-25000" dirty="0">
                  <a:solidFill>
                    <a:srgbClr val="0070C0"/>
                  </a:solidFill>
                </a:rPr>
                <a:t>1 </a:t>
              </a:r>
              <a:r>
                <a:rPr lang="it-IT" sz="2400" dirty="0"/>
                <a:t>(MOORE!) </a:t>
              </a:r>
            </a:p>
          </p:txBody>
        </p:sp>
        <p:sp>
          <p:nvSpPr>
            <p:cNvPr id="174" name="Ovale 39"/>
            <p:cNvSpPr>
              <a:spLocks noChangeArrowheads="1"/>
            </p:cNvSpPr>
            <p:nvPr/>
          </p:nvSpPr>
          <p:spPr bwMode="auto">
            <a:xfrm>
              <a:off x="230177" y="318696"/>
              <a:ext cx="504825" cy="514350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75" name="Ovale 39"/>
            <p:cNvSpPr>
              <a:spLocks noChangeArrowheads="1"/>
            </p:cNvSpPr>
            <p:nvPr/>
          </p:nvSpPr>
          <p:spPr bwMode="auto">
            <a:xfrm>
              <a:off x="255112" y="940750"/>
              <a:ext cx="504825" cy="51435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211" name="Gruppo 210"/>
          <p:cNvGrpSpPr/>
          <p:nvPr/>
        </p:nvGrpSpPr>
        <p:grpSpPr>
          <a:xfrm>
            <a:off x="3221449" y="2458567"/>
            <a:ext cx="3898014" cy="3477764"/>
            <a:chOff x="2908196" y="2878982"/>
            <a:chExt cx="3821467" cy="3293218"/>
          </a:xfrm>
        </p:grpSpPr>
        <p:sp>
          <p:nvSpPr>
            <p:cNvPr id="176" name="Ovale 39"/>
            <p:cNvSpPr>
              <a:spLocks noChangeArrowheads="1"/>
            </p:cNvSpPr>
            <p:nvPr/>
          </p:nvSpPr>
          <p:spPr bwMode="auto">
            <a:xfrm>
              <a:off x="3010371" y="5587362"/>
              <a:ext cx="504825" cy="51435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77" name="Rettangolo 176"/>
            <p:cNvSpPr/>
            <p:nvPr/>
          </p:nvSpPr>
          <p:spPr>
            <a:xfrm flipH="1">
              <a:off x="2908196" y="2878982"/>
              <a:ext cx="3821467" cy="3293218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5" name="Gruppo 214"/>
          <p:cNvGrpSpPr/>
          <p:nvPr/>
        </p:nvGrpSpPr>
        <p:grpSpPr>
          <a:xfrm>
            <a:off x="2781331" y="3128717"/>
            <a:ext cx="4814630" cy="1742623"/>
            <a:chOff x="2197232" y="3364586"/>
            <a:chExt cx="4814630" cy="1742623"/>
          </a:xfrm>
        </p:grpSpPr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6612096" y="3364586"/>
              <a:ext cx="39976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 dirty="0">
                  <a:latin typeface="Verdana" panose="020B0604030504040204" pitchFamily="34" charset="0"/>
                </a:rPr>
                <a:t>Y</a:t>
              </a:r>
              <a:r>
                <a:rPr lang="en-GB" altLang="it-IT" sz="1400" b="1" baseline="-25000" dirty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2197232" y="3927687"/>
              <a:ext cx="470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2400" b="1" dirty="0">
                  <a:solidFill>
                    <a:srgbClr val="008000"/>
                  </a:solidFill>
                </a:rPr>
                <a:t>y</a:t>
              </a:r>
              <a:r>
                <a:rPr lang="en-US" altLang="it-IT" sz="2400" b="1" baseline="-25000" dirty="0">
                  <a:solidFill>
                    <a:srgbClr val="008000"/>
                  </a:solidFill>
                </a:rPr>
                <a:t>0</a:t>
              </a:r>
            </a:p>
          </p:txBody>
        </p:sp>
        <p:sp>
          <p:nvSpPr>
            <p:cNvPr id="181" name="Text Box 26"/>
            <p:cNvSpPr txBox="1">
              <a:spLocks noChangeArrowheads="1"/>
            </p:cNvSpPr>
            <p:nvPr/>
          </p:nvSpPr>
          <p:spPr bwMode="auto">
            <a:xfrm>
              <a:off x="6599284" y="4797251"/>
              <a:ext cx="39976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 dirty="0">
                  <a:latin typeface="Verdana" panose="020B0604030504040204" pitchFamily="34" charset="0"/>
                </a:rPr>
                <a:t>Y</a:t>
              </a:r>
              <a:r>
                <a:rPr lang="en-GB" altLang="it-IT" sz="1400" b="1" baseline="-25000" dirty="0">
                  <a:latin typeface="Verdana" panose="020B0604030504040204" pitchFamily="34" charset="0"/>
                </a:rPr>
                <a:t>0</a:t>
              </a:r>
            </a:p>
          </p:txBody>
        </p:sp>
      </p:grpSp>
      <p:grpSp>
        <p:nvGrpSpPr>
          <p:cNvPr id="234" name="Gruppo 233"/>
          <p:cNvGrpSpPr/>
          <p:nvPr/>
        </p:nvGrpSpPr>
        <p:grpSpPr>
          <a:xfrm>
            <a:off x="1808536" y="1525718"/>
            <a:ext cx="7005163" cy="5020213"/>
            <a:chOff x="1186784" y="1601338"/>
            <a:chExt cx="7005163" cy="5020213"/>
          </a:xfrm>
        </p:grpSpPr>
        <p:grpSp>
          <p:nvGrpSpPr>
            <p:cNvPr id="214" name="Gruppo 213"/>
            <p:cNvGrpSpPr/>
            <p:nvPr/>
          </p:nvGrpSpPr>
          <p:grpSpPr>
            <a:xfrm>
              <a:off x="1186785" y="1949412"/>
              <a:ext cx="6870911" cy="2028750"/>
              <a:chOff x="1224438" y="2109661"/>
              <a:chExt cx="6870911" cy="2028750"/>
            </a:xfrm>
          </p:grpSpPr>
          <p:sp>
            <p:nvSpPr>
              <p:cNvPr id="7" name="Text Box 34"/>
              <p:cNvSpPr txBox="1">
                <a:spLocks noChangeArrowheads="1"/>
              </p:cNvSpPr>
              <p:nvPr/>
            </p:nvSpPr>
            <p:spPr bwMode="auto">
              <a:xfrm>
                <a:off x="7747177" y="2109661"/>
                <a:ext cx="34817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b="1" dirty="0">
                    <a:latin typeface="+mj-lt"/>
                  </a:rPr>
                  <a:t>z</a:t>
                </a:r>
              </a:p>
            </p:txBody>
          </p:sp>
          <p:sp>
            <p:nvSpPr>
              <p:cNvPr id="129" name="Text Box 34"/>
              <p:cNvSpPr txBox="1">
                <a:spLocks noChangeArrowheads="1"/>
              </p:cNvSpPr>
              <p:nvPr/>
            </p:nvSpPr>
            <p:spPr bwMode="auto">
              <a:xfrm>
                <a:off x="1224438" y="3492080"/>
                <a:ext cx="39626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3600" b="1" dirty="0">
                    <a:latin typeface="+mj-lt"/>
                  </a:rPr>
                  <a:t>x</a:t>
                </a:r>
              </a:p>
            </p:txBody>
          </p:sp>
        </p:grpSp>
        <p:sp>
          <p:nvSpPr>
            <p:cNvPr id="223" name="Rettangolo 222"/>
            <p:cNvSpPr/>
            <p:nvPr/>
          </p:nvSpPr>
          <p:spPr>
            <a:xfrm>
              <a:off x="1186784" y="1601338"/>
              <a:ext cx="7005163" cy="5020213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47" name="Immagine 2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58088" r="78728" b="5245"/>
          <a:stretch/>
        </p:blipFill>
        <p:spPr>
          <a:xfrm>
            <a:off x="137138" y="3602987"/>
            <a:ext cx="986599" cy="1590783"/>
          </a:xfrm>
          <a:prstGeom prst="rect">
            <a:avLst/>
          </a:prstGeom>
        </p:spPr>
      </p:pic>
      <p:pic>
        <p:nvPicPr>
          <p:cNvPr id="248" name="Immagine 2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18889" r="17500" b="50000"/>
          <a:stretch/>
        </p:blipFill>
        <p:spPr>
          <a:xfrm>
            <a:off x="35482" y="2026001"/>
            <a:ext cx="1539682" cy="1151799"/>
          </a:xfrm>
          <a:prstGeom prst="rect">
            <a:avLst/>
          </a:prstGeom>
        </p:spPr>
      </p:pic>
      <p:grpSp>
        <p:nvGrpSpPr>
          <p:cNvPr id="80" name="Gruppo 79"/>
          <p:cNvGrpSpPr/>
          <p:nvPr/>
        </p:nvGrpSpPr>
        <p:grpSpPr>
          <a:xfrm>
            <a:off x="1379158" y="3013308"/>
            <a:ext cx="6811236" cy="2544627"/>
            <a:chOff x="748736" y="3089513"/>
            <a:chExt cx="6811236" cy="2544627"/>
          </a:xfrm>
        </p:grpSpPr>
        <p:grpSp>
          <p:nvGrpSpPr>
            <p:cNvPr id="72" name="Gruppo 71"/>
            <p:cNvGrpSpPr/>
            <p:nvPr/>
          </p:nvGrpSpPr>
          <p:grpSpPr>
            <a:xfrm>
              <a:off x="748736" y="3089513"/>
              <a:ext cx="6811236" cy="2544627"/>
              <a:chOff x="748736" y="3089513"/>
              <a:chExt cx="6811236" cy="2544627"/>
            </a:xfrm>
          </p:grpSpPr>
          <p:grpSp>
            <p:nvGrpSpPr>
              <p:cNvPr id="61" name="Gruppo 60"/>
              <p:cNvGrpSpPr/>
              <p:nvPr/>
            </p:nvGrpSpPr>
            <p:grpSpPr>
              <a:xfrm>
                <a:off x="748736" y="3089513"/>
                <a:ext cx="6811236" cy="2544627"/>
                <a:chOff x="748736" y="3089513"/>
                <a:chExt cx="6811236" cy="2544627"/>
              </a:xfrm>
            </p:grpSpPr>
            <p:grpSp>
              <p:nvGrpSpPr>
                <p:cNvPr id="216" name="Gruppo 215"/>
                <p:cNvGrpSpPr/>
                <p:nvPr/>
              </p:nvGrpSpPr>
              <p:grpSpPr>
                <a:xfrm>
                  <a:off x="748736" y="3471419"/>
                  <a:ext cx="6811236" cy="2162721"/>
                  <a:chOff x="786389" y="3631668"/>
                  <a:chExt cx="6811236" cy="2162721"/>
                </a:xfrm>
              </p:grpSpPr>
              <p:sp>
                <p:nvSpPr>
                  <p:cNvPr id="3" name="Line 24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874327" y="4386852"/>
                    <a:ext cx="5473" cy="144112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  <p:sp>
                <p:nvSpPr>
                  <p:cNvPr id="43" name="object 7"/>
                  <p:cNvSpPr txBox="1"/>
                  <p:nvPr/>
                </p:nvSpPr>
                <p:spPr>
                  <a:xfrm>
                    <a:off x="3718894" y="4652950"/>
                    <a:ext cx="2437609" cy="1141439"/>
                  </a:xfrm>
                  <a:prstGeom prst="rect">
                    <a:avLst/>
                  </a:prstGeom>
                  <a:solidFill>
                    <a:schemeClr val="tx1"/>
                  </a:solidFill>
                  <a:ln w="38100">
                    <a:solidFill>
                      <a:srgbClr val="000000"/>
                    </a:solidFill>
                  </a:ln>
                </p:spPr>
                <p:txBody>
                  <a:bodyPr vert="horz" wrap="square" lIns="0" tIns="108000" rIns="0" bIns="108000" rtlCol="0">
                    <a:spAutoFit/>
                  </a:bodyPr>
                  <a:lstStyle/>
                  <a:p>
                    <a:pPr algn="ctr"/>
                    <a:r>
                      <a:rPr lang="it-IT" sz="20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rPr>
                      <a:t>Y0</a:t>
                    </a:r>
                  </a:p>
                  <a:p>
                    <a:pPr algn="ctr">
                      <a:lnSpc>
                        <a:spcPct val="100000"/>
                      </a:lnSpc>
                    </a:pPr>
                    <a:r>
                      <a:rPr lang="it-IT" sz="20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rPr>
                      <a:t>(Rete SP</a:t>
                    </a:r>
                  </a:p>
                  <a:p>
                    <a:pPr algn="ctr">
                      <a:lnSpc>
                        <a:spcPct val="100000"/>
                      </a:lnSpc>
                    </a:pPr>
                    <a:r>
                      <a:rPr lang="it-IT" sz="20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rPr>
                      <a:t> priva di alee) </a:t>
                    </a:r>
                    <a:endParaRPr sz="2000" b="1" dirty="0">
                      <a:solidFill>
                        <a:srgbClr val="FFFF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53" name="Connettore 4 52"/>
                  <p:cNvCxnSpPr/>
                  <p:nvPr/>
                </p:nvCxnSpPr>
                <p:spPr>
                  <a:xfrm>
                    <a:off x="786389" y="3631668"/>
                    <a:ext cx="2905275" cy="1265281"/>
                  </a:xfrm>
                  <a:prstGeom prst="bentConnector3">
                    <a:avLst>
                      <a:gd name="adj1" fmla="val 85449"/>
                    </a:avLst>
                  </a:prstGeom>
                  <a:ln w="38100">
                    <a:solidFill>
                      <a:schemeClr val="tx1"/>
                    </a:solidFill>
                    <a:headEnd type="diamon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1" name="Connettore 2 80"/>
                <p:cNvCxnSpPr/>
                <p:nvPr/>
              </p:nvCxnSpPr>
              <p:spPr bwMode="auto">
                <a:xfrm flipV="1">
                  <a:off x="2856000" y="5263600"/>
                  <a:ext cx="821329" cy="7557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headEnd type="oval" w="sm" len="sm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ttore diritto 47"/>
                <p:cNvCxnSpPr/>
                <p:nvPr/>
              </p:nvCxnSpPr>
              <p:spPr>
                <a:xfrm>
                  <a:off x="2819671" y="3863587"/>
                  <a:ext cx="13051" cy="1392232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ttore 4 59"/>
                <p:cNvCxnSpPr>
                  <a:endCxn id="43" idx="1"/>
                </p:cNvCxnSpPr>
                <p:nvPr/>
              </p:nvCxnSpPr>
              <p:spPr>
                <a:xfrm rot="16200000" flipH="1">
                  <a:off x="2334361" y="3716540"/>
                  <a:ext cx="1973907" cy="719854"/>
                </a:xfrm>
                <a:prstGeom prst="bentConnector2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Connettore diritto 69"/>
              <p:cNvCxnSpPr/>
              <p:nvPr/>
            </p:nvCxnSpPr>
            <p:spPr>
              <a:xfrm flipH="1">
                <a:off x="2026984" y="3847067"/>
                <a:ext cx="805738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nettore diritto 76"/>
            <p:cNvCxnSpPr>
              <a:cxnSpLocks/>
            </p:cNvCxnSpPr>
            <p:nvPr/>
          </p:nvCxnSpPr>
          <p:spPr>
            <a:xfrm>
              <a:off x="1844894" y="3090740"/>
              <a:ext cx="1112158" cy="10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o 87"/>
          <p:cNvGrpSpPr/>
          <p:nvPr/>
        </p:nvGrpSpPr>
        <p:grpSpPr>
          <a:xfrm>
            <a:off x="7622435" y="3256211"/>
            <a:ext cx="516488" cy="1849769"/>
            <a:chOff x="7000683" y="3331831"/>
            <a:chExt cx="516488" cy="1849769"/>
          </a:xfrm>
        </p:grpSpPr>
        <p:sp>
          <p:nvSpPr>
            <p:cNvPr id="101" name="CasellaDiTesto 100"/>
            <p:cNvSpPr txBox="1"/>
            <p:nvPr/>
          </p:nvSpPr>
          <p:spPr>
            <a:xfrm>
              <a:off x="7000683" y="3331831"/>
              <a:ext cx="516488" cy="474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Y1</a:t>
              </a:r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7000683" y="4707261"/>
              <a:ext cx="516488" cy="474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Y0</a:t>
              </a:r>
            </a:p>
          </p:txBody>
        </p:sp>
      </p:grpSp>
      <p:grpSp>
        <p:nvGrpSpPr>
          <p:cNvPr id="108" name="Gruppo 107"/>
          <p:cNvGrpSpPr/>
          <p:nvPr/>
        </p:nvGrpSpPr>
        <p:grpSpPr>
          <a:xfrm>
            <a:off x="2466215" y="1617046"/>
            <a:ext cx="6657832" cy="1403827"/>
            <a:chOff x="1844463" y="1713601"/>
            <a:chExt cx="6657832" cy="1382891"/>
          </a:xfrm>
        </p:grpSpPr>
        <p:grpSp>
          <p:nvGrpSpPr>
            <p:cNvPr id="107" name="Gruppo 106"/>
            <p:cNvGrpSpPr/>
            <p:nvPr/>
          </p:nvGrpSpPr>
          <p:grpSpPr>
            <a:xfrm>
              <a:off x="1844463" y="1713601"/>
              <a:ext cx="6657832" cy="1382891"/>
              <a:chOff x="1846438" y="2205766"/>
              <a:chExt cx="6657832" cy="1382891"/>
            </a:xfrm>
          </p:grpSpPr>
          <p:grpSp>
            <p:nvGrpSpPr>
              <p:cNvPr id="212" name="Gruppo 211"/>
              <p:cNvGrpSpPr/>
              <p:nvPr/>
            </p:nvGrpSpPr>
            <p:grpSpPr>
              <a:xfrm>
                <a:off x="1846438" y="2205766"/>
                <a:ext cx="6657832" cy="1382891"/>
                <a:chOff x="1884091" y="2366015"/>
                <a:chExt cx="6657832" cy="1382891"/>
              </a:xfrm>
            </p:grpSpPr>
            <p:sp>
              <p:nvSpPr>
                <p:cNvPr id="3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133634" y="3282423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400" b="1" dirty="0">
                      <a:solidFill>
                        <a:srgbClr val="0070C0"/>
                      </a:solidFill>
                    </a:rPr>
                    <a:t>y</a:t>
                  </a:r>
                  <a:r>
                    <a:rPr lang="en-US" altLang="it-IT" sz="2400" b="1" baseline="-25000" dirty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grpSp>
              <p:nvGrpSpPr>
                <p:cNvPr id="210" name="Gruppo 209"/>
                <p:cNvGrpSpPr/>
                <p:nvPr/>
              </p:nvGrpSpPr>
              <p:grpSpPr>
                <a:xfrm>
                  <a:off x="1884091" y="2366015"/>
                  <a:ext cx="6657832" cy="1382891"/>
                  <a:chOff x="1884091" y="2366015"/>
                  <a:chExt cx="6657832" cy="1382891"/>
                </a:xfrm>
              </p:grpSpPr>
              <p:sp>
                <p:nvSpPr>
                  <p:cNvPr id="49" name="object 6"/>
                  <p:cNvSpPr txBox="1"/>
                  <p:nvPr/>
                </p:nvSpPr>
                <p:spPr>
                  <a:xfrm>
                    <a:off x="4531736" y="2366015"/>
                    <a:ext cx="1512841" cy="587441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000000"/>
                    </a:solidFill>
                  </a:ln>
                </p:spPr>
                <p:txBody>
                  <a:bodyPr vert="horz" wrap="square" lIns="0" tIns="108000" rIns="0" bIns="108000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sz="2400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50" name="Connettore 2 49"/>
                  <p:cNvCxnSpPr/>
                  <p:nvPr/>
                </p:nvCxnSpPr>
                <p:spPr>
                  <a:xfrm>
                    <a:off x="6064386" y="2510395"/>
                    <a:ext cx="2477537" cy="6412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ttore 4 50"/>
                  <p:cNvCxnSpPr>
                    <a:endCxn id="49" idx="1"/>
                  </p:cNvCxnSpPr>
                  <p:nvPr/>
                </p:nvCxnSpPr>
                <p:spPr>
                  <a:xfrm flipV="1">
                    <a:off x="1884091" y="2659736"/>
                    <a:ext cx="2647645" cy="1089170"/>
                  </a:xfrm>
                  <a:prstGeom prst="bentConnector3">
                    <a:avLst>
                      <a:gd name="adj1" fmla="val 163"/>
                    </a:avLst>
                  </a:prstGeom>
                  <a:ln w="28575">
                    <a:headEnd type="oval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7" name="Freeform 36"/>
              <p:cNvSpPr>
                <a:spLocks noChangeAspect="1"/>
              </p:cNvSpPr>
              <p:nvPr/>
            </p:nvSpPr>
            <p:spPr bwMode="auto">
              <a:xfrm>
                <a:off x="4935135" y="2384704"/>
                <a:ext cx="215645" cy="228964"/>
              </a:xfrm>
              <a:custGeom>
                <a:avLst/>
                <a:gdLst>
                  <a:gd name="T0" fmla="*/ 2147483646 w 144"/>
                  <a:gd name="T1" fmla="*/ 2147483646 h 146"/>
                  <a:gd name="T2" fmla="*/ 0 w 144"/>
                  <a:gd name="T3" fmla="*/ 0 h 146"/>
                  <a:gd name="T4" fmla="*/ 0 w 144"/>
                  <a:gd name="T5" fmla="*/ 2147483646 h 146"/>
                  <a:gd name="T6" fmla="*/ 2147483646 w 144"/>
                  <a:gd name="T7" fmla="*/ 2147483646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 dirty="0"/>
              </a:p>
            </p:txBody>
          </p:sp>
          <p:cxnSp>
            <p:nvCxnSpPr>
              <p:cNvPr id="97" name="Connettore 4 96"/>
              <p:cNvCxnSpPr/>
              <p:nvPr/>
            </p:nvCxnSpPr>
            <p:spPr>
              <a:xfrm flipV="1">
                <a:off x="5150780" y="2350146"/>
                <a:ext cx="1065712" cy="149040"/>
              </a:xfrm>
              <a:prstGeom prst="bentConnector3">
                <a:avLst>
                  <a:gd name="adj1" fmla="val 3968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2 103"/>
              <p:cNvCxnSpPr>
                <a:stCxn id="49" idx="1"/>
              </p:cNvCxnSpPr>
              <p:nvPr/>
            </p:nvCxnSpPr>
            <p:spPr>
              <a:xfrm flipV="1">
                <a:off x="4494083" y="2499486"/>
                <a:ext cx="42925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Ovale 39"/>
            <p:cNvSpPr>
              <a:spLocks noChangeArrowheads="1"/>
            </p:cNvSpPr>
            <p:nvPr/>
          </p:nvSpPr>
          <p:spPr bwMode="auto">
            <a:xfrm>
              <a:off x="5647438" y="1943249"/>
              <a:ext cx="314979" cy="320922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3731121" y="139117"/>
            <a:ext cx="122613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La presenza di un’alea statica su una variabile di stato futuro porterebbe  la R.S.A.  In stati indesiderati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5D3D2A1-FA51-40DB-AC49-0FA6E8B7F5AE}"/>
              </a:ext>
            </a:extLst>
          </p:cNvPr>
          <p:cNvSpPr txBox="1"/>
          <p:nvPr/>
        </p:nvSpPr>
        <p:spPr>
          <a:xfrm>
            <a:off x="-25253" y="5195537"/>
            <a:ext cx="1933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Quando la rete si trova  nello stato C (</a:t>
            </a:r>
            <a:r>
              <a:rPr lang="it-IT" sz="1200" dirty="0">
                <a:solidFill>
                  <a:srgbClr val="FF3300"/>
                </a:solidFill>
              </a:rPr>
              <a:t>11</a:t>
            </a:r>
            <a:r>
              <a:rPr lang="it-IT" sz="1200" dirty="0"/>
              <a:t>)  e  l’ingresso passa da 0 a 1,</a:t>
            </a:r>
          </a:p>
          <a:p>
            <a:r>
              <a:rPr lang="it-IT" sz="1200" dirty="0"/>
              <a:t>se non ci fosse il termine </a:t>
            </a:r>
            <a:r>
              <a:rPr lang="it-IT" sz="1200" dirty="0" err="1"/>
              <a:t>antialea</a:t>
            </a:r>
            <a:r>
              <a:rPr lang="it-IT" sz="1200" dirty="0"/>
              <a:t> la rete finirebbe</a:t>
            </a:r>
          </a:p>
          <a:p>
            <a:r>
              <a:rPr lang="it-IT" sz="1200" b="1" dirty="0"/>
              <a:t>erroneamente</a:t>
            </a:r>
            <a:r>
              <a:rPr lang="it-IT" sz="1200" dirty="0"/>
              <a:t> in uno stato stabile con y</a:t>
            </a:r>
            <a:r>
              <a:rPr lang="it-IT" sz="1200" baseline="-25000" dirty="0"/>
              <a:t>1</a:t>
            </a:r>
            <a:r>
              <a:rPr lang="it-IT" sz="1200" dirty="0"/>
              <a:t>=0  e ingresso 1, cioè nello stato  B (</a:t>
            </a:r>
            <a:r>
              <a:rPr lang="it-IT" sz="1200" b="1" dirty="0">
                <a:solidFill>
                  <a:srgbClr val="FF3300"/>
                </a:solidFill>
              </a:rPr>
              <a:t>01</a:t>
            </a:r>
            <a:r>
              <a:rPr lang="it-IT" sz="1200" dirty="0"/>
              <a:t>)!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BA087E4-7755-4D96-9ED6-01DDD49E3BC0}"/>
              </a:ext>
            </a:extLst>
          </p:cNvPr>
          <p:cNvSpPr txBox="1"/>
          <p:nvPr/>
        </p:nvSpPr>
        <p:spPr>
          <a:xfrm>
            <a:off x="493411" y="1640359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T.d.T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1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488" y="98805"/>
            <a:ext cx="847331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 err="1"/>
              <a:t>Regole</a:t>
            </a:r>
            <a:r>
              <a:rPr spc="-5" dirty="0"/>
              <a:t> </a:t>
            </a:r>
            <a:r>
              <a:rPr spc="-10" dirty="0"/>
              <a:t>“elementari” </a:t>
            </a:r>
            <a:r>
              <a:rPr spc="-5" dirty="0"/>
              <a:t>di composizione di</a:t>
            </a:r>
            <a:r>
              <a:rPr spc="35" dirty="0"/>
              <a:t> </a:t>
            </a:r>
            <a:r>
              <a:rPr spc="-5" dirty="0"/>
              <a:t>R</a:t>
            </a:r>
            <a:r>
              <a:rPr lang="it-IT" spc="-5" dirty="0"/>
              <a:t>ETI </a:t>
            </a:r>
            <a:r>
              <a:rPr spc="-5" dirty="0"/>
              <a:t>L</a:t>
            </a:r>
            <a:r>
              <a:rPr lang="it-IT" spc="-5" dirty="0"/>
              <a:t>OGICHE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778628" y="846582"/>
            <a:ext cx="1641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u=M</a:t>
            </a:r>
            <a:r>
              <a:rPr sz="2000" baseline="-20833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(M</a:t>
            </a:r>
            <a:r>
              <a:rPr sz="2000" baseline="-20833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(i))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4028" y="1464309"/>
            <a:ext cx="3921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  <a:tabLst>
                <a:tab pos="181991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Deve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operare	</a:t>
            </a:r>
            <a:r>
              <a:rPr sz="2000" i="1" spc="-5" dirty="0">
                <a:latin typeface="Times New Roman"/>
                <a:cs typeface="Times New Roman"/>
              </a:rPr>
              <a:t>prima il </a:t>
            </a:r>
            <a:r>
              <a:rPr sz="2000" i="1" dirty="0">
                <a:latin typeface="Times New Roman"/>
                <a:cs typeface="Times New Roman"/>
              </a:rPr>
              <a:t>blocco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a  </a:t>
            </a:r>
            <a:r>
              <a:rPr sz="2000" i="1" dirty="0">
                <a:latin typeface="Times New Roman"/>
                <a:cs typeface="Times New Roman"/>
              </a:rPr>
              <a:t>sinistra, poi quello a</a:t>
            </a:r>
            <a:r>
              <a:rPr sz="2000" i="1" spc="-1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destra.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279" y="3424264"/>
            <a:ext cx="27266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I due blocchi operano  cont</a:t>
            </a:r>
            <a:r>
              <a:rPr sz="2000" i="1" spc="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mporaneamente.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5955" y="2618067"/>
            <a:ext cx="67246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1400" spc="-5" dirty="0">
                <a:latin typeface="Times New Roman"/>
                <a:cs typeface="Times New Roman"/>
              </a:rPr>
              <a:t>1	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3555" y="2441283"/>
            <a:ext cx="11163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u </a:t>
            </a:r>
            <a:r>
              <a:rPr sz="2000" spc="-5" dirty="0">
                <a:latin typeface="Times New Roman"/>
                <a:cs typeface="Times New Roman"/>
              </a:rPr>
              <a:t>=M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8155" y="2806738"/>
            <a:ext cx="12426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7" baseline="-20833" dirty="0">
                <a:latin typeface="Times New Roman"/>
                <a:cs typeface="Times New Roman"/>
              </a:rPr>
              <a:t>2</a:t>
            </a:r>
            <a:r>
              <a:rPr sz="2000" spc="217" baseline="-2083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=M</a:t>
            </a:r>
            <a:r>
              <a:rPr sz="2000" baseline="-20833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(i)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5155" y="2406562"/>
            <a:ext cx="318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imes New Roman"/>
                <a:cs typeface="Times New Roman"/>
              </a:rPr>
              <a:t>{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15155" y="4250761"/>
            <a:ext cx="194246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u=M</a:t>
            </a:r>
            <a:r>
              <a:rPr sz="2400" baseline="-20833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(i, </a:t>
            </a:r>
            <a:r>
              <a:rPr sz="2400" spc="-5" dirty="0">
                <a:latin typeface="Times New Roman"/>
                <a:cs typeface="Times New Roman"/>
              </a:rPr>
              <a:t>s)  </a:t>
            </a:r>
            <a:r>
              <a:rPr sz="2400" dirty="0">
                <a:latin typeface="Times New Roman"/>
                <a:cs typeface="Times New Roman"/>
              </a:rPr>
              <a:t>s=M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(u)  u=M</a:t>
            </a:r>
            <a:r>
              <a:rPr sz="2400" baseline="-20833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(i,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(u))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1369" y="5406842"/>
            <a:ext cx="483654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È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necessario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che l’anello</a:t>
            </a:r>
            <a:r>
              <a:rPr sz="2400" b="1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completi  un calcolo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prima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di avviarne uno  nuovo.</a:t>
            </a:r>
            <a:endParaRPr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303" y="2092686"/>
            <a:ext cx="9127490" cy="0"/>
          </a:xfrm>
          <a:custGeom>
            <a:avLst/>
            <a:gdLst/>
            <a:ahLst/>
            <a:cxnLst/>
            <a:rect l="l" t="t" r="r" b="b"/>
            <a:pathLst>
              <a:path w="9127490">
                <a:moveTo>
                  <a:pt x="91272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0" y="4114800"/>
            <a:ext cx="9127490" cy="0"/>
          </a:xfrm>
          <a:custGeom>
            <a:avLst/>
            <a:gdLst/>
            <a:ahLst/>
            <a:cxnLst/>
            <a:rect l="l" t="t" r="r" b="b"/>
            <a:pathLst>
              <a:path w="9127490">
                <a:moveTo>
                  <a:pt x="91272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 txBox="1"/>
          <p:nvPr/>
        </p:nvSpPr>
        <p:spPr>
          <a:xfrm>
            <a:off x="89028" y="4186118"/>
            <a:ext cx="2496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c)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retroazione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876" y="2173314"/>
            <a:ext cx="216027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latin typeface="Times New Roman"/>
                <a:cs typeface="Times New Roman"/>
              </a:rPr>
              <a:t>b) in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parallelo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549" y="783462"/>
            <a:ext cx="15062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latin typeface="Times New Roman"/>
                <a:cs typeface="Times New Roman"/>
              </a:rPr>
              <a:t>a) in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serie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8180" y="1620011"/>
            <a:ext cx="440690" cy="76200"/>
          </a:xfrm>
          <a:custGeom>
            <a:avLst/>
            <a:gdLst/>
            <a:ahLst/>
            <a:cxnLst/>
            <a:rect l="l" t="t" r="r" b="b"/>
            <a:pathLst>
              <a:path w="440690" h="76200">
                <a:moveTo>
                  <a:pt x="364236" y="38100"/>
                </a:moveTo>
                <a:lnTo>
                  <a:pt x="313436" y="76200"/>
                </a:lnTo>
                <a:lnTo>
                  <a:pt x="419269" y="44450"/>
                </a:lnTo>
                <a:lnTo>
                  <a:pt x="364236" y="44450"/>
                </a:lnTo>
                <a:lnTo>
                  <a:pt x="364236" y="38100"/>
                </a:lnTo>
                <a:close/>
              </a:path>
              <a:path w="440690" h="76200">
                <a:moveTo>
                  <a:pt x="35576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55769" y="44450"/>
                </a:lnTo>
                <a:lnTo>
                  <a:pt x="364236" y="38100"/>
                </a:lnTo>
                <a:lnTo>
                  <a:pt x="355769" y="31750"/>
                </a:lnTo>
                <a:close/>
              </a:path>
              <a:path w="440690" h="76200">
                <a:moveTo>
                  <a:pt x="419269" y="31750"/>
                </a:moveTo>
                <a:lnTo>
                  <a:pt x="364236" y="31750"/>
                </a:lnTo>
                <a:lnTo>
                  <a:pt x="364236" y="44450"/>
                </a:lnTo>
                <a:lnTo>
                  <a:pt x="419269" y="44450"/>
                </a:lnTo>
                <a:lnTo>
                  <a:pt x="440436" y="38100"/>
                </a:lnTo>
                <a:lnTo>
                  <a:pt x="419269" y="31750"/>
                </a:lnTo>
                <a:close/>
              </a:path>
              <a:path w="440690" h="76200">
                <a:moveTo>
                  <a:pt x="313436" y="0"/>
                </a:moveTo>
                <a:lnTo>
                  <a:pt x="364236" y="38100"/>
                </a:lnTo>
                <a:lnTo>
                  <a:pt x="364236" y="31750"/>
                </a:lnTo>
                <a:lnTo>
                  <a:pt x="419269" y="31750"/>
                </a:lnTo>
                <a:lnTo>
                  <a:pt x="313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2001011" y="1620011"/>
            <a:ext cx="487680" cy="76200"/>
          </a:xfrm>
          <a:custGeom>
            <a:avLst/>
            <a:gdLst/>
            <a:ahLst/>
            <a:cxnLst/>
            <a:rect l="l" t="t" r="r" b="b"/>
            <a:pathLst>
              <a:path w="487680" h="76200">
                <a:moveTo>
                  <a:pt x="411480" y="38100"/>
                </a:moveTo>
                <a:lnTo>
                  <a:pt x="360680" y="76200"/>
                </a:lnTo>
                <a:lnTo>
                  <a:pt x="466513" y="44450"/>
                </a:lnTo>
                <a:lnTo>
                  <a:pt x="411480" y="44450"/>
                </a:lnTo>
                <a:lnTo>
                  <a:pt x="411480" y="38100"/>
                </a:lnTo>
                <a:close/>
              </a:path>
              <a:path w="487680" h="76200">
                <a:moveTo>
                  <a:pt x="40301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03013" y="44450"/>
                </a:lnTo>
                <a:lnTo>
                  <a:pt x="411480" y="38100"/>
                </a:lnTo>
                <a:lnTo>
                  <a:pt x="403013" y="31750"/>
                </a:lnTo>
                <a:close/>
              </a:path>
              <a:path w="487680" h="76200">
                <a:moveTo>
                  <a:pt x="466513" y="31750"/>
                </a:moveTo>
                <a:lnTo>
                  <a:pt x="411480" y="31750"/>
                </a:lnTo>
                <a:lnTo>
                  <a:pt x="411480" y="44450"/>
                </a:lnTo>
                <a:lnTo>
                  <a:pt x="466513" y="44450"/>
                </a:lnTo>
                <a:lnTo>
                  <a:pt x="487680" y="38100"/>
                </a:lnTo>
                <a:lnTo>
                  <a:pt x="466513" y="31750"/>
                </a:lnTo>
                <a:close/>
              </a:path>
              <a:path w="487680" h="76200">
                <a:moveTo>
                  <a:pt x="360680" y="0"/>
                </a:moveTo>
                <a:lnTo>
                  <a:pt x="411480" y="38100"/>
                </a:lnTo>
                <a:lnTo>
                  <a:pt x="411480" y="31750"/>
                </a:lnTo>
                <a:lnTo>
                  <a:pt x="466513" y="31750"/>
                </a:lnTo>
                <a:lnTo>
                  <a:pt x="360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3320796" y="1620011"/>
            <a:ext cx="489584" cy="76200"/>
          </a:xfrm>
          <a:custGeom>
            <a:avLst/>
            <a:gdLst/>
            <a:ahLst/>
            <a:cxnLst/>
            <a:rect l="l" t="t" r="r" b="b"/>
            <a:pathLst>
              <a:path w="489585" h="76200">
                <a:moveTo>
                  <a:pt x="413003" y="38100"/>
                </a:moveTo>
                <a:lnTo>
                  <a:pt x="362203" y="76200"/>
                </a:lnTo>
                <a:lnTo>
                  <a:pt x="468037" y="44450"/>
                </a:lnTo>
                <a:lnTo>
                  <a:pt x="413003" y="44450"/>
                </a:lnTo>
                <a:lnTo>
                  <a:pt x="413003" y="38100"/>
                </a:lnTo>
                <a:close/>
              </a:path>
              <a:path w="489585" h="76200">
                <a:moveTo>
                  <a:pt x="40453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04537" y="44450"/>
                </a:lnTo>
                <a:lnTo>
                  <a:pt x="413003" y="38100"/>
                </a:lnTo>
                <a:lnTo>
                  <a:pt x="404537" y="31750"/>
                </a:lnTo>
                <a:close/>
              </a:path>
              <a:path w="489585" h="76200">
                <a:moveTo>
                  <a:pt x="468037" y="31750"/>
                </a:moveTo>
                <a:lnTo>
                  <a:pt x="413003" y="31750"/>
                </a:lnTo>
                <a:lnTo>
                  <a:pt x="413003" y="44450"/>
                </a:lnTo>
                <a:lnTo>
                  <a:pt x="468037" y="44450"/>
                </a:lnTo>
                <a:lnTo>
                  <a:pt x="489203" y="38100"/>
                </a:lnTo>
                <a:lnTo>
                  <a:pt x="468037" y="31750"/>
                </a:lnTo>
                <a:close/>
              </a:path>
              <a:path w="489585" h="76200">
                <a:moveTo>
                  <a:pt x="362203" y="0"/>
                </a:moveTo>
                <a:lnTo>
                  <a:pt x="413003" y="38100"/>
                </a:lnTo>
                <a:lnTo>
                  <a:pt x="413003" y="31750"/>
                </a:lnTo>
                <a:lnTo>
                  <a:pt x="468037" y="31750"/>
                </a:lnTo>
                <a:lnTo>
                  <a:pt x="362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 txBox="1"/>
          <p:nvPr/>
        </p:nvSpPr>
        <p:spPr>
          <a:xfrm>
            <a:off x="1149096" y="1371600"/>
            <a:ext cx="820419" cy="405239"/>
          </a:xfrm>
          <a:prstGeom prst="rect">
            <a:avLst/>
          </a:prstGeom>
          <a:solidFill>
            <a:srgbClr val="FFFF00"/>
          </a:solidFill>
          <a:ln w="12191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baseline="-21021" dirty="0">
                <a:latin typeface="Times New Roman"/>
                <a:cs typeface="Times New Roman"/>
              </a:rPr>
              <a:t>1</a:t>
            </a:r>
            <a:endParaRPr sz="2400" baseline="-2102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19172" y="1371600"/>
            <a:ext cx="820419" cy="405239"/>
          </a:xfrm>
          <a:prstGeom prst="rect">
            <a:avLst/>
          </a:prstGeom>
          <a:solidFill>
            <a:srgbClr val="FFFF00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baseline="-21021" dirty="0">
                <a:latin typeface="Times New Roman"/>
                <a:cs typeface="Times New Roman"/>
              </a:rPr>
              <a:t>2</a:t>
            </a:r>
            <a:endParaRPr sz="2400" baseline="-21021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716" y="1471625"/>
            <a:ext cx="9652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2897" y="1471625"/>
            <a:ext cx="16764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u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3935" y="5040066"/>
            <a:ext cx="1076325" cy="76200"/>
          </a:xfrm>
          <a:custGeom>
            <a:avLst/>
            <a:gdLst/>
            <a:ahLst/>
            <a:cxnLst/>
            <a:rect l="l" t="t" r="r" b="b"/>
            <a:pathLst>
              <a:path w="1076325" h="76200">
                <a:moveTo>
                  <a:pt x="999744" y="38100"/>
                </a:moveTo>
                <a:lnTo>
                  <a:pt x="948944" y="76200"/>
                </a:lnTo>
                <a:lnTo>
                  <a:pt x="1054777" y="44450"/>
                </a:lnTo>
                <a:lnTo>
                  <a:pt x="999744" y="44450"/>
                </a:lnTo>
                <a:lnTo>
                  <a:pt x="999744" y="38100"/>
                </a:lnTo>
                <a:close/>
              </a:path>
              <a:path w="1076325" h="76200">
                <a:moveTo>
                  <a:pt x="99127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1277" y="44450"/>
                </a:lnTo>
                <a:lnTo>
                  <a:pt x="999744" y="38100"/>
                </a:lnTo>
                <a:lnTo>
                  <a:pt x="991277" y="31750"/>
                </a:lnTo>
                <a:close/>
              </a:path>
              <a:path w="1076325" h="76200">
                <a:moveTo>
                  <a:pt x="1054777" y="31750"/>
                </a:moveTo>
                <a:lnTo>
                  <a:pt x="999744" y="31750"/>
                </a:lnTo>
                <a:lnTo>
                  <a:pt x="999744" y="44450"/>
                </a:lnTo>
                <a:lnTo>
                  <a:pt x="1054777" y="44450"/>
                </a:lnTo>
                <a:lnTo>
                  <a:pt x="1075944" y="38100"/>
                </a:lnTo>
                <a:lnTo>
                  <a:pt x="1054777" y="31750"/>
                </a:lnTo>
                <a:close/>
              </a:path>
              <a:path w="1076325" h="76200">
                <a:moveTo>
                  <a:pt x="948944" y="0"/>
                </a:moveTo>
                <a:lnTo>
                  <a:pt x="999744" y="38100"/>
                </a:lnTo>
                <a:lnTo>
                  <a:pt x="999744" y="31750"/>
                </a:lnTo>
                <a:lnTo>
                  <a:pt x="1054777" y="31750"/>
                </a:lnTo>
                <a:lnTo>
                  <a:pt x="948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3378" y="5200086"/>
            <a:ext cx="791210" cy="76200"/>
          </a:xfrm>
          <a:custGeom>
            <a:avLst/>
            <a:gdLst/>
            <a:ahLst/>
            <a:cxnLst/>
            <a:rect l="l" t="t" r="r" b="b"/>
            <a:pathLst>
              <a:path w="79121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199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920" y="44449"/>
                </a:lnTo>
                <a:lnTo>
                  <a:pt x="38100" y="44449"/>
                </a:lnTo>
                <a:lnTo>
                  <a:pt x="38100" y="31749"/>
                </a:lnTo>
                <a:lnTo>
                  <a:pt x="74921" y="31749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91210" h="76200">
                <a:moveTo>
                  <a:pt x="714756" y="0"/>
                </a:moveTo>
                <a:lnTo>
                  <a:pt x="714756" y="76199"/>
                </a:lnTo>
                <a:lnTo>
                  <a:pt x="778256" y="44449"/>
                </a:lnTo>
                <a:lnTo>
                  <a:pt x="727456" y="44449"/>
                </a:lnTo>
                <a:lnTo>
                  <a:pt x="727456" y="31749"/>
                </a:lnTo>
                <a:lnTo>
                  <a:pt x="778256" y="31749"/>
                </a:lnTo>
                <a:lnTo>
                  <a:pt x="714756" y="0"/>
                </a:lnTo>
                <a:close/>
              </a:path>
              <a:path w="791210" h="76200">
                <a:moveTo>
                  <a:pt x="74921" y="31749"/>
                </a:moveTo>
                <a:lnTo>
                  <a:pt x="38100" y="31749"/>
                </a:lnTo>
                <a:lnTo>
                  <a:pt x="38100" y="44449"/>
                </a:lnTo>
                <a:lnTo>
                  <a:pt x="74920" y="44449"/>
                </a:lnTo>
                <a:lnTo>
                  <a:pt x="76200" y="38099"/>
                </a:lnTo>
                <a:lnTo>
                  <a:pt x="74921" y="31749"/>
                </a:lnTo>
                <a:close/>
              </a:path>
              <a:path w="791210" h="76200">
                <a:moveTo>
                  <a:pt x="714756" y="31749"/>
                </a:moveTo>
                <a:lnTo>
                  <a:pt x="74921" y="31749"/>
                </a:lnTo>
                <a:lnTo>
                  <a:pt x="76200" y="38099"/>
                </a:lnTo>
                <a:lnTo>
                  <a:pt x="74920" y="44449"/>
                </a:lnTo>
                <a:lnTo>
                  <a:pt x="714756" y="44449"/>
                </a:lnTo>
                <a:lnTo>
                  <a:pt x="714756" y="31749"/>
                </a:lnTo>
                <a:close/>
              </a:path>
              <a:path w="791210" h="76200">
                <a:moveTo>
                  <a:pt x="778256" y="31749"/>
                </a:moveTo>
                <a:lnTo>
                  <a:pt x="727456" y="31749"/>
                </a:lnTo>
                <a:lnTo>
                  <a:pt x="727456" y="44449"/>
                </a:lnTo>
                <a:lnTo>
                  <a:pt x="778256" y="44449"/>
                </a:lnTo>
                <a:lnTo>
                  <a:pt x="790956" y="38099"/>
                </a:lnTo>
                <a:lnTo>
                  <a:pt x="778256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4400" y="5236407"/>
            <a:ext cx="502284" cy="716915"/>
          </a:xfrm>
          <a:custGeom>
            <a:avLst/>
            <a:gdLst/>
            <a:ahLst/>
            <a:cxnLst/>
            <a:rect l="l" t="t" r="r" b="b"/>
            <a:pathLst>
              <a:path w="502285" h="716914">
                <a:moveTo>
                  <a:pt x="133350" y="640118"/>
                </a:moveTo>
                <a:lnTo>
                  <a:pt x="6350" y="678218"/>
                </a:lnTo>
                <a:lnTo>
                  <a:pt x="133350" y="716318"/>
                </a:lnTo>
                <a:lnTo>
                  <a:pt x="91016" y="684568"/>
                </a:lnTo>
                <a:lnTo>
                  <a:pt x="78993" y="684568"/>
                </a:lnTo>
                <a:lnTo>
                  <a:pt x="76200" y="681723"/>
                </a:lnTo>
                <a:lnTo>
                  <a:pt x="76200" y="674712"/>
                </a:lnTo>
                <a:lnTo>
                  <a:pt x="78993" y="671868"/>
                </a:lnTo>
                <a:lnTo>
                  <a:pt x="91016" y="671868"/>
                </a:lnTo>
                <a:lnTo>
                  <a:pt x="133350" y="640118"/>
                </a:lnTo>
                <a:close/>
              </a:path>
              <a:path w="502285" h="716914">
                <a:moveTo>
                  <a:pt x="91016" y="671868"/>
                </a:moveTo>
                <a:lnTo>
                  <a:pt x="78993" y="671868"/>
                </a:lnTo>
                <a:lnTo>
                  <a:pt x="76200" y="674712"/>
                </a:lnTo>
                <a:lnTo>
                  <a:pt x="76200" y="681723"/>
                </a:lnTo>
                <a:lnTo>
                  <a:pt x="78993" y="684568"/>
                </a:lnTo>
                <a:lnTo>
                  <a:pt x="91016" y="684568"/>
                </a:lnTo>
                <a:lnTo>
                  <a:pt x="82550" y="678218"/>
                </a:lnTo>
                <a:lnTo>
                  <a:pt x="91016" y="671868"/>
                </a:lnTo>
                <a:close/>
              </a:path>
              <a:path w="502285" h="716914">
                <a:moveTo>
                  <a:pt x="489076" y="671868"/>
                </a:moveTo>
                <a:lnTo>
                  <a:pt x="91016" y="671868"/>
                </a:lnTo>
                <a:lnTo>
                  <a:pt x="82550" y="678218"/>
                </a:lnTo>
                <a:lnTo>
                  <a:pt x="91016" y="684568"/>
                </a:lnTo>
                <a:lnTo>
                  <a:pt x="498982" y="684568"/>
                </a:lnTo>
                <a:lnTo>
                  <a:pt x="501776" y="681723"/>
                </a:lnTo>
                <a:lnTo>
                  <a:pt x="501776" y="678218"/>
                </a:lnTo>
                <a:lnTo>
                  <a:pt x="489076" y="678218"/>
                </a:lnTo>
                <a:lnTo>
                  <a:pt x="489076" y="671868"/>
                </a:lnTo>
                <a:close/>
              </a:path>
              <a:path w="502285" h="716914">
                <a:moveTo>
                  <a:pt x="489076" y="6350"/>
                </a:moveTo>
                <a:lnTo>
                  <a:pt x="489076" y="678218"/>
                </a:lnTo>
                <a:lnTo>
                  <a:pt x="495426" y="671868"/>
                </a:lnTo>
                <a:lnTo>
                  <a:pt x="501776" y="671868"/>
                </a:lnTo>
                <a:lnTo>
                  <a:pt x="501776" y="12700"/>
                </a:lnTo>
                <a:lnTo>
                  <a:pt x="495426" y="12700"/>
                </a:lnTo>
                <a:lnTo>
                  <a:pt x="489076" y="6350"/>
                </a:lnTo>
                <a:close/>
              </a:path>
              <a:path w="502285" h="716914">
                <a:moveTo>
                  <a:pt x="501776" y="671868"/>
                </a:moveTo>
                <a:lnTo>
                  <a:pt x="495426" y="671868"/>
                </a:lnTo>
                <a:lnTo>
                  <a:pt x="489076" y="678218"/>
                </a:lnTo>
                <a:lnTo>
                  <a:pt x="501776" y="678218"/>
                </a:lnTo>
                <a:lnTo>
                  <a:pt x="501776" y="671868"/>
                </a:lnTo>
                <a:close/>
              </a:path>
              <a:path w="502285" h="716914">
                <a:moveTo>
                  <a:pt x="498982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9906"/>
                </a:lnTo>
                <a:lnTo>
                  <a:pt x="2793" y="12700"/>
                </a:lnTo>
                <a:lnTo>
                  <a:pt x="489076" y="12700"/>
                </a:lnTo>
                <a:lnTo>
                  <a:pt x="489076" y="6350"/>
                </a:lnTo>
                <a:lnTo>
                  <a:pt x="501776" y="6350"/>
                </a:lnTo>
                <a:lnTo>
                  <a:pt x="501776" y="2794"/>
                </a:lnTo>
                <a:lnTo>
                  <a:pt x="498982" y="0"/>
                </a:lnTo>
                <a:close/>
              </a:path>
              <a:path w="502285" h="716914">
                <a:moveTo>
                  <a:pt x="501776" y="6350"/>
                </a:moveTo>
                <a:lnTo>
                  <a:pt x="489076" y="6350"/>
                </a:lnTo>
                <a:lnTo>
                  <a:pt x="495426" y="12700"/>
                </a:lnTo>
                <a:lnTo>
                  <a:pt x="501776" y="12700"/>
                </a:lnTo>
                <a:lnTo>
                  <a:pt x="50177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4324" y="5294574"/>
            <a:ext cx="502284" cy="659130"/>
          </a:xfrm>
          <a:custGeom>
            <a:avLst/>
            <a:gdLst/>
            <a:ahLst/>
            <a:cxnLst/>
            <a:rect l="l" t="t" r="r" b="b"/>
            <a:pathLst>
              <a:path w="502285" h="659129">
                <a:moveTo>
                  <a:pt x="410760" y="31749"/>
                </a:moveTo>
                <a:lnTo>
                  <a:pt x="2844" y="31749"/>
                </a:lnTo>
                <a:lnTo>
                  <a:pt x="0" y="34594"/>
                </a:lnTo>
                <a:lnTo>
                  <a:pt x="0" y="655713"/>
                </a:lnTo>
                <a:lnTo>
                  <a:pt x="2844" y="658558"/>
                </a:lnTo>
                <a:lnTo>
                  <a:pt x="498983" y="658558"/>
                </a:lnTo>
                <a:lnTo>
                  <a:pt x="501777" y="655713"/>
                </a:lnTo>
                <a:lnTo>
                  <a:pt x="501777" y="652208"/>
                </a:lnTo>
                <a:lnTo>
                  <a:pt x="12700" y="652208"/>
                </a:lnTo>
                <a:lnTo>
                  <a:pt x="6350" y="645858"/>
                </a:lnTo>
                <a:lnTo>
                  <a:pt x="12700" y="645858"/>
                </a:lnTo>
                <a:lnTo>
                  <a:pt x="12700" y="44449"/>
                </a:lnTo>
                <a:lnTo>
                  <a:pt x="6350" y="44449"/>
                </a:lnTo>
                <a:lnTo>
                  <a:pt x="12700" y="38099"/>
                </a:lnTo>
                <a:lnTo>
                  <a:pt x="419227" y="38099"/>
                </a:lnTo>
                <a:lnTo>
                  <a:pt x="410760" y="31749"/>
                </a:lnTo>
                <a:close/>
              </a:path>
              <a:path w="502285" h="659129">
                <a:moveTo>
                  <a:pt x="12700" y="645858"/>
                </a:moveTo>
                <a:lnTo>
                  <a:pt x="6350" y="645858"/>
                </a:lnTo>
                <a:lnTo>
                  <a:pt x="12700" y="652208"/>
                </a:lnTo>
                <a:lnTo>
                  <a:pt x="12700" y="645858"/>
                </a:lnTo>
                <a:close/>
              </a:path>
              <a:path w="502285" h="659129">
                <a:moveTo>
                  <a:pt x="498983" y="645858"/>
                </a:moveTo>
                <a:lnTo>
                  <a:pt x="12700" y="645858"/>
                </a:lnTo>
                <a:lnTo>
                  <a:pt x="12700" y="652208"/>
                </a:lnTo>
                <a:lnTo>
                  <a:pt x="501777" y="652208"/>
                </a:lnTo>
                <a:lnTo>
                  <a:pt x="501777" y="648703"/>
                </a:lnTo>
                <a:lnTo>
                  <a:pt x="498983" y="645858"/>
                </a:lnTo>
                <a:close/>
              </a:path>
              <a:path w="502285" h="659129">
                <a:moveTo>
                  <a:pt x="368427" y="0"/>
                </a:moveTo>
                <a:lnTo>
                  <a:pt x="419227" y="38099"/>
                </a:lnTo>
                <a:lnTo>
                  <a:pt x="368427" y="76199"/>
                </a:lnTo>
                <a:lnTo>
                  <a:pt x="474260" y="44449"/>
                </a:lnTo>
                <a:lnTo>
                  <a:pt x="422783" y="44449"/>
                </a:lnTo>
                <a:lnTo>
                  <a:pt x="425577" y="41605"/>
                </a:lnTo>
                <a:lnTo>
                  <a:pt x="425577" y="34594"/>
                </a:lnTo>
                <a:lnTo>
                  <a:pt x="422783" y="31749"/>
                </a:lnTo>
                <a:lnTo>
                  <a:pt x="474260" y="31749"/>
                </a:lnTo>
                <a:lnTo>
                  <a:pt x="368427" y="0"/>
                </a:lnTo>
                <a:close/>
              </a:path>
              <a:path w="502285" h="659129">
                <a:moveTo>
                  <a:pt x="12700" y="38099"/>
                </a:moveTo>
                <a:lnTo>
                  <a:pt x="6350" y="44449"/>
                </a:lnTo>
                <a:lnTo>
                  <a:pt x="12700" y="44449"/>
                </a:lnTo>
                <a:lnTo>
                  <a:pt x="12700" y="38099"/>
                </a:lnTo>
                <a:close/>
              </a:path>
              <a:path w="502285" h="659129">
                <a:moveTo>
                  <a:pt x="419227" y="38099"/>
                </a:moveTo>
                <a:lnTo>
                  <a:pt x="12700" y="38099"/>
                </a:lnTo>
                <a:lnTo>
                  <a:pt x="12700" y="44449"/>
                </a:lnTo>
                <a:lnTo>
                  <a:pt x="410760" y="44449"/>
                </a:lnTo>
                <a:lnTo>
                  <a:pt x="419227" y="38099"/>
                </a:lnTo>
                <a:close/>
              </a:path>
              <a:path w="502285" h="659129">
                <a:moveTo>
                  <a:pt x="474260" y="31749"/>
                </a:moveTo>
                <a:lnTo>
                  <a:pt x="422783" y="31749"/>
                </a:lnTo>
                <a:lnTo>
                  <a:pt x="425577" y="34594"/>
                </a:lnTo>
                <a:lnTo>
                  <a:pt x="425577" y="41605"/>
                </a:lnTo>
                <a:lnTo>
                  <a:pt x="422783" y="44449"/>
                </a:lnTo>
                <a:lnTo>
                  <a:pt x="474260" y="44449"/>
                </a:lnTo>
                <a:lnTo>
                  <a:pt x="495427" y="38099"/>
                </a:lnTo>
                <a:lnTo>
                  <a:pt x="47426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12927" y="4880045"/>
            <a:ext cx="820419" cy="652780"/>
          </a:xfrm>
          <a:prstGeom prst="rect">
            <a:avLst/>
          </a:prstGeom>
          <a:solidFill>
            <a:srgbClr val="FFFF00"/>
          </a:solidFill>
          <a:ln w="12191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795"/>
              </a:spcBef>
            </a:pPr>
            <a:r>
              <a:rPr sz="2800" b="1" dirty="0">
                <a:latin typeface="Times New Roman"/>
                <a:cs typeface="Times New Roman"/>
              </a:rPr>
              <a:t>M</a:t>
            </a:r>
            <a:r>
              <a:rPr sz="2775" b="1" baseline="-21021" dirty="0">
                <a:latin typeface="Times New Roman"/>
                <a:cs typeface="Times New Roman"/>
              </a:rPr>
              <a:t>1</a:t>
            </a:r>
            <a:endParaRPr sz="2775" baseline="-21021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6267" y="49032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25902" y="490328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3771" y="5665007"/>
            <a:ext cx="125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12927" y="5611566"/>
            <a:ext cx="820419" cy="652780"/>
          </a:xfrm>
          <a:prstGeom prst="rect">
            <a:avLst/>
          </a:prstGeom>
          <a:solidFill>
            <a:srgbClr val="FFFF00"/>
          </a:solidFill>
          <a:ln w="12191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800"/>
              </a:spcBef>
            </a:pPr>
            <a:r>
              <a:rPr sz="2800" b="1" dirty="0">
                <a:latin typeface="Times New Roman"/>
                <a:cs typeface="Times New Roman"/>
              </a:rPr>
              <a:t>M</a:t>
            </a:r>
            <a:r>
              <a:rPr sz="2775" b="1" baseline="-21021" dirty="0">
                <a:latin typeface="Times New Roman"/>
                <a:cs typeface="Times New Roman"/>
              </a:rPr>
              <a:t>2</a:t>
            </a:r>
            <a:endParaRPr sz="2775" baseline="-21021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4275" y="3361652"/>
            <a:ext cx="772795" cy="76200"/>
          </a:xfrm>
          <a:custGeom>
            <a:avLst/>
            <a:gdLst/>
            <a:ahLst/>
            <a:cxnLst/>
            <a:rect l="l" t="t" r="r" b="b"/>
            <a:pathLst>
              <a:path w="772794" h="76200">
                <a:moveTo>
                  <a:pt x="734568" y="0"/>
                </a:moveTo>
                <a:lnTo>
                  <a:pt x="719720" y="2988"/>
                </a:lnTo>
                <a:lnTo>
                  <a:pt x="707612" y="11144"/>
                </a:lnTo>
                <a:lnTo>
                  <a:pt x="699456" y="23252"/>
                </a:lnTo>
                <a:lnTo>
                  <a:pt x="696468" y="38100"/>
                </a:lnTo>
                <a:lnTo>
                  <a:pt x="699456" y="52947"/>
                </a:lnTo>
                <a:lnTo>
                  <a:pt x="707612" y="65055"/>
                </a:lnTo>
                <a:lnTo>
                  <a:pt x="719720" y="73211"/>
                </a:lnTo>
                <a:lnTo>
                  <a:pt x="734568" y="76200"/>
                </a:lnTo>
                <a:lnTo>
                  <a:pt x="749415" y="73211"/>
                </a:lnTo>
                <a:lnTo>
                  <a:pt x="761523" y="65055"/>
                </a:lnTo>
                <a:lnTo>
                  <a:pt x="769679" y="52947"/>
                </a:lnTo>
                <a:lnTo>
                  <a:pt x="771389" y="44450"/>
                </a:lnTo>
                <a:lnTo>
                  <a:pt x="734568" y="44450"/>
                </a:lnTo>
                <a:lnTo>
                  <a:pt x="734568" y="31750"/>
                </a:lnTo>
                <a:lnTo>
                  <a:pt x="771389" y="31750"/>
                </a:lnTo>
                <a:lnTo>
                  <a:pt x="769679" y="23252"/>
                </a:lnTo>
                <a:lnTo>
                  <a:pt x="761523" y="11144"/>
                </a:lnTo>
                <a:lnTo>
                  <a:pt x="749415" y="2988"/>
                </a:lnTo>
                <a:lnTo>
                  <a:pt x="734568" y="0"/>
                </a:lnTo>
                <a:close/>
              </a:path>
              <a:path w="772794" h="76200">
                <a:moveTo>
                  <a:pt x="69774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97746" y="44450"/>
                </a:lnTo>
                <a:lnTo>
                  <a:pt x="696468" y="38100"/>
                </a:lnTo>
                <a:lnTo>
                  <a:pt x="697746" y="31750"/>
                </a:lnTo>
                <a:close/>
              </a:path>
              <a:path w="772794" h="76200">
                <a:moveTo>
                  <a:pt x="771389" y="31750"/>
                </a:moveTo>
                <a:lnTo>
                  <a:pt x="734568" y="31750"/>
                </a:lnTo>
                <a:lnTo>
                  <a:pt x="734568" y="44450"/>
                </a:lnTo>
                <a:lnTo>
                  <a:pt x="771389" y="44450"/>
                </a:lnTo>
                <a:lnTo>
                  <a:pt x="772668" y="38100"/>
                </a:lnTo>
                <a:lnTo>
                  <a:pt x="77138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4" name="object 34"/>
          <p:cNvSpPr/>
          <p:nvPr/>
        </p:nvSpPr>
        <p:spPr>
          <a:xfrm>
            <a:off x="2721382" y="2950173"/>
            <a:ext cx="1076325" cy="76200"/>
          </a:xfrm>
          <a:custGeom>
            <a:avLst/>
            <a:gdLst/>
            <a:ahLst/>
            <a:cxnLst/>
            <a:rect l="l" t="t" r="r" b="b"/>
            <a:pathLst>
              <a:path w="1076325" h="76200">
                <a:moveTo>
                  <a:pt x="999744" y="38100"/>
                </a:moveTo>
                <a:lnTo>
                  <a:pt x="948944" y="76200"/>
                </a:lnTo>
                <a:lnTo>
                  <a:pt x="1054777" y="44450"/>
                </a:lnTo>
                <a:lnTo>
                  <a:pt x="999744" y="44450"/>
                </a:lnTo>
                <a:lnTo>
                  <a:pt x="999744" y="38100"/>
                </a:lnTo>
                <a:close/>
              </a:path>
              <a:path w="1076325" h="76200">
                <a:moveTo>
                  <a:pt x="99127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1277" y="44450"/>
                </a:lnTo>
                <a:lnTo>
                  <a:pt x="999744" y="38100"/>
                </a:lnTo>
                <a:lnTo>
                  <a:pt x="991277" y="31750"/>
                </a:lnTo>
                <a:close/>
              </a:path>
              <a:path w="1076325" h="76200">
                <a:moveTo>
                  <a:pt x="1054777" y="31750"/>
                </a:moveTo>
                <a:lnTo>
                  <a:pt x="999744" y="31750"/>
                </a:lnTo>
                <a:lnTo>
                  <a:pt x="999744" y="44450"/>
                </a:lnTo>
                <a:lnTo>
                  <a:pt x="1054777" y="44450"/>
                </a:lnTo>
                <a:lnTo>
                  <a:pt x="1075944" y="38100"/>
                </a:lnTo>
                <a:lnTo>
                  <a:pt x="1054777" y="31750"/>
                </a:lnTo>
                <a:close/>
              </a:path>
              <a:path w="1076325" h="76200">
                <a:moveTo>
                  <a:pt x="948944" y="0"/>
                </a:moveTo>
                <a:lnTo>
                  <a:pt x="999744" y="38100"/>
                </a:lnTo>
                <a:lnTo>
                  <a:pt x="999744" y="31750"/>
                </a:lnTo>
                <a:lnTo>
                  <a:pt x="1054777" y="31750"/>
                </a:lnTo>
                <a:lnTo>
                  <a:pt x="948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5" name="object 35"/>
          <p:cNvSpPr/>
          <p:nvPr/>
        </p:nvSpPr>
        <p:spPr>
          <a:xfrm>
            <a:off x="2721382" y="3773132"/>
            <a:ext cx="1027430" cy="76200"/>
          </a:xfrm>
          <a:custGeom>
            <a:avLst/>
            <a:gdLst/>
            <a:ahLst/>
            <a:cxnLst/>
            <a:rect l="l" t="t" r="r" b="b"/>
            <a:pathLst>
              <a:path w="1027429" h="76200">
                <a:moveTo>
                  <a:pt x="950976" y="38100"/>
                </a:moveTo>
                <a:lnTo>
                  <a:pt x="900176" y="76200"/>
                </a:lnTo>
                <a:lnTo>
                  <a:pt x="1006009" y="44450"/>
                </a:lnTo>
                <a:lnTo>
                  <a:pt x="950976" y="44450"/>
                </a:lnTo>
                <a:lnTo>
                  <a:pt x="950976" y="38100"/>
                </a:lnTo>
                <a:close/>
              </a:path>
              <a:path w="1027429" h="76200">
                <a:moveTo>
                  <a:pt x="94250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42509" y="44450"/>
                </a:lnTo>
                <a:lnTo>
                  <a:pt x="950976" y="38100"/>
                </a:lnTo>
                <a:lnTo>
                  <a:pt x="942509" y="31750"/>
                </a:lnTo>
                <a:close/>
              </a:path>
              <a:path w="1027429" h="76200">
                <a:moveTo>
                  <a:pt x="1006009" y="31750"/>
                </a:moveTo>
                <a:lnTo>
                  <a:pt x="950976" y="31750"/>
                </a:lnTo>
                <a:lnTo>
                  <a:pt x="950976" y="44450"/>
                </a:lnTo>
                <a:lnTo>
                  <a:pt x="1006009" y="44450"/>
                </a:lnTo>
                <a:lnTo>
                  <a:pt x="1027176" y="38100"/>
                </a:lnTo>
                <a:lnTo>
                  <a:pt x="1006009" y="31750"/>
                </a:lnTo>
                <a:close/>
              </a:path>
              <a:path w="1027429" h="76200">
                <a:moveTo>
                  <a:pt x="900176" y="0"/>
                </a:moveTo>
                <a:lnTo>
                  <a:pt x="950976" y="38100"/>
                </a:lnTo>
                <a:lnTo>
                  <a:pt x="950976" y="31750"/>
                </a:lnTo>
                <a:lnTo>
                  <a:pt x="1006009" y="31750"/>
                </a:lnTo>
                <a:lnTo>
                  <a:pt x="900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6" name="object 36"/>
          <p:cNvSpPr txBox="1"/>
          <p:nvPr/>
        </p:nvSpPr>
        <p:spPr>
          <a:xfrm>
            <a:off x="1870991" y="2684997"/>
            <a:ext cx="820419" cy="424475"/>
          </a:xfrm>
          <a:prstGeom prst="rect">
            <a:avLst/>
          </a:prstGeom>
          <a:solidFill>
            <a:srgbClr val="FFFF00"/>
          </a:solidFill>
          <a:ln w="12191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430"/>
              </a:spcBef>
            </a:pP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baseline="-21021" dirty="0">
                <a:latin typeface="Times New Roman"/>
                <a:cs typeface="Times New Roman"/>
              </a:rPr>
              <a:t>1</a:t>
            </a:r>
            <a:endParaRPr sz="2400" baseline="-21021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70991" y="3483573"/>
            <a:ext cx="820419" cy="464871"/>
          </a:xfrm>
          <a:prstGeom prst="rect">
            <a:avLst/>
          </a:prstGeom>
          <a:solidFill>
            <a:srgbClr val="FFFF00"/>
          </a:solidFill>
          <a:ln w="12191">
            <a:solidFill>
              <a:srgbClr val="00000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745"/>
              </a:spcBef>
            </a:pP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baseline="-21021" dirty="0">
                <a:latin typeface="Times New Roman"/>
                <a:cs typeface="Times New Roman"/>
              </a:rPr>
              <a:t>2</a:t>
            </a:r>
            <a:endParaRPr sz="2400" baseline="-21021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7968" y="3249638"/>
            <a:ext cx="9652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38474" y="3608287"/>
            <a:ext cx="302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latin typeface="Times New Roman"/>
                <a:cs typeface="Times New Roman"/>
              </a:rPr>
              <a:t>u</a:t>
            </a:r>
            <a:r>
              <a:rPr b="1" spc="7" baseline="-21367" dirty="0">
                <a:latin typeface="Times New Roman"/>
                <a:cs typeface="Times New Roman"/>
              </a:rPr>
              <a:t>2</a:t>
            </a:r>
            <a:endParaRPr baseline="-2136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63874" y="2785403"/>
            <a:ext cx="16764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u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05861" y="2933231"/>
            <a:ext cx="110489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28777" y="2951697"/>
            <a:ext cx="463550" cy="419100"/>
          </a:xfrm>
          <a:custGeom>
            <a:avLst/>
            <a:gdLst/>
            <a:ahLst/>
            <a:cxnLst/>
            <a:rect l="l" t="t" r="r" b="b"/>
            <a:pathLst>
              <a:path w="463550" h="419100">
                <a:moveTo>
                  <a:pt x="408516" y="31750"/>
                </a:moveTo>
                <a:lnTo>
                  <a:pt x="2793" y="31750"/>
                </a:lnTo>
                <a:lnTo>
                  <a:pt x="0" y="34544"/>
                </a:lnTo>
                <a:lnTo>
                  <a:pt x="0" y="419100"/>
                </a:lnTo>
                <a:lnTo>
                  <a:pt x="12700" y="419100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412750" y="38100"/>
                </a:lnTo>
                <a:lnTo>
                  <a:pt x="408516" y="31750"/>
                </a:lnTo>
                <a:close/>
              </a:path>
              <a:path w="463550" h="419100">
                <a:moveTo>
                  <a:pt x="412750" y="38100"/>
                </a:moveTo>
                <a:lnTo>
                  <a:pt x="387350" y="76200"/>
                </a:lnTo>
                <a:lnTo>
                  <a:pt x="450850" y="44450"/>
                </a:lnTo>
                <a:lnTo>
                  <a:pt x="412750" y="44450"/>
                </a:lnTo>
                <a:lnTo>
                  <a:pt x="412750" y="38100"/>
                </a:lnTo>
                <a:close/>
              </a:path>
              <a:path w="463550" h="41910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63550" h="419100">
                <a:moveTo>
                  <a:pt x="412750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408516" y="44450"/>
                </a:lnTo>
                <a:lnTo>
                  <a:pt x="412750" y="38100"/>
                </a:lnTo>
                <a:close/>
              </a:path>
              <a:path w="463550" h="419100">
                <a:moveTo>
                  <a:pt x="450850" y="31750"/>
                </a:moveTo>
                <a:lnTo>
                  <a:pt x="412750" y="31750"/>
                </a:lnTo>
                <a:lnTo>
                  <a:pt x="412750" y="44450"/>
                </a:lnTo>
                <a:lnTo>
                  <a:pt x="450850" y="44450"/>
                </a:lnTo>
                <a:lnTo>
                  <a:pt x="463550" y="38100"/>
                </a:lnTo>
                <a:lnTo>
                  <a:pt x="450850" y="31750"/>
                </a:lnTo>
                <a:close/>
              </a:path>
              <a:path w="463550" h="419100">
                <a:moveTo>
                  <a:pt x="387350" y="0"/>
                </a:moveTo>
                <a:lnTo>
                  <a:pt x="412750" y="38100"/>
                </a:lnTo>
                <a:lnTo>
                  <a:pt x="412750" y="31750"/>
                </a:lnTo>
                <a:lnTo>
                  <a:pt x="450850" y="31750"/>
                </a:lnTo>
                <a:lnTo>
                  <a:pt x="387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3" name="object 43"/>
          <p:cNvSpPr/>
          <p:nvPr/>
        </p:nvSpPr>
        <p:spPr>
          <a:xfrm>
            <a:off x="1428777" y="3439376"/>
            <a:ext cx="463550" cy="419100"/>
          </a:xfrm>
          <a:custGeom>
            <a:avLst/>
            <a:gdLst/>
            <a:ahLst/>
            <a:cxnLst/>
            <a:rect l="l" t="t" r="r" b="b"/>
            <a:pathLst>
              <a:path w="463550" h="419100">
                <a:moveTo>
                  <a:pt x="412750" y="381000"/>
                </a:moveTo>
                <a:lnTo>
                  <a:pt x="387350" y="419100"/>
                </a:lnTo>
                <a:lnTo>
                  <a:pt x="450850" y="387350"/>
                </a:lnTo>
                <a:lnTo>
                  <a:pt x="412750" y="387350"/>
                </a:lnTo>
                <a:lnTo>
                  <a:pt x="412750" y="381000"/>
                </a:lnTo>
                <a:close/>
              </a:path>
              <a:path w="463550" h="419100">
                <a:moveTo>
                  <a:pt x="12700" y="0"/>
                </a:moveTo>
                <a:lnTo>
                  <a:pt x="0" y="0"/>
                </a:lnTo>
                <a:lnTo>
                  <a:pt x="0" y="384556"/>
                </a:lnTo>
                <a:lnTo>
                  <a:pt x="2793" y="387350"/>
                </a:lnTo>
                <a:lnTo>
                  <a:pt x="408516" y="387350"/>
                </a:lnTo>
                <a:lnTo>
                  <a:pt x="412750" y="381000"/>
                </a:lnTo>
                <a:lnTo>
                  <a:pt x="12700" y="381000"/>
                </a:lnTo>
                <a:lnTo>
                  <a:pt x="6350" y="374650"/>
                </a:lnTo>
                <a:lnTo>
                  <a:pt x="12700" y="374650"/>
                </a:lnTo>
                <a:lnTo>
                  <a:pt x="12700" y="0"/>
                </a:lnTo>
                <a:close/>
              </a:path>
              <a:path w="463550" h="419100">
                <a:moveTo>
                  <a:pt x="450850" y="374650"/>
                </a:moveTo>
                <a:lnTo>
                  <a:pt x="412750" y="374650"/>
                </a:lnTo>
                <a:lnTo>
                  <a:pt x="412750" y="387350"/>
                </a:lnTo>
                <a:lnTo>
                  <a:pt x="450850" y="387350"/>
                </a:lnTo>
                <a:lnTo>
                  <a:pt x="463550" y="381000"/>
                </a:lnTo>
                <a:lnTo>
                  <a:pt x="450850" y="374650"/>
                </a:lnTo>
                <a:close/>
              </a:path>
              <a:path w="463550" h="419100">
                <a:moveTo>
                  <a:pt x="12700" y="374650"/>
                </a:moveTo>
                <a:lnTo>
                  <a:pt x="6350" y="374650"/>
                </a:lnTo>
                <a:lnTo>
                  <a:pt x="12700" y="381000"/>
                </a:lnTo>
                <a:lnTo>
                  <a:pt x="12700" y="374650"/>
                </a:lnTo>
                <a:close/>
              </a:path>
              <a:path w="463550" h="419100">
                <a:moveTo>
                  <a:pt x="408516" y="374650"/>
                </a:moveTo>
                <a:lnTo>
                  <a:pt x="12700" y="374650"/>
                </a:lnTo>
                <a:lnTo>
                  <a:pt x="12700" y="381000"/>
                </a:lnTo>
                <a:lnTo>
                  <a:pt x="412750" y="381000"/>
                </a:lnTo>
                <a:lnTo>
                  <a:pt x="408516" y="374650"/>
                </a:lnTo>
                <a:close/>
              </a:path>
              <a:path w="463550" h="419100">
                <a:moveTo>
                  <a:pt x="387350" y="342900"/>
                </a:moveTo>
                <a:lnTo>
                  <a:pt x="412750" y="381000"/>
                </a:lnTo>
                <a:lnTo>
                  <a:pt x="412750" y="374650"/>
                </a:lnTo>
                <a:lnTo>
                  <a:pt x="450850" y="374650"/>
                </a:lnTo>
                <a:lnTo>
                  <a:pt x="387350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4" name="object 44"/>
          <p:cNvSpPr txBox="1"/>
          <p:nvPr/>
        </p:nvSpPr>
        <p:spPr>
          <a:xfrm>
            <a:off x="7088123" y="624840"/>
            <a:ext cx="1420495" cy="651460"/>
          </a:xfrm>
          <a:prstGeom prst="rect">
            <a:avLst/>
          </a:prstGeom>
          <a:solidFill>
            <a:srgbClr val="66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710" marR="82550" indent="17780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Times New Roman"/>
                <a:cs typeface="Times New Roman"/>
              </a:rPr>
              <a:t>Funzione  </a:t>
            </a:r>
            <a:r>
              <a:rPr sz="2000" b="1" dirty="0">
                <a:latin typeface="Times New Roman"/>
                <a:cs typeface="Times New Roman"/>
              </a:rPr>
              <a:t>co</a:t>
            </a:r>
            <a:r>
              <a:rPr sz="2000" b="1" spc="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posta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25158" y="2418297"/>
            <a:ext cx="1530350" cy="651460"/>
          </a:xfrm>
          <a:prstGeom prst="rect">
            <a:avLst/>
          </a:prstGeom>
          <a:solidFill>
            <a:srgbClr val="66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233045" marR="81280" indent="-140970">
              <a:lnSpc>
                <a:spcPct val="100000"/>
              </a:lnSpc>
              <a:spcBef>
                <a:spcPts val="280"/>
              </a:spcBef>
            </a:pPr>
            <a:r>
              <a:rPr sz="2000" b="1" dirty="0">
                <a:latin typeface="Times New Roman"/>
                <a:cs typeface="Times New Roman"/>
              </a:rPr>
              <a:t>Sistema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  funzioni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43522" y="4416750"/>
            <a:ext cx="1386840" cy="821690"/>
          </a:xfrm>
          <a:prstGeom prst="rect">
            <a:avLst/>
          </a:prstGeom>
          <a:solidFill>
            <a:srgbClr val="66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117475" marR="85090" indent="-22860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latin typeface="Times New Roman"/>
                <a:cs typeface="Times New Roman"/>
              </a:rPr>
              <a:t>Fu</a:t>
            </a:r>
            <a:r>
              <a:rPr sz="2400" b="1" spc="-15" dirty="0">
                <a:latin typeface="Times New Roman"/>
                <a:cs typeface="Times New Roman"/>
              </a:rPr>
              <a:t>n</a:t>
            </a:r>
            <a:r>
              <a:rPr sz="2400" b="1" spc="-2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ione  ricorsiva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422" y="6385908"/>
            <a:ext cx="798000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RICHIAMO SULLE MODALITA’ DI INTERCONNESSIONE DELLE RL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-303489" y="212163"/>
            <a:ext cx="8706760" cy="6583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200" b="1" dirty="0">
                <a:solidFill>
                  <a:srgbClr val="009900"/>
                </a:solidFill>
                <a:latin typeface="Calibri"/>
                <a:cs typeface="Calibri"/>
              </a:rPr>
              <a:t>Considerazione sul progetto appena eseguito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67634" y="788832"/>
            <a:ext cx="448805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 entrambe le realizzazioni, ogni variazione di ingresso fa passare da uno stato stabile a un altro stato che rimane stabile con la nuova configurazione di ingresso, per cui:</a:t>
            </a:r>
          </a:p>
          <a:p>
            <a:endParaRPr lang="it-IT" sz="1600" dirty="0"/>
          </a:p>
          <a:p>
            <a:pPr marL="342900" indent="-342900" algn="just">
              <a:spcBef>
                <a:spcPts val="600"/>
              </a:spcBef>
              <a:buAutoNum type="alphaLcParenR"/>
            </a:pPr>
            <a:r>
              <a:rPr lang="it-IT" sz="1600" dirty="0"/>
              <a:t>Ogni variazione di ingresso determina al più una sola variazione dell’uscita. </a:t>
            </a:r>
            <a:r>
              <a:rPr lang="it-IT" sz="1600" i="1" dirty="0"/>
              <a:t>Chiamiamo questo comportamento: </a:t>
            </a:r>
            <a:r>
              <a:rPr lang="it-IT" sz="1600" i="1" u="sng" dirty="0">
                <a:solidFill>
                  <a:srgbClr val="FF0000"/>
                </a:solidFill>
              </a:rPr>
              <a:t>comportamento di tipo 1</a:t>
            </a:r>
          </a:p>
          <a:p>
            <a:pPr marL="342900" indent="-342900" algn="just">
              <a:spcBef>
                <a:spcPts val="600"/>
              </a:spcBef>
              <a:buAutoNum type="alphaLcParenR"/>
            </a:pPr>
            <a:r>
              <a:rPr lang="it-IT" altLang="it-IT" sz="1600" dirty="0"/>
              <a:t>grazie alle condizioni di stabilità si ha che</a:t>
            </a:r>
            <a:br>
              <a:rPr lang="it-IT" altLang="it-IT" sz="1600" dirty="0"/>
            </a:br>
            <a:r>
              <a:rPr lang="it-IT" altLang="it-IT" sz="1600" dirty="0"/>
              <a:t> </a:t>
            </a:r>
            <a:r>
              <a:rPr lang="it-IT" altLang="it-IT" sz="1600" b="1" dirty="0" err="1">
                <a:solidFill>
                  <a:srgbClr val="FF0000"/>
                </a:solidFill>
              </a:rPr>
              <a:t>Y≠y</a:t>
            </a:r>
            <a:r>
              <a:rPr lang="it-IT" altLang="it-IT" sz="1600" b="1" dirty="0">
                <a:solidFill>
                  <a:srgbClr val="FF0000"/>
                </a:solidFill>
              </a:rPr>
              <a:t> solo nell’intervallo </a:t>
            </a:r>
            <a:r>
              <a:rPr lang="it-IT" altLang="it-IT" sz="16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1600" b="1" dirty="0" err="1">
                <a:solidFill>
                  <a:srgbClr val="FF0000"/>
                </a:solidFill>
              </a:rPr>
              <a:t>t</a:t>
            </a:r>
            <a:r>
              <a:rPr lang="it-IT" altLang="it-IT" sz="1600" b="1" dirty="0">
                <a:solidFill>
                  <a:srgbClr val="000000"/>
                </a:solidFill>
              </a:rPr>
              <a:t> (=</a:t>
            </a:r>
            <a:r>
              <a:rPr lang="el-GR" sz="1600" b="1" dirty="0">
                <a:solidFill>
                  <a:srgbClr val="FF0000"/>
                </a:solidFill>
              </a:rPr>
              <a:t>τ</a:t>
            </a:r>
            <a:r>
              <a:rPr lang="it-IT" sz="1600" b="1" baseline="-25000" dirty="0">
                <a:solidFill>
                  <a:srgbClr val="FF0000"/>
                </a:solidFill>
              </a:rPr>
              <a:t>G</a:t>
            </a:r>
            <a:r>
              <a:rPr lang="it-IT" altLang="it-IT" sz="1600" dirty="0"/>
              <a:t>) successivo a una transizione di ingresso, dopodiché lo stato </a:t>
            </a:r>
            <a:r>
              <a:rPr lang="it-IT" altLang="it-IT" sz="1600" b="1" dirty="0">
                <a:solidFill>
                  <a:srgbClr val="FF0000"/>
                </a:solidFill>
              </a:rPr>
              <a:t>non</a:t>
            </a:r>
            <a:r>
              <a:rPr lang="it-IT" altLang="it-IT" sz="1600" dirty="0"/>
              <a:t> cambia finché non si verifica una nuova transizione di una variabile di ingresso,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/>
              <a:t>quindi: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0070C0"/>
                </a:solidFill>
              </a:rPr>
              <a:t>STATO=MEMORIA (delle transizioni avvenute in passato)</a:t>
            </a:r>
            <a:endParaRPr lang="it-IT" sz="1600" b="1" dirty="0">
              <a:solidFill>
                <a:srgbClr val="0070C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-3580478" y="17721"/>
            <a:ext cx="3589338" cy="4970462"/>
            <a:chOff x="179672" y="1171627"/>
            <a:chExt cx="3589338" cy="4970462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79672" y="1171627"/>
              <a:ext cx="3589338" cy="3916362"/>
              <a:chOff x="1723" y="576"/>
              <a:chExt cx="2261" cy="2467"/>
            </a:xfrm>
          </p:grpSpPr>
          <p:sp>
            <p:nvSpPr>
              <p:cNvPr id="5" name="Rectangle 14"/>
              <p:cNvSpPr>
                <a:spLocks noChangeArrowheads="1"/>
              </p:cNvSpPr>
              <p:nvPr/>
            </p:nvSpPr>
            <p:spPr bwMode="auto">
              <a:xfrm>
                <a:off x="3456" y="1880"/>
                <a:ext cx="1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s*</a:t>
                </a:r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1723" y="576"/>
                <a:ext cx="2261" cy="2467"/>
                <a:chOff x="1723" y="576"/>
                <a:chExt cx="2261" cy="2467"/>
              </a:xfrm>
            </p:grpSpPr>
            <p:sp>
              <p:nvSpPr>
                <p:cNvPr id="7" name="Rectangle 3"/>
                <p:cNvSpPr>
                  <a:spLocks noChangeArrowheads="1"/>
                </p:cNvSpPr>
                <p:nvPr/>
              </p:nvSpPr>
              <p:spPr bwMode="auto">
                <a:xfrm>
                  <a:off x="2509" y="576"/>
                  <a:ext cx="865" cy="721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 b="1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F</a:t>
                  </a:r>
                </a:p>
              </p:txBody>
            </p:sp>
            <p:sp>
              <p:nvSpPr>
                <p:cNvPr id="8" name="Rectangle 4"/>
                <p:cNvSpPr>
                  <a:spLocks noChangeArrowheads="1"/>
                </p:cNvSpPr>
                <p:nvPr/>
              </p:nvSpPr>
              <p:spPr bwMode="auto">
                <a:xfrm>
                  <a:off x="2509" y="1772"/>
                  <a:ext cx="865" cy="72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 b="1" dirty="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1723" y="584"/>
                  <a:ext cx="5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i</a:t>
                  </a: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3360" y="2158"/>
                  <a:ext cx="288" cy="885"/>
                </a:xfrm>
                <a:custGeom>
                  <a:avLst/>
                  <a:gdLst>
                    <a:gd name="T0" fmla="*/ 0 w 240"/>
                    <a:gd name="T1" fmla="*/ 0 h 1152"/>
                    <a:gd name="T2" fmla="*/ 598 w 240"/>
                    <a:gd name="T3" fmla="*/ 0 h 1152"/>
                    <a:gd name="T4" fmla="*/ 598 w 240"/>
                    <a:gd name="T5" fmla="*/ 401 h 1152"/>
                    <a:gd name="T6" fmla="*/ 0 w 240"/>
                    <a:gd name="T7" fmla="*/ 401 h 1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1152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1152"/>
                      </a:lnTo>
                      <a:lnTo>
                        <a:pt x="0" y="1152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2256" y="1102"/>
                  <a:ext cx="240" cy="1941"/>
                </a:xfrm>
                <a:custGeom>
                  <a:avLst/>
                  <a:gdLst>
                    <a:gd name="T0" fmla="*/ 240 w 240"/>
                    <a:gd name="T1" fmla="*/ 1319 h 2208"/>
                    <a:gd name="T2" fmla="*/ 0 w 240"/>
                    <a:gd name="T3" fmla="*/ 1319 h 2208"/>
                    <a:gd name="T4" fmla="*/ 0 w 240"/>
                    <a:gd name="T5" fmla="*/ 0 h 2208"/>
                    <a:gd name="T6" fmla="*/ 240 w 240"/>
                    <a:gd name="T7" fmla="*/ 0 h 220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2208">
                      <a:moveTo>
                        <a:pt x="240" y="2208"/>
                      </a:moveTo>
                      <a:lnTo>
                        <a:pt x="0" y="2208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50"/>
                  <a:ext cx="25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718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3600" y="622"/>
                  <a:ext cx="107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5" name="Rectangle 15"/>
                <p:cNvSpPr>
                  <a:spLocks noChangeArrowheads="1"/>
                </p:cNvSpPr>
                <p:nvPr/>
              </p:nvSpPr>
              <p:spPr bwMode="auto">
                <a:xfrm>
                  <a:off x="2037" y="2206"/>
                  <a:ext cx="7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  <p:sp>
              <p:nvSpPr>
                <p:cNvPr id="16" name="Freeform 16"/>
                <p:cNvSpPr>
                  <a:spLocks/>
                </p:cNvSpPr>
                <p:nvPr/>
              </p:nvSpPr>
              <p:spPr bwMode="auto">
                <a:xfrm>
                  <a:off x="2064" y="718"/>
                  <a:ext cx="432" cy="1200"/>
                </a:xfrm>
                <a:custGeom>
                  <a:avLst/>
                  <a:gdLst>
                    <a:gd name="T0" fmla="*/ 0 w 432"/>
                    <a:gd name="T1" fmla="*/ 0 h 1200"/>
                    <a:gd name="T2" fmla="*/ 0 w 432"/>
                    <a:gd name="T3" fmla="*/ 1200 h 1200"/>
                    <a:gd name="T4" fmla="*/ 432 w 432"/>
                    <a:gd name="T5" fmla="*/ 1200 h 1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" h="1200">
                      <a:moveTo>
                        <a:pt x="0" y="0"/>
                      </a:moveTo>
                      <a:lnTo>
                        <a:pt x="0" y="1200"/>
                      </a:lnTo>
                      <a:lnTo>
                        <a:pt x="432" y="120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" name="Line 17"/>
                <p:cNvSpPr>
                  <a:spLocks noChangeShapeType="1"/>
                </p:cNvSpPr>
                <p:nvPr/>
              </p:nvSpPr>
              <p:spPr bwMode="auto">
                <a:xfrm>
                  <a:off x="3360" y="910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713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1455542" y="4745089"/>
              <a:ext cx="1373187" cy="685800"/>
              <a:chOff x="2520" y="3096"/>
              <a:chExt cx="865" cy="432"/>
            </a:xfrm>
          </p:grpSpPr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2520" y="3096"/>
                <a:ext cx="865" cy="432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2842" y="3168"/>
                <a:ext cx="182" cy="2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it-IT" altLang="it-IT" sz="2400" b="1">
                    <a:solidFill>
                      <a:srgbClr val="000000"/>
                    </a:solidFill>
                  </a:rPr>
                  <a:t>t</a:t>
                </a:r>
                <a:endParaRPr lang="it-IT" altLang="it-IT" sz="2400"/>
              </a:p>
            </p:txBody>
          </p:sp>
        </p:grpSp>
        <p:sp>
          <p:nvSpPr>
            <p:cNvPr id="21" name="CasellaDiTesto 25"/>
            <p:cNvSpPr txBox="1">
              <a:spLocks noChangeArrowheads="1"/>
            </p:cNvSpPr>
            <p:nvPr/>
          </p:nvSpPr>
          <p:spPr bwMode="auto">
            <a:xfrm>
              <a:off x="739579" y="5434064"/>
              <a:ext cx="2819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it-IT" altLang="it-IT" sz="2000" b="1">
                  <a:solidFill>
                    <a:srgbClr val="000000"/>
                  </a:solidFill>
                </a:rPr>
                <a:t>t</a:t>
              </a:r>
              <a:r>
                <a:rPr lang="it-IT" altLang="it-IT" sz="2000"/>
                <a:t>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Ritardo della rete G</a:t>
              </a:r>
            </a:p>
          </p:txBody>
        </p:sp>
      </p:grpSp>
      <p:sp>
        <p:nvSpPr>
          <p:cNvPr id="23" name="CasellaDiTesto 3"/>
          <p:cNvSpPr txBox="1">
            <a:spLocks noChangeArrowheads="1"/>
          </p:cNvSpPr>
          <p:nvPr/>
        </p:nvSpPr>
        <p:spPr bwMode="auto">
          <a:xfrm>
            <a:off x="4411851" y="4988183"/>
            <a:ext cx="45885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3300"/>
                </a:solidFill>
              </a:rPr>
              <a:t>VINCOLO SUGLI INGRESSI: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3300"/>
                </a:solidFill>
              </a:rPr>
              <a:t>Ogni configurazione  di ingresso deve mantenersi stabile per almeno </a:t>
            </a:r>
            <a:r>
              <a:rPr lang="it-IT" altLang="it-IT" sz="2000" b="1" dirty="0" err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 b="1" dirty="0" err="1">
                <a:solidFill>
                  <a:srgbClr val="FF3300"/>
                </a:solidFill>
              </a:rPr>
              <a:t>t</a:t>
            </a:r>
            <a:r>
              <a:rPr lang="it-IT" altLang="it-IT" sz="2000" b="1" dirty="0">
                <a:solidFill>
                  <a:srgbClr val="FF3300"/>
                </a:solidFill>
              </a:rPr>
              <a:t> !! (cioè per tutta la durata del transitorio di aggiornamento dello stato 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88" y="4738577"/>
            <a:ext cx="2998574" cy="21336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8" y="1074097"/>
            <a:ext cx="1982097" cy="2628298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" y="3591183"/>
            <a:ext cx="1619865" cy="2044052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814859" y="444950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Mealy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08244" y="3289849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Moore</a:t>
            </a:r>
          </a:p>
        </p:txBody>
      </p:sp>
    </p:spTree>
    <p:extLst>
      <p:ext uri="{BB962C8B-B14F-4D97-AF65-F5344CB8AC3E}">
        <p14:creationId xmlns:p14="http://schemas.microsoft.com/office/powerpoint/2010/main" val="8698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562" y="331978"/>
            <a:ext cx="66484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La </a:t>
            </a:r>
            <a:r>
              <a:rPr sz="3600" spc="-5" dirty="0">
                <a:solidFill>
                  <a:srgbClr val="FF0000"/>
                </a:solidFill>
              </a:rPr>
              <a:t>macchina </a:t>
            </a:r>
            <a:r>
              <a:rPr sz="3600" dirty="0" err="1">
                <a:solidFill>
                  <a:srgbClr val="FF0000"/>
                </a:solidFill>
              </a:rPr>
              <a:t>sequenziale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dirty="0" err="1">
                <a:solidFill>
                  <a:srgbClr val="FF0000"/>
                </a:solidFill>
              </a:rPr>
              <a:t>asincrona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con comportamento di tipo 1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86222" y="4126156"/>
            <a:ext cx="79731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105"/>
              </a:spcBef>
              <a:tabLst>
                <a:tab pos="393065" algn="l"/>
                <a:tab pos="1030605" algn="l"/>
                <a:tab pos="1053465" algn="l"/>
                <a:tab pos="1778635" algn="l"/>
                <a:tab pos="2257425" algn="l"/>
                <a:tab pos="3005455" algn="l"/>
                <a:tab pos="3190240" algn="l"/>
                <a:tab pos="3606800" algn="l"/>
                <a:tab pos="4170679" algn="l"/>
                <a:tab pos="4318000" algn="l"/>
                <a:tab pos="5036185" algn="l"/>
              </a:tabLst>
            </a:pPr>
            <a:r>
              <a:rPr sz="1600" spc="-5" dirty="0">
                <a:latin typeface="Wingdings"/>
                <a:cs typeface="Wingdings"/>
              </a:rPr>
              <a:t>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Una		</a:t>
            </a:r>
            <a:r>
              <a:rPr sz="2000" i="1" spc="-15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ol</a:t>
            </a:r>
            <a:r>
              <a:rPr sz="2000" i="1" spc="-2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a	agg</a:t>
            </a:r>
            <a:r>
              <a:rPr sz="2000" i="1" spc="-15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or</a:t>
            </a:r>
            <a:r>
              <a:rPr sz="2000" i="1" spc="-1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o,	</a:t>
            </a:r>
            <a:r>
              <a:rPr lang="it-IT" sz="2000" i="1" dirty="0">
                <a:latin typeface="Times New Roman"/>
                <a:cs typeface="Times New Roman"/>
              </a:rPr>
              <a:t> l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lang="it-IT" sz="2000" i="1" dirty="0">
                <a:latin typeface="Times New Roman"/>
                <a:cs typeface="Times New Roman"/>
              </a:rPr>
              <a:t> </a:t>
            </a:r>
            <a:r>
              <a:rPr sz="2000" i="1" dirty="0" err="1">
                <a:latin typeface="Times New Roman"/>
                <a:cs typeface="Times New Roman"/>
              </a:rPr>
              <a:t>s</a:t>
            </a:r>
            <a:r>
              <a:rPr sz="2000" i="1" spc="-20" dirty="0" err="1">
                <a:latin typeface="Times New Roman"/>
                <a:cs typeface="Times New Roman"/>
              </a:rPr>
              <a:t>t</a:t>
            </a:r>
            <a:r>
              <a:rPr sz="2000" i="1" dirty="0" err="1">
                <a:latin typeface="Times New Roman"/>
                <a:cs typeface="Times New Roman"/>
              </a:rPr>
              <a:t>a</a:t>
            </a:r>
            <a:r>
              <a:rPr sz="2000" i="1" spc="-15" dirty="0" err="1">
                <a:latin typeface="Times New Roman"/>
                <a:cs typeface="Times New Roman"/>
              </a:rPr>
              <a:t>t</a:t>
            </a:r>
            <a:r>
              <a:rPr sz="2000" i="1" dirty="0" err="1">
                <a:latin typeface="Times New Roman"/>
                <a:cs typeface="Times New Roman"/>
              </a:rPr>
              <a:t>o</a:t>
            </a:r>
            <a:r>
              <a:rPr lang="it-IT" sz="2000" i="1" dirty="0">
                <a:latin typeface="Times New Roman"/>
                <a:cs typeface="Times New Roman"/>
              </a:rPr>
              <a:t> </a:t>
            </a:r>
            <a:r>
              <a:rPr sz="2000" i="1" spc="-75" dirty="0" err="1">
                <a:latin typeface="Times New Roman"/>
                <a:cs typeface="Times New Roman"/>
              </a:rPr>
              <a:t>r</a:t>
            </a:r>
            <a:r>
              <a:rPr sz="2000" i="1" dirty="0" err="1">
                <a:latin typeface="Times New Roman"/>
                <a:cs typeface="Times New Roman"/>
              </a:rPr>
              <a:t>e</a:t>
            </a:r>
            <a:r>
              <a:rPr sz="2000" i="1" spc="-15" dirty="0" err="1">
                <a:latin typeface="Times New Roman"/>
                <a:cs typeface="Times New Roman"/>
              </a:rPr>
              <a:t>s</a:t>
            </a:r>
            <a:r>
              <a:rPr sz="2000" i="1" dirty="0" err="1">
                <a:latin typeface="Times New Roman"/>
                <a:cs typeface="Times New Roman"/>
              </a:rPr>
              <a:t>ta</a:t>
            </a:r>
            <a:r>
              <a:rPr lang="it-IT" sz="2000" i="1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abile</a:t>
            </a:r>
            <a:r>
              <a:rPr lang="it-IT" sz="2000" i="1" dirty="0">
                <a:latin typeface="Times New Roman"/>
                <a:cs typeface="Times New Roman"/>
              </a:rPr>
              <a:t> e immutato </a:t>
            </a:r>
            <a:r>
              <a:rPr sz="2000" i="1" spc="-5" dirty="0" err="1">
                <a:latin typeface="Times New Roman"/>
                <a:cs typeface="Times New Roman"/>
              </a:rPr>
              <a:t>fino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sz="2000" i="1" spc="-5" dirty="0" err="1">
                <a:latin typeface="Times New Roman"/>
                <a:cs typeface="Times New Roman"/>
              </a:rPr>
              <a:t>all’arrivo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sz="2000" i="1" spc="-5" dirty="0" err="1">
                <a:latin typeface="Times New Roman"/>
                <a:cs typeface="Times New Roman"/>
              </a:rPr>
              <a:t>della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sz="2000" i="1" spc="-10" dirty="0" err="1">
                <a:latin typeface="Times New Roman"/>
                <a:cs typeface="Times New Roman"/>
              </a:rPr>
              <a:t>prossima</a:t>
            </a:r>
            <a:r>
              <a:rPr lang="it-IT"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 err="1">
                <a:latin typeface="Times New Roman"/>
                <a:cs typeface="Times New Roman"/>
              </a:rPr>
              <a:t>configurazione</a:t>
            </a:r>
            <a:r>
              <a:rPr lang="it-IT" sz="2000" i="1" spc="-5" dirty="0">
                <a:latin typeface="Times New Roman"/>
                <a:cs typeface="Times New Roman"/>
              </a:rPr>
              <a:t> di ingresso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246" y="1490898"/>
            <a:ext cx="8072433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Per </a:t>
            </a:r>
            <a:r>
              <a:rPr sz="2000" i="1" spc="-10" dirty="0">
                <a:latin typeface="Times New Roman"/>
                <a:cs typeface="Times New Roman"/>
              </a:rPr>
              <a:t>ottenere </a:t>
            </a:r>
            <a:r>
              <a:rPr sz="2000" i="1" dirty="0" err="1">
                <a:latin typeface="Times New Roman"/>
                <a:cs typeface="Times New Roman"/>
              </a:rPr>
              <a:t>il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dirty="0" err="1">
                <a:latin typeface="Times New Roman"/>
                <a:cs typeface="Times New Roman"/>
              </a:rPr>
              <a:t>comportamento</a:t>
            </a:r>
            <a:r>
              <a:rPr lang="it-IT" sz="2000" i="1" dirty="0">
                <a:latin typeface="Times New Roman"/>
                <a:cs typeface="Times New Roman"/>
              </a:rPr>
              <a:t> di tipo</a:t>
            </a:r>
            <a:r>
              <a:rPr sz="2000" i="1" dirty="0">
                <a:latin typeface="Times New Roman"/>
                <a:cs typeface="Times New Roman"/>
              </a:rPr>
              <a:t> 1 </a:t>
            </a:r>
            <a:r>
              <a:rPr sz="2000" i="1" spc="-5" dirty="0">
                <a:latin typeface="Times New Roman"/>
                <a:cs typeface="Times New Roman"/>
              </a:rPr>
              <a:t>(al </a:t>
            </a:r>
            <a:r>
              <a:rPr sz="2000" i="1" dirty="0">
                <a:latin typeface="Times New Roman"/>
                <a:cs typeface="Times New Roman"/>
              </a:rPr>
              <a:t>più una variazione </a:t>
            </a:r>
            <a:r>
              <a:rPr sz="2000" i="1" spc="-5" dirty="0">
                <a:latin typeface="Times New Roman"/>
                <a:cs typeface="Times New Roman"/>
              </a:rPr>
              <a:t>dell’uscita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  </a:t>
            </a:r>
            <a:r>
              <a:rPr sz="2000" i="1" spc="-15" dirty="0">
                <a:latin typeface="Times New Roman"/>
                <a:cs typeface="Times New Roman"/>
              </a:rPr>
              <a:t>fronte </a:t>
            </a:r>
            <a:r>
              <a:rPr sz="2000" i="1" dirty="0">
                <a:latin typeface="Times New Roman"/>
                <a:cs typeface="Times New Roman"/>
              </a:rPr>
              <a:t>di </a:t>
            </a:r>
            <a:r>
              <a:rPr sz="2000" i="1" spc="5" dirty="0">
                <a:latin typeface="Times New Roman"/>
                <a:cs typeface="Times New Roman"/>
              </a:rPr>
              <a:t>una </a:t>
            </a:r>
            <a:r>
              <a:rPr sz="2000" i="1" dirty="0">
                <a:latin typeface="Times New Roman"/>
                <a:cs typeface="Times New Roman"/>
              </a:rPr>
              <a:t>variazione </a:t>
            </a:r>
            <a:r>
              <a:rPr sz="2000" i="1" spc="-10" dirty="0" err="1">
                <a:latin typeface="Times New Roman"/>
                <a:cs typeface="Times New Roman"/>
              </a:rPr>
              <a:t>dell’ingresso</a:t>
            </a:r>
            <a:r>
              <a:rPr sz="2000" i="1" spc="-10" dirty="0">
                <a:latin typeface="Times New Roman"/>
                <a:cs typeface="Times New Roman"/>
              </a:rPr>
              <a:t>)</a:t>
            </a:r>
            <a:r>
              <a:rPr lang="it-IT" sz="2000" i="1" spc="-10" dirty="0">
                <a:latin typeface="Times New Roman"/>
                <a:cs typeface="Times New Roman"/>
              </a:rPr>
              <a:t>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è </a:t>
            </a:r>
            <a:r>
              <a:rPr sz="2000" i="1" spc="-5" dirty="0" err="1">
                <a:latin typeface="Times New Roman"/>
                <a:cs typeface="Times New Roman"/>
              </a:rPr>
              <a:t>sufficiente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lang="it-IT" sz="2000" b="1" i="1" spc="-5" dirty="0">
                <a:latin typeface="Times New Roman"/>
                <a:cs typeface="Times New Roman"/>
              </a:rPr>
              <a:t>(ma non necessario) </a:t>
            </a:r>
            <a:r>
              <a:rPr sz="2000" i="1" spc="-20" dirty="0" err="1">
                <a:latin typeface="Times New Roman"/>
                <a:cs typeface="Times New Roman"/>
              </a:rPr>
              <a:t>progettare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il  diagramma degli </a:t>
            </a:r>
            <a:r>
              <a:rPr sz="2000" i="1" spc="-5" dirty="0">
                <a:latin typeface="Times New Roman"/>
                <a:cs typeface="Times New Roman"/>
              </a:rPr>
              <a:t>stati </a:t>
            </a:r>
            <a:r>
              <a:rPr sz="2000" i="1" dirty="0">
                <a:latin typeface="Times New Roman"/>
                <a:cs typeface="Times New Roman"/>
              </a:rPr>
              <a:t>in modo che lo </a:t>
            </a:r>
            <a:r>
              <a:rPr sz="2000" i="1" spc="-5" dirty="0">
                <a:latin typeface="Times New Roman"/>
                <a:cs typeface="Times New Roman"/>
              </a:rPr>
              <a:t>stato d’arrivo </a:t>
            </a:r>
            <a:r>
              <a:rPr sz="2000" i="1" spc="5" dirty="0">
                <a:latin typeface="Times New Roman"/>
                <a:cs typeface="Times New Roman"/>
              </a:rPr>
              <a:t>non </a:t>
            </a:r>
            <a:r>
              <a:rPr sz="2000" i="1" dirty="0">
                <a:latin typeface="Times New Roman"/>
                <a:cs typeface="Times New Roman"/>
              </a:rPr>
              <a:t>vari in  corrispondenza del nuovo</a:t>
            </a:r>
            <a:r>
              <a:rPr sz="2000" i="1" spc="-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ingresso: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334" y="3733014"/>
            <a:ext cx="57416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20"/>
              </a:spcBef>
              <a:tabLst>
                <a:tab pos="418465" algn="l"/>
              </a:tabLst>
            </a:pPr>
            <a:r>
              <a:rPr sz="1600" spc="-5" dirty="0">
                <a:latin typeface="Wingdings"/>
                <a:cs typeface="Wingdings"/>
              </a:rPr>
              <a:t>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Lo stato viene aggiornato con </a:t>
            </a:r>
            <a:r>
              <a:rPr sz="2000" i="1" spc="-5" dirty="0">
                <a:latin typeface="Times New Roman"/>
                <a:cs typeface="Times New Roman"/>
              </a:rPr>
              <a:t>il </a:t>
            </a:r>
            <a:r>
              <a:rPr sz="2000" i="1" spc="-10" dirty="0">
                <a:latin typeface="Times New Roman"/>
                <a:cs typeface="Times New Roman"/>
              </a:rPr>
              <a:t>ritardo </a:t>
            </a:r>
            <a:r>
              <a:rPr sz="2000" i="1" dirty="0">
                <a:latin typeface="Times New Roman"/>
                <a:cs typeface="Times New Roman"/>
              </a:rPr>
              <a:t>della </a:t>
            </a:r>
            <a:r>
              <a:rPr sz="2000" i="1" spc="-20" dirty="0">
                <a:latin typeface="Times New Roman"/>
                <a:cs typeface="Times New Roman"/>
              </a:rPr>
              <a:t>rete</a:t>
            </a:r>
            <a:r>
              <a:rPr sz="2000" i="1" spc="-1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6304004" y="2479751"/>
            <a:ext cx="2674620" cy="1308100"/>
            <a:chOff x="6304004" y="2479751"/>
            <a:chExt cx="2674620" cy="1308100"/>
          </a:xfrm>
        </p:grpSpPr>
        <p:sp>
          <p:nvSpPr>
            <p:cNvPr id="9" name="object 9"/>
            <p:cNvSpPr/>
            <p:nvPr/>
          </p:nvSpPr>
          <p:spPr>
            <a:xfrm>
              <a:off x="7066766" y="3210509"/>
              <a:ext cx="829310" cy="76200"/>
            </a:xfrm>
            <a:custGeom>
              <a:avLst/>
              <a:gdLst/>
              <a:ahLst/>
              <a:cxnLst/>
              <a:rect l="l" t="t" r="r" b="b"/>
              <a:pathLst>
                <a:path w="829309" h="76200">
                  <a:moveTo>
                    <a:pt x="752855" y="0"/>
                  </a:moveTo>
                  <a:lnTo>
                    <a:pt x="752855" y="76200"/>
                  </a:lnTo>
                  <a:lnTo>
                    <a:pt x="809244" y="48005"/>
                  </a:lnTo>
                  <a:lnTo>
                    <a:pt x="765555" y="48005"/>
                  </a:lnTo>
                  <a:lnTo>
                    <a:pt x="765555" y="28193"/>
                  </a:lnTo>
                  <a:lnTo>
                    <a:pt x="809243" y="28193"/>
                  </a:lnTo>
                  <a:lnTo>
                    <a:pt x="752855" y="0"/>
                  </a:lnTo>
                  <a:close/>
                </a:path>
                <a:path w="829309" h="76200">
                  <a:moveTo>
                    <a:pt x="752855" y="28193"/>
                  </a:moveTo>
                  <a:lnTo>
                    <a:pt x="0" y="28193"/>
                  </a:lnTo>
                  <a:lnTo>
                    <a:pt x="0" y="48005"/>
                  </a:lnTo>
                  <a:lnTo>
                    <a:pt x="752855" y="48005"/>
                  </a:lnTo>
                  <a:lnTo>
                    <a:pt x="752855" y="28193"/>
                  </a:lnTo>
                  <a:close/>
                </a:path>
                <a:path w="829309" h="76200">
                  <a:moveTo>
                    <a:pt x="809243" y="28193"/>
                  </a:moveTo>
                  <a:lnTo>
                    <a:pt x="765555" y="28193"/>
                  </a:lnTo>
                  <a:lnTo>
                    <a:pt x="765555" y="48005"/>
                  </a:lnTo>
                  <a:lnTo>
                    <a:pt x="809244" y="48005"/>
                  </a:lnTo>
                  <a:lnTo>
                    <a:pt x="829055" y="38100"/>
                  </a:lnTo>
                  <a:lnTo>
                    <a:pt x="809243" y="28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19621" y="2562809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0" y="304800"/>
                  </a:moveTo>
                  <a:lnTo>
                    <a:pt x="3477" y="263453"/>
                  </a:lnTo>
                  <a:lnTo>
                    <a:pt x="13608" y="223793"/>
                  </a:lnTo>
                  <a:lnTo>
                    <a:pt x="29938" y="186183"/>
                  </a:lnTo>
                  <a:lnTo>
                    <a:pt x="52013" y="150988"/>
                  </a:lnTo>
                  <a:lnTo>
                    <a:pt x="79380" y="118571"/>
                  </a:lnTo>
                  <a:lnTo>
                    <a:pt x="111585" y="89296"/>
                  </a:lnTo>
                  <a:lnTo>
                    <a:pt x="148174" y="63527"/>
                  </a:lnTo>
                  <a:lnTo>
                    <a:pt x="188693" y="41627"/>
                  </a:lnTo>
                  <a:lnTo>
                    <a:pt x="232689" y="23961"/>
                  </a:lnTo>
                  <a:lnTo>
                    <a:pt x="279708" y="10892"/>
                  </a:lnTo>
                  <a:lnTo>
                    <a:pt x="329296" y="2783"/>
                  </a:lnTo>
                  <a:lnTo>
                    <a:pt x="381000" y="0"/>
                  </a:lnTo>
                  <a:lnTo>
                    <a:pt x="432703" y="2783"/>
                  </a:lnTo>
                  <a:lnTo>
                    <a:pt x="482291" y="10892"/>
                  </a:lnTo>
                  <a:lnTo>
                    <a:pt x="529310" y="23961"/>
                  </a:lnTo>
                  <a:lnTo>
                    <a:pt x="573306" y="41627"/>
                  </a:lnTo>
                  <a:lnTo>
                    <a:pt x="613825" y="63527"/>
                  </a:lnTo>
                  <a:lnTo>
                    <a:pt x="650414" y="89296"/>
                  </a:lnTo>
                  <a:lnTo>
                    <a:pt x="682619" y="118571"/>
                  </a:lnTo>
                  <a:lnTo>
                    <a:pt x="709986" y="150988"/>
                  </a:lnTo>
                  <a:lnTo>
                    <a:pt x="732061" y="186183"/>
                  </a:lnTo>
                  <a:lnTo>
                    <a:pt x="748391" y="223793"/>
                  </a:lnTo>
                  <a:lnTo>
                    <a:pt x="758522" y="263453"/>
                  </a:lnTo>
                  <a:lnTo>
                    <a:pt x="762000" y="304800"/>
                  </a:lnTo>
                  <a:lnTo>
                    <a:pt x="758522" y="346146"/>
                  </a:lnTo>
                  <a:lnTo>
                    <a:pt x="748391" y="385806"/>
                  </a:lnTo>
                  <a:lnTo>
                    <a:pt x="732061" y="423416"/>
                  </a:lnTo>
                  <a:lnTo>
                    <a:pt x="709986" y="458611"/>
                  </a:lnTo>
                  <a:lnTo>
                    <a:pt x="682619" y="491028"/>
                  </a:lnTo>
                  <a:lnTo>
                    <a:pt x="650414" y="520303"/>
                  </a:lnTo>
                  <a:lnTo>
                    <a:pt x="613825" y="546072"/>
                  </a:lnTo>
                  <a:lnTo>
                    <a:pt x="573306" y="567972"/>
                  </a:lnTo>
                  <a:lnTo>
                    <a:pt x="529310" y="585638"/>
                  </a:lnTo>
                  <a:lnTo>
                    <a:pt x="482291" y="598707"/>
                  </a:lnTo>
                  <a:lnTo>
                    <a:pt x="432703" y="606816"/>
                  </a:lnTo>
                  <a:lnTo>
                    <a:pt x="381000" y="609600"/>
                  </a:lnTo>
                  <a:lnTo>
                    <a:pt x="329296" y="606816"/>
                  </a:lnTo>
                  <a:lnTo>
                    <a:pt x="279708" y="598707"/>
                  </a:lnTo>
                  <a:lnTo>
                    <a:pt x="232689" y="585638"/>
                  </a:lnTo>
                  <a:lnTo>
                    <a:pt x="188693" y="567972"/>
                  </a:lnTo>
                  <a:lnTo>
                    <a:pt x="148174" y="546072"/>
                  </a:lnTo>
                  <a:lnTo>
                    <a:pt x="111585" y="520303"/>
                  </a:lnTo>
                  <a:lnTo>
                    <a:pt x="79380" y="491028"/>
                  </a:lnTo>
                  <a:lnTo>
                    <a:pt x="52013" y="458611"/>
                  </a:lnTo>
                  <a:lnTo>
                    <a:pt x="29938" y="423416"/>
                  </a:lnTo>
                  <a:lnTo>
                    <a:pt x="13608" y="385806"/>
                  </a:lnTo>
                  <a:lnTo>
                    <a:pt x="3477" y="346146"/>
                  </a:lnTo>
                  <a:lnTo>
                    <a:pt x="0" y="304800"/>
                  </a:lnTo>
                  <a:close/>
                </a:path>
              </a:pathLst>
            </a:custGeom>
            <a:ln w="2895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95060" y="294304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95060" y="294304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637375" y="2505406"/>
              <a:ext cx="1466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i,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336767" y="2921458"/>
              <a:ext cx="14732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i,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95288" y="2507184"/>
              <a:ext cx="161544" cy="16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8106895" y="3089428"/>
              <a:ext cx="231775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s</a:t>
              </a:r>
              <a:r>
                <a:rPr sz="1950" b="1" baseline="-21367" dirty="0">
                  <a:latin typeface="Times New Roman"/>
                  <a:cs typeface="Times New Roman"/>
                </a:rPr>
                <a:t>j</a:t>
              </a:r>
              <a:endParaRPr sz="1950" baseline="-21367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470119" y="2943047"/>
              <a:ext cx="596265" cy="647700"/>
            </a:xfrm>
            <a:custGeom>
              <a:avLst/>
              <a:gdLst/>
              <a:ahLst/>
              <a:cxnLst/>
              <a:rect l="l" t="t" r="r" b="b"/>
              <a:pathLst>
                <a:path w="596265" h="647700">
                  <a:moveTo>
                    <a:pt x="297942" y="0"/>
                  </a:moveTo>
                  <a:lnTo>
                    <a:pt x="253904" y="3512"/>
                  </a:lnTo>
                  <a:lnTo>
                    <a:pt x="211876" y="13714"/>
                  </a:lnTo>
                  <a:lnTo>
                    <a:pt x="172318" y="30106"/>
                  </a:lnTo>
                  <a:lnTo>
                    <a:pt x="135690" y="52184"/>
                  </a:lnTo>
                  <a:lnTo>
                    <a:pt x="102452" y="79448"/>
                  </a:lnTo>
                  <a:lnTo>
                    <a:pt x="73065" y="111397"/>
                  </a:lnTo>
                  <a:lnTo>
                    <a:pt x="47989" y="147528"/>
                  </a:lnTo>
                  <a:lnTo>
                    <a:pt x="27684" y="187340"/>
                  </a:lnTo>
                  <a:lnTo>
                    <a:pt x="12611" y="230332"/>
                  </a:lnTo>
                  <a:lnTo>
                    <a:pt x="3229" y="276003"/>
                  </a:lnTo>
                  <a:lnTo>
                    <a:pt x="0" y="323850"/>
                  </a:lnTo>
                  <a:lnTo>
                    <a:pt x="3229" y="371696"/>
                  </a:lnTo>
                  <a:lnTo>
                    <a:pt x="12611" y="417367"/>
                  </a:lnTo>
                  <a:lnTo>
                    <a:pt x="27684" y="460359"/>
                  </a:lnTo>
                  <a:lnTo>
                    <a:pt x="47989" y="500171"/>
                  </a:lnTo>
                  <a:lnTo>
                    <a:pt x="73065" y="536302"/>
                  </a:lnTo>
                  <a:lnTo>
                    <a:pt x="102452" y="568251"/>
                  </a:lnTo>
                  <a:lnTo>
                    <a:pt x="135690" y="595515"/>
                  </a:lnTo>
                  <a:lnTo>
                    <a:pt x="172318" y="617593"/>
                  </a:lnTo>
                  <a:lnTo>
                    <a:pt x="211876" y="633985"/>
                  </a:lnTo>
                  <a:lnTo>
                    <a:pt x="253904" y="644187"/>
                  </a:lnTo>
                  <a:lnTo>
                    <a:pt x="297942" y="647700"/>
                  </a:lnTo>
                  <a:lnTo>
                    <a:pt x="341979" y="644187"/>
                  </a:lnTo>
                  <a:lnTo>
                    <a:pt x="384007" y="633985"/>
                  </a:lnTo>
                  <a:lnTo>
                    <a:pt x="423565" y="617593"/>
                  </a:lnTo>
                  <a:lnTo>
                    <a:pt x="460193" y="595515"/>
                  </a:lnTo>
                  <a:lnTo>
                    <a:pt x="493431" y="568251"/>
                  </a:lnTo>
                  <a:lnTo>
                    <a:pt x="522818" y="536302"/>
                  </a:lnTo>
                  <a:lnTo>
                    <a:pt x="547894" y="500171"/>
                  </a:lnTo>
                  <a:lnTo>
                    <a:pt x="568199" y="460359"/>
                  </a:lnTo>
                  <a:lnTo>
                    <a:pt x="583272" y="417367"/>
                  </a:lnTo>
                  <a:lnTo>
                    <a:pt x="592654" y="371696"/>
                  </a:lnTo>
                  <a:lnTo>
                    <a:pt x="595884" y="323850"/>
                  </a:lnTo>
                  <a:lnTo>
                    <a:pt x="592654" y="276003"/>
                  </a:lnTo>
                  <a:lnTo>
                    <a:pt x="583272" y="230332"/>
                  </a:lnTo>
                  <a:lnTo>
                    <a:pt x="568199" y="187340"/>
                  </a:lnTo>
                  <a:lnTo>
                    <a:pt x="547894" y="147528"/>
                  </a:lnTo>
                  <a:lnTo>
                    <a:pt x="522818" y="111397"/>
                  </a:lnTo>
                  <a:lnTo>
                    <a:pt x="493431" y="79448"/>
                  </a:lnTo>
                  <a:lnTo>
                    <a:pt x="460193" y="52184"/>
                  </a:lnTo>
                  <a:lnTo>
                    <a:pt x="423565" y="30106"/>
                  </a:lnTo>
                  <a:lnTo>
                    <a:pt x="384007" y="13714"/>
                  </a:lnTo>
                  <a:lnTo>
                    <a:pt x="341979" y="3512"/>
                  </a:lnTo>
                  <a:lnTo>
                    <a:pt x="29794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70119" y="2943047"/>
              <a:ext cx="596265" cy="647700"/>
            </a:xfrm>
            <a:custGeom>
              <a:avLst/>
              <a:gdLst/>
              <a:ahLst/>
              <a:cxnLst/>
              <a:rect l="l" t="t" r="r" b="b"/>
              <a:pathLst>
                <a:path w="596265" h="647700">
                  <a:moveTo>
                    <a:pt x="0" y="323850"/>
                  </a:moveTo>
                  <a:lnTo>
                    <a:pt x="3229" y="276003"/>
                  </a:lnTo>
                  <a:lnTo>
                    <a:pt x="12611" y="230332"/>
                  </a:lnTo>
                  <a:lnTo>
                    <a:pt x="27684" y="187340"/>
                  </a:lnTo>
                  <a:lnTo>
                    <a:pt x="47989" y="147528"/>
                  </a:lnTo>
                  <a:lnTo>
                    <a:pt x="73065" y="111397"/>
                  </a:lnTo>
                  <a:lnTo>
                    <a:pt x="102452" y="79448"/>
                  </a:lnTo>
                  <a:lnTo>
                    <a:pt x="135690" y="52184"/>
                  </a:lnTo>
                  <a:lnTo>
                    <a:pt x="172318" y="30106"/>
                  </a:lnTo>
                  <a:lnTo>
                    <a:pt x="211876" y="13714"/>
                  </a:lnTo>
                  <a:lnTo>
                    <a:pt x="253904" y="3512"/>
                  </a:lnTo>
                  <a:lnTo>
                    <a:pt x="297942" y="0"/>
                  </a:lnTo>
                  <a:lnTo>
                    <a:pt x="341979" y="3512"/>
                  </a:lnTo>
                  <a:lnTo>
                    <a:pt x="384007" y="13714"/>
                  </a:lnTo>
                  <a:lnTo>
                    <a:pt x="423565" y="30106"/>
                  </a:lnTo>
                  <a:lnTo>
                    <a:pt x="460193" y="52184"/>
                  </a:lnTo>
                  <a:lnTo>
                    <a:pt x="493431" y="79448"/>
                  </a:lnTo>
                  <a:lnTo>
                    <a:pt x="522818" y="111397"/>
                  </a:lnTo>
                  <a:lnTo>
                    <a:pt x="547894" y="147528"/>
                  </a:lnTo>
                  <a:lnTo>
                    <a:pt x="568199" y="187340"/>
                  </a:lnTo>
                  <a:lnTo>
                    <a:pt x="583272" y="230332"/>
                  </a:lnTo>
                  <a:lnTo>
                    <a:pt x="592654" y="276003"/>
                  </a:lnTo>
                  <a:lnTo>
                    <a:pt x="595884" y="323850"/>
                  </a:lnTo>
                  <a:lnTo>
                    <a:pt x="592654" y="371696"/>
                  </a:lnTo>
                  <a:lnTo>
                    <a:pt x="583272" y="417367"/>
                  </a:lnTo>
                  <a:lnTo>
                    <a:pt x="568199" y="460359"/>
                  </a:lnTo>
                  <a:lnTo>
                    <a:pt x="547894" y="500171"/>
                  </a:lnTo>
                  <a:lnTo>
                    <a:pt x="522818" y="536302"/>
                  </a:lnTo>
                  <a:lnTo>
                    <a:pt x="493431" y="568251"/>
                  </a:lnTo>
                  <a:lnTo>
                    <a:pt x="460193" y="595515"/>
                  </a:lnTo>
                  <a:lnTo>
                    <a:pt x="423565" y="617593"/>
                  </a:lnTo>
                  <a:lnTo>
                    <a:pt x="384007" y="633985"/>
                  </a:lnTo>
                  <a:lnTo>
                    <a:pt x="341979" y="644187"/>
                  </a:lnTo>
                  <a:lnTo>
                    <a:pt x="297942" y="647700"/>
                  </a:lnTo>
                  <a:lnTo>
                    <a:pt x="253904" y="644187"/>
                  </a:lnTo>
                  <a:lnTo>
                    <a:pt x="211876" y="633985"/>
                  </a:lnTo>
                  <a:lnTo>
                    <a:pt x="172318" y="617593"/>
                  </a:lnTo>
                  <a:lnTo>
                    <a:pt x="135690" y="595515"/>
                  </a:lnTo>
                  <a:lnTo>
                    <a:pt x="102452" y="568251"/>
                  </a:lnTo>
                  <a:lnTo>
                    <a:pt x="73065" y="536302"/>
                  </a:lnTo>
                  <a:lnTo>
                    <a:pt x="47989" y="500171"/>
                  </a:lnTo>
                  <a:lnTo>
                    <a:pt x="27684" y="460359"/>
                  </a:lnTo>
                  <a:lnTo>
                    <a:pt x="12611" y="417367"/>
                  </a:lnTo>
                  <a:lnTo>
                    <a:pt x="3229" y="371696"/>
                  </a:lnTo>
                  <a:lnTo>
                    <a:pt x="0" y="3238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650841" y="3110434"/>
              <a:ext cx="222885" cy="33083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2000" b="1" spc="5" dirty="0">
                  <a:latin typeface="Times New Roman"/>
                  <a:cs typeface="Times New Roman"/>
                </a:rPr>
                <a:t>s</a:t>
              </a:r>
              <a:r>
                <a:rPr sz="1950" b="1" spc="7" baseline="-21367" dirty="0">
                  <a:latin typeface="Times New Roman"/>
                  <a:cs typeface="Times New Roman"/>
                </a:rPr>
                <a:t>i</a:t>
              </a:r>
              <a:endParaRPr sz="1950" baseline="-21367">
                <a:latin typeface="Times New Roman"/>
                <a:cs typeface="Times New Roman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304004" y="2479751"/>
              <a:ext cx="2674620" cy="1308100"/>
            </a:xfrm>
            <a:custGeom>
              <a:avLst/>
              <a:gdLst/>
              <a:ahLst/>
              <a:cxnLst/>
              <a:rect l="l" t="t" r="r" b="b"/>
              <a:pathLst>
                <a:path w="2674620" h="1308100">
                  <a:moveTo>
                    <a:pt x="0" y="217932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1" y="0"/>
                  </a:lnTo>
                  <a:lnTo>
                    <a:pt x="2456687" y="0"/>
                  </a:lnTo>
                  <a:lnTo>
                    <a:pt x="2506668" y="5753"/>
                  </a:lnTo>
                  <a:lnTo>
                    <a:pt x="2552544" y="22144"/>
                  </a:lnTo>
                  <a:lnTo>
                    <a:pt x="2593008" y="47866"/>
                  </a:lnTo>
                  <a:lnTo>
                    <a:pt x="2626753" y="81611"/>
                  </a:lnTo>
                  <a:lnTo>
                    <a:pt x="2652475" y="122075"/>
                  </a:lnTo>
                  <a:lnTo>
                    <a:pt x="2668866" y="167951"/>
                  </a:lnTo>
                  <a:lnTo>
                    <a:pt x="2674620" y="217932"/>
                  </a:lnTo>
                  <a:lnTo>
                    <a:pt x="2674620" y="1089660"/>
                  </a:lnTo>
                  <a:lnTo>
                    <a:pt x="2668866" y="1139640"/>
                  </a:lnTo>
                  <a:lnTo>
                    <a:pt x="2652475" y="1185516"/>
                  </a:lnTo>
                  <a:lnTo>
                    <a:pt x="2626753" y="1225980"/>
                  </a:lnTo>
                  <a:lnTo>
                    <a:pt x="2593008" y="1259725"/>
                  </a:lnTo>
                  <a:lnTo>
                    <a:pt x="2552544" y="1285447"/>
                  </a:lnTo>
                  <a:lnTo>
                    <a:pt x="2506668" y="1301838"/>
                  </a:lnTo>
                  <a:lnTo>
                    <a:pt x="2456687" y="1307592"/>
                  </a:lnTo>
                  <a:lnTo>
                    <a:pt x="217931" y="1307592"/>
                  </a:lnTo>
                  <a:lnTo>
                    <a:pt x="167951" y="1301838"/>
                  </a:lnTo>
                  <a:lnTo>
                    <a:pt x="122075" y="1285447"/>
                  </a:lnTo>
                  <a:lnTo>
                    <a:pt x="81611" y="1259725"/>
                  </a:lnTo>
                  <a:lnTo>
                    <a:pt x="47866" y="1225980"/>
                  </a:lnTo>
                  <a:lnTo>
                    <a:pt x="22144" y="1185516"/>
                  </a:lnTo>
                  <a:lnTo>
                    <a:pt x="5753" y="1139640"/>
                  </a:lnTo>
                  <a:lnTo>
                    <a:pt x="0" y="1089660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04403" y="4819503"/>
            <a:ext cx="786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 dice che un </a:t>
            </a:r>
            <a:r>
              <a:rPr lang="it-IT" sz="20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dds</a:t>
            </a: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è «un </a:t>
            </a:r>
            <a:r>
              <a:rPr lang="it-IT" sz="20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dds</a:t>
            </a: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 in </a:t>
            </a:r>
            <a:r>
              <a:rPr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modo  fondamentale» </a:t>
            </a:r>
            <a:br>
              <a:rPr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 </a:t>
            </a:r>
            <a:r>
              <a:rPr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rispetta la </a:t>
            </a:r>
            <a:r>
              <a:rPr lang="it-IT"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regola</a:t>
            </a:r>
            <a:r>
              <a:rPr lang="it-IT"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suindicata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In questo caso si dice che il </a:t>
            </a:r>
            <a:r>
              <a:rPr lang="it-IT" sz="20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dds</a:t>
            </a:r>
            <a:r>
              <a:rPr lang="it-IT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è primitivo se ogni stato è stabile per una sola configurazione di ingresso</a:t>
            </a: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189902" y="2949134"/>
            <a:ext cx="32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spc="-5" dirty="0">
                <a:latin typeface="Times New Roman"/>
                <a:cs typeface="Times New Roman"/>
              </a:rPr>
              <a:t>se </a:t>
            </a:r>
            <a:r>
              <a:rPr lang="it-IT" b="1" i="1" dirty="0" err="1">
                <a:latin typeface="Times New Roman"/>
                <a:cs typeface="Times New Roman"/>
              </a:rPr>
              <a:t>s</a:t>
            </a:r>
            <a:r>
              <a:rPr lang="it-IT" b="1" i="1" baseline="-20833" dirty="0" err="1">
                <a:latin typeface="Times New Roman"/>
                <a:cs typeface="Times New Roman"/>
              </a:rPr>
              <a:t>j</a:t>
            </a:r>
            <a:r>
              <a:rPr lang="it-IT" b="1" i="1" baseline="-20833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= </a:t>
            </a:r>
            <a:r>
              <a:rPr lang="it-IT" b="1" i="1" spc="-5" dirty="0">
                <a:latin typeface="Times New Roman"/>
                <a:cs typeface="Times New Roman"/>
              </a:rPr>
              <a:t>G( </a:t>
            </a:r>
            <a:r>
              <a:rPr lang="it-IT" b="1" i="1" dirty="0">
                <a:latin typeface="Times New Roman"/>
                <a:cs typeface="Times New Roman"/>
              </a:rPr>
              <a:t>s</a:t>
            </a:r>
            <a:r>
              <a:rPr lang="it-IT" b="1" i="1" baseline="-20833" dirty="0">
                <a:latin typeface="Times New Roman"/>
                <a:cs typeface="Times New Roman"/>
              </a:rPr>
              <a:t>i </a:t>
            </a:r>
            <a:r>
              <a:rPr lang="it-IT" b="1" i="1" dirty="0">
                <a:latin typeface="Times New Roman"/>
                <a:cs typeface="Times New Roman"/>
              </a:rPr>
              <a:t>, i) allora </a:t>
            </a:r>
            <a:r>
              <a:rPr lang="it-IT" b="1" i="1" dirty="0" err="1">
                <a:latin typeface="Times New Roman"/>
                <a:cs typeface="Times New Roman"/>
              </a:rPr>
              <a:t>s</a:t>
            </a:r>
            <a:r>
              <a:rPr lang="it-IT" b="1" i="1" baseline="-20833" dirty="0" err="1">
                <a:latin typeface="Times New Roman"/>
                <a:cs typeface="Times New Roman"/>
              </a:rPr>
              <a:t>j</a:t>
            </a:r>
            <a:r>
              <a:rPr lang="it-IT" b="1" i="1" baseline="-20833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= </a:t>
            </a:r>
            <a:r>
              <a:rPr lang="it-IT" b="1" i="1" spc="-5" dirty="0">
                <a:latin typeface="Times New Roman"/>
                <a:cs typeface="Times New Roman"/>
              </a:rPr>
              <a:t>G( </a:t>
            </a:r>
            <a:r>
              <a:rPr lang="it-IT" b="1" i="1" dirty="0" err="1">
                <a:latin typeface="Times New Roman"/>
                <a:cs typeface="Times New Roman"/>
              </a:rPr>
              <a:t>s</a:t>
            </a:r>
            <a:r>
              <a:rPr lang="it-IT" b="1" i="1" baseline="-20833" dirty="0" err="1">
                <a:latin typeface="Times New Roman"/>
                <a:cs typeface="Times New Roman"/>
              </a:rPr>
              <a:t>j</a:t>
            </a:r>
            <a:r>
              <a:rPr lang="it-IT" b="1" i="1" baseline="-20833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,</a:t>
            </a:r>
            <a:r>
              <a:rPr lang="it-IT" b="1" i="1" spc="-409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i)</a:t>
            </a:r>
            <a:endParaRPr lang="it-IT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913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2398" y="234838"/>
            <a:ext cx="6939483" cy="861774"/>
          </a:xfrm>
        </p:spPr>
        <p:txBody>
          <a:bodyPr/>
          <a:lstStyle/>
          <a:p>
            <a:r>
              <a:rPr lang="it-IT" dirty="0"/>
              <a:t>Considerazioni sul diagramma delle adiacenze e sulle transizioni multiple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27574"/>
              </p:ext>
            </p:extLst>
          </p:nvPr>
        </p:nvGraphicFramePr>
        <p:xfrm>
          <a:off x="34032" y="1363744"/>
          <a:ext cx="1857431" cy="148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17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970261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</a:tbl>
          </a:graphicData>
        </a:graphic>
      </p:graphicFrame>
      <p:grpSp>
        <p:nvGrpSpPr>
          <p:cNvPr id="85" name="Gruppo 84"/>
          <p:cNvGrpSpPr/>
          <p:nvPr/>
        </p:nvGrpSpPr>
        <p:grpSpPr>
          <a:xfrm>
            <a:off x="454265" y="1617378"/>
            <a:ext cx="936001" cy="758456"/>
            <a:chOff x="664240" y="2124490"/>
            <a:chExt cx="936001" cy="758456"/>
          </a:xfrm>
        </p:grpSpPr>
        <p:cxnSp>
          <p:nvCxnSpPr>
            <p:cNvPr id="5" name="Connettore 2 4"/>
            <p:cNvCxnSpPr/>
            <p:nvPr/>
          </p:nvCxnSpPr>
          <p:spPr>
            <a:xfrm>
              <a:off x="836468" y="2124490"/>
              <a:ext cx="6096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 flipH="1" flipV="1">
              <a:off x="813432" y="2877630"/>
              <a:ext cx="611372" cy="53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>
              <a:off x="1595819" y="2300500"/>
              <a:ext cx="4422" cy="42827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H="1" flipV="1">
              <a:off x="664240" y="2219546"/>
              <a:ext cx="8858" cy="5018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302435" y="2433195"/>
            <a:ext cx="138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Diagramma delle adiacenze</a:t>
            </a: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593186" y="1724891"/>
            <a:ext cx="654367" cy="582349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927905" y="1126130"/>
            <a:ext cx="675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Supponiamo che per una R.S.A. con comportamento di tipo 1 </a:t>
            </a:r>
          </a:p>
          <a:p>
            <a:r>
              <a:rPr lang="it-IT" dirty="0"/>
              <a:t>valga il diagramma delle adiacenze qui a sinistra.</a:t>
            </a:r>
          </a:p>
          <a:p>
            <a:r>
              <a:rPr lang="it-IT" dirty="0"/>
              <a:t>Il diagramma delle adiacenze ci dice che C deve essere adiacente a B,  D ed A (e inoltre ci sarà la stabilità in C)</a:t>
            </a:r>
          </a:p>
          <a:p>
            <a:r>
              <a:rPr lang="it-IT" dirty="0"/>
              <a:t>Per ottenere un assegnamento privo di corse servono almeno 3 variabili di stato (infatti con configurazioni di due bit ho due sole configurazioni adiacenti)</a:t>
            </a:r>
          </a:p>
          <a:p>
            <a:r>
              <a:rPr lang="it-IT" dirty="0"/>
              <a:t>In tal caso si può risolvere il problema di evitare le corse aggiungendo una variabile di stato e ricorrendo alle transizioni multiple</a:t>
            </a:r>
          </a:p>
        </p:txBody>
      </p:sp>
      <p:grpSp>
        <p:nvGrpSpPr>
          <p:cNvPr id="39" name="Gruppo 38"/>
          <p:cNvGrpSpPr/>
          <p:nvPr/>
        </p:nvGrpSpPr>
        <p:grpSpPr>
          <a:xfrm>
            <a:off x="15762" y="4370613"/>
            <a:ext cx="2665412" cy="1290637"/>
            <a:chOff x="1499179" y="4481955"/>
            <a:chExt cx="2665412" cy="1290637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527753" y="4481955"/>
              <a:ext cx="2636838" cy="1290637"/>
              <a:chOff x="376" y="1349"/>
              <a:chExt cx="1661" cy="813"/>
            </a:xfrm>
          </p:grpSpPr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376" y="1349"/>
                <a:ext cx="1592" cy="811"/>
                <a:chOff x="376" y="1349"/>
                <a:chExt cx="1592" cy="811"/>
              </a:xfrm>
            </p:grpSpPr>
            <p:sp>
              <p:nvSpPr>
                <p:cNvPr id="23" name="Line 37"/>
                <p:cNvSpPr>
                  <a:spLocks noChangeShapeType="1"/>
                </p:cNvSpPr>
                <p:nvPr/>
              </p:nvSpPr>
              <p:spPr bwMode="auto">
                <a:xfrm>
                  <a:off x="1104" y="170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" name="Rectangle 38"/>
                <p:cNvSpPr>
                  <a:spLocks noChangeArrowheads="1"/>
                </p:cNvSpPr>
                <p:nvPr/>
              </p:nvSpPr>
              <p:spPr bwMode="auto">
                <a:xfrm>
                  <a:off x="816" y="1702"/>
                  <a:ext cx="1152" cy="45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25" name="Line 39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" name="Line 40"/>
                <p:cNvSpPr>
                  <a:spLocks noChangeShapeType="1"/>
                </p:cNvSpPr>
                <p:nvPr/>
              </p:nvSpPr>
              <p:spPr bwMode="auto">
                <a:xfrm>
                  <a:off x="1392" y="170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" name="Line 41"/>
                <p:cNvSpPr>
                  <a:spLocks noChangeShapeType="1"/>
                </p:cNvSpPr>
                <p:nvPr/>
              </p:nvSpPr>
              <p:spPr bwMode="auto">
                <a:xfrm>
                  <a:off x="1680" y="170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" name="Line 42"/>
                <p:cNvSpPr>
                  <a:spLocks noChangeShapeType="1"/>
                </p:cNvSpPr>
                <p:nvPr/>
              </p:nvSpPr>
              <p:spPr bwMode="auto">
                <a:xfrm rot="244869" flipH="1" flipV="1">
                  <a:off x="529" y="1532"/>
                  <a:ext cx="288" cy="1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16" y="1497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00</a:t>
                  </a:r>
                </a:p>
              </p:txBody>
            </p:sp>
            <p:sp>
              <p:nvSpPr>
                <p:cNvPr id="3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116" y="1488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01</a:t>
                  </a:r>
                </a:p>
              </p:txBody>
            </p:sp>
            <p:sp>
              <p:nvSpPr>
                <p:cNvPr id="3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404" y="1488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11</a:t>
                  </a:r>
                </a:p>
              </p:txBody>
            </p:sp>
            <p:sp>
              <p:nvSpPr>
                <p:cNvPr id="3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692" y="1488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10</a:t>
                  </a:r>
                </a:p>
              </p:txBody>
            </p:sp>
            <p:sp>
              <p:nvSpPr>
                <p:cNvPr id="3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24" y="168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0</a:t>
                  </a:r>
                </a:p>
              </p:txBody>
            </p:sp>
            <p:sp>
              <p:nvSpPr>
                <p:cNvPr id="3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24" y="1910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1</a:t>
                  </a:r>
                </a:p>
              </p:txBody>
            </p:sp>
            <p:sp>
              <p:nvSpPr>
                <p:cNvPr id="3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76" y="1440"/>
                  <a:ext cx="11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1"/>
                </a:p>
              </p:txBody>
            </p:sp>
            <p:sp>
              <p:nvSpPr>
                <p:cNvPr id="3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8" y="1349"/>
                  <a:ext cx="11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1" baseline="-25000"/>
                </a:p>
              </p:txBody>
            </p:sp>
          </p:grpSp>
          <p:sp>
            <p:nvSpPr>
              <p:cNvPr id="15" name="Text Box 51"/>
              <p:cNvSpPr txBox="1">
                <a:spLocks noChangeArrowheads="1"/>
              </p:cNvSpPr>
              <p:nvPr/>
            </p:nvSpPr>
            <p:spPr bwMode="auto">
              <a:xfrm>
                <a:off x="854" y="1689"/>
                <a:ext cx="3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A1</a:t>
                </a:r>
              </a:p>
            </p:txBody>
          </p:sp>
          <p:sp>
            <p:nvSpPr>
              <p:cNvPr id="16" name="Text Box 52"/>
              <p:cNvSpPr txBox="1">
                <a:spLocks noChangeArrowheads="1"/>
              </p:cNvSpPr>
              <p:nvPr/>
            </p:nvSpPr>
            <p:spPr bwMode="auto">
              <a:xfrm>
                <a:off x="1148" y="1680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B</a:t>
                </a:r>
              </a:p>
            </p:txBody>
          </p:sp>
          <p:sp>
            <p:nvSpPr>
              <p:cNvPr id="17" name="Text Box 53"/>
              <p:cNvSpPr txBox="1">
                <a:spLocks noChangeArrowheads="1"/>
              </p:cNvSpPr>
              <p:nvPr/>
            </p:nvSpPr>
            <p:spPr bwMode="auto">
              <a:xfrm>
                <a:off x="1436" y="1680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C</a:t>
                </a:r>
              </a:p>
            </p:txBody>
          </p:sp>
          <p:sp>
            <p:nvSpPr>
              <p:cNvPr id="18" name="Text Box 54"/>
              <p:cNvSpPr txBox="1">
                <a:spLocks noChangeArrowheads="1"/>
              </p:cNvSpPr>
              <p:nvPr/>
            </p:nvSpPr>
            <p:spPr bwMode="auto">
              <a:xfrm>
                <a:off x="1655" y="1687"/>
                <a:ext cx="3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 C1</a:t>
                </a:r>
              </a:p>
            </p:txBody>
          </p:sp>
          <p:sp>
            <p:nvSpPr>
              <p:cNvPr id="19" name="Text Box 55"/>
              <p:cNvSpPr txBox="1">
                <a:spLocks noChangeArrowheads="1"/>
              </p:cNvSpPr>
              <p:nvPr/>
            </p:nvSpPr>
            <p:spPr bwMode="auto">
              <a:xfrm>
                <a:off x="864" y="1910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A</a:t>
                </a:r>
              </a:p>
            </p:txBody>
          </p:sp>
          <p:sp>
            <p:nvSpPr>
              <p:cNvPr id="20" name="Text Box 56"/>
              <p:cNvSpPr txBox="1">
                <a:spLocks noChangeArrowheads="1"/>
              </p:cNvSpPr>
              <p:nvPr/>
            </p:nvSpPr>
            <p:spPr bwMode="auto">
              <a:xfrm>
                <a:off x="1125" y="1901"/>
                <a:ext cx="3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D1</a:t>
                </a:r>
              </a:p>
            </p:txBody>
          </p:sp>
          <p:sp>
            <p:nvSpPr>
              <p:cNvPr id="21" name="Text Box 57"/>
              <p:cNvSpPr txBox="1">
                <a:spLocks noChangeArrowheads="1"/>
              </p:cNvSpPr>
              <p:nvPr/>
            </p:nvSpPr>
            <p:spPr bwMode="auto">
              <a:xfrm>
                <a:off x="1446" y="1901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D</a:t>
                </a:r>
              </a:p>
            </p:txBody>
          </p:sp>
          <p:sp>
            <p:nvSpPr>
              <p:cNvPr id="22" name="Text Box 58"/>
              <p:cNvSpPr txBox="1">
                <a:spLocks noChangeArrowheads="1"/>
              </p:cNvSpPr>
              <p:nvPr/>
            </p:nvSpPr>
            <p:spPr bwMode="auto">
              <a:xfrm>
                <a:off x="1714" y="1893"/>
                <a:ext cx="3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C2</a:t>
                </a:r>
              </a:p>
            </p:txBody>
          </p:sp>
        </p:grpSp>
        <p:sp>
          <p:nvSpPr>
            <p:cNvPr id="37" name="Text Box 64"/>
            <p:cNvSpPr txBox="1">
              <a:spLocks noChangeArrowheads="1"/>
            </p:cNvSpPr>
            <p:nvPr/>
          </p:nvSpPr>
          <p:spPr bwMode="auto">
            <a:xfrm>
              <a:off x="1499179" y="4727164"/>
              <a:ext cx="4219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y</a:t>
              </a:r>
              <a:r>
                <a:rPr lang="it-IT" altLang="it-IT" sz="2000" b="1" baseline="-25000" dirty="0"/>
                <a:t>2</a:t>
              </a:r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1740479" y="4498564"/>
              <a:ext cx="6591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y</a:t>
              </a:r>
              <a:r>
                <a:rPr lang="it-IT" altLang="it-IT" sz="2000" b="1" baseline="-25000" dirty="0"/>
                <a:t>1</a:t>
              </a:r>
              <a:r>
                <a:rPr lang="it-IT" altLang="it-IT" sz="2000" b="1" dirty="0"/>
                <a:t>y</a:t>
              </a:r>
              <a:r>
                <a:rPr lang="it-IT" altLang="it-IT" sz="2000" b="1" baseline="-25000" dirty="0"/>
                <a:t>0</a:t>
              </a:r>
            </a:p>
          </p:txBody>
        </p:sp>
      </p:grpSp>
      <p:grpSp>
        <p:nvGrpSpPr>
          <p:cNvPr id="110" name="Gruppo 109"/>
          <p:cNvGrpSpPr/>
          <p:nvPr/>
        </p:nvGrpSpPr>
        <p:grpSpPr>
          <a:xfrm>
            <a:off x="2708414" y="4098752"/>
            <a:ext cx="5581384" cy="2609957"/>
            <a:chOff x="2708414" y="4098752"/>
            <a:chExt cx="5581384" cy="2609957"/>
          </a:xfrm>
        </p:grpSpPr>
        <p:sp>
          <p:nvSpPr>
            <p:cNvPr id="40" name="object 20"/>
            <p:cNvSpPr/>
            <p:nvPr/>
          </p:nvSpPr>
          <p:spPr>
            <a:xfrm>
              <a:off x="4724400" y="4530222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0" y="304800"/>
                  </a:moveTo>
                  <a:lnTo>
                    <a:pt x="3477" y="263453"/>
                  </a:lnTo>
                  <a:lnTo>
                    <a:pt x="13608" y="223793"/>
                  </a:lnTo>
                  <a:lnTo>
                    <a:pt x="29938" y="186183"/>
                  </a:lnTo>
                  <a:lnTo>
                    <a:pt x="52013" y="150988"/>
                  </a:lnTo>
                  <a:lnTo>
                    <a:pt x="79380" y="118571"/>
                  </a:lnTo>
                  <a:lnTo>
                    <a:pt x="111585" y="89296"/>
                  </a:lnTo>
                  <a:lnTo>
                    <a:pt x="148174" y="63527"/>
                  </a:lnTo>
                  <a:lnTo>
                    <a:pt x="188693" y="41627"/>
                  </a:lnTo>
                  <a:lnTo>
                    <a:pt x="232689" y="23961"/>
                  </a:lnTo>
                  <a:lnTo>
                    <a:pt x="279708" y="10892"/>
                  </a:lnTo>
                  <a:lnTo>
                    <a:pt x="329296" y="2783"/>
                  </a:lnTo>
                  <a:lnTo>
                    <a:pt x="381000" y="0"/>
                  </a:lnTo>
                  <a:lnTo>
                    <a:pt x="432703" y="2783"/>
                  </a:lnTo>
                  <a:lnTo>
                    <a:pt x="482291" y="10892"/>
                  </a:lnTo>
                  <a:lnTo>
                    <a:pt x="529310" y="23961"/>
                  </a:lnTo>
                  <a:lnTo>
                    <a:pt x="573306" y="41627"/>
                  </a:lnTo>
                  <a:lnTo>
                    <a:pt x="613825" y="63527"/>
                  </a:lnTo>
                  <a:lnTo>
                    <a:pt x="650414" y="89296"/>
                  </a:lnTo>
                  <a:lnTo>
                    <a:pt x="682619" y="118571"/>
                  </a:lnTo>
                  <a:lnTo>
                    <a:pt x="709986" y="150988"/>
                  </a:lnTo>
                  <a:lnTo>
                    <a:pt x="732061" y="186183"/>
                  </a:lnTo>
                  <a:lnTo>
                    <a:pt x="748391" y="223793"/>
                  </a:lnTo>
                  <a:lnTo>
                    <a:pt x="758522" y="263453"/>
                  </a:lnTo>
                  <a:lnTo>
                    <a:pt x="762000" y="304800"/>
                  </a:lnTo>
                  <a:lnTo>
                    <a:pt x="758522" y="346146"/>
                  </a:lnTo>
                  <a:lnTo>
                    <a:pt x="748391" y="385806"/>
                  </a:lnTo>
                  <a:lnTo>
                    <a:pt x="732061" y="423416"/>
                  </a:lnTo>
                  <a:lnTo>
                    <a:pt x="709986" y="458611"/>
                  </a:lnTo>
                  <a:lnTo>
                    <a:pt x="682619" y="491028"/>
                  </a:lnTo>
                  <a:lnTo>
                    <a:pt x="650414" y="520303"/>
                  </a:lnTo>
                  <a:lnTo>
                    <a:pt x="613825" y="546072"/>
                  </a:lnTo>
                  <a:lnTo>
                    <a:pt x="573306" y="567972"/>
                  </a:lnTo>
                  <a:lnTo>
                    <a:pt x="529310" y="585638"/>
                  </a:lnTo>
                  <a:lnTo>
                    <a:pt x="482291" y="598707"/>
                  </a:lnTo>
                  <a:lnTo>
                    <a:pt x="432703" y="606816"/>
                  </a:lnTo>
                  <a:lnTo>
                    <a:pt x="381000" y="609600"/>
                  </a:lnTo>
                  <a:lnTo>
                    <a:pt x="329296" y="606816"/>
                  </a:lnTo>
                  <a:lnTo>
                    <a:pt x="279708" y="598707"/>
                  </a:lnTo>
                  <a:lnTo>
                    <a:pt x="232689" y="585638"/>
                  </a:lnTo>
                  <a:lnTo>
                    <a:pt x="188693" y="567972"/>
                  </a:lnTo>
                  <a:lnTo>
                    <a:pt x="148174" y="546072"/>
                  </a:lnTo>
                  <a:lnTo>
                    <a:pt x="111585" y="520303"/>
                  </a:lnTo>
                  <a:lnTo>
                    <a:pt x="79380" y="491028"/>
                  </a:lnTo>
                  <a:lnTo>
                    <a:pt x="52013" y="458611"/>
                  </a:lnTo>
                  <a:lnTo>
                    <a:pt x="29938" y="423416"/>
                  </a:lnTo>
                  <a:lnTo>
                    <a:pt x="13608" y="385806"/>
                  </a:lnTo>
                  <a:lnTo>
                    <a:pt x="3477" y="346146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1"/>
            <p:cNvSpPr/>
            <p:nvPr/>
          </p:nvSpPr>
          <p:spPr>
            <a:xfrm>
              <a:off x="4823897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46" name="object 26"/>
            <p:cNvSpPr/>
            <p:nvPr/>
          </p:nvSpPr>
          <p:spPr>
            <a:xfrm>
              <a:off x="6248400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7"/>
            <p:cNvSpPr/>
            <p:nvPr/>
          </p:nvSpPr>
          <p:spPr>
            <a:xfrm>
              <a:off x="6248400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3"/>
            <p:cNvSpPr/>
            <p:nvPr/>
          </p:nvSpPr>
          <p:spPr>
            <a:xfrm>
              <a:off x="7543800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3"/>
            <p:cNvSpPr/>
            <p:nvPr/>
          </p:nvSpPr>
          <p:spPr>
            <a:xfrm>
              <a:off x="5024628" y="4449450"/>
              <a:ext cx="161544" cy="16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5"/>
            <p:cNvSpPr txBox="1"/>
            <p:nvPr/>
          </p:nvSpPr>
          <p:spPr>
            <a:xfrm>
              <a:off x="4854828" y="4098752"/>
              <a:ext cx="52197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Times New Roman"/>
                  <a:cs typeface="Times New Roman"/>
                </a:rPr>
                <a:t>i</a:t>
              </a:r>
              <a:r>
                <a:rPr sz="1800" spc="-7" baseline="-20833" dirty="0">
                  <a:latin typeface="Times New Roman"/>
                  <a:cs typeface="Times New Roman"/>
                </a:rPr>
                <a:t>1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5" dirty="0">
                  <a:solidFill>
                    <a:srgbClr val="00CC99"/>
                  </a:solidFill>
                  <a:latin typeface="Times New Roman"/>
                  <a:cs typeface="Times New Roman"/>
                </a:rPr>
                <a:t>u</a:t>
              </a:r>
              <a:r>
                <a:rPr sz="1800" spc="-7" baseline="-20833" dirty="0">
                  <a:solidFill>
                    <a:srgbClr val="00CC99"/>
                  </a:solidFill>
                  <a:latin typeface="Times New Roman"/>
                  <a:cs typeface="Times New Roman"/>
                </a:rPr>
                <a:t>1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49" name="object 29"/>
            <p:cNvSpPr/>
            <p:nvPr/>
          </p:nvSpPr>
          <p:spPr>
            <a:xfrm>
              <a:off x="5486400" y="5177922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685800" y="0"/>
                  </a:moveTo>
                  <a:lnTo>
                    <a:pt x="685800" y="76200"/>
                  </a:lnTo>
                  <a:lnTo>
                    <a:pt x="749300" y="44450"/>
                  </a:lnTo>
                  <a:lnTo>
                    <a:pt x="698500" y="44450"/>
                  </a:lnTo>
                  <a:lnTo>
                    <a:pt x="698500" y="31750"/>
                  </a:lnTo>
                  <a:lnTo>
                    <a:pt x="749300" y="31750"/>
                  </a:lnTo>
                  <a:lnTo>
                    <a:pt x="685800" y="0"/>
                  </a:lnTo>
                  <a:close/>
                </a:path>
                <a:path w="762000" h="76200">
                  <a:moveTo>
                    <a:pt x="685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85800" y="44450"/>
                  </a:lnTo>
                  <a:lnTo>
                    <a:pt x="685800" y="31750"/>
                  </a:lnTo>
                  <a:close/>
                </a:path>
                <a:path w="762000" h="76200">
                  <a:moveTo>
                    <a:pt x="749300" y="31750"/>
                  </a:moveTo>
                  <a:lnTo>
                    <a:pt x="698500" y="31750"/>
                  </a:lnTo>
                  <a:lnTo>
                    <a:pt x="698500" y="44450"/>
                  </a:lnTo>
                  <a:lnTo>
                    <a:pt x="749300" y="44450"/>
                  </a:lnTo>
                  <a:lnTo>
                    <a:pt x="762000" y="38100"/>
                  </a:lnTo>
                  <a:lnTo>
                    <a:pt x="7493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0"/>
            <p:cNvSpPr txBox="1"/>
            <p:nvPr/>
          </p:nvSpPr>
          <p:spPr>
            <a:xfrm>
              <a:off x="5524753" y="4823211"/>
              <a:ext cx="521334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</a:t>
              </a:r>
              <a:r>
                <a:rPr sz="1800" baseline="-20833" dirty="0">
                  <a:latin typeface="Times New Roman"/>
                  <a:cs typeface="Times New Roman"/>
                </a:rPr>
                <a:t>2</a:t>
              </a:r>
              <a:r>
                <a:rPr sz="1800" dirty="0">
                  <a:latin typeface="Times New Roman"/>
                  <a:cs typeface="Times New Roman"/>
                </a:rPr>
                <a:t>,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u</a:t>
              </a:r>
              <a:r>
                <a:rPr sz="1800" baseline="-20833" dirty="0">
                  <a:solidFill>
                    <a:srgbClr val="3333CC"/>
                  </a:solidFill>
                  <a:latin typeface="Times New Roman"/>
                  <a:cs typeface="Times New Roman"/>
                </a:rPr>
                <a:t>2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51" name="object 31"/>
            <p:cNvSpPr/>
            <p:nvPr/>
          </p:nvSpPr>
          <p:spPr>
            <a:xfrm>
              <a:off x="7467600" y="4530222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0" y="304800"/>
                  </a:moveTo>
                  <a:lnTo>
                    <a:pt x="3477" y="263453"/>
                  </a:lnTo>
                  <a:lnTo>
                    <a:pt x="13608" y="223793"/>
                  </a:lnTo>
                  <a:lnTo>
                    <a:pt x="29938" y="186183"/>
                  </a:lnTo>
                  <a:lnTo>
                    <a:pt x="52013" y="150988"/>
                  </a:lnTo>
                  <a:lnTo>
                    <a:pt x="79380" y="118571"/>
                  </a:lnTo>
                  <a:lnTo>
                    <a:pt x="111585" y="89296"/>
                  </a:lnTo>
                  <a:lnTo>
                    <a:pt x="148174" y="63527"/>
                  </a:lnTo>
                  <a:lnTo>
                    <a:pt x="188693" y="41627"/>
                  </a:lnTo>
                  <a:lnTo>
                    <a:pt x="232689" y="23961"/>
                  </a:lnTo>
                  <a:lnTo>
                    <a:pt x="279708" y="10892"/>
                  </a:lnTo>
                  <a:lnTo>
                    <a:pt x="329296" y="2783"/>
                  </a:lnTo>
                  <a:lnTo>
                    <a:pt x="381000" y="0"/>
                  </a:lnTo>
                  <a:lnTo>
                    <a:pt x="432703" y="2783"/>
                  </a:lnTo>
                  <a:lnTo>
                    <a:pt x="482291" y="10892"/>
                  </a:lnTo>
                  <a:lnTo>
                    <a:pt x="529310" y="23961"/>
                  </a:lnTo>
                  <a:lnTo>
                    <a:pt x="573306" y="41627"/>
                  </a:lnTo>
                  <a:lnTo>
                    <a:pt x="613825" y="63527"/>
                  </a:lnTo>
                  <a:lnTo>
                    <a:pt x="650414" y="89296"/>
                  </a:lnTo>
                  <a:lnTo>
                    <a:pt x="682619" y="118571"/>
                  </a:lnTo>
                  <a:lnTo>
                    <a:pt x="709986" y="150988"/>
                  </a:lnTo>
                  <a:lnTo>
                    <a:pt x="732061" y="186183"/>
                  </a:lnTo>
                  <a:lnTo>
                    <a:pt x="748391" y="223793"/>
                  </a:lnTo>
                  <a:lnTo>
                    <a:pt x="758522" y="263453"/>
                  </a:lnTo>
                  <a:lnTo>
                    <a:pt x="762000" y="304800"/>
                  </a:lnTo>
                  <a:lnTo>
                    <a:pt x="758522" y="346146"/>
                  </a:lnTo>
                  <a:lnTo>
                    <a:pt x="748391" y="385806"/>
                  </a:lnTo>
                  <a:lnTo>
                    <a:pt x="732061" y="423416"/>
                  </a:lnTo>
                  <a:lnTo>
                    <a:pt x="709986" y="458611"/>
                  </a:lnTo>
                  <a:lnTo>
                    <a:pt x="682619" y="491028"/>
                  </a:lnTo>
                  <a:lnTo>
                    <a:pt x="650414" y="520303"/>
                  </a:lnTo>
                  <a:lnTo>
                    <a:pt x="613825" y="546072"/>
                  </a:lnTo>
                  <a:lnTo>
                    <a:pt x="573306" y="567972"/>
                  </a:lnTo>
                  <a:lnTo>
                    <a:pt x="529310" y="585638"/>
                  </a:lnTo>
                  <a:lnTo>
                    <a:pt x="482291" y="598707"/>
                  </a:lnTo>
                  <a:lnTo>
                    <a:pt x="432703" y="606816"/>
                  </a:lnTo>
                  <a:lnTo>
                    <a:pt x="381000" y="609600"/>
                  </a:lnTo>
                  <a:lnTo>
                    <a:pt x="329296" y="606816"/>
                  </a:lnTo>
                  <a:lnTo>
                    <a:pt x="279708" y="598707"/>
                  </a:lnTo>
                  <a:lnTo>
                    <a:pt x="232689" y="585638"/>
                  </a:lnTo>
                  <a:lnTo>
                    <a:pt x="188693" y="567972"/>
                  </a:lnTo>
                  <a:lnTo>
                    <a:pt x="148174" y="546072"/>
                  </a:lnTo>
                  <a:lnTo>
                    <a:pt x="111585" y="520303"/>
                  </a:lnTo>
                  <a:lnTo>
                    <a:pt x="79380" y="491028"/>
                  </a:lnTo>
                  <a:lnTo>
                    <a:pt x="52013" y="458611"/>
                  </a:lnTo>
                  <a:lnTo>
                    <a:pt x="29938" y="423416"/>
                  </a:lnTo>
                  <a:lnTo>
                    <a:pt x="13608" y="385806"/>
                  </a:lnTo>
                  <a:lnTo>
                    <a:pt x="3477" y="346146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2"/>
            <p:cNvSpPr/>
            <p:nvPr/>
          </p:nvSpPr>
          <p:spPr>
            <a:xfrm>
              <a:off x="7553962" y="489564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4"/>
            <p:cNvSpPr/>
            <p:nvPr/>
          </p:nvSpPr>
          <p:spPr>
            <a:xfrm>
              <a:off x="7767828" y="4449450"/>
              <a:ext cx="161544" cy="16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6"/>
            <p:cNvSpPr txBox="1"/>
            <p:nvPr/>
          </p:nvSpPr>
          <p:spPr>
            <a:xfrm>
              <a:off x="7598409" y="4098752"/>
              <a:ext cx="52197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Times New Roman"/>
                  <a:cs typeface="Times New Roman"/>
                </a:rPr>
                <a:t>i</a:t>
              </a:r>
              <a:r>
                <a:rPr sz="1800" spc="-7" baseline="-20833" dirty="0">
                  <a:latin typeface="Times New Roman"/>
                  <a:cs typeface="Times New Roman"/>
                </a:rPr>
                <a:t>2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u</a:t>
              </a:r>
              <a:r>
                <a:rPr lang="it-IT" sz="1800" baseline="-20833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57" name="object 37"/>
            <p:cNvSpPr/>
            <p:nvPr/>
          </p:nvSpPr>
          <p:spPr>
            <a:xfrm>
              <a:off x="6934200" y="5177922"/>
              <a:ext cx="609600" cy="76200"/>
            </a:xfrm>
            <a:custGeom>
              <a:avLst/>
              <a:gdLst/>
              <a:ahLst/>
              <a:cxnLst/>
              <a:rect l="l" t="t" r="r" b="b"/>
              <a:pathLst>
                <a:path w="609600" h="76200">
                  <a:moveTo>
                    <a:pt x="533400" y="0"/>
                  </a:moveTo>
                  <a:lnTo>
                    <a:pt x="533400" y="76200"/>
                  </a:lnTo>
                  <a:lnTo>
                    <a:pt x="596900" y="44450"/>
                  </a:lnTo>
                  <a:lnTo>
                    <a:pt x="546100" y="44450"/>
                  </a:lnTo>
                  <a:lnTo>
                    <a:pt x="546100" y="31750"/>
                  </a:lnTo>
                  <a:lnTo>
                    <a:pt x="596900" y="31750"/>
                  </a:lnTo>
                  <a:lnTo>
                    <a:pt x="533400" y="0"/>
                  </a:lnTo>
                  <a:close/>
                </a:path>
                <a:path w="609600" h="76200">
                  <a:moveTo>
                    <a:pt x="5334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</a:path>
                <a:path w="609600" h="76200">
                  <a:moveTo>
                    <a:pt x="596900" y="31750"/>
                  </a:moveTo>
                  <a:lnTo>
                    <a:pt x="546100" y="31750"/>
                  </a:lnTo>
                  <a:lnTo>
                    <a:pt x="546100" y="44450"/>
                  </a:lnTo>
                  <a:lnTo>
                    <a:pt x="596900" y="44450"/>
                  </a:lnTo>
                  <a:lnTo>
                    <a:pt x="609600" y="38100"/>
                  </a:lnTo>
                  <a:lnTo>
                    <a:pt x="5969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8"/>
            <p:cNvSpPr txBox="1"/>
            <p:nvPr/>
          </p:nvSpPr>
          <p:spPr>
            <a:xfrm>
              <a:off x="6988809" y="4861311"/>
              <a:ext cx="521334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</a:t>
              </a:r>
              <a:r>
                <a:rPr sz="1800" baseline="-20833" dirty="0">
                  <a:latin typeface="Times New Roman"/>
                  <a:cs typeface="Times New Roman"/>
                </a:rPr>
                <a:t>2</a:t>
              </a:r>
              <a:r>
                <a:rPr sz="1800" dirty="0">
                  <a:latin typeface="Times New Roman"/>
                  <a:cs typeface="Times New Roman"/>
                </a:rPr>
                <a:t>,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u</a:t>
              </a:r>
              <a:r>
                <a:rPr lang="it-IT" sz="1800" baseline="-20833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59" name="object 24"/>
            <p:cNvSpPr txBox="1"/>
            <p:nvPr/>
          </p:nvSpPr>
          <p:spPr>
            <a:xfrm>
              <a:off x="6430087" y="5035355"/>
              <a:ext cx="39344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solidFill>
                    <a:srgbClr val="FF0000"/>
                  </a:solidFill>
                  <a:latin typeface="Symbol"/>
                  <a:cs typeface="Symbol"/>
                </a:rPr>
                <a:t>A1</a:t>
              </a:r>
              <a:endParaRPr sz="2400" b="1" dirty="0">
                <a:solidFill>
                  <a:srgbClr val="FF0000"/>
                </a:solidFill>
                <a:latin typeface="Symbol"/>
                <a:cs typeface="Symbol"/>
              </a:endParaRPr>
            </a:p>
          </p:txBody>
        </p:sp>
        <p:sp>
          <p:nvSpPr>
            <p:cNvPr id="60" name="object 24"/>
            <p:cNvSpPr txBox="1"/>
            <p:nvPr/>
          </p:nvSpPr>
          <p:spPr>
            <a:xfrm>
              <a:off x="7767828" y="5035355"/>
              <a:ext cx="39344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solidFill>
                    <a:srgbClr val="FF0000"/>
                  </a:solidFill>
                  <a:latin typeface="Symbol"/>
                  <a:cs typeface="Symbol"/>
                </a:rPr>
                <a:t>B</a:t>
              </a:r>
              <a:endParaRPr sz="2400" b="1" dirty="0">
                <a:solidFill>
                  <a:srgbClr val="FF0000"/>
                </a:solidFill>
                <a:latin typeface="Symbol"/>
                <a:cs typeface="Symbol"/>
              </a:endParaRPr>
            </a:p>
          </p:txBody>
        </p:sp>
        <p:sp>
          <p:nvSpPr>
            <p:cNvPr id="44" name="object 24"/>
            <p:cNvSpPr txBox="1"/>
            <p:nvPr/>
          </p:nvSpPr>
          <p:spPr>
            <a:xfrm>
              <a:off x="5037620" y="5033444"/>
              <a:ext cx="39344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solidFill>
                    <a:srgbClr val="FFFF00"/>
                  </a:solidFill>
                  <a:latin typeface="Symbol"/>
                  <a:cs typeface="Symbol"/>
                </a:rPr>
                <a:t>A</a:t>
              </a:r>
              <a:endParaRPr sz="2400" b="1" dirty="0">
                <a:solidFill>
                  <a:srgbClr val="FFFF00"/>
                </a:solidFill>
                <a:latin typeface="Symbol"/>
                <a:cs typeface="Symbol"/>
              </a:endParaRPr>
            </a:p>
          </p:txBody>
        </p:sp>
        <p:grpSp>
          <p:nvGrpSpPr>
            <p:cNvPr id="87" name="Gruppo 86"/>
            <p:cNvGrpSpPr/>
            <p:nvPr/>
          </p:nvGrpSpPr>
          <p:grpSpPr>
            <a:xfrm>
              <a:off x="5486561" y="5541061"/>
              <a:ext cx="2803237" cy="1167648"/>
              <a:chOff x="5486561" y="5541061"/>
              <a:chExt cx="2803237" cy="1167648"/>
            </a:xfrm>
          </p:grpSpPr>
          <p:sp>
            <p:nvSpPr>
              <p:cNvPr id="62" name="object 20"/>
              <p:cNvSpPr/>
              <p:nvPr/>
            </p:nvSpPr>
            <p:spPr>
              <a:xfrm>
                <a:off x="5486561" y="5641909"/>
                <a:ext cx="7620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609600">
                    <a:moveTo>
                      <a:pt x="0" y="304800"/>
                    </a:moveTo>
                    <a:lnTo>
                      <a:pt x="3477" y="263453"/>
                    </a:lnTo>
                    <a:lnTo>
                      <a:pt x="13608" y="223793"/>
                    </a:lnTo>
                    <a:lnTo>
                      <a:pt x="29938" y="186183"/>
                    </a:lnTo>
                    <a:lnTo>
                      <a:pt x="52013" y="150988"/>
                    </a:lnTo>
                    <a:lnTo>
                      <a:pt x="79380" y="118571"/>
                    </a:lnTo>
                    <a:lnTo>
                      <a:pt x="111585" y="89296"/>
                    </a:lnTo>
                    <a:lnTo>
                      <a:pt x="148174" y="63527"/>
                    </a:lnTo>
                    <a:lnTo>
                      <a:pt x="188693" y="41627"/>
                    </a:lnTo>
                    <a:lnTo>
                      <a:pt x="232689" y="23961"/>
                    </a:lnTo>
                    <a:lnTo>
                      <a:pt x="279708" y="10892"/>
                    </a:lnTo>
                    <a:lnTo>
                      <a:pt x="329296" y="2783"/>
                    </a:lnTo>
                    <a:lnTo>
                      <a:pt x="381000" y="0"/>
                    </a:lnTo>
                    <a:lnTo>
                      <a:pt x="432703" y="2783"/>
                    </a:lnTo>
                    <a:lnTo>
                      <a:pt x="482291" y="10892"/>
                    </a:lnTo>
                    <a:lnTo>
                      <a:pt x="529310" y="23961"/>
                    </a:lnTo>
                    <a:lnTo>
                      <a:pt x="573306" y="41627"/>
                    </a:lnTo>
                    <a:lnTo>
                      <a:pt x="613825" y="63527"/>
                    </a:lnTo>
                    <a:lnTo>
                      <a:pt x="650414" y="89296"/>
                    </a:lnTo>
                    <a:lnTo>
                      <a:pt x="682619" y="118571"/>
                    </a:lnTo>
                    <a:lnTo>
                      <a:pt x="709986" y="150988"/>
                    </a:lnTo>
                    <a:lnTo>
                      <a:pt x="732061" y="186183"/>
                    </a:lnTo>
                    <a:lnTo>
                      <a:pt x="748391" y="223793"/>
                    </a:lnTo>
                    <a:lnTo>
                      <a:pt x="758522" y="263453"/>
                    </a:lnTo>
                    <a:lnTo>
                      <a:pt x="762000" y="304800"/>
                    </a:lnTo>
                    <a:lnTo>
                      <a:pt x="758522" y="346146"/>
                    </a:lnTo>
                    <a:lnTo>
                      <a:pt x="748391" y="385806"/>
                    </a:lnTo>
                    <a:lnTo>
                      <a:pt x="732061" y="423416"/>
                    </a:lnTo>
                    <a:lnTo>
                      <a:pt x="709986" y="458611"/>
                    </a:lnTo>
                    <a:lnTo>
                      <a:pt x="682619" y="491028"/>
                    </a:lnTo>
                    <a:lnTo>
                      <a:pt x="650414" y="520303"/>
                    </a:lnTo>
                    <a:lnTo>
                      <a:pt x="613825" y="546072"/>
                    </a:lnTo>
                    <a:lnTo>
                      <a:pt x="573306" y="567972"/>
                    </a:lnTo>
                    <a:lnTo>
                      <a:pt x="529310" y="585638"/>
                    </a:lnTo>
                    <a:lnTo>
                      <a:pt x="482291" y="598707"/>
                    </a:lnTo>
                    <a:lnTo>
                      <a:pt x="432703" y="606816"/>
                    </a:lnTo>
                    <a:lnTo>
                      <a:pt x="381000" y="609600"/>
                    </a:lnTo>
                    <a:lnTo>
                      <a:pt x="329296" y="606816"/>
                    </a:lnTo>
                    <a:lnTo>
                      <a:pt x="279708" y="598707"/>
                    </a:lnTo>
                    <a:lnTo>
                      <a:pt x="232689" y="585638"/>
                    </a:lnTo>
                    <a:lnTo>
                      <a:pt x="188693" y="567972"/>
                    </a:lnTo>
                    <a:lnTo>
                      <a:pt x="148174" y="546072"/>
                    </a:lnTo>
                    <a:lnTo>
                      <a:pt x="111585" y="520303"/>
                    </a:lnTo>
                    <a:lnTo>
                      <a:pt x="79380" y="491028"/>
                    </a:lnTo>
                    <a:lnTo>
                      <a:pt x="52013" y="458611"/>
                    </a:lnTo>
                    <a:lnTo>
                      <a:pt x="29938" y="423416"/>
                    </a:lnTo>
                    <a:lnTo>
                      <a:pt x="13608" y="385806"/>
                    </a:lnTo>
                    <a:lnTo>
                      <a:pt x="3477" y="346146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21"/>
              <p:cNvSpPr/>
              <p:nvPr/>
            </p:nvSpPr>
            <p:spPr>
              <a:xfrm>
                <a:off x="5586058" y="6022909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342900" y="0"/>
                    </a:moveTo>
                    <a:lnTo>
                      <a:pt x="296375" y="3130"/>
                    </a:lnTo>
                    <a:lnTo>
                      <a:pt x="251751" y="12250"/>
                    </a:lnTo>
                    <a:lnTo>
                      <a:pt x="209436" y="26949"/>
                    </a:lnTo>
                    <a:lnTo>
                      <a:pt x="169841" y="46820"/>
                    </a:lnTo>
                    <a:lnTo>
                      <a:pt x="133373" y="71454"/>
                    </a:lnTo>
                    <a:lnTo>
                      <a:pt x="100441" y="100441"/>
                    </a:lnTo>
                    <a:lnTo>
                      <a:pt x="71454" y="133373"/>
                    </a:lnTo>
                    <a:lnTo>
                      <a:pt x="46820" y="169841"/>
                    </a:lnTo>
                    <a:lnTo>
                      <a:pt x="26949" y="209436"/>
                    </a:lnTo>
                    <a:lnTo>
                      <a:pt x="12250" y="251751"/>
                    </a:lnTo>
                    <a:lnTo>
                      <a:pt x="3130" y="296375"/>
                    </a:lnTo>
                    <a:lnTo>
                      <a:pt x="0" y="342900"/>
                    </a:lnTo>
                    <a:lnTo>
                      <a:pt x="3130" y="389424"/>
                    </a:lnTo>
                    <a:lnTo>
                      <a:pt x="12250" y="434048"/>
                    </a:lnTo>
                    <a:lnTo>
                      <a:pt x="26949" y="476363"/>
                    </a:lnTo>
                    <a:lnTo>
                      <a:pt x="46820" y="515958"/>
                    </a:lnTo>
                    <a:lnTo>
                      <a:pt x="71454" y="552426"/>
                    </a:lnTo>
                    <a:lnTo>
                      <a:pt x="100441" y="585358"/>
                    </a:lnTo>
                    <a:lnTo>
                      <a:pt x="133373" y="614345"/>
                    </a:lnTo>
                    <a:lnTo>
                      <a:pt x="169841" y="638979"/>
                    </a:lnTo>
                    <a:lnTo>
                      <a:pt x="209436" y="658850"/>
                    </a:lnTo>
                    <a:lnTo>
                      <a:pt x="251751" y="673549"/>
                    </a:lnTo>
                    <a:lnTo>
                      <a:pt x="296375" y="682669"/>
                    </a:lnTo>
                    <a:lnTo>
                      <a:pt x="342900" y="685800"/>
                    </a:lnTo>
                    <a:lnTo>
                      <a:pt x="389424" y="682669"/>
                    </a:lnTo>
                    <a:lnTo>
                      <a:pt x="434048" y="673549"/>
                    </a:lnTo>
                    <a:lnTo>
                      <a:pt x="476363" y="658850"/>
                    </a:lnTo>
                    <a:lnTo>
                      <a:pt x="515958" y="638979"/>
                    </a:lnTo>
                    <a:lnTo>
                      <a:pt x="552426" y="614345"/>
                    </a:lnTo>
                    <a:lnTo>
                      <a:pt x="585358" y="585358"/>
                    </a:lnTo>
                    <a:lnTo>
                      <a:pt x="614345" y="552426"/>
                    </a:lnTo>
                    <a:lnTo>
                      <a:pt x="638979" y="515958"/>
                    </a:lnTo>
                    <a:lnTo>
                      <a:pt x="658850" y="476363"/>
                    </a:lnTo>
                    <a:lnTo>
                      <a:pt x="673549" y="434048"/>
                    </a:lnTo>
                    <a:lnTo>
                      <a:pt x="682669" y="389424"/>
                    </a:lnTo>
                    <a:lnTo>
                      <a:pt x="685800" y="342900"/>
                    </a:lnTo>
                    <a:lnTo>
                      <a:pt x="682669" y="296375"/>
                    </a:lnTo>
                    <a:lnTo>
                      <a:pt x="673549" y="251751"/>
                    </a:lnTo>
                    <a:lnTo>
                      <a:pt x="658850" y="209436"/>
                    </a:lnTo>
                    <a:lnTo>
                      <a:pt x="638979" y="169841"/>
                    </a:lnTo>
                    <a:lnTo>
                      <a:pt x="614345" y="133373"/>
                    </a:lnTo>
                    <a:lnTo>
                      <a:pt x="585358" y="100441"/>
                    </a:lnTo>
                    <a:lnTo>
                      <a:pt x="552426" y="71454"/>
                    </a:lnTo>
                    <a:lnTo>
                      <a:pt x="515958" y="46820"/>
                    </a:lnTo>
                    <a:lnTo>
                      <a:pt x="476363" y="26949"/>
                    </a:lnTo>
                    <a:lnTo>
                      <a:pt x="434048" y="12250"/>
                    </a:lnTo>
                    <a:lnTo>
                      <a:pt x="389424" y="3130"/>
                    </a:lnTo>
                    <a:lnTo>
                      <a:pt x="342900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sz="2800"/>
              </a:p>
            </p:txBody>
          </p:sp>
          <p:sp>
            <p:nvSpPr>
              <p:cNvPr id="64" name="object 22"/>
              <p:cNvSpPr/>
              <p:nvPr/>
            </p:nvSpPr>
            <p:spPr>
              <a:xfrm>
                <a:off x="5573874" y="6022909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0" y="342900"/>
                    </a:moveTo>
                    <a:lnTo>
                      <a:pt x="3130" y="296375"/>
                    </a:lnTo>
                    <a:lnTo>
                      <a:pt x="12250" y="251751"/>
                    </a:lnTo>
                    <a:lnTo>
                      <a:pt x="26949" y="209436"/>
                    </a:lnTo>
                    <a:lnTo>
                      <a:pt x="46820" y="169841"/>
                    </a:lnTo>
                    <a:lnTo>
                      <a:pt x="71454" y="133373"/>
                    </a:lnTo>
                    <a:lnTo>
                      <a:pt x="100441" y="100441"/>
                    </a:lnTo>
                    <a:lnTo>
                      <a:pt x="133373" y="71454"/>
                    </a:lnTo>
                    <a:lnTo>
                      <a:pt x="169841" y="46820"/>
                    </a:lnTo>
                    <a:lnTo>
                      <a:pt x="209436" y="26949"/>
                    </a:lnTo>
                    <a:lnTo>
                      <a:pt x="251751" y="12250"/>
                    </a:lnTo>
                    <a:lnTo>
                      <a:pt x="296375" y="3130"/>
                    </a:lnTo>
                    <a:lnTo>
                      <a:pt x="342900" y="0"/>
                    </a:lnTo>
                    <a:lnTo>
                      <a:pt x="389424" y="3130"/>
                    </a:lnTo>
                    <a:lnTo>
                      <a:pt x="434048" y="12250"/>
                    </a:lnTo>
                    <a:lnTo>
                      <a:pt x="476363" y="26949"/>
                    </a:lnTo>
                    <a:lnTo>
                      <a:pt x="515958" y="46820"/>
                    </a:lnTo>
                    <a:lnTo>
                      <a:pt x="552426" y="71454"/>
                    </a:lnTo>
                    <a:lnTo>
                      <a:pt x="585358" y="100441"/>
                    </a:lnTo>
                    <a:lnTo>
                      <a:pt x="614345" y="133373"/>
                    </a:lnTo>
                    <a:lnTo>
                      <a:pt x="638979" y="169841"/>
                    </a:lnTo>
                    <a:lnTo>
                      <a:pt x="658850" y="209436"/>
                    </a:lnTo>
                    <a:lnTo>
                      <a:pt x="673549" y="251751"/>
                    </a:lnTo>
                    <a:lnTo>
                      <a:pt x="682669" y="296375"/>
                    </a:lnTo>
                    <a:lnTo>
                      <a:pt x="685800" y="342900"/>
                    </a:lnTo>
                    <a:lnTo>
                      <a:pt x="682669" y="389424"/>
                    </a:lnTo>
                    <a:lnTo>
                      <a:pt x="673549" y="434048"/>
                    </a:lnTo>
                    <a:lnTo>
                      <a:pt x="658850" y="476363"/>
                    </a:lnTo>
                    <a:lnTo>
                      <a:pt x="638979" y="515958"/>
                    </a:lnTo>
                    <a:lnTo>
                      <a:pt x="614345" y="552426"/>
                    </a:lnTo>
                    <a:lnTo>
                      <a:pt x="585358" y="585358"/>
                    </a:lnTo>
                    <a:lnTo>
                      <a:pt x="552426" y="614345"/>
                    </a:lnTo>
                    <a:lnTo>
                      <a:pt x="515958" y="638979"/>
                    </a:lnTo>
                    <a:lnTo>
                      <a:pt x="476363" y="658850"/>
                    </a:lnTo>
                    <a:lnTo>
                      <a:pt x="434048" y="673549"/>
                    </a:lnTo>
                    <a:lnTo>
                      <a:pt x="389424" y="682669"/>
                    </a:lnTo>
                    <a:lnTo>
                      <a:pt x="342900" y="685800"/>
                    </a:lnTo>
                    <a:lnTo>
                      <a:pt x="296375" y="682669"/>
                    </a:lnTo>
                    <a:lnTo>
                      <a:pt x="251751" y="673549"/>
                    </a:lnTo>
                    <a:lnTo>
                      <a:pt x="209436" y="658850"/>
                    </a:lnTo>
                    <a:lnTo>
                      <a:pt x="169841" y="638979"/>
                    </a:lnTo>
                    <a:lnTo>
                      <a:pt x="133373" y="614345"/>
                    </a:lnTo>
                    <a:lnTo>
                      <a:pt x="100441" y="585358"/>
                    </a:lnTo>
                    <a:lnTo>
                      <a:pt x="71454" y="552426"/>
                    </a:lnTo>
                    <a:lnTo>
                      <a:pt x="46820" y="515958"/>
                    </a:lnTo>
                    <a:lnTo>
                      <a:pt x="26949" y="476363"/>
                    </a:lnTo>
                    <a:lnTo>
                      <a:pt x="12250" y="434048"/>
                    </a:lnTo>
                    <a:lnTo>
                      <a:pt x="3130" y="389424"/>
                    </a:ln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0000"/>
              </a:solidFill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23"/>
              <p:cNvSpPr/>
              <p:nvPr/>
            </p:nvSpPr>
            <p:spPr>
              <a:xfrm>
                <a:off x="5786789" y="5561137"/>
                <a:ext cx="161544" cy="16154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24"/>
              <p:cNvSpPr txBox="1"/>
              <p:nvPr/>
            </p:nvSpPr>
            <p:spPr>
              <a:xfrm>
                <a:off x="5785391" y="6168689"/>
                <a:ext cx="393447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400" b="1" dirty="0">
                    <a:solidFill>
                      <a:srgbClr val="FFFF00"/>
                    </a:solidFill>
                    <a:latin typeface="Symbol"/>
                    <a:cs typeface="Symbol"/>
                  </a:rPr>
                  <a:t>A</a:t>
                </a:r>
                <a:endParaRPr sz="2400" b="1" dirty="0">
                  <a:solidFill>
                    <a:srgbClr val="FFFF00"/>
                  </a:solidFill>
                  <a:latin typeface="Symbol"/>
                  <a:cs typeface="Symbol"/>
                </a:endParaRPr>
              </a:p>
            </p:txBody>
          </p:sp>
          <p:sp>
            <p:nvSpPr>
              <p:cNvPr id="70" name="object 29"/>
              <p:cNvSpPr/>
              <p:nvPr/>
            </p:nvSpPr>
            <p:spPr>
              <a:xfrm>
                <a:off x="6248561" y="6289609"/>
                <a:ext cx="7620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">
                    <a:moveTo>
                      <a:pt x="685800" y="0"/>
                    </a:moveTo>
                    <a:lnTo>
                      <a:pt x="685800" y="76200"/>
                    </a:lnTo>
                    <a:lnTo>
                      <a:pt x="749300" y="44450"/>
                    </a:lnTo>
                    <a:lnTo>
                      <a:pt x="698500" y="44450"/>
                    </a:lnTo>
                    <a:lnTo>
                      <a:pt x="698500" y="31750"/>
                    </a:lnTo>
                    <a:lnTo>
                      <a:pt x="749300" y="31750"/>
                    </a:lnTo>
                    <a:lnTo>
                      <a:pt x="685800" y="0"/>
                    </a:lnTo>
                    <a:close/>
                  </a:path>
                  <a:path w="762000" h="76200">
                    <a:moveTo>
                      <a:pt x="685800" y="31750"/>
                    </a:moveTo>
                    <a:lnTo>
                      <a:pt x="0" y="31750"/>
                    </a:lnTo>
                    <a:lnTo>
                      <a:pt x="0" y="44450"/>
                    </a:lnTo>
                    <a:lnTo>
                      <a:pt x="685800" y="44450"/>
                    </a:lnTo>
                    <a:lnTo>
                      <a:pt x="685800" y="31750"/>
                    </a:lnTo>
                    <a:close/>
                  </a:path>
                  <a:path w="762000" h="76200">
                    <a:moveTo>
                      <a:pt x="749300" y="31750"/>
                    </a:moveTo>
                    <a:lnTo>
                      <a:pt x="698500" y="31750"/>
                    </a:lnTo>
                    <a:lnTo>
                      <a:pt x="698500" y="44450"/>
                    </a:lnTo>
                    <a:lnTo>
                      <a:pt x="749300" y="44450"/>
                    </a:lnTo>
                    <a:lnTo>
                      <a:pt x="762000" y="38100"/>
                    </a:lnTo>
                    <a:lnTo>
                      <a:pt x="749300" y="317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30"/>
              <p:cNvSpPr txBox="1"/>
              <p:nvPr/>
            </p:nvSpPr>
            <p:spPr>
              <a:xfrm>
                <a:off x="6286914" y="5934898"/>
                <a:ext cx="521334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dirty="0">
                    <a:latin typeface="Times New Roman"/>
                    <a:cs typeface="Times New Roman"/>
                  </a:rPr>
                  <a:t>i</a:t>
                </a:r>
                <a:r>
                  <a:rPr sz="1800" baseline="-20833" dirty="0">
                    <a:latin typeface="Times New Roman"/>
                    <a:cs typeface="Times New Roman"/>
                  </a:rPr>
                  <a:t>2</a:t>
                </a:r>
                <a:r>
                  <a:rPr sz="1800" dirty="0">
                    <a:latin typeface="Times New Roman"/>
                    <a:cs typeface="Times New Roman"/>
                  </a:rPr>
                  <a:t>,</a:t>
                </a:r>
                <a:r>
                  <a:rPr sz="1800" spc="-60" dirty="0">
                    <a:latin typeface="Times New Roman"/>
                    <a:cs typeface="Times New Roman"/>
                  </a:rPr>
                  <a:t> </a:t>
                </a:r>
                <a:r>
                  <a:rPr sz="1800" dirty="0">
                    <a:solidFill>
                      <a:srgbClr val="3333CC"/>
                    </a:solidFill>
                    <a:latin typeface="Times New Roman"/>
                    <a:cs typeface="Times New Roman"/>
                  </a:rPr>
                  <a:t>u</a:t>
                </a:r>
                <a:r>
                  <a:rPr sz="1800" baseline="-20833" dirty="0">
                    <a:solidFill>
                      <a:srgbClr val="3333CC"/>
                    </a:solidFill>
                    <a:latin typeface="Times New Roman"/>
                    <a:cs typeface="Times New Roman"/>
                  </a:rPr>
                  <a:t>2</a:t>
                </a:r>
                <a:endParaRPr sz="1800" baseline="-20833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object 31"/>
              <p:cNvSpPr/>
              <p:nvPr/>
            </p:nvSpPr>
            <p:spPr>
              <a:xfrm>
                <a:off x="6946493" y="5621833"/>
                <a:ext cx="7620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609600">
                    <a:moveTo>
                      <a:pt x="0" y="304800"/>
                    </a:moveTo>
                    <a:lnTo>
                      <a:pt x="3477" y="263453"/>
                    </a:lnTo>
                    <a:lnTo>
                      <a:pt x="13608" y="223793"/>
                    </a:lnTo>
                    <a:lnTo>
                      <a:pt x="29938" y="186183"/>
                    </a:lnTo>
                    <a:lnTo>
                      <a:pt x="52013" y="150988"/>
                    </a:lnTo>
                    <a:lnTo>
                      <a:pt x="79380" y="118571"/>
                    </a:lnTo>
                    <a:lnTo>
                      <a:pt x="111585" y="89296"/>
                    </a:lnTo>
                    <a:lnTo>
                      <a:pt x="148174" y="63527"/>
                    </a:lnTo>
                    <a:lnTo>
                      <a:pt x="188693" y="41627"/>
                    </a:lnTo>
                    <a:lnTo>
                      <a:pt x="232689" y="23961"/>
                    </a:lnTo>
                    <a:lnTo>
                      <a:pt x="279708" y="10892"/>
                    </a:lnTo>
                    <a:lnTo>
                      <a:pt x="329296" y="2783"/>
                    </a:lnTo>
                    <a:lnTo>
                      <a:pt x="381000" y="0"/>
                    </a:lnTo>
                    <a:lnTo>
                      <a:pt x="432703" y="2783"/>
                    </a:lnTo>
                    <a:lnTo>
                      <a:pt x="482291" y="10892"/>
                    </a:lnTo>
                    <a:lnTo>
                      <a:pt x="529310" y="23961"/>
                    </a:lnTo>
                    <a:lnTo>
                      <a:pt x="573306" y="41627"/>
                    </a:lnTo>
                    <a:lnTo>
                      <a:pt x="613825" y="63527"/>
                    </a:lnTo>
                    <a:lnTo>
                      <a:pt x="650414" y="89296"/>
                    </a:lnTo>
                    <a:lnTo>
                      <a:pt x="682619" y="118571"/>
                    </a:lnTo>
                    <a:lnTo>
                      <a:pt x="709986" y="150988"/>
                    </a:lnTo>
                    <a:lnTo>
                      <a:pt x="732061" y="186183"/>
                    </a:lnTo>
                    <a:lnTo>
                      <a:pt x="748391" y="223793"/>
                    </a:lnTo>
                    <a:lnTo>
                      <a:pt x="758522" y="263453"/>
                    </a:lnTo>
                    <a:lnTo>
                      <a:pt x="762000" y="304800"/>
                    </a:lnTo>
                    <a:lnTo>
                      <a:pt x="758522" y="346146"/>
                    </a:lnTo>
                    <a:lnTo>
                      <a:pt x="748391" y="385806"/>
                    </a:lnTo>
                    <a:lnTo>
                      <a:pt x="732061" y="423416"/>
                    </a:lnTo>
                    <a:lnTo>
                      <a:pt x="709986" y="458611"/>
                    </a:lnTo>
                    <a:lnTo>
                      <a:pt x="682619" y="491028"/>
                    </a:lnTo>
                    <a:lnTo>
                      <a:pt x="650414" y="520303"/>
                    </a:lnTo>
                    <a:lnTo>
                      <a:pt x="613825" y="546072"/>
                    </a:lnTo>
                    <a:lnTo>
                      <a:pt x="573306" y="567972"/>
                    </a:lnTo>
                    <a:lnTo>
                      <a:pt x="529310" y="585638"/>
                    </a:lnTo>
                    <a:lnTo>
                      <a:pt x="482291" y="598707"/>
                    </a:lnTo>
                    <a:lnTo>
                      <a:pt x="432703" y="606816"/>
                    </a:lnTo>
                    <a:lnTo>
                      <a:pt x="381000" y="609600"/>
                    </a:lnTo>
                    <a:lnTo>
                      <a:pt x="329296" y="606816"/>
                    </a:lnTo>
                    <a:lnTo>
                      <a:pt x="279708" y="598707"/>
                    </a:lnTo>
                    <a:lnTo>
                      <a:pt x="232689" y="585638"/>
                    </a:lnTo>
                    <a:lnTo>
                      <a:pt x="188693" y="567972"/>
                    </a:lnTo>
                    <a:lnTo>
                      <a:pt x="148174" y="546072"/>
                    </a:lnTo>
                    <a:lnTo>
                      <a:pt x="111585" y="520303"/>
                    </a:lnTo>
                    <a:lnTo>
                      <a:pt x="79380" y="491028"/>
                    </a:lnTo>
                    <a:lnTo>
                      <a:pt x="52013" y="458611"/>
                    </a:lnTo>
                    <a:lnTo>
                      <a:pt x="29938" y="423416"/>
                    </a:lnTo>
                    <a:lnTo>
                      <a:pt x="13608" y="385806"/>
                    </a:lnTo>
                    <a:lnTo>
                      <a:pt x="3477" y="346146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32"/>
              <p:cNvSpPr/>
              <p:nvPr/>
            </p:nvSpPr>
            <p:spPr>
              <a:xfrm>
                <a:off x="7022693" y="6002833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342900" y="0"/>
                    </a:moveTo>
                    <a:lnTo>
                      <a:pt x="296375" y="3130"/>
                    </a:lnTo>
                    <a:lnTo>
                      <a:pt x="251751" y="12250"/>
                    </a:lnTo>
                    <a:lnTo>
                      <a:pt x="209436" y="26949"/>
                    </a:lnTo>
                    <a:lnTo>
                      <a:pt x="169841" y="46820"/>
                    </a:lnTo>
                    <a:lnTo>
                      <a:pt x="133373" y="71454"/>
                    </a:lnTo>
                    <a:lnTo>
                      <a:pt x="100441" y="100441"/>
                    </a:lnTo>
                    <a:lnTo>
                      <a:pt x="71454" y="133373"/>
                    </a:lnTo>
                    <a:lnTo>
                      <a:pt x="46820" y="169841"/>
                    </a:lnTo>
                    <a:lnTo>
                      <a:pt x="26949" y="209436"/>
                    </a:lnTo>
                    <a:lnTo>
                      <a:pt x="12250" y="251751"/>
                    </a:lnTo>
                    <a:lnTo>
                      <a:pt x="3130" y="296375"/>
                    </a:lnTo>
                    <a:lnTo>
                      <a:pt x="0" y="342900"/>
                    </a:lnTo>
                    <a:lnTo>
                      <a:pt x="3130" y="389424"/>
                    </a:lnTo>
                    <a:lnTo>
                      <a:pt x="12250" y="434048"/>
                    </a:lnTo>
                    <a:lnTo>
                      <a:pt x="26949" y="476363"/>
                    </a:lnTo>
                    <a:lnTo>
                      <a:pt x="46820" y="515958"/>
                    </a:lnTo>
                    <a:lnTo>
                      <a:pt x="71454" y="552426"/>
                    </a:lnTo>
                    <a:lnTo>
                      <a:pt x="100441" y="585358"/>
                    </a:lnTo>
                    <a:lnTo>
                      <a:pt x="133373" y="614345"/>
                    </a:lnTo>
                    <a:lnTo>
                      <a:pt x="169841" y="638979"/>
                    </a:lnTo>
                    <a:lnTo>
                      <a:pt x="209436" y="658850"/>
                    </a:lnTo>
                    <a:lnTo>
                      <a:pt x="251751" y="673549"/>
                    </a:lnTo>
                    <a:lnTo>
                      <a:pt x="296375" y="682669"/>
                    </a:lnTo>
                    <a:lnTo>
                      <a:pt x="342900" y="685800"/>
                    </a:lnTo>
                    <a:lnTo>
                      <a:pt x="389424" y="682669"/>
                    </a:lnTo>
                    <a:lnTo>
                      <a:pt x="434048" y="673549"/>
                    </a:lnTo>
                    <a:lnTo>
                      <a:pt x="476363" y="658850"/>
                    </a:lnTo>
                    <a:lnTo>
                      <a:pt x="515958" y="638979"/>
                    </a:lnTo>
                    <a:lnTo>
                      <a:pt x="552426" y="614345"/>
                    </a:lnTo>
                    <a:lnTo>
                      <a:pt x="585358" y="585358"/>
                    </a:lnTo>
                    <a:lnTo>
                      <a:pt x="614345" y="552426"/>
                    </a:lnTo>
                    <a:lnTo>
                      <a:pt x="638979" y="515958"/>
                    </a:lnTo>
                    <a:lnTo>
                      <a:pt x="658850" y="476363"/>
                    </a:lnTo>
                    <a:lnTo>
                      <a:pt x="673549" y="434048"/>
                    </a:lnTo>
                    <a:lnTo>
                      <a:pt x="682669" y="389424"/>
                    </a:lnTo>
                    <a:lnTo>
                      <a:pt x="685800" y="342900"/>
                    </a:lnTo>
                    <a:lnTo>
                      <a:pt x="682669" y="296375"/>
                    </a:lnTo>
                    <a:lnTo>
                      <a:pt x="673549" y="251751"/>
                    </a:lnTo>
                    <a:lnTo>
                      <a:pt x="658850" y="209436"/>
                    </a:lnTo>
                    <a:lnTo>
                      <a:pt x="638979" y="169841"/>
                    </a:lnTo>
                    <a:lnTo>
                      <a:pt x="614345" y="133373"/>
                    </a:lnTo>
                    <a:lnTo>
                      <a:pt x="585358" y="100441"/>
                    </a:lnTo>
                    <a:lnTo>
                      <a:pt x="552426" y="71454"/>
                    </a:lnTo>
                    <a:lnTo>
                      <a:pt x="515958" y="46820"/>
                    </a:lnTo>
                    <a:lnTo>
                      <a:pt x="476363" y="26949"/>
                    </a:lnTo>
                    <a:lnTo>
                      <a:pt x="434048" y="12250"/>
                    </a:lnTo>
                    <a:lnTo>
                      <a:pt x="389424" y="3130"/>
                    </a:lnTo>
                    <a:lnTo>
                      <a:pt x="34290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33"/>
              <p:cNvSpPr/>
              <p:nvPr/>
            </p:nvSpPr>
            <p:spPr>
              <a:xfrm>
                <a:off x="7022693" y="6002833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0" y="342900"/>
                    </a:moveTo>
                    <a:lnTo>
                      <a:pt x="3130" y="296375"/>
                    </a:lnTo>
                    <a:lnTo>
                      <a:pt x="12250" y="251751"/>
                    </a:lnTo>
                    <a:lnTo>
                      <a:pt x="26949" y="209436"/>
                    </a:lnTo>
                    <a:lnTo>
                      <a:pt x="46820" y="169841"/>
                    </a:lnTo>
                    <a:lnTo>
                      <a:pt x="71454" y="133373"/>
                    </a:lnTo>
                    <a:lnTo>
                      <a:pt x="100441" y="100441"/>
                    </a:lnTo>
                    <a:lnTo>
                      <a:pt x="133373" y="71454"/>
                    </a:lnTo>
                    <a:lnTo>
                      <a:pt x="169841" y="46820"/>
                    </a:lnTo>
                    <a:lnTo>
                      <a:pt x="209436" y="26949"/>
                    </a:lnTo>
                    <a:lnTo>
                      <a:pt x="251751" y="12250"/>
                    </a:lnTo>
                    <a:lnTo>
                      <a:pt x="296375" y="3130"/>
                    </a:lnTo>
                    <a:lnTo>
                      <a:pt x="342900" y="0"/>
                    </a:lnTo>
                    <a:lnTo>
                      <a:pt x="389424" y="3130"/>
                    </a:lnTo>
                    <a:lnTo>
                      <a:pt x="434048" y="12250"/>
                    </a:lnTo>
                    <a:lnTo>
                      <a:pt x="476363" y="26949"/>
                    </a:lnTo>
                    <a:lnTo>
                      <a:pt x="515958" y="46820"/>
                    </a:lnTo>
                    <a:lnTo>
                      <a:pt x="552426" y="71454"/>
                    </a:lnTo>
                    <a:lnTo>
                      <a:pt x="585358" y="100441"/>
                    </a:lnTo>
                    <a:lnTo>
                      <a:pt x="614345" y="133373"/>
                    </a:lnTo>
                    <a:lnTo>
                      <a:pt x="638979" y="169841"/>
                    </a:lnTo>
                    <a:lnTo>
                      <a:pt x="658850" y="209436"/>
                    </a:lnTo>
                    <a:lnTo>
                      <a:pt x="673549" y="251751"/>
                    </a:lnTo>
                    <a:lnTo>
                      <a:pt x="682669" y="296375"/>
                    </a:lnTo>
                    <a:lnTo>
                      <a:pt x="685800" y="342900"/>
                    </a:lnTo>
                    <a:lnTo>
                      <a:pt x="682669" y="389424"/>
                    </a:lnTo>
                    <a:lnTo>
                      <a:pt x="673549" y="434048"/>
                    </a:lnTo>
                    <a:lnTo>
                      <a:pt x="658850" y="476363"/>
                    </a:lnTo>
                    <a:lnTo>
                      <a:pt x="638979" y="515958"/>
                    </a:lnTo>
                    <a:lnTo>
                      <a:pt x="614345" y="552426"/>
                    </a:lnTo>
                    <a:lnTo>
                      <a:pt x="585358" y="585358"/>
                    </a:lnTo>
                    <a:lnTo>
                      <a:pt x="552426" y="614345"/>
                    </a:lnTo>
                    <a:lnTo>
                      <a:pt x="515958" y="638979"/>
                    </a:lnTo>
                    <a:lnTo>
                      <a:pt x="476363" y="658850"/>
                    </a:lnTo>
                    <a:lnTo>
                      <a:pt x="434048" y="673549"/>
                    </a:lnTo>
                    <a:lnTo>
                      <a:pt x="389424" y="682669"/>
                    </a:lnTo>
                    <a:lnTo>
                      <a:pt x="342900" y="685800"/>
                    </a:lnTo>
                    <a:lnTo>
                      <a:pt x="296375" y="682669"/>
                    </a:lnTo>
                    <a:lnTo>
                      <a:pt x="251751" y="673549"/>
                    </a:lnTo>
                    <a:lnTo>
                      <a:pt x="209436" y="658850"/>
                    </a:lnTo>
                    <a:lnTo>
                      <a:pt x="169841" y="638979"/>
                    </a:lnTo>
                    <a:lnTo>
                      <a:pt x="133373" y="614345"/>
                    </a:lnTo>
                    <a:lnTo>
                      <a:pt x="100441" y="585358"/>
                    </a:lnTo>
                    <a:lnTo>
                      <a:pt x="71454" y="552426"/>
                    </a:lnTo>
                    <a:lnTo>
                      <a:pt x="46820" y="515958"/>
                    </a:lnTo>
                    <a:lnTo>
                      <a:pt x="26949" y="476363"/>
                    </a:lnTo>
                    <a:lnTo>
                      <a:pt x="12250" y="434048"/>
                    </a:lnTo>
                    <a:lnTo>
                      <a:pt x="3130" y="389424"/>
                    </a:lnTo>
                    <a:lnTo>
                      <a:pt x="0" y="34290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4"/>
              <p:cNvSpPr/>
              <p:nvPr/>
            </p:nvSpPr>
            <p:spPr>
              <a:xfrm>
                <a:off x="7246721" y="5541061"/>
                <a:ext cx="161544" cy="16154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36"/>
              <p:cNvSpPr txBox="1"/>
              <p:nvPr/>
            </p:nvSpPr>
            <p:spPr>
              <a:xfrm>
                <a:off x="7767828" y="5715922"/>
                <a:ext cx="521970" cy="30035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spc="-5" dirty="0">
                    <a:latin typeface="Times New Roman"/>
                    <a:cs typeface="Times New Roman"/>
                  </a:rPr>
                  <a:t>i</a:t>
                </a:r>
                <a:r>
                  <a:rPr sz="1800" spc="-7" baseline="-20833" dirty="0">
                    <a:latin typeface="Times New Roman"/>
                    <a:cs typeface="Times New Roman"/>
                  </a:rPr>
                  <a:t>2</a:t>
                </a:r>
                <a:r>
                  <a:rPr sz="1800" spc="-5" dirty="0">
                    <a:latin typeface="Times New Roman"/>
                    <a:cs typeface="Times New Roman"/>
                  </a:rPr>
                  <a:t>,</a:t>
                </a:r>
                <a:r>
                  <a:rPr sz="1800" spc="-55" dirty="0">
                    <a:latin typeface="Times New Roman"/>
                    <a:cs typeface="Times New Roman"/>
                  </a:rPr>
                  <a:t> </a:t>
                </a:r>
                <a:r>
                  <a:rPr sz="18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u</a:t>
                </a:r>
                <a:r>
                  <a:rPr lang="it-IT" sz="1800" baseline="-20833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endParaRPr sz="1800" baseline="-20833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object 24"/>
              <p:cNvSpPr txBox="1"/>
              <p:nvPr/>
            </p:nvSpPr>
            <p:spPr>
              <a:xfrm>
                <a:off x="7246721" y="6126966"/>
                <a:ext cx="393447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400" b="1" dirty="0">
                    <a:solidFill>
                      <a:srgbClr val="FF0000"/>
                    </a:solidFill>
                    <a:latin typeface="Symbol"/>
                    <a:cs typeface="Symbol"/>
                  </a:rPr>
                  <a:t>B</a:t>
                </a:r>
                <a:endParaRPr sz="2400" b="1" dirty="0">
                  <a:solidFill>
                    <a:srgbClr val="FF0000"/>
                  </a:solidFill>
                  <a:latin typeface="Symbol"/>
                  <a:cs typeface="Symbol"/>
                </a:endParaRPr>
              </a:p>
            </p:txBody>
          </p:sp>
        </p:grpSp>
        <p:sp>
          <p:nvSpPr>
            <p:cNvPr id="81" name="CasellaDiTesto 80"/>
            <p:cNvSpPr txBox="1"/>
            <p:nvPr/>
          </p:nvSpPr>
          <p:spPr>
            <a:xfrm>
              <a:off x="2708414" y="4103310"/>
              <a:ext cx="206296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Con l’assegnamento qui a sinistra si ottiene</a:t>
              </a:r>
            </a:p>
            <a:p>
              <a:r>
                <a:rPr lang="it-IT" dirty="0"/>
                <a:t>questo frammento di </a:t>
              </a:r>
              <a:r>
                <a:rPr lang="it-IT" dirty="0" err="1"/>
                <a:t>dds</a:t>
              </a:r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r>
                <a:rPr lang="it-IT" dirty="0"/>
                <a:t>Invece di questo </a:t>
              </a:r>
            </a:p>
          </p:txBody>
        </p:sp>
        <p:sp>
          <p:nvSpPr>
            <p:cNvPr id="82" name="Freccia a destra 81"/>
            <p:cNvSpPr/>
            <p:nvPr/>
          </p:nvSpPr>
          <p:spPr>
            <a:xfrm>
              <a:off x="3622267" y="5246913"/>
              <a:ext cx="919369" cy="2929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Freccia a destra 82"/>
            <p:cNvSpPr/>
            <p:nvPr/>
          </p:nvSpPr>
          <p:spPr>
            <a:xfrm>
              <a:off x="4439554" y="6345733"/>
              <a:ext cx="919369" cy="2929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bject 25">
              <a:extLst>
                <a:ext uri="{FF2B5EF4-FFF2-40B4-BE49-F238E27FC236}">
                  <a16:creationId xmlns:a16="http://schemas.microsoft.com/office/drawing/2014/main" id="{852C34B5-B953-4D9C-BF80-AA13DB6D4E55}"/>
                </a:ext>
              </a:extLst>
            </p:cNvPr>
            <p:cNvSpPr txBox="1"/>
            <p:nvPr/>
          </p:nvSpPr>
          <p:spPr>
            <a:xfrm>
              <a:off x="4971659" y="5800778"/>
              <a:ext cx="51474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Times New Roman"/>
                  <a:cs typeface="Times New Roman"/>
                </a:rPr>
                <a:t>i</a:t>
              </a:r>
              <a:r>
                <a:rPr sz="1800" spc="-7" baseline="-20833" dirty="0">
                  <a:latin typeface="Times New Roman"/>
                  <a:cs typeface="Times New Roman"/>
                </a:rPr>
                <a:t>1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5" dirty="0">
                  <a:solidFill>
                    <a:srgbClr val="00CC99"/>
                  </a:solidFill>
                  <a:latin typeface="Times New Roman"/>
                  <a:cs typeface="Times New Roman"/>
                </a:rPr>
                <a:t>u</a:t>
              </a:r>
              <a:r>
                <a:rPr sz="1800" spc="-7" baseline="-20833" dirty="0">
                  <a:solidFill>
                    <a:srgbClr val="00CC99"/>
                  </a:solidFill>
                  <a:latin typeface="Times New Roman"/>
                  <a:cs typeface="Times New Roman"/>
                </a:rPr>
                <a:t>1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</p:grpSp>
      <p:sp>
        <p:nvSpPr>
          <p:cNvPr id="84" name="CasellaDiTesto 83"/>
          <p:cNvSpPr txBox="1"/>
          <p:nvPr/>
        </p:nvSpPr>
        <p:spPr>
          <a:xfrm>
            <a:off x="226086" y="5713963"/>
            <a:ext cx="263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Corsa eliminata,</a:t>
            </a:r>
          </a:p>
          <a:p>
            <a:r>
              <a:rPr lang="it-IT" i="1" dirty="0">
                <a:solidFill>
                  <a:srgbClr val="FF0000"/>
                </a:solidFill>
              </a:rPr>
              <a:t>comportamento  identico, maggiore ritardo! 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570124" y="3761108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Esempio:</a:t>
            </a:r>
          </a:p>
        </p:txBody>
      </p:sp>
    </p:spTree>
    <p:extLst>
      <p:ext uri="{BB962C8B-B14F-4D97-AF65-F5344CB8AC3E}">
        <p14:creationId xmlns:p14="http://schemas.microsoft.com/office/powerpoint/2010/main" val="10169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4" grpId="0"/>
      <p:bldP spid="8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133600"/>
            <a:ext cx="6939483" cy="553998"/>
          </a:xfrm>
        </p:spPr>
        <p:txBody>
          <a:bodyPr/>
          <a:lstStyle/>
          <a:p>
            <a:r>
              <a:rPr lang="it-IT" sz="3600" dirty="0"/>
              <a:t>Riepilogo sul progetto delle RSA</a:t>
            </a:r>
          </a:p>
        </p:txBody>
      </p:sp>
    </p:spTree>
    <p:extLst>
      <p:ext uri="{BB962C8B-B14F-4D97-AF65-F5344CB8AC3E}">
        <p14:creationId xmlns:p14="http://schemas.microsoft.com/office/powerpoint/2010/main" val="1428106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65454" y="6372463"/>
            <a:ext cx="134112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 err="1"/>
              <a:t>settembre</a:t>
            </a:r>
            <a:r>
              <a:rPr spc="-75" dirty="0"/>
              <a:t> </a:t>
            </a:r>
            <a:r>
              <a:rPr dirty="0"/>
              <a:t>20</a:t>
            </a:r>
            <a:r>
              <a:rPr lang="it-IT" dirty="0"/>
              <a:t>23</a:t>
            </a:r>
          </a:p>
          <a:p>
            <a:pPr marL="12700">
              <a:lnSpc>
                <a:spcPts val="1630"/>
              </a:lnSpc>
            </a:pP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2317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63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51132"/>
            <a:ext cx="69394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it-IT" sz="2400" spc="-10" dirty="0"/>
              <a:t>P</a:t>
            </a:r>
            <a:r>
              <a:rPr sz="2400" spc="-10" dirty="0" err="1"/>
              <a:t>rocedimento</a:t>
            </a:r>
            <a:r>
              <a:rPr sz="2400" spc="-10" dirty="0"/>
              <a:t> </a:t>
            </a:r>
            <a:r>
              <a:rPr sz="2400" spc="-5" dirty="0"/>
              <a:t>di sintesi di</a:t>
            </a:r>
            <a:r>
              <a:rPr sz="2400" spc="40" dirty="0"/>
              <a:t> </a:t>
            </a:r>
            <a:r>
              <a:rPr lang="it-IT" sz="2400" spc="-5" dirty="0"/>
              <a:t>R.S.A.</a:t>
            </a:r>
            <a:endParaRPr sz="2400" spc="-5" dirty="0"/>
          </a:p>
          <a:p>
            <a:pPr algn="ctr">
              <a:lnSpc>
                <a:spcPct val="100000"/>
              </a:lnSpc>
            </a:pPr>
            <a:r>
              <a:rPr sz="2400" spc="-5" dirty="0"/>
              <a:t>dalla </a:t>
            </a:r>
            <a:r>
              <a:rPr sz="2400" spc="-10" dirty="0"/>
              <a:t>DESCRIZIONE </a:t>
            </a:r>
            <a:r>
              <a:rPr sz="2400" spc="-5" dirty="0"/>
              <a:t>A PAROLE alla RETE</a:t>
            </a:r>
            <a:r>
              <a:rPr sz="2400" spc="105" dirty="0"/>
              <a:t> </a:t>
            </a:r>
            <a:r>
              <a:rPr sz="2400" spc="-10" dirty="0"/>
              <a:t>LOGICA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519167"/>
            <a:ext cx="7965542" cy="476976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Si può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passare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spc="-10" dirty="0">
                <a:solidFill>
                  <a:srgbClr val="3333CC"/>
                </a:solidFill>
                <a:latin typeface="Calibri"/>
                <a:cs typeface="Calibri"/>
              </a:rPr>
              <a:t>descrizione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a parole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del funzionamento di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macchina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sequenziale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lang="it-IT"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Calibri"/>
                <a:cs typeface="Calibri"/>
              </a:rPr>
              <a:t>R.S.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corrispondente eseguendo in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 seguenti</a:t>
            </a:r>
            <a:r>
              <a:rPr sz="16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passi: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spc="-5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si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16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decide se progettare una rete di </a:t>
            </a:r>
            <a:r>
              <a:rPr lang="it-IT" sz="1600" spc="-5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Mealy</a:t>
            </a:r>
            <a:r>
              <a:rPr lang="it-IT" sz="16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o di Moore </a:t>
            </a:r>
            <a:r>
              <a:rPr lang="it-IT" sz="1600" spc="-5" dirty="0">
                <a:latin typeface="Calibri"/>
                <a:cs typeface="Calibri"/>
              </a:rPr>
              <a:t>e si </a:t>
            </a:r>
            <a:r>
              <a:rPr sz="1600" spc="-5" dirty="0" err="1">
                <a:latin typeface="Calibri"/>
                <a:cs typeface="Calibri"/>
              </a:rPr>
              <a:t>costruisce</a:t>
            </a:r>
            <a:r>
              <a:rPr sz="1600" spc="-5" dirty="0">
                <a:latin typeface="Calibri"/>
                <a:cs typeface="Calibri"/>
              </a:rPr>
              <a:t> il diagramma degli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stati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ricava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tabella di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flusso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</a:t>
            </a:r>
            <a:r>
              <a:rPr lang="it-IT" sz="1600" spc="-5" dirty="0">
                <a:latin typeface="Calibri"/>
                <a:cs typeface="Calibri"/>
              </a:rPr>
              <a:t>(</a:t>
            </a:r>
            <a:r>
              <a:rPr sz="1600" spc="-5" dirty="0" err="1">
                <a:latin typeface="Calibri"/>
                <a:cs typeface="Calibri"/>
              </a:rPr>
              <a:t>si</a:t>
            </a:r>
            <a:r>
              <a:rPr sz="1600" spc="-5" dirty="0">
                <a:latin typeface="Calibri"/>
                <a:cs typeface="Calibri"/>
              </a:rPr>
              <a:t> individua la tabella di flusso minima (cioè la tabella col numero minimo di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stati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lang="it-IT" sz="1600" spc="-5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spcBef>
                <a:spcPts val="580"/>
              </a:spcBef>
              <a:buFontTx/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codificano </a:t>
            </a:r>
            <a:r>
              <a:rPr sz="1600" dirty="0">
                <a:latin typeface="Calibri"/>
                <a:cs typeface="Calibri"/>
              </a:rPr>
              <a:t>gli </a:t>
            </a:r>
            <a:r>
              <a:rPr sz="1600" spc="-5" dirty="0">
                <a:latin typeface="Calibri"/>
                <a:cs typeface="Calibri"/>
              </a:rPr>
              <a:t>stati con variabili binarie (variabili di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stato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lang="it-IT" sz="1600" spc="-5" dirty="0">
                <a:latin typeface="Calibri"/>
                <a:cs typeface="Calibri"/>
              </a:rPr>
              <a:t>;  vedremo che </a:t>
            </a:r>
            <a:r>
              <a:rPr lang="it-IT" sz="1600" b="1" spc="-5" dirty="0">
                <a:cs typeface="Calibri"/>
              </a:rPr>
              <a:t>se la R.S. è ASINCRONA,  la codifica deve rispettare  un vincolo (assegnamento privo di corse critiche)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ricava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tabella delle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transizioni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</a:t>
            </a:r>
            <a:r>
              <a:rPr sz="1600" spc="-10" dirty="0">
                <a:latin typeface="Calibri"/>
                <a:cs typeface="Calibri"/>
              </a:rPr>
              <a:t>disegnano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mappe </a:t>
            </a:r>
            <a:r>
              <a:rPr sz="1600" spc="-5" dirty="0">
                <a:latin typeface="Calibri"/>
                <a:cs typeface="Calibri"/>
              </a:rPr>
              <a:t>di Karnaugh o le t.d.v. delle variabili di stato e di uscita (funzioni F 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G)</a:t>
            </a:r>
            <a:endParaRPr sz="1600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scrivono le </a:t>
            </a:r>
            <a:r>
              <a:rPr sz="1600" spc="-10" dirty="0" err="1">
                <a:latin typeface="Calibri"/>
                <a:cs typeface="Calibri"/>
              </a:rPr>
              <a:t>espressioni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dello</a:t>
            </a:r>
            <a:r>
              <a:rPr sz="1600" spc="-5" dirty="0">
                <a:latin typeface="Calibri"/>
                <a:cs typeface="Calibri"/>
              </a:rPr>
              <a:t> stato futuro e delle uscite (sintesi di F e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G)</a:t>
            </a:r>
            <a:r>
              <a:rPr lang="it-IT" sz="1600" spc="-5" dirty="0">
                <a:latin typeface="Calibri"/>
                <a:cs typeface="Calibri"/>
              </a:rPr>
              <a:t>;  </a:t>
            </a:r>
            <a:r>
              <a:rPr lang="it-IT" sz="1600" spc="-5" dirty="0" err="1">
                <a:latin typeface="Calibri"/>
                <a:cs typeface="Calibri"/>
              </a:rPr>
              <a:t>vederemo</a:t>
            </a:r>
            <a:r>
              <a:rPr lang="it-IT" sz="1600" spc="-5" dirty="0">
                <a:latin typeface="Calibri"/>
                <a:cs typeface="Calibri"/>
              </a:rPr>
              <a:t> che </a:t>
            </a:r>
            <a:r>
              <a:rPr lang="it-IT" sz="1600" b="1" spc="-5" dirty="0">
                <a:latin typeface="Calibri"/>
                <a:cs typeface="Calibri"/>
              </a:rPr>
              <a:t>se la R.S. è ASINCRONA,  la rete G deve rispettare un vincolo (le variabili di stato futuro non </a:t>
            </a:r>
            <a:r>
              <a:rPr lang="it-IT" sz="1600" b="1" spc="-5" dirty="0" err="1">
                <a:latin typeface="Calibri"/>
                <a:cs typeface="Calibri"/>
              </a:rPr>
              <a:t>devon</a:t>
            </a:r>
            <a:r>
              <a:rPr lang="it-IT" sz="1600" b="1" spc="-5" dirty="0">
                <a:latin typeface="Calibri"/>
                <a:cs typeface="Calibri"/>
              </a:rPr>
              <a:t> presentare alee)</a:t>
            </a:r>
            <a:endParaRPr sz="1600" b="1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- si </a:t>
            </a:r>
            <a:r>
              <a:rPr sz="1600" spc="-10" dirty="0">
                <a:latin typeface="Calibri"/>
                <a:cs typeface="Calibri"/>
              </a:rPr>
              <a:t>disegna </a:t>
            </a:r>
            <a:r>
              <a:rPr sz="1600" spc="-5" dirty="0">
                <a:latin typeface="Calibri"/>
                <a:cs typeface="Calibri"/>
              </a:rPr>
              <a:t>lo </a:t>
            </a:r>
            <a:r>
              <a:rPr sz="1600" spc="-10" dirty="0">
                <a:latin typeface="Calibri"/>
                <a:cs typeface="Calibri"/>
              </a:rPr>
              <a:t>schema </a:t>
            </a:r>
            <a:r>
              <a:rPr sz="1600" spc="-5" dirty="0" err="1">
                <a:latin typeface="Calibri"/>
                <a:cs typeface="Calibri"/>
              </a:rPr>
              <a:t>logico</a:t>
            </a:r>
            <a:endParaRPr lang="it-IT" sz="1600" spc="-5" dirty="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53365" algn="l"/>
                <a:tab pos="254000" algn="l"/>
              </a:tabLst>
            </a:pPr>
            <a:endParaRPr lang="it-IT" sz="1600" spc="-5" dirty="0">
              <a:latin typeface="Calibri"/>
              <a:cs typeface="Calibri"/>
            </a:endParaRPr>
          </a:p>
          <a:p>
            <a:pPr marL="12700" marR="5080">
              <a:lnSpc>
                <a:spcPct val="110100"/>
              </a:lnSpc>
              <a:spcBef>
                <a:spcPts val="384"/>
              </a:spcBef>
            </a:pPr>
            <a:r>
              <a:rPr lang="it-IT" sz="1600" spc="-5" dirty="0">
                <a:solidFill>
                  <a:srgbClr val="3333CC"/>
                </a:solidFill>
                <a:cs typeface="Calibri"/>
              </a:rPr>
              <a:t>Il passo 3 non è strettamente </a:t>
            </a:r>
            <a:r>
              <a:rPr lang="it-IT" sz="1600" spc="-10" dirty="0">
                <a:solidFill>
                  <a:srgbClr val="3333CC"/>
                </a:solidFill>
                <a:cs typeface="Calibri"/>
              </a:rPr>
              <a:t>necessario (non studieremo in questo corso tecniche sistematiche per la  riduzione del numero degli stati)</a:t>
            </a:r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id="{02E6DE88-329C-4E4C-BD09-DC75879285D6}"/>
              </a:ext>
            </a:extLst>
          </p:cNvPr>
          <p:cNvSpPr/>
          <p:nvPr/>
        </p:nvSpPr>
        <p:spPr>
          <a:xfrm>
            <a:off x="8077201" y="2286000"/>
            <a:ext cx="990600" cy="762000"/>
          </a:xfrm>
          <a:prstGeom prst="wedgeEllipseCallout">
            <a:avLst>
              <a:gd name="adj1" fmla="val -84462"/>
              <a:gd name="adj2" fmla="val 25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dirty="0"/>
              <a:t>Argomento non in programma!</a:t>
            </a:r>
          </a:p>
        </p:txBody>
      </p:sp>
    </p:spTree>
    <p:extLst>
      <p:ext uri="{BB962C8B-B14F-4D97-AF65-F5344CB8AC3E}">
        <p14:creationId xmlns:p14="http://schemas.microsoft.com/office/powerpoint/2010/main" val="4873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5800" y="743982"/>
            <a:ext cx="4092978" cy="861774"/>
          </a:xfrm>
        </p:spPr>
        <p:txBody>
          <a:bodyPr/>
          <a:lstStyle/>
          <a:p>
            <a:pPr algn="ctr"/>
            <a:r>
              <a:rPr lang="it-IT" dirty="0"/>
              <a:t>Modello della struttura delle RSA</a:t>
            </a:r>
            <a:br>
              <a:rPr lang="it-IT" dirty="0"/>
            </a:br>
            <a:r>
              <a:rPr lang="it-IT" dirty="0"/>
              <a:t>(vedi anche slide 54)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724400" y="2362200"/>
            <a:ext cx="3589338" cy="3916362"/>
            <a:chOff x="1723" y="576"/>
            <a:chExt cx="2261" cy="2467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456" y="1880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s*</a:t>
              </a: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723" y="576"/>
              <a:ext cx="2261" cy="2467"/>
              <a:chOff x="1723" y="576"/>
              <a:chExt cx="2261" cy="2467"/>
            </a:xfrm>
          </p:grpSpPr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2509" y="576"/>
                <a:ext cx="865" cy="72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 b="1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2509" y="1772"/>
                <a:ext cx="865" cy="72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 b="1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723" y="584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360" y="2158"/>
                <a:ext cx="288" cy="885"/>
              </a:xfrm>
              <a:custGeom>
                <a:avLst/>
                <a:gdLst>
                  <a:gd name="T0" fmla="*/ 0 w 240"/>
                  <a:gd name="T1" fmla="*/ 0 h 1152"/>
                  <a:gd name="T2" fmla="*/ 598 w 240"/>
                  <a:gd name="T3" fmla="*/ 0 h 1152"/>
                  <a:gd name="T4" fmla="*/ 598 w 240"/>
                  <a:gd name="T5" fmla="*/ 401 h 1152"/>
                  <a:gd name="T6" fmla="*/ 0 w 240"/>
                  <a:gd name="T7" fmla="*/ 401 h 1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115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152"/>
                    </a:lnTo>
                    <a:lnTo>
                      <a:pt x="0" y="11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2256" y="1102"/>
                <a:ext cx="253" cy="1941"/>
              </a:xfrm>
              <a:custGeom>
                <a:avLst/>
                <a:gdLst>
                  <a:gd name="T0" fmla="*/ 240 w 240"/>
                  <a:gd name="T1" fmla="*/ 1319 h 2208"/>
                  <a:gd name="T2" fmla="*/ 0 w 240"/>
                  <a:gd name="T3" fmla="*/ 1319 h 2208"/>
                  <a:gd name="T4" fmla="*/ 0 w 240"/>
                  <a:gd name="T5" fmla="*/ 0 h 2208"/>
                  <a:gd name="T6" fmla="*/ 240 w 240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2208">
                    <a:moveTo>
                      <a:pt x="240" y="2208"/>
                    </a:moveTo>
                    <a:lnTo>
                      <a:pt x="0" y="2208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256" y="2350"/>
                <a:ext cx="2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872" y="718"/>
                <a:ext cx="624" cy="1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3600" y="622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037" y="2206"/>
                <a:ext cx="7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2064" y="718"/>
                <a:ext cx="432" cy="1200"/>
              </a:xfrm>
              <a:custGeom>
                <a:avLst/>
                <a:gdLst>
                  <a:gd name="T0" fmla="*/ 0 w 432"/>
                  <a:gd name="T1" fmla="*/ 0 h 1200"/>
                  <a:gd name="T2" fmla="*/ 0 w 432"/>
                  <a:gd name="T3" fmla="*/ 1200 h 1200"/>
                  <a:gd name="T4" fmla="*/ 432 w 432"/>
                  <a:gd name="T5" fmla="*/ 1200 h 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" h="1200">
                    <a:moveTo>
                      <a:pt x="0" y="0"/>
                    </a:moveTo>
                    <a:lnTo>
                      <a:pt x="0" y="1200"/>
                    </a:lnTo>
                    <a:lnTo>
                      <a:pt x="432" y="120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3360" y="910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1872" y="713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cxnSp>
        <p:nvCxnSpPr>
          <p:cNvPr id="25" name="Connettore diritto 24"/>
          <p:cNvCxnSpPr/>
          <p:nvPr/>
        </p:nvCxnSpPr>
        <p:spPr>
          <a:xfrm>
            <a:off x="5929313" y="6278562"/>
            <a:ext cx="1393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olo 1"/>
          <p:cNvSpPr txBox="1">
            <a:spLocks/>
          </p:cNvSpPr>
          <p:nvPr/>
        </p:nvSpPr>
        <p:spPr>
          <a:xfrm>
            <a:off x="-8823" y="835234"/>
            <a:ext cx="409297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t-IT" kern="0" dirty="0"/>
              <a:t>Modello del comportamento</a:t>
            </a:r>
          </a:p>
          <a:p>
            <a:pPr algn="ctr"/>
            <a:r>
              <a:rPr lang="it-IT" kern="0" dirty="0"/>
              <a:t> delle RSA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3512" y="3052896"/>
            <a:ext cx="490696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lang="it-IT" b="1" dirty="0">
                <a:latin typeface="Times New Roman"/>
                <a:cs typeface="Times New Roman"/>
              </a:rPr>
              <a:t>M = </a:t>
            </a:r>
            <a:r>
              <a:rPr lang="it-IT" b="1" spc="-5" dirty="0">
                <a:latin typeface="Times New Roman"/>
                <a:cs typeface="Times New Roman"/>
              </a:rPr>
              <a:t>{I, U, </a:t>
            </a:r>
            <a:r>
              <a:rPr lang="it-IT" b="1" spc="-10" dirty="0">
                <a:latin typeface="Times New Roman"/>
                <a:cs typeface="Times New Roman"/>
              </a:rPr>
              <a:t>S, </a:t>
            </a:r>
            <a:r>
              <a:rPr lang="it-IT" b="1" spc="-85" dirty="0">
                <a:latin typeface="Times New Roman"/>
                <a:cs typeface="Times New Roman"/>
              </a:rPr>
              <a:t>F,</a:t>
            </a:r>
            <a:r>
              <a:rPr lang="it-IT" b="1" dirty="0">
                <a:latin typeface="Times New Roman"/>
                <a:cs typeface="Times New Roman"/>
              </a:rPr>
              <a:t> G}</a:t>
            </a:r>
            <a:endParaRPr lang="it-IT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lang="it-IT" b="1" dirty="0">
                <a:latin typeface="Times New Roman"/>
                <a:cs typeface="Times New Roman"/>
              </a:rPr>
              <a:t>formato </a:t>
            </a:r>
            <a:r>
              <a:rPr lang="it-IT" b="1" spc="-10" dirty="0">
                <a:latin typeface="Times New Roman"/>
                <a:cs typeface="Times New Roman"/>
              </a:rPr>
              <a:t>da </a:t>
            </a:r>
            <a:r>
              <a:rPr lang="it-IT" b="1" dirty="0">
                <a:latin typeface="Times New Roman"/>
                <a:cs typeface="Times New Roman"/>
              </a:rPr>
              <a:t>3 </a:t>
            </a:r>
            <a:r>
              <a:rPr lang="it-IT" b="1" spc="-5" dirty="0">
                <a:latin typeface="Times New Roman"/>
                <a:cs typeface="Times New Roman"/>
              </a:rPr>
              <a:t>INSIEMI:</a:t>
            </a:r>
            <a:endParaRPr lang="it-IT" dirty="0">
              <a:latin typeface="Times New Roman"/>
              <a:cs typeface="Times New Roman"/>
            </a:endParaRPr>
          </a:p>
          <a:p>
            <a:pPr marL="208279" marR="1069340">
              <a:lnSpc>
                <a:spcPct val="100000"/>
              </a:lnSpc>
              <a:spcBef>
                <a:spcPts val="600"/>
              </a:spcBef>
            </a:pPr>
            <a:r>
              <a:rPr lang="it-IT" b="1" spc="-5" dirty="0">
                <a:latin typeface="Times New Roman"/>
                <a:cs typeface="Times New Roman"/>
              </a:rPr>
              <a:t>I: </a:t>
            </a:r>
            <a:r>
              <a:rPr lang="it-IT" b="1" dirty="0">
                <a:latin typeface="Symbol"/>
                <a:cs typeface="Symbol"/>
              </a:rPr>
              <a:t></a:t>
            </a:r>
            <a:r>
              <a:rPr lang="it-IT" b="1" dirty="0">
                <a:latin typeface="Times New Roman"/>
                <a:cs typeface="Times New Roman"/>
              </a:rPr>
              <a:t>i</a:t>
            </a:r>
            <a:r>
              <a:rPr lang="it-IT" b="1" baseline="-20833" dirty="0">
                <a:latin typeface="Times New Roman"/>
                <a:cs typeface="Times New Roman"/>
              </a:rPr>
              <a:t>1</a:t>
            </a:r>
            <a:r>
              <a:rPr lang="it-IT" b="1" dirty="0">
                <a:latin typeface="Times New Roman"/>
                <a:cs typeface="Times New Roman"/>
              </a:rPr>
              <a:t>, i</a:t>
            </a:r>
            <a:r>
              <a:rPr lang="it-IT" b="1" baseline="-20833" dirty="0">
                <a:latin typeface="Times New Roman"/>
                <a:cs typeface="Times New Roman"/>
              </a:rPr>
              <a:t>2</a:t>
            </a:r>
            <a:r>
              <a:rPr lang="it-IT" b="1" dirty="0">
                <a:latin typeface="Times New Roman"/>
                <a:cs typeface="Times New Roman"/>
              </a:rPr>
              <a:t>, …, i</a:t>
            </a:r>
            <a:r>
              <a:rPr lang="it-IT" b="1" baseline="-20833" dirty="0">
                <a:latin typeface="Times New Roman"/>
                <a:cs typeface="Times New Roman"/>
              </a:rPr>
              <a:t>n</a:t>
            </a:r>
            <a:r>
              <a:rPr lang="it-IT" b="1" dirty="0">
                <a:latin typeface="Symbol"/>
                <a:cs typeface="Symbol"/>
              </a:rPr>
              <a:t></a:t>
            </a:r>
            <a:r>
              <a:rPr lang="it-IT" b="1" dirty="0">
                <a:latin typeface="Times New Roman"/>
                <a:cs typeface="Times New Roman"/>
              </a:rPr>
              <a:t> </a:t>
            </a:r>
            <a:r>
              <a:rPr lang="it-IT" i="1" dirty="0">
                <a:latin typeface="Times New Roman"/>
                <a:cs typeface="Times New Roman"/>
              </a:rPr>
              <a:t>alfabeto di </a:t>
            </a:r>
            <a:r>
              <a:rPr lang="it-IT" i="1" spc="-10" dirty="0">
                <a:latin typeface="Times New Roman"/>
                <a:cs typeface="Times New Roman"/>
              </a:rPr>
              <a:t>ingresso  </a:t>
            </a:r>
          </a:p>
          <a:p>
            <a:pPr marL="208279" marR="1069340">
              <a:lnSpc>
                <a:spcPct val="100000"/>
              </a:lnSpc>
              <a:spcBef>
                <a:spcPts val="600"/>
              </a:spcBef>
            </a:pPr>
            <a:r>
              <a:rPr lang="it-IT" b="1" spc="-5" dirty="0">
                <a:latin typeface="Times New Roman"/>
                <a:cs typeface="Times New Roman"/>
              </a:rPr>
              <a:t>U: </a:t>
            </a:r>
            <a:r>
              <a:rPr lang="it-IT" b="1" dirty="0">
                <a:latin typeface="Symbol"/>
                <a:cs typeface="Symbol"/>
              </a:rPr>
              <a:t></a:t>
            </a:r>
            <a:r>
              <a:rPr lang="it-IT" b="1" dirty="0">
                <a:latin typeface="Times New Roman"/>
                <a:cs typeface="Times New Roman"/>
              </a:rPr>
              <a:t>u</a:t>
            </a:r>
            <a:r>
              <a:rPr lang="it-IT" b="1" baseline="-20833" dirty="0">
                <a:latin typeface="Times New Roman"/>
                <a:cs typeface="Times New Roman"/>
              </a:rPr>
              <a:t>1</a:t>
            </a:r>
            <a:r>
              <a:rPr lang="it-IT" b="1" dirty="0">
                <a:latin typeface="Times New Roman"/>
                <a:cs typeface="Times New Roman"/>
              </a:rPr>
              <a:t>, </a:t>
            </a:r>
            <a:r>
              <a:rPr lang="it-IT" b="1" spc="-5" dirty="0">
                <a:latin typeface="Times New Roman"/>
                <a:cs typeface="Times New Roman"/>
              </a:rPr>
              <a:t>u</a:t>
            </a:r>
            <a:r>
              <a:rPr lang="it-IT" b="1" spc="-7" baseline="-20833" dirty="0">
                <a:latin typeface="Times New Roman"/>
                <a:cs typeface="Times New Roman"/>
              </a:rPr>
              <a:t>2</a:t>
            </a:r>
            <a:r>
              <a:rPr lang="it-IT" b="1" spc="-5" dirty="0">
                <a:latin typeface="Times New Roman"/>
                <a:cs typeface="Times New Roman"/>
              </a:rPr>
              <a:t>, </a:t>
            </a:r>
            <a:r>
              <a:rPr lang="it-IT" b="1" dirty="0">
                <a:latin typeface="Times New Roman"/>
                <a:cs typeface="Times New Roman"/>
              </a:rPr>
              <a:t>…, </a:t>
            </a:r>
            <a:r>
              <a:rPr lang="it-IT" b="1" spc="-10" dirty="0" err="1">
                <a:latin typeface="Times New Roman"/>
                <a:cs typeface="Times New Roman"/>
              </a:rPr>
              <a:t>u</a:t>
            </a:r>
            <a:r>
              <a:rPr lang="it-IT" b="1" spc="-15" baseline="-20833" dirty="0" err="1">
                <a:latin typeface="Times New Roman"/>
                <a:cs typeface="Times New Roman"/>
              </a:rPr>
              <a:t>m</a:t>
            </a:r>
            <a:r>
              <a:rPr lang="it-IT" b="1" spc="-10" dirty="0">
                <a:latin typeface="Symbol"/>
                <a:cs typeface="Symbol"/>
              </a:rPr>
              <a:t></a:t>
            </a:r>
            <a:r>
              <a:rPr lang="it-IT" b="1" spc="-10" dirty="0">
                <a:latin typeface="Times New Roman"/>
                <a:cs typeface="Times New Roman"/>
              </a:rPr>
              <a:t> </a:t>
            </a:r>
            <a:r>
              <a:rPr lang="it-IT" i="1" dirty="0">
                <a:latin typeface="Times New Roman"/>
                <a:cs typeface="Times New Roman"/>
              </a:rPr>
              <a:t>alfabeto di </a:t>
            </a:r>
            <a:r>
              <a:rPr lang="it-IT" i="1" spc="-5" dirty="0">
                <a:latin typeface="Times New Roman"/>
                <a:cs typeface="Times New Roman"/>
              </a:rPr>
              <a:t>uscita</a:t>
            </a:r>
          </a:p>
          <a:p>
            <a:pPr marL="208279" marR="1069340">
              <a:lnSpc>
                <a:spcPct val="100000"/>
              </a:lnSpc>
              <a:spcBef>
                <a:spcPts val="600"/>
              </a:spcBef>
            </a:pPr>
            <a:r>
              <a:rPr lang="it-IT" b="1" spc="-5" dirty="0">
                <a:latin typeface="Times New Roman"/>
                <a:cs typeface="Times New Roman"/>
              </a:rPr>
              <a:t>S: </a:t>
            </a:r>
            <a:r>
              <a:rPr lang="it-IT" b="1" spc="-5" dirty="0">
                <a:latin typeface="Symbol"/>
                <a:cs typeface="Symbol"/>
              </a:rPr>
              <a:t></a:t>
            </a:r>
            <a:r>
              <a:rPr lang="it-IT" b="1" spc="-5" dirty="0">
                <a:latin typeface="Times New Roman"/>
                <a:cs typeface="Times New Roman"/>
              </a:rPr>
              <a:t>s</a:t>
            </a:r>
            <a:r>
              <a:rPr lang="it-IT" b="1" spc="-7" baseline="-20833" dirty="0">
                <a:latin typeface="Times New Roman"/>
                <a:cs typeface="Times New Roman"/>
              </a:rPr>
              <a:t>1</a:t>
            </a:r>
            <a:r>
              <a:rPr lang="it-IT" b="1" spc="-5" dirty="0">
                <a:latin typeface="Times New Roman"/>
                <a:cs typeface="Times New Roman"/>
              </a:rPr>
              <a:t>, s</a:t>
            </a:r>
            <a:r>
              <a:rPr lang="it-IT" b="1" spc="-7" baseline="-20833" dirty="0">
                <a:latin typeface="Times New Roman"/>
                <a:cs typeface="Times New Roman"/>
              </a:rPr>
              <a:t>2</a:t>
            </a:r>
            <a:r>
              <a:rPr lang="it-IT" b="1" spc="-5" dirty="0">
                <a:latin typeface="Times New Roman"/>
                <a:cs typeface="Times New Roman"/>
              </a:rPr>
              <a:t>, </a:t>
            </a:r>
            <a:r>
              <a:rPr lang="it-IT" b="1" dirty="0">
                <a:latin typeface="Times New Roman"/>
                <a:cs typeface="Times New Roman"/>
              </a:rPr>
              <a:t>…, </a:t>
            </a:r>
            <a:r>
              <a:rPr lang="it-IT" b="1" spc="-5" dirty="0" err="1">
                <a:latin typeface="Times New Roman"/>
                <a:cs typeface="Times New Roman"/>
              </a:rPr>
              <a:t>s</a:t>
            </a:r>
            <a:r>
              <a:rPr lang="it-IT" b="1" spc="-7" baseline="-20833" dirty="0" err="1">
                <a:latin typeface="Times New Roman"/>
                <a:cs typeface="Times New Roman"/>
              </a:rPr>
              <a:t>k</a:t>
            </a:r>
            <a:r>
              <a:rPr lang="it-IT" b="1" spc="-5" dirty="0">
                <a:latin typeface="Symbol"/>
                <a:cs typeface="Symbol"/>
              </a:rPr>
              <a:t></a:t>
            </a:r>
            <a:r>
              <a:rPr lang="it-IT" b="1" spc="-5" dirty="0">
                <a:latin typeface="Times New Roman"/>
                <a:cs typeface="Times New Roman"/>
              </a:rPr>
              <a:t> </a:t>
            </a:r>
            <a:r>
              <a:rPr lang="it-IT" i="1" dirty="0">
                <a:latin typeface="Times New Roman"/>
                <a:cs typeface="Times New Roman"/>
              </a:rPr>
              <a:t>insieme </a:t>
            </a:r>
            <a:r>
              <a:rPr lang="it-IT" i="1" spc="-5" dirty="0">
                <a:latin typeface="Times New Roman"/>
                <a:cs typeface="Times New Roman"/>
              </a:rPr>
              <a:t>degli</a:t>
            </a:r>
            <a:r>
              <a:rPr lang="it-IT" i="1" spc="-10" dirty="0">
                <a:latin typeface="Times New Roman"/>
                <a:cs typeface="Times New Roman"/>
              </a:rPr>
              <a:t> </a:t>
            </a:r>
            <a:r>
              <a:rPr lang="it-IT" i="1" spc="-5" dirty="0">
                <a:latin typeface="Times New Roman"/>
                <a:cs typeface="Times New Roman"/>
              </a:rPr>
              <a:t>stati</a:t>
            </a:r>
            <a:endParaRPr lang="it-IT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lang="it-IT" b="1" spc="-5" dirty="0">
                <a:latin typeface="Times New Roman"/>
                <a:cs typeface="Times New Roman"/>
              </a:rPr>
              <a:t>e da </a:t>
            </a:r>
            <a:r>
              <a:rPr lang="it-IT" b="1" dirty="0">
                <a:latin typeface="Times New Roman"/>
                <a:cs typeface="Times New Roman"/>
              </a:rPr>
              <a:t>2</a:t>
            </a:r>
            <a:r>
              <a:rPr lang="it-IT" b="1" spc="-5" dirty="0">
                <a:latin typeface="Times New Roman"/>
                <a:cs typeface="Times New Roman"/>
              </a:rPr>
              <a:t> FUNZIONI:</a:t>
            </a:r>
            <a:endParaRPr lang="it-IT" dirty="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600"/>
              </a:spcBef>
            </a:pPr>
            <a:r>
              <a:rPr lang="it-IT" b="1" dirty="0">
                <a:latin typeface="Times New Roman"/>
                <a:cs typeface="Times New Roman"/>
              </a:rPr>
              <a:t>F : </a:t>
            </a:r>
            <a:r>
              <a:rPr lang="it-IT" b="1" spc="-5" dirty="0">
                <a:latin typeface="Times New Roman"/>
                <a:cs typeface="Times New Roman"/>
              </a:rPr>
              <a:t>S </a:t>
            </a:r>
            <a:r>
              <a:rPr lang="it-IT" b="1" spc="-5" dirty="0">
                <a:latin typeface="Symbol"/>
                <a:cs typeface="Symbol"/>
              </a:rPr>
              <a:t></a:t>
            </a:r>
            <a:r>
              <a:rPr lang="it-IT" b="1" spc="-5" dirty="0">
                <a:latin typeface="Times New Roman"/>
                <a:cs typeface="Times New Roman"/>
              </a:rPr>
              <a:t> I </a:t>
            </a:r>
            <a:r>
              <a:rPr lang="it-IT" b="1" spc="-5" dirty="0">
                <a:latin typeface="Symbol"/>
                <a:cs typeface="Symbol"/>
              </a:rPr>
              <a:t></a:t>
            </a:r>
            <a:r>
              <a:rPr lang="it-IT" b="1" spc="-5" dirty="0">
                <a:latin typeface="Times New Roman"/>
                <a:cs typeface="Times New Roman"/>
              </a:rPr>
              <a:t> U </a:t>
            </a:r>
            <a:r>
              <a:rPr lang="it-IT" i="1" dirty="0">
                <a:latin typeface="Times New Roman"/>
                <a:cs typeface="Times New Roman"/>
              </a:rPr>
              <a:t>funzione di</a:t>
            </a:r>
            <a:r>
              <a:rPr lang="it-IT" i="1" spc="-65" dirty="0">
                <a:latin typeface="Times New Roman"/>
                <a:cs typeface="Times New Roman"/>
              </a:rPr>
              <a:t> </a:t>
            </a:r>
            <a:r>
              <a:rPr lang="it-IT" i="1" spc="-5" dirty="0">
                <a:latin typeface="Times New Roman"/>
                <a:cs typeface="Times New Roman"/>
              </a:rPr>
              <a:t>uscita</a:t>
            </a:r>
            <a:endParaRPr lang="it-IT" dirty="0">
              <a:latin typeface="Times New Roman"/>
              <a:cs typeface="Times New Roman"/>
            </a:endParaRPr>
          </a:p>
          <a:p>
            <a:pPr marL="1520825" indent="-1338263">
              <a:lnSpc>
                <a:spcPct val="100000"/>
              </a:lnSpc>
              <a:spcBef>
                <a:spcPts val="600"/>
              </a:spcBef>
            </a:pPr>
            <a:r>
              <a:rPr lang="it-IT" b="1" dirty="0">
                <a:latin typeface="Times New Roman"/>
                <a:cs typeface="Times New Roman"/>
              </a:rPr>
              <a:t>G : </a:t>
            </a:r>
            <a:r>
              <a:rPr lang="it-IT" b="1" spc="-5" dirty="0">
                <a:latin typeface="Times New Roman"/>
                <a:cs typeface="Times New Roman"/>
              </a:rPr>
              <a:t>S </a:t>
            </a:r>
            <a:r>
              <a:rPr lang="it-IT" b="1" spc="-5" dirty="0">
                <a:latin typeface="Symbol"/>
                <a:cs typeface="Symbol"/>
              </a:rPr>
              <a:t></a:t>
            </a:r>
            <a:r>
              <a:rPr lang="it-IT" b="1" spc="-5" dirty="0">
                <a:latin typeface="Times New Roman"/>
                <a:cs typeface="Times New Roman"/>
              </a:rPr>
              <a:t> I </a:t>
            </a:r>
            <a:r>
              <a:rPr lang="it-IT" b="1" spc="-5" dirty="0">
                <a:latin typeface="Symbol"/>
                <a:cs typeface="Symbol"/>
              </a:rPr>
              <a:t></a:t>
            </a:r>
            <a:r>
              <a:rPr lang="it-IT" b="1" spc="-5" dirty="0">
                <a:latin typeface="Times New Roman"/>
                <a:cs typeface="Times New Roman"/>
              </a:rPr>
              <a:t> S  </a:t>
            </a:r>
            <a:r>
              <a:rPr lang="it-IT" i="1" dirty="0">
                <a:latin typeface="Times New Roman"/>
                <a:cs typeface="Times New Roman"/>
              </a:rPr>
              <a:t>funzione di</a:t>
            </a:r>
            <a:r>
              <a:rPr lang="it-IT" i="1" spc="10" dirty="0">
                <a:latin typeface="Times New Roman"/>
                <a:cs typeface="Times New Roman"/>
              </a:rPr>
              <a:t> </a:t>
            </a:r>
            <a:r>
              <a:rPr lang="it-IT" i="1" spc="-5" dirty="0">
                <a:latin typeface="Times New Roman"/>
                <a:cs typeface="Times New Roman"/>
              </a:rPr>
              <a:t>aggiornamento</a:t>
            </a:r>
            <a:br>
              <a:rPr lang="it-IT" i="1" spc="-5" dirty="0">
                <a:latin typeface="Times New Roman"/>
                <a:cs typeface="Times New Roman"/>
              </a:rPr>
            </a:br>
            <a:r>
              <a:rPr lang="it-IT" i="1" spc="-5" dirty="0">
                <a:latin typeface="Times New Roman"/>
                <a:cs typeface="Times New Roman"/>
              </a:rPr>
              <a:t> </a:t>
            </a:r>
            <a:r>
              <a:rPr lang="it-IT" i="1" dirty="0">
                <a:latin typeface="Times New Roman"/>
                <a:cs typeface="Times New Roman"/>
              </a:rPr>
              <a:t>dello </a:t>
            </a:r>
            <a:r>
              <a:rPr lang="it-IT" i="1" spc="-5" dirty="0">
                <a:latin typeface="Times New Roman"/>
                <a:cs typeface="Times New Roman"/>
              </a:rPr>
              <a:t>stato</a:t>
            </a:r>
            <a:r>
              <a:rPr lang="it-IT" i="1" spc="-15" dirty="0">
                <a:latin typeface="Times New Roman"/>
                <a:cs typeface="Times New Roman"/>
              </a:rPr>
              <a:t> </a:t>
            </a:r>
            <a:r>
              <a:rPr lang="it-IT" i="1" dirty="0">
                <a:latin typeface="Times New Roman"/>
                <a:cs typeface="Times New Roman"/>
              </a:rPr>
              <a:t>interno</a:t>
            </a:r>
            <a:endParaRPr lang="it-IT" dirty="0">
              <a:latin typeface="Times New Roman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6785" y="2297009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Automa a  Stati finiti</a:t>
            </a:r>
          </a:p>
        </p:txBody>
      </p:sp>
    </p:spTree>
    <p:extLst>
      <p:ext uri="{BB962C8B-B14F-4D97-AF65-F5344CB8AC3E}">
        <p14:creationId xmlns:p14="http://schemas.microsoft.com/office/powerpoint/2010/main" val="2110576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0134" y="152400"/>
            <a:ext cx="6947559" cy="430887"/>
          </a:xfrm>
        </p:spPr>
        <p:txBody>
          <a:bodyPr/>
          <a:lstStyle/>
          <a:p>
            <a:r>
              <a:rPr lang="it-IT" dirty="0"/>
              <a:t>MOORE                                         MEALY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1386230" y="4741222"/>
            <a:ext cx="1373505" cy="1144905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memoria</a:t>
            </a:r>
            <a:endParaRPr sz="20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(ritardo)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380134" y="1004374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15848" y="1172776"/>
            <a:ext cx="2590800" cy="4229101"/>
            <a:chOff x="5811011" y="1595627"/>
            <a:chExt cx="2590800" cy="4229101"/>
          </a:xfrm>
        </p:grpSpPr>
        <p:sp>
          <p:nvSpPr>
            <p:cNvPr id="7" name="object 7"/>
            <p:cNvSpPr txBox="1"/>
            <p:nvPr/>
          </p:nvSpPr>
          <p:spPr>
            <a:xfrm>
              <a:off x="6575297" y="3326129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G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8" name="object 10"/>
            <p:cNvSpPr/>
            <p:nvPr/>
          </p:nvSpPr>
          <p:spPr>
            <a:xfrm>
              <a:off x="7925561" y="3919728"/>
              <a:ext cx="476250" cy="1905000"/>
            </a:xfrm>
            <a:custGeom>
              <a:avLst/>
              <a:gdLst/>
              <a:ahLst/>
              <a:cxnLst/>
              <a:rect l="l" t="t" r="r" b="b"/>
              <a:pathLst>
                <a:path w="476250" h="1905000">
                  <a:moveTo>
                    <a:pt x="114300" y="1790700"/>
                  </a:moveTo>
                  <a:lnTo>
                    <a:pt x="0" y="1847850"/>
                  </a:lnTo>
                  <a:lnTo>
                    <a:pt x="114300" y="1905000"/>
                  </a:lnTo>
                  <a:lnTo>
                    <a:pt x="114300" y="1866900"/>
                  </a:lnTo>
                  <a:lnTo>
                    <a:pt x="95250" y="1866900"/>
                  </a:lnTo>
                  <a:lnTo>
                    <a:pt x="95250" y="1828800"/>
                  </a:lnTo>
                  <a:lnTo>
                    <a:pt x="114300" y="1828800"/>
                  </a:lnTo>
                  <a:lnTo>
                    <a:pt x="114300" y="1790700"/>
                  </a:lnTo>
                  <a:close/>
                </a:path>
                <a:path w="476250" h="1905000">
                  <a:moveTo>
                    <a:pt x="114300" y="1828800"/>
                  </a:moveTo>
                  <a:lnTo>
                    <a:pt x="95250" y="1828800"/>
                  </a:lnTo>
                  <a:lnTo>
                    <a:pt x="95250" y="1866900"/>
                  </a:lnTo>
                  <a:lnTo>
                    <a:pt x="114300" y="1866900"/>
                  </a:lnTo>
                  <a:lnTo>
                    <a:pt x="114300" y="1828800"/>
                  </a:lnTo>
                  <a:close/>
                </a:path>
                <a:path w="476250" h="1905000">
                  <a:moveTo>
                    <a:pt x="438150" y="1828800"/>
                  </a:moveTo>
                  <a:lnTo>
                    <a:pt x="114300" y="1828800"/>
                  </a:lnTo>
                  <a:lnTo>
                    <a:pt x="114300" y="1866900"/>
                  </a:lnTo>
                  <a:lnTo>
                    <a:pt x="457200" y="1866900"/>
                  </a:lnTo>
                  <a:lnTo>
                    <a:pt x="464623" y="1865402"/>
                  </a:lnTo>
                  <a:lnTo>
                    <a:pt x="470677" y="1861318"/>
                  </a:lnTo>
                  <a:lnTo>
                    <a:pt x="474755" y="1855262"/>
                  </a:lnTo>
                  <a:lnTo>
                    <a:pt x="476250" y="1847850"/>
                  </a:lnTo>
                  <a:lnTo>
                    <a:pt x="438150" y="1847850"/>
                  </a:lnTo>
                  <a:lnTo>
                    <a:pt x="438150" y="1828800"/>
                  </a:lnTo>
                  <a:close/>
                </a:path>
                <a:path w="476250" h="1905000">
                  <a:moveTo>
                    <a:pt x="438150" y="19050"/>
                  </a:moveTo>
                  <a:lnTo>
                    <a:pt x="438150" y="1847850"/>
                  </a:lnTo>
                  <a:lnTo>
                    <a:pt x="457200" y="1828800"/>
                  </a:lnTo>
                  <a:lnTo>
                    <a:pt x="476250" y="1828800"/>
                  </a:lnTo>
                  <a:lnTo>
                    <a:pt x="476250" y="38100"/>
                  </a:lnTo>
                  <a:lnTo>
                    <a:pt x="457200" y="38100"/>
                  </a:lnTo>
                  <a:lnTo>
                    <a:pt x="438150" y="19050"/>
                  </a:lnTo>
                  <a:close/>
                </a:path>
                <a:path w="476250" h="1905000">
                  <a:moveTo>
                    <a:pt x="476250" y="1828800"/>
                  </a:moveTo>
                  <a:lnTo>
                    <a:pt x="457200" y="1828800"/>
                  </a:lnTo>
                  <a:lnTo>
                    <a:pt x="438150" y="1847850"/>
                  </a:lnTo>
                  <a:lnTo>
                    <a:pt x="476250" y="1847850"/>
                  </a:lnTo>
                  <a:lnTo>
                    <a:pt x="476250" y="1828800"/>
                  </a:lnTo>
                  <a:close/>
                </a:path>
                <a:path w="476250" h="1905000">
                  <a:moveTo>
                    <a:pt x="457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38150" y="38100"/>
                  </a:lnTo>
                  <a:lnTo>
                    <a:pt x="438150" y="19050"/>
                  </a:lnTo>
                  <a:lnTo>
                    <a:pt x="476250" y="19050"/>
                  </a:lnTo>
                  <a:lnTo>
                    <a:pt x="474755" y="11626"/>
                  </a:lnTo>
                  <a:lnTo>
                    <a:pt x="470677" y="5572"/>
                  </a:lnTo>
                  <a:lnTo>
                    <a:pt x="464623" y="1494"/>
                  </a:lnTo>
                  <a:lnTo>
                    <a:pt x="457200" y="0"/>
                  </a:lnTo>
                  <a:close/>
                </a:path>
                <a:path w="476250" h="1905000">
                  <a:moveTo>
                    <a:pt x="476250" y="19050"/>
                  </a:moveTo>
                  <a:lnTo>
                    <a:pt x="438150" y="19050"/>
                  </a:lnTo>
                  <a:lnTo>
                    <a:pt x="457200" y="38100"/>
                  </a:lnTo>
                  <a:lnTo>
                    <a:pt x="476250" y="38100"/>
                  </a:lnTo>
                  <a:lnTo>
                    <a:pt x="4762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/>
            <p:nvPr/>
          </p:nvSpPr>
          <p:spPr>
            <a:xfrm>
              <a:off x="6115811" y="4186428"/>
              <a:ext cx="459740" cy="114300"/>
            </a:xfrm>
            <a:custGeom>
              <a:avLst/>
              <a:gdLst/>
              <a:ahLst/>
              <a:cxnLst/>
              <a:rect l="l" t="t" r="r" b="b"/>
              <a:pathLst>
                <a:path w="45974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0465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65" y="3810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459740" h="114300">
                  <a:moveTo>
                    <a:pt x="345186" y="0"/>
                  </a:moveTo>
                  <a:lnTo>
                    <a:pt x="345186" y="114300"/>
                  </a:lnTo>
                  <a:lnTo>
                    <a:pt x="421386" y="76200"/>
                  </a:lnTo>
                  <a:lnTo>
                    <a:pt x="364236" y="76200"/>
                  </a:lnTo>
                  <a:lnTo>
                    <a:pt x="364236" y="38100"/>
                  </a:lnTo>
                  <a:lnTo>
                    <a:pt x="421386" y="38100"/>
                  </a:lnTo>
                  <a:lnTo>
                    <a:pt x="345186" y="0"/>
                  </a:lnTo>
                  <a:close/>
                </a:path>
                <a:path w="459740" h="114300">
                  <a:moveTo>
                    <a:pt x="110465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65" y="76200"/>
                  </a:lnTo>
                  <a:lnTo>
                    <a:pt x="114300" y="57150"/>
                  </a:lnTo>
                  <a:lnTo>
                    <a:pt x="110465" y="38100"/>
                  </a:lnTo>
                  <a:close/>
                </a:path>
                <a:path w="459740" h="114300">
                  <a:moveTo>
                    <a:pt x="345186" y="38100"/>
                  </a:moveTo>
                  <a:lnTo>
                    <a:pt x="110465" y="38100"/>
                  </a:lnTo>
                  <a:lnTo>
                    <a:pt x="114300" y="57150"/>
                  </a:lnTo>
                  <a:lnTo>
                    <a:pt x="110465" y="76200"/>
                  </a:lnTo>
                  <a:lnTo>
                    <a:pt x="345186" y="76200"/>
                  </a:lnTo>
                  <a:lnTo>
                    <a:pt x="345186" y="38100"/>
                  </a:lnTo>
                  <a:close/>
                </a:path>
                <a:path w="459740" h="114300">
                  <a:moveTo>
                    <a:pt x="421386" y="38100"/>
                  </a:moveTo>
                  <a:lnTo>
                    <a:pt x="364236" y="38100"/>
                  </a:lnTo>
                  <a:lnTo>
                    <a:pt x="364236" y="76200"/>
                  </a:lnTo>
                  <a:lnTo>
                    <a:pt x="421386" y="76200"/>
                  </a:lnTo>
                  <a:lnTo>
                    <a:pt x="459486" y="57150"/>
                  </a:lnTo>
                  <a:lnTo>
                    <a:pt x="42138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 txBox="1"/>
            <p:nvPr/>
          </p:nvSpPr>
          <p:spPr>
            <a:xfrm>
              <a:off x="8065769" y="3474846"/>
              <a:ext cx="2971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s*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1" name="object 17"/>
            <p:cNvSpPr/>
            <p:nvPr/>
          </p:nvSpPr>
          <p:spPr>
            <a:xfrm>
              <a:off x="5811011" y="1595627"/>
              <a:ext cx="742950" cy="2019300"/>
            </a:xfrm>
            <a:custGeom>
              <a:avLst/>
              <a:gdLst/>
              <a:ahLst/>
              <a:cxnLst/>
              <a:rect l="l" t="t" r="r" b="b"/>
              <a:pathLst>
                <a:path w="742950" h="2019300">
                  <a:moveTo>
                    <a:pt x="628650" y="1905000"/>
                  </a:moveTo>
                  <a:lnTo>
                    <a:pt x="628650" y="2019300"/>
                  </a:lnTo>
                  <a:lnTo>
                    <a:pt x="704849" y="1981200"/>
                  </a:lnTo>
                  <a:lnTo>
                    <a:pt x="647700" y="1981200"/>
                  </a:lnTo>
                  <a:lnTo>
                    <a:pt x="647700" y="1943100"/>
                  </a:lnTo>
                  <a:lnTo>
                    <a:pt x="704849" y="1943100"/>
                  </a:lnTo>
                  <a:lnTo>
                    <a:pt x="628650" y="1905000"/>
                  </a:lnTo>
                  <a:close/>
                </a:path>
                <a:path w="742950" h="2019300">
                  <a:moveTo>
                    <a:pt x="38100" y="110465"/>
                  </a:moveTo>
                  <a:lnTo>
                    <a:pt x="38100" y="1962150"/>
                  </a:lnTo>
                  <a:lnTo>
                    <a:pt x="39594" y="1969573"/>
                  </a:lnTo>
                  <a:lnTo>
                    <a:pt x="43672" y="1975627"/>
                  </a:lnTo>
                  <a:lnTo>
                    <a:pt x="49726" y="1979705"/>
                  </a:lnTo>
                  <a:lnTo>
                    <a:pt x="57150" y="1981200"/>
                  </a:lnTo>
                  <a:lnTo>
                    <a:pt x="628650" y="1981200"/>
                  </a:lnTo>
                  <a:lnTo>
                    <a:pt x="628650" y="1962150"/>
                  </a:lnTo>
                  <a:lnTo>
                    <a:pt x="76200" y="1962150"/>
                  </a:lnTo>
                  <a:lnTo>
                    <a:pt x="57150" y="1943100"/>
                  </a:lnTo>
                  <a:lnTo>
                    <a:pt x="76200" y="1943100"/>
                  </a:lnTo>
                  <a:lnTo>
                    <a:pt x="76200" y="114300"/>
                  </a:lnTo>
                  <a:lnTo>
                    <a:pt x="57150" y="114300"/>
                  </a:lnTo>
                  <a:lnTo>
                    <a:pt x="38100" y="110465"/>
                  </a:lnTo>
                  <a:close/>
                </a:path>
                <a:path w="742950" h="2019300">
                  <a:moveTo>
                    <a:pt x="704849" y="1943100"/>
                  </a:moveTo>
                  <a:lnTo>
                    <a:pt x="647700" y="1943100"/>
                  </a:lnTo>
                  <a:lnTo>
                    <a:pt x="647700" y="1981200"/>
                  </a:lnTo>
                  <a:lnTo>
                    <a:pt x="704849" y="1981200"/>
                  </a:lnTo>
                  <a:lnTo>
                    <a:pt x="742949" y="1962150"/>
                  </a:lnTo>
                  <a:lnTo>
                    <a:pt x="704849" y="1943100"/>
                  </a:lnTo>
                  <a:close/>
                </a:path>
                <a:path w="742950" h="2019300">
                  <a:moveTo>
                    <a:pt x="76200" y="1943100"/>
                  </a:moveTo>
                  <a:lnTo>
                    <a:pt x="57150" y="1943100"/>
                  </a:lnTo>
                  <a:lnTo>
                    <a:pt x="76200" y="1962150"/>
                  </a:lnTo>
                  <a:lnTo>
                    <a:pt x="76200" y="1943100"/>
                  </a:lnTo>
                  <a:close/>
                </a:path>
                <a:path w="742950" h="2019300">
                  <a:moveTo>
                    <a:pt x="628650" y="1943100"/>
                  </a:moveTo>
                  <a:lnTo>
                    <a:pt x="76200" y="1943100"/>
                  </a:lnTo>
                  <a:lnTo>
                    <a:pt x="76200" y="1962150"/>
                  </a:lnTo>
                  <a:lnTo>
                    <a:pt x="628650" y="1962150"/>
                  </a:lnTo>
                  <a:lnTo>
                    <a:pt x="628650" y="1943100"/>
                  </a:lnTo>
                  <a:close/>
                </a:path>
                <a:path w="742950" h="20193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110465"/>
                  </a:lnTo>
                  <a:lnTo>
                    <a:pt x="57150" y="114300"/>
                  </a:lnTo>
                  <a:lnTo>
                    <a:pt x="76200" y="110465"/>
                  </a:lnTo>
                  <a:lnTo>
                    <a:pt x="76200" y="57150"/>
                  </a:lnTo>
                  <a:close/>
                </a:path>
                <a:path w="742950" h="2019300">
                  <a:moveTo>
                    <a:pt x="76200" y="110465"/>
                  </a:moveTo>
                  <a:lnTo>
                    <a:pt x="57150" y="114300"/>
                  </a:lnTo>
                  <a:lnTo>
                    <a:pt x="76200" y="114300"/>
                  </a:lnTo>
                  <a:lnTo>
                    <a:pt x="76200" y="110465"/>
                  </a:lnTo>
                  <a:close/>
                </a:path>
                <a:path w="742950" h="2019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38100" y="110465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  <a:path w="742950" h="20193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110465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19152" y="993656"/>
            <a:ext cx="3601846" cy="4370120"/>
            <a:chOff x="5314315" y="1416507"/>
            <a:chExt cx="3601846" cy="4370120"/>
          </a:xfrm>
        </p:grpSpPr>
        <p:sp>
          <p:nvSpPr>
            <p:cNvPr id="13" name="object 16"/>
            <p:cNvSpPr txBox="1"/>
            <p:nvPr/>
          </p:nvSpPr>
          <p:spPr>
            <a:xfrm>
              <a:off x="5812663" y="3992371"/>
              <a:ext cx="1441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5563361" y="1597025"/>
              <a:ext cx="247650" cy="82422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6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599" y="57276"/>
                  </a:lnTo>
                  <a:lnTo>
                    <a:pt x="876426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 txBox="1"/>
            <p:nvPr/>
          </p:nvSpPr>
          <p:spPr>
            <a:xfrm>
              <a:off x="5314315" y="1416507"/>
              <a:ext cx="110489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Times New Roman"/>
                  <a:cs typeface="Times New Roman"/>
                </a:rPr>
                <a:t>i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6" name="object 11"/>
            <p:cNvSpPr/>
            <p:nvPr/>
          </p:nvSpPr>
          <p:spPr>
            <a:xfrm>
              <a:off x="6153911" y="2205227"/>
              <a:ext cx="400050" cy="3581400"/>
            </a:xfrm>
            <a:custGeom>
              <a:avLst/>
              <a:gdLst/>
              <a:ahLst/>
              <a:cxnLst/>
              <a:rect l="l" t="t" r="r" b="b"/>
              <a:pathLst>
                <a:path w="400050" h="3581400">
                  <a:moveTo>
                    <a:pt x="2857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3562350"/>
                  </a:lnTo>
                  <a:lnTo>
                    <a:pt x="1494" y="3569762"/>
                  </a:lnTo>
                  <a:lnTo>
                    <a:pt x="5572" y="3575818"/>
                  </a:lnTo>
                  <a:lnTo>
                    <a:pt x="11626" y="3579902"/>
                  </a:lnTo>
                  <a:lnTo>
                    <a:pt x="19050" y="3581400"/>
                  </a:lnTo>
                  <a:lnTo>
                    <a:pt x="400049" y="3581400"/>
                  </a:lnTo>
                  <a:lnTo>
                    <a:pt x="400049" y="3562350"/>
                  </a:lnTo>
                  <a:lnTo>
                    <a:pt x="38100" y="3562350"/>
                  </a:lnTo>
                  <a:lnTo>
                    <a:pt x="19050" y="3543300"/>
                  </a:lnTo>
                  <a:lnTo>
                    <a:pt x="38100" y="3543300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285750" y="57150"/>
                  </a:lnTo>
                  <a:lnTo>
                    <a:pt x="285750" y="38100"/>
                  </a:lnTo>
                  <a:close/>
                </a:path>
                <a:path w="400050" h="3581400">
                  <a:moveTo>
                    <a:pt x="38100" y="3543300"/>
                  </a:moveTo>
                  <a:lnTo>
                    <a:pt x="19050" y="3543300"/>
                  </a:lnTo>
                  <a:lnTo>
                    <a:pt x="38100" y="3562350"/>
                  </a:lnTo>
                  <a:lnTo>
                    <a:pt x="38100" y="3543300"/>
                  </a:lnTo>
                  <a:close/>
                </a:path>
                <a:path w="400050" h="3581400">
                  <a:moveTo>
                    <a:pt x="400049" y="3543300"/>
                  </a:moveTo>
                  <a:lnTo>
                    <a:pt x="38100" y="3543300"/>
                  </a:lnTo>
                  <a:lnTo>
                    <a:pt x="38100" y="3562350"/>
                  </a:lnTo>
                  <a:lnTo>
                    <a:pt x="400049" y="3562350"/>
                  </a:lnTo>
                  <a:lnTo>
                    <a:pt x="400049" y="3543300"/>
                  </a:lnTo>
                  <a:close/>
                </a:path>
                <a:path w="400050" h="3581400">
                  <a:moveTo>
                    <a:pt x="285750" y="0"/>
                  </a:moveTo>
                  <a:lnTo>
                    <a:pt x="285750" y="114300"/>
                  </a:lnTo>
                  <a:lnTo>
                    <a:pt x="361949" y="76200"/>
                  </a:lnTo>
                  <a:lnTo>
                    <a:pt x="304800" y="76200"/>
                  </a:lnTo>
                  <a:lnTo>
                    <a:pt x="304800" y="38100"/>
                  </a:lnTo>
                  <a:lnTo>
                    <a:pt x="361949" y="38100"/>
                  </a:lnTo>
                  <a:lnTo>
                    <a:pt x="285750" y="0"/>
                  </a:lnTo>
                  <a:close/>
                </a:path>
                <a:path w="400050" h="3581400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400050" h="3581400">
                  <a:moveTo>
                    <a:pt x="285750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285750" y="76200"/>
                  </a:lnTo>
                  <a:lnTo>
                    <a:pt x="285750" y="57150"/>
                  </a:lnTo>
                  <a:close/>
                </a:path>
                <a:path w="400050" h="3581400">
                  <a:moveTo>
                    <a:pt x="361949" y="38100"/>
                  </a:moveTo>
                  <a:lnTo>
                    <a:pt x="304800" y="38100"/>
                  </a:lnTo>
                  <a:lnTo>
                    <a:pt x="304800" y="76200"/>
                  </a:lnTo>
                  <a:lnTo>
                    <a:pt x="361949" y="76200"/>
                  </a:lnTo>
                  <a:lnTo>
                    <a:pt x="400049" y="57150"/>
                  </a:lnTo>
                  <a:lnTo>
                    <a:pt x="36194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 txBox="1"/>
            <p:nvPr/>
          </p:nvSpPr>
          <p:spPr>
            <a:xfrm>
              <a:off x="8294369" y="1477136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latin typeface="Times New Roman"/>
                  <a:cs typeface="Times New Roman"/>
                </a:rPr>
                <a:t>u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561" y="1901825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57" y="76170"/>
                  </a:moveTo>
                  <a:lnTo>
                    <a:pt x="876173" y="114300"/>
                  </a:lnTo>
                  <a:lnTo>
                    <a:pt x="952627" y="76200"/>
                  </a:lnTo>
                  <a:lnTo>
                    <a:pt x="895350" y="76200"/>
                  </a:lnTo>
                  <a:lnTo>
                    <a:pt x="876257" y="76170"/>
                  </a:lnTo>
                  <a:close/>
                </a:path>
                <a:path w="990600" h="114300">
                  <a:moveTo>
                    <a:pt x="876342" y="38070"/>
                  </a:moveTo>
                  <a:lnTo>
                    <a:pt x="876257" y="76170"/>
                  </a:lnTo>
                  <a:lnTo>
                    <a:pt x="895350" y="76200"/>
                  </a:lnTo>
                  <a:lnTo>
                    <a:pt x="895350" y="38100"/>
                  </a:lnTo>
                  <a:lnTo>
                    <a:pt x="876342" y="38070"/>
                  </a:lnTo>
                  <a:close/>
                </a:path>
                <a:path w="990600" h="114300">
                  <a:moveTo>
                    <a:pt x="876427" y="0"/>
                  </a:moveTo>
                  <a:lnTo>
                    <a:pt x="876342" y="38070"/>
                  </a:lnTo>
                  <a:lnTo>
                    <a:pt x="895350" y="38100"/>
                  </a:lnTo>
                  <a:lnTo>
                    <a:pt x="895350" y="76200"/>
                  </a:lnTo>
                  <a:lnTo>
                    <a:pt x="952627" y="76200"/>
                  </a:lnTo>
                  <a:lnTo>
                    <a:pt x="990600" y="57276"/>
                  </a:lnTo>
                  <a:lnTo>
                    <a:pt x="876427" y="0"/>
                  </a:lnTo>
                  <a:close/>
                </a:path>
                <a:path w="990600" h="114300">
                  <a:moveTo>
                    <a:pt x="0" y="36702"/>
                  </a:moveTo>
                  <a:lnTo>
                    <a:pt x="0" y="74802"/>
                  </a:lnTo>
                  <a:lnTo>
                    <a:pt x="876257" y="76170"/>
                  </a:lnTo>
                  <a:lnTo>
                    <a:pt x="876342" y="38070"/>
                  </a:lnTo>
                  <a:lnTo>
                    <a:pt x="0" y="3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310152" y="1077476"/>
            <a:ext cx="3601846" cy="4892471"/>
            <a:chOff x="2604483" y="1143000"/>
            <a:chExt cx="3601846" cy="4892471"/>
          </a:xfrm>
        </p:grpSpPr>
        <p:sp>
          <p:nvSpPr>
            <p:cNvPr id="24" name="object 8"/>
            <p:cNvSpPr txBox="1"/>
            <p:nvPr/>
          </p:nvSpPr>
          <p:spPr>
            <a:xfrm>
              <a:off x="3871561" y="4890566"/>
              <a:ext cx="1373505" cy="1144905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25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750">
                <a:latin typeface="Times New Roman"/>
                <a:cs typeface="Times New Roman"/>
              </a:endParaRPr>
            </a:p>
            <a:p>
              <a:pPr marL="198120">
                <a:lnSpc>
                  <a:spcPct val="100000"/>
                </a:lnSpc>
              </a:pPr>
              <a:r>
                <a:rPr sz="2000" b="1" dirty="0">
                  <a:latin typeface="Times New Roman"/>
                  <a:cs typeface="Times New Roman"/>
                </a:rPr>
                <a:t>memoria</a:t>
              </a:r>
              <a:endParaRPr sz="2000">
                <a:latin typeface="Times New Roman"/>
                <a:cs typeface="Times New Roman"/>
              </a:endParaRPr>
            </a:p>
            <a:p>
              <a:pPr marL="212090">
                <a:lnSpc>
                  <a:spcPct val="100000"/>
                </a:lnSpc>
                <a:spcBef>
                  <a:spcPts val="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(ritardo)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25" name="object 6"/>
            <p:cNvSpPr txBox="1"/>
            <p:nvPr/>
          </p:nvSpPr>
          <p:spPr>
            <a:xfrm>
              <a:off x="3865465" y="1153718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F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3101179" y="1322120"/>
              <a:ext cx="2590800" cy="4229101"/>
              <a:chOff x="5811011" y="1595627"/>
              <a:chExt cx="2590800" cy="4229101"/>
            </a:xfrm>
          </p:grpSpPr>
          <p:sp>
            <p:nvSpPr>
              <p:cNvPr id="34" name="object 7"/>
              <p:cNvSpPr txBox="1"/>
              <p:nvPr/>
            </p:nvSpPr>
            <p:spPr>
              <a:xfrm>
                <a:off x="6575297" y="3326129"/>
                <a:ext cx="1373505" cy="114617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vert="horz" wrap="square" lIns="0" tIns="698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2700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2400" b="1" dirty="0">
                    <a:latin typeface="Times New Roman"/>
                    <a:cs typeface="Times New Roman"/>
                  </a:rPr>
                  <a:t>G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object 10"/>
              <p:cNvSpPr/>
              <p:nvPr/>
            </p:nvSpPr>
            <p:spPr>
              <a:xfrm>
                <a:off x="7925561" y="3919728"/>
                <a:ext cx="47625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905000">
                    <a:moveTo>
                      <a:pt x="114300" y="1790700"/>
                    </a:moveTo>
                    <a:lnTo>
                      <a:pt x="0" y="1847850"/>
                    </a:lnTo>
                    <a:lnTo>
                      <a:pt x="114300" y="1905000"/>
                    </a:lnTo>
                    <a:lnTo>
                      <a:pt x="114300" y="1866900"/>
                    </a:lnTo>
                    <a:lnTo>
                      <a:pt x="95250" y="1866900"/>
                    </a:lnTo>
                    <a:lnTo>
                      <a:pt x="95250" y="1828800"/>
                    </a:lnTo>
                    <a:lnTo>
                      <a:pt x="114300" y="1828800"/>
                    </a:lnTo>
                    <a:lnTo>
                      <a:pt x="114300" y="1790700"/>
                    </a:lnTo>
                    <a:close/>
                  </a:path>
                  <a:path w="476250" h="1905000">
                    <a:moveTo>
                      <a:pt x="114300" y="1828800"/>
                    </a:moveTo>
                    <a:lnTo>
                      <a:pt x="95250" y="1828800"/>
                    </a:lnTo>
                    <a:lnTo>
                      <a:pt x="95250" y="1866900"/>
                    </a:lnTo>
                    <a:lnTo>
                      <a:pt x="114300" y="1866900"/>
                    </a:lnTo>
                    <a:lnTo>
                      <a:pt x="114300" y="1828800"/>
                    </a:lnTo>
                    <a:close/>
                  </a:path>
                  <a:path w="476250" h="1905000">
                    <a:moveTo>
                      <a:pt x="438150" y="1828800"/>
                    </a:moveTo>
                    <a:lnTo>
                      <a:pt x="114300" y="1828800"/>
                    </a:lnTo>
                    <a:lnTo>
                      <a:pt x="114300" y="1866900"/>
                    </a:lnTo>
                    <a:lnTo>
                      <a:pt x="457200" y="1866900"/>
                    </a:lnTo>
                    <a:lnTo>
                      <a:pt x="464623" y="1865402"/>
                    </a:lnTo>
                    <a:lnTo>
                      <a:pt x="470677" y="1861318"/>
                    </a:lnTo>
                    <a:lnTo>
                      <a:pt x="474755" y="1855262"/>
                    </a:lnTo>
                    <a:lnTo>
                      <a:pt x="476250" y="1847850"/>
                    </a:lnTo>
                    <a:lnTo>
                      <a:pt x="438150" y="1847850"/>
                    </a:lnTo>
                    <a:lnTo>
                      <a:pt x="438150" y="1828800"/>
                    </a:lnTo>
                    <a:close/>
                  </a:path>
                  <a:path w="476250" h="1905000">
                    <a:moveTo>
                      <a:pt x="438150" y="19050"/>
                    </a:moveTo>
                    <a:lnTo>
                      <a:pt x="438150" y="1847850"/>
                    </a:lnTo>
                    <a:lnTo>
                      <a:pt x="457200" y="1828800"/>
                    </a:lnTo>
                    <a:lnTo>
                      <a:pt x="476250" y="1828800"/>
                    </a:lnTo>
                    <a:lnTo>
                      <a:pt x="476250" y="38100"/>
                    </a:lnTo>
                    <a:lnTo>
                      <a:pt x="457200" y="38100"/>
                    </a:lnTo>
                    <a:lnTo>
                      <a:pt x="438150" y="19050"/>
                    </a:lnTo>
                    <a:close/>
                  </a:path>
                  <a:path w="476250" h="1905000">
                    <a:moveTo>
                      <a:pt x="476250" y="1828800"/>
                    </a:moveTo>
                    <a:lnTo>
                      <a:pt x="457200" y="1828800"/>
                    </a:lnTo>
                    <a:lnTo>
                      <a:pt x="438150" y="1847850"/>
                    </a:lnTo>
                    <a:lnTo>
                      <a:pt x="476250" y="1847850"/>
                    </a:lnTo>
                    <a:lnTo>
                      <a:pt x="476250" y="1828800"/>
                    </a:lnTo>
                    <a:close/>
                  </a:path>
                  <a:path w="476250" h="1905000">
                    <a:moveTo>
                      <a:pt x="457200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438150" y="38100"/>
                    </a:lnTo>
                    <a:lnTo>
                      <a:pt x="438150" y="19050"/>
                    </a:lnTo>
                    <a:lnTo>
                      <a:pt x="476250" y="19050"/>
                    </a:lnTo>
                    <a:lnTo>
                      <a:pt x="474755" y="11626"/>
                    </a:lnTo>
                    <a:lnTo>
                      <a:pt x="470677" y="5572"/>
                    </a:lnTo>
                    <a:lnTo>
                      <a:pt x="464623" y="1494"/>
                    </a:lnTo>
                    <a:lnTo>
                      <a:pt x="457200" y="0"/>
                    </a:lnTo>
                    <a:close/>
                  </a:path>
                  <a:path w="476250" h="1905000">
                    <a:moveTo>
                      <a:pt x="476250" y="19050"/>
                    </a:moveTo>
                    <a:lnTo>
                      <a:pt x="438150" y="19050"/>
                    </a:lnTo>
                    <a:lnTo>
                      <a:pt x="457200" y="38100"/>
                    </a:lnTo>
                    <a:lnTo>
                      <a:pt x="476250" y="38100"/>
                    </a:lnTo>
                    <a:lnTo>
                      <a:pt x="476250" y="190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2"/>
              <p:cNvSpPr/>
              <p:nvPr/>
            </p:nvSpPr>
            <p:spPr>
              <a:xfrm>
                <a:off x="6115811" y="4186428"/>
                <a:ext cx="45974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59740" h="114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57150" y="114300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0465" y="76200"/>
                    </a:lnTo>
                    <a:lnTo>
                      <a:pt x="57150" y="76200"/>
                    </a:lnTo>
                    <a:lnTo>
                      <a:pt x="57150" y="38100"/>
                    </a:lnTo>
                    <a:lnTo>
                      <a:pt x="110465" y="3810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459740" h="114300">
                    <a:moveTo>
                      <a:pt x="345186" y="0"/>
                    </a:moveTo>
                    <a:lnTo>
                      <a:pt x="345186" y="114300"/>
                    </a:lnTo>
                    <a:lnTo>
                      <a:pt x="421386" y="76200"/>
                    </a:lnTo>
                    <a:lnTo>
                      <a:pt x="364236" y="76200"/>
                    </a:lnTo>
                    <a:lnTo>
                      <a:pt x="364236" y="38100"/>
                    </a:lnTo>
                    <a:lnTo>
                      <a:pt x="421386" y="38100"/>
                    </a:lnTo>
                    <a:lnTo>
                      <a:pt x="345186" y="0"/>
                    </a:lnTo>
                    <a:close/>
                  </a:path>
                  <a:path w="459740" h="114300">
                    <a:moveTo>
                      <a:pt x="110465" y="38100"/>
                    </a:moveTo>
                    <a:lnTo>
                      <a:pt x="57150" y="38100"/>
                    </a:lnTo>
                    <a:lnTo>
                      <a:pt x="57150" y="76200"/>
                    </a:lnTo>
                    <a:lnTo>
                      <a:pt x="110465" y="76200"/>
                    </a:lnTo>
                    <a:lnTo>
                      <a:pt x="114300" y="57150"/>
                    </a:lnTo>
                    <a:lnTo>
                      <a:pt x="110465" y="38100"/>
                    </a:lnTo>
                    <a:close/>
                  </a:path>
                  <a:path w="459740" h="114300">
                    <a:moveTo>
                      <a:pt x="345186" y="38100"/>
                    </a:moveTo>
                    <a:lnTo>
                      <a:pt x="110465" y="38100"/>
                    </a:lnTo>
                    <a:lnTo>
                      <a:pt x="114300" y="57150"/>
                    </a:lnTo>
                    <a:lnTo>
                      <a:pt x="110465" y="76200"/>
                    </a:lnTo>
                    <a:lnTo>
                      <a:pt x="345186" y="76200"/>
                    </a:lnTo>
                    <a:lnTo>
                      <a:pt x="345186" y="38100"/>
                    </a:lnTo>
                    <a:close/>
                  </a:path>
                  <a:path w="459740" h="114300">
                    <a:moveTo>
                      <a:pt x="421386" y="38100"/>
                    </a:moveTo>
                    <a:lnTo>
                      <a:pt x="364236" y="38100"/>
                    </a:lnTo>
                    <a:lnTo>
                      <a:pt x="364236" y="76200"/>
                    </a:lnTo>
                    <a:lnTo>
                      <a:pt x="421386" y="76200"/>
                    </a:lnTo>
                    <a:lnTo>
                      <a:pt x="459486" y="57150"/>
                    </a:lnTo>
                    <a:lnTo>
                      <a:pt x="421386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5"/>
              <p:cNvSpPr txBox="1"/>
              <p:nvPr/>
            </p:nvSpPr>
            <p:spPr>
              <a:xfrm>
                <a:off x="8065769" y="3474846"/>
                <a:ext cx="29718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s*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8" name="object 17"/>
              <p:cNvSpPr/>
              <p:nvPr/>
            </p:nvSpPr>
            <p:spPr>
              <a:xfrm>
                <a:off x="5811011" y="1595627"/>
                <a:ext cx="74295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2019300">
                    <a:moveTo>
                      <a:pt x="628650" y="1905000"/>
                    </a:moveTo>
                    <a:lnTo>
                      <a:pt x="628650" y="2019300"/>
                    </a:lnTo>
                    <a:lnTo>
                      <a:pt x="704849" y="1981200"/>
                    </a:lnTo>
                    <a:lnTo>
                      <a:pt x="647700" y="1981200"/>
                    </a:lnTo>
                    <a:lnTo>
                      <a:pt x="647700" y="1943100"/>
                    </a:lnTo>
                    <a:lnTo>
                      <a:pt x="704849" y="1943100"/>
                    </a:lnTo>
                    <a:lnTo>
                      <a:pt x="628650" y="1905000"/>
                    </a:lnTo>
                    <a:close/>
                  </a:path>
                  <a:path w="742950" h="2019300">
                    <a:moveTo>
                      <a:pt x="38100" y="110465"/>
                    </a:moveTo>
                    <a:lnTo>
                      <a:pt x="38100" y="1962150"/>
                    </a:lnTo>
                    <a:lnTo>
                      <a:pt x="39594" y="1969573"/>
                    </a:lnTo>
                    <a:lnTo>
                      <a:pt x="43672" y="1975627"/>
                    </a:lnTo>
                    <a:lnTo>
                      <a:pt x="49726" y="1979705"/>
                    </a:lnTo>
                    <a:lnTo>
                      <a:pt x="57150" y="1981200"/>
                    </a:lnTo>
                    <a:lnTo>
                      <a:pt x="628650" y="1981200"/>
                    </a:lnTo>
                    <a:lnTo>
                      <a:pt x="628650" y="1962150"/>
                    </a:lnTo>
                    <a:lnTo>
                      <a:pt x="76200" y="1962150"/>
                    </a:lnTo>
                    <a:lnTo>
                      <a:pt x="57150" y="1943100"/>
                    </a:lnTo>
                    <a:lnTo>
                      <a:pt x="76200" y="1943100"/>
                    </a:lnTo>
                    <a:lnTo>
                      <a:pt x="76200" y="114300"/>
                    </a:lnTo>
                    <a:lnTo>
                      <a:pt x="57150" y="114300"/>
                    </a:lnTo>
                    <a:lnTo>
                      <a:pt x="38100" y="110465"/>
                    </a:lnTo>
                    <a:close/>
                  </a:path>
                  <a:path w="742950" h="2019300">
                    <a:moveTo>
                      <a:pt x="704849" y="1943100"/>
                    </a:moveTo>
                    <a:lnTo>
                      <a:pt x="647700" y="1943100"/>
                    </a:lnTo>
                    <a:lnTo>
                      <a:pt x="647700" y="1981200"/>
                    </a:lnTo>
                    <a:lnTo>
                      <a:pt x="704849" y="1981200"/>
                    </a:lnTo>
                    <a:lnTo>
                      <a:pt x="742949" y="1962150"/>
                    </a:lnTo>
                    <a:lnTo>
                      <a:pt x="704849" y="1943100"/>
                    </a:lnTo>
                    <a:close/>
                  </a:path>
                  <a:path w="742950" h="2019300">
                    <a:moveTo>
                      <a:pt x="76200" y="1943100"/>
                    </a:moveTo>
                    <a:lnTo>
                      <a:pt x="57150" y="1943100"/>
                    </a:lnTo>
                    <a:lnTo>
                      <a:pt x="76200" y="1962150"/>
                    </a:lnTo>
                    <a:lnTo>
                      <a:pt x="76200" y="1943100"/>
                    </a:lnTo>
                    <a:close/>
                  </a:path>
                  <a:path w="742950" h="2019300">
                    <a:moveTo>
                      <a:pt x="628650" y="1943100"/>
                    </a:moveTo>
                    <a:lnTo>
                      <a:pt x="76200" y="1943100"/>
                    </a:lnTo>
                    <a:lnTo>
                      <a:pt x="76200" y="1962150"/>
                    </a:lnTo>
                    <a:lnTo>
                      <a:pt x="628650" y="1962150"/>
                    </a:lnTo>
                    <a:lnTo>
                      <a:pt x="628650" y="1943100"/>
                    </a:lnTo>
                    <a:close/>
                  </a:path>
                  <a:path w="742950" h="2019300">
                    <a:moveTo>
                      <a:pt x="76200" y="57150"/>
                    </a:moveTo>
                    <a:lnTo>
                      <a:pt x="38100" y="57150"/>
                    </a:lnTo>
                    <a:lnTo>
                      <a:pt x="38100" y="110465"/>
                    </a:lnTo>
                    <a:lnTo>
                      <a:pt x="57150" y="114300"/>
                    </a:lnTo>
                    <a:lnTo>
                      <a:pt x="76200" y="110465"/>
                    </a:lnTo>
                    <a:lnTo>
                      <a:pt x="76200" y="57150"/>
                    </a:lnTo>
                    <a:close/>
                  </a:path>
                  <a:path w="742950" h="2019300">
                    <a:moveTo>
                      <a:pt x="76200" y="110465"/>
                    </a:moveTo>
                    <a:lnTo>
                      <a:pt x="57150" y="114300"/>
                    </a:lnTo>
                    <a:lnTo>
                      <a:pt x="76200" y="114300"/>
                    </a:lnTo>
                    <a:lnTo>
                      <a:pt x="76200" y="110465"/>
                    </a:lnTo>
                    <a:close/>
                  </a:path>
                  <a:path w="742950" h="2019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38100" y="110465"/>
                    </a:lnTo>
                    <a:lnTo>
                      <a:pt x="38100" y="57150"/>
                    </a:lnTo>
                    <a:lnTo>
                      <a:pt x="114300" y="5715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742950" h="2019300">
                    <a:moveTo>
                      <a:pt x="114300" y="57150"/>
                    </a:moveTo>
                    <a:lnTo>
                      <a:pt x="76200" y="57150"/>
                    </a:lnTo>
                    <a:lnTo>
                      <a:pt x="76200" y="110465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4300" y="571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2604483" y="1143000"/>
              <a:ext cx="3601846" cy="4370120"/>
              <a:chOff x="5314315" y="1416507"/>
              <a:chExt cx="3601846" cy="4370120"/>
            </a:xfrm>
          </p:grpSpPr>
          <p:sp>
            <p:nvSpPr>
              <p:cNvPr id="28" name="object 16"/>
              <p:cNvSpPr txBox="1"/>
              <p:nvPr/>
            </p:nvSpPr>
            <p:spPr>
              <a:xfrm>
                <a:off x="5812663" y="3992371"/>
                <a:ext cx="1441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object 13"/>
              <p:cNvSpPr/>
              <p:nvPr/>
            </p:nvSpPr>
            <p:spPr>
              <a:xfrm>
                <a:off x="5563361" y="15970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6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599" y="57276"/>
                    </a:lnTo>
                    <a:lnTo>
                      <a:pt x="876426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9"/>
              <p:cNvSpPr txBox="1"/>
              <p:nvPr/>
            </p:nvSpPr>
            <p:spPr>
              <a:xfrm>
                <a:off x="5314315" y="1416507"/>
                <a:ext cx="110489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dirty="0">
                    <a:latin typeface="Times New Roman"/>
                    <a:cs typeface="Times New Roman"/>
                  </a:rPr>
                  <a:t>i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31" name="object 11"/>
              <p:cNvSpPr/>
              <p:nvPr/>
            </p:nvSpPr>
            <p:spPr>
              <a:xfrm>
                <a:off x="6153911" y="2205227"/>
                <a:ext cx="400050" cy="35814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581400">
                    <a:moveTo>
                      <a:pt x="285750" y="38100"/>
                    </a:moveTo>
                    <a:lnTo>
                      <a:pt x="19050" y="38100"/>
                    </a:lnTo>
                    <a:lnTo>
                      <a:pt x="11626" y="39594"/>
                    </a:lnTo>
                    <a:lnTo>
                      <a:pt x="5572" y="43672"/>
                    </a:lnTo>
                    <a:lnTo>
                      <a:pt x="1494" y="49726"/>
                    </a:lnTo>
                    <a:lnTo>
                      <a:pt x="0" y="57150"/>
                    </a:lnTo>
                    <a:lnTo>
                      <a:pt x="0" y="3562350"/>
                    </a:lnTo>
                    <a:lnTo>
                      <a:pt x="1494" y="3569762"/>
                    </a:lnTo>
                    <a:lnTo>
                      <a:pt x="5572" y="3575818"/>
                    </a:lnTo>
                    <a:lnTo>
                      <a:pt x="11626" y="3579902"/>
                    </a:lnTo>
                    <a:lnTo>
                      <a:pt x="19050" y="3581400"/>
                    </a:lnTo>
                    <a:lnTo>
                      <a:pt x="400049" y="3581400"/>
                    </a:lnTo>
                    <a:lnTo>
                      <a:pt x="400049" y="3562350"/>
                    </a:lnTo>
                    <a:lnTo>
                      <a:pt x="38100" y="3562350"/>
                    </a:lnTo>
                    <a:lnTo>
                      <a:pt x="19050" y="3543300"/>
                    </a:lnTo>
                    <a:lnTo>
                      <a:pt x="38100" y="3543300"/>
                    </a:lnTo>
                    <a:lnTo>
                      <a:pt x="38100" y="76200"/>
                    </a:lnTo>
                    <a:lnTo>
                      <a:pt x="19050" y="76200"/>
                    </a:lnTo>
                    <a:lnTo>
                      <a:pt x="38100" y="57150"/>
                    </a:lnTo>
                    <a:lnTo>
                      <a:pt x="285750" y="57150"/>
                    </a:lnTo>
                    <a:lnTo>
                      <a:pt x="285750" y="38100"/>
                    </a:lnTo>
                    <a:close/>
                  </a:path>
                  <a:path w="400050" h="3581400">
                    <a:moveTo>
                      <a:pt x="38100" y="3543300"/>
                    </a:moveTo>
                    <a:lnTo>
                      <a:pt x="19050" y="3543300"/>
                    </a:lnTo>
                    <a:lnTo>
                      <a:pt x="38100" y="3562350"/>
                    </a:lnTo>
                    <a:lnTo>
                      <a:pt x="38100" y="3543300"/>
                    </a:lnTo>
                    <a:close/>
                  </a:path>
                  <a:path w="400050" h="3581400">
                    <a:moveTo>
                      <a:pt x="400049" y="3543300"/>
                    </a:moveTo>
                    <a:lnTo>
                      <a:pt x="38100" y="3543300"/>
                    </a:lnTo>
                    <a:lnTo>
                      <a:pt x="38100" y="3562350"/>
                    </a:lnTo>
                    <a:lnTo>
                      <a:pt x="400049" y="3562350"/>
                    </a:lnTo>
                    <a:lnTo>
                      <a:pt x="400049" y="3543300"/>
                    </a:lnTo>
                    <a:close/>
                  </a:path>
                  <a:path w="400050" h="3581400">
                    <a:moveTo>
                      <a:pt x="285750" y="0"/>
                    </a:moveTo>
                    <a:lnTo>
                      <a:pt x="285750" y="114300"/>
                    </a:lnTo>
                    <a:lnTo>
                      <a:pt x="361949" y="76200"/>
                    </a:lnTo>
                    <a:lnTo>
                      <a:pt x="304800" y="76200"/>
                    </a:lnTo>
                    <a:lnTo>
                      <a:pt x="304800" y="38100"/>
                    </a:lnTo>
                    <a:lnTo>
                      <a:pt x="361949" y="38100"/>
                    </a:lnTo>
                    <a:lnTo>
                      <a:pt x="285750" y="0"/>
                    </a:lnTo>
                    <a:close/>
                  </a:path>
                  <a:path w="400050" h="3581400">
                    <a:moveTo>
                      <a:pt x="38100" y="57150"/>
                    </a:moveTo>
                    <a:lnTo>
                      <a:pt x="19050" y="76200"/>
                    </a:lnTo>
                    <a:lnTo>
                      <a:pt x="38100" y="76200"/>
                    </a:lnTo>
                    <a:lnTo>
                      <a:pt x="38100" y="57150"/>
                    </a:lnTo>
                    <a:close/>
                  </a:path>
                  <a:path w="400050" h="3581400">
                    <a:moveTo>
                      <a:pt x="285750" y="57150"/>
                    </a:moveTo>
                    <a:lnTo>
                      <a:pt x="38100" y="57150"/>
                    </a:lnTo>
                    <a:lnTo>
                      <a:pt x="38100" y="76200"/>
                    </a:lnTo>
                    <a:lnTo>
                      <a:pt x="285750" y="76200"/>
                    </a:lnTo>
                    <a:lnTo>
                      <a:pt x="285750" y="57150"/>
                    </a:lnTo>
                    <a:close/>
                  </a:path>
                  <a:path w="400050" h="3581400">
                    <a:moveTo>
                      <a:pt x="361949" y="38100"/>
                    </a:moveTo>
                    <a:lnTo>
                      <a:pt x="304800" y="38100"/>
                    </a:lnTo>
                    <a:lnTo>
                      <a:pt x="304800" y="76200"/>
                    </a:lnTo>
                    <a:lnTo>
                      <a:pt x="361949" y="76200"/>
                    </a:lnTo>
                    <a:lnTo>
                      <a:pt x="400049" y="57150"/>
                    </a:lnTo>
                    <a:lnTo>
                      <a:pt x="361949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4"/>
              <p:cNvSpPr txBox="1"/>
              <p:nvPr/>
            </p:nvSpPr>
            <p:spPr>
              <a:xfrm>
                <a:off x="8294369" y="1477136"/>
                <a:ext cx="1949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u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object 18"/>
              <p:cNvSpPr/>
              <p:nvPr/>
            </p:nvSpPr>
            <p:spPr>
              <a:xfrm>
                <a:off x="7925561" y="19018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7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600" y="57276"/>
                    </a:lnTo>
                    <a:lnTo>
                      <a:pt x="876427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42" name="Gruppo 41"/>
          <p:cNvGrpSpPr/>
          <p:nvPr/>
        </p:nvGrpSpPr>
        <p:grpSpPr>
          <a:xfrm>
            <a:off x="229641" y="583287"/>
            <a:ext cx="6376617" cy="6103251"/>
            <a:chOff x="415289" y="885031"/>
            <a:chExt cx="6376617" cy="6103251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415289" y="6341951"/>
              <a:ext cx="6376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Nelle machine di  Moore L’uscita cambia solo se cambia lo stato.</a:t>
              </a:r>
            </a:p>
            <a:p>
              <a:r>
                <a:rPr lang="it-IT" b="1" dirty="0">
                  <a:solidFill>
                    <a:srgbClr val="FF0000"/>
                  </a:solidFill>
                </a:rPr>
                <a:t>L’uscita non dipende dagli ingressi ma solo  dallo stato presente!!</a:t>
              </a:r>
            </a:p>
          </p:txBody>
        </p:sp>
        <p:sp>
          <p:nvSpPr>
            <p:cNvPr id="40" name="Freccia in giù 39"/>
            <p:cNvSpPr/>
            <p:nvPr/>
          </p:nvSpPr>
          <p:spPr>
            <a:xfrm>
              <a:off x="1106296" y="885031"/>
              <a:ext cx="229870" cy="4709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1" name="Freccia in giù 40"/>
          <p:cNvSpPr/>
          <p:nvPr/>
        </p:nvSpPr>
        <p:spPr>
          <a:xfrm>
            <a:off x="5019949" y="594261"/>
            <a:ext cx="229870" cy="47099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7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28625" y="106363"/>
            <a:ext cx="7772400" cy="861774"/>
          </a:xfrm>
        </p:spPr>
        <p:txBody>
          <a:bodyPr/>
          <a:lstStyle/>
          <a:p>
            <a:pPr algn="ctr"/>
            <a:r>
              <a:rPr lang="it-IT" altLang="it-IT" dirty="0"/>
              <a:t>Condizioni necessarie per il corretto funzionamento delle RSA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625" y="869143"/>
            <a:ext cx="8208962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u="sng" dirty="0">
                <a:latin typeface="Times New Roman" pitchFamily="16" charset="0"/>
                <a:cs typeface="Arial" charset="0"/>
              </a:rPr>
              <a:t>Requisito sulla codifica delle variabili di ingresso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La configurazione binaria di ingresso può cambiare solo quando lo stato della rete è stabile (cioè a transitori estinti) </a:t>
            </a:r>
          </a:p>
          <a:p>
            <a:pPr marL="536575" lvl="1" indent="-174625">
              <a:buFont typeface="Arial" pitchFamily="34" charset="0"/>
              <a:buChar char="•"/>
              <a:defRPr/>
            </a:pPr>
            <a:r>
              <a:rPr lang="it-IT" sz="1600" dirty="0">
                <a:latin typeface="Times New Roman" pitchFamily="16" charset="0"/>
                <a:cs typeface="Arial" charset="0"/>
              </a:rPr>
              <a:t>Quindi sono ammesse solo transizioni degli ingressi tra configurazioni a distanza 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4824" y="2131206"/>
            <a:ext cx="84963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u="sng" dirty="0">
                <a:latin typeface="Times New Roman" pitchFamily="16" charset="0"/>
                <a:cs typeface="Arial" charset="0"/>
              </a:rPr>
              <a:t>Requisito sulla  codifica degli stati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it-IT" sz="2000" b="1" dirty="0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Stati adiacenti devono essere codificati con  configurazioni binarie a distanza 1 </a:t>
            </a:r>
          </a:p>
          <a:p>
            <a:pPr marL="361950" lvl="1" indent="-188913">
              <a:buFont typeface="Arial" pitchFamily="34" charset="0"/>
              <a:buChar char="•"/>
              <a:defRPr/>
            </a:pPr>
            <a:r>
              <a:rPr lang="it-IT" sz="1600" dirty="0">
                <a:latin typeface="Times New Roman" pitchFamily="16" charset="0"/>
                <a:cs typeface="Arial" charset="0"/>
              </a:rPr>
              <a:t>Le situazioni in cui la </a:t>
            </a:r>
            <a:r>
              <a:rPr lang="it-IT" sz="1600" dirty="0" err="1">
                <a:latin typeface="Times New Roman" pitchFamily="16" charset="0"/>
                <a:cs typeface="Arial" charset="0"/>
              </a:rPr>
              <a:t>T.d.T</a:t>
            </a:r>
            <a:r>
              <a:rPr lang="it-IT" sz="1600" dirty="0">
                <a:latin typeface="Times New Roman" pitchFamily="16" charset="0"/>
                <a:cs typeface="Arial" charset="0"/>
              </a:rPr>
              <a:t>. prevede la transizione tra stati con D&gt;1 sono dette «</a:t>
            </a:r>
            <a:r>
              <a:rPr lang="it-IT" sz="1600" i="1" dirty="0">
                <a:latin typeface="Times New Roman" pitchFamily="16" charset="0"/>
                <a:cs typeface="Arial" charset="0"/>
              </a:rPr>
              <a:t>corse</a:t>
            </a:r>
            <a:r>
              <a:rPr lang="it-IT" sz="1600" dirty="0">
                <a:latin typeface="Times New Roman" pitchFamily="16" charset="0"/>
                <a:cs typeface="Arial" charset="0"/>
              </a:rPr>
              <a:t>». Le </a:t>
            </a:r>
            <a:r>
              <a:rPr lang="it-IT" sz="1600" i="1" dirty="0">
                <a:latin typeface="Times New Roman" pitchFamily="16" charset="0"/>
                <a:cs typeface="Arial" charset="0"/>
              </a:rPr>
              <a:t>corse </a:t>
            </a:r>
            <a:r>
              <a:rPr lang="it-IT" sz="1600" dirty="0">
                <a:latin typeface="Times New Roman" pitchFamily="16" charset="0"/>
                <a:cs typeface="Arial" charset="0"/>
              </a:rPr>
              <a:t> vanno analizzate una per una, in quanto in alcuni casi in presenza di </a:t>
            </a:r>
            <a:r>
              <a:rPr lang="it-IT" sz="1600" i="1" dirty="0">
                <a:latin typeface="Times New Roman" pitchFamily="16" charset="0"/>
                <a:cs typeface="Arial" charset="0"/>
              </a:rPr>
              <a:t>corsa</a:t>
            </a:r>
            <a:r>
              <a:rPr lang="it-IT" sz="1600" dirty="0">
                <a:latin typeface="Times New Roman" pitchFamily="16" charset="0"/>
                <a:cs typeface="Arial" charset="0"/>
              </a:rPr>
              <a:t> la rete potrebbe comportarsi in modo diverso da quanto previsto dalla </a:t>
            </a:r>
            <a:r>
              <a:rPr lang="it-IT" sz="1600" dirty="0" err="1">
                <a:latin typeface="Times New Roman" pitchFamily="16" charset="0"/>
                <a:cs typeface="Arial" charset="0"/>
              </a:rPr>
              <a:t>T.d.T</a:t>
            </a:r>
            <a:r>
              <a:rPr lang="it-IT" sz="1600" dirty="0">
                <a:latin typeface="Times New Roman" pitchFamily="16" charset="0"/>
                <a:cs typeface="Arial" charset="0"/>
              </a:rPr>
              <a:t>. (potrebbe cioè  finire in uno stato non desiderato); queste situazioni sono dette «</a:t>
            </a:r>
            <a:r>
              <a:rPr lang="it-IT" sz="1600" i="1" dirty="0">
                <a:latin typeface="Times New Roman" pitchFamily="16" charset="0"/>
                <a:cs typeface="Arial" charset="0"/>
              </a:rPr>
              <a:t>corse critiche</a:t>
            </a:r>
            <a:r>
              <a:rPr lang="it-IT" sz="1600" dirty="0">
                <a:latin typeface="Times New Roman" pitchFamily="16" charset="0"/>
                <a:cs typeface="Arial" charset="0"/>
              </a:rPr>
              <a:t>» e devono essere eliminate.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6455" y="4167467"/>
            <a:ext cx="83534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u="sng" dirty="0">
                <a:latin typeface="Times New Roman" pitchFamily="16" charset="0"/>
                <a:cs typeface="Arial" charset="0"/>
              </a:rPr>
              <a:t>Requisito sulle espressioni delle variabili di stato futuro (rete G)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it-IT" sz="2000" b="1" dirty="0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Le uscite della rete G devono essere prive di alee statiche o dinamiche </a:t>
            </a:r>
            <a:r>
              <a:rPr lang="it-IT" sz="1600" dirty="0">
                <a:latin typeface="Times New Roman" pitchFamily="16" charset="0"/>
                <a:cs typeface="Arial" charset="0"/>
              </a:rPr>
              <a:t>onde evitare che la rete venga a trovarsi in stati non previsti dalla </a:t>
            </a:r>
            <a:r>
              <a:rPr lang="it-IT" sz="1600" dirty="0" err="1">
                <a:latin typeface="Times New Roman" pitchFamily="16" charset="0"/>
                <a:cs typeface="Arial" charset="0"/>
              </a:rPr>
              <a:t>T.d.T</a:t>
            </a:r>
            <a:r>
              <a:rPr lang="it-IT" sz="1600" dirty="0">
                <a:latin typeface="Times New Roman" pitchFamily="16" charset="0"/>
                <a:cs typeface="Arial" charset="0"/>
              </a:rPr>
              <a:t>.</a:t>
            </a:r>
            <a:endParaRPr lang="it-IT" sz="1400" dirty="0">
              <a:solidFill>
                <a:srgbClr val="FF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6261" y="5070065"/>
            <a:ext cx="8353425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u="sng" dirty="0">
                <a:latin typeface="Times New Roman" pitchFamily="16" charset="0"/>
                <a:cs typeface="Arial" charset="0"/>
              </a:rPr>
              <a:t>Ulteriore requisito sui disallineamenti delle variabili di ingresso</a:t>
            </a: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it-IT" sz="2000" b="1" dirty="0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La rete G deve essere priva di alee essenziali</a:t>
            </a: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it-IT" sz="1400" u="sng" dirty="0">
                <a:latin typeface="Times New Roman" pitchFamily="16" charset="0"/>
                <a:cs typeface="Arial" charset="0"/>
              </a:rPr>
              <a:t>(Questo argomento non è oggetto del corso  (alee essenziali potrebbero essere presenti solo in RSA con più di una variabile di stato:  si verificano se una </a:t>
            </a:r>
            <a:r>
              <a:rPr lang="it-IT" sz="1400" u="sng" dirty="0" err="1">
                <a:latin typeface="Times New Roman" pitchFamily="16" charset="0"/>
                <a:cs typeface="Arial" charset="0"/>
              </a:rPr>
              <a:t>var</a:t>
            </a:r>
            <a:r>
              <a:rPr lang="it-IT" sz="1400" u="sng" dirty="0">
                <a:latin typeface="Times New Roman" pitchFamily="16" charset="0"/>
                <a:cs typeface="Arial" charset="0"/>
              </a:rPr>
              <a:t>. di stato si stabilizza sul nuovo valore quando un’altra variabile di stato non ha ancora risentito del nuovo valore dell’ingresso che ha già fatto cambiare la prima variabile di stato; in tal caso questo requisito non può essere soddisfatto a livello di </a:t>
            </a:r>
            <a:r>
              <a:rPr lang="it-IT" sz="1400" b="1" u="sng" dirty="0">
                <a:latin typeface="Times New Roman" pitchFamily="16" charset="0"/>
                <a:cs typeface="Arial" charset="0"/>
              </a:rPr>
              <a:t>progetto logico</a:t>
            </a:r>
            <a:r>
              <a:rPr lang="it-IT" sz="1400" u="sng" dirty="0">
                <a:latin typeface="Times New Roman" pitchFamily="16" charset="0"/>
                <a:cs typeface="Arial" charset="0"/>
              </a:rPr>
              <a:t>: deve invece essere considerato a livello </a:t>
            </a:r>
            <a:r>
              <a:rPr lang="it-IT" sz="1400" b="1" u="sng" dirty="0">
                <a:latin typeface="Times New Roman" pitchFamily="16" charset="0"/>
                <a:cs typeface="Arial" charset="0"/>
              </a:rPr>
              <a:t>circuitale</a:t>
            </a:r>
            <a:r>
              <a:rPr lang="it-IT" sz="1400" u="sng" dirty="0">
                <a:latin typeface="Times New Roman" pitchFamily="16" charset="0"/>
                <a:cs typeface="Arial" charset="0"/>
              </a:rPr>
              <a:t>, si veda più avanti il FF-D </a:t>
            </a:r>
            <a:r>
              <a:rPr lang="it-IT" sz="1400" u="sng" dirty="0" err="1">
                <a:latin typeface="Times New Roman" pitchFamily="16" charset="0"/>
                <a:cs typeface="Arial" charset="0"/>
              </a:rPr>
              <a:t>edge</a:t>
            </a:r>
            <a:r>
              <a:rPr lang="it-IT" sz="1400" u="sng" dirty="0">
                <a:latin typeface="Times New Roman" pitchFamily="16" charset="0"/>
                <a:cs typeface="Arial" charset="0"/>
              </a:rPr>
              <a:t> </a:t>
            </a:r>
            <a:r>
              <a:rPr lang="it-IT" sz="1400" u="sng" dirty="0" err="1">
                <a:latin typeface="Times New Roman" pitchFamily="16" charset="0"/>
                <a:cs typeface="Arial" charset="0"/>
              </a:rPr>
              <a:t>triggered</a:t>
            </a:r>
            <a:r>
              <a:rPr lang="it-IT" sz="1400" u="sng" dirty="0">
                <a:latin typeface="Times New Roman" pitchFamily="16" charset="0"/>
                <a:cs typeface="Arial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4953971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562" y="331978"/>
            <a:ext cx="66484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La </a:t>
            </a:r>
            <a:r>
              <a:rPr sz="3600" spc="-5" dirty="0">
                <a:solidFill>
                  <a:srgbClr val="FF0000"/>
                </a:solidFill>
              </a:rPr>
              <a:t>macchina </a:t>
            </a:r>
            <a:r>
              <a:rPr sz="3600" dirty="0" err="1">
                <a:solidFill>
                  <a:srgbClr val="FF0000"/>
                </a:solidFill>
              </a:rPr>
              <a:t>sequenziale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dirty="0" err="1">
                <a:solidFill>
                  <a:srgbClr val="FF0000"/>
                </a:solidFill>
              </a:rPr>
              <a:t>asincrona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con comportamento di tipo 1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86222" y="4126156"/>
            <a:ext cx="79731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105"/>
              </a:spcBef>
              <a:tabLst>
                <a:tab pos="393065" algn="l"/>
                <a:tab pos="1030605" algn="l"/>
                <a:tab pos="1053465" algn="l"/>
                <a:tab pos="1778635" algn="l"/>
                <a:tab pos="2257425" algn="l"/>
                <a:tab pos="3005455" algn="l"/>
                <a:tab pos="3190240" algn="l"/>
                <a:tab pos="3606800" algn="l"/>
                <a:tab pos="4170679" algn="l"/>
                <a:tab pos="4318000" algn="l"/>
                <a:tab pos="5036185" algn="l"/>
              </a:tabLst>
            </a:pPr>
            <a:r>
              <a:rPr sz="1600" spc="-5" dirty="0">
                <a:latin typeface="Wingdings"/>
                <a:cs typeface="Wingdings"/>
              </a:rPr>
              <a:t>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Una		</a:t>
            </a:r>
            <a:r>
              <a:rPr sz="2000" i="1" spc="-15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ol</a:t>
            </a:r>
            <a:r>
              <a:rPr sz="2000" i="1" spc="-2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a	agg</a:t>
            </a:r>
            <a:r>
              <a:rPr sz="2000" i="1" spc="-15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or</a:t>
            </a:r>
            <a:r>
              <a:rPr sz="2000" i="1" spc="-1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o,	</a:t>
            </a:r>
            <a:r>
              <a:rPr lang="it-IT" sz="2000" i="1" dirty="0">
                <a:latin typeface="Times New Roman"/>
                <a:cs typeface="Times New Roman"/>
              </a:rPr>
              <a:t> l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lang="it-IT" sz="2000" i="1" dirty="0">
                <a:latin typeface="Times New Roman"/>
                <a:cs typeface="Times New Roman"/>
              </a:rPr>
              <a:t> </a:t>
            </a:r>
            <a:r>
              <a:rPr sz="2000" i="1" dirty="0" err="1">
                <a:latin typeface="Times New Roman"/>
                <a:cs typeface="Times New Roman"/>
              </a:rPr>
              <a:t>s</a:t>
            </a:r>
            <a:r>
              <a:rPr sz="2000" i="1" spc="-20" dirty="0" err="1">
                <a:latin typeface="Times New Roman"/>
                <a:cs typeface="Times New Roman"/>
              </a:rPr>
              <a:t>t</a:t>
            </a:r>
            <a:r>
              <a:rPr sz="2000" i="1" dirty="0" err="1">
                <a:latin typeface="Times New Roman"/>
                <a:cs typeface="Times New Roman"/>
              </a:rPr>
              <a:t>a</a:t>
            </a:r>
            <a:r>
              <a:rPr sz="2000" i="1" spc="-15" dirty="0" err="1">
                <a:latin typeface="Times New Roman"/>
                <a:cs typeface="Times New Roman"/>
              </a:rPr>
              <a:t>t</a:t>
            </a:r>
            <a:r>
              <a:rPr sz="2000" i="1" dirty="0" err="1">
                <a:latin typeface="Times New Roman"/>
                <a:cs typeface="Times New Roman"/>
              </a:rPr>
              <a:t>o</a:t>
            </a:r>
            <a:r>
              <a:rPr lang="it-IT" sz="2000" i="1" dirty="0">
                <a:latin typeface="Times New Roman"/>
                <a:cs typeface="Times New Roman"/>
              </a:rPr>
              <a:t> </a:t>
            </a:r>
            <a:r>
              <a:rPr sz="2000" i="1" spc="-75" dirty="0" err="1">
                <a:latin typeface="Times New Roman"/>
                <a:cs typeface="Times New Roman"/>
              </a:rPr>
              <a:t>r</a:t>
            </a:r>
            <a:r>
              <a:rPr sz="2000" i="1" dirty="0" err="1">
                <a:latin typeface="Times New Roman"/>
                <a:cs typeface="Times New Roman"/>
              </a:rPr>
              <a:t>e</a:t>
            </a:r>
            <a:r>
              <a:rPr sz="2000" i="1" spc="-15" dirty="0" err="1">
                <a:latin typeface="Times New Roman"/>
                <a:cs typeface="Times New Roman"/>
              </a:rPr>
              <a:t>s</a:t>
            </a:r>
            <a:r>
              <a:rPr sz="2000" i="1" dirty="0" err="1">
                <a:latin typeface="Times New Roman"/>
                <a:cs typeface="Times New Roman"/>
              </a:rPr>
              <a:t>ta</a:t>
            </a:r>
            <a:r>
              <a:rPr lang="it-IT" sz="2000" i="1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abile</a:t>
            </a:r>
            <a:r>
              <a:rPr lang="it-IT" sz="2000" i="1" dirty="0">
                <a:latin typeface="Times New Roman"/>
                <a:cs typeface="Times New Roman"/>
              </a:rPr>
              <a:t> e immutato </a:t>
            </a:r>
            <a:r>
              <a:rPr sz="2000" i="1" spc="-5" dirty="0" err="1">
                <a:latin typeface="Times New Roman"/>
                <a:cs typeface="Times New Roman"/>
              </a:rPr>
              <a:t>fino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sz="2000" i="1" spc="-5" dirty="0" err="1">
                <a:latin typeface="Times New Roman"/>
                <a:cs typeface="Times New Roman"/>
              </a:rPr>
              <a:t>all’arrivo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sz="2000" i="1" spc="-5" dirty="0" err="1">
                <a:latin typeface="Times New Roman"/>
                <a:cs typeface="Times New Roman"/>
              </a:rPr>
              <a:t>della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sz="2000" i="1" spc="-10" dirty="0" err="1">
                <a:latin typeface="Times New Roman"/>
                <a:cs typeface="Times New Roman"/>
              </a:rPr>
              <a:t>prossima</a:t>
            </a:r>
            <a:r>
              <a:rPr lang="it-IT"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 err="1">
                <a:latin typeface="Times New Roman"/>
                <a:cs typeface="Times New Roman"/>
              </a:rPr>
              <a:t>configurazione</a:t>
            </a:r>
            <a:r>
              <a:rPr lang="it-IT" sz="2000" i="1" spc="-5" dirty="0">
                <a:latin typeface="Times New Roman"/>
                <a:cs typeface="Times New Roman"/>
              </a:rPr>
              <a:t> di ingresso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246" y="1490898"/>
            <a:ext cx="8072433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Per </a:t>
            </a:r>
            <a:r>
              <a:rPr sz="2000" i="1" spc="-10" dirty="0">
                <a:latin typeface="Times New Roman"/>
                <a:cs typeface="Times New Roman"/>
              </a:rPr>
              <a:t>ottenere </a:t>
            </a:r>
            <a:r>
              <a:rPr sz="2000" i="1" dirty="0" err="1">
                <a:latin typeface="Times New Roman"/>
                <a:cs typeface="Times New Roman"/>
              </a:rPr>
              <a:t>il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dirty="0" err="1">
                <a:latin typeface="Times New Roman"/>
                <a:cs typeface="Times New Roman"/>
              </a:rPr>
              <a:t>comportamento</a:t>
            </a:r>
            <a:r>
              <a:rPr lang="it-IT" sz="2000" i="1" dirty="0">
                <a:latin typeface="Times New Roman"/>
                <a:cs typeface="Times New Roman"/>
              </a:rPr>
              <a:t> di tipo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(al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più una variazione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dell’uscita</a:t>
            </a:r>
            <a:r>
              <a:rPr sz="2000" b="1" i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fronte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di 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una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variazione 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dell’ingresso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it-IT" sz="2000" i="1" spc="-10" dirty="0">
                <a:latin typeface="Times New Roman"/>
                <a:cs typeface="Times New Roman"/>
              </a:rPr>
              <a:t>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è </a:t>
            </a:r>
            <a:r>
              <a:rPr sz="2000" i="1" spc="-5" dirty="0" err="1">
                <a:latin typeface="Times New Roman"/>
                <a:cs typeface="Times New Roman"/>
              </a:rPr>
              <a:t>sufficiente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lang="it-IT" sz="2000" i="1" spc="-5" dirty="0">
                <a:latin typeface="Times New Roman"/>
                <a:cs typeface="Times New Roman"/>
              </a:rPr>
              <a:t> </a:t>
            </a:r>
            <a:r>
              <a:rPr lang="it-IT" sz="2000" b="1" i="1" spc="-5" dirty="0">
                <a:latin typeface="Times New Roman"/>
                <a:cs typeface="Times New Roman"/>
              </a:rPr>
              <a:t>(ma non necessario) </a:t>
            </a:r>
            <a:r>
              <a:rPr sz="2000" i="1" spc="-20" dirty="0" err="1">
                <a:latin typeface="Times New Roman"/>
                <a:cs typeface="Times New Roman"/>
              </a:rPr>
              <a:t>progettare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il  diagramma degli </a:t>
            </a:r>
            <a:r>
              <a:rPr sz="2000" i="1" spc="-5" dirty="0">
                <a:latin typeface="Times New Roman"/>
                <a:cs typeface="Times New Roman"/>
              </a:rPr>
              <a:t>stati </a:t>
            </a:r>
            <a:r>
              <a:rPr sz="2000" i="1" dirty="0">
                <a:latin typeface="Times New Roman"/>
                <a:cs typeface="Times New Roman"/>
              </a:rPr>
              <a:t>in modo che lo </a:t>
            </a:r>
            <a:r>
              <a:rPr sz="2000" i="1" spc="-5" dirty="0">
                <a:latin typeface="Times New Roman"/>
                <a:cs typeface="Times New Roman"/>
              </a:rPr>
              <a:t>stato d’arrivo </a:t>
            </a:r>
            <a:r>
              <a:rPr sz="2000" i="1" spc="5" dirty="0">
                <a:latin typeface="Times New Roman"/>
                <a:cs typeface="Times New Roman"/>
              </a:rPr>
              <a:t>non </a:t>
            </a:r>
            <a:r>
              <a:rPr sz="2000" i="1" dirty="0">
                <a:latin typeface="Times New Roman"/>
                <a:cs typeface="Times New Roman"/>
              </a:rPr>
              <a:t>vari in  corrispondenza del nuovo</a:t>
            </a:r>
            <a:r>
              <a:rPr sz="2000" i="1" spc="-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ingresso: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334" y="3733014"/>
            <a:ext cx="57416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20"/>
              </a:spcBef>
              <a:tabLst>
                <a:tab pos="418465" algn="l"/>
              </a:tabLst>
            </a:pPr>
            <a:r>
              <a:rPr sz="1600" spc="-5" dirty="0">
                <a:latin typeface="Wingdings"/>
                <a:cs typeface="Wingdings"/>
              </a:rPr>
              <a:t>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Lo stato viene aggiornato con </a:t>
            </a:r>
            <a:r>
              <a:rPr sz="2000" i="1" spc="-5" dirty="0">
                <a:latin typeface="Times New Roman"/>
                <a:cs typeface="Times New Roman"/>
              </a:rPr>
              <a:t>il </a:t>
            </a:r>
            <a:r>
              <a:rPr sz="2000" i="1" spc="-10" dirty="0">
                <a:latin typeface="Times New Roman"/>
                <a:cs typeface="Times New Roman"/>
              </a:rPr>
              <a:t>ritardo </a:t>
            </a:r>
            <a:r>
              <a:rPr sz="2000" i="1" dirty="0">
                <a:latin typeface="Times New Roman"/>
                <a:cs typeface="Times New Roman"/>
              </a:rPr>
              <a:t>della </a:t>
            </a:r>
            <a:r>
              <a:rPr sz="2000" i="1" spc="-20" dirty="0">
                <a:latin typeface="Times New Roman"/>
                <a:cs typeface="Times New Roman"/>
              </a:rPr>
              <a:t>rete</a:t>
            </a:r>
            <a:r>
              <a:rPr sz="2000" i="1" spc="-1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6304004" y="2479751"/>
            <a:ext cx="2674620" cy="1308100"/>
            <a:chOff x="6304004" y="2479751"/>
            <a:chExt cx="2674620" cy="1308100"/>
          </a:xfrm>
        </p:grpSpPr>
        <p:sp>
          <p:nvSpPr>
            <p:cNvPr id="9" name="object 9"/>
            <p:cNvSpPr/>
            <p:nvPr/>
          </p:nvSpPr>
          <p:spPr>
            <a:xfrm>
              <a:off x="7066766" y="3210509"/>
              <a:ext cx="829310" cy="76200"/>
            </a:xfrm>
            <a:custGeom>
              <a:avLst/>
              <a:gdLst/>
              <a:ahLst/>
              <a:cxnLst/>
              <a:rect l="l" t="t" r="r" b="b"/>
              <a:pathLst>
                <a:path w="829309" h="76200">
                  <a:moveTo>
                    <a:pt x="752855" y="0"/>
                  </a:moveTo>
                  <a:lnTo>
                    <a:pt x="752855" y="76200"/>
                  </a:lnTo>
                  <a:lnTo>
                    <a:pt x="809244" y="48005"/>
                  </a:lnTo>
                  <a:lnTo>
                    <a:pt x="765555" y="48005"/>
                  </a:lnTo>
                  <a:lnTo>
                    <a:pt x="765555" y="28193"/>
                  </a:lnTo>
                  <a:lnTo>
                    <a:pt x="809243" y="28193"/>
                  </a:lnTo>
                  <a:lnTo>
                    <a:pt x="752855" y="0"/>
                  </a:lnTo>
                  <a:close/>
                </a:path>
                <a:path w="829309" h="76200">
                  <a:moveTo>
                    <a:pt x="752855" y="28193"/>
                  </a:moveTo>
                  <a:lnTo>
                    <a:pt x="0" y="28193"/>
                  </a:lnTo>
                  <a:lnTo>
                    <a:pt x="0" y="48005"/>
                  </a:lnTo>
                  <a:lnTo>
                    <a:pt x="752855" y="48005"/>
                  </a:lnTo>
                  <a:lnTo>
                    <a:pt x="752855" y="28193"/>
                  </a:lnTo>
                  <a:close/>
                </a:path>
                <a:path w="829309" h="76200">
                  <a:moveTo>
                    <a:pt x="809243" y="28193"/>
                  </a:moveTo>
                  <a:lnTo>
                    <a:pt x="765555" y="28193"/>
                  </a:lnTo>
                  <a:lnTo>
                    <a:pt x="765555" y="48005"/>
                  </a:lnTo>
                  <a:lnTo>
                    <a:pt x="809244" y="48005"/>
                  </a:lnTo>
                  <a:lnTo>
                    <a:pt x="829055" y="38100"/>
                  </a:lnTo>
                  <a:lnTo>
                    <a:pt x="809243" y="28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19621" y="2562809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0" y="304800"/>
                  </a:moveTo>
                  <a:lnTo>
                    <a:pt x="3477" y="263453"/>
                  </a:lnTo>
                  <a:lnTo>
                    <a:pt x="13608" y="223793"/>
                  </a:lnTo>
                  <a:lnTo>
                    <a:pt x="29938" y="186183"/>
                  </a:lnTo>
                  <a:lnTo>
                    <a:pt x="52013" y="150988"/>
                  </a:lnTo>
                  <a:lnTo>
                    <a:pt x="79380" y="118571"/>
                  </a:lnTo>
                  <a:lnTo>
                    <a:pt x="111585" y="89296"/>
                  </a:lnTo>
                  <a:lnTo>
                    <a:pt x="148174" y="63527"/>
                  </a:lnTo>
                  <a:lnTo>
                    <a:pt x="188693" y="41627"/>
                  </a:lnTo>
                  <a:lnTo>
                    <a:pt x="232689" y="23961"/>
                  </a:lnTo>
                  <a:lnTo>
                    <a:pt x="279708" y="10892"/>
                  </a:lnTo>
                  <a:lnTo>
                    <a:pt x="329296" y="2783"/>
                  </a:lnTo>
                  <a:lnTo>
                    <a:pt x="381000" y="0"/>
                  </a:lnTo>
                  <a:lnTo>
                    <a:pt x="432703" y="2783"/>
                  </a:lnTo>
                  <a:lnTo>
                    <a:pt x="482291" y="10892"/>
                  </a:lnTo>
                  <a:lnTo>
                    <a:pt x="529310" y="23961"/>
                  </a:lnTo>
                  <a:lnTo>
                    <a:pt x="573306" y="41627"/>
                  </a:lnTo>
                  <a:lnTo>
                    <a:pt x="613825" y="63527"/>
                  </a:lnTo>
                  <a:lnTo>
                    <a:pt x="650414" y="89296"/>
                  </a:lnTo>
                  <a:lnTo>
                    <a:pt x="682619" y="118571"/>
                  </a:lnTo>
                  <a:lnTo>
                    <a:pt x="709986" y="150988"/>
                  </a:lnTo>
                  <a:lnTo>
                    <a:pt x="732061" y="186183"/>
                  </a:lnTo>
                  <a:lnTo>
                    <a:pt x="748391" y="223793"/>
                  </a:lnTo>
                  <a:lnTo>
                    <a:pt x="758522" y="263453"/>
                  </a:lnTo>
                  <a:lnTo>
                    <a:pt x="762000" y="304800"/>
                  </a:lnTo>
                  <a:lnTo>
                    <a:pt x="758522" y="346146"/>
                  </a:lnTo>
                  <a:lnTo>
                    <a:pt x="748391" y="385806"/>
                  </a:lnTo>
                  <a:lnTo>
                    <a:pt x="732061" y="423416"/>
                  </a:lnTo>
                  <a:lnTo>
                    <a:pt x="709986" y="458611"/>
                  </a:lnTo>
                  <a:lnTo>
                    <a:pt x="682619" y="491028"/>
                  </a:lnTo>
                  <a:lnTo>
                    <a:pt x="650414" y="520303"/>
                  </a:lnTo>
                  <a:lnTo>
                    <a:pt x="613825" y="546072"/>
                  </a:lnTo>
                  <a:lnTo>
                    <a:pt x="573306" y="567972"/>
                  </a:lnTo>
                  <a:lnTo>
                    <a:pt x="529310" y="585638"/>
                  </a:lnTo>
                  <a:lnTo>
                    <a:pt x="482291" y="598707"/>
                  </a:lnTo>
                  <a:lnTo>
                    <a:pt x="432703" y="606816"/>
                  </a:lnTo>
                  <a:lnTo>
                    <a:pt x="381000" y="609600"/>
                  </a:lnTo>
                  <a:lnTo>
                    <a:pt x="329296" y="606816"/>
                  </a:lnTo>
                  <a:lnTo>
                    <a:pt x="279708" y="598707"/>
                  </a:lnTo>
                  <a:lnTo>
                    <a:pt x="232689" y="585638"/>
                  </a:lnTo>
                  <a:lnTo>
                    <a:pt x="188693" y="567972"/>
                  </a:lnTo>
                  <a:lnTo>
                    <a:pt x="148174" y="546072"/>
                  </a:lnTo>
                  <a:lnTo>
                    <a:pt x="111585" y="520303"/>
                  </a:lnTo>
                  <a:lnTo>
                    <a:pt x="79380" y="491028"/>
                  </a:lnTo>
                  <a:lnTo>
                    <a:pt x="52013" y="458611"/>
                  </a:lnTo>
                  <a:lnTo>
                    <a:pt x="29938" y="423416"/>
                  </a:lnTo>
                  <a:lnTo>
                    <a:pt x="13608" y="385806"/>
                  </a:lnTo>
                  <a:lnTo>
                    <a:pt x="3477" y="346146"/>
                  </a:lnTo>
                  <a:lnTo>
                    <a:pt x="0" y="304800"/>
                  </a:lnTo>
                  <a:close/>
                </a:path>
              </a:pathLst>
            </a:custGeom>
            <a:ln w="2895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95060" y="294304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95060" y="294304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637375" y="2505406"/>
              <a:ext cx="1466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i,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336767" y="2921458"/>
              <a:ext cx="14732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i,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95288" y="2507184"/>
              <a:ext cx="161544" cy="16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8106895" y="3089428"/>
              <a:ext cx="231775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2000" b="1" dirty="0">
                  <a:latin typeface="Times New Roman"/>
                  <a:cs typeface="Times New Roman"/>
                </a:rPr>
                <a:t>s</a:t>
              </a:r>
              <a:r>
                <a:rPr sz="1950" b="1" baseline="-21367" dirty="0">
                  <a:latin typeface="Times New Roman"/>
                  <a:cs typeface="Times New Roman"/>
                </a:rPr>
                <a:t>j</a:t>
              </a:r>
              <a:endParaRPr sz="1950" baseline="-21367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470119" y="2943047"/>
              <a:ext cx="596265" cy="647700"/>
            </a:xfrm>
            <a:custGeom>
              <a:avLst/>
              <a:gdLst/>
              <a:ahLst/>
              <a:cxnLst/>
              <a:rect l="l" t="t" r="r" b="b"/>
              <a:pathLst>
                <a:path w="596265" h="647700">
                  <a:moveTo>
                    <a:pt x="297942" y="0"/>
                  </a:moveTo>
                  <a:lnTo>
                    <a:pt x="253904" y="3512"/>
                  </a:lnTo>
                  <a:lnTo>
                    <a:pt x="211876" y="13714"/>
                  </a:lnTo>
                  <a:lnTo>
                    <a:pt x="172318" y="30106"/>
                  </a:lnTo>
                  <a:lnTo>
                    <a:pt x="135690" y="52184"/>
                  </a:lnTo>
                  <a:lnTo>
                    <a:pt x="102452" y="79448"/>
                  </a:lnTo>
                  <a:lnTo>
                    <a:pt x="73065" y="111397"/>
                  </a:lnTo>
                  <a:lnTo>
                    <a:pt x="47989" y="147528"/>
                  </a:lnTo>
                  <a:lnTo>
                    <a:pt x="27684" y="187340"/>
                  </a:lnTo>
                  <a:lnTo>
                    <a:pt x="12611" y="230332"/>
                  </a:lnTo>
                  <a:lnTo>
                    <a:pt x="3229" y="276003"/>
                  </a:lnTo>
                  <a:lnTo>
                    <a:pt x="0" y="323850"/>
                  </a:lnTo>
                  <a:lnTo>
                    <a:pt x="3229" y="371696"/>
                  </a:lnTo>
                  <a:lnTo>
                    <a:pt x="12611" y="417367"/>
                  </a:lnTo>
                  <a:lnTo>
                    <a:pt x="27684" y="460359"/>
                  </a:lnTo>
                  <a:lnTo>
                    <a:pt x="47989" y="500171"/>
                  </a:lnTo>
                  <a:lnTo>
                    <a:pt x="73065" y="536302"/>
                  </a:lnTo>
                  <a:lnTo>
                    <a:pt x="102452" y="568251"/>
                  </a:lnTo>
                  <a:lnTo>
                    <a:pt x="135690" y="595515"/>
                  </a:lnTo>
                  <a:lnTo>
                    <a:pt x="172318" y="617593"/>
                  </a:lnTo>
                  <a:lnTo>
                    <a:pt x="211876" y="633985"/>
                  </a:lnTo>
                  <a:lnTo>
                    <a:pt x="253904" y="644187"/>
                  </a:lnTo>
                  <a:lnTo>
                    <a:pt x="297942" y="647700"/>
                  </a:lnTo>
                  <a:lnTo>
                    <a:pt x="341979" y="644187"/>
                  </a:lnTo>
                  <a:lnTo>
                    <a:pt x="384007" y="633985"/>
                  </a:lnTo>
                  <a:lnTo>
                    <a:pt x="423565" y="617593"/>
                  </a:lnTo>
                  <a:lnTo>
                    <a:pt x="460193" y="595515"/>
                  </a:lnTo>
                  <a:lnTo>
                    <a:pt x="493431" y="568251"/>
                  </a:lnTo>
                  <a:lnTo>
                    <a:pt x="522818" y="536302"/>
                  </a:lnTo>
                  <a:lnTo>
                    <a:pt x="547894" y="500171"/>
                  </a:lnTo>
                  <a:lnTo>
                    <a:pt x="568199" y="460359"/>
                  </a:lnTo>
                  <a:lnTo>
                    <a:pt x="583272" y="417367"/>
                  </a:lnTo>
                  <a:lnTo>
                    <a:pt x="592654" y="371696"/>
                  </a:lnTo>
                  <a:lnTo>
                    <a:pt x="595884" y="323850"/>
                  </a:lnTo>
                  <a:lnTo>
                    <a:pt x="592654" y="276003"/>
                  </a:lnTo>
                  <a:lnTo>
                    <a:pt x="583272" y="230332"/>
                  </a:lnTo>
                  <a:lnTo>
                    <a:pt x="568199" y="187340"/>
                  </a:lnTo>
                  <a:lnTo>
                    <a:pt x="547894" y="147528"/>
                  </a:lnTo>
                  <a:lnTo>
                    <a:pt x="522818" y="111397"/>
                  </a:lnTo>
                  <a:lnTo>
                    <a:pt x="493431" y="79448"/>
                  </a:lnTo>
                  <a:lnTo>
                    <a:pt x="460193" y="52184"/>
                  </a:lnTo>
                  <a:lnTo>
                    <a:pt x="423565" y="30106"/>
                  </a:lnTo>
                  <a:lnTo>
                    <a:pt x="384007" y="13714"/>
                  </a:lnTo>
                  <a:lnTo>
                    <a:pt x="341979" y="3512"/>
                  </a:lnTo>
                  <a:lnTo>
                    <a:pt x="29794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70119" y="2943047"/>
              <a:ext cx="596265" cy="647700"/>
            </a:xfrm>
            <a:custGeom>
              <a:avLst/>
              <a:gdLst/>
              <a:ahLst/>
              <a:cxnLst/>
              <a:rect l="l" t="t" r="r" b="b"/>
              <a:pathLst>
                <a:path w="596265" h="647700">
                  <a:moveTo>
                    <a:pt x="0" y="323850"/>
                  </a:moveTo>
                  <a:lnTo>
                    <a:pt x="3229" y="276003"/>
                  </a:lnTo>
                  <a:lnTo>
                    <a:pt x="12611" y="230332"/>
                  </a:lnTo>
                  <a:lnTo>
                    <a:pt x="27684" y="187340"/>
                  </a:lnTo>
                  <a:lnTo>
                    <a:pt x="47989" y="147528"/>
                  </a:lnTo>
                  <a:lnTo>
                    <a:pt x="73065" y="111397"/>
                  </a:lnTo>
                  <a:lnTo>
                    <a:pt x="102452" y="79448"/>
                  </a:lnTo>
                  <a:lnTo>
                    <a:pt x="135690" y="52184"/>
                  </a:lnTo>
                  <a:lnTo>
                    <a:pt x="172318" y="30106"/>
                  </a:lnTo>
                  <a:lnTo>
                    <a:pt x="211876" y="13714"/>
                  </a:lnTo>
                  <a:lnTo>
                    <a:pt x="253904" y="3512"/>
                  </a:lnTo>
                  <a:lnTo>
                    <a:pt x="297942" y="0"/>
                  </a:lnTo>
                  <a:lnTo>
                    <a:pt x="341979" y="3512"/>
                  </a:lnTo>
                  <a:lnTo>
                    <a:pt x="384007" y="13714"/>
                  </a:lnTo>
                  <a:lnTo>
                    <a:pt x="423565" y="30106"/>
                  </a:lnTo>
                  <a:lnTo>
                    <a:pt x="460193" y="52184"/>
                  </a:lnTo>
                  <a:lnTo>
                    <a:pt x="493431" y="79448"/>
                  </a:lnTo>
                  <a:lnTo>
                    <a:pt x="522818" y="111397"/>
                  </a:lnTo>
                  <a:lnTo>
                    <a:pt x="547894" y="147528"/>
                  </a:lnTo>
                  <a:lnTo>
                    <a:pt x="568199" y="187340"/>
                  </a:lnTo>
                  <a:lnTo>
                    <a:pt x="583272" y="230332"/>
                  </a:lnTo>
                  <a:lnTo>
                    <a:pt x="592654" y="276003"/>
                  </a:lnTo>
                  <a:lnTo>
                    <a:pt x="595884" y="323850"/>
                  </a:lnTo>
                  <a:lnTo>
                    <a:pt x="592654" y="371696"/>
                  </a:lnTo>
                  <a:lnTo>
                    <a:pt x="583272" y="417367"/>
                  </a:lnTo>
                  <a:lnTo>
                    <a:pt x="568199" y="460359"/>
                  </a:lnTo>
                  <a:lnTo>
                    <a:pt x="547894" y="500171"/>
                  </a:lnTo>
                  <a:lnTo>
                    <a:pt x="522818" y="536302"/>
                  </a:lnTo>
                  <a:lnTo>
                    <a:pt x="493431" y="568251"/>
                  </a:lnTo>
                  <a:lnTo>
                    <a:pt x="460193" y="595515"/>
                  </a:lnTo>
                  <a:lnTo>
                    <a:pt x="423565" y="617593"/>
                  </a:lnTo>
                  <a:lnTo>
                    <a:pt x="384007" y="633985"/>
                  </a:lnTo>
                  <a:lnTo>
                    <a:pt x="341979" y="644187"/>
                  </a:lnTo>
                  <a:lnTo>
                    <a:pt x="297942" y="647700"/>
                  </a:lnTo>
                  <a:lnTo>
                    <a:pt x="253904" y="644187"/>
                  </a:lnTo>
                  <a:lnTo>
                    <a:pt x="211876" y="633985"/>
                  </a:lnTo>
                  <a:lnTo>
                    <a:pt x="172318" y="617593"/>
                  </a:lnTo>
                  <a:lnTo>
                    <a:pt x="135690" y="595515"/>
                  </a:lnTo>
                  <a:lnTo>
                    <a:pt x="102452" y="568251"/>
                  </a:lnTo>
                  <a:lnTo>
                    <a:pt x="73065" y="536302"/>
                  </a:lnTo>
                  <a:lnTo>
                    <a:pt x="47989" y="500171"/>
                  </a:lnTo>
                  <a:lnTo>
                    <a:pt x="27684" y="460359"/>
                  </a:lnTo>
                  <a:lnTo>
                    <a:pt x="12611" y="417367"/>
                  </a:lnTo>
                  <a:lnTo>
                    <a:pt x="3229" y="371696"/>
                  </a:lnTo>
                  <a:lnTo>
                    <a:pt x="0" y="3238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650841" y="3110434"/>
              <a:ext cx="222885" cy="33083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2000" b="1" spc="5" dirty="0">
                  <a:latin typeface="Times New Roman"/>
                  <a:cs typeface="Times New Roman"/>
                </a:rPr>
                <a:t>s</a:t>
              </a:r>
              <a:r>
                <a:rPr sz="1950" b="1" spc="7" baseline="-21367" dirty="0">
                  <a:latin typeface="Times New Roman"/>
                  <a:cs typeface="Times New Roman"/>
                </a:rPr>
                <a:t>i</a:t>
              </a:r>
              <a:endParaRPr sz="1950" baseline="-21367">
                <a:latin typeface="Times New Roman"/>
                <a:cs typeface="Times New Roman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304004" y="2479751"/>
              <a:ext cx="2674620" cy="1308100"/>
            </a:xfrm>
            <a:custGeom>
              <a:avLst/>
              <a:gdLst/>
              <a:ahLst/>
              <a:cxnLst/>
              <a:rect l="l" t="t" r="r" b="b"/>
              <a:pathLst>
                <a:path w="2674620" h="1308100">
                  <a:moveTo>
                    <a:pt x="0" y="217932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1" y="0"/>
                  </a:lnTo>
                  <a:lnTo>
                    <a:pt x="2456687" y="0"/>
                  </a:lnTo>
                  <a:lnTo>
                    <a:pt x="2506668" y="5753"/>
                  </a:lnTo>
                  <a:lnTo>
                    <a:pt x="2552544" y="22144"/>
                  </a:lnTo>
                  <a:lnTo>
                    <a:pt x="2593008" y="47866"/>
                  </a:lnTo>
                  <a:lnTo>
                    <a:pt x="2626753" y="81611"/>
                  </a:lnTo>
                  <a:lnTo>
                    <a:pt x="2652475" y="122075"/>
                  </a:lnTo>
                  <a:lnTo>
                    <a:pt x="2668866" y="167951"/>
                  </a:lnTo>
                  <a:lnTo>
                    <a:pt x="2674620" y="217932"/>
                  </a:lnTo>
                  <a:lnTo>
                    <a:pt x="2674620" y="1089660"/>
                  </a:lnTo>
                  <a:lnTo>
                    <a:pt x="2668866" y="1139640"/>
                  </a:lnTo>
                  <a:lnTo>
                    <a:pt x="2652475" y="1185516"/>
                  </a:lnTo>
                  <a:lnTo>
                    <a:pt x="2626753" y="1225980"/>
                  </a:lnTo>
                  <a:lnTo>
                    <a:pt x="2593008" y="1259725"/>
                  </a:lnTo>
                  <a:lnTo>
                    <a:pt x="2552544" y="1285447"/>
                  </a:lnTo>
                  <a:lnTo>
                    <a:pt x="2506668" y="1301838"/>
                  </a:lnTo>
                  <a:lnTo>
                    <a:pt x="2456687" y="1307592"/>
                  </a:lnTo>
                  <a:lnTo>
                    <a:pt x="217931" y="1307592"/>
                  </a:lnTo>
                  <a:lnTo>
                    <a:pt x="167951" y="1301838"/>
                  </a:lnTo>
                  <a:lnTo>
                    <a:pt x="122075" y="1285447"/>
                  </a:lnTo>
                  <a:lnTo>
                    <a:pt x="81611" y="1259725"/>
                  </a:lnTo>
                  <a:lnTo>
                    <a:pt x="47866" y="1225980"/>
                  </a:lnTo>
                  <a:lnTo>
                    <a:pt x="22144" y="1185516"/>
                  </a:lnTo>
                  <a:lnTo>
                    <a:pt x="5753" y="1139640"/>
                  </a:lnTo>
                  <a:lnTo>
                    <a:pt x="0" y="1089660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04403" y="4819503"/>
            <a:ext cx="786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 dice che un </a:t>
            </a:r>
            <a:r>
              <a:rPr lang="it-IT" sz="20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dds</a:t>
            </a: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è «un </a:t>
            </a:r>
            <a:r>
              <a:rPr lang="it-IT" sz="20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dds</a:t>
            </a: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 in </a:t>
            </a:r>
            <a:r>
              <a:rPr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modo  fondamentale» </a:t>
            </a:r>
            <a:br>
              <a:rPr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 </a:t>
            </a:r>
            <a:r>
              <a:rPr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rispetta la </a:t>
            </a:r>
            <a:r>
              <a:rPr lang="it-IT"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regola</a:t>
            </a:r>
            <a:r>
              <a:rPr lang="it-IT"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suindicata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In questo caso si dice che il </a:t>
            </a:r>
            <a:r>
              <a:rPr lang="it-IT" sz="20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dds</a:t>
            </a:r>
            <a:r>
              <a:rPr lang="it-IT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è primitivo se ogni stato è stabile per una sola configurazione di ingresso</a:t>
            </a: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189902" y="2949134"/>
            <a:ext cx="32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spc="-5" dirty="0">
                <a:latin typeface="Times New Roman"/>
                <a:cs typeface="Times New Roman"/>
              </a:rPr>
              <a:t>se </a:t>
            </a:r>
            <a:r>
              <a:rPr lang="it-IT" b="1" i="1" dirty="0" err="1">
                <a:latin typeface="Times New Roman"/>
                <a:cs typeface="Times New Roman"/>
              </a:rPr>
              <a:t>s</a:t>
            </a:r>
            <a:r>
              <a:rPr lang="it-IT" b="1" i="1" baseline="-20833" dirty="0" err="1">
                <a:latin typeface="Times New Roman"/>
                <a:cs typeface="Times New Roman"/>
              </a:rPr>
              <a:t>j</a:t>
            </a:r>
            <a:r>
              <a:rPr lang="it-IT" b="1" i="1" baseline="-20833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= </a:t>
            </a:r>
            <a:r>
              <a:rPr lang="it-IT" b="1" i="1" spc="-5" dirty="0">
                <a:latin typeface="Times New Roman"/>
                <a:cs typeface="Times New Roman"/>
              </a:rPr>
              <a:t>G( </a:t>
            </a:r>
            <a:r>
              <a:rPr lang="it-IT" b="1" i="1" dirty="0">
                <a:latin typeface="Times New Roman"/>
                <a:cs typeface="Times New Roman"/>
              </a:rPr>
              <a:t>s</a:t>
            </a:r>
            <a:r>
              <a:rPr lang="it-IT" b="1" i="1" baseline="-20833" dirty="0">
                <a:latin typeface="Times New Roman"/>
                <a:cs typeface="Times New Roman"/>
              </a:rPr>
              <a:t>i </a:t>
            </a:r>
            <a:r>
              <a:rPr lang="it-IT" b="1" i="1" dirty="0">
                <a:latin typeface="Times New Roman"/>
                <a:cs typeface="Times New Roman"/>
              </a:rPr>
              <a:t>, i) allora </a:t>
            </a:r>
            <a:r>
              <a:rPr lang="it-IT" b="1" i="1" dirty="0" err="1">
                <a:latin typeface="Times New Roman"/>
                <a:cs typeface="Times New Roman"/>
              </a:rPr>
              <a:t>s</a:t>
            </a:r>
            <a:r>
              <a:rPr lang="it-IT" b="1" i="1" baseline="-20833" dirty="0" err="1">
                <a:latin typeface="Times New Roman"/>
                <a:cs typeface="Times New Roman"/>
              </a:rPr>
              <a:t>j</a:t>
            </a:r>
            <a:r>
              <a:rPr lang="it-IT" b="1" i="1" baseline="-20833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= </a:t>
            </a:r>
            <a:r>
              <a:rPr lang="it-IT" b="1" i="1" spc="-5" dirty="0">
                <a:latin typeface="Times New Roman"/>
                <a:cs typeface="Times New Roman"/>
              </a:rPr>
              <a:t>G( </a:t>
            </a:r>
            <a:r>
              <a:rPr lang="it-IT" b="1" i="1" dirty="0" err="1">
                <a:latin typeface="Times New Roman"/>
                <a:cs typeface="Times New Roman"/>
              </a:rPr>
              <a:t>s</a:t>
            </a:r>
            <a:r>
              <a:rPr lang="it-IT" b="1" i="1" baseline="-20833" dirty="0" err="1">
                <a:latin typeface="Times New Roman"/>
                <a:cs typeface="Times New Roman"/>
              </a:rPr>
              <a:t>j</a:t>
            </a:r>
            <a:r>
              <a:rPr lang="it-IT" b="1" i="1" baseline="-20833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,</a:t>
            </a:r>
            <a:r>
              <a:rPr lang="it-IT" b="1" i="1" spc="-409" dirty="0">
                <a:latin typeface="Times New Roman"/>
                <a:cs typeface="Times New Roman"/>
              </a:rPr>
              <a:t> </a:t>
            </a:r>
            <a:r>
              <a:rPr lang="it-IT" b="1" i="1" dirty="0">
                <a:latin typeface="Times New Roman"/>
                <a:cs typeface="Times New Roman"/>
              </a:rPr>
              <a:t>i)</a:t>
            </a:r>
            <a:endParaRPr lang="it-IT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21951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91448" y="243146"/>
            <a:ext cx="8706760" cy="6583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rgbClr val="009900"/>
                </a:solidFill>
                <a:latin typeface="Calibri"/>
                <a:cs typeface="Calibri"/>
              </a:rPr>
              <a:t>Considerazione sui  requisiti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67634" y="788832"/>
            <a:ext cx="44880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 entrambe le realizzazioni (</a:t>
            </a:r>
            <a:r>
              <a:rPr lang="it-IT" sz="1600" dirty="0" err="1"/>
              <a:t>Mealy</a:t>
            </a:r>
            <a:r>
              <a:rPr lang="it-IT" sz="1600" dirty="0"/>
              <a:t> e Moore), ogni variazione di ingresso fa passare da uno stato stabile a un altro stato che rimane stabile con la nuova configurazione di ingresso, per cui:</a:t>
            </a:r>
          </a:p>
          <a:p>
            <a:endParaRPr lang="it-IT" sz="1600" dirty="0"/>
          </a:p>
          <a:p>
            <a:pPr marL="342900" indent="-342900" algn="just">
              <a:spcBef>
                <a:spcPts val="600"/>
              </a:spcBef>
              <a:buAutoNum type="alphaLcParenR"/>
            </a:pPr>
            <a:r>
              <a:rPr lang="it-IT" sz="1600" dirty="0"/>
              <a:t>Ogni variazione di ingresso determina al più una sola variazione dell’uscita. </a:t>
            </a:r>
            <a:r>
              <a:rPr lang="it-IT" sz="1600" i="1" dirty="0"/>
              <a:t>Chiamiamo questo comportamento: </a:t>
            </a:r>
            <a:r>
              <a:rPr lang="it-IT" sz="1600" i="1" u="sng" dirty="0">
                <a:solidFill>
                  <a:srgbClr val="FF0000"/>
                </a:solidFill>
              </a:rPr>
              <a:t>comportamento di tipo 1</a:t>
            </a:r>
          </a:p>
          <a:p>
            <a:pPr marL="342900" indent="-342900" algn="just">
              <a:spcBef>
                <a:spcPts val="600"/>
              </a:spcBef>
              <a:buAutoNum type="alphaLcParenR"/>
            </a:pPr>
            <a:r>
              <a:rPr lang="it-IT" altLang="it-IT" sz="1600" dirty="0"/>
              <a:t>grazie alle condizioni di stabilità si ha che</a:t>
            </a:r>
            <a:br>
              <a:rPr lang="it-IT" altLang="it-IT" sz="1600" dirty="0"/>
            </a:br>
            <a:r>
              <a:rPr lang="it-IT" altLang="it-IT" sz="1600" dirty="0"/>
              <a:t> </a:t>
            </a:r>
            <a:r>
              <a:rPr lang="it-IT" altLang="it-IT" sz="1600" b="1" dirty="0" err="1">
                <a:solidFill>
                  <a:srgbClr val="FF0000"/>
                </a:solidFill>
              </a:rPr>
              <a:t>Y≠y</a:t>
            </a:r>
            <a:r>
              <a:rPr lang="it-IT" altLang="it-IT" sz="1600" b="1" dirty="0">
                <a:solidFill>
                  <a:srgbClr val="FF0000"/>
                </a:solidFill>
              </a:rPr>
              <a:t> solo nell’intervallo </a:t>
            </a:r>
            <a:r>
              <a:rPr lang="it-IT" altLang="it-IT" sz="16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1600" b="1" dirty="0" err="1">
                <a:solidFill>
                  <a:srgbClr val="FF0000"/>
                </a:solidFill>
              </a:rPr>
              <a:t>t</a:t>
            </a:r>
            <a:r>
              <a:rPr lang="it-IT" altLang="it-IT" sz="1600" b="1" dirty="0">
                <a:solidFill>
                  <a:srgbClr val="000000"/>
                </a:solidFill>
              </a:rPr>
              <a:t> (=</a:t>
            </a:r>
            <a:r>
              <a:rPr lang="el-GR" sz="1600" b="1" dirty="0">
                <a:solidFill>
                  <a:srgbClr val="FF0000"/>
                </a:solidFill>
              </a:rPr>
              <a:t>τ</a:t>
            </a:r>
            <a:r>
              <a:rPr lang="it-IT" sz="1600" b="1" baseline="-25000" dirty="0">
                <a:solidFill>
                  <a:srgbClr val="FF0000"/>
                </a:solidFill>
              </a:rPr>
              <a:t>G</a:t>
            </a:r>
            <a:r>
              <a:rPr lang="it-IT" altLang="it-IT" sz="1600" dirty="0"/>
              <a:t>) successivo a una transizione di ingresso, dopodiché lo stato </a:t>
            </a:r>
            <a:r>
              <a:rPr lang="it-IT" altLang="it-IT" sz="1600" b="1" dirty="0">
                <a:solidFill>
                  <a:srgbClr val="FF0000"/>
                </a:solidFill>
              </a:rPr>
              <a:t>non</a:t>
            </a:r>
            <a:r>
              <a:rPr lang="it-IT" altLang="it-IT" sz="1600" dirty="0"/>
              <a:t> cambia finché non si verifica una nuova transizione di una variabile di ingresso,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/>
              <a:t>quindi: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-3580478" y="17721"/>
            <a:ext cx="3589338" cy="4970462"/>
            <a:chOff x="179672" y="1171627"/>
            <a:chExt cx="3589338" cy="4970462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79672" y="1171627"/>
              <a:ext cx="3589338" cy="3916362"/>
              <a:chOff x="1723" y="576"/>
              <a:chExt cx="2261" cy="2467"/>
            </a:xfrm>
          </p:grpSpPr>
          <p:sp>
            <p:nvSpPr>
              <p:cNvPr id="5" name="Rectangle 14"/>
              <p:cNvSpPr>
                <a:spLocks noChangeArrowheads="1"/>
              </p:cNvSpPr>
              <p:nvPr/>
            </p:nvSpPr>
            <p:spPr bwMode="auto">
              <a:xfrm>
                <a:off x="3456" y="1880"/>
                <a:ext cx="1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s*</a:t>
                </a:r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1723" y="576"/>
                <a:ext cx="2261" cy="2467"/>
                <a:chOff x="1723" y="576"/>
                <a:chExt cx="2261" cy="2467"/>
              </a:xfrm>
            </p:grpSpPr>
            <p:sp>
              <p:nvSpPr>
                <p:cNvPr id="7" name="Rectangle 3"/>
                <p:cNvSpPr>
                  <a:spLocks noChangeArrowheads="1"/>
                </p:cNvSpPr>
                <p:nvPr/>
              </p:nvSpPr>
              <p:spPr bwMode="auto">
                <a:xfrm>
                  <a:off x="2509" y="576"/>
                  <a:ext cx="865" cy="721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 b="1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F</a:t>
                  </a:r>
                </a:p>
              </p:txBody>
            </p:sp>
            <p:sp>
              <p:nvSpPr>
                <p:cNvPr id="8" name="Rectangle 4"/>
                <p:cNvSpPr>
                  <a:spLocks noChangeArrowheads="1"/>
                </p:cNvSpPr>
                <p:nvPr/>
              </p:nvSpPr>
              <p:spPr bwMode="auto">
                <a:xfrm>
                  <a:off x="2509" y="1772"/>
                  <a:ext cx="865" cy="72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 b="1" dirty="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1723" y="584"/>
                  <a:ext cx="5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i</a:t>
                  </a: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3360" y="2158"/>
                  <a:ext cx="288" cy="885"/>
                </a:xfrm>
                <a:custGeom>
                  <a:avLst/>
                  <a:gdLst>
                    <a:gd name="T0" fmla="*/ 0 w 240"/>
                    <a:gd name="T1" fmla="*/ 0 h 1152"/>
                    <a:gd name="T2" fmla="*/ 598 w 240"/>
                    <a:gd name="T3" fmla="*/ 0 h 1152"/>
                    <a:gd name="T4" fmla="*/ 598 w 240"/>
                    <a:gd name="T5" fmla="*/ 401 h 1152"/>
                    <a:gd name="T6" fmla="*/ 0 w 240"/>
                    <a:gd name="T7" fmla="*/ 401 h 1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1152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1152"/>
                      </a:lnTo>
                      <a:lnTo>
                        <a:pt x="0" y="1152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2256" y="1102"/>
                  <a:ext cx="240" cy="1941"/>
                </a:xfrm>
                <a:custGeom>
                  <a:avLst/>
                  <a:gdLst>
                    <a:gd name="T0" fmla="*/ 240 w 240"/>
                    <a:gd name="T1" fmla="*/ 1319 h 2208"/>
                    <a:gd name="T2" fmla="*/ 0 w 240"/>
                    <a:gd name="T3" fmla="*/ 1319 h 2208"/>
                    <a:gd name="T4" fmla="*/ 0 w 240"/>
                    <a:gd name="T5" fmla="*/ 0 h 2208"/>
                    <a:gd name="T6" fmla="*/ 240 w 240"/>
                    <a:gd name="T7" fmla="*/ 0 h 220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2208">
                      <a:moveTo>
                        <a:pt x="240" y="2208"/>
                      </a:moveTo>
                      <a:lnTo>
                        <a:pt x="0" y="2208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50"/>
                  <a:ext cx="25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718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3600" y="622"/>
                  <a:ext cx="107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5" name="Rectangle 15"/>
                <p:cNvSpPr>
                  <a:spLocks noChangeArrowheads="1"/>
                </p:cNvSpPr>
                <p:nvPr/>
              </p:nvSpPr>
              <p:spPr bwMode="auto">
                <a:xfrm>
                  <a:off x="2037" y="2206"/>
                  <a:ext cx="7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  <p:sp>
              <p:nvSpPr>
                <p:cNvPr id="16" name="Freeform 16"/>
                <p:cNvSpPr>
                  <a:spLocks/>
                </p:cNvSpPr>
                <p:nvPr/>
              </p:nvSpPr>
              <p:spPr bwMode="auto">
                <a:xfrm>
                  <a:off x="2064" y="718"/>
                  <a:ext cx="432" cy="1200"/>
                </a:xfrm>
                <a:custGeom>
                  <a:avLst/>
                  <a:gdLst>
                    <a:gd name="T0" fmla="*/ 0 w 432"/>
                    <a:gd name="T1" fmla="*/ 0 h 1200"/>
                    <a:gd name="T2" fmla="*/ 0 w 432"/>
                    <a:gd name="T3" fmla="*/ 1200 h 1200"/>
                    <a:gd name="T4" fmla="*/ 432 w 432"/>
                    <a:gd name="T5" fmla="*/ 1200 h 1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" h="1200">
                      <a:moveTo>
                        <a:pt x="0" y="0"/>
                      </a:moveTo>
                      <a:lnTo>
                        <a:pt x="0" y="1200"/>
                      </a:lnTo>
                      <a:lnTo>
                        <a:pt x="432" y="120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" name="Line 17"/>
                <p:cNvSpPr>
                  <a:spLocks noChangeShapeType="1"/>
                </p:cNvSpPr>
                <p:nvPr/>
              </p:nvSpPr>
              <p:spPr bwMode="auto">
                <a:xfrm>
                  <a:off x="3360" y="910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713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1455542" y="4745089"/>
              <a:ext cx="1373187" cy="685800"/>
              <a:chOff x="2520" y="3096"/>
              <a:chExt cx="865" cy="432"/>
            </a:xfrm>
          </p:grpSpPr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2520" y="3096"/>
                <a:ext cx="865" cy="432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2842" y="3168"/>
                <a:ext cx="182" cy="2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it-IT" altLang="it-IT" sz="2400" b="1">
                    <a:solidFill>
                      <a:srgbClr val="000000"/>
                    </a:solidFill>
                  </a:rPr>
                  <a:t>t</a:t>
                </a:r>
                <a:endParaRPr lang="it-IT" altLang="it-IT" sz="2400"/>
              </a:p>
            </p:txBody>
          </p:sp>
        </p:grpSp>
        <p:sp>
          <p:nvSpPr>
            <p:cNvPr id="21" name="CasellaDiTesto 25"/>
            <p:cNvSpPr txBox="1">
              <a:spLocks noChangeArrowheads="1"/>
            </p:cNvSpPr>
            <p:nvPr/>
          </p:nvSpPr>
          <p:spPr bwMode="auto">
            <a:xfrm>
              <a:off x="739579" y="5434064"/>
              <a:ext cx="2819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it-IT" altLang="it-IT" sz="2000" b="1">
                  <a:solidFill>
                    <a:srgbClr val="000000"/>
                  </a:solidFill>
                </a:rPr>
                <a:t>t</a:t>
              </a:r>
              <a:r>
                <a:rPr lang="it-IT" altLang="it-IT" sz="2000"/>
                <a:t>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Ritardo della rete G</a:t>
              </a:r>
            </a:p>
          </p:txBody>
        </p:sp>
      </p:grpSp>
      <p:sp>
        <p:nvSpPr>
          <p:cNvPr id="23" name="CasellaDiTesto 3"/>
          <p:cNvSpPr txBox="1">
            <a:spLocks noChangeArrowheads="1"/>
          </p:cNvSpPr>
          <p:nvPr/>
        </p:nvSpPr>
        <p:spPr bwMode="auto">
          <a:xfrm>
            <a:off x="4448305" y="4482151"/>
            <a:ext cx="45885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3300"/>
                </a:solidFill>
              </a:rPr>
              <a:t>VINCOLO SUGLI INGRESSI: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3300"/>
                </a:solidFill>
              </a:rPr>
              <a:t>Ogni configurazione  di ingresso deve mantenersi stabile per almeno </a:t>
            </a:r>
            <a:r>
              <a:rPr lang="it-IT" altLang="it-IT" sz="2000" b="1" dirty="0" err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 b="1" dirty="0" err="1">
                <a:solidFill>
                  <a:srgbClr val="FF3300"/>
                </a:solidFill>
              </a:rPr>
              <a:t>t</a:t>
            </a:r>
            <a:r>
              <a:rPr lang="it-IT" altLang="it-IT" sz="2000" b="1" dirty="0">
                <a:solidFill>
                  <a:srgbClr val="FF3300"/>
                </a:solidFill>
              </a:rPr>
              <a:t> !! (cioè per tutta la durata del transitorio di aggiornamento dello stato 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88" y="4738577"/>
            <a:ext cx="2998574" cy="21336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8" y="1074097"/>
            <a:ext cx="1982097" cy="2628298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" y="3591183"/>
            <a:ext cx="1619865" cy="2044052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814859" y="444950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Mealy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08244" y="3289849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Moore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3B22122-579D-4193-9B6F-A6586F18DB46}"/>
              </a:ext>
            </a:extLst>
          </p:cNvPr>
          <p:cNvSpPr txBox="1"/>
          <p:nvPr/>
        </p:nvSpPr>
        <p:spPr>
          <a:xfrm>
            <a:off x="4953000" y="6113367"/>
            <a:ext cx="37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STATO=MEMORIA (delle transizioni avvenute in passato)</a:t>
            </a:r>
            <a:endParaRPr lang="it-IT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1600200" y="449580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z= </a:t>
            </a:r>
            <a:r>
              <a:rPr lang="it-IT" sz="2400" b="1" dirty="0">
                <a:solidFill>
                  <a:srgbClr val="FF0000"/>
                </a:solidFill>
              </a:rPr>
              <a:t>d’b’ </a:t>
            </a:r>
            <a:r>
              <a:rPr lang="it-IT" sz="2400" dirty="0"/>
              <a:t>+ 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1545848" y="5277283"/>
            <a:ext cx="292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Sintesi minima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4783191" y="5279149"/>
            <a:ext cx="328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</a:rPr>
              <a:t>Termini anti alea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639272" y="1169795"/>
            <a:ext cx="2749550" cy="2595563"/>
            <a:chOff x="3696" y="2256"/>
            <a:chExt cx="1732" cy="1635"/>
          </a:xfrm>
        </p:grpSpPr>
        <p:sp>
          <p:nvSpPr>
            <p:cNvPr id="5" name="Line 32"/>
            <p:cNvSpPr>
              <a:spLocks noChangeShapeType="1"/>
            </p:cNvSpPr>
            <p:nvPr/>
          </p:nvSpPr>
          <p:spPr bwMode="auto">
            <a:xfrm>
              <a:off x="4560" y="2636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4272" y="2636"/>
              <a:ext cx="1152" cy="4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>
              <a:off x="4272" y="285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Line 35"/>
            <p:cNvSpPr>
              <a:spLocks noChangeShapeType="1"/>
            </p:cNvSpPr>
            <p:nvPr/>
          </p:nvSpPr>
          <p:spPr bwMode="auto">
            <a:xfrm>
              <a:off x="4848" y="2636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>
              <a:off x="5136" y="2636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 rot="244869" flipH="1" flipV="1">
              <a:off x="3985" y="2466"/>
              <a:ext cx="288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4272" y="2431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00</a:t>
              </a:r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4572" y="242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01</a:t>
              </a: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4860" y="242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11</a:t>
              </a:r>
            </a:p>
          </p:txBody>
        </p:sp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5148" y="242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10</a:t>
              </a:r>
            </a:p>
          </p:txBody>
        </p:sp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4032" y="2623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00</a:t>
              </a:r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3696" y="2465"/>
              <a:ext cx="11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b="1" baseline="-25000"/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984" y="2283"/>
              <a:ext cx="11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b="1" baseline="-25000"/>
            </a:p>
          </p:txBody>
        </p:sp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4310" y="2623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4604" y="2614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4892" y="2614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5180" y="2614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4320" y="2844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4614" y="2835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24" name="Text Box 51"/>
            <p:cNvSpPr txBox="1">
              <a:spLocks noChangeArrowheads="1"/>
            </p:cNvSpPr>
            <p:nvPr/>
          </p:nvSpPr>
          <p:spPr bwMode="auto">
            <a:xfrm>
              <a:off x="4902" y="2835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5190" y="2835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4560" y="3094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4272" y="3094"/>
              <a:ext cx="1152" cy="4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272" y="328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848" y="3094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136" y="3094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4310" y="327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4604" y="327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4892" y="327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5180" y="327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310" y="304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6" name="Text Box 63"/>
            <p:cNvSpPr txBox="1">
              <a:spLocks noChangeArrowheads="1"/>
            </p:cNvSpPr>
            <p:nvPr/>
          </p:nvSpPr>
          <p:spPr bwMode="auto">
            <a:xfrm>
              <a:off x="4604" y="304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7" name="Text Box 64"/>
            <p:cNvSpPr txBox="1">
              <a:spLocks noChangeArrowheads="1"/>
            </p:cNvSpPr>
            <p:nvPr/>
          </p:nvSpPr>
          <p:spPr bwMode="auto">
            <a:xfrm>
              <a:off x="4892" y="304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5180" y="304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39" name="Text Box 66"/>
            <p:cNvSpPr txBox="1">
              <a:spLocks noChangeArrowheads="1"/>
            </p:cNvSpPr>
            <p:nvPr/>
          </p:nvSpPr>
          <p:spPr bwMode="auto">
            <a:xfrm>
              <a:off x="4032" y="2844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01</a:t>
              </a:r>
            </a:p>
          </p:txBody>
        </p:sp>
        <p:sp>
          <p:nvSpPr>
            <p:cNvPr id="40" name="Text Box 67"/>
            <p:cNvSpPr txBox="1">
              <a:spLocks noChangeArrowheads="1"/>
            </p:cNvSpPr>
            <p:nvPr/>
          </p:nvSpPr>
          <p:spPr bwMode="auto">
            <a:xfrm>
              <a:off x="4032" y="304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11</a:t>
              </a:r>
            </a:p>
          </p:txBody>
        </p:sp>
        <p:sp>
          <p:nvSpPr>
            <p:cNvPr id="41" name="Text Box 68"/>
            <p:cNvSpPr txBox="1">
              <a:spLocks noChangeArrowheads="1"/>
            </p:cNvSpPr>
            <p:nvPr/>
          </p:nvSpPr>
          <p:spPr bwMode="auto">
            <a:xfrm>
              <a:off x="4032" y="327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10</a:t>
              </a:r>
            </a:p>
          </p:txBody>
        </p:sp>
        <p:sp>
          <p:nvSpPr>
            <p:cNvPr id="42" name="Text Box 69"/>
            <p:cNvSpPr txBox="1">
              <a:spLocks noChangeArrowheads="1"/>
            </p:cNvSpPr>
            <p:nvPr/>
          </p:nvSpPr>
          <p:spPr bwMode="auto">
            <a:xfrm>
              <a:off x="4926" y="3600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 b="1" dirty="0"/>
            </a:p>
          </p:txBody>
        </p:sp>
        <p:sp>
          <p:nvSpPr>
            <p:cNvPr id="43" name="Text Box 70"/>
            <p:cNvSpPr txBox="1">
              <a:spLocks noChangeArrowheads="1"/>
            </p:cNvSpPr>
            <p:nvPr/>
          </p:nvSpPr>
          <p:spPr bwMode="auto">
            <a:xfrm>
              <a:off x="3722" y="239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/>
                <a:t>ab</a:t>
              </a:r>
              <a:endParaRPr lang="it-IT" altLang="it-IT" b="1" baseline="-25000"/>
            </a:p>
          </p:txBody>
        </p:sp>
        <p:sp>
          <p:nvSpPr>
            <p:cNvPr id="44" name="Text Box 71"/>
            <p:cNvSpPr txBox="1">
              <a:spLocks noChangeArrowheads="1"/>
            </p:cNvSpPr>
            <p:nvPr/>
          </p:nvSpPr>
          <p:spPr bwMode="auto">
            <a:xfrm>
              <a:off x="3984" y="225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/>
                <a:t>cd</a:t>
              </a:r>
            </a:p>
          </p:txBody>
        </p:sp>
        <p:sp>
          <p:nvSpPr>
            <p:cNvPr id="45" name="Text Box 72"/>
            <p:cNvSpPr txBox="1">
              <a:spLocks noChangeArrowheads="1"/>
            </p:cNvSpPr>
            <p:nvPr/>
          </p:nvSpPr>
          <p:spPr bwMode="auto">
            <a:xfrm>
              <a:off x="4350" y="2656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FF0000"/>
                  </a:solidFill>
                </a:rPr>
                <a:t>1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 Box 73"/>
            <p:cNvSpPr txBox="1">
              <a:spLocks noChangeArrowheads="1"/>
            </p:cNvSpPr>
            <p:nvPr/>
          </p:nvSpPr>
          <p:spPr bwMode="auto">
            <a:xfrm>
              <a:off x="4647" y="2656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</a:t>
              </a:r>
              <a:endParaRPr lang="it-IT" altLang="it-IT" sz="2400" dirty="0"/>
            </a:p>
          </p:txBody>
        </p:sp>
        <p:sp>
          <p:nvSpPr>
            <p:cNvPr id="47" name="Text Box 74"/>
            <p:cNvSpPr txBox="1">
              <a:spLocks noChangeArrowheads="1"/>
            </p:cNvSpPr>
            <p:nvPr/>
          </p:nvSpPr>
          <p:spPr bwMode="auto">
            <a:xfrm>
              <a:off x="4350" y="2870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</a:t>
              </a:r>
              <a:endParaRPr lang="it-IT" altLang="it-IT" sz="2400" dirty="0"/>
            </a:p>
          </p:txBody>
        </p:sp>
        <p:sp>
          <p:nvSpPr>
            <p:cNvPr id="48" name="Text Box 75"/>
            <p:cNvSpPr txBox="1">
              <a:spLocks noChangeArrowheads="1"/>
            </p:cNvSpPr>
            <p:nvPr/>
          </p:nvSpPr>
          <p:spPr bwMode="auto">
            <a:xfrm>
              <a:off x="4647" y="287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0</a:t>
              </a:r>
              <a:endParaRPr lang="it-IT" altLang="it-IT" sz="2400"/>
            </a:p>
          </p:txBody>
        </p:sp>
        <p:sp>
          <p:nvSpPr>
            <p:cNvPr id="49" name="Text Box 76"/>
            <p:cNvSpPr txBox="1">
              <a:spLocks noChangeArrowheads="1"/>
            </p:cNvSpPr>
            <p:nvPr/>
          </p:nvSpPr>
          <p:spPr bwMode="auto">
            <a:xfrm>
              <a:off x="4944" y="2656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</a:t>
              </a:r>
              <a:endParaRPr lang="it-IT" altLang="it-IT" sz="2400" dirty="0"/>
            </a:p>
          </p:txBody>
        </p:sp>
        <p:sp>
          <p:nvSpPr>
            <p:cNvPr id="50" name="Text Box 77"/>
            <p:cNvSpPr txBox="1">
              <a:spLocks noChangeArrowheads="1"/>
            </p:cNvSpPr>
            <p:nvPr/>
          </p:nvSpPr>
          <p:spPr bwMode="auto">
            <a:xfrm>
              <a:off x="5232" y="265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FF0000"/>
                  </a:solidFill>
                </a:rPr>
                <a:t>1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 Box 78"/>
            <p:cNvSpPr txBox="1">
              <a:spLocks noChangeArrowheads="1"/>
            </p:cNvSpPr>
            <p:nvPr/>
          </p:nvSpPr>
          <p:spPr bwMode="auto">
            <a:xfrm>
              <a:off x="4944" y="287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1</a:t>
              </a:r>
              <a:endParaRPr lang="it-IT" altLang="it-IT" sz="2400"/>
            </a:p>
          </p:txBody>
        </p:sp>
        <p:sp>
          <p:nvSpPr>
            <p:cNvPr id="52" name="Text Box 79"/>
            <p:cNvSpPr txBox="1">
              <a:spLocks noChangeArrowheads="1"/>
            </p:cNvSpPr>
            <p:nvPr/>
          </p:nvSpPr>
          <p:spPr bwMode="auto">
            <a:xfrm>
              <a:off x="5228" y="2870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</a:t>
              </a:r>
              <a:endParaRPr lang="it-IT" altLang="it-IT" sz="2400" dirty="0"/>
            </a:p>
          </p:txBody>
        </p:sp>
        <p:sp>
          <p:nvSpPr>
            <p:cNvPr id="53" name="Text Box 80"/>
            <p:cNvSpPr txBox="1">
              <a:spLocks noChangeArrowheads="1"/>
            </p:cNvSpPr>
            <p:nvPr/>
          </p:nvSpPr>
          <p:spPr bwMode="auto">
            <a:xfrm>
              <a:off x="4350" y="307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</a:t>
              </a:r>
              <a:endParaRPr lang="it-IT" altLang="it-IT" sz="2400" dirty="0"/>
            </a:p>
          </p:txBody>
        </p:sp>
        <p:sp>
          <p:nvSpPr>
            <p:cNvPr id="54" name="Text Box 81"/>
            <p:cNvSpPr txBox="1">
              <a:spLocks noChangeArrowheads="1"/>
            </p:cNvSpPr>
            <p:nvPr/>
          </p:nvSpPr>
          <p:spPr bwMode="auto">
            <a:xfrm>
              <a:off x="4647" y="307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</a:t>
              </a:r>
              <a:endParaRPr lang="it-IT" altLang="it-IT" sz="2400" dirty="0"/>
            </a:p>
          </p:txBody>
        </p:sp>
        <p:sp>
          <p:nvSpPr>
            <p:cNvPr id="55" name="Text Box 82"/>
            <p:cNvSpPr txBox="1">
              <a:spLocks noChangeArrowheads="1"/>
            </p:cNvSpPr>
            <p:nvPr/>
          </p:nvSpPr>
          <p:spPr bwMode="auto">
            <a:xfrm>
              <a:off x="4350" y="327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FF0000"/>
                  </a:solidFill>
                </a:rPr>
                <a:t>1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 Box 83"/>
            <p:cNvSpPr txBox="1">
              <a:spLocks noChangeArrowheads="1"/>
            </p:cNvSpPr>
            <p:nvPr/>
          </p:nvSpPr>
          <p:spPr bwMode="auto">
            <a:xfrm>
              <a:off x="4647" y="327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0</a:t>
              </a:r>
              <a:endParaRPr lang="it-IT" altLang="it-IT" sz="2400"/>
            </a:p>
          </p:txBody>
        </p:sp>
        <p:grpSp>
          <p:nvGrpSpPr>
            <p:cNvPr id="57" name="Group 84"/>
            <p:cNvGrpSpPr>
              <a:grpSpLocks/>
            </p:cNvGrpSpPr>
            <p:nvPr/>
          </p:nvGrpSpPr>
          <p:grpSpPr bwMode="auto">
            <a:xfrm>
              <a:off x="4940" y="3072"/>
              <a:ext cx="485" cy="454"/>
              <a:chOff x="768" y="2822"/>
              <a:chExt cx="485" cy="454"/>
            </a:xfrm>
          </p:grpSpPr>
          <p:sp>
            <p:nvSpPr>
              <p:cNvPr id="58" name="Text Box 85"/>
              <p:cNvSpPr txBox="1">
                <a:spLocks noChangeArrowheads="1"/>
              </p:cNvSpPr>
              <p:nvPr/>
            </p:nvSpPr>
            <p:spPr bwMode="auto">
              <a:xfrm>
                <a:off x="768" y="282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0</a:t>
                </a:r>
              </a:p>
            </p:txBody>
          </p:sp>
          <p:sp>
            <p:nvSpPr>
              <p:cNvPr id="59" name="Text Box 86"/>
              <p:cNvSpPr txBox="1">
                <a:spLocks noChangeArrowheads="1"/>
              </p:cNvSpPr>
              <p:nvPr/>
            </p:nvSpPr>
            <p:spPr bwMode="auto">
              <a:xfrm>
                <a:off x="1056" y="282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dirty="0"/>
                  <a:t>0</a:t>
                </a:r>
                <a:endParaRPr lang="it-IT" altLang="it-IT" sz="2400" dirty="0"/>
              </a:p>
            </p:txBody>
          </p:sp>
          <p:sp>
            <p:nvSpPr>
              <p:cNvPr id="60" name="Text Box 87"/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1</a:t>
                </a:r>
                <a:endParaRPr lang="it-IT" altLang="it-IT" sz="2400"/>
              </a:p>
            </p:txBody>
          </p:sp>
          <p:sp>
            <p:nvSpPr>
              <p:cNvPr id="61" name="Text Box 88"/>
              <p:cNvSpPr txBox="1">
                <a:spLocks noChangeArrowheads="1"/>
              </p:cNvSpPr>
              <p:nvPr/>
            </p:nvSpPr>
            <p:spPr bwMode="auto">
              <a:xfrm>
                <a:off x="1052" y="3024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b="1" dirty="0">
                    <a:solidFill>
                      <a:srgbClr val="FF0000"/>
                    </a:solidFill>
                  </a:rPr>
                  <a:t>1</a:t>
                </a:r>
                <a:endParaRPr lang="it-IT" altLang="it-IT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3" name="CasellaDiTesto 62"/>
          <p:cNvSpPr txBox="1"/>
          <p:nvPr/>
        </p:nvSpPr>
        <p:spPr>
          <a:xfrm>
            <a:off x="4212988" y="324783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</a:t>
            </a:r>
          </a:p>
        </p:txBody>
      </p:sp>
      <p:grpSp>
        <p:nvGrpSpPr>
          <p:cNvPr id="77" name="Gruppo 76"/>
          <p:cNvGrpSpPr/>
          <p:nvPr/>
        </p:nvGrpSpPr>
        <p:grpSpPr>
          <a:xfrm>
            <a:off x="3464646" y="1804795"/>
            <a:ext cx="1994026" cy="3121909"/>
            <a:chOff x="3464646" y="1804795"/>
            <a:chExt cx="1994026" cy="3121909"/>
          </a:xfrm>
        </p:grpSpPr>
        <p:sp>
          <p:nvSpPr>
            <p:cNvPr id="64" name="CasellaDiTesto 63"/>
            <p:cNvSpPr txBox="1"/>
            <p:nvPr/>
          </p:nvSpPr>
          <p:spPr>
            <a:xfrm>
              <a:off x="3464646" y="4465039"/>
              <a:ext cx="877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C00000"/>
                  </a:solidFill>
                </a:rPr>
                <a:t> </a:t>
              </a:r>
              <a:r>
                <a:rPr lang="it-IT" sz="2400" dirty="0" err="1">
                  <a:solidFill>
                    <a:srgbClr val="C00000"/>
                  </a:solidFill>
                </a:rPr>
                <a:t>a’c</a:t>
              </a:r>
              <a:r>
                <a:rPr lang="it-IT" sz="2400" dirty="0">
                  <a:solidFill>
                    <a:srgbClr val="C00000"/>
                  </a:solidFill>
                </a:rPr>
                <a:t> + </a:t>
              </a:r>
            </a:p>
          </p:txBody>
        </p:sp>
        <p:sp>
          <p:nvSpPr>
            <p:cNvPr id="2" name="Ovale 1"/>
            <p:cNvSpPr/>
            <p:nvPr/>
          </p:nvSpPr>
          <p:spPr>
            <a:xfrm>
              <a:off x="4614122" y="1804795"/>
              <a:ext cx="844550" cy="736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8" name="Gruppo 77"/>
          <p:cNvGrpSpPr/>
          <p:nvPr/>
        </p:nvGrpSpPr>
        <p:grpSpPr>
          <a:xfrm>
            <a:off x="4178058" y="1316402"/>
            <a:ext cx="1303633" cy="3609100"/>
            <a:chOff x="4178058" y="1316402"/>
            <a:chExt cx="1303633" cy="3609100"/>
          </a:xfrm>
        </p:grpSpPr>
        <p:sp>
          <p:nvSpPr>
            <p:cNvPr id="68" name="Ovale 67"/>
            <p:cNvSpPr/>
            <p:nvPr/>
          </p:nvSpPr>
          <p:spPr>
            <a:xfrm>
              <a:off x="4542957" y="2821865"/>
              <a:ext cx="823913" cy="690007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grpSp>
          <p:nvGrpSpPr>
            <p:cNvPr id="72" name="Gruppo 71"/>
            <p:cNvGrpSpPr/>
            <p:nvPr/>
          </p:nvGrpSpPr>
          <p:grpSpPr>
            <a:xfrm>
              <a:off x="4520460" y="1316402"/>
              <a:ext cx="961231" cy="812244"/>
              <a:chOff x="1066800" y="2759076"/>
              <a:chExt cx="961231" cy="812244"/>
            </a:xfrm>
          </p:grpSpPr>
          <p:sp>
            <p:nvSpPr>
              <p:cNvPr id="70" name="Ovale 69"/>
              <p:cNvSpPr/>
              <p:nvPr/>
            </p:nvSpPr>
            <p:spPr>
              <a:xfrm>
                <a:off x="1133891" y="2881313"/>
                <a:ext cx="823913" cy="690007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Rettangolo 70"/>
              <p:cNvSpPr/>
              <p:nvPr/>
            </p:nvSpPr>
            <p:spPr>
              <a:xfrm>
                <a:off x="1066800" y="2759076"/>
                <a:ext cx="961231" cy="441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5" name="CasellaDiTesto 74"/>
            <p:cNvSpPr txBox="1"/>
            <p:nvPr/>
          </p:nvSpPr>
          <p:spPr>
            <a:xfrm>
              <a:off x="4178058" y="4463837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rgbClr val="7030A0"/>
                  </a:solidFill>
                </a:rPr>
                <a:t>b'c</a:t>
              </a:r>
              <a:r>
                <a:rPr lang="it-IT" sz="24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73" name="Rettangolo 72"/>
          <p:cNvSpPr/>
          <p:nvPr/>
        </p:nvSpPr>
        <p:spPr>
          <a:xfrm>
            <a:off x="4566825" y="326158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1" name="Gruppo 80"/>
          <p:cNvGrpSpPr/>
          <p:nvPr/>
        </p:nvGrpSpPr>
        <p:grpSpPr>
          <a:xfrm>
            <a:off x="3646815" y="2540538"/>
            <a:ext cx="2744274" cy="2352456"/>
            <a:chOff x="3646815" y="2540538"/>
            <a:chExt cx="2744274" cy="2352456"/>
          </a:xfrm>
        </p:grpSpPr>
        <p:sp>
          <p:nvSpPr>
            <p:cNvPr id="3" name="Ovale 2"/>
            <p:cNvSpPr/>
            <p:nvPr/>
          </p:nvSpPr>
          <p:spPr>
            <a:xfrm>
              <a:off x="3646815" y="2540538"/>
              <a:ext cx="311150" cy="64135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5481225" y="4431329"/>
              <a:ext cx="9098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00B050"/>
                  </a:solidFill>
                </a:rPr>
                <a:t>+</a:t>
              </a:r>
              <a:r>
                <a:rPr lang="it-IT" sz="2400" dirty="0" err="1">
                  <a:solidFill>
                    <a:srgbClr val="00B050"/>
                  </a:solidFill>
                </a:rPr>
                <a:t>ac’d</a:t>
              </a:r>
              <a:r>
                <a:rPr lang="it-IT" sz="2400" dirty="0">
                  <a:solidFill>
                    <a:srgbClr val="00B050"/>
                  </a:solidFill>
                </a:rPr>
                <a:t>’</a:t>
              </a:r>
            </a:p>
          </p:txBody>
        </p:sp>
      </p:grpSp>
      <p:grpSp>
        <p:nvGrpSpPr>
          <p:cNvPr id="83" name="Gruppo 82"/>
          <p:cNvGrpSpPr/>
          <p:nvPr/>
        </p:nvGrpSpPr>
        <p:grpSpPr>
          <a:xfrm>
            <a:off x="2658207" y="2487420"/>
            <a:ext cx="1790815" cy="2438082"/>
            <a:chOff x="2658207" y="2487420"/>
            <a:chExt cx="1790815" cy="2438082"/>
          </a:xfrm>
        </p:grpSpPr>
        <p:sp>
          <p:nvSpPr>
            <p:cNvPr id="65" name="CasellaDiTesto 64"/>
            <p:cNvSpPr txBox="1"/>
            <p:nvPr/>
          </p:nvSpPr>
          <p:spPr>
            <a:xfrm>
              <a:off x="2658207" y="4463837"/>
              <a:ext cx="1135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00B0F0"/>
                  </a:solidFill>
                </a:rPr>
                <a:t> </a:t>
              </a:r>
              <a:r>
                <a:rPr lang="it-IT" sz="2400" dirty="0" err="1">
                  <a:solidFill>
                    <a:srgbClr val="00B0F0"/>
                  </a:solidFill>
                </a:rPr>
                <a:t>abc</a:t>
              </a:r>
              <a:r>
                <a:rPr lang="it-IT" sz="2400" dirty="0">
                  <a:solidFill>
                    <a:srgbClr val="00B0F0"/>
                  </a:solidFill>
                </a:rPr>
                <a:t>’ + </a:t>
              </a:r>
            </a:p>
          </p:txBody>
        </p:sp>
        <p:sp>
          <p:nvSpPr>
            <p:cNvPr id="80" name="Ovale 79"/>
            <p:cNvSpPr/>
            <p:nvPr/>
          </p:nvSpPr>
          <p:spPr>
            <a:xfrm rot="5400000">
              <a:off x="3898119" y="2279419"/>
              <a:ext cx="342901" cy="75890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4" name="Fumetto 3 83"/>
          <p:cNvSpPr/>
          <p:nvPr/>
        </p:nvSpPr>
        <p:spPr>
          <a:xfrm>
            <a:off x="121776" y="988175"/>
            <a:ext cx="2190564" cy="2041969"/>
          </a:xfrm>
          <a:prstGeom prst="wedgeEllipseCallout">
            <a:avLst>
              <a:gd name="adj1" fmla="val 44454"/>
              <a:gd name="adj2" fmla="val 1225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Implicante primo essenziale che copre i 4 uni ai vertici della mappa (evidenziati in rosso)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118199" y="171962"/>
            <a:ext cx="831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Esercizio di sintesi SP (minima + termini </a:t>
            </a:r>
            <a:r>
              <a:rPr lang="it-IT" sz="3200" dirty="0" err="1"/>
              <a:t>antialea</a:t>
            </a:r>
            <a:r>
              <a:rPr lang="it-IT" sz="3200" dirty="0"/>
              <a:t>)</a:t>
            </a:r>
          </a:p>
        </p:txBody>
      </p:sp>
      <p:sp>
        <p:nvSpPr>
          <p:cNvPr id="87" name="Text Box 38"/>
          <p:cNvSpPr txBox="1">
            <a:spLocks noChangeArrowheads="1"/>
          </p:cNvSpPr>
          <p:nvPr/>
        </p:nvSpPr>
        <p:spPr bwMode="auto">
          <a:xfrm>
            <a:off x="4485535" y="1431702"/>
            <a:ext cx="944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11    10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7422" y="6385908"/>
            <a:ext cx="734258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RICHIAMO SULLA SINTESI DELLE RETI COMBINATORIE RC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3444907" y="1608739"/>
            <a:ext cx="2114280" cy="1712912"/>
            <a:chOff x="3445163" y="1638631"/>
            <a:chExt cx="2114280" cy="1712912"/>
          </a:xfrm>
        </p:grpSpPr>
        <p:sp>
          <p:nvSpPr>
            <p:cNvPr id="74" name="Arco 73"/>
            <p:cNvSpPr/>
            <p:nvPr/>
          </p:nvSpPr>
          <p:spPr>
            <a:xfrm rot="406993">
              <a:off x="3445163" y="2801957"/>
              <a:ext cx="529758" cy="459114"/>
            </a:xfrm>
            <a:prstGeom prst="arc">
              <a:avLst>
                <a:gd name="adj1" fmla="val 12043457"/>
                <a:gd name="adj2" fmla="val 385209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Arco 85"/>
            <p:cNvSpPr/>
            <p:nvPr/>
          </p:nvSpPr>
          <p:spPr>
            <a:xfrm rot="4325722">
              <a:off x="3482447" y="1673953"/>
              <a:ext cx="529758" cy="459114"/>
            </a:xfrm>
            <a:prstGeom prst="arc">
              <a:avLst>
                <a:gd name="adj1" fmla="val 12043457"/>
                <a:gd name="adj2" fmla="val 385209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Arco 87"/>
            <p:cNvSpPr/>
            <p:nvPr/>
          </p:nvSpPr>
          <p:spPr>
            <a:xfrm rot="16520035">
              <a:off x="5016603" y="2857107"/>
              <a:ext cx="529758" cy="459114"/>
            </a:xfrm>
            <a:prstGeom prst="arc">
              <a:avLst>
                <a:gd name="adj1" fmla="val 12043457"/>
                <a:gd name="adj2" fmla="val 385209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Arco 88"/>
            <p:cNvSpPr/>
            <p:nvPr/>
          </p:nvSpPr>
          <p:spPr>
            <a:xfrm rot="11322248">
              <a:off x="5029685" y="1748171"/>
              <a:ext cx="529758" cy="459114"/>
            </a:xfrm>
            <a:prstGeom prst="arc">
              <a:avLst>
                <a:gd name="adj1" fmla="val 12043457"/>
                <a:gd name="adj2" fmla="val 385209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645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73" grpId="0" animBg="1"/>
      <p:bldP spid="84" grpId="0" animBg="1"/>
      <p:bldP spid="8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975367" y="180950"/>
            <a:ext cx="8230236" cy="104157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baseline="-25000" dirty="0">
                <a:solidFill>
                  <a:srgbClr val="009900"/>
                </a:solidFill>
                <a:cs typeface="Calibri"/>
              </a:rPr>
              <a:t>RSA: STRUTTURA E SCHEMA LOGICO (CASO DI MOORE)</a:t>
            </a:r>
            <a:endParaRPr lang="it-IT" sz="3600" b="1" baseline="-25000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5858168" y="935165"/>
            <a:ext cx="1373505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</a:t>
            </a:r>
            <a:endParaRPr sz="2400" dirty="0">
              <a:latin typeface="Times New Roman"/>
              <a:cs typeface="Times New Roman"/>
            </a:endParaRPr>
          </a:p>
        </p:txBody>
      </p:sp>
      <p:cxnSp>
        <p:nvCxnSpPr>
          <p:cNvPr id="31" name="Connettore 4 30"/>
          <p:cNvCxnSpPr/>
          <p:nvPr/>
        </p:nvCxnSpPr>
        <p:spPr>
          <a:xfrm rot="5400000">
            <a:off x="4021321" y="1828946"/>
            <a:ext cx="2424241" cy="1249455"/>
          </a:xfrm>
          <a:prstGeom prst="bentConnector3">
            <a:avLst>
              <a:gd name="adj1" fmla="val -292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8" idx="3"/>
          </p:cNvCxnSpPr>
          <p:nvPr/>
        </p:nvCxnSpPr>
        <p:spPr>
          <a:xfrm flipV="1">
            <a:off x="7231673" y="1507067"/>
            <a:ext cx="1623796" cy="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8287916" y="1058289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z</a:t>
            </a:r>
          </a:p>
        </p:txBody>
      </p:sp>
      <p:sp>
        <p:nvSpPr>
          <p:cNvPr id="36" name="CasellaDiTesto 35"/>
          <p:cNvSpPr txBox="1"/>
          <p:nvPr/>
        </p:nvSpPr>
        <p:spPr>
          <a:xfrm flipH="1">
            <a:off x="4650217" y="3169356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y</a:t>
            </a:r>
            <a:r>
              <a:rPr lang="it-IT" sz="2800" baseline="-25000" dirty="0"/>
              <a:t>1</a:t>
            </a:r>
          </a:p>
        </p:txBody>
      </p:sp>
      <p:sp>
        <p:nvSpPr>
          <p:cNvPr id="43" name="object 7"/>
          <p:cNvSpPr txBox="1"/>
          <p:nvPr/>
        </p:nvSpPr>
        <p:spPr>
          <a:xfrm>
            <a:off x="6003554" y="3093731"/>
            <a:ext cx="2437609" cy="1899879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Reti SP</a:t>
            </a: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 prive di alee</a:t>
            </a: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 di </a:t>
            </a: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Times New Roman"/>
                <a:cs typeface="Times New Roman"/>
              </a:rPr>
              <a:t>Y1 e Y0 </a:t>
            </a:r>
            <a:endParaRPr sz="2400" dirty="0">
              <a:latin typeface="Times New Roman"/>
              <a:cs typeface="Times New Roman"/>
            </a:endParaRPr>
          </a:p>
        </p:txBody>
      </p:sp>
      <p:cxnSp>
        <p:nvCxnSpPr>
          <p:cNvPr id="45" name="Connettore 4 44"/>
          <p:cNvCxnSpPr/>
          <p:nvPr/>
        </p:nvCxnSpPr>
        <p:spPr>
          <a:xfrm rot="10800000" flipV="1">
            <a:off x="5924043" y="3678555"/>
            <a:ext cx="2517120" cy="2106879"/>
          </a:xfrm>
          <a:prstGeom prst="bentConnector3">
            <a:avLst>
              <a:gd name="adj1" fmla="val -2164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4 49"/>
          <p:cNvCxnSpPr/>
          <p:nvPr/>
        </p:nvCxnSpPr>
        <p:spPr>
          <a:xfrm rot="10800000" flipV="1">
            <a:off x="5441325" y="4402709"/>
            <a:ext cx="2999838" cy="1273042"/>
          </a:xfrm>
          <a:prstGeom prst="bentConnector3">
            <a:avLst>
              <a:gd name="adj1" fmla="val -88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4 53"/>
          <p:cNvCxnSpPr/>
          <p:nvPr/>
        </p:nvCxnSpPr>
        <p:spPr>
          <a:xfrm rot="5400000" flipH="1" flipV="1">
            <a:off x="5127454" y="4760616"/>
            <a:ext cx="1230326" cy="602586"/>
          </a:xfrm>
          <a:prstGeom prst="bentConnector3">
            <a:avLst>
              <a:gd name="adj1" fmla="val 10058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/>
          <p:cNvCxnSpPr/>
          <p:nvPr/>
        </p:nvCxnSpPr>
        <p:spPr>
          <a:xfrm flipH="1">
            <a:off x="4612635" y="3665794"/>
            <a:ext cx="1363092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4 63"/>
          <p:cNvCxnSpPr/>
          <p:nvPr/>
        </p:nvCxnSpPr>
        <p:spPr>
          <a:xfrm rot="16200000" flipH="1">
            <a:off x="4212938" y="4074331"/>
            <a:ext cx="2106880" cy="1315328"/>
          </a:xfrm>
          <a:prstGeom prst="bentConnector3">
            <a:avLst>
              <a:gd name="adj1" fmla="val 10003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 flipH="1">
            <a:off x="5495400" y="433838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y</a:t>
            </a:r>
            <a:r>
              <a:rPr lang="it-IT" sz="2800" baseline="-25000" dirty="0"/>
              <a:t>0</a:t>
            </a:r>
          </a:p>
        </p:txBody>
      </p:sp>
      <p:grpSp>
        <p:nvGrpSpPr>
          <p:cNvPr id="67" name="Gruppo 66"/>
          <p:cNvGrpSpPr/>
          <p:nvPr/>
        </p:nvGrpSpPr>
        <p:grpSpPr>
          <a:xfrm>
            <a:off x="6982945" y="5473540"/>
            <a:ext cx="249046" cy="447141"/>
            <a:chOff x="3581400" y="5181600"/>
            <a:chExt cx="249046" cy="447141"/>
          </a:xfrm>
        </p:grpSpPr>
        <p:cxnSp>
          <p:nvCxnSpPr>
            <p:cNvPr id="68" name="Connettore diritto 67"/>
            <p:cNvCxnSpPr/>
            <p:nvPr/>
          </p:nvCxnSpPr>
          <p:spPr>
            <a:xfrm flipH="1">
              <a:off x="3581400" y="5181600"/>
              <a:ext cx="152400" cy="445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/>
            <p:cNvCxnSpPr/>
            <p:nvPr/>
          </p:nvCxnSpPr>
          <p:spPr>
            <a:xfrm flipH="1">
              <a:off x="3678046" y="5182920"/>
              <a:ext cx="152400" cy="445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39"/>
          <p:cNvSpPr txBox="1"/>
          <p:nvPr/>
        </p:nvSpPr>
        <p:spPr>
          <a:xfrm>
            <a:off x="4988936" y="6077871"/>
            <a:ext cx="3452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Schema a blocchi di una RSA di MOORE</a:t>
            </a:r>
          </a:p>
          <a:p>
            <a:pPr algn="ctr"/>
            <a:r>
              <a:rPr lang="it-IT" sz="1600" dirty="0"/>
              <a:t>con due variabili di stato. </a:t>
            </a:r>
          </a:p>
        </p:txBody>
      </p:sp>
      <p:cxnSp>
        <p:nvCxnSpPr>
          <p:cNvPr id="47" name="Connettore 4 46"/>
          <p:cNvCxnSpPr>
            <a:endCxn id="28" idx="1"/>
          </p:cNvCxnSpPr>
          <p:nvPr/>
        </p:nvCxnSpPr>
        <p:spPr>
          <a:xfrm rot="5400000" flipH="1" flipV="1">
            <a:off x="4184081" y="2773264"/>
            <a:ext cx="2939098" cy="40907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4265784" y="2818257"/>
            <a:ext cx="658153" cy="0"/>
          </a:xfrm>
          <a:prstGeom prst="line">
            <a:avLst/>
          </a:prstGeom>
          <a:ln w="317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>
            <a:off x="4809276" y="2818259"/>
            <a:ext cx="1194279" cy="593596"/>
          </a:xfrm>
          <a:prstGeom prst="bentConnector3">
            <a:avLst>
              <a:gd name="adj1" fmla="val 258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o 48"/>
          <p:cNvGrpSpPr/>
          <p:nvPr/>
        </p:nvGrpSpPr>
        <p:grpSpPr>
          <a:xfrm>
            <a:off x="304800" y="1219200"/>
            <a:ext cx="4171072" cy="5523382"/>
            <a:chOff x="304800" y="1219200"/>
            <a:chExt cx="4171072" cy="5523382"/>
          </a:xfrm>
        </p:grpSpPr>
        <p:sp>
          <p:nvSpPr>
            <p:cNvPr id="39" name="Rettangolo 38"/>
            <p:cNvSpPr/>
            <p:nvPr/>
          </p:nvSpPr>
          <p:spPr>
            <a:xfrm>
              <a:off x="1565782" y="5042559"/>
              <a:ext cx="1315018" cy="964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bject 6"/>
            <p:cNvSpPr txBox="1"/>
            <p:nvPr/>
          </p:nvSpPr>
          <p:spPr>
            <a:xfrm>
              <a:off x="1565782" y="1229918"/>
              <a:ext cx="1373505" cy="11461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2400" b="1" dirty="0">
                  <a:latin typeface="Times New Roman"/>
                  <a:cs typeface="Times New Roman"/>
                </a:rPr>
                <a:t>F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801496" y="1398320"/>
              <a:ext cx="2590800" cy="4229101"/>
              <a:chOff x="5811011" y="1595627"/>
              <a:chExt cx="2590800" cy="4229101"/>
            </a:xfrm>
          </p:grpSpPr>
          <p:sp>
            <p:nvSpPr>
              <p:cNvPr id="6" name="object 7"/>
              <p:cNvSpPr txBox="1"/>
              <p:nvPr/>
            </p:nvSpPr>
            <p:spPr>
              <a:xfrm>
                <a:off x="6575297" y="3326129"/>
                <a:ext cx="1373505" cy="114617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vert="horz" wrap="square" lIns="0" tIns="698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2700" dirty="0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2400" b="1" dirty="0">
                    <a:latin typeface="Times New Roman"/>
                    <a:cs typeface="Times New Roman"/>
                  </a:rPr>
                  <a:t>G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object 10"/>
              <p:cNvSpPr/>
              <p:nvPr/>
            </p:nvSpPr>
            <p:spPr>
              <a:xfrm>
                <a:off x="7925561" y="3919728"/>
                <a:ext cx="47625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905000">
                    <a:moveTo>
                      <a:pt x="114300" y="1790700"/>
                    </a:moveTo>
                    <a:lnTo>
                      <a:pt x="0" y="1847850"/>
                    </a:lnTo>
                    <a:lnTo>
                      <a:pt x="114300" y="1905000"/>
                    </a:lnTo>
                    <a:lnTo>
                      <a:pt x="114300" y="1866900"/>
                    </a:lnTo>
                    <a:lnTo>
                      <a:pt x="95250" y="1866900"/>
                    </a:lnTo>
                    <a:lnTo>
                      <a:pt x="95250" y="1828800"/>
                    </a:lnTo>
                    <a:lnTo>
                      <a:pt x="114300" y="1828800"/>
                    </a:lnTo>
                    <a:lnTo>
                      <a:pt x="114300" y="1790700"/>
                    </a:lnTo>
                    <a:close/>
                  </a:path>
                  <a:path w="476250" h="1905000">
                    <a:moveTo>
                      <a:pt x="114300" y="1828800"/>
                    </a:moveTo>
                    <a:lnTo>
                      <a:pt x="95250" y="1828800"/>
                    </a:lnTo>
                    <a:lnTo>
                      <a:pt x="95250" y="1866900"/>
                    </a:lnTo>
                    <a:lnTo>
                      <a:pt x="114300" y="1866900"/>
                    </a:lnTo>
                    <a:lnTo>
                      <a:pt x="114300" y="1828800"/>
                    </a:lnTo>
                    <a:close/>
                  </a:path>
                  <a:path w="476250" h="1905000">
                    <a:moveTo>
                      <a:pt x="438150" y="1828800"/>
                    </a:moveTo>
                    <a:lnTo>
                      <a:pt x="114300" y="1828800"/>
                    </a:lnTo>
                    <a:lnTo>
                      <a:pt x="114300" y="1866900"/>
                    </a:lnTo>
                    <a:lnTo>
                      <a:pt x="457200" y="1866900"/>
                    </a:lnTo>
                    <a:lnTo>
                      <a:pt x="464623" y="1865402"/>
                    </a:lnTo>
                    <a:lnTo>
                      <a:pt x="470677" y="1861318"/>
                    </a:lnTo>
                    <a:lnTo>
                      <a:pt x="474755" y="1855262"/>
                    </a:lnTo>
                    <a:lnTo>
                      <a:pt x="476250" y="1847850"/>
                    </a:lnTo>
                    <a:lnTo>
                      <a:pt x="438150" y="1847850"/>
                    </a:lnTo>
                    <a:lnTo>
                      <a:pt x="438150" y="1828800"/>
                    </a:lnTo>
                    <a:close/>
                  </a:path>
                  <a:path w="476250" h="1905000">
                    <a:moveTo>
                      <a:pt x="438150" y="19050"/>
                    </a:moveTo>
                    <a:lnTo>
                      <a:pt x="438150" y="1847850"/>
                    </a:lnTo>
                    <a:lnTo>
                      <a:pt x="457200" y="1828800"/>
                    </a:lnTo>
                    <a:lnTo>
                      <a:pt x="476250" y="1828800"/>
                    </a:lnTo>
                    <a:lnTo>
                      <a:pt x="476250" y="38100"/>
                    </a:lnTo>
                    <a:lnTo>
                      <a:pt x="457200" y="38100"/>
                    </a:lnTo>
                    <a:lnTo>
                      <a:pt x="438150" y="19050"/>
                    </a:lnTo>
                    <a:close/>
                  </a:path>
                  <a:path w="476250" h="1905000">
                    <a:moveTo>
                      <a:pt x="476250" y="1828800"/>
                    </a:moveTo>
                    <a:lnTo>
                      <a:pt x="457200" y="1828800"/>
                    </a:lnTo>
                    <a:lnTo>
                      <a:pt x="438150" y="1847850"/>
                    </a:lnTo>
                    <a:lnTo>
                      <a:pt x="476250" y="1847850"/>
                    </a:lnTo>
                    <a:lnTo>
                      <a:pt x="476250" y="1828800"/>
                    </a:lnTo>
                    <a:close/>
                  </a:path>
                  <a:path w="476250" h="1905000">
                    <a:moveTo>
                      <a:pt x="457200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438150" y="38100"/>
                    </a:lnTo>
                    <a:lnTo>
                      <a:pt x="438150" y="19050"/>
                    </a:lnTo>
                    <a:lnTo>
                      <a:pt x="476250" y="19050"/>
                    </a:lnTo>
                    <a:lnTo>
                      <a:pt x="474755" y="11626"/>
                    </a:lnTo>
                    <a:lnTo>
                      <a:pt x="470677" y="5572"/>
                    </a:lnTo>
                    <a:lnTo>
                      <a:pt x="464623" y="1494"/>
                    </a:lnTo>
                    <a:lnTo>
                      <a:pt x="457200" y="0"/>
                    </a:lnTo>
                    <a:close/>
                  </a:path>
                  <a:path w="476250" h="1905000">
                    <a:moveTo>
                      <a:pt x="476250" y="19050"/>
                    </a:moveTo>
                    <a:lnTo>
                      <a:pt x="438150" y="19050"/>
                    </a:lnTo>
                    <a:lnTo>
                      <a:pt x="457200" y="38100"/>
                    </a:lnTo>
                    <a:lnTo>
                      <a:pt x="476250" y="38100"/>
                    </a:lnTo>
                    <a:lnTo>
                      <a:pt x="476250" y="190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12"/>
              <p:cNvSpPr/>
              <p:nvPr/>
            </p:nvSpPr>
            <p:spPr>
              <a:xfrm>
                <a:off x="6115811" y="4186428"/>
                <a:ext cx="45974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59740" h="114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57150" y="114300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0465" y="76200"/>
                    </a:lnTo>
                    <a:lnTo>
                      <a:pt x="57150" y="76200"/>
                    </a:lnTo>
                    <a:lnTo>
                      <a:pt x="57150" y="38100"/>
                    </a:lnTo>
                    <a:lnTo>
                      <a:pt x="110465" y="3810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459740" h="114300">
                    <a:moveTo>
                      <a:pt x="345186" y="0"/>
                    </a:moveTo>
                    <a:lnTo>
                      <a:pt x="345186" y="114300"/>
                    </a:lnTo>
                    <a:lnTo>
                      <a:pt x="421386" y="76200"/>
                    </a:lnTo>
                    <a:lnTo>
                      <a:pt x="364236" y="76200"/>
                    </a:lnTo>
                    <a:lnTo>
                      <a:pt x="364236" y="38100"/>
                    </a:lnTo>
                    <a:lnTo>
                      <a:pt x="421386" y="38100"/>
                    </a:lnTo>
                    <a:lnTo>
                      <a:pt x="345186" y="0"/>
                    </a:lnTo>
                    <a:close/>
                  </a:path>
                  <a:path w="459740" h="114300">
                    <a:moveTo>
                      <a:pt x="110465" y="38100"/>
                    </a:moveTo>
                    <a:lnTo>
                      <a:pt x="57150" y="38100"/>
                    </a:lnTo>
                    <a:lnTo>
                      <a:pt x="57150" y="76200"/>
                    </a:lnTo>
                    <a:lnTo>
                      <a:pt x="110465" y="76200"/>
                    </a:lnTo>
                    <a:lnTo>
                      <a:pt x="114300" y="57150"/>
                    </a:lnTo>
                    <a:lnTo>
                      <a:pt x="110465" y="38100"/>
                    </a:lnTo>
                    <a:close/>
                  </a:path>
                  <a:path w="459740" h="114300">
                    <a:moveTo>
                      <a:pt x="345186" y="38100"/>
                    </a:moveTo>
                    <a:lnTo>
                      <a:pt x="110465" y="38100"/>
                    </a:lnTo>
                    <a:lnTo>
                      <a:pt x="114300" y="57150"/>
                    </a:lnTo>
                    <a:lnTo>
                      <a:pt x="110465" y="76200"/>
                    </a:lnTo>
                    <a:lnTo>
                      <a:pt x="345186" y="76200"/>
                    </a:lnTo>
                    <a:lnTo>
                      <a:pt x="345186" y="38100"/>
                    </a:lnTo>
                    <a:close/>
                  </a:path>
                  <a:path w="459740" h="114300">
                    <a:moveTo>
                      <a:pt x="421386" y="38100"/>
                    </a:moveTo>
                    <a:lnTo>
                      <a:pt x="364236" y="38100"/>
                    </a:lnTo>
                    <a:lnTo>
                      <a:pt x="364236" y="76200"/>
                    </a:lnTo>
                    <a:lnTo>
                      <a:pt x="421386" y="76200"/>
                    </a:lnTo>
                    <a:lnTo>
                      <a:pt x="459486" y="57150"/>
                    </a:lnTo>
                    <a:lnTo>
                      <a:pt x="421386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5"/>
              <p:cNvSpPr txBox="1"/>
              <p:nvPr/>
            </p:nvSpPr>
            <p:spPr>
              <a:xfrm>
                <a:off x="8065769" y="3474846"/>
                <a:ext cx="29718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s*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object 17"/>
              <p:cNvSpPr/>
              <p:nvPr/>
            </p:nvSpPr>
            <p:spPr>
              <a:xfrm>
                <a:off x="5811011" y="1595627"/>
                <a:ext cx="74295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2019300">
                    <a:moveTo>
                      <a:pt x="628650" y="1905000"/>
                    </a:moveTo>
                    <a:lnTo>
                      <a:pt x="628650" y="2019300"/>
                    </a:lnTo>
                    <a:lnTo>
                      <a:pt x="704849" y="1981200"/>
                    </a:lnTo>
                    <a:lnTo>
                      <a:pt x="647700" y="1981200"/>
                    </a:lnTo>
                    <a:lnTo>
                      <a:pt x="647700" y="1943100"/>
                    </a:lnTo>
                    <a:lnTo>
                      <a:pt x="704849" y="1943100"/>
                    </a:lnTo>
                    <a:lnTo>
                      <a:pt x="628650" y="1905000"/>
                    </a:lnTo>
                    <a:close/>
                  </a:path>
                  <a:path w="742950" h="2019300">
                    <a:moveTo>
                      <a:pt x="38100" y="110465"/>
                    </a:moveTo>
                    <a:lnTo>
                      <a:pt x="38100" y="1962150"/>
                    </a:lnTo>
                    <a:lnTo>
                      <a:pt x="39594" y="1969573"/>
                    </a:lnTo>
                    <a:lnTo>
                      <a:pt x="43672" y="1975627"/>
                    </a:lnTo>
                    <a:lnTo>
                      <a:pt x="49726" y="1979705"/>
                    </a:lnTo>
                    <a:lnTo>
                      <a:pt x="57150" y="1981200"/>
                    </a:lnTo>
                    <a:lnTo>
                      <a:pt x="628650" y="1981200"/>
                    </a:lnTo>
                    <a:lnTo>
                      <a:pt x="628650" y="1962150"/>
                    </a:lnTo>
                    <a:lnTo>
                      <a:pt x="76200" y="1962150"/>
                    </a:lnTo>
                    <a:lnTo>
                      <a:pt x="57150" y="1943100"/>
                    </a:lnTo>
                    <a:lnTo>
                      <a:pt x="76200" y="1943100"/>
                    </a:lnTo>
                    <a:lnTo>
                      <a:pt x="76200" y="114300"/>
                    </a:lnTo>
                    <a:lnTo>
                      <a:pt x="57150" y="114300"/>
                    </a:lnTo>
                    <a:lnTo>
                      <a:pt x="38100" y="110465"/>
                    </a:lnTo>
                    <a:close/>
                  </a:path>
                  <a:path w="742950" h="2019300">
                    <a:moveTo>
                      <a:pt x="704849" y="1943100"/>
                    </a:moveTo>
                    <a:lnTo>
                      <a:pt x="647700" y="1943100"/>
                    </a:lnTo>
                    <a:lnTo>
                      <a:pt x="647700" y="1981200"/>
                    </a:lnTo>
                    <a:lnTo>
                      <a:pt x="704849" y="1981200"/>
                    </a:lnTo>
                    <a:lnTo>
                      <a:pt x="742949" y="1962150"/>
                    </a:lnTo>
                    <a:lnTo>
                      <a:pt x="704849" y="1943100"/>
                    </a:lnTo>
                    <a:close/>
                  </a:path>
                  <a:path w="742950" h="2019300">
                    <a:moveTo>
                      <a:pt x="76200" y="1943100"/>
                    </a:moveTo>
                    <a:lnTo>
                      <a:pt x="57150" y="1943100"/>
                    </a:lnTo>
                    <a:lnTo>
                      <a:pt x="76200" y="1962150"/>
                    </a:lnTo>
                    <a:lnTo>
                      <a:pt x="76200" y="1943100"/>
                    </a:lnTo>
                    <a:close/>
                  </a:path>
                  <a:path w="742950" h="2019300">
                    <a:moveTo>
                      <a:pt x="628650" y="1943100"/>
                    </a:moveTo>
                    <a:lnTo>
                      <a:pt x="76200" y="1943100"/>
                    </a:lnTo>
                    <a:lnTo>
                      <a:pt x="76200" y="1962150"/>
                    </a:lnTo>
                    <a:lnTo>
                      <a:pt x="628650" y="1962150"/>
                    </a:lnTo>
                    <a:lnTo>
                      <a:pt x="628650" y="1943100"/>
                    </a:lnTo>
                    <a:close/>
                  </a:path>
                  <a:path w="742950" h="2019300">
                    <a:moveTo>
                      <a:pt x="76200" y="57150"/>
                    </a:moveTo>
                    <a:lnTo>
                      <a:pt x="38100" y="57150"/>
                    </a:lnTo>
                    <a:lnTo>
                      <a:pt x="38100" y="110465"/>
                    </a:lnTo>
                    <a:lnTo>
                      <a:pt x="57150" y="114300"/>
                    </a:lnTo>
                    <a:lnTo>
                      <a:pt x="76200" y="110465"/>
                    </a:lnTo>
                    <a:lnTo>
                      <a:pt x="76200" y="57150"/>
                    </a:lnTo>
                    <a:close/>
                  </a:path>
                  <a:path w="742950" h="2019300">
                    <a:moveTo>
                      <a:pt x="76200" y="110465"/>
                    </a:moveTo>
                    <a:lnTo>
                      <a:pt x="57150" y="114300"/>
                    </a:lnTo>
                    <a:lnTo>
                      <a:pt x="76200" y="114300"/>
                    </a:lnTo>
                    <a:lnTo>
                      <a:pt x="76200" y="110465"/>
                    </a:lnTo>
                    <a:close/>
                  </a:path>
                  <a:path w="742950" h="2019300">
                    <a:moveTo>
                      <a:pt x="57150" y="0"/>
                    </a:moveTo>
                    <a:lnTo>
                      <a:pt x="34879" y="4482"/>
                    </a:lnTo>
                    <a:lnTo>
                      <a:pt x="16716" y="16716"/>
                    </a:lnTo>
                    <a:lnTo>
                      <a:pt x="4482" y="34879"/>
                    </a:lnTo>
                    <a:lnTo>
                      <a:pt x="0" y="57150"/>
                    </a:lnTo>
                    <a:lnTo>
                      <a:pt x="4482" y="79420"/>
                    </a:lnTo>
                    <a:lnTo>
                      <a:pt x="16716" y="97583"/>
                    </a:lnTo>
                    <a:lnTo>
                      <a:pt x="34879" y="109817"/>
                    </a:lnTo>
                    <a:lnTo>
                      <a:pt x="38100" y="110465"/>
                    </a:lnTo>
                    <a:lnTo>
                      <a:pt x="38100" y="57150"/>
                    </a:lnTo>
                    <a:lnTo>
                      <a:pt x="114300" y="57150"/>
                    </a:lnTo>
                    <a:lnTo>
                      <a:pt x="109817" y="34879"/>
                    </a:lnTo>
                    <a:lnTo>
                      <a:pt x="97583" y="16716"/>
                    </a:lnTo>
                    <a:lnTo>
                      <a:pt x="79420" y="4482"/>
                    </a:lnTo>
                    <a:lnTo>
                      <a:pt x="57150" y="0"/>
                    </a:lnTo>
                    <a:close/>
                  </a:path>
                  <a:path w="742950" h="2019300">
                    <a:moveTo>
                      <a:pt x="114300" y="57150"/>
                    </a:moveTo>
                    <a:lnTo>
                      <a:pt x="76200" y="57150"/>
                    </a:lnTo>
                    <a:lnTo>
                      <a:pt x="76200" y="110465"/>
                    </a:lnTo>
                    <a:lnTo>
                      <a:pt x="79420" y="109817"/>
                    </a:lnTo>
                    <a:lnTo>
                      <a:pt x="97583" y="97583"/>
                    </a:lnTo>
                    <a:lnTo>
                      <a:pt x="109817" y="79420"/>
                    </a:lnTo>
                    <a:lnTo>
                      <a:pt x="114300" y="571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Gruppo 10"/>
            <p:cNvGrpSpPr/>
            <p:nvPr/>
          </p:nvGrpSpPr>
          <p:grpSpPr>
            <a:xfrm>
              <a:off x="304800" y="1219200"/>
              <a:ext cx="3601846" cy="4370120"/>
              <a:chOff x="5314315" y="1416507"/>
              <a:chExt cx="3601846" cy="4370120"/>
            </a:xfrm>
          </p:grpSpPr>
          <p:sp>
            <p:nvSpPr>
              <p:cNvPr id="12" name="object 16"/>
              <p:cNvSpPr txBox="1"/>
              <p:nvPr/>
            </p:nvSpPr>
            <p:spPr>
              <a:xfrm>
                <a:off x="5812663" y="3992371"/>
                <a:ext cx="1441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s</a:t>
                </a:r>
                <a:endParaRPr sz="2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563361" y="1597025"/>
                <a:ext cx="24328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6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599" y="57276"/>
                    </a:lnTo>
                    <a:lnTo>
                      <a:pt x="876426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 txBox="1"/>
              <p:nvPr/>
            </p:nvSpPr>
            <p:spPr>
              <a:xfrm>
                <a:off x="5314315" y="1416507"/>
                <a:ext cx="151129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dirty="0">
                    <a:latin typeface="Times New Roman"/>
                    <a:cs typeface="Times New Roman"/>
                  </a:rPr>
                  <a:t>i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object 11"/>
              <p:cNvSpPr/>
              <p:nvPr/>
            </p:nvSpPr>
            <p:spPr>
              <a:xfrm>
                <a:off x="6153911" y="2205227"/>
                <a:ext cx="400050" cy="35814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581400">
                    <a:moveTo>
                      <a:pt x="285750" y="38100"/>
                    </a:moveTo>
                    <a:lnTo>
                      <a:pt x="19050" y="38100"/>
                    </a:lnTo>
                    <a:lnTo>
                      <a:pt x="11626" y="39594"/>
                    </a:lnTo>
                    <a:lnTo>
                      <a:pt x="5572" y="43672"/>
                    </a:lnTo>
                    <a:lnTo>
                      <a:pt x="1494" y="49726"/>
                    </a:lnTo>
                    <a:lnTo>
                      <a:pt x="0" y="57150"/>
                    </a:lnTo>
                    <a:lnTo>
                      <a:pt x="0" y="3562350"/>
                    </a:lnTo>
                    <a:lnTo>
                      <a:pt x="1494" y="3569762"/>
                    </a:lnTo>
                    <a:lnTo>
                      <a:pt x="5572" y="3575818"/>
                    </a:lnTo>
                    <a:lnTo>
                      <a:pt x="11626" y="3579902"/>
                    </a:lnTo>
                    <a:lnTo>
                      <a:pt x="19050" y="3581400"/>
                    </a:lnTo>
                    <a:lnTo>
                      <a:pt x="400049" y="3581400"/>
                    </a:lnTo>
                    <a:lnTo>
                      <a:pt x="400049" y="3562350"/>
                    </a:lnTo>
                    <a:lnTo>
                      <a:pt x="38100" y="3562350"/>
                    </a:lnTo>
                    <a:lnTo>
                      <a:pt x="19050" y="3543300"/>
                    </a:lnTo>
                    <a:lnTo>
                      <a:pt x="38100" y="3543300"/>
                    </a:lnTo>
                    <a:lnTo>
                      <a:pt x="38100" y="76200"/>
                    </a:lnTo>
                    <a:lnTo>
                      <a:pt x="19050" y="76200"/>
                    </a:lnTo>
                    <a:lnTo>
                      <a:pt x="38100" y="57150"/>
                    </a:lnTo>
                    <a:lnTo>
                      <a:pt x="285750" y="57150"/>
                    </a:lnTo>
                    <a:lnTo>
                      <a:pt x="285750" y="38100"/>
                    </a:lnTo>
                    <a:close/>
                  </a:path>
                  <a:path w="400050" h="3581400">
                    <a:moveTo>
                      <a:pt x="38100" y="3543300"/>
                    </a:moveTo>
                    <a:lnTo>
                      <a:pt x="19050" y="3543300"/>
                    </a:lnTo>
                    <a:lnTo>
                      <a:pt x="38100" y="3562350"/>
                    </a:lnTo>
                    <a:lnTo>
                      <a:pt x="38100" y="3543300"/>
                    </a:lnTo>
                    <a:close/>
                  </a:path>
                  <a:path w="400050" h="3581400">
                    <a:moveTo>
                      <a:pt x="400049" y="3543300"/>
                    </a:moveTo>
                    <a:lnTo>
                      <a:pt x="38100" y="3543300"/>
                    </a:lnTo>
                    <a:lnTo>
                      <a:pt x="38100" y="3562350"/>
                    </a:lnTo>
                    <a:lnTo>
                      <a:pt x="400049" y="3562350"/>
                    </a:lnTo>
                    <a:lnTo>
                      <a:pt x="400049" y="3543300"/>
                    </a:lnTo>
                    <a:close/>
                  </a:path>
                  <a:path w="400050" h="3581400">
                    <a:moveTo>
                      <a:pt x="285750" y="0"/>
                    </a:moveTo>
                    <a:lnTo>
                      <a:pt x="285750" y="114300"/>
                    </a:lnTo>
                    <a:lnTo>
                      <a:pt x="361949" y="76200"/>
                    </a:lnTo>
                    <a:lnTo>
                      <a:pt x="304800" y="76200"/>
                    </a:lnTo>
                    <a:lnTo>
                      <a:pt x="304800" y="38100"/>
                    </a:lnTo>
                    <a:lnTo>
                      <a:pt x="361949" y="38100"/>
                    </a:lnTo>
                    <a:lnTo>
                      <a:pt x="285750" y="0"/>
                    </a:lnTo>
                    <a:close/>
                  </a:path>
                  <a:path w="400050" h="3581400">
                    <a:moveTo>
                      <a:pt x="38100" y="57150"/>
                    </a:moveTo>
                    <a:lnTo>
                      <a:pt x="19050" y="76200"/>
                    </a:lnTo>
                    <a:lnTo>
                      <a:pt x="38100" y="76200"/>
                    </a:lnTo>
                    <a:lnTo>
                      <a:pt x="38100" y="57150"/>
                    </a:lnTo>
                    <a:close/>
                  </a:path>
                  <a:path w="400050" h="3581400">
                    <a:moveTo>
                      <a:pt x="285750" y="57150"/>
                    </a:moveTo>
                    <a:lnTo>
                      <a:pt x="38100" y="57150"/>
                    </a:lnTo>
                    <a:lnTo>
                      <a:pt x="38100" y="76200"/>
                    </a:lnTo>
                    <a:lnTo>
                      <a:pt x="285750" y="76200"/>
                    </a:lnTo>
                    <a:lnTo>
                      <a:pt x="285750" y="57150"/>
                    </a:lnTo>
                    <a:close/>
                  </a:path>
                  <a:path w="400050" h="3581400">
                    <a:moveTo>
                      <a:pt x="361949" y="38100"/>
                    </a:moveTo>
                    <a:lnTo>
                      <a:pt x="304800" y="38100"/>
                    </a:lnTo>
                    <a:lnTo>
                      <a:pt x="304800" y="76200"/>
                    </a:lnTo>
                    <a:lnTo>
                      <a:pt x="361949" y="76200"/>
                    </a:lnTo>
                    <a:lnTo>
                      <a:pt x="400049" y="57150"/>
                    </a:lnTo>
                    <a:lnTo>
                      <a:pt x="361949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4"/>
              <p:cNvSpPr txBox="1"/>
              <p:nvPr/>
            </p:nvSpPr>
            <p:spPr>
              <a:xfrm>
                <a:off x="8294369" y="1477136"/>
                <a:ext cx="19494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spc="-5" dirty="0">
                    <a:latin typeface="Times New Roman"/>
                    <a:cs typeface="Times New Roman"/>
                  </a:rPr>
                  <a:t>u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object 18"/>
              <p:cNvSpPr/>
              <p:nvPr/>
            </p:nvSpPr>
            <p:spPr>
              <a:xfrm>
                <a:off x="7925561" y="1901825"/>
                <a:ext cx="990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114300">
                    <a:moveTo>
                      <a:pt x="876257" y="76170"/>
                    </a:moveTo>
                    <a:lnTo>
                      <a:pt x="876173" y="114300"/>
                    </a:lnTo>
                    <a:lnTo>
                      <a:pt x="952627" y="76200"/>
                    </a:lnTo>
                    <a:lnTo>
                      <a:pt x="895350" y="76200"/>
                    </a:lnTo>
                    <a:lnTo>
                      <a:pt x="876257" y="76170"/>
                    </a:lnTo>
                    <a:close/>
                  </a:path>
                  <a:path w="990600" h="114300">
                    <a:moveTo>
                      <a:pt x="876342" y="38070"/>
                    </a:moveTo>
                    <a:lnTo>
                      <a:pt x="876257" y="76170"/>
                    </a:lnTo>
                    <a:lnTo>
                      <a:pt x="895350" y="76200"/>
                    </a:lnTo>
                    <a:lnTo>
                      <a:pt x="895350" y="38100"/>
                    </a:lnTo>
                    <a:lnTo>
                      <a:pt x="876342" y="38070"/>
                    </a:lnTo>
                    <a:close/>
                  </a:path>
                  <a:path w="990600" h="114300">
                    <a:moveTo>
                      <a:pt x="876427" y="0"/>
                    </a:moveTo>
                    <a:lnTo>
                      <a:pt x="876342" y="38070"/>
                    </a:lnTo>
                    <a:lnTo>
                      <a:pt x="895350" y="38100"/>
                    </a:lnTo>
                    <a:lnTo>
                      <a:pt x="895350" y="76200"/>
                    </a:lnTo>
                    <a:lnTo>
                      <a:pt x="952627" y="76200"/>
                    </a:lnTo>
                    <a:lnTo>
                      <a:pt x="990600" y="57276"/>
                    </a:lnTo>
                    <a:lnTo>
                      <a:pt x="876427" y="0"/>
                    </a:lnTo>
                    <a:close/>
                  </a:path>
                  <a:path w="990600" h="114300">
                    <a:moveTo>
                      <a:pt x="0" y="36702"/>
                    </a:moveTo>
                    <a:lnTo>
                      <a:pt x="0" y="74802"/>
                    </a:lnTo>
                    <a:lnTo>
                      <a:pt x="876257" y="76170"/>
                    </a:lnTo>
                    <a:lnTo>
                      <a:pt x="876342" y="38070"/>
                    </a:lnTo>
                    <a:lnTo>
                      <a:pt x="0" y="36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CasellaDiTesto 26"/>
            <p:cNvSpPr txBox="1"/>
            <p:nvPr/>
          </p:nvSpPr>
          <p:spPr>
            <a:xfrm>
              <a:off x="1748060" y="5172168"/>
              <a:ext cx="945836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rgbClr val="FF0000"/>
                  </a:solidFill>
                </a:rPr>
                <a:t>Ritardo</a:t>
              </a:r>
            </a:p>
            <a:p>
              <a:r>
                <a:rPr lang="el-GR" sz="2000" dirty="0">
                  <a:solidFill>
                    <a:srgbClr val="FF0000"/>
                  </a:solidFill>
                </a:rPr>
                <a:t>Δ</a:t>
              </a:r>
              <a:r>
                <a:rPr lang="it-IT" sz="2000" dirty="0">
                  <a:solidFill>
                    <a:srgbClr val="FF0000"/>
                  </a:solidFill>
                </a:rPr>
                <a:t>t = </a:t>
              </a:r>
              <a:r>
                <a:rPr lang="el-GR" sz="2000" dirty="0">
                  <a:solidFill>
                    <a:srgbClr val="FF0000"/>
                  </a:solidFill>
                </a:rPr>
                <a:t>τ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46" name="object 9"/>
            <p:cNvSpPr txBox="1"/>
            <p:nvPr/>
          </p:nvSpPr>
          <p:spPr>
            <a:xfrm>
              <a:off x="4217154" y="2743200"/>
              <a:ext cx="25871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latin typeface="Times New Roman"/>
                  <a:cs typeface="Times New Roman"/>
                </a:rPr>
                <a:t>x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1126189" y="6096251"/>
              <a:ext cx="2127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FF0000"/>
                  </a:solidFill>
                </a:rPr>
                <a:t>Modello strutturale</a:t>
              </a:r>
            </a:p>
            <a:p>
              <a:pPr algn="ctr"/>
              <a:r>
                <a:rPr lang="it-IT" dirty="0">
                  <a:solidFill>
                    <a:srgbClr val="FF0000"/>
                  </a:solidFill>
                </a:rPr>
                <a:t> delle RSA di MOORE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621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428" y="46867"/>
            <a:ext cx="8839200" cy="615553"/>
          </a:xfrm>
        </p:spPr>
        <p:txBody>
          <a:bodyPr/>
          <a:lstStyle/>
          <a:p>
            <a:pPr algn="l"/>
            <a:r>
              <a:rPr lang="it-IT" sz="2000" dirty="0"/>
              <a:t>DALLA </a:t>
            </a:r>
            <a:r>
              <a:rPr lang="it-IT" sz="2000" dirty="0" err="1"/>
              <a:t>T.d.F</a:t>
            </a:r>
            <a:r>
              <a:rPr lang="it-IT" sz="2000" dirty="0"/>
              <a:t>. alla </a:t>
            </a:r>
            <a:r>
              <a:rPr lang="it-IT" sz="2000" dirty="0" err="1"/>
              <a:t>T.d.T</a:t>
            </a:r>
            <a:r>
              <a:rPr lang="it-IT" sz="2000" dirty="0"/>
              <a:t>. (Es. di R.S.A.  di MOORE con due </a:t>
            </a:r>
            <a:r>
              <a:rPr lang="it-IT" sz="2000" dirty="0" err="1"/>
              <a:t>var</a:t>
            </a:r>
            <a:r>
              <a:rPr lang="it-IT" sz="2000" dirty="0"/>
              <a:t>. di stato </a:t>
            </a:r>
            <a:r>
              <a:rPr lang="it-IT" sz="1600" dirty="0"/>
              <a:t> </a:t>
            </a:r>
            <a:br>
              <a:rPr lang="it-IT" sz="1600" dirty="0"/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CODIFICA DEGLI STATI e </a:t>
            </a:r>
            <a:r>
              <a:rPr lang="it-IT" sz="2000" dirty="0">
                <a:solidFill>
                  <a:srgbClr val="FF0000"/>
                </a:solidFill>
              </a:rPr>
              <a:t>Tabella delle Transizioni (</a:t>
            </a:r>
            <a:r>
              <a:rPr lang="it-IT" sz="2000" dirty="0" err="1">
                <a:solidFill>
                  <a:srgbClr val="FF0000"/>
                </a:solidFill>
              </a:rPr>
              <a:t>T.d.T</a:t>
            </a:r>
            <a:r>
              <a:rPr lang="it-IT" sz="2000" dirty="0">
                <a:solidFill>
                  <a:srgbClr val="FF0000"/>
                </a:solidFill>
              </a:rPr>
              <a:t>.)</a:t>
            </a: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98204"/>
              </p:ext>
            </p:extLst>
          </p:nvPr>
        </p:nvGraphicFramePr>
        <p:xfrm>
          <a:off x="590328" y="2126508"/>
          <a:ext cx="2196499" cy="25357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132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537111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596790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  <a:gridCol w="543466">
                  <a:extLst>
                    <a:ext uri="{9D8B030D-6E8A-4147-A177-3AD203B41FA5}">
                      <a16:colId xmlns:a16="http://schemas.microsoft.com/office/drawing/2014/main" val="1647802571"/>
                    </a:ext>
                  </a:extLst>
                </a:gridCol>
              </a:tblGrid>
              <a:tr h="519701"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7030A0"/>
                          </a:solidFill>
                          <a:latin typeface="+mn-lt"/>
                        </a:rPr>
                        <a:t>z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467770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19701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19701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08870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1169867" y="2681680"/>
            <a:ext cx="951454" cy="1917437"/>
            <a:chOff x="6267561" y="3401313"/>
            <a:chExt cx="951454" cy="1917437"/>
          </a:xfrm>
        </p:grpSpPr>
        <p:sp>
          <p:nvSpPr>
            <p:cNvPr id="24" name="Ovale 23"/>
            <p:cNvSpPr/>
            <p:nvPr/>
          </p:nvSpPr>
          <p:spPr>
            <a:xfrm>
              <a:off x="6267561" y="3401313"/>
              <a:ext cx="409327" cy="3298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6852381" y="3910487"/>
              <a:ext cx="366633" cy="3200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6296272" y="4433064"/>
              <a:ext cx="409327" cy="3292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6789697" y="4938165"/>
              <a:ext cx="429318" cy="3805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Freccia in giù 19"/>
          <p:cNvSpPr/>
          <p:nvPr/>
        </p:nvSpPr>
        <p:spPr>
          <a:xfrm flipV="1">
            <a:off x="716172" y="4725590"/>
            <a:ext cx="228600" cy="526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224729" y="5225978"/>
            <a:ext cx="121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Una riga </a:t>
            </a:r>
          </a:p>
          <a:p>
            <a:pPr algn="ctr"/>
            <a:r>
              <a:rPr lang="it-IT" sz="1400" b="1" dirty="0"/>
              <a:t>per ogni stato</a:t>
            </a:r>
          </a:p>
        </p:txBody>
      </p:sp>
      <p:sp>
        <p:nvSpPr>
          <p:cNvPr id="35" name="Freccia in giù 34"/>
          <p:cNvSpPr/>
          <p:nvPr/>
        </p:nvSpPr>
        <p:spPr>
          <a:xfrm flipV="1">
            <a:off x="2464274" y="4708444"/>
            <a:ext cx="184704" cy="617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1721301" y="5269442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7030A0"/>
                </a:solidFill>
              </a:rPr>
              <a:t>Uscita</a:t>
            </a:r>
          </a:p>
          <a:p>
            <a:pPr algn="ctr"/>
            <a:r>
              <a:rPr lang="it-IT" sz="1200" i="1" dirty="0"/>
              <a:t> (valori della funzione F)</a:t>
            </a:r>
          </a:p>
        </p:txBody>
      </p:sp>
      <p:sp>
        <p:nvSpPr>
          <p:cNvPr id="38" name="Freccia in giù 37"/>
          <p:cNvSpPr/>
          <p:nvPr/>
        </p:nvSpPr>
        <p:spPr>
          <a:xfrm>
            <a:off x="1358713" y="1632431"/>
            <a:ext cx="303754" cy="49232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curva 29"/>
          <p:cNvSpPr/>
          <p:nvPr/>
        </p:nvSpPr>
        <p:spPr>
          <a:xfrm rot="5400000">
            <a:off x="1258370" y="1275273"/>
            <a:ext cx="631047" cy="10471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0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-16042" y="1198422"/>
            <a:ext cx="130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Una colonna per ogni configurazione di ingresso</a:t>
            </a:r>
            <a:endParaRPr lang="it-IT" sz="1400" dirty="0"/>
          </a:p>
        </p:txBody>
      </p:sp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46699"/>
              </p:ext>
            </p:extLst>
          </p:nvPr>
        </p:nvGraphicFramePr>
        <p:xfrm>
          <a:off x="6917793" y="853488"/>
          <a:ext cx="1964708" cy="178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68364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747668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59657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0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1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657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657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it-IT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</a:tbl>
          </a:graphicData>
        </a:graphic>
      </p:graphicFrame>
      <p:sp>
        <p:nvSpPr>
          <p:cNvPr id="41" name="CasellaDiTesto 40"/>
          <p:cNvSpPr txBox="1"/>
          <p:nvPr/>
        </p:nvSpPr>
        <p:spPr>
          <a:xfrm>
            <a:off x="2968965" y="2921517"/>
            <a:ext cx="1834232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it-IT" sz="1400" dirty="0"/>
              <a:t>Si chiama «</a:t>
            </a:r>
            <a:r>
              <a:rPr lang="it-IT" sz="1400" b="1" dirty="0">
                <a:solidFill>
                  <a:srgbClr val="0070C0"/>
                </a:solidFill>
              </a:rPr>
              <a:t>corsa</a:t>
            </a:r>
            <a:r>
              <a:rPr lang="it-IT" sz="1400" dirty="0"/>
              <a:t>» una transizione di stato in cui cambiano più di due variabili di stato </a:t>
            </a: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it-IT" sz="1400" dirty="0"/>
              <a:t>Si chiama «</a:t>
            </a:r>
            <a:r>
              <a:rPr lang="it-IT" sz="1400" b="1" dirty="0">
                <a:solidFill>
                  <a:srgbClr val="FF0000"/>
                </a:solidFill>
              </a:rPr>
              <a:t>corsa critica</a:t>
            </a:r>
            <a:r>
              <a:rPr lang="it-IT" sz="1400" dirty="0"/>
              <a:t>» una </a:t>
            </a:r>
            <a:r>
              <a:rPr lang="it-IT" sz="1400" b="1" dirty="0">
                <a:solidFill>
                  <a:srgbClr val="0070C0"/>
                </a:solidFill>
              </a:rPr>
              <a:t>corsa </a:t>
            </a:r>
            <a:r>
              <a:rPr lang="it-IT" sz="1400" dirty="0"/>
              <a:t>che può portare la rete in uno stato indesiderato</a:t>
            </a:r>
          </a:p>
        </p:txBody>
      </p:sp>
      <p:graphicFrame>
        <p:nvGraphicFramePr>
          <p:cNvPr id="42" name="Tabel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63920"/>
              </p:ext>
            </p:extLst>
          </p:nvPr>
        </p:nvGraphicFramePr>
        <p:xfrm>
          <a:off x="6465890" y="2778752"/>
          <a:ext cx="2249629" cy="2977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5546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806862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  <a:gridCol w="597221">
                  <a:extLst>
                    <a:ext uri="{9D8B030D-6E8A-4147-A177-3AD203B41FA5}">
                      <a16:colId xmlns:a16="http://schemas.microsoft.com/office/drawing/2014/main" val="1647802571"/>
                    </a:ext>
                  </a:extLst>
                </a:gridCol>
              </a:tblGrid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rgbClr val="7030A0"/>
                          </a:solidFill>
                          <a:latin typeface="+mn-lt"/>
                        </a:rPr>
                        <a:t>z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43" name="CasellaDiTesto 42"/>
          <p:cNvSpPr txBox="1"/>
          <p:nvPr/>
        </p:nvSpPr>
        <p:spPr>
          <a:xfrm>
            <a:off x="564911" y="5699635"/>
            <a:ext cx="772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TdF</a:t>
            </a:r>
            <a:endParaRPr lang="it-IT" sz="3200" dirty="0"/>
          </a:p>
        </p:txBody>
      </p:sp>
      <p:graphicFrame>
        <p:nvGraphicFramePr>
          <p:cNvPr id="44" name="Tabel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04895"/>
              </p:ext>
            </p:extLst>
          </p:nvPr>
        </p:nvGraphicFramePr>
        <p:xfrm>
          <a:off x="5044129" y="2771661"/>
          <a:ext cx="600009" cy="2977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09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</a:tblGrid>
              <a:tr h="598000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8000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8000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98000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85536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pSp>
        <p:nvGrpSpPr>
          <p:cNvPr id="46" name="Gruppo 45"/>
          <p:cNvGrpSpPr/>
          <p:nvPr/>
        </p:nvGrpSpPr>
        <p:grpSpPr>
          <a:xfrm>
            <a:off x="6944292" y="809597"/>
            <a:ext cx="569659" cy="667606"/>
            <a:chOff x="899160" y="864271"/>
            <a:chExt cx="569659" cy="667606"/>
          </a:xfrm>
        </p:grpSpPr>
        <p:sp>
          <p:nvSpPr>
            <p:cNvPr id="47" name="CasellaDiTesto 46"/>
            <p:cNvSpPr txBox="1"/>
            <p:nvPr/>
          </p:nvSpPr>
          <p:spPr>
            <a:xfrm>
              <a:off x="1040497" y="864271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y </a:t>
              </a:r>
              <a:r>
                <a:rPr lang="it-IT" b="1" baseline="-25000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899160" y="1162545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y </a:t>
              </a:r>
              <a:r>
                <a:rPr lang="it-IT" b="1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  <p:cxnSp>
          <p:nvCxnSpPr>
            <p:cNvPr id="49" name="Connettore diritto 48"/>
            <p:cNvCxnSpPr/>
            <p:nvPr/>
          </p:nvCxnSpPr>
          <p:spPr>
            <a:xfrm>
              <a:off x="914400" y="935328"/>
              <a:ext cx="515918" cy="5598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asellaDiTesto 54"/>
          <p:cNvSpPr txBox="1"/>
          <p:nvPr/>
        </p:nvSpPr>
        <p:spPr>
          <a:xfrm>
            <a:off x="4911949" y="6039085"/>
            <a:ext cx="86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/>
              <a:t>Stato presente</a:t>
            </a:r>
          </a:p>
        </p:txBody>
      </p:sp>
      <p:sp>
        <p:nvSpPr>
          <p:cNvPr id="56" name="Freccia in giù 55"/>
          <p:cNvSpPr/>
          <p:nvPr/>
        </p:nvSpPr>
        <p:spPr>
          <a:xfrm flipV="1">
            <a:off x="5283640" y="5837817"/>
            <a:ext cx="150744" cy="244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5056897" y="2800055"/>
            <a:ext cx="565322" cy="61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4905300" y="2856550"/>
            <a:ext cx="86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>
                <a:solidFill>
                  <a:schemeClr val="bg1"/>
                </a:solidFill>
              </a:rPr>
              <a:t>Stato presente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6627632" y="5805691"/>
            <a:ext cx="2280819" cy="772783"/>
            <a:chOff x="6566615" y="5913191"/>
            <a:chExt cx="2280819" cy="772783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6761515" y="6162754"/>
              <a:ext cx="1083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FF6600"/>
                  </a:solidFill>
                </a:rPr>
                <a:t>Stato futuro</a:t>
              </a:r>
              <a:br>
                <a:rPr lang="it-IT" sz="1200" dirty="0"/>
              </a:br>
              <a:r>
                <a:rPr lang="it-IT" sz="1400" b="1" dirty="0">
                  <a:solidFill>
                    <a:srgbClr val="FF6600"/>
                  </a:solidFill>
                </a:rPr>
                <a:t> codificato</a:t>
              </a:r>
            </a:p>
          </p:txBody>
        </p:sp>
        <p:sp>
          <p:nvSpPr>
            <p:cNvPr id="23" name="Parentesi graffa chiusa 22"/>
            <p:cNvSpPr/>
            <p:nvPr/>
          </p:nvSpPr>
          <p:spPr>
            <a:xfrm rot="5400000">
              <a:off x="7157290" y="5356612"/>
              <a:ext cx="232922" cy="1414272"/>
            </a:xfrm>
            <a:prstGeom prst="rightBrace">
              <a:avLst>
                <a:gd name="adj1" fmla="val 23491"/>
                <a:gd name="adj2" fmla="val 4853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7897588" y="5913191"/>
              <a:ext cx="949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7030A0"/>
                  </a:solidFill>
                </a:rPr>
                <a:t>Uscita</a:t>
              </a:r>
            </a:p>
            <a:p>
              <a:pPr algn="ctr"/>
              <a:r>
                <a:rPr lang="it-IT" sz="1200" i="1" dirty="0"/>
                <a:t> valori della funzione F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959023" y="5243425"/>
            <a:ext cx="1041751" cy="707959"/>
            <a:chOff x="4127034" y="3690080"/>
            <a:chExt cx="772391" cy="707959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4127034" y="3690080"/>
              <a:ext cx="7723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err="1">
                  <a:solidFill>
                    <a:srgbClr val="FF0000"/>
                  </a:solidFill>
                </a:rPr>
                <a:t>TdT</a:t>
              </a:r>
              <a:endParaRPr lang="it-IT" sz="3200" dirty="0">
                <a:solidFill>
                  <a:srgbClr val="FF0000"/>
                </a:solidFill>
              </a:endParaRPr>
            </a:p>
          </p:txBody>
        </p:sp>
        <p:sp>
          <p:nvSpPr>
            <p:cNvPr id="61" name="Freccia a destra 60"/>
            <p:cNvSpPr/>
            <p:nvPr/>
          </p:nvSpPr>
          <p:spPr>
            <a:xfrm>
              <a:off x="4130378" y="4167011"/>
              <a:ext cx="704278" cy="2310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951107" y="4765805"/>
            <a:ext cx="15712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FF6600"/>
                </a:solidFill>
              </a:rPr>
              <a:t>Stato futuro</a:t>
            </a:r>
            <a:br>
              <a:rPr lang="it-IT" sz="1100" dirty="0"/>
            </a:br>
            <a:r>
              <a:rPr lang="it-IT" sz="1100" i="1" dirty="0"/>
              <a:t> (valori della funzione G)</a:t>
            </a:r>
          </a:p>
        </p:txBody>
      </p:sp>
      <p:sp>
        <p:nvSpPr>
          <p:cNvPr id="62" name="Parentesi graffa chiusa 61"/>
          <p:cNvSpPr/>
          <p:nvPr/>
        </p:nvSpPr>
        <p:spPr>
          <a:xfrm rot="5400000">
            <a:off x="1580586" y="4222474"/>
            <a:ext cx="181653" cy="1079975"/>
          </a:xfrm>
          <a:prstGeom prst="rightBrace">
            <a:avLst>
              <a:gd name="adj1" fmla="val 23491"/>
              <a:gd name="adj2" fmla="val 485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3" name="Tabella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55947"/>
              </p:ext>
            </p:extLst>
          </p:nvPr>
        </p:nvGraphicFramePr>
        <p:xfrm>
          <a:off x="2835176" y="990600"/>
          <a:ext cx="1857431" cy="148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17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970261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</a:tbl>
          </a:graphicData>
        </a:graphic>
      </p:graphicFrame>
      <p:sp>
        <p:nvSpPr>
          <p:cNvPr id="7" name="Arco 6"/>
          <p:cNvSpPr/>
          <p:nvPr/>
        </p:nvSpPr>
        <p:spPr>
          <a:xfrm>
            <a:off x="1281444" y="2893143"/>
            <a:ext cx="617419" cy="595662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rco 63"/>
          <p:cNvSpPr/>
          <p:nvPr/>
        </p:nvSpPr>
        <p:spPr>
          <a:xfrm>
            <a:off x="1299195" y="3909286"/>
            <a:ext cx="617419" cy="595662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rco 64"/>
          <p:cNvSpPr/>
          <p:nvPr/>
        </p:nvSpPr>
        <p:spPr>
          <a:xfrm rot="16200000">
            <a:off x="1453551" y="3401214"/>
            <a:ext cx="617419" cy="595662"/>
          </a:xfrm>
          <a:prstGeom prst="arc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1095526" y="2961579"/>
            <a:ext cx="680903" cy="1652695"/>
          </a:xfrm>
          <a:custGeom>
            <a:avLst/>
            <a:gdLst>
              <a:gd name="connsiteX0" fmla="*/ 680903 w 680903"/>
              <a:gd name="connsiteY0" fmla="*/ 1422400 h 1476487"/>
              <a:gd name="connsiteX1" fmla="*/ 242753 w 680903"/>
              <a:gd name="connsiteY1" fmla="*/ 1403350 h 1476487"/>
              <a:gd name="connsiteX2" fmla="*/ 1453 w 680903"/>
              <a:gd name="connsiteY2" fmla="*/ 711200 h 1476487"/>
              <a:gd name="connsiteX3" fmla="*/ 160203 w 680903"/>
              <a:gd name="connsiteY3" fmla="*/ 0 h 14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03" h="1476487">
                <a:moveTo>
                  <a:pt x="680903" y="1422400"/>
                </a:moveTo>
                <a:cubicBezTo>
                  <a:pt x="518449" y="1472141"/>
                  <a:pt x="355995" y="1521883"/>
                  <a:pt x="242753" y="1403350"/>
                </a:cubicBezTo>
                <a:cubicBezTo>
                  <a:pt x="129511" y="1284817"/>
                  <a:pt x="15211" y="945092"/>
                  <a:pt x="1453" y="711200"/>
                </a:cubicBezTo>
                <a:cubicBezTo>
                  <a:pt x="-12305" y="477308"/>
                  <a:pt x="73949" y="238654"/>
                  <a:pt x="160203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3450093" y="1245718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H="1" flipV="1">
            <a:off x="3427057" y="1998858"/>
            <a:ext cx="611372" cy="5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4209444" y="1421728"/>
            <a:ext cx="4422" cy="4282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 flipH="1" flipV="1">
            <a:off x="3277865" y="1340774"/>
            <a:ext cx="8858" cy="501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126035" y="2061535"/>
            <a:ext cx="138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Diagramma delle adiacenze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023717" y="946209"/>
            <a:ext cx="159847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E’ opportuno puntare a assegnamenti  degli stati che portino a </a:t>
            </a:r>
            <a:r>
              <a:rPr lang="it-IT" dirty="0" err="1"/>
              <a:t>T.d.T</a:t>
            </a:r>
            <a:r>
              <a:rPr lang="it-IT" dirty="0"/>
              <a:t> prive di corse</a:t>
            </a:r>
          </a:p>
        </p:txBody>
      </p:sp>
      <p:graphicFrame>
        <p:nvGraphicFramePr>
          <p:cNvPr id="69" name="Tabel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08389"/>
              </p:ext>
            </p:extLst>
          </p:nvPr>
        </p:nvGraphicFramePr>
        <p:xfrm>
          <a:off x="5712596" y="2778752"/>
          <a:ext cx="768178" cy="2977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8178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</a:tblGrid>
              <a:tr h="595507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59550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pSp>
        <p:nvGrpSpPr>
          <p:cNvPr id="9" name="Gruppo 8"/>
          <p:cNvGrpSpPr/>
          <p:nvPr/>
        </p:nvGrpSpPr>
        <p:grpSpPr>
          <a:xfrm>
            <a:off x="5672408" y="5835870"/>
            <a:ext cx="868515" cy="849423"/>
            <a:chOff x="5628210" y="5922413"/>
            <a:chExt cx="868515" cy="849423"/>
          </a:xfrm>
        </p:grpSpPr>
        <p:sp>
          <p:nvSpPr>
            <p:cNvPr id="70" name="CasellaDiTesto 69"/>
            <p:cNvSpPr txBox="1"/>
            <p:nvPr/>
          </p:nvSpPr>
          <p:spPr>
            <a:xfrm>
              <a:off x="5628210" y="6125505"/>
              <a:ext cx="868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rgbClr val="FF0000"/>
                  </a:solidFill>
                </a:rPr>
                <a:t>Stato presente codificato</a:t>
              </a:r>
            </a:p>
          </p:txBody>
        </p:sp>
        <p:sp>
          <p:nvSpPr>
            <p:cNvPr id="71" name="Freccia in giù 70"/>
            <p:cNvSpPr/>
            <p:nvPr/>
          </p:nvSpPr>
          <p:spPr>
            <a:xfrm flipV="1">
              <a:off x="5977115" y="5922413"/>
              <a:ext cx="150744" cy="2446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5639104" y="2999844"/>
            <a:ext cx="750470" cy="369332"/>
            <a:chOff x="880786" y="1144656"/>
            <a:chExt cx="750470" cy="369332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1202934" y="114465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y </a:t>
              </a:r>
              <a:r>
                <a:rPr lang="it-IT" b="1" baseline="-250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80786" y="114465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y </a:t>
              </a:r>
              <a:r>
                <a:rPr lang="it-IT" b="1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72" name="CasellaDiTesto 71"/>
          <p:cNvSpPr txBox="1"/>
          <p:nvPr/>
        </p:nvSpPr>
        <p:spPr>
          <a:xfrm>
            <a:off x="6085415" y="27089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grpSp>
        <p:nvGrpSpPr>
          <p:cNvPr id="57" name="Gruppo 56"/>
          <p:cNvGrpSpPr/>
          <p:nvPr/>
        </p:nvGrpSpPr>
        <p:grpSpPr>
          <a:xfrm>
            <a:off x="6565596" y="3412504"/>
            <a:ext cx="1473693" cy="2307852"/>
            <a:chOff x="6267561" y="3401313"/>
            <a:chExt cx="951454" cy="1917437"/>
          </a:xfrm>
        </p:grpSpPr>
        <p:sp>
          <p:nvSpPr>
            <p:cNvPr id="73" name="Ovale 72"/>
            <p:cNvSpPr/>
            <p:nvPr/>
          </p:nvSpPr>
          <p:spPr>
            <a:xfrm>
              <a:off x="6267561" y="3401313"/>
              <a:ext cx="409327" cy="3298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6852381" y="3910487"/>
              <a:ext cx="366633" cy="319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6296272" y="4433064"/>
              <a:ext cx="409327" cy="3292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/>
            <p:cNvSpPr/>
            <p:nvPr/>
          </p:nvSpPr>
          <p:spPr>
            <a:xfrm>
              <a:off x="6789697" y="4938165"/>
              <a:ext cx="429318" cy="3805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7" name="Arco 76"/>
          <p:cNvSpPr/>
          <p:nvPr/>
        </p:nvSpPr>
        <p:spPr>
          <a:xfrm>
            <a:off x="6684980" y="3646039"/>
            <a:ext cx="990600" cy="725619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Arco 77"/>
          <p:cNvSpPr/>
          <p:nvPr/>
        </p:nvSpPr>
        <p:spPr>
          <a:xfrm rot="16200000">
            <a:off x="7135354" y="4069653"/>
            <a:ext cx="703148" cy="1168745"/>
          </a:xfrm>
          <a:prstGeom prst="arc">
            <a:avLst>
              <a:gd name="adj1" fmla="val 16200000"/>
              <a:gd name="adj2" fmla="val 21545086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2344992" y="3681835"/>
            <a:ext cx="5277167" cy="2910352"/>
            <a:chOff x="2289413" y="3768256"/>
            <a:chExt cx="5277167" cy="2910352"/>
          </a:xfrm>
        </p:grpSpPr>
        <p:sp>
          <p:nvSpPr>
            <p:cNvPr id="6" name="CasellaDiTesto 5"/>
            <p:cNvSpPr txBox="1"/>
            <p:nvPr/>
          </p:nvSpPr>
          <p:spPr>
            <a:xfrm>
              <a:off x="2289413" y="6078444"/>
              <a:ext cx="2550528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i="1" dirty="0">
                  <a:solidFill>
                    <a:srgbClr val="FF0000"/>
                  </a:solidFill>
                </a:rPr>
                <a:t>(*) Ad ogni cambiamento di riga (cioè di stato presente) si ha la variazione di una sola variabile di stato (non ci sono  corse)!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930295" y="440698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(*)</a:t>
              </a: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7183142" y="376825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5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5" grpId="0"/>
      <p:bldP spid="56" grpId="0" animBg="1"/>
      <p:bldP spid="59" grpId="0" animBg="1"/>
      <p:bldP spid="7" grpId="0" animBg="1"/>
      <p:bldP spid="64" grpId="0" animBg="1"/>
      <p:bldP spid="65" grpId="0" animBg="1"/>
      <p:bldP spid="8" grpId="0" animBg="1"/>
      <p:bldP spid="25" grpId="0"/>
      <p:bldP spid="28" grpId="0" animBg="1"/>
      <p:bldP spid="77" grpId="0" animBg="1"/>
      <p:bldP spid="7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2398" y="234838"/>
            <a:ext cx="6939483" cy="861774"/>
          </a:xfrm>
        </p:spPr>
        <p:txBody>
          <a:bodyPr/>
          <a:lstStyle/>
          <a:p>
            <a:r>
              <a:rPr lang="it-IT" dirty="0"/>
              <a:t>Considerazioni sul diagramma delle adiacenze e sulle transizioni multiple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4032" y="1363744"/>
          <a:ext cx="1857431" cy="148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170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970261">
                  <a:extLst>
                    <a:ext uri="{9D8B030D-6E8A-4147-A177-3AD203B41FA5}">
                      <a16:colId xmlns:a16="http://schemas.microsoft.com/office/drawing/2014/main" val="937114264"/>
                    </a:ext>
                  </a:extLst>
                </a:gridCol>
              </a:tblGrid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5" marR="914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</a:tbl>
          </a:graphicData>
        </a:graphic>
      </p:graphicFrame>
      <p:grpSp>
        <p:nvGrpSpPr>
          <p:cNvPr id="85" name="Gruppo 84"/>
          <p:cNvGrpSpPr/>
          <p:nvPr/>
        </p:nvGrpSpPr>
        <p:grpSpPr>
          <a:xfrm>
            <a:off x="454265" y="1617378"/>
            <a:ext cx="936001" cy="758456"/>
            <a:chOff x="664240" y="2124490"/>
            <a:chExt cx="936001" cy="758456"/>
          </a:xfrm>
        </p:grpSpPr>
        <p:cxnSp>
          <p:nvCxnSpPr>
            <p:cNvPr id="5" name="Connettore 2 4"/>
            <p:cNvCxnSpPr/>
            <p:nvPr/>
          </p:nvCxnSpPr>
          <p:spPr>
            <a:xfrm>
              <a:off x="836468" y="2124490"/>
              <a:ext cx="6096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 flipH="1" flipV="1">
              <a:off x="813432" y="2877630"/>
              <a:ext cx="611372" cy="53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>
              <a:off x="1595819" y="2300500"/>
              <a:ext cx="4422" cy="42827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H="1" flipV="1">
              <a:off x="664240" y="2219546"/>
              <a:ext cx="8858" cy="5018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302435" y="2433195"/>
            <a:ext cx="138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Diagramma delle adiacenze</a:t>
            </a: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593186" y="1724891"/>
            <a:ext cx="654367" cy="582349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927905" y="1126130"/>
            <a:ext cx="675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Supponiamo che per una R.S.A. con comportamento di tipo 1 </a:t>
            </a:r>
          </a:p>
          <a:p>
            <a:r>
              <a:rPr lang="it-IT" dirty="0"/>
              <a:t>valga il diagramma delle adiacenze qui a sinistra.</a:t>
            </a:r>
          </a:p>
          <a:p>
            <a:r>
              <a:rPr lang="it-IT" dirty="0"/>
              <a:t>Il diagramma delle adiacenze ci dice che C deve essere adiacente a B,  D ed A (e inoltre ci sarà la stabilità in C)</a:t>
            </a:r>
          </a:p>
          <a:p>
            <a:r>
              <a:rPr lang="it-IT" dirty="0"/>
              <a:t>Per ottenere un assegnamento privo di corse servono almeno 3 variabili di stato (infatti con configurazioni di due bit ho due sole configurazioni adiacenti)</a:t>
            </a:r>
          </a:p>
          <a:p>
            <a:r>
              <a:rPr lang="it-IT" dirty="0"/>
              <a:t>In tal caso si può risolvere il problema di evitare le corse aggiungendo una variabile di stato e ricorrendo alle transizioni multiple</a:t>
            </a:r>
          </a:p>
        </p:txBody>
      </p:sp>
      <p:grpSp>
        <p:nvGrpSpPr>
          <p:cNvPr id="39" name="Gruppo 38"/>
          <p:cNvGrpSpPr/>
          <p:nvPr/>
        </p:nvGrpSpPr>
        <p:grpSpPr>
          <a:xfrm>
            <a:off x="15762" y="4370613"/>
            <a:ext cx="2665412" cy="1290637"/>
            <a:chOff x="1499179" y="4481955"/>
            <a:chExt cx="2665412" cy="1290637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527753" y="4481955"/>
              <a:ext cx="2636838" cy="1290637"/>
              <a:chOff x="376" y="1349"/>
              <a:chExt cx="1661" cy="813"/>
            </a:xfrm>
          </p:grpSpPr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376" y="1349"/>
                <a:ext cx="1592" cy="811"/>
                <a:chOff x="376" y="1349"/>
                <a:chExt cx="1592" cy="811"/>
              </a:xfrm>
            </p:grpSpPr>
            <p:sp>
              <p:nvSpPr>
                <p:cNvPr id="23" name="Line 37"/>
                <p:cNvSpPr>
                  <a:spLocks noChangeShapeType="1"/>
                </p:cNvSpPr>
                <p:nvPr/>
              </p:nvSpPr>
              <p:spPr bwMode="auto">
                <a:xfrm>
                  <a:off x="1104" y="170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" name="Rectangle 38"/>
                <p:cNvSpPr>
                  <a:spLocks noChangeArrowheads="1"/>
                </p:cNvSpPr>
                <p:nvPr/>
              </p:nvSpPr>
              <p:spPr bwMode="auto">
                <a:xfrm>
                  <a:off x="816" y="1702"/>
                  <a:ext cx="1152" cy="45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25" name="Line 39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" name="Line 40"/>
                <p:cNvSpPr>
                  <a:spLocks noChangeShapeType="1"/>
                </p:cNvSpPr>
                <p:nvPr/>
              </p:nvSpPr>
              <p:spPr bwMode="auto">
                <a:xfrm>
                  <a:off x="1392" y="170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" name="Line 41"/>
                <p:cNvSpPr>
                  <a:spLocks noChangeShapeType="1"/>
                </p:cNvSpPr>
                <p:nvPr/>
              </p:nvSpPr>
              <p:spPr bwMode="auto">
                <a:xfrm>
                  <a:off x="1680" y="170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" name="Line 42"/>
                <p:cNvSpPr>
                  <a:spLocks noChangeShapeType="1"/>
                </p:cNvSpPr>
                <p:nvPr/>
              </p:nvSpPr>
              <p:spPr bwMode="auto">
                <a:xfrm rot="244869" flipH="1" flipV="1">
                  <a:off x="529" y="1532"/>
                  <a:ext cx="288" cy="1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16" y="1497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00</a:t>
                  </a:r>
                </a:p>
              </p:txBody>
            </p:sp>
            <p:sp>
              <p:nvSpPr>
                <p:cNvPr id="3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116" y="1488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01</a:t>
                  </a:r>
                </a:p>
              </p:txBody>
            </p:sp>
            <p:sp>
              <p:nvSpPr>
                <p:cNvPr id="3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404" y="1488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11</a:t>
                  </a:r>
                </a:p>
              </p:txBody>
            </p:sp>
            <p:sp>
              <p:nvSpPr>
                <p:cNvPr id="3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692" y="1488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10</a:t>
                  </a:r>
                </a:p>
              </p:txBody>
            </p:sp>
            <p:sp>
              <p:nvSpPr>
                <p:cNvPr id="3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24" y="168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0</a:t>
                  </a:r>
                </a:p>
              </p:txBody>
            </p:sp>
            <p:sp>
              <p:nvSpPr>
                <p:cNvPr id="3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24" y="1910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1</a:t>
                  </a:r>
                </a:p>
              </p:txBody>
            </p:sp>
            <p:sp>
              <p:nvSpPr>
                <p:cNvPr id="3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76" y="1440"/>
                  <a:ext cx="11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1"/>
                </a:p>
              </p:txBody>
            </p:sp>
            <p:sp>
              <p:nvSpPr>
                <p:cNvPr id="3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8" y="1349"/>
                  <a:ext cx="11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1" baseline="-25000"/>
                </a:p>
              </p:txBody>
            </p:sp>
          </p:grpSp>
          <p:sp>
            <p:nvSpPr>
              <p:cNvPr id="15" name="Text Box 51"/>
              <p:cNvSpPr txBox="1">
                <a:spLocks noChangeArrowheads="1"/>
              </p:cNvSpPr>
              <p:nvPr/>
            </p:nvSpPr>
            <p:spPr bwMode="auto">
              <a:xfrm>
                <a:off x="854" y="1689"/>
                <a:ext cx="3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A1</a:t>
                </a:r>
              </a:p>
            </p:txBody>
          </p:sp>
          <p:sp>
            <p:nvSpPr>
              <p:cNvPr id="16" name="Text Box 52"/>
              <p:cNvSpPr txBox="1">
                <a:spLocks noChangeArrowheads="1"/>
              </p:cNvSpPr>
              <p:nvPr/>
            </p:nvSpPr>
            <p:spPr bwMode="auto">
              <a:xfrm>
                <a:off x="1148" y="1680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B</a:t>
                </a:r>
              </a:p>
            </p:txBody>
          </p:sp>
          <p:sp>
            <p:nvSpPr>
              <p:cNvPr id="17" name="Text Box 53"/>
              <p:cNvSpPr txBox="1">
                <a:spLocks noChangeArrowheads="1"/>
              </p:cNvSpPr>
              <p:nvPr/>
            </p:nvSpPr>
            <p:spPr bwMode="auto">
              <a:xfrm>
                <a:off x="1436" y="1680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C</a:t>
                </a:r>
              </a:p>
            </p:txBody>
          </p:sp>
          <p:sp>
            <p:nvSpPr>
              <p:cNvPr id="18" name="Text Box 54"/>
              <p:cNvSpPr txBox="1">
                <a:spLocks noChangeArrowheads="1"/>
              </p:cNvSpPr>
              <p:nvPr/>
            </p:nvSpPr>
            <p:spPr bwMode="auto">
              <a:xfrm>
                <a:off x="1655" y="1687"/>
                <a:ext cx="3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 C1</a:t>
                </a:r>
              </a:p>
            </p:txBody>
          </p:sp>
          <p:sp>
            <p:nvSpPr>
              <p:cNvPr id="19" name="Text Box 55"/>
              <p:cNvSpPr txBox="1">
                <a:spLocks noChangeArrowheads="1"/>
              </p:cNvSpPr>
              <p:nvPr/>
            </p:nvSpPr>
            <p:spPr bwMode="auto">
              <a:xfrm>
                <a:off x="864" y="1910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A</a:t>
                </a:r>
              </a:p>
            </p:txBody>
          </p:sp>
          <p:sp>
            <p:nvSpPr>
              <p:cNvPr id="20" name="Text Box 56"/>
              <p:cNvSpPr txBox="1">
                <a:spLocks noChangeArrowheads="1"/>
              </p:cNvSpPr>
              <p:nvPr/>
            </p:nvSpPr>
            <p:spPr bwMode="auto">
              <a:xfrm>
                <a:off x="1125" y="1901"/>
                <a:ext cx="3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D1</a:t>
                </a:r>
              </a:p>
            </p:txBody>
          </p:sp>
          <p:sp>
            <p:nvSpPr>
              <p:cNvPr id="21" name="Text Box 57"/>
              <p:cNvSpPr txBox="1">
                <a:spLocks noChangeArrowheads="1"/>
              </p:cNvSpPr>
              <p:nvPr/>
            </p:nvSpPr>
            <p:spPr bwMode="auto">
              <a:xfrm>
                <a:off x="1446" y="1901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D</a:t>
                </a:r>
              </a:p>
            </p:txBody>
          </p:sp>
          <p:sp>
            <p:nvSpPr>
              <p:cNvPr id="22" name="Text Box 58"/>
              <p:cNvSpPr txBox="1">
                <a:spLocks noChangeArrowheads="1"/>
              </p:cNvSpPr>
              <p:nvPr/>
            </p:nvSpPr>
            <p:spPr bwMode="auto">
              <a:xfrm>
                <a:off x="1714" y="1893"/>
                <a:ext cx="3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C2</a:t>
                </a:r>
              </a:p>
            </p:txBody>
          </p:sp>
        </p:grpSp>
        <p:sp>
          <p:nvSpPr>
            <p:cNvPr id="37" name="Text Box 64"/>
            <p:cNvSpPr txBox="1">
              <a:spLocks noChangeArrowheads="1"/>
            </p:cNvSpPr>
            <p:nvPr/>
          </p:nvSpPr>
          <p:spPr bwMode="auto">
            <a:xfrm>
              <a:off x="1499179" y="4727164"/>
              <a:ext cx="4219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y</a:t>
              </a:r>
              <a:r>
                <a:rPr lang="it-IT" altLang="it-IT" sz="2000" b="1" baseline="-25000" dirty="0"/>
                <a:t>2</a:t>
              </a:r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1740479" y="4498564"/>
              <a:ext cx="6591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y</a:t>
              </a:r>
              <a:r>
                <a:rPr lang="it-IT" altLang="it-IT" sz="2000" b="1" baseline="-25000" dirty="0"/>
                <a:t>1</a:t>
              </a:r>
              <a:r>
                <a:rPr lang="it-IT" altLang="it-IT" sz="2000" b="1" dirty="0"/>
                <a:t>y</a:t>
              </a:r>
              <a:r>
                <a:rPr lang="it-IT" altLang="it-IT" sz="2000" b="1" baseline="-25000" dirty="0"/>
                <a:t>0</a:t>
              </a:r>
            </a:p>
          </p:txBody>
        </p:sp>
      </p:grpSp>
      <p:grpSp>
        <p:nvGrpSpPr>
          <p:cNvPr id="110" name="Gruppo 109"/>
          <p:cNvGrpSpPr/>
          <p:nvPr/>
        </p:nvGrpSpPr>
        <p:grpSpPr>
          <a:xfrm>
            <a:off x="2708414" y="4098752"/>
            <a:ext cx="5581384" cy="2609957"/>
            <a:chOff x="2708414" y="4098752"/>
            <a:chExt cx="5581384" cy="2609957"/>
          </a:xfrm>
        </p:grpSpPr>
        <p:sp>
          <p:nvSpPr>
            <p:cNvPr id="40" name="object 20"/>
            <p:cNvSpPr/>
            <p:nvPr/>
          </p:nvSpPr>
          <p:spPr>
            <a:xfrm>
              <a:off x="4724400" y="4530222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0" y="304800"/>
                  </a:moveTo>
                  <a:lnTo>
                    <a:pt x="3477" y="263453"/>
                  </a:lnTo>
                  <a:lnTo>
                    <a:pt x="13608" y="223793"/>
                  </a:lnTo>
                  <a:lnTo>
                    <a:pt x="29938" y="186183"/>
                  </a:lnTo>
                  <a:lnTo>
                    <a:pt x="52013" y="150988"/>
                  </a:lnTo>
                  <a:lnTo>
                    <a:pt x="79380" y="118571"/>
                  </a:lnTo>
                  <a:lnTo>
                    <a:pt x="111585" y="89296"/>
                  </a:lnTo>
                  <a:lnTo>
                    <a:pt x="148174" y="63527"/>
                  </a:lnTo>
                  <a:lnTo>
                    <a:pt x="188693" y="41627"/>
                  </a:lnTo>
                  <a:lnTo>
                    <a:pt x="232689" y="23961"/>
                  </a:lnTo>
                  <a:lnTo>
                    <a:pt x="279708" y="10892"/>
                  </a:lnTo>
                  <a:lnTo>
                    <a:pt x="329296" y="2783"/>
                  </a:lnTo>
                  <a:lnTo>
                    <a:pt x="381000" y="0"/>
                  </a:lnTo>
                  <a:lnTo>
                    <a:pt x="432703" y="2783"/>
                  </a:lnTo>
                  <a:lnTo>
                    <a:pt x="482291" y="10892"/>
                  </a:lnTo>
                  <a:lnTo>
                    <a:pt x="529310" y="23961"/>
                  </a:lnTo>
                  <a:lnTo>
                    <a:pt x="573306" y="41627"/>
                  </a:lnTo>
                  <a:lnTo>
                    <a:pt x="613825" y="63527"/>
                  </a:lnTo>
                  <a:lnTo>
                    <a:pt x="650414" y="89296"/>
                  </a:lnTo>
                  <a:lnTo>
                    <a:pt x="682619" y="118571"/>
                  </a:lnTo>
                  <a:lnTo>
                    <a:pt x="709986" y="150988"/>
                  </a:lnTo>
                  <a:lnTo>
                    <a:pt x="732061" y="186183"/>
                  </a:lnTo>
                  <a:lnTo>
                    <a:pt x="748391" y="223793"/>
                  </a:lnTo>
                  <a:lnTo>
                    <a:pt x="758522" y="263453"/>
                  </a:lnTo>
                  <a:lnTo>
                    <a:pt x="762000" y="304800"/>
                  </a:lnTo>
                  <a:lnTo>
                    <a:pt x="758522" y="346146"/>
                  </a:lnTo>
                  <a:lnTo>
                    <a:pt x="748391" y="385806"/>
                  </a:lnTo>
                  <a:lnTo>
                    <a:pt x="732061" y="423416"/>
                  </a:lnTo>
                  <a:lnTo>
                    <a:pt x="709986" y="458611"/>
                  </a:lnTo>
                  <a:lnTo>
                    <a:pt x="682619" y="491028"/>
                  </a:lnTo>
                  <a:lnTo>
                    <a:pt x="650414" y="520303"/>
                  </a:lnTo>
                  <a:lnTo>
                    <a:pt x="613825" y="546072"/>
                  </a:lnTo>
                  <a:lnTo>
                    <a:pt x="573306" y="567972"/>
                  </a:lnTo>
                  <a:lnTo>
                    <a:pt x="529310" y="585638"/>
                  </a:lnTo>
                  <a:lnTo>
                    <a:pt x="482291" y="598707"/>
                  </a:lnTo>
                  <a:lnTo>
                    <a:pt x="432703" y="606816"/>
                  </a:lnTo>
                  <a:lnTo>
                    <a:pt x="381000" y="609600"/>
                  </a:lnTo>
                  <a:lnTo>
                    <a:pt x="329296" y="606816"/>
                  </a:lnTo>
                  <a:lnTo>
                    <a:pt x="279708" y="598707"/>
                  </a:lnTo>
                  <a:lnTo>
                    <a:pt x="232689" y="585638"/>
                  </a:lnTo>
                  <a:lnTo>
                    <a:pt x="188693" y="567972"/>
                  </a:lnTo>
                  <a:lnTo>
                    <a:pt x="148174" y="546072"/>
                  </a:lnTo>
                  <a:lnTo>
                    <a:pt x="111585" y="520303"/>
                  </a:lnTo>
                  <a:lnTo>
                    <a:pt x="79380" y="491028"/>
                  </a:lnTo>
                  <a:lnTo>
                    <a:pt x="52013" y="458611"/>
                  </a:lnTo>
                  <a:lnTo>
                    <a:pt x="29938" y="423416"/>
                  </a:lnTo>
                  <a:lnTo>
                    <a:pt x="13608" y="385806"/>
                  </a:lnTo>
                  <a:lnTo>
                    <a:pt x="3477" y="346146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1"/>
            <p:cNvSpPr/>
            <p:nvPr/>
          </p:nvSpPr>
          <p:spPr>
            <a:xfrm>
              <a:off x="4823897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46" name="object 26"/>
            <p:cNvSpPr/>
            <p:nvPr/>
          </p:nvSpPr>
          <p:spPr>
            <a:xfrm>
              <a:off x="6248400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7"/>
            <p:cNvSpPr/>
            <p:nvPr/>
          </p:nvSpPr>
          <p:spPr>
            <a:xfrm>
              <a:off x="6248400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3"/>
            <p:cNvSpPr/>
            <p:nvPr/>
          </p:nvSpPr>
          <p:spPr>
            <a:xfrm>
              <a:off x="7543800" y="49112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3"/>
            <p:cNvSpPr/>
            <p:nvPr/>
          </p:nvSpPr>
          <p:spPr>
            <a:xfrm>
              <a:off x="5024628" y="4449450"/>
              <a:ext cx="161544" cy="16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5"/>
            <p:cNvSpPr txBox="1"/>
            <p:nvPr/>
          </p:nvSpPr>
          <p:spPr>
            <a:xfrm>
              <a:off x="4854828" y="4098752"/>
              <a:ext cx="52197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Times New Roman"/>
                  <a:cs typeface="Times New Roman"/>
                </a:rPr>
                <a:t>i</a:t>
              </a:r>
              <a:r>
                <a:rPr sz="1800" spc="-7" baseline="-20833" dirty="0">
                  <a:latin typeface="Times New Roman"/>
                  <a:cs typeface="Times New Roman"/>
                </a:rPr>
                <a:t>1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5" dirty="0">
                  <a:solidFill>
                    <a:srgbClr val="00CC99"/>
                  </a:solidFill>
                  <a:latin typeface="Times New Roman"/>
                  <a:cs typeface="Times New Roman"/>
                </a:rPr>
                <a:t>u</a:t>
              </a:r>
              <a:r>
                <a:rPr sz="1800" spc="-7" baseline="-20833" dirty="0">
                  <a:solidFill>
                    <a:srgbClr val="00CC99"/>
                  </a:solidFill>
                  <a:latin typeface="Times New Roman"/>
                  <a:cs typeface="Times New Roman"/>
                </a:rPr>
                <a:t>1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49" name="object 29"/>
            <p:cNvSpPr/>
            <p:nvPr/>
          </p:nvSpPr>
          <p:spPr>
            <a:xfrm>
              <a:off x="5486400" y="5177922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685800" y="0"/>
                  </a:moveTo>
                  <a:lnTo>
                    <a:pt x="685800" y="76200"/>
                  </a:lnTo>
                  <a:lnTo>
                    <a:pt x="749300" y="44450"/>
                  </a:lnTo>
                  <a:lnTo>
                    <a:pt x="698500" y="44450"/>
                  </a:lnTo>
                  <a:lnTo>
                    <a:pt x="698500" y="31750"/>
                  </a:lnTo>
                  <a:lnTo>
                    <a:pt x="749300" y="31750"/>
                  </a:lnTo>
                  <a:lnTo>
                    <a:pt x="685800" y="0"/>
                  </a:lnTo>
                  <a:close/>
                </a:path>
                <a:path w="762000" h="76200">
                  <a:moveTo>
                    <a:pt x="685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85800" y="44450"/>
                  </a:lnTo>
                  <a:lnTo>
                    <a:pt x="685800" y="31750"/>
                  </a:lnTo>
                  <a:close/>
                </a:path>
                <a:path w="762000" h="76200">
                  <a:moveTo>
                    <a:pt x="749300" y="31750"/>
                  </a:moveTo>
                  <a:lnTo>
                    <a:pt x="698500" y="31750"/>
                  </a:lnTo>
                  <a:lnTo>
                    <a:pt x="698500" y="44450"/>
                  </a:lnTo>
                  <a:lnTo>
                    <a:pt x="749300" y="44450"/>
                  </a:lnTo>
                  <a:lnTo>
                    <a:pt x="762000" y="38100"/>
                  </a:lnTo>
                  <a:lnTo>
                    <a:pt x="7493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0"/>
            <p:cNvSpPr txBox="1"/>
            <p:nvPr/>
          </p:nvSpPr>
          <p:spPr>
            <a:xfrm>
              <a:off x="5524753" y="4823211"/>
              <a:ext cx="521334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</a:t>
              </a:r>
              <a:r>
                <a:rPr sz="1800" baseline="-20833" dirty="0">
                  <a:latin typeface="Times New Roman"/>
                  <a:cs typeface="Times New Roman"/>
                </a:rPr>
                <a:t>2</a:t>
              </a:r>
              <a:r>
                <a:rPr sz="1800" dirty="0">
                  <a:latin typeface="Times New Roman"/>
                  <a:cs typeface="Times New Roman"/>
                </a:rPr>
                <a:t>,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solidFill>
                    <a:srgbClr val="3333CC"/>
                  </a:solidFill>
                  <a:latin typeface="Times New Roman"/>
                  <a:cs typeface="Times New Roman"/>
                </a:rPr>
                <a:t>u</a:t>
              </a:r>
              <a:r>
                <a:rPr sz="1800" baseline="-20833" dirty="0">
                  <a:solidFill>
                    <a:srgbClr val="3333CC"/>
                  </a:solidFill>
                  <a:latin typeface="Times New Roman"/>
                  <a:cs typeface="Times New Roman"/>
                </a:rPr>
                <a:t>2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51" name="object 31"/>
            <p:cNvSpPr/>
            <p:nvPr/>
          </p:nvSpPr>
          <p:spPr>
            <a:xfrm>
              <a:off x="7467600" y="4530222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0" y="304800"/>
                  </a:moveTo>
                  <a:lnTo>
                    <a:pt x="3477" y="263453"/>
                  </a:lnTo>
                  <a:lnTo>
                    <a:pt x="13608" y="223793"/>
                  </a:lnTo>
                  <a:lnTo>
                    <a:pt x="29938" y="186183"/>
                  </a:lnTo>
                  <a:lnTo>
                    <a:pt x="52013" y="150988"/>
                  </a:lnTo>
                  <a:lnTo>
                    <a:pt x="79380" y="118571"/>
                  </a:lnTo>
                  <a:lnTo>
                    <a:pt x="111585" y="89296"/>
                  </a:lnTo>
                  <a:lnTo>
                    <a:pt x="148174" y="63527"/>
                  </a:lnTo>
                  <a:lnTo>
                    <a:pt x="188693" y="41627"/>
                  </a:lnTo>
                  <a:lnTo>
                    <a:pt x="232689" y="23961"/>
                  </a:lnTo>
                  <a:lnTo>
                    <a:pt x="279708" y="10892"/>
                  </a:lnTo>
                  <a:lnTo>
                    <a:pt x="329296" y="2783"/>
                  </a:lnTo>
                  <a:lnTo>
                    <a:pt x="381000" y="0"/>
                  </a:lnTo>
                  <a:lnTo>
                    <a:pt x="432703" y="2783"/>
                  </a:lnTo>
                  <a:lnTo>
                    <a:pt x="482291" y="10892"/>
                  </a:lnTo>
                  <a:lnTo>
                    <a:pt x="529310" y="23961"/>
                  </a:lnTo>
                  <a:lnTo>
                    <a:pt x="573306" y="41627"/>
                  </a:lnTo>
                  <a:lnTo>
                    <a:pt x="613825" y="63527"/>
                  </a:lnTo>
                  <a:lnTo>
                    <a:pt x="650414" y="89296"/>
                  </a:lnTo>
                  <a:lnTo>
                    <a:pt x="682619" y="118571"/>
                  </a:lnTo>
                  <a:lnTo>
                    <a:pt x="709986" y="150988"/>
                  </a:lnTo>
                  <a:lnTo>
                    <a:pt x="732061" y="186183"/>
                  </a:lnTo>
                  <a:lnTo>
                    <a:pt x="748391" y="223793"/>
                  </a:lnTo>
                  <a:lnTo>
                    <a:pt x="758522" y="263453"/>
                  </a:lnTo>
                  <a:lnTo>
                    <a:pt x="762000" y="304800"/>
                  </a:lnTo>
                  <a:lnTo>
                    <a:pt x="758522" y="346146"/>
                  </a:lnTo>
                  <a:lnTo>
                    <a:pt x="748391" y="385806"/>
                  </a:lnTo>
                  <a:lnTo>
                    <a:pt x="732061" y="423416"/>
                  </a:lnTo>
                  <a:lnTo>
                    <a:pt x="709986" y="458611"/>
                  </a:lnTo>
                  <a:lnTo>
                    <a:pt x="682619" y="491028"/>
                  </a:lnTo>
                  <a:lnTo>
                    <a:pt x="650414" y="520303"/>
                  </a:lnTo>
                  <a:lnTo>
                    <a:pt x="613825" y="546072"/>
                  </a:lnTo>
                  <a:lnTo>
                    <a:pt x="573306" y="567972"/>
                  </a:lnTo>
                  <a:lnTo>
                    <a:pt x="529310" y="585638"/>
                  </a:lnTo>
                  <a:lnTo>
                    <a:pt x="482291" y="598707"/>
                  </a:lnTo>
                  <a:lnTo>
                    <a:pt x="432703" y="606816"/>
                  </a:lnTo>
                  <a:lnTo>
                    <a:pt x="381000" y="609600"/>
                  </a:lnTo>
                  <a:lnTo>
                    <a:pt x="329296" y="606816"/>
                  </a:lnTo>
                  <a:lnTo>
                    <a:pt x="279708" y="598707"/>
                  </a:lnTo>
                  <a:lnTo>
                    <a:pt x="232689" y="585638"/>
                  </a:lnTo>
                  <a:lnTo>
                    <a:pt x="188693" y="567972"/>
                  </a:lnTo>
                  <a:lnTo>
                    <a:pt x="148174" y="546072"/>
                  </a:lnTo>
                  <a:lnTo>
                    <a:pt x="111585" y="520303"/>
                  </a:lnTo>
                  <a:lnTo>
                    <a:pt x="79380" y="491028"/>
                  </a:lnTo>
                  <a:lnTo>
                    <a:pt x="52013" y="458611"/>
                  </a:lnTo>
                  <a:lnTo>
                    <a:pt x="29938" y="423416"/>
                  </a:lnTo>
                  <a:lnTo>
                    <a:pt x="13608" y="385806"/>
                  </a:lnTo>
                  <a:lnTo>
                    <a:pt x="3477" y="346146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2"/>
            <p:cNvSpPr/>
            <p:nvPr/>
          </p:nvSpPr>
          <p:spPr>
            <a:xfrm>
              <a:off x="7553962" y="489564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4"/>
            <p:cNvSpPr/>
            <p:nvPr/>
          </p:nvSpPr>
          <p:spPr>
            <a:xfrm>
              <a:off x="7767828" y="4449450"/>
              <a:ext cx="161544" cy="16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6"/>
            <p:cNvSpPr txBox="1"/>
            <p:nvPr/>
          </p:nvSpPr>
          <p:spPr>
            <a:xfrm>
              <a:off x="7598409" y="4098752"/>
              <a:ext cx="52197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Times New Roman"/>
                  <a:cs typeface="Times New Roman"/>
                </a:rPr>
                <a:t>i</a:t>
              </a:r>
              <a:r>
                <a:rPr sz="1800" spc="-7" baseline="-20833" dirty="0">
                  <a:latin typeface="Times New Roman"/>
                  <a:cs typeface="Times New Roman"/>
                </a:rPr>
                <a:t>2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u</a:t>
              </a:r>
              <a:r>
                <a:rPr lang="it-IT" sz="1800" baseline="-20833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57" name="object 37"/>
            <p:cNvSpPr/>
            <p:nvPr/>
          </p:nvSpPr>
          <p:spPr>
            <a:xfrm>
              <a:off x="6934200" y="5177922"/>
              <a:ext cx="609600" cy="76200"/>
            </a:xfrm>
            <a:custGeom>
              <a:avLst/>
              <a:gdLst/>
              <a:ahLst/>
              <a:cxnLst/>
              <a:rect l="l" t="t" r="r" b="b"/>
              <a:pathLst>
                <a:path w="609600" h="76200">
                  <a:moveTo>
                    <a:pt x="533400" y="0"/>
                  </a:moveTo>
                  <a:lnTo>
                    <a:pt x="533400" y="76200"/>
                  </a:lnTo>
                  <a:lnTo>
                    <a:pt x="596900" y="44450"/>
                  </a:lnTo>
                  <a:lnTo>
                    <a:pt x="546100" y="44450"/>
                  </a:lnTo>
                  <a:lnTo>
                    <a:pt x="546100" y="31750"/>
                  </a:lnTo>
                  <a:lnTo>
                    <a:pt x="596900" y="31750"/>
                  </a:lnTo>
                  <a:lnTo>
                    <a:pt x="533400" y="0"/>
                  </a:lnTo>
                  <a:close/>
                </a:path>
                <a:path w="609600" h="76200">
                  <a:moveTo>
                    <a:pt x="5334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</a:path>
                <a:path w="609600" h="76200">
                  <a:moveTo>
                    <a:pt x="596900" y="31750"/>
                  </a:moveTo>
                  <a:lnTo>
                    <a:pt x="546100" y="31750"/>
                  </a:lnTo>
                  <a:lnTo>
                    <a:pt x="546100" y="44450"/>
                  </a:lnTo>
                  <a:lnTo>
                    <a:pt x="596900" y="44450"/>
                  </a:lnTo>
                  <a:lnTo>
                    <a:pt x="609600" y="38100"/>
                  </a:lnTo>
                  <a:lnTo>
                    <a:pt x="5969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8"/>
            <p:cNvSpPr txBox="1"/>
            <p:nvPr/>
          </p:nvSpPr>
          <p:spPr>
            <a:xfrm>
              <a:off x="6988809" y="4861311"/>
              <a:ext cx="521334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Times New Roman"/>
                  <a:cs typeface="Times New Roman"/>
                </a:rPr>
                <a:t>i</a:t>
              </a:r>
              <a:r>
                <a:rPr sz="1800" baseline="-20833" dirty="0">
                  <a:latin typeface="Times New Roman"/>
                  <a:cs typeface="Times New Roman"/>
                </a:rPr>
                <a:t>2</a:t>
              </a:r>
              <a:r>
                <a:rPr sz="1800" dirty="0">
                  <a:latin typeface="Times New Roman"/>
                  <a:cs typeface="Times New Roman"/>
                </a:rPr>
                <a:t>,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u</a:t>
              </a:r>
              <a:r>
                <a:rPr lang="it-IT" sz="1800" baseline="-20833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59" name="object 24"/>
            <p:cNvSpPr txBox="1"/>
            <p:nvPr/>
          </p:nvSpPr>
          <p:spPr>
            <a:xfrm>
              <a:off x="6430087" y="5035355"/>
              <a:ext cx="39344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solidFill>
                    <a:srgbClr val="FF0000"/>
                  </a:solidFill>
                  <a:latin typeface="Symbol"/>
                  <a:cs typeface="Symbol"/>
                </a:rPr>
                <a:t>A1</a:t>
              </a:r>
              <a:endParaRPr sz="2400" b="1" dirty="0">
                <a:solidFill>
                  <a:srgbClr val="FF0000"/>
                </a:solidFill>
                <a:latin typeface="Symbol"/>
                <a:cs typeface="Symbol"/>
              </a:endParaRPr>
            </a:p>
          </p:txBody>
        </p:sp>
        <p:sp>
          <p:nvSpPr>
            <p:cNvPr id="60" name="object 24"/>
            <p:cNvSpPr txBox="1"/>
            <p:nvPr/>
          </p:nvSpPr>
          <p:spPr>
            <a:xfrm>
              <a:off x="7767828" y="5035355"/>
              <a:ext cx="39344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solidFill>
                    <a:srgbClr val="FF0000"/>
                  </a:solidFill>
                  <a:latin typeface="Symbol"/>
                  <a:cs typeface="Symbol"/>
                </a:rPr>
                <a:t>B</a:t>
              </a:r>
              <a:endParaRPr sz="2400" b="1" dirty="0">
                <a:solidFill>
                  <a:srgbClr val="FF0000"/>
                </a:solidFill>
                <a:latin typeface="Symbol"/>
                <a:cs typeface="Symbol"/>
              </a:endParaRPr>
            </a:p>
          </p:txBody>
        </p:sp>
        <p:sp>
          <p:nvSpPr>
            <p:cNvPr id="44" name="object 24"/>
            <p:cNvSpPr txBox="1"/>
            <p:nvPr/>
          </p:nvSpPr>
          <p:spPr>
            <a:xfrm>
              <a:off x="5037620" y="5033444"/>
              <a:ext cx="39344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it-IT" sz="2400" b="1" dirty="0">
                  <a:solidFill>
                    <a:srgbClr val="FFFF00"/>
                  </a:solidFill>
                  <a:latin typeface="Symbol"/>
                  <a:cs typeface="Symbol"/>
                </a:rPr>
                <a:t>A</a:t>
              </a:r>
              <a:endParaRPr sz="2400" b="1" dirty="0">
                <a:solidFill>
                  <a:srgbClr val="FFFF00"/>
                </a:solidFill>
                <a:latin typeface="Symbol"/>
                <a:cs typeface="Symbol"/>
              </a:endParaRPr>
            </a:p>
          </p:txBody>
        </p:sp>
        <p:grpSp>
          <p:nvGrpSpPr>
            <p:cNvPr id="87" name="Gruppo 86"/>
            <p:cNvGrpSpPr/>
            <p:nvPr/>
          </p:nvGrpSpPr>
          <p:grpSpPr>
            <a:xfrm>
              <a:off x="5486561" y="5541061"/>
              <a:ext cx="2803237" cy="1167648"/>
              <a:chOff x="5486561" y="5541061"/>
              <a:chExt cx="2803237" cy="1167648"/>
            </a:xfrm>
          </p:grpSpPr>
          <p:sp>
            <p:nvSpPr>
              <p:cNvPr id="62" name="object 20"/>
              <p:cNvSpPr/>
              <p:nvPr/>
            </p:nvSpPr>
            <p:spPr>
              <a:xfrm>
                <a:off x="5486561" y="5641909"/>
                <a:ext cx="7620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609600">
                    <a:moveTo>
                      <a:pt x="0" y="304800"/>
                    </a:moveTo>
                    <a:lnTo>
                      <a:pt x="3477" y="263453"/>
                    </a:lnTo>
                    <a:lnTo>
                      <a:pt x="13608" y="223793"/>
                    </a:lnTo>
                    <a:lnTo>
                      <a:pt x="29938" y="186183"/>
                    </a:lnTo>
                    <a:lnTo>
                      <a:pt x="52013" y="150988"/>
                    </a:lnTo>
                    <a:lnTo>
                      <a:pt x="79380" y="118571"/>
                    </a:lnTo>
                    <a:lnTo>
                      <a:pt x="111585" y="89296"/>
                    </a:lnTo>
                    <a:lnTo>
                      <a:pt x="148174" y="63527"/>
                    </a:lnTo>
                    <a:lnTo>
                      <a:pt x="188693" y="41627"/>
                    </a:lnTo>
                    <a:lnTo>
                      <a:pt x="232689" y="23961"/>
                    </a:lnTo>
                    <a:lnTo>
                      <a:pt x="279708" y="10892"/>
                    </a:lnTo>
                    <a:lnTo>
                      <a:pt x="329296" y="2783"/>
                    </a:lnTo>
                    <a:lnTo>
                      <a:pt x="381000" y="0"/>
                    </a:lnTo>
                    <a:lnTo>
                      <a:pt x="432703" y="2783"/>
                    </a:lnTo>
                    <a:lnTo>
                      <a:pt x="482291" y="10892"/>
                    </a:lnTo>
                    <a:lnTo>
                      <a:pt x="529310" y="23961"/>
                    </a:lnTo>
                    <a:lnTo>
                      <a:pt x="573306" y="41627"/>
                    </a:lnTo>
                    <a:lnTo>
                      <a:pt x="613825" y="63527"/>
                    </a:lnTo>
                    <a:lnTo>
                      <a:pt x="650414" y="89296"/>
                    </a:lnTo>
                    <a:lnTo>
                      <a:pt x="682619" y="118571"/>
                    </a:lnTo>
                    <a:lnTo>
                      <a:pt x="709986" y="150988"/>
                    </a:lnTo>
                    <a:lnTo>
                      <a:pt x="732061" y="186183"/>
                    </a:lnTo>
                    <a:lnTo>
                      <a:pt x="748391" y="223793"/>
                    </a:lnTo>
                    <a:lnTo>
                      <a:pt x="758522" y="263453"/>
                    </a:lnTo>
                    <a:lnTo>
                      <a:pt x="762000" y="304800"/>
                    </a:lnTo>
                    <a:lnTo>
                      <a:pt x="758522" y="346146"/>
                    </a:lnTo>
                    <a:lnTo>
                      <a:pt x="748391" y="385806"/>
                    </a:lnTo>
                    <a:lnTo>
                      <a:pt x="732061" y="423416"/>
                    </a:lnTo>
                    <a:lnTo>
                      <a:pt x="709986" y="458611"/>
                    </a:lnTo>
                    <a:lnTo>
                      <a:pt x="682619" y="491028"/>
                    </a:lnTo>
                    <a:lnTo>
                      <a:pt x="650414" y="520303"/>
                    </a:lnTo>
                    <a:lnTo>
                      <a:pt x="613825" y="546072"/>
                    </a:lnTo>
                    <a:lnTo>
                      <a:pt x="573306" y="567972"/>
                    </a:lnTo>
                    <a:lnTo>
                      <a:pt x="529310" y="585638"/>
                    </a:lnTo>
                    <a:lnTo>
                      <a:pt x="482291" y="598707"/>
                    </a:lnTo>
                    <a:lnTo>
                      <a:pt x="432703" y="606816"/>
                    </a:lnTo>
                    <a:lnTo>
                      <a:pt x="381000" y="609600"/>
                    </a:lnTo>
                    <a:lnTo>
                      <a:pt x="329296" y="606816"/>
                    </a:lnTo>
                    <a:lnTo>
                      <a:pt x="279708" y="598707"/>
                    </a:lnTo>
                    <a:lnTo>
                      <a:pt x="232689" y="585638"/>
                    </a:lnTo>
                    <a:lnTo>
                      <a:pt x="188693" y="567972"/>
                    </a:lnTo>
                    <a:lnTo>
                      <a:pt x="148174" y="546072"/>
                    </a:lnTo>
                    <a:lnTo>
                      <a:pt x="111585" y="520303"/>
                    </a:lnTo>
                    <a:lnTo>
                      <a:pt x="79380" y="491028"/>
                    </a:lnTo>
                    <a:lnTo>
                      <a:pt x="52013" y="458611"/>
                    </a:lnTo>
                    <a:lnTo>
                      <a:pt x="29938" y="423416"/>
                    </a:lnTo>
                    <a:lnTo>
                      <a:pt x="13608" y="385806"/>
                    </a:lnTo>
                    <a:lnTo>
                      <a:pt x="3477" y="346146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21"/>
              <p:cNvSpPr/>
              <p:nvPr/>
            </p:nvSpPr>
            <p:spPr>
              <a:xfrm>
                <a:off x="5586058" y="6022909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342900" y="0"/>
                    </a:moveTo>
                    <a:lnTo>
                      <a:pt x="296375" y="3130"/>
                    </a:lnTo>
                    <a:lnTo>
                      <a:pt x="251751" y="12250"/>
                    </a:lnTo>
                    <a:lnTo>
                      <a:pt x="209436" y="26949"/>
                    </a:lnTo>
                    <a:lnTo>
                      <a:pt x="169841" y="46820"/>
                    </a:lnTo>
                    <a:lnTo>
                      <a:pt x="133373" y="71454"/>
                    </a:lnTo>
                    <a:lnTo>
                      <a:pt x="100441" y="100441"/>
                    </a:lnTo>
                    <a:lnTo>
                      <a:pt x="71454" y="133373"/>
                    </a:lnTo>
                    <a:lnTo>
                      <a:pt x="46820" y="169841"/>
                    </a:lnTo>
                    <a:lnTo>
                      <a:pt x="26949" y="209436"/>
                    </a:lnTo>
                    <a:lnTo>
                      <a:pt x="12250" y="251751"/>
                    </a:lnTo>
                    <a:lnTo>
                      <a:pt x="3130" y="296375"/>
                    </a:lnTo>
                    <a:lnTo>
                      <a:pt x="0" y="342900"/>
                    </a:lnTo>
                    <a:lnTo>
                      <a:pt x="3130" y="389424"/>
                    </a:lnTo>
                    <a:lnTo>
                      <a:pt x="12250" y="434048"/>
                    </a:lnTo>
                    <a:lnTo>
                      <a:pt x="26949" y="476363"/>
                    </a:lnTo>
                    <a:lnTo>
                      <a:pt x="46820" y="515958"/>
                    </a:lnTo>
                    <a:lnTo>
                      <a:pt x="71454" y="552426"/>
                    </a:lnTo>
                    <a:lnTo>
                      <a:pt x="100441" y="585358"/>
                    </a:lnTo>
                    <a:lnTo>
                      <a:pt x="133373" y="614345"/>
                    </a:lnTo>
                    <a:lnTo>
                      <a:pt x="169841" y="638979"/>
                    </a:lnTo>
                    <a:lnTo>
                      <a:pt x="209436" y="658850"/>
                    </a:lnTo>
                    <a:lnTo>
                      <a:pt x="251751" y="673549"/>
                    </a:lnTo>
                    <a:lnTo>
                      <a:pt x="296375" y="682669"/>
                    </a:lnTo>
                    <a:lnTo>
                      <a:pt x="342900" y="685800"/>
                    </a:lnTo>
                    <a:lnTo>
                      <a:pt x="389424" y="682669"/>
                    </a:lnTo>
                    <a:lnTo>
                      <a:pt x="434048" y="673549"/>
                    </a:lnTo>
                    <a:lnTo>
                      <a:pt x="476363" y="658850"/>
                    </a:lnTo>
                    <a:lnTo>
                      <a:pt x="515958" y="638979"/>
                    </a:lnTo>
                    <a:lnTo>
                      <a:pt x="552426" y="614345"/>
                    </a:lnTo>
                    <a:lnTo>
                      <a:pt x="585358" y="585358"/>
                    </a:lnTo>
                    <a:lnTo>
                      <a:pt x="614345" y="552426"/>
                    </a:lnTo>
                    <a:lnTo>
                      <a:pt x="638979" y="515958"/>
                    </a:lnTo>
                    <a:lnTo>
                      <a:pt x="658850" y="476363"/>
                    </a:lnTo>
                    <a:lnTo>
                      <a:pt x="673549" y="434048"/>
                    </a:lnTo>
                    <a:lnTo>
                      <a:pt x="682669" y="389424"/>
                    </a:lnTo>
                    <a:lnTo>
                      <a:pt x="685800" y="342900"/>
                    </a:lnTo>
                    <a:lnTo>
                      <a:pt x="682669" y="296375"/>
                    </a:lnTo>
                    <a:lnTo>
                      <a:pt x="673549" y="251751"/>
                    </a:lnTo>
                    <a:lnTo>
                      <a:pt x="658850" y="209436"/>
                    </a:lnTo>
                    <a:lnTo>
                      <a:pt x="638979" y="169841"/>
                    </a:lnTo>
                    <a:lnTo>
                      <a:pt x="614345" y="133373"/>
                    </a:lnTo>
                    <a:lnTo>
                      <a:pt x="585358" y="100441"/>
                    </a:lnTo>
                    <a:lnTo>
                      <a:pt x="552426" y="71454"/>
                    </a:lnTo>
                    <a:lnTo>
                      <a:pt x="515958" y="46820"/>
                    </a:lnTo>
                    <a:lnTo>
                      <a:pt x="476363" y="26949"/>
                    </a:lnTo>
                    <a:lnTo>
                      <a:pt x="434048" y="12250"/>
                    </a:lnTo>
                    <a:lnTo>
                      <a:pt x="389424" y="3130"/>
                    </a:lnTo>
                    <a:lnTo>
                      <a:pt x="342900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sz="2800"/>
              </a:p>
            </p:txBody>
          </p:sp>
          <p:sp>
            <p:nvSpPr>
              <p:cNvPr id="64" name="object 22"/>
              <p:cNvSpPr/>
              <p:nvPr/>
            </p:nvSpPr>
            <p:spPr>
              <a:xfrm>
                <a:off x="5573874" y="6022909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0" y="342900"/>
                    </a:moveTo>
                    <a:lnTo>
                      <a:pt x="3130" y="296375"/>
                    </a:lnTo>
                    <a:lnTo>
                      <a:pt x="12250" y="251751"/>
                    </a:lnTo>
                    <a:lnTo>
                      <a:pt x="26949" y="209436"/>
                    </a:lnTo>
                    <a:lnTo>
                      <a:pt x="46820" y="169841"/>
                    </a:lnTo>
                    <a:lnTo>
                      <a:pt x="71454" y="133373"/>
                    </a:lnTo>
                    <a:lnTo>
                      <a:pt x="100441" y="100441"/>
                    </a:lnTo>
                    <a:lnTo>
                      <a:pt x="133373" y="71454"/>
                    </a:lnTo>
                    <a:lnTo>
                      <a:pt x="169841" y="46820"/>
                    </a:lnTo>
                    <a:lnTo>
                      <a:pt x="209436" y="26949"/>
                    </a:lnTo>
                    <a:lnTo>
                      <a:pt x="251751" y="12250"/>
                    </a:lnTo>
                    <a:lnTo>
                      <a:pt x="296375" y="3130"/>
                    </a:lnTo>
                    <a:lnTo>
                      <a:pt x="342900" y="0"/>
                    </a:lnTo>
                    <a:lnTo>
                      <a:pt x="389424" y="3130"/>
                    </a:lnTo>
                    <a:lnTo>
                      <a:pt x="434048" y="12250"/>
                    </a:lnTo>
                    <a:lnTo>
                      <a:pt x="476363" y="26949"/>
                    </a:lnTo>
                    <a:lnTo>
                      <a:pt x="515958" y="46820"/>
                    </a:lnTo>
                    <a:lnTo>
                      <a:pt x="552426" y="71454"/>
                    </a:lnTo>
                    <a:lnTo>
                      <a:pt x="585358" y="100441"/>
                    </a:lnTo>
                    <a:lnTo>
                      <a:pt x="614345" y="133373"/>
                    </a:lnTo>
                    <a:lnTo>
                      <a:pt x="638979" y="169841"/>
                    </a:lnTo>
                    <a:lnTo>
                      <a:pt x="658850" y="209436"/>
                    </a:lnTo>
                    <a:lnTo>
                      <a:pt x="673549" y="251751"/>
                    </a:lnTo>
                    <a:lnTo>
                      <a:pt x="682669" y="296375"/>
                    </a:lnTo>
                    <a:lnTo>
                      <a:pt x="685800" y="342900"/>
                    </a:lnTo>
                    <a:lnTo>
                      <a:pt x="682669" y="389424"/>
                    </a:lnTo>
                    <a:lnTo>
                      <a:pt x="673549" y="434048"/>
                    </a:lnTo>
                    <a:lnTo>
                      <a:pt x="658850" y="476363"/>
                    </a:lnTo>
                    <a:lnTo>
                      <a:pt x="638979" y="515958"/>
                    </a:lnTo>
                    <a:lnTo>
                      <a:pt x="614345" y="552426"/>
                    </a:lnTo>
                    <a:lnTo>
                      <a:pt x="585358" y="585358"/>
                    </a:lnTo>
                    <a:lnTo>
                      <a:pt x="552426" y="614345"/>
                    </a:lnTo>
                    <a:lnTo>
                      <a:pt x="515958" y="638979"/>
                    </a:lnTo>
                    <a:lnTo>
                      <a:pt x="476363" y="658850"/>
                    </a:lnTo>
                    <a:lnTo>
                      <a:pt x="434048" y="673549"/>
                    </a:lnTo>
                    <a:lnTo>
                      <a:pt x="389424" y="682669"/>
                    </a:lnTo>
                    <a:lnTo>
                      <a:pt x="342900" y="685800"/>
                    </a:lnTo>
                    <a:lnTo>
                      <a:pt x="296375" y="682669"/>
                    </a:lnTo>
                    <a:lnTo>
                      <a:pt x="251751" y="673549"/>
                    </a:lnTo>
                    <a:lnTo>
                      <a:pt x="209436" y="658850"/>
                    </a:lnTo>
                    <a:lnTo>
                      <a:pt x="169841" y="638979"/>
                    </a:lnTo>
                    <a:lnTo>
                      <a:pt x="133373" y="614345"/>
                    </a:lnTo>
                    <a:lnTo>
                      <a:pt x="100441" y="585358"/>
                    </a:lnTo>
                    <a:lnTo>
                      <a:pt x="71454" y="552426"/>
                    </a:lnTo>
                    <a:lnTo>
                      <a:pt x="46820" y="515958"/>
                    </a:lnTo>
                    <a:lnTo>
                      <a:pt x="26949" y="476363"/>
                    </a:lnTo>
                    <a:lnTo>
                      <a:pt x="12250" y="434048"/>
                    </a:lnTo>
                    <a:lnTo>
                      <a:pt x="3130" y="389424"/>
                    </a:ln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0000"/>
              </a:solidFill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23"/>
              <p:cNvSpPr/>
              <p:nvPr/>
            </p:nvSpPr>
            <p:spPr>
              <a:xfrm>
                <a:off x="5786789" y="5561137"/>
                <a:ext cx="161544" cy="16154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24"/>
              <p:cNvSpPr txBox="1"/>
              <p:nvPr/>
            </p:nvSpPr>
            <p:spPr>
              <a:xfrm>
                <a:off x="5785391" y="6168689"/>
                <a:ext cx="393447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400" b="1" dirty="0">
                    <a:solidFill>
                      <a:srgbClr val="FFFF00"/>
                    </a:solidFill>
                    <a:latin typeface="Symbol"/>
                    <a:cs typeface="Symbol"/>
                  </a:rPr>
                  <a:t>A</a:t>
                </a:r>
                <a:endParaRPr sz="2400" b="1" dirty="0">
                  <a:solidFill>
                    <a:srgbClr val="FFFF00"/>
                  </a:solidFill>
                  <a:latin typeface="Symbol"/>
                  <a:cs typeface="Symbol"/>
                </a:endParaRPr>
              </a:p>
            </p:txBody>
          </p:sp>
          <p:sp>
            <p:nvSpPr>
              <p:cNvPr id="70" name="object 29"/>
              <p:cNvSpPr/>
              <p:nvPr/>
            </p:nvSpPr>
            <p:spPr>
              <a:xfrm>
                <a:off x="6248561" y="6289609"/>
                <a:ext cx="7620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">
                    <a:moveTo>
                      <a:pt x="685800" y="0"/>
                    </a:moveTo>
                    <a:lnTo>
                      <a:pt x="685800" y="76200"/>
                    </a:lnTo>
                    <a:lnTo>
                      <a:pt x="749300" y="44450"/>
                    </a:lnTo>
                    <a:lnTo>
                      <a:pt x="698500" y="44450"/>
                    </a:lnTo>
                    <a:lnTo>
                      <a:pt x="698500" y="31750"/>
                    </a:lnTo>
                    <a:lnTo>
                      <a:pt x="749300" y="31750"/>
                    </a:lnTo>
                    <a:lnTo>
                      <a:pt x="685800" y="0"/>
                    </a:lnTo>
                    <a:close/>
                  </a:path>
                  <a:path w="762000" h="76200">
                    <a:moveTo>
                      <a:pt x="685800" y="31750"/>
                    </a:moveTo>
                    <a:lnTo>
                      <a:pt x="0" y="31750"/>
                    </a:lnTo>
                    <a:lnTo>
                      <a:pt x="0" y="44450"/>
                    </a:lnTo>
                    <a:lnTo>
                      <a:pt x="685800" y="44450"/>
                    </a:lnTo>
                    <a:lnTo>
                      <a:pt x="685800" y="31750"/>
                    </a:lnTo>
                    <a:close/>
                  </a:path>
                  <a:path w="762000" h="76200">
                    <a:moveTo>
                      <a:pt x="749300" y="31750"/>
                    </a:moveTo>
                    <a:lnTo>
                      <a:pt x="698500" y="31750"/>
                    </a:lnTo>
                    <a:lnTo>
                      <a:pt x="698500" y="44450"/>
                    </a:lnTo>
                    <a:lnTo>
                      <a:pt x="749300" y="44450"/>
                    </a:lnTo>
                    <a:lnTo>
                      <a:pt x="762000" y="38100"/>
                    </a:lnTo>
                    <a:lnTo>
                      <a:pt x="749300" y="3175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30"/>
              <p:cNvSpPr txBox="1"/>
              <p:nvPr/>
            </p:nvSpPr>
            <p:spPr>
              <a:xfrm>
                <a:off x="6286914" y="5934898"/>
                <a:ext cx="521334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dirty="0">
                    <a:latin typeface="Times New Roman"/>
                    <a:cs typeface="Times New Roman"/>
                  </a:rPr>
                  <a:t>i</a:t>
                </a:r>
                <a:r>
                  <a:rPr sz="1800" baseline="-20833" dirty="0">
                    <a:latin typeface="Times New Roman"/>
                    <a:cs typeface="Times New Roman"/>
                  </a:rPr>
                  <a:t>2</a:t>
                </a:r>
                <a:r>
                  <a:rPr sz="1800" dirty="0">
                    <a:latin typeface="Times New Roman"/>
                    <a:cs typeface="Times New Roman"/>
                  </a:rPr>
                  <a:t>,</a:t>
                </a:r>
                <a:r>
                  <a:rPr sz="1800" spc="-60" dirty="0">
                    <a:latin typeface="Times New Roman"/>
                    <a:cs typeface="Times New Roman"/>
                  </a:rPr>
                  <a:t> </a:t>
                </a:r>
                <a:r>
                  <a:rPr sz="1800" dirty="0">
                    <a:solidFill>
                      <a:srgbClr val="3333CC"/>
                    </a:solidFill>
                    <a:latin typeface="Times New Roman"/>
                    <a:cs typeface="Times New Roman"/>
                  </a:rPr>
                  <a:t>u</a:t>
                </a:r>
                <a:r>
                  <a:rPr sz="1800" baseline="-20833" dirty="0">
                    <a:solidFill>
                      <a:srgbClr val="3333CC"/>
                    </a:solidFill>
                    <a:latin typeface="Times New Roman"/>
                    <a:cs typeface="Times New Roman"/>
                  </a:rPr>
                  <a:t>2</a:t>
                </a:r>
                <a:endParaRPr sz="1800" baseline="-20833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object 31"/>
              <p:cNvSpPr/>
              <p:nvPr/>
            </p:nvSpPr>
            <p:spPr>
              <a:xfrm>
                <a:off x="6946493" y="5621833"/>
                <a:ext cx="7620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609600">
                    <a:moveTo>
                      <a:pt x="0" y="304800"/>
                    </a:moveTo>
                    <a:lnTo>
                      <a:pt x="3477" y="263453"/>
                    </a:lnTo>
                    <a:lnTo>
                      <a:pt x="13608" y="223793"/>
                    </a:lnTo>
                    <a:lnTo>
                      <a:pt x="29938" y="186183"/>
                    </a:lnTo>
                    <a:lnTo>
                      <a:pt x="52013" y="150988"/>
                    </a:lnTo>
                    <a:lnTo>
                      <a:pt x="79380" y="118571"/>
                    </a:lnTo>
                    <a:lnTo>
                      <a:pt x="111585" y="89296"/>
                    </a:lnTo>
                    <a:lnTo>
                      <a:pt x="148174" y="63527"/>
                    </a:lnTo>
                    <a:lnTo>
                      <a:pt x="188693" y="41627"/>
                    </a:lnTo>
                    <a:lnTo>
                      <a:pt x="232689" y="23961"/>
                    </a:lnTo>
                    <a:lnTo>
                      <a:pt x="279708" y="10892"/>
                    </a:lnTo>
                    <a:lnTo>
                      <a:pt x="329296" y="2783"/>
                    </a:lnTo>
                    <a:lnTo>
                      <a:pt x="381000" y="0"/>
                    </a:lnTo>
                    <a:lnTo>
                      <a:pt x="432703" y="2783"/>
                    </a:lnTo>
                    <a:lnTo>
                      <a:pt x="482291" y="10892"/>
                    </a:lnTo>
                    <a:lnTo>
                      <a:pt x="529310" y="23961"/>
                    </a:lnTo>
                    <a:lnTo>
                      <a:pt x="573306" y="41627"/>
                    </a:lnTo>
                    <a:lnTo>
                      <a:pt x="613825" y="63527"/>
                    </a:lnTo>
                    <a:lnTo>
                      <a:pt x="650414" y="89296"/>
                    </a:lnTo>
                    <a:lnTo>
                      <a:pt x="682619" y="118571"/>
                    </a:lnTo>
                    <a:lnTo>
                      <a:pt x="709986" y="150988"/>
                    </a:lnTo>
                    <a:lnTo>
                      <a:pt x="732061" y="186183"/>
                    </a:lnTo>
                    <a:lnTo>
                      <a:pt x="748391" y="223793"/>
                    </a:lnTo>
                    <a:lnTo>
                      <a:pt x="758522" y="263453"/>
                    </a:lnTo>
                    <a:lnTo>
                      <a:pt x="762000" y="304800"/>
                    </a:lnTo>
                    <a:lnTo>
                      <a:pt x="758522" y="346146"/>
                    </a:lnTo>
                    <a:lnTo>
                      <a:pt x="748391" y="385806"/>
                    </a:lnTo>
                    <a:lnTo>
                      <a:pt x="732061" y="423416"/>
                    </a:lnTo>
                    <a:lnTo>
                      <a:pt x="709986" y="458611"/>
                    </a:lnTo>
                    <a:lnTo>
                      <a:pt x="682619" y="491028"/>
                    </a:lnTo>
                    <a:lnTo>
                      <a:pt x="650414" y="520303"/>
                    </a:lnTo>
                    <a:lnTo>
                      <a:pt x="613825" y="546072"/>
                    </a:lnTo>
                    <a:lnTo>
                      <a:pt x="573306" y="567972"/>
                    </a:lnTo>
                    <a:lnTo>
                      <a:pt x="529310" y="585638"/>
                    </a:lnTo>
                    <a:lnTo>
                      <a:pt x="482291" y="598707"/>
                    </a:lnTo>
                    <a:lnTo>
                      <a:pt x="432703" y="606816"/>
                    </a:lnTo>
                    <a:lnTo>
                      <a:pt x="381000" y="609600"/>
                    </a:lnTo>
                    <a:lnTo>
                      <a:pt x="329296" y="606816"/>
                    </a:lnTo>
                    <a:lnTo>
                      <a:pt x="279708" y="598707"/>
                    </a:lnTo>
                    <a:lnTo>
                      <a:pt x="232689" y="585638"/>
                    </a:lnTo>
                    <a:lnTo>
                      <a:pt x="188693" y="567972"/>
                    </a:lnTo>
                    <a:lnTo>
                      <a:pt x="148174" y="546072"/>
                    </a:lnTo>
                    <a:lnTo>
                      <a:pt x="111585" y="520303"/>
                    </a:lnTo>
                    <a:lnTo>
                      <a:pt x="79380" y="491028"/>
                    </a:lnTo>
                    <a:lnTo>
                      <a:pt x="52013" y="458611"/>
                    </a:lnTo>
                    <a:lnTo>
                      <a:pt x="29938" y="423416"/>
                    </a:lnTo>
                    <a:lnTo>
                      <a:pt x="13608" y="385806"/>
                    </a:lnTo>
                    <a:lnTo>
                      <a:pt x="3477" y="346146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32"/>
              <p:cNvSpPr/>
              <p:nvPr/>
            </p:nvSpPr>
            <p:spPr>
              <a:xfrm>
                <a:off x="7022693" y="6002833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342900" y="0"/>
                    </a:moveTo>
                    <a:lnTo>
                      <a:pt x="296375" y="3130"/>
                    </a:lnTo>
                    <a:lnTo>
                      <a:pt x="251751" y="12250"/>
                    </a:lnTo>
                    <a:lnTo>
                      <a:pt x="209436" y="26949"/>
                    </a:lnTo>
                    <a:lnTo>
                      <a:pt x="169841" y="46820"/>
                    </a:lnTo>
                    <a:lnTo>
                      <a:pt x="133373" y="71454"/>
                    </a:lnTo>
                    <a:lnTo>
                      <a:pt x="100441" y="100441"/>
                    </a:lnTo>
                    <a:lnTo>
                      <a:pt x="71454" y="133373"/>
                    </a:lnTo>
                    <a:lnTo>
                      <a:pt x="46820" y="169841"/>
                    </a:lnTo>
                    <a:lnTo>
                      <a:pt x="26949" y="209436"/>
                    </a:lnTo>
                    <a:lnTo>
                      <a:pt x="12250" y="251751"/>
                    </a:lnTo>
                    <a:lnTo>
                      <a:pt x="3130" y="296375"/>
                    </a:lnTo>
                    <a:lnTo>
                      <a:pt x="0" y="342900"/>
                    </a:lnTo>
                    <a:lnTo>
                      <a:pt x="3130" y="389424"/>
                    </a:lnTo>
                    <a:lnTo>
                      <a:pt x="12250" y="434048"/>
                    </a:lnTo>
                    <a:lnTo>
                      <a:pt x="26949" y="476363"/>
                    </a:lnTo>
                    <a:lnTo>
                      <a:pt x="46820" y="515958"/>
                    </a:lnTo>
                    <a:lnTo>
                      <a:pt x="71454" y="552426"/>
                    </a:lnTo>
                    <a:lnTo>
                      <a:pt x="100441" y="585358"/>
                    </a:lnTo>
                    <a:lnTo>
                      <a:pt x="133373" y="614345"/>
                    </a:lnTo>
                    <a:lnTo>
                      <a:pt x="169841" y="638979"/>
                    </a:lnTo>
                    <a:lnTo>
                      <a:pt x="209436" y="658850"/>
                    </a:lnTo>
                    <a:lnTo>
                      <a:pt x="251751" y="673549"/>
                    </a:lnTo>
                    <a:lnTo>
                      <a:pt x="296375" y="682669"/>
                    </a:lnTo>
                    <a:lnTo>
                      <a:pt x="342900" y="685800"/>
                    </a:lnTo>
                    <a:lnTo>
                      <a:pt x="389424" y="682669"/>
                    </a:lnTo>
                    <a:lnTo>
                      <a:pt x="434048" y="673549"/>
                    </a:lnTo>
                    <a:lnTo>
                      <a:pt x="476363" y="658850"/>
                    </a:lnTo>
                    <a:lnTo>
                      <a:pt x="515958" y="638979"/>
                    </a:lnTo>
                    <a:lnTo>
                      <a:pt x="552426" y="614345"/>
                    </a:lnTo>
                    <a:lnTo>
                      <a:pt x="585358" y="585358"/>
                    </a:lnTo>
                    <a:lnTo>
                      <a:pt x="614345" y="552426"/>
                    </a:lnTo>
                    <a:lnTo>
                      <a:pt x="638979" y="515958"/>
                    </a:lnTo>
                    <a:lnTo>
                      <a:pt x="658850" y="476363"/>
                    </a:lnTo>
                    <a:lnTo>
                      <a:pt x="673549" y="434048"/>
                    </a:lnTo>
                    <a:lnTo>
                      <a:pt x="682669" y="389424"/>
                    </a:lnTo>
                    <a:lnTo>
                      <a:pt x="685800" y="342900"/>
                    </a:lnTo>
                    <a:lnTo>
                      <a:pt x="682669" y="296375"/>
                    </a:lnTo>
                    <a:lnTo>
                      <a:pt x="673549" y="251751"/>
                    </a:lnTo>
                    <a:lnTo>
                      <a:pt x="658850" y="209436"/>
                    </a:lnTo>
                    <a:lnTo>
                      <a:pt x="638979" y="169841"/>
                    </a:lnTo>
                    <a:lnTo>
                      <a:pt x="614345" y="133373"/>
                    </a:lnTo>
                    <a:lnTo>
                      <a:pt x="585358" y="100441"/>
                    </a:lnTo>
                    <a:lnTo>
                      <a:pt x="552426" y="71454"/>
                    </a:lnTo>
                    <a:lnTo>
                      <a:pt x="515958" y="46820"/>
                    </a:lnTo>
                    <a:lnTo>
                      <a:pt x="476363" y="26949"/>
                    </a:lnTo>
                    <a:lnTo>
                      <a:pt x="434048" y="12250"/>
                    </a:lnTo>
                    <a:lnTo>
                      <a:pt x="389424" y="3130"/>
                    </a:lnTo>
                    <a:lnTo>
                      <a:pt x="34290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33"/>
              <p:cNvSpPr/>
              <p:nvPr/>
            </p:nvSpPr>
            <p:spPr>
              <a:xfrm>
                <a:off x="7022693" y="6002833"/>
                <a:ext cx="6858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685800">
                    <a:moveTo>
                      <a:pt x="0" y="342900"/>
                    </a:moveTo>
                    <a:lnTo>
                      <a:pt x="3130" y="296375"/>
                    </a:lnTo>
                    <a:lnTo>
                      <a:pt x="12250" y="251751"/>
                    </a:lnTo>
                    <a:lnTo>
                      <a:pt x="26949" y="209436"/>
                    </a:lnTo>
                    <a:lnTo>
                      <a:pt x="46820" y="169841"/>
                    </a:lnTo>
                    <a:lnTo>
                      <a:pt x="71454" y="133373"/>
                    </a:lnTo>
                    <a:lnTo>
                      <a:pt x="100441" y="100441"/>
                    </a:lnTo>
                    <a:lnTo>
                      <a:pt x="133373" y="71454"/>
                    </a:lnTo>
                    <a:lnTo>
                      <a:pt x="169841" y="46820"/>
                    </a:lnTo>
                    <a:lnTo>
                      <a:pt x="209436" y="26949"/>
                    </a:lnTo>
                    <a:lnTo>
                      <a:pt x="251751" y="12250"/>
                    </a:lnTo>
                    <a:lnTo>
                      <a:pt x="296375" y="3130"/>
                    </a:lnTo>
                    <a:lnTo>
                      <a:pt x="342900" y="0"/>
                    </a:lnTo>
                    <a:lnTo>
                      <a:pt x="389424" y="3130"/>
                    </a:lnTo>
                    <a:lnTo>
                      <a:pt x="434048" y="12250"/>
                    </a:lnTo>
                    <a:lnTo>
                      <a:pt x="476363" y="26949"/>
                    </a:lnTo>
                    <a:lnTo>
                      <a:pt x="515958" y="46820"/>
                    </a:lnTo>
                    <a:lnTo>
                      <a:pt x="552426" y="71454"/>
                    </a:lnTo>
                    <a:lnTo>
                      <a:pt x="585358" y="100441"/>
                    </a:lnTo>
                    <a:lnTo>
                      <a:pt x="614345" y="133373"/>
                    </a:lnTo>
                    <a:lnTo>
                      <a:pt x="638979" y="169841"/>
                    </a:lnTo>
                    <a:lnTo>
                      <a:pt x="658850" y="209436"/>
                    </a:lnTo>
                    <a:lnTo>
                      <a:pt x="673549" y="251751"/>
                    </a:lnTo>
                    <a:lnTo>
                      <a:pt x="682669" y="296375"/>
                    </a:lnTo>
                    <a:lnTo>
                      <a:pt x="685800" y="342900"/>
                    </a:lnTo>
                    <a:lnTo>
                      <a:pt x="682669" y="389424"/>
                    </a:lnTo>
                    <a:lnTo>
                      <a:pt x="673549" y="434048"/>
                    </a:lnTo>
                    <a:lnTo>
                      <a:pt x="658850" y="476363"/>
                    </a:lnTo>
                    <a:lnTo>
                      <a:pt x="638979" y="515958"/>
                    </a:lnTo>
                    <a:lnTo>
                      <a:pt x="614345" y="552426"/>
                    </a:lnTo>
                    <a:lnTo>
                      <a:pt x="585358" y="585358"/>
                    </a:lnTo>
                    <a:lnTo>
                      <a:pt x="552426" y="614345"/>
                    </a:lnTo>
                    <a:lnTo>
                      <a:pt x="515958" y="638979"/>
                    </a:lnTo>
                    <a:lnTo>
                      <a:pt x="476363" y="658850"/>
                    </a:lnTo>
                    <a:lnTo>
                      <a:pt x="434048" y="673549"/>
                    </a:lnTo>
                    <a:lnTo>
                      <a:pt x="389424" y="682669"/>
                    </a:lnTo>
                    <a:lnTo>
                      <a:pt x="342900" y="685800"/>
                    </a:lnTo>
                    <a:lnTo>
                      <a:pt x="296375" y="682669"/>
                    </a:lnTo>
                    <a:lnTo>
                      <a:pt x="251751" y="673549"/>
                    </a:lnTo>
                    <a:lnTo>
                      <a:pt x="209436" y="658850"/>
                    </a:lnTo>
                    <a:lnTo>
                      <a:pt x="169841" y="638979"/>
                    </a:lnTo>
                    <a:lnTo>
                      <a:pt x="133373" y="614345"/>
                    </a:lnTo>
                    <a:lnTo>
                      <a:pt x="100441" y="585358"/>
                    </a:lnTo>
                    <a:lnTo>
                      <a:pt x="71454" y="552426"/>
                    </a:lnTo>
                    <a:lnTo>
                      <a:pt x="46820" y="515958"/>
                    </a:lnTo>
                    <a:lnTo>
                      <a:pt x="26949" y="476363"/>
                    </a:lnTo>
                    <a:lnTo>
                      <a:pt x="12250" y="434048"/>
                    </a:lnTo>
                    <a:lnTo>
                      <a:pt x="3130" y="389424"/>
                    </a:lnTo>
                    <a:lnTo>
                      <a:pt x="0" y="34290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4"/>
              <p:cNvSpPr/>
              <p:nvPr/>
            </p:nvSpPr>
            <p:spPr>
              <a:xfrm>
                <a:off x="7246721" y="5541061"/>
                <a:ext cx="161544" cy="16154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36"/>
              <p:cNvSpPr txBox="1"/>
              <p:nvPr/>
            </p:nvSpPr>
            <p:spPr>
              <a:xfrm>
                <a:off x="7767828" y="5715922"/>
                <a:ext cx="521970" cy="30035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spc="-5" dirty="0">
                    <a:latin typeface="Times New Roman"/>
                    <a:cs typeface="Times New Roman"/>
                  </a:rPr>
                  <a:t>i</a:t>
                </a:r>
                <a:r>
                  <a:rPr sz="1800" spc="-7" baseline="-20833" dirty="0">
                    <a:latin typeface="Times New Roman"/>
                    <a:cs typeface="Times New Roman"/>
                  </a:rPr>
                  <a:t>2</a:t>
                </a:r>
                <a:r>
                  <a:rPr sz="1800" spc="-5" dirty="0">
                    <a:latin typeface="Times New Roman"/>
                    <a:cs typeface="Times New Roman"/>
                  </a:rPr>
                  <a:t>,</a:t>
                </a:r>
                <a:r>
                  <a:rPr sz="1800" spc="-55" dirty="0">
                    <a:latin typeface="Times New Roman"/>
                    <a:cs typeface="Times New Roman"/>
                  </a:rPr>
                  <a:t> </a:t>
                </a:r>
                <a:r>
                  <a:rPr sz="18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u</a:t>
                </a:r>
                <a:r>
                  <a:rPr lang="it-IT" sz="1800" baseline="-20833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endParaRPr sz="1800" baseline="-20833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object 24"/>
              <p:cNvSpPr txBox="1"/>
              <p:nvPr/>
            </p:nvSpPr>
            <p:spPr>
              <a:xfrm>
                <a:off x="7246721" y="6126966"/>
                <a:ext cx="393447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400" b="1" dirty="0">
                    <a:solidFill>
                      <a:srgbClr val="FF0000"/>
                    </a:solidFill>
                    <a:latin typeface="Symbol"/>
                    <a:cs typeface="Symbol"/>
                  </a:rPr>
                  <a:t>B</a:t>
                </a:r>
                <a:endParaRPr sz="2400" b="1" dirty="0">
                  <a:solidFill>
                    <a:srgbClr val="FF0000"/>
                  </a:solidFill>
                  <a:latin typeface="Symbol"/>
                  <a:cs typeface="Symbol"/>
                </a:endParaRPr>
              </a:p>
            </p:txBody>
          </p:sp>
        </p:grpSp>
        <p:sp>
          <p:nvSpPr>
            <p:cNvPr id="81" name="CasellaDiTesto 80"/>
            <p:cNvSpPr txBox="1"/>
            <p:nvPr/>
          </p:nvSpPr>
          <p:spPr>
            <a:xfrm>
              <a:off x="2708414" y="4103310"/>
              <a:ext cx="206296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Con l’assegnamento qui a sinistra si ottiene</a:t>
              </a:r>
            </a:p>
            <a:p>
              <a:r>
                <a:rPr lang="it-IT" dirty="0"/>
                <a:t>questo frammento di </a:t>
              </a:r>
              <a:r>
                <a:rPr lang="it-IT" dirty="0" err="1"/>
                <a:t>dds</a:t>
              </a:r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r>
                <a:rPr lang="it-IT" dirty="0"/>
                <a:t>Invece di questo </a:t>
              </a:r>
            </a:p>
          </p:txBody>
        </p:sp>
        <p:sp>
          <p:nvSpPr>
            <p:cNvPr id="82" name="Freccia a destra 81"/>
            <p:cNvSpPr/>
            <p:nvPr/>
          </p:nvSpPr>
          <p:spPr>
            <a:xfrm>
              <a:off x="3622267" y="5246913"/>
              <a:ext cx="919369" cy="2929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Freccia a destra 82"/>
            <p:cNvSpPr/>
            <p:nvPr/>
          </p:nvSpPr>
          <p:spPr>
            <a:xfrm>
              <a:off x="4439554" y="6345733"/>
              <a:ext cx="919369" cy="2929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4" name="CasellaDiTesto 83"/>
          <p:cNvSpPr txBox="1"/>
          <p:nvPr/>
        </p:nvSpPr>
        <p:spPr>
          <a:xfrm>
            <a:off x="226086" y="5713963"/>
            <a:ext cx="263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Corsa eliminata,</a:t>
            </a:r>
          </a:p>
          <a:p>
            <a:r>
              <a:rPr lang="it-IT" i="1" dirty="0">
                <a:solidFill>
                  <a:srgbClr val="FF0000"/>
                </a:solidFill>
              </a:rPr>
              <a:t>comportamento  identico, maggiore ritardo! 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570124" y="3761108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Esempio:</a:t>
            </a:r>
          </a:p>
        </p:txBody>
      </p:sp>
    </p:spTree>
    <p:extLst>
      <p:ext uri="{BB962C8B-B14F-4D97-AF65-F5344CB8AC3E}">
        <p14:creationId xmlns:p14="http://schemas.microsoft.com/office/powerpoint/2010/main" val="37081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4" grpId="0"/>
      <p:bldP spid="8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1"/>
          <p:cNvSpPr txBox="1">
            <a:spLocks/>
          </p:cNvSpPr>
          <p:nvPr/>
        </p:nvSpPr>
        <p:spPr>
          <a:xfrm>
            <a:off x="3899124" y="167168"/>
            <a:ext cx="5071445" cy="119536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200" b="1" dirty="0">
                <a:solidFill>
                  <a:srgbClr val="009900"/>
                </a:solidFill>
                <a:latin typeface="Calibri"/>
                <a:cs typeface="Calibri"/>
              </a:rPr>
              <a:t>SCHEMA LOGICO</a:t>
            </a:r>
          </a:p>
          <a:p>
            <a:pPr algn="r"/>
            <a:r>
              <a:rPr lang="it-IT" sz="3200" b="1" dirty="0">
                <a:solidFill>
                  <a:srgbClr val="009900"/>
                </a:solidFill>
                <a:latin typeface="Calibri"/>
                <a:cs typeface="Calibri"/>
              </a:rPr>
              <a:t>SINTESI SP SENZA ALEE</a:t>
            </a:r>
          </a:p>
        </p:txBody>
      </p:sp>
      <p:grpSp>
        <p:nvGrpSpPr>
          <p:cNvPr id="218" name="Gruppo 217"/>
          <p:cNvGrpSpPr/>
          <p:nvPr/>
        </p:nvGrpSpPr>
        <p:grpSpPr>
          <a:xfrm>
            <a:off x="3441423" y="2755406"/>
            <a:ext cx="5150559" cy="1289050"/>
            <a:chOff x="2857324" y="2994719"/>
            <a:chExt cx="5150559" cy="1289050"/>
          </a:xfrm>
        </p:grpSpPr>
        <p:cxnSp>
          <p:nvCxnSpPr>
            <p:cNvPr id="35" name="Connettore 1 32"/>
            <p:cNvCxnSpPr/>
            <p:nvPr/>
          </p:nvCxnSpPr>
          <p:spPr>
            <a:xfrm>
              <a:off x="3278598" y="3124099"/>
              <a:ext cx="2485" cy="501089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Gruppo 216"/>
            <p:cNvGrpSpPr/>
            <p:nvPr/>
          </p:nvGrpSpPr>
          <p:grpSpPr>
            <a:xfrm>
              <a:off x="2857324" y="2994719"/>
              <a:ext cx="5150559" cy="1289050"/>
              <a:chOff x="2857324" y="2994719"/>
              <a:chExt cx="5150559" cy="1289050"/>
            </a:xfrm>
          </p:grpSpPr>
          <p:sp>
            <p:nvSpPr>
              <p:cNvPr id="2" name="Line 8"/>
              <p:cNvSpPr>
                <a:spLocks noChangeShapeType="1"/>
              </p:cNvSpPr>
              <p:nvPr/>
            </p:nvSpPr>
            <p:spPr bwMode="auto">
              <a:xfrm flipV="1">
                <a:off x="2999039" y="3242921"/>
                <a:ext cx="1559043" cy="567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it-IT" dirty="0"/>
              </a:p>
            </p:txBody>
          </p:sp>
          <p:sp>
            <p:nvSpPr>
              <p:cNvPr id="6" name="Line 31"/>
              <p:cNvSpPr>
                <a:spLocks noChangeShapeType="1"/>
              </p:cNvSpPr>
              <p:nvPr/>
            </p:nvSpPr>
            <p:spPr bwMode="auto">
              <a:xfrm rot="5400000" flipH="1" flipV="1">
                <a:off x="7002437" y="2693726"/>
                <a:ext cx="1756" cy="2009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dirty="0"/>
              </a:p>
            </p:txBody>
          </p: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 rot="16200000" flipV="1">
                <a:off x="4383120" y="3767494"/>
                <a:ext cx="355600" cy="676950"/>
                <a:chOff x="2944" y="436"/>
                <a:chExt cx="369" cy="516"/>
              </a:xfrm>
            </p:grpSpPr>
            <p:grpSp>
              <p:nvGrpSpPr>
                <p:cNvPr id="9" name="Group 68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986" y="394"/>
                  <a:ext cx="286" cy="369"/>
                  <a:chOff x="2245" y="1306"/>
                  <a:chExt cx="532" cy="494"/>
                </a:xfrm>
              </p:grpSpPr>
              <p:sp>
                <p:nvSpPr>
                  <p:cNvPr id="11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2245" y="1306"/>
                    <a:ext cx="304" cy="494"/>
                  </a:xfrm>
                  <a:custGeom>
                    <a:avLst/>
                    <a:gdLst>
                      <a:gd name="T0" fmla="*/ 304 w 304"/>
                      <a:gd name="T1" fmla="*/ 0 h 494"/>
                      <a:gd name="T2" fmla="*/ 0 w 304"/>
                      <a:gd name="T3" fmla="*/ 0 h 494"/>
                      <a:gd name="T4" fmla="*/ 0 w 304"/>
                      <a:gd name="T5" fmla="*/ 494 h 494"/>
                      <a:gd name="T6" fmla="*/ 304 w 304"/>
                      <a:gd name="T7" fmla="*/ 492 h 4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4" h="494">
                        <a:moveTo>
                          <a:pt x="304" y="0"/>
                        </a:moveTo>
                        <a:lnTo>
                          <a:pt x="0" y="0"/>
                        </a:lnTo>
                        <a:lnTo>
                          <a:pt x="0" y="494"/>
                        </a:lnTo>
                        <a:lnTo>
                          <a:pt x="304" y="492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  <p:sp>
                <p:nvSpPr>
                  <p:cNvPr id="12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2549" y="1306"/>
                    <a:ext cx="228" cy="492"/>
                  </a:xfrm>
                  <a:custGeom>
                    <a:avLst/>
                    <a:gdLst>
                      <a:gd name="T0" fmla="*/ 0 w 228"/>
                      <a:gd name="T1" fmla="*/ 492 h 492"/>
                      <a:gd name="T2" fmla="*/ 54 w 228"/>
                      <a:gd name="T3" fmla="*/ 476 h 492"/>
                      <a:gd name="T4" fmla="*/ 100 w 228"/>
                      <a:gd name="T5" fmla="*/ 454 h 492"/>
                      <a:gd name="T6" fmla="*/ 120 w 228"/>
                      <a:gd name="T7" fmla="*/ 440 h 492"/>
                      <a:gd name="T8" fmla="*/ 138 w 228"/>
                      <a:gd name="T9" fmla="*/ 426 h 492"/>
                      <a:gd name="T10" fmla="*/ 172 w 228"/>
                      <a:gd name="T11" fmla="*/ 394 h 492"/>
                      <a:gd name="T12" fmla="*/ 196 w 228"/>
                      <a:gd name="T13" fmla="*/ 358 h 492"/>
                      <a:gd name="T14" fmla="*/ 206 w 228"/>
                      <a:gd name="T15" fmla="*/ 338 h 492"/>
                      <a:gd name="T16" fmla="*/ 214 w 228"/>
                      <a:gd name="T17" fmla="*/ 320 h 492"/>
                      <a:gd name="T18" fmla="*/ 224 w 228"/>
                      <a:gd name="T19" fmla="*/ 280 h 492"/>
                      <a:gd name="T20" fmla="*/ 228 w 228"/>
                      <a:gd name="T21" fmla="*/ 238 h 492"/>
                      <a:gd name="T22" fmla="*/ 224 w 228"/>
                      <a:gd name="T23" fmla="*/ 198 h 492"/>
                      <a:gd name="T24" fmla="*/ 214 w 228"/>
                      <a:gd name="T25" fmla="*/ 158 h 492"/>
                      <a:gd name="T26" fmla="*/ 196 w 228"/>
                      <a:gd name="T27" fmla="*/ 122 h 492"/>
                      <a:gd name="T28" fmla="*/ 172 w 228"/>
                      <a:gd name="T29" fmla="*/ 88 h 492"/>
                      <a:gd name="T30" fmla="*/ 156 w 228"/>
                      <a:gd name="T31" fmla="*/ 72 h 492"/>
                      <a:gd name="T32" fmla="*/ 138 w 228"/>
                      <a:gd name="T33" fmla="*/ 58 h 492"/>
                      <a:gd name="T34" fmla="*/ 130 w 228"/>
                      <a:gd name="T35" fmla="*/ 50 h 492"/>
                      <a:gd name="T36" fmla="*/ 120 w 228"/>
                      <a:gd name="T37" fmla="*/ 44 h 492"/>
                      <a:gd name="T38" fmla="*/ 100 w 228"/>
                      <a:gd name="T39" fmla="*/ 32 h 492"/>
                      <a:gd name="T40" fmla="*/ 54 w 228"/>
                      <a:gd name="T41" fmla="*/ 12 h 492"/>
                      <a:gd name="T42" fmla="*/ 0 w 228"/>
                      <a:gd name="T43" fmla="*/ 0 h 4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8" h="492">
                        <a:moveTo>
                          <a:pt x="0" y="492"/>
                        </a:moveTo>
                        <a:lnTo>
                          <a:pt x="54" y="476"/>
                        </a:lnTo>
                        <a:lnTo>
                          <a:pt x="100" y="454"/>
                        </a:lnTo>
                        <a:lnTo>
                          <a:pt x="120" y="440"/>
                        </a:lnTo>
                        <a:lnTo>
                          <a:pt x="138" y="426"/>
                        </a:lnTo>
                        <a:lnTo>
                          <a:pt x="172" y="394"/>
                        </a:lnTo>
                        <a:lnTo>
                          <a:pt x="196" y="358"/>
                        </a:lnTo>
                        <a:lnTo>
                          <a:pt x="206" y="338"/>
                        </a:lnTo>
                        <a:lnTo>
                          <a:pt x="214" y="320"/>
                        </a:lnTo>
                        <a:lnTo>
                          <a:pt x="224" y="280"/>
                        </a:lnTo>
                        <a:lnTo>
                          <a:pt x="228" y="238"/>
                        </a:lnTo>
                        <a:lnTo>
                          <a:pt x="224" y="198"/>
                        </a:lnTo>
                        <a:lnTo>
                          <a:pt x="214" y="158"/>
                        </a:lnTo>
                        <a:lnTo>
                          <a:pt x="196" y="122"/>
                        </a:lnTo>
                        <a:lnTo>
                          <a:pt x="172" y="88"/>
                        </a:lnTo>
                        <a:lnTo>
                          <a:pt x="156" y="72"/>
                        </a:lnTo>
                        <a:lnTo>
                          <a:pt x="138" y="58"/>
                        </a:lnTo>
                        <a:lnTo>
                          <a:pt x="130" y="50"/>
                        </a:lnTo>
                        <a:lnTo>
                          <a:pt x="120" y="44"/>
                        </a:lnTo>
                        <a:lnTo>
                          <a:pt x="100" y="32"/>
                        </a:lnTo>
                        <a:lnTo>
                          <a:pt x="54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</p:grpSp>
            <p:sp>
              <p:nvSpPr>
                <p:cNvPr id="10" name="Line 72"/>
                <p:cNvSpPr>
                  <a:spLocks noChangeShapeType="1"/>
                </p:cNvSpPr>
                <p:nvPr/>
              </p:nvSpPr>
              <p:spPr bwMode="auto">
                <a:xfrm>
                  <a:off x="3061" y="709"/>
                  <a:ext cx="6" cy="24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grpSp>
            <p:nvGrpSpPr>
              <p:cNvPr id="13" name="Gruppo 115"/>
              <p:cNvGrpSpPr>
                <a:grpSpLocks/>
              </p:cNvGrpSpPr>
              <p:nvPr/>
            </p:nvGrpSpPr>
            <p:grpSpPr bwMode="auto">
              <a:xfrm>
                <a:off x="5116882" y="3445569"/>
                <a:ext cx="874712" cy="527050"/>
                <a:chOff x="4244046" y="3045287"/>
                <a:chExt cx="873882" cy="527319"/>
              </a:xfrm>
            </p:grpSpPr>
            <p:sp>
              <p:nvSpPr>
                <p:cNvPr id="14" name="Freeform 76"/>
                <p:cNvSpPr>
                  <a:spLocks noChangeAspect="1"/>
                </p:cNvSpPr>
                <p:nvPr/>
              </p:nvSpPr>
              <p:spPr bwMode="auto">
                <a:xfrm>
                  <a:off x="4678646" y="3045287"/>
                  <a:ext cx="439282" cy="527319"/>
                </a:xfrm>
                <a:custGeom>
                  <a:avLst/>
                  <a:gdLst>
                    <a:gd name="T0" fmla="*/ 0 w 228"/>
                    <a:gd name="T1" fmla="*/ 2147483646 h 492"/>
                    <a:gd name="T2" fmla="*/ 2147483646 w 228"/>
                    <a:gd name="T3" fmla="*/ 2147483646 h 492"/>
                    <a:gd name="T4" fmla="*/ 2147483646 w 228"/>
                    <a:gd name="T5" fmla="*/ 2147483646 h 492"/>
                    <a:gd name="T6" fmla="*/ 2147483646 w 228"/>
                    <a:gd name="T7" fmla="*/ 2147483646 h 492"/>
                    <a:gd name="T8" fmla="*/ 2147483646 w 228"/>
                    <a:gd name="T9" fmla="*/ 2147483646 h 492"/>
                    <a:gd name="T10" fmla="*/ 2147483646 w 228"/>
                    <a:gd name="T11" fmla="*/ 2147483646 h 492"/>
                    <a:gd name="T12" fmla="*/ 2147483646 w 228"/>
                    <a:gd name="T13" fmla="*/ 2147483646 h 492"/>
                    <a:gd name="T14" fmla="*/ 2147483646 w 228"/>
                    <a:gd name="T15" fmla="*/ 2147483646 h 492"/>
                    <a:gd name="T16" fmla="*/ 2147483646 w 228"/>
                    <a:gd name="T17" fmla="*/ 2147483646 h 492"/>
                    <a:gd name="T18" fmla="*/ 2147483646 w 228"/>
                    <a:gd name="T19" fmla="*/ 2147483646 h 492"/>
                    <a:gd name="T20" fmla="*/ 2147483646 w 228"/>
                    <a:gd name="T21" fmla="*/ 2147483646 h 492"/>
                    <a:gd name="T22" fmla="*/ 2147483646 w 228"/>
                    <a:gd name="T23" fmla="*/ 2147483646 h 492"/>
                    <a:gd name="T24" fmla="*/ 2147483646 w 228"/>
                    <a:gd name="T25" fmla="*/ 2147483646 h 492"/>
                    <a:gd name="T26" fmla="*/ 2147483646 w 228"/>
                    <a:gd name="T27" fmla="*/ 2147483646 h 492"/>
                    <a:gd name="T28" fmla="*/ 2147483646 w 228"/>
                    <a:gd name="T29" fmla="*/ 2147483646 h 492"/>
                    <a:gd name="T30" fmla="*/ 2147483646 w 228"/>
                    <a:gd name="T31" fmla="*/ 2147483646 h 492"/>
                    <a:gd name="T32" fmla="*/ 2147483646 w 228"/>
                    <a:gd name="T33" fmla="*/ 2147483646 h 492"/>
                    <a:gd name="T34" fmla="*/ 2147483646 w 228"/>
                    <a:gd name="T35" fmla="*/ 2147483646 h 492"/>
                    <a:gd name="T36" fmla="*/ 2147483646 w 228"/>
                    <a:gd name="T37" fmla="*/ 2147483646 h 492"/>
                    <a:gd name="T38" fmla="*/ 2147483646 w 228"/>
                    <a:gd name="T39" fmla="*/ 2147483646 h 492"/>
                    <a:gd name="T40" fmla="*/ 2147483646 w 228"/>
                    <a:gd name="T41" fmla="*/ 2147483646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15" name="Freeform 51"/>
                <p:cNvSpPr>
                  <a:spLocks noChangeAspect="1"/>
                </p:cNvSpPr>
                <p:nvPr/>
              </p:nvSpPr>
              <p:spPr bwMode="auto">
                <a:xfrm>
                  <a:off x="4665441" y="3045287"/>
                  <a:ext cx="180466" cy="527319"/>
                </a:xfrm>
                <a:custGeom>
                  <a:avLst/>
                  <a:gdLst>
                    <a:gd name="T0" fmla="*/ 0 w 228"/>
                    <a:gd name="T1" fmla="*/ 2147483646 h 492"/>
                    <a:gd name="T2" fmla="*/ 2147483646 w 228"/>
                    <a:gd name="T3" fmla="*/ 2147483646 h 492"/>
                    <a:gd name="T4" fmla="*/ 2147483646 w 228"/>
                    <a:gd name="T5" fmla="*/ 2147483646 h 492"/>
                    <a:gd name="T6" fmla="*/ 2147483646 w 228"/>
                    <a:gd name="T7" fmla="*/ 2147483646 h 492"/>
                    <a:gd name="T8" fmla="*/ 2147483646 w 228"/>
                    <a:gd name="T9" fmla="*/ 2147483646 h 492"/>
                    <a:gd name="T10" fmla="*/ 2147483646 w 228"/>
                    <a:gd name="T11" fmla="*/ 2147483646 h 492"/>
                    <a:gd name="T12" fmla="*/ 2147483646 w 228"/>
                    <a:gd name="T13" fmla="*/ 2147483646 h 492"/>
                    <a:gd name="T14" fmla="*/ 2147483646 w 228"/>
                    <a:gd name="T15" fmla="*/ 2147483646 h 492"/>
                    <a:gd name="T16" fmla="*/ 2147483646 w 228"/>
                    <a:gd name="T17" fmla="*/ 2147483646 h 492"/>
                    <a:gd name="T18" fmla="*/ 2147483646 w 228"/>
                    <a:gd name="T19" fmla="*/ 2147483646 h 492"/>
                    <a:gd name="T20" fmla="*/ 2147483646 w 228"/>
                    <a:gd name="T21" fmla="*/ 2147483646 h 492"/>
                    <a:gd name="T22" fmla="*/ 2147483646 w 228"/>
                    <a:gd name="T23" fmla="*/ 2147483646 h 492"/>
                    <a:gd name="T24" fmla="*/ 2147483646 w 228"/>
                    <a:gd name="T25" fmla="*/ 2147483646 h 492"/>
                    <a:gd name="T26" fmla="*/ 2147483646 w 228"/>
                    <a:gd name="T27" fmla="*/ 2147483646 h 492"/>
                    <a:gd name="T28" fmla="*/ 2147483646 w 228"/>
                    <a:gd name="T29" fmla="*/ 2147483646 h 492"/>
                    <a:gd name="T30" fmla="*/ 2147483646 w 228"/>
                    <a:gd name="T31" fmla="*/ 2147483646 h 492"/>
                    <a:gd name="T32" fmla="*/ 2147483646 w 228"/>
                    <a:gd name="T33" fmla="*/ 2147483646 h 492"/>
                    <a:gd name="T34" fmla="*/ 2147483646 w 228"/>
                    <a:gd name="T35" fmla="*/ 2147483646 h 492"/>
                    <a:gd name="T36" fmla="*/ 2147483646 w 228"/>
                    <a:gd name="T37" fmla="*/ 2147483646 h 492"/>
                    <a:gd name="T38" fmla="*/ 2147483646 w 228"/>
                    <a:gd name="T39" fmla="*/ 2147483646 h 492"/>
                    <a:gd name="T40" fmla="*/ 2147483646 w 228"/>
                    <a:gd name="T41" fmla="*/ 2147483646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16" name="Line 77"/>
                <p:cNvSpPr>
                  <a:spLocks noChangeShapeType="1"/>
                </p:cNvSpPr>
                <p:nvPr/>
              </p:nvSpPr>
              <p:spPr bwMode="auto">
                <a:xfrm>
                  <a:off x="4244046" y="3308946"/>
                  <a:ext cx="5939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17" name="Line 78"/>
                <p:cNvSpPr>
                  <a:spLocks noChangeShapeType="1"/>
                </p:cNvSpPr>
                <p:nvPr/>
              </p:nvSpPr>
              <p:spPr bwMode="auto">
                <a:xfrm>
                  <a:off x="4413202" y="3442220"/>
                  <a:ext cx="3849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cxnSp>
            <p:nvCxnSpPr>
              <p:cNvPr id="25" name="Connettore 4 24"/>
              <p:cNvCxnSpPr>
                <a:stCxn id="12" idx="10"/>
                <a:endCxn id="17" idx="0"/>
              </p:cNvCxnSpPr>
              <p:nvPr/>
            </p:nvCxnSpPr>
            <p:spPr bwMode="auto">
              <a:xfrm flipV="1">
                <a:off x="4899394" y="3842444"/>
                <a:ext cx="385763" cy="269875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uppo 38"/>
              <p:cNvGrpSpPr>
                <a:grpSpLocks/>
              </p:cNvGrpSpPr>
              <p:nvPr/>
            </p:nvGrpSpPr>
            <p:grpSpPr bwMode="auto">
              <a:xfrm>
                <a:off x="3910898" y="4051891"/>
                <a:ext cx="301485" cy="228964"/>
                <a:chOff x="6542125" y="5494682"/>
                <a:chExt cx="457201" cy="431800"/>
              </a:xfrm>
            </p:grpSpPr>
            <p:sp>
              <p:nvSpPr>
                <p:cNvPr id="28" name="Freeform 36"/>
                <p:cNvSpPr>
                  <a:spLocks noChangeAspect="1"/>
                </p:cNvSpPr>
                <p:nvPr/>
              </p:nvSpPr>
              <p:spPr bwMode="auto">
                <a:xfrm>
                  <a:off x="6542125" y="5494682"/>
                  <a:ext cx="327025" cy="431800"/>
                </a:xfrm>
                <a:custGeom>
                  <a:avLst/>
                  <a:gdLst>
                    <a:gd name="T0" fmla="*/ 2147483646 w 144"/>
                    <a:gd name="T1" fmla="*/ 2147483646 h 146"/>
                    <a:gd name="T2" fmla="*/ 0 w 144"/>
                    <a:gd name="T3" fmla="*/ 0 h 146"/>
                    <a:gd name="T4" fmla="*/ 0 w 144"/>
                    <a:gd name="T5" fmla="*/ 2147483646 h 146"/>
                    <a:gd name="T6" fmla="*/ 2147483646 w 144"/>
                    <a:gd name="T7" fmla="*/ 2147483646 h 1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4" h="146">
                      <a:moveTo>
                        <a:pt x="144" y="72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44" y="72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29" name="Oval 37"/>
                <p:cNvSpPr>
                  <a:spLocks noChangeArrowheads="1"/>
                </p:cNvSpPr>
                <p:nvPr/>
              </p:nvSpPr>
              <p:spPr bwMode="auto">
                <a:xfrm>
                  <a:off x="6854863" y="5639145"/>
                  <a:ext cx="144463" cy="14287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 dirty="0"/>
                </a:p>
              </p:txBody>
            </p:sp>
          </p:grpSp>
          <p:cxnSp>
            <p:nvCxnSpPr>
              <p:cNvPr id="30" name="Connettore 2 29"/>
              <p:cNvCxnSpPr/>
              <p:nvPr/>
            </p:nvCxnSpPr>
            <p:spPr bwMode="auto">
              <a:xfrm flipV="1">
                <a:off x="3261694" y="3109008"/>
                <a:ext cx="1465548" cy="44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/>
              <p:cNvCxnSpPr/>
              <p:nvPr/>
            </p:nvCxnSpPr>
            <p:spPr bwMode="auto">
              <a:xfrm flipV="1">
                <a:off x="2857324" y="4004412"/>
                <a:ext cx="1683917" cy="6348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oval"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67"/>
              <p:cNvGrpSpPr>
                <a:grpSpLocks/>
              </p:cNvGrpSpPr>
              <p:nvPr/>
            </p:nvGrpSpPr>
            <p:grpSpPr bwMode="auto">
              <a:xfrm rot="16200000" flipV="1">
                <a:off x="4714188" y="2841261"/>
                <a:ext cx="366712" cy="673628"/>
                <a:chOff x="2944" y="436"/>
                <a:chExt cx="369" cy="509"/>
              </a:xfrm>
            </p:grpSpPr>
            <p:grpSp>
              <p:nvGrpSpPr>
                <p:cNvPr id="37" name="Group 68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986" y="394"/>
                  <a:ext cx="286" cy="369"/>
                  <a:chOff x="2245" y="1306"/>
                  <a:chExt cx="532" cy="494"/>
                </a:xfrm>
              </p:grpSpPr>
              <p:sp>
                <p:nvSpPr>
                  <p:cNvPr id="40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2245" y="1306"/>
                    <a:ext cx="304" cy="494"/>
                  </a:xfrm>
                  <a:custGeom>
                    <a:avLst/>
                    <a:gdLst>
                      <a:gd name="T0" fmla="*/ 304 w 304"/>
                      <a:gd name="T1" fmla="*/ 0 h 494"/>
                      <a:gd name="T2" fmla="*/ 0 w 304"/>
                      <a:gd name="T3" fmla="*/ 0 h 494"/>
                      <a:gd name="T4" fmla="*/ 0 w 304"/>
                      <a:gd name="T5" fmla="*/ 494 h 494"/>
                      <a:gd name="T6" fmla="*/ 304 w 304"/>
                      <a:gd name="T7" fmla="*/ 492 h 4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4" h="494">
                        <a:moveTo>
                          <a:pt x="304" y="0"/>
                        </a:moveTo>
                        <a:lnTo>
                          <a:pt x="0" y="0"/>
                        </a:lnTo>
                        <a:lnTo>
                          <a:pt x="0" y="494"/>
                        </a:lnTo>
                        <a:lnTo>
                          <a:pt x="304" y="492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  <p:sp>
                <p:nvSpPr>
                  <p:cNvPr id="41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2549" y="1306"/>
                    <a:ext cx="228" cy="492"/>
                  </a:xfrm>
                  <a:custGeom>
                    <a:avLst/>
                    <a:gdLst>
                      <a:gd name="T0" fmla="*/ 0 w 228"/>
                      <a:gd name="T1" fmla="*/ 492 h 492"/>
                      <a:gd name="T2" fmla="*/ 54 w 228"/>
                      <a:gd name="T3" fmla="*/ 476 h 492"/>
                      <a:gd name="T4" fmla="*/ 100 w 228"/>
                      <a:gd name="T5" fmla="*/ 454 h 492"/>
                      <a:gd name="T6" fmla="*/ 120 w 228"/>
                      <a:gd name="T7" fmla="*/ 440 h 492"/>
                      <a:gd name="T8" fmla="*/ 138 w 228"/>
                      <a:gd name="T9" fmla="*/ 426 h 492"/>
                      <a:gd name="T10" fmla="*/ 172 w 228"/>
                      <a:gd name="T11" fmla="*/ 394 h 492"/>
                      <a:gd name="T12" fmla="*/ 196 w 228"/>
                      <a:gd name="T13" fmla="*/ 358 h 492"/>
                      <a:gd name="T14" fmla="*/ 206 w 228"/>
                      <a:gd name="T15" fmla="*/ 338 h 492"/>
                      <a:gd name="T16" fmla="*/ 214 w 228"/>
                      <a:gd name="T17" fmla="*/ 320 h 492"/>
                      <a:gd name="T18" fmla="*/ 224 w 228"/>
                      <a:gd name="T19" fmla="*/ 280 h 492"/>
                      <a:gd name="T20" fmla="*/ 228 w 228"/>
                      <a:gd name="T21" fmla="*/ 238 h 492"/>
                      <a:gd name="T22" fmla="*/ 224 w 228"/>
                      <a:gd name="T23" fmla="*/ 198 h 492"/>
                      <a:gd name="T24" fmla="*/ 214 w 228"/>
                      <a:gd name="T25" fmla="*/ 158 h 492"/>
                      <a:gd name="T26" fmla="*/ 196 w 228"/>
                      <a:gd name="T27" fmla="*/ 122 h 492"/>
                      <a:gd name="T28" fmla="*/ 172 w 228"/>
                      <a:gd name="T29" fmla="*/ 88 h 492"/>
                      <a:gd name="T30" fmla="*/ 156 w 228"/>
                      <a:gd name="T31" fmla="*/ 72 h 492"/>
                      <a:gd name="T32" fmla="*/ 138 w 228"/>
                      <a:gd name="T33" fmla="*/ 58 h 492"/>
                      <a:gd name="T34" fmla="*/ 130 w 228"/>
                      <a:gd name="T35" fmla="*/ 50 h 492"/>
                      <a:gd name="T36" fmla="*/ 120 w 228"/>
                      <a:gd name="T37" fmla="*/ 44 h 492"/>
                      <a:gd name="T38" fmla="*/ 100 w 228"/>
                      <a:gd name="T39" fmla="*/ 32 h 492"/>
                      <a:gd name="T40" fmla="*/ 54 w 228"/>
                      <a:gd name="T41" fmla="*/ 12 h 492"/>
                      <a:gd name="T42" fmla="*/ 0 w 228"/>
                      <a:gd name="T43" fmla="*/ 0 h 4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8" h="492">
                        <a:moveTo>
                          <a:pt x="0" y="492"/>
                        </a:moveTo>
                        <a:lnTo>
                          <a:pt x="54" y="476"/>
                        </a:lnTo>
                        <a:lnTo>
                          <a:pt x="100" y="454"/>
                        </a:lnTo>
                        <a:lnTo>
                          <a:pt x="120" y="440"/>
                        </a:lnTo>
                        <a:lnTo>
                          <a:pt x="138" y="426"/>
                        </a:lnTo>
                        <a:lnTo>
                          <a:pt x="172" y="394"/>
                        </a:lnTo>
                        <a:lnTo>
                          <a:pt x="196" y="358"/>
                        </a:lnTo>
                        <a:lnTo>
                          <a:pt x="206" y="338"/>
                        </a:lnTo>
                        <a:lnTo>
                          <a:pt x="214" y="320"/>
                        </a:lnTo>
                        <a:lnTo>
                          <a:pt x="224" y="280"/>
                        </a:lnTo>
                        <a:lnTo>
                          <a:pt x="228" y="238"/>
                        </a:lnTo>
                        <a:lnTo>
                          <a:pt x="224" y="198"/>
                        </a:lnTo>
                        <a:lnTo>
                          <a:pt x="214" y="158"/>
                        </a:lnTo>
                        <a:lnTo>
                          <a:pt x="196" y="122"/>
                        </a:lnTo>
                        <a:lnTo>
                          <a:pt x="172" y="88"/>
                        </a:lnTo>
                        <a:lnTo>
                          <a:pt x="156" y="72"/>
                        </a:lnTo>
                        <a:lnTo>
                          <a:pt x="138" y="58"/>
                        </a:lnTo>
                        <a:lnTo>
                          <a:pt x="130" y="50"/>
                        </a:lnTo>
                        <a:lnTo>
                          <a:pt x="120" y="44"/>
                        </a:lnTo>
                        <a:lnTo>
                          <a:pt x="100" y="32"/>
                        </a:lnTo>
                        <a:lnTo>
                          <a:pt x="54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857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</p:grpSp>
            <p:sp>
              <p:nvSpPr>
                <p:cNvPr id="38" name="Line 71"/>
                <p:cNvSpPr>
                  <a:spLocks noChangeShapeType="1"/>
                </p:cNvSpPr>
                <p:nvPr/>
              </p:nvSpPr>
              <p:spPr bwMode="auto">
                <a:xfrm>
                  <a:off x="3198" y="709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39" name="Line 72"/>
                <p:cNvSpPr>
                  <a:spLocks noChangeShapeType="1"/>
                </p:cNvSpPr>
                <p:nvPr/>
              </p:nvSpPr>
              <p:spPr bwMode="auto">
                <a:xfrm>
                  <a:off x="3058" y="707"/>
                  <a:ext cx="0" cy="238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cxnSp>
            <p:nvCxnSpPr>
              <p:cNvPr id="42" name="Connettore 4 41"/>
              <p:cNvCxnSpPr>
                <a:stCxn id="41" idx="10"/>
              </p:cNvCxnSpPr>
              <p:nvPr/>
            </p:nvCxnSpPr>
            <p:spPr>
              <a:xfrm>
                <a:off x="5234357" y="3183631"/>
                <a:ext cx="476250" cy="401638"/>
              </a:xfrm>
              <a:prstGeom prst="bentConnector3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173"/>
              <p:cNvCxnSpPr/>
              <p:nvPr/>
            </p:nvCxnSpPr>
            <p:spPr bwMode="auto">
              <a:xfrm>
                <a:off x="3276412" y="4171018"/>
                <a:ext cx="640488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0" name="Gruppo 219"/>
          <p:cNvGrpSpPr/>
          <p:nvPr/>
        </p:nvGrpSpPr>
        <p:grpSpPr>
          <a:xfrm>
            <a:off x="2471860" y="3019209"/>
            <a:ext cx="6095913" cy="3374324"/>
            <a:chOff x="1887761" y="3255078"/>
            <a:chExt cx="6095913" cy="3374324"/>
          </a:xfrm>
        </p:grpSpPr>
        <p:cxnSp>
          <p:nvCxnSpPr>
            <p:cNvPr id="55" name="Connettore 4 54"/>
            <p:cNvCxnSpPr/>
            <p:nvPr/>
          </p:nvCxnSpPr>
          <p:spPr>
            <a:xfrm rot="5400000">
              <a:off x="6398076" y="5043804"/>
              <a:ext cx="2956237" cy="214959"/>
            </a:xfrm>
            <a:prstGeom prst="bentConnector3">
              <a:avLst>
                <a:gd name="adj1" fmla="val 10011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4 62"/>
            <p:cNvCxnSpPr/>
            <p:nvPr/>
          </p:nvCxnSpPr>
          <p:spPr>
            <a:xfrm>
              <a:off x="1887761" y="3255078"/>
              <a:ext cx="5880953" cy="3374322"/>
            </a:xfrm>
            <a:prstGeom prst="bentConnector3">
              <a:avLst>
                <a:gd name="adj1" fmla="val 331"/>
              </a:avLst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4 75"/>
            <p:cNvCxnSpPr/>
            <p:nvPr/>
          </p:nvCxnSpPr>
          <p:spPr>
            <a:xfrm>
              <a:off x="2051587" y="4023836"/>
              <a:ext cx="4960274" cy="2336288"/>
            </a:xfrm>
            <a:prstGeom prst="bentConnector3">
              <a:avLst>
                <a:gd name="adj1" fmla="val 457"/>
              </a:avLst>
            </a:prstGeom>
            <a:ln w="254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4 104"/>
            <p:cNvCxnSpPr>
              <a:cxnSpLocks/>
            </p:cNvCxnSpPr>
            <p:nvPr/>
          </p:nvCxnSpPr>
          <p:spPr>
            <a:xfrm flipH="1">
              <a:off x="7035094" y="5120074"/>
              <a:ext cx="542956" cy="1240752"/>
            </a:xfrm>
            <a:prstGeom prst="bentConnector4">
              <a:avLst>
                <a:gd name="adj1" fmla="val -42103"/>
                <a:gd name="adj2" fmla="val 99988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uppo 220"/>
          <p:cNvGrpSpPr/>
          <p:nvPr/>
        </p:nvGrpSpPr>
        <p:grpSpPr>
          <a:xfrm>
            <a:off x="4757106" y="3008824"/>
            <a:ext cx="928687" cy="751009"/>
            <a:chOff x="4172383" y="3246399"/>
            <a:chExt cx="928687" cy="751009"/>
          </a:xfrm>
        </p:grpSpPr>
        <p:grpSp>
          <p:nvGrpSpPr>
            <p:cNvPr id="18" name="Group 67"/>
            <p:cNvGrpSpPr>
              <a:grpSpLocks/>
            </p:cNvGrpSpPr>
            <p:nvPr/>
          </p:nvGrpSpPr>
          <p:grpSpPr bwMode="auto">
            <a:xfrm rot="16200000" flipV="1">
              <a:off x="4453370" y="3213296"/>
              <a:ext cx="366713" cy="928687"/>
              <a:chOff x="2944" y="436"/>
              <a:chExt cx="369" cy="701"/>
            </a:xfrm>
          </p:grpSpPr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-5400000">
                <a:off x="2986" y="394"/>
                <a:ext cx="286" cy="369"/>
                <a:chOff x="2245" y="1306"/>
                <a:chExt cx="532" cy="494"/>
              </a:xfrm>
            </p:grpSpPr>
            <p:sp>
              <p:nvSpPr>
                <p:cNvPr id="22" name="Freeform 69"/>
                <p:cNvSpPr>
                  <a:spLocks noChangeAspect="1"/>
                </p:cNvSpPr>
                <p:nvPr/>
              </p:nvSpPr>
              <p:spPr bwMode="auto">
                <a:xfrm>
                  <a:off x="2245" y="1306"/>
                  <a:ext cx="304" cy="494"/>
                </a:xfrm>
                <a:custGeom>
                  <a:avLst/>
                  <a:gdLst>
                    <a:gd name="T0" fmla="*/ 304 w 304"/>
                    <a:gd name="T1" fmla="*/ 0 h 494"/>
                    <a:gd name="T2" fmla="*/ 0 w 304"/>
                    <a:gd name="T3" fmla="*/ 0 h 494"/>
                    <a:gd name="T4" fmla="*/ 0 w 304"/>
                    <a:gd name="T5" fmla="*/ 494 h 494"/>
                    <a:gd name="T6" fmla="*/ 304 w 304"/>
                    <a:gd name="T7" fmla="*/ 492 h 4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4" h="494">
                      <a:moveTo>
                        <a:pt x="304" y="0"/>
                      </a:moveTo>
                      <a:lnTo>
                        <a:pt x="0" y="0"/>
                      </a:lnTo>
                      <a:lnTo>
                        <a:pt x="0" y="494"/>
                      </a:lnTo>
                      <a:lnTo>
                        <a:pt x="304" y="492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23" name="Freeform 70"/>
                <p:cNvSpPr>
                  <a:spLocks noChangeAspect="1"/>
                </p:cNvSpPr>
                <p:nvPr/>
              </p:nvSpPr>
              <p:spPr bwMode="auto">
                <a:xfrm>
                  <a:off x="2549" y="1306"/>
                  <a:ext cx="228" cy="492"/>
                </a:xfrm>
                <a:custGeom>
                  <a:avLst/>
                  <a:gdLst>
                    <a:gd name="T0" fmla="*/ 0 w 228"/>
                    <a:gd name="T1" fmla="*/ 492 h 492"/>
                    <a:gd name="T2" fmla="*/ 54 w 228"/>
                    <a:gd name="T3" fmla="*/ 476 h 492"/>
                    <a:gd name="T4" fmla="*/ 100 w 228"/>
                    <a:gd name="T5" fmla="*/ 454 h 492"/>
                    <a:gd name="T6" fmla="*/ 120 w 228"/>
                    <a:gd name="T7" fmla="*/ 440 h 492"/>
                    <a:gd name="T8" fmla="*/ 138 w 228"/>
                    <a:gd name="T9" fmla="*/ 426 h 492"/>
                    <a:gd name="T10" fmla="*/ 172 w 228"/>
                    <a:gd name="T11" fmla="*/ 394 h 492"/>
                    <a:gd name="T12" fmla="*/ 196 w 228"/>
                    <a:gd name="T13" fmla="*/ 358 h 492"/>
                    <a:gd name="T14" fmla="*/ 206 w 228"/>
                    <a:gd name="T15" fmla="*/ 338 h 492"/>
                    <a:gd name="T16" fmla="*/ 214 w 228"/>
                    <a:gd name="T17" fmla="*/ 320 h 492"/>
                    <a:gd name="T18" fmla="*/ 224 w 228"/>
                    <a:gd name="T19" fmla="*/ 280 h 492"/>
                    <a:gd name="T20" fmla="*/ 228 w 228"/>
                    <a:gd name="T21" fmla="*/ 238 h 492"/>
                    <a:gd name="T22" fmla="*/ 224 w 228"/>
                    <a:gd name="T23" fmla="*/ 198 h 492"/>
                    <a:gd name="T24" fmla="*/ 214 w 228"/>
                    <a:gd name="T25" fmla="*/ 158 h 492"/>
                    <a:gd name="T26" fmla="*/ 196 w 228"/>
                    <a:gd name="T27" fmla="*/ 122 h 492"/>
                    <a:gd name="T28" fmla="*/ 172 w 228"/>
                    <a:gd name="T29" fmla="*/ 88 h 492"/>
                    <a:gd name="T30" fmla="*/ 156 w 228"/>
                    <a:gd name="T31" fmla="*/ 72 h 492"/>
                    <a:gd name="T32" fmla="*/ 138 w 228"/>
                    <a:gd name="T33" fmla="*/ 58 h 492"/>
                    <a:gd name="T34" fmla="*/ 130 w 228"/>
                    <a:gd name="T35" fmla="*/ 50 h 492"/>
                    <a:gd name="T36" fmla="*/ 120 w 228"/>
                    <a:gd name="T37" fmla="*/ 44 h 492"/>
                    <a:gd name="T38" fmla="*/ 100 w 228"/>
                    <a:gd name="T39" fmla="*/ 32 h 492"/>
                    <a:gd name="T40" fmla="*/ 54 w 228"/>
                    <a:gd name="T41" fmla="*/ 12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</p:grpSp>
          <p:sp>
            <p:nvSpPr>
              <p:cNvPr id="20" name="Line 71"/>
              <p:cNvSpPr>
                <a:spLocks noChangeShapeType="1"/>
              </p:cNvSpPr>
              <p:nvPr/>
            </p:nvSpPr>
            <p:spPr bwMode="auto">
              <a:xfrm>
                <a:off x="3198" y="709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21" name="Line 72"/>
              <p:cNvSpPr>
                <a:spLocks noChangeShapeType="1"/>
              </p:cNvSpPr>
              <p:nvPr/>
            </p:nvSpPr>
            <p:spPr bwMode="auto">
              <a:xfrm>
                <a:off x="3061" y="709"/>
                <a:ext cx="0" cy="428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dirty="0"/>
              </a:p>
            </p:txBody>
          </p:sp>
        </p:grpSp>
        <p:cxnSp>
          <p:nvCxnSpPr>
            <p:cNvPr id="24" name="Connettore 1 173"/>
            <p:cNvCxnSpPr>
              <a:cxnSpLocks/>
              <a:stCxn id="39" idx="1"/>
              <a:endCxn id="20" idx="1"/>
            </p:cNvCxnSpPr>
            <p:nvPr/>
          </p:nvCxnSpPr>
          <p:spPr bwMode="auto">
            <a:xfrm flipH="1">
              <a:off x="4559226" y="3246399"/>
              <a:ext cx="881" cy="36217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4 152"/>
            <p:cNvCxnSpPr>
              <a:endCxn id="21" idx="1"/>
            </p:cNvCxnSpPr>
            <p:nvPr/>
          </p:nvCxnSpPr>
          <p:spPr>
            <a:xfrm rot="16200000" flipV="1">
              <a:off x="4048502" y="3868601"/>
              <a:ext cx="252688" cy="4925"/>
            </a:xfrm>
            <a:prstGeom prst="bentConnector4">
              <a:avLst>
                <a:gd name="adj1" fmla="val 96600"/>
                <a:gd name="adj2" fmla="val -10298132"/>
              </a:avLst>
            </a:prstGeom>
            <a:ln w="19050">
              <a:solidFill>
                <a:srgbClr val="008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uppo 208"/>
          <p:cNvGrpSpPr/>
          <p:nvPr/>
        </p:nvGrpSpPr>
        <p:grpSpPr>
          <a:xfrm>
            <a:off x="234925" y="198859"/>
            <a:ext cx="3430078" cy="1294775"/>
            <a:chOff x="230177" y="318696"/>
            <a:chExt cx="3430078" cy="1294775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876998" y="782474"/>
              <a:ext cx="2783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Y</a:t>
              </a:r>
              <a:r>
                <a:rPr lang="it-IT" sz="2400" baseline="-25000" dirty="0"/>
                <a:t>0</a:t>
              </a:r>
              <a:r>
                <a:rPr lang="it-IT" sz="2400" dirty="0"/>
                <a:t>= </a:t>
              </a:r>
              <a:r>
                <a:rPr lang="it-IT" sz="2400" b="1" i="1" dirty="0" err="1"/>
                <a:t>black</a:t>
              </a:r>
              <a:r>
                <a:rPr lang="it-IT" sz="2400" b="1" i="1" dirty="0"/>
                <a:t> box</a:t>
              </a:r>
            </a:p>
            <a:p>
              <a:r>
                <a:rPr lang="it-IT" sz="2400" dirty="0"/>
                <a:t>Y</a:t>
              </a:r>
              <a:r>
                <a:rPr lang="it-IT" sz="2400" baseline="-25000" dirty="0"/>
                <a:t>1</a:t>
              </a:r>
              <a:r>
                <a:rPr lang="it-IT" sz="2400" dirty="0"/>
                <a:t>= x’y</a:t>
              </a:r>
              <a:r>
                <a:rPr lang="it-IT" sz="2400" baseline="-25000" dirty="0"/>
                <a:t>0  </a:t>
              </a:r>
              <a:r>
                <a:rPr lang="it-IT" sz="2400" dirty="0"/>
                <a:t>+ xy</a:t>
              </a:r>
              <a:r>
                <a:rPr lang="it-IT" sz="2400" baseline="-25000" dirty="0"/>
                <a:t>1 </a:t>
              </a:r>
              <a:r>
                <a:rPr lang="it-IT" sz="2400" dirty="0"/>
                <a:t>+ </a:t>
              </a:r>
              <a:r>
                <a:rPr lang="it-IT" sz="2400" dirty="0">
                  <a:solidFill>
                    <a:srgbClr val="FF0000"/>
                  </a:solidFill>
                </a:rPr>
                <a:t>y</a:t>
              </a:r>
              <a:r>
                <a:rPr lang="it-IT" sz="2400" baseline="-25000" dirty="0">
                  <a:solidFill>
                    <a:srgbClr val="FF0000"/>
                  </a:solidFill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</a:rPr>
                <a:t> y</a:t>
              </a:r>
              <a:r>
                <a:rPr lang="it-IT" sz="2400" baseline="-25000" dirty="0">
                  <a:solidFill>
                    <a:srgbClr val="FF0000"/>
                  </a:solidFill>
                </a:rPr>
                <a:t>0 </a:t>
              </a:r>
            </a:p>
          </p:txBody>
        </p:sp>
        <p:sp>
          <p:nvSpPr>
            <p:cNvPr id="173" name="CasellaDiTesto 172"/>
            <p:cNvSpPr txBox="1"/>
            <p:nvPr/>
          </p:nvSpPr>
          <p:spPr>
            <a:xfrm>
              <a:off x="937660" y="318696"/>
              <a:ext cx="2492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z = </a:t>
              </a:r>
              <a:r>
                <a:rPr lang="it-IT" sz="2400" b="1" dirty="0">
                  <a:solidFill>
                    <a:srgbClr val="0070C0"/>
                  </a:solidFill>
                </a:rPr>
                <a:t>y</a:t>
              </a:r>
              <a:r>
                <a:rPr lang="it-IT" sz="2400" b="1" baseline="-25000" dirty="0">
                  <a:solidFill>
                    <a:srgbClr val="0070C0"/>
                  </a:solidFill>
                </a:rPr>
                <a:t>1 </a:t>
              </a:r>
              <a:r>
                <a:rPr lang="it-IT" sz="2800" b="1" i="1" dirty="0">
                  <a:solidFill>
                    <a:srgbClr val="008000"/>
                  </a:solidFill>
                </a:rPr>
                <a:t>(MOORE!) </a:t>
              </a:r>
              <a:endParaRPr lang="it-IT" sz="24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174" name="Ovale 39"/>
            <p:cNvSpPr>
              <a:spLocks noChangeArrowheads="1"/>
            </p:cNvSpPr>
            <p:nvPr/>
          </p:nvSpPr>
          <p:spPr bwMode="auto">
            <a:xfrm>
              <a:off x="230177" y="318696"/>
              <a:ext cx="504825" cy="514350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75" name="Ovale 39"/>
            <p:cNvSpPr>
              <a:spLocks noChangeArrowheads="1"/>
            </p:cNvSpPr>
            <p:nvPr/>
          </p:nvSpPr>
          <p:spPr bwMode="auto">
            <a:xfrm>
              <a:off x="255112" y="940750"/>
              <a:ext cx="504825" cy="51435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211" name="Gruppo 210"/>
          <p:cNvGrpSpPr/>
          <p:nvPr/>
        </p:nvGrpSpPr>
        <p:grpSpPr>
          <a:xfrm>
            <a:off x="3221449" y="2458567"/>
            <a:ext cx="3898014" cy="3477764"/>
            <a:chOff x="2908196" y="2878982"/>
            <a:chExt cx="3821467" cy="3293218"/>
          </a:xfrm>
        </p:grpSpPr>
        <p:sp>
          <p:nvSpPr>
            <p:cNvPr id="176" name="Ovale 39"/>
            <p:cNvSpPr>
              <a:spLocks noChangeArrowheads="1"/>
            </p:cNvSpPr>
            <p:nvPr/>
          </p:nvSpPr>
          <p:spPr bwMode="auto">
            <a:xfrm>
              <a:off x="3010371" y="5587362"/>
              <a:ext cx="504825" cy="51435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77" name="Rettangolo 176"/>
            <p:cNvSpPr/>
            <p:nvPr/>
          </p:nvSpPr>
          <p:spPr>
            <a:xfrm flipH="1">
              <a:off x="2908196" y="2878982"/>
              <a:ext cx="3821467" cy="3293218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5" name="Gruppo 214"/>
          <p:cNvGrpSpPr/>
          <p:nvPr/>
        </p:nvGrpSpPr>
        <p:grpSpPr>
          <a:xfrm>
            <a:off x="2781331" y="3128717"/>
            <a:ext cx="4814630" cy="1742623"/>
            <a:chOff x="2197232" y="3364586"/>
            <a:chExt cx="4814630" cy="1742623"/>
          </a:xfrm>
        </p:grpSpPr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6612096" y="3364586"/>
              <a:ext cx="39976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 dirty="0">
                  <a:latin typeface="Verdana" panose="020B0604030504040204" pitchFamily="34" charset="0"/>
                </a:rPr>
                <a:t>Y</a:t>
              </a:r>
              <a:r>
                <a:rPr lang="en-GB" altLang="it-IT" sz="1400" b="1" baseline="-25000" dirty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2197232" y="3927687"/>
              <a:ext cx="470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2400" b="1" dirty="0">
                  <a:solidFill>
                    <a:srgbClr val="008000"/>
                  </a:solidFill>
                </a:rPr>
                <a:t>y</a:t>
              </a:r>
              <a:r>
                <a:rPr lang="en-US" altLang="it-IT" sz="2400" b="1" baseline="-25000" dirty="0">
                  <a:solidFill>
                    <a:srgbClr val="008000"/>
                  </a:solidFill>
                </a:rPr>
                <a:t>0</a:t>
              </a:r>
            </a:p>
          </p:txBody>
        </p:sp>
        <p:sp>
          <p:nvSpPr>
            <p:cNvPr id="181" name="Text Box 26"/>
            <p:cNvSpPr txBox="1">
              <a:spLocks noChangeArrowheads="1"/>
            </p:cNvSpPr>
            <p:nvPr/>
          </p:nvSpPr>
          <p:spPr bwMode="auto">
            <a:xfrm>
              <a:off x="6599284" y="4797251"/>
              <a:ext cx="39976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 dirty="0">
                  <a:latin typeface="Verdana" panose="020B0604030504040204" pitchFamily="34" charset="0"/>
                </a:rPr>
                <a:t>Y</a:t>
              </a:r>
              <a:r>
                <a:rPr lang="en-GB" altLang="it-IT" sz="1400" b="1" baseline="-25000" dirty="0">
                  <a:latin typeface="Verdana" panose="020B0604030504040204" pitchFamily="34" charset="0"/>
                </a:rPr>
                <a:t>0</a:t>
              </a:r>
            </a:p>
          </p:txBody>
        </p:sp>
      </p:grpSp>
      <p:grpSp>
        <p:nvGrpSpPr>
          <p:cNvPr id="234" name="Gruppo 233"/>
          <p:cNvGrpSpPr/>
          <p:nvPr/>
        </p:nvGrpSpPr>
        <p:grpSpPr>
          <a:xfrm>
            <a:off x="1808536" y="1525718"/>
            <a:ext cx="7005163" cy="5020213"/>
            <a:chOff x="1186784" y="1601338"/>
            <a:chExt cx="7005163" cy="5020213"/>
          </a:xfrm>
        </p:grpSpPr>
        <p:grpSp>
          <p:nvGrpSpPr>
            <p:cNvPr id="214" name="Gruppo 213"/>
            <p:cNvGrpSpPr/>
            <p:nvPr/>
          </p:nvGrpSpPr>
          <p:grpSpPr>
            <a:xfrm>
              <a:off x="1186785" y="1949412"/>
              <a:ext cx="6870911" cy="2028750"/>
              <a:chOff x="1224438" y="2109661"/>
              <a:chExt cx="6870911" cy="2028750"/>
            </a:xfrm>
          </p:grpSpPr>
          <p:sp>
            <p:nvSpPr>
              <p:cNvPr id="7" name="Text Box 34"/>
              <p:cNvSpPr txBox="1">
                <a:spLocks noChangeArrowheads="1"/>
              </p:cNvSpPr>
              <p:nvPr/>
            </p:nvSpPr>
            <p:spPr bwMode="auto">
              <a:xfrm>
                <a:off x="7747177" y="2109661"/>
                <a:ext cx="34817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b="1" dirty="0">
                    <a:latin typeface="+mj-lt"/>
                  </a:rPr>
                  <a:t>z</a:t>
                </a:r>
              </a:p>
            </p:txBody>
          </p:sp>
          <p:sp>
            <p:nvSpPr>
              <p:cNvPr id="129" name="Text Box 34"/>
              <p:cNvSpPr txBox="1">
                <a:spLocks noChangeArrowheads="1"/>
              </p:cNvSpPr>
              <p:nvPr/>
            </p:nvSpPr>
            <p:spPr bwMode="auto">
              <a:xfrm>
                <a:off x="1224438" y="3492080"/>
                <a:ext cx="39626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3600" b="1" dirty="0">
                    <a:latin typeface="+mj-lt"/>
                  </a:rPr>
                  <a:t>x</a:t>
                </a:r>
              </a:p>
            </p:txBody>
          </p:sp>
        </p:grpSp>
        <p:sp>
          <p:nvSpPr>
            <p:cNvPr id="223" name="Rettangolo 222"/>
            <p:cNvSpPr/>
            <p:nvPr/>
          </p:nvSpPr>
          <p:spPr>
            <a:xfrm>
              <a:off x="1186784" y="1601338"/>
              <a:ext cx="7005163" cy="5020213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47" name="Immagine 2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58088" r="78728" b="5245"/>
          <a:stretch/>
        </p:blipFill>
        <p:spPr>
          <a:xfrm>
            <a:off x="137138" y="3602987"/>
            <a:ext cx="986599" cy="1590783"/>
          </a:xfrm>
          <a:prstGeom prst="rect">
            <a:avLst/>
          </a:prstGeom>
        </p:spPr>
      </p:pic>
      <p:pic>
        <p:nvPicPr>
          <p:cNvPr id="248" name="Immagine 2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18889" r="17500" b="50000"/>
          <a:stretch/>
        </p:blipFill>
        <p:spPr>
          <a:xfrm>
            <a:off x="35482" y="2026001"/>
            <a:ext cx="1539682" cy="1151799"/>
          </a:xfrm>
          <a:prstGeom prst="rect">
            <a:avLst/>
          </a:prstGeom>
        </p:spPr>
      </p:pic>
      <p:grpSp>
        <p:nvGrpSpPr>
          <p:cNvPr id="80" name="Gruppo 79"/>
          <p:cNvGrpSpPr/>
          <p:nvPr/>
        </p:nvGrpSpPr>
        <p:grpSpPr>
          <a:xfrm>
            <a:off x="1379158" y="3013308"/>
            <a:ext cx="6811236" cy="2544627"/>
            <a:chOff x="748736" y="3089513"/>
            <a:chExt cx="6811236" cy="2544627"/>
          </a:xfrm>
        </p:grpSpPr>
        <p:grpSp>
          <p:nvGrpSpPr>
            <p:cNvPr id="72" name="Gruppo 71"/>
            <p:cNvGrpSpPr/>
            <p:nvPr/>
          </p:nvGrpSpPr>
          <p:grpSpPr>
            <a:xfrm>
              <a:off x="748736" y="3089513"/>
              <a:ext cx="6811236" cy="2544627"/>
              <a:chOff x="748736" y="3089513"/>
              <a:chExt cx="6811236" cy="2544627"/>
            </a:xfrm>
          </p:grpSpPr>
          <p:grpSp>
            <p:nvGrpSpPr>
              <p:cNvPr id="61" name="Gruppo 60"/>
              <p:cNvGrpSpPr/>
              <p:nvPr/>
            </p:nvGrpSpPr>
            <p:grpSpPr>
              <a:xfrm>
                <a:off x="748736" y="3089513"/>
                <a:ext cx="6811236" cy="2544627"/>
                <a:chOff x="748736" y="3089513"/>
                <a:chExt cx="6811236" cy="2544627"/>
              </a:xfrm>
            </p:grpSpPr>
            <p:grpSp>
              <p:nvGrpSpPr>
                <p:cNvPr id="216" name="Gruppo 215"/>
                <p:cNvGrpSpPr/>
                <p:nvPr/>
              </p:nvGrpSpPr>
              <p:grpSpPr>
                <a:xfrm>
                  <a:off x="748736" y="3471419"/>
                  <a:ext cx="6811236" cy="2162721"/>
                  <a:chOff x="786389" y="3631668"/>
                  <a:chExt cx="6811236" cy="2162721"/>
                </a:xfrm>
              </p:grpSpPr>
              <p:sp>
                <p:nvSpPr>
                  <p:cNvPr id="3" name="Line 24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874327" y="4386852"/>
                    <a:ext cx="5473" cy="144112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dirty="0"/>
                  </a:p>
                </p:txBody>
              </p:sp>
              <p:sp>
                <p:nvSpPr>
                  <p:cNvPr id="43" name="object 7"/>
                  <p:cNvSpPr txBox="1"/>
                  <p:nvPr/>
                </p:nvSpPr>
                <p:spPr>
                  <a:xfrm>
                    <a:off x="3718894" y="4652950"/>
                    <a:ext cx="2437609" cy="1141439"/>
                  </a:xfrm>
                  <a:prstGeom prst="rect">
                    <a:avLst/>
                  </a:prstGeom>
                  <a:solidFill>
                    <a:schemeClr val="tx1"/>
                  </a:solidFill>
                  <a:ln w="38100">
                    <a:solidFill>
                      <a:srgbClr val="000000"/>
                    </a:solidFill>
                  </a:ln>
                </p:spPr>
                <p:txBody>
                  <a:bodyPr vert="horz" wrap="square" lIns="0" tIns="108000" rIns="0" bIns="108000" rtlCol="0">
                    <a:spAutoFit/>
                  </a:bodyPr>
                  <a:lstStyle/>
                  <a:p>
                    <a:pPr algn="ctr"/>
                    <a:r>
                      <a:rPr lang="it-IT" sz="20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rPr>
                      <a:t>Y0</a:t>
                    </a:r>
                  </a:p>
                  <a:p>
                    <a:pPr algn="ctr">
                      <a:lnSpc>
                        <a:spcPct val="100000"/>
                      </a:lnSpc>
                    </a:pPr>
                    <a:r>
                      <a:rPr lang="it-IT" sz="20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rPr>
                      <a:t>(Rete SP</a:t>
                    </a:r>
                  </a:p>
                  <a:p>
                    <a:pPr algn="ctr">
                      <a:lnSpc>
                        <a:spcPct val="100000"/>
                      </a:lnSpc>
                    </a:pPr>
                    <a:r>
                      <a:rPr lang="it-IT" sz="20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rPr>
                      <a:t> priva di alee) </a:t>
                    </a:r>
                    <a:endParaRPr sz="2000" b="1" dirty="0">
                      <a:solidFill>
                        <a:srgbClr val="FFFF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53" name="Connettore 4 52"/>
                  <p:cNvCxnSpPr/>
                  <p:nvPr/>
                </p:nvCxnSpPr>
                <p:spPr>
                  <a:xfrm>
                    <a:off x="786389" y="3631668"/>
                    <a:ext cx="2905275" cy="1265281"/>
                  </a:xfrm>
                  <a:prstGeom prst="bentConnector3">
                    <a:avLst>
                      <a:gd name="adj1" fmla="val 85449"/>
                    </a:avLst>
                  </a:prstGeom>
                  <a:ln w="38100">
                    <a:solidFill>
                      <a:schemeClr val="tx1"/>
                    </a:solidFill>
                    <a:headEnd type="diamon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1" name="Connettore 2 80"/>
                <p:cNvCxnSpPr/>
                <p:nvPr/>
              </p:nvCxnSpPr>
              <p:spPr bwMode="auto">
                <a:xfrm flipV="1">
                  <a:off x="2856000" y="5263600"/>
                  <a:ext cx="821329" cy="7557"/>
                </a:xfrm>
                <a:prstGeom prst="straightConnector1">
                  <a:avLst/>
                </a:prstGeom>
                <a:ln w="19050">
                  <a:solidFill>
                    <a:srgbClr val="008000"/>
                  </a:solidFill>
                  <a:headEnd type="oval" w="sm" len="sm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ttore diritto 47"/>
                <p:cNvCxnSpPr/>
                <p:nvPr/>
              </p:nvCxnSpPr>
              <p:spPr>
                <a:xfrm>
                  <a:off x="2819671" y="3863587"/>
                  <a:ext cx="13051" cy="1392232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ttore 4 59"/>
                <p:cNvCxnSpPr>
                  <a:endCxn id="43" idx="1"/>
                </p:cNvCxnSpPr>
                <p:nvPr/>
              </p:nvCxnSpPr>
              <p:spPr>
                <a:xfrm rot="16200000" flipH="1">
                  <a:off x="2334361" y="3716540"/>
                  <a:ext cx="1973907" cy="719854"/>
                </a:xfrm>
                <a:prstGeom prst="bentConnector2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Connettore diritto 69"/>
              <p:cNvCxnSpPr/>
              <p:nvPr/>
            </p:nvCxnSpPr>
            <p:spPr>
              <a:xfrm flipH="1">
                <a:off x="2026984" y="3847067"/>
                <a:ext cx="805738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nettore diritto 76"/>
            <p:cNvCxnSpPr>
              <a:cxnSpLocks/>
            </p:cNvCxnSpPr>
            <p:nvPr/>
          </p:nvCxnSpPr>
          <p:spPr>
            <a:xfrm>
              <a:off x="1844894" y="3090740"/>
              <a:ext cx="1112158" cy="10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o 87"/>
          <p:cNvGrpSpPr/>
          <p:nvPr/>
        </p:nvGrpSpPr>
        <p:grpSpPr>
          <a:xfrm>
            <a:off x="7622435" y="3256211"/>
            <a:ext cx="516488" cy="1849769"/>
            <a:chOff x="7000683" y="3331831"/>
            <a:chExt cx="516488" cy="1849769"/>
          </a:xfrm>
        </p:grpSpPr>
        <p:sp>
          <p:nvSpPr>
            <p:cNvPr id="101" name="CasellaDiTesto 100"/>
            <p:cNvSpPr txBox="1"/>
            <p:nvPr/>
          </p:nvSpPr>
          <p:spPr>
            <a:xfrm>
              <a:off x="7000683" y="3331831"/>
              <a:ext cx="516488" cy="474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Y1</a:t>
              </a:r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7000683" y="4707261"/>
              <a:ext cx="516488" cy="474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Y0</a:t>
              </a:r>
            </a:p>
          </p:txBody>
        </p:sp>
      </p:grpSp>
      <p:grpSp>
        <p:nvGrpSpPr>
          <p:cNvPr id="108" name="Gruppo 107"/>
          <p:cNvGrpSpPr/>
          <p:nvPr/>
        </p:nvGrpSpPr>
        <p:grpSpPr>
          <a:xfrm>
            <a:off x="2466215" y="1617046"/>
            <a:ext cx="6657832" cy="1403827"/>
            <a:chOff x="1844463" y="1713601"/>
            <a:chExt cx="6657832" cy="1382891"/>
          </a:xfrm>
        </p:grpSpPr>
        <p:grpSp>
          <p:nvGrpSpPr>
            <p:cNvPr id="107" name="Gruppo 106"/>
            <p:cNvGrpSpPr/>
            <p:nvPr/>
          </p:nvGrpSpPr>
          <p:grpSpPr>
            <a:xfrm>
              <a:off x="1844463" y="1713601"/>
              <a:ext cx="6657832" cy="1382891"/>
              <a:chOff x="1846438" y="2205766"/>
              <a:chExt cx="6657832" cy="1382891"/>
            </a:xfrm>
          </p:grpSpPr>
          <p:grpSp>
            <p:nvGrpSpPr>
              <p:cNvPr id="212" name="Gruppo 211"/>
              <p:cNvGrpSpPr/>
              <p:nvPr/>
            </p:nvGrpSpPr>
            <p:grpSpPr>
              <a:xfrm>
                <a:off x="1846438" y="2205766"/>
                <a:ext cx="6657832" cy="1382891"/>
                <a:chOff x="1884091" y="2366015"/>
                <a:chExt cx="6657832" cy="1382891"/>
              </a:xfrm>
            </p:grpSpPr>
            <p:sp>
              <p:nvSpPr>
                <p:cNvPr id="3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133634" y="3282423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400" b="1" dirty="0">
                      <a:solidFill>
                        <a:srgbClr val="0070C0"/>
                      </a:solidFill>
                    </a:rPr>
                    <a:t>y</a:t>
                  </a:r>
                  <a:r>
                    <a:rPr lang="en-US" altLang="it-IT" sz="2400" b="1" baseline="-25000" dirty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grpSp>
              <p:nvGrpSpPr>
                <p:cNvPr id="210" name="Gruppo 209"/>
                <p:cNvGrpSpPr/>
                <p:nvPr/>
              </p:nvGrpSpPr>
              <p:grpSpPr>
                <a:xfrm>
                  <a:off x="1884091" y="2366015"/>
                  <a:ext cx="6657832" cy="1382891"/>
                  <a:chOff x="1884091" y="2366015"/>
                  <a:chExt cx="6657832" cy="1382891"/>
                </a:xfrm>
              </p:grpSpPr>
              <p:sp>
                <p:nvSpPr>
                  <p:cNvPr id="49" name="object 6"/>
                  <p:cNvSpPr txBox="1"/>
                  <p:nvPr/>
                </p:nvSpPr>
                <p:spPr>
                  <a:xfrm>
                    <a:off x="4531736" y="2366015"/>
                    <a:ext cx="1512841" cy="587441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000000"/>
                    </a:solidFill>
                  </a:ln>
                </p:spPr>
                <p:txBody>
                  <a:bodyPr vert="horz" wrap="square" lIns="0" tIns="108000" rIns="0" bIns="108000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sz="2400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50" name="Connettore 2 49"/>
                  <p:cNvCxnSpPr/>
                  <p:nvPr/>
                </p:nvCxnSpPr>
                <p:spPr>
                  <a:xfrm>
                    <a:off x="6064386" y="2510395"/>
                    <a:ext cx="2477537" cy="6412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ttore 4 50"/>
                  <p:cNvCxnSpPr>
                    <a:endCxn id="49" idx="1"/>
                  </p:cNvCxnSpPr>
                  <p:nvPr/>
                </p:nvCxnSpPr>
                <p:spPr>
                  <a:xfrm flipV="1">
                    <a:off x="1884091" y="2659736"/>
                    <a:ext cx="2647645" cy="1089170"/>
                  </a:xfrm>
                  <a:prstGeom prst="bentConnector3">
                    <a:avLst>
                      <a:gd name="adj1" fmla="val 163"/>
                    </a:avLst>
                  </a:prstGeom>
                  <a:ln w="28575">
                    <a:headEnd type="oval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7" name="Freeform 36"/>
              <p:cNvSpPr>
                <a:spLocks noChangeAspect="1"/>
              </p:cNvSpPr>
              <p:nvPr/>
            </p:nvSpPr>
            <p:spPr bwMode="auto">
              <a:xfrm>
                <a:off x="4935135" y="2384704"/>
                <a:ext cx="215645" cy="228964"/>
              </a:xfrm>
              <a:custGeom>
                <a:avLst/>
                <a:gdLst>
                  <a:gd name="T0" fmla="*/ 2147483646 w 144"/>
                  <a:gd name="T1" fmla="*/ 2147483646 h 146"/>
                  <a:gd name="T2" fmla="*/ 0 w 144"/>
                  <a:gd name="T3" fmla="*/ 0 h 146"/>
                  <a:gd name="T4" fmla="*/ 0 w 144"/>
                  <a:gd name="T5" fmla="*/ 2147483646 h 146"/>
                  <a:gd name="T6" fmla="*/ 2147483646 w 144"/>
                  <a:gd name="T7" fmla="*/ 2147483646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 dirty="0"/>
              </a:p>
            </p:txBody>
          </p:sp>
          <p:cxnSp>
            <p:nvCxnSpPr>
              <p:cNvPr id="97" name="Connettore 4 96"/>
              <p:cNvCxnSpPr/>
              <p:nvPr/>
            </p:nvCxnSpPr>
            <p:spPr>
              <a:xfrm flipV="1">
                <a:off x="5150780" y="2350146"/>
                <a:ext cx="1065712" cy="149040"/>
              </a:xfrm>
              <a:prstGeom prst="bentConnector3">
                <a:avLst>
                  <a:gd name="adj1" fmla="val 3968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2 103"/>
              <p:cNvCxnSpPr>
                <a:stCxn id="49" idx="1"/>
              </p:cNvCxnSpPr>
              <p:nvPr/>
            </p:nvCxnSpPr>
            <p:spPr>
              <a:xfrm flipV="1">
                <a:off x="4494083" y="2499486"/>
                <a:ext cx="42925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Ovale 39"/>
            <p:cNvSpPr>
              <a:spLocks noChangeArrowheads="1"/>
            </p:cNvSpPr>
            <p:nvPr/>
          </p:nvSpPr>
          <p:spPr bwMode="auto">
            <a:xfrm>
              <a:off x="5647438" y="1943249"/>
              <a:ext cx="314979" cy="320922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3731121" y="139117"/>
            <a:ext cx="122613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La presenza di un’alea statica su una variabile di stato futuro porterebbe  la R.S.A.  In stati indesiderati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5D3D2A1-FA51-40DB-AC49-0FA6E8B7F5AE}"/>
              </a:ext>
            </a:extLst>
          </p:cNvPr>
          <p:cNvSpPr txBox="1"/>
          <p:nvPr/>
        </p:nvSpPr>
        <p:spPr>
          <a:xfrm>
            <a:off x="-25253" y="5195537"/>
            <a:ext cx="1933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Quando la rete si trova  nello stato C (</a:t>
            </a:r>
            <a:r>
              <a:rPr lang="it-IT" sz="1200" dirty="0">
                <a:solidFill>
                  <a:srgbClr val="FF3300"/>
                </a:solidFill>
              </a:rPr>
              <a:t>11</a:t>
            </a:r>
            <a:r>
              <a:rPr lang="it-IT" sz="1200" dirty="0"/>
              <a:t>)  e  l’ingresso passa da 0 a 1,</a:t>
            </a:r>
          </a:p>
          <a:p>
            <a:r>
              <a:rPr lang="it-IT" sz="1200" dirty="0"/>
              <a:t>se non ci fosse il termine </a:t>
            </a:r>
            <a:r>
              <a:rPr lang="it-IT" sz="1200" dirty="0" err="1"/>
              <a:t>antialea</a:t>
            </a:r>
            <a:r>
              <a:rPr lang="it-IT" sz="1200" dirty="0"/>
              <a:t> la rete finirebbe</a:t>
            </a:r>
          </a:p>
          <a:p>
            <a:r>
              <a:rPr lang="it-IT" sz="1200" b="1" dirty="0"/>
              <a:t>erroneamente</a:t>
            </a:r>
            <a:r>
              <a:rPr lang="it-IT" sz="1200" dirty="0"/>
              <a:t> in uno stato stabile con y</a:t>
            </a:r>
            <a:r>
              <a:rPr lang="it-IT" sz="1200" baseline="-25000" dirty="0"/>
              <a:t>1</a:t>
            </a:r>
            <a:r>
              <a:rPr lang="it-IT" sz="1200" dirty="0"/>
              <a:t>=0  e ingresso 1, cioè nello stato  B (</a:t>
            </a:r>
            <a:r>
              <a:rPr lang="it-IT" sz="1200" b="1" dirty="0">
                <a:solidFill>
                  <a:srgbClr val="FF3300"/>
                </a:solidFill>
              </a:rPr>
              <a:t>01</a:t>
            </a:r>
            <a:r>
              <a:rPr lang="it-IT" sz="1200" dirty="0"/>
              <a:t>)!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BA087E4-7755-4D96-9ED6-01DDD49E3BC0}"/>
              </a:ext>
            </a:extLst>
          </p:cNvPr>
          <p:cNvSpPr txBox="1"/>
          <p:nvPr/>
        </p:nvSpPr>
        <p:spPr>
          <a:xfrm>
            <a:off x="493411" y="1640359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T.d.T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0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39483" cy="4616648"/>
          </a:xfrm>
        </p:spPr>
        <p:txBody>
          <a:bodyPr/>
          <a:lstStyle/>
          <a:p>
            <a:pPr algn="ctr"/>
            <a:r>
              <a:rPr lang="it-IT" sz="6000" b="0" dirty="0"/>
              <a:t>ANALISI</a:t>
            </a:r>
            <a:br>
              <a:rPr lang="it-IT" sz="6000" b="0" dirty="0"/>
            </a:br>
            <a:r>
              <a:rPr lang="it-IT" sz="6000" b="0" dirty="0"/>
              <a:t> </a:t>
            </a:r>
            <a:r>
              <a:rPr lang="it-IT" sz="4400" b="0" dirty="0"/>
              <a:t>delle</a:t>
            </a:r>
            <a:br>
              <a:rPr lang="it-IT" sz="6000" b="0" dirty="0"/>
            </a:br>
            <a:r>
              <a:rPr lang="it-IT" sz="6000" b="0" dirty="0"/>
              <a:t> Reti </a:t>
            </a:r>
            <a:br>
              <a:rPr lang="it-IT" sz="6000" b="0" dirty="0"/>
            </a:br>
            <a:r>
              <a:rPr lang="it-IT" sz="6000" b="0" dirty="0"/>
              <a:t>Sequenziali</a:t>
            </a:r>
            <a:br>
              <a:rPr lang="it-IT" sz="6000" b="0" dirty="0"/>
            </a:br>
            <a:r>
              <a:rPr lang="it-IT" sz="6000" b="0" dirty="0"/>
              <a:t> Asincrone</a:t>
            </a:r>
          </a:p>
        </p:txBody>
      </p:sp>
    </p:spTree>
    <p:extLst>
      <p:ext uri="{BB962C8B-B14F-4D97-AF65-F5344CB8AC3E}">
        <p14:creationId xmlns:p14="http://schemas.microsoft.com/office/powerpoint/2010/main" val="333844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5454" y="6518462"/>
            <a:ext cx="134112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22 </a:t>
            </a:r>
            <a:r>
              <a:rPr sz="1400" spc="-5" dirty="0">
                <a:latin typeface="Times New Roman"/>
                <a:cs typeface="Times New Roman"/>
              </a:rPr>
              <a:t>settembre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154" y="238490"/>
            <a:ext cx="762984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pc="-5" dirty="0"/>
              <a:t>Procedimento </a:t>
            </a:r>
            <a:r>
              <a:rPr dirty="0"/>
              <a:t>di </a:t>
            </a:r>
            <a:r>
              <a:rPr spc="-5" dirty="0"/>
              <a:t>analisi </a:t>
            </a:r>
            <a:r>
              <a:rPr dirty="0"/>
              <a:t>di</a:t>
            </a:r>
            <a:r>
              <a:rPr spc="-55" dirty="0"/>
              <a:t> </a:t>
            </a:r>
            <a:r>
              <a:rPr spc="-5" dirty="0"/>
              <a:t>R.S.</a:t>
            </a:r>
            <a:r>
              <a:rPr lang="it-IT" spc="-5" dirty="0"/>
              <a:t>A</a:t>
            </a:r>
            <a:r>
              <a:rPr spc="-5" dirty="0"/>
              <a:t>.:</a:t>
            </a:r>
            <a:br>
              <a:rPr lang="it-IT" spc="-5" dirty="0"/>
            </a:br>
            <a:r>
              <a:rPr lang="it-IT" spc="-5" dirty="0"/>
              <a:t>dalla</a:t>
            </a:r>
            <a:r>
              <a:rPr lang="it-IT" spc="5" dirty="0"/>
              <a:t> </a:t>
            </a:r>
            <a:r>
              <a:rPr lang="it-IT" dirty="0"/>
              <a:t>RETE</a:t>
            </a:r>
            <a:r>
              <a:rPr lang="it-IT" spc="-10" dirty="0"/>
              <a:t> </a:t>
            </a:r>
            <a:r>
              <a:rPr lang="it-IT" spc="-5" dirty="0"/>
              <a:t>LOGICA alla sua DESCRIZIONE </a:t>
            </a:r>
            <a:r>
              <a:rPr lang="it-IT" dirty="0"/>
              <a:t>A</a:t>
            </a:r>
            <a:r>
              <a:rPr lang="it-IT" spc="-10" dirty="0"/>
              <a:t> </a:t>
            </a:r>
            <a:r>
              <a:rPr lang="it-IT" spc="-5" dirty="0"/>
              <a:t>PAROLE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1155" y="1325229"/>
            <a:ext cx="8325487" cy="4815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09855">
              <a:lnSpc>
                <a:spcPct val="110000"/>
              </a:lnSpc>
              <a:spcBef>
                <a:spcPts val="1095"/>
              </a:spcBef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Si può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passare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dallo </a:t>
            </a: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schema </a:t>
            </a:r>
            <a:r>
              <a:rPr sz="2200" spc="-5" dirty="0">
                <a:solidFill>
                  <a:srgbClr val="7030A0"/>
                </a:solidFill>
                <a:latin typeface="Calibri"/>
                <a:cs typeface="Calibri"/>
              </a:rPr>
              <a:t>logico di </a:t>
            </a:r>
            <a:r>
              <a:rPr sz="2200" spc="-10" dirty="0" err="1">
                <a:solidFill>
                  <a:srgbClr val="7030A0"/>
                </a:solidFill>
                <a:latin typeface="Calibri"/>
                <a:cs typeface="Calibri"/>
              </a:rPr>
              <a:t>una</a:t>
            </a: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CC"/>
                </a:solidFill>
                <a:latin typeface="Calibri"/>
                <a:cs typeface="Calibri"/>
              </a:rPr>
              <a:t>R.S.</a:t>
            </a:r>
            <a:r>
              <a:rPr lang="it-IT" sz="2200" spc="-5" dirty="0">
                <a:solidFill>
                  <a:srgbClr val="3333CC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3333CC"/>
                </a:solidFill>
                <a:latin typeface="Calibri"/>
                <a:cs typeface="Calibri"/>
              </a:rPr>
              <a:t>. </a:t>
            </a:r>
            <a:r>
              <a:rPr sz="2200" spc="-10" dirty="0">
                <a:solidFill>
                  <a:srgbClr val="3333CC"/>
                </a:solidFill>
                <a:latin typeface="Calibri"/>
                <a:cs typeface="Calibri"/>
              </a:rPr>
              <a:t>(con </a:t>
            </a:r>
            <a:r>
              <a:rPr sz="2200" spc="-5" dirty="0" err="1">
                <a:solidFill>
                  <a:srgbClr val="3333CC"/>
                </a:solidFill>
                <a:latin typeface="Calibri"/>
                <a:cs typeface="Calibri"/>
              </a:rPr>
              <a:t>retroazion</a:t>
            </a:r>
            <a:r>
              <a:rPr lang="it-IT" sz="2200" spc="-5" dirty="0">
                <a:solidFill>
                  <a:srgbClr val="3333CC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lang="it-IT" sz="2200" spc="-5" dirty="0">
                <a:solidFill>
                  <a:srgbClr val="3333CC"/>
                </a:solidFill>
                <a:latin typeface="Calibri"/>
                <a:cs typeface="Calibri"/>
              </a:rPr>
              <a:t>dirette</a:t>
            </a:r>
            <a:r>
              <a:rPr sz="2200" dirty="0">
                <a:solidFill>
                  <a:srgbClr val="3333CC"/>
                </a:solidFill>
                <a:latin typeface="Calibri"/>
                <a:cs typeface="Calibri"/>
              </a:rPr>
              <a:t>)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alla </a:t>
            </a:r>
            <a:r>
              <a:rPr sz="2200" spc="-10" dirty="0">
                <a:solidFill>
                  <a:srgbClr val="3333CC"/>
                </a:solidFill>
                <a:latin typeface="Calibri"/>
                <a:cs typeface="Calibri"/>
              </a:rPr>
              <a:t>descrizione </a:t>
            </a:r>
            <a:r>
              <a:rPr sz="2200" spc="-5" dirty="0">
                <a:solidFill>
                  <a:srgbClr val="3333CC"/>
                </a:solidFill>
                <a:latin typeface="Calibri"/>
                <a:cs typeface="Calibri"/>
              </a:rPr>
              <a:t>a parole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2200" spc="-5" dirty="0" err="1">
                <a:solidFill>
                  <a:srgbClr val="FF0000"/>
                </a:solidFill>
                <a:latin typeface="Calibri"/>
                <a:cs typeface="Calibri"/>
              </a:rPr>
              <a:t>suo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FF0000"/>
                </a:solidFill>
                <a:latin typeface="Calibri"/>
                <a:cs typeface="Calibri"/>
              </a:rPr>
              <a:t>comportamento</a:t>
            </a:r>
            <a:r>
              <a:rPr lang="it-IT" sz="2200" spc="-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eseguendo in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sequenza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 seguenti</a:t>
            </a:r>
            <a:r>
              <a:rPr sz="2200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FF0000"/>
                </a:solidFill>
                <a:latin typeface="Calibri"/>
                <a:cs typeface="Calibri"/>
              </a:rPr>
              <a:t>passi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469265" indent="-457200">
              <a:spcBef>
                <a:spcPts val="300"/>
              </a:spcBef>
              <a:buFont typeface="+mj-lt"/>
              <a:buAutoNum type="arabicPeriod"/>
              <a:tabLst>
                <a:tab pos="162560" algn="l"/>
              </a:tabLst>
            </a:pPr>
            <a:r>
              <a:rPr lang="it-IT" sz="2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rgbClr val="001F5F"/>
                </a:solidFill>
                <a:latin typeface="Calibri"/>
                <a:cs typeface="Calibri"/>
              </a:rPr>
              <a:t>si identificano le variabili di ingresso, di uscita e le retroazioni dirette (cioè le variabili di stato)</a:t>
            </a:r>
          </a:p>
          <a:p>
            <a:pPr marL="469265" indent="-457200">
              <a:spcBef>
                <a:spcPts val="300"/>
              </a:spcBef>
              <a:buFont typeface="+mj-lt"/>
              <a:buAutoNum type="arabicPeriod"/>
              <a:tabLst>
                <a:tab pos="162560" algn="l"/>
              </a:tabLst>
            </a:pPr>
            <a:r>
              <a:rPr lang="it-IT" sz="2000" spc="-5" dirty="0">
                <a:solidFill>
                  <a:srgbClr val="001F5F"/>
                </a:solidFill>
                <a:latin typeface="Calibri"/>
                <a:cs typeface="Calibri"/>
              </a:rPr>
              <a:t> si identificano le reti che realizzano G ed F</a:t>
            </a:r>
          </a:p>
          <a:p>
            <a:pPr marL="469265" indent="-457200">
              <a:spcBef>
                <a:spcPts val="300"/>
              </a:spcBef>
              <a:buFont typeface="+mj-lt"/>
              <a:buAutoNum type="arabicPeriod"/>
              <a:tabLst>
                <a:tab pos="162560" algn="l"/>
              </a:tabLst>
            </a:pPr>
            <a:r>
              <a:rPr lang="it-IT"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scrivono le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espressioni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di G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F, cioè le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espressioni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delle variabili di stato stato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futuro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e delle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uscite</a:t>
            </a:r>
            <a:endParaRPr sz="2000" dirty="0">
              <a:latin typeface="Calibri"/>
              <a:cs typeface="Calibri"/>
            </a:endParaRPr>
          </a:p>
          <a:p>
            <a:pPr marL="457200" marR="647065" indent="-457200">
              <a:spcBef>
                <a:spcPts val="300"/>
              </a:spcBef>
              <a:buFont typeface="+mj-lt"/>
              <a:buAutoNum type="arabicPeriod"/>
              <a:tabLst>
                <a:tab pos="162560" algn="l"/>
              </a:tabLst>
            </a:pP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esegue l’analisi delle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espressioni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di G e F (si disegnano cioè le mappe di Karnaugh o le t.d.v.  delle variabili di stato futuro e di</a:t>
            </a:r>
            <a:r>
              <a:rPr sz="2000" spc="3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uscita)</a:t>
            </a:r>
            <a:endParaRPr sz="2000" dirty="0">
              <a:latin typeface="Calibri"/>
              <a:cs typeface="Calibri"/>
            </a:endParaRPr>
          </a:p>
          <a:p>
            <a:pPr marL="469265" indent="-457200">
              <a:spcBef>
                <a:spcPts val="300"/>
              </a:spcBef>
              <a:buFont typeface="+mj-lt"/>
              <a:buAutoNum type="arabicPeriod"/>
              <a:tabLst>
                <a:tab pos="162560" algn="l"/>
              </a:tabLst>
            </a:pP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ricava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tabella delle transizioni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(t.d.t)</a:t>
            </a:r>
            <a:endParaRPr sz="2000" dirty="0">
              <a:latin typeface="Calibri"/>
              <a:cs typeface="Calibri"/>
            </a:endParaRPr>
          </a:p>
          <a:p>
            <a:pPr marL="469265" indent="-457200">
              <a:spcBef>
                <a:spcPts val="300"/>
              </a:spcBef>
              <a:buFont typeface="+mj-lt"/>
              <a:buAutoNum type="arabicPeriod"/>
              <a:tabLst>
                <a:tab pos="162560" algn="l"/>
              </a:tabLst>
            </a:pP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disegna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il diagramma degli stati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(d.d.s.)</a:t>
            </a:r>
            <a:endParaRPr sz="2000" dirty="0">
              <a:latin typeface="Calibri"/>
              <a:cs typeface="Calibri"/>
            </a:endParaRPr>
          </a:p>
          <a:p>
            <a:pPr marL="469265" indent="-457200">
              <a:spcBef>
                <a:spcPts val="300"/>
              </a:spcBef>
              <a:buFont typeface="+mj-lt"/>
              <a:buAutoNum type="arabicPeriod"/>
              <a:tabLst>
                <a:tab pos="162560" algn="l"/>
              </a:tabLst>
            </a:pP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descrive a parole il funzionamento della macchina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sequenziale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a cui corrisponde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d.d.s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lang="it-IT"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disegnato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aiutandosi eventualmente con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forme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d’onda</a:t>
            </a:r>
            <a:endParaRPr lang="it-IT" sz="2000" spc="-10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4481" y="6353047"/>
            <a:ext cx="206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latin typeface="Times New Roman"/>
                <a:cs typeface="Times New Roman"/>
              </a:rPr>
              <a:t>56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34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5638" y="520584"/>
            <a:ext cx="5484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Esercizio di analisi di RSA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43000" y="1600200"/>
            <a:ext cx="2822575" cy="2420937"/>
            <a:chOff x="864" y="432"/>
            <a:chExt cx="1778" cy="1525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200" y="864"/>
              <a:ext cx="1200" cy="768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336 h 768"/>
                <a:gd name="T6" fmla="*/ 0 w 1152"/>
                <a:gd name="T7" fmla="*/ 576 h 768"/>
                <a:gd name="T8" fmla="*/ 0 w 1152"/>
                <a:gd name="T9" fmla="*/ 768 h 768"/>
                <a:gd name="T10" fmla="*/ 354 w 1152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V="1">
              <a:off x="1200" y="960"/>
              <a:ext cx="1200" cy="816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455 h 768"/>
                <a:gd name="T6" fmla="*/ 0 w 1152"/>
                <a:gd name="T7" fmla="*/ 780 h 768"/>
                <a:gd name="T8" fmla="*/ 0 w 1152"/>
                <a:gd name="T9" fmla="*/ 1040 h 768"/>
                <a:gd name="T10" fmla="*/ 354 w 1152"/>
                <a:gd name="T11" fmla="*/ 104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60" y="720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960" y="1872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488" y="672"/>
              <a:ext cx="624" cy="373"/>
              <a:chOff x="3504" y="768"/>
              <a:chExt cx="958" cy="495"/>
            </a:xfrm>
          </p:grpSpPr>
          <p:grpSp>
            <p:nvGrpSpPr>
              <p:cNvPr id="24" name="Group 9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30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5" name="Group 15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26" name="Freeform 16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" name="Freeform 17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" name="Freeform 18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" name="Freeform 19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488" y="1584"/>
              <a:ext cx="624" cy="373"/>
              <a:chOff x="3504" y="768"/>
              <a:chExt cx="958" cy="495"/>
            </a:xfrm>
          </p:grpSpPr>
          <p:grpSp>
            <p:nvGrpSpPr>
              <p:cNvPr id="13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4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15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864" y="4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864" y="1584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R</a:t>
              </a: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410" y="1584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704368" y="458133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Si analizzi la rete di figura, tenendo conto dell’ipotesi fatta (R.S = 0)</a:t>
            </a:r>
          </a:p>
          <a:p>
            <a:endParaRPr lang="it-IT" sz="2000" dirty="0"/>
          </a:p>
          <a:p>
            <a:r>
              <a:rPr lang="it-IT" sz="2000" b="1" dirty="0">
                <a:solidFill>
                  <a:srgbClr val="FF0000"/>
                </a:solidFill>
              </a:rPr>
              <a:t>STEP 1:</a:t>
            </a:r>
          </a:p>
          <a:p>
            <a:r>
              <a:rPr lang="it-IT" sz="2000" dirty="0"/>
              <a:t>Nella rete si riconoscono due ingressi, una uscita e una retroazione diretta</a:t>
            </a:r>
          </a:p>
          <a:p>
            <a:r>
              <a:rPr lang="it-IT" sz="2000" dirty="0"/>
              <a:t>Questa è dunque  una RSA con una variabile di stato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267912" y="1926104"/>
            <a:ext cx="4535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000" dirty="0"/>
              <a:t>Si determini il comportamento di questa rete logica nell’ipotesi che ci sia una configurazione di ingresso proibita: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sz="2000" dirty="0"/>
              <a:t> </a:t>
            </a:r>
            <a:r>
              <a:rPr lang="it-IT" altLang="it-IT" sz="2000" b="1" dirty="0">
                <a:solidFill>
                  <a:srgbClr val="009900"/>
                </a:solidFill>
                <a:cs typeface="Calibri"/>
              </a:rPr>
              <a:t>S e R non siano mai entrambi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9900"/>
                </a:solidFill>
                <a:cs typeface="Calibri"/>
              </a:rPr>
              <a:t>contemporaneamente attivi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9900"/>
                </a:solidFill>
                <a:cs typeface="Calibri"/>
              </a:rPr>
              <a:t> </a:t>
            </a:r>
            <a:r>
              <a:rPr lang="it-IT" altLang="it-IT" sz="2000" dirty="0">
                <a:solidFill>
                  <a:srgbClr val="009900"/>
                </a:solidFill>
                <a:cs typeface="Calibri"/>
              </a:rPr>
              <a:t>(cioè si ipotizza che sia sempre S . R = 0)</a:t>
            </a:r>
            <a:endParaRPr lang="it-IT" sz="20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417208" y="191666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NQ</a:t>
            </a:r>
          </a:p>
        </p:txBody>
      </p:sp>
    </p:spTree>
    <p:extLst>
      <p:ext uri="{BB962C8B-B14F-4D97-AF65-F5344CB8AC3E}">
        <p14:creationId xmlns:p14="http://schemas.microsoft.com/office/powerpoint/2010/main" val="7953192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66800" y="185357"/>
            <a:ext cx="7308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Esercizio di analisi di RSA </a:t>
            </a:r>
            <a:r>
              <a:rPr lang="it-IT" sz="4000" b="1" dirty="0">
                <a:solidFill>
                  <a:srgbClr val="FF0000"/>
                </a:solidFill>
                <a:latin typeface="Calibri"/>
                <a:ea typeface="+mj-ea"/>
                <a:cs typeface="Calibri"/>
              </a:rPr>
              <a:t>(STEP 1)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4400" y="891978"/>
            <a:ext cx="2822575" cy="2420937"/>
            <a:chOff x="864" y="432"/>
            <a:chExt cx="1778" cy="1525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200" y="864"/>
              <a:ext cx="1200" cy="768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336 h 768"/>
                <a:gd name="T6" fmla="*/ 0 w 1152"/>
                <a:gd name="T7" fmla="*/ 576 h 768"/>
                <a:gd name="T8" fmla="*/ 0 w 1152"/>
                <a:gd name="T9" fmla="*/ 768 h 768"/>
                <a:gd name="T10" fmla="*/ 354 w 1152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V="1">
              <a:off x="1200" y="960"/>
              <a:ext cx="1200" cy="816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455 h 768"/>
                <a:gd name="T6" fmla="*/ 0 w 1152"/>
                <a:gd name="T7" fmla="*/ 780 h 768"/>
                <a:gd name="T8" fmla="*/ 0 w 1152"/>
                <a:gd name="T9" fmla="*/ 1040 h 768"/>
                <a:gd name="T10" fmla="*/ 354 w 1152"/>
                <a:gd name="T11" fmla="*/ 104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60" y="720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960" y="1872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488" y="672"/>
              <a:ext cx="624" cy="373"/>
              <a:chOff x="3504" y="768"/>
              <a:chExt cx="958" cy="495"/>
            </a:xfrm>
          </p:grpSpPr>
          <p:grpSp>
            <p:nvGrpSpPr>
              <p:cNvPr id="24" name="Group 9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30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5" name="Group 15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26" name="Freeform 16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" name="Freeform 17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" name="Freeform 18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" name="Freeform 19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488" y="1584"/>
              <a:ext cx="624" cy="373"/>
              <a:chOff x="3504" y="768"/>
              <a:chExt cx="958" cy="495"/>
            </a:xfrm>
          </p:grpSpPr>
          <p:grpSp>
            <p:nvGrpSpPr>
              <p:cNvPr id="13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4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15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864" y="4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864" y="1584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R</a:t>
              </a: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410" y="1584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456449" y="3935485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Due ingressi: S e R</a:t>
            </a:r>
          </a:p>
          <a:p>
            <a:r>
              <a:rPr lang="it-IT" sz="2000" dirty="0"/>
              <a:t>Due uscite: Q e NQ</a:t>
            </a:r>
          </a:p>
          <a:p>
            <a:endParaRPr lang="it-IT" dirty="0"/>
          </a:p>
          <a:p>
            <a:r>
              <a:rPr lang="it-IT" dirty="0"/>
              <a:t>Quante retroazioni dirette?</a:t>
            </a:r>
          </a:p>
          <a:p>
            <a:r>
              <a:rPr lang="it-IT" dirty="0"/>
              <a:t>Una! Infatti: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faccio due «tagli» spezzo la rete in due reti distinte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taglio un ramo, ottengo una rete combinatoria (due NOR in serie)</a:t>
            </a:r>
          </a:p>
          <a:p>
            <a:r>
              <a:rPr lang="it-IT" dirty="0"/>
              <a:t>Quindi: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Una variabile di stato </a:t>
            </a:r>
            <a:r>
              <a:rPr lang="it-IT" sz="2000" u="sng" dirty="0">
                <a:solidFill>
                  <a:srgbClr val="FF0000"/>
                </a:solidFill>
              </a:rPr>
              <a:t>(portata dal ramo che abbiamo tagliato)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97537" y="3369552"/>
            <a:ext cx="367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dirty="0">
                <a:solidFill>
                  <a:srgbClr val="FF0000"/>
                </a:solidFill>
              </a:rPr>
              <a:t>Si fa l’ipotesi che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Calibri"/>
              </a:rPr>
              <a:t>sia sempre  S . R = 0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36" y="1010824"/>
            <a:ext cx="2371534" cy="3144699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3286823" y="123948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NQ</a:t>
            </a:r>
          </a:p>
        </p:txBody>
      </p:sp>
    </p:spTree>
    <p:extLst>
      <p:ext uri="{BB962C8B-B14F-4D97-AF65-F5344CB8AC3E}">
        <p14:creationId xmlns:p14="http://schemas.microsoft.com/office/powerpoint/2010/main" val="465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138" y="280126"/>
            <a:ext cx="7926662" cy="553998"/>
          </a:xfrm>
        </p:spPr>
        <p:txBody>
          <a:bodyPr/>
          <a:lstStyle/>
          <a:p>
            <a:r>
              <a:rPr lang="it-IT" sz="3600" dirty="0"/>
              <a:t>Quante variabili di stato? UNA! </a:t>
            </a:r>
            <a:r>
              <a:rPr lang="it-IT" sz="3600" dirty="0">
                <a:solidFill>
                  <a:srgbClr val="FF0000"/>
                </a:solidFill>
              </a:rPr>
              <a:t>(STEP 1) </a:t>
            </a:r>
          </a:p>
        </p:txBody>
      </p:sp>
      <p:grpSp>
        <p:nvGrpSpPr>
          <p:cNvPr id="123" name="Gruppo 122"/>
          <p:cNvGrpSpPr/>
          <p:nvPr/>
        </p:nvGrpSpPr>
        <p:grpSpPr>
          <a:xfrm>
            <a:off x="3733800" y="771154"/>
            <a:ext cx="5105400" cy="2679699"/>
            <a:chOff x="3733800" y="771154"/>
            <a:chExt cx="5105400" cy="2679699"/>
          </a:xfrm>
        </p:grpSpPr>
        <p:sp>
          <p:nvSpPr>
            <p:cNvPr id="151" name="Freeform 4"/>
            <p:cNvSpPr>
              <a:spLocks/>
            </p:cNvSpPr>
            <p:nvPr/>
          </p:nvSpPr>
          <p:spPr bwMode="auto">
            <a:xfrm>
              <a:off x="3733800" y="1403371"/>
              <a:ext cx="5105400" cy="1272783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336 h 768"/>
                <a:gd name="T6" fmla="*/ 0 w 1152"/>
                <a:gd name="T7" fmla="*/ 576 h 768"/>
                <a:gd name="T8" fmla="*/ 0 w 1152"/>
                <a:gd name="T9" fmla="*/ 768 h 768"/>
                <a:gd name="T10" fmla="*/ 354 w 1152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" name="Line 6"/>
            <p:cNvSpPr>
              <a:spLocks noChangeShapeType="1"/>
            </p:cNvSpPr>
            <p:nvPr/>
          </p:nvSpPr>
          <p:spPr bwMode="auto">
            <a:xfrm>
              <a:off x="4099067" y="1228354"/>
              <a:ext cx="2558138" cy="759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6" name="Line 7"/>
            <p:cNvSpPr>
              <a:spLocks noChangeShapeType="1"/>
            </p:cNvSpPr>
            <p:nvPr/>
          </p:nvSpPr>
          <p:spPr bwMode="auto">
            <a:xfrm>
              <a:off x="4194133" y="2991804"/>
              <a:ext cx="8382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57" name="Group 8"/>
            <p:cNvGrpSpPr>
              <a:grpSpLocks/>
            </p:cNvGrpSpPr>
            <p:nvPr/>
          </p:nvGrpSpPr>
          <p:grpSpPr bwMode="auto">
            <a:xfrm>
              <a:off x="6588959" y="1088574"/>
              <a:ext cx="990600" cy="592137"/>
              <a:chOff x="3504" y="768"/>
              <a:chExt cx="958" cy="495"/>
            </a:xfrm>
          </p:grpSpPr>
          <p:grpSp>
            <p:nvGrpSpPr>
              <p:cNvPr id="181" name="Group 9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187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8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9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0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1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2" name="Group 15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183" name="Freeform 16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" name="Freeform 17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" name="Freeform 18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" name="Freeform 19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158" name="Group 20"/>
            <p:cNvGrpSpPr>
              <a:grpSpLocks/>
            </p:cNvGrpSpPr>
            <p:nvPr/>
          </p:nvGrpSpPr>
          <p:grpSpPr bwMode="auto">
            <a:xfrm>
              <a:off x="4980321" y="2576146"/>
              <a:ext cx="990600" cy="592137"/>
              <a:chOff x="3504" y="768"/>
              <a:chExt cx="958" cy="495"/>
            </a:xfrm>
          </p:grpSpPr>
          <p:grpSp>
            <p:nvGrpSpPr>
              <p:cNvPr id="162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176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7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8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9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0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63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166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8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9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5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3946667" y="771154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</a:t>
              </a:r>
            </a:p>
          </p:txBody>
        </p:sp>
        <p:sp>
          <p:nvSpPr>
            <p:cNvPr id="160" name="Text Box 33"/>
            <p:cNvSpPr txBox="1">
              <a:spLocks noChangeArrowheads="1"/>
            </p:cNvSpPr>
            <p:nvPr/>
          </p:nvSpPr>
          <p:spPr bwMode="auto">
            <a:xfrm>
              <a:off x="4073667" y="3053978"/>
              <a:ext cx="354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R</a:t>
              </a:r>
            </a:p>
          </p:txBody>
        </p:sp>
        <p:sp>
          <p:nvSpPr>
            <p:cNvPr id="161" name="Text Box 34"/>
            <p:cNvSpPr txBox="1">
              <a:spLocks noChangeArrowheads="1"/>
            </p:cNvSpPr>
            <p:nvPr/>
          </p:nvSpPr>
          <p:spPr bwMode="auto">
            <a:xfrm>
              <a:off x="6294504" y="2642409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  <p:sp>
          <p:nvSpPr>
            <p:cNvPr id="193" name="Text Box 34"/>
            <p:cNvSpPr txBox="1">
              <a:spLocks noChangeArrowheads="1"/>
            </p:cNvSpPr>
            <p:nvPr/>
          </p:nvSpPr>
          <p:spPr bwMode="auto">
            <a:xfrm>
              <a:off x="7795766" y="1035893"/>
              <a:ext cx="5565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NQ</a:t>
              </a:r>
            </a:p>
          </p:txBody>
        </p:sp>
        <p:cxnSp>
          <p:nvCxnSpPr>
            <p:cNvPr id="41" name="Connettore 4 40"/>
            <p:cNvCxnSpPr>
              <a:stCxn id="166" idx="6"/>
              <a:endCxn id="187" idx="2"/>
            </p:cNvCxnSpPr>
            <p:nvPr/>
          </p:nvCxnSpPr>
          <p:spPr>
            <a:xfrm flipV="1">
              <a:off x="5963507" y="1524004"/>
              <a:ext cx="677154" cy="1295235"/>
            </a:xfrm>
            <a:prstGeom prst="bentConnector3">
              <a:avLst>
                <a:gd name="adj1" fmla="val 48272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7" name="Immagine 2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29" y="3578476"/>
            <a:ext cx="2371534" cy="3144699"/>
          </a:xfrm>
          <a:prstGeom prst="rect">
            <a:avLst/>
          </a:prstGeom>
        </p:spPr>
      </p:pic>
      <p:grpSp>
        <p:nvGrpSpPr>
          <p:cNvPr id="126" name="Gruppo 125"/>
          <p:cNvGrpSpPr/>
          <p:nvPr/>
        </p:nvGrpSpPr>
        <p:grpSpPr>
          <a:xfrm>
            <a:off x="374632" y="775936"/>
            <a:ext cx="2822575" cy="2679699"/>
            <a:chOff x="374632" y="775936"/>
            <a:chExt cx="2822575" cy="2679699"/>
          </a:xfrm>
        </p:grpSpPr>
        <p:grpSp>
          <p:nvGrpSpPr>
            <p:cNvPr id="42" name="Group 3"/>
            <p:cNvGrpSpPr>
              <a:grpSpLocks/>
            </p:cNvGrpSpPr>
            <p:nvPr/>
          </p:nvGrpSpPr>
          <p:grpSpPr bwMode="auto">
            <a:xfrm>
              <a:off x="374632" y="775936"/>
              <a:ext cx="2822575" cy="2679699"/>
              <a:chOff x="864" y="432"/>
              <a:chExt cx="1778" cy="1688"/>
            </a:xfrm>
          </p:grpSpPr>
          <p:sp>
            <p:nvSpPr>
              <p:cNvPr id="44" name="Freeform 4"/>
              <p:cNvSpPr>
                <a:spLocks/>
              </p:cNvSpPr>
              <p:nvPr/>
            </p:nvSpPr>
            <p:spPr bwMode="auto">
              <a:xfrm>
                <a:off x="1200" y="864"/>
                <a:ext cx="1200" cy="768"/>
              </a:xfrm>
              <a:custGeom>
                <a:avLst/>
                <a:gdLst>
                  <a:gd name="T0" fmla="*/ 1060 w 1152"/>
                  <a:gd name="T1" fmla="*/ 0 h 768"/>
                  <a:gd name="T2" fmla="*/ 1413 w 1152"/>
                  <a:gd name="T3" fmla="*/ 0 h 768"/>
                  <a:gd name="T4" fmla="*/ 1413 w 1152"/>
                  <a:gd name="T5" fmla="*/ 336 h 768"/>
                  <a:gd name="T6" fmla="*/ 0 w 1152"/>
                  <a:gd name="T7" fmla="*/ 576 h 768"/>
                  <a:gd name="T8" fmla="*/ 0 w 1152"/>
                  <a:gd name="T9" fmla="*/ 768 h 768"/>
                  <a:gd name="T10" fmla="*/ 354 w 1152"/>
                  <a:gd name="T11" fmla="*/ 768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2" h="768">
                    <a:moveTo>
                      <a:pt x="864" y="0"/>
                    </a:moveTo>
                    <a:lnTo>
                      <a:pt x="1152" y="0"/>
                    </a:lnTo>
                    <a:lnTo>
                      <a:pt x="1152" y="336"/>
                    </a:lnTo>
                    <a:lnTo>
                      <a:pt x="0" y="576"/>
                    </a:lnTo>
                    <a:lnTo>
                      <a:pt x="0" y="768"/>
                    </a:lnTo>
                    <a:lnTo>
                      <a:pt x="288" y="768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flipV="1">
                <a:off x="1200" y="960"/>
                <a:ext cx="1200" cy="816"/>
              </a:xfrm>
              <a:custGeom>
                <a:avLst/>
                <a:gdLst>
                  <a:gd name="T0" fmla="*/ 1060 w 1152"/>
                  <a:gd name="T1" fmla="*/ 0 h 768"/>
                  <a:gd name="T2" fmla="*/ 1413 w 1152"/>
                  <a:gd name="T3" fmla="*/ 0 h 768"/>
                  <a:gd name="T4" fmla="*/ 1413 w 1152"/>
                  <a:gd name="T5" fmla="*/ 455 h 768"/>
                  <a:gd name="T6" fmla="*/ 0 w 1152"/>
                  <a:gd name="T7" fmla="*/ 780 h 768"/>
                  <a:gd name="T8" fmla="*/ 0 w 1152"/>
                  <a:gd name="T9" fmla="*/ 1040 h 768"/>
                  <a:gd name="T10" fmla="*/ 354 w 1152"/>
                  <a:gd name="T11" fmla="*/ 104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2" h="768">
                    <a:moveTo>
                      <a:pt x="864" y="0"/>
                    </a:moveTo>
                    <a:lnTo>
                      <a:pt x="1152" y="0"/>
                    </a:lnTo>
                    <a:lnTo>
                      <a:pt x="1152" y="336"/>
                    </a:lnTo>
                    <a:lnTo>
                      <a:pt x="0" y="576"/>
                    </a:lnTo>
                    <a:lnTo>
                      <a:pt x="0" y="768"/>
                    </a:lnTo>
                    <a:lnTo>
                      <a:pt x="288" y="768"/>
                    </a:lnTo>
                  </a:path>
                </a:pathLst>
              </a:custGeom>
              <a:noFill/>
              <a:ln w="190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960" y="72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960" y="187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48" name="Group 8"/>
              <p:cNvGrpSpPr>
                <a:grpSpLocks/>
              </p:cNvGrpSpPr>
              <p:nvPr/>
            </p:nvGrpSpPr>
            <p:grpSpPr bwMode="auto">
              <a:xfrm>
                <a:off x="1488" y="672"/>
                <a:ext cx="624" cy="373"/>
                <a:chOff x="3504" y="768"/>
                <a:chExt cx="958" cy="495"/>
              </a:xfrm>
            </p:grpSpPr>
            <p:grpSp>
              <p:nvGrpSpPr>
                <p:cNvPr id="64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3504" y="768"/>
                  <a:ext cx="752" cy="495"/>
                  <a:chOff x="2135" y="2459"/>
                  <a:chExt cx="752" cy="495"/>
                </a:xfrm>
              </p:grpSpPr>
              <p:sp>
                <p:nvSpPr>
                  <p:cNvPr id="70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135" y="2459"/>
                    <a:ext cx="66" cy="494"/>
                  </a:xfrm>
                  <a:custGeom>
                    <a:avLst/>
                    <a:gdLst>
                      <a:gd name="T0" fmla="*/ 0 w 66"/>
                      <a:gd name="T1" fmla="*/ 494 h 494"/>
                      <a:gd name="T2" fmla="*/ 30 w 66"/>
                      <a:gd name="T3" fmla="*/ 426 h 494"/>
                      <a:gd name="T4" fmla="*/ 50 w 66"/>
                      <a:gd name="T5" fmla="*/ 364 h 494"/>
                      <a:gd name="T6" fmla="*/ 62 w 66"/>
                      <a:gd name="T7" fmla="*/ 304 h 494"/>
                      <a:gd name="T8" fmla="*/ 66 w 66"/>
                      <a:gd name="T9" fmla="*/ 274 h 494"/>
                      <a:gd name="T10" fmla="*/ 66 w 66"/>
                      <a:gd name="T11" fmla="*/ 246 h 494"/>
                      <a:gd name="T12" fmla="*/ 66 w 66"/>
                      <a:gd name="T13" fmla="*/ 218 h 494"/>
                      <a:gd name="T14" fmla="*/ 62 w 66"/>
                      <a:gd name="T15" fmla="*/ 188 h 494"/>
                      <a:gd name="T16" fmla="*/ 50 w 66"/>
                      <a:gd name="T17" fmla="*/ 130 h 494"/>
                      <a:gd name="T18" fmla="*/ 40 w 66"/>
                      <a:gd name="T19" fmla="*/ 100 h 494"/>
                      <a:gd name="T20" fmla="*/ 34 w 66"/>
                      <a:gd name="T21" fmla="*/ 84 h 494"/>
                      <a:gd name="T22" fmla="*/ 32 w 66"/>
                      <a:gd name="T23" fmla="*/ 76 h 494"/>
                      <a:gd name="T24" fmla="*/ 28 w 66"/>
                      <a:gd name="T25" fmla="*/ 68 h 494"/>
                      <a:gd name="T26" fmla="*/ 16 w 66"/>
                      <a:gd name="T27" fmla="*/ 34 h 494"/>
                      <a:gd name="T28" fmla="*/ 0 w 66"/>
                      <a:gd name="T29" fmla="*/ 0 h 4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494">
                        <a:moveTo>
                          <a:pt x="0" y="494"/>
                        </a:moveTo>
                        <a:lnTo>
                          <a:pt x="30" y="426"/>
                        </a:lnTo>
                        <a:lnTo>
                          <a:pt x="50" y="364"/>
                        </a:lnTo>
                        <a:lnTo>
                          <a:pt x="62" y="304"/>
                        </a:lnTo>
                        <a:lnTo>
                          <a:pt x="66" y="274"/>
                        </a:lnTo>
                        <a:lnTo>
                          <a:pt x="66" y="246"/>
                        </a:lnTo>
                        <a:lnTo>
                          <a:pt x="66" y="218"/>
                        </a:lnTo>
                        <a:lnTo>
                          <a:pt x="62" y="188"/>
                        </a:lnTo>
                        <a:lnTo>
                          <a:pt x="50" y="130"/>
                        </a:lnTo>
                        <a:lnTo>
                          <a:pt x="40" y="100"/>
                        </a:lnTo>
                        <a:lnTo>
                          <a:pt x="34" y="84"/>
                        </a:lnTo>
                        <a:lnTo>
                          <a:pt x="32" y="76"/>
                        </a:lnTo>
                        <a:lnTo>
                          <a:pt x="28" y="68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5" y="2459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2339" y="2459"/>
                    <a:ext cx="548" cy="248"/>
                  </a:xfrm>
                  <a:custGeom>
                    <a:avLst/>
                    <a:gdLst>
                      <a:gd name="T0" fmla="*/ 0 w 548"/>
                      <a:gd name="T1" fmla="*/ 0 h 248"/>
                      <a:gd name="T2" fmla="*/ 74 w 548"/>
                      <a:gd name="T3" fmla="*/ 8 h 248"/>
                      <a:gd name="T4" fmla="*/ 150 w 548"/>
                      <a:gd name="T5" fmla="*/ 20 h 248"/>
                      <a:gd name="T6" fmla="*/ 228 w 548"/>
                      <a:gd name="T7" fmla="*/ 38 h 248"/>
                      <a:gd name="T8" fmla="*/ 306 w 548"/>
                      <a:gd name="T9" fmla="*/ 64 h 248"/>
                      <a:gd name="T10" fmla="*/ 342 w 548"/>
                      <a:gd name="T11" fmla="*/ 78 h 248"/>
                      <a:gd name="T12" fmla="*/ 378 w 548"/>
                      <a:gd name="T13" fmla="*/ 96 h 248"/>
                      <a:gd name="T14" fmla="*/ 396 w 548"/>
                      <a:gd name="T15" fmla="*/ 106 h 248"/>
                      <a:gd name="T16" fmla="*/ 412 w 548"/>
                      <a:gd name="T17" fmla="*/ 116 h 248"/>
                      <a:gd name="T18" fmla="*/ 444 w 548"/>
                      <a:gd name="T19" fmla="*/ 136 h 248"/>
                      <a:gd name="T20" fmla="*/ 474 w 548"/>
                      <a:gd name="T21" fmla="*/ 160 h 248"/>
                      <a:gd name="T22" fmla="*/ 502 w 548"/>
                      <a:gd name="T23" fmla="*/ 188 h 248"/>
                      <a:gd name="T24" fmla="*/ 514 w 548"/>
                      <a:gd name="T25" fmla="*/ 202 h 248"/>
                      <a:gd name="T26" fmla="*/ 520 w 548"/>
                      <a:gd name="T27" fmla="*/ 208 h 248"/>
                      <a:gd name="T28" fmla="*/ 526 w 548"/>
                      <a:gd name="T29" fmla="*/ 216 h 248"/>
                      <a:gd name="T30" fmla="*/ 548 w 548"/>
                      <a:gd name="T31" fmla="*/ 248 h 2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48" h="248">
                        <a:moveTo>
                          <a:pt x="0" y="0"/>
                        </a:moveTo>
                        <a:lnTo>
                          <a:pt x="74" y="8"/>
                        </a:lnTo>
                        <a:lnTo>
                          <a:pt x="150" y="20"/>
                        </a:lnTo>
                        <a:lnTo>
                          <a:pt x="228" y="38"/>
                        </a:lnTo>
                        <a:lnTo>
                          <a:pt x="306" y="64"/>
                        </a:lnTo>
                        <a:lnTo>
                          <a:pt x="342" y="78"/>
                        </a:lnTo>
                        <a:lnTo>
                          <a:pt x="378" y="96"/>
                        </a:lnTo>
                        <a:lnTo>
                          <a:pt x="396" y="106"/>
                        </a:lnTo>
                        <a:lnTo>
                          <a:pt x="412" y="116"/>
                        </a:lnTo>
                        <a:lnTo>
                          <a:pt x="444" y="136"/>
                        </a:lnTo>
                        <a:lnTo>
                          <a:pt x="474" y="160"/>
                        </a:lnTo>
                        <a:lnTo>
                          <a:pt x="502" y="188"/>
                        </a:lnTo>
                        <a:lnTo>
                          <a:pt x="514" y="202"/>
                        </a:lnTo>
                        <a:lnTo>
                          <a:pt x="520" y="208"/>
                        </a:lnTo>
                        <a:lnTo>
                          <a:pt x="526" y="216"/>
                        </a:lnTo>
                        <a:lnTo>
                          <a:pt x="548" y="24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339" y="2707"/>
                    <a:ext cx="548" cy="246"/>
                  </a:xfrm>
                  <a:custGeom>
                    <a:avLst/>
                    <a:gdLst>
                      <a:gd name="T0" fmla="*/ 548 w 548"/>
                      <a:gd name="T1" fmla="*/ 0 h 246"/>
                      <a:gd name="T2" fmla="*/ 524 w 548"/>
                      <a:gd name="T3" fmla="*/ 32 h 246"/>
                      <a:gd name="T4" fmla="*/ 498 w 548"/>
                      <a:gd name="T5" fmla="*/ 62 h 246"/>
                      <a:gd name="T6" fmla="*/ 470 w 548"/>
                      <a:gd name="T7" fmla="*/ 88 h 246"/>
                      <a:gd name="T8" fmla="*/ 442 w 548"/>
                      <a:gd name="T9" fmla="*/ 112 h 246"/>
                      <a:gd name="T10" fmla="*/ 410 w 548"/>
                      <a:gd name="T11" fmla="*/ 134 h 246"/>
                      <a:gd name="T12" fmla="*/ 376 w 548"/>
                      <a:gd name="T13" fmla="*/ 152 h 246"/>
                      <a:gd name="T14" fmla="*/ 342 w 548"/>
                      <a:gd name="T15" fmla="*/ 170 h 246"/>
                      <a:gd name="T16" fmla="*/ 306 w 548"/>
                      <a:gd name="T17" fmla="*/ 184 h 246"/>
                      <a:gd name="T18" fmla="*/ 268 w 548"/>
                      <a:gd name="T19" fmla="*/ 198 h 246"/>
                      <a:gd name="T20" fmla="*/ 232 w 548"/>
                      <a:gd name="T21" fmla="*/ 208 h 246"/>
                      <a:gd name="T22" fmla="*/ 154 w 548"/>
                      <a:gd name="T23" fmla="*/ 226 h 246"/>
                      <a:gd name="T24" fmla="*/ 76 w 548"/>
                      <a:gd name="T25" fmla="*/ 238 h 246"/>
                      <a:gd name="T26" fmla="*/ 0 w 548"/>
                      <a:gd name="T27" fmla="*/ 246 h 2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48" h="246">
                        <a:moveTo>
                          <a:pt x="548" y="0"/>
                        </a:moveTo>
                        <a:lnTo>
                          <a:pt x="524" y="32"/>
                        </a:lnTo>
                        <a:lnTo>
                          <a:pt x="498" y="62"/>
                        </a:lnTo>
                        <a:lnTo>
                          <a:pt x="470" y="88"/>
                        </a:lnTo>
                        <a:lnTo>
                          <a:pt x="442" y="112"/>
                        </a:lnTo>
                        <a:lnTo>
                          <a:pt x="410" y="134"/>
                        </a:lnTo>
                        <a:lnTo>
                          <a:pt x="376" y="152"/>
                        </a:lnTo>
                        <a:lnTo>
                          <a:pt x="342" y="170"/>
                        </a:lnTo>
                        <a:lnTo>
                          <a:pt x="306" y="184"/>
                        </a:lnTo>
                        <a:lnTo>
                          <a:pt x="268" y="198"/>
                        </a:lnTo>
                        <a:lnTo>
                          <a:pt x="232" y="208"/>
                        </a:lnTo>
                        <a:lnTo>
                          <a:pt x="154" y="226"/>
                        </a:lnTo>
                        <a:lnTo>
                          <a:pt x="76" y="238"/>
                        </a:lnTo>
                        <a:lnTo>
                          <a:pt x="0" y="24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4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5" y="29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5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272" y="912"/>
                  <a:ext cx="190" cy="192"/>
                  <a:chOff x="3413" y="2743"/>
                  <a:chExt cx="212" cy="214"/>
                </a:xfrm>
              </p:grpSpPr>
              <p:sp>
                <p:nvSpPr>
                  <p:cNvPr id="66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7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9" name="Group 20"/>
              <p:cNvGrpSpPr>
                <a:grpSpLocks/>
              </p:cNvGrpSpPr>
              <p:nvPr/>
            </p:nvGrpSpPr>
            <p:grpSpPr bwMode="auto">
              <a:xfrm>
                <a:off x="1488" y="1584"/>
                <a:ext cx="624" cy="373"/>
                <a:chOff x="3504" y="768"/>
                <a:chExt cx="958" cy="495"/>
              </a:xfrm>
            </p:grpSpPr>
            <p:grpSp>
              <p:nvGrpSpPr>
                <p:cNvPr id="53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3504" y="768"/>
                  <a:ext cx="752" cy="495"/>
                  <a:chOff x="2135" y="2459"/>
                  <a:chExt cx="752" cy="495"/>
                </a:xfrm>
              </p:grpSpPr>
              <p:sp>
                <p:nvSpPr>
                  <p:cNvPr id="59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135" y="2459"/>
                    <a:ext cx="66" cy="494"/>
                  </a:xfrm>
                  <a:custGeom>
                    <a:avLst/>
                    <a:gdLst>
                      <a:gd name="T0" fmla="*/ 0 w 66"/>
                      <a:gd name="T1" fmla="*/ 494 h 494"/>
                      <a:gd name="T2" fmla="*/ 30 w 66"/>
                      <a:gd name="T3" fmla="*/ 426 h 494"/>
                      <a:gd name="T4" fmla="*/ 50 w 66"/>
                      <a:gd name="T5" fmla="*/ 364 h 494"/>
                      <a:gd name="T6" fmla="*/ 62 w 66"/>
                      <a:gd name="T7" fmla="*/ 304 h 494"/>
                      <a:gd name="T8" fmla="*/ 66 w 66"/>
                      <a:gd name="T9" fmla="*/ 274 h 494"/>
                      <a:gd name="T10" fmla="*/ 66 w 66"/>
                      <a:gd name="T11" fmla="*/ 246 h 494"/>
                      <a:gd name="T12" fmla="*/ 66 w 66"/>
                      <a:gd name="T13" fmla="*/ 218 h 494"/>
                      <a:gd name="T14" fmla="*/ 62 w 66"/>
                      <a:gd name="T15" fmla="*/ 188 h 494"/>
                      <a:gd name="T16" fmla="*/ 50 w 66"/>
                      <a:gd name="T17" fmla="*/ 130 h 494"/>
                      <a:gd name="T18" fmla="*/ 40 w 66"/>
                      <a:gd name="T19" fmla="*/ 100 h 494"/>
                      <a:gd name="T20" fmla="*/ 34 w 66"/>
                      <a:gd name="T21" fmla="*/ 84 h 494"/>
                      <a:gd name="T22" fmla="*/ 32 w 66"/>
                      <a:gd name="T23" fmla="*/ 76 h 494"/>
                      <a:gd name="T24" fmla="*/ 28 w 66"/>
                      <a:gd name="T25" fmla="*/ 68 h 494"/>
                      <a:gd name="T26" fmla="*/ 16 w 66"/>
                      <a:gd name="T27" fmla="*/ 34 h 494"/>
                      <a:gd name="T28" fmla="*/ 0 w 66"/>
                      <a:gd name="T29" fmla="*/ 0 h 4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494">
                        <a:moveTo>
                          <a:pt x="0" y="494"/>
                        </a:moveTo>
                        <a:lnTo>
                          <a:pt x="30" y="426"/>
                        </a:lnTo>
                        <a:lnTo>
                          <a:pt x="50" y="364"/>
                        </a:lnTo>
                        <a:lnTo>
                          <a:pt x="62" y="304"/>
                        </a:lnTo>
                        <a:lnTo>
                          <a:pt x="66" y="274"/>
                        </a:lnTo>
                        <a:lnTo>
                          <a:pt x="66" y="246"/>
                        </a:lnTo>
                        <a:lnTo>
                          <a:pt x="66" y="218"/>
                        </a:lnTo>
                        <a:lnTo>
                          <a:pt x="62" y="188"/>
                        </a:lnTo>
                        <a:lnTo>
                          <a:pt x="50" y="130"/>
                        </a:lnTo>
                        <a:lnTo>
                          <a:pt x="40" y="100"/>
                        </a:lnTo>
                        <a:lnTo>
                          <a:pt x="34" y="84"/>
                        </a:lnTo>
                        <a:lnTo>
                          <a:pt x="32" y="76"/>
                        </a:lnTo>
                        <a:lnTo>
                          <a:pt x="28" y="68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5" y="2459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339" y="2459"/>
                    <a:ext cx="548" cy="248"/>
                  </a:xfrm>
                  <a:custGeom>
                    <a:avLst/>
                    <a:gdLst>
                      <a:gd name="T0" fmla="*/ 0 w 548"/>
                      <a:gd name="T1" fmla="*/ 0 h 248"/>
                      <a:gd name="T2" fmla="*/ 74 w 548"/>
                      <a:gd name="T3" fmla="*/ 8 h 248"/>
                      <a:gd name="T4" fmla="*/ 150 w 548"/>
                      <a:gd name="T5" fmla="*/ 20 h 248"/>
                      <a:gd name="T6" fmla="*/ 228 w 548"/>
                      <a:gd name="T7" fmla="*/ 38 h 248"/>
                      <a:gd name="T8" fmla="*/ 306 w 548"/>
                      <a:gd name="T9" fmla="*/ 64 h 248"/>
                      <a:gd name="T10" fmla="*/ 342 w 548"/>
                      <a:gd name="T11" fmla="*/ 78 h 248"/>
                      <a:gd name="T12" fmla="*/ 378 w 548"/>
                      <a:gd name="T13" fmla="*/ 96 h 248"/>
                      <a:gd name="T14" fmla="*/ 396 w 548"/>
                      <a:gd name="T15" fmla="*/ 106 h 248"/>
                      <a:gd name="T16" fmla="*/ 412 w 548"/>
                      <a:gd name="T17" fmla="*/ 116 h 248"/>
                      <a:gd name="T18" fmla="*/ 444 w 548"/>
                      <a:gd name="T19" fmla="*/ 136 h 248"/>
                      <a:gd name="T20" fmla="*/ 474 w 548"/>
                      <a:gd name="T21" fmla="*/ 160 h 248"/>
                      <a:gd name="T22" fmla="*/ 502 w 548"/>
                      <a:gd name="T23" fmla="*/ 188 h 248"/>
                      <a:gd name="T24" fmla="*/ 514 w 548"/>
                      <a:gd name="T25" fmla="*/ 202 h 248"/>
                      <a:gd name="T26" fmla="*/ 520 w 548"/>
                      <a:gd name="T27" fmla="*/ 208 h 248"/>
                      <a:gd name="T28" fmla="*/ 526 w 548"/>
                      <a:gd name="T29" fmla="*/ 216 h 248"/>
                      <a:gd name="T30" fmla="*/ 548 w 548"/>
                      <a:gd name="T31" fmla="*/ 248 h 2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48" h="248">
                        <a:moveTo>
                          <a:pt x="0" y="0"/>
                        </a:moveTo>
                        <a:lnTo>
                          <a:pt x="74" y="8"/>
                        </a:lnTo>
                        <a:lnTo>
                          <a:pt x="150" y="20"/>
                        </a:lnTo>
                        <a:lnTo>
                          <a:pt x="228" y="38"/>
                        </a:lnTo>
                        <a:lnTo>
                          <a:pt x="306" y="64"/>
                        </a:lnTo>
                        <a:lnTo>
                          <a:pt x="342" y="78"/>
                        </a:lnTo>
                        <a:lnTo>
                          <a:pt x="378" y="96"/>
                        </a:lnTo>
                        <a:lnTo>
                          <a:pt x="396" y="106"/>
                        </a:lnTo>
                        <a:lnTo>
                          <a:pt x="412" y="116"/>
                        </a:lnTo>
                        <a:lnTo>
                          <a:pt x="444" y="136"/>
                        </a:lnTo>
                        <a:lnTo>
                          <a:pt x="474" y="160"/>
                        </a:lnTo>
                        <a:lnTo>
                          <a:pt x="502" y="188"/>
                        </a:lnTo>
                        <a:lnTo>
                          <a:pt x="514" y="202"/>
                        </a:lnTo>
                        <a:lnTo>
                          <a:pt x="520" y="208"/>
                        </a:lnTo>
                        <a:lnTo>
                          <a:pt x="526" y="216"/>
                        </a:lnTo>
                        <a:lnTo>
                          <a:pt x="548" y="24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2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339" y="2707"/>
                    <a:ext cx="548" cy="246"/>
                  </a:xfrm>
                  <a:custGeom>
                    <a:avLst/>
                    <a:gdLst>
                      <a:gd name="T0" fmla="*/ 548 w 548"/>
                      <a:gd name="T1" fmla="*/ 0 h 246"/>
                      <a:gd name="T2" fmla="*/ 524 w 548"/>
                      <a:gd name="T3" fmla="*/ 32 h 246"/>
                      <a:gd name="T4" fmla="*/ 498 w 548"/>
                      <a:gd name="T5" fmla="*/ 62 h 246"/>
                      <a:gd name="T6" fmla="*/ 470 w 548"/>
                      <a:gd name="T7" fmla="*/ 88 h 246"/>
                      <a:gd name="T8" fmla="*/ 442 w 548"/>
                      <a:gd name="T9" fmla="*/ 112 h 246"/>
                      <a:gd name="T10" fmla="*/ 410 w 548"/>
                      <a:gd name="T11" fmla="*/ 134 h 246"/>
                      <a:gd name="T12" fmla="*/ 376 w 548"/>
                      <a:gd name="T13" fmla="*/ 152 h 246"/>
                      <a:gd name="T14" fmla="*/ 342 w 548"/>
                      <a:gd name="T15" fmla="*/ 170 h 246"/>
                      <a:gd name="T16" fmla="*/ 306 w 548"/>
                      <a:gd name="T17" fmla="*/ 184 h 246"/>
                      <a:gd name="T18" fmla="*/ 268 w 548"/>
                      <a:gd name="T19" fmla="*/ 198 h 246"/>
                      <a:gd name="T20" fmla="*/ 232 w 548"/>
                      <a:gd name="T21" fmla="*/ 208 h 246"/>
                      <a:gd name="T22" fmla="*/ 154 w 548"/>
                      <a:gd name="T23" fmla="*/ 226 h 246"/>
                      <a:gd name="T24" fmla="*/ 76 w 548"/>
                      <a:gd name="T25" fmla="*/ 238 h 246"/>
                      <a:gd name="T26" fmla="*/ 0 w 548"/>
                      <a:gd name="T27" fmla="*/ 246 h 2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48" h="246">
                        <a:moveTo>
                          <a:pt x="548" y="0"/>
                        </a:moveTo>
                        <a:lnTo>
                          <a:pt x="524" y="32"/>
                        </a:lnTo>
                        <a:lnTo>
                          <a:pt x="498" y="62"/>
                        </a:lnTo>
                        <a:lnTo>
                          <a:pt x="470" y="88"/>
                        </a:lnTo>
                        <a:lnTo>
                          <a:pt x="442" y="112"/>
                        </a:lnTo>
                        <a:lnTo>
                          <a:pt x="410" y="134"/>
                        </a:lnTo>
                        <a:lnTo>
                          <a:pt x="376" y="152"/>
                        </a:lnTo>
                        <a:lnTo>
                          <a:pt x="342" y="170"/>
                        </a:lnTo>
                        <a:lnTo>
                          <a:pt x="306" y="184"/>
                        </a:lnTo>
                        <a:lnTo>
                          <a:pt x="268" y="198"/>
                        </a:lnTo>
                        <a:lnTo>
                          <a:pt x="232" y="208"/>
                        </a:lnTo>
                        <a:lnTo>
                          <a:pt x="154" y="226"/>
                        </a:lnTo>
                        <a:lnTo>
                          <a:pt x="76" y="238"/>
                        </a:lnTo>
                        <a:lnTo>
                          <a:pt x="0" y="24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5" y="29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4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4272" y="912"/>
                  <a:ext cx="190" cy="192"/>
                  <a:chOff x="3413" y="2743"/>
                  <a:chExt cx="212" cy="214"/>
                </a:xfrm>
              </p:grpSpPr>
              <p:sp>
                <p:nvSpPr>
                  <p:cNvPr id="55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6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50" name="Text Box 32"/>
              <p:cNvSpPr txBox="1">
                <a:spLocks noChangeArrowheads="1"/>
              </p:cNvSpPr>
              <p:nvPr/>
            </p:nvSpPr>
            <p:spPr bwMode="auto">
              <a:xfrm>
                <a:off x="864" y="43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S</a:t>
                </a:r>
              </a:p>
            </p:txBody>
          </p:sp>
          <p:sp>
            <p:nvSpPr>
              <p:cNvPr id="51" name="Text Box 33"/>
              <p:cNvSpPr txBox="1">
                <a:spLocks noChangeArrowheads="1"/>
              </p:cNvSpPr>
              <p:nvPr/>
            </p:nvSpPr>
            <p:spPr bwMode="auto">
              <a:xfrm>
                <a:off x="944" y="1870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R</a:t>
                </a:r>
              </a:p>
            </p:txBody>
          </p:sp>
          <p:sp>
            <p:nvSpPr>
              <p:cNvPr id="52" name="Text Box 34"/>
              <p:cNvSpPr txBox="1">
                <a:spLocks noChangeArrowheads="1"/>
              </p:cNvSpPr>
              <p:nvPr/>
            </p:nvSpPr>
            <p:spPr bwMode="auto">
              <a:xfrm>
                <a:off x="2410" y="1584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Q</a:t>
                </a:r>
              </a:p>
            </p:txBody>
          </p:sp>
        </p:grpSp>
        <p:sp>
          <p:nvSpPr>
            <p:cNvPr id="229" name="Text Box 34"/>
            <p:cNvSpPr txBox="1">
              <a:spLocks noChangeArrowheads="1"/>
            </p:cNvSpPr>
            <p:nvPr/>
          </p:nvSpPr>
          <p:spPr bwMode="auto">
            <a:xfrm>
              <a:off x="2591573" y="1050279"/>
              <a:ext cx="5565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NQ</a:t>
              </a:r>
            </a:p>
          </p:txBody>
        </p:sp>
        <p:sp>
          <p:nvSpPr>
            <p:cNvPr id="125" name="CasellaDiTesto 124"/>
            <p:cNvSpPr txBox="1"/>
            <p:nvPr/>
          </p:nvSpPr>
          <p:spPr>
            <a:xfrm>
              <a:off x="1536774" y="12700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230" name="CasellaDiTesto 229"/>
            <p:cNvSpPr txBox="1"/>
            <p:nvPr/>
          </p:nvSpPr>
          <p:spPr>
            <a:xfrm>
              <a:off x="1542162" y="2700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</p:grpSp>
      <p:grpSp>
        <p:nvGrpSpPr>
          <p:cNvPr id="127" name="Gruppo 126"/>
          <p:cNvGrpSpPr/>
          <p:nvPr/>
        </p:nvGrpSpPr>
        <p:grpSpPr>
          <a:xfrm>
            <a:off x="458006" y="3578476"/>
            <a:ext cx="4405662" cy="2974724"/>
            <a:chOff x="458006" y="3578476"/>
            <a:chExt cx="4405662" cy="2974724"/>
          </a:xfrm>
        </p:grpSpPr>
        <p:grpSp>
          <p:nvGrpSpPr>
            <p:cNvPr id="124" name="Gruppo 123"/>
            <p:cNvGrpSpPr/>
            <p:nvPr/>
          </p:nvGrpSpPr>
          <p:grpSpPr>
            <a:xfrm>
              <a:off x="458006" y="3578476"/>
              <a:ext cx="4405662" cy="2974724"/>
              <a:chOff x="458006" y="3578476"/>
              <a:chExt cx="4405662" cy="2974724"/>
            </a:xfrm>
          </p:grpSpPr>
          <p:sp>
            <p:nvSpPr>
              <p:cNvPr id="195" name="Line 6"/>
              <p:cNvSpPr>
                <a:spLocks noChangeShapeType="1"/>
              </p:cNvSpPr>
              <p:nvPr/>
            </p:nvSpPr>
            <p:spPr bwMode="auto">
              <a:xfrm>
                <a:off x="610406" y="4035676"/>
                <a:ext cx="2558138" cy="759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6" name="Line 7"/>
              <p:cNvSpPr>
                <a:spLocks noChangeShapeType="1"/>
              </p:cNvSpPr>
              <p:nvPr/>
            </p:nvSpPr>
            <p:spPr bwMode="auto">
              <a:xfrm>
                <a:off x="712929" y="5549475"/>
                <a:ext cx="8382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97" name="Group 8"/>
              <p:cNvGrpSpPr>
                <a:grpSpLocks/>
              </p:cNvGrpSpPr>
              <p:nvPr/>
            </p:nvGrpSpPr>
            <p:grpSpPr bwMode="auto">
              <a:xfrm>
                <a:off x="3100298" y="3895896"/>
                <a:ext cx="990600" cy="592137"/>
                <a:chOff x="3504" y="768"/>
                <a:chExt cx="958" cy="495"/>
              </a:xfrm>
            </p:grpSpPr>
            <p:grpSp>
              <p:nvGrpSpPr>
                <p:cNvPr id="198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3504" y="768"/>
                  <a:ext cx="752" cy="495"/>
                  <a:chOff x="2135" y="2459"/>
                  <a:chExt cx="752" cy="495"/>
                </a:xfrm>
              </p:grpSpPr>
              <p:sp>
                <p:nvSpPr>
                  <p:cNvPr id="204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135" y="2459"/>
                    <a:ext cx="66" cy="494"/>
                  </a:xfrm>
                  <a:custGeom>
                    <a:avLst/>
                    <a:gdLst>
                      <a:gd name="T0" fmla="*/ 0 w 66"/>
                      <a:gd name="T1" fmla="*/ 494 h 494"/>
                      <a:gd name="T2" fmla="*/ 30 w 66"/>
                      <a:gd name="T3" fmla="*/ 426 h 494"/>
                      <a:gd name="T4" fmla="*/ 50 w 66"/>
                      <a:gd name="T5" fmla="*/ 364 h 494"/>
                      <a:gd name="T6" fmla="*/ 62 w 66"/>
                      <a:gd name="T7" fmla="*/ 304 h 494"/>
                      <a:gd name="T8" fmla="*/ 66 w 66"/>
                      <a:gd name="T9" fmla="*/ 274 h 494"/>
                      <a:gd name="T10" fmla="*/ 66 w 66"/>
                      <a:gd name="T11" fmla="*/ 246 h 494"/>
                      <a:gd name="T12" fmla="*/ 66 w 66"/>
                      <a:gd name="T13" fmla="*/ 218 h 494"/>
                      <a:gd name="T14" fmla="*/ 62 w 66"/>
                      <a:gd name="T15" fmla="*/ 188 h 494"/>
                      <a:gd name="T16" fmla="*/ 50 w 66"/>
                      <a:gd name="T17" fmla="*/ 130 h 494"/>
                      <a:gd name="T18" fmla="*/ 40 w 66"/>
                      <a:gd name="T19" fmla="*/ 100 h 494"/>
                      <a:gd name="T20" fmla="*/ 34 w 66"/>
                      <a:gd name="T21" fmla="*/ 84 h 494"/>
                      <a:gd name="T22" fmla="*/ 32 w 66"/>
                      <a:gd name="T23" fmla="*/ 76 h 494"/>
                      <a:gd name="T24" fmla="*/ 28 w 66"/>
                      <a:gd name="T25" fmla="*/ 68 h 494"/>
                      <a:gd name="T26" fmla="*/ 16 w 66"/>
                      <a:gd name="T27" fmla="*/ 34 h 494"/>
                      <a:gd name="T28" fmla="*/ 0 w 66"/>
                      <a:gd name="T29" fmla="*/ 0 h 4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494">
                        <a:moveTo>
                          <a:pt x="0" y="494"/>
                        </a:moveTo>
                        <a:lnTo>
                          <a:pt x="30" y="426"/>
                        </a:lnTo>
                        <a:lnTo>
                          <a:pt x="50" y="364"/>
                        </a:lnTo>
                        <a:lnTo>
                          <a:pt x="62" y="304"/>
                        </a:lnTo>
                        <a:lnTo>
                          <a:pt x="66" y="274"/>
                        </a:lnTo>
                        <a:lnTo>
                          <a:pt x="66" y="246"/>
                        </a:lnTo>
                        <a:lnTo>
                          <a:pt x="66" y="218"/>
                        </a:lnTo>
                        <a:lnTo>
                          <a:pt x="62" y="188"/>
                        </a:lnTo>
                        <a:lnTo>
                          <a:pt x="50" y="130"/>
                        </a:lnTo>
                        <a:lnTo>
                          <a:pt x="40" y="100"/>
                        </a:lnTo>
                        <a:lnTo>
                          <a:pt x="34" y="84"/>
                        </a:lnTo>
                        <a:lnTo>
                          <a:pt x="32" y="76"/>
                        </a:lnTo>
                        <a:lnTo>
                          <a:pt x="28" y="68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5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5" y="2459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6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2339" y="2459"/>
                    <a:ext cx="548" cy="248"/>
                  </a:xfrm>
                  <a:custGeom>
                    <a:avLst/>
                    <a:gdLst>
                      <a:gd name="T0" fmla="*/ 0 w 548"/>
                      <a:gd name="T1" fmla="*/ 0 h 248"/>
                      <a:gd name="T2" fmla="*/ 74 w 548"/>
                      <a:gd name="T3" fmla="*/ 8 h 248"/>
                      <a:gd name="T4" fmla="*/ 150 w 548"/>
                      <a:gd name="T5" fmla="*/ 20 h 248"/>
                      <a:gd name="T6" fmla="*/ 228 w 548"/>
                      <a:gd name="T7" fmla="*/ 38 h 248"/>
                      <a:gd name="T8" fmla="*/ 306 w 548"/>
                      <a:gd name="T9" fmla="*/ 64 h 248"/>
                      <a:gd name="T10" fmla="*/ 342 w 548"/>
                      <a:gd name="T11" fmla="*/ 78 h 248"/>
                      <a:gd name="T12" fmla="*/ 378 w 548"/>
                      <a:gd name="T13" fmla="*/ 96 h 248"/>
                      <a:gd name="T14" fmla="*/ 396 w 548"/>
                      <a:gd name="T15" fmla="*/ 106 h 248"/>
                      <a:gd name="T16" fmla="*/ 412 w 548"/>
                      <a:gd name="T17" fmla="*/ 116 h 248"/>
                      <a:gd name="T18" fmla="*/ 444 w 548"/>
                      <a:gd name="T19" fmla="*/ 136 h 248"/>
                      <a:gd name="T20" fmla="*/ 474 w 548"/>
                      <a:gd name="T21" fmla="*/ 160 h 248"/>
                      <a:gd name="T22" fmla="*/ 502 w 548"/>
                      <a:gd name="T23" fmla="*/ 188 h 248"/>
                      <a:gd name="T24" fmla="*/ 514 w 548"/>
                      <a:gd name="T25" fmla="*/ 202 h 248"/>
                      <a:gd name="T26" fmla="*/ 520 w 548"/>
                      <a:gd name="T27" fmla="*/ 208 h 248"/>
                      <a:gd name="T28" fmla="*/ 526 w 548"/>
                      <a:gd name="T29" fmla="*/ 216 h 248"/>
                      <a:gd name="T30" fmla="*/ 548 w 548"/>
                      <a:gd name="T31" fmla="*/ 248 h 2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48" h="248">
                        <a:moveTo>
                          <a:pt x="0" y="0"/>
                        </a:moveTo>
                        <a:lnTo>
                          <a:pt x="74" y="8"/>
                        </a:lnTo>
                        <a:lnTo>
                          <a:pt x="150" y="20"/>
                        </a:lnTo>
                        <a:lnTo>
                          <a:pt x="228" y="38"/>
                        </a:lnTo>
                        <a:lnTo>
                          <a:pt x="306" y="64"/>
                        </a:lnTo>
                        <a:lnTo>
                          <a:pt x="342" y="78"/>
                        </a:lnTo>
                        <a:lnTo>
                          <a:pt x="378" y="96"/>
                        </a:lnTo>
                        <a:lnTo>
                          <a:pt x="396" y="106"/>
                        </a:lnTo>
                        <a:lnTo>
                          <a:pt x="412" y="116"/>
                        </a:lnTo>
                        <a:lnTo>
                          <a:pt x="444" y="136"/>
                        </a:lnTo>
                        <a:lnTo>
                          <a:pt x="474" y="160"/>
                        </a:lnTo>
                        <a:lnTo>
                          <a:pt x="502" y="188"/>
                        </a:lnTo>
                        <a:lnTo>
                          <a:pt x="514" y="202"/>
                        </a:lnTo>
                        <a:lnTo>
                          <a:pt x="520" y="208"/>
                        </a:lnTo>
                        <a:lnTo>
                          <a:pt x="526" y="216"/>
                        </a:lnTo>
                        <a:lnTo>
                          <a:pt x="548" y="24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339" y="2707"/>
                    <a:ext cx="548" cy="246"/>
                  </a:xfrm>
                  <a:custGeom>
                    <a:avLst/>
                    <a:gdLst>
                      <a:gd name="T0" fmla="*/ 548 w 548"/>
                      <a:gd name="T1" fmla="*/ 0 h 246"/>
                      <a:gd name="T2" fmla="*/ 524 w 548"/>
                      <a:gd name="T3" fmla="*/ 32 h 246"/>
                      <a:gd name="T4" fmla="*/ 498 w 548"/>
                      <a:gd name="T5" fmla="*/ 62 h 246"/>
                      <a:gd name="T6" fmla="*/ 470 w 548"/>
                      <a:gd name="T7" fmla="*/ 88 h 246"/>
                      <a:gd name="T8" fmla="*/ 442 w 548"/>
                      <a:gd name="T9" fmla="*/ 112 h 246"/>
                      <a:gd name="T10" fmla="*/ 410 w 548"/>
                      <a:gd name="T11" fmla="*/ 134 h 246"/>
                      <a:gd name="T12" fmla="*/ 376 w 548"/>
                      <a:gd name="T13" fmla="*/ 152 h 246"/>
                      <a:gd name="T14" fmla="*/ 342 w 548"/>
                      <a:gd name="T15" fmla="*/ 170 h 246"/>
                      <a:gd name="T16" fmla="*/ 306 w 548"/>
                      <a:gd name="T17" fmla="*/ 184 h 246"/>
                      <a:gd name="T18" fmla="*/ 268 w 548"/>
                      <a:gd name="T19" fmla="*/ 198 h 246"/>
                      <a:gd name="T20" fmla="*/ 232 w 548"/>
                      <a:gd name="T21" fmla="*/ 208 h 246"/>
                      <a:gd name="T22" fmla="*/ 154 w 548"/>
                      <a:gd name="T23" fmla="*/ 226 h 246"/>
                      <a:gd name="T24" fmla="*/ 76 w 548"/>
                      <a:gd name="T25" fmla="*/ 238 h 246"/>
                      <a:gd name="T26" fmla="*/ 0 w 548"/>
                      <a:gd name="T27" fmla="*/ 246 h 2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48" h="246">
                        <a:moveTo>
                          <a:pt x="548" y="0"/>
                        </a:moveTo>
                        <a:lnTo>
                          <a:pt x="524" y="32"/>
                        </a:lnTo>
                        <a:lnTo>
                          <a:pt x="498" y="62"/>
                        </a:lnTo>
                        <a:lnTo>
                          <a:pt x="470" y="88"/>
                        </a:lnTo>
                        <a:lnTo>
                          <a:pt x="442" y="112"/>
                        </a:lnTo>
                        <a:lnTo>
                          <a:pt x="410" y="134"/>
                        </a:lnTo>
                        <a:lnTo>
                          <a:pt x="376" y="152"/>
                        </a:lnTo>
                        <a:lnTo>
                          <a:pt x="342" y="170"/>
                        </a:lnTo>
                        <a:lnTo>
                          <a:pt x="306" y="184"/>
                        </a:lnTo>
                        <a:lnTo>
                          <a:pt x="268" y="198"/>
                        </a:lnTo>
                        <a:lnTo>
                          <a:pt x="232" y="208"/>
                        </a:lnTo>
                        <a:lnTo>
                          <a:pt x="154" y="226"/>
                        </a:lnTo>
                        <a:lnTo>
                          <a:pt x="76" y="238"/>
                        </a:lnTo>
                        <a:lnTo>
                          <a:pt x="0" y="24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5" y="29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9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272" y="912"/>
                  <a:ext cx="190" cy="192"/>
                  <a:chOff x="3413" y="2743"/>
                  <a:chExt cx="212" cy="214"/>
                </a:xfrm>
              </p:grpSpPr>
              <p:sp>
                <p:nvSpPr>
                  <p:cNvPr id="200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09" name="Group 20"/>
              <p:cNvGrpSpPr>
                <a:grpSpLocks/>
              </p:cNvGrpSpPr>
              <p:nvPr/>
            </p:nvGrpSpPr>
            <p:grpSpPr bwMode="auto">
              <a:xfrm>
                <a:off x="1491660" y="5383468"/>
                <a:ext cx="990600" cy="592137"/>
                <a:chOff x="3504" y="768"/>
                <a:chExt cx="958" cy="495"/>
              </a:xfrm>
            </p:grpSpPr>
            <p:grpSp>
              <p:nvGrpSpPr>
                <p:cNvPr id="210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3504" y="768"/>
                  <a:ext cx="752" cy="495"/>
                  <a:chOff x="2135" y="2459"/>
                  <a:chExt cx="752" cy="495"/>
                </a:xfrm>
              </p:grpSpPr>
              <p:sp>
                <p:nvSpPr>
                  <p:cNvPr id="216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135" y="2459"/>
                    <a:ext cx="66" cy="494"/>
                  </a:xfrm>
                  <a:custGeom>
                    <a:avLst/>
                    <a:gdLst>
                      <a:gd name="T0" fmla="*/ 0 w 66"/>
                      <a:gd name="T1" fmla="*/ 494 h 494"/>
                      <a:gd name="T2" fmla="*/ 30 w 66"/>
                      <a:gd name="T3" fmla="*/ 426 h 494"/>
                      <a:gd name="T4" fmla="*/ 50 w 66"/>
                      <a:gd name="T5" fmla="*/ 364 h 494"/>
                      <a:gd name="T6" fmla="*/ 62 w 66"/>
                      <a:gd name="T7" fmla="*/ 304 h 494"/>
                      <a:gd name="T8" fmla="*/ 66 w 66"/>
                      <a:gd name="T9" fmla="*/ 274 h 494"/>
                      <a:gd name="T10" fmla="*/ 66 w 66"/>
                      <a:gd name="T11" fmla="*/ 246 h 494"/>
                      <a:gd name="T12" fmla="*/ 66 w 66"/>
                      <a:gd name="T13" fmla="*/ 218 h 494"/>
                      <a:gd name="T14" fmla="*/ 62 w 66"/>
                      <a:gd name="T15" fmla="*/ 188 h 494"/>
                      <a:gd name="T16" fmla="*/ 50 w 66"/>
                      <a:gd name="T17" fmla="*/ 130 h 494"/>
                      <a:gd name="T18" fmla="*/ 40 w 66"/>
                      <a:gd name="T19" fmla="*/ 100 h 494"/>
                      <a:gd name="T20" fmla="*/ 34 w 66"/>
                      <a:gd name="T21" fmla="*/ 84 h 494"/>
                      <a:gd name="T22" fmla="*/ 32 w 66"/>
                      <a:gd name="T23" fmla="*/ 76 h 494"/>
                      <a:gd name="T24" fmla="*/ 28 w 66"/>
                      <a:gd name="T25" fmla="*/ 68 h 494"/>
                      <a:gd name="T26" fmla="*/ 16 w 66"/>
                      <a:gd name="T27" fmla="*/ 34 h 494"/>
                      <a:gd name="T28" fmla="*/ 0 w 66"/>
                      <a:gd name="T29" fmla="*/ 0 h 4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494">
                        <a:moveTo>
                          <a:pt x="0" y="494"/>
                        </a:moveTo>
                        <a:lnTo>
                          <a:pt x="30" y="426"/>
                        </a:lnTo>
                        <a:lnTo>
                          <a:pt x="50" y="364"/>
                        </a:lnTo>
                        <a:lnTo>
                          <a:pt x="62" y="304"/>
                        </a:lnTo>
                        <a:lnTo>
                          <a:pt x="66" y="274"/>
                        </a:lnTo>
                        <a:lnTo>
                          <a:pt x="66" y="246"/>
                        </a:lnTo>
                        <a:lnTo>
                          <a:pt x="66" y="218"/>
                        </a:lnTo>
                        <a:lnTo>
                          <a:pt x="62" y="188"/>
                        </a:lnTo>
                        <a:lnTo>
                          <a:pt x="50" y="130"/>
                        </a:lnTo>
                        <a:lnTo>
                          <a:pt x="40" y="100"/>
                        </a:lnTo>
                        <a:lnTo>
                          <a:pt x="34" y="84"/>
                        </a:lnTo>
                        <a:lnTo>
                          <a:pt x="32" y="76"/>
                        </a:lnTo>
                        <a:lnTo>
                          <a:pt x="28" y="68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5" y="2459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8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339" y="2459"/>
                    <a:ext cx="548" cy="248"/>
                  </a:xfrm>
                  <a:custGeom>
                    <a:avLst/>
                    <a:gdLst>
                      <a:gd name="T0" fmla="*/ 0 w 548"/>
                      <a:gd name="T1" fmla="*/ 0 h 248"/>
                      <a:gd name="T2" fmla="*/ 74 w 548"/>
                      <a:gd name="T3" fmla="*/ 8 h 248"/>
                      <a:gd name="T4" fmla="*/ 150 w 548"/>
                      <a:gd name="T5" fmla="*/ 20 h 248"/>
                      <a:gd name="T6" fmla="*/ 228 w 548"/>
                      <a:gd name="T7" fmla="*/ 38 h 248"/>
                      <a:gd name="T8" fmla="*/ 306 w 548"/>
                      <a:gd name="T9" fmla="*/ 64 h 248"/>
                      <a:gd name="T10" fmla="*/ 342 w 548"/>
                      <a:gd name="T11" fmla="*/ 78 h 248"/>
                      <a:gd name="T12" fmla="*/ 378 w 548"/>
                      <a:gd name="T13" fmla="*/ 96 h 248"/>
                      <a:gd name="T14" fmla="*/ 396 w 548"/>
                      <a:gd name="T15" fmla="*/ 106 h 248"/>
                      <a:gd name="T16" fmla="*/ 412 w 548"/>
                      <a:gd name="T17" fmla="*/ 116 h 248"/>
                      <a:gd name="T18" fmla="*/ 444 w 548"/>
                      <a:gd name="T19" fmla="*/ 136 h 248"/>
                      <a:gd name="T20" fmla="*/ 474 w 548"/>
                      <a:gd name="T21" fmla="*/ 160 h 248"/>
                      <a:gd name="T22" fmla="*/ 502 w 548"/>
                      <a:gd name="T23" fmla="*/ 188 h 248"/>
                      <a:gd name="T24" fmla="*/ 514 w 548"/>
                      <a:gd name="T25" fmla="*/ 202 h 248"/>
                      <a:gd name="T26" fmla="*/ 520 w 548"/>
                      <a:gd name="T27" fmla="*/ 208 h 248"/>
                      <a:gd name="T28" fmla="*/ 526 w 548"/>
                      <a:gd name="T29" fmla="*/ 216 h 248"/>
                      <a:gd name="T30" fmla="*/ 548 w 548"/>
                      <a:gd name="T31" fmla="*/ 248 h 2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48" h="248">
                        <a:moveTo>
                          <a:pt x="0" y="0"/>
                        </a:moveTo>
                        <a:lnTo>
                          <a:pt x="74" y="8"/>
                        </a:lnTo>
                        <a:lnTo>
                          <a:pt x="150" y="20"/>
                        </a:lnTo>
                        <a:lnTo>
                          <a:pt x="228" y="38"/>
                        </a:lnTo>
                        <a:lnTo>
                          <a:pt x="306" y="64"/>
                        </a:lnTo>
                        <a:lnTo>
                          <a:pt x="342" y="78"/>
                        </a:lnTo>
                        <a:lnTo>
                          <a:pt x="378" y="96"/>
                        </a:lnTo>
                        <a:lnTo>
                          <a:pt x="396" y="106"/>
                        </a:lnTo>
                        <a:lnTo>
                          <a:pt x="412" y="116"/>
                        </a:lnTo>
                        <a:lnTo>
                          <a:pt x="444" y="136"/>
                        </a:lnTo>
                        <a:lnTo>
                          <a:pt x="474" y="160"/>
                        </a:lnTo>
                        <a:lnTo>
                          <a:pt x="502" y="188"/>
                        </a:lnTo>
                        <a:lnTo>
                          <a:pt x="514" y="202"/>
                        </a:lnTo>
                        <a:lnTo>
                          <a:pt x="520" y="208"/>
                        </a:lnTo>
                        <a:lnTo>
                          <a:pt x="526" y="216"/>
                        </a:lnTo>
                        <a:lnTo>
                          <a:pt x="548" y="24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9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339" y="2707"/>
                    <a:ext cx="548" cy="246"/>
                  </a:xfrm>
                  <a:custGeom>
                    <a:avLst/>
                    <a:gdLst>
                      <a:gd name="T0" fmla="*/ 548 w 548"/>
                      <a:gd name="T1" fmla="*/ 0 h 246"/>
                      <a:gd name="T2" fmla="*/ 524 w 548"/>
                      <a:gd name="T3" fmla="*/ 32 h 246"/>
                      <a:gd name="T4" fmla="*/ 498 w 548"/>
                      <a:gd name="T5" fmla="*/ 62 h 246"/>
                      <a:gd name="T6" fmla="*/ 470 w 548"/>
                      <a:gd name="T7" fmla="*/ 88 h 246"/>
                      <a:gd name="T8" fmla="*/ 442 w 548"/>
                      <a:gd name="T9" fmla="*/ 112 h 246"/>
                      <a:gd name="T10" fmla="*/ 410 w 548"/>
                      <a:gd name="T11" fmla="*/ 134 h 246"/>
                      <a:gd name="T12" fmla="*/ 376 w 548"/>
                      <a:gd name="T13" fmla="*/ 152 h 246"/>
                      <a:gd name="T14" fmla="*/ 342 w 548"/>
                      <a:gd name="T15" fmla="*/ 170 h 246"/>
                      <a:gd name="T16" fmla="*/ 306 w 548"/>
                      <a:gd name="T17" fmla="*/ 184 h 246"/>
                      <a:gd name="T18" fmla="*/ 268 w 548"/>
                      <a:gd name="T19" fmla="*/ 198 h 246"/>
                      <a:gd name="T20" fmla="*/ 232 w 548"/>
                      <a:gd name="T21" fmla="*/ 208 h 246"/>
                      <a:gd name="T22" fmla="*/ 154 w 548"/>
                      <a:gd name="T23" fmla="*/ 226 h 246"/>
                      <a:gd name="T24" fmla="*/ 76 w 548"/>
                      <a:gd name="T25" fmla="*/ 238 h 246"/>
                      <a:gd name="T26" fmla="*/ 0 w 548"/>
                      <a:gd name="T27" fmla="*/ 246 h 2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48" h="246">
                        <a:moveTo>
                          <a:pt x="548" y="0"/>
                        </a:moveTo>
                        <a:lnTo>
                          <a:pt x="524" y="32"/>
                        </a:lnTo>
                        <a:lnTo>
                          <a:pt x="498" y="62"/>
                        </a:lnTo>
                        <a:lnTo>
                          <a:pt x="470" y="88"/>
                        </a:lnTo>
                        <a:lnTo>
                          <a:pt x="442" y="112"/>
                        </a:lnTo>
                        <a:lnTo>
                          <a:pt x="410" y="134"/>
                        </a:lnTo>
                        <a:lnTo>
                          <a:pt x="376" y="152"/>
                        </a:lnTo>
                        <a:lnTo>
                          <a:pt x="342" y="170"/>
                        </a:lnTo>
                        <a:lnTo>
                          <a:pt x="306" y="184"/>
                        </a:lnTo>
                        <a:lnTo>
                          <a:pt x="268" y="198"/>
                        </a:lnTo>
                        <a:lnTo>
                          <a:pt x="232" y="208"/>
                        </a:lnTo>
                        <a:lnTo>
                          <a:pt x="154" y="226"/>
                        </a:lnTo>
                        <a:lnTo>
                          <a:pt x="76" y="238"/>
                        </a:lnTo>
                        <a:lnTo>
                          <a:pt x="0" y="24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0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5" y="29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11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4272" y="912"/>
                  <a:ext cx="190" cy="192"/>
                  <a:chOff x="3413" y="2743"/>
                  <a:chExt cx="212" cy="214"/>
                </a:xfrm>
              </p:grpSpPr>
              <p:sp>
                <p:nvSpPr>
                  <p:cNvPr id="212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21" name="Text Box 32"/>
              <p:cNvSpPr txBox="1">
                <a:spLocks noChangeArrowheads="1"/>
              </p:cNvSpPr>
              <p:nvPr/>
            </p:nvSpPr>
            <p:spPr bwMode="auto">
              <a:xfrm>
                <a:off x="458006" y="3578476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S</a:t>
                </a:r>
              </a:p>
            </p:txBody>
          </p:sp>
          <p:sp>
            <p:nvSpPr>
              <p:cNvPr id="222" name="Text Box 33"/>
              <p:cNvSpPr txBox="1">
                <a:spLocks noChangeArrowheads="1"/>
              </p:cNvSpPr>
              <p:nvPr/>
            </p:nvSpPr>
            <p:spPr bwMode="auto">
              <a:xfrm>
                <a:off x="760137" y="5152600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R</a:t>
                </a:r>
              </a:p>
            </p:txBody>
          </p:sp>
          <p:sp>
            <p:nvSpPr>
              <p:cNvPr id="223" name="Text Box 34"/>
              <p:cNvSpPr txBox="1">
                <a:spLocks noChangeArrowheads="1"/>
              </p:cNvSpPr>
              <p:nvPr/>
            </p:nvSpPr>
            <p:spPr bwMode="auto">
              <a:xfrm>
                <a:off x="2805843" y="5449731"/>
                <a:ext cx="3683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Q</a:t>
                </a:r>
              </a:p>
            </p:txBody>
          </p:sp>
          <p:sp>
            <p:nvSpPr>
              <p:cNvPr id="224" name="Text Box 34"/>
              <p:cNvSpPr txBox="1">
                <a:spLocks noChangeArrowheads="1"/>
              </p:cNvSpPr>
              <p:nvPr/>
            </p:nvSpPr>
            <p:spPr bwMode="auto">
              <a:xfrm>
                <a:off x="4307105" y="3843215"/>
                <a:ext cx="55656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NQ</a:t>
                </a:r>
              </a:p>
            </p:txBody>
          </p:sp>
          <p:cxnSp>
            <p:nvCxnSpPr>
              <p:cNvPr id="225" name="Connettore 4 224"/>
              <p:cNvCxnSpPr>
                <a:stCxn id="212" idx="6"/>
                <a:endCxn id="204" idx="2"/>
              </p:cNvCxnSpPr>
              <p:nvPr/>
            </p:nvCxnSpPr>
            <p:spPr>
              <a:xfrm flipV="1">
                <a:off x="2474846" y="4331326"/>
                <a:ext cx="677154" cy="1295235"/>
              </a:xfrm>
              <a:prstGeom prst="bentConnector3">
                <a:avLst>
                  <a:gd name="adj1" fmla="val 48272"/>
                </a:avLst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4 80"/>
              <p:cNvCxnSpPr>
                <a:stCxn id="200" idx="8"/>
              </p:cNvCxnSpPr>
              <p:nvPr/>
            </p:nvCxnSpPr>
            <p:spPr>
              <a:xfrm>
                <a:off x="4090898" y="4184066"/>
                <a:ext cx="336782" cy="2140534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4 111"/>
              <p:cNvCxnSpPr>
                <a:endCxn id="216" idx="2"/>
              </p:cNvCxnSpPr>
              <p:nvPr/>
            </p:nvCxnSpPr>
            <p:spPr>
              <a:xfrm rot="10800000">
                <a:off x="1543362" y="5818898"/>
                <a:ext cx="2861976" cy="505702"/>
              </a:xfrm>
              <a:prstGeom prst="bentConnector3">
                <a:avLst>
                  <a:gd name="adj1" fmla="val 120216"/>
                </a:avLst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diritto 117"/>
              <p:cNvCxnSpPr/>
              <p:nvPr/>
            </p:nvCxnSpPr>
            <p:spPr>
              <a:xfrm flipH="1">
                <a:off x="2686191" y="6071749"/>
                <a:ext cx="414107" cy="48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ttore diritto 225"/>
              <p:cNvCxnSpPr/>
              <p:nvPr/>
            </p:nvCxnSpPr>
            <p:spPr>
              <a:xfrm flipH="1">
                <a:off x="2808398" y="6059835"/>
                <a:ext cx="414107" cy="48145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CasellaDiTesto 121"/>
              <p:cNvSpPr txBox="1"/>
              <p:nvPr/>
            </p:nvSpPr>
            <p:spPr>
              <a:xfrm>
                <a:off x="3644600" y="5821815"/>
                <a:ext cx="370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/>
                  <a:t>Y</a:t>
                </a:r>
              </a:p>
            </p:txBody>
          </p:sp>
          <p:sp>
            <p:nvSpPr>
              <p:cNvPr id="228" name="CasellaDiTesto 227"/>
              <p:cNvSpPr txBox="1"/>
              <p:nvPr/>
            </p:nvSpPr>
            <p:spPr>
              <a:xfrm>
                <a:off x="2103129" y="5795578"/>
                <a:ext cx="354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/>
                  <a:t>y</a:t>
                </a:r>
              </a:p>
            </p:txBody>
          </p:sp>
        </p:grpSp>
        <p:sp>
          <p:nvSpPr>
            <p:cNvPr id="231" name="CasellaDiTesto 230"/>
            <p:cNvSpPr txBox="1"/>
            <p:nvPr/>
          </p:nvSpPr>
          <p:spPr>
            <a:xfrm>
              <a:off x="3282412" y="40161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232" name="CasellaDiTesto 231"/>
            <p:cNvSpPr txBox="1"/>
            <p:nvPr/>
          </p:nvSpPr>
          <p:spPr>
            <a:xfrm>
              <a:off x="1680260" y="5518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9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3159" y="97419"/>
            <a:ext cx="7032042" cy="861774"/>
          </a:xfrm>
        </p:spPr>
        <p:txBody>
          <a:bodyPr/>
          <a:lstStyle/>
          <a:p>
            <a:r>
              <a:rPr lang="it-IT" dirty="0"/>
              <a:t>Trasformiamo la nostra rete per ricavare F e G in forma facilmente analizzabile </a:t>
            </a:r>
            <a:r>
              <a:rPr lang="it-IT" dirty="0">
                <a:solidFill>
                  <a:srgbClr val="FF0000"/>
                </a:solidFill>
              </a:rPr>
              <a:t>(STEP 2)</a:t>
            </a:r>
          </a:p>
        </p:txBody>
      </p:sp>
      <p:pic>
        <p:nvPicPr>
          <p:cNvPr id="227" name="Immagine 2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1" y="3614275"/>
            <a:ext cx="2061642" cy="27337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" y="1250916"/>
            <a:ext cx="2716866" cy="1819788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3429000" y="1032693"/>
            <a:ext cx="4442085" cy="2581582"/>
            <a:chOff x="3809171" y="1048754"/>
            <a:chExt cx="4442085" cy="2581582"/>
          </a:xfrm>
        </p:grpSpPr>
        <p:sp>
          <p:nvSpPr>
            <p:cNvPr id="195" name="Line 6"/>
            <p:cNvSpPr>
              <a:spLocks noChangeShapeType="1"/>
            </p:cNvSpPr>
            <p:nvPr/>
          </p:nvSpPr>
          <p:spPr bwMode="auto">
            <a:xfrm flipV="1">
              <a:off x="4674099" y="1328569"/>
              <a:ext cx="1590686" cy="2126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" name="Line 7"/>
            <p:cNvSpPr>
              <a:spLocks noChangeShapeType="1"/>
            </p:cNvSpPr>
            <p:nvPr/>
          </p:nvSpPr>
          <p:spPr bwMode="auto">
            <a:xfrm>
              <a:off x="3809171" y="2834776"/>
              <a:ext cx="8382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98" name="Group 9"/>
            <p:cNvGrpSpPr>
              <a:grpSpLocks noChangeAspect="1"/>
            </p:cNvGrpSpPr>
            <p:nvPr/>
          </p:nvGrpSpPr>
          <p:grpSpPr bwMode="auto">
            <a:xfrm>
              <a:off x="6196540" y="1181197"/>
              <a:ext cx="777590" cy="592137"/>
              <a:chOff x="2135" y="2459"/>
              <a:chExt cx="752" cy="495"/>
            </a:xfrm>
          </p:grpSpPr>
          <p:sp>
            <p:nvSpPr>
              <p:cNvPr id="204" name="Freeform 10"/>
              <p:cNvSpPr>
                <a:spLocks noChangeAspect="1"/>
              </p:cNvSpPr>
              <p:nvPr/>
            </p:nvSpPr>
            <p:spPr bwMode="auto">
              <a:xfrm>
                <a:off x="2135" y="2459"/>
                <a:ext cx="66" cy="494"/>
              </a:xfrm>
              <a:custGeom>
                <a:avLst/>
                <a:gdLst>
                  <a:gd name="T0" fmla="*/ 0 w 66"/>
                  <a:gd name="T1" fmla="*/ 494 h 494"/>
                  <a:gd name="T2" fmla="*/ 30 w 66"/>
                  <a:gd name="T3" fmla="*/ 426 h 494"/>
                  <a:gd name="T4" fmla="*/ 50 w 66"/>
                  <a:gd name="T5" fmla="*/ 364 h 494"/>
                  <a:gd name="T6" fmla="*/ 62 w 66"/>
                  <a:gd name="T7" fmla="*/ 304 h 494"/>
                  <a:gd name="T8" fmla="*/ 66 w 66"/>
                  <a:gd name="T9" fmla="*/ 274 h 494"/>
                  <a:gd name="T10" fmla="*/ 66 w 66"/>
                  <a:gd name="T11" fmla="*/ 246 h 494"/>
                  <a:gd name="T12" fmla="*/ 66 w 66"/>
                  <a:gd name="T13" fmla="*/ 218 h 494"/>
                  <a:gd name="T14" fmla="*/ 62 w 66"/>
                  <a:gd name="T15" fmla="*/ 188 h 494"/>
                  <a:gd name="T16" fmla="*/ 50 w 66"/>
                  <a:gd name="T17" fmla="*/ 130 h 494"/>
                  <a:gd name="T18" fmla="*/ 40 w 66"/>
                  <a:gd name="T19" fmla="*/ 100 h 494"/>
                  <a:gd name="T20" fmla="*/ 34 w 66"/>
                  <a:gd name="T21" fmla="*/ 84 h 494"/>
                  <a:gd name="T22" fmla="*/ 32 w 66"/>
                  <a:gd name="T23" fmla="*/ 76 h 494"/>
                  <a:gd name="T24" fmla="*/ 28 w 66"/>
                  <a:gd name="T25" fmla="*/ 68 h 494"/>
                  <a:gd name="T26" fmla="*/ 16 w 66"/>
                  <a:gd name="T27" fmla="*/ 34 h 494"/>
                  <a:gd name="T28" fmla="*/ 0 w 6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494">
                    <a:moveTo>
                      <a:pt x="0" y="494"/>
                    </a:moveTo>
                    <a:lnTo>
                      <a:pt x="30" y="426"/>
                    </a:lnTo>
                    <a:lnTo>
                      <a:pt x="50" y="364"/>
                    </a:lnTo>
                    <a:lnTo>
                      <a:pt x="62" y="304"/>
                    </a:lnTo>
                    <a:lnTo>
                      <a:pt x="66" y="274"/>
                    </a:lnTo>
                    <a:lnTo>
                      <a:pt x="66" y="246"/>
                    </a:lnTo>
                    <a:lnTo>
                      <a:pt x="66" y="218"/>
                    </a:lnTo>
                    <a:lnTo>
                      <a:pt x="62" y="188"/>
                    </a:lnTo>
                    <a:lnTo>
                      <a:pt x="50" y="130"/>
                    </a:lnTo>
                    <a:lnTo>
                      <a:pt x="40" y="100"/>
                    </a:lnTo>
                    <a:lnTo>
                      <a:pt x="34" y="84"/>
                    </a:lnTo>
                    <a:lnTo>
                      <a:pt x="32" y="76"/>
                    </a:lnTo>
                    <a:lnTo>
                      <a:pt x="28" y="68"/>
                    </a:lnTo>
                    <a:lnTo>
                      <a:pt x="16" y="3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" name="Line 11"/>
              <p:cNvSpPr>
                <a:spLocks noChangeAspect="1" noChangeShapeType="1"/>
              </p:cNvSpPr>
              <p:nvPr/>
            </p:nvSpPr>
            <p:spPr bwMode="auto">
              <a:xfrm>
                <a:off x="2135" y="2459"/>
                <a:ext cx="204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" name="Freeform 12"/>
              <p:cNvSpPr>
                <a:spLocks noChangeAspect="1"/>
              </p:cNvSpPr>
              <p:nvPr/>
            </p:nvSpPr>
            <p:spPr bwMode="auto">
              <a:xfrm>
                <a:off x="2339" y="2459"/>
                <a:ext cx="548" cy="248"/>
              </a:xfrm>
              <a:custGeom>
                <a:avLst/>
                <a:gdLst>
                  <a:gd name="T0" fmla="*/ 0 w 548"/>
                  <a:gd name="T1" fmla="*/ 0 h 248"/>
                  <a:gd name="T2" fmla="*/ 74 w 548"/>
                  <a:gd name="T3" fmla="*/ 8 h 248"/>
                  <a:gd name="T4" fmla="*/ 150 w 548"/>
                  <a:gd name="T5" fmla="*/ 20 h 248"/>
                  <a:gd name="T6" fmla="*/ 228 w 548"/>
                  <a:gd name="T7" fmla="*/ 38 h 248"/>
                  <a:gd name="T8" fmla="*/ 306 w 548"/>
                  <a:gd name="T9" fmla="*/ 64 h 248"/>
                  <a:gd name="T10" fmla="*/ 342 w 548"/>
                  <a:gd name="T11" fmla="*/ 78 h 248"/>
                  <a:gd name="T12" fmla="*/ 378 w 548"/>
                  <a:gd name="T13" fmla="*/ 96 h 248"/>
                  <a:gd name="T14" fmla="*/ 396 w 548"/>
                  <a:gd name="T15" fmla="*/ 106 h 248"/>
                  <a:gd name="T16" fmla="*/ 412 w 548"/>
                  <a:gd name="T17" fmla="*/ 116 h 248"/>
                  <a:gd name="T18" fmla="*/ 444 w 548"/>
                  <a:gd name="T19" fmla="*/ 136 h 248"/>
                  <a:gd name="T20" fmla="*/ 474 w 548"/>
                  <a:gd name="T21" fmla="*/ 160 h 248"/>
                  <a:gd name="T22" fmla="*/ 502 w 548"/>
                  <a:gd name="T23" fmla="*/ 188 h 248"/>
                  <a:gd name="T24" fmla="*/ 514 w 548"/>
                  <a:gd name="T25" fmla="*/ 202 h 248"/>
                  <a:gd name="T26" fmla="*/ 520 w 548"/>
                  <a:gd name="T27" fmla="*/ 208 h 248"/>
                  <a:gd name="T28" fmla="*/ 526 w 548"/>
                  <a:gd name="T29" fmla="*/ 216 h 248"/>
                  <a:gd name="T30" fmla="*/ 548 w 548"/>
                  <a:gd name="T31" fmla="*/ 24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8" h="248">
                    <a:moveTo>
                      <a:pt x="0" y="0"/>
                    </a:moveTo>
                    <a:lnTo>
                      <a:pt x="74" y="8"/>
                    </a:lnTo>
                    <a:lnTo>
                      <a:pt x="150" y="20"/>
                    </a:lnTo>
                    <a:lnTo>
                      <a:pt x="228" y="38"/>
                    </a:lnTo>
                    <a:lnTo>
                      <a:pt x="306" y="64"/>
                    </a:lnTo>
                    <a:lnTo>
                      <a:pt x="342" y="78"/>
                    </a:lnTo>
                    <a:lnTo>
                      <a:pt x="378" y="96"/>
                    </a:lnTo>
                    <a:lnTo>
                      <a:pt x="396" y="106"/>
                    </a:lnTo>
                    <a:lnTo>
                      <a:pt x="412" y="116"/>
                    </a:lnTo>
                    <a:lnTo>
                      <a:pt x="444" y="136"/>
                    </a:lnTo>
                    <a:lnTo>
                      <a:pt x="474" y="160"/>
                    </a:lnTo>
                    <a:lnTo>
                      <a:pt x="502" y="188"/>
                    </a:lnTo>
                    <a:lnTo>
                      <a:pt x="514" y="202"/>
                    </a:lnTo>
                    <a:lnTo>
                      <a:pt x="520" y="208"/>
                    </a:lnTo>
                    <a:lnTo>
                      <a:pt x="526" y="216"/>
                    </a:lnTo>
                    <a:lnTo>
                      <a:pt x="548" y="248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" name="Freeform 13"/>
              <p:cNvSpPr>
                <a:spLocks noChangeAspect="1"/>
              </p:cNvSpPr>
              <p:nvPr/>
            </p:nvSpPr>
            <p:spPr bwMode="auto">
              <a:xfrm>
                <a:off x="2339" y="2707"/>
                <a:ext cx="548" cy="246"/>
              </a:xfrm>
              <a:custGeom>
                <a:avLst/>
                <a:gdLst>
                  <a:gd name="T0" fmla="*/ 548 w 548"/>
                  <a:gd name="T1" fmla="*/ 0 h 246"/>
                  <a:gd name="T2" fmla="*/ 524 w 548"/>
                  <a:gd name="T3" fmla="*/ 32 h 246"/>
                  <a:gd name="T4" fmla="*/ 498 w 548"/>
                  <a:gd name="T5" fmla="*/ 62 h 246"/>
                  <a:gd name="T6" fmla="*/ 470 w 548"/>
                  <a:gd name="T7" fmla="*/ 88 h 246"/>
                  <a:gd name="T8" fmla="*/ 442 w 548"/>
                  <a:gd name="T9" fmla="*/ 112 h 246"/>
                  <a:gd name="T10" fmla="*/ 410 w 548"/>
                  <a:gd name="T11" fmla="*/ 134 h 246"/>
                  <a:gd name="T12" fmla="*/ 376 w 548"/>
                  <a:gd name="T13" fmla="*/ 152 h 246"/>
                  <a:gd name="T14" fmla="*/ 342 w 548"/>
                  <a:gd name="T15" fmla="*/ 170 h 246"/>
                  <a:gd name="T16" fmla="*/ 306 w 548"/>
                  <a:gd name="T17" fmla="*/ 184 h 246"/>
                  <a:gd name="T18" fmla="*/ 268 w 548"/>
                  <a:gd name="T19" fmla="*/ 198 h 246"/>
                  <a:gd name="T20" fmla="*/ 232 w 548"/>
                  <a:gd name="T21" fmla="*/ 208 h 246"/>
                  <a:gd name="T22" fmla="*/ 154 w 548"/>
                  <a:gd name="T23" fmla="*/ 226 h 246"/>
                  <a:gd name="T24" fmla="*/ 76 w 548"/>
                  <a:gd name="T25" fmla="*/ 238 h 246"/>
                  <a:gd name="T26" fmla="*/ 0 w 548"/>
                  <a:gd name="T27" fmla="*/ 246 h 2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8" h="246">
                    <a:moveTo>
                      <a:pt x="548" y="0"/>
                    </a:moveTo>
                    <a:lnTo>
                      <a:pt x="524" y="32"/>
                    </a:lnTo>
                    <a:lnTo>
                      <a:pt x="498" y="62"/>
                    </a:lnTo>
                    <a:lnTo>
                      <a:pt x="470" y="88"/>
                    </a:lnTo>
                    <a:lnTo>
                      <a:pt x="442" y="112"/>
                    </a:lnTo>
                    <a:lnTo>
                      <a:pt x="410" y="134"/>
                    </a:lnTo>
                    <a:lnTo>
                      <a:pt x="376" y="152"/>
                    </a:lnTo>
                    <a:lnTo>
                      <a:pt x="342" y="170"/>
                    </a:lnTo>
                    <a:lnTo>
                      <a:pt x="306" y="184"/>
                    </a:lnTo>
                    <a:lnTo>
                      <a:pt x="268" y="198"/>
                    </a:lnTo>
                    <a:lnTo>
                      <a:pt x="232" y="208"/>
                    </a:lnTo>
                    <a:lnTo>
                      <a:pt x="154" y="226"/>
                    </a:lnTo>
                    <a:lnTo>
                      <a:pt x="76" y="238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2135" y="2953"/>
                <a:ext cx="204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09" name="Group 20"/>
            <p:cNvGrpSpPr>
              <a:grpSpLocks/>
            </p:cNvGrpSpPr>
            <p:nvPr/>
          </p:nvGrpSpPr>
          <p:grpSpPr bwMode="auto">
            <a:xfrm>
              <a:off x="4587902" y="2668769"/>
              <a:ext cx="990600" cy="592137"/>
              <a:chOff x="3504" y="768"/>
              <a:chExt cx="958" cy="495"/>
            </a:xfrm>
          </p:grpSpPr>
          <p:grpSp>
            <p:nvGrpSpPr>
              <p:cNvPr id="210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216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7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8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9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0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11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212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3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4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5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221" name="Text Box 32"/>
            <p:cNvSpPr txBox="1">
              <a:spLocks noChangeArrowheads="1"/>
            </p:cNvSpPr>
            <p:nvPr/>
          </p:nvSpPr>
          <p:spPr bwMode="auto">
            <a:xfrm>
              <a:off x="4737887" y="1384562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S</a:t>
              </a:r>
            </a:p>
          </p:txBody>
        </p:sp>
        <p:sp>
          <p:nvSpPr>
            <p:cNvPr id="222" name="Text Box 33"/>
            <p:cNvSpPr txBox="1">
              <a:spLocks noChangeArrowheads="1"/>
            </p:cNvSpPr>
            <p:nvPr/>
          </p:nvSpPr>
          <p:spPr bwMode="auto">
            <a:xfrm>
              <a:off x="3856379" y="2437901"/>
              <a:ext cx="354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R</a:t>
              </a:r>
            </a:p>
          </p:txBody>
        </p:sp>
        <p:cxnSp>
          <p:nvCxnSpPr>
            <p:cNvPr id="225" name="Connettore 4 224"/>
            <p:cNvCxnSpPr>
              <a:stCxn id="212" idx="6"/>
              <a:endCxn id="204" idx="2"/>
            </p:cNvCxnSpPr>
            <p:nvPr/>
          </p:nvCxnSpPr>
          <p:spPr>
            <a:xfrm flipV="1">
              <a:off x="5571088" y="1616627"/>
              <a:ext cx="677154" cy="1295235"/>
            </a:xfrm>
            <a:prstGeom prst="bentConnector3">
              <a:avLst>
                <a:gd name="adj1" fmla="val 48272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/>
            <p:nvPr/>
          </p:nvCxnSpPr>
          <p:spPr>
            <a:xfrm rot="16200000" flipH="1">
              <a:off x="7267317" y="2646397"/>
              <a:ext cx="1686782" cy="281095"/>
            </a:xfrm>
            <a:prstGeom prst="bentConnector3">
              <a:avLst>
                <a:gd name="adj1" fmla="val 83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4 111"/>
            <p:cNvCxnSpPr>
              <a:endCxn id="216" idx="2"/>
            </p:cNvCxnSpPr>
            <p:nvPr/>
          </p:nvCxnSpPr>
          <p:spPr>
            <a:xfrm rot="10800000">
              <a:off x="4639604" y="3104200"/>
              <a:ext cx="3611652" cy="510075"/>
            </a:xfrm>
            <a:prstGeom prst="bentConnector3">
              <a:avLst>
                <a:gd name="adj1" fmla="val 112412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CasellaDiTesto 230"/>
            <p:cNvSpPr txBox="1"/>
            <p:nvPr/>
          </p:nvSpPr>
          <p:spPr>
            <a:xfrm>
              <a:off x="6378654" y="13014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232" name="CasellaDiTesto 231"/>
            <p:cNvSpPr txBox="1"/>
            <p:nvPr/>
          </p:nvSpPr>
          <p:spPr>
            <a:xfrm>
              <a:off x="4776502" y="280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4" name="Ovale 3"/>
            <p:cNvSpPr/>
            <p:nvPr/>
          </p:nvSpPr>
          <p:spPr>
            <a:xfrm>
              <a:off x="7644276" y="1791542"/>
              <a:ext cx="325885" cy="304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Ovale 115"/>
            <p:cNvSpPr/>
            <p:nvPr/>
          </p:nvSpPr>
          <p:spPr>
            <a:xfrm>
              <a:off x="7644275" y="1048754"/>
              <a:ext cx="325885" cy="304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4 5"/>
            <p:cNvCxnSpPr>
              <a:stCxn id="206" idx="14"/>
              <a:endCxn id="116" idx="2"/>
            </p:cNvCxnSpPr>
            <p:nvPr/>
          </p:nvCxnSpPr>
          <p:spPr>
            <a:xfrm flipV="1">
              <a:off x="6951381" y="1200766"/>
              <a:ext cx="692894" cy="238818"/>
            </a:xfrm>
            <a:prstGeom prst="bentConnector3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4 118"/>
            <p:cNvCxnSpPr>
              <a:stCxn id="206" idx="14"/>
              <a:endCxn id="4" idx="2"/>
            </p:cNvCxnSpPr>
            <p:nvPr/>
          </p:nvCxnSpPr>
          <p:spPr>
            <a:xfrm>
              <a:off x="6951381" y="1439584"/>
              <a:ext cx="692895" cy="503970"/>
            </a:xfrm>
            <a:prstGeom prst="bentConnector3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>
            <a:off x="5442660" y="1165380"/>
            <a:ext cx="2866022" cy="1775498"/>
            <a:chOff x="5822831" y="1181441"/>
            <a:chExt cx="2866022" cy="1775498"/>
          </a:xfrm>
        </p:grpSpPr>
        <p:sp>
          <p:nvSpPr>
            <p:cNvPr id="223" name="Text Box 34"/>
            <p:cNvSpPr txBox="1">
              <a:spLocks noChangeArrowheads="1"/>
            </p:cNvSpPr>
            <p:nvPr/>
          </p:nvSpPr>
          <p:spPr bwMode="auto">
            <a:xfrm>
              <a:off x="7460125" y="2514987"/>
              <a:ext cx="383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Q</a:t>
              </a:r>
            </a:p>
          </p:txBody>
        </p:sp>
        <p:sp>
          <p:nvSpPr>
            <p:cNvPr id="224" name="Text Box 34"/>
            <p:cNvSpPr txBox="1">
              <a:spLocks noChangeArrowheads="1"/>
            </p:cNvSpPr>
            <p:nvPr/>
          </p:nvSpPr>
          <p:spPr bwMode="auto">
            <a:xfrm>
              <a:off x="8067997" y="1222413"/>
              <a:ext cx="6112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NQ</a:t>
              </a:r>
            </a:p>
          </p:txBody>
        </p:sp>
        <p:cxnSp>
          <p:nvCxnSpPr>
            <p:cNvPr id="10" name="Connettore 2 9"/>
            <p:cNvCxnSpPr/>
            <p:nvPr/>
          </p:nvCxnSpPr>
          <p:spPr>
            <a:xfrm>
              <a:off x="7972213" y="1181441"/>
              <a:ext cx="7166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2 127"/>
            <p:cNvCxnSpPr/>
            <p:nvPr/>
          </p:nvCxnSpPr>
          <p:spPr>
            <a:xfrm>
              <a:off x="5822831" y="2911862"/>
              <a:ext cx="2147329" cy="450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uppo 193"/>
          <p:cNvGrpSpPr/>
          <p:nvPr/>
        </p:nvGrpSpPr>
        <p:grpSpPr>
          <a:xfrm>
            <a:off x="4207730" y="3749528"/>
            <a:ext cx="3914587" cy="2704573"/>
            <a:chOff x="4332978" y="899164"/>
            <a:chExt cx="3914587" cy="2556896"/>
          </a:xfrm>
        </p:grpSpPr>
        <p:sp>
          <p:nvSpPr>
            <p:cNvPr id="233" name="Line 6"/>
            <p:cNvSpPr>
              <a:spLocks noChangeShapeType="1"/>
            </p:cNvSpPr>
            <p:nvPr/>
          </p:nvSpPr>
          <p:spPr bwMode="auto">
            <a:xfrm>
              <a:off x="4332978" y="1315633"/>
              <a:ext cx="1931807" cy="1293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35" name="Group 9"/>
            <p:cNvGrpSpPr>
              <a:grpSpLocks noChangeAspect="1"/>
            </p:cNvGrpSpPr>
            <p:nvPr/>
          </p:nvGrpSpPr>
          <p:grpSpPr bwMode="auto">
            <a:xfrm>
              <a:off x="6196540" y="1181197"/>
              <a:ext cx="777590" cy="592137"/>
              <a:chOff x="2135" y="2459"/>
              <a:chExt cx="752" cy="495"/>
            </a:xfrm>
          </p:grpSpPr>
          <p:sp>
            <p:nvSpPr>
              <p:cNvPr id="263" name="Freeform 10"/>
              <p:cNvSpPr>
                <a:spLocks noChangeAspect="1"/>
              </p:cNvSpPr>
              <p:nvPr/>
            </p:nvSpPr>
            <p:spPr bwMode="auto">
              <a:xfrm>
                <a:off x="2135" y="2459"/>
                <a:ext cx="66" cy="494"/>
              </a:xfrm>
              <a:custGeom>
                <a:avLst/>
                <a:gdLst>
                  <a:gd name="T0" fmla="*/ 0 w 66"/>
                  <a:gd name="T1" fmla="*/ 494 h 494"/>
                  <a:gd name="T2" fmla="*/ 30 w 66"/>
                  <a:gd name="T3" fmla="*/ 426 h 494"/>
                  <a:gd name="T4" fmla="*/ 50 w 66"/>
                  <a:gd name="T5" fmla="*/ 364 h 494"/>
                  <a:gd name="T6" fmla="*/ 62 w 66"/>
                  <a:gd name="T7" fmla="*/ 304 h 494"/>
                  <a:gd name="T8" fmla="*/ 66 w 66"/>
                  <a:gd name="T9" fmla="*/ 274 h 494"/>
                  <a:gd name="T10" fmla="*/ 66 w 66"/>
                  <a:gd name="T11" fmla="*/ 246 h 494"/>
                  <a:gd name="T12" fmla="*/ 66 w 66"/>
                  <a:gd name="T13" fmla="*/ 218 h 494"/>
                  <a:gd name="T14" fmla="*/ 62 w 66"/>
                  <a:gd name="T15" fmla="*/ 188 h 494"/>
                  <a:gd name="T16" fmla="*/ 50 w 66"/>
                  <a:gd name="T17" fmla="*/ 130 h 494"/>
                  <a:gd name="T18" fmla="*/ 40 w 66"/>
                  <a:gd name="T19" fmla="*/ 100 h 494"/>
                  <a:gd name="T20" fmla="*/ 34 w 66"/>
                  <a:gd name="T21" fmla="*/ 84 h 494"/>
                  <a:gd name="T22" fmla="*/ 32 w 66"/>
                  <a:gd name="T23" fmla="*/ 76 h 494"/>
                  <a:gd name="T24" fmla="*/ 28 w 66"/>
                  <a:gd name="T25" fmla="*/ 68 h 494"/>
                  <a:gd name="T26" fmla="*/ 16 w 66"/>
                  <a:gd name="T27" fmla="*/ 34 h 494"/>
                  <a:gd name="T28" fmla="*/ 0 w 6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494">
                    <a:moveTo>
                      <a:pt x="0" y="494"/>
                    </a:moveTo>
                    <a:lnTo>
                      <a:pt x="30" y="426"/>
                    </a:lnTo>
                    <a:lnTo>
                      <a:pt x="50" y="364"/>
                    </a:lnTo>
                    <a:lnTo>
                      <a:pt x="62" y="304"/>
                    </a:lnTo>
                    <a:lnTo>
                      <a:pt x="66" y="274"/>
                    </a:lnTo>
                    <a:lnTo>
                      <a:pt x="66" y="246"/>
                    </a:lnTo>
                    <a:lnTo>
                      <a:pt x="66" y="218"/>
                    </a:lnTo>
                    <a:lnTo>
                      <a:pt x="62" y="188"/>
                    </a:lnTo>
                    <a:lnTo>
                      <a:pt x="50" y="130"/>
                    </a:lnTo>
                    <a:lnTo>
                      <a:pt x="40" y="100"/>
                    </a:lnTo>
                    <a:lnTo>
                      <a:pt x="34" y="84"/>
                    </a:lnTo>
                    <a:lnTo>
                      <a:pt x="32" y="76"/>
                    </a:lnTo>
                    <a:lnTo>
                      <a:pt x="28" y="68"/>
                    </a:lnTo>
                    <a:lnTo>
                      <a:pt x="16" y="3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4" name="Line 11"/>
              <p:cNvSpPr>
                <a:spLocks noChangeAspect="1" noChangeShapeType="1"/>
              </p:cNvSpPr>
              <p:nvPr/>
            </p:nvSpPr>
            <p:spPr bwMode="auto">
              <a:xfrm>
                <a:off x="2135" y="2459"/>
                <a:ext cx="204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5" name="Freeform 12"/>
              <p:cNvSpPr>
                <a:spLocks noChangeAspect="1"/>
              </p:cNvSpPr>
              <p:nvPr/>
            </p:nvSpPr>
            <p:spPr bwMode="auto">
              <a:xfrm>
                <a:off x="2339" y="2459"/>
                <a:ext cx="548" cy="248"/>
              </a:xfrm>
              <a:custGeom>
                <a:avLst/>
                <a:gdLst>
                  <a:gd name="T0" fmla="*/ 0 w 548"/>
                  <a:gd name="T1" fmla="*/ 0 h 248"/>
                  <a:gd name="T2" fmla="*/ 74 w 548"/>
                  <a:gd name="T3" fmla="*/ 8 h 248"/>
                  <a:gd name="T4" fmla="*/ 150 w 548"/>
                  <a:gd name="T5" fmla="*/ 20 h 248"/>
                  <a:gd name="T6" fmla="*/ 228 w 548"/>
                  <a:gd name="T7" fmla="*/ 38 h 248"/>
                  <a:gd name="T8" fmla="*/ 306 w 548"/>
                  <a:gd name="T9" fmla="*/ 64 h 248"/>
                  <a:gd name="T10" fmla="*/ 342 w 548"/>
                  <a:gd name="T11" fmla="*/ 78 h 248"/>
                  <a:gd name="T12" fmla="*/ 378 w 548"/>
                  <a:gd name="T13" fmla="*/ 96 h 248"/>
                  <a:gd name="T14" fmla="*/ 396 w 548"/>
                  <a:gd name="T15" fmla="*/ 106 h 248"/>
                  <a:gd name="T16" fmla="*/ 412 w 548"/>
                  <a:gd name="T17" fmla="*/ 116 h 248"/>
                  <a:gd name="T18" fmla="*/ 444 w 548"/>
                  <a:gd name="T19" fmla="*/ 136 h 248"/>
                  <a:gd name="T20" fmla="*/ 474 w 548"/>
                  <a:gd name="T21" fmla="*/ 160 h 248"/>
                  <a:gd name="T22" fmla="*/ 502 w 548"/>
                  <a:gd name="T23" fmla="*/ 188 h 248"/>
                  <a:gd name="T24" fmla="*/ 514 w 548"/>
                  <a:gd name="T25" fmla="*/ 202 h 248"/>
                  <a:gd name="T26" fmla="*/ 520 w 548"/>
                  <a:gd name="T27" fmla="*/ 208 h 248"/>
                  <a:gd name="T28" fmla="*/ 526 w 548"/>
                  <a:gd name="T29" fmla="*/ 216 h 248"/>
                  <a:gd name="T30" fmla="*/ 548 w 548"/>
                  <a:gd name="T31" fmla="*/ 24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8" h="248">
                    <a:moveTo>
                      <a:pt x="0" y="0"/>
                    </a:moveTo>
                    <a:lnTo>
                      <a:pt x="74" y="8"/>
                    </a:lnTo>
                    <a:lnTo>
                      <a:pt x="150" y="20"/>
                    </a:lnTo>
                    <a:lnTo>
                      <a:pt x="228" y="38"/>
                    </a:lnTo>
                    <a:lnTo>
                      <a:pt x="306" y="64"/>
                    </a:lnTo>
                    <a:lnTo>
                      <a:pt x="342" y="78"/>
                    </a:lnTo>
                    <a:lnTo>
                      <a:pt x="378" y="96"/>
                    </a:lnTo>
                    <a:lnTo>
                      <a:pt x="396" y="106"/>
                    </a:lnTo>
                    <a:lnTo>
                      <a:pt x="412" y="116"/>
                    </a:lnTo>
                    <a:lnTo>
                      <a:pt x="444" y="136"/>
                    </a:lnTo>
                    <a:lnTo>
                      <a:pt x="474" y="160"/>
                    </a:lnTo>
                    <a:lnTo>
                      <a:pt x="502" y="188"/>
                    </a:lnTo>
                    <a:lnTo>
                      <a:pt x="514" y="202"/>
                    </a:lnTo>
                    <a:lnTo>
                      <a:pt x="520" y="208"/>
                    </a:lnTo>
                    <a:lnTo>
                      <a:pt x="526" y="216"/>
                    </a:lnTo>
                    <a:lnTo>
                      <a:pt x="548" y="248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6" name="Freeform 13"/>
              <p:cNvSpPr>
                <a:spLocks noChangeAspect="1"/>
              </p:cNvSpPr>
              <p:nvPr/>
            </p:nvSpPr>
            <p:spPr bwMode="auto">
              <a:xfrm>
                <a:off x="2339" y="2707"/>
                <a:ext cx="548" cy="246"/>
              </a:xfrm>
              <a:custGeom>
                <a:avLst/>
                <a:gdLst>
                  <a:gd name="T0" fmla="*/ 548 w 548"/>
                  <a:gd name="T1" fmla="*/ 0 h 246"/>
                  <a:gd name="T2" fmla="*/ 524 w 548"/>
                  <a:gd name="T3" fmla="*/ 32 h 246"/>
                  <a:gd name="T4" fmla="*/ 498 w 548"/>
                  <a:gd name="T5" fmla="*/ 62 h 246"/>
                  <a:gd name="T6" fmla="*/ 470 w 548"/>
                  <a:gd name="T7" fmla="*/ 88 h 246"/>
                  <a:gd name="T8" fmla="*/ 442 w 548"/>
                  <a:gd name="T9" fmla="*/ 112 h 246"/>
                  <a:gd name="T10" fmla="*/ 410 w 548"/>
                  <a:gd name="T11" fmla="*/ 134 h 246"/>
                  <a:gd name="T12" fmla="*/ 376 w 548"/>
                  <a:gd name="T13" fmla="*/ 152 h 246"/>
                  <a:gd name="T14" fmla="*/ 342 w 548"/>
                  <a:gd name="T15" fmla="*/ 170 h 246"/>
                  <a:gd name="T16" fmla="*/ 306 w 548"/>
                  <a:gd name="T17" fmla="*/ 184 h 246"/>
                  <a:gd name="T18" fmla="*/ 268 w 548"/>
                  <a:gd name="T19" fmla="*/ 198 h 246"/>
                  <a:gd name="T20" fmla="*/ 232 w 548"/>
                  <a:gd name="T21" fmla="*/ 208 h 246"/>
                  <a:gd name="T22" fmla="*/ 154 w 548"/>
                  <a:gd name="T23" fmla="*/ 226 h 246"/>
                  <a:gd name="T24" fmla="*/ 76 w 548"/>
                  <a:gd name="T25" fmla="*/ 238 h 246"/>
                  <a:gd name="T26" fmla="*/ 0 w 548"/>
                  <a:gd name="T27" fmla="*/ 246 h 2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8" h="246">
                    <a:moveTo>
                      <a:pt x="548" y="0"/>
                    </a:moveTo>
                    <a:lnTo>
                      <a:pt x="524" y="32"/>
                    </a:lnTo>
                    <a:lnTo>
                      <a:pt x="498" y="62"/>
                    </a:lnTo>
                    <a:lnTo>
                      <a:pt x="470" y="88"/>
                    </a:lnTo>
                    <a:lnTo>
                      <a:pt x="442" y="112"/>
                    </a:lnTo>
                    <a:lnTo>
                      <a:pt x="410" y="134"/>
                    </a:lnTo>
                    <a:lnTo>
                      <a:pt x="376" y="152"/>
                    </a:lnTo>
                    <a:lnTo>
                      <a:pt x="342" y="170"/>
                    </a:lnTo>
                    <a:lnTo>
                      <a:pt x="306" y="184"/>
                    </a:lnTo>
                    <a:lnTo>
                      <a:pt x="268" y="198"/>
                    </a:lnTo>
                    <a:lnTo>
                      <a:pt x="232" y="208"/>
                    </a:lnTo>
                    <a:lnTo>
                      <a:pt x="154" y="226"/>
                    </a:lnTo>
                    <a:lnTo>
                      <a:pt x="76" y="238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7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2135" y="2953"/>
                <a:ext cx="204" cy="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36" name="Group 20"/>
            <p:cNvGrpSpPr>
              <a:grpSpLocks/>
            </p:cNvGrpSpPr>
            <p:nvPr/>
          </p:nvGrpSpPr>
          <p:grpSpPr bwMode="auto">
            <a:xfrm>
              <a:off x="4587902" y="2668769"/>
              <a:ext cx="990600" cy="592137"/>
              <a:chOff x="3504" y="768"/>
              <a:chExt cx="958" cy="495"/>
            </a:xfrm>
          </p:grpSpPr>
          <p:grpSp>
            <p:nvGrpSpPr>
              <p:cNvPr id="252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258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9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2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53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254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5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6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7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237" name="Text Box 32"/>
            <p:cNvSpPr txBox="1">
              <a:spLocks noChangeArrowheads="1"/>
            </p:cNvSpPr>
            <p:nvPr/>
          </p:nvSpPr>
          <p:spPr bwMode="auto">
            <a:xfrm>
              <a:off x="4367102" y="899164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S</a:t>
              </a:r>
            </a:p>
          </p:txBody>
        </p:sp>
        <p:cxnSp>
          <p:nvCxnSpPr>
            <p:cNvPr id="239" name="Connettore 4 238"/>
            <p:cNvCxnSpPr>
              <a:stCxn id="254" idx="6"/>
              <a:endCxn id="263" idx="2"/>
            </p:cNvCxnSpPr>
            <p:nvPr/>
          </p:nvCxnSpPr>
          <p:spPr>
            <a:xfrm flipV="1">
              <a:off x="5571088" y="1616627"/>
              <a:ext cx="677154" cy="1295235"/>
            </a:xfrm>
            <a:prstGeom prst="bentConnector3">
              <a:avLst>
                <a:gd name="adj1" fmla="val 48272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4 239"/>
            <p:cNvCxnSpPr/>
            <p:nvPr/>
          </p:nvCxnSpPr>
          <p:spPr>
            <a:xfrm rot="16200000" flipH="1">
              <a:off x="7352609" y="2561104"/>
              <a:ext cx="1512507" cy="277405"/>
            </a:xfrm>
            <a:prstGeom prst="bentConnector3">
              <a:avLst>
                <a:gd name="adj1" fmla="val 867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4 240"/>
            <p:cNvCxnSpPr>
              <a:endCxn id="268" idx="2"/>
            </p:cNvCxnSpPr>
            <p:nvPr/>
          </p:nvCxnSpPr>
          <p:spPr>
            <a:xfrm rot="10800000">
              <a:off x="4449114" y="3116484"/>
              <a:ext cx="3798449" cy="339573"/>
            </a:xfrm>
            <a:prstGeom prst="bentConnector3">
              <a:avLst>
                <a:gd name="adj1" fmla="val 106018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CasellaDiTesto 245"/>
            <p:cNvSpPr txBox="1"/>
            <p:nvPr/>
          </p:nvSpPr>
          <p:spPr>
            <a:xfrm>
              <a:off x="6378654" y="13014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247" name="CasellaDiTesto 246"/>
            <p:cNvSpPr txBox="1"/>
            <p:nvPr/>
          </p:nvSpPr>
          <p:spPr>
            <a:xfrm>
              <a:off x="4776502" y="280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249" name="Ovale 248"/>
            <p:cNvSpPr/>
            <p:nvPr/>
          </p:nvSpPr>
          <p:spPr>
            <a:xfrm>
              <a:off x="7644275" y="1048754"/>
              <a:ext cx="325885" cy="304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50" name="Connettore 4 249"/>
            <p:cNvCxnSpPr>
              <a:stCxn id="265" idx="14"/>
              <a:endCxn id="249" idx="2"/>
            </p:cNvCxnSpPr>
            <p:nvPr/>
          </p:nvCxnSpPr>
          <p:spPr>
            <a:xfrm flipV="1">
              <a:off x="6951381" y="1200766"/>
              <a:ext cx="692894" cy="238818"/>
            </a:xfrm>
            <a:prstGeom prst="bentConnector3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4 250"/>
            <p:cNvCxnSpPr>
              <a:stCxn id="265" idx="14"/>
            </p:cNvCxnSpPr>
            <p:nvPr/>
          </p:nvCxnSpPr>
          <p:spPr>
            <a:xfrm>
              <a:off x="6951381" y="1439584"/>
              <a:ext cx="1035323" cy="529328"/>
            </a:xfrm>
            <a:prstGeom prst="bentConnector3">
              <a:avLst>
                <a:gd name="adj1" fmla="val 33568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e 267"/>
            <p:cNvSpPr/>
            <p:nvPr/>
          </p:nvSpPr>
          <p:spPr>
            <a:xfrm>
              <a:off x="4449113" y="3012491"/>
              <a:ext cx="170963" cy="20798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9" name="Gruppo 268"/>
          <p:cNvGrpSpPr/>
          <p:nvPr/>
        </p:nvGrpSpPr>
        <p:grpSpPr>
          <a:xfrm>
            <a:off x="5740595" y="4070522"/>
            <a:ext cx="2863969" cy="1845503"/>
            <a:chOff x="5822831" y="1200766"/>
            <a:chExt cx="2863969" cy="1756173"/>
          </a:xfrm>
        </p:grpSpPr>
        <p:sp>
          <p:nvSpPr>
            <p:cNvPr id="270" name="Text Box 34"/>
            <p:cNvSpPr txBox="1">
              <a:spLocks noChangeArrowheads="1"/>
            </p:cNvSpPr>
            <p:nvPr/>
          </p:nvSpPr>
          <p:spPr bwMode="auto">
            <a:xfrm>
              <a:off x="7460125" y="2514987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  <p:sp>
          <p:nvSpPr>
            <p:cNvPr id="271" name="Text Box 34"/>
            <p:cNvSpPr txBox="1">
              <a:spLocks noChangeArrowheads="1"/>
            </p:cNvSpPr>
            <p:nvPr/>
          </p:nvSpPr>
          <p:spPr bwMode="auto">
            <a:xfrm>
              <a:off x="8028661" y="1372028"/>
              <a:ext cx="5565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NQ</a:t>
              </a:r>
            </a:p>
          </p:txBody>
        </p:sp>
        <p:cxnSp>
          <p:nvCxnSpPr>
            <p:cNvPr id="272" name="Connettore 2 271"/>
            <p:cNvCxnSpPr/>
            <p:nvPr/>
          </p:nvCxnSpPr>
          <p:spPr>
            <a:xfrm>
              <a:off x="7970160" y="1200766"/>
              <a:ext cx="7166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2 272"/>
            <p:cNvCxnSpPr/>
            <p:nvPr/>
          </p:nvCxnSpPr>
          <p:spPr>
            <a:xfrm>
              <a:off x="5822831" y="2911862"/>
              <a:ext cx="2147329" cy="450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3446733" y="5419228"/>
            <a:ext cx="1047329" cy="489935"/>
            <a:chOff x="3304577" y="5449573"/>
            <a:chExt cx="1047329" cy="489935"/>
          </a:xfrm>
        </p:grpSpPr>
        <p:sp>
          <p:nvSpPr>
            <p:cNvPr id="274" name="Line 7"/>
            <p:cNvSpPr>
              <a:spLocks noChangeShapeType="1"/>
            </p:cNvSpPr>
            <p:nvPr/>
          </p:nvSpPr>
          <p:spPr bwMode="auto">
            <a:xfrm>
              <a:off x="3304577" y="5849683"/>
              <a:ext cx="8382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5" name="Text Box 33"/>
            <p:cNvSpPr txBox="1">
              <a:spLocks noChangeArrowheads="1"/>
            </p:cNvSpPr>
            <p:nvPr/>
          </p:nvSpPr>
          <p:spPr bwMode="auto">
            <a:xfrm>
              <a:off x="3560083" y="5449573"/>
              <a:ext cx="4411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R’</a:t>
              </a:r>
            </a:p>
          </p:txBody>
        </p:sp>
        <p:sp>
          <p:nvSpPr>
            <p:cNvPr id="276" name="Ovale 275"/>
            <p:cNvSpPr/>
            <p:nvPr/>
          </p:nvSpPr>
          <p:spPr>
            <a:xfrm>
              <a:off x="4151772" y="5716673"/>
              <a:ext cx="200134" cy="22283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460538" y="2988756"/>
            <a:ext cx="226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Dalla slide precedente</a:t>
            </a:r>
          </a:p>
        </p:txBody>
      </p:sp>
    </p:spTree>
    <p:extLst>
      <p:ext uri="{BB962C8B-B14F-4D97-AF65-F5344CB8AC3E}">
        <p14:creationId xmlns:p14="http://schemas.microsoft.com/office/powerpoint/2010/main" val="37603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093" y="381000"/>
            <a:ext cx="8939907" cy="1708160"/>
          </a:xfrm>
        </p:spPr>
        <p:txBody>
          <a:bodyPr/>
          <a:lstStyle/>
          <a:p>
            <a:r>
              <a:rPr lang="it-IT" sz="2700" dirty="0"/>
              <a:t>Considerazione preliminare riguardante </a:t>
            </a:r>
            <a:r>
              <a:rPr lang="it-IT" sz="2700" dirty="0">
                <a:solidFill>
                  <a:srgbClr val="FF0000"/>
                </a:solidFill>
              </a:rPr>
              <a:t>la struttura </a:t>
            </a:r>
            <a:r>
              <a:rPr lang="it-IT" sz="2700" dirty="0"/>
              <a:t>delle RL</a:t>
            </a:r>
            <a:br>
              <a:rPr lang="it-IT" dirty="0"/>
            </a:br>
            <a:r>
              <a:rPr lang="it-IT" dirty="0"/>
              <a:t>Confronto tra: </a:t>
            </a:r>
            <a:br>
              <a:rPr lang="it-IT" dirty="0"/>
            </a:br>
            <a:r>
              <a:rPr lang="it-IT" dirty="0"/>
              <a:t>→ la struttura di una Rete Combinatoria </a:t>
            </a:r>
            <a:br>
              <a:rPr lang="it-IT" dirty="0"/>
            </a:br>
            <a:r>
              <a:rPr lang="it-IT" dirty="0"/>
              <a:t>→ la struttura di una Rete Sequenziale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56493" y="2208969"/>
            <a:ext cx="8153400" cy="1526933"/>
          </a:xfrm>
        </p:spPr>
        <p:txBody>
          <a:bodyPr/>
          <a:lstStyle/>
          <a:p>
            <a:r>
              <a:rPr lang="it-IT" sz="2400" dirty="0"/>
              <a:t>Le Reti Combinatorie sono costituite da: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/>
              <a:t>blocchi interconnessi in serie e/o parallelo, senza retroazioni.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Nessuno dei blocchi che costituiscono la rete ha retroazioni al suo interno</a:t>
            </a:r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356493" y="3855711"/>
            <a:ext cx="770953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kern="0" dirty="0"/>
              <a:t>Le </a:t>
            </a:r>
            <a:r>
              <a:rPr lang="it-IT" sz="2400" b="1" kern="0" dirty="0"/>
              <a:t>Reti Sequenziali </a:t>
            </a:r>
            <a:r>
              <a:rPr lang="it-IT" sz="2400" kern="0" dirty="0"/>
              <a:t>sono costituite da: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kern="0" dirty="0"/>
              <a:t> blocchi interconnessi </a:t>
            </a:r>
            <a:r>
              <a:rPr lang="it-IT" sz="2400" b="1" kern="0" dirty="0"/>
              <a:t>in retroazione</a:t>
            </a:r>
          </a:p>
          <a:p>
            <a:r>
              <a:rPr lang="it-IT" sz="2400" kern="0" dirty="0"/>
              <a:t> e/o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kern="0" dirty="0"/>
              <a:t>da blocchi con retroazioni al loro interno</a:t>
            </a:r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332207" y="5791200"/>
            <a:ext cx="770953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kern="0" dirty="0"/>
              <a:t>In questo modo si può riconoscere se una rete logica è combinatoria o sequenziale</a:t>
            </a:r>
          </a:p>
        </p:txBody>
      </p:sp>
    </p:spTree>
    <p:extLst>
      <p:ext uri="{BB962C8B-B14F-4D97-AF65-F5344CB8AC3E}">
        <p14:creationId xmlns:p14="http://schemas.microsoft.com/office/powerpoint/2010/main" val="37300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57098"/>
            <a:ext cx="8686800" cy="1292662"/>
          </a:xfrm>
        </p:spPr>
        <p:txBody>
          <a:bodyPr/>
          <a:lstStyle/>
          <a:p>
            <a:r>
              <a:rPr lang="it-IT" dirty="0"/>
              <a:t>Applichiamo De Morgan (o il principio di dualità) al NOR 2</a:t>
            </a:r>
            <a:br>
              <a:rPr lang="it-IT" dirty="0"/>
            </a:br>
            <a:r>
              <a:rPr lang="it-IT" dirty="0"/>
              <a:t>e ricaviamo F e G in forma SP </a:t>
            </a:r>
            <a:r>
              <a:rPr lang="it-IT" dirty="0">
                <a:solidFill>
                  <a:srgbClr val="FF0000"/>
                </a:solidFill>
              </a:rPr>
              <a:t>(STEP 3)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85" name="Gruppo 84"/>
          <p:cNvGrpSpPr/>
          <p:nvPr/>
        </p:nvGrpSpPr>
        <p:grpSpPr>
          <a:xfrm>
            <a:off x="566059" y="861456"/>
            <a:ext cx="5157831" cy="2656244"/>
            <a:chOff x="627333" y="687718"/>
            <a:chExt cx="5157831" cy="2663887"/>
          </a:xfrm>
        </p:grpSpPr>
        <p:grpSp>
          <p:nvGrpSpPr>
            <p:cNvPr id="3" name="Gruppo 2"/>
            <p:cNvGrpSpPr/>
            <p:nvPr/>
          </p:nvGrpSpPr>
          <p:grpSpPr>
            <a:xfrm>
              <a:off x="1371544" y="687718"/>
              <a:ext cx="3931373" cy="2663887"/>
              <a:chOff x="4316192" y="937629"/>
              <a:chExt cx="3931373" cy="2518431"/>
            </a:xfrm>
          </p:grpSpPr>
          <p:sp>
            <p:nvSpPr>
              <p:cNvPr id="4" name="Line 6"/>
              <p:cNvSpPr>
                <a:spLocks noChangeShapeType="1"/>
              </p:cNvSpPr>
              <p:nvPr/>
            </p:nvSpPr>
            <p:spPr bwMode="auto">
              <a:xfrm>
                <a:off x="4316192" y="1319665"/>
                <a:ext cx="1948593" cy="89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5" name="Group 9"/>
              <p:cNvGrpSpPr>
                <a:grpSpLocks noChangeAspect="1"/>
              </p:cNvGrpSpPr>
              <p:nvPr/>
            </p:nvGrpSpPr>
            <p:grpSpPr bwMode="auto">
              <a:xfrm>
                <a:off x="6196540" y="1181197"/>
                <a:ext cx="777590" cy="592137"/>
                <a:chOff x="2135" y="2459"/>
                <a:chExt cx="752" cy="495"/>
              </a:xfrm>
            </p:grpSpPr>
            <p:sp>
              <p:nvSpPr>
                <p:cNvPr id="28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587902" y="2668769"/>
                <a:ext cx="990600" cy="592137"/>
                <a:chOff x="3504" y="768"/>
                <a:chExt cx="958" cy="495"/>
              </a:xfrm>
            </p:grpSpPr>
            <p:grpSp>
              <p:nvGrpSpPr>
                <p:cNvPr id="17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3504" y="768"/>
                  <a:ext cx="752" cy="495"/>
                  <a:chOff x="2135" y="2459"/>
                  <a:chExt cx="752" cy="495"/>
                </a:xfrm>
              </p:grpSpPr>
              <p:sp>
                <p:nvSpPr>
                  <p:cNvPr id="23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135" y="2459"/>
                    <a:ext cx="66" cy="494"/>
                  </a:xfrm>
                  <a:custGeom>
                    <a:avLst/>
                    <a:gdLst>
                      <a:gd name="T0" fmla="*/ 0 w 66"/>
                      <a:gd name="T1" fmla="*/ 494 h 494"/>
                      <a:gd name="T2" fmla="*/ 30 w 66"/>
                      <a:gd name="T3" fmla="*/ 426 h 494"/>
                      <a:gd name="T4" fmla="*/ 50 w 66"/>
                      <a:gd name="T5" fmla="*/ 364 h 494"/>
                      <a:gd name="T6" fmla="*/ 62 w 66"/>
                      <a:gd name="T7" fmla="*/ 304 h 494"/>
                      <a:gd name="T8" fmla="*/ 66 w 66"/>
                      <a:gd name="T9" fmla="*/ 274 h 494"/>
                      <a:gd name="T10" fmla="*/ 66 w 66"/>
                      <a:gd name="T11" fmla="*/ 246 h 494"/>
                      <a:gd name="T12" fmla="*/ 66 w 66"/>
                      <a:gd name="T13" fmla="*/ 218 h 494"/>
                      <a:gd name="T14" fmla="*/ 62 w 66"/>
                      <a:gd name="T15" fmla="*/ 188 h 494"/>
                      <a:gd name="T16" fmla="*/ 50 w 66"/>
                      <a:gd name="T17" fmla="*/ 130 h 494"/>
                      <a:gd name="T18" fmla="*/ 40 w 66"/>
                      <a:gd name="T19" fmla="*/ 100 h 494"/>
                      <a:gd name="T20" fmla="*/ 34 w 66"/>
                      <a:gd name="T21" fmla="*/ 84 h 494"/>
                      <a:gd name="T22" fmla="*/ 32 w 66"/>
                      <a:gd name="T23" fmla="*/ 76 h 494"/>
                      <a:gd name="T24" fmla="*/ 28 w 66"/>
                      <a:gd name="T25" fmla="*/ 68 h 494"/>
                      <a:gd name="T26" fmla="*/ 16 w 66"/>
                      <a:gd name="T27" fmla="*/ 34 h 494"/>
                      <a:gd name="T28" fmla="*/ 0 w 66"/>
                      <a:gd name="T29" fmla="*/ 0 h 4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494">
                        <a:moveTo>
                          <a:pt x="0" y="494"/>
                        </a:moveTo>
                        <a:lnTo>
                          <a:pt x="30" y="426"/>
                        </a:lnTo>
                        <a:lnTo>
                          <a:pt x="50" y="364"/>
                        </a:lnTo>
                        <a:lnTo>
                          <a:pt x="62" y="304"/>
                        </a:lnTo>
                        <a:lnTo>
                          <a:pt x="66" y="274"/>
                        </a:lnTo>
                        <a:lnTo>
                          <a:pt x="66" y="246"/>
                        </a:lnTo>
                        <a:lnTo>
                          <a:pt x="66" y="218"/>
                        </a:lnTo>
                        <a:lnTo>
                          <a:pt x="62" y="188"/>
                        </a:lnTo>
                        <a:lnTo>
                          <a:pt x="50" y="130"/>
                        </a:lnTo>
                        <a:lnTo>
                          <a:pt x="40" y="100"/>
                        </a:lnTo>
                        <a:lnTo>
                          <a:pt x="34" y="84"/>
                        </a:lnTo>
                        <a:lnTo>
                          <a:pt x="32" y="76"/>
                        </a:lnTo>
                        <a:lnTo>
                          <a:pt x="28" y="68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5" y="2459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339" y="2459"/>
                    <a:ext cx="548" cy="248"/>
                  </a:xfrm>
                  <a:custGeom>
                    <a:avLst/>
                    <a:gdLst>
                      <a:gd name="T0" fmla="*/ 0 w 548"/>
                      <a:gd name="T1" fmla="*/ 0 h 248"/>
                      <a:gd name="T2" fmla="*/ 74 w 548"/>
                      <a:gd name="T3" fmla="*/ 8 h 248"/>
                      <a:gd name="T4" fmla="*/ 150 w 548"/>
                      <a:gd name="T5" fmla="*/ 20 h 248"/>
                      <a:gd name="T6" fmla="*/ 228 w 548"/>
                      <a:gd name="T7" fmla="*/ 38 h 248"/>
                      <a:gd name="T8" fmla="*/ 306 w 548"/>
                      <a:gd name="T9" fmla="*/ 64 h 248"/>
                      <a:gd name="T10" fmla="*/ 342 w 548"/>
                      <a:gd name="T11" fmla="*/ 78 h 248"/>
                      <a:gd name="T12" fmla="*/ 378 w 548"/>
                      <a:gd name="T13" fmla="*/ 96 h 248"/>
                      <a:gd name="T14" fmla="*/ 396 w 548"/>
                      <a:gd name="T15" fmla="*/ 106 h 248"/>
                      <a:gd name="T16" fmla="*/ 412 w 548"/>
                      <a:gd name="T17" fmla="*/ 116 h 248"/>
                      <a:gd name="T18" fmla="*/ 444 w 548"/>
                      <a:gd name="T19" fmla="*/ 136 h 248"/>
                      <a:gd name="T20" fmla="*/ 474 w 548"/>
                      <a:gd name="T21" fmla="*/ 160 h 248"/>
                      <a:gd name="T22" fmla="*/ 502 w 548"/>
                      <a:gd name="T23" fmla="*/ 188 h 248"/>
                      <a:gd name="T24" fmla="*/ 514 w 548"/>
                      <a:gd name="T25" fmla="*/ 202 h 248"/>
                      <a:gd name="T26" fmla="*/ 520 w 548"/>
                      <a:gd name="T27" fmla="*/ 208 h 248"/>
                      <a:gd name="T28" fmla="*/ 526 w 548"/>
                      <a:gd name="T29" fmla="*/ 216 h 248"/>
                      <a:gd name="T30" fmla="*/ 548 w 548"/>
                      <a:gd name="T31" fmla="*/ 248 h 2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48" h="248">
                        <a:moveTo>
                          <a:pt x="0" y="0"/>
                        </a:moveTo>
                        <a:lnTo>
                          <a:pt x="74" y="8"/>
                        </a:lnTo>
                        <a:lnTo>
                          <a:pt x="150" y="20"/>
                        </a:lnTo>
                        <a:lnTo>
                          <a:pt x="228" y="38"/>
                        </a:lnTo>
                        <a:lnTo>
                          <a:pt x="306" y="64"/>
                        </a:lnTo>
                        <a:lnTo>
                          <a:pt x="342" y="78"/>
                        </a:lnTo>
                        <a:lnTo>
                          <a:pt x="378" y="96"/>
                        </a:lnTo>
                        <a:lnTo>
                          <a:pt x="396" y="106"/>
                        </a:lnTo>
                        <a:lnTo>
                          <a:pt x="412" y="116"/>
                        </a:lnTo>
                        <a:lnTo>
                          <a:pt x="444" y="136"/>
                        </a:lnTo>
                        <a:lnTo>
                          <a:pt x="474" y="160"/>
                        </a:lnTo>
                        <a:lnTo>
                          <a:pt x="502" y="188"/>
                        </a:lnTo>
                        <a:lnTo>
                          <a:pt x="514" y="202"/>
                        </a:lnTo>
                        <a:lnTo>
                          <a:pt x="520" y="208"/>
                        </a:lnTo>
                        <a:lnTo>
                          <a:pt x="526" y="216"/>
                        </a:lnTo>
                        <a:lnTo>
                          <a:pt x="548" y="24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339" y="2707"/>
                    <a:ext cx="548" cy="246"/>
                  </a:xfrm>
                  <a:custGeom>
                    <a:avLst/>
                    <a:gdLst>
                      <a:gd name="T0" fmla="*/ 548 w 548"/>
                      <a:gd name="T1" fmla="*/ 0 h 246"/>
                      <a:gd name="T2" fmla="*/ 524 w 548"/>
                      <a:gd name="T3" fmla="*/ 32 h 246"/>
                      <a:gd name="T4" fmla="*/ 498 w 548"/>
                      <a:gd name="T5" fmla="*/ 62 h 246"/>
                      <a:gd name="T6" fmla="*/ 470 w 548"/>
                      <a:gd name="T7" fmla="*/ 88 h 246"/>
                      <a:gd name="T8" fmla="*/ 442 w 548"/>
                      <a:gd name="T9" fmla="*/ 112 h 246"/>
                      <a:gd name="T10" fmla="*/ 410 w 548"/>
                      <a:gd name="T11" fmla="*/ 134 h 246"/>
                      <a:gd name="T12" fmla="*/ 376 w 548"/>
                      <a:gd name="T13" fmla="*/ 152 h 246"/>
                      <a:gd name="T14" fmla="*/ 342 w 548"/>
                      <a:gd name="T15" fmla="*/ 170 h 246"/>
                      <a:gd name="T16" fmla="*/ 306 w 548"/>
                      <a:gd name="T17" fmla="*/ 184 h 246"/>
                      <a:gd name="T18" fmla="*/ 268 w 548"/>
                      <a:gd name="T19" fmla="*/ 198 h 246"/>
                      <a:gd name="T20" fmla="*/ 232 w 548"/>
                      <a:gd name="T21" fmla="*/ 208 h 246"/>
                      <a:gd name="T22" fmla="*/ 154 w 548"/>
                      <a:gd name="T23" fmla="*/ 226 h 246"/>
                      <a:gd name="T24" fmla="*/ 76 w 548"/>
                      <a:gd name="T25" fmla="*/ 238 h 246"/>
                      <a:gd name="T26" fmla="*/ 0 w 548"/>
                      <a:gd name="T27" fmla="*/ 246 h 2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48" h="246">
                        <a:moveTo>
                          <a:pt x="548" y="0"/>
                        </a:moveTo>
                        <a:lnTo>
                          <a:pt x="524" y="32"/>
                        </a:lnTo>
                        <a:lnTo>
                          <a:pt x="498" y="62"/>
                        </a:lnTo>
                        <a:lnTo>
                          <a:pt x="470" y="88"/>
                        </a:lnTo>
                        <a:lnTo>
                          <a:pt x="442" y="112"/>
                        </a:lnTo>
                        <a:lnTo>
                          <a:pt x="410" y="134"/>
                        </a:lnTo>
                        <a:lnTo>
                          <a:pt x="376" y="152"/>
                        </a:lnTo>
                        <a:lnTo>
                          <a:pt x="342" y="170"/>
                        </a:lnTo>
                        <a:lnTo>
                          <a:pt x="306" y="184"/>
                        </a:lnTo>
                        <a:lnTo>
                          <a:pt x="268" y="198"/>
                        </a:lnTo>
                        <a:lnTo>
                          <a:pt x="232" y="208"/>
                        </a:lnTo>
                        <a:lnTo>
                          <a:pt x="154" y="226"/>
                        </a:lnTo>
                        <a:lnTo>
                          <a:pt x="76" y="238"/>
                        </a:lnTo>
                        <a:lnTo>
                          <a:pt x="0" y="24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5" y="29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4272" y="912"/>
                  <a:ext cx="190" cy="192"/>
                  <a:chOff x="3413" y="2743"/>
                  <a:chExt cx="212" cy="214"/>
                </a:xfrm>
              </p:grpSpPr>
              <p:sp>
                <p:nvSpPr>
                  <p:cNvPr id="19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7" name="Text Box 32"/>
              <p:cNvSpPr txBox="1">
                <a:spLocks noChangeArrowheads="1"/>
              </p:cNvSpPr>
              <p:nvPr/>
            </p:nvSpPr>
            <p:spPr bwMode="auto">
              <a:xfrm>
                <a:off x="4511530" y="937629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S</a:t>
                </a:r>
              </a:p>
            </p:txBody>
          </p:sp>
          <p:cxnSp>
            <p:nvCxnSpPr>
              <p:cNvPr id="8" name="Connettore 4 7"/>
              <p:cNvCxnSpPr>
                <a:stCxn id="19" idx="6"/>
                <a:endCxn id="28" idx="2"/>
              </p:cNvCxnSpPr>
              <p:nvPr/>
            </p:nvCxnSpPr>
            <p:spPr>
              <a:xfrm flipV="1">
                <a:off x="5571088" y="1616627"/>
                <a:ext cx="677154" cy="1295235"/>
              </a:xfrm>
              <a:prstGeom prst="bentConnector3">
                <a:avLst>
                  <a:gd name="adj1" fmla="val 48272"/>
                </a:avLst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4 8"/>
              <p:cNvCxnSpPr/>
              <p:nvPr/>
            </p:nvCxnSpPr>
            <p:spPr>
              <a:xfrm rot="16200000" flipH="1">
                <a:off x="7352609" y="2561104"/>
                <a:ext cx="1512507" cy="277405"/>
              </a:xfrm>
              <a:prstGeom prst="bentConnector3">
                <a:avLst>
                  <a:gd name="adj1" fmla="val 86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4 9"/>
              <p:cNvCxnSpPr>
                <a:endCxn id="16" idx="2"/>
              </p:cNvCxnSpPr>
              <p:nvPr/>
            </p:nvCxnSpPr>
            <p:spPr>
              <a:xfrm rot="10800000">
                <a:off x="4449114" y="3116484"/>
                <a:ext cx="3798449" cy="339573"/>
              </a:xfrm>
              <a:prstGeom prst="bentConnector3">
                <a:avLst>
                  <a:gd name="adj1" fmla="val 111042"/>
                </a:avLst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sellaDiTesto 10"/>
              <p:cNvSpPr txBox="1"/>
              <p:nvPr/>
            </p:nvSpPr>
            <p:spPr>
              <a:xfrm>
                <a:off x="6378654" y="130143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1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4776502" y="280409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2</a:t>
                </a:r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7644275" y="1048754"/>
                <a:ext cx="325885" cy="304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" name="Connettore 4 13"/>
              <p:cNvCxnSpPr>
                <a:stCxn id="30" idx="14"/>
                <a:endCxn id="13" idx="2"/>
              </p:cNvCxnSpPr>
              <p:nvPr/>
            </p:nvCxnSpPr>
            <p:spPr>
              <a:xfrm flipV="1">
                <a:off x="6951381" y="1200766"/>
                <a:ext cx="692894" cy="238818"/>
              </a:xfrm>
              <a:prstGeom prst="bentConnector3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4 14"/>
              <p:cNvCxnSpPr>
                <a:stCxn id="30" idx="14"/>
              </p:cNvCxnSpPr>
              <p:nvPr/>
            </p:nvCxnSpPr>
            <p:spPr>
              <a:xfrm>
                <a:off x="6951381" y="1439584"/>
                <a:ext cx="1035323" cy="529328"/>
              </a:xfrm>
              <a:prstGeom prst="bentConnector3">
                <a:avLst>
                  <a:gd name="adj1" fmla="val 33568"/>
                </a:avLst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e 15"/>
              <p:cNvSpPr/>
              <p:nvPr/>
            </p:nvSpPr>
            <p:spPr>
              <a:xfrm>
                <a:off x="4449113" y="3012491"/>
                <a:ext cx="170963" cy="2079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3" name="Gruppo 32"/>
            <p:cNvGrpSpPr/>
            <p:nvPr/>
          </p:nvGrpSpPr>
          <p:grpSpPr>
            <a:xfrm>
              <a:off x="2921195" y="968025"/>
              <a:ext cx="2863969" cy="1845503"/>
              <a:chOff x="5822831" y="1200766"/>
              <a:chExt cx="2863969" cy="1756173"/>
            </a:xfrm>
          </p:grpSpPr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7460125" y="2514987"/>
                <a:ext cx="3683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Q</a:t>
                </a:r>
              </a:p>
            </p:txBody>
          </p:sp>
          <p:sp>
            <p:nvSpPr>
              <p:cNvPr id="35" name="Text Box 34"/>
              <p:cNvSpPr txBox="1">
                <a:spLocks noChangeArrowheads="1"/>
              </p:cNvSpPr>
              <p:nvPr/>
            </p:nvSpPr>
            <p:spPr bwMode="auto">
              <a:xfrm>
                <a:off x="8028661" y="1372028"/>
                <a:ext cx="55656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NQ</a:t>
                </a:r>
              </a:p>
            </p:txBody>
          </p:sp>
          <p:cxnSp>
            <p:nvCxnSpPr>
              <p:cNvPr id="36" name="Connettore 2 35"/>
              <p:cNvCxnSpPr/>
              <p:nvPr/>
            </p:nvCxnSpPr>
            <p:spPr>
              <a:xfrm>
                <a:off x="7970160" y="1200766"/>
                <a:ext cx="7166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/>
              <p:cNvCxnSpPr/>
              <p:nvPr/>
            </p:nvCxnSpPr>
            <p:spPr>
              <a:xfrm>
                <a:off x="5822831" y="2911862"/>
                <a:ext cx="2147329" cy="4507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o 37"/>
            <p:cNvGrpSpPr/>
            <p:nvPr/>
          </p:nvGrpSpPr>
          <p:grpSpPr>
            <a:xfrm>
              <a:off x="627333" y="2316731"/>
              <a:ext cx="1047329" cy="489935"/>
              <a:chOff x="3304577" y="5449573"/>
              <a:chExt cx="1047329" cy="489935"/>
            </a:xfrm>
          </p:grpSpPr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>
                <a:off x="3304577" y="5849683"/>
                <a:ext cx="8382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60083" y="5449573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R’</a:t>
                </a:r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4151772" y="5716673"/>
                <a:ext cx="200134" cy="222835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73" name="Gruppo 72"/>
          <p:cNvGrpSpPr/>
          <p:nvPr/>
        </p:nvGrpSpPr>
        <p:grpSpPr>
          <a:xfrm>
            <a:off x="2431702" y="4064800"/>
            <a:ext cx="1846442" cy="1851477"/>
            <a:chOff x="5822831" y="1195081"/>
            <a:chExt cx="2147329" cy="1761858"/>
          </a:xfrm>
        </p:grpSpPr>
        <p:sp>
          <p:nvSpPr>
            <p:cNvPr id="74" name="Text Box 34"/>
            <p:cNvSpPr txBox="1">
              <a:spLocks noChangeArrowheads="1"/>
            </p:cNvSpPr>
            <p:nvPr/>
          </p:nvSpPr>
          <p:spPr bwMode="auto">
            <a:xfrm>
              <a:off x="7460125" y="2514987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>
              <a:off x="7227594" y="1254870"/>
              <a:ext cx="5565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NQ</a:t>
              </a:r>
            </a:p>
          </p:txBody>
        </p:sp>
        <p:cxnSp>
          <p:nvCxnSpPr>
            <p:cNvPr id="76" name="Connettore 2 75"/>
            <p:cNvCxnSpPr/>
            <p:nvPr/>
          </p:nvCxnSpPr>
          <p:spPr>
            <a:xfrm>
              <a:off x="7067517" y="1195081"/>
              <a:ext cx="7166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/>
            <p:nvPr/>
          </p:nvCxnSpPr>
          <p:spPr>
            <a:xfrm>
              <a:off x="5822831" y="2911862"/>
              <a:ext cx="2147329" cy="450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Immagin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25" y="1187576"/>
            <a:ext cx="1744363" cy="2313058"/>
          </a:xfrm>
          <a:prstGeom prst="rect">
            <a:avLst/>
          </a:prstGeom>
        </p:spPr>
      </p:pic>
      <p:grpSp>
        <p:nvGrpSpPr>
          <p:cNvPr id="89" name="Gruppo 88"/>
          <p:cNvGrpSpPr/>
          <p:nvPr/>
        </p:nvGrpSpPr>
        <p:grpSpPr>
          <a:xfrm>
            <a:off x="673934" y="3505541"/>
            <a:ext cx="2987919" cy="3208801"/>
            <a:chOff x="2124572" y="3386720"/>
            <a:chExt cx="2987919" cy="3208801"/>
          </a:xfrm>
        </p:grpSpPr>
        <p:grpSp>
          <p:nvGrpSpPr>
            <p:cNvPr id="43" name="Gruppo 42"/>
            <p:cNvGrpSpPr/>
            <p:nvPr/>
          </p:nvGrpSpPr>
          <p:grpSpPr>
            <a:xfrm>
              <a:off x="2124572" y="3386720"/>
              <a:ext cx="2399822" cy="3208801"/>
              <a:chOff x="6210778" y="623427"/>
              <a:chExt cx="2399822" cy="3208801"/>
            </a:xfrm>
          </p:grpSpPr>
          <p:grpSp>
            <p:nvGrpSpPr>
              <p:cNvPr id="44" name="Group 9"/>
              <p:cNvGrpSpPr>
                <a:grpSpLocks noChangeAspect="1"/>
              </p:cNvGrpSpPr>
              <p:nvPr/>
            </p:nvGrpSpPr>
            <p:grpSpPr bwMode="auto">
              <a:xfrm>
                <a:off x="7324481" y="887216"/>
                <a:ext cx="777590" cy="592137"/>
                <a:chOff x="2135" y="2459"/>
                <a:chExt cx="752" cy="495"/>
              </a:xfrm>
            </p:grpSpPr>
            <p:sp>
              <p:nvSpPr>
                <p:cNvPr id="68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9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0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1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2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46" name="Freeform 5"/>
              <p:cNvSpPr>
                <a:spLocks/>
              </p:cNvSpPr>
              <p:nvPr/>
            </p:nvSpPr>
            <p:spPr bwMode="auto">
              <a:xfrm flipV="1">
                <a:off x="7016918" y="1276289"/>
                <a:ext cx="1286481" cy="1712106"/>
              </a:xfrm>
              <a:custGeom>
                <a:avLst/>
                <a:gdLst>
                  <a:gd name="T0" fmla="*/ 1060 w 1152"/>
                  <a:gd name="T1" fmla="*/ 0 h 768"/>
                  <a:gd name="T2" fmla="*/ 1413 w 1152"/>
                  <a:gd name="T3" fmla="*/ 0 h 768"/>
                  <a:gd name="T4" fmla="*/ 1413 w 1152"/>
                  <a:gd name="T5" fmla="*/ 455 h 768"/>
                  <a:gd name="T6" fmla="*/ 0 w 1152"/>
                  <a:gd name="T7" fmla="*/ 780 h 768"/>
                  <a:gd name="T8" fmla="*/ 0 w 1152"/>
                  <a:gd name="T9" fmla="*/ 1040 h 768"/>
                  <a:gd name="T10" fmla="*/ 354 w 1152"/>
                  <a:gd name="T11" fmla="*/ 104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2" h="768">
                    <a:moveTo>
                      <a:pt x="864" y="0"/>
                    </a:moveTo>
                    <a:lnTo>
                      <a:pt x="1152" y="0"/>
                    </a:lnTo>
                    <a:lnTo>
                      <a:pt x="1152" y="336"/>
                    </a:lnTo>
                    <a:lnTo>
                      <a:pt x="0" y="576"/>
                    </a:lnTo>
                    <a:lnTo>
                      <a:pt x="0" y="768"/>
                    </a:lnTo>
                    <a:lnTo>
                      <a:pt x="288" y="768"/>
                    </a:ln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>
                <a:off x="6544367" y="1016796"/>
                <a:ext cx="8382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6210778" y="2850328"/>
                <a:ext cx="1055950" cy="17599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6754065" y="623427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S</a:t>
                </a:r>
              </a:p>
            </p:txBody>
          </p:sp>
          <p:sp>
            <p:nvSpPr>
              <p:cNvPr id="50" name="Text Box 33"/>
              <p:cNvSpPr txBox="1">
                <a:spLocks noChangeArrowheads="1"/>
              </p:cNvSpPr>
              <p:nvPr/>
            </p:nvSpPr>
            <p:spPr bwMode="auto">
              <a:xfrm>
                <a:off x="6305252" y="2508656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R’</a:t>
                </a:r>
              </a:p>
            </p:txBody>
          </p:sp>
          <p:grpSp>
            <p:nvGrpSpPr>
              <p:cNvPr id="52" name="Group 87"/>
              <p:cNvGrpSpPr>
                <a:grpSpLocks/>
              </p:cNvGrpSpPr>
              <p:nvPr/>
            </p:nvGrpSpPr>
            <p:grpSpPr bwMode="auto">
              <a:xfrm>
                <a:off x="7254169" y="2678267"/>
                <a:ext cx="714376" cy="744538"/>
                <a:chOff x="2245" y="1306"/>
                <a:chExt cx="532" cy="494"/>
              </a:xfrm>
            </p:grpSpPr>
            <p:sp>
              <p:nvSpPr>
                <p:cNvPr id="62" name="Freeform 88"/>
                <p:cNvSpPr>
                  <a:spLocks/>
                </p:cNvSpPr>
                <p:nvPr/>
              </p:nvSpPr>
              <p:spPr bwMode="auto">
                <a:xfrm>
                  <a:off x="2245" y="1306"/>
                  <a:ext cx="304" cy="494"/>
                </a:xfrm>
                <a:custGeom>
                  <a:avLst/>
                  <a:gdLst>
                    <a:gd name="T0" fmla="*/ 304 w 304"/>
                    <a:gd name="T1" fmla="*/ 0 h 494"/>
                    <a:gd name="T2" fmla="*/ 0 w 304"/>
                    <a:gd name="T3" fmla="*/ 0 h 494"/>
                    <a:gd name="T4" fmla="*/ 0 w 304"/>
                    <a:gd name="T5" fmla="*/ 494 h 494"/>
                    <a:gd name="T6" fmla="*/ 304 w 304"/>
                    <a:gd name="T7" fmla="*/ 492 h 4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4" h="494">
                      <a:moveTo>
                        <a:pt x="304" y="0"/>
                      </a:moveTo>
                      <a:lnTo>
                        <a:pt x="0" y="0"/>
                      </a:lnTo>
                      <a:lnTo>
                        <a:pt x="0" y="494"/>
                      </a:lnTo>
                      <a:lnTo>
                        <a:pt x="304" y="49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3" name="Freeform 89"/>
                <p:cNvSpPr>
                  <a:spLocks/>
                </p:cNvSpPr>
                <p:nvPr/>
              </p:nvSpPr>
              <p:spPr bwMode="auto">
                <a:xfrm>
                  <a:off x="2549" y="1306"/>
                  <a:ext cx="228" cy="492"/>
                </a:xfrm>
                <a:custGeom>
                  <a:avLst/>
                  <a:gdLst>
                    <a:gd name="T0" fmla="*/ 0 w 228"/>
                    <a:gd name="T1" fmla="*/ 492 h 492"/>
                    <a:gd name="T2" fmla="*/ 54 w 228"/>
                    <a:gd name="T3" fmla="*/ 476 h 492"/>
                    <a:gd name="T4" fmla="*/ 100 w 228"/>
                    <a:gd name="T5" fmla="*/ 454 h 492"/>
                    <a:gd name="T6" fmla="*/ 120 w 228"/>
                    <a:gd name="T7" fmla="*/ 440 h 492"/>
                    <a:gd name="T8" fmla="*/ 138 w 228"/>
                    <a:gd name="T9" fmla="*/ 426 h 492"/>
                    <a:gd name="T10" fmla="*/ 172 w 228"/>
                    <a:gd name="T11" fmla="*/ 394 h 492"/>
                    <a:gd name="T12" fmla="*/ 196 w 228"/>
                    <a:gd name="T13" fmla="*/ 358 h 492"/>
                    <a:gd name="T14" fmla="*/ 206 w 228"/>
                    <a:gd name="T15" fmla="*/ 338 h 492"/>
                    <a:gd name="T16" fmla="*/ 214 w 228"/>
                    <a:gd name="T17" fmla="*/ 320 h 492"/>
                    <a:gd name="T18" fmla="*/ 224 w 228"/>
                    <a:gd name="T19" fmla="*/ 280 h 492"/>
                    <a:gd name="T20" fmla="*/ 228 w 228"/>
                    <a:gd name="T21" fmla="*/ 238 h 492"/>
                    <a:gd name="T22" fmla="*/ 224 w 228"/>
                    <a:gd name="T23" fmla="*/ 198 h 492"/>
                    <a:gd name="T24" fmla="*/ 214 w 228"/>
                    <a:gd name="T25" fmla="*/ 158 h 492"/>
                    <a:gd name="T26" fmla="*/ 196 w 228"/>
                    <a:gd name="T27" fmla="*/ 122 h 492"/>
                    <a:gd name="T28" fmla="*/ 172 w 228"/>
                    <a:gd name="T29" fmla="*/ 88 h 492"/>
                    <a:gd name="T30" fmla="*/ 156 w 228"/>
                    <a:gd name="T31" fmla="*/ 72 h 492"/>
                    <a:gd name="T32" fmla="*/ 138 w 228"/>
                    <a:gd name="T33" fmla="*/ 58 h 492"/>
                    <a:gd name="T34" fmla="*/ 130 w 228"/>
                    <a:gd name="T35" fmla="*/ 50 h 492"/>
                    <a:gd name="T36" fmla="*/ 120 w 228"/>
                    <a:gd name="T37" fmla="*/ 44 h 492"/>
                    <a:gd name="T38" fmla="*/ 100 w 228"/>
                    <a:gd name="T39" fmla="*/ 32 h 492"/>
                    <a:gd name="T40" fmla="*/ 54 w 228"/>
                    <a:gd name="T41" fmla="*/ 12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cxnSp>
            <p:nvCxnSpPr>
              <p:cNvPr id="53" name="Connettore 4 52"/>
              <p:cNvCxnSpPr>
                <a:stCxn id="71" idx="0"/>
              </p:cNvCxnSpPr>
              <p:nvPr/>
            </p:nvCxnSpPr>
            <p:spPr>
              <a:xfrm>
                <a:off x="8102071" y="1183883"/>
                <a:ext cx="508529" cy="2541285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/>
              <p:cNvCxnSpPr/>
              <p:nvPr/>
            </p:nvCxnSpPr>
            <p:spPr>
              <a:xfrm flipV="1">
                <a:off x="6659265" y="3196906"/>
                <a:ext cx="586179" cy="1126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4 54"/>
              <p:cNvCxnSpPr/>
              <p:nvPr/>
            </p:nvCxnSpPr>
            <p:spPr>
              <a:xfrm>
                <a:off x="6704506" y="3202539"/>
                <a:ext cx="988301" cy="494590"/>
              </a:xfrm>
              <a:prstGeom prst="bentConnector3">
                <a:avLst>
                  <a:gd name="adj1" fmla="val -5301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diritto 55"/>
              <p:cNvCxnSpPr/>
              <p:nvPr/>
            </p:nvCxnSpPr>
            <p:spPr>
              <a:xfrm flipH="1">
                <a:off x="7660158" y="3562025"/>
                <a:ext cx="155301" cy="270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uppo 56"/>
              <p:cNvGrpSpPr/>
              <p:nvPr/>
            </p:nvGrpSpPr>
            <p:grpSpPr>
              <a:xfrm>
                <a:off x="7789919" y="3556013"/>
                <a:ext cx="820681" cy="270203"/>
                <a:chOff x="7789919" y="3556013"/>
                <a:chExt cx="820681" cy="270203"/>
              </a:xfrm>
            </p:grpSpPr>
            <p:cxnSp>
              <p:nvCxnSpPr>
                <p:cNvPr id="60" name="Connettore diritto 59"/>
                <p:cNvCxnSpPr/>
                <p:nvPr/>
              </p:nvCxnSpPr>
              <p:spPr>
                <a:xfrm flipH="1">
                  <a:off x="7789919" y="3556013"/>
                  <a:ext cx="155301" cy="2702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ttore diritto 60"/>
                <p:cNvCxnSpPr/>
                <p:nvPr/>
              </p:nvCxnSpPr>
              <p:spPr>
                <a:xfrm>
                  <a:off x="7867569" y="3725168"/>
                  <a:ext cx="74303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CasellaDiTesto 57"/>
              <p:cNvSpPr txBox="1"/>
              <p:nvPr/>
            </p:nvSpPr>
            <p:spPr>
              <a:xfrm>
                <a:off x="6285356" y="3181139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>
                    <a:latin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8198409" y="328838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>
                    <a:latin typeface="Times New Roman" panose="02020603050405020304" pitchFamily="18" charset="0"/>
                  </a:rPr>
                  <a:t>Y</a:t>
                </a:r>
              </a:p>
            </p:txBody>
          </p:sp>
        </p:grpSp>
        <p:grpSp>
          <p:nvGrpSpPr>
            <p:cNvPr id="88" name="Gruppo 87"/>
            <p:cNvGrpSpPr/>
            <p:nvPr/>
          </p:nvGrpSpPr>
          <p:grpSpPr>
            <a:xfrm>
              <a:off x="3329047" y="3755280"/>
              <a:ext cx="1783444" cy="2255893"/>
              <a:chOff x="3329047" y="3755280"/>
              <a:chExt cx="1783444" cy="2255893"/>
            </a:xfrm>
          </p:grpSpPr>
          <p:sp>
            <p:nvSpPr>
              <p:cNvPr id="82" name="Oval 37"/>
              <p:cNvSpPr>
                <a:spLocks noChangeArrowheads="1"/>
              </p:cNvSpPr>
              <p:nvPr/>
            </p:nvSpPr>
            <p:spPr bwMode="auto">
              <a:xfrm>
                <a:off x="5017230" y="3909296"/>
                <a:ext cx="95261" cy="7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 dirty="0"/>
              </a:p>
            </p:txBody>
          </p:sp>
          <p:grpSp>
            <p:nvGrpSpPr>
              <p:cNvPr id="87" name="Gruppo 86"/>
              <p:cNvGrpSpPr/>
              <p:nvPr/>
            </p:nvGrpSpPr>
            <p:grpSpPr>
              <a:xfrm>
                <a:off x="3329047" y="3755280"/>
                <a:ext cx="1697604" cy="2255893"/>
                <a:chOff x="3329047" y="3755280"/>
                <a:chExt cx="1697604" cy="2255893"/>
              </a:xfrm>
            </p:grpSpPr>
            <p:sp>
              <p:nvSpPr>
                <p:cNvPr id="79" name="CasellaDiTesto 78"/>
                <p:cNvSpPr txBox="1"/>
                <p:nvPr/>
              </p:nvSpPr>
              <p:spPr>
                <a:xfrm>
                  <a:off x="3411143" y="3755280"/>
                  <a:ext cx="301686" cy="390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1</a:t>
                  </a:r>
                </a:p>
              </p:txBody>
            </p:sp>
            <p:sp>
              <p:nvSpPr>
                <p:cNvPr id="80" name="CasellaDiTesto 79"/>
                <p:cNvSpPr txBox="1"/>
                <p:nvPr/>
              </p:nvSpPr>
              <p:spPr>
                <a:xfrm>
                  <a:off x="3329047" y="5620510"/>
                  <a:ext cx="301686" cy="390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2</a:t>
                  </a:r>
                </a:p>
              </p:txBody>
            </p:sp>
            <p:sp>
              <p:nvSpPr>
                <p:cNvPr id="81" name="Freeform 36"/>
                <p:cNvSpPr>
                  <a:spLocks noChangeAspect="1"/>
                </p:cNvSpPr>
                <p:nvPr/>
              </p:nvSpPr>
              <p:spPr bwMode="auto">
                <a:xfrm>
                  <a:off x="4811006" y="3832694"/>
                  <a:ext cx="215645" cy="228964"/>
                </a:xfrm>
                <a:custGeom>
                  <a:avLst/>
                  <a:gdLst>
                    <a:gd name="T0" fmla="*/ 2147483646 w 144"/>
                    <a:gd name="T1" fmla="*/ 2147483646 h 146"/>
                    <a:gd name="T2" fmla="*/ 0 w 144"/>
                    <a:gd name="T3" fmla="*/ 0 h 146"/>
                    <a:gd name="T4" fmla="*/ 0 w 144"/>
                    <a:gd name="T5" fmla="*/ 2147483646 h 146"/>
                    <a:gd name="T6" fmla="*/ 2147483646 w 144"/>
                    <a:gd name="T7" fmla="*/ 2147483646 h 1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4" h="146">
                      <a:moveTo>
                        <a:pt x="144" y="72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44" y="72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cxnSp>
              <p:nvCxnSpPr>
                <p:cNvPr id="84" name="Connettore diritto 83"/>
                <p:cNvCxnSpPr>
                  <a:endCxn id="81" idx="1"/>
                </p:cNvCxnSpPr>
                <p:nvPr/>
              </p:nvCxnSpPr>
              <p:spPr>
                <a:xfrm flipV="1">
                  <a:off x="4519687" y="3935896"/>
                  <a:ext cx="290852" cy="1128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uppo 92"/>
          <p:cNvGrpSpPr/>
          <p:nvPr/>
        </p:nvGrpSpPr>
        <p:grpSpPr>
          <a:xfrm>
            <a:off x="1304965" y="2515900"/>
            <a:ext cx="1371655" cy="3872992"/>
            <a:chOff x="2669321" y="2398730"/>
            <a:chExt cx="1371655" cy="3872992"/>
          </a:xfrm>
        </p:grpSpPr>
        <p:sp>
          <p:nvSpPr>
            <p:cNvPr id="90" name="Rettangolo 89"/>
            <p:cNvSpPr/>
            <p:nvPr/>
          </p:nvSpPr>
          <p:spPr>
            <a:xfrm>
              <a:off x="2669321" y="2398730"/>
              <a:ext cx="1371655" cy="91715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2884621" y="5354566"/>
              <a:ext cx="1108559" cy="91715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4" name="CasellaDiTesto 93"/>
          <p:cNvSpPr txBox="1"/>
          <p:nvPr/>
        </p:nvSpPr>
        <p:spPr>
          <a:xfrm>
            <a:off x="4411669" y="5407211"/>
            <a:ext cx="4618164" cy="132343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RSA  di </a:t>
            </a:r>
            <a:r>
              <a:rPr lang="it-IT" sz="1600" b="1" dirty="0" err="1">
                <a:solidFill>
                  <a:srgbClr val="FF0000"/>
                </a:solidFill>
              </a:rPr>
              <a:t>Mealy</a:t>
            </a:r>
            <a:r>
              <a:rPr lang="it-IT" sz="1600" b="1" dirty="0">
                <a:solidFill>
                  <a:srgbClr val="FF0000"/>
                </a:solidFill>
              </a:rPr>
              <a:t> con: </a:t>
            </a:r>
          </a:p>
          <a:p>
            <a:r>
              <a:rPr lang="it-IT" sz="1600" dirty="0">
                <a:solidFill>
                  <a:srgbClr val="FF0000"/>
                </a:solidFill>
              </a:rPr>
              <a:t>2 ingressi, </a:t>
            </a:r>
          </a:p>
          <a:p>
            <a:r>
              <a:rPr lang="it-IT" sz="1600" dirty="0">
                <a:solidFill>
                  <a:srgbClr val="FF0000"/>
                </a:solidFill>
              </a:rPr>
              <a:t>2 uscite e</a:t>
            </a:r>
          </a:p>
          <a:p>
            <a:r>
              <a:rPr lang="it-IT" sz="1600" dirty="0">
                <a:solidFill>
                  <a:srgbClr val="FF0000"/>
                </a:solidFill>
              </a:rPr>
              <a:t>1 </a:t>
            </a:r>
            <a:r>
              <a:rPr lang="it-IT" sz="1600" dirty="0" err="1">
                <a:solidFill>
                  <a:srgbClr val="FF0000"/>
                </a:solidFill>
              </a:rPr>
              <a:t>var</a:t>
            </a:r>
            <a:r>
              <a:rPr lang="it-IT" sz="1600" dirty="0">
                <a:solidFill>
                  <a:srgbClr val="FF0000"/>
                </a:solidFill>
              </a:rPr>
              <a:t>. di stato</a:t>
            </a:r>
          </a:p>
          <a:p>
            <a:r>
              <a:rPr lang="it-IT" sz="1600" dirty="0">
                <a:solidFill>
                  <a:srgbClr val="FF0000"/>
                </a:solidFill>
              </a:rPr>
              <a:t>Le due uscite NQ e Q sono le uscite dei due NOR</a:t>
            </a:r>
          </a:p>
        </p:txBody>
      </p:sp>
      <p:grpSp>
        <p:nvGrpSpPr>
          <p:cNvPr id="100" name="Gruppo 99"/>
          <p:cNvGrpSpPr/>
          <p:nvPr/>
        </p:nvGrpSpPr>
        <p:grpSpPr>
          <a:xfrm>
            <a:off x="5160634" y="3817100"/>
            <a:ext cx="3699873" cy="1591992"/>
            <a:chOff x="5160634" y="3817100"/>
            <a:chExt cx="3699873" cy="1591992"/>
          </a:xfrm>
        </p:grpSpPr>
        <p:sp>
          <p:nvSpPr>
            <p:cNvPr id="95" name="Text Box 70"/>
            <p:cNvSpPr txBox="1">
              <a:spLocks noChangeArrowheads="1"/>
            </p:cNvSpPr>
            <p:nvPr/>
          </p:nvSpPr>
          <p:spPr bwMode="auto">
            <a:xfrm>
              <a:off x="5766633" y="3842662"/>
              <a:ext cx="1928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 = S + y . R’</a:t>
              </a:r>
            </a:p>
          </p:txBody>
        </p:sp>
        <p:sp>
          <p:nvSpPr>
            <p:cNvPr id="96" name="Text Box 70"/>
            <p:cNvSpPr txBox="1">
              <a:spLocks noChangeArrowheads="1"/>
            </p:cNvSpPr>
            <p:nvPr/>
          </p:nvSpPr>
          <p:spPr bwMode="auto">
            <a:xfrm>
              <a:off x="5819482" y="4947129"/>
              <a:ext cx="128587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Q = R’ y</a:t>
              </a:r>
            </a:p>
          </p:txBody>
        </p:sp>
        <p:sp>
          <p:nvSpPr>
            <p:cNvPr id="97" name="Ovale 1"/>
            <p:cNvSpPr>
              <a:spLocks noChangeArrowheads="1"/>
            </p:cNvSpPr>
            <p:nvPr/>
          </p:nvSpPr>
          <p:spPr bwMode="auto">
            <a:xfrm>
              <a:off x="5160634" y="3817100"/>
              <a:ext cx="504825" cy="5143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98" name="Ovale 39"/>
            <p:cNvSpPr>
              <a:spLocks noChangeArrowheads="1"/>
            </p:cNvSpPr>
            <p:nvPr/>
          </p:nvSpPr>
          <p:spPr bwMode="auto">
            <a:xfrm>
              <a:off x="5185608" y="4704804"/>
              <a:ext cx="581025" cy="51435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99" name="Text Box 70"/>
            <p:cNvSpPr txBox="1">
              <a:spLocks noChangeArrowheads="1"/>
            </p:cNvSpPr>
            <p:nvPr/>
          </p:nvSpPr>
          <p:spPr bwMode="auto">
            <a:xfrm>
              <a:off x="5819482" y="4525651"/>
              <a:ext cx="304102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t-IT" altLang="it-IT" sz="2400" b="1" dirty="0"/>
                <a:t>NQ = Y’= (S + y . R’)’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 dirty="0"/>
            </a:p>
          </p:txBody>
        </p:sp>
      </p:grpSp>
      <p:sp>
        <p:nvSpPr>
          <p:cNvPr id="101" name="CasellaDiTesto 100"/>
          <p:cNvSpPr txBox="1"/>
          <p:nvPr/>
        </p:nvSpPr>
        <p:spPr>
          <a:xfrm>
            <a:off x="446088" y="1718540"/>
            <a:ext cx="226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Dalla slide precedente</a:t>
            </a:r>
          </a:p>
        </p:txBody>
      </p:sp>
    </p:spTree>
    <p:extLst>
      <p:ext uri="{BB962C8B-B14F-4D97-AF65-F5344CB8AC3E}">
        <p14:creationId xmlns:p14="http://schemas.microsoft.com/office/powerpoint/2010/main" val="41546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599" y="238035"/>
            <a:ext cx="8458201" cy="861774"/>
          </a:xfrm>
        </p:spPr>
        <p:txBody>
          <a:bodyPr/>
          <a:lstStyle/>
          <a:p>
            <a:r>
              <a:rPr lang="it-IT" altLang="it-IT" b="1" dirty="0"/>
              <a:t>Costruiamo la mappa della variabile di stato futuro (G) </a:t>
            </a:r>
            <a:r>
              <a:rPr lang="it-IT" altLang="it-IT" dirty="0"/>
              <a:t>e verifichiamo che non ci siano alee </a:t>
            </a:r>
            <a:r>
              <a:rPr lang="it-IT" altLang="it-IT" dirty="0">
                <a:solidFill>
                  <a:srgbClr val="FF0000"/>
                </a:solidFill>
              </a:rPr>
              <a:t>(STEP 4)</a:t>
            </a:r>
            <a:endParaRPr lang="it-IT" altLang="it-IT" sz="3200" dirty="0">
              <a:solidFill>
                <a:srgbClr val="FF0000"/>
              </a:solidFill>
            </a:endParaRPr>
          </a:p>
        </p:txBody>
      </p:sp>
      <p:grpSp>
        <p:nvGrpSpPr>
          <p:cNvPr id="8224" name="Group 77"/>
          <p:cNvGrpSpPr>
            <a:grpSpLocks/>
          </p:cNvGrpSpPr>
          <p:nvPr/>
        </p:nvGrpSpPr>
        <p:grpSpPr bwMode="auto">
          <a:xfrm>
            <a:off x="1204353" y="2719337"/>
            <a:ext cx="2088769" cy="1066779"/>
            <a:chOff x="950" y="1728"/>
            <a:chExt cx="1316" cy="672"/>
          </a:xfrm>
        </p:grpSpPr>
        <p:sp>
          <p:nvSpPr>
            <p:cNvPr id="8247" name="Text Box 32"/>
            <p:cNvSpPr txBox="1">
              <a:spLocks noChangeArrowheads="1"/>
            </p:cNvSpPr>
            <p:nvPr/>
          </p:nvSpPr>
          <p:spPr bwMode="auto">
            <a:xfrm>
              <a:off x="950" y="17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</a:t>
              </a:r>
            </a:p>
          </p:txBody>
        </p:sp>
        <p:sp>
          <p:nvSpPr>
            <p:cNvPr id="8248" name="Text Box 33"/>
            <p:cNvSpPr txBox="1">
              <a:spLocks noChangeArrowheads="1"/>
            </p:cNvSpPr>
            <p:nvPr/>
          </p:nvSpPr>
          <p:spPr bwMode="auto">
            <a:xfrm>
              <a:off x="1334" y="17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</a:t>
              </a:r>
            </a:p>
          </p:txBody>
        </p:sp>
        <p:sp>
          <p:nvSpPr>
            <p:cNvPr id="8249" name="Text Box 34"/>
            <p:cNvSpPr txBox="1">
              <a:spLocks noChangeArrowheads="1"/>
            </p:cNvSpPr>
            <p:nvPr/>
          </p:nvSpPr>
          <p:spPr bwMode="auto">
            <a:xfrm>
              <a:off x="1718" y="17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8250" name="Text Box 35"/>
            <p:cNvSpPr txBox="1">
              <a:spLocks noChangeArrowheads="1"/>
            </p:cNvSpPr>
            <p:nvPr/>
          </p:nvSpPr>
          <p:spPr bwMode="auto">
            <a:xfrm>
              <a:off x="2054" y="17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8251" name="Text Box 36"/>
            <p:cNvSpPr txBox="1">
              <a:spLocks noChangeArrowheads="1"/>
            </p:cNvSpPr>
            <p:nvPr/>
          </p:nvSpPr>
          <p:spPr bwMode="auto">
            <a:xfrm>
              <a:off x="960" y="21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8252" name="Text Box 37"/>
            <p:cNvSpPr txBox="1">
              <a:spLocks noChangeArrowheads="1"/>
            </p:cNvSpPr>
            <p:nvPr/>
          </p:nvSpPr>
          <p:spPr bwMode="auto">
            <a:xfrm>
              <a:off x="1344" y="21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</a:t>
              </a:r>
            </a:p>
          </p:txBody>
        </p:sp>
        <p:sp>
          <p:nvSpPr>
            <p:cNvPr id="8253" name="Text Box 38"/>
            <p:cNvSpPr txBox="1">
              <a:spLocks noChangeArrowheads="1"/>
            </p:cNvSpPr>
            <p:nvPr/>
          </p:nvSpPr>
          <p:spPr bwMode="auto">
            <a:xfrm>
              <a:off x="1708" y="21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8254" name="Text Box 39"/>
            <p:cNvSpPr txBox="1">
              <a:spLocks noChangeArrowheads="1"/>
            </p:cNvSpPr>
            <p:nvPr/>
          </p:nvSpPr>
          <p:spPr bwMode="auto">
            <a:xfrm>
              <a:off x="2054" y="21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</p:grpSp>
      <p:sp>
        <p:nvSpPr>
          <p:cNvPr id="8225" name="Text Box 40"/>
          <p:cNvSpPr txBox="1">
            <a:spLocks noChangeArrowheads="1"/>
          </p:cNvSpPr>
          <p:nvPr/>
        </p:nvSpPr>
        <p:spPr bwMode="auto">
          <a:xfrm>
            <a:off x="534550" y="5500119"/>
            <a:ext cx="33185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Questa espressione è detta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Equazione Caratteristica della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nostra RSA</a:t>
            </a:r>
            <a:endParaRPr lang="it-IT" altLang="it-IT" sz="2000" i="1" dirty="0"/>
          </a:p>
        </p:txBody>
      </p:sp>
      <p:sp>
        <p:nvSpPr>
          <p:cNvPr id="8226" name="Text Box 2"/>
          <p:cNvSpPr txBox="1">
            <a:spLocks noChangeArrowheads="1"/>
          </p:cNvSpPr>
          <p:nvPr/>
        </p:nvSpPr>
        <p:spPr bwMode="auto">
          <a:xfrm>
            <a:off x="1136320" y="1271567"/>
            <a:ext cx="1928461" cy="4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/>
              <a:t>Y = S + y . R’</a:t>
            </a:r>
          </a:p>
        </p:txBody>
      </p:sp>
      <p:grpSp>
        <p:nvGrpSpPr>
          <p:cNvPr id="8227" name="Group 79"/>
          <p:cNvGrpSpPr>
            <a:grpSpLocks/>
          </p:cNvGrpSpPr>
          <p:nvPr/>
        </p:nvGrpSpPr>
        <p:grpSpPr bwMode="auto">
          <a:xfrm>
            <a:off x="229806" y="1881154"/>
            <a:ext cx="3199816" cy="2016085"/>
            <a:chOff x="336" y="1200"/>
            <a:chExt cx="2016" cy="1270"/>
          </a:xfrm>
        </p:grpSpPr>
        <p:sp>
          <p:nvSpPr>
            <p:cNvPr id="8232" name="Line 23"/>
            <p:cNvSpPr>
              <a:spLocks noChangeShapeType="1"/>
            </p:cNvSpPr>
            <p:nvPr/>
          </p:nvSpPr>
          <p:spPr bwMode="auto">
            <a:xfrm flipH="1" flipV="1">
              <a:off x="528" y="146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233" name="Group 17"/>
            <p:cNvGrpSpPr>
              <a:grpSpLocks/>
            </p:cNvGrpSpPr>
            <p:nvPr/>
          </p:nvGrpSpPr>
          <p:grpSpPr bwMode="auto">
            <a:xfrm>
              <a:off x="864" y="1702"/>
              <a:ext cx="1488" cy="768"/>
              <a:chOff x="1536" y="2880"/>
              <a:chExt cx="1152" cy="576"/>
            </a:xfrm>
          </p:grpSpPr>
          <p:sp>
            <p:nvSpPr>
              <p:cNvPr id="8242" name="Line 18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43" name="Rectangle 19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115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44" name="Line 20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45" name="Line 21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46" name="Line 22"/>
              <p:cNvSpPr>
                <a:spLocks noChangeShapeType="1"/>
              </p:cNvSpPr>
              <p:nvPr/>
            </p:nvSpPr>
            <p:spPr bwMode="auto">
              <a:xfrm>
                <a:off x="2400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234" name="Text Box 24"/>
            <p:cNvSpPr txBox="1">
              <a:spLocks noChangeArrowheads="1"/>
            </p:cNvSpPr>
            <p:nvPr/>
          </p:nvSpPr>
          <p:spPr bwMode="auto">
            <a:xfrm>
              <a:off x="672" y="17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</a:t>
              </a:r>
            </a:p>
          </p:txBody>
        </p:sp>
        <p:sp>
          <p:nvSpPr>
            <p:cNvPr id="8235" name="Text Box 25"/>
            <p:cNvSpPr txBox="1">
              <a:spLocks noChangeArrowheads="1"/>
            </p:cNvSpPr>
            <p:nvPr/>
          </p:nvSpPr>
          <p:spPr bwMode="auto">
            <a:xfrm>
              <a:off x="682" y="213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8236" name="Text Box 26"/>
            <p:cNvSpPr txBox="1">
              <a:spLocks noChangeArrowheads="1"/>
            </p:cNvSpPr>
            <p:nvPr/>
          </p:nvSpPr>
          <p:spPr bwMode="auto">
            <a:xfrm>
              <a:off x="892" y="146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00</a:t>
              </a:r>
            </a:p>
          </p:txBody>
        </p:sp>
        <p:sp>
          <p:nvSpPr>
            <p:cNvPr id="8237" name="Text Box 27"/>
            <p:cNvSpPr txBox="1">
              <a:spLocks noChangeArrowheads="1"/>
            </p:cNvSpPr>
            <p:nvPr/>
          </p:nvSpPr>
          <p:spPr bwMode="auto">
            <a:xfrm>
              <a:off x="1276" y="146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01</a:t>
              </a:r>
            </a:p>
          </p:txBody>
        </p:sp>
        <p:sp>
          <p:nvSpPr>
            <p:cNvPr id="8238" name="Text Box 28"/>
            <p:cNvSpPr txBox="1">
              <a:spLocks noChangeArrowheads="1"/>
            </p:cNvSpPr>
            <p:nvPr/>
          </p:nvSpPr>
          <p:spPr bwMode="auto">
            <a:xfrm>
              <a:off x="1632" y="146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11</a:t>
              </a:r>
            </a:p>
          </p:txBody>
        </p:sp>
        <p:sp>
          <p:nvSpPr>
            <p:cNvPr id="8239" name="Text Box 29"/>
            <p:cNvSpPr txBox="1">
              <a:spLocks noChangeArrowheads="1"/>
            </p:cNvSpPr>
            <p:nvPr/>
          </p:nvSpPr>
          <p:spPr bwMode="auto">
            <a:xfrm>
              <a:off x="1996" y="146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10</a:t>
              </a:r>
            </a:p>
          </p:txBody>
        </p:sp>
        <p:sp>
          <p:nvSpPr>
            <p:cNvPr id="8240" name="Text Box 30"/>
            <p:cNvSpPr txBox="1">
              <a:spLocks noChangeArrowheads="1"/>
            </p:cNvSpPr>
            <p:nvPr/>
          </p:nvSpPr>
          <p:spPr bwMode="auto">
            <a:xfrm>
              <a:off x="336" y="141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y</a:t>
              </a:r>
              <a:endParaRPr lang="it-IT" altLang="it-IT" sz="2400" b="1" baseline="-25000"/>
            </a:p>
          </p:txBody>
        </p:sp>
        <p:sp>
          <p:nvSpPr>
            <p:cNvPr id="8241" name="Text Box 31"/>
            <p:cNvSpPr txBox="1">
              <a:spLocks noChangeArrowheads="1"/>
            </p:cNvSpPr>
            <p:nvPr/>
          </p:nvSpPr>
          <p:spPr bwMode="auto">
            <a:xfrm>
              <a:off x="566" y="1200"/>
              <a:ext cx="4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S R</a:t>
              </a:r>
              <a:endParaRPr lang="it-IT" altLang="it-IT" sz="2400" b="1" baseline="-25000"/>
            </a:p>
          </p:txBody>
        </p:sp>
      </p:grpSp>
      <p:grpSp>
        <p:nvGrpSpPr>
          <p:cNvPr id="8228" name="Group 80"/>
          <p:cNvGrpSpPr>
            <a:grpSpLocks/>
          </p:cNvGrpSpPr>
          <p:nvPr/>
        </p:nvGrpSpPr>
        <p:grpSpPr bwMode="auto">
          <a:xfrm>
            <a:off x="839295" y="2719337"/>
            <a:ext cx="2818886" cy="1142977"/>
            <a:chOff x="720" y="1728"/>
            <a:chExt cx="1776" cy="720"/>
          </a:xfrm>
        </p:grpSpPr>
        <p:sp>
          <p:nvSpPr>
            <p:cNvPr id="8229" name="Oval 41"/>
            <p:cNvSpPr>
              <a:spLocks noChangeArrowheads="1"/>
            </p:cNvSpPr>
            <p:nvPr/>
          </p:nvSpPr>
          <p:spPr bwMode="auto">
            <a:xfrm>
              <a:off x="1584" y="1728"/>
              <a:ext cx="768" cy="72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0" name="Freeform 42"/>
            <p:cNvSpPr>
              <a:spLocks/>
            </p:cNvSpPr>
            <p:nvPr/>
          </p:nvSpPr>
          <p:spPr bwMode="auto">
            <a:xfrm>
              <a:off x="2016" y="2104"/>
              <a:ext cx="480" cy="320"/>
            </a:xfrm>
            <a:custGeom>
              <a:avLst/>
              <a:gdLst>
                <a:gd name="T0" fmla="*/ 432 w 480"/>
                <a:gd name="T1" fmla="*/ 8 h 320"/>
                <a:gd name="T2" fmla="*/ 192 w 480"/>
                <a:gd name="T3" fmla="*/ 8 h 320"/>
                <a:gd name="T4" fmla="*/ 48 w 480"/>
                <a:gd name="T5" fmla="*/ 56 h 320"/>
                <a:gd name="T6" fmla="*/ 0 w 480"/>
                <a:gd name="T7" fmla="*/ 152 h 320"/>
                <a:gd name="T8" fmla="*/ 48 w 480"/>
                <a:gd name="T9" fmla="*/ 296 h 320"/>
                <a:gd name="T10" fmla="*/ 240 w 480"/>
                <a:gd name="T11" fmla="*/ 296 h 320"/>
                <a:gd name="T12" fmla="*/ 480 w 480"/>
                <a:gd name="T13" fmla="*/ 296 h 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0" h="320">
                  <a:moveTo>
                    <a:pt x="432" y="8"/>
                  </a:moveTo>
                  <a:cubicBezTo>
                    <a:pt x="344" y="4"/>
                    <a:pt x="256" y="0"/>
                    <a:pt x="192" y="8"/>
                  </a:cubicBezTo>
                  <a:cubicBezTo>
                    <a:pt x="128" y="16"/>
                    <a:pt x="80" y="32"/>
                    <a:pt x="48" y="56"/>
                  </a:cubicBezTo>
                  <a:cubicBezTo>
                    <a:pt x="16" y="80"/>
                    <a:pt x="0" y="112"/>
                    <a:pt x="0" y="152"/>
                  </a:cubicBezTo>
                  <a:cubicBezTo>
                    <a:pt x="0" y="192"/>
                    <a:pt x="8" y="272"/>
                    <a:pt x="48" y="296"/>
                  </a:cubicBezTo>
                  <a:cubicBezTo>
                    <a:pt x="88" y="320"/>
                    <a:pt x="168" y="296"/>
                    <a:pt x="240" y="296"/>
                  </a:cubicBezTo>
                  <a:cubicBezTo>
                    <a:pt x="312" y="296"/>
                    <a:pt x="448" y="296"/>
                    <a:pt x="480" y="2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31" name="Freeform 43"/>
            <p:cNvSpPr>
              <a:spLocks/>
            </p:cNvSpPr>
            <p:nvPr/>
          </p:nvSpPr>
          <p:spPr bwMode="auto">
            <a:xfrm flipH="1">
              <a:off x="720" y="2112"/>
              <a:ext cx="480" cy="320"/>
            </a:xfrm>
            <a:custGeom>
              <a:avLst/>
              <a:gdLst>
                <a:gd name="T0" fmla="*/ 432 w 480"/>
                <a:gd name="T1" fmla="*/ 8 h 320"/>
                <a:gd name="T2" fmla="*/ 192 w 480"/>
                <a:gd name="T3" fmla="*/ 8 h 320"/>
                <a:gd name="T4" fmla="*/ 48 w 480"/>
                <a:gd name="T5" fmla="*/ 56 h 320"/>
                <a:gd name="T6" fmla="*/ 0 w 480"/>
                <a:gd name="T7" fmla="*/ 152 h 320"/>
                <a:gd name="T8" fmla="*/ 48 w 480"/>
                <a:gd name="T9" fmla="*/ 296 h 320"/>
                <a:gd name="T10" fmla="*/ 240 w 480"/>
                <a:gd name="T11" fmla="*/ 296 h 320"/>
                <a:gd name="T12" fmla="*/ 480 w 480"/>
                <a:gd name="T13" fmla="*/ 296 h 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0" h="320">
                  <a:moveTo>
                    <a:pt x="432" y="8"/>
                  </a:moveTo>
                  <a:cubicBezTo>
                    <a:pt x="344" y="4"/>
                    <a:pt x="256" y="0"/>
                    <a:pt x="192" y="8"/>
                  </a:cubicBezTo>
                  <a:cubicBezTo>
                    <a:pt x="128" y="16"/>
                    <a:pt x="80" y="32"/>
                    <a:pt x="48" y="56"/>
                  </a:cubicBezTo>
                  <a:cubicBezTo>
                    <a:pt x="16" y="80"/>
                    <a:pt x="0" y="112"/>
                    <a:pt x="0" y="152"/>
                  </a:cubicBezTo>
                  <a:cubicBezTo>
                    <a:pt x="0" y="192"/>
                    <a:pt x="8" y="272"/>
                    <a:pt x="48" y="296"/>
                  </a:cubicBezTo>
                  <a:cubicBezTo>
                    <a:pt x="88" y="320"/>
                    <a:pt x="168" y="296"/>
                    <a:pt x="240" y="296"/>
                  </a:cubicBezTo>
                  <a:cubicBezTo>
                    <a:pt x="312" y="296"/>
                    <a:pt x="448" y="296"/>
                    <a:pt x="480" y="2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196" name="Text Box 69"/>
          <p:cNvSpPr txBox="1">
            <a:spLocks noChangeArrowheads="1"/>
          </p:cNvSpPr>
          <p:nvPr/>
        </p:nvSpPr>
        <p:spPr bwMode="auto">
          <a:xfrm>
            <a:off x="4378425" y="5029200"/>
            <a:ext cx="47655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Se teniamo conto dell’ipotesi che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S e R non siano mai contemporaneamente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attivi (S . R = 0), allora la funzione Y diventa  incompleta. </a:t>
            </a:r>
          </a:p>
        </p:txBody>
      </p:sp>
      <p:grpSp>
        <p:nvGrpSpPr>
          <p:cNvPr id="66638" name="Group 78"/>
          <p:cNvGrpSpPr>
            <a:grpSpLocks/>
          </p:cNvGrpSpPr>
          <p:nvPr/>
        </p:nvGrpSpPr>
        <p:grpSpPr bwMode="auto">
          <a:xfrm>
            <a:off x="4457699" y="1799369"/>
            <a:ext cx="3200400" cy="2976563"/>
            <a:chOff x="3216" y="1200"/>
            <a:chExt cx="2016" cy="1875"/>
          </a:xfrm>
        </p:grpSpPr>
        <p:sp>
          <p:nvSpPr>
            <p:cNvPr id="8198" name="Text Box 44"/>
            <p:cNvSpPr txBox="1">
              <a:spLocks noChangeArrowheads="1"/>
            </p:cNvSpPr>
            <p:nvPr/>
          </p:nvSpPr>
          <p:spPr bwMode="auto">
            <a:xfrm>
              <a:off x="3858" y="2784"/>
              <a:ext cx="12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 = G (S,R, y)</a:t>
              </a:r>
            </a:p>
          </p:txBody>
        </p:sp>
        <p:grpSp>
          <p:nvGrpSpPr>
            <p:cNvPr id="8199" name="Group 45"/>
            <p:cNvGrpSpPr>
              <a:grpSpLocks/>
            </p:cNvGrpSpPr>
            <p:nvPr/>
          </p:nvGrpSpPr>
          <p:grpSpPr bwMode="auto">
            <a:xfrm>
              <a:off x="3216" y="1200"/>
              <a:ext cx="2016" cy="1270"/>
              <a:chOff x="3072" y="2186"/>
              <a:chExt cx="2016" cy="1270"/>
            </a:xfrm>
          </p:grpSpPr>
          <p:grpSp>
            <p:nvGrpSpPr>
              <p:cNvPr id="8201" name="Group 46"/>
              <p:cNvGrpSpPr>
                <a:grpSpLocks/>
              </p:cNvGrpSpPr>
              <p:nvPr/>
            </p:nvGrpSpPr>
            <p:grpSpPr bwMode="auto">
              <a:xfrm>
                <a:off x="3600" y="2688"/>
                <a:ext cx="1488" cy="768"/>
                <a:chOff x="1536" y="2880"/>
                <a:chExt cx="1152" cy="576"/>
              </a:xfrm>
            </p:grpSpPr>
            <p:sp>
              <p:nvSpPr>
                <p:cNvPr id="8219" name="Line 47"/>
                <p:cNvSpPr>
                  <a:spLocks noChangeShapeType="1"/>
                </p:cNvSpPr>
                <p:nvPr/>
              </p:nvSpPr>
              <p:spPr bwMode="auto">
                <a:xfrm>
                  <a:off x="182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220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880"/>
                  <a:ext cx="1152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8221" name="Line 49"/>
                <p:cNvSpPr>
                  <a:spLocks noChangeShapeType="1"/>
                </p:cNvSpPr>
                <p:nvPr/>
              </p:nvSpPr>
              <p:spPr bwMode="auto">
                <a:xfrm>
                  <a:off x="1536" y="316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222" name="Line 50"/>
                <p:cNvSpPr>
                  <a:spLocks noChangeShapeType="1"/>
                </p:cNvSpPr>
                <p:nvPr/>
              </p:nvSpPr>
              <p:spPr bwMode="auto">
                <a:xfrm>
                  <a:off x="2112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223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8202" name="Line 52"/>
              <p:cNvSpPr>
                <a:spLocks noChangeShapeType="1"/>
              </p:cNvSpPr>
              <p:nvPr/>
            </p:nvSpPr>
            <p:spPr bwMode="auto">
              <a:xfrm flipH="1" flipV="1">
                <a:off x="3264" y="244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03" name="Text Box 53"/>
              <p:cNvSpPr txBox="1">
                <a:spLocks noChangeArrowheads="1"/>
              </p:cNvSpPr>
              <p:nvPr/>
            </p:nvSpPr>
            <p:spPr bwMode="auto">
              <a:xfrm>
                <a:off x="3408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8204" name="Text Box 54"/>
              <p:cNvSpPr txBox="1">
                <a:spLocks noChangeArrowheads="1"/>
              </p:cNvSpPr>
              <p:nvPr/>
            </p:nvSpPr>
            <p:spPr bwMode="auto">
              <a:xfrm>
                <a:off x="3418" y="312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  <p:sp>
            <p:nvSpPr>
              <p:cNvPr id="8205" name="Text Box 55"/>
              <p:cNvSpPr txBox="1">
                <a:spLocks noChangeArrowheads="1"/>
              </p:cNvSpPr>
              <p:nvPr/>
            </p:nvSpPr>
            <p:spPr bwMode="auto">
              <a:xfrm>
                <a:off x="3628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00</a:t>
                </a:r>
              </a:p>
            </p:txBody>
          </p:sp>
          <p:sp>
            <p:nvSpPr>
              <p:cNvPr id="8206" name="Text Box 56"/>
              <p:cNvSpPr txBox="1">
                <a:spLocks noChangeArrowheads="1"/>
              </p:cNvSpPr>
              <p:nvPr/>
            </p:nvSpPr>
            <p:spPr bwMode="auto">
              <a:xfrm>
                <a:off x="4012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01</a:t>
                </a:r>
              </a:p>
            </p:txBody>
          </p:sp>
          <p:sp>
            <p:nvSpPr>
              <p:cNvPr id="8207" name="Text Box 57"/>
              <p:cNvSpPr txBox="1">
                <a:spLocks noChangeArrowheads="1"/>
              </p:cNvSpPr>
              <p:nvPr/>
            </p:nvSpPr>
            <p:spPr bwMode="auto">
              <a:xfrm>
                <a:off x="4368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11</a:t>
                </a:r>
              </a:p>
            </p:txBody>
          </p:sp>
          <p:sp>
            <p:nvSpPr>
              <p:cNvPr id="8208" name="Text Box 58"/>
              <p:cNvSpPr txBox="1">
                <a:spLocks noChangeArrowheads="1"/>
              </p:cNvSpPr>
              <p:nvPr/>
            </p:nvSpPr>
            <p:spPr bwMode="auto">
              <a:xfrm>
                <a:off x="4732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10</a:t>
                </a:r>
              </a:p>
            </p:txBody>
          </p:sp>
          <p:sp>
            <p:nvSpPr>
              <p:cNvPr id="8209" name="Text Box 59"/>
              <p:cNvSpPr txBox="1">
                <a:spLocks noChangeArrowheads="1"/>
              </p:cNvSpPr>
              <p:nvPr/>
            </p:nvSpPr>
            <p:spPr bwMode="auto">
              <a:xfrm>
                <a:off x="3072" y="240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/>
                  <a:t>y</a:t>
                </a:r>
                <a:endParaRPr lang="it-IT" altLang="it-IT" sz="2400" b="1" baseline="-25000"/>
              </a:p>
            </p:txBody>
          </p:sp>
          <p:sp>
            <p:nvSpPr>
              <p:cNvPr id="8210" name="Text Box 60"/>
              <p:cNvSpPr txBox="1">
                <a:spLocks noChangeArrowheads="1"/>
              </p:cNvSpPr>
              <p:nvPr/>
            </p:nvSpPr>
            <p:spPr bwMode="auto">
              <a:xfrm>
                <a:off x="3302" y="2186"/>
                <a:ext cx="4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/>
                  <a:t>S R</a:t>
                </a:r>
                <a:endParaRPr lang="it-IT" altLang="it-IT" sz="2400" b="1" baseline="-25000"/>
              </a:p>
            </p:txBody>
          </p:sp>
          <p:sp>
            <p:nvSpPr>
              <p:cNvPr id="8211" name="Text Box 61"/>
              <p:cNvSpPr txBox="1">
                <a:spLocks noChangeArrowheads="1"/>
              </p:cNvSpPr>
              <p:nvPr/>
            </p:nvSpPr>
            <p:spPr bwMode="auto">
              <a:xfrm>
                <a:off x="3686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0</a:t>
                </a:r>
              </a:p>
            </p:txBody>
          </p:sp>
          <p:sp>
            <p:nvSpPr>
              <p:cNvPr id="8212" name="Text Box 62"/>
              <p:cNvSpPr txBox="1">
                <a:spLocks noChangeArrowheads="1"/>
              </p:cNvSpPr>
              <p:nvPr/>
            </p:nvSpPr>
            <p:spPr bwMode="auto">
              <a:xfrm>
                <a:off x="4070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8213" name="Text Box 63"/>
              <p:cNvSpPr txBox="1">
                <a:spLocks noChangeArrowheads="1"/>
              </p:cNvSpPr>
              <p:nvPr/>
            </p:nvSpPr>
            <p:spPr bwMode="auto">
              <a:xfrm>
                <a:off x="4454" y="2714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-</a:t>
                </a:r>
              </a:p>
            </p:txBody>
          </p:sp>
          <p:sp>
            <p:nvSpPr>
              <p:cNvPr id="8214" name="Text Box 64"/>
              <p:cNvSpPr txBox="1">
                <a:spLocks noChangeArrowheads="1"/>
              </p:cNvSpPr>
              <p:nvPr/>
            </p:nvSpPr>
            <p:spPr bwMode="auto">
              <a:xfrm>
                <a:off x="4790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  <p:sp>
            <p:nvSpPr>
              <p:cNvPr id="8215" name="Text Box 65"/>
              <p:cNvSpPr txBox="1">
                <a:spLocks noChangeArrowheads="1"/>
              </p:cNvSpPr>
              <p:nvPr/>
            </p:nvSpPr>
            <p:spPr bwMode="auto">
              <a:xfrm>
                <a:off x="3696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1</a:t>
                </a:r>
              </a:p>
            </p:txBody>
          </p:sp>
          <p:sp>
            <p:nvSpPr>
              <p:cNvPr id="8216" name="Text Box 66"/>
              <p:cNvSpPr txBox="1">
                <a:spLocks noChangeArrowheads="1"/>
              </p:cNvSpPr>
              <p:nvPr/>
            </p:nvSpPr>
            <p:spPr bwMode="auto">
              <a:xfrm>
                <a:off x="4080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8217" name="Text Box 67"/>
              <p:cNvSpPr txBox="1">
                <a:spLocks noChangeArrowheads="1"/>
              </p:cNvSpPr>
              <p:nvPr/>
            </p:nvSpPr>
            <p:spPr bwMode="auto">
              <a:xfrm>
                <a:off x="4444" y="3098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-</a:t>
                </a:r>
              </a:p>
            </p:txBody>
          </p:sp>
          <p:sp>
            <p:nvSpPr>
              <p:cNvPr id="8218" name="Text Box 68"/>
              <p:cNvSpPr txBox="1">
                <a:spLocks noChangeArrowheads="1"/>
              </p:cNvSpPr>
              <p:nvPr/>
            </p:nvSpPr>
            <p:spPr bwMode="auto">
              <a:xfrm>
                <a:off x="4790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398050" y="4081052"/>
            <a:ext cx="338110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Tutti gli uni adiacenti sono coperti da uno stesso implicante quindi non ci sono alee se cambia un solo ingresso alla volta</a:t>
            </a:r>
          </a:p>
        </p:txBody>
      </p:sp>
      <p:sp>
        <p:nvSpPr>
          <p:cNvPr id="62" name="Ovale 1"/>
          <p:cNvSpPr>
            <a:spLocks noChangeArrowheads="1"/>
          </p:cNvSpPr>
          <p:nvPr/>
        </p:nvSpPr>
        <p:spPr bwMode="auto">
          <a:xfrm>
            <a:off x="438509" y="1223932"/>
            <a:ext cx="504825" cy="5143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78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20" y="176587"/>
            <a:ext cx="8665938" cy="738664"/>
          </a:xfrm>
        </p:spPr>
        <p:txBody>
          <a:bodyPr/>
          <a:lstStyle/>
          <a:p>
            <a:r>
              <a:rPr lang="it-IT" sz="2400" dirty="0"/>
              <a:t>COMPLETIAMO LE MAPPE </a:t>
            </a:r>
            <a:r>
              <a:rPr lang="it-IT" sz="2400" dirty="0">
                <a:solidFill>
                  <a:srgbClr val="FF0000"/>
                </a:solidFill>
              </a:rPr>
              <a:t>(STEP 4) </a:t>
            </a:r>
            <a:r>
              <a:rPr lang="it-IT" sz="2400" dirty="0"/>
              <a:t>e COSTRUIAMO </a:t>
            </a:r>
            <a:br>
              <a:rPr lang="it-IT" sz="2400" dirty="0"/>
            </a:br>
            <a:r>
              <a:rPr lang="it-IT" sz="2400" dirty="0"/>
              <a:t> LA TABELLA DELLE TRANSIZIONI </a:t>
            </a:r>
            <a:r>
              <a:rPr lang="it-IT" sz="2400" dirty="0">
                <a:solidFill>
                  <a:srgbClr val="FF0000"/>
                </a:solidFill>
              </a:rPr>
              <a:t>(STEP 5) 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5392018" y="998645"/>
            <a:ext cx="2755088" cy="1407406"/>
            <a:chOff x="5903137" y="2178182"/>
            <a:chExt cx="2755088" cy="1407406"/>
          </a:xfrm>
        </p:grpSpPr>
        <p:sp>
          <p:nvSpPr>
            <p:cNvPr id="8" name="Text Box 70"/>
            <p:cNvSpPr txBox="1">
              <a:spLocks noChangeArrowheads="1"/>
            </p:cNvSpPr>
            <p:nvPr/>
          </p:nvSpPr>
          <p:spPr bwMode="auto">
            <a:xfrm>
              <a:off x="6016407" y="2187581"/>
              <a:ext cx="1928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 = S + y . R’</a:t>
              </a:r>
            </a:p>
          </p:txBody>
        </p:sp>
        <p:sp>
          <p:nvSpPr>
            <p:cNvPr id="9" name="Text Box 70"/>
            <p:cNvSpPr txBox="1">
              <a:spLocks noChangeArrowheads="1"/>
            </p:cNvSpPr>
            <p:nvPr/>
          </p:nvSpPr>
          <p:spPr bwMode="auto">
            <a:xfrm>
              <a:off x="6023272" y="2644781"/>
              <a:ext cx="12314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B0F0"/>
                  </a:solidFill>
                </a:rPr>
                <a:t>Q = </a:t>
              </a:r>
              <a:r>
                <a:rPr lang="it-IT" altLang="it-IT" sz="2400" b="1" dirty="0" err="1">
                  <a:solidFill>
                    <a:srgbClr val="00B0F0"/>
                  </a:solidFill>
                </a:rPr>
                <a:t>R’y</a:t>
              </a:r>
              <a:endParaRPr lang="it-IT" altLang="it-IT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0" name="Ovale 1"/>
            <p:cNvSpPr>
              <a:spLocks noChangeArrowheads="1"/>
            </p:cNvSpPr>
            <p:nvPr/>
          </p:nvSpPr>
          <p:spPr bwMode="auto">
            <a:xfrm>
              <a:off x="8153400" y="2178182"/>
              <a:ext cx="504825" cy="5143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1" name="Ovale 39"/>
            <p:cNvSpPr>
              <a:spLocks noChangeArrowheads="1"/>
            </p:cNvSpPr>
            <p:nvPr/>
          </p:nvSpPr>
          <p:spPr bwMode="auto">
            <a:xfrm>
              <a:off x="7237817" y="2882222"/>
              <a:ext cx="504825" cy="55435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2" name="Text Box 70"/>
            <p:cNvSpPr txBox="1">
              <a:spLocks noChangeArrowheads="1"/>
            </p:cNvSpPr>
            <p:nvPr/>
          </p:nvSpPr>
          <p:spPr bwMode="auto">
            <a:xfrm>
              <a:off x="5903137" y="3123923"/>
              <a:ext cx="12889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NQ = Y’</a:t>
              </a:r>
            </a:p>
          </p:txBody>
        </p:sp>
      </p:grp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288321" y="5093526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0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6208911" y="5052850"/>
            <a:ext cx="723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0,</a:t>
            </a:r>
            <a:r>
              <a:rPr lang="it-IT" altLang="it-IT" sz="2400" dirty="0">
                <a:solidFill>
                  <a:srgbClr val="00B0F0"/>
                </a:solidFill>
              </a:rPr>
              <a:t>0</a:t>
            </a:r>
            <a:r>
              <a:rPr lang="it-IT" altLang="it-IT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7301452" y="505285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-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7941735" y="5040196"/>
            <a:ext cx="723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1,</a:t>
            </a:r>
            <a:r>
              <a:rPr lang="it-IT" altLang="it-IT" sz="2400" dirty="0">
                <a:solidFill>
                  <a:srgbClr val="00B0F0"/>
                </a:solidFill>
              </a:rPr>
              <a:t>0</a:t>
            </a:r>
            <a:r>
              <a:rPr lang="it-IT" altLang="it-IT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5361255" y="5678710"/>
            <a:ext cx="3224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1         0         -         1</a:t>
            </a:r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5495572" y="5679008"/>
            <a:ext cx="3224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B0F0"/>
                </a:solidFill>
              </a:rPr>
              <a:t>,1        ,0        ,-        ,1</a:t>
            </a:r>
          </a:p>
        </p:txBody>
      </p: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5727116" y="5690687"/>
            <a:ext cx="3224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0         1         -         0</a:t>
            </a:r>
          </a:p>
        </p:txBody>
      </p: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5447925" y="5093526"/>
            <a:ext cx="415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,</a:t>
            </a:r>
            <a:r>
              <a:rPr lang="it-IT" altLang="it-IT" sz="2400" dirty="0">
                <a:solidFill>
                  <a:srgbClr val="00B0F0"/>
                </a:solidFill>
              </a:rPr>
              <a:t>0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sp>
        <p:nvSpPr>
          <p:cNvPr id="41" name="Text Box 61"/>
          <p:cNvSpPr txBox="1">
            <a:spLocks noChangeArrowheads="1"/>
          </p:cNvSpPr>
          <p:nvPr/>
        </p:nvSpPr>
        <p:spPr bwMode="auto">
          <a:xfrm>
            <a:off x="5717949" y="5077136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70" name="Gruppo 69"/>
          <p:cNvGrpSpPr/>
          <p:nvPr/>
        </p:nvGrpSpPr>
        <p:grpSpPr>
          <a:xfrm>
            <a:off x="612106" y="3416671"/>
            <a:ext cx="3200400" cy="2568621"/>
            <a:chOff x="184542" y="4177667"/>
            <a:chExt cx="3200400" cy="2568621"/>
          </a:xfrm>
        </p:grpSpPr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1235723" y="6284325"/>
              <a:ext cx="202406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 = G (S,R, y)</a:t>
              </a:r>
            </a:p>
          </p:txBody>
        </p: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84542" y="4177667"/>
              <a:ext cx="3200400" cy="2016125"/>
              <a:chOff x="3072" y="2186"/>
              <a:chExt cx="2016" cy="1270"/>
            </a:xfrm>
          </p:grpSpPr>
          <p:grpSp>
            <p:nvGrpSpPr>
              <p:cNvPr id="46" name="Group 46"/>
              <p:cNvGrpSpPr>
                <a:grpSpLocks/>
              </p:cNvGrpSpPr>
              <p:nvPr/>
            </p:nvGrpSpPr>
            <p:grpSpPr bwMode="auto">
              <a:xfrm>
                <a:off x="3600" y="2688"/>
                <a:ext cx="1488" cy="768"/>
                <a:chOff x="1536" y="2880"/>
                <a:chExt cx="1152" cy="576"/>
              </a:xfrm>
            </p:grpSpPr>
            <p:sp>
              <p:nvSpPr>
                <p:cNvPr id="64" name="Line 47"/>
                <p:cNvSpPr>
                  <a:spLocks noChangeShapeType="1"/>
                </p:cNvSpPr>
                <p:nvPr/>
              </p:nvSpPr>
              <p:spPr bwMode="auto">
                <a:xfrm>
                  <a:off x="182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5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880"/>
                  <a:ext cx="1152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66" name="Line 49"/>
                <p:cNvSpPr>
                  <a:spLocks noChangeShapeType="1"/>
                </p:cNvSpPr>
                <p:nvPr/>
              </p:nvSpPr>
              <p:spPr bwMode="auto">
                <a:xfrm>
                  <a:off x="1536" y="316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7" name="Line 50"/>
                <p:cNvSpPr>
                  <a:spLocks noChangeShapeType="1"/>
                </p:cNvSpPr>
                <p:nvPr/>
              </p:nvSpPr>
              <p:spPr bwMode="auto">
                <a:xfrm>
                  <a:off x="2112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8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47" name="Line 52"/>
              <p:cNvSpPr>
                <a:spLocks noChangeShapeType="1"/>
              </p:cNvSpPr>
              <p:nvPr/>
            </p:nvSpPr>
            <p:spPr bwMode="auto">
              <a:xfrm flipH="1" flipV="1">
                <a:off x="3264" y="244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53"/>
              <p:cNvSpPr txBox="1">
                <a:spLocks noChangeArrowheads="1"/>
              </p:cNvSpPr>
              <p:nvPr/>
            </p:nvSpPr>
            <p:spPr bwMode="auto">
              <a:xfrm>
                <a:off x="3408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49" name="Text Box 54"/>
              <p:cNvSpPr txBox="1">
                <a:spLocks noChangeArrowheads="1"/>
              </p:cNvSpPr>
              <p:nvPr/>
            </p:nvSpPr>
            <p:spPr bwMode="auto">
              <a:xfrm>
                <a:off x="3418" y="312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  <p:sp>
            <p:nvSpPr>
              <p:cNvPr id="50" name="Text Box 55"/>
              <p:cNvSpPr txBox="1">
                <a:spLocks noChangeArrowheads="1"/>
              </p:cNvSpPr>
              <p:nvPr/>
            </p:nvSpPr>
            <p:spPr bwMode="auto">
              <a:xfrm>
                <a:off x="3628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00</a:t>
                </a:r>
              </a:p>
            </p:txBody>
          </p:sp>
          <p:sp>
            <p:nvSpPr>
              <p:cNvPr id="51" name="Text Box 56"/>
              <p:cNvSpPr txBox="1">
                <a:spLocks noChangeArrowheads="1"/>
              </p:cNvSpPr>
              <p:nvPr/>
            </p:nvSpPr>
            <p:spPr bwMode="auto">
              <a:xfrm>
                <a:off x="4012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01</a:t>
                </a:r>
              </a:p>
            </p:txBody>
          </p:sp>
          <p:sp>
            <p:nvSpPr>
              <p:cNvPr id="52" name="Text Box 57"/>
              <p:cNvSpPr txBox="1">
                <a:spLocks noChangeArrowheads="1"/>
              </p:cNvSpPr>
              <p:nvPr/>
            </p:nvSpPr>
            <p:spPr bwMode="auto">
              <a:xfrm>
                <a:off x="4368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11</a:t>
                </a:r>
              </a:p>
            </p:txBody>
          </p:sp>
          <p:sp>
            <p:nvSpPr>
              <p:cNvPr id="53" name="Text Box 58"/>
              <p:cNvSpPr txBox="1">
                <a:spLocks noChangeArrowheads="1"/>
              </p:cNvSpPr>
              <p:nvPr/>
            </p:nvSpPr>
            <p:spPr bwMode="auto">
              <a:xfrm>
                <a:off x="4732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10</a:t>
                </a:r>
              </a:p>
            </p:txBody>
          </p:sp>
          <p:sp>
            <p:nvSpPr>
              <p:cNvPr id="54" name="Text Box 59"/>
              <p:cNvSpPr txBox="1">
                <a:spLocks noChangeArrowheads="1"/>
              </p:cNvSpPr>
              <p:nvPr/>
            </p:nvSpPr>
            <p:spPr bwMode="auto">
              <a:xfrm>
                <a:off x="3072" y="240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/>
                  <a:t>y</a:t>
                </a:r>
                <a:endParaRPr lang="it-IT" altLang="it-IT" sz="2400" b="1" baseline="-25000"/>
              </a:p>
            </p:txBody>
          </p:sp>
          <p:sp>
            <p:nvSpPr>
              <p:cNvPr id="55" name="Text Box 60"/>
              <p:cNvSpPr txBox="1">
                <a:spLocks noChangeArrowheads="1"/>
              </p:cNvSpPr>
              <p:nvPr/>
            </p:nvSpPr>
            <p:spPr bwMode="auto">
              <a:xfrm>
                <a:off x="3302" y="2186"/>
                <a:ext cx="4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/>
                  <a:t>S R</a:t>
                </a:r>
                <a:endParaRPr lang="it-IT" altLang="it-IT" sz="2400" b="1" baseline="-25000"/>
              </a:p>
            </p:txBody>
          </p:sp>
          <p:sp>
            <p:nvSpPr>
              <p:cNvPr id="56" name="Text Box 61"/>
              <p:cNvSpPr txBox="1">
                <a:spLocks noChangeArrowheads="1"/>
              </p:cNvSpPr>
              <p:nvPr/>
            </p:nvSpPr>
            <p:spPr bwMode="auto">
              <a:xfrm>
                <a:off x="3686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57" name="Text Box 62"/>
              <p:cNvSpPr txBox="1">
                <a:spLocks noChangeArrowheads="1"/>
              </p:cNvSpPr>
              <p:nvPr/>
            </p:nvSpPr>
            <p:spPr bwMode="auto">
              <a:xfrm>
                <a:off x="4070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58" name="Text Box 63"/>
              <p:cNvSpPr txBox="1">
                <a:spLocks noChangeArrowheads="1"/>
              </p:cNvSpPr>
              <p:nvPr/>
            </p:nvSpPr>
            <p:spPr bwMode="auto">
              <a:xfrm>
                <a:off x="4454" y="2714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-</a:t>
                </a:r>
              </a:p>
            </p:txBody>
          </p:sp>
          <p:sp>
            <p:nvSpPr>
              <p:cNvPr id="59" name="Text Box 64"/>
              <p:cNvSpPr txBox="1">
                <a:spLocks noChangeArrowheads="1"/>
              </p:cNvSpPr>
              <p:nvPr/>
            </p:nvSpPr>
            <p:spPr bwMode="auto">
              <a:xfrm>
                <a:off x="4790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  <p:sp>
            <p:nvSpPr>
              <p:cNvPr id="60" name="Text Box 65"/>
              <p:cNvSpPr txBox="1">
                <a:spLocks noChangeArrowheads="1"/>
              </p:cNvSpPr>
              <p:nvPr/>
            </p:nvSpPr>
            <p:spPr bwMode="auto">
              <a:xfrm>
                <a:off x="3696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1</a:t>
                </a:r>
              </a:p>
            </p:txBody>
          </p:sp>
          <p:sp>
            <p:nvSpPr>
              <p:cNvPr id="61" name="Text Box 66"/>
              <p:cNvSpPr txBox="1">
                <a:spLocks noChangeArrowheads="1"/>
              </p:cNvSpPr>
              <p:nvPr/>
            </p:nvSpPr>
            <p:spPr bwMode="auto">
              <a:xfrm>
                <a:off x="4080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62" name="Text Box 67"/>
              <p:cNvSpPr txBox="1">
                <a:spLocks noChangeArrowheads="1"/>
              </p:cNvSpPr>
              <p:nvPr/>
            </p:nvSpPr>
            <p:spPr bwMode="auto">
              <a:xfrm>
                <a:off x="4444" y="3098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-</a:t>
                </a:r>
              </a:p>
            </p:txBody>
          </p:sp>
          <p:sp>
            <p:nvSpPr>
              <p:cNvPr id="63" name="Text Box 68"/>
              <p:cNvSpPr txBox="1">
                <a:spLocks noChangeArrowheads="1"/>
              </p:cNvSpPr>
              <p:nvPr/>
            </p:nvSpPr>
            <p:spPr bwMode="auto">
              <a:xfrm>
                <a:off x="4790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</p:grpSp>
      </p:grpSp>
      <p:grpSp>
        <p:nvGrpSpPr>
          <p:cNvPr id="74" name="Gruppo 73"/>
          <p:cNvGrpSpPr/>
          <p:nvPr/>
        </p:nvGrpSpPr>
        <p:grpSpPr>
          <a:xfrm>
            <a:off x="4654599" y="4361870"/>
            <a:ext cx="4055183" cy="2365968"/>
            <a:chOff x="4654599" y="4361870"/>
            <a:chExt cx="4055183" cy="2365968"/>
          </a:xfrm>
        </p:grpSpPr>
        <p:sp>
          <p:nvSpPr>
            <p:cNvPr id="19" name="Line 52"/>
            <p:cNvSpPr>
              <a:spLocks noChangeShapeType="1"/>
            </p:cNvSpPr>
            <p:nvPr/>
          </p:nvSpPr>
          <p:spPr bwMode="auto">
            <a:xfrm flipH="1" flipV="1">
              <a:off x="4724401" y="4617921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4910527" y="5079369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4968876" y="5684721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5394574" y="4500948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00</a:t>
              </a: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6356351" y="4520182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01</a:t>
              </a:r>
            </a:p>
          </p:txBody>
        </p:sp>
        <p:sp>
          <p:nvSpPr>
            <p:cNvPr id="24" name="Text Box 57"/>
            <p:cNvSpPr txBox="1">
              <a:spLocks noChangeArrowheads="1"/>
            </p:cNvSpPr>
            <p:nvPr/>
          </p:nvSpPr>
          <p:spPr bwMode="auto">
            <a:xfrm>
              <a:off x="7200901" y="4500447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11</a:t>
              </a:r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8017632" y="4493669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10</a:t>
              </a:r>
            </a:p>
          </p:txBody>
        </p:sp>
        <p:grpSp>
          <p:nvGrpSpPr>
            <p:cNvPr id="71" name="Gruppo 70"/>
            <p:cNvGrpSpPr/>
            <p:nvPr/>
          </p:nvGrpSpPr>
          <p:grpSpPr>
            <a:xfrm>
              <a:off x="4654599" y="4361870"/>
              <a:ext cx="4055183" cy="2365968"/>
              <a:chOff x="4654599" y="4361870"/>
              <a:chExt cx="4055183" cy="2365968"/>
            </a:xfrm>
          </p:grpSpPr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5257800" y="4998921"/>
                <a:ext cx="3451982" cy="1219200"/>
                <a:chOff x="1536" y="2880"/>
                <a:chExt cx="1152" cy="576"/>
              </a:xfrm>
            </p:grpSpPr>
            <p:sp>
              <p:nvSpPr>
                <p:cNvPr id="14" name="Line 47"/>
                <p:cNvSpPr>
                  <a:spLocks noChangeShapeType="1"/>
                </p:cNvSpPr>
                <p:nvPr/>
              </p:nvSpPr>
              <p:spPr bwMode="auto">
                <a:xfrm>
                  <a:off x="182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5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880"/>
                  <a:ext cx="1152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" name="Line 49"/>
                <p:cNvSpPr>
                  <a:spLocks noChangeShapeType="1"/>
                </p:cNvSpPr>
                <p:nvPr/>
              </p:nvSpPr>
              <p:spPr bwMode="auto">
                <a:xfrm>
                  <a:off x="1536" y="316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" name="Line 50"/>
                <p:cNvSpPr>
                  <a:spLocks noChangeShapeType="1"/>
                </p:cNvSpPr>
                <p:nvPr/>
              </p:nvSpPr>
              <p:spPr bwMode="auto">
                <a:xfrm>
                  <a:off x="2112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26" name="Text Box 59"/>
              <p:cNvSpPr txBox="1">
                <a:spLocks noChangeArrowheads="1"/>
              </p:cNvSpPr>
              <p:nvPr/>
            </p:nvSpPr>
            <p:spPr bwMode="auto">
              <a:xfrm>
                <a:off x="4654599" y="4656021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y</a:t>
                </a:r>
                <a:endParaRPr lang="it-IT" altLang="it-IT" sz="2400" b="1" baseline="-25000" dirty="0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auto">
              <a:xfrm>
                <a:off x="4817555" y="4361870"/>
                <a:ext cx="6508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S R</a:t>
                </a:r>
                <a:endParaRPr lang="it-IT" altLang="it-IT" sz="2400" b="1" baseline="-25000" dirty="0"/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6455499" y="6266173"/>
                <a:ext cx="1310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>
                    <a:latin typeface="Times New Roman" panose="02020603050405020304" pitchFamily="18" charset="0"/>
                  </a:rPr>
                  <a:t>Y, </a:t>
                </a:r>
                <a:r>
                  <a:rPr lang="it-IT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it-IT" sz="2400" b="1" dirty="0"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NQ</a:t>
                </a:r>
              </a:p>
            </p:txBody>
          </p:sp>
        </p:grpSp>
      </p:grpSp>
      <p:sp>
        <p:nvSpPr>
          <p:cNvPr id="76" name="CasellaDiTesto 75"/>
          <p:cNvSpPr txBox="1"/>
          <p:nvPr/>
        </p:nvSpPr>
        <p:spPr>
          <a:xfrm>
            <a:off x="5639575" y="3790902"/>
            <a:ext cx="2558233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/>
              <a:t>T.d.T</a:t>
            </a:r>
            <a:r>
              <a:rPr lang="it-IT" sz="2800" i="1" dirty="0"/>
              <a:t>.  </a:t>
            </a:r>
            <a:r>
              <a:rPr lang="it-IT" sz="2800" b="1" i="1" dirty="0">
                <a:solidFill>
                  <a:srgbClr val="FF0000"/>
                </a:solidFill>
              </a:rPr>
              <a:t>(STEP 5)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5305426" y="5068467"/>
            <a:ext cx="3340786" cy="1079634"/>
            <a:chOff x="5305426" y="5068467"/>
            <a:chExt cx="3340786" cy="1079634"/>
          </a:xfrm>
        </p:grpSpPr>
        <p:sp>
          <p:nvSpPr>
            <p:cNvPr id="35" name="Ovale 34"/>
            <p:cNvSpPr/>
            <p:nvPr/>
          </p:nvSpPr>
          <p:spPr>
            <a:xfrm>
              <a:off x="5305426" y="5077136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e 99"/>
            <p:cNvSpPr/>
            <p:nvPr/>
          </p:nvSpPr>
          <p:spPr>
            <a:xfrm>
              <a:off x="5305426" y="5670046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100"/>
            <p:cNvSpPr/>
            <p:nvPr/>
          </p:nvSpPr>
          <p:spPr>
            <a:xfrm>
              <a:off x="6181109" y="5068467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e 101"/>
            <p:cNvSpPr/>
            <p:nvPr/>
          </p:nvSpPr>
          <p:spPr>
            <a:xfrm>
              <a:off x="7895135" y="5660362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3" name="Gruppo 102"/>
          <p:cNvGrpSpPr/>
          <p:nvPr/>
        </p:nvGrpSpPr>
        <p:grpSpPr>
          <a:xfrm>
            <a:off x="95745" y="915814"/>
            <a:ext cx="3290595" cy="2466453"/>
            <a:chOff x="184542" y="4177667"/>
            <a:chExt cx="3290595" cy="2466453"/>
          </a:xfrm>
        </p:grpSpPr>
        <p:sp>
          <p:nvSpPr>
            <p:cNvPr id="104" name="Text Box 44"/>
            <p:cNvSpPr txBox="1">
              <a:spLocks noChangeArrowheads="1"/>
            </p:cNvSpPr>
            <p:nvPr/>
          </p:nvSpPr>
          <p:spPr bwMode="auto">
            <a:xfrm>
              <a:off x="2189592" y="6182455"/>
              <a:ext cx="128554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B0F0"/>
                  </a:solidFill>
                </a:rPr>
                <a:t>Q = R’ y</a:t>
              </a:r>
            </a:p>
          </p:txBody>
        </p:sp>
        <p:grpSp>
          <p:nvGrpSpPr>
            <p:cNvPr id="105" name="Group 45"/>
            <p:cNvGrpSpPr>
              <a:grpSpLocks/>
            </p:cNvGrpSpPr>
            <p:nvPr/>
          </p:nvGrpSpPr>
          <p:grpSpPr bwMode="auto">
            <a:xfrm>
              <a:off x="184542" y="4177667"/>
              <a:ext cx="3200400" cy="2016125"/>
              <a:chOff x="3072" y="2186"/>
              <a:chExt cx="2016" cy="1270"/>
            </a:xfrm>
          </p:grpSpPr>
          <p:grpSp>
            <p:nvGrpSpPr>
              <p:cNvPr id="106" name="Group 46"/>
              <p:cNvGrpSpPr>
                <a:grpSpLocks/>
              </p:cNvGrpSpPr>
              <p:nvPr/>
            </p:nvGrpSpPr>
            <p:grpSpPr bwMode="auto">
              <a:xfrm>
                <a:off x="3600" y="2688"/>
                <a:ext cx="1488" cy="768"/>
                <a:chOff x="1536" y="2880"/>
                <a:chExt cx="1152" cy="576"/>
              </a:xfrm>
            </p:grpSpPr>
            <p:sp>
              <p:nvSpPr>
                <p:cNvPr id="124" name="Line 47"/>
                <p:cNvSpPr>
                  <a:spLocks noChangeShapeType="1"/>
                </p:cNvSpPr>
                <p:nvPr/>
              </p:nvSpPr>
              <p:spPr bwMode="auto">
                <a:xfrm>
                  <a:off x="182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5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880"/>
                  <a:ext cx="1152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26" name="Line 49"/>
                <p:cNvSpPr>
                  <a:spLocks noChangeShapeType="1"/>
                </p:cNvSpPr>
                <p:nvPr/>
              </p:nvSpPr>
              <p:spPr bwMode="auto">
                <a:xfrm>
                  <a:off x="1536" y="316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7" name="Line 50"/>
                <p:cNvSpPr>
                  <a:spLocks noChangeShapeType="1"/>
                </p:cNvSpPr>
                <p:nvPr/>
              </p:nvSpPr>
              <p:spPr bwMode="auto">
                <a:xfrm>
                  <a:off x="2112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8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07" name="Line 52"/>
              <p:cNvSpPr>
                <a:spLocks noChangeShapeType="1"/>
              </p:cNvSpPr>
              <p:nvPr/>
            </p:nvSpPr>
            <p:spPr bwMode="auto">
              <a:xfrm flipH="1" flipV="1">
                <a:off x="3264" y="244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3408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</a:t>
                </a:r>
              </a:p>
            </p:txBody>
          </p:sp>
          <p:sp>
            <p:nvSpPr>
              <p:cNvPr id="109" name="Text Box 54"/>
              <p:cNvSpPr txBox="1">
                <a:spLocks noChangeArrowheads="1"/>
              </p:cNvSpPr>
              <p:nvPr/>
            </p:nvSpPr>
            <p:spPr bwMode="auto">
              <a:xfrm>
                <a:off x="3418" y="312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  <p:sp>
            <p:nvSpPr>
              <p:cNvPr id="110" name="Text Box 55"/>
              <p:cNvSpPr txBox="1">
                <a:spLocks noChangeArrowheads="1"/>
              </p:cNvSpPr>
              <p:nvPr/>
            </p:nvSpPr>
            <p:spPr bwMode="auto">
              <a:xfrm>
                <a:off x="3628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00</a:t>
                </a:r>
              </a:p>
            </p:txBody>
          </p:sp>
          <p:sp>
            <p:nvSpPr>
              <p:cNvPr id="111" name="Text Box 56"/>
              <p:cNvSpPr txBox="1">
                <a:spLocks noChangeArrowheads="1"/>
              </p:cNvSpPr>
              <p:nvPr/>
            </p:nvSpPr>
            <p:spPr bwMode="auto">
              <a:xfrm>
                <a:off x="4012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01</a:t>
                </a:r>
              </a:p>
            </p:txBody>
          </p:sp>
          <p:sp>
            <p:nvSpPr>
              <p:cNvPr id="112" name="Text Box 57"/>
              <p:cNvSpPr txBox="1">
                <a:spLocks noChangeArrowheads="1"/>
              </p:cNvSpPr>
              <p:nvPr/>
            </p:nvSpPr>
            <p:spPr bwMode="auto">
              <a:xfrm>
                <a:off x="4368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11</a:t>
                </a:r>
              </a:p>
            </p:txBody>
          </p:sp>
          <p:sp>
            <p:nvSpPr>
              <p:cNvPr id="113" name="Text Box 58"/>
              <p:cNvSpPr txBox="1">
                <a:spLocks noChangeArrowheads="1"/>
              </p:cNvSpPr>
              <p:nvPr/>
            </p:nvSpPr>
            <p:spPr bwMode="auto">
              <a:xfrm>
                <a:off x="4732" y="2448"/>
                <a:ext cx="3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10</a:t>
                </a:r>
              </a:p>
            </p:txBody>
          </p:sp>
          <p:sp>
            <p:nvSpPr>
              <p:cNvPr id="114" name="Text Box 59"/>
              <p:cNvSpPr txBox="1">
                <a:spLocks noChangeArrowheads="1"/>
              </p:cNvSpPr>
              <p:nvPr/>
            </p:nvSpPr>
            <p:spPr bwMode="auto">
              <a:xfrm>
                <a:off x="3072" y="240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/>
                  <a:t>y</a:t>
                </a:r>
                <a:endParaRPr lang="it-IT" altLang="it-IT" sz="2400" b="1" baseline="-25000"/>
              </a:p>
            </p:txBody>
          </p:sp>
          <p:sp>
            <p:nvSpPr>
              <p:cNvPr id="115" name="Text Box 60"/>
              <p:cNvSpPr txBox="1">
                <a:spLocks noChangeArrowheads="1"/>
              </p:cNvSpPr>
              <p:nvPr/>
            </p:nvSpPr>
            <p:spPr bwMode="auto">
              <a:xfrm>
                <a:off x="3302" y="2186"/>
                <a:ext cx="4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/>
                  <a:t>S R</a:t>
                </a:r>
                <a:endParaRPr lang="it-IT" altLang="it-IT" sz="2400" b="1" baseline="-25000"/>
              </a:p>
            </p:txBody>
          </p:sp>
          <p:sp>
            <p:nvSpPr>
              <p:cNvPr id="116" name="Text Box 61"/>
              <p:cNvSpPr txBox="1">
                <a:spLocks noChangeArrowheads="1"/>
              </p:cNvSpPr>
              <p:nvPr/>
            </p:nvSpPr>
            <p:spPr bwMode="auto">
              <a:xfrm>
                <a:off x="3686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117" name="Text Box 62"/>
              <p:cNvSpPr txBox="1">
                <a:spLocks noChangeArrowheads="1"/>
              </p:cNvSpPr>
              <p:nvPr/>
            </p:nvSpPr>
            <p:spPr bwMode="auto">
              <a:xfrm>
                <a:off x="4070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118" name="Text Box 63"/>
              <p:cNvSpPr txBox="1">
                <a:spLocks noChangeArrowheads="1"/>
              </p:cNvSpPr>
              <p:nvPr/>
            </p:nvSpPr>
            <p:spPr bwMode="auto">
              <a:xfrm>
                <a:off x="4454" y="2714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-</a:t>
                </a:r>
              </a:p>
            </p:txBody>
          </p:sp>
          <p:sp>
            <p:nvSpPr>
              <p:cNvPr id="119" name="Text Box 64"/>
              <p:cNvSpPr txBox="1">
                <a:spLocks noChangeArrowheads="1"/>
              </p:cNvSpPr>
              <p:nvPr/>
            </p:nvSpPr>
            <p:spPr bwMode="auto">
              <a:xfrm>
                <a:off x="4790" y="271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120" name="Text Box 65"/>
              <p:cNvSpPr txBox="1">
                <a:spLocks noChangeArrowheads="1"/>
              </p:cNvSpPr>
              <p:nvPr/>
            </p:nvSpPr>
            <p:spPr bwMode="auto">
              <a:xfrm>
                <a:off x="3696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  <p:sp>
            <p:nvSpPr>
              <p:cNvPr id="121" name="Text Box 66"/>
              <p:cNvSpPr txBox="1">
                <a:spLocks noChangeArrowheads="1"/>
              </p:cNvSpPr>
              <p:nvPr/>
            </p:nvSpPr>
            <p:spPr bwMode="auto">
              <a:xfrm>
                <a:off x="4080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>
                    <a:solidFill>
                      <a:srgbClr val="00B0F0"/>
                    </a:solidFill>
                  </a:rPr>
                  <a:t>0</a:t>
                </a:r>
              </a:p>
            </p:txBody>
          </p:sp>
          <p:sp>
            <p:nvSpPr>
              <p:cNvPr id="122" name="Text Box 67"/>
              <p:cNvSpPr txBox="1">
                <a:spLocks noChangeArrowheads="1"/>
              </p:cNvSpPr>
              <p:nvPr/>
            </p:nvSpPr>
            <p:spPr bwMode="auto">
              <a:xfrm>
                <a:off x="4444" y="3098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-</a:t>
                </a:r>
              </a:p>
            </p:txBody>
          </p:sp>
          <p:sp>
            <p:nvSpPr>
              <p:cNvPr id="123" name="Text Box 68"/>
              <p:cNvSpPr txBox="1">
                <a:spLocks noChangeArrowheads="1"/>
              </p:cNvSpPr>
              <p:nvPr/>
            </p:nvSpPr>
            <p:spPr bwMode="auto">
              <a:xfrm>
                <a:off x="4790" y="30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</p:grpSp>
      </p:grpSp>
      <p:sp>
        <p:nvSpPr>
          <p:cNvPr id="4" name="CasellaDiTesto 3"/>
          <p:cNvSpPr txBox="1"/>
          <p:nvPr/>
        </p:nvSpPr>
        <p:spPr>
          <a:xfrm>
            <a:off x="393484" y="6120838"/>
            <a:ext cx="3443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/>
              <a:t>Omettiamo la mappa di </a:t>
            </a:r>
            <a:r>
              <a:rPr lang="it-IT" sz="2000" b="1" i="1" dirty="0">
                <a:solidFill>
                  <a:srgbClr val="FF0000"/>
                </a:solidFill>
              </a:rPr>
              <a:t>NQ=Y’</a:t>
            </a:r>
          </a:p>
          <a:p>
            <a:r>
              <a:rPr lang="it-IT" sz="2000" b="1" i="1" dirty="0"/>
              <a:t>e </a:t>
            </a:r>
            <a:r>
              <a:rPr lang="it-IT" sz="2000" b="1" i="1" dirty="0" err="1"/>
              <a:t>disegnamo</a:t>
            </a:r>
            <a:r>
              <a:rPr lang="it-IT" sz="2000" b="1" i="1" dirty="0"/>
              <a:t> la </a:t>
            </a:r>
            <a:r>
              <a:rPr lang="it-IT" sz="2000" b="1" i="1" dirty="0" err="1"/>
              <a:t>T.d.T</a:t>
            </a:r>
            <a:endParaRPr lang="it-IT" sz="2000" b="1" i="1" dirty="0"/>
          </a:p>
        </p:txBody>
      </p:sp>
      <p:sp>
        <p:nvSpPr>
          <p:cNvPr id="42" name="Parentesi graffa chiusa 41"/>
          <p:cNvSpPr/>
          <p:nvPr/>
        </p:nvSpPr>
        <p:spPr>
          <a:xfrm>
            <a:off x="3657600" y="1465244"/>
            <a:ext cx="762000" cy="5363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4079158" y="3227904"/>
            <a:ext cx="1039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Mappe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(STEP 4)</a:t>
            </a:r>
          </a:p>
        </p:txBody>
      </p:sp>
      <p:sp>
        <p:nvSpPr>
          <p:cNvPr id="129" name="CasellaDiTesto 128"/>
          <p:cNvSpPr txBox="1"/>
          <p:nvPr/>
        </p:nvSpPr>
        <p:spPr>
          <a:xfrm>
            <a:off x="85087" y="4883892"/>
            <a:ext cx="118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Dalla slide precedente</a:t>
            </a:r>
          </a:p>
        </p:txBody>
      </p:sp>
    </p:spTree>
    <p:extLst>
      <p:ext uri="{BB962C8B-B14F-4D97-AF65-F5344CB8AC3E}">
        <p14:creationId xmlns:p14="http://schemas.microsoft.com/office/powerpoint/2010/main" val="13554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7" grpId="0"/>
      <p:bldP spid="39" grpId="0"/>
      <p:bldP spid="40" grpId="0"/>
      <p:bldP spid="41" grpId="0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95839" y="248539"/>
            <a:ext cx="8613054" cy="338554"/>
          </a:xfrm>
        </p:spPr>
        <p:txBody>
          <a:bodyPr/>
          <a:lstStyle/>
          <a:p>
            <a:r>
              <a:rPr lang="it-IT" sz="2200" dirty="0" err="1"/>
              <a:t>Disegnamo</a:t>
            </a:r>
            <a:r>
              <a:rPr lang="it-IT" sz="2200" dirty="0"/>
              <a:t> ora il DDS  </a:t>
            </a:r>
            <a:r>
              <a:rPr lang="it-IT" sz="2200" dirty="0">
                <a:solidFill>
                  <a:srgbClr val="FF0000"/>
                </a:solidFill>
              </a:rPr>
              <a:t>(STEP 6) </a:t>
            </a:r>
            <a:r>
              <a:rPr lang="it-IT" sz="2200" dirty="0"/>
              <a:t>e diamo una descrizione a parole </a:t>
            </a:r>
            <a:r>
              <a:rPr lang="it-IT" sz="2200" dirty="0">
                <a:solidFill>
                  <a:srgbClr val="FF0000"/>
                </a:solidFill>
              </a:rPr>
              <a:t>(STEP 7)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387345" y="500744"/>
            <a:ext cx="1866584" cy="1562399"/>
            <a:chOff x="884" y="348"/>
            <a:chExt cx="2158" cy="1609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200" y="864"/>
              <a:ext cx="1200" cy="768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336 h 768"/>
                <a:gd name="T6" fmla="*/ 0 w 1152"/>
                <a:gd name="T7" fmla="*/ 576 h 768"/>
                <a:gd name="T8" fmla="*/ 0 w 1152"/>
                <a:gd name="T9" fmla="*/ 768 h 768"/>
                <a:gd name="T10" fmla="*/ 354 w 1152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flipV="1">
              <a:off x="1200" y="960"/>
              <a:ext cx="1200" cy="816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455 h 768"/>
                <a:gd name="T6" fmla="*/ 0 w 1152"/>
                <a:gd name="T7" fmla="*/ 780 h 768"/>
                <a:gd name="T8" fmla="*/ 0 w 1152"/>
                <a:gd name="T9" fmla="*/ 1040 h 768"/>
                <a:gd name="T10" fmla="*/ 354 w 1152"/>
                <a:gd name="T11" fmla="*/ 104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960" y="720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960" y="1872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1488" y="672"/>
              <a:ext cx="624" cy="373"/>
              <a:chOff x="3504" y="768"/>
              <a:chExt cx="958" cy="495"/>
            </a:xfrm>
          </p:grpSpPr>
          <p:grpSp>
            <p:nvGrpSpPr>
              <p:cNvPr id="27" name="Group 9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33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8" name="Group 15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29" name="Freeform 16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" name="Freeform 17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Freeform 18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19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488" y="1584"/>
              <a:ext cx="624" cy="373"/>
              <a:chOff x="3504" y="768"/>
              <a:chExt cx="958" cy="495"/>
            </a:xfrm>
          </p:grpSpPr>
          <p:grpSp>
            <p:nvGrpSpPr>
              <p:cNvPr id="16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22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7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18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928" y="34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S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884" y="150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R</a:t>
              </a:r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2410" y="1584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399" y="649"/>
              <a:ext cx="64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NQ</a:t>
              </a:r>
            </a:p>
          </p:txBody>
        </p:sp>
      </p:grpSp>
      <p:grpSp>
        <p:nvGrpSpPr>
          <p:cNvPr id="46" name="Group 91"/>
          <p:cNvGrpSpPr>
            <a:grpSpLocks/>
          </p:cNvGrpSpPr>
          <p:nvPr/>
        </p:nvGrpSpPr>
        <p:grpSpPr bwMode="auto">
          <a:xfrm>
            <a:off x="531279" y="5625655"/>
            <a:ext cx="3583560" cy="899352"/>
            <a:chOff x="192" y="2098"/>
            <a:chExt cx="2574" cy="790"/>
          </a:xfrm>
        </p:grpSpPr>
        <p:sp>
          <p:nvSpPr>
            <p:cNvPr id="47" name="Oval 65"/>
            <p:cNvSpPr>
              <a:spLocks noChangeArrowheads="1"/>
            </p:cNvSpPr>
            <p:nvPr/>
          </p:nvSpPr>
          <p:spPr bwMode="auto">
            <a:xfrm>
              <a:off x="192" y="2131"/>
              <a:ext cx="755" cy="75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8" name="Rectangle 66"/>
            <p:cNvSpPr>
              <a:spLocks noChangeArrowheads="1"/>
            </p:cNvSpPr>
            <p:nvPr/>
          </p:nvSpPr>
          <p:spPr bwMode="auto">
            <a:xfrm>
              <a:off x="523" y="2313"/>
              <a:ext cx="111" cy="32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9" name="Oval 67"/>
            <p:cNvSpPr>
              <a:spLocks noChangeArrowheads="1"/>
            </p:cNvSpPr>
            <p:nvPr/>
          </p:nvSpPr>
          <p:spPr bwMode="auto">
            <a:xfrm>
              <a:off x="2011" y="2098"/>
              <a:ext cx="755" cy="75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0" name="Rectangle 68"/>
            <p:cNvSpPr>
              <a:spLocks noChangeArrowheads="1"/>
            </p:cNvSpPr>
            <p:nvPr/>
          </p:nvSpPr>
          <p:spPr bwMode="auto">
            <a:xfrm>
              <a:off x="2334" y="2281"/>
              <a:ext cx="111" cy="32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00"/>
                  </a:solidFill>
                </a:rPr>
                <a:t>1</a:t>
              </a:r>
              <a:endParaRPr lang="it-IT" altLang="it-IT" sz="2800" b="1" dirty="0"/>
            </a:p>
          </p:txBody>
        </p:sp>
      </p:grpSp>
      <p:sp>
        <p:nvSpPr>
          <p:cNvPr id="68" name="CasellaDiTesto 67"/>
          <p:cNvSpPr txBox="1"/>
          <p:nvPr/>
        </p:nvSpPr>
        <p:spPr>
          <a:xfrm>
            <a:off x="446192" y="936717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S: SET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390220" y="1275850"/>
            <a:ext cx="108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R: RESET</a:t>
            </a:r>
          </a:p>
        </p:txBody>
      </p:sp>
      <p:grpSp>
        <p:nvGrpSpPr>
          <p:cNvPr id="113" name="Gruppo 112"/>
          <p:cNvGrpSpPr/>
          <p:nvPr/>
        </p:nvGrpSpPr>
        <p:grpSpPr>
          <a:xfrm>
            <a:off x="98652" y="2057968"/>
            <a:ext cx="5408895" cy="1856251"/>
            <a:chOff x="4654599" y="4361870"/>
            <a:chExt cx="5408895" cy="1856251"/>
          </a:xfrm>
        </p:grpSpPr>
        <p:sp>
          <p:nvSpPr>
            <p:cNvPr id="79" name="Text Box 61"/>
            <p:cNvSpPr txBox="1">
              <a:spLocks noChangeArrowheads="1"/>
            </p:cNvSpPr>
            <p:nvPr/>
          </p:nvSpPr>
          <p:spPr bwMode="auto">
            <a:xfrm>
              <a:off x="5288321" y="5093526"/>
              <a:ext cx="3385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</a:t>
              </a:r>
              <a:endParaRPr lang="it-IT" altLang="it-IT" sz="2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 Box 62"/>
            <p:cNvSpPr txBox="1">
              <a:spLocks noChangeArrowheads="1"/>
            </p:cNvSpPr>
            <p:nvPr/>
          </p:nvSpPr>
          <p:spPr bwMode="auto">
            <a:xfrm>
              <a:off x="6208911" y="5052850"/>
              <a:ext cx="7232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0,</a:t>
              </a:r>
              <a:r>
                <a:rPr lang="it-IT" altLang="it-IT" sz="2400" dirty="0">
                  <a:solidFill>
                    <a:srgbClr val="00B0F0"/>
                  </a:solidFill>
                </a:rPr>
                <a:t>0</a:t>
              </a:r>
              <a:r>
                <a:rPr lang="it-IT" altLang="it-IT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1" name="Text Box 63"/>
            <p:cNvSpPr txBox="1">
              <a:spLocks noChangeArrowheads="1"/>
            </p:cNvSpPr>
            <p:nvPr/>
          </p:nvSpPr>
          <p:spPr bwMode="auto">
            <a:xfrm>
              <a:off x="7301452" y="5052850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-</a:t>
              </a:r>
            </a:p>
          </p:txBody>
        </p:sp>
        <p:sp>
          <p:nvSpPr>
            <p:cNvPr id="82" name="Text Box 64"/>
            <p:cNvSpPr txBox="1">
              <a:spLocks noChangeArrowheads="1"/>
            </p:cNvSpPr>
            <p:nvPr/>
          </p:nvSpPr>
          <p:spPr bwMode="auto">
            <a:xfrm>
              <a:off x="7941735" y="5040196"/>
              <a:ext cx="7232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1,00</a:t>
              </a:r>
              <a:endParaRPr lang="it-IT" altLang="it-IT" sz="2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 Box 65"/>
            <p:cNvSpPr txBox="1">
              <a:spLocks noChangeArrowheads="1"/>
            </p:cNvSpPr>
            <p:nvPr/>
          </p:nvSpPr>
          <p:spPr bwMode="auto">
            <a:xfrm>
              <a:off x="5361255" y="5678710"/>
              <a:ext cx="32249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         0         -         1</a:t>
              </a:r>
            </a:p>
          </p:txBody>
        </p:sp>
        <p:sp>
          <p:nvSpPr>
            <p:cNvPr id="84" name="Text Box 65"/>
            <p:cNvSpPr txBox="1">
              <a:spLocks noChangeArrowheads="1"/>
            </p:cNvSpPr>
            <p:nvPr/>
          </p:nvSpPr>
          <p:spPr bwMode="auto">
            <a:xfrm>
              <a:off x="5495572" y="5679008"/>
              <a:ext cx="32249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00B0F0"/>
                  </a:solidFill>
                </a:rPr>
                <a:t>,1        ,0         ,-        ,1</a:t>
              </a:r>
            </a:p>
          </p:txBody>
        </p:sp>
        <p:sp>
          <p:nvSpPr>
            <p:cNvPr id="85" name="Text Box 65"/>
            <p:cNvSpPr txBox="1">
              <a:spLocks noChangeArrowheads="1"/>
            </p:cNvSpPr>
            <p:nvPr/>
          </p:nvSpPr>
          <p:spPr bwMode="auto">
            <a:xfrm>
              <a:off x="5697470" y="5670984"/>
              <a:ext cx="32249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FF0000"/>
                  </a:solidFill>
                </a:rPr>
                <a:t>0          1         -          0</a:t>
              </a:r>
            </a:p>
          </p:txBody>
        </p:sp>
        <p:sp>
          <p:nvSpPr>
            <p:cNvPr id="86" name="Text Box 61"/>
            <p:cNvSpPr txBox="1">
              <a:spLocks noChangeArrowheads="1"/>
            </p:cNvSpPr>
            <p:nvPr/>
          </p:nvSpPr>
          <p:spPr bwMode="auto">
            <a:xfrm>
              <a:off x="5447925" y="5093526"/>
              <a:ext cx="41549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,</a:t>
              </a:r>
              <a:r>
                <a:rPr lang="it-IT" altLang="it-IT" sz="2400" dirty="0">
                  <a:solidFill>
                    <a:srgbClr val="00B0F0"/>
                  </a:solidFill>
                </a:rPr>
                <a:t>0</a:t>
              </a:r>
              <a:endParaRPr lang="it-IT" altLang="it-IT" sz="2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 Box 61"/>
            <p:cNvSpPr txBox="1">
              <a:spLocks noChangeArrowheads="1"/>
            </p:cNvSpPr>
            <p:nvPr/>
          </p:nvSpPr>
          <p:spPr bwMode="auto">
            <a:xfrm>
              <a:off x="5717949" y="5077136"/>
              <a:ext cx="3385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9" name="Line 52"/>
            <p:cNvSpPr>
              <a:spLocks noChangeShapeType="1"/>
            </p:cNvSpPr>
            <p:nvPr/>
          </p:nvSpPr>
          <p:spPr bwMode="auto">
            <a:xfrm flipH="1" flipV="1">
              <a:off x="4724401" y="4617921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" name="Text Box 53"/>
            <p:cNvSpPr txBox="1">
              <a:spLocks noChangeArrowheads="1"/>
            </p:cNvSpPr>
            <p:nvPr/>
          </p:nvSpPr>
          <p:spPr bwMode="auto">
            <a:xfrm>
              <a:off x="4910527" y="5079369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1" name="Text Box 54"/>
            <p:cNvSpPr txBox="1">
              <a:spLocks noChangeArrowheads="1"/>
            </p:cNvSpPr>
            <p:nvPr/>
          </p:nvSpPr>
          <p:spPr bwMode="auto">
            <a:xfrm>
              <a:off x="4968876" y="5684721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92" name="Text Box 55"/>
            <p:cNvSpPr txBox="1">
              <a:spLocks noChangeArrowheads="1"/>
            </p:cNvSpPr>
            <p:nvPr/>
          </p:nvSpPr>
          <p:spPr bwMode="auto">
            <a:xfrm>
              <a:off x="5394574" y="4500948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00</a:t>
              </a:r>
            </a:p>
          </p:txBody>
        </p:sp>
        <p:sp>
          <p:nvSpPr>
            <p:cNvPr id="93" name="Text Box 56"/>
            <p:cNvSpPr txBox="1">
              <a:spLocks noChangeArrowheads="1"/>
            </p:cNvSpPr>
            <p:nvPr/>
          </p:nvSpPr>
          <p:spPr bwMode="auto">
            <a:xfrm>
              <a:off x="6356351" y="4520182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01</a:t>
              </a:r>
            </a:p>
          </p:txBody>
        </p:sp>
        <p:sp>
          <p:nvSpPr>
            <p:cNvPr id="94" name="Text Box 57"/>
            <p:cNvSpPr txBox="1">
              <a:spLocks noChangeArrowheads="1"/>
            </p:cNvSpPr>
            <p:nvPr/>
          </p:nvSpPr>
          <p:spPr bwMode="auto">
            <a:xfrm>
              <a:off x="7200901" y="4500447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11</a:t>
              </a:r>
            </a:p>
          </p:txBody>
        </p:sp>
        <p:sp>
          <p:nvSpPr>
            <p:cNvPr id="95" name="Text Box 58"/>
            <p:cNvSpPr txBox="1">
              <a:spLocks noChangeArrowheads="1"/>
            </p:cNvSpPr>
            <p:nvPr/>
          </p:nvSpPr>
          <p:spPr bwMode="auto">
            <a:xfrm>
              <a:off x="8017632" y="4493669"/>
              <a:ext cx="56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10</a:t>
              </a:r>
            </a:p>
          </p:txBody>
        </p:sp>
        <p:grpSp>
          <p:nvGrpSpPr>
            <p:cNvPr id="97" name="Group 46"/>
            <p:cNvGrpSpPr>
              <a:grpSpLocks/>
            </p:cNvGrpSpPr>
            <p:nvPr/>
          </p:nvGrpSpPr>
          <p:grpSpPr bwMode="auto">
            <a:xfrm>
              <a:off x="5257800" y="4998921"/>
              <a:ext cx="3451982" cy="1219200"/>
              <a:chOff x="1536" y="2880"/>
              <a:chExt cx="1152" cy="576"/>
            </a:xfrm>
          </p:grpSpPr>
          <p:sp>
            <p:nvSpPr>
              <p:cNvPr id="103" name="Line 47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" name="Rectangle 48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115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5" name="Line 49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6" name="Line 50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7" name="Line 51"/>
              <p:cNvSpPr>
                <a:spLocks noChangeShapeType="1"/>
              </p:cNvSpPr>
              <p:nvPr/>
            </p:nvSpPr>
            <p:spPr bwMode="auto">
              <a:xfrm>
                <a:off x="2400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8" name="Text Box 59"/>
            <p:cNvSpPr txBox="1">
              <a:spLocks noChangeArrowheads="1"/>
            </p:cNvSpPr>
            <p:nvPr/>
          </p:nvSpPr>
          <p:spPr bwMode="auto">
            <a:xfrm>
              <a:off x="4654599" y="4656021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</a:t>
              </a:r>
              <a:endParaRPr lang="it-IT" altLang="it-IT" sz="2400" b="1" baseline="-25000" dirty="0"/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auto">
            <a:xfrm>
              <a:off x="4817555" y="4361870"/>
              <a:ext cx="65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S R</a:t>
              </a:r>
              <a:endParaRPr lang="it-IT" altLang="it-IT" sz="2400" b="1" baseline="-25000" dirty="0"/>
            </a:p>
          </p:txBody>
        </p:sp>
        <p:sp>
          <p:nvSpPr>
            <p:cNvPr id="100" name="CasellaDiTesto 99"/>
            <p:cNvSpPr txBox="1"/>
            <p:nvPr/>
          </p:nvSpPr>
          <p:spPr>
            <a:xfrm>
              <a:off x="8752942" y="4998921"/>
              <a:ext cx="1310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</a:rPr>
                <a:t>Y, </a:t>
              </a:r>
              <a:r>
                <a:rPr lang="it-IT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Q</a:t>
              </a:r>
              <a:r>
                <a:rPr lang="it-IT" sz="2400" b="1" dirty="0">
                  <a:latin typeface="Times New Roman" panose="02020603050405020304" pitchFamily="18" charset="0"/>
                </a:rPr>
                <a:t> </a:t>
              </a:r>
              <a:r>
                <a:rPr lang="it-IT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NQ</a:t>
              </a:r>
            </a:p>
          </p:txBody>
        </p:sp>
        <p:sp>
          <p:nvSpPr>
            <p:cNvPr id="109" name="Ovale 108"/>
            <p:cNvSpPr/>
            <p:nvPr/>
          </p:nvSpPr>
          <p:spPr>
            <a:xfrm>
              <a:off x="5305426" y="5077136"/>
              <a:ext cx="751077" cy="478055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Ovale 109"/>
            <p:cNvSpPr/>
            <p:nvPr/>
          </p:nvSpPr>
          <p:spPr>
            <a:xfrm>
              <a:off x="5305426" y="5670046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Ovale 110"/>
            <p:cNvSpPr/>
            <p:nvPr/>
          </p:nvSpPr>
          <p:spPr>
            <a:xfrm>
              <a:off x="6181109" y="5068467"/>
              <a:ext cx="751077" cy="478055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Ovale 111"/>
            <p:cNvSpPr/>
            <p:nvPr/>
          </p:nvSpPr>
          <p:spPr>
            <a:xfrm>
              <a:off x="7895135" y="5660362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98783" y="4495144"/>
            <a:ext cx="3616059" cy="2302362"/>
            <a:chOff x="384471" y="4397954"/>
            <a:chExt cx="3616059" cy="2302362"/>
          </a:xfrm>
        </p:grpSpPr>
        <p:grpSp>
          <p:nvGrpSpPr>
            <p:cNvPr id="65" name="Group 93"/>
            <p:cNvGrpSpPr>
              <a:grpSpLocks/>
            </p:cNvGrpSpPr>
            <p:nvPr/>
          </p:nvGrpSpPr>
          <p:grpSpPr bwMode="auto">
            <a:xfrm>
              <a:off x="384471" y="4710437"/>
              <a:ext cx="1155800" cy="964912"/>
              <a:chOff x="136" y="1262"/>
              <a:chExt cx="608" cy="978"/>
            </a:xfrm>
          </p:grpSpPr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136" y="1784"/>
                <a:ext cx="608" cy="456"/>
              </a:xfrm>
              <a:custGeom>
                <a:avLst/>
                <a:gdLst>
                  <a:gd name="T0" fmla="*/ 128 w 728"/>
                  <a:gd name="T1" fmla="*/ 456 h 456"/>
                  <a:gd name="T2" fmla="*/ 32 w 728"/>
                  <a:gd name="T3" fmla="*/ 360 h 456"/>
                  <a:gd name="T4" fmla="*/ 32 w 728"/>
                  <a:gd name="T5" fmla="*/ 168 h 456"/>
                  <a:gd name="T6" fmla="*/ 224 w 728"/>
                  <a:gd name="T7" fmla="*/ 24 h 456"/>
                  <a:gd name="T8" fmla="*/ 560 w 728"/>
                  <a:gd name="T9" fmla="*/ 24 h 456"/>
                  <a:gd name="T10" fmla="*/ 704 w 728"/>
                  <a:gd name="T11" fmla="*/ 168 h 456"/>
                  <a:gd name="T12" fmla="*/ 704 w 728"/>
                  <a:gd name="T13" fmla="*/ 360 h 456"/>
                  <a:gd name="T14" fmla="*/ 560 w 728"/>
                  <a:gd name="T15" fmla="*/ 456 h 4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8" h="456">
                    <a:moveTo>
                      <a:pt x="128" y="456"/>
                    </a:moveTo>
                    <a:cubicBezTo>
                      <a:pt x="88" y="432"/>
                      <a:pt x="48" y="408"/>
                      <a:pt x="32" y="360"/>
                    </a:cubicBezTo>
                    <a:cubicBezTo>
                      <a:pt x="16" y="312"/>
                      <a:pt x="0" y="224"/>
                      <a:pt x="32" y="168"/>
                    </a:cubicBezTo>
                    <a:cubicBezTo>
                      <a:pt x="64" y="112"/>
                      <a:pt x="136" y="48"/>
                      <a:pt x="224" y="24"/>
                    </a:cubicBezTo>
                    <a:cubicBezTo>
                      <a:pt x="312" y="0"/>
                      <a:pt x="480" y="0"/>
                      <a:pt x="560" y="24"/>
                    </a:cubicBezTo>
                    <a:cubicBezTo>
                      <a:pt x="640" y="48"/>
                      <a:pt x="680" y="112"/>
                      <a:pt x="704" y="168"/>
                    </a:cubicBezTo>
                    <a:cubicBezTo>
                      <a:pt x="728" y="224"/>
                      <a:pt x="728" y="312"/>
                      <a:pt x="704" y="360"/>
                    </a:cubicBezTo>
                    <a:cubicBezTo>
                      <a:pt x="680" y="408"/>
                      <a:pt x="576" y="440"/>
                      <a:pt x="560" y="456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050"/>
              </a:p>
            </p:txBody>
          </p:sp>
          <p:sp>
            <p:nvSpPr>
              <p:cNvPr id="67" name="Rectangle 79"/>
              <p:cNvSpPr>
                <a:spLocks noChangeArrowheads="1"/>
              </p:cNvSpPr>
              <p:nvPr/>
            </p:nvSpPr>
            <p:spPr bwMode="auto">
              <a:xfrm>
                <a:off x="335" y="1262"/>
                <a:ext cx="243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>
                    <a:solidFill>
                      <a:srgbClr val="000000"/>
                    </a:solidFill>
                  </a:rPr>
                  <a:t>00,01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>
                    <a:solidFill>
                      <a:srgbClr val="000000"/>
                    </a:solidFill>
                  </a:rPr>
                  <a:t>01,01</a:t>
                </a:r>
              </a:p>
            </p:txBody>
          </p:sp>
        </p:grpSp>
        <p:grpSp>
          <p:nvGrpSpPr>
            <p:cNvPr id="114" name="Group 93"/>
            <p:cNvGrpSpPr>
              <a:grpSpLocks/>
            </p:cNvGrpSpPr>
            <p:nvPr/>
          </p:nvGrpSpPr>
          <p:grpSpPr bwMode="auto">
            <a:xfrm>
              <a:off x="3021745" y="4616601"/>
              <a:ext cx="978785" cy="980535"/>
              <a:chOff x="208" y="1392"/>
              <a:chExt cx="728" cy="816"/>
            </a:xfrm>
          </p:grpSpPr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08" y="1841"/>
                <a:ext cx="728" cy="367"/>
              </a:xfrm>
              <a:custGeom>
                <a:avLst/>
                <a:gdLst>
                  <a:gd name="T0" fmla="*/ 128 w 728"/>
                  <a:gd name="T1" fmla="*/ 456 h 456"/>
                  <a:gd name="T2" fmla="*/ 32 w 728"/>
                  <a:gd name="T3" fmla="*/ 360 h 456"/>
                  <a:gd name="T4" fmla="*/ 32 w 728"/>
                  <a:gd name="T5" fmla="*/ 168 h 456"/>
                  <a:gd name="T6" fmla="*/ 224 w 728"/>
                  <a:gd name="T7" fmla="*/ 24 h 456"/>
                  <a:gd name="T8" fmla="*/ 560 w 728"/>
                  <a:gd name="T9" fmla="*/ 24 h 456"/>
                  <a:gd name="T10" fmla="*/ 704 w 728"/>
                  <a:gd name="T11" fmla="*/ 168 h 456"/>
                  <a:gd name="T12" fmla="*/ 704 w 728"/>
                  <a:gd name="T13" fmla="*/ 360 h 456"/>
                  <a:gd name="T14" fmla="*/ 560 w 728"/>
                  <a:gd name="T15" fmla="*/ 456 h 4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8" h="456">
                    <a:moveTo>
                      <a:pt x="128" y="456"/>
                    </a:moveTo>
                    <a:cubicBezTo>
                      <a:pt x="88" y="432"/>
                      <a:pt x="48" y="408"/>
                      <a:pt x="32" y="360"/>
                    </a:cubicBezTo>
                    <a:cubicBezTo>
                      <a:pt x="16" y="312"/>
                      <a:pt x="0" y="224"/>
                      <a:pt x="32" y="168"/>
                    </a:cubicBezTo>
                    <a:cubicBezTo>
                      <a:pt x="64" y="112"/>
                      <a:pt x="136" y="48"/>
                      <a:pt x="224" y="24"/>
                    </a:cubicBezTo>
                    <a:cubicBezTo>
                      <a:pt x="312" y="0"/>
                      <a:pt x="480" y="0"/>
                      <a:pt x="560" y="24"/>
                    </a:cubicBezTo>
                    <a:cubicBezTo>
                      <a:pt x="640" y="48"/>
                      <a:pt x="680" y="112"/>
                      <a:pt x="704" y="168"/>
                    </a:cubicBezTo>
                    <a:cubicBezTo>
                      <a:pt x="728" y="224"/>
                      <a:pt x="728" y="312"/>
                      <a:pt x="704" y="360"/>
                    </a:cubicBezTo>
                    <a:cubicBezTo>
                      <a:pt x="680" y="408"/>
                      <a:pt x="576" y="440"/>
                      <a:pt x="560" y="456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050"/>
              </a:p>
            </p:txBody>
          </p:sp>
          <p:sp>
            <p:nvSpPr>
              <p:cNvPr id="116" name="Rectangle 79"/>
              <p:cNvSpPr>
                <a:spLocks noChangeArrowheads="1"/>
              </p:cNvSpPr>
              <p:nvPr/>
            </p:nvSpPr>
            <p:spPr bwMode="auto">
              <a:xfrm>
                <a:off x="421" y="1392"/>
                <a:ext cx="343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>
                    <a:solidFill>
                      <a:srgbClr val="000000"/>
                    </a:solidFill>
                  </a:rPr>
                  <a:t>00,10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>
                    <a:solidFill>
                      <a:srgbClr val="000000"/>
                    </a:solidFill>
                  </a:rPr>
                  <a:t>10,10</a:t>
                </a:r>
              </a:p>
            </p:txBody>
          </p:sp>
        </p:grpSp>
        <p:grpSp>
          <p:nvGrpSpPr>
            <p:cNvPr id="117" name="Group 90"/>
            <p:cNvGrpSpPr>
              <a:grpSpLocks/>
            </p:cNvGrpSpPr>
            <p:nvPr/>
          </p:nvGrpSpPr>
          <p:grpSpPr bwMode="auto">
            <a:xfrm>
              <a:off x="1399470" y="6225653"/>
              <a:ext cx="1659920" cy="474663"/>
              <a:chOff x="912" y="2688"/>
              <a:chExt cx="1104" cy="299"/>
            </a:xfrm>
          </p:grpSpPr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 flipH="1" flipV="1">
                <a:off x="912" y="2688"/>
                <a:ext cx="1104" cy="144"/>
              </a:xfrm>
              <a:custGeom>
                <a:avLst/>
                <a:gdLst>
                  <a:gd name="T0" fmla="*/ 0 w 1104"/>
                  <a:gd name="T1" fmla="*/ 6287 h 56"/>
                  <a:gd name="T2" fmla="*/ 192 w 1104"/>
                  <a:gd name="T3" fmla="*/ 918 h 56"/>
                  <a:gd name="T4" fmla="*/ 912 w 1104"/>
                  <a:gd name="T5" fmla="*/ 918 h 56"/>
                  <a:gd name="T6" fmla="*/ 1104 w 1104"/>
                  <a:gd name="T7" fmla="*/ 6287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56">
                    <a:moveTo>
                      <a:pt x="0" y="56"/>
                    </a:moveTo>
                    <a:cubicBezTo>
                      <a:pt x="20" y="36"/>
                      <a:pt x="40" y="16"/>
                      <a:pt x="192" y="8"/>
                    </a:cubicBezTo>
                    <a:cubicBezTo>
                      <a:pt x="344" y="0"/>
                      <a:pt x="760" y="0"/>
                      <a:pt x="912" y="8"/>
                    </a:cubicBezTo>
                    <a:cubicBezTo>
                      <a:pt x="1064" y="16"/>
                      <a:pt x="1084" y="36"/>
                      <a:pt x="1104" y="56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050"/>
              </a:p>
            </p:txBody>
          </p:sp>
          <p:sp>
            <p:nvSpPr>
              <p:cNvPr id="119" name="Rectangle 83"/>
              <p:cNvSpPr>
                <a:spLocks noChangeArrowheads="1"/>
              </p:cNvSpPr>
              <p:nvPr/>
            </p:nvSpPr>
            <p:spPr bwMode="auto">
              <a:xfrm>
                <a:off x="1155" y="2880"/>
                <a:ext cx="60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100" b="1">
                    <a:solidFill>
                      <a:srgbClr val="000000"/>
                    </a:solidFill>
                  </a:rPr>
                  <a:t>set = 0, reset = 1</a:t>
                </a:r>
              </a:p>
            </p:txBody>
          </p:sp>
        </p:grpSp>
        <p:grpSp>
          <p:nvGrpSpPr>
            <p:cNvPr id="120" name="Group 89"/>
            <p:cNvGrpSpPr>
              <a:grpSpLocks/>
            </p:cNvGrpSpPr>
            <p:nvPr/>
          </p:nvGrpSpPr>
          <p:grpSpPr bwMode="auto">
            <a:xfrm>
              <a:off x="1380352" y="5404296"/>
              <a:ext cx="1619447" cy="353851"/>
              <a:chOff x="912" y="1968"/>
              <a:chExt cx="1104" cy="384"/>
            </a:xfrm>
          </p:grpSpPr>
          <p:sp>
            <p:nvSpPr>
              <p:cNvPr id="121" name="Rectangle 23"/>
              <p:cNvSpPr>
                <a:spLocks noChangeArrowheads="1"/>
              </p:cNvSpPr>
              <p:nvPr/>
            </p:nvSpPr>
            <p:spPr bwMode="auto">
              <a:xfrm>
                <a:off x="1155" y="1968"/>
                <a:ext cx="60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100" b="1" dirty="0">
                    <a:solidFill>
                      <a:srgbClr val="000000"/>
                    </a:solidFill>
                  </a:rPr>
                  <a:t>set = 1, reset = 0</a:t>
                </a:r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912" y="2208"/>
                <a:ext cx="1104" cy="144"/>
              </a:xfrm>
              <a:custGeom>
                <a:avLst/>
                <a:gdLst>
                  <a:gd name="T0" fmla="*/ 0 w 1104"/>
                  <a:gd name="T1" fmla="*/ 6287 h 56"/>
                  <a:gd name="T2" fmla="*/ 192 w 1104"/>
                  <a:gd name="T3" fmla="*/ 918 h 56"/>
                  <a:gd name="T4" fmla="*/ 912 w 1104"/>
                  <a:gd name="T5" fmla="*/ 918 h 56"/>
                  <a:gd name="T6" fmla="*/ 1104 w 1104"/>
                  <a:gd name="T7" fmla="*/ 6287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56">
                    <a:moveTo>
                      <a:pt x="0" y="56"/>
                    </a:moveTo>
                    <a:cubicBezTo>
                      <a:pt x="20" y="36"/>
                      <a:pt x="40" y="16"/>
                      <a:pt x="192" y="8"/>
                    </a:cubicBezTo>
                    <a:cubicBezTo>
                      <a:pt x="344" y="0"/>
                      <a:pt x="760" y="0"/>
                      <a:pt x="912" y="8"/>
                    </a:cubicBezTo>
                    <a:cubicBezTo>
                      <a:pt x="1064" y="16"/>
                      <a:pt x="1084" y="36"/>
                      <a:pt x="1104" y="56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050"/>
              </a:p>
            </p:txBody>
          </p:sp>
        </p:grpSp>
        <p:sp>
          <p:nvSpPr>
            <p:cNvPr id="127" name="CasellaDiTesto 126"/>
            <p:cNvSpPr txBox="1"/>
            <p:nvPr/>
          </p:nvSpPr>
          <p:spPr>
            <a:xfrm>
              <a:off x="1431617" y="5611729"/>
              <a:ext cx="1411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FF0000"/>
                  </a:solidFill>
                </a:rPr>
                <a:t>Possiamo considerare  le uscite indifferenti nelle transizioni!</a:t>
              </a:r>
            </a:p>
          </p:txBody>
        </p:sp>
        <p:sp>
          <p:nvSpPr>
            <p:cNvPr id="128" name="CasellaDiTesto 127"/>
            <p:cNvSpPr txBox="1"/>
            <p:nvPr/>
          </p:nvSpPr>
          <p:spPr>
            <a:xfrm>
              <a:off x="520172" y="4397954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S R, Q NQ</a:t>
              </a:r>
            </a:p>
          </p:txBody>
        </p:sp>
      </p:grpSp>
      <p:sp>
        <p:nvSpPr>
          <p:cNvPr id="129" name="Text Box 80"/>
          <p:cNvSpPr txBox="1">
            <a:spLocks noChangeArrowheads="1"/>
          </p:cNvSpPr>
          <p:nvPr/>
        </p:nvSpPr>
        <p:spPr bwMode="auto">
          <a:xfrm>
            <a:off x="5541671" y="2443382"/>
            <a:ext cx="360232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La rete ha due comandi:  </a:t>
            </a:r>
            <a:r>
              <a:rPr lang="it-IT" altLang="it-IT" sz="1800" b="1" i="1" dirty="0"/>
              <a:t>set</a:t>
            </a:r>
            <a:r>
              <a:rPr lang="it-IT" altLang="it-IT" sz="1800" i="1" dirty="0"/>
              <a:t> </a:t>
            </a:r>
            <a:r>
              <a:rPr lang="it-IT" altLang="it-IT" sz="1800" dirty="0"/>
              <a:t>e</a:t>
            </a:r>
            <a:r>
              <a:rPr lang="it-IT" altLang="it-IT" sz="1800" i="1" dirty="0"/>
              <a:t> </a:t>
            </a:r>
            <a:r>
              <a:rPr lang="it-IT" altLang="it-IT" sz="1800" b="1" i="1" dirty="0"/>
              <a:t>reset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Il </a:t>
            </a:r>
            <a:r>
              <a:rPr lang="it-IT" altLang="it-IT" sz="1800" b="1" i="1" dirty="0"/>
              <a:t>comando di set</a:t>
            </a:r>
            <a:r>
              <a:rPr lang="it-IT" altLang="it-IT" sz="1800" dirty="0"/>
              <a:t>  serve per memorizzare il valore 1, il </a:t>
            </a:r>
            <a:r>
              <a:rPr lang="it-IT" altLang="it-IT" sz="1800" b="1" i="1" dirty="0"/>
              <a:t>comando di reset</a:t>
            </a:r>
            <a:r>
              <a:rPr lang="it-IT" altLang="it-IT" sz="1800" dirty="0"/>
              <a:t> serve per memorizzare il valore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Lo stato ricorda quale è stato l’ultimo comando ricevuto (1: set, 0: reset)</a:t>
            </a:r>
          </a:p>
        </p:txBody>
      </p:sp>
      <p:sp>
        <p:nvSpPr>
          <p:cNvPr id="146" name="CasellaDiTesto 145"/>
          <p:cNvSpPr txBox="1"/>
          <p:nvPr/>
        </p:nvSpPr>
        <p:spPr>
          <a:xfrm>
            <a:off x="5020289" y="5855826"/>
            <a:ext cx="38086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La rete analizzata si chiama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FLIP FLOP SET RESET A NOR  </a:t>
            </a:r>
            <a:endParaRPr lang="it-IT" altLang="it-IT" sz="2400" b="1" i="1" dirty="0">
              <a:solidFill>
                <a:srgbClr val="FF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856015" y="838200"/>
            <a:ext cx="4038808" cy="1644045"/>
            <a:chOff x="4556861" y="685800"/>
            <a:chExt cx="4340674" cy="179644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61" y="685800"/>
              <a:ext cx="3336256" cy="1796445"/>
            </a:xfrm>
            <a:prstGeom prst="rect">
              <a:avLst/>
            </a:prstGeom>
          </p:spPr>
        </p:pic>
        <p:sp>
          <p:nvSpPr>
            <p:cNvPr id="40" name="Freeform 79"/>
            <p:cNvSpPr>
              <a:spLocks noChangeAspect="1"/>
            </p:cNvSpPr>
            <p:nvPr/>
          </p:nvSpPr>
          <p:spPr bwMode="auto">
            <a:xfrm>
              <a:off x="7528963" y="907480"/>
              <a:ext cx="604838" cy="612775"/>
            </a:xfrm>
            <a:custGeom>
              <a:avLst/>
              <a:gdLst>
                <a:gd name="T0" fmla="*/ 18669 w 144"/>
                <a:gd name="T1" fmla="*/ 9275 h 146"/>
                <a:gd name="T2" fmla="*/ 0 w 144"/>
                <a:gd name="T3" fmla="*/ 0 h 146"/>
                <a:gd name="T4" fmla="*/ 0 w 144"/>
                <a:gd name="T5" fmla="*/ 18866 h 146"/>
                <a:gd name="T6" fmla="*/ 18669 w 144"/>
                <a:gd name="T7" fmla="*/ 9275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 flipH="1">
              <a:off x="7059063" y="1183705"/>
              <a:ext cx="469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Line 81"/>
            <p:cNvSpPr>
              <a:spLocks noChangeShapeType="1"/>
            </p:cNvSpPr>
            <p:nvPr/>
          </p:nvSpPr>
          <p:spPr bwMode="auto">
            <a:xfrm flipV="1">
              <a:off x="8310051" y="1193772"/>
              <a:ext cx="548483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8146144" y="1126426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8299374" y="778456"/>
              <a:ext cx="598161" cy="437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NQ</a:t>
              </a: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7664517" y="1539559"/>
              <a:ext cx="582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=</a:t>
              </a:r>
              <a:r>
                <a:rPr lang="it-IT" dirty="0" err="1"/>
                <a:t>R’y</a:t>
              </a:r>
              <a:endParaRPr lang="it-IT" dirty="0"/>
            </a:p>
          </p:txBody>
        </p:sp>
      </p:grpSp>
      <p:sp>
        <p:nvSpPr>
          <p:cNvPr id="96" name="CasellaDiTesto 95"/>
          <p:cNvSpPr txBox="1"/>
          <p:nvPr/>
        </p:nvSpPr>
        <p:spPr>
          <a:xfrm>
            <a:off x="4894014" y="4677276"/>
            <a:ext cx="417378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</a:rPr>
              <a:t>In condizioni di stabilità Q è uguale al bit memorizzato (variabile di stato) e NQ è uguale a y’, quindi il FF-SR dà in uscita la variabile di stato sia in forma vera sia in forma negata</a:t>
            </a:r>
            <a:endParaRPr lang="it-IT" altLang="it-IT" sz="1600" b="1" i="1" dirty="0">
              <a:solidFill>
                <a:srgbClr val="FF0000"/>
              </a:solidFill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162736" y="3931505"/>
            <a:ext cx="473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T.d.T</a:t>
            </a:r>
            <a:r>
              <a:rPr lang="it-IT" i="1" dirty="0"/>
              <a:t>. dalla slide precedente - </a:t>
            </a:r>
            <a:r>
              <a:rPr lang="it-IT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ogni casella: </a:t>
            </a:r>
            <a:r>
              <a:rPr lang="it-IT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G,F</a:t>
            </a:r>
            <a:r>
              <a:rPr lang="it-IT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97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 autoUpdateAnimBg="0"/>
      <p:bldP spid="14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947" y="438812"/>
            <a:ext cx="7619705" cy="402310"/>
          </a:xfrm>
        </p:spPr>
        <p:txBody>
          <a:bodyPr/>
          <a:lstStyle/>
          <a:p>
            <a:r>
              <a:rPr lang="it-IT" altLang="it-IT" sz="2400" b="1" dirty="0"/>
              <a:t>Dinamica dello stato  FF-SR sulla tabella delle transizioni</a:t>
            </a:r>
            <a:endParaRPr lang="it-IT" altLang="it-IT" dirty="0"/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307277" y="1027653"/>
            <a:ext cx="3536950" cy="3013075"/>
            <a:chOff x="998" y="1370"/>
            <a:chExt cx="2228" cy="1898"/>
          </a:xfrm>
        </p:grpSpPr>
        <p:sp>
          <p:nvSpPr>
            <p:cNvPr id="9244" name="Rectangle 4"/>
            <p:cNvSpPr>
              <a:spLocks noChangeArrowheads="1"/>
            </p:cNvSpPr>
            <p:nvPr/>
          </p:nvSpPr>
          <p:spPr bwMode="auto">
            <a:xfrm>
              <a:off x="1440" y="1968"/>
              <a:ext cx="1776" cy="9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45" name="Text Box 5"/>
            <p:cNvSpPr txBox="1">
              <a:spLocks noChangeArrowheads="1"/>
            </p:cNvSpPr>
            <p:nvPr/>
          </p:nvSpPr>
          <p:spPr bwMode="auto">
            <a:xfrm>
              <a:off x="998" y="1370"/>
              <a:ext cx="2228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	S,R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	00	01	11	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0	 0	 0	 -	 </a:t>
              </a:r>
              <a:r>
                <a:rPr lang="it-IT" altLang="it-IT" sz="2400" b="1" dirty="0">
                  <a:solidFill>
                    <a:srgbClr val="FF3300"/>
                  </a:solidFill>
                </a:rPr>
                <a:t>1</a:t>
              </a:r>
              <a:endParaRPr lang="it-IT" altLang="it-IT" sz="2400" b="1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1	 1	 </a:t>
              </a:r>
              <a:r>
                <a:rPr lang="it-IT" altLang="it-IT" sz="2400" b="1" dirty="0">
                  <a:solidFill>
                    <a:srgbClr val="FF3300"/>
                  </a:solidFill>
                </a:rPr>
                <a:t>0</a:t>
              </a:r>
              <a:r>
                <a:rPr lang="it-IT" altLang="it-IT" sz="2400" b="1" dirty="0"/>
                <a:t>	 -	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		     Y</a:t>
              </a:r>
            </a:p>
          </p:txBody>
        </p:sp>
        <p:sp>
          <p:nvSpPr>
            <p:cNvPr id="9246" name="Line 6"/>
            <p:cNvSpPr>
              <a:spLocks noChangeShapeType="1"/>
            </p:cNvSpPr>
            <p:nvPr/>
          </p:nvSpPr>
          <p:spPr bwMode="auto">
            <a:xfrm flipH="1" flipV="1">
              <a:off x="1200" y="1392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22300" y="51879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 b="1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158875" y="2174875"/>
            <a:ext cx="381000" cy="381000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8620" name="Arc 12"/>
          <p:cNvSpPr>
            <a:spLocks/>
          </p:cNvSpPr>
          <p:nvPr/>
        </p:nvSpPr>
        <p:spPr bwMode="auto">
          <a:xfrm rot="12297531" flipV="1">
            <a:off x="1412875" y="1704975"/>
            <a:ext cx="2057400" cy="9572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8636" name="Group 28"/>
          <p:cNvGrpSpPr>
            <a:grpSpLocks/>
          </p:cNvGrpSpPr>
          <p:nvPr/>
        </p:nvGrpSpPr>
        <p:grpSpPr bwMode="auto">
          <a:xfrm>
            <a:off x="3444875" y="2251075"/>
            <a:ext cx="762000" cy="1066800"/>
            <a:chOff x="2170" y="1968"/>
            <a:chExt cx="480" cy="672"/>
          </a:xfrm>
        </p:grpSpPr>
        <p:sp>
          <p:nvSpPr>
            <p:cNvPr id="9242" name="Oval 11"/>
            <p:cNvSpPr>
              <a:spLocks noChangeArrowheads="1"/>
            </p:cNvSpPr>
            <p:nvPr/>
          </p:nvSpPr>
          <p:spPr bwMode="auto">
            <a:xfrm>
              <a:off x="2170" y="2400"/>
              <a:ext cx="240" cy="240"/>
            </a:xfrm>
            <a:prstGeom prst="ellips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43" name="Arc 13"/>
            <p:cNvSpPr>
              <a:spLocks/>
            </p:cNvSpPr>
            <p:nvPr/>
          </p:nvSpPr>
          <p:spPr bwMode="auto">
            <a:xfrm>
              <a:off x="2314" y="1968"/>
              <a:ext cx="336" cy="528"/>
            </a:xfrm>
            <a:custGeom>
              <a:avLst/>
              <a:gdLst>
                <a:gd name="T0" fmla="*/ 0 w 21600"/>
                <a:gd name="T1" fmla="*/ 0 h 41643"/>
                <a:gd name="T2" fmla="*/ 0 w 21600"/>
                <a:gd name="T3" fmla="*/ 0 h 41643"/>
                <a:gd name="T4" fmla="*/ 0 w 21600"/>
                <a:gd name="T5" fmla="*/ 0 h 416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164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420"/>
                    <a:pt x="16237" y="38354"/>
                    <a:pt x="8052" y="41642"/>
                  </a:cubicBezTo>
                </a:path>
                <a:path w="21600" h="4164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420"/>
                    <a:pt x="16237" y="38354"/>
                    <a:pt x="8052" y="4164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19075" y="5386387"/>
            <a:ext cx="89249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u="sng" dirty="0"/>
              <a:t>Questa è una </a:t>
            </a:r>
            <a:r>
              <a:rPr lang="it-IT" altLang="it-IT" sz="2400" b="1" u="sng" dirty="0" err="1"/>
              <a:t>t.d.f</a:t>
            </a:r>
            <a:r>
              <a:rPr lang="it-IT" altLang="it-IT" sz="2400" b="1" u="sng" dirty="0"/>
              <a:t> in «modo fondamentale» (vedi slide 59)  quindi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u="sng" dirty="0"/>
              <a:t>Il comportamento è di tipo 1</a:t>
            </a:r>
            <a:r>
              <a:rPr lang="it-IT" altLang="it-IT" sz="2400" dirty="0"/>
              <a:t>: l’uscita cambia solo se cambiano gli</a:t>
            </a:r>
            <a:br>
              <a:rPr lang="it-IT" altLang="it-IT" sz="2400" dirty="0"/>
            </a:br>
            <a:r>
              <a:rPr lang="it-IT" altLang="it-IT" sz="2400" dirty="0"/>
              <a:t> ingressi e per ogni nuovo ingresso si ha al più una variazione d’uscita.</a:t>
            </a:r>
          </a:p>
        </p:txBody>
      </p:sp>
      <p:grpSp>
        <p:nvGrpSpPr>
          <p:cNvPr id="68637" name="Group 29"/>
          <p:cNvGrpSpPr>
            <a:grpSpLocks/>
          </p:cNvGrpSpPr>
          <p:nvPr/>
        </p:nvGrpSpPr>
        <p:grpSpPr bwMode="auto">
          <a:xfrm>
            <a:off x="1193800" y="2936874"/>
            <a:ext cx="2360613" cy="1064067"/>
            <a:chOff x="752" y="2400"/>
            <a:chExt cx="1487" cy="576"/>
          </a:xfrm>
        </p:grpSpPr>
        <p:sp>
          <p:nvSpPr>
            <p:cNvPr id="9240" name="Oval 15"/>
            <p:cNvSpPr>
              <a:spLocks noChangeArrowheads="1"/>
            </p:cNvSpPr>
            <p:nvPr/>
          </p:nvSpPr>
          <p:spPr bwMode="auto">
            <a:xfrm>
              <a:off x="752" y="2400"/>
              <a:ext cx="240" cy="240"/>
            </a:xfrm>
            <a:prstGeom prst="ellips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41" name="Arc 16"/>
            <p:cNvSpPr>
              <a:spLocks/>
            </p:cNvSpPr>
            <p:nvPr/>
          </p:nvSpPr>
          <p:spPr bwMode="auto">
            <a:xfrm rot="5400000">
              <a:off x="1400" y="2136"/>
              <a:ext cx="336" cy="1343"/>
            </a:xfrm>
            <a:custGeom>
              <a:avLst/>
              <a:gdLst>
                <a:gd name="T0" fmla="*/ 0 w 21600"/>
                <a:gd name="T1" fmla="*/ 0 h 43033"/>
                <a:gd name="T2" fmla="*/ 0 w 21600"/>
                <a:gd name="T3" fmla="*/ 0 h 43033"/>
                <a:gd name="T4" fmla="*/ 0 w 21600"/>
                <a:gd name="T5" fmla="*/ 0 h 430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91"/>
                    <a:pt x="13490" y="41679"/>
                    <a:pt x="2682" y="43032"/>
                  </a:cubicBezTo>
                </a:path>
                <a:path w="21600" h="430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91"/>
                    <a:pt x="13490" y="41679"/>
                    <a:pt x="2682" y="4303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8625" name="Group 17"/>
          <p:cNvGrpSpPr>
            <a:grpSpLocks/>
          </p:cNvGrpSpPr>
          <p:nvPr/>
        </p:nvGrpSpPr>
        <p:grpSpPr bwMode="auto">
          <a:xfrm>
            <a:off x="4876800" y="1066800"/>
            <a:ext cx="3536950" cy="3013075"/>
            <a:chOff x="998" y="1370"/>
            <a:chExt cx="2228" cy="1898"/>
          </a:xfrm>
        </p:grpSpPr>
        <p:sp>
          <p:nvSpPr>
            <p:cNvPr id="9237" name="Rectangle 18"/>
            <p:cNvSpPr>
              <a:spLocks noChangeArrowheads="1"/>
            </p:cNvSpPr>
            <p:nvPr/>
          </p:nvSpPr>
          <p:spPr bwMode="auto">
            <a:xfrm>
              <a:off x="1440" y="1968"/>
              <a:ext cx="1776" cy="9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38" name="Text Box 19"/>
            <p:cNvSpPr txBox="1">
              <a:spLocks noChangeArrowheads="1"/>
            </p:cNvSpPr>
            <p:nvPr/>
          </p:nvSpPr>
          <p:spPr bwMode="auto">
            <a:xfrm>
              <a:off x="998" y="1370"/>
              <a:ext cx="2228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	S,R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y	00	01	11	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0	 0	 0	 -	 </a:t>
              </a:r>
              <a:r>
                <a:rPr lang="it-IT" altLang="it-IT" sz="2400" b="1">
                  <a:solidFill>
                    <a:srgbClr val="FF3300"/>
                  </a:solidFill>
                </a:rPr>
                <a:t>1</a:t>
              </a:r>
              <a:endParaRPr lang="it-IT" altLang="it-IT" sz="2400" b="1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1	 1	 </a:t>
              </a:r>
              <a:r>
                <a:rPr lang="it-IT" altLang="it-IT" sz="2400" b="1">
                  <a:solidFill>
                    <a:srgbClr val="FF3300"/>
                  </a:solidFill>
                </a:rPr>
                <a:t>0</a:t>
              </a:r>
              <a:r>
                <a:rPr lang="it-IT" altLang="it-IT" sz="2400" b="1"/>
                <a:t>	 -	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		     Y</a:t>
              </a:r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 flipH="1" flipV="1">
              <a:off x="1200" y="1392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6400800" y="2174875"/>
            <a:ext cx="914400" cy="908050"/>
            <a:chOff x="4032" y="1920"/>
            <a:chExt cx="576" cy="572"/>
          </a:xfrm>
        </p:grpSpPr>
        <p:sp>
          <p:nvSpPr>
            <p:cNvPr id="9235" name="Oval 22"/>
            <p:cNvSpPr>
              <a:spLocks noChangeArrowheads="1"/>
            </p:cNvSpPr>
            <p:nvPr/>
          </p:nvSpPr>
          <p:spPr bwMode="auto">
            <a:xfrm>
              <a:off x="4032" y="1920"/>
              <a:ext cx="240" cy="240"/>
            </a:xfrm>
            <a:prstGeom prst="ellips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36" name="Arc 24"/>
            <p:cNvSpPr>
              <a:spLocks/>
            </p:cNvSpPr>
            <p:nvPr/>
          </p:nvSpPr>
          <p:spPr bwMode="auto">
            <a:xfrm flipV="1">
              <a:off x="4246" y="1944"/>
              <a:ext cx="362" cy="548"/>
            </a:xfrm>
            <a:custGeom>
              <a:avLst/>
              <a:gdLst>
                <a:gd name="T0" fmla="*/ 0 w 23278"/>
                <a:gd name="T1" fmla="*/ 0 h 43200"/>
                <a:gd name="T2" fmla="*/ 0 w 23278"/>
                <a:gd name="T3" fmla="*/ 0 h 43200"/>
                <a:gd name="T4" fmla="*/ 0 w 23278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278" h="43200" fill="none" extrusionOk="0">
                  <a:moveTo>
                    <a:pt x="1677" y="0"/>
                  </a:moveTo>
                  <a:cubicBezTo>
                    <a:pt x="13607" y="0"/>
                    <a:pt x="23278" y="9670"/>
                    <a:pt x="23278" y="21600"/>
                  </a:cubicBezTo>
                  <a:cubicBezTo>
                    <a:pt x="23278" y="33529"/>
                    <a:pt x="13607" y="43200"/>
                    <a:pt x="1678" y="43200"/>
                  </a:cubicBezTo>
                  <a:cubicBezTo>
                    <a:pt x="1118" y="43200"/>
                    <a:pt x="558" y="43178"/>
                    <a:pt x="0" y="43134"/>
                  </a:cubicBezTo>
                </a:path>
                <a:path w="23278" h="43200" stroke="0" extrusionOk="0">
                  <a:moveTo>
                    <a:pt x="1677" y="0"/>
                  </a:moveTo>
                  <a:cubicBezTo>
                    <a:pt x="13607" y="0"/>
                    <a:pt x="23278" y="9670"/>
                    <a:pt x="23278" y="21600"/>
                  </a:cubicBezTo>
                  <a:cubicBezTo>
                    <a:pt x="23278" y="33529"/>
                    <a:pt x="13607" y="43200"/>
                    <a:pt x="1678" y="43200"/>
                  </a:cubicBezTo>
                  <a:cubicBezTo>
                    <a:pt x="1118" y="43200"/>
                    <a:pt x="558" y="43178"/>
                    <a:pt x="0" y="43134"/>
                  </a:cubicBezTo>
                  <a:lnTo>
                    <a:pt x="1678" y="21600"/>
                  </a:lnTo>
                  <a:lnTo>
                    <a:pt x="1677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5689600" y="2930525"/>
            <a:ext cx="941388" cy="917575"/>
            <a:chOff x="3584" y="2396"/>
            <a:chExt cx="593" cy="578"/>
          </a:xfrm>
        </p:grpSpPr>
        <p:sp>
          <p:nvSpPr>
            <p:cNvPr id="9233" name="Oval 25"/>
            <p:cNvSpPr>
              <a:spLocks noChangeArrowheads="1"/>
            </p:cNvSpPr>
            <p:nvPr/>
          </p:nvSpPr>
          <p:spPr bwMode="auto">
            <a:xfrm>
              <a:off x="3584" y="2396"/>
              <a:ext cx="240" cy="240"/>
            </a:xfrm>
            <a:prstGeom prst="ellips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34" name="Arc 26"/>
            <p:cNvSpPr>
              <a:spLocks/>
            </p:cNvSpPr>
            <p:nvPr/>
          </p:nvSpPr>
          <p:spPr bwMode="auto">
            <a:xfrm rot="16200000" flipH="1">
              <a:off x="3747" y="2545"/>
              <a:ext cx="409" cy="450"/>
            </a:xfrm>
            <a:custGeom>
              <a:avLst/>
              <a:gdLst>
                <a:gd name="T0" fmla="*/ 0 w 26253"/>
                <a:gd name="T1" fmla="*/ 0 h 43200"/>
                <a:gd name="T2" fmla="*/ 0 w 26253"/>
                <a:gd name="T3" fmla="*/ 0 h 43200"/>
                <a:gd name="T4" fmla="*/ 0 w 2625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53" h="43200" fill="none" extrusionOk="0">
                  <a:moveTo>
                    <a:pt x="4652" y="0"/>
                  </a:moveTo>
                  <a:cubicBezTo>
                    <a:pt x="16582" y="0"/>
                    <a:pt x="26253" y="9670"/>
                    <a:pt x="26253" y="21600"/>
                  </a:cubicBezTo>
                  <a:cubicBezTo>
                    <a:pt x="26253" y="33529"/>
                    <a:pt x="16582" y="43200"/>
                    <a:pt x="4653" y="43200"/>
                  </a:cubicBezTo>
                  <a:cubicBezTo>
                    <a:pt x="3088" y="43200"/>
                    <a:pt x="1528" y="43029"/>
                    <a:pt x="0" y="42692"/>
                  </a:cubicBezTo>
                </a:path>
                <a:path w="26253" h="43200" stroke="0" extrusionOk="0">
                  <a:moveTo>
                    <a:pt x="4652" y="0"/>
                  </a:moveTo>
                  <a:cubicBezTo>
                    <a:pt x="16582" y="0"/>
                    <a:pt x="26253" y="9670"/>
                    <a:pt x="26253" y="21600"/>
                  </a:cubicBezTo>
                  <a:cubicBezTo>
                    <a:pt x="26253" y="33529"/>
                    <a:pt x="16582" y="43200"/>
                    <a:pt x="4653" y="43200"/>
                  </a:cubicBezTo>
                  <a:cubicBezTo>
                    <a:pt x="3088" y="43200"/>
                    <a:pt x="1528" y="43029"/>
                    <a:pt x="0" y="42692"/>
                  </a:cubicBezTo>
                  <a:lnTo>
                    <a:pt x="4653" y="21600"/>
                  </a:lnTo>
                  <a:lnTo>
                    <a:pt x="4652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8639" name="Group 31"/>
          <p:cNvGrpSpPr>
            <a:grpSpLocks/>
          </p:cNvGrpSpPr>
          <p:nvPr/>
        </p:nvGrpSpPr>
        <p:grpSpPr bwMode="auto">
          <a:xfrm>
            <a:off x="5654675" y="1525588"/>
            <a:ext cx="927100" cy="1023937"/>
            <a:chOff x="3562" y="1511"/>
            <a:chExt cx="584" cy="645"/>
          </a:xfrm>
        </p:grpSpPr>
        <p:sp>
          <p:nvSpPr>
            <p:cNvPr id="9231" name="Oval 21"/>
            <p:cNvSpPr>
              <a:spLocks noChangeArrowheads="1"/>
            </p:cNvSpPr>
            <p:nvPr/>
          </p:nvSpPr>
          <p:spPr bwMode="auto">
            <a:xfrm>
              <a:off x="3562" y="1916"/>
              <a:ext cx="240" cy="240"/>
            </a:xfrm>
            <a:prstGeom prst="ellips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32" name="Arc 27"/>
            <p:cNvSpPr>
              <a:spLocks/>
            </p:cNvSpPr>
            <p:nvPr/>
          </p:nvSpPr>
          <p:spPr bwMode="auto">
            <a:xfrm rot="16200000" flipV="1">
              <a:off x="3716" y="1491"/>
              <a:ext cx="409" cy="450"/>
            </a:xfrm>
            <a:custGeom>
              <a:avLst/>
              <a:gdLst>
                <a:gd name="T0" fmla="*/ 0 w 26253"/>
                <a:gd name="T1" fmla="*/ 0 h 43200"/>
                <a:gd name="T2" fmla="*/ 0 w 26253"/>
                <a:gd name="T3" fmla="*/ 0 h 43200"/>
                <a:gd name="T4" fmla="*/ 0 w 2625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53" h="43200" fill="none" extrusionOk="0">
                  <a:moveTo>
                    <a:pt x="4652" y="0"/>
                  </a:moveTo>
                  <a:cubicBezTo>
                    <a:pt x="16582" y="0"/>
                    <a:pt x="26253" y="9670"/>
                    <a:pt x="26253" y="21600"/>
                  </a:cubicBezTo>
                  <a:cubicBezTo>
                    <a:pt x="26253" y="33529"/>
                    <a:pt x="16582" y="43200"/>
                    <a:pt x="4653" y="43200"/>
                  </a:cubicBezTo>
                  <a:cubicBezTo>
                    <a:pt x="3088" y="43200"/>
                    <a:pt x="1528" y="43029"/>
                    <a:pt x="0" y="42692"/>
                  </a:cubicBezTo>
                </a:path>
                <a:path w="26253" h="43200" stroke="0" extrusionOk="0">
                  <a:moveTo>
                    <a:pt x="4652" y="0"/>
                  </a:moveTo>
                  <a:cubicBezTo>
                    <a:pt x="16582" y="0"/>
                    <a:pt x="26253" y="9670"/>
                    <a:pt x="26253" y="21600"/>
                  </a:cubicBezTo>
                  <a:cubicBezTo>
                    <a:pt x="26253" y="33529"/>
                    <a:pt x="16582" y="43200"/>
                    <a:pt x="4653" y="43200"/>
                  </a:cubicBezTo>
                  <a:cubicBezTo>
                    <a:pt x="3088" y="43200"/>
                    <a:pt x="1528" y="43029"/>
                    <a:pt x="0" y="42692"/>
                  </a:cubicBezTo>
                  <a:lnTo>
                    <a:pt x="4653" y="21600"/>
                  </a:lnTo>
                  <a:lnTo>
                    <a:pt x="4652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289055" y="4241586"/>
            <a:ext cx="855842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u="sng" dirty="0"/>
              <a:t>La macchina è asincrona</a:t>
            </a:r>
            <a:r>
              <a:rPr lang="it-IT" altLang="it-IT" sz="2200" dirty="0"/>
              <a:t>: all’arrivo di un nuovo ingresso si cambia colonna e ci si porta nello stato indicato. In particolare, nel caso del FF-SR questo stato in cui si arriva è sempre stabile.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02638" y="96708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SET!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7688116" y="961533"/>
            <a:ext cx="8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RESET!</a:t>
            </a:r>
          </a:p>
        </p:txBody>
      </p:sp>
    </p:spTree>
    <p:extLst>
      <p:ext uri="{BB962C8B-B14F-4D97-AF65-F5344CB8AC3E}">
        <p14:creationId xmlns:p14="http://schemas.microsoft.com/office/powerpoint/2010/main" val="10226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PAS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PAS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TT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6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uild="p" autoUpdateAnimBg="0"/>
      <p:bldP spid="68618" grpId="0" animBg="1"/>
      <p:bldP spid="68622" grpId="0" build="p" autoUpdateAnimBg="0"/>
      <p:bldP spid="68642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1389" y="-34586"/>
            <a:ext cx="7501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Riepilogo della lezione precedente</a:t>
            </a:r>
          </a:p>
          <a:p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      Esercizio di analisi di RSA</a:t>
            </a:r>
            <a:endParaRPr lang="it-IT" sz="4000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66282" y="1170688"/>
            <a:ext cx="2822575" cy="2420937"/>
            <a:chOff x="864" y="432"/>
            <a:chExt cx="1778" cy="1525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200" y="864"/>
              <a:ext cx="1200" cy="768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336 h 768"/>
                <a:gd name="T6" fmla="*/ 0 w 1152"/>
                <a:gd name="T7" fmla="*/ 576 h 768"/>
                <a:gd name="T8" fmla="*/ 0 w 1152"/>
                <a:gd name="T9" fmla="*/ 768 h 768"/>
                <a:gd name="T10" fmla="*/ 354 w 1152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V="1">
              <a:off x="1200" y="960"/>
              <a:ext cx="1200" cy="816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455 h 768"/>
                <a:gd name="T6" fmla="*/ 0 w 1152"/>
                <a:gd name="T7" fmla="*/ 780 h 768"/>
                <a:gd name="T8" fmla="*/ 0 w 1152"/>
                <a:gd name="T9" fmla="*/ 1040 h 768"/>
                <a:gd name="T10" fmla="*/ 354 w 1152"/>
                <a:gd name="T11" fmla="*/ 104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60" y="720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960" y="1872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488" y="672"/>
              <a:ext cx="624" cy="373"/>
              <a:chOff x="3504" y="768"/>
              <a:chExt cx="958" cy="495"/>
            </a:xfrm>
          </p:grpSpPr>
          <p:grpSp>
            <p:nvGrpSpPr>
              <p:cNvPr id="24" name="Group 9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30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5" name="Group 15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26" name="Freeform 16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" name="Freeform 17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" name="Freeform 18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" name="Freeform 19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488" y="1584"/>
              <a:ext cx="624" cy="373"/>
              <a:chOff x="3504" y="768"/>
              <a:chExt cx="958" cy="495"/>
            </a:xfrm>
          </p:grpSpPr>
          <p:grpSp>
            <p:nvGrpSpPr>
              <p:cNvPr id="13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4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15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864" y="4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864" y="1584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R</a:t>
              </a: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410" y="1584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562000" y="3609812"/>
            <a:ext cx="367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dirty="0">
                <a:solidFill>
                  <a:srgbClr val="FF0000"/>
                </a:solidFill>
              </a:rPr>
              <a:t>Si fa l’ipotesi che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Calibri"/>
              </a:rPr>
              <a:t>sia sempre  S . R = 0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39" y="1493480"/>
            <a:ext cx="2371534" cy="3144699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3472236" y="165323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NQ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7E23739F-68E4-4B09-AF3C-533C1EE05A85}"/>
              </a:ext>
            </a:extLst>
          </p:cNvPr>
          <p:cNvGrpSpPr/>
          <p:nvPr/>
        </p:nvGrpSpPr>
        <p:grpSpPr>
          <a:xfrm>
            <a:off x="762000" y="4868789"/>
            <a:ext cx="3599969" cy="1637045"/>
            <a:chOff x="5398311" y="1948543"/>
            <a:chExt cx="3599969" cy="1637045"/>
          </a:xfrm>
        </p:grpSpPr>
        <p:sp>
          <p:nvSpPr>
            <p:cNvPr id="40" name="Text Box 70">
              <a:extLst>
                <a:ext uri="{FF2B5EF4-FFF2-40B4-BE49-F238E27FC236}">
                  <a16:creationId xmlns:a16="http://schemas.microsoft.com/office/drawing/2014/main" id="{874DE7AA-5B7C-4E57-97B1-C261A5DA7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7118" y="1948543"/>
              <a:ext cx="1928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 = S + y . R’</a:t>
              </a:r>
            </a:p>
          </p:txBody>
        </p:sp>
        <p:sp>
          <p:nvSpPr>
            <p:cNvPr id="41" name="Text Box 70">
              <a:extLst>
                <a:ext uri="{FF2B5EF4-FFF2-40B4-BE49-F238E27FC236}">
                  <a16:creationId xmlns:a16="http://schemas.microsoft.com/office/drawing/2014/main" id="{A04441CE-AC7C-4E7B-B776-175599E7D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3272" y="2644781"/>
              <a:ext cx="12314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B0F0"/>
                  </a:solidFill>
                </a:rPr>
                <a:t>Q = </a:t>
              </a:r>
              <a:r>
                <a:rPr lang="it-IT" altLang="it-IT" sz="2400" b="1" dirty="0" err="1">
                  <a:solidFill>
                    <a:srgbClr val="00B0F0"/>
                  </a:solidFill>
                </a:rPr>
                <a:t>R’y</a:t>
              </a:r>
              <a:endParaRPr lang="it-IT" altLang="it-IT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42" name="Ovale 1">
              <a:extLst>
                <a:ext uri="{FF2B5EF4-FFF2-40B4-BE49-F238E27FC236}">
                  <a16:creationId xmlns:a16="http://schemas.microsoft.com/office/drawing/2014/main" id="{80FF63E8-5BA0-4768-A849-84EECCA1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8312" y="1993308"/>
              <a:ext cx="504825" cy="5143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3" name="Ovale 39">
              <a:extLst>
                <a:ext uri="{FF2B5EF4-FFF2-40B4-BE49-F238E27FC236}">
                  <a16:creationId xmlns:a16="http://schemas.microsoft.com/office/drawing/2014/main" id="{917B7927-C57F-42F9-9B9C-B6E78333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8311" y="2856116"/>
              <a:ext cx="504825" cy="55435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4" name="Text Box 70">
              <a:extLst>
                <a:ext uri="{FF2B5EF4-FFF2-40B4-BE49-F238E27FC236}">
                  <a16:creationId xmlns:a16="http://schemas.microsoft.com/office/drawing/2014/main" id="{546BA293-F80E-4018-B4F8-12083816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37" y="3123923"/>
              <a:ext cx="30951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NQ = Y’ = (</a:t>
              </a:r>
              <a:r>
                <a:rPr lang="it-IT" altLang="it-IT" sz="2400" b="1" dirty="0"/>
                <a:t>S + y . R’)’</a:t>
              </a:r>
              <a:endParaRPr lang="it-IT" alt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F3575CE-CC84-4C6B-8F7F-A7E48A06A07E}"/>
              </a:ext>
            </a:extLst>
          </p:cNvPr>
          <p:cNvSpPr txBox="1"/>
          <p:nvPr/>
        </p:nvSpPr>
        <p:spPr>
          <a:xfrm>
            <a:off x="5334000" y="49530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Mealy</a:t>
            </a:r>
            <a:r>
              <a:rPr lang="it-IT" dirty="0"/>
              <a:t> o Moore?</a:t>
            </a:r>
          </a:p>
          <a:p>
            <a:endParaRPr lang="it-IT" dirty="0"/>
          </a:p>
          <a:p>
            <a:r>
              <a:rPr lang="it-IT" dirty="0"/>
              <a:t>La struttura è chiaramente quella di una macchina di </a:t>
            </a:r>
            <a:r>
              <a:rPr lang="it-IT" dirty="0" err="1"/>
              <a:t>Mealy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12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25"/>
          <p:cNvSpPr txBox="1">
            <a:spLocks noChangeArrowheads="1"/>
          </p:cNvSpPr>
          <p:nvPr/>
        </p:nvSpPr>
        <p:spPr bwMode="auto">
          <a:xfrm>
            <a:off x="139362" y="250623"/>
            <a:ext cx="46201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Dopo aver ricavato mappe,  t.d.t e </a:t>
            </a:r>
            <a:r>
              <a:rPr lang="it-IT" altLang="it-IT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d.d.s</a:t>
            </a:r>
            <a:r>
              <a:rPr lang="it-IT" alt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., completiamo l’analisi  con la descrizione a parole del comportamento della R.S.A. assegnata (che si chiama Flip Flop SR), tramite ispezione del </a:t>
            </a:r>
            <a:r>
              <a:rPr lang="it-IT" altLang="it-IT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d.d.s</a:t>
            </a:r>
            <a:r>
              <a:rPr lang="it-IT" alt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it-IT" altLang="it-IT" sz="2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60" name="Text Box 126"/>
          <p:cNvSpPr txBox="1">
            <a:spLocks noChangeArrowheads="1"/>
          </p:cNvSpPr>
          <p:nvPr/>
        </p:nvSpPr>
        <p:spPr bwMode="auto">
          <a:xfrm>
            <a:off x="838200" y="2508014"/>
            <a:ext cx="7308380" cy="3693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it-IT" sz="1800" dirty="0"/>
              <a:t>Il FF SR è una RSA con una variabile di stato, due ingressi S e R e due uscite, Q e NQ</a:t>
            </a:r>
          </a:p>
          <a:p>
            <a:pPr eaLnBrk="0" hangingPunct="0">
              <a:defRPr/>
            </a:pPr>
            <a:endParaRPr lang="it-IT" sz="18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it-IT" sz="1800" b="1" dirty="0">
                <a:solidFill>
                  <a:srgbClr val="FF0000"/>
                </a:solidFill>
              </a:rPr>
              <a:t>Se ci si assicura che S.R=0, allora:</a:t>
            </a:r>
          </a:p>
          <a:p>
            <a:pPr marL="273050" indent="-273050" eaLnBrk="0" hangingPunct="0">
              <a:buFontTx/>
              <a:buChar char="•"/>
              <a:tabLst>
                <a:tab pos="273050" algn="l"/>
              </a:tabLst>
              <a:defRPr/>
            </a:pPr>
            <a:r>
              <a:rPr lang="it-IT" sz="1800" dirty="0"/>
              <a:t>se S = R = 0 allora Y=y (lo stato interno non cambia)</a:t>
            </a:r>
          </a:p>
          <a:p>
            <a:pPr marL="273050" indent="-273050" eaLnBrk="0" hangingPunct="0">
              <a:buFontTx/>
              <a:buChar char="•"/>
              <a:tabLst>
                <a:tab pos="273050" algn="l"/>
              </a:tabLst>
              <a:defRPr/>
            </a:pPr>
            <a:r>
              <a:rPr lang="it-IT" sz="1800" dirty="0"/>
              <a:t>se S = 1 allora Y=1 (memorizzo il valore 1 in y)</a:t>
            </a:r>
          </a:p>
          <a:p>
            <a:pPr marL="273050" indent="-273050" eaLnBrk="0" hangingPunct="0">
              <a:buFontTx/>
              <a:buChar char="•"/>
              <a:tabLst>
                <a:tab pos="273050" algn="l"/>
              </a:tabLst>
              <a:defRPr/>
            </a:pPr>
            <a:r>
              <a:rPr lang="it-IT" sz="1800" dirty="0"/>
              <a:t>se R = 1 allora Y=0 (memorizzo il valore 0 in y)</a:t>
            </a:r>
          </a:p>
          <a:p>
            <a:pPr eaLnBrk="0" hangingPunct="0">
              <a:defRPr/>
            </a:pPr>
            <a:r>
              <a:rPr lang="it-IT" sz="1800" dirty="0"/>
              <a:t>Dunque il FFSR è un bit di memoria che: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it-IT" sz="1800" dirty="0"/>
              <a:t>può essere posto a zero con R e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it-IT" sz="1800" dirty="0"/>
              <a:t>può essere posto a 1 con S</a:t>
            </a:r>
          </a:p>
          <a:p>
            <a:pPr eaLnBrk="0" hangingPunct="0">
              <a:defRPr/>
            </a:pPr>
            <a:r>
              <a:rPr lang="it-IT" sz="1800" dirty="0"/>
              <a:t>In condizioni di stabilità: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  <a:defRPr/>
            </a:pPr>
            <a:r>
              <a:rPr lang="it-IT" sz="1800" dirty="0"/>
              <a:t> l’uscita Q riflette il valore del bit memorizzato 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  <a:defRPr/>
            </a:pPr>
            <a:r>
              <a:rPr lang="it-IT" sz="1800" dirty="0"/>
              <a:t>l’uscita NQ è il bit memorizzato in forma negata </a:t>
            </a:r>
          </a:p>
        </p:txBody>
      </p:sp>
      <p:sp>
        <p:nvSpPr>
          <p:cNvPr id="10" name="Ovale 1">
            <a:extLst>
              <a:ext uri="{FF2B5EF4-FFF2-40B4-BE49-F238E27FC236}">
                <a16:creationId xmlns:a16="http://schemas.microsoft.com/office/drawing/2014/main" id="{A0C71356-B1A2-415F-9BF9-867DF5933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609" y="3683653"/>
            <a:ext cx="504825" cy="46807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Ovale 39">
            <a:extLst>
              <a:ext uri="{FF2B5EF4-FFF2-40B4-BE49-F238E27FC236}">
                <a16:creationId xmlns:a16="http://schemas.microsoft.com/office/drawing/2014/main" id="{44E03F0D-2875-4A81-A379-AC8886E2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191" y="5399146"/>
            <a:ext cx="504825" cy="51435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F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6F5C1E-3C8A-48F6-B740-50BCD6D9B711}"/>
              </a:ext>
            </a:extLst>
          </p:cNvPr>
          <p:cNvGrpSpPr/>
          <p:nvPr/>
        </p:nvGrpSpPr>
        <p:grpSpPr>
          <a:xfrm>
            <a:off x="5181600" y="126442"/>
            <a:ext cx="3316839" cy="2041887"/>
            <a:chOff x="4773050" y="-42399"/>
            <a:chExt cx="3649189" cy="2238863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F48425F6-F89F-4A4D-AC4E-9898BC9D14ED}"/>
                </a:ext>
              </a:extLst>
            </p:cNvPr>
            <p:cNvGrpSpPr/>
            <p:nvPr/>
          </p:nvGrpSpPr>
          <p:grpSpPr>
            <a:xfrm>
              <a:off x="4773050" y="-42399"/>
              <a:ext cx="3616059" cy="2238863"/>
              <a:chOff x="384471" y="4397954"/>
              <a:chExt cx="3616059" cy="2238863"/>
            </a:xfrm>
          </p:grpSpPr>
          <p:grpSp>
            <p:nvGrpSpPr>
              <p:cNvPr id="17" name="Group 93">
                <a:extLst>
                  <a:ext uri="{FF2B5EF4-FFF2-40B4-BE49-F238E27FC236}">
                    <a16:creationId xmlns:a16="http://schemas.microsoft.com/office/drawing/2014/main" id="{F968F9F2-B0B5-40A2-84EF-C1BE55CE6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71" y="4710437"/>
                <a:ext cx="1155800" cy="964912"/>
                <a:chOff x="136" y="1262"/>
                <a:chExt cx="608" cy="978"/>
              </a:xfrm>
            </p:grpSpPr>
            <p:sp>
              <p:nvSpPr>
                <p:cNvPr id="29" name="Freeform 75">
                  <a:extLst>
                    <a:ext uri="{FF2B5EF4-FFF2-40B4-BE49-F238E27FC236}">
                      <a16:creationId xmlns:a16="http://schemas.microsoft.com/office/drawing/2014/main" id="{6ED5ABB4-5968-4E3E-AB5C-C7A59C42A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784"/>
                  <a:ext cx="608" cy="456"/>
                </a:xfrm>
                <a:custGeom>
                  <a:avLst/>
                  <a:gdLst>
                    <a:gd name="T0" fmla="*/ 128 w 728"/>
                    <a:gd name="T1" fmla="*/ 456 h 456"/>
                    <a:gd name="T2" fmla="*/ 32 w 728"/>
                    <a:gd name="T3" fmla="*/ 360 h 456"/>
                    <a:gd name="T4" fmla="*/ 32 w 728"/>
                    <a:gd name="T5" fmla="*/ 168 h 456"/>
                    <a:gd name="T6" fmla="*/ 224 w 728"/>
                    <a:gd name="T7" fmla="*/ 24 h 456"/>
                    <a:gd name="T8" fmla="*/ 560 w 728"/>
                    <a:gd name="T9" fmla="*/ 24 h 456"/>
                    <a:gd name="T10" fmla="*/ 704 w 728"/>
                    <a:gd name="T11" fmla="*/ 168 h 456"/>
                    <a:gd name="T12" fmla="*/ 704 w 728"/>
                    <a:gd name="T13" fmla="*/ 360 h 456"/>
                    <a:gd name="T14" fmla="*/ 560 w 728"/>
                    <a:gd name="T15" fmla="*/ 456 h 4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28" h="456">
                      <a:moveTo>
                        <a:pt x="128" y="456"/>
                      </a:moveTo>
                      <a:cubicBezTo>
                        <a:pt x="88" y="432"/>
                        <a:pt x="48" y="408"/>
                        <a:pt x="32" y="360"/>
                      </a:cubicBezTo>
                      <a:cubicBezTo>
                        <a:pt x="16" y="312"/>
                        <a:pt x="0" y="224"/>
                        <a:pt x="32" y="168"/>
                      </a:cubicBezTo>
                      <a:cubicBezTo>
                        <a:pt x="64" y="112"/>
                        <a:pt x="136" y="48"/>
                        <a:pt x="224" y="24"/>
                      </a:cubicBezTo>
                      <a:cubicBezTo>
                        <a:pt x="312" y="0"/>
                        <a:pt x="480" y="0"/>
                        <a:pt x="560" y="24"/>
                      </a:cubicBezTo>
                      <a:cubicBezTo>
                        <a:pt x="640" y="48"/>
                        <a:pt x="680" y="112"/>
                        <a:pt x="704" y="168"/>
                      </a:cubicBezTo>
                      <a:cubicBezTo>
                        <a:pt x="728" y="224"/>
                        <a:pt x="728" y="312"/>
                        <a:pt x="704" y="360"/>
                      </a:cubicBezTo>
                      <a:cubicBezTo>
                        <a:pt x="680" y="408"/>
                        <a:pt x="576" y="440"/>
                        <a:pt x="560" y="45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050"/>
                </a:p>
              </p:txBody>
            </p:sp>
            <p:sp>
              <p:nvSpPr>
                <p:cNvPr id="30" name="Rectangle 79">
                  <a:extLst>
                    <a:ext uri="{FF2B5EF4-FFF2-40B4-BE49-F238E27FC236}">
                      <a16:creationId xmlns:a16="http://schemas.microsoft.com/office/drawing/2014/main" id="{3697E2AD-A328-49FC-81DB-BA1A825F1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" y="1262"/>
                  <a:ext cx="243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b="1" dirty="0">
                      <a:solidFill>
                        <a:srgbClr val="000000"/>
                      </a:solidFill>
                    </a:rPr>
                    <a:t>00,01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b="1" dirty="0">
                      <a:solidFill>
                        <a:srgbClr val="000000"/>
                      </a:solidFill>
                    </a:rPr>
                    <a:t>01,01</a:t>
                  </a:r>
                </a:p>
              </p:txBody>
            </p:sp>
          </p:grpSp>
          <p:grpSp>
            <p:nvGrpSpPr>
              <p:cNvPr id="18" name="Group 93">
                <a:extLst>
                  <a:ext uri="{FF2B5EF4-FFF2-40B4-BE49-F238E27FC236}">
                    <a16:creationId xmlns:a16="http://schemas.microsoft.com/office/drawing/2014/main" id="{66003BFF-1DC6-436D-8050-4402AEDCDF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1745" y="4616601"/>
                <a:ext cx="978785" cy="980535"/>
                <a:chOff x="208" y="1392"/>
                <a:chExt cx="728" cy="816"/>
              </a:xfrm>
            </p:grpSpPr>
            <p:sp>
              <p:nvSpPr>
                <p:cNvPr id="27" name="Freeform 75">
                  <a:extLst>
                    <a:ext uri="{FF2B5EF4-FFF2-40B4-BE49-F238E27FC236}">
                      <a16:creationId xmlns:a16="http://schemas.microsoft.com/office/drawing/2014/main" id="{EB82E1E1-BB66-4D3B-A958-A9370A2B1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841"/>
                  <a:ext cx="728" cy="367"/>
                </a:xfrm>
                <a:custGeom>
                  <a:avLst/>
                  <a:gdLst>
                    <a:gd name="T0" fmla="*/ 128 w 728"/>
                    <a:gd name="T1" fmla="*/ 456 h 456"/>
                    <a:gd name="T2" fmla="*/ 32 w 728"/>
                    <a:gd name="T3" fmla="*/ 360 h 456"/>
                    <a:gd name="T4" fmla="*/ 32 w 728"/>
                    <a:gd name="T5" fmla="*/ 168 h 456"/>
                    <a:gd name="T6" fmla="*/ 224 w 728"/>
                    <a:gd name="T7" fmla="*/ 24 h 456"/>
                    <a:gd name="T8" fmla="*/ 560 w 728"/>
                    <a:gd name="T9" fmla="*/ 24 h 456"/>
                    <a:gd name="T10" fmla="*/ 704 w 728"/>
                    <a:gd name="T11" fmla="*/ 168 h 456"/>
                    <a:gd name="T12" fmla="*/ 704 w 728"/>
                    <a:gd name="T13" fmla="*/ 360 h 456"/>
                    <a:gd name="T14" fmla="*/ 560 w 728"/>
                    <a:gd name="T15" fmla="*/ 456 h 4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28" h="456">
                      <a:moveTo>
                        <a:pt x="128" y="456"/>
                      </a:moveTo>
                      <a:cubicBezTo>
                        <a:pt x="88" y="432"/>
                        <a:pt x="48" y="408"/>
                        <a:pt x="32" y="360"/>
                      </a:cubicBezTo>
                      <a:cubicBezTo>
                        <a:pt x="16" y="312"/>
                        <a:pt x="0" y="224"/>
                        <a:pt x="32" y="168"/>
                      </a:cubicBezTo>
                      <a:cubicBezTo>
                        <a:pt x="64" y="112"/>
                        <a:pt x="136" y="48"/>
                        <a:pt x="224" y="24"/>
                      </a:cubicBezTo>
                      <a:cubicBezTo>
                        <a:pt x="312" y="0"/>
                        <a:pt x="480" y="0"/>
                        <a:pt x="560" y="24"/>
                      </a:cubicBezTo>
                      <a:cubicBezTo>
                        <a:pt x="640" y="48"/>
                        <a:pt x="680" y="112"/>
                        <a:pt x="704" y="168"/>
                      </a:cubicBezTo>
                      <a:cubicBezTo>
                        <a:pt x="728" y="224"/>
                        <a:pt x="728" y="312"/>
                        <a:pt x="704" y="360"/>
                      </a:cubicBezTo>
                      <a:cubicBezTo>
                        <a:pt x="680" y="408"/>
                        <a:pt x="576" y="440"/>
                        <a:pt x="560" y="45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050"/>
                </a:p>
              </p:txBody>
            </p:sp>
            <p:sp>
              <p:nvSpPr>
                <p:cNvPr id="28" name="Rectangle 79">
                  <a:extLst>
                    <a:ext uri="{FF2B5EF4-FFF2-40B4-BE49-F238E27FC236}">
                      <a16:creationId xmlns:a16="http://schemas.microsoft.com/office/drawing/2014/main" id="{00519833-27AD-4E57-A95A-725EA6D4E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" y="1392"/>
                  <a:ext cx="343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b="1" dirty="0">
                      <a:solidFill>
                        <a:srgbClr val="000000"/>
                      </a:solidFill>
                    </a:rPr>
                    <a:t>00,10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b="1" dirty="0">
                      <a:solidFill>
                        <a:srgbClr val="000000"/>
                      </a:solidFill>
                    </a:rPr>
                    <a:t>10,10</a:t>
                  </a:r>
                </a:p>
              </p:txBody>
            </p:sp>
          </p:grpSp>
          <p:grpSp>
            <p:nvGrpSpPr>
              <p:cNvPr id="19" name="Group 90">
                <a:extLst>
                  <a:ext uri="{FF2B5EF4-FFF2-40B4-BE49-F238E27FC236}">
                    <a16:creationId xmlns:a16="http://schemas.microsoft.com/office/drawing/2014/main" id="{95238CBF-51AB-4E64-9E83-0A88461162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9470" y="6225654"/>
                <a:ext cx="1659920" cy="411163"/>
                <a:chOff x="912" y="2688"/>
                <a:chExt cx="1104" cy="259"/>
              </a:xfrm>
            </p:grpSpPr>
            <p:sp>
              <p:nvSpPr>
                <p:cNvPr id="25" name="Freeform 78">
                  <a:extLst>
                    <a:ext uri="{FF2B5EF4-FFF2-40B4-BE49-F238E27FC236}">
                      <a16:creationId xmlns:a16="http://schemas.microsoft.com/office/drawing/2014/main" id="{8D83608B-981C-4752-801F-5A922A22F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912" y="2688"/>
                  <a:ext cx="1104" cy="144"/>
                </a:xfrm>
                <a:custGeom>
                  <a:avLst/>
                  <a:gdLst>
                    <a:gd name="T0" fmla="*/ 0 w 1104"/>
                    <a:gd name="T1" fmla="*/ 6287 h 56"/>
                    <a:gd name="T2" fmla="*/ 192 w 1104"/>
                    <a:gd name="T3" fmla="*/ 918 h 56"/>
                    <a:gd name="T4" fmla="*/ 912 w 1104"/>
                    <a:gd name="T5" fmla="*/ 918 h 56"/>
                    <a:gd name="T6" fmla="*/ 1104 w 1104"/>
                    <a:gd name="T7" fmla="*/ 6287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04" h="56">
                      <a:moveTo>
                        <a:pt x="0" y="56"/>
                      </a:moveTo>
                      <a:cubicBezTo>
                        <a:pt x="20" y="36"/>
                        <a:pt x="40" y="16"/>
                        <a:pt x="192" y="8"/>
                      </a:cubicBezTo>
                      <a:cubicBezTo>
                        <a:pt x="344" y="0"/>
                        <a:pt x="760" y="0"/>
                        <a:pt x="912" y="8"/>
                      </a:cubicBezTo>
                      <a:cubicBezTo>
                        <a:pt x="1064" y="16"/>
                        <a:pt x="1084" y="36"/>
                        <a:pt x="1104" y="5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050"/>
                </a:p>
              </p:txBody>
            </p:sp>
            <p:sp>
              <p:nvSpPr>
                <p:cNvPr id="26" name="Rectangle 83">
                  <a:extLst>
                    <a:ext uri="{FF2B5EF4-FFF2-40B4-BE49-F238E27FC236}">
                      <a16:creationId xmlns:a16="http://schemas.microsoft.com/office/drawing/2014/main" id="{B89B82F6-C2DA-49DB-A28E-21DCE1FCC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0" y="2840"/>
                  <a:ext cx="608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100" b="1" dirty="0">
                      <a:solidFill>
                        <a:srgbClr val="000000"/>
                      </a:solidFill>
                    </a:rPr>
                    <a:t>set = 0, reset = 1</a:t>
                  </a:r>
                </a:p>
              </p:txBody>
            </p:sp>
          </p:grpSp>
          <p:grpSp>
            <p:nvGrpSpPr>
              <p:cNvPr id="20" name="Group 89">
                <a:extLst>
                  <a:ext uri="{FF2B5EF4-FFF2-40B4-BE49-F238E27FC236}">
                    <a16:creationId xmlns:a16="http://schemas.microsoft.com/office/drawing/2014/main" id="{65BBD450-CB58-46CF-BE48-A77A5C357A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0352" y="5404296"/>
                <a:ext cx="1619447" cy="353851"/>
                <a:chOff x="912" y="1968"/>
                <a:chExt cx="1104" cy="384"/>
              </a:xfrm>
            </p:grpSpPr>
            <p:sp>
              <p:nvSpPr>
                <p:cNvPr id="23" name="Rectangle 23">
                  <a:extLst>
                    <a:ext uri="{FF2B5EF4-FFF2-40B4-BE49-F238E27FC236}">
                      <a16:creationId xmlns:a16="http://schemas.microsoft.com/office/drawing/2014/main" id="{7D5466B3-6394-411A-9E7E-6C5133D77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5" y="1968"/>
                  <a:ext cx="608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100" b="1" dirty="0">
                      <a:solidFill>
                        <a:srgbClr val="000000"/>
                      </a:solidFill>
                    </a:rPr>
                    <a:t>set = 1, reset = 0</a:t>
                  </a:r>
                </a:p>
              </p:txBody>
            </p:sp>
            <p:sp>
              <p:nvSpPr>
                <p:cNvPr id="24" name="Freeform 77">
                  <a:extLst>
                    <a:ext uri="{FF2B5EF4-FFF2-40B4-BE49-F238E27FC236}">
                      <a16:creationId xmlns:a16="http://schemas.microsoft.com/office/drawing/2014/main" id="{30675390-BC08-490B-94AE-0999889CB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2208"/>
                  <a:ext cx="1104" cy="144"/>
                </a:xfrm>
                <a:custGeom>
                  <a:avLst/>
                  <a:gdLst>
                    <a:gd name="T0" fmla="*/ 0 w 1104"/>
                    <a:gd name="T1" fmla="*/ 6287 h 56"/>
                    <a:gd name="T2" fmla="*/ 192 w 1104"/>
                    <a:gd name="T3" fmla="*/ 918 h 56"/>
                    <a:gd name="T4" fmla="*/ 912 w 1104"/>
                    <a:gd name="T5" fmla="*/ 918 h 56"/>
                    <a:gd name="T6" fmla="*/ 1104 w 1104"/>
                    <a:gd name="T7" fmla="*/ 6287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04" h="56">
                      <a:moveTo>
                        <a:pt x="0" y="56"/>
                      </a:moveTo>
                      <a:cubicBezTo>
                        <a:pt x="20" y="36"/>
                        <a:pt x="40" y="16"/>
                        <a:pt x="192" y="8"/>
                      </a:cubicBezTo>
                      <a:cubicBezTo>
                        <a:pt x="344" y="0"/>
                        <a:pt x="760" y="0"/>
                        <a:pt x="912" y="8"/>
                      </a:cubicBezTo>
                      <a:cubicBezTo>
                        <a:pt x="1064" y="16"/>
                        <a:pt x="1084" y="36"/>
                        <a:pt x="1104" y="5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050"/>
                </a:p>
              </p:txBody>
            </p:sp>
          </p:grp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BCEFB25-89C2-4A69-89C7-20E56EC53629}"/>
                  </a:ext>
                </a:extLst>
              </p:cNvPr>
              <p:cNvSpPr txBox="1"/>
              <p:nvPr/>
            </p:nvSpPr>
            <p:spPr>
              <a:xfrm>
                <a:off x="520172" y="4397954"/>
                <a:ext cx="1091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S R, Q NQ</a:t>
                </a:r>
              </a:p>
            </p:txBody>
          </p:sp>
        </p:grpSp>
        <p:grpSp>
          <p:nvGrpSpPr>
            <p:cNvPr id="31" name="Group 91">
              <a:extLst>
                <a:ext uri="{FF2B5EF4-FFF2-40B4-BE49-F238E27FC236}">
                  <a16:creationId xmlns:a16="http://schemas.microsoft.com/office/drawing/2014/main" id="{7A470D66-BA45-419C-8FAA-7F212763A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8679" y="1099287"/>
              <a:ext cx="3583560" cy="899352"/>
              <a:chOff x="192" y="2098"/>
              <a:chExt cx="2574" cy="790"/>
            </a:xfrm>
          </p:grpSpPr>
          <p:sp>
            <p:nvSpPr>
              <p:cNvPr id="32" name="Oval 65">
                <a:extLst>
                  <a:ext uri="{FF2B5EF4-FFF2-40B4-BE49-F238E27FC236}">
                    <a16:creationId xmlns:a16="http://schemas.microsoft.com/office/drawing/2014/main" id="{F6B051E6-541D-4E29-821E-8DA15105A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131"/>
                <a:ext cx="755" cy="75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3" name="Rectangle 66">
                <a:extLst>
                  <a:ext uri="{FF2B5EF4-FFF2-40B4-BE49-F238E27FC236}">
                    <a16:creationId xmlns:a16="http://schemas.microsoft.com/office/drawing/2014/main" id="{FCB9A5E4-6490-45F5-9F38-474E9897E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" y="2313"/>
                <a:ext cx="111" cy="32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34" name="Oval 67">
                <a:extLst>
                  <a:ext uri="{FF2B5EF4-FFF2-40B4-BE49-F238E27FC236}">
                    <a16:creationId xmlns:a16="http://schemas.microsoft.com/office/drawing/2014/main" id="{83385672-FE28-46FD-92B4-52C465B75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2098"/>
                <a:ext cx="755" cy="757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5" name="Rectangle 68">
                <a:extLst>
                  <a:ext uri="{FF2B5EF4-FFF2-40B4-BE49-F238E27FC236}">
                    <a16:creationId xmlns:a16="http://schemas.microsoft.com/office/drawing/2014/main" id="{0C3BA3FE-32B4-418D-B3AE-BE3F54028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281"/>
                <a:ext cx="111" cy="32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1</a:t>
                </a:r>
                <a:endParaRPr lang="it-IT" altLang="it-IT" sz="2800" b="1" dirty="0"/>
              </a:p>
            </p:txBody>
          </p:sp>
        </p:grpSp>
      </p:grp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4B5FA5F9-14C4-4C2F-B7C5-BDC5C266F9CB}"/>
              </a:ext>
            </a:extLst>
          </p:cNvPr>
          <p:cNvSpPr/>
          <p:nvPr/>
        </p:nvSpPr>
        <p:spPr>
          <a:xfrm>
            <a:off x="6400800" y="3429000"/>
            <a:ext cx="228600" cy="990600"/>
          </a:xfrm>
          <a:prstGeom prst="rightBrace">
            <a:avLst>
              <a:gd name="adj1" fmla="val 539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CD579E93-5E35-4253-8529-787B4BE3941A}"/>
              </a:ext>
            </a:extLst>
          </p:cNvPr>
          <p:cNvSpPr/>
          <p:nvPr/>
        </p:nvSpPr>
        <p:spPr>
          <a:xfrm>
            <a:off x="6248400" y="5333999"/>
            <a:ext cx="313477" cy="666111"/>
          </a:xfrm>
          <a:prstGeom prst="rightBrace">
            <a:avLst>
              <a:gd name="adj1" fmla="val 3442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1459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196" y="94204"/>
            <a:ext cx="7584542" cy="984885"/>
          </a:xfrm>
        </p:spPr>
        <p:txBody>
          <a:bodyPr/>
          <a:lstStyle/>
          <a:p>
            <a:pPr algn="ctr"/>
            <a:r>
              <a:rPr lang="it-IT" sz="3200" dirty="0"/>
              <a:t>Possiamo interpretare il FF-SR come</a:t>
            </a:r>
            <a:br>
              <a:rPr lang="it-IT" sz="3200" dirty="0"/>
            </a:br>
            <a:r>
              <a:rPr lang="it-IT" sz="3200" dirty="0"/>
              <a:t> macchina di MOORE?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58196" y="818338"/>
            <a:ext cx="2582863" cy="2682875"/>
            <a:chOff x="4032" y="1344"/>
            <a:chExt cx="1627" cy="169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4176" y="1776"/>
              <a:ext cx="1200" cy="768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336 h 768"/>
                <a:gd name="T6" fmla="*/ 0 w 1152"/>
                <a:gd name="T7" fmla="*/ 576 h 768"/>
                <a:gd name="T8" fmla="*/ 0 w 1152"/>
                <a:gd name="T9" fmla="*/ 768 h 768"/>
                <a:gd name="T10" fmla="*/ 354 w 1152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V="1">
              <a:off x="4176" y="1872"/>
              <a:ext cx="1200" cy="816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455 h 768"/>
                <a:gd name="T6" fmla="*/ 0 w 1152"/>
                <a:gd name="T7" fmla="*/ 780 h 768"/>
                <a:gd name="T8" fmla="*/ 0 w 1152"/>
                <a:gd name="T9" fmla="*/ 1040 h 768"/>
                <a:gd name="T10" fmla="*/ 354 w 1152"/>
                <a:gd name="T11" fmla="*/ 104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176" y="1632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176" y="278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464" y="1584"/>
              <a:ext cx="624" cy="373"/>
              <a:chOff x="3504" y="768"/>
              <a:chExt cx="958" cy="495"/>
            </a:xfrm>
          </p:grpSpPr>
          <p:grpSp>
            <p:nvGrpSpPr>
              <p:cNvPr id="27" name="Group 9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33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8" name="Group 15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29" name="Freeform 16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" name="Freeform 17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Freeform 18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19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4464" y="2496"/>
              <a:ext cx="624" cy="373"/>
              <a:chOff x="3504" y="768"/>
              <a:chExt cx="958" cy="495"/>
            </a:xfrm>
          </p:grpSpPr>
          <p:grpSp>
            <p:nvGrpSpPr>
              <p:cNvPr id="16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22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7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18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4128" y="13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4176" y="2784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R</a:t>
              </a: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5424" y="249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4032" y="16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4032" y="278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5372" y="1561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Q’</a:t>
              </a: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3472020" y="1020115"/>
            <a:ext cx="5595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Consideriamo il FF-SR  a NOR studiato.</a:t>
            </a:r>
          </a:p>
          <a:p>
            <a:r>
              <a:rPr lang="it-IT" sz="1600" dirty="0"/>
              <a:t>Nei </a:t>
            </a:r>
            <a:r>
              <a:rPr lang="it-IT" sz="1600" i="1" dirty="0"/>
              <a:t>data </a:t>
            </a:r>
            <a:r>
              <a:rPr lang="it-IT" sz="1600" i="1" dirty="0" err="1"/>
              <a:t>sheets</a:t>
            </a:r>
            <a:r>
              <a:rPr lang="it-IT" sz="1600" i="1" dirty="0"/>
              <a:t> q</a:t>
            </a:r>
            <a:r>
              <a:rPr lang="it-IT" sz="1600" dirty="0"/>
              <a:t>uesta realizzazione del  FF-SR viene presentata con lo schema logico indicato qui a sinistra: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Q è la variabile di stato : </a:t>
            </a:r>
            <a:r>
              <a:rPr lang="it-IT" sz="1600" b="1" dirty="0">
                <a:solidFill>
                  <a:srgbClr val="FF0000"/>
                </a:solidFill>
              </a:rPr>
              <a:t>Q=y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Q’ è la variabile di stato negata: </a:t>
            </a:r>
            <a:r>
              <a:rPr lang="it-IT" sz="1600" b="1" dirty="0">
                <a:solidFill>
                  <a:srgbClr val="FF0000"/>
                </a:solidFill>
              </a:rPr>
              <a:t>Q’ = y’</a:t>
            </a:r>
          </a:p>
          <a:p>
            <a:r>
              <a:rPr lang="it-IT" sz="1600" i="1" dirty="0"/>
              <a:t>Ma allora il FF-SR è una rete di </a:t>
            </a:r>
            <a:r>
              <a:rPr lang="it-IT" sz="1600" i="1" dirty="0" err="1"/>
              <a:t>Mealy</a:t>
            </a:r>
            <a:r>
              <a:rPr lang="it-IT" sz="1600" i="1" dirty="0"/>
              <a:t> o di Moore?</a:t>
            </a:r>
          </a:p>
          <a:p>
            <a:r>
              <a:rPr lang="it-IT" sz="1600" dirty="0"/>
              <a:t>Dall’analisi effettuata risulta che:</a:t>
            </a:r>
          </a:p>
          <a:p>
            <a:r>
              <a:rPr lang="it-IT" sz="1600" dirty="0"/>
              <a:t>Q= </a:t>
            </a:r>
            <a:r>
              <a:rPr lang="it-IT" sz="1600" dirty="0" err="1"/>
              <a:t>R’y</a:t>
            </a:r>
            <a:endParaRPr lang="it-IT" sz="1600" dirty="0"/>
          </a:p>
          <a:p>
            <a:r>
              <a:rPr lang="it-IT" sz="1600" dirty="0"/>
              <a:t>Q’=  NQ = (S+ </a:t>
            </a:r>
            <a:r>
              <a:rPr lang="it-IT" sz="1600" dirty="0" err="1"/>
              <a:t>R’y</a:t>
            </a:r>
            <a:r>
              <a:rPr lang="it-IT" sz="1600" dirty="0"/>
              <a:t>)’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238345" y="3483206"/>
            <a:ext cx="850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/>
              <a:t>Quindi, come abbiamo già detto, il FF-SR ha la struttura della macchina di </a:t>
            </a:r>
            <a:r>
              <a:rPr lang="it-IT" sz="2000" i="1" dirty="0" err="1"/>
              <a:t>Mealy</a:t>
            </a:r>
            <a:endParaRPr lang="it-IT" sz="2000" i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18762" y="3847270"/>
            <a:ext cx="844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</a:rPr>
              <a:t>Riprendiamo ora dalla slide 80  la sua tabella delle transizioni,  che tiene  conto del vincolo sugli ingressi (SR=0):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3648702" y="4717522"/>
            <a:ext cx="1660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Se, come abbiamo già visto che è lecito fare, mettiamo condizioni di indifferenza sulle transizioni quando l’uscita cambia, otteniamo: </a:t>
            </a:r>
          </a:p>
        </p:txBody>
      </p:sp>
      <p:grpSp>
        <p:nvGrpSpPr>
          <p:cNvPr id="72" name="Gruppo 71"/>
          <p:cNvGrpSpPr/>
          <p:nvPr/>
        </p:nvGrpSpPr>
        <p:grpSpPr>
          <a:xfrm>
            <a:off x="5367900" y="4560672"/>
            <a:ext cx="3586023" cy="1971466"/>
            <a:chOff x="4654599" y="4361870"/>
            <a:chExt cx="4288281" cy="2321082"/>
          </a:xfrm>
        </p:grpSpPr>
        <p:sp>
          <p:nvSpPr>
            <p:cNvPr id="73" name="Text Box 61"/>
            <p:cNvSpPr txBox="1">
              <a:spLocks noChangeArrowheads="1"/>
            </p:cNvSpPr>
            <p:nvPr/>
          </p:nvSpPr>
          <p:spPr bwMode="auto">
            <a:xfrm>
              <a:off x="5288321" y="5093526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  <a:endParaRPr lang="it-IT" altLang="it-IT" sz="18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 Box 62"/>
            <p:cNvSpPr txBox="1">
              <a:spLocks noChangeArrowheads="1"/>
            </p:cNvSpPr>
            <p:nvPr/>
          </p:nvSpPr>
          <p:spPr bwMode="auto">
            <a:xfrm>
              <a:off x="6208911" y="5052850"/>
              <a:ext cx="58862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</a:t>
              </a:r>
              <a:r>
                <a:rPr lang="it-IT" altLang="it-IT" sz="1800" dirty="0">
                  <a:solidFill>
                    <a:srgbClr val="00B0F0"/>
                  </a:solidFill>
                </a:rPr>
                <a:t>0</a:t>
              </a:r>
              <a:r>
                <a:rPr lang="it-IT" altLang="it-IT" sz="1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5" name="Text Box 63"/>
            <p:cNvSpPr txBox="1">
              <a:spLocks noChangeArrowheads="1"/>
            </p:cNvSpPr>
            <p:nvPr/>
          </p:nvSpPr>
          <p:spPr bwMode="auto">
            <a:xfrm>
              <a:off x="7301452" y="5052850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-</a:t>
              </a:r>
            </a:p>
          </p:txBody>
        </p:sp>
        <p:sp>
          <p:nvSpPr>
            <p:cNvPr id="76" name="Text Box 64"/>
            <p:cNvSpPr txBox="1">
              <a:spLocks noChangeArrowheads="1"/>
            </p:cNvSpPr>
            <p:nvPr/>
          </p:nvSpPr>
          <p:spPr bwMode="auto">
            <a:xfrm>
              <a:off x="7943396" y="5076406"/>
              <a:ext cx="680891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1,</a:t>
              </a:r>
              <a:r>
                <a:rPr lang="it-IT" altLang="it-IT" sz="1800" dirty="0">
                  <a:solidFill>
                    <a:srgbClr val="00B0F0"/>
                  </a:solidFill>
                </a:rPr>
                <a:t>-</a:t>
              </a:r>
              <a:r>
                <a:rPr lang="it-IT" altLang="it-IT" sz="1800" dirty="0"/>
                <a:t> </a:t>
              </a:r>
              <a:r>
                <a:rPr lang="it-IT" altLang="it-IT" sz="18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77" name="Text Box 65"/>
            <p:cNvSpPr txBox="1">
              <a:spLocks noChangeArrowheads="1"/>
            </p:cNvSpPr>
            <p:nvPr/>
          </p:nvSpPr>
          <p:spPr bwMode="auto">
            <a:xfrm>
              <a:off x="5361254" y="5678711"/>
              <a:ext cx="3224933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         0            -          1</a:t>
              </a:r>
            </a:p>
          </p:txBody>
        </p:sp>
        <p:sp>
          <p:nvSpPr>
            <p:cNvPr id="78" name="Text Box 65"/>
            <p:cNvSpPr txBox="1">
              <a:spLocks noChangeArrowheads="1"/>
            </p:cNvSpPr>
            <p:nvPr/>
          </p:nvSpPr>
          <p:spPr bwMode="auto">
            <a:xfrm>
              <a:off x="5498931" y="5680507"/>
              <a:ext cx="3224933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B0F0"/>
                  </a:solidFill>
                </a:rPr>
                <a:t>,1        , -           ,-         ,1</a:t>
              </a:r>
            </a:p>
          </p:txBody>
        </p:sp>
        <p:sp>
          <p:nvSpPr>
            <p:cNvPr id="79" name="Text Box 65"/>
            <p:cNvSpPr txBox="1">
              <a:spLocks noChangeArrowheads="1"/>
            </p:cNvSpPr>
            <p:nvPr/>
          </p:nvSpPr>
          <p:spPr bwMode="auto">
            <a:xfrm>
              <a:off x="5717948" y="5664597"/>
              <a:ext cx="3224932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FF0000"/>
                  </a:solidFill>
                </a:rPr>
                <a:t>0          -            -          0</a:t>
              </a:r>
            </a:p>
          </p:txBody>
        </p:sp>
        <p:sp>
          <p:nvSpPr>
            <p:cNvPr id="80" name="Text Box 61"/>
            <p:cNvSpPr txBox="1">
              <a:spLocks noChangeArrowheads="1"/>
            </p:cNvSpPr>
            <p:nvPr/>
          </p:nvSpPr>
          <p:spPr bwMode="auto">
            <a:xfrm>
              <a:off x="5447925" y="5093526"/>
              <a:ext cx="3577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,</a:t>
              </a:r>
              <a:r>
                <a:rPr lang="it-IT" altLang="it-IT" sz="1800" dirty="0">
                  <a:solidFill>
                    <a:srgbClr val="00B0F0"/>
                  </a:solidFill>
                </a:rPr>
                <a:t>0</a:t>
              </a:r>
              <a:endParaRPr lang="it-IT" altLang="it-IT" sz="18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 Box 61"/>
            <p:cNvSpPr txBox="1">
              <a:spLocks noChangeArrowheads="1"/>
            </p:cNvSpPr>
            <p:nvPr/>
          </p:nvSpPr>
          <p:spPr bwMode="auto">
            <a:xfrm>
              <a:off x="5717949" y="5077136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" name="Line 52"/>
            <p:cNvSpPr>
              <a:spLocks noChangeShapeType="1"/>
            </p:cNvSpPr>
            <p:nvPr/>
          </p:nvSpPr>
          <p:spPr bwMode="auto">
            <a:xfrm flipH="1" flipV="1">
              <a:off x="4724401" y="4617921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83" name="Text Box 53"/>
            <p:cNvSpPr txBox="1">
              <a:spLocks noChangeArrowheads="1"/>
            </p:cNvSpPr>
            <p:nvPr/>
          </p:nvSpPr>
          <p:spPr bwMode="auto">
            <a:xfrm>
              <a:off x="4910527" y="5079369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4" name="Text Box 54"/>
            <p:cNvSpPr txBox="1">
              <a:spLocks noChangeArrowheads="1"/>
            </p:cNvSpPr>
            <p:nvPr/>
          </p:nvSpPr>
          <p:spPr bwMode="auto">
            <a:xfrm>
              <a:off x="4968876" y="5684721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1</a:t>
              </a:r>
            </a:p>
          </p:txBody>
        </p:sp>
        <p:sp>
          <p:nvSpPr>
            <p:cNvPr id="85" name="Text Box 55"/>
            <p:cNvSpPr txBox="1">
              <a:spLocks noChangeArrowheads="1"/>
            </p:cNvSpPr>
            <p:nvPr/>
          </p:nvSpPr>
          <p:spPr bwMode="auto">
            <a:xfrm>
              <a:off x="5394574" y="4500948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00</a:t>
              </a:r>
            </a:p>
          </p:txBody>
        </p:sp>
        <p:sp>
          <p:nvSpPr>
            <p:cNvPr id="86" name="Text Box 56"/>
            <p:cNvSpPr txBox="1">
              <a:spLocks noChangeArrowheads="1"/>
            </p:cNvSpPr>
            <p:nvPr/>
          </p:nvSpPr>
          <p:spPr bwMode="auto">
            <a:xfrm>
              <a:off x="6356351" y="4520182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01</a:t>
              </a:r>
            </a:p>
          </p:txBody>
        </p:sp>
        <p:sp>
          <p:nvSpPr>
            <p:cNvPr id="87" name="Text Box 57"/>
            <p:cNvSpPr txBox="1">
              <a:spLocks noChangeArrowheads="1"/>
            </p:cNvSpPr>
            <p:nvPr/>
          </p:nvSpPr>
          <p:spPr bwMode="auto">
            <a:xfrm>
              <a:off x="7200901" y="4500447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11</a:t>
              </a:r>
            </a:p>
          </p:txBody>
        </p:sp>
        <p:sp>
          <p:nvSpPr>
            <p:cNvPr id="88" name="Text Box 58"/>
            <p:cNvSpPr txBox="1">
              <a:spLocks noChangeArrowheads="1"/>
            </p:cNvSpPr>
            <p:nvPr/>
          </p:nvSpPr>
          <p:spPr bwMode="auto">
            <a:xfrm>
              <a:off x="8017632" y="4493669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10</a:t>
              </a:r>
            </a:p>
          </p:txBody>
        </p:sp>
        <p:grpSp>
          <p:nvGrpSpPr>
            <p:cNvPr id="89" name="Group 46"/>
            <p:cNvGrpSpPr>
              <a:grpSpLocks/>
            </p:cNvGrpSpPr>
            <p:nvPr/>
          </p:nvGrpSpPr>
          <p:grpSpPr bwMode="auto">
            <a:xfrm>
              <a:off x="5257800" y="4998921"/>
              <a:ext cx="3451982" cy="1219200"/>
              <a:chOff x="1536" y="2880"/>
              <a:chExt cx="1152" cy="576"/>
            </a:xfrm>
          </p:grpSpPr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98" name="Rectangle 48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115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99" name="Line 49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00" name="Line 50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01" name="Line 51"/>
              <p:cNvSpPr>
                <a:spLocks noChangeShapeType="1"/>
              </p:cNvSpPr>
              <p:nvPr/>
            </p:nvSpPr>
            <p:spPr bwMode="auto">
              <a:xfrm>
                <a:off x="2373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</p:grpSp>
        <p:sp>
          <p:nvSpPr>
            <p:cNvPr id="90" name="Text Box 59"/>
            <p:cNvSpPr txBox="1">
              <a:spLocks noChangeArrowheads="1"/>
            </p:cNvSpPr>
            <p:nvPr/>
          </p:nvSpPr>
          <p:spPr bwMode="auto">
            <a:xfrm>
              <a:off x="4654599" y="4656021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y</a:t>
              </a:r>
              <a:endParaRPr lang="it-IT" altLang="it-IT" sz="1800" b="1" baseline="-25000" dirty="0"/>
            </a:p>
          </p:txBody>
        </p:sp>
        <p:sp>
          <p:nvSpPr>
            <p:cNvPr id="91" name="Text Box 60"/>
            <p:cNvSpPr txBox="1">
              <a:spLocks noChangeArrowheads="1"/>
            </p:cNvSpPr>
            <p:nvPr/>
          </p:nvSpPr>
          <p:spPr bwMode="auto">
            <a:xfrm>
              <a:off x="4817555" y="4361870"/>
              <a:ext cx="5373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S R</a:t>
              </a:r>
              <a:endParaRPr lang="it-IT" altLang="it-IT" sz="1800" b="1" baseline="-25000" dirty="0"/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6451821" y="6248123"/>
              <a:ext cx="1230664" cy="434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Times New Roman" panose="02020603050405020304" pitchFamily="18" charset="0"/>
                </a:rPr>
                <a:t>Y, </a:t>
              </a:r>
              <a:r>
                <a:rPr lang="it-IT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Q</a:t>
              </a:r>
              <a:r>
                <a:rPr lang="it-IT" b="1" dirty="0">
                  <a:latin typeface="Times New Roman" panose="02020603050405020304" pitchFamily="18" charset="0"/>
                </a:rPr>
                <a:t> </a:t>
              </a:r>
              <a:r>
                <a:rPr lang="it-IT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NQ</a:t>
              </a:r>
            </a:p>
          </p:txBody>
        </p:sp>
        <p:sp>
          <p:nvSpPr>
            <p:cNvPr id="93" name="Ovale 92"/>
            <p:cNvSpPr/>
            <p:nvPr/>
          </p:nvSpPr>
          <p:spPr>
            <a:xfrm>
              <a:off x="5305426" y="5077136"/>
              <a:ext cx="751077" cy="478055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94" name="Ovale 93"/>
            <p:cNvSpPr/>
            <p:nvPr/>
          </p:nvSpPr>
          <p:spPr>
            <a:xfrm>
              <a:off x="5305426" y="5670046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95" name="Ovale 94"/>
            <p:cNvSpPr/>
            <p:nvPr/>
          </p:nvSpPr>
          <p:spPr>
            <a:xfrm>
              <a:off x="6181109" y="5068467"/>
              <a:ext cx="751077" cy="478055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96" name="Ovale 95"/>
            <p:cNvSpPr/>
            <p:nvPr/>
          </p:nvSpPr>
          <p:spPr>
            <a:xfrm>
              <a:off x="7895135" y="5660362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</p:grpSp>
      <p:sp>
        <p:nvSpPr>
          <p:cNvPr id="102" name="CasellaDiTesto 101"/>
          <p:cNvSpPr txBox="1"/>
          <p:nvPr/>
        </p:nvSpPr>
        <p:spPr>
          <a:xfrm>
            <a:off x="8823379" y="648535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%</a:t>
            </a:r>
          </a:p>
        </p:txBody>
      </p:sp>
      <p:grpSp>
        <p:nvGrpSpPr>
          <p:cNvPr id="103" name="Gruppo 102"/>
          <p:cNvGrpSpPr/>
          <p:nvPr/>
        </p:nvGrpSpPr>
        <p:grpSpPr>
          <a:xfrm>
            <a:off x="51345" y="4625176"/>
            <a:ext cx="3586022" cy="1971466"/>
            <a:chOff x="4654599" y="4361870"/>
            <a:chExt cx="4288281" cy="2321082"/>
          </a:xfrm>
        </p:grpSpPr>
        <p:sp>
          <p:nvSpPr>
            <p:cNvPr id="104" name="Text Box 61"/>
            <p:cNvSpPr txBox="1">
              <a:spLocks noChangeArrowheads="1"/>
            </p:cNvSpPr>
            <p:nvPr/>
          </p:nvSpPr>
          <p:spPr bwMode="auto">
            <a:xfrm>
              <a:off x="5288321" y="5093526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  <a:endParaRPr lang="it-IT" altLang="it-IT" sz="1800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 Box 62"/>
            <p:cNvSpPr txBox="1">
              <a:spLocks noChangeArrowheads="1"/>
            </p:cNvSpPr>
            <p:nvPr/>
          </p:nvSpPr>
          <p:spPr bwMode="auto">
            <a:xfrm>
              <a:off x="6208911" y="5052850"/>
              <a:ext cx="58862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</a:t>
              </a:r>
              <a:r>
                <a:rPr lang="it-IT" altLang="it-IT" sz="1800" dirty="0">
                  <a:solidFill>
                    <a:srgbClr val="00B0F0"/>
                  </a:solidFill>
                </a:rPr>
                <a:t>0</a:t>
              </a:r>
              <a:r>
                <a:rPr lang="it-IT" altLang="it-IT" sz="1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6" name="Text Box 63"/>
            <p:cNvSpPr txBox="1">
              <a:spLocks noChangeArrowheads="1"/>
            </p:cNvSpPr>
            <p:nvPr/>
          </p:nvSpPr>
          <p:spPr bwMode="auto">
            <a:xfrm>
              <a:off x="7301452" y="5052850"/>
              <a:ext cx="2616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-</a:t>
              </a:r>
            </a:p>
          </p:txBody>
        </p:sp>
        <p:sp>
          <p:nvSpPr>
            <p:cNvPr id="107" name="Text Box 64"/>
            <p:cNvSpPr txBox="1">
              <a:spLocks noChangeArrowheads="1"/>
            </p:cNvSpPr>
            <p:nvPr/>
          </p:nvSpPr>
          <p:spPr bwMode="auto">
            <a:xfrm>
              <a:off x="7846786" y="5109029"/>
              <a:ext cx="772903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1, </a:t>
              </a:r>
              <a:r>
                <a:rPr lang="it-IT" altLang="it-IT" sz="1800" dirty="0">
                  <a:solidFill>
                    <a:srgbClr val="00B0F0"/>
                  </a:solidFill>
                </a:rPr>
                <a:t>0</a:t>
              </a:r>
              <a:r>
                <a:rPr lang="it-IT" altLang="it-IT" sz="1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08" name="Text Box 65"/>
            <p:cNvSpPr txBox="1">
              <a:spLocks noChangeArrowheads="1"/>
            </p:cNvSpPr>
            <p:nvPr/>
          </p:nvSpPr>
          <p:spPr bwMode="auto">
            <a:xfrm>
              <a:off x="5361254" y="5678711"/>
              <a:ext cx="3224933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         0            -          1</a:t>
              </a:r>
            </a:p>
          </p:txBody>
        </p:sp>
        <p:sp>
          <p:nvSpPr>
            <p:cNvPr id="109" name="Text Box 65"/>
            <p:cNvSpPr txBox="1">
              <a:spLocks noChangeArrowheads="1"/>
            </p:cNvSpPr>
            <p:nvPr/>
          </p:nvSpPr>
          <p:spPr bwMode="auto">
            <a:xfrm>
              <a:off x="5498931" y="5680507"/>
              <a:ext cx="3224933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B0F0"/>
                  </a:solidFill>
                </a:rPr>
                <a:t>,1        ,0           ,-         ,1</a:t>
              </a:r>
            </a:p>
          </p:txBody>
        </p:sp>
        <p:sp>
          <p:nvSpPr>
            <p:cNvPr id="110" name="Text Box 65"/>
            <p:cNvSpPr txBox="1">
              <a:spLocks noChangeArrowheads="1"/>
            </p:cNvSpPr>
            <p:nvPr/>
          </p:nvSpPr>
          <p:spPr bwMode="auto">
            <a:xfrm>
              <a:off x="5717949" y="5690251"/>
              <a:ext cx="3224931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FF0000"/>
                  </a:solidFill>
                </a:rPr>
                <a:t>0          1           -          0</a:t>
              </a:r>
            </a:p>
          </p:txBody>
        </p:sp>
        <p:sp>
          <p:nvSpPr>
            <p:cNvPr id="111" name="Text Box 61"/>
            <p:cNvSpPr txBox="1">
              <a:spLocks noChangeArrowheads="1"/>
            </p:cNvSpPr>
            <p:nvPr/>
          </p:nvSpPr>
          <p:spPr bwMode="auto">
            <a:xfrm>
              <a:off x="5447925" y="5093526"/>
              <a:ext cx="3577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,</a:t>
              </a:r>
              <a:r>
                <a:rPr lang="it-IT" altLang="it-IT" sz="1800" dirty="0">
                  <a:solidFill>
                    <a:srgbClr val="00B0F0"/>
                  </a:solidFill>
                </a:rPr>
                <a:t>0</a:t>
              </a:r>
              <a:endParaRPr lang="it-IT" altLang="it-IT" sz="1800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 Box 61"/>
            <p:cNvSpPr txBox="1">
              <a:spLocks noChangeArrowheads="1"/>
            </p:cNvSpPr>
            <p:nvPr/>
          </p:nvSpPr>
          <p:spPr bwMode="auto">
            <a:xfrm>
              <a:off x="5717949" y="5077136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3" name="Line 52"/>
            <p:cNvSpPr>
              <a:spLocks noChangeShapeType="1"/>
            </p:cNvSpPr>
            <p:nvPr/>
          </p:nvSpPr>
          <p:spPr bwMode="auto">
            <a:xfrm flipH="1" flipV="1">
              <a:off x="4724401" y="4617921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14" name="Text Box 53"/>
            <p:cNvSpPr txBox="1">
              <a:spLocks noChangeArrowheads="1"/>
            </p:cNvSpPr>
            <p:nvPr/>
          </p:nvSpPr>
          <p:spPr bwMode="auto">
            <a:xfrm>
              <a:off x="4910527" y="5079369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5" name="Text Box 54"/>
            <p:cNvSpPr txBox="1">
              <a:spLocks noChangeArrowheads="1"/>
            </p:cNvSpPr>
            <p:nvPr/>
          </p:nvSpPr>
          <p:spPr bwMode="auto">
            <a:xfrm>
              <a:off x="4968876" y="5684721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1</a:t>
              </a:r>
            </a:p>
          </p:txBody>
        </p:sp>
        <p:sp>
          <p:nvSpPr>
            <p:cNvPr id="116" name="Text Box 55"/>
            <p:cNvSpPr txBox="1">
              <a:spLocks noChangeArrowheads="1"/>
            </p:cNvSpPr>
            <p:nvPr/>
          </p:nvSpPr>
          <p:spPr bwMode="auto">
            <a:xfrm>
              <a:off x="5394574" y="4500948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00</a:t>
              </a:r>
            </a:p>
          </p:txBody>
        </p:sp>
        <p:sp>
          <p:nvSpPr>
            <p:cNvPr id="117" name="Text Box 56"/>
            <p:cNvSpPr txBox="1">
              <a:spLocks noChangeArrowheads="1"/>
            </p:cNvSpPr>
            <p:nvPr/>
          </p:nvSpPr>
          <p:spPr bwMode="auto">
            <a:xfrm>
              <a:off x="6356351" y="4520182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01</a:t>
              </a:r>
            </a:p>
          </p:txBody>
        </p:sp>
        <p:sp>
          <p:nvSpPr>
            <p:cNvPr id="118" name="Text Box 57"/>
            <p:cNvSpPr txBox="1">
              <a:spLocks noChangeArrowheads="1"/>
            </p:cNvSpPr>
            <p:nvPr/>
          </p:nvSpPr>
          <p:spPr bwMode="auto">
            <a:xfrm>
              <a:off x="7200901" y="4500447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11</a:t>
              </a:r>
            </a:p>
          </p:txBody>
        </p:sp>
        <p:sp>
          <p:nvSpPr>
            <p:cNvPr id="119" name="Text Box 58"/>
            <p:cNvSpPr txBox="1">
              <a:spLocks noChangeArrowheads="1"/>
            </p:cNvSpPr>
            <p:nvPr/>
          </p:nvSpPr>
          <p:spPr bwMode="auto">
            <a:xfrm>
              <a:off x="8017632" y="4493669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10</a:t>
              </a:r>
            </a:p>
          </p:txBody>
        </p:sp>
        <p:grpSp>
          <p:nvGrpSpPr>
            <p:cNvPr id="120" name="Group 46"/>
            <p:cNvGrpSpPr>
              <a:grpSpLocks/>
            </p:cNvGrpSpPr>
            <p:nvPr/>
          </p:nvGrpSpPr>
          <p:grpSpPr bwMode="auto">
            <a:xfrm>
              <a:off x="5257800" y="4998921"/>
              <a:ext cx="3451982" cy="1219200"/>
              <a:chOff x="1536" y="2880"/>
              <a:chExt cx="1152" cy="576"/>
            </a:xfrm>
          </p:grpSpPr>
          <p:sp>
            <p:nvSpPr>
              <p:cNvPr id="128" name="Line 47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29" name="Rectangle 48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115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32" name="Line 51"/>
              <p:cNvSpPr>
                <a:spLocks noChangeShapeType="1"/>
              </p:cNvSpPr>
              <p:nvPr/>
            </p:nvSpPr>
            <p:spPr bwMode="auto">
              <a:xfrm>
                <a:off x="2373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</p:grpSp>
        <p:sp>
          <p:nvSpPr>
            <p:cNvPr id="121" name="Text Box 59"/>
            <p:cNvSpPr txBox="1">
              <a:spLocks noChangeArrowheads="1"/>
            </p:cNvSpPr>
            <p:nvPr/>
          </p:nvSpPr>
          <p:spPr bwMode="auto">
            <a:xfrm>
              <a:off x="4654599" y="4656021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y</a:t>
              </a:r>
              <a:endParaRPr lang="it-IT" altLang="it-IT" sz="1800" b="1" baseline="-25000" dirty="0"/>
            </a:p>
          </p:txBody>
        </p:sp>
        <p:sp>
          <p:nvSpPr>
            <p:cNvPr id="122" name="Text Box 60"/>
            <p:cNvSpPr txBox="1">
              <a:spLocks noChangeArrowheads="1"/>
            </p:cNvSpPr>
            <p:nvPr/>
          </p:nvSpPr>
          <p:spPr bwMode="auto">
            <a:xfrm>
              <a:off x="4817555" y="4361870"/>
              <a:ext cx="5373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S R</a:t>
              </a:r>
              <a:endParaRPr lang="it-IT" altLang="it-IT" sz="1800" b="1" baseline="-25000" dirty="0"/>
            </a:p>
          </p:txBody>
        </p:sp>
        <p:sp>
          <p:nvSpPr>
            <p:cNvPr id="123" name="CasellaDiTesto 122"/>
            <p:cNvSpPr txBox="1"/>
            <p:nvPr/>
          </p:nvSpPr>
          <p:spPr>
            <a:xfrm>
              <a:off x="6451821" y="6248123"/>
              <a:ext cx="1230665" cy="434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Times New Roman" panose="02020603050405020304" pitchFamily="18" charset="0"/>
                </a:rPr>
                <a:t>Y, </a:t>
              </a:r>
              <a:r>
                <a:rPr lang="it-IT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Q</a:t>
              </a:r>
              <a:r>
                <a:rPr lang="it-IT" b="1" dirty="0">
                  <a:latin typeface="Times New Roman" panose="02020603050405020304" pitchFamily="18" charset="0"/>
                </a:rPr>
                <a:t> </a:t>
              </a:r>
              <a:r>
                <a:rPr lang="it-IT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NQ</a:t>
              </a:r>
            </a:p>
          </p:txBody>
        </p:sp>
        <p:sp>
          <p:nvSpPr>
            <p:cNvPr id="124" name="Ovale 123"/>
            <p:cNvSpPr/>
            <p:nvPr/>
          </p:nvSpPr>
          <p:spPr>
            <a:xfrm>
              <a:off x="5305426" y="5077136"/>
              <a:ext cx="751077" cy="478055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25" name="Ovale 124"/>
            <p:cNvSpPr/>
            <p:nvPr/>
          </p:nvSpPr>
          <p:spPr>
            <a:xfrm>
              <a:off x="5305426" y="5670046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26" name="Ovale 125"/>
            <p:cNvSpPr/>
            <p:nvPr/>
          </p:nvSpPr>
          <p:spPr>
            <a:xfrm>
              <a:off x="6181109" y="5068467"/>
              <a:ext cx="751077" cy="478055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27" name="Ovale 126"/>
            <p:cNvSpPr/>
            <p:nvPr/>
          </p:nvSpPr>
          <p:spPr>
            <a:xfrm>
              <a:off x="7895135" y="5660362"/>
              <a:ext cx="751077" cy="478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</p:grpSp>
    </p:spTree>
    <p:extLst>
      <p:ext uri="{BB962C8B-B14F-4D97-AF65-F5344CB8AC3E}">
        <p14:creationId xmlns:p14="http://schemas.microsoft.com/office/powerpoint/2010/main" val="33861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39" grpId="0"/>
      <p:bldP spid="40" grpId="0"/>
      <p:bldP spid="7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231" y="3184862"/>
            <a:ext cx="7064631" cy="1107996"/>
          </a:xfrm>
        </p:spPr>
        <p:txBody>
          <a:bodyPr/>
          <a:lstStyle/>
          <a:p>
            <a:pPr algn="ctr"/>
            <a:r>
              <a:rPr lang="it-IT" sz="1800" dirty="0"/>
              <a:t>Quindi </a:t>
            </a:r>
            <a:br>
              <a:rPr lang="it-IT" sz="1800" dirty="0"/>
            </a:br>
            <a:r>
              <a:rPr lang="it-IT" sz="1800" dirty="0"/>
              <a:t>IN CONDIZIONI DI STABILITA’ </a:t>
            </a:r>
            <a:br>
              <a:rPr lang="it-IT" sz="1800" dirty="0"/>
            </a:br>
            <a:r>
              <a:rPr lang="it-IT" sz="1800" dirty="0"/>
              <a:t>le uscite del FF-SR DIPENDONO SOLO DALLO STATO PRESENTE, </a:t>
            </a:r>
            <a:br>
              <a:rPr lang="it-IT" sz="1800" dirty="0"/>
            </a:br>
            <a:r>
              <a:rPr lang="it-IT" sz="1600" dirty="0"/>
              <a:t>pertanto possiamo dire che il FF-SR: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806000"/>
            <a:ext cx="659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Estraiamo ora dalla </a:t>
            </a:r>
            <a:r>
              <a:rPr lang="it-IT" sz="2400" dirty="0" err="1"/>
              <a:t>T.d.T</a:t>
            </a:r>
            <a:r>
              <a:rPr lang="it-IT" sz="2400" dirty="0"/>
              <a:t>. le mappe delle due uscite: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9600" y="282780"/>
            <a:ext cx="492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….segue dalla slide precedente: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252737" y="1338042"/>
            <a:ext cx="3907322" cy="1969407"/>
            <a:chOff x="4227851" y="4361870"/>
            <a:chExt cx="4672501" cy="2318658"/>
          </a:xfrm>
        </p:grpSpPr>
        <p:sp>
          <p:nvSpPr>
            <p:cNvPr id="11" name="Text Box 65"/>
            <p:cNvSpPr txBox="1">
              <a:spLocks noChangeArrowheads="1"/>
            </p:cNvSpPr>
            <p:nvPr/>
          </p:nvSpPr>
          <p:spPr bwMode="auto">
            <a:xfrm>
              <a:off x="5675419" y="5686175"/>
              <a:ext cx="3224933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B0F0"/>
                  </a:solidFill>
                </a:rPr>
                <a:t>1        -           -         1</a:t>
              </a:r>
            </a:p>
          </p:txBody>
        </p:sp>
        <p:sp>
          <p:nvSpPr>
            <p:cNvPr id="15" name="Line 52"/>
            <p:cNvSpPr>
              <a:spLocks noChangeShapeType="1"/>
            </p:cNvSpPr>
            <p:nvPr/>
          </p:nvSpPr>
          <p:spPr bwMode="auto">
            <a:xfrm flipH="1" flipV="1">
              <a:off x="4724401" y="4617921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6" name="Text Box 53"/>
            <p:cNvSpPr txBox="1">
              <a:spLocks noChangeArrowheads="1"/>
            </p:cNvSpPr>
            <p:nvPr/>
          </p:nvSpPr>
          <p:spPr bwMode="auto">
            <a:xfrm>
              <a:off x="4910527" y="5079369"/>
              <a:ext cx="358848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17" name="Text Box 54"/>
            <p:cNvSpPr txBox="1">
              <a:spLocks noChangeArrowheads="1"/>
            </p:cNvSpPr>
            <p:nvPr/>
          </p:nvSpPr>
          <p:spPr bwMode="auto">
            <a:xfrm>
              <a:off x="4917188" y="5681493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5394574" y="4500948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00</a:t>
              </a:r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6356351" y="4520182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01</a:t>
              </a:r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7200901" y="4500447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11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8017632" y="4493669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10</a:t>
              </a:r>
            </a:p>
          </p:txBody>
        </p: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5257800" y="4998921"/>
              <a:ext cx="3451982" cy="1219200"/>
              <a:chOff x="1536" y="2880"/>
              <a:chExt cx="1152" cy="576"/>
            </a:xfrm>
          </p:grpSpPr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115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2" name="Line 49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33" name="Line 50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34" name="Line 51"/>
              <p:cNvSpPr>
                <a:spLocks noChangeShapeType="1"/>
              </p:cNvSpPr>
              <p:nvPr/>
            </p:nvSpPr>
            <p:spPr bwMode="auto">
              <a:xfrm>
                <a:off x="2373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</p:grpSp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4654599" y="4656021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y</a:t>
              </a:r>
              <a:endParaRPr lang="it-IT" altLang="it-IT" sz="1800" b="1" baseline="-25000" dirty="0"/>
            </a:p>
          </p:txBody>
        </p:sp>
        <p:sp>
          <p:nvSpPr>
            <p:cNvPr id="24" name="Text Box 60"/>
            <p:cNvSpPr txBox="1">
              <a:spLocks noChangeArrowheads="1"/>
            </p:cNvSpPr>
            <p:nvPr/>
          </p:nvSpPr>
          <p:spPr bwMode="auto">
            <a:xfrm>
              <a:off x="4817555" y="4361870"/>
              <a:ext cx="5373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S R</a:t>
              </a:r>
              <a:endParaRPr lang="it-IT" altLang="it-IT" sz="1800" b="1" baseline="-25000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183037" y="6245699"/>
              <a:ext cx="937758" cy="4348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Q = y</a:t>
              </a:r>
              <a:r>
                <a:rPr lang="it-IT" b="1" dirty="0">
                  <a:latin typeface="Times New Roman" panose="02020603050405020304" pitchFamily="18" charset="0"/>
                </a:rPr>
                <a:t> </a:t>
              </a:r>
              <a:endParaRPr lang="it-IT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5675418" y="5107879"/>
              <a:ext cx="3224934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B0F0"/>
                  </a:solidFill>
                </a:rPr>
                <a:t>0        0           -         -</a:t>
              </a: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4227851" y="5334429"/>
              <a:ext cx="435524" cy="4348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Q</a:t>
              </a:r>
              <a:endParaRPr lang="it-IT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6" name="Ovale 65"/>
          <p:cNvSpPr/>
          <p:nvPr/>
        </p:nvSpPr>
        <p:spPr>
          <a:xfrm>
            <a:off x="1233033" y="2440818"/>
            <a:ext cx="2661462" cy="406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grpSp>
        <p:nvGrpSpPr>
          <p:cNvPr id="67" name="Gruppo 66"/>
          <p:cNvGrpSpPr/>
          <p:nvPr/>
        </p:nvGrpSpPr>
        <p:grpSpPr>
          <a:xfrm>
            <a:off x="4603353" y="1491102"/>
            <a:ext cx="3550459" cy="1971466"/>
            <a:chOff x="4654599" y="4361870"/>
            <a:chExt cx="4245753" cy="2321082"/>
          </a:xfrm>
        </p:grpSpPr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5675419" y="5686175"/>
              <a:ext cx="3224933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0        -           -         0</a:t>
              </a:r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 flipH="1" flipV="1">
              <a:off x="4724401" y="4617921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70" name="Text Box 53"/>
            <p:cNvSpPr txBox="1">
              <a:spLocks noChangeArrowheads="1"/>
            </p:cNvSpPr>
            <p:nvPr/>
          </p:nvSpPr>
          <p:spPr bwMode="auto">
            <a:xfrm>
              <a:off x="4910527" y="5079369"/>
              <a:ext cx="358848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71" name="Text Box 54"/>
            <p:cNvSpPr txBox="1">
              <a:spLocks noChangeArrowheads="1"/>
            </p:cNvSpPr>
            <p:nvPr/>
          </p:nvSpPr>
          <p:spPr bwMode="auto">
            <a:xfrm>
              <a:off x="4917188" y="5681493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72" name="Text Box 55"/>
            <p:cNvSpPr txBox="1">
              <a:spLocks noChangeArrowheads="1"/>
            </p:cNvSpPr>
            <p:nvPr/>
          </p:nvSpPr>
          <p:spPr bwMode="auto">
            <a:xfrm>
              <a:off x="5394574" y="4500948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00</a:t>
              </a:r>
            </a:p>
          </p:txBody>
        </p:sp>
        <p:sp>
          <p:nvSpPr>
            <p:cNvPr id="73" name="Text Box 56"/>
            <p:cNvSpPr txBox="1">
              <a:spLocks noChangeArrowheads="1"/>
            </p:cNvSpPr>
            <p:nvPr/>
          </p:nvSpPr>
          <p:spPr bwMode="auto">
            <a:xfrm>
              <a:off x="6356351" y="4520182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01</a:t>
              </a:r>
            </a:p>
          </p:txBody>
        </p:sp>
        <p:sp>
          <p:nvSpPr>
            <p:cNvPr id="74" name="Text Box 57"/>
            <p:cNvSpPr txBox="1">
              <a:spLocks noChangeArrowheads="1"/>
            </p:cNvSpPr>
            <p:nvPr/>
          </p:nvSpPr>
          <p:spPr bwMode="auto">
            <a:xfrm>
              <a:off x="7200901" y="4500447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11</a:t>
              </a:r>
            </a:p>
          </p:txBody>
        </p:sp>
        <p:sp>
          <p:nvSpPr>
            <p:cNvPr id="75" name="Text Box 58"/>
            <p:cNvSpPr txBox="1">
              <a:spLocks noChangeArrowheads="1"/>
            </p:cNvSpPr>
            <p:nvPr/>
          </p:nvSpPr>
          <p:spPr bwMode="auto">
            <a:xfrm>
              <a:off x="8017632" y="4493669"/>
              <a:ext cx="56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10</a:t>
              </a:r>
            </a:p>
          </p:txBody>
        </p:sp>
        <p:grpSp>
          <p:nvGrpSpPr>
            <p:cNvPr id="76" name="Group 46"/>
            <p:cNvGrpSpPr>
              <a:grpSpLocks/>
            </p:cNvGrpSpPr>
            <p:nvPr/>
          </p:nvGrpSpPr>
          <p:grpSpPr bwMode="auto">
            <a:xfrm>
              <a:off x="5257800" y="4998921"/>
              <a:ext cx="3451982" cy="1219200"/>
              <a:chOff x="1536" y="2880"/>
              <a:chExt cx="1152" cy="576"/>
            </a:xfrm>
          </p:grpSpPr>
          <p:sp>
            <p:nvSpPr>
              <p:cNvPr id="81" name="Line 47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82" name="Rectangle 48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115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83" name="Line 49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84" name="Line 50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85" name="Line 51"/>
              <p:cNvSpPr>
                <a:spLocks noChangeShapeType="1"/>
              </p:cNvSpPr>
              <p:nvPr/>
            </p:nvSpPr>
            <p:spPr bwMode="auto">
              <a:xfrm>
                <a:off x="2373" y="28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</p:grpSp>
        <p:sp>
          <p:nvSpPr>
            <p:cNvPr id="77" name="Text Box 59"/>
            <p:cNvSpPr txBox="1">
              <a:spLocks noChangeArrowheads="1"/>
            </p:cNvSpPr>
            <p:nvPr/>
          </p:nvSpPr>
          <p:spPr bwMode="auto">
            <a:xfrm>
              <a:off x="4654599" y="4656021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y</a:t>
              </a:r>
              <a:endParaRPr lang="it-IT" altLang="it-IT" sz="1800" b="1" baseline="-25000" dirty="0"/>
            </a:p>
          </p:txBody>
        </p:sp>
        <p:sp>
          <p:nvSpPr>
            <p:cNvPr id="78" name="Text Box 60"/>
            <p:cNvSpPr txBox="1">
              <a:spLocks noChangeArrowheads="1"/>
            </p:cNvSpPr>
            <p:nvPr/>
          </p:nvSpPr>
          <p:spPr bwMode="auto">
            <a:xfrm>
              <a:off x="4817555" y="4361870"/>
              <a:ext cx="5373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S R</a:t>
              </a:r>
              <a:endParaRPr lang="it-IT" altLang="it-IT" sz="1800" b="1" baseline="-25000" dirty="0"/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6451821" y="6248123"/>
              <a:ext cx="1277668" cy="4348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NQ =  y’ </a:t>
              </a:r>
            </a:p>
          </p:txBody>
        </p:sp>
        <p:sp>
          <p:nvSpPr>
            <p:cNvPr id="80" name="Text Box 65"/>
            <p:cNvSpPr txBox="1">
              <a:spLocks noChangeArrowheads="1"/>
            </p:cNvSpPr>
            <p:nvPr/>
          </p:nvSpPr>
          <p:spPr bwMode="auto">
            <a:xfrm>
              <a:off x="5675418" y="5107879"/>
              <a:ext cx="3224934" cy="4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1        1           -         -</a:t>
              </a:r>
            </a:p>
          </p:txBody>
        </p:sp>
      </p:grpSp>
      <p:sp>
        <p:nvSpPr>
          <p:cNvPr id="86" name="Ovale 85"/>
          <p:cNvSpPr/>
          <p:nvPr/>
        </p:nvSpPr>
        <p:spPr>
          <a:xfrm>
            <a:off x="5226786" y="2114841"/>
            <a:ext cx="2661462" cy="406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87" name="CasellaDiTesto 86"/>
          <p:cNvSpPr txBox="1"/>
          <p:nvPr/>
        </p:nvSpPr>
        <p:spPr>
          <a:xfrm>
            <a:off x="2573688" y="4273047"/>
            <a:ext cx="508752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ha la struttura della macchina di </a:t>
            </a:r>
            <a:r>
              <a:rPr lang="it-IT" dirty="0" err="1"/>
              <a:t>Mealy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a transitori estinti, cioè in condizioni di stabilità, </a:t>
            </a:r>
            <a:br>
              <a:rPr lang="it-IT" dirty="0"/>
            </a:br>
            <a:r>
              <a:rPr lang="it-IT" dirty="0"/>
              <a:t>si comporta come una macchina di MOORE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547784" y="5339344"/>
            <a:ext cx="54912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/>
              <a:t>è corretto disegnare la struttura del FF-SR come mostrato nella slide precedente, in cui si vede che le uscite dipendono solo dallo stato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/>
              <a:t>è corretto rappresentare  il FF-SR con il blocco qui a destra: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4435426" y="5078372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pertanto:</a:t>
            </a:r>
          </a:p>
        </p:txBody>
      </p:sp>
      <p:grpSp>
        <p:nvGrpSpPr>
          <p:cNvPr id="115" name="Gruppo 114"/>
          <p:cNvGrpSpPr/>
          <p:nvPr/>
        </p:nvGrpSpPr>
        <p:grpSpPr>
          <a:xfrm>
            <a:off x="5457000" y="5248769"/>
            <a:ext cx="3467333" cy="1052604"/>
            <a:chOff x="4912249" y="5651893"/>
            <a:chExt cx="3467333" cy="1052604"/>
          </a:xfrm>
        </p:grpSpPr>
        <p:grpSp>
          <p:nvGrpSpPr>
            <p:cNvPr id="93" name="Group 95"/>
            <p:cNvGrpSpPr>
              <a:grpSpLocks/>
            </p:cNvGrpSpPr>
            <p:nvPr/>
          </p:nvGrpSpPr>
          <p:grpSpPr bwMode="auto">
            <a:xfrm>
              <a:off x="4912249" y="5651893"/>
              <a:ext cx="3467333" cy="1052604"/>
              <a:chOff x="312" y="642"/>
              <a:chExt cx="2448" cy="781"/>
            </a:xfrm>
          </p:grpSpPr>
          <p:sp>
            <p:nvSpPr>
              <p:cNvPr id="98" name="Rectangle 4"/>
              <p:cNvSpPr>
                <a:spLocks noChangeArrowheads="1"/>
              </p:cNvSpPr>
              <p:nvPr/>
            </p:nvSpPr>
            <p:spPr bwMode="auto">
              <a:xfrm>
                <a:off x="312" y="672"/>
                <a:ext cx="244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99" name="Rectangle 7"/>
              <p:cNvSpPr>
                <a:spLocks noChangeArrowheads="1"/>
              </p:cNvSpPr>
              <p:nvPr/>
            </p:nvSpPr>
            <p:spPr bwMode="auto">
              <a:xfrm>
                <a:off x="1286" y="742"/>
                <a:ext cx="678" cy="649"/>
              </a:xfrm>
              <a:prstGeom prst="rect">
                <a:avLst/>
              </a:prstGeom>
              <a:solidFill>
                <a:srgbClr val="CC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 b="1"/>
              </a:p>
            </p:txBody>
          </p:sp>
          <p:sp>
            <p:nvSpPr>
              <p:cNvPr id="100" name="Line 8"/>
              <p:cNvSpPr>
                <a:spLocks noChangeShapeType="1"/>
              </p:cNvSpPr>
              <p:nvPr/>
            </p:nvSpPr>
            <p:spPr bwMode="auto">
              <a:xfrm>
                <a:off x="769" y="887"/>
                <a:ext cx="51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01" name="Text Box 9"/>
              <p:cNvSpPr txBox="1">
                <a:spLocks noChangeArrowheads="1"/>
              </p:cNvSpPr>
              <p:nvPr/>
            </p:nvSpPr>
            <p:spPr bwMode="auto">
              <a:xfrm>
                <a:off x="746" y="702"/>
                <a:ext cx="55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solidFill>
                      <a:srgbClr val="FF3300"/>
                    </a:solidFill>
                  </a:rPr>
                  <a:t>comando</a:t>
                </a:r>
                <a:endParaRPr lang="it-IT" altLang="it-IT" sz="1200" b="1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solidFill>
                      <a:srgbClr val="FF3300"/>
                    </a:solidFill>
                  </a:rPr>
                  <a:t>di set</a:t>
                </a:r>
                <a:endParaRPr lang="it-IT" altLang="it-IT" sz="1400" b="1" dirty="0"/>
              </a:p>
            </p:txBody>
          </p:sp>
          <p:sp>
            <p:nvSpPr>
              <p:cNvPr id="102" name="Line 10"/>
              <p:cNvSpPr>
                <a:spLocks noChangeShapeType="1"/>
              </p:cNvSpPr>
              <p:nvPr/>
            </p:nvSpPr>
            <p:spPr bwMode="auto">
              <a:xfrm>
                <a:off x="738" y="1237"/>
                <a:ext cx="561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04" name="Line 12"/>
              <p:cNvSpPr>
                <a:spLocks noChangeShapeType="1"/>
              </p:cNvSpPr>
              <p:nvPr/>
            </p:nvSpPr>
            <p:spPr bwMode="auto">
              <a:xfrm>
                <a:off x="1957" y="899"/>
                <a:ext cx="456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05" name="Text Box 13"/>
              <p:cNvSpPr txBox="1">
                <a:spLocks noChangeArrowheads="1"/>
              </p:cNvSpPr>
              <p:nvPr/>
            </p:nvSpPr>
            <p:spPr bwMode="auto">
              <a:xfrm>
                <a:off x="1299" y="742"/>
                <a:ext cx="674" cy="6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S         Q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      y  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R         Q</a:t>
                </a:r>
              </a:p>
            </p:txBody>
          </p:sp>
          <p:sp>
            <p:nvSpPr>
              <p:cNvPr id="106" name="Text Box 14"/>
              <p:cNvSpPr txBox="1">
                <a:spLocks noChangeArrowheads="1"/>
              </p:cNvSpPr>
              <p:nvPr/>
            </p:nvSpPr>
            <p:spPr bwMode="auto">
              <a:xfrm>
                <a:off x="2129" y="642"/>
                <a:ext cx="203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>
                    <a:solidFill>
                      <a:schemeClr val="accent2"/>
                    </a:solidFill>
                  </a:rPr>
                  <a:t>y</a:t>
                </a:r>
                <a:endParaRPr lang="it-IT" altLang="it-IT" sz="1600" b="1" dirty="0"/>
              </a:p>
            </p:txBody>
          </p:sp>
          <p:sp>
            <p:nvSpPr>
              <p:cNvPr id="107" name="Rectangle 22"/>
              <p:cNvSpPr>
                <a:spLocks noChangeArrowheads="1"/>
              </p:cNvSpPr>
              <p:nvPr/>
            </p:nvSpPr>
            <p:spPr bwMode="auto">
              <a:xfrm>
                <a:off x="1266" y="1140"/>
                <a:ext cx="7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08" name="Text Box 9"/>
              <p:cNvSpPr txBox="1">
                <a:spLocks noChangeArrowheads="1"/>
              </p:cNvSpPr>
              <p:nvPr/>
            </p:nvSpPr>
            <p:spPr bwMode="auto">
              <a:xfrm>
                <a:off x="736" y="1057"/>
                <a:ext cx="55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solidFill>
                      <a:srgbClr val="FF3300"/>
                    </a:solidFill>
                  </a:rPr>
                  <a:t>comando</a:t>
                </a:r>
                <a:endParaRPr lang="it-IT" altLang="it-IT" sz="1200" b="1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solidFill>
                      <a:srgbClr val="FF3300"/>
                    </a:solidFill>
                  </a:rPr>
                  <a:t>di reset</a:t>
                </a:r>
                <a:endParaRPr lang="it-IT" altLang="it-IT" sz="1400" b="1" dirty="0"/>
              </a:p>
            </p:txBody>
          </p:sp>
          <p:sp>
            <p:nvSpPr>
              <p:cNvPr id="112" name="Text Box 14"/>
              <p:cNvSpPr txBox="1">
                <a:spLocks noChangeArrowheads="1"/>
              </p:cNvSpPr>
              <p:nvPr/>
            </p:nvSpPr>
            <p:spPr bwMode="auto">
              <a:xfrm>
                <a:off x="2128" y="981"/>
                <a:ext cx="25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>
                    <a:solidFill>
                      <a:schemeClr val="accent2"/>
                    </a:solidFill>
                  </a:rPr>
                  <a:t>y’</a:t>
                </a:r>
                <a:endParaRPr lang="it-IT" altLang="it-IT" sz="1600" b="1" dirty="0"/>
              </a:p>
            </p:txBody>
          </p:sp>
          <p:sp>
            <p:nvSpPr>
              <p:cNvPr id="113" name="Line 12"/>
              <p:cNvSpPr>
                <a:spLocks noChangeShapeType="1"/>
              </p:cNvSpPr>
              <p:nvPr/>
            </p:nvSpPr>
            <p:spPr bwMode="auto">
              <a:xfrm>
                <a:off x="1972" y="1237"/>
                <a:ext cx="456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400"/>
              </a:p>
            </p:txBody>
          </p:sp>
        </p:grpSp>
        <p:cxnSp>
          <p:nvCxnSpPr>
            <p:cNvPr id="110" name="Connettore diritto 109"/>
            <p:cNvCxnSpPr/>
            <p:nvPr/>
          </p:nvCxnSpPr>
          <p:spPr>
            <a:xfrm>
              <a:off x="7025099" y="6312895"/>
              <a:ext cx="1362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34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7" grpId="0" build="p"/>
      <p:bldP spid="89" grpId="0" build="p"/>
      <p:bldP spid="9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6751" y="117387"/>
            <a:ext cx="8242174" cy="861774"/>
          </a:xfrm>
        </p:spPr>
        <p:txBody>
          <a:bodyPr/>
          <a:lstStyle/>
          <a:p>
            <a:r>
              <a:rPr lang="it-IT" altLang="it-IT" b="1" dirty="0"/>
              <a:t>A titolo di esercizio, progettiamo ora il FFSR</a:t>
            </a:r>
            <a:br>
              <a:rPr lang="it-IT" altLang="it-IT" b="1" dirty="0"/>
            </a:br>
            <a:r>
              <a:rPr lang="it-IT" altLang="it-IT" b="1" dirty="0"/>
              <a:t>come macchina di MOORE</a:t>
            </a:r>
            <a:endParaRPr lang="it-IT" altLang="it-IT" dirty="0"/>
          </a:p>
        </p:txBody>
      </p:sp>
      <p:grpSp>
        <p:nvGrpSpPr>
          <p:cNvPr id="69721" name="Group 89"/>
          <p:cNvGrpSpPr>
            <a:grpSpLocks/>
          </p:cNvGrpSpPr>
          <p:nvPr/>
        </p:nvGrpSpPr>
        <p:grpSpPr bwMode="auto">
          <a:xfrm>
            <a:off x="5019675" y="4991583"/>
            <a:ext cx="1752600" cy="517525"/>
            <a:chOff x="912" y="2026"/>
            <a:chExt cx="1104" cy="326"/>
          </a:xfrm>
        </p:grpSpPr>
        <p:sp>
          <p:nvSpPr>
            <p:cNvPr id="10260" name="Rectangle 23"/>
            <p:cNvSpPr>
              <a:spLocks noChangeArrowheads="1"/>
            </p:cNvSpPr>
            <p:nvPr/>
          </p:nvSpPr>
          <p:spPr bwMode="auto">
            <a:xfrm>
              <a:off x="1101" y="2026"/>
              <a:ext cx="8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000000"/>
                  </a:solidFill>
                </a:rPr>
                <a:t>set = 1, reset = 0</a:t>
              </a:r>
            </a:p>
          </p:txBody>
        </p:sp>
        <p:sp>
          <p:nvSpPr>
            <p:cNvPr id="10261" name="Freeform 77"/>
            <p:cNvSpPr>
              <a:spLocks/>
            </p:cNvSpPr>
            <p:nvPr/>
          </p:nvSpPr>
          <p:spPr bwMode="auto">
            <a:xfrm>
              <a:off x="912" y="2208"/>
              <a:ext cx="1104" cy="144"/>
            </a:xfrm>
            <a:custGeom>
              <a:avLst/>
              <a:gdLst>
                <a:gd name="T0" fmla="*/ 0 w 1104"/>
                <a:gd name="T1" fmla="*/ 6287 h 56"/>
                <a:gd name="T2" fmla="*/ 192 w 1104"/>
                <a:gd name="T3" fmla="*/ 918 h 56"/>
                <a:gd name="T4" fmla="*/ 912 w 1104"/>
                <a:gd name="T5" fmla="*/ 918 h 56"/>
                <a:gd name="T6" fmla="*/ 1104 w 1104"/>
                <a:gd name="T7" fmla="*/ 6287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4" h="56">
                  <a:moveTo>
                    <a:pt x="0" y="56"/>
                  </a:moveTo>
                  <a:cubicBezTo>
                    <a:pt x="20" y="36"/>
                    <a:pt x="40" y="16"/>
                    <a:pt x="192" y="8"/>
                  </a:cubicBezTo>
                  <a:cubicBezTo>
                    <a:pt x="344" y="0"/>
                    <a:pt x="760" y="0"/>
                    <a:pt x="912" y="8"/>
                  </a:cubicBezTo>
                  <a:cubicBezTo>
                    <a:pt x="1064" y="16"/>
                    <a:pt x="1084" y="36"/>
                    <a:pt x="1104" y="5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400"/>
            </a:p>
          </p:txBody>
        </p:sp>
      </p:grpSp>
      <p:grpSp>
        <p:nvGrpSpPr>
          <p:cNvPr id="69725" name="Group 93"/>
          <p:cNvGrpSpPr>
            <a:grpSpLocks/>
          </p:cNvGrpSpPr>
          <p:nvPr/>
        </p:nvGrpSpPr>
        <p:grpSpPr bwMode="auto">
          <a:xfrm>
            <a:off x="3795585" y="4068297"/>
            <a:ext cx="1579563" cy="1295400"/>
            <a:chOff x="98" y="1392"/>
            <a:chExt cx="995" cy="816"/>
          </a:xfrm>
        </p:grpSpPr>
        <p:sp>
          <p:nvSpPr>
            <p:cNvPr id="10258" name="Freeform 75"/>
            <p:cNvSpPr>
              <a:spLocks/>
            </p:cNvSpPr>
            <p:nvPr/>
          </p:nvSpPr>
          <p:spPr bwMode="auto">
            <a:xfrm>
              <a:off x="208" y="1752"/>
              <a:ext cx="728" cy="456"/>
            </a:xfrm>
            <a:custGeom>
              <a:avLst/>
              <a:gdLst>
                <a:gd name="T0" fmla="*/ 128 w 728"/>
                <a:gd name="T1" fmla="*/ 456 h 456"/>
                <a:gd name="T2" fmla="*/ 32 w 728"/>
                <a:gd name="T3" fmla="*/ 360 h 456"/>
                <a:gd name="T4" fmla="*/ 32 w 728"/>
                <a:gd name="T5" fmla="*/ 168 h 456"/>
                <a:gd name="T6" fmla="*/ 224 w 728"/>
                <a:gd name="T7" fmla="*/ 24 h 456"/>
                <a:gd name="T8" fmla="*/ 560 w 728"/>
                <a:gd name="T9" fmla="*/ 24 h 456"/>
                <a:gd name="T10" fmla="*/ 704 w 728"/>
                <a:gd name="T11" fmla="*/ 168 h 456"/>
                <a:gd name="T12" fmla="*/ 704 w 728"/>
                <a:gd name="T13" fmla="*/ 360 h 456"/>
                <a:gd name="T14" fmla="*/ 560 w 728"/>
                <a:gd name="T15" fmla="*/ 456 h 4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8" h="456">
                  <a:moveTo>
                    <a:pt x="128" y="456"/>
                  </a:moveTo>
                  <a:cubicBezTo>
                    <a:pt x="88" y="432"/>
                    <a:pt x="48" y="408"/>
                    <a:pt x="32" y="360"/>
                  </a:cubicBezTo>
                  <a:cubicBezTo>
                    <a:pt x="16" y="312"/>
                    <a:pt x="0" y="224"/>
                    <a:pt x="32" y="168"/>
                  </a:cubicBezTo>
                  <a:cubicBezTo>
                    <a:pt x="64" y="112"/>
                    <a:pt x="136" y="48"/>
                    <a:pt x="224" y="24"/>
                  </a:cubicBezTo>
                  <a:cubicBezTo>
                    <a:pt x="312" y="0"/>
                    <a:pt x="480" y="0"/>
                    <a:pt x="560" y="24"/>
                  </a:cubicBezTo>
                  <a:cubicBezTo>
                    <a:pt x="640" y="48"/>
                    <a:pt x="680" y="112"/>
                    <a:pt x="704" y="168"/>
                  </a:cubicBezTo>
                  <a:cubicBezTo>
                    <a:pt x="728" y="224"/>
                    <a:pt x="728" y="312"/>
                    <a:pt x="704" y="360"/>
                  </a:cubicBezTo>
                  <a:cubicBezTo>
                    <a:pt x="680" y="408"/>
                    <a:pt x="576" y="440"/>
                    <a:pt x="560" y="45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0259" name="Rectangle 79"/>
            <p:cNvSpPr>
              <a:spLocks noChangeArrowheads="1"/>
            </p:cNvSpPr>
            <p:nvPr/>
          </p:nvSpPr>
          <p:spPr bwMode="auto">
            <a:xfrm>
              <a:off x="98" y="1392"/>
              <a:ext cx="9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0000"/>
                  </a:solidFill>
                </a:rPr>
                <a:t>set = 0, reset = 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0000"/>
                  </a:solidFill>
                </a:rPr>
                <a:t>set = 0, reset = 1</a:t>
              </a:r>
            </a:p>
          </p:txBody>
        </p:sp>
      </p:grpSp>
      <p:grpSp>
        <p:nvGrpSpPr>
          <p:cNvPr id="69723" name="Group 91"/>
          <p:cNvGrpSpPr>
            <a:grpSpLocks/>
          </p:cNvGrpSpPr>
          <p:nvPr/>
        </p:nvGrpSpPr>
        <p:grpSpPr bwMode="auto">
          <a:xfrm>
            <a:off x="3961966" y="5268683"/>
            <a:ext cx="3812781" cy="1055008"/>
            <a:chOff x="192" y="2131"/>
            <a:chExt cx="2544" cy="797"/>
          </a:xfrm>
        </p:grpSpPr>
        <p:sp>
          <p:nvSpPr>
            <p:cNvPr id="10254" name="Oval 65"/>
            <p:cNvSpPr>
              <a:spLocks noChangeArrowheads="1"/>
            </p:cNvSpPr>
            <p:nvPr/>
          </p:nvSpPr>
          <p:spPr bwMode="auto">
            <a:xfrm>
              <a:off x="192" y="2131"/>
              <a:ext cx="755" cy="75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0255" name="Rectangle 66"/>
            <p:cNvSpPr>
              <a:spLocks noChangeArrowheads="1"/>
            </p:cNvSpPr>
            <p:nvPr/>
          </p:nvSpPr>
          <p:spPr bwMode="auto">
            <a:xfrm>
              <a:off x="418" y="2313"/>
              <a:ext cx="323" cy="3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0000"/>
                  </a:solidFill>
                </a:rPr>
                <a:t>0,0</a:t>
              </a:r>
              <a:endParaRPr lang="it-IT" altLang="it-IT" b="1" dirty="0"/>
            </a:p>
          </p:txBody>
        </p:sp>
        <p:sp>
          <p:nvSpPr>
            <p:cNvPr id="10256" name="Oval 67"/>
            <p:cNvSpPr>
              <a:spLocks noChangeArrowheads="1"/>
            </p:cNvSpPr>
            <p:nvPr/>
          </p:nvSpPr>
          <p:spPr bwMode="auto">
            <a:xfrm>
              <a:off x="1981" y="2171"/>
              <a:ext cx="755" cy="75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0257" name="Rectangle 68"/>
            <p:cNvSpPr>
              <a:spLocks noChangeArrowheads="1"/>
            </p:cNvSpPr>
            <p:nvPr/>
          </p:nvSpPr>
          <p:spPr bwMode="auto">
            <a:xfrm>
              <a:off x="2218" y="2354"/>
              <a:ext cx="283" cy="27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00"/>
                  </a:solidFill>
                </a:rPr>
                <a:t>1,1</a:t>
              </a:r>
              <a:endParaRPr lang="it-IT" altLang="it-IT" b="1" dirty="0"/>
            </a:p>
          </p:txBody>
        </p:sp>
      </p:grpSp>
      <p:grpSp>
        <p:nvGrpSpPr>
          <p:cNvPr id="69726" name="Group 94"/>
          <p:cNvGrpSpPr>
            <a:grpSpLocks/>
          </p:cNvGrpSpPr>
          <p:nvPr/>
        </p:nvGrpSpPr>
        <p:grpSpPr bwMode="auto">
          <a:xfrm>
            <a:off x="6475975" y="4036123"/>
            <a:ext cx="1298772" cy="1333500"/>
            <a:chOff x="1826" y="1392"/>
            <a:chExt cx="995" cy="840"/>
          </a:xfrm>
        </p:grpSpPr>
        <p:sp>
          <p:nvSpPr>
            <p:cNvPr id="10252" name="Freeform 76"/>
            <p:cNvSpPr>
              <a:spLocks/>
            </p:cNvSpPr>
            <p:nvPr/>
          </p:nvSpPr>
          <p:spPr bwMode="auto">
            <a:xfrm>
              <a:off x="2016" y="1776"/>
              <a:ext cx="728" cy="456"/>
            </a:xfrm>
            <a:custGeom>
              <a:avLst/>
              <a:gdLst>
                <a:gd name="T0" fmla="*/ 128 w 728"/>
                <a:gd name="T1" fmla="*/ 456 h 456"/>
                <a:gd name="T2" fmla="*/ 32 w 728"/>
                <a:gd name="T3" fmla="*/ 360 h 456"/>
                <a:gd name="T4" fmla="*/ 32 w 728"/>
                <a:gd name="T5" fmla="*/ 168 h 456"/>
                <a:gd name="T6" fmla="*/ 224 w 728"/>
                <a:gd name="T7" fmla="*/ 24 h 456"/>
                <a:gd name="T8" fmla="*/ 560 w 728"/>
                <a:gd name="T9" fmla="*/ 24 h 456"/>
                <a:gd name="T10" fmla="*/ 704 w 728"/>
                <a:gd name="T11" fmla="*/ 168 h 456"/>
                <a:gd name="T12" fmla="*/ 704 w 728"/>
                <a:gd name="T13" fmla="*/ 360 h 456"/>
                <a:gd name="T14" fmla="*/ 560 w 728"/>
                <a:gd name="T15" fmla="*/ 456 h 4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8" h="456">
                  <a:moveTo>
                    <a:pt x="128" y="456"/>
                  </a:moveTo>
                  <a:cubicBezTo>
                    <a:pt x="88" y="432"/>
                    <a:pt x="48" y="408"/>
                    <a:pt x="32" y="360"/>
                  </a:cubicBezTo>
                  <a:cubicBezTo>
                    <a:pt x="16" y="312"/>
                    <a:pt x="0" y="224"/>
                    <a:pt x="32" y="168"/>
                  </a:cubicBezTo>
                  <a:cubicBezTo>
                    <a:pt x="64" y="112"/>
                    <a:pt x="136" y="48"/>
                    <a:pt x="224" y="24"/>
                  </a:cubicBezTo>
                  <a:cubicBezTo>
                    <a:pt x="312" y="0"/>
                    <a:pt x="480" y="0"/>
                    <a:pt x="560" y="24"/>
                  </a:cubicBezTo>
                  <a:cubicBezTo>
                    <a:pt x="640" y="48"/>
                    <a:pt x="680" y="112"/>
                    <a:pt x="704" y="168"/>
                  </a:cubicBezTo>
                  <a:cubicBezTo>
                    <a:pt x="728" y="224"/>
                    <a:pt x="728" y="312"/>
                    <a:pt x="704" y="360"/>
                  </a:cubicBezTo>
                  <a:cubicBezTo>
                    <a:pt x="680" y="408"/>
                    <a:pt x="576" y="440"/>
                    <a:pt x="560" y="45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0253" name="Rectangle 81"/>
            <p:cNvSpPr>
              <a:spLocks noChangeArrowheads="1"/>
            </p:cNvSpPr>
            <p:nvPr/>
          </p:nvSpPr>
          <p:spPr bwMode="auto">
            <a:xfrm>
              <a:off x="1826" y="1392"/>
              <a:ext cx="9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000000"/>
                  </a:solidFill>
                </a:rPr>
                <a:t>set = 0, reset = 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000000"/>
                  </a:solidFill>
                </a:rPr>
                <a:t>set = 1, reset = 0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85530" y="4193129"/>
            <a:ext cx="1258871" cy="763291"/>
            <a:chOff x="149539" y="3911245"/>
            <a:chExt cx="1258871" cy="763291"/>
          </a:xfrm>
        </p:grpSpPr>
        <p:sp>
          <p:nvSpPr>
            <p:cNvPr id="2" name="CasellaDiTesto 1"/>
            <p:cNvSpPr txBox="1"/>
            <p:nvPr/>
          </p:nvSpPr>
          <p:spPr>
            <a:xfrm>
              <a:off x="169482" y="3911245"/>
              <a:ext cx="918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S: SET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49539" y="4212871"/>
              <a:ext cx="1258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R: RESET</a:t>
              </a:r>
            </a:p>
          </p:txBody>
        </p:sp>
      </p:grpSp>
      <p:grpSp>
        <p:nvGrpSpPr>
          <p:cNvPr id="39" name="Group 97"/>
          <p:cNvGrpSpPr>
            <a:grpSpLocks/>
          </p:cNvGrpSpPr>
          <p:nvPr/>
        </p:nvGrpSpPr>
        <p:grpSpPr bwMode="auto">
          <a:xfrm>
            <a:off x="381000" y="2555942"/>
            <a:ext cx="7429500" cy="1452563"/>
            <a:chOff x="312" y="535"/>
            <a:chExt cx="4680" cy="915"/>
          </a:xfrm>
        </p:grpSpPr>
        <p:grpSp>
          <p:nvGrpSpPr>
            <p:cNvPr id="40" name="Group 95"/>
            <p:cNvGrpSpPr>
              <a:grpSpLocks/>
            </p:cNvGrpSpPr>
            <p:nvPr/>
          </p:nvGrpSpPr>
          <p:grpSpPr bwMode="auto">
            <a:xfrm>
              <a:off x="312" y="535"/>
              <a:ext cx="2448" cy="915"/>
              <a:chOff x="312" y="535"/>
              <a:chExt cx="2448" cy="915"/>
            </a:xfrm>
          </p:grpSpPr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312" y="672"/>
                <a:ext cx="244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1286" y="632"/>
                <a:ext cx="678" cy="759"/>
              </a:xfrm>
              <a:prstGeom prst="rect">
                <a:avLst/>
              </a:prstGeom>
              <a:solidFill>
                <a:srgbClr val="CC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 b="1"/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>
                <a:off x="680" y="857"/>
                <a:ext cx="6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521" y="622"/>
                <a:ext cx="73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rgbClr val="FF3300"/>
                    </a:solidFill>
                  </a:rPr>
                  <a:t>comando</a:t>
                </a:r>
                <a:endParaRPr lang="it-IT" altLang="it-IT" sz="2000" b="1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rgbClr val="FF3300"/>
                    </a:solidFill>
                  </a:rPr>
                  <a:t>di set</a:t>
                </a:r>
                <a:endParaRPr lang="it-IT" altLang="it-IT" sz="2400" b="1" dirty="0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702" y="1254"/>
                <a:ext cx="59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528" y="1008"/>
                <a:ext cx="73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FF3300"/>
                    </a:solidFill>
                  </a:rPr>
                  <a:t>comando</a:t>
                </a:r>
                <a:endParaRPr lang="it-IT" altLang="it-IT" sz="2000" b="1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FF3300"/>
                    </a:solidFill>
                  </a:rPr>
                  <a:t>di reset</a:t>
                </a:r>
                <a:endParaRPr lang="it-IT" altLang="it-IT" sz="2400" b="1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1964" y="992"/>
                <a:ext cx="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1299" y="742"/>
                <a:ext cx="689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/>
                  <a:t>S         Q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/>
                  <a:t>        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/>
                  <a:t>R</a:t>
                </a:r>
              </a:p>
            </p:txBody>
          </p:sp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auto">
              <a:xfrm>
                <a:off x="1956" y="535"/>
                <a:ext cx="72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chemeClr val="accent2"/>
                    </a:solidFill>
                  </a:rPr>
                  <a:t>bit in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chemeClr val="accent2"/>
                    </a:solidFill>
                  </a:rPr>
                  <a:t>memoria</a:t>
                </a:r>
                <a:endParaRPr lang="it-IT" altLang="it-IT" sz="2000" b="1" dirty="0"/>
              </a:p>
            </p:txBody>
          </p:sp>
          <p:sp>
            <p:nvSpPr>
              <p:cNvPr id="54" name="Rectangle 22"/>
              <p:cNvSpPr>
                <a:spLocks noChangeArrowheads="1"/>
              </p:cNvSpPr>
              <p:nvPr/>
            </p:nvSpPr>
            <p:spPr bwMode="auto">
              <a:xfrm>
                <a:off x="1266" y="1140"/>
                <a:ext cx="7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41" name="Group 96"/>
            <p:cNvGrpSpPr>
              <a:grpSpLocks/>
            </p:cNvGrpSpPr>
            <p:nvPr/>
          </p:nvGrpSpPr>
          <p:grpSpPr bwMode="auto">
            <a:xfrm>
              <a:off x="3786" y="559"/>
              <a:ext cx="1206" cy="833"/>
              <a:chOff x="3744" y="415"/>
              <a:chExt cx="1206" cy="833"/>
            </a:xfrm>
          </p:grpSpPr>
          <p:sp>
            <p:nvSpPr>
              <p:cNvPr id="42" name="Text Box 71"/>
              <p:cNvSpPr txBox="1">
                <a:spLocks noChangeArrowheads="1"/>
              </p:cNvSpPr>
              <p:nvPr/>
            </p:nvSpPr>
            <p:spPr bwMode="auto">
              <a:xfrm>
                <a:off x="3744" y="415"/>
                <a:ext cx="1206" cy="83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/>
                  <a:t>S	R	Q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/>
                  <a:t>0	0	Q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/>
                  <a:t>1	0	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/>
                  <a:t>0	1	0</a:t>
                </a:r>
              </a:p>
            </p:txBody>
          </p:sp>
          <p:sp>
            <p:nvSpPr>
              <p:cNvPr id="43" name="Line 72"/>
              <p:cNvSpPr>
                <a:spLocks noChangeShapeType="1"/>
              </p:cNvSpPr>
              <p:nvPr/>
            </p:nvSpPr>
            <p:spPr bwMode="auto">
              <a:xfrm>
                <a:off x="3744" y="646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Line 73"/>
              <p:cNvSpPr>
                <a:spLocks noChangeShapeType="1"/>
              </p:cNvSpPr>
              <p:nvPr/>
            </p:nvSpPr>
            <p:spPr bwMode="auto">
              <a:xfrm>
                <a:off x="4575" y="43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5" name="Text Box 80"/>
          <p:cNvSpPr txBox="1">
            <a:spLocks noChangeArrowheads="1"/>
          </p:cNvSpPr>
          <p:nvPr/>
        </p:nvSpPr>
        <p:spPr bwMode="auto">
          <a:xfrm>
            <a:off x="152400" y="960131"/>
            <a:ext cx="824217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/>
              <a:t>Descrizione a parole: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Si progetti con MOORE una memoria da un bit, con due ingressi, </a:t>
            </a:r>
            <a:r>
              <a:rPr lang="it-IT" altLang="it-IT" sz="1400" b="1" i="1" dirty="0"/>
              <a:t>mai entrambi a 1,  </a:t>
            </a:r>
            <a:r>
              <a:rPr lang="it-IT" altLang="it-IT" sz="1400" i="1" dirty="0"/>
              <a:t>così definiti: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400" b="1" i="1" dirty="0"/>
              <a:t>comando di set:</a:t>
            </a:r>
            <a:r>
              <a:rPr lang="it-IT" altLang="it-IT" sz="1400" dirty="0"/>
              <a:t> va posto a </a:t>
            </a:r>
            <a:r>
              <a:rPr lang="it-IT" altLang="it-IT" sz="1400" b="1" dirty="0"/>
              <a:t>1</a:t>
            </a:r>
            <a:r>
              <a:rPr lang="it-IT" altLang="it-IT" sz="1400" dirty="0"/>
              <a:t> se si vuole memorizzare il valore 1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400" b="1" i="1" dirty="0"/>
              <a:t>comando di reset: </a:t>
            </a:r>
            <a:r>
              <a:rPr lang="it-IT" altLang="it-IT" sz="1400" dirty="0"/>
              <a:t>va posto a </a:t>
            </a:r>
            <a:r>
              <a:rPr lang="it-IT" altLang="it-IT" sz="1400" b="1" dirty="0"/>
              <a:t>1</a:t>
            </a:r>
            <a:r>
              <a:rPr lang="it-IT" altLang="it-IT" sz="1400" dirty="0"/>
              <a:t> se si vuole memorizzare il valore 0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400" dirty="0"/>
              <a:t>Il bit memorizzato non cambia se non si dà nessun comando (cioè se entrambi gli ingressi sono a 0)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400" dirty="0"/>
              <a:t>Il bit memorizzato (cioè lo stato interno) deve essere visibile sull’uscita 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Lo stato ricorderà quindi  quale è stato l’ultimo comando ricevuto (1: set, 0: reset)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  </a:t>
            </a:r>
            <a:endParaRPr lang="it-IT" altLang="it-IT" sz="1400" b="1" i="1" dirty="0"/>
          </a:p>
        </p:txBody>
      </p:sp>
      <p:grpSp>
        <p:nvGrpSpPr>
          <p:cNvPr id="57" name="Group 90"/>
          <p:cNvGrpSpPr>
            <a:grpSpLocks/>
          </p:cNvGrpSpPr>
          <p:nvPr/>
        </p:nvGrpSpPr>
        <p:grpSpPr bwMode="auto">
          <a:xfrm>
            <a:off x="5000879" y="6051381"/>
            <a:ext cx="1642323" cy="493713"/>
            <a:chOff x="912" y="2688"/>
            <a:chExt cx="1107" cy="311"/>
          </a:xfrm>
        </p:grpSpPr>
        <p:sp>
          <p:nvSpPr>
            <p:cNvPr id="58" name="Freeform 78"/>
            <p:cNvSpPr>
              <a:spLocks/>
            </p:cNvSpPr>
            <p:nvPr/>
          </p:nvSpPr>
          <p:spPr bwMode="auto">
            <a:xfrm flipH="1" flipV="1">
              <a:off x="912" y="2688"/>
              <a:ext cx="1104" cy="144"/>
            </a:xfrm>
            <a:custGeom>
              <a:avLst/>
              <a:gdLst>
                <a:gd name="T0" fmla="*/ 0 w 1104"/>
                <a:gd name="T1" fmla="*/ 6287 h 56"/>
                <a:gd name="T2" fmla="*/ 192 w 1104"/>
                <a:gd name="T3" fmla="*/ 918 h 56"/>
                <a:gd name="T4" fmla="*/ 912 w 1104"/>
                <a:gd name="T5" fmla="*/ 918 h 56"/>
                <a:gd name="T6" fmla="*/ 1104 w 1104"/>
                <a:gd name="T7" fmla="*/ 6287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4" h="56">
                  <a:moveTo>
                    <a:pt x="0" y="56"/>
                  </a:moveTo>
                  <a:cubicBezTo>
                    <a:pt x="20" y="36"/>
                    <a:pt x="40" y="16"/>
                    <a:pt x="192" y="8"/>
                  </a:cubicBezTo>
                  <a:cubicBezTo>
                    <a:pt x="344" y="0"/>
                    <a:pt x="760" y="0"/>
                    <a:pt x="912" y="8"/>
                  </a:cubicBezTo>
                  <a:cubicBezTo>
                    <a:pt x="1064" y="16"/>
                    <a:pt x="1084" y="36"/>
                    <a:pt x="1104" y="5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1024" y="2825"/>
              <a:ext cx="99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0000"/>
                  </a:solidFill>
                </a:rPr>
                <a:t>set = 0, reset = 1</a:t>
              </a: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1282952" y="5482370"/>
            <a:ext cx="1223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DDS</a:t>
            </a:r>
          </a:p>
        </p:txBody>
      </p:sp>
    </p:spTree>
    <p:extLst>
      <p:ext uri="{BB962C8B-B14F-4D97-AF65-F5344CB8AC3E}">
        <p14:creationId xmlns:p14="http://schemas.microsoft.com/office/powerpoint/2010/main" val="6045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" y="1814155"/>
            <a:ext cx="8414885" cy="138499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/>
              <a:t>Il comportamento di una </a:t>
            </a:r>
            <a:r>
              <a:rPr lang="it-IT" sz="1800" b="1" dirty="0"/>
              <a:t>RC</a:t>
            </a:r>
            <a:r>
              <a:rPr lang="it-IT" sz="1800" dirty="0"/>
              <a:t> a transitori estinti è descritto da </a:t>
            </a:r>
            <a:r>
              <a:rPr lang="it-IT" sz="1800" b="1" dirty="0">
                <a:solidFill>
                  <a:srgbClr val="FF0000"/>
                </a:solidFill>
              </a:rPr>
              <a:t>funzioni binarie di variabili binarie</a:t>
            </a:r>
            <a:r>
              <a:rPr lang="it-IT" sz="1800" dirty="0"/>
              <a:t>, e quindi da </a:t>
            </a:r>
            <a:r>
              <a:rPr lang="it-IT" sz="1800" dirty="0" err="1"/>
              <a:t>t.d.v</a:t>
            </a:r>
            <a:r>
              <a:rPr lang="it-IT" sz="1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/>
              <a:t>Una RC non ha memoria, se non durante i transitori: infatti a transitori estinti non posso avere uscite diverse a parità di configurazioni di ingresso (</a:t>
            </a:r>
            <a:r>
              <a:rPr lang="it-IT" sz="1800" b="1" i="1" dirty="0"/>
              <a:t>se no non potrebbe realizzare una funzione</a:t>
            </a:r>
            <a:r>
              <a:rPr lang="it-IT" sz="1800" dirty="0"/>
              <a:t>)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83682" y="152400"/>
            <a:ext cx="8960318" cy="1477328"/>
          </a:xfrm>
        </p:spPr>
        <p:txBody>
          <a:bodyPr/>
          <a:lstStyle/>
          <a:p>
            <a:r>
              <a:rPr lang="it-IT" dirty="0"/>
              <a:t>Considerazioni riguardanti </a:t>
            </a:r>
            <a:r>
              <a:rPr lang="it-IT" dirty="0">
                <a:solidFill>
                  <a:srgbClr val="FF0000"/>
                </a:solidFill>
              </a:rPr>
              <a:t>il comportamento </a:t>
            </a:r>
            <a:r>
              <a:rPr lang="it-IT" dirty="0"/>
              <a:t>delle RL</a:t>
            </a:r>
            <a:br>
              <a:rPr lang="it-IT" sz="1800" dirty="0"/>
            </a:br>
            <a:r>
              <a:rPr lang="it-IT" sz="2400" dirty="0"/>
              <a:t>Confronto tra: </a:t>
            </a:r>
            <a:br>
              <a:rPr lang="it-IT" sz="2400" dirty="0"/>
            </a:br>
            <a:r>
              <a:rPr lang="it-IT" sz="2400" dirty="0"/>
              <a:t>→ </a:t>
            </a:r>
            <a:r>
              <a:rPr lang="it-IT" sz="2000" dirty="0"/>
              <a:t>il comportamento di una  Rete Combinatoria  (RL senza retroazioni) </a:t>
            </a:r>
            <a:br>
              <a:rPr lang="it-IT" sz="2000" dirty="0"/>
            </a:br>
            <a:r>
              <a:rPr lang="it-IT" sz="2000" dirty="0"/>
              <a:t>→ il comportamento di una Rete Sequenziale  (cioè RL con retroazioni all’interno)</a:t>
            </a: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152400" y="3352800"/>
            <a:ext cx="8679581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kern="0" dirty="0"/>
              <a:t>Una </a:t>
            </a:r>
            <a:r>
              <a:rPr lang="it-IT" sz="1800" b="1" kern="0" dirty="0"/>
              <a:t>RS</a:t>
            </a:r>
            <a:r>
              <a:rPr lang="it-IT" sz="1800" kern="0" dirty="0"/>
              <a:t> può presentare uscite diverse in risposta alle medesime configurazioni di ingresso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kern="0" dirty="0"/>
              <a:t>Quindi il comportamento di una RS </a:t>
            </a:r>
            <a:r>
              <a:rPr lang="it-IT" sz="1800" b="1" kern="0" dirty="0">
                <a:solidFill>
                  <a:srgbClr val="FF0000"/>
                </a:solidFill>
              </a:rPr>
              <a:t>non</a:t>
            </a:r>
            <a:r>
              <a:rPr lang="it-IT" sz="1800" kern="0" dirty="0"/>
              <a:t> </a:t>
            </a:r>
            <a:r>
              <a:rPr lang="it-IT" sz="1800" b="1" kern="0" dirty="0">
                <a:solidFill>
                  <a:srgbClr val="FF0000"/>
                </a:solidFill>
              </a:rPr>
              <a:t>può</a:t>
            </a:r>
            <a:r>
              <a:rPr lang="it-IT" sz="1800" kern="0" dirty="0"/>
              <a:t> essere descritto da funzioni delle variabili di ingresso (</a:t>
            </a:r>
            <a:r>
              <a:rPr lang="it-IT" sz="1800" kern="0" dirty="0" err="1"/>
              <a:t>tdv</a:t>
            </a:r>
            <a:r>
              <a:rPr lang="it-IT" sz="1800" kern="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kern="0" dirty="0"/>
              <a:t>L’uscita (cioè il comportamento) dipende quindi anche da variabili interne alla RL, chiamate </a:t>
            </a:r>
            <a:r>
              <a:rPr lang="it-IT" sz="1800" i="1" kern="0" dirty="0"/>
              <a:t>variabili di stato</a:t>
            </a:r>
            <a:endParaRPr lang="it-IT" sz="1800" kern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kern="0" dirty="0"/>
              <a:t>Le </a:t>
            </a:r>
            <a:r>
              <a:rPr lang="it-IT" sz="1800" i="1" kern="0" dirty="0"/>
              <a:t>variabili di stato </a:t>
            </a:r>
            <a:r>
              <a:rPr lang="it-IT" sz="1800" kern="0" dirty="0"/>
              <a:t>codificano «la storia passata» della RL (essenzialmente la loro configurazione  dipende dalla sequenza delle transizioni verificatesi in ingresso)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kern="0" dirty="0"/>
              <a:t>Una RS  quindi è una RL con memoria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1" kern="0" dirty="0">
                <a:solidFill>
                  <a:srgbClr val="FF0000"/>
                </a:solidFill>
              </a:rPr>
              <a:t>Impatto sulla struttura: </a:t>
            </a:r>
            <a:r>
              <a:rPr lang="it-IT" sz="1800" kern="0" dirty="0"/>
              <a:t>per ogni bit di memoria (cioè per ogni variabile di stato) ci deve essere una retroazione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1" kern="0" dirty="0">
                <a:solidFill>
                  <a:srgbClr val="FF0000"/>
                </a:solidFill>
              </a:rPr>
              <a:t>Impatto sulla descrizione: </a:t>
            </a:r>
            <a:r>
              <a:rPr lang="it-IT" sz="1800" kern="0" dirty="0"/>
              <a:t>il comportamento delle RS è descritto da funzioni delle variabili di ingresso e delle  variabili di stato</a:t>
            </a:r>
          </a:p>
        </p:txBody>
      </p:sp>
    </p:spTree>
    <p:extLst>
      <p:ext uri="{BB962C8B-B14F-4D97-AF65-F5344CB8AC3E}">
        <p14:creationId xmlns:p14="http://schemas.microsoft.com/office/powerpoint/2010/main" val="27322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1" y="229135"/>
            <a:ext cx="7949953" cy="1292662"/>
          </a:xfrm>
        </p:spPr>
        <p:txBody>
          <a:bodyPr/>
          <a:lstStyle/>
          <a:p>
            <a:r>
              <a:rPr lang="it-IT" dirty="0"/>
              <a:t>Si eseguano ora gli altri passi della sintesi e si verifichi che si arriverà alle seguenti espressioni di F e G e al  seguente schema logico:</a:t>
            </a:r>
          </a:p>
        </p:txBody>
      </p:sp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1305623" y="2416174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R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1766887" y="2157412"/>
            <a:ext cx="790575" cy="612775"/>
            <a:chOff x="627" y="3072"/>
            <a:chExt cx="498" cy="386"/>
          </a:xfrm>
        </p:grpSpPr>
        <p:grpSp>
          <p:nvGrpSpPr>
            <p:cNvPr id="5" name="Group 74"/>
            <p:cNvGrpSpPr>
              <a:grpSpLocks noChangeAspect="1"/>
            </p:cNvGrpSpPr>
            <p:nvPr/>
          </p:nvGrpSpPr>
          <p:grpSpPr bwMode="auto">
            <a:xfrm>
              <a:off x="1008" y="3216"/>
              <a:ext cx="117" cy="118"/>
              <a:chOff x="3413" y="2743"/>
              <a:chExt cx="212" cy="214"/>
            </a:xfrm>
          </p:grpSpPr>
          <p:sp>
            <p:nvSpPr>
              <p:cNvPr id="7" name="Freeform 75"/>
              <p:cNvSpPr>
                <a:spLocks noChangeAspect="1"/>
              </p:cNvSpPr>
              <p:nvPr/>
            </p:nvSpPr>
            <p:spPr bwMode="auto">
              <a:xfrm>
                <a:off x="3519" y="2743"/>
                <a:ext cx="106" cy="108"/>
              </a:xfrm>
              <a:custGeom>
                <a:avLst/>
                <a:gdLst>
                  <a:gd name="T0" fmla="*/ 0 w 106"/>
                  <a:gd name="T1" fmla="*/ 0 h 108"/>
                  <a:gd name="T2" fmla="*/ 22 w 106"/>
                  <a:gd name="T3" fmla="*/ 2 h 108"/>
                  <a:gd name="T4" fmla="*/ 42 w 106"/>
                  <a:gd name="T5" fmla="*/ 8 h 108"/>
                  <a:gd name="T6" fmla="*/ 60 w 106"/>
                  <a:gd name="T7" fmla="*/ 18 h 108"/>
                  <a:gd name="T8" fmla="*/ 76 w 106"/>
                  <a:gd name="T9" fmla="*/ 32 h 108"/>
                  <a:gd name="T10" fmla="*/ 88 w 106"/>
                  <a:gd name="T11" fmla="*/ 48 h 108"/>
                  <a:gd name="T12" fmla="*/ 98 w 106"/>
                  <a:gd name="T13" fmla="*/ 66 h 108"/>
                  <a:gd name="T14" fmla="*/ 104 w 106"/>
                  <a:gd name="T15" fmla="*/ 86 h 108"/>
                  <a:gd name="T16" fmla="*/ 106 w 106"/>
                  <a:gd name="T17" fmla="*/ 108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8">
                    <a:moveTo>
                      <a:pt x="0" y="0"/>
                    </a:moveTo>
                    <a:lnTo>
                      <a:pt x="22" y="2"/>
                    </a:lnTo>
                    <a:lnTo>
                      <a:pt x="42" y="8"/>
                    </a:lnTo>
                    <a:lnTo>
                      <a:pt x="60" y="18"/>
                    </a:lnTo>
                    <a:lnTo>
                      <a:pt x="76" y="32"/>
                    </a:lnTo>
                    <a:lnTo>
                      <a:pt x="88" y="48"/>
                    </a:lnTo>
                    <a:lnTo>
                      <a:pt x="98" y="66"/>
                    </a:lnTo>
                    <a:lnTo>
                      <a:pt x="104" y="86"/>
                    </a:lnTo>
                    <a:lnTo>
                      <a:pt x="106" y="10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Freeform 76"/>
              <p:cNvSpPr>
                <a:spLocks noChangeAspect="1"/>
              </p:cNvSpPr>
              <p:nvPr/>
            </p:nvSpPr>
            <p:spPr bwMode="auto">
              <a:xfrm>
                <a:off x="3519" y="2851"/>
                <a:ext cx="106" cy="106"/>
              </a:xfrm>
              <a:custGeom>
                <a:avLst/>
                <a:gdLst>
                  <a:gd name="T0" fmla="*/ 106 w 106"/>
                  <a:gd name="T1" fmla="*/ 0 h 106"/>
                  <a:gd name="T2" fmla="*/ 104 w 106"/>
                  <a:gd name="T3" fmla="*/ 22 h 106"/>
                  <a:gd name="T4" fmla="*/ 98 w 106"/>
                  <a:gd name="T5" fmla="*/ 42 h 106"/>
                  <a:gd name="T6" fmla="*/ 88 w 106"/>
                  <a:gd name="T7" fmla="*/ 60 h 106"/>
                  <a:gd name="T8" fmla="*/ 76 w 106"/>
                  <a:gd name="T9" fmla="*/ 76 h 106"/>
                  <a:gd name="T10" fmla="*/ 60 w 106"/>
                  <a:gd name="T11" fmla="*/ 88 h 106"/>
                  <a:gd name="T12" fmla="*/ 42 w 106"/>
                  <a:gd name="T13" fmla="*/ 98 h 106"/>
                  <a:gd name="T14" fmla="*/ 22 w 106"/>
                  <a:gd name="T15" fmla="*/ 104 h 106"/>
                  <a:gd name="T16" fmla="*/ 0 w 106"/>
                  <a:gd name="T17" fmla="*/ 106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106" y="0"/>
                    </a:moveTo>
                    <a:lnTo>
                      <a:pt x="104" y="22"/>
                    </a:lnTo>
                    <a:lnTo>
                      <a:pt x="98" y="42"/>
                    </a:lnTo>
                    <a:lnTo>
                      <a:pt x="88" y="60"/>
                    </a:lnTo>
                    <a:lnTo>
                      <a:pt x="76" y="76"/>
                    </a:lnTo>
                    <a:lnTo>
                      <a:pt x="60" y="88"/>
                    </a:lnTo>
                    <a:lnTo>
                      <a:pt x="42" y="98"/>
                    </a:lnTo>
                    <a:lnTo>
                      <a:pt x="22" y="104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Freeform 77"/>
              <p:cNvSpPr>
                <a:spLocks noChangeAspect="1"/>
              </p:cNvSpPr>
              <p:nvPr/>
            </p:nvSpPr>
            <p:spPr bwMode="auto">
              <a:xfrm>
                <a:off x="3413" y="2851"/>
                <a:ext cx="106" cy="106"/>
              </a:xfrm>
              <a:custGeom>
                <a:avLst/>
                <a:gdLst>
                  <a:gd name="T0" fmla="*/ 106 w 106"/>
                  <a:gd name="T1" fmla="*/ 106 h 106"/>
                  <a:gd name="T2" fmla="*/ 84 w 106"/>
                  <a:gd name="T3" fmla="*/ 104 h 106"/>
                  <a:gd name="T4" fmla="*/ 64 w 106"/>
                  <a:gd name="T5" fmla="*/ 98 h 106"/>
                  <a:gd name="T6" fmla="*/ 46 w 106"/>
                  <a:gd name="T7" fmla="*/ 88 h 106"/>
                  <a:gd name="T8" fmla="*/ 30 w 106"/>
                  <a:gd name="T9" fmla="*/ 76 h 106"/>
                  <a:gd name="T10" fmla="*/ 18 w 106"/>
                  <a:gd name="T11" fmla="*/ 60 h 106"/>
                  <a:gd name="T12" fmla="*/ 8 w 106"/>
                  <a:gd name="T13" fmla="*/ 42 h 106"/>
                  <a:gd name="T14" fmla="*/ 2 w 106"/>
                  <a:gd name="T15" fmla="*/ 22 h 106"/>
                  <a:gd name="T16" fmla="*/ 0 w 106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106" y="106"/>
                    </a:moveTo>
                    <a:lnTo>
                      <a:pt x="84" y="104"/>
                    </a:lnTo>
                    <a:lnTo>
                      <a:pt x="64" y="98"/>
                    </a:lnTo>
                    <a:lnTo>
                      <a:pt x="46" y="88"/>
                    </a:lnTo>
                    <a:lnTo>
                      <a:pt x="30" y="76"/>
                    </a:lnTo>
                    <a:lnTo>
                      <a:pt x="18" y="60"/>
                    </a:lnTo>
                    <a:lnTo>
                      <a:pt x="8" y="42"/>
                    </a:lnTo>
                    <a:lnTo>
                      <a:pt x="2" y="22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Freeform 78"/>
              <p:cNvSpPr>
                <a:spLocks noChangeAspect="1"/>
              </p:cNvSpPr>
              <p:nvPr/>
            </p:nvSpPr>
            <p:spPr bwMode="auto">
              <a:xfrm>
                <a:off x="3413" y="2743"/>
                <a:ext cx="106" cy="108"/>
              </a:xfrm>
              <a:custGeom>
                <a:avLst/>
                <a:gdLst>
                  <a:gd name="T0" fmla="*/ 0 w 106"/>
                  <a:gd name="T1" fmla="*/ 108 h 108"/>
                  <a:gd name="T2" fmla="*/ 2 w 106"/>
                  <a:gd name="T3" fmla="*/ 86 h 108"/>
                  <a:gd name="T4" fmla="*/ 8 w 106"/>
                  <a:gd name="T5" fmla="*/ 66 h 108"/>
                  <a:gd name="T6" fmla="*/ 18 w 106"/>
                  <a:gd name="T7" fmla="*/ 48 h 108"/>
                  <a:gd name="T8" fmla="*/ 30 w 106"/>
                  <a:gd name="T9" fmla="*/ 32 h 108"/>
                  <a:gd name="T10" fmla="*/ 46 w 106"/>
                  <a:gd name="T11" fmla="*/ 18 h 108"/>
                  <a:gd name="T12" fmla="*/ 64 w 106"/>
                  <a:gd name="T13" fmla="*/ 8 h 108"/>
                  <a:gd name="T14" fmla="*/ 84 w 106"/>
                  <a:gd name="T15" fmla="*/ 2 h 108"/>
                  <a:gd name="T16" fmla="*/ 106 w 106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8">
                    <a:moveTo>
                      <a:pt x="0" y="108"/>
                    </a:moveTo>
                    <a:lnTo>
                      <a:pt x="2" y="86"/>
                    </a:lnTo>
                    <a:lnTo>
                      <a:pt x="8" y="66"/>
                    </a:lnTo>
                    <a:lnTo>
                      <a:pt x="18" y="48"/>
                    </a:lnTo>
                    <a:lnTo>
                      <a:pt x="30" y="32"/>
                    </a:lnTo>
                    <a:lnTo>
                      <a:pt x="46" y="18"/>
                    </a:lnTo>
                    <a:lnTo>
                      <a:pt x="64" y="8"/>
                    </a:lnTo>
                    <a:lnTo>
                      <a:pt x="84" y="2"/>
                    </a:lnTo>
                    <a:lnTo>
                      <a:pt x="106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" name="Freeform 79"/>
            <p:cNvSpPr>
              <a:spLocks noChangeAspect="1"/>
            </p:cNvSpPr>
            <p:nvPr/>
          </p:nvSpPr>
          <p:spPr bwMode="auto">
            <a:xfrm>
              <a:off x="627" y="3072"/>
              <a:ext cx="381" cy="386"/>
            </a:xfrm>
            <a:custGeom>
              <a:avLst/>
              <a:gdLst>
                <a:gd name="T0" fmla="*/ 18669 w 144"/>
                <a:gd name="T1" fmla="*/ 9275 h 146"/>
                <a:gd name="T2" fmla="*/ 0 w 144"/>
                <a:gd name="T3" fmla="*/ 0 h 146"/>
                <a:gd name="T4" fmla="*/ 0 w 144"/>
                <a:gd name="T5" fmla="*/ 18866 h 146"/>
                <a:gd name="T6" fmla="*/ 18669 w 144"/>
                <a:gd name="T7" fmla="*/ 9275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Line 80"/>
          <p:cNvSpPr>
            <a:spLocks noChangeShapeType="1"/>
          </p:cNvSpPr>
          <p:nvPr/>
        </p:nvSpPr>
        <p:spPr bwMode="auto">
          <a:xfrm flipH="1">
            <a:off x="1296987" y="2433637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1143000" y="1584325"/>
            <a:ext cx="6384925" cy="2722563"/>
            <a:chOff x="1099" y="263"/>
            <a:chExt cx="4022" cy="1715"/>
          </a:xfrm>
        </p:grpSpPr>
        <p:sp>
          <p:nvSpPr>
            <p:cNvPr id="13" name="Text Box 70"/>
            <p:cNvSpPr txBox="1">
              <a:spLocks noChangeArrowheads="1"/>
            </p:cNvSpPr>
            <p:nvPr/>
          </p:nvSpPr>
          <p:spPr bwMode="auto">
            <a:xfrm>
              <a:off x="3906" y="432"/>
              <a:ext cx="12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Y = S + y . R’</a:t>
              </a:r>
            </a:p>
          </p:txBody>
        </p:sp>
        <p:sp>
          <p:nvSpPr>
            <p:cNvPr id="14" name="Line 94"/>
            <p:cNvSpPr>
              <a:spLocks noChangeShapeType="1"/>
            </p:cNvSpPr>
            <p:nvPr/>
          </p:nvSpPr>
          <p:spPr bwMode="auto">
            <a:xfrm>
              <a:off x="3872" y="752"/>
              <a:ext cx="10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Text Box 91"/>
            <p:cNvSpPr txBox="1">
              <a:spLocks noChangeArrowheads="1"/>
            </p:cNvSpPr>
            <p:nvPr/>
          </p:nvSpPr>
          <p:spPr bwMode="auto">
            <a:xfrm>
              <a:off x="1196" y="2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S</a:t>
              </a:r>
              <a:endParaRPr lang="it-IT" altLang="it-IT" sz="2400" b="1" dirty="0"/>
            </a:p>
          </p:txBody>
        </p:sp>
        <p:sp>
          <p:nvSpPr>
            <p:cNvPr id="16" name="Line 93"/>
            <p:cNvSpPr>
              <a:spLocks noChangeShapeType="1"/>
            </p:cNvSpPr>
            <p:nvPr/>
          </p:nvSpPr>
          <p:spPr bwMode="auto">
            <a:xfrm>
              <a:off x="1099" y="531"/>
              <a:ext cx="2021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7" name="Group 96"/>
            <p:cNvGrpSpPr>
              <a:grpSpLocks noChangeAspect="1"/>
            </p:cNvGrpSpPr>
            <p:nvPr/>
          </p:nvGrpSpPr>
          <p:grpSpPr bwMode="auto">
            <a:xfrm>
              <a:off x="3120" y="504"/>
              <a:ext cx="752" cy="495"/>
              <a:chOff x="2135" y="2459"/>
              <a:chExt cx="752" cy="495"/>
            </a:xfrm>
          </p:grpSpPr>
          <p:sp>
            <p:nvSpPr>
              <p:cNvPr id="19" name="Freeform 97"/>
              <p:cNvSpPr>
                <a:spLocks noChangeAspect="1"/>
              </p:cNvSpPr>
              <p:nvPr/>
            </p:nvSpPr>
            <p:spPr bwMode="auto">
              <a:xfrm>
                <a:off x="2135" y="2459"/>
                <a:ext cx="66" cy="494"/>
              </a:xfrm>
              <a:custGeom>
                <a:avLst/>
                <a:gdLst>
                  <a:gd name="T0" fmla="*/ 0 w 66"/>
                  <a:gd name="T1" fmla="*/ 494 h 494"/>
                  <a:gd name="T2" fmla="*/ 30 w 66"/>
                  <a:gd name="T3" fmla="*/ 426 h 494"/>
                  <a:gd name="T4" fmla="*/ 50 w 66"/>
                  <a:gd name="T5" fmla="*/ 364 h 494"/>
                  <a:gd name="T6" fmla="*/ 62 w 66"/>
                  <a:gd name="T7" fmla="*/ 304 h 494"/>
                  <a:gd name="T8" fmla="*/ 66 w 66"/>
                  <a:gd name="T9" fmla="*/ 274 h 494"/>
                  <a:gd name="T10" fmla="*/ 66 w 66"/>
                  <a:gd name="T11" fmla="*/ 246 h 494"/>
                  <a:gd name="T12" fmla="*/ 66 w 66"/>
                  <a:gd name="T13" fmla="*/ 218 h 494"/>
                  <a:gd name="T14" fmla="*/ 62 w 66"/>
                  <a:gd name="T15" fmla="*/ 188 h 494"/>
                  <a:gd name="T16" fmla="*/ 50 w 66"/>
                  <a:gd name="T17" fmla="*/ 130 h 494"/>
                  <a:gd name="T18" fmla="*/ 40 w 66"/>
                  <a:gd name="T19" fmla="*/ 100 h 494"/>
                  <a:gd name="T20" fmla="*/ 34 w 66"/>
                  <a:gd name="T21" fmla="*/ 84 h 494"/>
                  <a:gd name="T22" fmla="*/ 32 w 66"/>
                  <a:gd name="T23" fmla="*/ 76 h 494"/>
                  <a:gd name="T24" fmla="*/ 28 w 66"/>
                  <a:gd name="T25" fmla="*/ 68 h 494"/>
                  <a:gd name="T26" fmla="*/ 16 w 66"/>
                  <a:gd name="T27" fmla="*/ 34 h 494"/>
                  <a:gd name="T28" fmla="*/ 0 w 6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494">
                    <a:moveTo>
                      <a:pt x="0" y="494"/>
                    </a:moveTo>
                    <a:lnTo>
                      <a:pt x="30" y="426"/>
                    </a:lnTo>
                    <a:lnTo>
                      <a:pt x="50" y="364"/>
                    </a:lnTo>
                    <a:lnTo>
                      <a:pt x="62" y="304"/>
                    </a:lnTo>
                    <a:lnTo>
                      <a:pt x="66" y="274"/>
                    </a:lnTo>
                    <a:lnTo>
                      <a:pt x="66" y="246"/>
                    </a:lnTo>
                    <a:lnTo>
                      <a:pt x="66" y="218"/>
                    </a:lnTo>
                    <a:lnTo>
                      <a:pt x="62" y="188"/>
                    </a:lnTo>
                    <a:lnTo>
                      <a:pt x="50" y="130"/>
                    </a:lnTo>
                    <a:lnTo>
                      <a:pt x="40" y="100"/>
                    </a:lnTo>
                    <a:lnTo>
                      <a:pt x="34" y="84"/>
                    </a:lnTo>
                    <a:lnTo>
                      <a:pt x="32" y="76"/>
                    </a:lnTo>
                    <a:lnTo>
                      <a:pt x="28" y="68"/>
                    </a:lnTo>
                    <a:lnTo>
                      <a:pt x="16" y="3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Line 98"/>
              <p:cNvSpPr>
                <a:spLocks noChangeAspect="1" noChangeShapeType="1"/>
              </p:cNvSpPr>
              <p:nvPr/>
            </p:nvSpPr>
            <p:spPr bwMode="auto">
              <a:xfrm>
                <a:off x="2135" y="2459"/>
                <a:ext cx="20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Freeform 99"/>
              <p:cNvSpPr>
                <a:spLocks noChangeAspect="1"/>
              </p:cNvSpPr>
              <p:nvPr/>
            </p:nvSpPr>
            <p:spPr bwMode="auto">
              <a:xfrm>
                <a:off x="2339" y="2459"/>
                <a:ext cx="548" cy="248"/>
              </a:xfrm>
              <a:custGeom>
                <a:avLst/>
                <a:gdLst>
                  <a:gd name="T0" fmla="*/ 0 w 548"/>
                  <a:gd name="T1" fmla="*/ 0 h 248"/>
                  <a:gd name="T2" fmla="*/ 74 w 548"/>
                  <a:gd name="T3" fmla="*/ 8 h 248"/>
                  <a:gd name="T4" fmla="*/ 150 w 548"/>
                  <a:gd name="T5" fmla="*/ 20 h 248"/>
                  <a:gd name="T6" fmla="*/ 228 w 548"/>
                  <a:gd name="T7" fmla="*/ 38 h 248"/>
                  <a:gd name="T8" fmla="*/ 306 w 548"/>
                  <a:gd name="T9" fmla="*/ 64 h 248"/>
                  <a:gd name="T10" fmla="*/ 342 w 548"/>
                  <a:gd name="T11" fmla="*/ 78 h 248"/>
                  <a:gd name="T12" fmla="*/ 378 w 548"/>
                  <a:gd name="T13" fmla="*/ 96 h 248"/>
                  <a:gd name="T14" fmla="*/ 396 w 548"/>
                  <a:gd name="T15" fmla="*/ 106 h 248"/>
                  <a:gd name="T16" fmla="*/ 412 w 548"/>
                  <a:gd name="T17" fmla="*/ 116 h 248"/>
                  <a:gd name="T18" fmla="*/ 444 w 548"/>
                  <a:gd name="T19" fmla="*/ 136 h 248"/>
                  <a:gd name="T20" fmla="*/ 474 w 548"/>
                  <a:gd name="T21" fmla="*/ 160 h 248"/>
                  <a:gd name="T22" fmla="*/ 502 w 548"/>
                  <a:gd name="T23" fmla="*/ 188 h 248"/>
                  <a:gd name="T24" fmla="*/ 514 w 548"/>
                  <a:gd name="T25" fmla="*/ 202 h 248"/>
                  <a:gd name="T26" fmla="*/ 520 w 548"/>
                  <a:gd name="T27" fmla="*/ 208 h 248"/>
                  <a:gd name="T28" fmla="*/ 526 w 548"/>
                  <a:gd name="T29" fmla="*/ 216 h 248"/>
                  <a:gd name="T30" fmla="*/ 548 w 548"/>
                  <a:gd name="T31" fmla="*/ 24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8" h="248">
                    <a:moveTo>
                      <a:pt x="0" y="0"/>
                    </a:moveTo>
                    <a:lnTo>
                      <a:pt x="74" y="8"/>
                    </a:lnTo>
                    <a:lnTo>
                      <a:pt x="150" y="20"/>
                    </a:lnTo>
                    <a:lnTo>
                      <a:pt x="228" y="38"/>
                    </a:lnTo>
                    <a:lnTo>
                      <a:pt x="306" y="64"/>
                    </a:lnTo>
                    <a:lnTo>
                      <a:pt x="342" y="78"/>
                    </a:lnTo>
                    <a:lnTo>
                      <a:pt x="378" y="96"/>
                    </a:lnTo>
                    <a:lnTo>
                      <a:pt x="396" y="106"/>
                    </a:lnTo>
                    <a:lnTo>
                      <a:pt x="412" y="116"/>
                    </a:lnTo>
                    <a:lnTo>
                      <a:pt x="444" y="136"/>
                    </a:lnTo>
                    <a:lnTo>
                      <a:pt x="474" y="160"/>
                    </a:lnTo>
                    <a:lnTo>
                      <a:pt x="502" y="188"/>
                    </a:lnTo>
                    <a:lnTo>
                      <a:pt x="514" y="202"/>
                    </a:lnTo>
                    <a:lnTo>
                      <a:pt x="520" y="208"/>
                    </a:lnTo>
                    <a:lnTo>
                      <a:pt x="526" y="216"/>
                    </a:lnTo>
                    <a:lnTo>
                      <a:pt x="548" y="24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Freeform 100"/>
              <p:cNvSpPr>
                <a:spLocks noChangeAspect="1"/>
              </p:cNvSpPr>
              <p:nvPr/>
            </p:nvSpPr>
            <p:spPr bwMode="auto">
              <a:xfrm>
                <a:off x="2339" y="2707"/>
                <a:ext cx="548" cy="246"/>
              </a:xfrm>
              <a:custGeom>
                <a:avLst/>
                <a:gdLst>
                  <a:gd name="T0" fmla="*/ 548 w 548"/>
                  <a:gd name="T1" fmla="*/ 0 h 246"/>
                  <a:gd name="T2" fmla="*/ 524 w 548"/>
                  <a:gd name="T3" fmla="*/ 32 h 246"/>
                  <a:gd name="T4" fmla="*/ 498 w 548"/>
                  <a:gd name="T5" fmla="*/ 62 h 246"/>
                  <a:gd name="T6" fmla="*/ 470 w 548"/>
                  <a:gd name="T7" fmla="*/ 88 h 246"/>
                  <a:gd name="T8" fmla="*/ 442 w 548"/>
                  <a:gd name="T9" fmla="*/ 112 h 246"/>
                  <a:gd name="T10" fmla="*/ 410 w 548"/>
                  <a:gd name="T11" fmla="*/ 134 h 246"/>
                  <a:gd name="T12" fmla="*/ 376 w 548"/>
                  <a:gd name="T13" fmla="*/ 152 h 246"/>
                  <a:gd name="T14" fmla="*/ 342 w 548"/>
                  <a:gd name="T15" fmla="*/ 170 h 246"/>
                  <a:gd name="T16" fmla="*/ 306 w 548"/>
                  <a:gd name="T17" fmla="*/ 184 h 246"/>
                  <a:gd name="T18" fmla="*/ 268 w 548"/>
                  <a:gd name="T19" fmla="*/ 198 h 246"/>
                  <a:gd name="T20" fmla="*/ 232 w 548"/>
                  <a:gd name="T21" fmla="*/ 208 h 246"/>
                  <a:gd name="T22" fmla="*/ 154 w 548"/>
                  <a:gd name="T23" fmla="*/ 226 h 246"/>
                  <a:gd name="T24" fmla="*/ 76 w 548"/>
                  <a:gd name="T25" fmla="*/ 238 h 246"/>
                  <a:gd name="T26" fmla="*/ 0 w 548"/>
                  <a:gd name="T27" fmla="*/ 246 h 2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8" h="246">
                    <a:moveTo>
                      <a:pt x="548" y="0"/>
                    </a:moveTo>
                    <a:lnTo>
                      <a:pt x="524" y="32"/>
                    </a:lnTo>
                    <a:lnTo>
                      <a:pt x="498" y="62"/>
                    </a:lnTo>
                    <a:lnTo>
                      <a:pt x="470" y="88"/>
                    </a:lnTo>
                    <a:lnTo>
                      <a:pt x="442" y="112"/>
                    </a:lnTo>
                    <a:lnTo>
                      <a:pt x="410" y="134"/>
                    </a:lnTo>
                    <a:lnTo>
                      <a:pt x="376" y="152"/>
                    </a:lnTo>
                    <a:lnTo>
                      <a:pt x="342" y="170"/>
                    </a:lnTo>
                    <a:lnTo>
                      <a:pt x="306" y="184"/>
                    </a:lnTo>
                    <a:lnTo>
                      <a:pt x="268" y="198"/>
                    </a:lnTo>
                    <a:lnTo>
                      <a:pt x="232" y="208"/>
                    </a:lnTo>
                    <a:lnTo>
                      <a:pt x="154" y="226"/>
                    </a:lnTo>
                    <a:lnTo>
                      <a:pt x="76" y="238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2135" y="2953"/>
                <a:ext cx="20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8" name="Text Box 70"/>
            <p:cNvSpPr txBox="1">
              <a:spLocks noChangeArrowheads="1"/>
            </p:cNvSpPr>
            <p:nvPr/>
          </p:nvSpPr>
          <p:spPr bwMode="auto">
            <a:xfrm>
              <a:off x="4544" y="1687"/>
              <a:ext cx="5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Q = y</a:t>
              </a:r>
            </a:p>
          </p:txBody>
        </p:sp>
      </p:grpSp>
      <p:sp>
        <p:nvSpPr>
          <p:cNvPr id="25" name="Line 67"/>
          <p:cNvSpPr>
            <a:spLocks noChangeShapeType="1"/>
          </p:cNvSpPr>
          <p:nvPr/>
        </p:nvSpPr>
        <p:spPr bwMode="auto">
          <a:xfrm>
            <a:off x="3506787" y="3729037"/>
            <a:ext cx="66198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Freeform 66"/>
          <p:cNvSpPr>
            <a:spLocks/>
          </p:cNvSpPr>
          <p:nvPr/>
        </p:nvSpPr>
        <p:spPr bwMode="auto">
          <a:xfrm>
            <a:off x="4822825" y="2360612"/>
            <a:ext cx="1389062" cy="1333500"/>
          </a:xfrm>
          <a:custGeom>
            <a:avLst/>
            <a:gdLst>
              <a:gd name="T0" fmla="*/ 2147483647 w 1248"/>
              <a:gd name="T1" fmla="*/ 0 h 1488"/>
              <a:gd name="T2" fmla="*/ 2147483647 w 1248"/>
              <a:gd name="T3" fmla="*/ 0 h 1488"/>
              <a:gd name="T4" fmla="*/ 2147483647 w 1248"/>
              <a:gd name="T5" fmla="*/ 2147483647 h 1488"/>
              <a:gd name="T6" fmla="*/ 0 w 1248"/>
              <a:gd name="T7" fmla="*/ 2147483647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1488">
                <a:moveTo>
                  <a:pt x="816" y="0"/>
                </a:moveTo>
                <a:lnTo>
                  <a:pt x="1248" y="0"/>
                </a:lnTo>
                <a:lnTo>
                  <a:pt x="1248" y="1488"/>
                </a:lnTo>
                <a:lnTo>
                  <a:pt x="0" y="148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Line 86"/>
          <p:cNvSpPr>
            <a:spLocks noChangeShapeType="1"/>
          </p:cNvSpPr>
          <p:nvPr/>
        </p:nvSpPr>
        <p:spPr bwMode="auto">
          <a:xfrm>
            <a:off x="4233862" y="2614612"/>
            <a:ext cx="193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Line 81"/>
          <p:cNvSpPr>
            <a:spLocks noChangeShapeType="1"/>
          </p:cNvSpPr>
          <p:nvPr/>
        </p:nvSpPr>
        <p:spPr bwMode="auto">
          <a:xfrm>
            <a:off x="2557462" y="2481262"/>
            <a:ext cx="960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Freeform 85"/>
          <p:cNvSpPr>
            <a:spLocks/>
          </p:cNvSpPr>
          <p:nvPr/>
        </p:nvSpPr>
        <p:spPr bwMode="auto">
          <a:xfrm>
            <a:off x="3278187" y="2890837"/>
            <a:ext cx="260350" cy="833438"/>
          </a:xfrm>
          <a:custGeom>
            <a:avLst/>
            <a:gdLst>
              <a:gd name="T0" fmla="*/ 2147483647 w 192"/>
              <a:gd name="T1" fmla="*/ 2147483647 h 912"/>
              <a:gd name="T2" fmla="*/ 0 w 192"/>
              <a:gd name="T3" fmla="*/ 2147483647 h 912"/>
              <a:gd name="T4" fmla="*/ 0 w 192"/>
              <a:gd name="T5" fmla="*/ 0 h 912"/>
              <a:gd name="T6" fmla="*/ 2147483647 w 19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912">
                <a:moveTo>
                  <a:pt x="192" y="912"/>
                </a:moveTo>
                <a:lnTo>
                  <a:pt x="0" y="912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" name="Group 87"/>
          <p:cNvGrpSpPr>
            <a:grpSpLocks/>
          </p:cNvGrpSpPr>
          <p:nvPr/>
        </p:nvGrpSpPr>
        <p:grpSpPr bwMode="auto">
          <a:xfrm>
            <a:off x="3519487" y="2290762"/>
            <a:ext cx="714375" cy="744538"/>
            <a:chOff x="2245" y="1306"/>
            <a:chExt cx="532" cy="494"/>
          </a:xfrm>
        </p:grpSpPr>
        <p:sp>
          <p:nvSpPr>
            <p:cNvPr id="32" name="Freeform 88"/>
            <p:cNvSpPr>
              <a:spLocks/>
            </p:cNvSpPr>
            <p:nvPr/>
          </p:nvSpPr>
          <p:spPr bwMode="auto">
            <a:xfrm>
              <a:off x="2245" y="1306"/>
              <a:ext cx="304" cy="494"/>
            </a:xfrm>
            <a:custGeom>
              <a:avLst/>
              <a:gdLst>
                <a:gd name="T0" fmla="*/ 304 w 304"/>
                <a:gd name="T1" fmla="*/ 0 h 494"/>
                <a:gd name="T2" fmla="*/ 0 w 304"/>
                <a:gd name="T3" fmla="*/ 0 h 494"/>
                <a:gd name="T4" fmla="*/ 0 w 304"/>
                <a:gd name="T5" fmla="*/ 494 h 494"/>
                <a:gd name="T6" fmla="*/ 304 w 304"/>
                <a:gd name="T7" fmla="*/ 492 h 4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494">
                  <a:moveTo>
                    <a:pt x="304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304" y="49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89"/>
            <p:cNvSpPr>
              <a:spLocks/>
            </p:cNvSpPr>
            <p:nvPr/>
          </p:nvSpPr>
          <p:spPr bwMode="auto">
            <a:xfrm>
              <a:off x="2549" y="1306"/>
              <a:ext cx="228" cy="492"/>
            </a:xfrm>
            <a:custGeom>
              <a:avLst/>
              <a:gdLst>
                <a:gd name="T0" fmla="*/ 0 w 228"/>
                <a:gd name="T1" fmla="*/ 492 h 492"/>
                <a:gd name="T2" fmla="*/ 54 w 228"/>
                <a:gd name="T3" fmla="*/ 476 h 492"/>
                <a:gd name="T4" fmla="*/ 100 w 228"/>
                <a:gd name="T5" fmla="*/ 454 h 492"/>
                <a:gd name="T6" fmla="*/ 120 w 228"/>
                <a:gd name="T7" fmla="*/ 440 h 492"/>
                <a:gd name="T8" fmla="*/ 138 w 228"/>
                <a:gd name="T9" fmla="*/ 426 h 492"/>
                <a:gd name="T10" fmla="*/ 172 w 228"/>
                <a:gd name="T11" fmla="*/ 394 h 492"/>
                <a:gd name="T12" fmla="*/ 196 w 228"/>
                <a:gd name="T13" fmla="*/ 358 h 492"/>
                <a:gd name="T14" fmla="*/ 206 w 228"/>
                <a:gd name="T15" fmla="*/ 338 h 492"/>
                <a:gd name="T16" fmla="*/ 214 w 228"/>
                <a:gd name="T17" fmla="*/ 320 h 492"/>
                <a:gd name="T18" fmla="*/ 224 w 228"/>
                <a:gd name="T19" fmla="*/ 280 h 492"/>
                <a:gd name="T20" fmla="*/ 228 w 228"/>
                <a:gd name="T21" fmla="*/ 238 h 492"/>
                <a:gd name="T22" fmla="*/ 224 w 228"/>
                <a:gd name="T23" fmla="*/ 198 h 492"/>
                <a:gd name="T24" fmla="*/ 214 w 228"/>
                <a:gd name="T25" fmla="*/ 158 h 492"/>
                <a:gd name="T26" fmla="*/ 196 w 228"/>
                <a:gd name="T27" fmla="*/ 122 h 492"/>
                <a:gd name="T28" fmla="*/ 172 w 228"/>
                <a:gd name="T29" fmla="*/ 88 h 492"/>
                <a:gd name="T30" fmla="*/ 156 w 228"/>
                <a:gd name="T31" fmla="*/ 72 h 492"/>
                <a:gd name="T32" fmla="*/ 138 w 228"/>
                <a:gd name="T33" fmla="*/ 58 h 492"/>
                <a:gd name="T34" fmla="*/ 130 w 228"/>
                <a:gd name="T35" fmla="*/ 50 h 492"/>
                <a:gd name="T36" fmla="*/ 120 w 228"/>
                <a:gd name="T37" fmla="*/ 44 h 492"/>
                <a:gd name="T38" fmla="*/ 100 w 228"/>
                <a:gd name="T39" fmla="*/ 32 h 492"/>
                <a:gd name="T40" fmla="*/ 54 w 228"/>
                <a:gd name="T41" fmla="*/ 12 h 492"/>
                <a:gd name="T42" fmla="*/ 0 w 228"/>
                <a:gd name="T43" fmla="*/ 0 h 4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492">
                  <a:moveTo>
                    <a:pt x="0" y="492"/>
                  </a:moveTo>
                  <a:lnTo>
                    <a:pt x="54" y="476"/>
                  </a:lnTo>
                  <a:lnTo>
                    <a:pt x="100" y="454"/>
                  </a:lnTo>
                  <a:lnTo>
                    <a:pt x="120" y="440"/>
                  </a:lnTo>
                  <a:lnTo>
                    <a:pt x="138" y="426"/>
                  </a:lnTo>
                  <a:lnTo>
                    <a:pt x="172" y="394"/>
                  </a:lnTo>
                  <a:lnTo>
                    <a:pt x="196" y="358"/>
                  </a:lnTo>
                  <a:lnTo>
                    <a:pt x="206" y="338"/>
                  </a:lnTo>
                  <a:lnTo>
                    <a:pt x="214" y="320"/>
                  </a:lnTo>
                  <a:lnTo>
                    <a:pt x="224" y="280"/>
                  </a:lnTo>
                  <a:lnTo>
                    <a:pt x="228" y="238"/>
                  </a:lnTo>
                  <a:lnTo>
                    <a:pt x="224" y="198"/>
                  </a:lnTo>
                  <a:lnTo>
                    <a:pt x="214" y="158"/>
                  </a:lnTo>
                  <a:lnTo>
                    <a:pt x="196" y="122"/>
                  </a:lnTo>
                  <a:lnTo>
                    <a:pt x="172" y="88"/>
                  </a:lnTo>
                  <a:lnTo>
                    <a:pt x="156" y="72"/>
                  </a:lnTo>
                  <a:lnTo>
                    <a:pt x="138" y="58"/>
                  </a:lnTo>
                  <a:lnTo>
                    <a:pt x="130" y="50"/>
                  </a:lnTo>
                  <a:lnTo>
                    <a:pt x="120" y="44"/>
                  </a:lnTo>
                  <a:lnTo>
                    <a:pt x="100" y="32"/>
                  </a:lnTo>
                  <a:lnTo>
                    <a:pt x="54" y="1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" name="Text Box 123"/>
          <p:cNvSpPr txBox="1">
            <a:spLocks noChangeArrowheads="1"/>
          </p:cNvSpPr>
          <p:nvPr/>
        </p:nvSpPr>
        <p:spPr bwMode="auto">
          <a:xfrm>
            <a:off x="3249612" y="24622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5" name="Line 128"/>
          <p:cNvSpPr>
            <a:spLocks noChangeShapeType="1"/>
          </p:cNvSpPr>
          <p:nvPr/>
        </p:nvSpPr>
        <p:spPr bwMode="auto">
          <a:xfrm>
            <a:off x="3278187" y="372903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Line 129"/>
          <p:cNvSpPr>
            <a:spLocks noChangeShapeType="1"/>
          </p:cNvSpPr>
          <p:nvPr/>
        </p:nvSpPr>
        <p:spPr bwMode="auto">
          <a:xfrm>
            <a:off x="3278187" y="4262437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Text Box 130"/>
          <p:cNvSpPr txBox="1">
            <a:spLocks noChangeArrowheads="1"/>
          </p:cNvSpPr>
          <p:nvPr/>
        </p:nvSpPr>
        <p:spPr bwMode="auto">
          <a:xfrm>
            <a:off x="6100901" y="385162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8" name="Ovale 1"/>
          <p:cNvSpPr>
            <a:spLocks noChangeArrowheads="1"/>
          </p:cNvSpPr>
          <p:nvPr/>
        </p:nvSpPr>
        <p:spPr bwMode="auto">
          <a:xfrm>
            <a:off x="7612062" y="1824037"/>
            <a:ext cx="504825" cy="5143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9" name="Ovale 39"/>
          <p:cNvSpPr>
            <a:spLocks noChangeArrowheads="1"/>
          </p:cNvSpPr>
          <p:nvPr/>
        </p:nvSpPr>
        <p:spPr bwMode="auto">
          <a:xfrm>
            <a:off x="7624254" y="3881437"/>
            <a:ext cx="504825" cy="51435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531813" y="4633593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/>
              <a:t>Si trasformi ora questa rete in rete a NAND, omettendo di visualizzare il ritardo della rete G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Si verifichi che un NAND avrà sull’uscita la y e l’altro NAND, in condizioni di stabilità, avrà sull’uscita y’! 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4210050" y="3520281"/>
            <a:ext cx="623887" cy="560109"/>
            <a:chOff x="4210050" y="3520281"/>
            <a:chExt cx="623887" cy="560109"/>
          </a:xfrm>
        </p:grpSpPr>
        <p:sp>
          <p:nvSpPr>
            <p:cNvPr id="24" name="Rectangle 65"/>
            <p:cNvSpPr>
              <a:spLocks noChangeArrowheads="1"/>
            </p:cNvSpPr>
            <p:nvPr/>
          </p:nvSpPr>
          <p:spPr bwMode="auto">
            <a:xfrm>
              <a:off x="4210050" y="3520281"/>
              <a:ext cx="623887" cy="54768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000" tIns="72000" rIns="108000" bIns="216000" anchor="ctr"/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Symbol" panose="05050102010706020507" pitchFamily="18" charset="2"/>
                  <a:sym typeface="Symbol" panose="05050102010706020507" pitchFamily="18" charset="2"/>
                </a:rPr>
                <a:t> </a:t>
              </a:r>
              <a:endParaRPr lang="it-IT" altLang="it-IT" sz="2400" b="1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4457573" y="371105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9016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3402" y="223392"/>
            <a:ext cx="4894790" cy="861774"/>
          </a:xfrm>
        </p:spPr>
        <p:txBody>
          <a:bodyPr/>
          <a:lstStyle/>
          <a:p>
            <a:pPr algn="ctr"/>
            <a:r>
              <a:rPr lang="it-IT" dirty="0"/>
              <a:t>Abbiamo così studiato le due realizzazioni classiche del FF-SR</a:t>
            </a: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563135" y="1192348"/>
            <a:ext cx="5275263" cy="1682750"/>
            <a:chOff x="312" y="390"/>
            <a:chExt cx="3323" cy="106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2" y="672"/>
              <a:ext cx="24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86" y="632"/>
              <a:ext cx="678" cy="759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 b="1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680" y="735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10" y="518"/>
              <a:ext cx="7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3300"/>
                  </a:solidFill>
                </a:rPr>
                <a:t>comando</a:t>
              </a:r>
              <a:endParaRPr lang="it-IT" altLang="it-IT" sz="2000" b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3300"/>
                  </a:solidFill>
                </a:rPr>
                <a:t>di set</a:t>
              </a:r>
              <a:endParaRPr lang="it-IT" altLang="it-IT" sz="2400" b="1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702" y="1254"/>
              <a:ext cx="5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28" y="1008"/>
              <a:ext cx="7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3300"/>
                  </a:solidFill>
                </a:rPr>
                <a:t>comando</a:t>
              </a:r>
              <a:endParaRPr lang="it-IT" altLang="it-IT" sz="2000" b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3300"/>
                  </a:solidFill>
                </a:rPr>
                <a:t>di reset</a:t>
              </a:r>
              <a:endParaRPr lang="it-IT" altLang="it-IT" sz="2400" b="1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986" y="869"/>
              <a:ext cx="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299" y="742"/>
              <a:ext cx="68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S         Q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       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R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964" y="390"/>
              <a:ext cx="16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chemeClr val="accent2"/>
                  </a:solidFill>
                </a:rPr>
                <a:t>bit in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chemeClr val="accent2"/>
                  </a:solidFill>
                </a:rPr>
                <a:t>Memoria (in forma vera)</a:t>
              </a:r>
              <a:endParaRPr lang="it-IT" altLang="it-IT" sz="1800" b="1" dirty="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266" y="1140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912" y="893"/>
              <a:ext cx="16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accent2"/>
                  </a:solidFill>
                </a:rPr>
                <a:t>bit in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accent2"/>
                  </a:solidFill>
                </a:rPr>
                <a:t>Memoria (in forma negata)</a:t>
              </a:r>
              <a:endParaRPr lang="it-IT" altLang="it-IT" sz="1600" b="1" dirty="0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1974" y="1254"/>
              <a:ext cx="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6498005" y="1386753"/>
            <a:ext cx="1914525" cy="1327150"/>
            <a:chOff x="2286" y="1749"/>
            <a:chExt cx="1206" cy="836"/>
          </a:xfrm>
        </p:grpSpPr>
        <p:sp>
          <p:nvSpPr>
            <p:cNvPr id="6" name="Text Box 71"/>
            <p:cNvSpPr txBox="1">
              <a:spLocks noChangeArrowheads="1"/>
            </p:cNvSpPr>
            <p:nvPr/>
          </p:nvSpPr>
          <p:spPr bwMode="auto">
            <a:xfrm>
              <a:off x="2286" y="1749"/>
              <a:ext cx="1206" cy="8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S	R	Q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0	0	Q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1	0	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0	1	0</a:t>
              </a:r>
            </a:p>
          </p:txBody>
        </p:sp>
        <p:sp>
          <p:nvSpPr>
            <p:cNvPr id="7" name="Line 72"/>
            <p:cNvSpPr>
              <a:spLocks noChangeShapeType="1"/>
            </p:cNvSpPr>
            <p:nvPr/>
          </p:nvSpPr>
          <p:spPr bwMode="auto">
            <a:xfrm>
              <a:off x="2286" y="1983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Line 73"/>
            <p:cNvSpPr>
              <a:spLocks noChangeShapeType="1"/>
            </p:cNvSpPr>
            <p:nvPr/>
          </p:nvSpPr>
          <p:spPr bwMode="auto">
            <a:xfrm>
              <a:off x="3117" y="1769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2769675" y="2309665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000" eaLnBrk="0" hangingPunct="0">
              <a:spcBef>
                <a:spcPct val="0"/>
              </a:spcBef>
            </a:pPr>
            <a:r>
              <a:rPr lang="it-IT" sz="2000" b="1" dirty="0">
                <a:latin typeface="Times New Roman" panose="02020603050405020304" pitchFamily="18" charset="0"/>
              </a:rPr>
              <a:t>Q’</a:t>
            </a: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317197" y="2727461"/>
            <a:ext cx="2582863" cy="2682875"/>
            <a:chOff x="4032" y="1344"/>
            <a:chExt cx="1627" cy="1690"/>
          </a:xfrm>
        </p:grpSpPr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176" y="1776"/>
              <a:ext cx="1200" cy="768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336 h 768"/>
                <a:gd name="T6" fmla="*/ 0 w 1152"/>
                <a:gd name="T7" fmla="*/ 576 h 768"/>
                <a:gd name="T8" fmla="*/ 0 w 1152"/>
                <a:gd name="T9" fmla="*/ 768 h 768"/>
                <a:gd name="T10" fmla="*/ 354 w 1152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flipV="1">
              <a:off x="4176" y="1872"/>
              <a:ext cx="1200" cy="816"/>
            </a:xfrm>
            <a:custGeom>
              <a:avLst/>
              <a:gdLst>
                <a:gd name="T0" fmla="*/ 1060 w 1152"/>
                <a:gd name="T1" fmla="*/ 0 h 768"/>
                <a:gd name="T2" fmla="*/ 1413 w 1152"/>
                <a:gd name="T3" fmla="*/ 0 h 768"/>
                <a:gd name="T4" fmla="*/ 1413 w 1152"/>
                <a:gd name="T5" fmla="*/ 455 h 768"/>
                <a:gd name="T6" fmla="*/ 0 w 1152"/>
                <a:gd name="T7" fmla="*/ 780 h 768"/>
                <a:gd name="T8" fmla="*/ 0 w 1152"/>
                <a:gd name="T9" fmla="*/ 1040 h 768"/>
                <a:gd name="T10" fmla="*/ 354 w 1152"/>
                <a:gd name="T11" fmla="*/ 104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768">
                  <a:moveTo>
                    <a:pt x="864" y="0"/>
                  </a:moveTo>
                  <a:lnTo>
                    <a:pt x="1152" y="0"/>
                  </a:lnTo>
                  <a:lnTo>
                    <a:pt x="1152" y="33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288" y="76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4176" y="1632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4176" y="278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4464" y="1584"/>
              <a:ext cx="624" cy="373"/>
              <a:chOff x="3504" y="768"/>
              <a:chExt cx="958" cy="495"/>
            </a:xfrm>
          </p:grpSpPr>
          <p:grpSp>
            <p:nvGrpSpPr>
              <p:cNvPr id="46" name="Group 9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52" name="Freeform 10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Freeform 12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5" name="Freeform 13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6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7" name="Group 15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48" name="Freeform 16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9" name="Freeform 17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0" name="Freeform 18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1" name="Freeform 19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4464" y="2496"/>
              <a:ext cx="624" cy="373"/>
              <a:chOff x="3504" y="768"/>
              <a:chExt cx="958" cy="495"/>
            </a:xfrm>
          </p:grpSpPr>
          <p:grpSp>
            <p:nvGrpSpPr>
              <p:cNvPr id="35" name="Group 21"/>
              <p:cNvGrpSpPr>
                <a:grpSpLocks noChangeAspect="1"/>
              </p:cNvGrpSpPr>
              <p:nvPr/>
            </p:nvGrpSpPr>
            <p:grpSpPr bwMode="auto">
              <a:xfrm>
                <a:off x="3504" y="768"/>
                <a:ext cx="752" cy="495"/>
                <a:chOff x="2135" y="2459"/>
                <a:chExt cx="752" cy="495"/>
              </a:xfrm>
            </p:grpSpPr>
            <p:sp>
              <p:nvSpPr>
                <p:cNvPr id="41" name="Freeform 22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" name="Freeform 24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Freeform 25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6" name="Group 27"/>
              <p:cNvGrpSpPr>
                <a:grpSpLocks noChangeAspect="1"/>
              </p:cNvGrpSpPr>
              <p:nvPr/>
            </p:nvGrpSpPr>
            <p:grpSpPr bwMode="auto">
              <a:xfrm>
                <a:off x="4272" y="912"/>
                <a:ext cx="190" cy="192"/>
                <a:chOff x="3413" y="2743"/>
                <a:chExt cx="212" cy="214"/>
              </a:xfrm>
            </p:grpSpPr>
            <p:sp>
              <p:nvSpPr>
                <p:cNvPr id="37" name="Freeform 28"/>
                <p:cNvSpPr>
                  <a:spLocks noChangeAspect="1"/>
                </p:cNvSpPr>
                <p:nvPr/>
              </p:nvSpPr>
              <p:spPr bwMode="auto">
                <a:xfrm>
                  <a:off x="3519" y="2743"/>
                  <a:ext cx="106" cy="108"/>
                </a:xfrm>
                <a:custGeom>
                  <a:avLst/>
                  <a:gdLst>
                    <a:gd name="T0" fmla="*/ 0 w 106"/>
                    <a:gd name="T1" fmla="*/ 0 h 108"/>
                    <a:gd name="T2" fmla="*/ 22 w 106"/>
                    <a:gd name="T3" fmla="*/ 2 h 108"/>
                    <a:gd name="T4" fmla="*/ 42 w 106"/>
                    <a:gd name="T5" fmla="*/ 8 h 108"/>
                    <a:gd name="T6" fmla="*/ 60 w 106"/>
                    <a:gd name="T7" fmla="*/ 18 h 108"/>
                    <a:gd name="T8" fmla="*/ 76 w 106"/>
                    <a:gd name="T9" fmla="*/ 32 h 108"/>
                    <a:gd name="T10" fmla="*/ 88 w 106"/>
                    <a:gd name="T11" fmla="*/ 48 h 108"/>
                    <a:gd name="T12" fmla="*/ 98 w 106"/>
                    <a:gd name="T13" fmla="*/ 66 h 108"/>
                    <a:gd name="T14" fmla="*/ 104 w 106"/>
                    <a:gd name="T15" fmla="*/ 86 h 108"/>
                    <a:gd name="T16" fmla="*/ 106 w 106"/>
                    <a:gd name="T17" fmla="*/ 108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8"/>
                      </a:lnTo>
                      <a:lnTo>
                        <a:pt x="60" y="18"/>
                      </a:lnTo>
                      <a:lnTo>
                        <a:pt x="76" y="32"/>
                      </a:lnTo>
                      <a:lnTo>
                        <a:pt x="88" y="48"/>
                      </a:lnTo>
                      <a:lnTo>
                        <a:pt x="98" y="66"/>
                      </a:lnTo>
                      <a:lnTo>
                        <a:pt x="104" y="86"/>
                      </a:lnTo>
                      <a:lnTo>
                        <a:pt x="106" y="108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" name="Freeform 29"/>
                <p:cNvSpPr>
                  <a:spLocks noChangeAspect="1"/>
                </p:cNvSpPr>
                <p:nvPr/>
              </p:nvSpPr>
              <p:spPr bwMode="auto">
                <a:xfrm>
                  <a:off x="3519" y="2851"/>
                  <a:ext cx="106" cy="106"/>
                </a:xfrm>
                <a:custGeom>
                  <a:avLst/>
                  <a:gdLst>
                    <a:gd name="T0" fmla="*/ 106 w 106"/>
                    <a:gd name="T1" fmla="*/ 0 h 106"/>
                    <a:gd name="T2" fmla="*/ 104 w 106"/>
                    <a:gd name="T3" fmla="*/ 22 h 106"/>
                    <a:gd name="T4" fmla="*/ 98 w 106"/>
                    <a:gd name="T5" fmla="*/ 42 h 106"/>
                    <a:gd name="T6" fmla="*/ 88 w 106"/>
                    <a:gd name="T7" fmla="*/ 60 h 106"/>
                    <a:gd name="T8" fmla="*/ 76 w 106"/>
                    <a:gd name="T9" fmla="*/ 76 h 106"/>
                    <a:gd name="T10" fmla="*/ 60 w 106"/>
                    <a:gd name="T11" fmla="*/ 88 h 106"/>
                    <a:gd name="T12" fmla="*/ 42 w 106"/>
                    <a:gd name="T13" fmla="*/ 98 h 106"/>
                    <a:gd name="T14" fmla="*/ 22 w 106"/>
                    <a:gd name="T15" fmla="*/ 104 h 106"/>
                    <a:gd name="T16" fmla="*/ 0 w 106"/>
                    <a:gd name="T17" fmla="*/ 106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104" y="22"/>
                      </a:lnTo>
                      <a:lnTo>
                        <a:pt x="98" y="42"/>
                      </a:lnTo>
                      <a:lnTo>
                        <a:pt x="88" y="60"/>
                      </a:lnTo>
                      <a:lnTo>
                        <a:pt x="76" y="76"/>
                      </a:lnTo>
                      <a:lnTo>
                        <a:pt x="60" y="88"/>
                      </a:lnTo>
                      <a:lnTo>
                        <a:pt x="42" y="98"/>
                      </a:lnTo>
                      <a:lnTo>
                        <a:pt x="22" y="10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" name="Freeform 30"/>
                <p:cNvSpPr>
                  <a:spLocks noChangeAspect="1"/>
                </p:cNvSpPr>
                <p:nvPr/>
              </p:nvSpPr>
              <p:spPr bwMode="auto">
                <a:xfrm>
                  <a:off x="3413" y="2851"/>
                  <a:ext cx="106" cy="106"/>
                </a:xfrm>
                <a:custGeom>
                  <a:avLst/>
                  <a:gdLst>
                    <a:gd name="T0" fmla="*/ 106 w 106"/>
                    <a:gd name="T1" fmla="*/ 106 h 106"/>
                    <a:gd name="T2" fmla="*/ 84 w 106"/>
                    <a:gd name="T3" fmla="*/ 104 h 106"/>
                    <a:gd name="T4" fmla="*/ 64 w 106"/>
                    <a:gd name="T5" fmla="*/ 98 h 106"/>
                    <a:gd name="T6" fmla="*/ 46 w 106"/>
                    <a:gd name="T7" fmla="*/ 88 h 106"/>
                    <a:gd name="T8" fmla="*/ 30 w 106"/>
                    <a:gd name="T9" fmla="*/ 76 h 106"/>
                    <a:gd name="T10" fmla="*/ 18 w 106"/>
                    <a:gd name="T11" fmla="*/ 60 h 106"/>
                    <a:gd name="T12" fmla="*/ 8 w 106"/>
                    <a:gd name="T13" fmla="*/ 42 h 106"/>
                    <a:gd name="T14" fmla="*/ 2 w 106"/>
                    <a:gd name="T15" fmla="*/ 22 h 106"/>
                    <a:gd name="T16" fmla="*/ 0 w 106"/>
                    <a:gd name="T17" fmla="*/ 0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6">
                      <a:moveTo>
                        <a:pt x="106" y="106"/>
                      </a:moveTo>
                      <a:lnTo>
                        <a:pt x="84" y="104"/>
                      </a:lnTo>
                      <a:lnTo>
                        <a:pt x="64" y="98"/>
                      </a:lnTo>
                      <a:lnTo>
                        <a:pt x="46" y="88"/>
                      </a:lnTo>
                      <a:lnTo>
                        <a:pt x="30" y="76"/>
                      </a:lnTo>
                      <a:lnTo>
                        <a:pt x="18" y="60"/>
                      </a:lnTo>
                      <a:lnTo>
                        <a:pt x="8" y="4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" name="Freeform 31"/>
                <p:cNvSpPr>
                  <a:spLocks noChangeAspect="1"/>
                </p:cNvSpPr>
                <p:nvPr/>
              </p:nvSpPr>
              <p:spPr bwMode="auto">
                <a:xfrm>
                  <a:off x="3413" y="2743"/>
                  <a:ext cx="106" cy="108"/>
                </a:xfrm>
                <a:custGeom>
                  <a:avLst/>
                  <a:gdLst>
                    <a:gd name="T0" fmla="*/ 0 w 106"/>
                    <a:gd name="T1" fmla="*/ 108 h 108"/>
                    <a:gd name="T2" fmla="*/ 2 w 106"/>
                    <a:gd name="T3" fmla="*/ 86 h 108"/>
                    <a:gd name="T4" fmla="*/ 8 w 106"/>
                    <a:gd name="T5" fmla="*/ 66 h 108"/>
                    <a:gd name="T6" fmla="*/ 18 w 106"/>
                    <a:gd name="T7" fmla="*/ 48 h 108"/>
                    <a:gd name="T8" fmla="*/ 30 w 106"/>
                    <a:gd name="T9" fmla="*/ 32 h 108"/>
                    <a:gd name="T10" fmla="*/ 46 w 106"/>
                    <a:gd name="T11" fmla="*/ 18 h 108"/>
                    <a:gd name="T12" fmla="*/ 64 w 106"/>
                    <a:gd name="T13" fmla="*/ 8 h 108"/>
                    <a:gd name="T14" fmla="*/ 84 w 106"/>
                    <a:gd name="T15" fmla="*/ 2 h 108"/>
                    <a:gd name="T16" fmla="*/ 106 w 106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108">
                      <a:moveTo>
                        <a:pt x="0" y="108"/>
                      </a:moveTo>
                      <a:lnTo>
                        <a:pt x="2" y="86"/>
                      </a:lnTo>
                      <a:lnTo>
                        <a:pt x="8" y="66"/>
                      </a:lnTo>
                      <a:lnTo>
                        <a:pt x="18" y="48"/>
                      </a:lnTo>
                      <a:lnTo>
                        <a:pt x="30" y="32"/>
                      </a:lnTo>
                      <a:lnTo>
                        <a:pt x="46" y="18"/>
                      </a:lnTo>
                      <a:lnTo>
                        <a:pt x="64" y="8"/>
                      </a:lnTo>
                      <a:lnTo>
                        <a:pt x="84" y="2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4128" y="13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</a:t>
              </a: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4176" y="2784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R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5424" y="249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</a:t>
              </a: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4032" y="16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4032" y="278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5372" y="1561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Q’</a:t>
              </a:r>
            </a:p>
          </p:txBody>
        </p:sp>
      </p:grpSp>
      <p:grpSp>
        <p:nvGrpSpPr>
          <p:cNvPr id="57" name="Group 63"/>
          <p:cNvGrpSpPr>
            <a:grpSpLocks/>
          </p:cNvGrpSpPr>
          <p:nvPr/>
        </p:nvGrpSpPr>
        <p:grpSpPr bwMode="auto">
          <a:xfrm>
            <a:off x="5960736" y="2755323"/>
            <a:ext cx="2100502" cy="2501119"/>
            <a:chOff x="1429" y="1344"/>
            <a:chExt cx="1322" cy="1642"/>
          </a:xfrm>
        </p:grpSpPr>
        <p:sp>
          <p:nvSpPr>
            <p:cNvPr id="58" name="Line 64"/>
            <p:cNvSpPr>
              <a:spLocks noChangeShapeType="1"/>
            </p:cNvSpPr>
            <p:nvPr/>
          </p:nvSpPr>
          <p:spPr bwMode="auto">
            <a:xfrm>
              <a:off x="1632" y="18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9" name="Group 65"/>
            <p:cNvGrpSpPr>
              <a:grpSpLocks/>
            </p:cNvGrpSpPr>
            <p:nvPr/>
          </p:nvGrpSpPr>
          <p:grpSpPr bwMode="auto">
            <a:xfrm>
              <a:off x="1429" y="1344"/>
              <a:ext cx="1322" cy="1642"/>
              <a:chOff x="1429" y="1344"/>
              <a:chExt cx="1322" cy="1642"/>
            </a:xfrm>
          </p:grpSpPr>
          <p:sp>
            <p:nvSpPr>
              <p:cNvPr id="60" name="Line 66"/>
              <p:cNvSpPr>
                <a:spLocks noChangeShapeType="1"/>
              </p:cNvSpPr>
              <p:nvPr/>
            </p:nvSpPr>
            <p:spPr bwMode="auto">
              <a:xfrm>
                <a:off x="1632" y="247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" name="Freeform 67"/>
              <p:cNvSpPr>
                <a:spLocks/>
              </p:cNvSpPr>
              <p:nvPr/>
            </p:nvSpPr>
            <p:spPr bwMode="auto">
              <a:xfrm flipV="1">
                <a:off x="1632" y="1858"/>
                <a:ext cx="1008" cy="720"/>
              </a:xfrm>
              <a:custGeom>
                <a:avLst/>
                <a:gdLst>
                  <a:gd name="T0" fmla="*/ 1008 w 1008"/>
                  <a:gd name="T1" fmla="*/ 0 h 768"/>
                  <a:gd name="T2" fmla="*/ 1008 w 1008"/>
                  <a:gd name="T3" fmla="*/ 174 h 768"/>
                  <a:gd name="T4" fmla="*/ 0 w 1008"/>
                  <a:gd name="T5" fmla="*/ 416 h 768"/>
                  <a:gd name="T6" fmla="*/ 0 w 1008"/>
                  <a:gd name="T7" fmla="*/ 556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8" h="768">
                    <a:moveTo>
                      <a:pt x="1008" y="0"/>
                    </a:moveTo>
                    <a:lnTo>
                      <a:pt x="1008" y="240"/>
                    </a:lnTo>
                    <a:lnTo>
                      <a:pt x="0" y="576"/>
                    </a:lnTo>
                    <a:lnTo>
                      <a:pt x="0" y="768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62" name="Group 68"/>
              <p:cNvGrpSpPr>
                <a:grpSpLocks/>
              </p:cNvGrpSpPr>
              <p:nvPr/>
            </p:nvGrpSpPr>
            <p:grpSpPr bwMode="auto">
              <a:xfrm>
                <a:off x="1429" y="1344"/>
                <a:ext cx="1322" cy="1642"/>
                <a:chOff x="1429" y="1344"/>
                <a:chExt cx="1322" cy="1642"/>
              </a:xfrm>
            </p:grpSpPr>
            <p:grpSp>
              <p:nvGrpSpPr>
                <p:cNvPr id="63" name="Group 69"/>
                <p:cNvGrpSpPr>
                  <a:grpSpLocks noChangeAspect="1"/>
                </p:cNvGrpSpPr>
                <p:nvPr/>
              </p:nvGrpSpPr>
              <p:grpSpPr bwMode="auto">
                <a:xfrm>
                  <a:off x="2341" y="1666"/>
                  <a:ext cx="95" cy="96"/>
                  <a:chOff x="3413" y="2743"/>
                  <a:chExt cx="212" cy="214"/>
                </a:xfrm>
              </p:grpSpPr>
              <p:sp>
                <p:nvSpPr>
                  <p:cNvPr id="84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6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7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4" name="Group 74"/>
                <p:cNvGrpSpPr>
                  <a:grpSpLocks/>
                </p:cNvGrpSpPr>
                <p:nvPr/>
              </p:nvGrpSpPr>
              <p:grpSpPr bwMode="auto">
                <a:xfrm>
                  <a:off x="1813" y="1474"/>
                  <a:ext cx="532" cy="494"/>
                  <a:chOff x="2245" y="1306"/>
                  <a:chExt cx="532" cy="494"/>
                </a:xfrm>
              </p:grpSpPr>
              <p:sp>
                <p:nvSpPr>
                  <p:cNvPr id="82" name="Freeform 75"/>
                  <p:cNvSpPr>
                    <a:spLocks/>
                  </p:cNvSpPr>
                  <p:nvPr/>
                </p:nvSpPr>
                <p:spPr bwMode="auto">
                  <a:xfrm>
                    <a:off x="2245" y="1306"/>
                    <a:ext cx="304" cy="494"/>
                  </a:xfrm>
                  <a:custGeom>
                    <a:avLst/>
                    <a:gdLst>
                      <a:gd name="T0" fmla="*/ 304 w 304"/>
                      <a:gd name="T1" fmla="*/ 0 h 494"/>
                      <a:gd name="T2" fmla="*/ 0 w 304"/>
                      <a:gd name="T3" fmla="*/ 0 h 494"/>
                      <a:gd name="T4" fmla="*/ 0 w 304"/>
                      <a:gd name="T5" fmla="*/ 494 h 494"/>
                      <a:gd name="T6" fmla="*/ 304 w 304"/>
                      <a:gd name="T7" fmla="*/ 492 h 4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4" h="494">
                        <a:moveTo>
                          <a:pt x="304" y="0"/>
                        </a:moveTo>
                        <a:lnTo>
                          <a:pt x="0" y="0"/>
                        </a:lnTo>
                        <a:lnTo>
                          <a:pt x="0" y="494"/>
                        </a:lnTo>
                        <a:lnTo>
                          <a:pt x="304" y="49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Freeform 76"/>
                  <p:cNvSpPr>
                    <a:spLocks/>
                  </p:cNvSpPr>
                  <p:nvPr/>
                </p:nvSpPr>
                <p:spPr bwMode="auto">
                  <a:xfrm>
                    <a:off x="2549" y="1306"/>
                    <a:ext cx="228" cy="492"/>
                  </a:xfrm>
                  <a:custGeom>
                    <a:avLst/>
                    <a:gdLst>
                      <a:gd name="T0" fmla="*/ 0 w 228"/>
                      <a:gd name="T1" fmla="*/ 492 h 492"/>
                      <a:gd name="T2" fmla="*/ 54 w 228"/>
                      <a:gd name="T3" fmla="*/ 476 h 492"/>
                      <a:gd name="T4" fmla="*/ 100 w 228"/>
                      <a:gd name="T5" fmla="*/ 454 h 492"/>
                      <a:gd name="T6" fmla="*/ 120 w 228"/>
                      <a:gd name="T7" fmla="*/ 440 h 492"/>
                      <a:gd name="T8" fmla="*/ 138 w 228"/>
                      <a:gd name="T9" fmla="*/ 426 h 492"/>
                      <a:gd name="T10" fmla="*/ 172 w 228"/>
                      <a:gd name="T11" fmla="*/ 394 h 492"/>
                      <a:gd name="T12" fmla="*/ 196 w 228"/>
                      <a:gd name="T13" fmla="*/ 358 h 492"/>
                      <a:gd name="T14" fmla="*/ 206 w 228"/>
                      <a:gd name="T15" fmla="*/ 338 h 492"/>
                      <a:gd name="T16" fmla="*/ 214 w 228"/>
                      <a:gd name="T17" fmla="*/ 320 h 492"/>
                      <a:gd name="T18" fmla="*/ 224 w 228"/>
                      <a:gd name="T19" fmla="*/ 280 h 492"/>
                      <a:gd name="T20" fmla="*/ 228 w 228"/>
                      <a:gd name="T21" fmla="*/ 238 h 492"/>
                      <a:gd name="T22" fmla="*/ 224 w 228"/>
                      <a:gd name="T23" fmla="*/ 198 h 492"/>
                      <a:gd name="T24" fmla="*/ 214 w 228"/>
                      <a:gd name="T25" fmla="*/ 158 h 492"/>
                      <a:gd name="T26" fmla="*/ 196 w 228"/>
                      <a:gd name="T27" fmla="*/ 122 h 492"/>
                      <a:gd name="T28" fmla="*/ 172 w 228"/>
                      <a:gd name="T29" fmla="*/ 88 h 492"/>
                      <a:gd name="T30" fmla="*/ 156 w 228"/>
                      <a:gd name="T31" fmla="*/ 72 h 492"/>
                      <a:gd name="T32" fmla="*/ 138 w 228"/>
                      <a:gd name="T33" fmla="*/ 58 h 492"/>
                      <a:gd name="T34" fmla="*/ 130 w 228"/>
                      <a:gd name="T35" fmla="*/ 50 h 492"/>
                      <a:gd name="T36" fmla="*/ 120 w 228"/>
                      <a:gd name="T37" fmla="*/ 44 h 492"/>
                      <a:gd name="T38" fmla="*/ 100 w 228"/>
                      <a:gd name="T39" fmla="*/ 32 h 492"/>
                      <a:gd name="T40" fmla="*/ 54 w 228"/>
                      <a:gd name="T41" fmla="*/ 12 h 492"/>
                      <a:gd name="T42" fmla="*/ 0 w 228"/>
                      <a:gd name="T43" fmla="*/ 0 h 4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8" h="492">
                        <a:moveTo>
                          <a:pt x="0" y="492"/>
                        </a:moveTo>
                        <a:lnTo>
                          <a:pt x="54" y="476"/>
                        </a:lnTo>
                        <a:lnTo>
                          <a:pt x="100" y="454"/>
                        </a:lnTo>
                        <a:lnTo>
                          <a:pt x="120" y="440"/>
                        </a:lnTo>
                        <a:lnTo>
                          <a:pt x="138" y="426"/>
                        </a:lnTo>
                        <a:lnTo>
                          <a:pt x="172" y="394"/>
                        </a:lnTo>
                        <a:lnTo>
                          <a:pt x="196" y="358"/>
                        </a:lnTo>
                        <a:lnTo>
                          <a:pt x="206" y="338"/>
                        </a:lnTo>
                        <a:lnTo>
                          <a:pt x="214" y="320"/>
                        </a:lnTo>
                        <a:lnTo>
                          <a:pt x="224" y="280"/>
                        </a:lnTo>
                        <a:lnTo>
                          <a:pt x="228" y="238"/>
                        </a:lnTo>
                        <a:lnTo>
                          <a:pt x="224" y="198"/>
                        </a:lnTo>
                        <a:lnTo>
                          <a:pt x="214" y="158"/>
                        </a:lnTo>
                        <a:lnTo>
                          <a:pt x="196" y="122"/>
                        </a:lnTo>
                        <a:lnTo>
                          <a:pt x="172" y="88"/>
                        </a:lnTo>
                        <a:lnTo>
                          <a:pt x="156" y="72"/>
                        </a:lnTo>
                        <a:lnTo>
                          <a:pt x="138" y="58"/>
                        </a:lnTo>
                        <a:lnTo>
                          <a:pt x="130" y="50"/>
                        </a:lnTo>
                        <a:lnTo>
                          <a:pt x="120" y="44"/>
                        </a:lnTo>
                        <a:lnTo>
                          <a:pt x="100" y="32"/>
                        </a:lnTo>
                        <a:lnTo>
                          <a:pt x="54" y="1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65" name="Line 77"/>
                <p:cNvSpPr>
                  <a:spLocks noChangeShapeType="1"/>
                </p:cNvSpPr>
                <p:nvPr/>
              </p:nvSpPr>
              <p:spPr bwMode="auto">
                <a:xfrm>
                  <a:off x="2437" y="171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66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2341" y="2530"/>
                  <a:ext cx="95" cy="96"/>
                  <a:chOff x="3413" y="2743"/>
                  <a:chExt cx="212" cy="214"/>
                </a:xfrm>
              </p:grpSpPr>
              <p:sp>
                <p:nvSpPr>
                  <p:cNvPr id="78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Freeform 82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7" name="Group 83"/>
                <p:cNvGrpSpPr>
                  <a:grpSpLocks/>
                </p:cNvGrpSpPr>
                <p:nvPr/>
              </p:nvGrpSpPr>
              <p:grpSpPr bwMode="auto">
                <a:xfrm>
                  <a:off x="1813" y="2338"/>
                  <a:ext cx="532" cy="494"/>
                  <a:chOff x="2245" y="1306"/>
                  <a:chExt cx="532" cy="494"/>
                </a:xfrm>
              </p:grpSpPr>
              <p:sp>
                <p:nvSpPr>
                  <p:cNvPr id="76" name="Freeform 84"/>
                  <p:cNvSpPr>
                    <a:spLocks/>
                  </p:cNvSpPr>
                  <p:nvPr/>
                </p:nvSpPr>
                <p:spPr bwMode="auto">
                  <a:xfrm>
                    <a:off x="2245" y="1306"/>
                    <a:ext cx="304" cy="494"/>
                  </a:xfrm>
                  <a:custGeom>
                    <a:avLst/>
                    <a:gdLst>
                      <a:gd name="T0" fmla="*/ 304 w 304"/>
                      <a:gd name="T1" fmla="*/ 0 h 494"/>
                      <a:gd name="T2" fmla="*/ 0 w 304"/>
                      <a:gd name="T3" fmla="*/ 0 h 494"/>
                      <a:gd name="T4" fmla="*/ 0 w 304"/>
                      <a:gd name="T5" fmla="*/ 494 h 494"/>
                      <a:gd name="T6" fmla="*/ 304 w 304"/>
                      <a:gd name="T7" fmla="*/ 492 h 4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4" h="494">
                        <a:moveTo>
                          <a:pt x="304" y="0"/>
                        </a:moveTo>
                        <a:lnTo>
                          <a:pt x="0" y="0"/>
                        </a:lnTo>
                        <a:lnTo>
                          <a:pt x="0" y="494"/>
                        </a:lnTo>
                        <a:lnTo>
                          <a:pt x="304" y="49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" name="Freeform 85"/>
                  <p:cNvSpPr>
                    <a:spLocks/>
                  </p:cNvSpPr>
                  <p:nvPr/>
                </p:nvSpPr>
                <p:spPr bwMode="auto">
                  <a:xfrm>
                    <a:off x="2549" y="1306"/>
                    <a:ext cx="228" cy="492"/>
                  </a:xfrm>
                  <a:custGeom>
                    <a:avLst/>
                    <a:gdLst>
                      <a:gd name="T0" fmla="*/ 0 w 228"/>
                      <a:gd name="T1" fmla="*/ 492 h 492"/>
                      <a:gd name="T2" fmla="*/ 54 w 228"/>
                      <a:gd name="T3" fmla="*/ 476 h 492"/>
                      <a:gd name="T4" fmla="*/ 100 w 228"/>
                      <a:gd name="T5" fmla="*/ 454 h 492"/>
                      <a:gd name="T6" fmla="*/ 120 w 228"/>
                      <a:gd name="T7" fmla="*/ 440 h 492"/>
                      <a:gd name="T8" fmla="*/ 138 w 228"/>
                      <a:gd name="T9" fmla="*/ 426 h 492"/>
                      <a:gd name="T10" fmla="*/ 172 w 228"/>
                      <a:gd name="T11" fmla="*/ 394 h 492"/>
                      <a:gd name="T12" fmla="*/ 196 w 228"/>
                      <a:gd name="T13" fmla="*/ 358 h 492"/>
                      <a:gd name="T14" fmla="*/ 206 w 228"/>
                      <a:gd name="T15" fmla="*/ 338 h 492"/>
                      <a:gd name="T16" fmla="*/ 214 w 228"/>
                      <a:gd name="T17" fmla="*/ 320 h 492"/>
                      <a:gd name="T18" fmla="*/ 224 w 228"/>
                      <a:gd name="T19" fmla="*/ 280 h 492"/>
                      <a:gd name="T20" fmla="*/ 228 w 228"/>
                      <a:gd name="T21" fmla="*/ 238 h 492"/>
                      <a:gd name="T22" fmla="*/ 224 w 228"/>
                      <a:gd name="T23" fmla="*/ 198 h 492"/>
                      <a:gd name="T24" fmla="*/ 214 w 228"/>
                      <a:gd name="T25" fmla="*/ 158 h 492"/>
                      <a:gd name="T26" fmla="*/ 196 w 228"/>
                      <a:gd name="T27" fmla="*/ 122 h 492"/>
                      <a:gd name="T28" fmla="*/ 172 w 228"/>
                      <a:gd name="T29" fmla="*/ 88 h 492"/>
                      <a:gd name="T30" fmla="*/ 156 w 228"/>
                      <a:gd name="T31" fmla="*/ 72 h 492"/>
                      <a:gd name="T32" fmla="*/ 138 w 228"/>
                      <a:gd name="T33" fmla="*/ 58 h 492"/>
                      <a:gd name="T34" fmla="*/ 130 w 228"/>
                      <a:gd name="T35" fmla="*/ 50 h 492"/>
                      <a:gd name="T36" fmla="*/ 120 w 228"/>
                      <a:gd name="T37" fmla="*/ 44 h 492"/>
                      <a:gd name="T38" fmla="*/ 100 w 228"/>
                      <a:gd name="T39" fmla="*/ 32 h 492"/>
                      <a:gd name="T40" fmla="*/ 54 w 228"/>
                      <a:gd name="T41" fmla="*/ 12 h 492"/>
                      <a:gd name="T42" fmla="*/ 0 w 228"/>
                      <a:gd name="T43" fmla="*/ 0 h 4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8" h="492">
                        <a:moveTo>
                          <a:pt x="0" y="492"/>
                        </a:moveTo>
                        <a:lnTo>
                          <a:pt x="54" y="476"/>
                        </a:lnTo>
                        <a:lnTo>
                          <a:pt x="100" y="454"/>
                        </a:lnTo>
                        <a:lnTo>
                          <a:pt x="120" y="440"/>
                        </a:lnTo>
                        <a:lnTo>
                          <a:pt x="138" y="426"/>
                        </a:lnTo>
                        <a:lnTo>
                          <a:pt x="172" y="394"/>
                        </a:lnTo>
                        <a:lnTo>
                          <a:pt x="196" y="358"/>
                        </a:lnTo>
                        <a:lnTo>
                          <a:pt x="206" y="338"/>
                        </a:lnTo>
                        <a:lnTo>
                          <a:pt x="214" y="320"/>
                        </a:lnTo>
                        <a:lnTo>
                          <a:pt x="224" y="280"/>
                        </a:lnTo>
                        <a:lnTo>
                          <a:pt x="228" y="238"/>
                        </a:lnTo>
                        <a:lnTo>
                          <a:pt x="224" y="198"/>
                        </a:lnTo>
                        <a:lnTo>
                          <a:pt x="214" y="158"/>
                        </a:lnTo>
                        <a:lnTo>
                          <a:pt x="196" y="122"/>
                        </a:lnTo>
                        <a:lnTo>
                          <a:pt x="172" y="88"/>
                        </a:lnTo>
                        <a:lnTo>
                          <a:pt x="156" y="72"/>
                        </a:lnTo>
                        <a:lnTo>
                          <a:pt x="138" y="58"/>
                        </a:lnTo>
                        <a:lnTo>
                          <a:pt x="130" y="50"/>
                        </a:lnTo>
                        <a:lnTo>
                          <a:pt x="120" y="44"/>
                        </a:lnTo>
                        <a:lnTo>
                          <a:pt x="100" y="32"/>
                        </a:lnTo>
                        <a:lnTo>
                          <a:pt x="54" y="1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68" name="Line 86"/>
                <p:cNvSpPr>
                  <a:spLocks noChangeShapeType="1"/>
                </p:cNvSpPr>
                <p:nvPr/>
              </p:nvSpPr>
              <p:spPr bwMode="auto">
                <a:xfrm>
                  <a:off x="2437" y="257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9" name="Freeform 87"/>
                <p:cNvSpPr>
                  <a:spLocks/>
                </p:cNvSpPr>
                <p:nvPr/>
              </p:nvSpPr>
              <p:spPr bwMode="auto">
                <a:xfrm>
                  <a:off x="1632" y="1714"/>
                  <a:ext cx="1008" cy="768"/>
                </a:xfrm>
                <a:custGeom>
                  <a:avLst/>
                  <a:gdLst>
                    <a:gd name="T0" fmla="*/ 1008 w 1008"/>
                    <a:gd name="T1" fmla="*/ 0 h 768"/>
                    <a:gd name="T2" fmla="*/ 1008 w 1008"/>
                    <a:gd name="T3" fmla="*/ 240 h 768"/>
                    <a:gd name="T4" fmla="*/ 0 w 1008"/>
                    <a:gd name="T5" fmla="*/ 576 h 768"/>
                    <a:gd name="T6" fmla="*/ 0 w 1008"/>
                    <a:gd name="T7" fmla="*/ 768 h 7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08" h="768">
                      <a:moveTo>
                        <a:pt x="1008" y="0"/>
                      </a:moveTo>
                      <a:lnTo>
                        <a:pt x="1008" y="240"/>
                      </a:lnTo>
                      <a:lnTo>
                        <a:pt x="0" y="576"/>
                      </a:lnTo>
                      <a:lnTo>
                        <a:pt x="0" y="768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0" name="Line 88"/>
                <p:cNvSpPr>
                  <a:spLocks noChangeShapeType="1"/>
                </p:cNvSpPr>
                <p:nvPr/>
              </p:nvSpPr>
              <p:spPr bwMode="auto">
                <a:xfrm>
                  <a:off x="1429" y="2722"/>
                  <a:ext cx="3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1" name="Line 89"/>
                <p:cNvSpPr>
                  <a:spLocks noChangeShapeType="1"/>
                </p:cNvSpPr>
                <p:nvPr/>
              </p:nvSpPr>
              <p:spPr bwMode="auto">
                <a:xfrm>
                  <a:off x="1429" y="1618"/>
                  <a:ext cx="3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488" y="1344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S’</a:t>
                  </a:r>
                </a:p>
              </p:txBody>
            </p:sp>
            <p:sp>
              <p:nvSpPr>
                <p:cNvPr id="73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488" y="2736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/>
                    <a:t>R’</a:t>
                  </a:r>
                </a:p>
              </p:txBody>
            </p:sp>
            <p:sp>
              <p:nvSpPr>
                <p:cNvPr id="74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448" y="1440"/>
                  <a:ext cx="2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 dirty="0"/>
                    <a:t>Q</a:t>
                  </a:r>
                </a:p>
              </p:txBody>
            </p:sp>
            <p:sp>
              <p:nvSpPr>
                <p:cNvPr id="75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464" y="2588"/>
                  <a:ext cx="28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 dirty="0"/>
                    <a:t>Q’</a:t>
                  </a:r>
                </a:p>
              </p:txBody>
            </p:sp>
          </p:grpSp>
        </p:grpSp>
      </p:grpSp>
      <p:sp>
        <p:nvSpPr>
          <p:cNvPr id="88" name="CasellaDiTesto 87"/>
          <p:cNvSpPr txBox="1"/>
          <p:nvPr/>
        </p:nvSpPr>
        <p:spPr>
          <a:xfrm>
            <a:off x="1177373" y="5385782"/>
            <a:ext cx="228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Realizzazione a NOR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5813969" y="5394866"/>
            <a:ext cx="2444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Realizzazione a NAND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609600" y="5924642"/>
            <a:ext cx="837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dimostri applicando il principio di dualità che le due realizzazioni sono equivalenti </a:t>
            </a:r>
          </a:p>
        </p:txBody>
      </p:sp>
    </p:spTree>
    <p:extLst>
      <p:ext uri="{BB962C8B-B14F-4D97-AF65-F5344CB8AC3E}">
        <p14:creationId xmlns:p14="http://schemas.microsoft.com/office/powerpoint/2010/main" val="24030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tomobile che fren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A7F2F-3F6D-40EC-B348-B79B0AE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70" y="202707"/>
            <a:ext cx="7965542" cy="604902"/>
          </a:xfrm>
        </p:spPr>
        <p:txBody>
          <a:bodyPr/>
          <a:lstStyle/>
          <a:p>
            <a:r>
              <a:rPr lang="it-IT" dirty="0"/>
              <a:t>Riconoscimento del comportamento di una RSA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EF639C-B162-4A7D-82DB-4A5D69C5ECC0}"/>
              </a:ext>
            </a:extLst>
          </p:cNvPr>
          <p:cNvSpPr txBox="1"/>
          <p:nvPr/>
        </p:nvSpPr>
        <p:spPr>
          <a:xfrm>
            <a:off x="445653" y="688718"/>
            <a:ext cx="8336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D.D.S. e </a:t>
            </a:r>
            <a:r>
              <a:rPr lang="it-IT" sz="1600" dirty="0" err="1"/>
              <a:t>T.d.T</a:t>
            </a:r>
            <a:r>
              <a:rPr lang="it-IT" sz="1600" dirty="0"/>
              <a:t>. descrivono in modo formale e facilmente comprensibile il comportamento della rete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2A00F7-F824-4BB6-8A9A-046683447A48}"/>
              </a:ext>
            </a:extLst>
          </p:cNvPr>
          <p:cNvSpPr txBox="1"/>
          <p:nvPr/>
        </p:nvSpPr>
        <p:spPr>
          <a:xfrm>
            <a:off x="445653" y="2767280"/>
            <a:ext cx="8452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Riusciamo a riconoscere, o, meglio, intuire questo comportamento guardando lo schema logico?</a:t>
            </a:r>
          </a:p>
          <a:p>
            <a:r>
              <a:rPr lang="it-IT" sz="1600" dirty="0"/>
              <a:t>Forse, con un certo sforzo mentale, e con l’aiuto delle forme d’onda che devono essere prima ideate e poi disegnate. </a:t>
            </a:r>
          </a:p>
          <a:p>
            <a:r>
              <a:rPr lang="it-IT" sz="1600" i="1" dirty="0"/>
              <a:t>Le forme d’onda possono essere  generate dal simulatore logico, ma la scelta di quali forme d’onda generare è lasciata all’intuizione del progettista </a:t>
            </a: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id="{46B5811E-6136-4FF5-8F64-903075013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42" y="4794249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R</a:t>
            </a:r>
          </a:p>
        </p:txBody>
      </p:sp>
      <p:grpSp>
        <p:nvGrpSpPr>
          <p:cNvPr id="6" name="Group 73">
            <a:extLst>
              <a:ext uri="{FF2B5EF4-FFF2-40B4-BE49-F238E27FC236}">
                <a16:creationId xmlns:a16="http://schemas.microsoft.com/office/drawing/2014/main" id="{96ACD3B6-F653-4167-96DD-405BD7377F29}"/>
              </a:ext>
            </a:extLst>
          </p:cNvPr>
          <p:cNvGrpSpPr>
            <a:grpSpLocks/>
          </p:cNvGrpSpPr>
          <p:nvPr/>
        </p:nvGrpSpPr>
        <p:grpSpPr bwMode="auto">
          <a:xfrm>
            <a:off x="2504406" y="4535487"/>
            <a:ext cx="790575" cy="612775"/>
            <a:chOff x="627" y="3072"/>
            <a:chExt cx="498" cy="386"/>
          </a:xfrm>
        </p:grpSpPr>
        <p:grpSp>
          <p:nvGrpSpPr>
            <p:cNvPr id="7" name="Group 74">
              <a:extLst>
                <a:ext uri="{FF2B5EF4-FFF2-40B4-BE49-F238E27FC236}">
                  <a16:creationId xmlns:a16="http://schemas.microsoft.com/office/drawing/2014/main" id="{6D47E1D2-0FA2-47BC-9274-BBF1D2011A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08" y="3216"/>
              <a:ext cx="117" cy="118"/>
              <a:chOff x="3413" y="2743"/>
              <a:chExt cx="212" cy="214"/>
            </a:xfrm>
          </p:grpSpPr>
          <p:sp>
            <p:nvSpPr>
              <p:cNvPr id="9" name="Freeform 75">
                <a:extLst>
                  <a:ext uri="{FF2B5EF4-FFF2-40B4-BE49-F238E27FC236}">
                    <a16:creationId xmlns:a16="http://schemas.microsoft.com/office/drawing/2014/main" id="{3A7A8F0C-F84F-4DDB-BF2F-915BAAB24A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19" y="2743"/>
                <a:ext cx="106" cy="108"/>
              </a:xfrm>
              <a:custGeom>
                <a:avLst/>
                <a:gdLst>
                  <a:gd name="T0" fmla="*/ 0 w 106"/>
                  <a:gd name="T1" fmla="*/ 0 h 108"/>
                  <a:gd name="T2" fmla="*/ 22 w 106"/>
                  <a:gd name="T3" fmla="*/ 2 h 108"/>
                  <a:gd name="T4" fmla="*/ 42 w 106"/>
                  <a:gd name="T5" fmla="*/ 8 h 108"/>
                  <a:gd name="T6" fmla="*/ 60 w 106"/>
                  <a:gd name="T7" fmla="*/ 18 h 108"/>
                  <a:gd name="T8" fmla="*/ 76 w 106"/>
                  <a:gd name="T9" fmla="*/ 32 h 108"/>
                  <a:gd name="T10" fmla="*/ 88 w 106"/>
                  <a:gd name="T11" fmla="*/ 48 h 108"/>
                  <a:gd name="T12" fmla="*/ 98 w 106"/>
                  <a:gd name="T13" fmla="*/ 66 h 108"/>
                  <a:gd name="T14" fmla="*/ 104 w 106"/>
                  <a:gd name="T15" fmla="*/ 86 h 108"/>
                  <a:gd name="T16" fmla="*/ 106 w 106"/>
                  <a:gd name="T17" fmla="*/ 108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8">
                    <a:moveTo>
                      <a:pt x="0" y="0"/>
                    </a:moveTo>
                    <a:lnTo>
                      <a:pt x="22" y="2"/>
                    </a:lnTo>
                    <a:lnTo>
                      <a:pt x="42" y="8"/>
                    </a:lnTo>
                    <a:lnTo>
                      <a:pt x="60" y="18"/>
                    </a:lnTo>
                    <a:lnTo>
                      <a:pt x="76" y="32"/>
                    </a:lnTo>
                    <a:lnTo>
                      <a:pt x="88" y="48"/>
                    </a:lnTo>
                    <a:lnTo>
                      <a:pt x="98" y="66"/>
                    </a:lnTo>
                    <a:lnTo>
                      <a:pt x="104" y="86"/>
                    </a:lnTo>
                    <a:lnTo>
                      <a:pt x="106" y="10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Freeform 76">
                <a:extLst>
                  <a:ext uri="{FF2B5EF4-FFF2-40B4-BE49-F238E27FC236}">
                    <a16:creationId xmlns:a16="http://schemas.microsoft.com/office/drawing/2014/main" id="{E9AD482A-31BA-4720-AFA3-01F0688E8F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19" y="2851"/>
                <a:ext cx="106" cy="106"/>
              </a:xfrm>
              <a:custGeom>
                <a:avLst/>
                <a:gdLst>
                  <a:gd name="T0" fmla="*/ 106 w 106"/>
                  <a:gd name="T1" fmla="*/ 0 h 106"/>
                  <a:gd name="T2" fmla="*/ 104 w 106"/>
                  <a:gd name="T3" fmla="*/ 22 h 106"/>
                  <a:gd name="T4" fmla="*/ 98 w 106"/>
                  <a:gd name="T5" fmla="*/ 42 h 106"/>
                  <a:gd name="T6" fmla="*/ 88 w 106"/>
                  <a:gd name="T7" fmla="*/ 60 h 106"/>
                  <a:gd name="T8" fmla="*/ 76 w 106"/>
                  <a:gd name="T9" fmla="*/ 76 h 106"/>
                  <a:gd name="T10" fmla="*/ 60 w 106"/>
                  <a:gd name="T11" fmla="*/ 88 h 106"/>
                  <a:gd name="T12" fmla="*/ 42 w 106"/>
                  <a:gd name="T13" fmla="*/ 98 h 106"/>
                  <a:gd name="T14" fmla="*/ 22 w 106"/>
                  <a:gd name="T15" fmla="*/ 104 h 106"/>
                  <a:gd name="T16" fmla="*/ 0 w 106"/>
                  <a:gd name="T17" fmla="*/ 106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106" y="0"/>
                    </a:moveTo>
                    <a:lnTo>
                      <a:pt x="104" y="22"/>
                    </a:lnTo>
                    <a:lnTo>
                      <a:pt x="98" y="42"/>
                    </a:lnTo>
                    <a:lnTo>
                      <a:pt x="88" y="60"/>
                    </a:lnTo>
                    <a:lnTo>
                      <a:pt x="76" y="76"/>
                    </a:lnTo>
                    <a:lnTo>
                      <a:pt x="60" y="88"/>
                    </a:lnTo>
                    <a:lnTo>
                      <a:pt x="42" y="98"/>
                    </a:lnTo>
                    <a:lnTo>
                      <a:pt x="22" y="104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77">
                <a:extLst>
                  <a:ext uri="{FF2B5EF4-FFF2-40B4-BE49-F238E27FC236}">
                    <a16:creationId xmlns:a16="http://schemas.microsoft.com/office/drawing/2014/main" id="{837CDCB6-0ECD-400F-AE03-84CC389BCB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3" y="2851"/>
                <a:ext cx="106" cy="106"/>
              </a:xfrm>
              <a:custGeom>
                <a:avLst/>
                <a:gdLst>
                  <a:gd name="T0" fmla="*/ 106 w 106"/>
                  <a:gd name="T1" fmla="*/ 106 h 106"/>
                  <a:gd name="T2" fmla="*/ 84 w 106"/>
                  <a:gd name="T3" fmla="*/ 104 h 106"/>
                  <a:gd name="T4" fmla="*/ 64 w 106"/>
                  <a:gd name="T5" fmla="*/ 98 h 106"/>
                  <a:gd name="T6" fmla="*/ 46 w 106"/>
                  <a:gd name="T7" fmla="*/ 88 h 106"/>
                  <a:gd name="T8" fmla="*/ 30 w 106"/>
                  <a:gd name="T9" fmla="*/ 76 h 106"/>
                  <a:gd name="T10" fmla="*/ 18 w 106"/>
                  <a:gd name="T11" fmla="*/ 60 h 106"/>
                  <a:gd name="T12" fmla="*/ 8 w 106"/>
                  <a:gd name="T13" fmla="*/ 42 h 106"/>
                  <a:gd name="T14" fmla="*/ 2 w 106"/>
                  <a:gd name="T15" fmla="*/ 22 h 106"/>
                  <a:gd name="T16" fmla="*/ 0 w 106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106" y="106"/>
                    </a:moveTo>
                    <a:lnTo>
                      <a:pt x="84" y="104"/>
                    </a:lnTo>
                    <a:lnTo>
                      <a:pt x="64" y="98"/>
                    </a:lnTo>
                    <a:lnTo>
                      <a:pt x="46" y="88"/>
                    </a:lnTo>
                    <a:lnTo>
                      <a:pt x="30" y="76"/>
                    </a:lnTo>
                    <a:lnTo>
                      <a:pt x="18" y="60"/>
                    </a:lnTo>
                    <a:lnTo>
                      <a:pt x="8" y="42"/>
                    </a:lnTo>
                    <a:lnTo>
                      <a:pt x="2" y="22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78">
                <a:extLst>
                  <a:ext uri="{FF2B5EF4-FFF2-40B4-BE49-F238E27FC236}">
                    <a16:creationId xmlns:a16="http://schemas.microsoft.com/office/drawing/2014/main" id="{3548B2AA-612E-44EB-9D17-2874D36438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3" y="2743"/>
                <a:ext cx="106" cy="108"/>
              </a:xfrm>
              <a:custGeom>
                <a:avLst/>
                <a:gdLst>
                  <a:gd name="T0" fmla="*/ 0 w 106"/>
                  <a:gd name="T1" fmla="*/ 108 h 108"/>
                  <a:gd name="T2" fmla="*/ 2 w 106"/>
                  <a:gd name="T3" fmla="*/ 86 h 108"/>
                  <a:gd name="T4" fmla="*/ 8 w 106"/>
                  <a:gd name="T5" fmla="*/ 66 h 108"/>
                  <a:gd name="T6" fmla="*/ 18 w 106"/>
                  <a:gd name="T7" fmla="*/ 48 h 108"/>
                  <a:gd name="T8" fmla="*/ 30 w 106"/>
                  <a:gd name="T9" fmla="*/ 32 h 108"/>
                  <a:gd name="T10" fmla="*/ 46 w 106"/>
                  <a:gd name="T11" fmla="*/ 18 h 108"/>
                  <a:gd name="T12" fmla="*/ 64 w 106"/>
                  <a:gd name="T13" fmla="*/ 8 h 108"/>
                  <a:gd name="T14" fmla="*/ 84 w 106"/>
                  <a:gd name="T15" fmla="*/ 2 h 108"/>
                  <a:gd name="T16" fmla="*/ 106 w 106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8">
                    <a:moveTo>
                      <a:pt x="0" y="108"/>
                    </a:moveTo>
                    <a:lnTo>
                      <a:pt x="2" y="86"/>
                    </a:lnTo>
                    <a:lnTo>
                      <a:pt x="8" y="66"/>
                    </a:lnTo>
                    <a:lnTo>
                      <a:pt x="18" y="48"/>
                    </a:lnTo>
                    <a:lnTo>
                      <a:pt x="30" y="32"/>
                    </a:lnTo>
                    <a:lnTo>
                      <a:pt x="46" y="18"/>
                    </a:lnTo>
                    <a:lnTo>
                      <a:pt x="64" y="8"/>
                    </a:lnTo>
                    <a:lnTo>
                      <a:pt x="84" y="2"/>
                    </a:lnTo>
                    <a:lnTo>
                      <a:pt x="106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72DAFC43-6A80-4BF3-8A51-832847E866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7" y="3072"/>
              <a:ext cx="381" cy="386"/>
            </a:xfrm>
            <a:custGeom>
              <a:avLst/>
              <a:gdLst>
                <a:gd name="T0" fmla="*/ 18669 w 144"/>
                <a:gd name="T1" fmla="*/ 9275 h 146"/>
                <a:gd name="T2" fmla="*/ 0 w 144"/>
                <a:gd name="T3" fmla="*/ 0 h 146"/>
                <a:gd name="T4" fmla="*/ 0 w 144"/>
                <a:gd name="T5" fmla="*/ 18866 h 146"/>
                <a:gd name="T6" fmla="*/ 18669 w 144"/>
                <a:gd name="T7" fmla="*/ 9275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Line 80">
            <a:extLst>
              <a:ext uri="{FF2B5EF4-FFF2-40B4-BE49-F238E27FC236}">
                <a16:creationId xmlns:a16="http://schemas.microsoft.com/office/drawing/2014/main" id="{AE283391-8CB7-471E-9231-E2C08F66F0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4506" y="4811712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4" name="Group 118">
            <a:extLst>
              <a:ext uri="{FF2B5EF4-FFF2-40B4-BE49-F238E27FC236}">
                <a16:creationId xmlns:a16="http://schemas.microsoft.com/office/drawing/2014/main" id="{CCA9B446-5C60-4959-9A18-6522C6BB7530}"/>
              </a:ext>
            </a:extLst>
          </p:cNvPr>
          <p:cNvGrpSpPr>
            <a:grpSpLocks/>
          </p:cNvGrpSpPr>
          <p:nvPr/>
        </p:nvGrpSpPr>
        <p:grpSpPr bwMode="auto">
          <a:xfrm>
            <a:off x="1928145" y="3962400"/>
            <a:ext cx="6327776" cy="2722563"/>
            <a:chOff x="1129" y="263"/>
            <a:chExt cx="3986" cy="1715"/>
          </a:xfrm>
        </p:grpSpPr>
        <p:sp>
          <p:nvSpPr>
            <p:cNvPr id="16" name="Line 94">
              <a:extLst>
                <a:ext uri="{FF2B5EF4-FFF2-40B4-BE49-F238E27FC236}">
                  <a16:creationId xmlns:a16="http://schemas.microsoft.com/office/drawing/2014/main" id="{C870C839-3A33-48E6-A0FE-985AE551D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752"/>
              <a:ext cx="10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Text Box 91">
              <a:extLst>
                <a:ext uri="{FF2B5EF4-FFF2-40B4-BE49-F238E27FC236}">
                  <a16:creationId xmlns:a16="http://schemas.microsoft.com/office/drawing/2014/main" id="{11BF0C69-5CED-47E3-AE27-35C0DEDE2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" y="2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S</a:t>
              </a:r>
              <a:endParaRPr lang="it-IT" altLang="it-IT" sz="2400" b="1" dirty="0"/>
            </a:p>
          </p:txBody>
        </p:sp>
        <p:sp>
          <p:nvSpPr>
            <p:cNvPr id="18" name="Line 93">
              <a:extLst>
                <a:ext uri="{FF2B5EF4-FFF2-40B4-BE49-F238E27FC236}">
                  <a16:creationId xmlns:a16="http://schemas.microsoft.com/office/drawing/2014/main" id="{1E4D652E-BFF6-4922-B9FE-F05AE79CA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" y="568"/>
              <a:ext cx="2021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9" name="Group 96">
              <a:extLst>
                <a:ext uri="{FF2B5EF4-FFF2-40B4-BE49-F238E27FC236}">
                  <a16:creationId xmlns:a16="http://schemas.microsoft.com/office/drawing/2014/main" id="{D1306FDD-C57C-45D3-BF10-1556D7C40A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20" y="504"/>
              <a:ext cx="752" cy="495"/>
              <a:chOff x="2135" y="2459"/>
              <a:chExt cx="752" cy="495"/>
            </a:xfrm>
          </p:grpSpPr>
          <p:sp>
            <p:nvSpPr>
              <p:cNvPr id="21" name="Freeform 97">
                <a:extLst>
                  <a:ext uri="{FF2B5EF4-FFF2-40B4-BE49-F238E27FC236}">
                    <a16:creationId xmlns:a16="http://schemas.microsoft.com/office/drawing/2014/main" id="{A61EBB52-1777-4881-975C-BC417A7F48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35" y="2459"/>
                <a:ext cx="66" cy="494"/>
              </a:xfrm>
              <a:custGeom>
                <a:avLst/>
                <a:gdLst>
                  <a:gd name="T0" fmla="*/ 0 w 66"/>
                  <a:gd name="T1" fmla="*/ 494 h 494"/>
                  <a:gd name="T2" fmla="*/ 30 w 66"/>
                  <a:gd name="T3" fmla="*/ 426 h 494"/>
                  <a:gd name="T4" fmla="*/ 50 w 66"/>
                  <a:gd name="T5" fmla="*/ 364 h 494"/>
                  <a:gd name="T6" fmla="*/ 62 w 66"/>
                  <a:gd name="T7" fmla="*/ 304 h 494"/>
                  <a:gd name="T8" fmla="*/ 66 w 66"/>
                  <a:gd name="T9" fmla="*/ 274 h 494"/>
                  <a:gd name="T10" fmla="*/ 66 w 66"/>
                  <a:gd name="T11" fmla="*/ 246 h 494"/>
                  <a:gd name="T12" fmla="*/ 66 w 66"/>
                  <a:gd name="T13" fmla="*/ 218 h 494"/>
                  <a:gd name="T14" fmla="*/ 62 w 66"/>
                  <a:gd name="T15" fmla="*/ 188 h 494"/>
                  <a:gd name="T16" fmla="*/ 50 w 66"/>
                  <a:gd name="T17" fmla="*/ 130 h 494"/>
                  <a:gd name="T18" fmla="*/ 40 w 66"/>
                  <a:gd name="T19" fmla="*/ 100 h 494"/>
                  <a:gd name="T20" fmla="*/ 34 w 66"/>
                  <a:gd name="T21" fmla="*/ 84 h 494"/>
                  <a:gd name="T22" fmla="*/ 32 w 66"/>
                  <a:gd name="T23" fmla="*/ 76 h 494"/>
                  <a:gd name="T24" fmla="*/ 28 w 66"/>
                  <a:gd name="T25" fmla="*/ 68 h 494"/>
                  <a:gd name="T26" fmla="*/ 16 w 66"/>
                  <a:gd name="T27" fmla="*/ 34 h 494"/>
                  <a:gd name="T28" fmla="*/ 0 w 6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494">
                    <a:moveTo>
                      <a:pt x="0" y="494"/>
                    </a:moveTo>
                    <a:lnTo>
                      <a:pt x="30" y="426"/>
                    </a:lnTo>
                    <a:lnTo>
                      <a:pt x="50" y="364"/>
                    </a:lnTo>
                    <a:lnTo>
                      <a:pt x="62" y="304"/>
                    </a:lnTo>
                    <a:lnTo>
                      <a:pt x="66" y="274"/>
                    </a:lnTo>
                    <a:lnTo>
                      <a:pt x="66" y="246"/>
                    </a:lnTo>
                    <a:lnTo>
                      <a:pt x="66" y="218"/>
                    </a:lnTo>
                    <a:lnTo>
                      <a:pt x="62" y="188"/>
                    </a:lnTo>
                    <a:lnTo>
                      <a:pt x="50" y="130"/>
                    </a:lnTo>
                    <a:lnTo>
                      <a:pt x="40" y="100"/>
                    </a:lnTo>
                    <a:lnTo>
                      <a:pt x="34" y="84"/>
                    </a:lnTo>
                    <a:lnTo>
                      <a:pt x="32" y="76"/>
                    </a:lnTo>
                    <a:lnTo>
                      <a:pt x="28" y="68"/>
                    </a:lnTo>
                    <a:lnTo>
                      <a:pt x="16" y="3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Line 98">
                <a:extLst>
                  <a:ext uri="{FF2B5EF4-FFF2-40B4-BE49-F238E27FC236}">
                    <a16:creationId xmlns:a16="http://schemas.microsoft.com/office/drawing/2014/main" id="{FF771071-B62E-4F11-BA52-DCD99958DE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135" y="2459"/>
                <a:ext cx="20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99">
                <a:extLst>
                  <a:ext uri="{FF2B5EF4-FFF2-40B4-BE49-F238E27FC236}">
                    <a16:creationId xmlns:a16="http://schemas.microsoft.com/office/drawing/2014/main" id="{6F49D24D-FD1A-4F6D-B9BD-F675AEB8AA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39" y="2459"/>
                <a:ext cx="548" cy="248"/>
              </a:xfrm>
              <a:custGeom>
                <a:avLst/>
                <a:gdLst>
                  <a:gd name="T0" fmla="*/ 0 w 548"/>
                  <a:gd name="T1" fmla="*/ 0 h 248"/>
                  <a:gd name="T2" fmla="*/ 74 w 548"/>
                  <a:gd name="T3" fmla="*/ 8 h 248"/>
                  <a:gd name="T4" fmla="*/ 150 w 548"/>
                  <a:gd name="T5" fmla="*/ 20 h 248"/>
                  <a:gd name="T6" fmla="*/ 228 w 548"/>
                  <a:gd name="T7" fmla="*/ 38 h 248"/>
                  <a:gd name="T8" fmla="*/ 306 w 548"/>
                  <a:gd name="T9" fmla="*/ 64 h 248"/>
                  <a:gd name="T10" fmla="*/ 342 w 548"/>
                  <a:gd name="T11" fmla="*/ 78 h 248"/>
                  <a:gd name="T12" fmla="*/ 378 w 548"/>
                  <a:gd name="T13" fmla="*/ 96 h 248"/>
                  <a:gd name="T14" fmla="*/ 396 w 548"/>
                  <a:gd name="T15" fmla="*/ 106 h 248"/>
                  <a:gd name="T16" fmla="*/ 412 w 548"/>
                  <a:gd name="T17" fmla="*/ 116 h 248"/>
                  <a:gd name="T18" fmla="*/ 444 w 548"/>
                  <a:gd name="T19" fmla="*/ 136 h 248"/>
                  <a:gd name="T20" fmla="*/ 474 w 548"/>
                  <a:gd name="T21" fmla="*/ 160 h 248"/>
                  <a:gd name="T22" fmla="*/ 502 w 548"/>
                  <a:gd name="T23" fmla="*/ 188 h 248"/>
                  <a:gd name="T24" fmla="*/ 514 w 548"/>
                  <a:gd name="T25" fmla="*/ 202 h 248"/>
                  <a:gd name="T26" fmla="*/ 520 w 548"/>
                  <a:gd name="T27" fmla="*/ 208 h 248"/>
                  <a:gd name="T28" fmla="*/ 526 w 548"/>
                  <a:gd name="T29" fmla="*/ 216 h 248"/>
                  <a:gd name="T30" fmla="*/ 548 w 548"/>
                  <a:gd name="T31" fmla="*/ 24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8" h="248">
                    <a:moveTo>
                      <a:pt x="0" y="0"/>
                    </a:moveTo>
                    <a:lnTo>
                      <a:pt x="74" y="8"/>
                    </a:lnTo>
                    <a:lnTo>
                      <a:pt x="150" y="20"/>
                    </a:lnTo>
                    <a:lnTo>
                      <a:pt x="228" y="38"/>
                    </a:lnTo>
                    <a:lnTo>
                      <a:pt x="306" y="64"/>
                    </a:lnTo>
                    <a:lnTo>
                      <a:pt x="342" y="78"/>
                    </a:lnTo>
                    <a:lnTo>
                      <a:pt x="378" y="96"/>
                    </a:lnTo>
                    <a:lnTo>
                      <a:pt x="396" y="106"/>
                    </a:lnTo>
                    <a:lnTo>
                      <a:pt x="412" y="116"/>
                    </a:lnTo>
                    <a:lnTo>
                      <a:pt x="444" y="136"/>
                    </a:lnTo>
                    <a:lnTo>
                      <a:pt x="474" y="160"/>
                    </a:lnTo>
                    <a:lnTo>
                      <a:pt x="502" y="188"/>
                    </a:lnTo>
                    <a:lnTo>
                      <a:pt x="514" y="202"/>
                    </a:lnTo>
                    <a:lnTo>
                      <a:pt x="520" y="208"/>
                    </a:lnTo>
                    <a:lnTo>
                      <a:pt x="526" y="216"/>
                    </a:lnTo>
                    <a:lnTo>
                      <a:pt x="548" y="24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Freeform 100">
                <a:extLst>
                  <a:ext uri="{FF2B5EF4-FFF2-40B4-BE49-F238E27FC236}">
                    <a16:creationId xmlns:a16="http://schemas.microsoft.com/office/drawing/2014/main" id="{0A67063A-F424-4240-82E8-27FF0C5268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39" y="2707"/>
                <a:ext cx="548" cy="246"/>
              </a:xfrm>
              <a:custGeom>
                <a:avLst/>
                <a:gdLst>
                  <a:gd name="T0" fmla="*/ 548 w 548"/>
                  <a:gd name="T1" fmla="*/ 0 h 246"/>
                  <a:gd name="T2" fmla="*/ 524 w 548"/>
                  <a:gd name="T3" fmla="*/ 32 h 246"/>
                  <a:gd name="T4" fmla="*/ 498 w 548"/>
                  <a:gd name="T5" fmla="*/ 62 h 246"/>
                  <a:gd name="T6" fmla="*/ 470 w 548"/>
                  <a:gd name="T7" fmla="*/ 88 h 246"/>
                  <a:gd name="T8" fmla="*/ 442 w 548"/>
                  <a:gd name="T9" fmla="*/ 112 h 246"/>
                  <a:gd name="T10" fmla="*/ 410 w 548"/>
                  <a:gd name="T11" fmla="*/ 134 h 246"/>
                  <a:gd name="T12" fmla="*/ 376 w 548"/>
                  <a:gd name="T13" fmla="*/ 152 h 246"/>
                  <a:gd name="T14" fmla="*/ 342 w 548"/>
                  <a:gd name="T15" fmla="*/ 170 h 246"/>
                  <a:gd name="T16" fmla="*/ 306 w 548"/>
                  <a:gd name="T17" fmla="*/ 184 h 246"/>
                  <a:gd name="T18" fmla="*/ 268 w 548"/>
                  <a:gd name="T19" fmla="*/ 198 h 246"/>
                  <a:gd name="T20" fmla="*/ 232 w 548"/>
                  <a:gd name="T21" fmla="*/ 208 h 246"/>
                  <a:gd name="T22" fmla="*/ 154 w 548"/>
                  <a:gd name="T23" fmla="*/ 226 h 246"/>
                  <a:gd name="T24" fmla="*/ 76 w 548"/>
                  <a:gd name="T25" fmla="*/ 238 h 246"/>
                  <a:gd name="T26" fmla="*/ 0 w 548"/>
                  <a:gd name="T27" fmla="*/ 246 h 2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8" h="246">
                    <a:moveTo>
                      <a:pt x="548" y="0"/>
                    </a:moveTo>
                    <a:lnTo>
                      <a:pt x="524" y="32"/>
                    </a:lnTo>
                    <a:lnTo>
                      <a:pt x="498" y="62"/>
                    </a:lnTo>
                    <a:lnTo>
                      <a:pt x="470" y="88"/>
                    </a:lnTo>
                    <a:lnTo>
                      <a:pt x="442" y="112"/>
                    </a:lnTo>
                    <a:lnTo>
                      <a:pt x="410" y="134"/>
                    </a:lnTo>
                    <a:lnTo>
                      <a:pt x="376" y="152"/>
                    </a:lnTo>
                    <a:lnTo>
                      <a:pt x="342" y="170"/>
                    </a:lnTo>
                    <a:lnTo>
                      <a:pt x="306" y="184"/>
                    </a:lnTo>
                    <a:lnTo>
                      <a:pt x="268" y="198"/>
                    </a:lnTo>
                    <a:lnTo>
                      <a:pt x="232" y="208"/>
                    </a:lnTo>
                    <a:lnTo>
                      <a:pt x="154" y="226"/>
                    </a:lnTo>
                    <a:lnTo>
                      <a:pt x="76" y="238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101">
                <a:extLst>
                  <a:ext uri="{FF2B5EF4-FFF2-40B4-BE49-F238E27FC236}">
                    <a16:creationId xmlns:a16="http://schemas.microsoft.com/office/drawing/2014/main" id="{9E6C51C3-301E-4DA3-A306-9CDB141F5A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135" y="2953"/>
                <a:ext cx="20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0" name="Text Box 70">
              <a:extLst>
                <a:ext uri="{FF2B5EF4-FFF2-40B4-BE49-F238E27FC236}">
                  <a16:creationId xmlns:a16="http://schemas.microsoft.com/office/drawing/2014/main" id="{90FC651F-DF84-42CB-BBE5-070C61FAA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4" y="1687"/>
              <a:ext cx="5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Q = y</a:t>
              </a:r>
            </a:p>
          </p:txBody>
        </p:sp>
      </p:grpSp>
      <p:sp>
        <p:nvSpPr>
          <p:cNvPr id="26" name="Line 67">
            <a:extLst>
              <a:ext uri="{FF2B5EF4-FFF2-40B4-BE49-F238E27FC236}">
                <a16:creationId xmlns:a16="http://schemas.microsoft.com/office/drawing/2014/main" id="{4B08D7D8-4135-45F3-A5AA-6B95D414E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4306" y="6072187"/>
            <a:ext cx="66198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Freeform 66">
            <a:extLst>
              <a:ext uri="{FF2B5EF4-FFF2-40B4-BE49-F238E27FC236}">
                <a16:creationId xmlns:a16="http://schemas.microsoft.com/office/drawing/2014/main" id="{7A51EE8E-2626-467D-9899-FB09D83225F9}"/>
              </a:ext>
            </a:extLst>
          </p:cNvPr>
          <p:cNvSpPr>
            <a:spLocks/>
          </p:cNvSpPr>
          <p:nvPr/>
        </p:nvSpPr>
        <p:spPr bwMode="auto">
          <a:xfrm>
            <a:off x="4906294" y="4738687"/>
            <a:ext cx="2043112" cy="1333500"/>
          </a:xfrm>
          <a:custGeom>
            <a:avLst/>
            <a:gdLst>
              <a:gd name="T0" fmla="*/ 2147483647 w 1248"/>
              <a:gd name="T1" fmla="*/ 0 h 1488"/>
              <a:gd name="T2" fmla="*/ 2147483647 w 1248"/>
              <a:gd name="T3" fmla="*/ 0 h 1488"/>
              <a:gd name="T4" fmla="*/ 2147483647 w 1248"/>
              <a:gd name="T5" fmla="*/ 2147483647 h 1488"/>
              <a:gd name="T6" fmla="*/ 0 w 1248"/>
              <a:gd name="T7" fmla="*/ 2147483647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1488">
                <a:moveTo>
                  <a:pt x="816" y="0"/>
                </a:moveTo>
                <a:lnTo>
                  <a:pt x="1248" y="0"/>
                </a:lnTo>
                <a:lnTo>
                  <a:pt x="1248" y="1488"/>
                </a:lnTo>
                <a:lnTo>
                  <a:pt x="0" y="148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Line 86">
            <a:extLst>
              <a:ext uri="{FF2B5EF4-FFF2-40B4-BE49-F238E27FC236}">
                <a16:creationId xmlns:a16="http://schemas.microsoft.com/office/drawing/2014/main" id="{3EEB3861-64FC-4F61-A44E-E015D5358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1381" y="4992687"/>
            <a:ext cx="193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Line 81">
            <a:extLst>
              <a:ext uri="{FF2B5EF4-FFF2-40B4-BE49-F238E27FC236}">
                <a16:creationId xmlns:a16="http://schemas.microsoft.com/office/drawing/2014/main" id="{DC3B879A-2520-433F-ADD2-1A70711EE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4981" y="4859337"/>
            <a:ext cx="960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Freeform 85">
            <a:extLst>
              <a:ext uri="{FF2B5EF4-FFF2-40B4-BE49-F238E27FC236}">
                <a16:creationId xmlns:a16="http://schemas.microsoft.com/office/drawing/2014/main" id="{BBD39737-09DC-4226-82B8-DC68F41A593C}"/>
              </a:ext>
            </a:extLst>
          </p:cNvPr>
          <p:cNvSpPr>
            <a:spLocks/>
          </p:cNvSpPr>
          <p:nvPr/>
        </p:nvSpPr>
        <p:spPr bwMode="auto">
          <a:xfrm>
            <a:off x="4090318" y="5268912"/>
            <a:ext cx="185737" cy="803272"/>
          </a:xfrm>
          <a:custGeom>
            <a:avLst/>
            <a:gdLst>
              <a:gd name="T0" fmla="*/ 2147483647 w 192"/>
              <a:gd name="T1" fmla="*/ 2147483647 h 912"/>
              <a:gd name="T2" fmla="*/ 0 w 192"/>
              <a:gd name="T3" fmla="*/ 2147483647 h 912"/>
              <a:gd name="T4" fmla="*/ 0 w 192"/>
              <a:gd name="T5" fmla="*/ 0 h 912"/>
              <a:gd name="T6" fmla="*/ 2147483647 w 19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912">
                <a:moveTo>
                  <a:pt x="192" y="912"/>
                </a:moveTo>
                <a:lnTo>
                  <a:pt x="0" y="912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" name="Group 87">
            <a:extLst>
              <a:ext uri="{FF2B5EF4-FFF2-40B4-BE49-F238E27FC236}">
                <a16:creationId xmlns:a16="http://schemas.microsoft.com/office/drawing/2014/main" id="{2071AF4C-702F-4044-9C72-D70ABD6E4437}"/>
              </a:ext>
            </a:extLst>
          </p:cNvPr>
          <p:cNvGrpSpPr>
            <a:grpSpLocks/>
          </p:cNvGrpSpPr>
          <p:nvPr/>
        </p:nvGrpSpPr>
        <p:grpSpPr bwMode="auto">
          <a:xfrm>
            <a:off x="4257006" y="4668837"/>
            <a:ext cx="714375" cy="744538"/>
            <a:chOff x="2245" y="1306"/>
            <a:chExt cx="532" cy="494"/>
          </a:xfrm>
        </p:grpSpPr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F14C8B80-76BA-437F-B49C-8760C6AF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306"/>
              <a:ext cx="304" cy="494"/>
            </a:xfrm>
            <a:custGeom>
              <a:avLst/>
              <a:gdLst>
                <a:gd name="T0" fmla="*/ 304 w 304"/>
                <a:gd name="T1" fmla="*/ 0 h 494"/>
                <a:gd name="T2" fmla="*/ 0 w 304"/>
                <a:gd name="T3" fmla="*/ 0 h 494"/>
                <a:gd name="T4" fmla="*/ 0 w 304"/>
                <a:gd name="T5" fmla="*/ 494 h 494"/>
                <a:gd name="T6" fmla="*/ 304 w 304"/>
                <a:gd name="T7" fmla="*/ 492 h 4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494">
                  <a:moveTo>
                    <a:pt x="304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304" y="49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FC7CD70D-B01B-4356-94B1-5F2FB5C42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306"/>
              <a:ext cx="228" cy="492"/>
            </a:xfrm>
            <a:custGeom>
              <a:avLst/>
              <a:gdLst>
                <a:gd name="T0" fmla="*/ 0 w 228"/>
                <a:gd name="T1" fmla="*/ 492 h 492"/>
                <a:gd name="T2" fmla="*/ 54 w 228"/>
                <a:gd name="T3" fmla="*/ 476 h 492"/>
                <a:gd name="T4" fmla="*/ 100 w 228"/>
                <a:gd name="T5" fmla="*/ 454 h 492"/>
                <a:gd name="T6" fmla="*/ 120 w 228"/>
                <a:gd name="T7" fmla="*/ 440 h 492"/>
                <a:gd name="T8" fmla="*/ 138 w 228"/>
                <a:gd name="T9" fmla="*/ 426 h 492"/>
                <a:gd name="T10" fmla="*/ 172 w 228"/>
                <a:gd name="T11" fmla="*/ 394 h 492"/>
                <a:gd name="T12" fmla="*/ 196 w 228"/>
                <a:gd name="T13" fmla="*/ 358 h 492"/>
                <a:gd name="T14" fmla="*/ 206 w 228"/>
                <a:gd name="T15" fmla="*/ 338 h 492"/>
                <a:gd name="T16" fmla="*/ 214 w 228"/>
                <a:gd name="T17" fmla="*/ 320 h 492"/>
                <a:gd name="T18" fmla="*/ 224 w 228"/>
                <a:gd name="T19" fmla="*/ 280 h 492"/>
                <a:gd name="T20" fmla="*/ 228 w 228"/>
                <a:gd name="T21" fmla="*/ 238 h 492"/>
                <a:gd name="T22" fmla="*/ 224 w 228"/>
                <a:gd name="T23" fmla="*/ 198 h 492"/>
                <a:gd name="T24" fmla="*/ 214 w 228"/>
                <a:gd name="T25" fmla="*/ 158 h 492"/>
                <a:gd name="T26" fmla="*/ 196 w 228"/>
                <a:gd name="T27" fmla="*/ 122 h 492"/>
                <a:gd name="T28" fmla="*/ 172 w 228"/>
                <a:gd name="T29" fmla="*/ 88 h 492"/>
                <a:gd name="T30" fmla="*/ 156 w 228"/>
                <a:gd name="T31" fmla="*/ 72 h 492"/>
                <a:gd name="T32" fmla="*/ 138 w 228"/>
                <a:gd name="T33" fmla="*/ 58 h 492"/>
                <a:gd name="T34" fmla="*/ 130 w 228"/>
                <a:gd name="T35" fmla="*/ 50 h 492"/>
                <a:gd name="T36" fmla="*/ 120 w 228"/>
                <a:gd name="T37" fmla="*/ 44 h 492"/>
                <a:gd name="T38" fmla="*/ 100 w 228"/>
                <a:gd name="T39" fmla="*/ 32 h 492"/>
                <a:gd name="T40" fmla="*/ 54 w 228"/>
                <a:gd name="T41" fmla="*/ 12 h 492"/>
                <a:gd name="T42" fmla="*/ 0 w 228"/>
                <a:gd name="T43" fmla="*/ 0 h 4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492">
                  <a:moveTo>
                    <a:pt x="0" y="492"/>
                  </a:moveTo>
                  <a:lnTo>
                    <a:pt x="54" y="476"/>
                  </a:lnTo>
                  <a:lnTo>
                    <a:pt x="100" y="454"/>
                  </a:lnTo>
                  <a:lnTo>
                    <a:pt x="120" y="440"/>
                  </a:lnTo>
                  <a:lnTo>
                    <a:pt x="138" y="426"/>
                  </a:lnTo>
                  <a:lnTo>
                    <a:pt x="172" y="394"/>
                  </a:lnTo>
                  <a:lnTo>
                    <a:pt x="196" y="358"/>
                  </a:lnTo>
                  <a:lnTo>
                    <a:pt x="206" y="338"/>
                  </a:lnTo>
                  <a:lnTo>
                    <a:pt x="214" y="320"/>
                  </a:lnTo>
                  <a:lnTo>
                    <a:pt x="224" y="280"/>
                  </a:lnTo>
                  <a:lnTo>
                    <a:pt x="228" y="238"/>
                  </a:lnTo>
                  <a:lnTo>
                    <a:pt x="224" y="198"/>
                  </a:lnTo>
                  <a:lnTo>
                    <a:pt x="214" y="158"/>
                  </a:lnTo>
                  <a:lnTo>
                    <a:pt x="196" y="122"/>
                  </a:lnTo>
                  <a:lnTo>
                    <a:pt x="172" y="88"/>
                  </a:lnTo>
                  <a:lnTo>
                    <a:pt x="156" y="72"/>
                  </a:lnTo>
                  <a:lnTo>
                    <a:pt x="138" y="58"/>
                  </a:lnTo>
                  <a:lnTo>
                    <a:pt x="130" y="50"/>
                  </a:lnTo>
                  <a:lnTo>
                    <a:pt x="120" y="44"/>
                  </a:lnTo>
                  <a:lnTo>
                    <a:pt x="100" y="32"/>
                  </a:lnTo>
                  <a:lnTo>
                    <a:pt x="54" y="1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" name="Text Box 123">
            <a:extLst>
              <a:ext uri="{FF2B5EF4-FFF2-40B4-BE49-F238E27FC236}">
                <a16:creationId xmlns:a16="http://schemas.microsoft.com/office/drawing/2014/main" id="{C8676FE7-E5E2-4FE6-9500-BA05A18A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866" y="534726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5" name="Line 128">
            <a:extLst>
              <a:ext uri="{FF2B5EF4-FFF2-40B4-BE49-F238E27FC236}">
                <a16:creationId xmlns:a16="http://schemas.microsoft.com/office/drawing/2014/main" id="{604ECA8A-C7C3-4EA3-80F4-B4EED3397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318" y="607013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Line 129">
            <a:extLst>
              <a:ext uri="{FF2B5EF4-FFF2-40B4-BE49-F238E27FC236}">
                <a16:creationId xmlns:a16="http://schemas.microsoft.com/office/drawing/2014/main" id="{A4542A1D-0E9C-48F6-BE1B-6EECE1F86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318" y="660353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Text Box 130">
            <a:extLst>
              <a:ext uri="{FF2B5EF4-FFF2-40B4-BE49-F238E27FC236}">
                <a16:creationId xmlns:a16="http://schemas.microsoft.com/office/drawing/2014/main" id="{47100ACC-91BD-4EC0-8987-9DDF4CFE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420" y="622969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9" name="Ovale 39">
            <a:extLst>
              <a:ext uri="{FF2B5EF4-FFF2-40B4-BE49-F238E27FC236}">
                <a16:creationId xmlns:a16="http://schemas.microsoft.com/office/drawing/2014/main" id="{98AD627E-AF9B-47FA-B906-B3C7AEE0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773" y="6259512"/>
            <a:ext cx="504825" cy="51435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C2BF1EF-7F1D-4125-836F-1BDAD66DD2CF}"/>
              </a:ext>
            </a:extLst>
          </p:cNvPr>
          <p:cNvSpPr txBox="1"/>
          <p:nvPr/>
        </p:nvSpPr>
        <p:spPr>
          <a:xfrm>
            <a:off x="4384900" y="4798497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it-IT" baseline="-25000" dirty="0"/>
              <a:t>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B06958B-3651-4875-8A70-ACE099D8369C}"/>
              </a:ext>
            </a:extLst>
          </p:cNvPr>
          <p:cNvSpPr txBox="1"/>
          <p:nvPr/>
        </p:nvSpPr>
        <p:spPr>
          <a:xfrm>
            <a:off x="2526569" y="4623354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it-IT" baseline="-25000" dirty="0"/>
              <a:t>1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BDE7E08-4356-446E-9D97-C13A3FADEDD0}"/>
              </a:ext>
            </a:extLst>
          </p:cNvPr>
          <p:cNvSpPr txBox="1"/>
          <p:nvPr/>
        </p:nvSpPr>
        <p:spPr>
          <a:xfrm>
            <a:off x="5401468" y="4484171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it-IT" baseline="-25000" dirty="0"/>
              <a:t>3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5468C63-8DB1-4A02-9B82-839AF611E6FE}"/>
              </a:ext>
            </a:extLst>
          </p:cNvPr>
          <p:cNvSpPr txBox="1"/>
          <p:nvPr/>
        </p:nvSpPr>
        <p:spPr>
          <a:xfrm>
            <a:off x="5145312" y="4766097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baseline="-25000" dirty="0"/>
              <a:t>2</a:t>
            </a: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458D9848-B243-407B-BB67-9784669DE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053540"/>
            <a:ext cx="2808089" cy="17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A7F2F-3F6D-40EC-B348-B79B0AE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70" y="202707"/>
            <a:ext cx="7965542" cy="430887"/>
          </a:xfrm>
        </p:spPr>
        <p:txBody>
          <a:bodyPr/>
          <a:lstStyle/>
          <a:p>
            <a:r>
              <a:rPr lang="it-IT" dirty="0"/>
              <a:t>Stima della durata dei transitori - esempio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EF639C-B162-4A7D-82DB-4A5D69C5ECC0}"/>
              </a:ext>
            </a:extLst>
          </p:cNvPr>
          <p:cNvSpPr txBox="1"/>
          <p:nvPr/>
        </p:nvSpPr>
        <p:spPr>
          <a:xfrm>
            <a:off x="733425" y="742738"/>
            <a:ext cx="436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D.D.S. sappiamo che con ingresso (0,0) e stato y=0 la rete è stabile, e che l’ingresso (1,1) è considerato proibito</a:t>
            </a: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id="{46B5811E-6136-4FF5-8F64-903075013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97" y="256760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R</a:t>
            </a:r>
          </a:p>
        </p:txBody>
      </p:sp>
      <p:grpSp>
        <p:nvGrpSpPr>
          <p:cNvPr id="6" name="Group 73">
            <a:extLst>
              <a:ext uri="{FF2B5EF4-FFF2-40B4-BE49-F238E27FC236}">
                <a16:creationId xmlns:a16="http://schemas.microsoft.com/office/drawing/2014/main" id="{96ACD3B6-F653-4167-96DD-405BD7377F29}"/>
              </a:ext>
            </a:extLst>
          </p:cNvPr>
          <p:cNvGrpSpPr>
            <a:grpSpLocks/>
          </p:cNvGrpSpPr>
          <p:nvPr/>
        </p:nvGrpSpPr>
        <p:grpSpPr bwMode="auto">
          <a:xfrm>
            <a:off x="1414461" y="2308841"/>
            <a:ext cx="790575" cy="612775"/>
            <a:chOff x="627" y="3072"/>
            <a:chExt cx="498" cy="386"/>
          </a:xfrm>
        </p:grpSpPr>
        <p:grpSp>
          <p:nvGrpSpPr>
            <p:cNvPr id="7" name="Group 74">
              <a:extLst>
                <a:ext uri="{FF2B5EF4-FFF2-40B4-BE49-F238E27FC236}">
                  <a16:creationId xmlns:a16="http://schemas.microsoft.com/office/drawing/2014/main" id="{6D47E1D2-0FA2-47BC-9274-BBF1D2011A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08" y="3216"/>
              <a:ext cx="117" cy="118"/>
              <a:chOff x="3413" y="2743"/>
              <a:chExt cx="212" cy="214"/>
            </a:xfrm>
          </p:grpSpPr>
          <p:sp>
            <p:nvSpPr>
              <p:cNvPr id="9" name="Freeform 75">
                <a:extLst>
                  <a:ext uri="{FF2B5EF4-FFF2-40B4-BE49-F238E27FC236}">
                    <a16:creationId xmlns:a16="http://schemas.microsoft.com/office/drawing/2014/main" id="{3A7A8F0C-F84F-4DDB-BF2F-915BAAB24A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19" y="2743"/>
                <a:ext cx="106" cy="108"/>
              </a:xfrm>
              <a:custGeom>
                <a:avLst/>
                <a:gdLst>
                  <a:gd name="T0" fmla="*/ 0 w 106"/>
                  <a:gd name="T1" fmla="*/ 0 h 108"/>
                  <a:gd name="T2" fmla="*/ 22 w 106"/>
                  <a:gd name="T3" fmla="*/ 2 h 108"/>
                  <a:gd name="T4" fmla="*/ 42 w 106"/>
                  <a:gd name="T5" fmla="*/ 8 h 108"/>
                  <a:gd name="T6" fmla="*/ 60 w 106"/>
                  <a:gd name="T7" fmla="*/ 18 h 108"/>
                  <a:gd name="T8" fmla="*/ 76 w 106"/>
                  <a:gd name="T9" fmla="*/ 32 h 108"/>
                  <a:gd name="T10" fmla="*/ 88 w 106"/>
                  <a:gd name="T11" fmla="*/ 48 h 108"/>
                  <a:gd name="T12" fmla="*/ 98 w 106"/>
                  <a:gd name="T13" fmla="*/ 66 h 108"/>
                  <a:gd name="T14" fmla="*/ 104 w 106"/>
                  <a:gd name="T15" fmla="*/ 86 h 108"/>
                  <a:gd name="T16" fmla="*/ 106 w 106"/>
                  <a:gd name="T17" fmla="*/ 108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8">
                    <a:moveTo>
                      <a:pt x="0" y="0"/>
                    </a:moveTo>
                    <a:lnTo>
                      <a:pt x="22" y="2"/>
                    </a:lnTo>
                    <a:lnTo>
                      <a:pt x="42" y="8"/>
                    </a:lnTo>
                    <a:lnTo>
                      <a:pt x="60" y="18"/>
                    </a:lnTo>
                    <a:lnTo>
                      <a:pt x="76" y="32"/>
                    </a:lnTo>
                    <a:lnTo>
                      <a:pt x="88" y="48"/>
                    </a:lnTo>
                    <a:lnTo>
                      <a:pt x="98" y="66"/>
                    </a:lnTo>
                    <a:lnTo>
                      <a:pt x="104" y="86"/>
                    </a:lnTo>
                    <a:lnTo>
                      <a:pt x="106" y="10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Freeform 76">
                <a:extLst>
                  <a:ext uri="{FF2B5EF4-FFF2-40B4-BE49-F238E27FC236}">
                    <a16:creationId xmlns:a16="http://schemas.microsoft.com/office/drawing/2014/main" id="{E9AD482A-31BA-4720-AFA3-01F0688E8F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19" y="2851"/>
                <a:ext cx="106" cy="106"/>
              </a:xfrm>
              <a:custGeom>
                <a:avLst/>
                <a:gdLst>
                  <a:gd name="T0" fmla="*/ 106 w 106"/>
                  <a:gd name="T1" fmla="*/ 0 h 106"/>
                  <a:gd name="T2" fmla="*/ 104 w 106"/>
                  <a:gd name="T3" fmla="*/ 22 h 106"/>
                  <a:gd name="T4" fmla="*/ 98 w 106"/>
                  <a:gd name="T5" fmla="*/ 42 h 106"/>
                  <a:gd name="T6" fmla="*/ 88 w 106"/>
                  <a:gd name="T7" fmla="*/ 60 h 106"/>
                  <a:gd name="T8" fmla="*/ 76 w 106"/>
                  <a:gd name="T9" fmla="*/ 76 h 106"/>
                  <a:gd name="T10" fmla="*/ 60 w 106"/>
                  <a:gd name="T11" fmla="*/ 88 h 106"/>
                  <a:gd name="T12" fmla="*/ 42 w 106"/>
                  <a:gd name="T13" fmla="*/ 98 h 106"/>
                  <a:gd name="T14" fmla="*/ 22 w 106"/>
                  <a:gd name="T15" fmla="*/ 104 h 106"/>
                  <a:gd name="T16" fmla="*/ 0 w 106"/>
                  <a:gd name="T17" fmla="*/ 106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106" y="0"/>
                    </a:moveTo>
                    <a:lnTo>
                      <a:pt x="104" y="22"/>
                    </a:lnTo>
                    <a:lnTo>
                      <a:pt x="98" y="42"/>
                    </a:lnTo>
                    <a:lnTo>
                      <a:pt x="88" y="60"/>
                    </a:lnTo>
                    <a:lnTo>
                      <a:pt x="76" y="76"/>
                    </a:lnTo>
                    <a:lnTo>
                      <a:pt x="60" y="88"/>
                    </a:lnTo>
                    <a:lnTo>
                      <a:pt x="42" y="98"/>
                    </a:lnTo>
                    <a:lnTo>
                      <a:pt x="22" y="104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77">
                <a:extLst>
                  <a:ext uri="{FF2B5EF4-FFF2-40B4-BE49-F238E27FC236}">
                    <a16:creationId xmlns:a16="http://schemas.microsoft.com/office/drawing/2014/main" id="{837CDCB6-0ECD-400F-AE03-84CC389BCB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3" y="2851"/>
                <a:ext cx="106" cy="106"/>
              </a:xfrm>
              <a:custGeom>
                <a:avLst/>
                <a:gdLst>
                  <a:gd name="T0" fmla="*/ 106 w 106"/>
                  <a:gd name="T1" fmla="*/ 106 h 106"/>
                  <a:gd name="T2" fmla="*/ 84 w 106"/>
                  <a:gd name="T3" fmla="*/ 104 h 106"/>
                  <a:gd name="T4" fmla="*/ 64 w 106"/>
                  <a:gd name="T5" fmla="*/ 98 h 106"/>
                  <a:gd name="T6" fmla="*/ 46 w 106"/>
                  <a:gd name="T7" fmla="*/ 88 h 106"/>
                  <a:gd name="T8" fmla="*/ 30 w 106"/>
                  <a:gd name="T9" fmla="*/ 76 h 106"/>
                  <a:gd name="T10" fmla="*/ 18 w 106"/>
                  <a:gd name="T11" fmla="*/ 60 h 106"/>
                  <a:gd name="T12" fmla="*/ 8 w 106"/>
                  <a:gd name="T13" fmla="*/ 42 h 106"/>
                  <a:gd name="T14" fmla="*/ 2 w 106"/>
                  <a:gd name="T15" fmla="*/ 22 h 106"/>
                  <a:gd name="T16" fmla="*/ 0 w 106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106" y="106"/>
                    </a:moveTo>
                    <a:lnTo>
                      <a:pt x="84" y="104"/>
                    </a:lnTo>
                    <a:lnTo>
                      <a:pt x="64" y="98"/>
                    </a:lnTo>
                    <a:lnTo>
                      <a:pt x="46" y="88"/>
                    </a:lnTo>
                    <a:lnTo>
                      <a:pt x="30" y="76"/>
                    </a:lnTo>
                    <a:lnTo>
                      <a:pt x="18" y="60"/>
                    </a:lnTo>
                    <a:lnTo>
                      <a:pt x="8" y="42"/>
                    </a:lnTo>
                    <a:lnTo>
                      <a:pt x="2" y="22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78">
                <a:extLst>
                  <a:ext uri="{FF2B5EF4-FFF2-40B4-BE49-F238E27FC236}">
                    <a16:creationId xmlns:a16="http://schemas.microsoft.com/office/drawing/2014/main" id="{3548B2AA-612E-44EB-9D17-2874D36438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3" y="2743"/>
                <a:ext cx="106" cy="108"/>
              </a:xfrm>
              <a:custGeom>
                <a:avLst/>
                <a:gdLst>
                  <a:gd name="T0" fmla="*/ 0 w 106"/>
                  <a:gd name="T1" fmla="*/ 108 h 108"/>
                  <a:gd name="T2" fmla="*/ 2 w 106"/>
                  <a:gd name="T3" fmla="*/ 86 h 108"/>
                  <a:gd name="T4" fmla="*/ 8 w 106"/>
                  <a:gd name="T5" fmla="*/ 66 h 108"/>
                  <a:gd name="T6" fmla="*/ 18 w 106"/>
                  <a:gd name="T7" fmla="*/ 48 h 108"/>
                  <a:gd name="T8" fmla="*/ 30 w 106"/>
                  <a:gd name="T9" fmla="*/ 32 h 108"/>
                  <a:gd name="T10" fmla="*/ 46 w 106"/>
                  <a:gd name="T11" fmla="*/ 18 h 108"/>
                  <a:gd name="T12" fmla="*/ 64 w 106"/>
                  <a:gd name="T13" fmla="*/ 8 h 108"/>
                  <a:gd name="T14" fmla="*/ 84 w 106"/>
                  <a:gd name="T15" fmla="*/ 2 h 108"/>
                  <a:gd name="T16" fmla="*/ 106 w 106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108">
                    <a:moveTo>
                      <a:pt x="0" y="108"/>
                    </a:moveTo>
                    <a:lnTo>
                      <a:pt x="2" y="86"/>
                    </a:lnTo>
                    <a:lnTo>
                      <a:pt x="8" y="66"/>
                    </a:lnTo>
                    <a:lnTo>
                      <a:pt x="18" y="48"/>
                    </a:lnTo>
                    <a:lnTo>
                      <a:pt x="30" y="32"/>
                    </a:lnTo>
                    <a:lnTo>
                      <a:pt x="46" y="18"/>
                    </a:lnTo>
                    <a:lnTo>
                      <a:pt x="64" y="8"/>
                    </a:lnTo>
                    <a:lnTo>
                      <a:pt x="84" y="2"/>
                    </a:lnTo>
                    <a:lnTo>
                      <a:pt x="106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72DAFC43-6A80-4BF3-8A51-832847E866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7" y="3072"/>
              <a:ext cx="381" cy="386"/>
            </a:xfrm>
            <a:custGeom>
              <a:avLst/>
              <a:gdLst>
                <a:gd name="T0" fmla="*/ 18669 w 144"/>
                <a:gd name="T1" fmla="*/ 9275 h 146"/>
                <a:gd name="T2" fmla="*/ 0 w 144"/>
                <a:gd name="T3" fmla="*/ 0 h 146"/>
                <a:gd name="T4" fmla="*/ 0 w 144"/>
                <a:gd name="T5" fmla="*/ 18866 h 146"/>
                <a:gd name="T6" fmla="*/ 18669 w 144"/>
                <a:gd name="T7" fmla="*/ 9275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Line 80">
            <a:extLst>
              <a:ext uri="{FF2B5EF4-FFF2-40B4-BE49-F238E27FC236}">
                <a16:creationId xmlns:a16="http://schemas.microsoft.com/office/drawing/2014/main" id="{AE283391-8CB7-471E-9231-E2C08F66F0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561" y="2585066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4" name="Group 118">
            <a:extLst>
              <a:ext uri="{FF2B5EF4-FFF2-40B4-BE49-F238E27FC236}">
                <a16:creationId xmlns:a16="http://schemas.microsoft.com/office/drawing/2014/main" id="{CCA9B446-5C60-4959-9A18-6522C6BB753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735754"/>
            <a:ext cx="6327776" cy="2722563"/>
            <a:chOff x="1129" y="263"/>
            <a:chExt cx="3986" cy="1715"/>
          </a:xfrm>
        </p:grpSpPr>
        <p:sp>
          <p:nvSpPr>
            <p:cNvPr id="16" name="Line 94">
              <a:extLst>
                <a:ext uri="{FF2B5EF4-FFF2-40B4-BE49-F238E27FC236}">
                  <a16:creationId xmlns:a16="http://schemas.microsoft.com/office/drawing/2014/main" id="{C870C839-3A33-48E6-A0FE-985AE551D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752"/>
              <a:ext cx="10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Text Box 91">
              <a:extLst>
                <a:ext uri="{FF2B5EF4-FFF2-40B4-BE49-F238E27FC236}">
                  <a16:creationId xmlns:a16="http://schemas.microsoft.com/office/drawing/2014/main" id="{11BF0C69-5CED-47E3-AE27-35C0DEDE2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" y="2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S</a:t>
              </a:r>
              <a:endParaRPr lang="it-IT" altLang="it-IT" sz="2400" b="1" dirty="0"/>
            </a:p>
          </p:txBody>
        </p:sp>
        <p:sp>
          <p:nvSpPr>
            <p:cNvPr id="18" name="Line 93">
              <a:extLst>
                <a:ext uri="{FF2B5EF4-FFF2-40B4-BE49-F238E27FC236}">
                  <a16:creationId xmlns:a16="http://schemas.microsoft.com/office/drawing/2014/main" id="{1E4D652E-BFF6-4922-B9FE-F05AE79CA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" y="568"/>
              <a:ext cx="2021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9" name="Group 96">
              <a:extLst>
                <a:ext uri="{FF2B5EF4-FFF2-40B4-BE49-F238E27FC236}">
                  <a16:creationId xmlns:a16="http://schemas.microsoft.com/office/drawing/2014/main" id="{D1306FDD-C57C-45D3-BF10-1556D7C40A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20" y="504"/>
              <a:ext cx="752" cy="495"/>
              <a:chOff x="2135" y="2459"/>
              <a:chExt cx="752" cy="495"/>
            </a:xfrm>
          </p:grpSpPr>
          <p:sp>
            <p:nvSpPr>
              <p:cNvPr id="21" name="Freeform 97">
                <a:extLst>
                  <a:ext uri="{FF2B5EF4-FFF2-40B4-BE49-F238E27FC236}">
                    <a16:creationId xmlns:a16="http://schemas.microsoft.com/office/drawing/2014/main" id="{A61EBB52-1777-4881-975C-BC417A7F48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35" y="2459"/>
                <a:ext cx="66" cy="494"/>
              </a:xfrm>
              <a:custGeom>
                <a:avLst/>
                <a:gdLst>
                  <a:gd name="T0" fmla="*/ 0 w 66"/>
                  <a:gd name="T1" fmla="*/ 494 h 494"/>
                  <a:gd name="T2" fmla="*/ 30 w 66"/>
                  <a:gd name="T3" fmla="*/ 426 h 494"/>
                  <a:gd name="T4" fmla="*/ 50 w 66"/>
                  <a:gd name="T5" fmla="*/ 364 h 494"/>
                  <a:gd name="T6" fmla="*/ 62 w 66"/>
                  <a:gd name="T7" fmla="*/ 304 h 494"/>
                  <a:gd name="T8" fmla="*/ 66 w 66"/>
                  <a:gd name="T9" fmla="*/ 274 h 494"/>
                  <a:gd name="T10" fmla="*/ 66 w 66"/>
                  <a:gd name="T11" fmla="*/ 246 h 494"/>
                  <a:gd name="T12" fmla="*/ 66 w 66"/>
                  <a:gd name="T13" fmla="*/ 218 h 494"/>
                  <a:gd name="T14" fmla="*/ 62 w 66"/>
                  <a:gd name="T15" fmla="*/ 188 h 494"/>
                  <a:gd name="T16" fmla="*/ 50 w 66"/>
                  <a:gd name="T17" fmla="*/ 130 h 494"/>
                  <a:gd name="T18" fmla="*/ 40 w 66"/>
                  <a:gd name="T19" fmla="*/ 100 h 494"/>
                  <a:gd name="T20" fmla="*/ 34 w 66"/>
                  <a:gd name="T21" fmla="*/ 84 h 494"/>
                  <a:gd name="T22" fmla="*/ 32 w 66"/>
                  <a:gd name="T23" fmla="*/ 76 h 494"/>
                  <a:gd name="T24" fmla="*/ 28 w 66"/>
                  <a:gd name="T25" fmla="*/ 68 h 494"/>
                  <a:gd name="T26" fmla="*/ 16 w 66"/>
                  <a:gd name="T27" fmla="*/ 34 h 494"/>
                  <a:gd name="T28" fmla="*/ 0 w 6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494">
                    <a:moveTo>
                      <a:pt x="0" y="494"/>
                    </a:moveTo>
                    <a:lnTo>
                      <a:pt x="30" y="426"/>
                    </a:lnTo>
                    <a:lnTo>
                      <a:pt x="50" y="364"/>
                    </a:lnTo>
                    <a:lnTo>
                      <a:pt x="62" y="304"/>
                    </a:lnTo>
                    <a:lnTo>
                      <a:pt x="66" y="274"/>
                    </a:lnTo>
                    <a:lnTo>
                      <a:pt x="66" y="246"/>
                    </a:lnTo>
                    <a:lnTo>
                      <a:pt x="66" y="218"/>
                    </a:lnTo>
                    <a:lnTo>
                      <a:pt x="62" y="188"/>
                    </a:lnTo>
                    <a:lnTo>
                      <a:pt x="50" y="130"/>
                    </a:lnTo>
                    <a:lnTo>
                      <a:pt x="40" y="100"/>
                    </a:lnTo>
                    <a:lnTo>
                      <a:pt x="34" y="84"/>
                    </a:lnTo>
                    <a:lnTo>
                      <a:pt x="32" y="76"/>
                    </a:lnTo>
                    <a:lnTo>
                      <a:pt x="28" y="68"/>
                    </a:lnTo>
                    <a:lnTo>
                      <a:pt x="16" y="3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Line 98">
                <a:extLst>
                  <a:ext uri="{FF2B5EF4-FFF2-40B4-BE49-F238E27FC236}">
                    <a16:creationId xmlns:a16="http://schemas.microsoft.com/office/drawing/2014/main" id="{FF771071-B62E-4F11-BA52-DCD99958DE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135" y="2459"/>
                <a:ext cx="20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99">
                <a:extLst>
                  <a:ext uri="{FF2B5EF4-FFF2-40B4-BE49-F238E27FC236}">
                    <a16:creationId xmlns:a16="http://schemas.microsoft.com/office/drawing/2014/main" id="{6F49D24D-FD1A-4F6D-B9BD-F675AEB8AA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39" y="2459"/>
                <a:ext cx="548" cy="248"/>
              </a:xfrm>
              <a:custGeom>
                <a:avLst/>
                <a:gdLst>
                  <a:gd name="T0" fmla="*/ 0 w 548"/>
                  <a:gd name="T1" fmla="*/ 0 h 248"/>
                  <a:gd name="T2" fmla="*/ 74 w 548"/>
                  <a:gd name="T3" fmla="*/ 8 h 248"/>
                  <a:gd name="T4" fmla="*/ 150 w 548"/>
                  <a:gd name="T5" fmla="*/ 20 h 248"/>
                  <a:gd name="T6" fmla="*/ 228 w 548"/>
                  <a:gd name="T7" fmla="*/ 38 h 248"/>
                  <a:gd name="T8" fmla="*/ 306 w 548"/>
                  <a:gd name="T9" fmla="*/ 64 h 248"/>
                  <a:gd name="T10" fmla="*/ 342 w 548"/>
                  <a:gd name="T11" fmla="*/ 78 h 248"/>
                  <a:gd name="T12" fmla="*/ 378 w 548"/>
                  <a:gd name="T13" fmla="*/ 96 h 248"/>
                  <a:gd name="T14" fmla="*/ 396 w 548"/>
                  <a:gd name="T15" fmla="*/ 106 h 248"/>
                  <a:gd name="T16" fmla="*/ 412 w 548"/>
                  <a:gd name="T17" fmla="*/ 116 h 248"/>
                  <a:gd name="T18" fmla="*/ 444 w 548"/>
                  <a:gd name="T19" fmla="*/ 136 h 248"/>
                  <a:gd name="T20" fmla="*/ 474 w 548"/>
                  <a:gd name="T21" fmla="*/ 160 h 248"/>
                  <a:gd name="T22" fmla="*/ 502 w 548"/>
                  <a:gd name="T23" fmla="*/ 188 h 248"/>
                  <a:gd name="T24" fmla="*/ 514 w 548"/>
                  <a:gd name="T25" fmla="*/ 202 h 248"/>
                  <a:gd name="T26" fmla="*/ 520 w 548"/>
                  <a:gd name="T27" fmla="*/ 208 h 248"/>
                  <a:gd name="T28" fmla="*/ 526 w 548"/>
                  <a:gd name="T29" fmla="*/ 216 h 248"/>
                  <a:gd name="T30" fmla="*/ 548 w 548"/>
                  <a:gd name="T31" fmla="*/ 24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8" h="248">
                    <a:moveTo>
                      <a:pt x="0" y="0"/>
                    </a:moveTo>
                    <a:lnTo>
                      <a:pt x="74" y="8"/>
                    </a:lnTo>
                    <a:lnTo>
                      <a:pt x="150" y="20"/>
                    </a:lnTo>
                    <a:lnTo>
                      <a:pt x="228" y="38"/>
                    </a:lnTo>
                    <a:lnTo>
                      <a:pt x="306" y="64"/>
                    </a:lnTo>
                    <a:lnTo>
                      <a:pt x="342" y="78"/>
                    </a:lnTo>
                    <a:lnTo>
                      <a:pt x="378" y="96"/>
                    </a:lnTo>
                    <a:lnTo>
                      <a:pt x="396" y="106"/>
                    </a:lnTo>
                    <a:lnTo>
                      <a:pt x="412" y="116"/>
                    </a:lnTo>
                    <a:lnTo>
                      <a:pt x="444" y="136"/>
                    </a:lnTo>
                    <a:lnTo>
                      <a:pt x="474" y="160"/>
                    </a:lnTo>
                    <a:lnTo>
                      <a:pt x="502" y="188"/>
                    </a:lnTo>
                    <a:lnTo>
                      <a:pt x="514" y="202"/>
                    </a:lnTo>
                    <a:lnTo>
                      <a:pt x="520" y="208"/>
                    </a:lnTo>
                    <a:lnTo>
                      <a:pt x="526" y="216"/>
                    </a:lnTo>
                    <a:lnTo>
                      <a:pt x="548" y="24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Freeform 100">
                <a:extLst>
                  <a:ext uri="{FF2B5EF4-FFF2-40B4-BE49-F238E27FC236}">
                    <a16:creationId xmlns:a16="http://schemas.microsoft.com/office/drawing/2014/main" id="{0A67063A-F424-4240-82E8-27FF0C5268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39" y="2707"/>
                <a:ext cx="548" cy="246"/>
              </a:xfrm>
              <a:custGeom>
                <a:avLst/>
                <a:gdLst>
                  <a:gd name="T0" fmla="*/ 548 w 548"/>
                  <a:gd name="T1" fmla="*/ 0 h 246"/>
                  <a:gd name="T2" fmla="*/ 524 w 548"/>
                  <a:gd name="T3" fmla="*/ 32 h 246"/>
                  <a:gd name="T4" fmla="*/ 498 w 548"/>
                  <a:gd name="T5" fmla="*/ 62 h 246"/>
                  <a:gd name="T6" fmla="*/ 470 w 548"/>
                  <a:gd name="T7" fmla="*/ 88 h 246"/>
                  <a:gd name="T8" fmla="*/ 442 w 548"/>
                  <a:gd name="T9" fmla="*/ 112 h 246"/>
                  <a:gd name="T10" fmla="*/ 410 w 548"/>
                  <a:gd name="T11" fmla="*/ 134 h 246"/>
                  <a:gd name="T12" fmla="*/ 376 w 548"/>
                  <a:gd name="T13" fmla="*/ 152 h 246"/>
                  <a:gd name="T14" fmla="*/ 342 w 548"/>
                  <a:gd name="T15" fmla="*/ 170 h 246"/>
                  <a:gd name="T16" fmla="*/ 306 w 548"/>
                  <a:gd name="T17" fmla="*/ 184 h 246"/>
                  <a:gd name="T18" fmla="*/ 268 w 548"/>
                  <a:gd name="T19" fmla="*/ 198 h 246"/>
                  <a:gd name="T20" fmla="*/ 232 w 548"/>
                  <a:gd name="T21" fmla="*/ 208 h 246"/>
                  <a:gd name="T22" fmla="*/ 154 w 548"/>
                  <a:gd name="T23" fmla="*/ 226 h 246"/>
                  <a:gd name="T24" fmla="*/ 76 w 548"/>
                  <a:gd name="T25" fmla="*/ 238 h 246"/>
                  <a:gd name="T26" fmla="*/ 0 w 548"/>
                  <a:gd name="T27" fmla="*/ 246 h 2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8" h="246">
                    <a:moveTo>
                      <a:pt x="548" y="0"/>
                    </a:moveTo>
                    <a:lnTo>
                      <a:pt x="524" y="32"/>
                    </a:lnTo>
                    <a:lnTo>
                      <a:pt x="498" y="62"/>
                    </a:lnTo>
                    <a:lnTo>
                      <a:pt x="470" y="88"/>
                    </a:lnTo>
                    <a:lnTo>
                      <a:pt x="442" y="112"/>
                    </a:lnTo>
                    <a:lnTo>
                      <a:pt x="410" y="134"/>
                    </a:lnTo>
                    <a:lnTo>
                      <a:pt x="376" y="152"/>
                    </a:lnTo>
                    <a:lnTo>
                      <a:pt x="342" y="170"/>
                    </a:lnTo>
                    <a:lnTo>
                      <a:pt x="306" y="184"/>
                    </a:lnTo>
                    <a:lnTo>
                      <a:pt x="268" y="198"/>
                    </a:lnTo>
                    <a:lnTo>
                      <a:pt x="232" y="208"/>
                    </a:lnTo>
                    <a:lnTo>
                      <a:pt x="154" y="226"/>
                    </a:lnTo>
                    <a:lnTo>
                      <a:pt x="76" y="238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101">
                <a:extLst>
                  <a:ext uri="{FF2B5EF4-FFF2-40B4-BE49-F238E27FC236}">
                    <a16:creationId xmlns:a16="http://schemas.microsoft.com/office/drawing/2014/main" id="{9E6C51C3-301E-4DA3-A306-9CDB141F5A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135" y="2953"/>
                <a:ext cx="20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0" name="Text Box 70">
              <a:extLst>
                <a:ext uri="{FF2B5EF4-FFF2-40B4-BE49-F238E27FC236}">
                  <a16:creationId xmlns:a16="http://schemas.microsoft.com/office/drawing/2014/main" id="{90FC651F-DF84-42CB-BBE5-070C61FAA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4" y="1687"/>
              <a:ext cx="5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Q = y</a:t>
              </a:r>
            </a:p>
          </p:txBody>
        </p:sp>
      </p:grpSp>
      <p:sp>
        <p:nvSpPr>
          <p:cNvPr id="26" name="Line 67">
            <a:extLst>
              <a:ext uri="{FF2B5EF4-FFF2-40B4-BE49-F238E27FC236}">
                <a16:creationId xmlns:a16="http://schemas.microsoft.com/office/drawing/2014/main" id="{4B08D7D8-4135-45F3-A5AA-6B95D414E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1" y="3845541"/>
            <a:ext cx="66198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Freeform 66">
            <a:extLst>
              <a:ext uri="{FF2B5EF4-FFF2-40B4-BE49-F238E27FC236}">
                <a16:creationId xmlns:a16="http://schemas.microsoft.com/office/drawing/2014/main" id="{7A51EE8E-2626-467D-9899-FB09D83225F9}"/>
              </a:ext>
            </a:extLst>
          </p:cNvPr>
          <p:cNvSpPr>
            <a:spLocks/>
          </p:cNvSpPr>
          <p:nvPr/>
        </p:nvSpPr>
        <p:spPr bwMode="auto">
          <a:xfrm>
            <a:off x="3816349" y="2512041"/>
            <a:ext cx="2043112" cy="1333500"/>
          </a:xfrm>
          <a:custGeom>
            <a:avLst/>
            <a:gdLst>
              <a:gd name="T0" fmla="*/ 2147483647 w 1248"/>
              <a:gd name="T1" fmla="*/ 0 h 1488"/>
              <a:gd name="T2" fmla="*/ 2147483647 w 1248"/>
              <a:gd name="T3" fmla="*/ 0 h 1488"/>
              <a:gd name="T4" fmla="*/ 2147483647 w 1248"/>
              <a:gd name="T5" fmla="*/ 2147483647 h 1488"/>
              <a:gd name="T6" fmla="*/ 0 w 1248"/>
              <a:gd name="T7" fmla="*/ 2147483647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1488">
                <a:moveTo>
                  <a:pt x="816" y="0"/>
                </a:moveTo>
                <a:lnTo>
                  <a:pt x="1248" y="0"/>
                </a:lnTo>
                <a:lnTo>
                  <a:pt x="1248" y="1488"/>
                </a:lnTo>
                <a:lnTo>
                  <a:pt x="0" y="148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Line 86">
            <a:extLst>
              <a:ext uri="{FF2B5EF4-FFF2-40B4-BE49-F238E27FC236}">
                <a16:creationId xmlns:a16="http://schemas.microsoft.com/office/drawing/2014/main" id="{3EEB3861-64FC-4F61-A44E-E015D5358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1436" y="2766041"/>
            <a:ext cx="193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Line 81">
            <a:extLst>
              <a:ext uri="{FF2B5EF4-FFF2-40B4-BE49-F238E27FC236}">
                <a16:creationId xmlns:a16="http://schemas.microsoft.com/office/drawing/2014/main" id="{DC3B879A-2520-433F-ADD2-1A70711EE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5036" y="2632691"/>
            <a:ext cx="960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Freeform 85">
            <a:extLst>
              <a:ext uri="{FF2B5EF4-FFF2-40B4-BE49-F238E27FC236}">
                <a16:creationId xmlns:a16="http://schemas.microsoft.com/office/drawing/2014/main" id="{BBD39737-09DC-4226-82B8-DC68F41A593C}"/>
              </a:ext>
            </a:extLst>
          </p:cNvPr>
          <p:cNvSpPr>
            <a:spLocks/>
          </p:cNvSpPr>
          <p:nvPr/>
        </p:nvSpPr>
        <p:spPr bwMode="auto">
          <a:xfrm>
            <a:off x="3000373" y="3042266"/>
            <a:ext cx="185737" cy="803272"/>
          </a:xfrm>
          <a:custGeom>
            <a:avLst/>
            <a:gdLst>
              <a:gd name="T0" fmla="*/ 2147483647 w 192"/>
              <a:gd name="T1" fmla="*/ 2147483647 h 912"/>
              <a:gd name="T2" fmla="*/ 0 w 192"/>
              <a:gd name="T3" fmla="*/ 2147483647 h 912"/>
              <a:gd name="T4" fmla="*/ 0 w 192"/>
              <a:gd name="T5" fmla="*/ 0 h 912"/>
              <a:gd name="T6" fmla="*/ 2147483647 w 19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912">
                <a:moveTo>
                  <a:pt x="192" y="912"/>
                </a:moveTo>
                <a:lnTo>
                  <a:pt x="0" y="912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" name="Group 87">
            <a:extLst>
              <a:ext uri="{FF2B5EF4-FFF2-40B4-BE49-F238E27FC236}">
                <a16:creationId xmlns:a16="http://schemas.microsoft.com/office/drawing/2014/main" id="{2071AF4C-702F-4044-9C72-D70ABD6E4437}"/>
              </a:ext>
            </a:extLst>
          </p:cNvPr>
          <p:cNvGrpSpPr>
            <a:grpSpLocks/>
          </p:cNvGrpSpPr>
          <p:nvPr/>
        </p:nvGrpSpPr>
        <p:grpSpPr bwMode="auto">
          <a:xfrm>
            <a:off x="3167061" y="2442191"/>
            <a:ext cx="714375" cy="744538"/>
            <a:chOff x="2245" y="1306"/>
            <a:chExt cx="532" cy="494"/>
          </a:xfrm>
        </p:grpSpPr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F14C8B80-76BA-437F-B49C-8760C6AF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306"/>
              <a:ext cx="304" cy="494"/>
            </a:xfrm>
            <a:custGeom>
              <a:avLst/>
              <a:gdLst>
                <a:gd name="T0" fmla="*/ 304 w 304"/>
                <a:gd name="T1" fmla="*/ 0 h 494"/>
                <a:gd name="T2" fmla="*/ 0 w 304"/>
                <a:gd name="T3" fmla="*/ 0 h 494"/>
                <a:gd name="T4" fmla="*/ 0 w 304"/>
                <a:gd name="T5" fmla="*/ 494 h 494"/>
                <a:gd name="T6" fmla="*/ 304 w 304"/>
                <a:gd name="T7" fmla="*/ 492 h 4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494">
                  <a:moveTo>
                    <a:pt x="304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304" y="49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FC7CD70D-B01B-4356-94B1-5F2FB5C42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306"/>
              <a:ext cx="228" cy="492"/>
            </a:xfrm>
            <a:custGeom>
              <a:avLst/>
              <a:gdLst>
                <a:gd name="T0" fmla="*/ 0 w 228"/>
                <a:gd name="T1" fmla="*/ 492 h 492"/>
                <a:gd name="T2" fmla="*/ 54 w 228"/>
                <a:gd name="T3" fmla="*/ 476 h 492"/>
                <a:gd name="T4" fmla="*/ 100 w 228"/>
                <a:gd name="T5" fmla="*/ 454 h 492"/>
                <a:gd name="T6" fmla="*/ 120 w 228"/>
                <a:gd name="T7" fmla="*/ 440 h 492"/>
                <a:gd name="T8" fmla="*/ 138 w 228"/>
                <a:gd name="T9" fmla="*/ 426 h 492"/>
                <a:gd name="T10" fmla="*/ 172 w 228"/>
                <a:gd name="T11" fmla="*/ 394 h 492"/>
                <a:gd name="T12" fmla="*/ 196 w 228"/>
                <a:gd name="T13" fmla="*/ 358 h 492"/>
                <a:gd name="T14" fmla="*/ 206 w 228"/>
                <a:gd name="T15" fmla="*/ 338 h 492"/>
                <a:gd name="T16" fmla="*/ 214 w 228"/>
                <a:gd name="T17" fmla="*/ 320 h 492"/>
                <a:gd name="T18" fmla="*/ 224 w 228"/>
                <a:gd name="T19" fmla="*/ 280 h 492"/>
                <a:gd name="T20" fmla="*/ 228 w 228"/>
                <a:gd name="T21" fmla="*/ 238 h 492"/>
                <a:gd name="T22" fmla="*/ 224 w 228"/>
                <a:gd name="T23" fmla="*/ 198 h 492"/>
                <a:gd name="T24" fmla="*/ 214 w 228"/>
                <a:gd name="T25" fmla="*/ 158 h 492"/>
                <a:gd name="T26" fmla="*/ 196 w 228"/>
                <a:gd name="T27" fmla="*/ 122 h 492"/>
                <a:gd name="T28" fmla="*/ 172 w 228"/>
                <a:gd name="T29" fmla="*/ 88 h 492"/>
                <a:gd name="T30" fmla="*/ 156 w 228"/>
                <a:gd name="T31" fmla="*/ 72 h 492"/>
                <a:gd name="T32" fmla="*/ 138 w 228"/>
                <a:gd name="T33" fmla="*/ 58 h 492"/>
                <a:gd name="T34" fmla="*/ 130 w 228"/>
                <a:gd name="T35" fmla="*/ 50 h 492"/>
                <a:gd name="T36" fmla="*/ 120 w 228"/>
                <a:gd name="T37" fmla="*/ 44 h 492"/>
                <a:gd name="T38" fmla="*/ 100 w 228"/>
                <a:gd name="T39" fmla="*/ 32 h 492"/>
                <a:gd name="T40" fmla="*/ 54 w 228"/>
                <a:gd name="T41" fmla="*/ 12 h 492"/>
                <a:gd name="T42" fmla="*/ 0 w 228"/>
                <a:gd name="T43" fmla="*/ 0 h 4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492">
                  <a:moveTo>
                    <a:pt x="0" y="492"/>
                  </a:moveTo>
                  <a:lnTo>
                    <a:pt x="54" y="476"/>
                  </a:lnTo>
                  <a:lnTo>
                    <a:pt x="100" y="454"/>
                  </a:lnTo>
                  <a:lnTo>
                    <a:pt x="120" y="440"/>
                  </a:lnTo>
                  <a:lnTo>
                    <a:pt x="138" y="426"/>
                  </a:lnTo>
                  <a:lnTo>
                    <a:pt x="172" y="394"/>
                  </a:lnTo>
                  <a:lnTo>
                    <a:pt x="196" y="358"/>
                  </a:lnTo>
                  <a:lnTo>
                    <a:pt x="206" y="338"/>
                  </a:lnTo>
                  <a:lnTo>
                    <a:pt x="214" y="320"/>
                  </a:lnTo>
                  <a:lnTo>
                    <a:pt x="224" y="280"/>
                  </a:lnTo>
                  <a:lnTo>
                    <a:pt x="228" y="238"/>
                  </a:lnTo>
                  <a:lnTo>
                    <a:pt x="224" y="198"/>
                  </a:lnTo>
                  <a:lnTo>
                    <a:pt x="214" y="158"/>
                  </a:lnTo>
                  <a:lnTo>
                    <a:pt x="196" y="122"/>
                  </a:lnTo>
                  <a:lnTo>
                    <a:pt x="172" y="88"/>
                  </a:lnTo>
                  <a:lnTo>
                    <a:pt x="156" y="72"/>
                  </a:lnTo>
                  <a:lnTo>
                    <a:pt x="138" y="58"/>
                  </a:lnTo>
                  <a:lnTo>
                    <a:pt x="130" y="50"/>
                  </a:lnTo>
                  <a:lnTo>
                    <a:pt x="120" y="44"/>
                  </a:lnTo>
                  <a:lnTo>
                    <a:pt x="100" y="32"/>
                  </a:lnTo>
                  <a:lnTo>
                    <a:pt x="54" y="1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" name="Text Box 123">
            <a:extLst>
              <a:ext uri="{FF2B5EF4-FFF2-40B4-BE49-F238E27FC236}">
                <a16:creationId xmlns:a16="http://schemas.microsoft.com/office/drawing/2014/main" id="{C8676FE7-E5E2-4FE6-9500-BA05A18A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921" y="312061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5" name="Line 128">
            <a:extLst>
              <a:ext uri="{FF2B5EF4-FFF2-40B4-BE49-F238E27FC236}">
                <a16:creationId xmlns:a16="http://schemas.microsoft.com/office/drawing/2014/main" id="{604ECA8A-C7C3-4EA3-80F4-B4EED3397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3" y="384348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Line 129">
            <a:extLst>
              <a:ext uri="{FF2B5EF4-FFF2-40B4-BE49-F238E27FC236}">
                <a16:creationId xmlns:a16="http://schemas.microsoft.com/office/drawing/2014/main" id="{A4542A1D-0E9C-48F6-BE1B-6EECE1F86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3" y="4376889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Text Box 130">
            <a:extLst>
              <a:ext uri="{FF2B5EF4-FFF2-40B4-BE49-F238E27FC236}">
                <a16:creationId xmlns:a16="http://schemas.microsoft.com/office/drawing/2014/main" id="{47100ACC-91BD-4EC0-8987-9DDF4CFE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475" y="400304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9" name="Ovale 39">
            <a:extLst>
              <a:ext uri="{FF2B5EF4-FFF2-40B4-BE49-F238E27FC236}">
                <a16:creationId xmlns:a16="http://schemas.microsoft.com/office/drawing/2014/main" id="{98AD627E-AF9B-47FA-B906-B3C7AEE0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828" y="4032866"/>
            <a:ext cx="504825" cy="51435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C2BF1EF-7F1D-4125-836F-1BDAD66DD2CF}"/>
              </a:ext>
            </a:extLst>
          </p:cNvPr>
          <p:cNvSpPr txBox="1"/>
          <p:nvPr/>
        </p:nvSpPr>
        <p:spPr>
          <a:xfrm>
            <a:off x="3294955" y="2571851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it-IT" baseline="-25000" dirty="0"/>
              <a:t>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B06958B-3651-4875-8A70-ACE099D8369C}"/>
              </a:ext>
            </a:extLst>
          </p:cNvPr>
          <p:cNvSpPr txBox="1"/>
          <p:nvPr/>
        </p:nvSpPr>
        <p:spPr>
          <a:xfrm>
            <a:off x="1436624" y="2396708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it-IT" baseline="-25000" dirty="0"/>
              <a:t>1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BDE7E08-4356-446E-9D97-C13A3FADEDD0}"/>
              </a:ext>
            </a:extLst>
          </p:cNvPr>
          <p:cNvSpPr txBox="1"/>
          <p:nvPr/>
        </p:nvSpPr>
        <p:spPr>
          <a:xfrm>
            <a:off x="4311523" y="2257525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it-IT" baseline="-25000" dirty="0"/>
              <a:t>3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89673DA-EE27-4D26-AA7E-0897FEFCF884}"/>
              </a:ext>
            </a:extLst>
          </p:cNvPr>
          <p:cNvSpPr txBox="1"/>
          <p:nvPr/>
        </p:nvSpPr>
        <p:spPr>
          <a:xfrm>
            <a:off x="433986" y="4582719"/>
            <a:ext cx="8329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Se y= 0 è l’ingresso è (0,0), quanto tempo deve restare </a:t>
            </a:r>
            <a:r>
              <a:rPr lang="it-IT" sz="1600" b="1" dirty="0"/>
              <a:t>S</a:t>
            </a:r>
            <a:r>
              <a:rPr lang="it-IT" sz="1600" dirty="0"/>
              <a:t>  a 1 se si desidera che lo stato si aggiorni?</a:t>
            </a:r>
          </a:p>
          <a:p>
            <a:r>
              <a:rPr lang="it-IT" sz="1600" dirty="0"/>
              <a:t>Facciamo l’ipotesi che: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 quando l’uscita dell’AND o dell’OR deve passare a 1, valga il ritardo indicato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quando l’uscita passa a 0, il ritardo sia nullo 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5468C63-8DB1-4A02-9B82-839AF611E6FE}"/>
              </a:ext>
            </a:extLst>
          </p:cNvPr>
          <p:cNvSpPr txBox="1"/>
          <p:nvPr/>
        </p:nvSpPr>
        <p:spPr>
          <a:xfrm>
            <a:off x="4055367" y="2539451"/>
            <a:ext cx="5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baseline="-25000" dirty="0"/>
              <a:t>2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942B02C-A88B-43A1-9F6A-2D425F4AC714}"/>
              </a:ext>
            </a:extLst>
          </p:cNvPr>
          <p:cNvSpPr txBox="1"/>
          <p:nvPr/>
        </p:nvSpPr>
        <p:spPr>
          <a:xfrm>
            <a:off x="742950" y="5670371"/>
            <a:ext cx="725805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Sotto queste ipotesi cautelativa: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S deve restare a 1 almeno per </a:t>
            </a:r>
            <a:r>
              <a:rPr lang="el-GR" sz="1600" dirty="0"/>
              <a:t>τ</a:t>
            </a:r>
            <a:r>
              <a:rPr lang="it-IT" sz="1600" baseline="-25000" dirty="0"/>
              <a:t>2 </a:t>
            </a:r>
            <a:r>
              <a:rPr lang="it-IT" sz="1600" dirty="0"/>
              <a:t>+ 2 </a:t>
            </a:r>
            <a:r>
              <a:rPr lang="el-GR" sz="1600" dirty="0"/>
              <a:t>τ</a:t>
            </a:r>
            <a:r>
              <a:rPr lang="it-IT" sz="1600" baseline="-25000" dirty="0"/>
              <a:t>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cioè il transitorio si estingue dopo </a:t>
            </a:r>
            <a:r>
              <a:rPr lang="el-GR" sz="1600" dirty="0"/>
              <a:t>τ</a:t>
            </a:r>
            <a:r>
              <a:rPr lang="it-IT" sz="1600" baseline="-25000" dirty="0"/>
              <a:t>2 </a:t>
            </a:r>
            <a:r>
              <a:rPr lang="it-IT" sz="1600" dirty="0"/>
              <a:t>+ 2 </a:t>
            </a:r>
            <a:r>
              <a:rPr lang="el-GR" sz="1600" dirty="0"/>
              <a:t>τ</a:t>
            </a:r>
            <a:r>
              <a:rPr lang="it-IT" sz="1600" baseline="-25000" dirty="0"/>
              <a:t>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e, ovviamente, nessun ingresso può cambiare </a:t>
            </a:r>
            <a:r>
              <a:rPr lang="it-IT" sz="1600" dirty="0" err="1"/>
              <a:t>finchè</a:t>
            </a:r>
            <a:r>
              <a:rPr lang="it-IT" sz="1600" dirty="0"/>
              <a:t> il transitorio non si è estinto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69A833A1-181D-43E1-B002-82E36AE3F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77" y="745596"/>
            <a:ext cx="2574196" cy="15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 build="p"/>
      <p:bldP spid="50" grpId="0" build="p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2258" y="157098"/>
            <a:ext cx="6939483" cy="615553"/>
          </a:xfrm>
        </p:spPr>
        <p:txBody>
          <a:bodyPr/>
          <a:lstStyle/>
          <a:p>
            <a:r>
              <a:rPr lang="it-IT" sz="4000"/>
              <a:t>SUGGERIMENTI </a:t>
            </a:r>
            <a:r>
              <a:rPr lang="it-IT" sz="4000" dirty="0"/>
              <a:t>E DOMANDE</a:t>
            </a:r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90498" y="990600"/>
            <a:ext cx="8763002" cy="5616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kern="0" dirty="0">
                <a:latin typeface="+mj-lt"/>
              </a:rPr>
              <a:t>Si dimostri che il FF-SR è una rete sequenziale</a:t>
            </a:r>
          </a:p>
          <a:p>
            <a:pPr marL="269875" indent="-269875">
              <a:buFont typeface="+mj-lt"/>
              <a:buAutoNum type="arabicPeriod"/>
            </a:pPr>
            <a:endParaRPr lang="it-IT" sz="1800" kern="0" dirty="0">
              <a:latin typeface="+mj-lt"/>
            </a:endParaRPr>
          </a:p>
          <a:p>
            <a:r>
              <a:rPr lang="it-IT" sz="1800" kern="0" dirty="0">
                <a:latin typeface="+mj-lt"/>
              </a:rPr>
              <a:t>Prima di proseguire con le Reti Sequenziali Sincrone:</a:t>
            </a:r>
          </a:p>
          <a:p>
            <a:pPr marL="269875" indent="-269875">
              <a:buFont typeface="+mj-lt"/>
              <a:buAutoNum type="arabicPeriod"/>
            </a:pPr>
            <a:r>
              <a:rPr lang="it-IT" sz="1800" kern="0" dirty="0">
                <a:latin typeface="+mj-lt"/>
              </a:rPr>
              <a:t>si studino su VIRTUALE le slide al link denominato </a:t>
            </a:r>
            <a:r>
              <a:rPr lang="it-IT" sz="1800" i="1" kern="0" dirty="0">
                <a:latin typeface="+mj-lt"/>
              </a:rPr>
              <a:t>Flip flop SR - LATCH CD - D  e riepilogo sulle RSA (</a:t>
            </a:r>
            <a:r>
              <a:rPr lang="it-IT" sz="1800" kern="0" dirty="0">
                <a:latin typeface="+mj-lt"/>
                <a:hlinkClick r:id="rId2"/>
              </a:rPr>
              <a:t>https://virtuale.unibo.it/mod/unibores/view.php?id=1324452</a:t>
            </a:r>
            <a:r>
              <a:rPr lang="it-IT" sz="1800" kern="0" dirty="0">
                <a:latin typeface="+mj-lt"/>
              </a:rPr>
              <a:t>) successivo al link che porta a questo file, che contengono: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kern="0" dirty="0">
                <a:latin typeface="+mj-lt"/>
              </a:rPr>
              <a:t> </a:t>
            </a:r>
            <a:r>
              <a:rPr lang="it-IT" kern="0" dirty="0">
                <a:latin typeface="+mj-lt"/>
                <a:cs typeface="Times New Roman"/>
              </a:rPr>
              <a:t>un riepilogo sulle R.S.A. e con esempi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kern="0" dirty="0">
                <a:latin typeface="+mj-lt"/>
                <a:cs typeface="Times New Roman"/>
              </a:rPr>
              <a:t>Un riepilogo </a:t>
            </a:r>
            <a:r>
              <a:rPr lang="it-IT" kern="0" dirty="0" err="1">
                <a:latin typeface="+mj-lt"/>
                <a:cs typeface="Times New Roman"/>
              </a:rPr>
              <a:t>sull</a:t>
            </a:r>
            <a:r>
              <a:rPr lang="it-IT" kern="0" dirty="0">
                <a:latin typeface="+mj-lt"/>
                <a:cs typeface="Times New Roman"/>
              </a:rPr>
              <a:t> FF-SR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kern="0" dirty="0">
                <a:latin typeface="+mj-lt"/>
                <a:cs typeface="Times New Roman"/>
              </a:rPr>
              <a:t>Una descrizione del LATCH CD e del FF-D</a:t>
            </a:r>
            <a:endParaRPr lang="it-IT" kern="0" dirty="0">
              <a:latin typeface="+mj-lt"/>
            </a:endParaRPr>
          </a:p>
          <a:p>
            <a:pPr marL="269875" indent="-269875">
              <a:spcBef>
                <a:spcPts val="600"/>
              </a:spcBef>
              <a:buFont typeface="+mj-lt"/>
              <a:buAutoNum type="arabicPeriod"/>
            </a:pPr>
            <a:r>
              <a:rPr lang="it-IT" sz="1800" kern="0" dirty="0">
                <a:latin typeface="+mj-lt"/>
              </a:rPr>
              <a:t>Si scriva poi una descrizione a parole del LATCH CD e lo si progetti a partire da questa descrizione a parole</a:t>
            </a:r>
          </a:p>
          <a:p>
            <a:pPr marL="269875" indent="-269875">
              <a:buFont typeface="+mj-lt"/>
              <a:buAutoNum type="arabicPeriod"/>
            </a:pPr>
            <a:endParaRPr lang="it-IT" sz="1800" kern="0" dirty="0">
              <a:latin typeface="+mj-lt"/>
            </a:endParaRPr>
          </a:p>
          <a:p>
            <a:pPr marL="269875" indent="-269875">
              <a:buFont typeface="+mj-lt"/>
              <a:buAutoNum type="arabicPeriod"/>
            </a:pPr>
            <a:r>
              <a:rPr lang="it-IT" sz="1800" kern="0" dirty="0">
                <a:latin typeface="+mj-lt"/>
              </a:rPr>
              <a:t>Si dimostri che questa sintesi  è equivalente a quella  realizzata a partire dal FF-SR</a:t>
            </a:r>
          </a:p>
          <a:p>
            <a:pPr marL="269875" indent="-269875">
              <a:buFont typeface="+mj-lt"/>
              <a:buAutoNum type="arabicPeriod"/>
            </a:pPr>
            <a:endParaRPr lang="it-IT" sz="1800" kern="0" dirty="0">
              <a:latin typeface="+mj-lt"/>
            </a:endParaRPr>
          </a:p>
          <a:p>
            <a:pPr marL="269875" indent="-269875">
              <a:buFont typeface="+mj-lt"/>
              <a:buAutoNum type="arabicPeriod"/>
            </a:pPr>
            <a:r>
              <a:rPr lang="it-IT" sz="1800" kern="0" dirty="0">
                <a:latin typeface="+mj-lt"/>
              </a:rPr>
              <a:t>Si studi sul medesimo file il FF-D e, in particolare, si cerchi di capire a fondo la slide n. </a:t>
            </a:r>
            <a:r>
              <a:rPr lang="it-IT" sz="1800" b="1" kern="0" dirty="0">
                <a:solidFill>
                  <a:srgbClr val="FF0000"/>
                </a:solidFill>
                <a:latin typeface="+mj-lt"/>
              </a:rPr>
              <a:t>45 (</a:t>
            </a:r>
            <a:r>
              <a:rPr lang="it-IT" sz="1800" b="1" kern="0" dirty="0" err="1">
                <a:solidFill>
                  <a:srgbClr val="FF0000"/>
                </a:solidFill>
                <a:latin typeface="+mj-lt"/>
              </a:rPr>
              <a:t>dds</a:t>
            </a:r>
            <a:r>
              <a:rPr lang="it-IT" sz="1800" b="1" kern="0" dirty="0">
                <a:solidFill>
                  <a:srgbClr val="FF0000"/>
                </a:solidFill>
                <a:latin typeface="+mj-lt"/>
              </a:rPr>
              <a:t> del FF-D Master Slave)  </a:t>
            </a:r>
            <a:r>
              <a:rPr lang="it-IT" sz="1800" kern="0" dirty="0">
                <a:latin typeface="+mj-lt"/>
              </a:rPr>
              <a:t>e le slide </a:t>
            </a:r>
            <a:r>
              <a:rPr lang="it-IT" sz="1800" b="1" kern="0" dirty="0">
                <a:solidFill>
                  <a:srgbClr val="FF0000"/>
                </a:solidFill>
                <a:latin typeface="+mj-lt"/>
              </a:rPr>
              <a:t>dalla n. 51  alla n. 55 </a:t>
            </a:r>
            <a:r>
              <a:rPr lang="it-IT" sz="1800" kern="0" dirty="0">
                <a:latin typeface="+mj-lt"/>
              </a:rPr>
              <a:t>(impiego del FF-D nelle Reti Sequenziali Sincrone)</a:t>
            </a:r>
          </a:p>
          <a:p>
            <a:pPr marL="269875" indent="-269875">
              <a:buFont typeface="+mj-lt"/>
              <a:buAutoNum type="arabicPeriod"/>
            </a:pPr>
            <a:endParaRPr lang="it-IT" sz="1800" kern="0" dirty="0">
              <a:latin typeface="+mj-lt"/>
            </a:endParaRPr>
          </a:p>
          <a:p>
            <a:pPr marL="269875" indent="-269875">
              <a:buFont typeface="+mj-lt"/>
              <a:buAutoNum type="arabicPeriod"/>
            </a:pPr>
            <a:r>
              <a:rPr lang="it-IT" sz="1800" kern="0" dirty="0">
                <a:latin typeface="+mj-lt"/>
              </a:rPr>
              <a:t>Si ripassino le slide del medesimo file con l’obiettivo di assicurarsi di aver compreso lo studio delle Reti Sequenziali Asincrone svolte fino a questo punto del corso</a:t>
            </a:r>
          </a:p>
        </p:txBody>
      </p:sp>
    </p:spTree>
    <p:extLst>
      <p:ext uri="{BB962C8B-B14F-4D97-AF65-F5344CB8AC3E}">
        <p14:creationId xmlns:p14="http://schemas.microsoft.com/office/powerpoint/2010/main" val="15776045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2258" y="157098"/>
            <a:ext cx="8041742" cy="1292662"/>
          </a:xfrm>
        </p:spPr>
        <p:txBody>
          <a:bodyPr/>
          <a:lstStyle/>
          <a:p>
            <a:r>
              <a:rPr lang="it-IT" dirty="0"/>
              <a:t>RIEPILOGO SUI LATCH STUDIATI</a:t>
            </a:r>
            <a:br>
              <a:rPr lang="it-IT" dirty="0"/>
            </a:br>
            <a:r>
              <a:rPr lang="it-IT" dirty="0"/>
              <a:t>Black Box, struttura  e equazioni caratteristiche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9783" y="1269439"/>
            <a:ext cx="4434434" cy="369332"/>
          </a:xfrm>
        </p:spPr>
        <p:txBody>
          <a:bodyPr/>
          <a:lstStyle/>
          <a:p>
            <a:r>
              <a:rPr lang="it-IT" sz="2400" b="1" dirty="0">
                <a:latin typeface="+mn-lt"/>
              </a:rPr>
              <a:t>FF-SR detto anche LATCH SR</a:t>
            </a:r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5764896" y="3643170"/>
            <a:ext cx="310060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kern="0" dirty="0">
                <a:latin typeface="+mn-lt"/>
              </a:rPr>
              <a:t>EQUAZIONE CARATTERISTICA DEL LATCH CD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66707" y="441885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/>
              <a:t>Y = </a:t>
            </a:r>
            <a:r>
              <a:rPr lang="it-IT" altLang="it-IT" sz="2400" b="1" dirty="0">
                <a:solidFill>
                  <a:srgbClr val="336600"/>
                </a:solidFill>
              </a:rPr>
              <a:t>CD </a:t>
            </a:r>
            <a:r>
              <a:rPr lang="it-IT" altLang="it-IT" sz="2400" b="1" dirty="0"/>
              <a:t>+</a:t>
            </a:r>
            <a:r>
              <a:rPr lang="it-IT" altLang="it-IT" sz="2400" b="1" dirty="0">
                <a:solidFill>
                  <a:srgbClr val="FF0000"/>
                </a:solidFill>
              </a:rPr>
              <a:t> C’ y </a:t>
            </a:r>
            <a:r>
              <a:rPr lang="it-IT" altLang="it-IT" sz="2400" b="1" dirty="0"/>
              <a:t>+ D y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12193" y="208082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/>
              <a:t>Y = </a:t>
            </a:r>
            <a:r>
              <a:rPr lang="it-IT" altLang="it-IT" sz="2400" b="1" dirty="0">
                <a:solidFill>
                  <a:srgbClr val="336600"/>
                </a:solidFill>
              </a:rPr>
              <a:t>S + </a:t>
            </a:r>
            <a:r>
              <a:rPr lang="it-IT" altLang="it-IT" sz="2400" b="1" dirty="0" err="1">
                <a:solidFill>
                  <a:srgbClr val="336600"/>
                </a:solidFill>
              </a:rPr>
              <a:t>R’y</a:t>
            </a:r>
            <a:endParaRPr lang="it-IT" altLang="it-IT" sz="2400" b="1" dirty="0"/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5725989" y="1249825"/>
            <a:ext cx="33528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kern="0" dirty="0">
                <a:latin typeface="+mn-lt"/>
              </a:rPr>
              <a:t>EQUAZIONE CARATTERISTICA DEL FF-SR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7315199" y="1924607"/>
            <a:ext cx="16573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Requisito: S.R = 0</a:t>
            </a:r>
          </a:p>
          <a:p>
            <a:pPr algn="ctr"/>
            <a:r>
              <a:rPr lang="it-IT" sz="1600" dirty="0"/>
              <a:t>Fatto notevole: </a:t>
            </a:r>
            <a:br>
              <a:rPr lang="it-IT" sz="1600" dirty="0"/>
            </a:br>
            <a:r>
              <a:rPr lang="it-IT" sz="1600" dirty="0"/>
              <a:t>Y=y se S=R=0 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6960501" y="5115541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Comportamento: </a:t>
            </a:r>
            <a:br>
              <a:rPr lang="it-IT" sz="1600" dirty="0"/>
            </a:br>
            <a:r>
              <a:rPr lang="it-IT" sz="1600" dirty="0" err="1"/>
              <a:t>if</a:t>
            </a:r>
            <a:r>
              <a:rPr lang="it-IT" sz="1600" dirty="0"/>
              <a:t> C=1  </a:t>
            </a:r>
            <a:r>
              <a:rPr lang="it-IT" sz="1600" dirty="0" err="1"/>
              <a:t>than</a:t>
            </a:r>
            <a:r>
              <a:rPr lang="it-IT" sz="1600" dirty="0"/>
              <a:t> Y=D  	else  Y=y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923042" y="4927569"/>
            <a:ext cx="873272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C      Q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D     /Q</a:t>
            </a:r>
          </a:p>
        </p:txBody>
      </p:sp>
      <p:grpSp>
        <p:nvGrpSpPr>
          <p:cNvPr id="60" name="Gruppo 59"/>
          <p:cNvGrpSpPr/>
          <p:nvPr/>
        </p:nvGrpSpPr>
        <p:grpSpPr>
          <a:xfrm>
            <a:off x="2995986" y="4792486"/>
            <a:ext cx="2566431" cy="1559094"/>
            <a:chOff x="2815528" y="4308306"/>
            <a:chExt cx="2566431" cy="1559094"/>
          </a:xfrm>
        </p:grpSpPr>
        <p:sp>
          <p:nvSpPr>
            <p:cNvPr id="32" name="Rectangle 54"/>
            <p:cNvSpPr>
              <a:spLocks noChangeArrowheads="1"/>
            </p:cNvSpPr>
            <p:nvPr/>
          </p:nvSpPr>
          <p:spPr bwMode="auto">
            <a:xfrm>
              <a:off x="2895600" y="4308306"/>
              <a:ext cx="2352864" cy="155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34" name="Group 63"/>
            <p:cNvGrpSpPr>
              <a:grpSpLocks/>
            </p:cNvGrpSpPr>
            <p:nvPr/>
          </p:nvGrpSpPr>
          <p:grpSpPr bwMode="auto">
            <a:xfrm>
              <a:off x="3921272" y="4477915"/>
              <a:ext cx="1460687" cy="1294178"/>
              <a:chOff x="4748" y="2976"/>
              <a:chExt cx="964" cy="941"/>
            </a:xfrm>
          </p:grpSpPr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748" y="2976"/>
                <a:ext cx="816" cy="912"/>
              </a:xfrm>
              <a:prstGeom prst="rect">
                <a:avLst/>
              </a:prstGeom>
              <a:solidFill>
                <a:srgbClr val="CCFF33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 b="1"/>
              </a:p>
            </p:txBody>
          </p:sp>
          <p:sp>
            <p:nvSpPr>
              <p:cNvPr id="36" name="Line 55"/>
              <p:cNvSpPr>
                <a:spLocks noChangeShapeType="1"/>
              </p:cNvSpPr>
              <p:nvPr/>
            </p:nvSpPr>
            <p:spPr bwMode="auto">
              <a:xfrm>
                <a:off x="5568" y="316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" name="Line 56"/>
              <p:cNvSpPr>
                <a:spLocks noChangeShapeType="1"/>
              </p:cNvSpPr>
              <p:nvPr/>
            </p:nvSpPr>
            <p:spPr bwMode="auto">
              <a:xfrm>
                <a:off x="5568" y="3640"/>
                <a:ext cx="144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" name="Text Box 60"/>
              <p:cNvSpPr txBox="1">
                <a:spLocks noChangeArrowheads="1"/>
              </p:cNvSpPr>
              <p:nvPr/>
            </p:nvSpPr>
            <p:spPr bwMode="auto">
              <a:xfrm>
                <a:off x="4752" y="3044"/>
                <a:ext cx="864" cy="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S         Q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        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R        Q</a:t>
                </a:r>
              </a:p>
            </p:txBody>
          </p:sp>
        </p:grpSp>
        <p:grpSp>
          <p:nvGrpSpPr>
            <p:cNvPr id="40" name="Group 35"/>
            <p:cNvGrpSpPr>
              <a:grpSpLocks/>
            </p:cNvGrpSpPr>
            <p:nvPr/>
          </p:nvGrpSpPr>
          <p:grpSpPr bwMode="auto">
            <a:xfrm>
              <a:off x="3432590" y="4577724"/>
              <a:ext cx="480773" cy="516943"/>
              <a:chOff x="2245" y="1306"/>
              <a:chExt cx="532" cy="494"/>
            </a:xfrm>
          </p:grpSpPr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2245" y="1306"/>
                <a:ext cx="304" cy="494"/>
              </a:xfrm>
              <a:custGeom>
                <a:avLst/>
                <a:gdLst>
                  <a:gd name="T0" fmla="*/ 304 w 304"/>
                  <a:gd name="T1" fmla="*/ 0 h 494"/>
                  <a:gd name="T2" fmla="*/ 0 w 304"/>
                  <a:gd name="T3" fmla="*/ 0 h 494"/>
                  <a:gd name="T4" fmla="*/ 0 w 304"/>
                  <a:gd name="T5" fmla="*/ 494 h 494"/>
                  <a:gd name="T6" fmla="*/ 304 w 304"/>
                  <a:gd name="T7" fmla="*/ 492 h 4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4" h="494">
                    <a:moveTo>
                      <a:pt x="304" y="0"/>
                    </a:moveTo>
                    <a:lnTo>
                      <a:pt x="0" y="0"/>
                    </a:lnTo>
                    <a:lnTo>
                      <a:pt x="0" y="494"/>
                    </a:lnTo>
                    <a:lnTo>
                      <a:pt x="304" y="492"/>
                    </a:lnTo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2549" y="1306"/>
                <a:ext cx="228" cy="492"/>
              </a:xfrm>
              <a:custGeom>
                <a:avLst/>
                <a:gdLst>
                  <a:gd name="T0" fmla="*/ 0 w 228"/>
                  <a:gd name="T1" fmla="*/ 492 h 492"/>
                  <a:gd name="T2" fmla="*/ 54 w 228"/>
                  <a:gd name="T3" fmla="*/ 476 h 492"/>
                  <a:gd name="T4" fmla="*/ 100 w 228"/>
                  <a:gd name="T5" fmla="*/ 454 h 492"/>
                  <a:gd name="T6" fmla="*/ 120 w 228"/>
                  <a:gd name="T7" fmla="*/ 440 h 492"/>
                  <a:gd name="T8" fmla="*/ 138 w 228"/>
                  <a:gd name="T9" fmla="*/ 426 h 492"/>
                  <a:gd name="T10" fmla="*/ 172 w 228"/>
                  <a:gd name="T11" fmla="*/ 394 h 492"/>
                  <a:gd name="T12" fmla="*/ 196 w 228"/>
                  <a:gd name="T13" fmla="*/ 358 h 492"/>
                  <a:gd name="T14" fmla="*/ 206 w 228"/>
                  <a:gd name="T15" fmla="*/ 338 h 492"/>
                  <a:gd name="T16" fmla="*/ 214 w 228"/>
                  <a:gd name="T17" fmla="*/ 320 h 492"/>
                  <a:gd name="T18" fmla="*/ 224 w 228"/>
                  <a:gd name="T19" fmla="*/ 280 h 492"/>
                  <a:gd name="T20" fmla="*/ 228 w 228"/>
                  <a:gd name="T21" fmla="*/ 238 h 492"/>
                  <a:gd name="T22" fmla="*/ 224 w 228"/>
                  <a:gd name="T23" fmla="*/ 198 h 492"/>
                  <a:gd name="T24" fmla="*/ 214 w 228"/>
                  <a:gd name="T25" fmla="*/ 158 h 492"/>
                  <a:gd name="T26" fmla="*/ 196 w 228"/>
                  <a:gd name="T27" fmla="*/ 122 h 492"/>
                  <a:gd name="T28" fmla="*/ 172 w 228"/>
                  <a:gd name="T29" fmla="*/ 88 h 492"/>
                  <a:gd name="T30" fmla="*/ 156 w 228"/>
                  <a:gd name="T31" fmla="*/ 72 h 492"/>
                  <a:gd name="T32" fmla="*/ 138 w 228"/>
                  <a:gd name="T33" fmla="*/ 58 h 492"/>
                  <a:gd name="T34" fmla="*/ 130 w 228"/>
                  <a:gd name="T35" fmla="*/ 50 h 492"/>
                  <a:gd name="T36" fmla="*/ 120 w 228"/>
                  <a:gd name="T37" fmla="*/ 44 h 492"/>
                  <a:gd name="T38" fmla="*/ 100 w 228"/>
                  <a:gd name="T39" fmla="*/ 32 h 492"/>
                  <a:gd name="T40" fmla="*/ 54 w 228"/>
                  <a:gd name="T41" fmla="*/ 12 h 492"/>
                  <a:gd name="T42" fmla="*/ 0 w 228"/>
                  <a:gd name="T43" fmla="*/ 0 h 4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8" h="492">
                    <a:moveTo>
                      <a:pt x="0" y="492"/>
                    </a:moveTo>
                    <a:lnTo>
                      <a:pt x="54" y="476"/>
                    </a:lnTo>
                    <a:lnTo>
                      <a:pt x="100" y="454"/>
                    </a:lnTo>
                    <a:lnTo>
                      <a:pt x="120" y="440"/>
                    </a:lnTo>
                    <a:lnTo>
                      <a:pt x="138" y="426"/>
                    </a:lnTo>
                    <a:lnTo>
                      <a:pt x="172" y="394"/>
                    </a:lnTo>
                    <a:lnTo>
                      <a:pt x="196" y="358"/>
                    </a:lnTo>
                    <a:lnTo>
                      <a:pt x="206" y="338"/>
                    </a:lnTo>
                    <a:lnTo>
                      <a:pt x="214" y="320"/>
                    </a:lnTo>
                    <a:lnTo>
                      <a:pt x="224" y="280"/>
                    </a:lnTo>
                    <a:lnTo>
                      <a:pt x="228" y="238"/>
                    </a:lnTo>
                    <a:lnTo>
                      <a:pt x="224" y="198"/>
                    </a:lnTo>
                    <a:lnTo>
                      <a:pt x="214" y="158"/>
                    </a:lnTo>
                    <a:lnTo>
                      <a:pt x="196" y="122"/>
                    </a:lnTo>
                    <a:lnTo>
                      <a:pt x="172" y="88"/>
                    </a:lnTo>
                    <a:lnTo>
                      <a:pt x="156" y="72"/>
                    </a:lnTo>
                    <a:lnTo>
                      <a:pt x="138" y="58"/>
                    </a:lnTo>
                    <a:lnTo>
                      <a:pt x="130" y="50"/>
                    </a:lnTo>
                    <a:lnTo>
                      <a:pt x="120" y="44"/>
                    </a:lnTo>
                    <a:lnTo>
                      <a:pt x="100" y="32"/>
                    </a:lnTo>
                    <a:lnTo>
                      <a:pt x="54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3432590" y="5198055"/>
              <a:ext cx="480773" cy="516943"/>
              <a:chOff x="2245" y="1306"/>
              <a:chExt cx="532" cy="494"/>
            </a:xfrm>
          </p:grpSpPr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2245" y="1306"/>
                <a:ext cx="304" cy="494"/>
              </a:xfrm>
              <a:custGeom>
                <a:avLst/>
                <a:gdLst>
                  <a:gd name="T0" fmla="*/ 304 w 304"/>
                  <a:gd name="T1" fmla="*/ 0 h 494"/>
                  <a:gd name="T2" fmla="*/ 0 w 304"/>
                  <a:gd name="T3" fmla="*/ 0 h 494"/>
                  <a:gd name="T4" fmla="*/ 0 w 304"/>
                  <a:gd name="T5" fmla="*/ 494 h 494"/>
                  <a:gd name="T6" fmla="*/ 304 w 304"/>
                  <a:gd name="T7" fmla="*/ 492 h 4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4" h="494">
                    <a:moveTo>
                      <a:pt x="304" y="0"/>
                    </a:moveTo>
                    <a:lnTo>
                      <a:pt x="0" y="0"/>
                    </a:lnTo>
                    <a:lnTo>
                      <a:pt x="0" y="494"/>
                    </a:lnTo>
                    <a:lnTo>
                      <a:pt x="304" y="492"/>
                    </a:lnTo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2549" y="1306"/>
                <a:ext cx="228" cy="492"/>
              </a:xfrm>
              <a:custGeom>
                <a:avLst/>
                <a:gdLst>
                  <a:gd name="T0" fmla="*/ 0 w 228"/>
                  <a:gd name="T1" fmla="*/ 492 h 492"/>
                  <a:gd name="T2" fmla="*/ 54 w 228"/>
                  <a:gd name="T3" fmla="*/ 476 h 492"/>
                  <a:gd name="T4" fmla="*/ 100 w 228"/>
                  <a:gd name="T5" fmla="*/ 454 h 492"/>
                  <a:gd name="T6" fmla="*/ 120 w 228"/>
                  <a:gd name="T7" fmla="*/ 440 h 492"/>
                  <a:gd name="T8" fmla="*/ 138 w 228"/>
                  <a:gd name="T9" fmla="*/ 426 h 492"/>
                  <a:gd name="T10" fmla="*/ 172 w 228"/>
                  <a:gd name="T11" fmla="*/ 394 h 492"/>
                  <a:gd name="T12" fmla="*/ 196 w 228"/>
                  <a:gd name="T13" fmla="*/ 358 h 492"/>
                  <a:gd name="T14" fmla="*/ 206 w 228"/>
                  <a:gd name="T15" fmla="*/ 338 h 492"/>
                  <a:gd name="T16" fmla="*/ 214 w 228"/>
                  <a:gd name="T17" fmla="*/ 320 h 492"/>
                  <a:gd name="T18" fmla="*/ 224 w 228"/>
                  <a:gd name="T19" fmla="*/ 280 h 492"/>
                  <a:gd name="T20" fmla="*/ 228 w 228"/>
                  <a:gd name="T21" fmla="*/ 238 h 492"/>
                  <a:gd name="T22" fmla="*/ 224 w 228"/>
                  <a:gd name="T23" fmla="*/ 198 h 492"/>
                  <a:gd name="T24" fmla="*/ 214 w 228"/>
                  <a:gd name="T25" fmla="*/ 158 h 492"/>
                  <a:gd name="T26" fmla="*/ 196 w 228"/>
                  <a:gd name="T27" fmla="*/ 122 h 492"/>
                  <a:gd name="T28" fmla="*/ 172 w 228"/>
                  <a:gd name="T29" fmla="*/ 88 h 492"/>
                  <a:gd name="T30" fmla="*/ 156 w 228"/>
                  <a:gd name="T31" fmla="*/ 72 h 492"/>
                  <a:gd name="T32" fmla="*/ 138 w 228"/>
                  <a:gd name="T33" fmla="*/ 58 h 492"/>
                  <a:gd name="T34" fmla="*/ 130 w 228"/>
                  <a:gd name="T35" fmla="*/ 50 h 492"/>
                  <a:gd name="T36" fmla="*/ 120 w 228"/>
                  <a:gd name="T37" fmla="*/ 44 h 492"/>
                  <a:gd name="T38" fmla="*/ 100 w 228"/>
                  <a:gd name="T39" fmla="*/ 32 h 492"/>
                  <a:gd name="T40" fmla="*/ 54 w 228"/>
                  <a:gd name="T41" fmla="*/ 12 h 492"/>
                  <a:gd name="T42" fmla="*/ 0 w 228"/>
                  <a:gd name="T43" fmla="*/ 0 h 4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8" h="492">
                    <a:moveTo>
                      <a:pt x="0" y="492"/>
                    </a:moveTo>
                    <a:lnTo>
                      <a:pt x="54" y="476"/>
                    </a:lnTo>
                    <a:lnTo>
                      <a:pt x="100" y="454"/>
                    </a:lnTo>
                    <a:lnTo>
                      <a:pt x="120" y="440"/>
                    </a:lnTo>
                    <a:lnTo>
                      <a:pt x="138" y="426"/>
                    </a:lnTo>
                    <a:lnTo>
                      <a:pt x="172" y="394"/>
                    </a:lnTo>
                    <a:lnTo>
                      <a:pt x="196" y="358"/>
                    </a:lnTo>
                    <a:lnTo>
                      <a:pt x="206" y="338"/>
                    </a:lnTo>
                    <a:lnTo>
                      <a:pt x="214" y="320"/>
                    </a:lnTo>
                    <a:lnTo>
                      <a:pt x="224" y="280"/>
                    </a:lnTo>
                    <a:lnTo>
                      <a:pt x="228" y="238"/>
                    </a:lnTo>
                    <a:lnTo>
                      <a:pt x="224" y="198"/>
                    </a:lnTo>
                    <a:lnTo>
                      <a:pt x="214" y="158"/>
                    </a:lnTo>
                    <a:lnTo>
                      <a:pt x="196" y="122"/>
                    </a:lnTo>
                    <a:lnTo>
                      <a:pt x="172" y="88"/>
                    </a:lnTo>
                    <a:lnTo>
                      <a:pt x="156" y="72"/>
                    </a:lnTo>
                    <a:lnTo>
                      <a:pt x="138" y="58"/>
                    </a:lnTo>
                    <a:lnTo>
                      <a:pt x="130" y="50"/>
                    </a:lnTo>
                    <a:lnTo>
                      <a:pt x="120" y="44"/>
                    </a:lnTo>
                    <a:lnTo>
                      <a:pt x="100" y="32"/>
                    </a:lnTo>
                    <a:lnTo>
                      <a:pt x="54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3261600" y="4709787"/>
              <a:ext cx="165202" cy="9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968331" y="5034358"/>
              <a:ext cx="464258" cy="183609"/>
            </a:xfrm>
            <a:custGeom>
              <a:avLst/>
              <a:gdLst>
                <a:gd name="T0" fmla="*/ 0 w 336"/>
                <a:gd name="T1" fmla="*/ 144 h 144"/>
                <a:gd name="T2" fmla="*/ 144 w 336"/>
                <a:gd name="T3" fmla="*/ 144 h 144"/>
                <a:gd name="T4" fmla="*/ 144 w 336"/>
                <a:gd name="T5" fmla="*/ 0 h 144"/>
                <a:gd name="T6" fmla="*/ 336 w 336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144">
                  <a:moveTo>
                    <a:pt x="0" y="144"/>
                  </a:moveTo>
                  <a:lnTo>
                    <a:pt x="144" y="144"/>
                  </a:lnTo>
                  <a:lnTo>
                    <a:pt x="144" y="0"/>
                  </a:lnTo>
                  <a:lnTo>
                    <a:pt x="336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3313636" y="5473758"/>
              <a:ext cx="118954" cy="1378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165676" y="5232518"/>
              <a:ext cx="145382" cy="317440"/>
            </a:xfrm>
            <a:custGeom>
              <a:avLst/>
              <a:gdLst>
                <a:gd name="T0" fmla="*/ 0 w 96"/>
                <a:gd name="T1" fmla="*/ 0 h 240"/>
                <a:gd name="T2" fmla="*/ 0 w 96"/>
                <a:gd name="T3" fmla="*/ 240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lnTo>
                    <a:pt x="0" y="240"/>
                  </a:lnTo>
                  <a:lnTo>
                    <a:pt x="96" y="24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2819400" y="4715575"/>
              <a:ext cx="616907" cy="594484"/>
            </a:xfrm>
            <a:custGeom>
              <a:avLst/>
              <a:gdLst>
                <a:gd name="T0" fmla="*/ 0 w 336"/>
                <a:gd name="T1" fmla="*/ 0 h 432"/>
                <a:gd name="T2" fmla="*/ 240 w 336"/>
                <a:gd name="T3" fmla="*/ 0 h 432"/>
                <a:gd name="T4" fmla="*/ 240 w 336"/>
                <a:gd name="T5" fmla="*/ 432 h 432"/>
                <a:gd name="T6" fmla="*/ 336 w 336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336" y="432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Text Box 61"/>
            <p:cNvSpPr txBox="1">
              <a:spLocks noChangeArrowheads="1"/>
            </p:cNvSpPr>
            <p:nvPr/>
          </p:nvSpPr>
          <p:spPr bwMode="auto">
            <a:xfrm>
              <a:off x="2815528" y="4647951"/>
              <a:ext cx="34408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C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400" b="1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D </a:t>
              </a:r>
            </a:p>
          </p:txBody>
        </p:sp>
        <p:cxnSp>
          <p:nvCxnSpPr>
            <p:cNvPr id="53" name="Connettore diritto 52"/>
            <p:cNvCxnSpPr/>
            <p:nvPr/>
          </p:nvCxnSpPr>
          <p:spPr>
            <a:xfrm>
              <a:off x="2817196" y="5211164"/>
              <a:ext cx="326616" cy="5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ttore 2 55"/>
          <p:cNvCxnSpPr/>
          <p:nvPr/>
        </p:nvCxnSpPr>
        <p:spPr>
          <a:xfrm>
            <a:off x="180124" y="5107551"/>
            <a:ext cx="754049" cy="1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V="1">
            <a:off x="180124" y="5684891"/>
            <a:ext cx="742917" cy="107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1796313" y="5086489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1796313" y="566129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uppo 102"/>
          <p:cNvGrpSpPr/>
          <p:nvPr/>
        </p:nvGrpSpPr>
        <p:grpSpPr>
          <a:xfrm>
            <a:off x="-356814" y="1368529"/>
            <a:ext cx="5685250" cy="2769843"/>
            <a:chOff x="-356814" y="1368529"/>
            <a:chExt cx="5685250" cy="2769843"/>
          </a:xfrm>
        </p:grpSpPr>
        <p:sp>
          <p:nvSpPr>
            <p:cNvPr id="4" name="Segnaposto testo 2"/>
            <p:cNvSpPr txBox="1">
              <a:spLocks/>
            </p:cNvSpPr>
            <p:nvPr/>
          </p:nvSpPr>
          <p:spPr>
            <a:xfrm>
              <a:off x="1682016" y="3707485"/>
              <a:ext cx="1676400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>
                <a:defRPr sz="1600" b="0" i="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800" b="1" kern="0" dirty="0">
                  <a:latin typeface="+mn-lt"/>
                </a:rPr>
                <a:t>LATCH CD</a:t>
              </a:r>
            </a:p>
          </p:txBody>
        </p: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-356814" y="1948983"/>
              <a:ext cx="3433607" cy="1208567"/>
              <a:chOff x="312" y="611"/>
              <a:chExt cx="2507" cy="857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312" y="672"/>
                <a:ext cx="244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286" y="632"/>
                <a:ext cx="678" cy="759"/>
              </a:xfrm>
              <a:prstGeom prst="rect">
                <a:avLst/>
              </a:prstGeom>
              <a:solidFill>
                <a:srgbClr val="CC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 b="1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674" y="856"/>
                <a:ext cx="6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678" y="653"/>
                <a:ext cx="644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3300"/>
                    </a:solidFill>
                  </a:rPr>
                  <a:t>comando</a:t>
                </a:r>
                <a:endParaRPr lang="it-IT" altLang="it-IT" sz="1400" b="1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3300"/>
                    </a:solidFill>
                  </a:rPr>
                  <a:t>di set</a:t>
                </a:r>
                <a:endParaRPr lang="it-IT" altLang="it-IT" sz="1600" b="1" dirty="0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702" y="1254"/>
                <a:ext cx="59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703" y="1050"/>
                <a:ext cx="644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3300"/>
                    </a:solidFill>
                  </a:rPr>
                  <a:t>comando</a:t>
                </a:r>
                <a:endParaRPr lang="it-IT" altLang="it-IT" sz="1400" b="1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3300"/>
                    </a:solidFill>
                  </a:rPr>
                  <a:t>di reset</a:t>
                </a:r>
                <a:endParaRPr lang="it-IT" altLang="it-IT" sz="1600" b="1" dirty="0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1980" y="861"/>
                <a:ext cx="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1283" y="611"/>
                <a:ext cx="712" cy="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/>
                  <a:t>S       Q</a:t>
                </a:r>
                <a:br>
                  <a:rPr lang="it-IT" altLang="it-IT" sz="2400" b="1" dirty="0"/>
                </a:br>
                <a:r>
                  <a:rPr lang="it-IT" altLang="it-IT" sz="2400" b="1" dirty="0"/>
                  <a:t>    </a:t>
                </a:r>
                <a:r>
                  <a:rPr lang="it-IT" altLang="it-IT" sz="2000" b="1" dirty="0"/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/>
                  <a:t>R      Q</a:t>
                </a: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1929" y="827"/>
                <a:ext cx="890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chemeClr val="accent2"/>
                    </a:solidFill>
                  </a:rPr>
                  <a:t>Vista sul bit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chemeClr val="accent2"/>
                    </a:solidFill>
                  </a:rPr>
                  <a:t>in memoria</a:t>
                </a:r>
                <a:endParaRPr lang="it-IT" altLang="it-IT" sz="1400" b="1" dirty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1266" y="1140"/>
                <a:ext cx="7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1964" y="1246"/>
                <a:ext cx="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6" name="CasellaDiTesto 25"/>
            <p:cNvSpPr txBox="1"/>
            <p:nvPr/>
          </p:nvSpPr>
          <p:spPr>
            <a:xfrm>
              <a:off x="1547484" y="222293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/>
                <a:t>_</a:t>
              </a:r>
            </a:p>
          </p:txBody>
        </p:sp>
        <p:grpSp>
          <p:nvGrpSpPr>
            <p:cNvPr id="61" name="Group 3"/>
            <p:cNvGrpSpPr>
              <a:grpSpLocks/>
            </p:cNvGrpSpPr>
            <p:nvPr/>
          </p:nvGrpSpPr>
          <p:grpSpPr bwMode="auto">
            <a:xfrm>
              <a:off x="3684752" y="1699145"/>
              <a:ext cx="1632261" cy="1416812"/>
              <a:chOff x="3925" y="1188"/>
              <a:chExt cx="1819" cy="1822"/>
            </a:xfrm>
          </p:grpSpPr>
          <p:sp>
            <p:nvSpPr>
              <p:cNvPr id="62" name="Freeform 4"/>
              <p:cNvSpPr>
                <a:spLocks/>
              </p:cNvSpPr>
              <p:nvPr/>
            </p:nvSpPr>
            <p:spPr bwMode="auto">
              <a:xfrm>
                <a:off x="4176" y="1776"/>
                <a:ext cx="1200" cy="768"/>
              </a:xfrm>
              <a:custGeom>
                <a:avLst/>
                <a:gdLst>
                  <a:gd name="T0" fmla="*/ 1060 w 1152"/>
                  <a:gd name="T1" fmla="*/ 0 h 768"/>
                  <a:gd name="T2" fmla="*/ 1413 w 1152"/>
                  <a:gd name="T3" fmla="*/ 0 h 768"/>
                  <a:gd name="T4" fmla="*/ 1413 w 1152"/>
                  <a:gd name="T5" fmla="*/ 336 h 768"/>
                  <a:gd name="T6" fmla="*/ 0 w 1152"/>
                  <a:gd name="T7" fmla="*/ 576 h 768"/>
                  <a:gd name="T8" fmla="*/ 0 w 1152"/>
                  <a:gd name="T9" fmla="*/ 768 h 768"/>
                  <a:gd name="T10" fmla="*/ 354 w 1152"/>
                  <a:gd name="T11" fmla="*/ 768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2" h="768">
                    <a:moveTo>
                      <a:pt x="864" y="0"/>
                    </a:moveTo>
                    <a:lnTo>
                      <a:pt x="1152" y="0"/>
                    </a:lnTo>
                    <a:lnTo>
                      <a:pt x="1152" y="336"/>
                    </a:lnTo>
                    <a:lnTo>
                      <a:pt x="0" y="576"/>
                    </a:lnTo>
                    <a:lnTo>
                      <a:pt x="0" y="768"/>
                    </a:lnTo>
                    <a:lnTo>
                      <a:pt x="288" y="768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flipV="1">
                <a:off x="4176" y="1872"/>
                <a:ext cx="1200" cy="816"/>
              </a:xfrm>
              <a:custGeom>
                <a:avLst/>
                <a:gdLst>
                  <a:gd name="T0" fmla="*/ 1060 w 1152"/>
                  <a:gd name="T1" fmla="*/ 0 h 768"/>
                  <a:gd name="T2" fmla="*/ 1413 w 1152"/>
                  <a:gd name="T3" fmla="*/ 0 h 768"/>
                  <a:gd name="T4" fmla="*/ 1413 w 1152"/>
                  <a:gd name="T5" fmla="*/ 455 h 768"/>
                  <a:gd name="T6" fmla="*/ 0 w 1152"/>
                  <a:gd name="T7" fmla="*/ 780 h 768"/>
                  <a:gd name="T8" fmla="*/ 0 w 1152"/>
                  <a:gd name="T9" fmla="*/ 1040 h 768"/>
                  <a:gd name="T10" fmla="*/ 354 w 1152"/>
                  <a:gd name="T11" fmla="*/ 104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2" h="768">
                    <a:moveTo>
                      <a:pt x="864" y="0"/>
                    </a:moveTo>
                    <a:lnTo>
                      <a:pt x="1152" y="0"/>
                    </a:lnTo>
                    <a:lnTo>
                      <a:pt x="1152" y="336"/>
                    </a:lnTo>
                    <a:lnTo>
                      <a:pt x="0" y="576"/>
                    </a:lnTo>
                    <a:lnTo>
                      <a:pt x="0" y="768"/>
                    </a:lnTo>
                    <a:lnTo>
                      <a:pt x="288" y="768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4176" y="1632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" name="Line 7"/>
              <p:cNvSpPr>
                <a:spLocks noChangeShapeType="1"/>
              </p:cNvSpPr>
              <p:nvPr/>
            </p:nvSpPr>
            <p:spPr bwMode="auto">
              <a:xfrm>
                <a:off x="4176" y="278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66" name="Group 8"/>
              <p:cNvGrpSpPr>
                <a:grpSpLocks/>
              </p:cNvGrpSpPr>
              <p:nvPr/>
            </p:nvGrpSpPr>
            <p:grpSpPr bwMode="auto">
              <a:xfrm>
                <a:off x="4464" y="1584"/>
                <a:ext cx="624" cy="373"/>
                <a:chOff x="3504" y="768"/>
                <a:chExt cx="958" cy="495"/>
              </a:xfrm>
            </p:grpSpPr>
            <p:grpSp>
              <p:nvGrpSpPr>
                <p:cNvPr id="8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3504" y="768"/>
                  <a:ext cx="752" cy="495"/>
                  <a:chOff x="2135" y="2459"/>
                  <a:chExt cx="752" cy="495"/>
                </a:xfrm>
              </p:grpSpPr>
              <p:sp>
                <p:nvSpPr>
                  <p:cNvPr id="91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135" y="2459"/>
                    <a:ext cx="66" cy="494"/>
                  </a:xfrm>
                  <a:custGeom>
                    <a:avLst/>
                    <a:gdLst>
                      <a:gd name="T0" fmla="*/ 0 w 66"/>
                      <a:gd name="T1" fmla="*/ 494 h 494"/>
                      <a:gd name="T2" fmla="*/ 30 w 66"/>
                      <a:gd name="T3" fmla="*/ 426 h 494"/>
                      <a:gd name="T4" fmla="*/ 50 w 66"/>
                      <a:gd name="T5" fmla="*/ 364 h 494"/>
                      <a:gd name="T6" fmla="*/ 62 w 66"/>
                      <a:gd name="T7" fmla="*/ 304 h 494"/>
                      <a:gd name="T8" fmla="*/ 66 w 66"/>
                      <a:gd name="T9" fmla="*/ 274 h 494"/>
                      <a:gd name="T10" fmla="*/ 66 w 66"/>
                      <a:gd name="T11" fmla="*/ 246 h 494"/>
                      <a:gd name="T12" fmla="*/ 66 w 66"/>
                      <a:gd name="T13" fmla="*/ 218 h 494"/>
                      <a:gd name="T14" fmla="*/ 62 w 66"/>
                      <a:gd name="T15" fmla="*/ 188 h 494"/>
                      <a:gd name="T16" fmla="*/ 50 w 66"/>
                      <a:gd name="T17" fmla="*/ 130 h 494"/>
                      <a:gd name="T18" fmla="*/ 40 w 66"/>
                      <a:gd name="T19" fmla="*/ 100 h 494"/>
                      <a:gd name="T20" fmla="*/ 34 w 66"/>
                      <a:gd name="T21" fmla="*/ 84 h 494"/>
                      <a:gd name="T22" fmla="*/ 32 w 66"/>
                      <a:gd name="T23" fmla="*/ 76 h 494"/>
                      <a:gd name="T24" fmla="*/ 28 w 66"/>
                      <a:gd name="T25" fmla="*/ 68 h 494"/>
                      <a:gd name="T26" fmla="*/ 16 w 66"/>
                      <a:gd name="T27" fmla="*/ 34 h 494"/>
                      <a:gd name="T28" fmla="*/ 0 w 66"/>
                      <a:gd name="T29" fmla="*/ 0 h 4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494">
                        <a:moveTo>
                          <a:pt x="0" y="494"/>
                        </a:moveTo>
                        <a:lnTo>
                          <a:pt x="30" y="426"/>
                        </a:lnTo>
                        <a:lnTo>
                          <a:pt x="50" y="364"/>
                        </a:lnTo>
                        <a:lnTo>
                          <a:pt x="62" y="304"/>
                        </a:lnTo>
                        <a:lnTo>
                          <a:pt x="66" y="274"/>
                        </a:lnTo>
                        <a:lnTo>
                          <a:pt x="66" y="246"/>
                        </a:lnTo>
                        <a:lnTo>
                          <a:pt x="66" y="218"/>
                        </a:lnTo>
                        <a:lnTo>
                          <a:pt x="62" y="188"/>
                        </a:lnTo>
                        <a:lnTo>
                          <a:pt x="50" y="130"/>
                        </a:lnTo>
                        <a:lnTo>
                          <a:pt x="40" y="100"/>
                        </a:lnTo>
                        <a:lnTo>
                          <a:pt x="34" y="84"/>
                        </a:lnTo>
                        <a:lnTo>
                          <a:pt x="32" y="76"/>
                        </a:lnTo>
                        <a:lnTo>
                          <a:pt x="28" y="68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5" y="2459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2339" y="2459"/>
                    <a:ext cx="548" cy="248"/>
                  </a:xfrm>
                  <a:custGeom>
                    <a:avLst/>
                    <a:gdLst>
                      <a:gd name="T0" fmla="*/ 0 w 548"/>
                      <a:gd name="T1" fmla="*/ 0 h 248"/>
                      <a:gd name="T2" fmla="*/ 74 w 548"/>
                      <a:gd name="T3" fmla="*/ 8 h 248"/>
                      <a:gd name="T4" fmla="*/ 150 w 548"/>
                      <a:gd name="T5" fmla="*/ 20 h 248"/>
                      <a:gd name="T6" fmla="*/ 228 w 548"/>
                      <a:gd name="T7" fmla="*/ 38 h 248"/>
                      <a:gd name="T8" fmla="*/ 306 w 548"/>
                      <a:gd name="T9" fmla="*/ 64 h 248"/>
                      <a:gd name="T10" fmla="*/ 342 w 548"/>
                      <a:gd name="T11" fmla="*/ 78 h 248"/>
                      <a:gd name="T12" fmla="*/ 378 w 548"/>
                      <a:gd name="T13" fmla="*/ 96 h 248"/>
                      <a:gd name="T14" fmla="*/ 396 w 548"/>
                      <a:gd name="T15" fmla="*/ 106 h 248"/>
                      <a:gd name="T16" fmla="*/ 412 w 548"/>
                      <a:gd name="T17" fmla="*/ 116 h 248"/>
                      <a:gd name="T18" fmla="*/ 444 w 548"/>
                      <a:gd name="T19" fmla="*/ 136 h 248"/>
                      <a:gd name="T20" fmla="*/ 474 w 548"/>
                      <a:gd name="T21" fmla="*/ 160 h 248"/>
                      <a:gd name="T22" fmla="*/ 502 w 548"/>
                      <a:gd name="T23" fmla="*/ 188 h 248"/>
                      <a:gd name="T24" fmla="*/ 514 w 548"/>
                      <a:gd name="T25" fmla="*/ 202 h 248"/>
                      <a:gd name="T26" fmla="*/ 520 w 548"/>
                      <a:gd name="T27" fmla="*/ 208 h 248"/>
                      <a:gd name="T28" fmla="*/ 526 w 548"/>
                      <a:gd name="T29" fmla="*/ 216 h 248"/>
                      <a:gd name="T30" fmla="*/ 548 w 548"/>
                      <a:gd name="T31" fmla="*/ 248 h 2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48" h="248">
                        <a:moveTo>
                          <a:pt x="0" y="0"/>
                        </a:moveTo>
                        <a:lnTo>
                          <a:pt x="74" y="8"/>
                        </a:lnTo>
                        <a:lnTo>
                          <a:pt x="150" y="20"/>
                        </a:lnTo>
                        <a:lnTo>
                          <a:pt x="228" y="38"/>
                        </a:lnTo>
                        <a:lnTo>
                          <a:pt x="306" y="64"/>
                        </a:lnTo>
                        <a:lnTo>
                          <a:pt x="342" y="78"/>
                        </a:lnTo>
                        <a:lnTo>
                          <a:pt x="378" y="96"/>
                        </a:lnTo>
                        <a:lnTo>
                          <a:pt x="396" y="106"/>
                        </a:lnTo>
                        <a:lnTo>
                          <a:pt x="412" y="116"/>
                        </a:lnTo>
                        <a:lnTo>
                          <a:pt x="444" y="136"/>
                        </a:lnTo>
                        <a:lnTo>
                          <a:pt x="474" y="160"/>
                        </a:lnTo>
                        <a:lnTo>
                          <a:pt x="502" y="188"/>
                        </a:lnTo>
                        <a:lnTo>
                          <a:pt x="514" y="202"/>
                        </a:lnTo>
                        <a:lnTo>
                          <a:pt x="520" y="208"/>
                        </a:lnTo>
                        <a:lnTo>
                          <a:pt x="526" y="216"/>
                        </a:lnTo>
                        <a:lnTo>
                          <a:pt x="548" y="24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339" y="2707"/>
                    <a:ext cx="548" cy="246"/>
                  </a:xfrm>
                  <a:custGeom>
                    <a:avLst/>
                    <a:gdLst>
                      <a:gd name="T0" fmla="*/ 548 w 548"/>
                      <a:gd name="T1" fmla="*/ 0 h 246"/>
                      <a:gd name="T2" fmla="*/ 524 w 548"/>
                      <a:gd name="T3" fmla="*/ 32 h 246"/>
                      <a:gd name="T4" fmla="*/ 498 w 548"/>
                      <a:gd name="T5" fmla="*/ 62 h 246"/>
                      <a:gd name="T6" fmla="*/ 470 w 548"/>
                      <a:gd name="T7" fmla="*/ 88 h 246"/>
                      <a:gd name="T8" fmla="*/ 442 w 548"/>
                      <a:gd name="T9" fmla="*/ 112 h 246"/>
                      <a:gd name="T10" fmla="*/ 410 w 548"/>
                      <a:gd name="T11" fmla="*/ 134 h 246"/>
                      <a:gd name="T12" fmla="*/ 376 w 548"/>
                      <a:gd name="T13" fmla="*/ 152 h 246"/>
                      <a:gd name="T14" fmla="*/ 342 w 548"/>
                      <a:gd name="T15" fmla="*/ 170 h 246"/>
                      <a:gd name="T16" fmla="*/ 306 w 548"/>
                      <a:gd name="T17" fmla="*/ 184 h 246"/>
                      <a:gd name="T18" fmla="*/ 268 w 548"/>
                      <a:gd name="T19" fmla="*/ 198 h 246"/>
                      <a:gd name="T20" fmla="*/ 232 w 548"/>
                      <a:gd name="T21" fmla="*/ 208 h 246"/>
                      <a:gd name="T22" fmla="*/ 154 w 548"/>
                      <a:gd name="T23" fmla="*/ 226 h 246"/>
                      <a:gd name="T24" fmla="*/ 76 w 548"/>
                      <a:gd name="T25" fmla="*/ 238 h 246"/>
                      <a:gd name="T26" fmla="*/ 0 w 548"/>
                      <a:gd name="T27" fmla="*/ 246 h 2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48" h="246">
                        <a:moveTo>
                          <a:pt x="548" y="0"/>
                        </a:moveTo>
                        <a:lnTo>
                          <a:pt x="524" y="32"/>
                        </a:lnTo>
                        <a:lnTo>
                          <a:pt x="498" y="62"/>
                        </a:lnTo>
                        <a:lnTo>
                          <a:pt x="470" y="88"/>
                        </a:lnTo>
                        <a:lnTo>
                          <a:pt x="442" y="112"/>
                        </a:lnTo>
                        <a:lnTo>
                          <a:pt x="410" y="134"/>
                        </a:lnTo>
                        <a:lnTo>
                          <a:pt x="376" y="152"/>
                        </a:lnTo>
                        <a:lnTo>
                          <a:pt x="342" y="170"/>
                        </a:lnTo>
                        <a:lnTo>
                          <a:pt x="306" y="184"/>
                        </a:lnTo>
                        <a:lnTo>
                          <a:pt x="268" y="198"/>
                        </a:lnTo>
                        <a:lnTo>
                          <a:pt x="232" y="208"/>
                        </a:lnTo>
                        <a:lnTo>
                          <a:pt x="154" y="226"/>
                        </a:lnTo>
                        <a:lnTo>
                          <a:pt x="76" y="238"/>
                        </a:lnTo>
                        <a:lnTo>
                          <a:pt x="0" y="24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5" y="29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6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4272" y="912"/>
                  <a:ext cx="190" cy="192"/>
                  <a:chOff x="3413" y="2743"/>
                  <a:chExt cx="212" cy="214"/>
                </a:xfrm>
              </p:grpSpPr>
              <p:sp>
                <p:nvSpPr>
                  <p:cNvPr id="87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8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7" name="Group 20"/>
              <p:cNvGrpSpPr>
                <a:grpSpLocks/>
              </p:cNvGrpSpPr>
              <p:nvPr/>
            </p:nvGrpSpPr>
            <p:grpSpPr bwMode="auto">
              <a:xfrm>
                <a:off x="4464" y="2496"/>
                <a:ext cx="624" cy="373"/>
                <a:chOff x="3504" y="768"/>
                <a:chExt cx="958" cy="495"/>
              </a:xfrm>
            </p:grpSpPr>
            <p:grpSp>
              <p:nvGrpSpPr>
                <p:cNvPr id="74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3504" y="768"/>
                  <a:ext cx="752" cy="495"/>
                  <a:chOff x="2135" y="2459"/>
                  <a:chExt cx="752" cy="495"/>
                </a:xfrm>
              </p:grpSpPr>
              <p:sp>
                <p:nvSpPr>
                  <p:cNvPr id="8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135" y="2459"/>
                    <a:ext cx="66" cy="494"/>
                  </a:xfrm>
                  <a:custGeom>
                    <a:avLst/>
                    <a:gdLst>
                      <a:gd name="T0" fmla="*/ 0 w 66"/>
                      <a:gd name="T1" fmla="*/ 494 h 494"/>
                      <a:gd name="T2" fmla="*/ 30 w 66"/>
                      <a:gd name="T3" fmla="*/ 426 h 494"/>
                      <a:gd name="T4" fmla="*/ 50 w 66"/>
                      <a:gd name="T5" fmla="*/ 364 h 494"/>
                      <a:gd name="T6" fmla="*/ 62 w 66"/>
                      <a:gd name="T7" fmla="*/ 304 h 494"/>
                      <a:gd name="T8" fmla="*/ 66 w 66"/>
                      <a:gd name="T9" fmla="*/ 274 h 494"/>
                      <a:gd name="T10" fmla="*/ 66 w 66"/>
                      <a:gd name="T11" fmla="*/ 246 h 494"/>
                      <a:gd name="T12" fmla="*/ 66 w 66"/>
                      <a:gd name="T13" fmla="*/ 218 h 494"/>
                      <a:gd name="T14" fmla="*/ 62 w 66"/>
                      <a:gd name="T15" fmla="*/ 188 h 494"/>
                      <a:gd name="T16" fmla="*/ 50 w 66"/>
                      <a:gd name="T17" fmla="*/ 130 h 494"/>
                      <a:gd name="T18" fmla="*/ 40 w 66"/>
                      <a:gd name="T19" fmla="*/ 100 h 494"/>
                      <a:gd name="T20" fmla="*/ 34 w 66"/>
                      <a:gd name="T21" fmla="*/ 84 h 494"/>
                      <a:gd name="T22" fmla="*/ 32 w 66"/>
                      <a:gd name="T23" fmla="*/ 76 h 494"/>
                      <a:gd name="T24" fmla="*/ 28 w 66"/>
                      <a:gd name="T25" fmla="*/ 68 h 494"/>
                      <a:gd name="T26" fmla="*/ 16 w 66"/>
                      <a:gd name="T27" fmla="*/ 34 h 494"/>
                      <a:gd name="T28" fmla="*/ 0 w 66"/>
                      <a:gd name="T29" fmla="*/ 0 h 4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494">
                        <a:moveTo>
                          <a:pt x="0" y="494"/>
                        </a:moveTo>
                        <a:lnTo>
                          <a:pt x="30" y="426"/>
                        </a:lnTo>
                        <a:lnTo>
                          <a:pt x="50" y="364"/>
                        </a:lnTo>
                        <a:lnTo>
                          <a:pt x="62" y="304"/>
                        </a:lnTo>
                        <a:lnTo>
                          <a:pt x="66" y="274"/>
                        </a:lnTo>
                        <a:lnTo>
                          <a:pt x="66" y="246"/>
                        </a:lnTo>
                        <a:lnTo>
                          <a:pt x="66" y="218"/>
                        </a:lnTo>
                        <a:lnTo>
                          <a:pt x="62" y="188"/>
                        </a:lnTo>
                        <a:lnTo>
                          <a:pt x="50" y="130"/>
                        </a:lnTo>
                        <a:lnTo>
                          <a:pt x="40" y="100"/>
                        </a:lnTo>
                        <a:lnTo>
                          <a:pt x="34" y="84"/>
                        </a:lnTo>
                        <a:lnTo>
                          <a:pt x="32" y="76"/>
                        </a:lnTo>
                        <a:lnTo>
                          <a:pt x="28" y="68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5" y="2459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339" y="2459"/>
                    <a:ext cx="548" cy="248"/>
                  </a:xfrm>
                  <a:custGeom>
                    <a:avLst/>
                    <a:gdLst>
                      <a:gd name="T0" fmla="*/ 0 w 548"/>
                      <a:gd name="T1" fmla="*/ 0 h 248"/>
                      <a:gd name="T2" fmla="*/ 74 w 548"/>
                      <a:gd name="T3" fmla="*/ 8 h 248"/>
                      <a:gd name="T4" fmla="*/ 150 w 548"/>
                      <a:gd name="T5" fmla="*/ 20 h 248"/>
                      <a:gd name="T6" fmla="*/ 228 w 548"/>
                      <a:gd name="T7" fmla="*/ 38 h 248"/>
                      <a:gd name="T8" fmla="*/ 306 w 548"/>
                      <a:gd name="T9" fmla="*/ 64 h 248"/>
                      <a:gd name="T10" fmla="*/ 342 w 548"/>
                      <a:gd name="T11" fmla="*/ 78 h 248"/>
                      <a:gd name="T12" fmla="*/ 378 w 548"/>
                      <a:gd name="T13" fmla="*/ 96 h 248"/>
                      <a:gd name="T14" fmla="*/ 396 w 548"/>
                      <a:gd name="T15" fmla="*/ 106 h 248"/>
                      <a:gd name="T16" fmla="*/ 412 w 548"/>
                      <a:gd name="T17" fmla="*/ 116 h 248"/>
                      <a:gd name="T18" fmla="*/ 444 w 548"/>
                      <a:gd name="T19" fmla="*/ 136 h 248"/>
                      <a:gd name="T20" fmla="*/ 474 w 548"/>
                      <a:gd name="T21" fmla="*/ 160 h 248"/>
                      <a:gd name="T22" fmla="*/ 502 w 548"/>
                      <a:gd name="T23" fmla="*/ 188 h 248"/>
                      <a:gd name="T24" fmla="*/ 514 w 548"/>
                      <a:gd name="T25" fmla="*/ 202 h 248"/>
                      <a:gd name="T26" fmla="*/ 520 w 548"/>
                      <a:gd name="T27" fmla="*/ 208 h 248"/>
                      <a:gd name="T28" fmla="*/ 526 w 548"/>
                      <a:gd name="T29" fmla="*/ 216 h 248"/>
                      <a:gd name="T30" fmla="*/ 548 w 548"/>
                      <a:gd name="T31" fmla="*/ 248 h 2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48" h="248">
                        <a:moveTo>
                          <a:pt x="0" y="0"/>
                        </a:moveTo>
                        <a:lnTo>
                          <a:pt x="74" y="8"/>
                        </a:lnTo>
                        <a:lnTo>
                          <a:pt x="150" y="20"/>
                        </a:lnTo>
                        <a:lnTo>
                          <a:pt x="228" y="38"/>
                        </a:lnTo>
                        <a:lnTo>
                          <a:pt x="306" y="64"/>
                        </a:lnTo>
                        <a:lnTo>
                          <a:pt x="342" y="78"/>
                        </a:lnTo>
                        <a:lnTo>
                          <a:pt x="378" y="96"/>
                        </a:lnTo>
                        <a:lnTo>
                          <a:pt x="396" y="106"/>
                        </a:lnTo>
                        <a:lnTo>
                          <a:pt x="412" y="116"/>
                        </a:lnTo>
                        <a:lnTo>
                          <a:pt x="444" y="136"/>
                        </a:lnTo>
                        <a:lnTo>
                          <a:pt x="474" y="160"/>
                        </a:lnTo>
                        <a:lnTo>
                          <a:pt x="502" y="188"/>
                        </a:lnTo>
                        <a:lnTo>
                          <a:pt x="514" y="202"/>
                        </a:lnTo>
                        <a:lnTo>
                          <a:pt x="520" y="208"/>
                        </a:lnTo>
                        <a:lnTo>
                          <a:pt x="526" y="216"/>
                        </a:lnTo>
                        <a:lnTo>
                          <a:pt x="548" y="24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339" y="2707"/>
                    <a:ext cx="548" cy="246"/>
                  </a:xfrm>
                  <a:custGeom>
                    <a:avLst/>
                    <a:gdLst>
                      <a:gd name="T0" fmla="*/ 548 w 548"/>
                      <a:gd name="T1" fmla="*/ 0 h 246"/>
                      <a:gd name="T2" fmla="*/ 524 w 548"/>
                      <a:gd name="T3" fmla="*/ 32 h 246"/>
                      <a:gd name="T4" fmla="*/ 498 w 548"/>
                      <a:gd name="T5" fmla="*/ 62 h 246"/>
                      <a:gd name="T6" fmla="*/ 470 w 548"/>
                      <a:gd name="T7" fmla="*/ 88 h 246"/>
                      <a:gd name="T8" fmla="*/ 442 w 548"/>
                      <a:gd name="T9" fmla="*/ 112 h 246"/>
                      <a:gd name="T10" fmla="*/ 410 w 548"/>
                      <a:gd name="T11" fmla="*/ 134 h 246"/>
                      <a:gd name="T12" fmla="*/ 376 w 548"/>
                      <a:gd name="T13" fmla="*/ 152 h 246"/>
                      <a:gd name="T14" fmla="*/ 342 w 548"/>
                      <a:gd name="T15" fmla="*/ 170 h 246"/>
                      <a:gd name="T16" fmla="*/ 306 w 548"/>
                      <a:gd name="T17" fmla="*/ 184 h 246"/>
                      <a:gd name="T18" fmla="*/ 268 w 548"/>
                      <a:gd name="T19" fmla="*/ 198 h 246"/>
                      <a:gd name="T20" fmla="*/ 232 w 548"/>
                      <a:gd name="T21" fmla="*/ 208 h 246"/>
                      <a:gd name="T22" fmla="*/ 154 w 548"/>
                      <a:gd name="T23" fmla="*/ 226 h 246"/>
                      <a:gd name="T24" fmla="*/ 76 w 548"/>
                      <a:gd name="T25" fmla="*/ 238 h 246"/>
                      <a:gd name="T26" fmla="*/ 0 w 548"/>
                      <a:gd name="T27" fmla="*/ 246 h 2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48" h="246">
                        <a:moveTo>
                          <a:pt x="548" y="0"/>
                        </a:moveTo>
                        <a:lnTo>
                          <a:pt x="524" y="32"/>
                        </a:lnTo>
                        <a:lnTo>
                          <a:pt x="498" y="62"/>
                        </a:lnTo>
                        <a:lnTo>
                          <a:pt x="470" y="88"/>
                        </a:lnTo>
                        <a:lnTo>
                          <a:pt x="442" y="112"/>
                        </a:lnTo>
                        <a:lnTo>
                          <a:pt x="410" y="134"/>
                        </a:lnTo>
                        <a:lnTo>
                          <a:pt x="376" y="152"/>
                        </a:lnTo>
                        <a:lnTo>
                          <a:pt x="342" y="170"/>
                        </a:lnTo>
                        <a:lnTo>
                          <a:pt x="306" y="184"/>
                        </a:lnTo>
                        <a:lnTo>
                          <a:pt x="268" y="198"/>
                        </a:lnTo>
                        <a:lnTo>
                          <a:pt x="232" y="208"/>
                        </a:lnTo>
                        <a:lnTo>
                          <a:pt x="154" y="226"/>
                        </a:lnTo>
                        <a:lnTo>
                          <a:pt x="76" y="238"/>
                        </a:lnTo>
                        <a:lnTo>
                          <a:pt x="0" y="24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5" y="29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5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4272" y="912"/>
                  <a:ext cx="190" cy="192"/>
                  <a:chOff x="3413" y="2743"/>
                  <a:chExt cx="212" cy="214"/>
                </a:xfrm>
              </p:grpSpPr>
              <p:sp>
                <p:nvSpPr>
                  <p:cNvPr id="76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519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0 h 108"/>
                      <a:gd name="T2" fmla="*/ 22 w 106"/>
                      <a:gd name="T3" fmla="*/ 2 h 108"/>
                      <a:gd name="T4" fmla="*/ 42 w 106"/>
                      <a:gd name="T5" fmla="*/ 8 h 108"/>
                      <a:gd name="T6" fmla="*/ 60 w 106"/>
                      <a:gd name="T7" fmla="*/ 18 h 108"/>
                      <a:gd name="T8" fmla="*/ 76 w 106"/>
                      <a:gd name="T9" fmla="*/ 32 h 108"/>
                      <a:gd name="T10" fmla="*/ 88 w 106"/>
                      <a:gd name="T11" fmla="*/ 48 h 108"/>
                      <a:gd name="T12" fmla="*/ 98 w 106"/>
                      <a:gd name="T13" fmla="*/ 66 h 108"/>
                      <a:gd name="T14" fmla="*/ 104 w 106"/>
                      <a:gd name="T15" fmla="*/ 86 h 108"/>
                      <a:gd name="T16" fmla="*/ 106 w 106"/>
                      <a:gd name="T17" fmla="*/ 108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0"/>
                        </a:move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0" y="18"/>
                        </a:lnTo>
                        <a:lnTo>
                          <a:pt x="76" y="32"/>
                        </a:lnTo>
                        <a:lnTo>
                          <a:pt x="88" y="48"/>
                        </a:lnTo>
                        <a:lnTo>
                          <a:pt x="98" y="66"/>
                        </a:lnTo>
                        <a:lnTo>
                          <a:pt x="104" y="86"/>
                        </a:lnTo>
                        <a:lnTo>
                          <a:pt x="106" y="10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3519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0 h 106"/>
                      <a:gd name="T2" fmla="*/ 104 w 106"/>
                      <a:gd name="T3" fmla="*/ 22 h 106"/>
                      <a:gd name="T4" fmla="*/ 98 w 106"/>
                      <a:gd name="T5" fmla="*/ 42 h 106"/>
                      <a:gd name="T6" fmla="*/ 88 w 106"/>
                      <a:gd name="T7" fmla="*/ 60 h 106"/>
                      <a:gd name="T8" fmla="*/ 76 w 106"/>
                      <a:gd name="T9" fmla="*/ 76 h 106"/>
                      <a:gd name="T10" fmla="*/ 60 w 106"/>
                      <a:gd name="T11" fmla="*/ 88 h 106"/>
                      <a:gd name="T12" fmla="*/ 42 w 106"/>
                      <a:gd name="T13" fmla="*/ 98 h 106"/>
                      <a:gd name="T14" fmla="*/ 22 w 106"/>
                      <a:gd name="T15" fmla="*/ 104 h 106"/>
                      <a:gd name="T16" fmla="*/ 0 w 106"/>
                      <a:gd name="T17" fmla="*/ 106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0"/>
                        </a:moveTo>
                        <a:lnTo>
                          <a:pt x="104" y="22"/>
                        </a:lnTo>
                        <a:lnTo>
                          <a:pt x="98" y="42"/>
                        </a:lnTo>
                        <a:lnTo>
                          <a:pt x="88" y="60"/>
                        </a:lnTo>
                        <a:lnTo>
                          <a:pt x="76" y="76"/>
                        </a:lnTo>
                        <a:lnTo>
                          <a:pt x="60" y="88"/>
                        </a:lnTo>
                        <a:lnTo>
                          <a:pt x="42" y="98"/>
                        </a:lnTo>
                        <a:lnTo>
                          <a:pt x="22" y="104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413" y="2851"/>
                    <a:ext cx="106" cy="106"/>
                  </a:xfrm>
                  <a:custGeom>
                    <a:avLst/>
                    <a:gdLst>
                      <a:gd name="T0" fmla="*/ 106 w 106"/>
                      <a:gd name="T1" fmla="*/ 106 h 106"/>
                      <a:gd name="T2" fmla="*/ 84 w 106"/>
                      <a:gd name="T3" fmla="*/ 104 h 106"/>
                      <a:gd name="T4" fmla="*/ 64 w 106"/>
                      <a:gd name="T5" fmla="*/ 98 h 106"/>
                      <a:gd name="T6" fmla="*/ 46 w 106"/>
                      <a:gd name="T7" fmla="*/ 88 h 106"/>
                      <a:gd name="T8" fmla="*/ 30 w 106"/>
                      <a:gd name="T9" fmla="*/ 76 h 106"/>
                      <a:gd name="T10" fmla="*/ 18 w 106"/>
                      <a:gd name="T11" fmla="*/ 60 h 106"/>
                      <a:gd name="T12" fmla="*/ 8 w 106"/>
                      <a:gd name="T13" fmla="*/ 42 h 106"/>
                      <a:gd name="T14" fmla="*/ 2 w 106"/>
                      <a:gd name="T15" fmla="*/ 22 h 106"/>
                      <a:gd name="T16" fmla="*/ 0 w 106"/>
                      <a:gd name="T17" fmla="*/ 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6">
                        <a:moveTo>
                          <a:pt x="106" y="106"/>
                        </a:moveTo>
                        <a:lnTo>
                          <a:pt x="84" y="104"/>
                        </a:lnTo>
                        <a:lnTo>
                          <a:pt x="64" y="98"/>
                        </a:lnTo>
                        <a:lnTo>
                          <a:pt x="46" y="88"/>
                        </a:lnTo>
                        <a:lnTo>
                          <a:pt x="30" y="76"/>
                        </a:lnTo>
                        <a:lnTo>
                          <a:pt x="18" y="60"/>
                        </a:lnTo>
                        <a:lnTo>
                          <a:pt x="8" y="42"/>
                        </a:lnTo>
                        <a:lnTo>
                          <a:pt x="2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413" y="2743"/>
                    <a:ext cx="106" cy="108"/>
                  </a:xfrm>
                  <a:custGeom>
                    <a:avLst/>
                    <a:gdLst>
                      <a:gd name="T0" fmla="*/ 0 w 106"/>
                      <a:gd name="T1" fmla="*/ 108 h 108"/>
                      <a:gd name="T2" fmla="*/ 2 w 106"/>
                      <a:gd name="T3" fmla="*/ 86 h 108"/>
                      <a:gd name="T4" fmla="*/ 8 w 106"/>
                      <a:gd name="T5" fmla="*/ 66 h 108"/>
                      <a:gd name="T6" fmla="*/ 18 w 106"/>
                      <a:gd name="T7" fmla="*/ 48 h 108"/>
                      <a:gd name="T8" fmla="*/ 30 w 106"/>
                      <a:gd name="T9" fmla="*/ 32 h 108"/>
                      <a:gd name="T10" fmla="*/ 46 w 106"/>
                      <a:gd name="T11" fmla="*/ 18 h 108"/>
                      <a:gd name="T12" fmla="*/ 64 w 106"/>
                      <a:gd name="T13" fmla="*/ 8 h 108"/>
                      <a:gd name="T14" fmla="*/ 84 w 106"/>
                      <a:gd name="T15" fmla="*/ 2 h 108"/>
                      <a:gd name="T16" fmla="*/ 106 w 106"/>
                      <a:gd name="T17" fmla="*/ 0 h 10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108">
                        <a:moveTo>
                          <a:pt x="0" y="108"/>
                        </a:moveTo>
                        <a:lnTo>
                          <a:pt x="2" y="86"/>
                        </a:lnTo>
                        <a:lnTo>
                          <a:pt x="8" y="66"/>
                        </a:lnTo>
                        <a:lnTo>
                          <a:pt x="18" y="48"/>
                        </a:lnTo>
                        <a:lnTo>
                          <a:pt x="30" y="32"/>
                        </a:lnTo>
                        <a:lnTo>
                          <a:pt x="46" y="18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auto">
              <a:xfrm>
                <a:off x="3925" y="1188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S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/>
            </p:nvSpPr>
            <p:spPr bwMode="auto">
              <a:xfrm>
                <a:off x="4022" y="2760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R</a:t>
                </a:r>
              </a:p>
            </p:txBody>
          </p:sp>
          <p:sp>
            <p:nvSpPr>
              <p:cNvPr id="70" name="Text Box 34"/>
              <p:cNvSpPr txBox="1">
                <a:spLocks noChangeArrowheads="1"/>
              </p:cNvSpPr>
              <p:nvPr/>
            </p:nvSpPr>
            <p:spPr bwMode="auto">
              <a:xfrm>
                <a:off x="5270" y="2649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Q</a:t>
                </a:r>
              </a:p>
            </p:txBody>
          </p:sp>
          <p:sp>
            <p:nvSpPr>
              <p:cNvPr id="71" name="Line 35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" name="Line 36"/>
              <p:cNvSpPr>
                <a:spLocks noChangeShapeType="1"/>
              </p:cNvSpPr>
              <p:nvPr/>
            </p:nvSpPr>
            <p:spPr bwMode="auto">
              <a:xfrm>
                <a:off x="4032" y="278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3" name="Text Box 34"/>
              <p:cNvSpPr txBox="1">
                <a:spLocks noChangeArrowheads="1"/>
              </p:cNvSpPr>
              <p:nvPr/>
            </p:nvSpPr>
            <p:spPr bwMode="auto">
              <a:xfrm>
                <a:off x="5331" y="1254"/>
                <a:ext cx="413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Q</a:t>
                </a:r>
              </a:p>
            </p:txBody>
          </p:sp>
        </p:grpSp>
        <p:cxnSp>
          <p:nvCxnSpPr>
            <p:cNvPr id="97" name="Connettore 2 96"/>
            <p:cNvCxnSpPr/>
            <p:nvPr/>
          </p:nvCxnSpPr>
          <p:spPr>
            <a:xfrm>
              <a:off x="4959056" y="2860996"/>
              <a:ext cx="3052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2 97"/>
            <p:cNvCxnSpPr/>
            <p:nvPr/>
          </p:nvCxnSpPr>
          <p:spPr>
            <a:xfrm>
              <a:off x="4957111" y="2156668"/>
              <a:ext cx="3052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asellaDiTesto 98"/>
            <p:cNvSpPr txBox="1"/>
            <p:nvPr/>
          </p:nvSpPr>
          <p:spPr>
            <a:xfrm>
              <a:off x="4964234" y="136852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/>
                <a:t>_</a:t>
              </a:r>
            </a:p>
          </p:txBody>
        </p:sp>
      </p:grpSp>
      <p:sp>
        <p:nvSpPr>
          <p:cNvPr id="100" name="CasellaDiTesto 99"/>
          <p:cNvSpPr txBox="1"/>
          <p:nvPr/>
        </p:nvSpPr>
        <p:spPr>
          <a:xfrm>
            <a:off x="4976991" y="545150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_</a:t>
            </a:r>
          </a:p>
        </p:txBody>
      </p:sp>
      <p:cxnSp>
        <p:nvCxnSpPr>
          <p:cNvPr id="102" name="Connettore diritto 101"/>
          <p:cNvCxnSpPr/>
          <p:nvPr/>
        </p:nvCxnSpPr>
        <p:spPr>
          <a:xfrm flipV="1">
            <a:off x="-93417" y="3518111"/>
            <a:ext cx="9372600" cy="306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1777796" y="5107551"/>
            <a:ext cx="884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Vista sul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in memoria</a:t>
            </a:r>
            <a:endParaRPr lang="it-IT" altLang="it-IT" sz="1200" b="1" dirty="0">
              <a:latin typeface="Arial Narrow" panose="020B0606020202030204" pitchFamily="34" charset="0"/>
            </a:endParaRP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175411" y="5385909"/>
            <a:ext cx="586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3300"/>
                </a:solidFill>
                <a:latin typeface="Arial Narrow" panose="020B0606020202030204" pitchFamily="34" charset="0"/>
              </a:rPr>
              <a:t>DATO</a:t>
            </a:r>
            <a:endParaRPr lang="it-IT" alt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-3048" y="4816720"/>
            <a:ext cx="9589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3300"/>
                </a:solidFill>
                <a:latin typeface="Arial Narrow" panose="020B0606020202030204" pitchFamily="34" charset="0"/>
              </a:rPr>
              <a:t>COMANDO</a:t>
            </a:r>
            <a:endParaRPr lang="it-IT" altLang="it-IT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549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97408" y="228600"/>
            <a:ext cx="8041742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900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t-IT" kern="0" dirty="0"/>
              <a:t>Il FF-D come componente «elementare» </a:t>
            </a:r>
          </a:p>
          <a:p>
            <a:pPr algn="ctr"/>
            <a:r>
              <a:rPr lang="it-IT" kern="0" dirty="0"/>
              <a:t>delle reti sequenziali sincrone:</a:t>
            </a:r>
          </a:p>
          <a:p>
            <a:pPr algn="ctr"/>
            <a:r>
              <a:rPr lang="it-IT" kern="0" dirty="0"/>
              <a:t>Black box e equazione caratteristica</a:t>
            </a:r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2858" r="15143" b="44762"/>
          <a:stretch>
            <a:fillRect/>
          </a:stretch>
        </p:blipFill>
        <p:spPr bwMode="auto">
          <a:xfrm>
            <a:off x="275141" y="2207185"/>
            <a:ext cx="3363293" cy="112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634861" y="4725234"/>
            <a:ext cx="1630575" cy="52322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/>
              <a:t>Q</a:t>
            </a:r>
            <a:r>
              <a:rPr lang="it-IT" altLang="it-IT" sz="2800" b="1" baseline="30000" dirty="0"/>
              <a:t>n+1</a:t>
            </a:r>
            <a:r>
              <a:rPr lang="it-IT" altLang="it-IT" sz="2800" b="1" dirty="0"/>
              <a:t> = </a:t>
            </a:r>
            <a:r>
              <a:rPr lang="it-IT" altLang="it-IT" sz="2800" b="1" dirty="0" err="1"/>
              <a:t>D</a:t>
            </a:r>
            <a:r>
              <a:rPr lang="it-IT" altLang="it-IT" sz="2800" b="1" baseline="30000" dirty="0" err="1"/>
              <a:t>n</a:t>
            </a:r>
            <a:endParaRPr lang="it-IT" altLang="it-IT" sz="2800" dirty="0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80644" y="4529744"/>
            <a:ext cx="2851150" cy="830263"/>
            <a:chOff x="3994" y="3312"/>
            <a:chExt cx="1796" cy="523"/>
          </a:xfrm>
        </p:grpSpPr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4368" y="3312"/>
              <a:ext cx="892" cy="52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D          Q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	/Q</a:t>
              </a:r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 flipH="1">
              <a:off x="3994" y="3456"/>
              <a:ext cx="384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latin typeface="Times New Roman" pitchFamily="16" charset="0"/>
                <a:cs typeface="Arial" charset="0"/>
              </a:endParaRPr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 flipH="1">
              <a:off x="4003" y="3666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>
              <a:off x="5262" y="3449"/>
              <a:ext cx="52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auto">
            <a:xfrm rot="5400000">
              <a:off x="4410" y="3585"/>
              <a:ext cx="108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5247" y="3685"/>
              <a:ext cx="52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Segnaposto testo 2"/>
          <p:cNvSpPr txBox="1">
            <a:spLocks/>
          </p:cNvSpPr>
          <p:nvPr/>
        </p:nvSpPr>
        <p:spPr>
          <a:xfrm>
            <a:off x="416917" y="1797542"/>
            <a:ext cx="396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kern="0" dirty="0">
                <a:latin typeface="+mn-lt"/>
              </a:rPr>
              <a:t>FF-D </a:t>
            </a:r>
            <a:r>
              <a:rPr lang="it-IT" sz="1800" b="1" kern="0" dirty="0">
                <a:latin typeface="+mn-lt"/>
              </a:rPr>
              <a:t>(master– slave </a:t>
            </a:r>
            <a:r>
              <a:rPr lang="it-IT" sz="1800" b="1" kern="0" dirty="0" err="1">
                <a:latin typeface="+mn-lt"/>
              </a:rPr>
              <a:t>edge</a:t>
            </a:r>
            <a:r>
              <a:rPr lang="it-IT" sz="1800" b="1" kern="0" dirty="0">
                <a:latin typeface="+mn-lt"/>
              </a:rPr>
              <a:t> </a:t>
            </a:r>
            <a:r>
              <a:rPr lang="it-IT" sz="1800" b="1" kern="0" dirty="0" err="1">
                <a:latin typeface="+mn-lt"/>
              </a:rPr>
              <a:t>triggered</a:t>
            </a:r>
            <a:r>
              <a:rPr lang="it-IT" sz="1800" b="1" kern="0" dirty="0">
                <a:latin typeface="+mn-lt"/>
              </a:rPr>
              <a:t>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187256" y="2388851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kern="0" dirty="0"/>
              <a:t>WHITE BOX</a:t>
            </a:r>
          </a:p>
        </p:txBody>
      </p:sp>
      <p:sp>
        <p:nvSpPr>
          <p:cNvPr id="17" name="Freccia a destra 16"/>
          <p:cNvSpPr/>
          <p:nvPr/>
        </p:nvSpPr>
        <p:spPr>
          <a:xfrm rot="10800000">
            <a:off x="3973045" y="2352221"/>
            <a:ext cx="1905000" cy="76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47089" y="5538413"/>
            <a:ext cx="281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kern="0" dirty="0"/>
              <a:t>Il FF-D come componente «elementare» </a:t>
            </a:r>
          </a:p>
          <a:p>
            <a:pPr algn="ctr"/>
            <a:r>
              <a:rPr lang="it-IT" kern="0" dirty="0"/>
              <a:t>delle reti sequenziali sincrone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925545" y="3578380"/>
            <a:ext cx="279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0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Equazione</a:t>
            </a:r>
          </a:p>
          <a:p>
            <a:pPr algn="ctr"/>
            <a:r>
              <a:rPr lang="it-IT" sz="2800" b="1" kern="0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 Caratteristica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147911" y="3793824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kern="0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Black Box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157663" y="5422253"/>
            <a:ext cx="4731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kern="0" dirty="0"/>
              <a:t>Nelle RSS il tempo è una variabile discreta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kern="0" dirty="0"/>
              <a:t>Gli istanti di tempo considerati sono gli  istanti di campionamento  dei FF-D (fronti positivi del clock)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kern="0" dirty="0">
                <a:solidFill>
                  <a:srgbClr val="FF0000"/>
                </a:solidFill>
              </a:rPr>
              <a:t>L’indice n fa </a:t>
            </a:r>
            <a:r>
              <a:rPr lang="it-IT" sz="1600" b="1" kern="0" dirty="0" err="1">
                <a:solidFill>
                  <a:srgbClr val="FF0000"/>
                </a:solidFill>
              </a:rPr>
              <a:t>riferimeno</a:t>
            </a:r>
            <a:r>
              <a:rPr lang="it-IT" sz="1600" b="1" kern="0" dirty="0">
                <a:solidFill>
                  <a:srgbClr val="FF0000"/>
                </a:solidFill>
              </a:rPr>
              <a:t> all’ennesimo intervallo di tempo scandito dal clock</a:t>
            </a:r>
          </a:p>
        </p:txBody>
      </p:sp>
    </p:spTree>
    <p:extLst>
      <p:ext uri="{BB962C8B-B14F-4D97-AF65-F5344CB8AC3E}">
        <p14:creationId xmlns:p14="http://schemas.microsoft.com/office/powerpoint/2010/main" val="20245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2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629" y="246075"/>
            <a:ext cx="5176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Il </a:t>
            </a:r>
            <a:r>
              <a:rPr b="0" spc="-10" dirty="0">
                <a:latin typeface="Calibri"/>
                <a:cs typeface="Calibri"/>
              </a:rPr>
              <a:t>flip-flop </a:t>
            </a:r>
            <a:r>
              <a:rPr b="0" spc="-5" dirty="0">
                <a:latin typeface="Calibri"/>
                <a:cs typeface="Calibri"/>
              </a:rPr>
              <a:t>come elemento di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ritardo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7741" y="1082247"/>
            <a:ext cx="1656714" cy="183451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4200" b="1" spc="-7" baseline="-16865" dirty="0">
                <a:solidFill>
                  <a:srgbClr val="FF0000"/>
                </a:solidFill>
                <a:latin typeface="Times New Roman"/>
                <a:cs typeface="Times New Roman"/>
              </a:rPr>
              <a:t>Q </a:t>
            </a:r>
            <a:r>
              <a:rPr sz="18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n+1 </a:t>
            </a:r>
            <a:r>
              <a:rPr sz="4200" b="1" spc="-7" baseline="-16865" dirty="0">
                <a:solidFill>
                  <a:srgbClr val="FF0000"/>
                </a:solidFill>
                <a:latin typeface="Times New Roman"/>
                <a:cs typeface="Times New Roman"/>
              </a:rPr>
              <a:t>= D</a:t>
            </a:r>
            <a:r>
              <a:rPr sz="4200" b="1" spc="-135" baseline="-168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  <a:p>
            <a:pPr marL="50165" marR="41275" indent="-635" algn="ctr">
              <a:lnSpc>
                <a:spcPct val="106700"/>
              </a:lnSpc>
              <a:spcBef>
                <a:spcPts val="665"/>
              </a:spcBef>
            </a:pPr>
            <a:r>
              <a:rPr sz="2400" dirty="0">
                <a:latin typeface="Times New Roman"/>
                <a:cs typeface="Times New Roman"/>
              </a:rPr>
              <a:t>equazione  ca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ris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ica  del </a:t>
            </a:r>
            <a:r>
              <a:rPr sz="2400" spc="-5" dirty="0">
                <a:latin typeface="Times New Roman"/>
                <a:cs typeface="Times New Roman"/>
              </a:rPr>
              <a:t>FF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“D”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5138" y="4061536"/>
            <a:ext cx="1195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4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991" y="4061536"/>
            <a:ext cx="738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 .</a:t>
            </a:r>
            <a:r>
              <a:rPr sz="24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391" y="4061536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(n+1)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.T</a:t>
            </a:r>
            <a:r>
              <a:rPr sz="24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5380" y="3505200"/>
            <a:ext cx="1132840" cy="466725"/>
          </a:xfrm>
          <a:prstGeom prst="rect">
            <a:avLst/>
          </a:prstGeom>
          <a:solidFill>
            <a:srgbClr val="FF7B80"/>
          </a:solidFill>
          <a:ln w="9144">
            <a:solidFill>
              <a:srgbClr val="3333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clock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1561" y="3277361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0"/>
                </a:moveTo>
                <a:lnTo>
                  <a:pt x="838200" y="0"/>
                </a:lnTo>
                <a:lnTo>
                  <a:pt x="838200" y="685800"/>
                </a:lnTo>
                <a:lnTo>
                  <a:pt x="1524000" y="6858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5561" y="3277361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0"/>
                </a:moveTo>
                <a:lnTo>
                  <a:pt x="838200" y="0"/>
                </a:lnTo>
                <a:lnTo>
                  <a:pt x="838200" y="685800"/>
                </a:lnTo>
                <a:lnTo>
                  <a:pt x="1524000" y="6858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9561" y="3277361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0"/>
                </a:moveTo>
                <a:lnTo>
                  <a:pt x="838200" y="0"/>
                </a:lnTo>
                <a:lnTo>
                  <a:pt x="838200" y="685800"/>
                </a:lnTo>
                <a:lnTo>
                  <a:pt x="1523999" y="6858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1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5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5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1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5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9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5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39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3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3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9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3561" y="326212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7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7620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7361" y="342976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76200" y="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63561" y="3963161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1981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4759" y="1219200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39">
                <a:moveTo>
                  <a:pt x="0" y="1196339"/>
                </a:moveTo>
                <a:lnTo>
                  <a:pt x="1429512" y="1196339"/>
                </a:lnTo>
                <a:lnTo>
                  <a:pt x="1429512" y="0"/>
                </a:lnTo>
                <a:lnTo>
                  <a:pt x="0" y="0"/>
                </a:lnTo>
                <a:lnTo>
                  <a:pt x="0" y="1196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759" y="1219200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39">
                <a:moveTo>
                  <a:pt x="0" y="1196339"/>
                </a:moveTo>
                <a:lnTo>
                  <a:pt x="1429512" y="1196339"/>
                </a:lnTo>
                <a:lnTo>
                  <a:pt x="1429512" y="0"/>
                </a:lnTo>
                <a:lnTo>
                  <a:pt x="0" y="0"/>
                </a:lnTo>
                <a:lnTo>
                  <a:pt x="0" y="1196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86200" y="1241805"/>
            <a:ext cx="23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92065" y="1241805"/>
            <a:ext cx="23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00600" y="1973707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Q’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01161" y="144856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761" y="216941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40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43321" y="1448561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4759" y="1981200"/>
            <a:ext cx="304800" cy="342900"/>
          </a:xfrm>
          <a:custGeom>
            <a:avLst/>
            <a:gdLst/>
            <a:ahLst/>
            <a:cxnLst/>
            <a:rect l="l" t="t" r="r" b="b"/>
            <a:pathLst>
              <a:path w="304800" h="342900">
                <a:moveTo>
                  <a:pt x="0" y="0"/>
                </a:moveTo>
                <a:lnTo>
                  <a:pt x="0" y="342900"/>
                </a:lnTo>
                <a:lnTo>
                  <a:pt x="30480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4759" y="1981200"/>
            <a:ext cx="304800" cy="342900"/>
          </a:xfrm>
          <a:custGeom>
            <a:avLst/>
            <a:gdLst/>
            <a:ahLst/>
            <a:cxnLst/>
            <a:rect l="l" t="t" r="r" b="b"/>
            <a:pathLst>
              <a:path w="304800" h="342900">
                <a:moveTo>
                  <a:pt x="0" y="0"/>
                </a:moveTo>
                <a:lnTo>
                  <a:pt x="304800" y="17145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8800" y="190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8800" y="190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5000" y="1981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5000" y="1981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5000" y="20574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228600" y="152400"/>
                </a:lnTo>
                <a:lnTo>
                  <a:pt x="228600" y="0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00700" y="4648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2600" y="46482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02017" y="4916217"/>
            <a:ext cx="952500" cy="683895"/>
          </a:xfrm>
          <a:custGeom>
            <a:avLst/>
            <a:gdLst/>
            <a:ahLst/>
            <a:cxnLst/>
            <a:rect l="l" t="t" r="r" b="b"/>
            <a:pathLst>
              <a:path w="952500" h="683895">
                <a:moveTo>
                  <a:pt x="883979" y="647773"/>
                </a:moveTo>
                <a:lnTo>
                  <a:pt x="867743" y="670766"/>
                </a:lnTo>
                <a:lnTo>
                  <a:pt x="951944" y="683656"/>
                </a:lnTo>
                <a:lnTo>
                  <a:pt x="936664" y="655145"/>
                </a:lnTo>
                <a:lnTo>
                  <a:pt x="894413" y="655145"/>
                </a:lnTo>
                <a:lnTo>
                  <a:pt x="883979" y="647773"/>
                </a:lnTo>
                <a:close/>
              </a:path>
              <a:path w="952500" h="683895">
                <a:moveTo>
                  <a:pt x="895441" y="631540"/>
                </a:moveTo>
                <a:lnTo>
                  <a:pt x="883979" y="647773"/>
                </a:lnTo>
                <a:lnTo>
                  <a:pt x="894413" y="655145"/>
                </a:lnTo>
                <a:lnTo>
                  <a:pt x="905843" y="638889"/>
                </a:lnTo>
                <a:lnTo>
                  <a:pt x="895441" y="631540"/>
                </a:lnTo>
                <a:close/>
              </a:path>
              <a:path w="952500" h="683895">
                <a:moveTo>
                  <a:pt x="911685" y="608536"/>
                </a:moveTo>
                <a:lnTo>
                  <a:pt x="895441" y="631540"/>
                </a:lnTo>
                <a:lnTo>
                  <a:pt x="905843" y="638889"/>
                </a:lnTo>
                <a:lnTo>
                  <a:pt x="894413" y="655145"/>
                </a:lnTo>
                <a:lnTo>
                  <a:pt x="936664" y="655145"/>
                </a:lnTo>
                <a:lnTo>
                  <a:pt x="911685" y="608536"/>
                </a:lnTo>
                <a:close/>
              </a:path>
              <a:path w="952500" h="683895">
                <a:moveTo>
                  <a:pt x="72762" y="50262"/>
                </a:moveTo>
                <a:lnTo>
                  <a:pt x="68659" y="59515"/>
                </a:lnTo>
                <a:lnTo>
                  <a:pt x="61266" y="66471"/>
                </a:lnTo>
                <a:lnTo>
                  <a:pt x="883979" y="647773"/>
                </a:lnTo>
                <a:lnTo>
                  <a:pt x="895441" y="631540"/>
                </a:lnTo>
                <a:lnTo>
                  <a:pt x="72762" y="50262"/>
                </a:lnTo>
                <a:close/>
              </a:path>
              <a:path w="952500" h="683895">
                <a:moveTo>
                  <a:pt x="31114" y="0"/>
                </a:moveTo>
                <a:lnTo>
                  <a:pt x="17456" y="5197"/>
                </a:lnTo>
                <a:lnTo>
                  <a:pt x="6429" y="15573"/>
                </a:lnTo>
                <a:lnTo>
                  <a:pt x="303" y="29386"/>
                </a:lnTo>
                <a:lnTo>
                  <a:pt x="0" y="43973"/>
                </a:lnTo>
                <a:lnTo>
                  <a:pt x="5197" y="57632"/>
                </a:lnTo>
                <a:lnTo>
                  <a:pt x="15573" y="68659"/>
                </a:lnTo>
                <a:lnTo>
                  <a:pt x="29386" y="74785"/>
                </a:lnTo>
                <a:lnTo>
                  <a:pt x="43973" y="75088"/>
                </a:lnTo>
                <a:lnTo>
                  <a:pt x="57632" y="69891"/>
                </a:lnTo>
                <a:lnTo>
                  <a:pt x="61266" y="66471"/>
                </a:lnTo>
                <a:lnTo>
                  <a:pt x="31829" y="45672"/>
                </a:lnTo>
                <a:lnTo>
                  <a:pt x="43259" y="29416"/>
                </a:lnTo>
                <a:lnTo>
                  <a:pt x="74442" y="29416"/>
                </a:lnTo>
                <a:lnTo>
                  <a:pt x="69891" y="17456"/>
                </a:lnTo>
                <a:lnTo>
                  <a:pt x="59515" y="6429"/>
                </a:lnTo>
                <a:lnTo>
                  <a:pt x="45702" y="303"/>
                </a:lnTo>
                <a:lnTo>
                  <a:pt x="31114" y="0"/>
                </a:lnTo>
                <a:close/>
              </a:path>
              <a:path w="952500" h="683895">
                <a:moveTo>
                  <a:pt x="43259" y="29416"/>
                </a:moveTo>
                <a:lnTo>
                  <a:pt x="31829" y="45672"/>
                </a:lnTo>
                <a:lnTo>
                  <a:pt x="61266" y="66471"/>
                </a:lnTo>
                <a:lnTo>
                  <a:pt x="68659" y="59515"/>
                </a:lnTo>
                <a:lnTo>
                  <a:pt x="72762" y="50262"/>
                </a:lnTo>
                <a:lnTo>
                  <a:pt x="43259" y="29416"/>
                </a:lnTo>
                <a:close/>
              </a:path>
              <a:path w="952500" h="683895">
                <a:moveTo>
                  <a:pt x="74442" y="29416"/>
                </a:moveTo>
                <a:lnTo>
                  <a:pt x="43259" y="29416"/>
                </a:lnTo>
                <a:lnTo>
                  <a:pt x="72762" y="50262"/>
                </a:lnTo>
                <a:lnTo>
                  <a:pt x="74785" y="45702"/>
                </a:lnTo>
                <a:lnTo>
                  <a:pt x="75088" y="31115"/>
                </a:lnTo>
                <a:lnTo>
                  <a:pt x="74442" y="2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76700" y="4648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38600" y="46482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78017" y="4916217"/>
            <a:ext cx="952500" cy="683895"/>
          </a:xfrm>
          <a:custGeom>
            <a:avLst/>
            <a:gdLst/>
            <a:ahLst/>
            <a:cxnLst/>
            <a:rect l="l" t="t" r="r" b="b"/>
            <a:pathLst>
              <a:path w="952500" h="683895">
                <a:moveTo>
                  <a:pt x="883979" y="647773"/>
                </a:moveTo>
                <a:lnTo>
                  <a:pt x="867743" y="670766"/>
                </a:lnTo>
                <a:lnTo>
                  <a:pt x="951944" y="683656"/>
                </a:lnTo>
                <a:lnTo>
                  <a:pt x="936664" y="655145"/>
                </a:lnTo>
                <a:lnTo>
                  <a:pt x="894413" y="655145"/>
                </a:lnTo>
                <a:lnTo>
                  <a:pt x="883979" y="647773"/>
                </a:lnTo>
                <a:close/>
              </a:path>
              <a:path w="952500" h="683895">
                <a:moveTo>
                  <a:pt x="895441" y="631540"/>
                </a:moveTo>
                <a:lnTo>
                  <a:pt x="883979" y="647773"/>
                </a:lnTo>
                <a:lnTo>
                  <a:pt x="894413" y="655145"/>
                </a:lnTo>
                <a:lnTo>
                  <a:pt x="905843" y="638889"/>
                </a:lnTo>
                <a:lnTo>
                  <a:pt x="895441" y="631540"/>
                </a:lnTo>
                <a:close/>
              </a:path>
              <a:path w="952500" h="683895">
                <a:moveTo>
                  <a:pt x="911685" y="608536"/>
                </a:moveTo>
                <a:lnTo>
                  <a:pt x="895441" y="631540"/>
                </a:lnTo>
                <a:lnTo>
                  <a:pt x="905843" y="638889"/>
                </a:lnTo>
                <a:lnTo>
                  <a:pt x="894413" y="655145"/>
                </a:lnTo>
                <a:lnTo>
                  <a:pt x="936664" y="655145"/>
                </a:lnTo>
                <a:lnTo>
                  <a:pt x="911685" y="608536"/>
                </a:lnTo>
                <a:close/>
              </a:path>
              <a:path w="952500" h="683895">
                <a:moveTo>
                  <a:pt x="72762" y="50262"/>
                </a:moveTo>
                <a:lnTo>
                  <a:pt x="68659" y="59515"/>
                </a:lnTo>
                <a:lnTo>
                  <a:pt x="61266" y="66471"/>
                </a:lnTo>
                <a:lnTo>
                  <a:pt x="883979" y="647773"/>
                </a:lnTo>
                <a:lnTo>
                  <a:pt x="895441" y="631540"/>
                </a:lnTo>
                <a:lnTo>
                  <a:pt x="72762" y="50262"/>
                </a:lnTo>
                <a:close/>
              </a:path>
              <a:path w="952500" h="683895">
                <a:moveTo>
                  <a:pt x="31114" y="0"/>
                </a:moveTo>
                <a:lnTo>
                  <a:pt x="17456" y="5197"/>
                </a:lnTo>
                <a:lnTo>
                  <a:pt x="6429" y="15573"/>
                </a:lnTo>
                <a:lnTo>
                  <a:pt x="303" y="29386"/>
                </a:lnTo>
                <a:lnTo>
                  <a:pt x="0" y="43973"/>
                </a:lnTo>
                <a:lnTo>
                  <a:pt x="5197" y="57632"/>
                </a:lnTo>
                <a:lnTo>
                  <a:pt x="15573" y="68659"/>
                </a:lnTo>
                <a:lnTo>
                  <a:pt x="29386" y="74785"/>
                </a:lnTo>
                <a:lnTo>
                  <a:pt x="43973" y="75088"/>
                </a:lnTo>
                <a:lnTo>
                  <a:pt x="57632" y="69891"/>
                </a:lnTo>
                <a:lnTo>
                  <a:pt x="61266" y="66471"/>
                </a:lnTo>
                <a:lnTo>
                  <a:pt x="31829" y="45672"/>
                </a:lnTo>
                <a:lnTo>
                  <a:pt x="43259" y="29416"/>
                </a:lnTo>
                <a:lnTo>
                  <a:pt x="74442" y="29416"/>
                </a:lnTo>
                <a:lnTo>
                  <a:pt x="69891" y="17456"/>
                </a:lnTo>
                <a:lnTo>
                  <a:pt x="59515" y="6429"/>
                </a:lnTo>
                <a:lnTo>
                  <a:pt x="45702" y="303"/>
                </a:lnTo>
                <a:lnTo>
                  <a:pt x="31114" y="0"/>
                </a:lnTo>
                <a:close/>
              </a:path>
              <a:path w="952500" h="683895">
                <a:moveTo>
                  <a:pt x="43259" y="29416"/>
                </a:moveTo>
                <a:lnTo>
                  <a:pt x="31829" y="45672"/>
                </a:lnTo>
                <a:lnTo>
                  <a:pt x="61266" y="66471"/>
                </a:lnTo>
                <a:lnTo>
                  <a:pt x="68659" y="59515"/>
                </a:lnTo>
                <a:lnTo>
                  <a:pt x="72762" y="50262"/>
                </a:lnTo>
                <a:lnTo>
                  <a:pt x="43259" y="29416"/>
                </a:lnTo>
                <a:close/>
              </a:path>
              <a:path w="952500" h="683895">
                <a:moveTo>
                  <a:pt x="74442" y="29416"/>
                </a:moveTo>
                <a:lnTo>
                  <a:pt x="43259" y="29416"/>
                </a:lnTo>
                <a:lnTo>
                  <a:pt x="72762" y="50262"/>
                </a:lnTo>
                <a:lnTo>
                  <a:pt x="74785" y="45702"/>
                </a:lnTo>
                <a:lnTo>
                  <a:pt x="75088" y="31115"/>
                </a:lnTo>
                <a:lnTo>
                  <a:pt x="74442" y="2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2700" y="4648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14600" y="46482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54017" y="4916217"/>
            <a:ext cx="952500" cy="683895"/>
          </a:xfrm>
          <a:custGeom>
            <a:avLst/>
            <a:gdLst/>
            <a:ahLst/>
            <a:cxnLst/>
            <a:rect l="l" t="t" r="r" b="b"/>
            <a:pathLst>
              <a:path w="952500" h="683895">
                <a:moveTo>
                  <a:pt x="883979" y="647773"/>
                </a:moveTo>
                <a:lnTo>
                  <a:pt x="867743" y="670766"/>
                </a:lnTo>
                <a:lnTo>
                  <a:pt x="951944" y="683656"/>
                </a:lnTo>
                <a:lnTo>
                  <a:pt x="936664" y="655145"/>
                </a:lnTo>
                <a:lnTo>
                  <a:pt x="894413" y="655145"/>
                </a:lnTo>
                <a:lnTo>
                  <a:pt x="883979" y="647773"/>
                </a:lnTo>
                <a:close/>
              </a:path>
              <a:path w="952500" h="683895">
                <a:moveTo>
                  <a:pt x="895441" y="631540"/>
                </a:moveTo>
                <a:lnTo>
                  <a:pt x="883979" y="647773"/>
                </a:lnTo>
                <a:lnTo>
                  <a:pt x="894413" y="655145"/>
                </a:lnTo>
                <a:lnTo>
                  <a:pt x="905843" y="638889"/>
                </a:lnTo>
                <a:lnTo>
                  <a:pt x="895441" y="631540"/>
                </a:lnTo>
                <a:close/>
              </a:path>
              <a:path w="952500" h="683895">
                <a:moveTo>
                  <a:pt x="911685" y="608536"/>
                </a:moveTo>
                <a:lnTo>
                  <a:pt x="895441" y="631540"/>
                </a:lnTo>
                <a:lnTo>
                  <a:pt x="905843" y="638889"/>
                </a:lnTo>
                <a:lnTo>
                  <a:pt x="894413" y="655145"/>
                </a:lnTo>
                <a:lnTo>
                  <a:pt x="936664" y="655145"/>
                </a:lnTo>
                <a:lnTo>
                  <a:pt x="911685" y="608536"/>
                </a:lnTo>
                <a:close/>
              </a:path>
              <a:path w="952500" h="683895">
                <a:moveTo>
                  <a:pt x="72762" y="50262"/>
                </a:moveTo>
                <a:lnTo>
                  <a:pt x="68659" y="59515"/>
                </a:lnTo>
                <a:lnTo>
                  <a:pt x="61266" y="66471"/>
                </a:lnTo>
                <a:lnTo>
                  <a:pt x="883979" y="647773"/>
                </a:lnTo>
                <a:lnTo>
                  <a:pt x="895441" y="631540"/>
                </a:lnTo>
                <a:lnTo>
                  <a:pt x="72762" y="50262"/>
                </a:lnTo>
                <a:close/>
              </a:path>
              <a:path w="952500" h="683895">
                <a:moveTo>
                  <a:pt x="31115" y="0"/>
                </a:moveTo>
                <a:lnTo>
                  <a:pt x="17456" y="5197"/>
                </a:lnTo>
                <a:lnTo>
                  <a:pt x="6429" y="15573"/>
                </a:lnTo>
                <a:lnTo>
                  <a:pt x="303" y="29386"/>
                </a:lnTo>
                <a:lnTo>
                  <a:pt x="0" y="43973"/>
                </a:lnTo>
                <a:lnTo>
                  <a:pt x="5197" y="57632"/>
                </a:lnTo>
                <a:lnTo>
                  <a:pt x="15573" y="68659"/>
                </a:lnTo>
                <a:lnTo>
                  <a:pt x="29386" y="74785"/>
                </a:lnTo>
                <a:lnTo>
                  <a:pt x="43973" y="75088"/>
                </a:lnTo>
                <a:lnTo>
                  <a:pt x="57632" y="69891"/>
                </a:lnTo>
                <a:lnTo>
                  <a:pt x="61266" y="66471"/>
                </a:lnTo>
                <a:lnTo>
                  <a:pt x="31829" y="45672"/>
                </a:lnTo>
                <a:lnTo>
                  <a:pt x="43259" y="29416"/>
                </a:lnTo>
                <a:lnTo>
                  <a:pt x="74442" y="29416"/>
                </a:lnTo>
                <a:lnTo>
                  <a:pt x="69891" y="17456"/>
                </a:lnTo>
                <a:lnTo>
                  <a:pt x="59515" y="6429"/>
                </a:lnTo>
                <a:lnTo>
                  <a:pt x="45702" y="303"/>
                </a:lnTo>
                <a:lnTo>
                  <a:pt x="31115" y="0"/>
                </a:lnTo>
                <a:close/>
              </a:path>
              <a:path w="952500" h="683895">
                <a:moveTo>
                  <a:pt x="43259" y="29416"/>
                </a:moveTo>
                <a:lnTo>
                  <a:pt x="31829" y="45672"/>
                </a:lnTo>
                <a:lnTo>
                  <a:pt x="61266" y="66471"/>
                </a:lnTo>
                <a:lnTo>
                  <a:pt x="68659" y="59515"/>
                </a:lnTo>
                <a:lnTo>
                  <a:pt x="72762" y="50262"/>
                </a:lnTo>
                <a:lnTo>
                  <a:pt x="43259" y="29416"/>
                </a:lnTo>
                <a:close/>
              </a:path>
              <a:path w="952500" h="683895">
                <a:moveTo>
                  <a:pt x="74442" y="29416"/>
                </a:moveTo>
                <a:lnTo>
                  <a:pt x="43259" y="29416"/>
                </a:lnTo>
                <a:lnTo>
                  <a:pt x="72762" y="50262"/>
                </a:lnTo>
                <a:lnTo>
                  <a:pt x="74785" y="45702"/>
                </a:lnTo>
                <a:lnTo>
                  <a:pt x="75088" y="31115"/>
                </a:lnTo>
                <a:lnTo>
                  <a:pt x="74442" y="2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64513" y="5639561"/>
            <a:ext cx="1210310" cy="477520"/>
          </a:xfrm>
          <a:prstGeom prst="rect">
            <a:avLst/>
          </a:prstGeom>
          <a:solidFill>
            <a:srgbClr val="CCCCFF"/>
          </a:solidFill>
          <a:ln w="1981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uscita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91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7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1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7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15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5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9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3999" y="60960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9561" y="55633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3999" y="0"/>
                </a:lnTo>
              </a:path>
            </a:pathLst>
          </a:custGeom>
          <a:ln w="198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971800" y="5599176"/>
            <a:ext cx="1066800" cy="53340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26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Q</a:t>
            </a:r>
            <a:r>
              <a:rPr sz="3600" spc="-2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n-1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95800" y="5599176"/>
            <a:ext cx="1066800" cy="53340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26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Q</a:t>
            </a:r>
            <a:r>
              <a:rPr sz="3600" spc="-2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19800" y="5599176"/>
            <a:ext cx="1066800" cy="53340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26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Q</a:t>
            </a:r>
            <a:r>
              <a:rPr sz="3600" spc="-2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n+1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9713" y="4725161"/>
            <a:ext cx="1516380" cy="477520"/>
          </a:xfrm>
          <a:prstGeom prst="rect">
            <a:avLst/>
          </a:prstGeom>
          <a:solidFill>
            <a:srgbClr val="00CC99"/>
          </a:solidFill>
          <a:ln w="1981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ingresso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91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7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91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7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15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4000" y="60960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15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4000" y="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39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0"/>
                </a:moveTo>
                <a:lnTo>
                  <a:pt x="326516" y="609600"/>
                </a:lnTo>
                <a:lnTo>
                  <a:pt x="1523999" y="60960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39561" y="4648961"/>
            <a:ext cx="1524000" cy="609600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0" y="609600"/>
                </a:moveTo>
                <a:lnTo>
                  <a:pt x="326516" y="0"/>
                </a:lnTo>
                <a:lnTo>
                  <a:pt x="1523999" y="0"/>
                </a:lnTo>
              </a:path>
            </a:pathLst>
          </a:custGeom>
          <a:ln w="1981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196717" y="4705350"/>
            <a:ext cx="64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D</a:t>
            </a:r>
            <a:r>
              <a:rPr sz="3600" spc="-8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n-1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77740" y="4705350"/>
            <a:ext cx="47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D</a:t>
            </a:r>
            <a:r>
              <a:rPr sz="3600" spc="-89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17335" y="4705350"/>
            <a:ext cx="691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imes New Roman"/>
                <a:cs typeface="Times New Roman"/>
              </a:rPr>
              <a:t>D</a:t>
            </a:r>
            <a:r>
              <a:rPr sz="3600" spc="-82" baseline="-16203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n+1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90800" y="46482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0"/>
                </a:moveTo>
                <a:lnTo>
                  <a:pt x="228600" y="0"/>
                </a:lnTo>
                <a:lnTo>
                  <a:pt x="533400" y="6096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90800" y="46482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228600" y="609600"/>
                </a:lnTo>
                <a:lnTo>
                  <a:pt x="533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22 </a:t>
            </a:r>
            <a:r>
              <a:rPr spc="-5" dirty="0"/>
              <a:t>settembre</a:t>
            </a:r>
            <a:r>
              <a:rPr spc="-75" dirty="0"/>
              <a:t> </a:t>
            </a:r>
            <a:r>
              <a:rPr dirty="0"/>
              <a:t>2012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xfrm>
            <a:off x="8161781" y="6372463"/>
            <a:ext cx="2317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lang="it-IT" dirty="0"/>
              <a:t>73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4627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508342" cy="1661993"/>
          </a:xfrm>
        </p:spPr>
        <p:txBody>
          <a:bodyPr/>
          <a:lstStyle/>
          <a:p>
            <a:pPr algn="ctr"/>
            <a:r>
              <a:rPr lang="it-IT" sz="5400" dirty="0"/>
              <a:t>RETI SEQUENZIALI SINCRONE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2819400"/>
            <a:ext cx="4495800" cy="35979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Struttura </a:t>
            </a:r>
          </a:p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Comportamento</a:t>
            </a:r>
          </a:p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Analisi </a:t>
            </a:r>
          </a:p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009900"/>
                </a:solidFill>
                <a:latin typeface="Calibri"/>
                <a:ea typeface="+mj-ea"/>
                <a:cs typeface="Calibri"/>
              </a:rPr>
              <a:t>Sintesi</a:t>
            </a:r>
          </a:p>
        </p:txBody>
      </p:sp>
    </p:spTree>
    <p:extLst>
      <p:ext uri="{BB962C8B-B14F-4D97-AF65-F5344CB8AC3E}">
        <p14:creationId xmlns:p14="http://schemas.microsoft.com/office/powerpoint/2010/main" val="37063047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asellaDiTesto 2"/>
          <p:cNvSpPr txBox="1">
            <a:spLocks noChangeArrowheads="1"/>
          </p:cNvSpPr>
          <p:nvPr/>
        </p:nvSpPr>
        <p:spPr bwMode="auto">
          <a:xfrm>
            <a:off x="931141" y="66870"/>
            <a:ext cx="20793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Struttura delle Reti Sequenziali </a:t>
            </a:r>
            <a:r>
              <a:rPr lang="it-IT" altLang="it-IT" sz="2000" b="1" dirty="0">
                <a:solidFill>
                  <a:srgbClr val="FF0000"/>
                </a:solidFill>
              </a:rPr>
              <a:t>Asincrone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67414" y="1263171"/>
            <a:ext cx="3589338" cy="5274925"/>
            <a:chOff x="625475" y="1443038"/>
            <a:chExt cx="3589338" cy="5274925"/>
          </a:xfrm>
        </p:grpSpPr>
        <p:grpSp>
          <p:nvGrpSpPr>
            <p:cNvPr id="248854" name="Group 22"/>
            <p:cNvGrpSpPr>
              <a:grpSpLocks/>
            </p:cNvGrpSpPr>
            <p:nvPr/>
          </p:nvGrpSpPr>
          <p:grpSpPr bwMode="auto">
            <a:xfrm>
              <a:off x="625475" y="1443038"/>
              <a:ext cx="3589338" cy="3916362"/>
              <a:chOff x="1723" y="576"/>
              <a:chExt cx="2261" cy="2467"/>
            </a:xfrm>
          </p:grpSpPr>
          <p:sp>
            <p:nvSpPr>
              <p:cNvPr id="6154" name="Rectangle 14"/>
              <p:cNvSpPr>
                <a:spLocks noChangeArrowheads="1"/>
              </p:cNvSpPr>
              <p:nvPr/>
            </p:nvSpPr>
            <p:spPr bwMode="auto">
              <a:xfrm>
                <a:off x="3456" y="1880"/>
                <a:ext cx="1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0000"/>
                    </a:solidFill>
                  </a:rPr>
                  <a:t>s*</a:t>
                </a:r>
              </a:p>
            </p:txBody>
          </p:sp>
          <p:grpSp>
            <p:nvGrpSpPr>
              <p:cNvPr id="6155" name="Group 18"/>
              <p:cNvGrpSpPr>
                <a:grpSpLocks/>
              </p:cNvGrpSpPr>
              <p:nvPr/>
            </p:nvGrpSpPr>
            <p:grpSpPr bwMode="auto">
              <a:xfrm>
                <a:off x="1723" y="576"/>
                <a:ext cx="2261" cy="2467"/>
                <a:chOff x="1723" y="576"/>
                <a:chExt cx="2261" cy="2467"/>
              </a:xfrm>
            </p:grpSpPr>
            <p:sp>
              <p:nvSpPr>
                <p:cNvPr id="6156" name="Rectangle 3"/>
                <p:cNvSpPr>
                  <a:spLocks noChangeArrowheads="1"/>
                </p:cNvSpPr>
                <p:nvPr/>
              </p:nvSpPr>
              <p:spPr bwMode="auto">
                <a:xfrm>
                  <a:off x="2509" y="576"/>
                  <a:ext cx="865" cy="721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 b="1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F</a:t>
                  </a:r>
                </a:p>
              </p:txBody>
            </p:sp>
            <p:sp>
              <p:nvSpPr>
                <p:cNvPr id="6157" name="Rectangle 4"/>
                <p:cNvSpPr>
                  <a:spLocks noChangeArrowheads="1"/>
                </p:cNvSpPr>
                <p:nvPr/>
              </p:nvSpPr>
              <p:spPr bwMode="auto">
                <a:xfrm>
                  <a:off x="2509" y="1772"/>
                  <a:ext cx="865" cy="72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2400" b="1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6158" name="Rectangle 8"/>
                <p:cNvSpPr>
                  <a:spLocks noChangeArrowheads="1"/>
                </p:cNvSpPr>
                <p:nvPr/>
              </p:nvSpPr>
              <p:spPr bwMode="auto">
                <a:xfrm>
                  <a:off x="1723" y="584"/>
                  <a:ext cx="5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i</a:t>
                  </a:r>
                </a:p>
              </p:txBody>
            </p:sp>
            <p:sp>
              <p:nvSpPr>
                <p:cNvPr id="6159" name="Freeform 9"/>
                <p:cNvSpPr>
                  <a:spLocks/>
                </p:cNvSpPr>
                <p:nvPr/>
              </p:nvSpPr>
              <p:spPr bwMode="auto">
                <a:xfrm>
                  <a:off x="3360" y="2158"/>
                  <a:ext cx="288" cy="885"/>
                </a:xfrm>
                <a:custGeom>
                  <a:avLst/>
                  <a:gdLst>
                    <a:gd name="T0" fmla="*/ 0 w 240"/>
                    <a:gd name="T1" fmla="*/ 0 h 1152"/>
                    <a:gd name="T2" fmla="*/ 598 w 240"/>
                    <a:gd name="T3" fmla="*/ 0 h 1152"/>
                    <a:gd name="T4" fmla="*/ 598 w 240"/>
                    <a:gd name="T5" fmla="*/ 401 h 1152"/>
                    <a:gd name="T6" fmla="*/ 0 w 240"/>
                    <a:gd name="T7" fmla="*/ 401 h 1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1152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1152"/>
                      </a:lnTo>
                      <a:lnTo>
                        <a:pt x="0" y="1152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60" name="Freeform 10"/>
                <p:cNvSpPr>
                  <a:spLocks/>
                </p:cNvSpPr>
                <p:nvPr/>
              </p:nvSpPr>
              <p:spPr bwMode="auto">
                <a:xfrm>
                  <a:off x="2256" y="1102"/>
                  <a:ext cx="240" cy="1941"/>
                </a:xfrm>
                <a:custGeom>
                  <a:avLst/>
                  <a:gdLst>
                    <a:gd name="T0" fmla="*/ 240 w 240"/>
                    <a:gd name="T1" fmla="*/ 1319 h 2208"/>
                    <a:gd name="T2" fmla="*/ 0 w 240"/>
                    <a:gd name="T3" fmla="*/ 1319 h 2208"/>
                    <a:gd name="T4" fmla="*/ 0 w 240"/>
                    <a:gd name="T5" fmla="*/ 0 h 2208"/>
                    <a:gd name="T6" fmla="*/ 240 w 240"/>
                    <a:gd name="T7" fmla="*/ 0 h 220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2208">
                      <a:moveTo>
                        <a:pt x="240" y="2208"/>
                      </a:moveTo>
                      <a:lnTo>
                        <a:pt x="0" y="2208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61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50"/>
                  <a:ext cx="25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62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718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63" name="Rectangle 13"/>
                <p:cNvSpPr>
                  <a:spLocks noChangeArrowheads="1"/>
                </p:cNvSpPr>
                <p:nvPr/>
              </p:nvSpPr>
              <p:spPr bwMode="auto">
                <a:xfrm>
                  <a:off x="3600" y="622"/>
                  <a:ext cx="107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6164" name="Rectangle 15"/>
                <p:cNvSpPr>
                  <a:spLocks noChangeArrowheads="1"/>
                </p:cNvSpPr>
                <p:nvPr/>
              </p:nvSpPr>
              <p:spPr bwMode="auto">
                <a:xfrm>
                  <a:off x="2037" y="2206"/>
                  <a:ext cx="7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  <p:sp>
              <p:nvSpPr>
                <p:cNvPr id="6165" name="Freeform 16"/>
                <p:cNvSpPr>
                  <a:spLocks/>
                </p:cNvSpPr>
                <p:nvPr/>
              </p:nvSpPr>
              <p:spPr bwMode="auto">
                <a:xfrm>
                  <a:off x="2064" y="718"/>
                  <a:ext cx="432" cy="1200"/>
                </a:xfrm>
                <a:custGeom>
                  <a:avLst/>
                  <a:gdLst>
                    <a:gd name="T0" fmla="*/ 0 w 432"/>
                    <a:gd name="T1" fmla="*/ 0 h 1200"/>
                    <a:gd name="T2" fmla="*/ 0 w 432"/>
                    <a:gd name="T3" fmla="*/ 1200 h 1200"/>
                    <a:gd name="T4" fmla="*/ 432 w 432"/>
                    <a:gd name="T5" fmla="*/ 1200 h 1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" h="1200">
                      <a:moveTo>
                        <a:pt x="0" y="0"/>
                      </a:moveTo>
                      <a:lnTo>
                        <a:pt x="0" y="1200"/>
                      </a:lnTo>
                      <a:lnTo>
                        <a:pt x="432" y="120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66" name="Line 17"/>
                <p:cNvSpPr>
                  <a:spLocks noChangeShapeType="1"/>
                </p:cNvSpPr>
                <p:nvPr/>
              </p:nvSpPr>
              <p:spPr bwMode="auto">
                <a:xfrm>
                  <a:off x="3360" y="910"/>
                  <a:ext cx="62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48859" name="Group 27"/>
            <p:cNvGrpSpPr>
              <a:grpSpLocks/>
            </p:cNvGrpSpPr>
            <p:nvPr/>
          </p:nvGrpSpPr>
          <p:grpSpPr bwMode="auto">
            <a:xfrm>
              <a:off x="1890713" y="5016500"/>
              <a:ext cx="1373187" cy="685800"/>
              <a:chOff x="2520" y="3096"/>
              <a:chExt cx="865" cy="432"/>
            </a:xfrm>
          </p:grpSpPr>
          <p:sp>
            <p:nvSpPr>
              <p:cNvPr id="6152" name="Rectangle 28"/>
              <p:cNvSpPr>
                <a:spLocks noChangeArrowheads="1"/>
              </p:cNvSpPr>
              <p:nvPr/>
            </p:nvSpPr>
            <p:spPr bwMode="auto">
              <a:xfrm>
                <a:off x="2520" y="3096"/>
                <a:ext cx="865" cy="432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153" name="Rectangle 29"/>
              <p:cNvSpPr>
                <a:spLocks noChangeArrowheads="1"/>
              </p:cNvSpPr>
              <p:nvPr/>
            </p:nvSpPr>
            <p:spPr bwMode="auto">
              <a:xfrm>
                <a:off x="2842" y="3168"/>
                <a:ext cx="184" cy="2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 err="1">
                    <a:solidFill>
                      <a:schemeClr val="bg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it-IT" altLang="it-IT" sz="2400" b="1" dirty="0" err="1">
                    <a:solidFill>
                      <a:schemeClr val="bg1"/>
                    </a:solidFill>
                  </a:rPr>
                  <a:t>t</a:t>
                </a:r>
                <a:endParaRPr lang="it-IT" altLang="it-IT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50" name="CasellaDiTesto 25"/>
            <p:cNvSpPr txBox="1">
              <a:spLocks noChangeArrowheads="1"/>
            </p:cNvSpPr>
            <p:nvPr/>
          </p:nvSpPr>
          <p:spPr bwMode="auto">
            <a:xfrm>
              <a:off x="1427925" y="5702300"/>
              <a:ext cx="22018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it-IT" altLang="it-IT" sz="2000" b="1" dirty="0" err="1">
                  <a:solidFill>
                    <a:srgbClr val="000000"/>
                  </a:solidFill>
                </a:rPr>
                <a:t>t</a:t>
              </a:r>
              <a:r>
                <a:rPr lang="it-IT" altLang="it-IT" sz="2000" dirty="0"/>
                <a:t>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Ritardo massimo della rete G (</a:t>
              </a:r>
              <a:r>
                <a:rPr lang="el-GR" altLang="it-IT" sz="2000" b="1" dirty="0"/>
                <a:t>τ</a:t>
              </a:r>
              <a:r>
                <a:rPr lang="it-IT" altLang="it-IT" sz="2000" b="1" baseline="-25000" dirty="0"/>
                <a:t>G </a:t>
              </a:r>
              <a:r>
                <a:rPr lang="it-IT" altLang="it-IT" sz="2000" b="1" baseline="-25000" dirty="0" err="1"/>
                <a:t>max</a:t>
              </a:r>
              <a:r>
                <a:rPr lang="it-IT" altLang="it-IT" sz="2000" dirty="0"/>
                <a:t>)</a:t>
              </a:r>
            </a:p>
          </p:txBody>
        </p:sp>
      </p:grp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8115503" y="3437233"/>
            <a:ext cx="902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</a:rPr>
              <a:t>s*</a:t>
            </a:r>
            <a:r>
              <a:rPr lang="it-IT" altLang="it-IT" sz="2400" b="1" baseline="-25000" dirty="0">
                <a:solidFill>
                  <a:srgbClr val="000000"/>
                </a:solidFill>
              </a:rPr>
              <a:t>[n-1..0]</a:t>
            </a:r>
            <a:endParaRPr lang="it-IT" altLang="it-IT" sz="2400" b="1" dirty="0">
              <a:solidFill>
                <a:srgbClr val="000000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039519" y="1228746"/>
            <a:ext cx="1373188" cy="11445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039518" y="3127396"/>
            <a:ext cx="1995837" cy="1146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791744" y="1241446"/>
            <a:ext cx="84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8055993" y="3915884"/>
            <a:ext cx="670327" cy="1404937"/>
          </a:xfrm>
          <a:custGeom>
            <a:avLst/>
            <a:gdLst>
              <a:gd name="T0" fmla="*/ 0 w 240"/>
              <a:gd name="T1" fmla="*/ 0 h 1152"/>
              <a:gd name="T2" fmla="*/ 598 w 240"/>
              <a:gd name="T3" fmla="*/ 0 h 1152"/>
              <a:gd name="T4" fmla="*/ 598 w 240"/>
              <a:gd name="T5" fmla="*/ 401 h 1152"/>
              <a:gd name="T6" fmla="*/ 0 w 240"/>
              <a:gd name="T7" fmla="*/ 401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152">
                <a:moveTo>
                  <a:pt x="0" y="0"/>
                </a:moveTo>
                <a:lnTo>
                  <a:pt x="240" y="0"/>
                </a:lnTo>
                <a:lnTo>
                  <a:pt x="240" y="1152"/>
                </a:lnTo>
                <a:lnTo>
                  <a:pt x="0" y="115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5637882" y="2063771"/>
            <a:ext cx="381000" cy="3081337"/>
          </a:xfrm>
          <a:custGeom>
            <a:avLst/>
            <a:gdLst>
              <a:gd name="T0" fmla="*/ 240 w 240"/>
              <a:gd name="T1" fmla="*/ 1319 h 2208"/>
              <a:gd name="T2" fmla="*/ 0 w 240"/>
              <a:gd name="T3" fmla="*/ 1319 h 2208"/>
              <a:gd name="T4" fmla="*/ 0 w 240"/>
              <a:gd name="T5" fmla="*/ 0 h 2208"/>
              <a:gd name="T6" fmla="*/ 240 w 240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2208">
                <a:moveTo>
                  <a:pt x="240" y="2208"/>
                </a:moveTo>
                <a:lnTo>
                  <a:pt x="0" y="2208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5637882" y="4044971"/>
            <a:ext cx="401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5028282" y="1454171"/>
            <a:ext cx="990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7771482" y="1301771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4716306" y="3895060"/>
            <a:ext cx="8720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00"/>
                </a:solidFill>
              </a:rPr>
              <a:t>s</a:t>
            </a:r>
            <a:r>
              <a:rPr lang="it-IT" altLang="it-IT" sz="2800" b="1" baseline="-25000" dirty="0">
                <a:solidFill>
                  <a:srgbClr val="000000"/>
                </a:solidFill>
              </a:rPr>
              <a:t>[n-1..0]</a:t>
            </a: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5333082" y="1454171"/>
            <a:ext cx="685800" cy="1905000"/>
          </a:xfrm>
          <a:custGeom>
            <a:avLst/>
            <a:gdLst>
              <a:gd name="T0" fmla="*/ 0 w 432"/>
              <a:gd name="T1" fmla="*/ 0 h 1200"/>
              <a:gd name="T2" fmla="*/ 0 w 432"/>
              <a:gd name="T3" fmla="*/ 1200 h 1200"/>
              <a:gd name="T4" fmla="*/ 432 w 432"/>
              <a:gd name="T5" fmla="*/ 1200 h 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200">
                <a:moveTo>
                  <a:pt x="0" y="0"/>
                </a:moveTo>
                <a:lnTo>
                  <a:pt x="0" y="1200"/>
                </a:lnTo>
                <a:lnTo>
                  <a:pt x="432" y="120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7390482" y="1758971"/>
            <a:ext cx="990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CasellaDiTesto 25"/>
          <p:cNvSpPr txBox="1">
            <a:spLocks noChangeArrowheads="1"/>
          </p:cNvSpPr>
          <p:nvPr/>
        </p:nvSpPr>
        <p:spPr bwMode="auto">
          <a:xfrm>
            <a:off x="4329115" y="5823951"/>
            <a:ext cx="25341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8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1800" b="1" dirty="0" err="1">
                <a:solidFill>
                  <a:srgbClr val="000000"/>
                </a:solidFill>
              </a:rPr>
              <a:t>t</a:t>
            </a:r>
            <a:r>
              <a:rPr lang="it-IT" altLang="it-IT" sz="1800" b="1" dirty="0"/>
              <a:t>: </a:t>
            </a:r>
            <a:r>
              <a:rPr lang="it-IT" altLang="it-IT" sz="1800" b="1" dirty="0" err="1"/>
              <a:t>T</a:t>
            </a:r>
            <a:r>
              <a:rPr lang="it-IT" altLang="it-IT" sz="1800" b="1" baseline="-25000" dirty="0" err="1"/>
              <a:t>ck</a:t>
            </a:r>
            <a:endParaRPr lang="it-IT" altLang="it-IT" sz="1800" b="1" baseline="-25000" dirty="0"/>
          </a:p>
          <a:p>
            <a:pPr algn="ctr">
              <a:spcBef>
                <a:spcPct val="0"/>
              </a:spcBef>
              <a:buNone/>
            </a:pPr>
            <a:r>
              <a:rPr lang="it-IT" altLang="it-IT" sz="1200" dirty="0"/>
              <a:t>Il tempo è una variabile discreta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200" dirty="0"/>
              <a:t> </a:t>
            </a:r>
            <a:r>
              <a:rPr lang="it-IT" altLang="it-IT" sz="1200" dirty="0">
                <a:solidFill>
                  <a:srgbClr val="FF0000"/>
                </a:solidFill>
              </a:rPr>
              <a:t>Lo stato si aggiorna in istanti definiti dai fronti positivi del clock</a:t>
            </a:r>
          </a:p>
        </p:txBody>
      </p:sp>
      <p:sp>
        <p:nvSpPr>
          <p:cNvPr id="44" name="CasellaDiTesto 2"/>
          <p:cNvSpPr txBox="1">
            <a:spLocks noChangeArrowheads="1"/>
          </p:cNvSpPr>
          <p:nvPr/>
        </p:nvSpPr>
        <p:spPr bwMode="auto">
          <a:xfrm>
            <a:off x="5676139" y="54876"/>
            <a:ext cx="20793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Struttura delle Reti Sequenziali </a:t>
            </a:r>
            <a:r>
              <a:rPr lang="it-IT" altLang="it-IT" sz="2000" b="1" dirty="0">
                <a:solidFill>
                  <a:srgbClr val="008000"/>
                </a:solidFill>
              </a:rPr>
              <a:t>Sincrone</a:t>
            </a:r>
          </a:p>
        </p:txBody>
      </p:sp>
      <p:cxnSp>
        <p:nvCxnSpPr>
          <p:cNvPr id="45" name="Connettore 4 44"/>
          <p:cNvCxnSpPr>
            <a:endCxn id="50" idx="3"/>
          </p:cNvCxnSpPr>
          <p:nvPr/>
        </p:nvCxnSpPr>
        <p:spPr>
          <a:xfrm rot="10800000">
            <a:off x="7294269" y="6108667"/>
            <a:ext cx="1843798" cy="32023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6018881" y="4657007"/>
            <a:ext cx="2016473" cy="146818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6969203" y="4666426"/>
            <a:ext cx="108678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it-IT" sz="1600" dirty="0">
                <a:solidFill>
                  <a:schemeClr val="bg1"/>
                </a:solidFill>
              </a:rPr>
              <a:t>D[n-1]</a:t>
            </a:r>
          </a:p>
          <a:p>
            <a:pPr algn="r">
              <a:lnSpc>
                <a:spcPts val="2500"/>
              </a:lnSpc>
            </a:pPr>
            <a:r>
              <a:rPr lang="it-IT" sz="1600" dirty="0">
                <a:solidFill>
                  <a:schemeClr val="bg1"/>
                </a:solidFill>
              </a:rPr>
              <a:t>…</a:t>
            </a:r>
          </a:p>
          <a:p>
            <a:pPr algn="r">
              <a:lnSpc>
                <a:spcPts val="2500"/>
              </a:lnSpc>
            </a:pPr>
            <a:r>
              <a:rPr lang="it-IT" sz="1600" dirty="0">
                <a:solidFill>
                  <a:schemeClr val="bg1"/>
                </a:solidFill>
              </a:rPr>
              <a:t>D1</a:t>
            </a:r>
          </a:p>
          <a:p>
            <a:pPr algn="r">
              <a:lnSpc>
                <a:spcPts val="2500"/>
              </a:lnSpc>
            </a:pPr>
            <a:r>
              <a:rPr lang="it-IT" sz="1600" dirty="0">
                <a:solidFill>
                  <a:schemeClr val="bg1"/>
                </a:solidFill>
              </a:rPr>
              <a:t>D0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964127" y="4723815"/>
            <a:ext cx="790601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it-IT" dirty="0">
                <a:solidFill>
                  <a:schemeClr val="bg1"/>
                </a:solidFill>
              </a:rPr>
              <a:t>Q[n-1]</a:t>
            </a:r>
          </a:p>
          <a:p>
            <a:pPr>
              <a:lnSpc>
                <a:spcPts val="2500"/>
              </a:lnSpc>
            </a:pPr>
            <a:r>
              <a:rPr lang="it-IT" dirty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ts val="2500"/>
              </a:lnSpc>
            </a:pPr>
            <a:r>
              <a:rPr lang="it-IT" dirty="0">
                <a:solidFill>
                  <a:schemeClr val="bg1"/>
                </a:solidFill>
              </a:rPr>
              <a:t>Q1</a:t>
            </a:r>
          </a:p>
          <a:p>
            <a:pPr>
              <a:lnSpc>
                <a:spcPts val="2500"/>
              </a:lnSpc>
            </a:pPr>
            <a:r>
              <a:rPr lang="it-IT" dirty="0">
                <a:solidFill>
                  <a:schemeClr val="bg1"/>
                </a:solidFill>
              </a:rPr>
              <a:t>Q0</a:t>
            </a:r>
          </a:p>
        </p:txBody>
      </p:sp>
      <p:sp>
        <p:nvSpPr>
          <p:cNvPr id="50" name="AutoShape 40"/>
          <p:cNvSpPr>
            <a:spLocks noChangeArrowheads="1"/>
          </p:cNvSpPr>
          <p:nvPr/>
        </p:nvSpPr>
        <p:spPr bwMode="auto">
          <a:xfrm>
            <a:off x="7208541" y="5862309"/>
            <a:ext cx="171455" cy="24635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2990170" y="2357904"/>
            <a:ext cx="1977846" cy="923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</a:rPr>
              <a:t>i, u, s, s*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</a:rPr>
              <a:t>sono vettori di variabili binarie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48308" y="6138869"/>
            <a:ext cx="22956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/>
              <a:t>Clock</a:t>
            </a:r>
          </a:p>
          <a:p>
            <a:pPr algn="r"/>
            <a:r>
              <a:rPr lang="it-IT" sz="1200" dirty="0"/>
              <a:t>(Segnale periodico di periodo </a:t>
            </a:r>
            <a:r>
              <a:rPr lang="it-IT" sz="1200" dirty="0" err="1"/>
              <a:t>Tck</a:t>
            </a:r>
            <a:r>
              <a:rPr lang="it-IT" sz="1200" dirty="0"/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821695" y="5063848"/>
            <a:ext cx="429605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it-IT" altLang="it-IT" sz="3200" dirty="0" err="1">
                <a:solidFill>
                  <a:schemeClr val="bg1"/>
                </a:solidFill>
              </a:rPr>
              <a:t>R</a:t>
            </a:r>
            <a:r>
              <a:rPr lang="it-IT" altLang="it-IT" sz="3200" baseline="-25000" dirty="0" err="1">
                <a:solidFill>
                  <a:schemeClr val="bg1"/>
                </a:solidFill>
              </a:rPr>
              <a:t>n</a:t>
            </a:r>
            <a:r>
              <a:rPr lang="it-IT" altLang="it-IT" sz="3200" baseline="-2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3416369" y="4567367"/>
            <a:ext cx="1977846" cy="123110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err="1">
                <a:solidFill>
                  <a:srgbClr val="000000"/>
                </a:solidFill>
              </a:rPr>
              <a:t>R</a:t>
            </a:r>
            <a:r>
              <a:rPr lang="it-IT" altLang="it-IT" sz="2000" b="1" baseline="-25000" dirty="0" err="1">
                <a:solidFill>
                  <a:srgbClr val="000000"/>
                </a:solidFill>
              </a:rPr>
              <a:t>n</a:t>
            </a:r>
            <a:endParaRPr lang="it-IT" altLang="it-IT" sz="2000" b="1" baseline="-25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</a:rPr>
              <a:t>Registro da n bit: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</a:rPr>
              <a:t>n FF-D con il clock in comune</a:t>
            </a:r>
          </a:p>
        </p:txBody>
      </p:sp>
    </p:spTree>
    <p:extLst>
      <p:ext uri="{BB962C8B-B14F-4D97-AF65-F5344CB8AC3E}">
        <p14:creationId xmlns:p14="http://schemas.microsoft.com/office/powerpoint/2010/main" val="270506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353B7BB52EB47A1595C124D6A43CD" ma:contentTypeVersion="14" ma:contentTypeDescription="Create a new document." ma:contentTypeScope="" ma:versionID="fca21e0e57dc06668fc079159a9b124d">
  <xsd:schema xmlns:xsd="http://www.w3.org/2001/XMLSchema" xmlns:xs="http://www.w3.org/2001/XMLSchema" xmlns:p="http://schemas.microsoft.com/office/2006/metadata/properties" xmlns:ns3="232f9d21-f77d-4ab0-bf36-cd1c218c4c9c" xmlns:ns4="6291d256-6ac7-4195-92d9-273e62d85aa1" targetNamespace="http://schemas.microsoft.com/office/2006/metadata/properties" ma:root="true" ma:fieldsID="268696dccfccbf1b33796d6692d97869" ns3:_="" ns4:_="">
    <xsd:import namespace="232f9d21-f77d-4ab0-bf36-cd1c218c4c9c"/>
    <xsd:import namespace="6291d256-6ac7-4195-92d9-273e62d85a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f9d21-f77d-4ab0-bf36-cd1c218c4c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d256-6ac7-4195-92d9-273e62d85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B37CEE-DD17-442A-A090-52FFDB45B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f9d21-f77d-4ab0-bf36-cd1c218c4c9c"/>
    <ds:schemaRef ds:uri="6291d256-6ac7-4195-92d9-273e62d85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591244-744B-4A3F-83E1-1F1B4435A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7C659B-AB2D-40F1-9616-799DD3322AE2}">
  <ds:schemaRefs>
    <ds:schemaRef ds:uri="232f9d21-f77d-4ab0-bf36-cd1c218c4c9c"/>
    <ds:schemaRef ds:uri="6291d256-6ac7-4195-92d9-273e62d85aa1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41188</TotalTime>
  <Words>18685</Words>
  <Application>Microsoft Office PowerPoint</Application>
  <PresentationFormat>Presentazione su schermo (4:3)</PresentationFormat>
  <Paragraphs>3440</Paragraphs>
  <Slides>140</Slides>
  <Notes>16</Notes>
  <HiddenSlides>20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140</vt:i4>
      </vt:variant>
    </vt:vector>
  </HeadingPairs>
  <TitlesOfParts>
    <vt:vector size="150" baseType="lpstr">
      <vt:lpstr>Arial</vt:lpstr>
      <vt:lpstr>Arial Narrow</vt:lpstr>
      <vt:lpstr>Calibri</vt:lpstr>
      <vt:lpstr>Comic Sans MS</vt:lpstr>
      <vt:lpstr>Gabriola</vt:lpstr>
      <vt:lpstr>Symbol</vt:lpstr>
      <vt:lpstr>Times New Roman</vt:lpstr>
      <vt:lpstr>Verdana</vt:lpstr>
      <vt:lpstr>Wingdings</vt:lpstr>
      <vt:lpstr>Office Theme</vt:lpstr>
      <vt:lpstr>Continuiamo la navigazione  verso la conquista delle reti sequenziali</vt:lpstr>
      <vt:lpstr>Programma di reti logiche</vt:lpstr>
      <vt:lpstr>Un esempio di macchina digitale che non può essere «combinatoria» in quanto il suo comportamento dipende dalla storia passata degli ingressi (macchina con memoria o sequenziale)</vt:lpstr>
      <vt:lpstr>Esempio di sistema digitale con memoria in cui è necessario (o opportuno) misurare</vt:lpstr>
      <vt:lpstr>Richiamo dalla prima lezione: Macchine digitali e  reti logiche</vt:lpstr>
      <vt:lpstr>Regole “elementari” di composizione di RETI LOGICHE</vt:lpstr>
      <vt:lpstr>Presentazione standard di PowerPoint</vt:lpstr>
      <vt:lpstr>Considerazione preliminare riguardante la struttura delle RL Confronto tra:  → la struttura di una Rete Combinatoria  → la struttura di una Rete Sequenziale</vt:lpstr>
      <vt:lpstr>Considerazioni riguardanti il comportamento delle RL Confronto tra:  → il comportamento di una  Rete Combinatoria  (RL senza retroazioni)  → il comportamento di una Rete Sequenziale  (cioè RL con retroazioni all’interno)</vt:lpstr>
      <vt:lpstr>Modello del comportamento di una macchina sequenziale: l’automa a stati finiti</vt:lpstr>
      <vt:lpstr>Schema a blocchi  della macchina sequenziale</vt:lpstr>
      <vt:lpstr>Un esempio di sistema digitale con memoria che  non ha bisogno di misurare la durata degli  intervalli di tempo (MSA)</vt:lpstr>
      <vt:lpstr>Corrispondenza tra modello del comportamento e  modello della struttura della macchina sequenzia</vt:lpstr>
      <vt:lpstr>Procedimento di sintesi delle Reti Sequenziali dalla DESCRIZIONE A PAROLE alla RETE LOGICA</vt:lpstr>
      <vt:lpstr>Per progettare e per analizzare  le RS servono due concetti «matematici»</vt:lpstr>
      <vt:lpstr>PRODOTTO CARTESIANO</vt:lpstr>
      <vt:lpstr>RAPPRESENTAZIONE SINTETICA DELLE FUNZIONI F e G  il cui dominio è iI PRODOTTO  CARTESIANO (S  I)  </vt:lpstr>
      <vt:lpstr>GRAFO</vt:lpstr>
      <vt:lpstr>Impiego dei grafi nella descrizione del comportamento delle macchine sequenziali </vt:lpstr>
      <vt:lpstr>Modello del comportamento e schema a blocchi  della macchina sequenziale</vt:lpstr>
      <vt:lpstr>Presupposto per la progettazione delle RS </vt:lpstr>
      <vt:lpstr>Presentazione standard di PowerPoint</vt:lpstr>
      <vt:lpstr>Confronto tra la descrizione del comportamento di RC e RS → la descrizione del comportamento di una RC(*)  </vt:lpstr>
      <vt:lpstr>Confronto tra la descrizione del comportamento di RC e RS  → la descrizione del comportamento di una RS</vt:lpstr>
      <vt:lpstr>Comportamenti delle reti sincrone e asincrone: Mealy e Moore</vt:lpstr>
      <vt:lpstr>MOORE                                         MEALY</vt:lpstr>
      <vt:lpstr>Presentazione standard di PowerPoint</vt:lpstr>
      <vt:lpstr>I modelli di  comportamento  dei sistemi digitali Le macchine sequenziali sincrone e asincrone</vt:lpstr>
      <vt:lpstr>Macchine sequenziali</vt:lpstr>
      <vt:lpstr>Un esempio di sistema digitale con memoria che  non ha bisogno di misurare la durata degli  intervalli di tempo (MSA)</vt:lpstr>
      <vt:lpstr>Esempi di sistemi digitali con memoria in cui è necessario (o opportuno) misurare</vt:lpstr>
      <vt:lpstr>Riprendiamo lo schema a blocchi  della macchina sequenziale</vt:lpstr>
      <vt:lpstr>Comportamenti delle macchine sequenziali: reti sincrone e asincrone, di Mealy e di Moore</vt:lpstr>
      <vt:lpstr>MOORE                                         MEALY</vt:lpstr>
      <vt:lpstr>Riprendiamo il procedimento di sintesi di R.S. dalla DESCRIZIONE A PAROLE alla RETE LOGICA</vt:lpstr>
      <vt:lpstr>GRAFO DEGLI STATI DI MOORE E  GRAFO DEGLI STATI DI MEALY</vt:lpstr>
      <vt:lpstr>Descrizione del comportamento con grafo degli stati di Mealy</vt:lpstr>
      <vt:lpstr>Descrizione del comportamento con grafo degli stati di Moore</vt:lpstr>
      <vt:lpstr>Riprendiamo la rappresentazione delle funzioni F e G partendo dal loro dominio</vt:lpstr>
      <vt:lpstr>La tabella di flusso nel caso  dell’automa di Mealy</vt:lpstr>
      <vt:lpstr>La tabella di flusso nel caso  dell’automa di Moore</vt:lpstr>
      <vt:lpstr>Il modello delle M.S.A. la retroazione diretta dello stato interno (T=0)</vt:lpstr>
      <vt:lpstr>Il modello delle M.S.S. la discretizzazione del tempo e le funzioni F,G</vt:lpstr>
      <vt:lpstr>Astrazione di un modello per M.S.S. e M.S.A.</vt:lpstr>
      <vt:lpstr>Primo esempio di  SINTESI DI UNA  RETE SEQUENZIALE  ASINCRONA</vt:lpstr>
      <vt:lpstr>Presentazione standard di PowerPoint</vt:lpstr>
      <vt:lpstr>u: lampadina</vt:lpstr>
      <vt:lpstr>u: lampadina</vt:lpstr>
      <vt:lpstr>lampadina</vt:lpstr>
      <vt:lpstr>z: lampadina</vt:lpstr>
      <vt:lpstr>DIAGRAMMA Degli Stati (DDS) e Tabella di flusso di Mealy (caso in cui la uscita  cambia valore quando si preme il pulsante cioè in corrispondenza del fronte positivo dell’ingresso)</vt:lpstr>
      <vt:lpstr>Per capire meglio: forme d’onda di x, STATO e z </vt:lpstr>
      <vt:lpstr>CONSIDERAZIONE SULLE USCITE NELLE RSA DI MEALY  (esempio: il caso della lampadina che cambia valore premendo il tasto)</vt:lpstr>
      <vt:lpstr>SINTESI DI MOORE  DIAGRAMMA DEGLI STATI E TDF DI MOORE (in questo esempio l’uscita  cambia valore quando si rilascia il pulsante – cioè sul fronte negativo dell’ingresso)</vt:lpstr>
      <vt:lpstr>COMPLETAMENTO DELL’ESEMPIO DI SINTESI  ci limitiamo al caso della macchina di MOORE  CODIFICA DEGLI STATI e Tabella delle Transizioni (T.d.T.)</vt:lpstr>
      <vt:lpstr>Presentazione standard di PowerPoint</vt:lpstr>
      <vt:lpstr>SINTESI delle reti F e G della nostra macchina di MOORE  TdT, MAPPE e  ESPRESSIONI PRIVE DI ALEE</vt:lpstr>
      <vt:lpstr>Perché la variabili di stato futuro non devono presentare alee?</vt:lpstr>
      <vt:lpstr>Presentazione standard di PowerPoint</vt:lpstr>
      <vt:lpstr>Presentazione standard di PowerPoint</vt:lpstr>
      <vt:lpstr>La macchina sequenziale asincrona con comportamento di tipo 1</vt:lpstr>
      <vt:lpstr>Considerazioni sul diagramma delle adiacenze e sulle transizioni multiple</vt:lpstr>
      <vt:lpstr>Riepilogo sul progetto delle RSA</vt:lpstr>
      <vt:lpstr>Procedimento di sintesi di R.S.A. dalla DESCRIZIONE A PAROLE alla RETE LOGICA</vt:lpstr>
      <vt:lpstr>Modello della struttura delle RSA (vedi anche slide 54)</vt:lpstr>
      <vt:lpstr>MOORE                                         MEALY</vt:lpstr>
      <vt:lpstr>Condizioni necessarie per il corretto funzionamento delle RSA</vt:lpstr>
      <vt:lpstr>La macchina sequenziale asincrona con comportamento di tipo 1</vt:lpstr>
      <vt:lpstr>Presentazione standard di PowerPoint</vt:lpstr>
      <vt:lpstr>Presentazione standard di PowerPoint</vt:lpstr>
      <vt:lpstr>DALLA T.d.F. alla T.d.T. (Es. di R.S.A.  di MOORE con due var. di stato   CODIFICA DEGLI STATI e Tabella delle Transizioni (T.d.T.)</vt:lpstr>
      <vt:lpstr>Considerazioni sul diagramma delle adiacenze e sulle transizioni multiple</vt:lpstr>
      <vt:lpstr>Presentazione standard di PowerPoint</vt:lpstr>
      <vt:lpstr>ANALISI  delle  Reti  Sequenziali  Asincrone</vt:lpstr>
      <vt:lpstr>Procedimento di analisi di R.S.A.: dalla RETE LOGICA alla sua DESCRIZIONE A PAROLE</vt:lpstr>
      <vt:lpstr>Presentazione standard di PowerPoint</vt:lpstr>
      <vt:lpstr>Presentazione standard di PowerPoint</vt:lpstr>
      <vt:lpstr>Quante variabili di stato? UNA! (STEP 1) </vt:lpstr>
      <vt:lpstr>Trasformiamo la nostra rete per ricavare F e G in forma facilmente analizzabile (STEP 2)</vt:lpstr>
      <vt:lpstr>Applichiamo De Morgan (o il principio di dualità) al NOR 2 e ricaviamo F e G in forma SP (STEP 3) </vt:lpstr>
      <vt:lpstr>Costruiamo la mappa della variabile di stato futuro (G) e verifichiamo che non ci siano alee (STEP 4)</vt:lpstr>
      <vt:lpstr>COMPLETIAMO LE MAPPE (STEP 4) e COSTRUIAMO   LA TABELLA DELLE TRANSIZIONI (STEP 5) </vt:lpstr>
      <vt:lpstr>Disegnamo ora il DDS  (STEP 6) e diamo una descrizione a parole (STEP 7)</vt:lpstr>
      <vt:lpstr>Dinamica dello stato  FF-SR sulla tabella delle transizioni</vt:lpstr>
      <vt:lpstr>Presentazione standard di PowerPoint</vt:lpstr>
      <vt:lpstr>Presentazione standard di PowerPoint</vt:lpstr>
      <vt:lpstr>Possiamo interpretare il FF-SR come  macchina di MOORE?</vt:lpstr>
      <vt:lpstr>Quindi  IN CONDIZIONI DI STABILITA’  le uscite del FF-SR DIPENDONO SOLO DALLO STATO PRESENTE,  pertanto possiamo dire che il FF-SR:</vt:lpstr>
      <vt:lpstr>A titolo di esercizio, progettiamo ora il FFSR come macchina di MOORE</vt:lpstr>
      <vt:lpstr>Si eseguano ora gli altri passi della sintesi e si verifichi che si arriverà alle seguenti espressioni di F e G e al  seguente schema logico:</vt:lpstr>
      <vt:lpstr>Abbiamo così studiato le due realizzazioni classiche del FF-SR</vt:lpstr>
      <vt:lpstr>Riconoscimento del comportamento di una RSA</vt:lpstr>
      <vt:lpstr>Stima della durata dei transitori - esempio</vt:lpstr>
      <vt:lpstr>SUGGERIMENTI E DOMANDE</vt:lpstr>
      <vt:lpstr>RIEPILOGO SUI LATCH STUDIATI Black Box, struttura  e equazioni caratteristiche</vt:lpstr>
      <vt:lpstr>Presentazione standard di PowerPoint</vt:lpstr>
      <vt:lpstr>Il flip-flop come elemento di ritardo</vt:lpstr>
      <vt:lpstr>RETI SEQUENZIALI SINCRONE</vt:lpstr>
      <vt:lpstr>Presentazione standard di PowerPoint</vt:lpstr>
      <vt:lpstr>Classificazione dei comportamenti e quindi del grafo degli stati delle Macchine Sequenziali</vt:lpstr>
      <vt:lpstr>La macchina sequenziale asincrona</vt:lpstr>
      <vt:lpstr>u: lampadina</vt:lpstr>
      <vt:lpstr>Esempio di comportamento 2: una lavapiatti</vt:lpstr>
      <vt:lpstr>Esempio di comportamento n. 3: il semaforo</vt:lpstr>
      <vt:lpstr>I problemi di sintesi e di analisi  per le reti sequenziali sincrone</vt:lpstr>
      <vt:lpstr>Procedimento di analisi di R.S.S.: dalla RETE LOGICA alla sua DESCRIZIONE A PAROLE </vt:lpstr>
      <vt:lpstr> Impostazione dell’analisi di una R.S.S. (esempio) Identificazione delle funzioni F e G e scrittura delle relative espressioni</vt:lpstr>
      <vt:lpstr>Presentazione standard di PowerPoint</vt:lpstr>
      <vt:lpstr>Presentazione standard di PowerPoint</vt:lpstr>
      <vt:lpstr>Considerazioni importanti sulle  macchine sequenziali sincrone</vt:lpstr>
      <vt:lpstr>Presentazione standard di PowerPoint</vt:lpstr>
      <vt:lpstr>Il flip-flop come elemento di ritardo</vt:lpstr>
      <vt:lpstr>Vincolo per il corretto funzionamento di una  rete sequenziale sincrona</vt:lpstr>
      <vt:lpstr>Comportamento di una RSS</vt:lpstr>
      <vt:lpstr>Comportamento di una RSS</vt:lpstr>
      <vt:lpstr>Struttura  di una RSS</vt:lpstr>
      <vt:lpstr>Procedimento di sintesi di R.S.S.: dalla DESCRIZIONE A PAROLE alla RETE LOGICA</vt:lpstr>
      <vt:lpstr>Presentazione standard di PowerPoint</vt:lpstr>
      <vt:lpstr>Si progetti la rete sequenziale sincrona che controlli il funzionamento di un semaforo secondo la seguente descrizione a parole</vt:lpstr>
      <vt:lpstr>Presentazione standard di PowerPoint</vt:lpstr>
      <vt:lpstr>Obiettivo: realizzare lo schema logico della  macchina binaria che controlla il semaforo</vt:lpstr>
      <vt:lpstr>Procedimento di sintesi di R.S.S.: dalla DESCRIZIONE A PAROLE alla RETE LOGICA</vt:lpstr>
      <vt:lpstr>Il grafo degli stati del semaforo (STEP 1)</vt:lpstr>
      <vt:lpstr>Trasformazione del grafo degli stati di MOORE in tabella di flusso (STEP 2)</vt:lpstr>
      <vt:lpstr>La Tabella di Flusso descrive in modo compatto le due funzioni combinatorie F e G </vt:lpstr>
      <vt:lpstr>Codifica degli stati e delle uscite (STEP 4)</vt:lpstr>
      <vt:lpstr>La tabella delle transizioni (STEP 5)</vt:lpstr>
      <vt:lpstr>La mappe e le espressioni delle funzioni F e G (STEP 6 e STEP 7)</vt:lpstr>
      <vt:lpstr>La rete logica sequenziale sincrona  che controlla il semaforo (STEP 8)</vt:lpstr>
      <vt:lpstr>Calcolo della massima frequenza di funzionamento della rete progettata (STEP 9)</vt:lpstr>
      <vt:lpstr>Variazione del comportamento del semaforo e suo impatto sul grafo degli stati</vt:lpstr>
      <vt:lpstr>Soluzione 1</vt:lpstr>
      <vt:lpstr>Presentazione standard di PowerPoint</vt:lpstr>
      <vt:lpstr>Presentazione standard di PowerPoint</vt:lpstr>
      <vt:lpstr>Presentazione standard di PowerPoint</vt:lpstr>
      <vt:lpstr>Classificazione delle macchine</vt:lpstr>
      <vt:lpstr>La macchina combinatoria</vt:lpstr>
      <vt:lpstr>La macchina asincrona</vt:lpstr>
      <vt:lpstr>La macchina sincrona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 LOGICHE</dc:title>
  <dc:creator>Roberto Laschi</dc:creator>
  <cp:lastModifiedBy>Tullio Salmon Cinotti</cp:lastModifiedBy>
  <cp:revision>567</cp:revision>
  <dcterms:created xsi:type="dcterms:W3CDTF">2019-10-30T15:08:10Z</dcterms:created>
  <dcterms:modified xsi:type="dcterms:W3CDTF">2024-12-03T12:32:40Z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2019-10-30T00:00:00Z</vt:filetime>
  </property>
  <property fmtid="{D5CDD505-2E9C-101B-9397-08002B2CF9AE}" pid="5" name="ContentTypeId">
    <vt:lpwstr>0x010100137353B7BB52EB47A1595C124D6A43CD</vt:lpwstr>
  </property>
</Properties>
</file>