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6"/>
  </p:notesMasterIdLst>
  <p:sldIdLst>
    <p:sldId id="357" r:id="rId5"/>
    <p:sldId id="358" r:id="rId6"/>
    <p:sldId id="366" r:id="rId7"/>
    <p:sldId id="367" r:id="rId8"/>
    <p:sldId id="261" r:id="rId9"/>
    <p:sldId id="352" r:id="rId10"/>
    <p:sldId id="262" r:id="rId11"/>
    <p:sldId id="264" r:id="rId12"/>
    <p:sldId id="265" r:id="rId13"/>
    <p:sldId id="376" r:id="rId14"/>
    <p:sldId id="353" r:id="rId15"/>
    <p:sldId id="266" r:id="rId16"/>
    <p:sldId id="267" r:id="rId17"/>
    <p:sldId id="313" r:id="rId18"/>
    <p:sldId id="257" r:id="rId19"/>
    <p:sldId id="277" r:id="rId20"/>
    <p:sldId id="374" r:id="rId21"/>
    <p:sldId id="360" r:id="rId22"/>
    <p:sldId id="361" r:id="rId23"/>
    <p:sldId id="362" r:id="rId24"/>
    <p:sldId id="364" r:id="rId25"/>
    <p:sldId id="363" r:id="rId26"/>
    <p:sldId id="365" r:id="rId27"/>
    <p:sldId id="359" r:id="rId28"/>
    <p:sldId id="314" r:id="rId29"/>
    <p:sldId id="317" r:id="rId30"/>
    <p:sldId id="315" r:id="rId31"/>
    <p:sldId id="319" r:id="rId32"/>
    <p:sldId id="328" r:id="rId33"/>
    <p:sldId id="281" r:id="rId34"/>
    <p:sldId id="375" r:id="rId35"/>
    <p:sldId id="279" r:id="rId36"/>
    <p:sldId id="283" r:id="rId37"/>
    <p:sldId id="323" r:id="rId38"/>
    <p:sldId id="322" r:id="rId39"/>
    <p:sldId id="333" r:id="rId40"/>
    <p:sldId id="284" r:id="rId41"/>
    <p:sldId id="280" r:id="rId42"/>
    <p:sldId id="285" r:id="rId43"/>
    <p:sldId id="338" r:id="rId44"/>
    <p:sldId id="286" r:id="rId45"/>
    <p:sldId id="340" r:id="rId46"/>
    <p:sldId id="341" r:id="rId47"/>
    <p:sldId id="368" r:id="rId48"/>
    <p:sldId id="344" r:id="rId49"/>
    <p:sldId id="342" r:id="rId50"/>
    <p:sldId id="372" r:id="rId51"/>
    <p:sldId id="343" r:id="rId52"/>
    <p:sldId id="349" r:id="rId53"/>
    <p:sldId id="350" r:id="rId54"/>
    <p:sldId id="351" r:id="rId55"/>
    <p:sldId id="348" r:id="rId56"/>
    <p:sldId id="347" r:id="rId57"/>
    <p:sldId id="370" r:id="rId58"/>
    <p:sldId id="371" r:id="rId59"/>
    <p:sldId id="287" r:id="rId60"/>
    <p:sldId id="369" r:id="rId61"/>
    <p:sldId id="339" r:id="rId62"/>
    <p:sldId id="276" r:id="rId63"/>
    <p:sldId id="300" r:id="rId64"/>
    <p:sldId id="306" r:id="rId65"/>
    <p:sldId id="296" r:id="rId66"/>
    <p:sldId id="297" r:id="rId67"/>
    <p:sldId id="298" r:id="rId68"/>
    <p:sldId id="299" r:id="rId69"/>
    <p:sldId id="289" r:id="rId70"/>
    <p:sldId id="290" r:id="rId71"/>
    <p:sldId id="293" r:id="rId72"/>
    <p:sldId id="295" r:id="rId73"/>
    <p:sldId id="301" r:id="rId74"/>
    <p:sldId id="303" r:id="rId75"/>
    <p:sldId id="310" r:id="rId76"/>
    <p:sldId id="305" r:id="rId77"/>
    <p:sldId id="263" r:id="rId78"/>
    <p:sldId id="272" r:id="rId79"/>
    <p:sldId id="312" r:id="rId80"/>
    <p:sldId id="334" r:id="rId81"/>
    <p:sldId id="335" r:id="rId82"/>
    <p:sldId id="373" r:id="rId83"/>
    <p:sldId id="346" r:id="rId84"/>
    <p:sldId id="355" r:id="rId8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9900"/>
    <a:srgbClr val="FF0000"/>
    <a:srgbClr val="FF9900"/>
    <a:srgbClr val="CCFFFF"/>
    <a:srgbClr val="FF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969" autoAdjust="0"/>
  </p:normalViewPr>
  <p:slideViewPr>
    <p:cSldViewPr snapToGrid="0">
      <p:cViewPr>
        <p:scale>
          <a:sx n="60" d="100"/>
          <a:sy n="60" d="100"/>
        </p:scale>
        <p:origin x="530" y="-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73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theme" Target="theme/theme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tableStyles" Target="tableStyles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presProps" Target="pres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D15C2-F37B-4C3D-96D7-71F066F226F5}" type="datetimeFigureOut">
              <a:rPr lang="it-IT" smtClean="0"/>
              <a:t>07/12/2024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53F6C-D721-457E-A109-4D75B8E705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9114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1000"/>
              <a:t>1. Sistemi digitali</a:t>
            </a:r>
          </a:p>
        </p:txBody>
      </p:sp>
      <p:sp>
        <p:nvSpPr>
          <p:cNvPr id="645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3BBC05B-A464-44F4-AB2F-C24333446ADB}" type="slidenum">
              <a:rPr lang="it-IT" altLang="it-IT" sz="1000" smtClean="0"/>
              <a:pPr>
                <a:spcBef>
                  <a:spcPct val="0"/>
                </a:spcBef>
              </a:pPr>
              <a:t>2</a:t>
            </a:fld>
            <a:endParaRPr lang="it-IT" altLang="it-IT" sz="1000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744538"/>
            <a:ext cx="6519862" cy="3668712"/>
          </a:xfrm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066350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53F6C-D721-457E-A109-4D75B8E705E3}" type="slidenum">
              <a:rPr lang="it-IT" smtClean="0"/>
              <a:t>54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044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53F6C-D721-457E-A109-4D75B8E705E3}" type="slidenum">
              <a:rPr lang="it-IT" smtClean="0"/>
              <a:t>55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748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1000"/>
              <a:t>1. Sistemi digitali</a:t>
            </a:r>
          </a:p>
        </p:txBody>
      </p:sp>
      <p:sp>
        <p:nvSpPr>
          <p:cNvPr id="645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3BBC05B-A464-44F4-AB2F-C24333446ADB}" type="slidenum">
              <a:rPr lang="it-IT" altLang="it-IT" sz="1000" smtClean="0"/>
              <a:pPr>
                <a:spcBef>
                  <a:spcPct val="0"/>
                </a:spcBef>
              </a:pPr>
              <a:t>3</a:t>
            </a:fld>
            <a:endParaRPr lang="it-IT" altLang="it-IT" sz="1000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744538"/>
            <a:ext cx="6519862" cy="3668712"/>
          </a:xfrm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93866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1000"/>
              <a:t>1. Sistemi digitali</a:t>
            </a:r>
          </a:p>
        </p:txBody>
      </p:sp>
      <p:sp>
        <p:nvSpPr>
          <p:cNvPr id="645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3BBC05B-A464-44F4-AB2F-C24333446ADB}" type="slidenum">
              <a:rPr lang="it-IT" altLang="it-IT" sz="1000" smtClean="0"/>
              <a:pPr>
                <a:spcBef>
                  <a:spcPct val="0"/>
                </a:spcBef>
              </a:pPr>
              <a:t>4</a:t>
            </a:fld>
            <a:endParaRPr lang="it-IT" altLang="it-IT" sz="1000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744538"/>
            <a:ext cx="6519862" cy="3668712"/>
          </a:xfrm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15314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Risposta: ovviamente dipende</a:t>
            </a:r>
            <a:r>
              <a:rPr lang="it-IT" baseline="0" dirty="0"/>
              <a:t> dalla codifica!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53F6C-D721-457E-A109-4D75B8E705E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0166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A8E88-ADA4-430F-BDE7-D95B8C460F7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8645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050" dirty="0"/>
              <a:t>Il contatore conta i periodi di clock in cui E è stato ad 1! Quindi </a:t>
            </a:r>
          </a:p>
          <a:p>
            <a:r>
              <a:rPr lang="it-IT" sz="1050" dirty="0"/>
              <a:t>con</a:t>
            </a:r>
            <a:r>
              <a:rPr lang="it-IT" sz="1050" baseline="0" dirty="0"/>
              <a:t> questo schema </a:t>
            </a:r>
          </a:p>
          <a:p>
            <a:r>
              <a:rPr lang="it-IT" sz="1050" baseline="0" dirty="0"/>
              <a:t>possiamo contare eventi della durata di un periodo di clock: </a:t>
            </a:r>
          </a:p>
          <a:p>
            <a:r>
              <a:rPr lang="it-IT" sz="1050" baseline="0" dirty="0"/>
              <a:t>Es.: se E =1 per due TCK, contiamo due eventi</a:t>
            </a:r>
          </a:p>
          <a:p>
            <a:endParaRPr lang="it-IT" sz="105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53F6C-D721-457E-A109-4D75B8E705E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1054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53F6C-D721-457E-A109-4D75B8E705E3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9139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53F6C-D721-457E-A109-4D75B8E705E3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5986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53F6C-D721-457E-A109-4D75B8E705E3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0388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BD12-316F-47F4-AC7E-F64B98F21AAE}" type="datetimeFigureOut">
              <a:rPr lang="it-IT" smtClean="0"/>
              <a:t>07/12/2024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0873-A25C-465C-B9E9-1455C75E14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659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BD12-316F-47F4-AC7E-F64B98F21AAE}" type="datetimeFigureOut">
              <a:rPr lang="it-IT" smtClean="0"/>
              <a:t>07/12/2024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0873-A25C-465C-B9E9-1455C75E14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288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BD12-316F-47F4-AC7E-F64B98F21AAE}" type="datetimeFigureOut">
              <a:rPr lang="it-IT" smtClean="0"/>
              <a:t>07/12/2024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0873-A25C-465C-B9E9-1455C75E14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83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BD12-316F-47F4-AC7E-F64B98F21AAE}" type="datetimeFigureOut">
              <a:rPr lang="it-IT" smtClean="0"/>
              <a:t>07/12/2024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0873-A25C-465C-B9E9-1455C75E14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6999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BD12-316F-47F4-AC7E-F64B98F21AAE}" type="datetimeFigureOut">
              <a:rPr lang="it-IT" smtClean="0"/>
              <a:t>07/12/2024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0873-A25C-465C-B9E9-1455C75E14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5381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BD12-316F-47F4-AC7E-F64B98F21AAE}" type="datetimeFigureOut">
              <a:rPr lang="it-IT" smtClean="0"/>
              <a:t>07/12/2024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0873-A25C-465C-B9E9-1455C75E14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5320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BD12-316F-47F4-AC7E-F64B98F21AAE}" type="datetimeFigureOut">
              <a:rPr lang="it-IT" smtClean="0"/>
              <a:t>07/12/2024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0873-A25C-465C-B9E9-1455C75E14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5941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BD12-316F-47F4-AC7E-F64B98F21AAE}" type="datetimeFigureOut">
              <a:rPr lang="it-IT" smtClean="0"/>
              <a:t>07/12/2024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0873-A25C-465C-B9E9-1455C75E14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6977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BD12-316F-47F4-AC7E-F64B98F21AAE}" type="datetimeFigureOut">
              <a:rPr lang="it-IT" smtClean="0"/>
              <a:t>07/12/2024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0873-A25C-465C-B9E9-1455C75E14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578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BD12-316F-47F4-AC7E-F64B98F21AAE}" type="datetimeFigureOut">
              <a:rPr lang="it-IT" smtClean="0"/>
              <a:t>07/12/2024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0873-A25C-465C-B9E9-1455C75E14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679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DBD12-316F-47F4-AC7E-F64B98F21AAE}" type="datetimeFigureOut">
              <a:rPr lang="it-IT" smtClean="0"/>
              <a:t>07/12/2024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0873-A25C-465C-B9E9-1455C75E14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848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DBD12-316F-47F4-AC7E-F64B98F21AAE}" type="datetimeFigureOut">
              <a:rPr lang="it-IT" smtClean="0"/>
              <a:t>07/12/2024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40873-A25C-465C-B9E9-1455C75E14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604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.bin"/><Relationship Id="rId4" Type="http://schemas.openxmlformats.org/officeDocument/2006/relationships/audio" Target="../media/audio2.wav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4.wav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85057" y="230188"/>
            <a:ext cx="4240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>
                <a:solidFill>
                  <a:schemeClr val="bg1"/>
                </a:solidFill>
                <a:latin typeface="Comic Sans MS" panose="030F0702030302020204" pitchFamily="66" charset="0"/>
              </a:rPr>
              <a:t>In volo verso l’esame!</a:t>
            </a:r>
          </a:p>
        </p:txBody>
      </p:sp>
    </p:spTree>
    <p:extLst>
      <p:ext uri="{BB962C8B-B14F-4D97-AF65-F5344CB8AC3E}">
        <p14:creationId xmlns:p14="http://schemas.microsoft.com/office/powerpoint/2010/main" val="652507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1DB58F-E83A-4248-ADF8-338F1001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A583A8-FFE3-4C00-92C1-0D8453F37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5934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6205" y="175008"/>
            <a:ext cx="10515600" cy="847658"/>
          </a:xfrm>
        </p:spPr>
        <p:txBody>
          <a:bodyPr>
            <a:normAutofit/>
          </a:bodyPr>
          <a:lstStyle/>
          <a:p>
            <a:r>
              <a:rPr lang="it-IT" sz="4000" dirty="0"/>
              <a:t>Dinamica di un contatore con ingressi di controllo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8255" y="965048"/>
            <a:ext cx="11617455" cy="155460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2200" dirty="0">
                <a:solidFill>
                  <a:srgbClr val="FF0000"/>
                </a:solidFill>
              </a:rPr>
              <a:t>Si può controllare la dinamica di un contatore con opportuni ingressi di controllo </a:t>
            </a:r>
            <a:r>
              <a:rPr lang="it-IT" sz="2200" b="1" dirty="0">
                <a:solidFill>
                  <a:srgbClr val="FF0000"/>
                </a:solidFill>
              </a:rPr>
              <a:t>SINCRONI</a:t>
            </a:r>
            <a:r>
              <a:rPr lang="it-IT" sz="2200" dirty="0">
                <a:solidFill>
                  <a:srgbClr val="FF0000"/>
                </a:solidFill>
              </a:rPr>
              <a:t>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2200" dirty="0"/>
              <a:t>Il caso più semplice: </a:t>
            </a:r>
            <a:r>
              <a:rPr lang="it-IT" sz="2200" dirty="0">
                <a:solidFill>
                  <a:srgbClr val="3366FF"/>
                </a:solidFill>
              </a:rPr>
              <a:t>l’ingresso di </a:t>
            </a:r>
            <a:r>
              <a:rPr lang="it-IT" sz="2200" dirty="0" err="1">
                <a:solidFill>
                  <a:srgbClr val="3366FF"/>
                </a:solidFill>
              </a:rPr>
              <a:t>Enable</a:t>
            </a:r>
            <a:r>
              <a:rPr lang="it-IT" sz="2200" dirty="0">
                <a:solidFill>
                  <a:srgbClr val="3366FF"/>
                </a:solidFill>
              </a:rPr>
              <a:t> (E)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2000" dirty="0"/>
              <a:t>Descrizione del comportamento</a:t>
            </a:r>
            <a:r>
              <a:rPr lang="it-IT" sz="2000" i="1" dirty="0"/>
              <a:t>:  </a:t>
            </a:r>
            <a:r>
              <a:rPr lang="it-IT" sz="2000" i="1" dirty="0">
                <a:solidFill>
                  <a:srgbClr val="3366FF"/>
                </a:solidFill>
              </a:rPr>
              <a:t>Se E=1 il contatore conta; se E=0 il contatore resta nello stato in cui si trova</a:t>
            </a:r>
            <a:br>
              <a:rPr lang="it-IT" sz="2000" i="1" dirty="0">
                <a:solidFill>
                  <a:srgbClr val="3366FF"/>
                </a:solidFill>
              </a:rPr>
            </a:br>
            <a:r>
              <a:rPr lang="it-IT" sz="2200" b="1" i="1" dirty="0">
                <a:solidFill>
                  <a:srgbClr val="FF0000"/>
                </a:solidFill>
              </a:rPr>
              <a:t>cioè: il contatore cambia stato solo se  si ha E=1 quando arriva il fronte positivo del clock</a:t>
            </a:r>
            <a:endParaRPr lang="it-IT" sz="2200" b="1" dirty="0"/>
          </a:p>
        </p:txBody>
      </p:sp>
      <p:grpSp>
        <p:nvGrpSpPr>
          <p:cNvPr id="4" name="Gruppo 3"/>
          <p:cNvGrpSpPr/>
          <p:nvPr/>
        </p:nvGrpSpPr>
        <p:grpSpPr>
          <a:xfrm>
            <a:off x="83601" y="2848166"/>
            <a:ext cx="5360758" cy="3850517"/>
            <a:chOff x="819220" y="2349947"/>
            <a:chExt cx="5360758" cy="3850517"/>
          </a:xfrm>
        </p:grpSpPr>
        <p:sp>
          <p:nvSpPr>
            <p:cNvPr id="5" name="Oval 2"/>
            <p:cNvSpPr>
              <a:spLocks noChangeArrowheads="1"/>
            </p:cNvSpPr>
            <p:nvPr/>
          </p:nvSpPr>
          <p:spPr bwMode="auto">
            <a:xfrm>
              <a:off x="1139930" y="3204204"/>
              <a:ext cx="792162" cy="7921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A,0</a:t>
              </a:r>
            </a:p>
          </p:txBody>
        </p:sp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2940155" y="3204204"/>
              <a:ext cx="792162" cy="7921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B,1</a:t>
              </a:r>
            </a:p>
          </p:txBody>
        </p:sp>
        <p:cxnSp>
          <p:nvCxnSpPr>
            <p:cNvPr id="7" name="AutoShape 5"/>
            <p:cNvCxnSpPr>
              <a:cxnSpLocks noChangeShapeType="1"/>
              <a:stCxn id="5" idx="7"/>
              <a:endCxn id="6" idx="1"/>
            </p:cNvCxnSpPr>
            <p:nvPr/>
          </p:nvCxnSpPr>
          <p:spPr bwMode="auto">
            <a:xfrm rot="5400000" flipV="1">
              <a:off x="2435330" y="2700966"/>
              <a:ext cx="1588" cy="1239837"/>
            </a:xfrm>
            <a:prstGeom prst="curvedConnector3">
              <a:avLst>
                <a:gd name="adj1" fmla="val -1545081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Oval 2"/>
            <p:cNvSpPr>
              <a:spLocks noChangeArrowheads="1"/>
            </p:cNvSpPr>
            <p:nvPr/>
          </p:nvSpPr>
          <p:spPr bwMode="auto">
            <a:xfrm>
              <a:off x="1146280" y="4561516"/>
              <a:ext cx="792162" cy="792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F,5</a:t>
              </a:r>
            </a:p>
          </p:txBody>
        </p:sp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2946505" y="4561516"/>
              <a:ext cx="792162" cy="792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E,4</a:t>
              </a:r>
            </a:p>
          </p:txBody>
        </p:sp>
        <p:cxnSp>
          <p:nvCxnSpPr>
            <p:cNvPr id="10" name="AutoShape 5"/>
            <p:cNvCxnSpPr>
              <a:cxnSpLocks noChangeShapeType="1"/>
              <a:stCxn id="8" idx="0"/>
              <a:endCxn id="5" idx="4"/>
            </p:cNvCxnSpPr>
            <p:nvPr/>
          </p:nvCxnSpPr>
          <p:spPr bwMode="auto">
            <a:xfrm rot="16200000" flipV="1">
              <a:off x="1256611" y="4274972"/>
              <a:ext cx="565150" cy="793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AutoShape 17"/>
            <p:cNvCxnSpPr>
              <a:cxnSpLocks noChangeShapeType="1"/>
              <a:stCxn id="9" idx="3"/>
              <a:endCxn id="8" idx="5"/>
            </p:cNvCxnSpPr>
            <p:nvPr/>
          </p:nvCxnSpPr>
          <p:spPr bwMode="auto">
            <a:xfrm rot="5400000">
              <a:off x="2441680" y="4618666"/>
              <a:ext cx="1588" cy="1239837"/>
            </a:xfrm>
            <a:prstGeom prst="curvedConnector3">
              <a:avLst>
                <a:gd name="adj1" fmla="val 216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CasellaDiTesto 39"/>
            <p:cNvSpPr txBox="1">
              <a:spLocks noChangeArrowheads="1"/>
            </p:cNvSpPr>
            <p:nvPr/>
          </p:nvSpPr>
          <p:spPr bwMode="auto">
            <a:xfrm>
              <a:off x="1122467" y="4134479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</a:t>
              </a:r>
            </a:p>
          </p:txBody>
        </p:sp>
        <p:sp>
          <p:nvSpPr>
            <p:cNvPr id="13" name="CasellaDiTesto 47"/>
            <p:cNvSpPr txBox="1">
              <a:spLocks noChangeArrowheads="1"/>
            </p:cNvSpPr>
            <p:nvPr/>
          </p:nvSpPr>
          <p:spPr bwMode="auto">
            <a:xfrm>
              <a:off x="833790" y="5892687"/>
              <a:ext cx="53461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400" b="1" dirty="0" err="1">
                  <a:solidFill>
                    <a:srgbClr val="3366FF"/>
                  </a:solidFill>
                </a:rPr>
                <a:t>d.d.s</a:t>
              </a:r>
              <a:r>
                <a:rPr lang="it-IT" altLang="it-IT" sz="1400" b="1" dirty="0">
                  <a:solidFill>
                    <a:srgbClr val="3366FF"/>
                  </a:solidFill>
                </a:rPr>
                <a:t>. (automa)  di un contatore per 6 con ingresso di </a:t>
              </a:r>
              <a:r>
                <a:rPr lang="it-IT" altLang="it-IT" sz="1400" b="1" dirty="0" err="1">
                  <a:solidFill>
                    <a:srgbClr val="3366FF"/>
                  </a:solidFill>
                </a:rPr>
                <a:t>Enable</a:t>
              </a:r>
              <a:endParaRPr lang="it-IT" altLang="it-IT" sz="1400" b="1" dirty="0">
                <a:solidFill>
                  <a:srgbClr val="3366FF"/>
                </a:solidFill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4620386" y="3173247"/>
              <a:ext cx="792162" cy="7921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C,2</a:t>
              </a:r>
            </a:p>
          </p:txBody>
        </p:sp>
        <p:sp>
          <p:nvSpPr>
            <p:cNvPr id="15" name="Oval 2"/>
            <p:cNvSpPr>
              <a:spLocks noChangeArrowheads="1"/>
            </p:cNvSpPr>
            <p:nvPr/>
          </p:nvSpPr>
          <p:spPr bwMode="auto">
            <a:xfrm>
              <a:off x="4620386" y="4578259"/>
              <a:ext cx="792162" cy="792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D,3</a:t>
              </a:r>
            </a:p>
          </p:txBody>
        </p:sp>
        <p:cxnSp>
          <p:nvCxnSpPr>
            <p:cNvPr id="16" name="AutoShape 5"/>
            <p:cNvCxnSpPr>
              <a:cxnSpLocks noChangeShapeType="1"/>
              <a:stCxn id="15" idx="3"/>
              <a:endCxn id="9" idx="5"/>
            </p:cNvCxnSpPr>
            <p:nvPr/>
          </p:nvCxnSpPr>
          <p:spPr bwMode="auto">
            <a:xfrm rot="5400000" flipH="1">
              <a:off x="4171155" y="4689173"/>
              <a:ext cx="16743" cy="1113737"/>
            </a:xfrm>
            <a:prstGeom prst="curvedConnector3">
              <a:avLst>
                <a:gd name="adj1" fmla="val -20582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5"/>
            <p:cNvCxnSpPr>
              <a:cxnSpLocks noChangeShapeType="1"/>
            </p:cNvCxnSpPr>
            <p:nvPr/>
          </p:nvCxnSpPr>
          <p:spPr bwMode="auto">
            <a:xfrm rot="10800000" flipH="1" flipV="1">
              <a:off x="5381591" y="3758585"/>
              <a:ext cx="30957" cy="1120087"/>
            </a:xfrm>
            <a:prstGeom prst="curvedConnector3">
              <a:avLst>
                <a:gd name="adj1" fmla="val 87117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5"/>
            <p:cNvCxnSpPr>
              <a:cxnSpLocks noChangeShapeType="1"/>
            </p:cNvCxnSpPr>
            <p:nvPr/>
          </p:nvCxnSpPr>
          <p:spPr bwMode="auto">
            <a:xfrm rot="10800000" flipH="1">
              <a:off x="1122467" y="3193092"/>
              <a:ext cx="395287" cy="396875"/>
            </a:xfrm>
            <a:prstGeom prst="curvedConnector4">
              <a:avLst>
                <a:gd name="adj1" fmla="val -57713"/>
                <a:gd name="adj2" fmla="val 1577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CasellaDiTesto 25"/>
            <p:cNvSpPr txBox="1">
              <a:spLocks noChangeArrowheads="1"/>
            </p:cNvSpPr>
            <p:nvPr/>
          </p:nvSpPr>
          <p:spPr bwMode="auto">
            <a:xfrm>
              <a:off x="965304" y="2639054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</a:t>
              </a:r>
            </a:p>
          </p:txBody>
        </p:sp>
        <p:cxnSp>
          <p:nvCxnSpPr>
            <p:cNvPr id="20" name="AutoShape 5"/>
            <p:cNvCxnSpPr>
              <a:cxnSpLocks noChangeShapeType="1"/>
            </p:cNvCxnSpPr>
            <p:nvPr/>
          </p:nvCxnSpPr>
          <p:spPr bwMode="auto">
            <a:xfrm rot="10800000" flipH="1">
              <a:off x="2940155" y="4567856"/>
              <a:ext cx="395287" cy="396875"/>
            </a:xfrm>
            <a:prstGeom prst="curvedConnector4">
              <a:avLst>
                <a:gd name="adj1" fmla="val -57713"/>
                <a:gd name="adj2" fmla="val 1577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CasellaDiTesto 25"/>
            <p:cNvSpPr txBox="1">
              <a:spLocks noChangeArrowheads="1"/>
            </p:cNvSpPr>
            <p:nvPr/>
          </p:nvSpPr>
          <p:spPr bwMode="auto">
            <a:xfrm>
              <a:off x="2782992" y="401381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</a:t>
              </a:r>
            </a:p>
          </p:txBody>
        </p:sp>
        <p:cxnSp>
          <p:nvCxnSpPr>
            <p:cNvPr id="22" name="AutoShape 5"/>
            <p:cNvCxnSpPr>
              <a:cxnSpLocks noChangeShapeType="1"/>
            </p:cNvCxnSpPr>
            <p:nvPr/>
          </p:nvCxnSpPr>
          <p:spPr bwMode="auto">
            <a:xfrm rot="10800000" flipH="1">
              <a:off x="4594459" y="4612148"/>
              <a:ext cx="395287" cy="396875"/>
            </a:xfrm>
            <a:prstGeom prst="curvedConnector4">
              <a:avLst>
                <a:gd name="adj1" fmla="val -57713"/>
                <a:gd name="adj2" fmla="val 1577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CasellaDiTesto 25"/>
            <p:cNvSpPr txBox="1">
              <a:spLocks noChangeArrowheads="1"/>
            </p:cNvSpPr>
            <p:nvPr/>
          </p:nvSpPr>
          <p:spPr bwMode="auto">
            <a:xfrm>
              <a:off x="4458376" y="4029944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</a:t>
              </a:r>
            </a:p>
          </p:txBody>
        </p:sp>
        <p:cxnSp>
          <p:nvCxnSpPr>
            <p:cNvPr id="24" name="AutoShape 5"/>
            <p:cNvCxnSpPr>
              <a:cxnSpLocks noChangeShapeType="1"/>
            </p:cNvCxnSpPr>
            <p:nvPr/>
          </p:nvCxnSpPr>
          <p:spPr bwMode="auto">
            <a:xfrm rot="16200000" flipH="1">
              <a:off x="5017261" y="3189608"/>
              <a:ext cx="395287" cy="396875"/>
            </a:xfrm>
            <a:prstGeom prst="curvedConnector4">
              <a:avLst>
                <a:gd name="adj1" fmla="val -57713"/>
                <a:gd name="adj2" fmla="val 1577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CasellaDiTesto 25"/>
            <p:cNvSpPr txBox="1">
              <a:spLocks noChangeArrowheads="1"/>
            </p:cNvSpPr>
            <p:nvPr/>
          </p:nvSpPr>
          <p:spPr bwMode="auto">
            <a:xfrm>
              <a:off x="5412548" y="2747997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</a:t>
              </a:r>
            </a:p>
          </p:txBody>
        </p:sp>
        <p:sp>
          <p:nvSpPr>
            <p:cNvPr id="26" name="CasellaDiTesto 25"/>
            <p:cNvSpPr txBox="1">
              <a:spLocks noChangeArrowheads="1"/>
            </p:cNvSpPr>
            <p:nvPr/>
          </p:nvSpPr>
          <p:spPr bwMode="auto">
            <a:xfrm>
              <a:off x="2299598" y="272244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</a:t>
              </a:r>
            </a:p>
          </p:txBody>
        </p:sp>
        <p:sp>
          <p:nvSpPr>
            <p:cNvPr id="27" name="CasellaDiTesto 25"/>
            <p:cNvSpPr txBox="1">
              <a:spLocks noChangeArrowheads="1"/>
            </p:cNvSpPr>
            <p:nvPr/>
          </p:nvSpPr>
          <p:spPr bwMode="auto">
            <a:xfrm>
              <a:off x="3320986" y="261497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</a:t>
              </a:r>
            </a:p>
          </p:txBody>
        </p:sp>
        <p:sp>
          <p:nvSpPr>
            <p:cNvPr id="28" name="CasellaDiTesto 25"/>
            <p:cNvSpPr txBox="1">
              <a:spLocks noChangeArrowheads="1"/>
            </p:cNvSpPr>
            <p:nvPr/>
          </p:nvSpPr>
          <p:spPr bwMode="auto">
            <a:xfrm>
              <a:off x="2422490" y="5582231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</a:t>
              </a:r>
            </a:p>
          </p:txBody>
        </p:sp>
        <p:sp>
          <p:nvSpPr>
            <p:cNvPr id="29" name="CasellaDiTesto 25"/>
            <p:cNvSpPr txBox="1">
              <a:spLocks noChangeArrowheads="1"/>
            </p:cNvSpPr>
            <p:nvPr/>
          </p:nvSpPr>
          <p:spPr bwMode="auto">
            <a:xfrm>
              <a:off x="4142790" y="556145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</a:t>
              </a:r>
            </a:p>
          </p:txBody>
        </p:sp>
        <p:sp>
          <p:nvSpPr>
            <p:cNvPr id="30" name="CasellaDiTesto 39"/>
            <p:cNvSpPr txBox="1">
              <a:spLocks noChangeArrowheads="1"/>
            </p:cNvSpPr>
            <p:nvPr/>
          </p:nvSpPr>
          <p:spPr bwMode="auto">
            <a:xfrm>
              <a:off x="5647939" y="405692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</a:t>
              </a:r>
            </a:p>
          </p:txBody>
        </p:sp>
        <p:cxnSp>
          <p:nvCxnSpPr>
            <p:cNvPr id="31" name="Connettore 2 30"/>
            <p:cNvCxnSpPr>
              <a:stCxn id="6" idx="6"/>
              <a:endCxn id="14" idx="2"/>
            </p:cNvCxnSpPr>
            <p:nvPr/>
          </p:nvCxnSpPr>
          <p:spPr>
            <a:xfrm flipV="1">
              <a:off x="3732317" y="3569328"/>
              <a:ext cx="888069" cy="3095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sellaDiTesto 25"/>
            <p:cNvSpPr txBox="1">
              <a:spLocks noChangeArrowheads="1"/>
            </p:cNvSpPr>
            <p:nvPr/>
          </p:nvSpPr>
          <p:spPr bwMode="auto">
            <a:xfrm>
              <a:off x="4038081" y="354681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</a:t>
              </a:r>
            </a:p>
          </p:txBody>
        </p:sp>
        <p:cxnSp>
          <p:nvCxnSpPr>
            <p:cNvPr id="33" name="AutoShape 5"/>
            <p:cNvCxnSpPr>
              <a:cxnSpLocks noChangeShapeType="1"/>
              <a:stCxn id="6" idx="0"/>
              <a:endCxn id="6" idx="7"/>
            </p:cNvCxnSpPr>
            <p:nvPr/>
          </p:nvCxnSpPr>
          <p:spPr bwMode="auto">
            <a:xfrm rot="16200000" flipH="1">
              <a:off x="3418267" y="3122172"/>
              <a:ext cx="116009" cy="280072"/>
            </a:xfrm>
            <a:prstGeom prst="curvedConnector3">
              <a:avLst>
                <a:gd name="adj1" fmla="val -1970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AutoShape 5"/>
            <p:cNvCxnSpPr>
              <a:cxnSpLocks noChangeShapeType="1"/>
            </p:cNvCxnSpPr>
            <p:nvPr/>
          </p:nvCxnSpPr>
          <p:spPr bwMode="auto">
            <a:xfrm rot="5400000" flipH="1">
              <a:off x="1149683" y="4946690"/>
              <a:ext cx="395287" cy="396875"/>
            </a:xfrm>
            <a:prstGeom prst="curvedConnector4">
              <a:avLst>
                <a:gd name="adj1" fmla="val -57713"/>
                <a:gd name="adj2" fmla="val 1577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CasellaDiTesto 25"/>
            <p:cNvSpPr txBox="1">
              <a:spLocks noChangeArrowheads="1"/>
            </p:cNvSpPr>
            <p:nvPr/>
          </p:nvSpPr>
          <p:spPr bwMode="auto">
            <a:xfrm>
              <a:off x="819220" y="546945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</a:t>
              </a:r>
            </a:p>
          </p:txBody>
        </p:sp>
        <p:sp>
          <p:nvSpPr>
            <p:cNvPr id="36" name="CasellaDiTesto 25"/>
            <p:cNvSpPr txBox="1">
              <a:spLocks noChangeArrowheads="1"/>
            </p:cNvSpPr>
            <p:nvPr/>
          </p:nvSpPr>
          <p:spPr bwMode="auto">
            <a:xfrm>
              <a:off x="962849" y="2349947"/>
              <a:ext cx="338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3366FF"/>
                  </a:solidFill>
                </a:rPr>
                <a:t>E</a:t>
              </a:r>
            </a:p>
          </p:txBody>
        </p:sp>
      </p:grp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5806206" y="2843487"/>
            <a:ext cx="19368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t</a:t>
            </a:r>
            <a:r>
              <a:rPr lang="en-US" altLang="it-IT" sz="1800" baseline="-25000"/>
              <a:t>0</a:t>
            </a: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6528536" y="3216549"/>
            <a:ext cx="19368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2</a:t>
            </a: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6025286" y="3216549"/>
            <a:ext cx="19368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1</a:t>
            </a: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8043047" y="3216549"/>
            <a:ext cx="33655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5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7538210" y="3216549"/>
            <a:ext cx="19368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4</a:t>
            </a: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7076236" y="3216549"/>
            <a:ext cx="19368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3</a:t>
            </a:r>
          </a:p>
        </p:txBody>
      </p:sp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8479619" y="3216549"/>
            <a:ext cx="33655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6</a:t>
            </a:r>
          </a:p>
        </p:txBody>
      </p:sp>
      <p:sp>
        <p:nvSpPr>
          <p:cNvPr id="54" name="Text Box 36"/>
          <p:cNvSpPr txBox="1">
            <a:spLocks noChangeArrowheads="1"/>
          </p:cNvSpPr>
          <p:nvPr/>
        </p:nvSpPr>
        <p:spPr bwMode="auto">
          <a:xfrm>
            <a:off x="9473417" y="3216549"/>
            <a:ext cx="252419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8</a:t>
            </a:r>
          </a:p>
        </p:txBody>
      </p:sp>
      <p:sp>
        <p:nvSpPr>
          <p:cNvPr id="55" name="Text Box 37"/>
          <p:cNvSpPr txBox="1">
            <a:spLocks noChangeArrowheads="1"/>
          </p:cNvSpPr>
          <p:nvPr/>
        </p:nvSpPr>
        <p:spPr bwMode="auto">
          <a:xfrm>
            <a:off x="8986044" y="3216549"/>
            <a:ext cx="250831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7</a:t>
            </a:r>
          </a:p>
        </p:txBody>
      </p:sp>
      <p:sp>
        <p:nvSpPr>
          <p:cNvPr id="56" name="Text Box 3"/>
          <p:cNvSpPr txBox="1">
            <a:spLocks noChangeArrowheads="1"/>
          </p:cNvSpPr>
          <p:nvPr/>
        </p:nvSpPr>
        <p:spPr bwMode="auto">
          <a:xfrm>
            <a:off x="9932216" y="3216549"/>
            <a:ext cx="19368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9</a:t>
            </a: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10856163" y="3216549"/>
            <a:ext cx="32703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11</a:t>
            </a:r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10352913" y="3216549"/>
            <a:ext cx="32703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10</a:t>
            </a:r>
          </a:p>
        </p:txBody>
      </p:sp>
      <p:sp>
        <p:nvSpPr>
          <p:cNvPr id="59" name="Text Box 6"/>
          <p:cNvSpPr txBox="1">
            <a:spLocks noChangeArrowheads="1"/>
          </p:cNvSpPr>
          <p:nvPr/>
        </p:nvSpPr>
        <p:spPr bwMode="auto">
          <a:xfrm>
            <a:off x="11938863" y="3286772"/>
            <a:ext cx="284169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72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 dirty="0"/>
              <a:t>T</a:t>
            </a:r>
            <a:r>
              <a:rPr lang="en-US" altLang="it-IT" sz="1400" baseline="-25000" dirty="0"/>
              <a:t>14</a:t>
            </a: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11599075" y="3237978"/>
            <a:ext cx="32703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72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 dirty="0"/>
              <a:t>T</a:t>
            </a:r>
            <a:r>
              <a:rPr lang="en-US" altLang="it-IT" sz="1400" baseline="-25000" dirty="0"/>
              <a:t>13</a:t>
            </a:r>
          </a:p>
        </p:txBody>
      </p:sp>
      <p:sp>
        <p:nvSpPr>
          <p:cNvPr id="61" name="Text Box 8"/>
          <p:cNvSpPr txBox="1">
            <a:spLocks noChangeArrowheads="1"/>
          </p:cNvSpPr>
          <p:nvPr/>
        </p:nvSpPr>
        <p:spPr bwMode="auto">
          <a:xfrm>
            <a:off x="11239787" y="3252267"/>
            <a:ext cx="32703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 dirty="0"/>
              <a:t>T</a:t>
            </a:r>
            <a:r>
              <a:rPr lang="en-US" altLang="it-IT" sz="1400" baseline="-25000" dirty="0"/>
              <a:t>12</a:t>
            </a:r>
          </a:p>
        </p:txBody>
      </p:sp>
      <p:grpSp>
        <p:nvGrpSpPr>
          <p:cNvPr id="37" name="Gruppo 36"/>
          <p:cNvGrpSpPr/>
          <p:nvPr/>
        </p:nvGrpSpPr>
        <p:grpSpPr>
          <a:xfrm>
            <a:off x="5869708" y="3105425"/>
            <a:ext cx="5974076" cy="2507100"/>
            <a:chOff x="5869708" y="3105424"/>
            <a:chExt cx="5974076" cy="2987675"/>
          </a:xfrm>
        </p:grpSpPr>
        <p:sp>
          <p:nvSpPr>
            <p:cNvPr id="45" name="Line 19"/>
            <p:cNvSpPr>
              <a:spLocks noChangeShapeType="1"/>
            </p:cNvSpPr>
            <p:nvPr/>
          </p:nvSpPr>
          <p:spPr bwMode="auto">
            <a:xfrm flipH="1">
              <a:off x="5869708" y="3105424"/>
              <a:ext cx="0" cy="2974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6" name="Line 20"/>
            <p:cNvSpPr>
              <a:spLocks noChangeShapeType="1"/>
            </p:cNvSpPr>
            <p:nvPr/>
          </p:nvSpPr>
          <p:spPr bwMode="auto">
            <a:xfrm>
              <a:off x="6858744" y="3105424"/>
              <a:ext cx="0" cy="2973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7" name="Line 21"/>
            <p:cNvSpPr>
              <a:spLocks noChangeShapeType="1"/>
            </p:cNvSpPr>
            <p:nvPr/>
          </p:nvSpPr>
          <p:spPr bwMode="auto">
            <a:xfrm flipH="1">
              <a:off x="7392156" y="3105424"/>
              <a:ext cx="1587" cy="2973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" name="Line 22"/>
            <p:cNvSpPr>
              <a:spLocks noChangeShapeType="1"/>
            </p:cNvSpPr>
            <p:nvPr/>
          </p:nvSpPr>
          <p:spPr bwMode="auto">
            <a:xfrm flipH="1">
              <a:off x="8379605" y="3105424"/>
              <a:ext cx="12700" cy="2974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" name="Line 23"/>
            <p:cNvSpPr>
              <a:spLocks noChangeShapeType="1"/>
            </p:cNvSpPr>
            <p:nvPr/>
          </p:nvSpPr>
          <p:spPr bwMode="auto">
            <a:xfrm flipH="1">
              <a:off x="6374544" y="3105424"/>
              <a:ext cx="0" cy="2974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" name="Line 24"/>
            <p:cNvSpPr>
              <a:spLocks noChangeShapeType="1"/>
            </p:cNvSpPr>
            <p:nvPr/>
          </p:nvSpPr>
          <p:spPr bwMode="auto">
            <a:xfrm flipH="1">
              <a:off x="7887468" y="3105424"/>
              <a:ext cx="1587" cy="2974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" name="Line 25"/>
            <p:cNvSpPr>
              <a:spLocks noChangeShapeType="1"/>
            </p:cNvSpPr>
            <p:nvPr/>
          </p:nvSpPr>
          <p:spPr bwMode="auto">
            <a:xfrm flipH="1">
              <a:off x="8816177" y="3105424"/>
              <a:ext cx="23814" cy="29606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>
              <a:off x="9343239" y="3105424"/>
              <a:ext cx="1588" cy="2892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" name="Line 29"/>
            <p:cNvSpPr>
              <a:spLocks noChangeShapeType="1"/>
            </p:cNvSpPr>
            <p:nvPr/>
          </p:nvSpPr>
          <p:spPr bwMode="auto">
            <a:xfrm flipH="1">
              <a:off x="9802038" y="3105424"/>
              <a:ext cx="30163" cy="2840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3" name="Line 19"/>
            <p:cNvSpPr>
              <a:spLocks noChangeShapeType="1"/>
            </p:cNvSpPr>
            <p:nvPr/>
          </p:nvSpPr>
          <p:spPr bwMode="auto">
            <a:xfrm flipH="1">
              <a:off x="10279886" y="3105424"/>
              <a:ext cx="14288" cy="2987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" name="Line 20"/>
            <p:cNvSpPr>
              <a:spLocks noChangeShapeType="1"/>
            </p:cNvSpPr>
            <p:nvPr/>
          </p:nvSpPr>
          <p:spPr bwMode="auto">
            <a:xfrm flipH="1">
              <a:off x="11157470" y="3105424"/>
              <a:ext cx="1588" cy="2901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" name="Line 21"/>
            <p:cNvSpPr>
              <a:spLocks noChangeShapeType="1"/>
            </p:cNvSpPr>
            <p:nvPr/>
          </p:nvSpPr>
          <p:spPr bwMode="auto">
            <a:xfrm>
              <a:off x="11555724" y="3105424"/>
              <a:ext cx="14288" cy="2901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" name="Line 23"/>
            <p:cNvSpPr>
              <a:spLocks noChangeShapeType="1"/>
            </p:cNvSpPr>
            <p:nvPr/>
          </p:nvSpPr>
          <p:spPr bwMode="auto">
            <a:xfrm flipH="1">
              <a:off x="10776786" y="3105424"/>
              <a:ext cx="0" cy="2987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8" name="Line 24"/>
            <p:cNvSpPr>
              <a:spLocks noChangeShapeType="1"/>
            </p:cNvSpPr>
            <p:nvPr/>
          </p:nvSpPr>
          <p:spPr bwMode="auto">
            <a:xfrm flipH="1">
              <a:off x="11843784" y="3105424"/>
              <a:ext cx="0" cy="2830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2" name="Text Box 8"/>
          <p:cNvSpPr txBox="1">
            <a:spLocks noChangeArrowheads="1"/>
          </p:cNvSpPr>
          <p:nvPr/>
        </p:nvSpPr>
        <p:spPr bwMode="auto">
          <a:xfrm>
            <a:off x="5205491" y="3185057"/>
            <a:ext cx="70453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400" b="1" dirty="0"/>
              <a:t>Clock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it-IT" sz="1600" b="1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800" b="1" dirty="0">
                <a:solidFill>
                  <a:srgbClr val="3366FF"/>
                </a:solidFill>
              </a:rPr>
              <a:t>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it-IT" sz="1600" b="1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600" b="1" dirty="0"/>
              <a:t>SP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it-IT" sz="1600" b="1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600" b="1" dirty="0"/>
              <a:t>SF</a:t>
            </a:r>
            <a:endParaRPr lang="en-US" altLang="it-IT" sz="1600" b="1" baseline="-25000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it-IT" sz="1600" b="1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600" b="1" dirty="0"/>
              <a:t>Z</a:t>
            </a:r>
          </a:p>
        </p:txBody>
      </p:sp>
      <p:cxnSp>
        <p:nvCxnSpPr>
          <p:cNvPr id="79" name="AutoShape 16"/>
          <p:cNvCxnSpPr>
            <a:cxnSpLocks noChangeShapeType="1"/>
            <a:stCxn id="77" idx="0"/>
            <a:endCxn id="75" idx="1"/>
          </p:cNvCxnSpPr>
          <p:nvPr/>
        </p:nvCxnSpPr>
        <p:spPr bwMode="auto">
          <a:xfrm>
            <a:off x="6420584" y="3683305"/>
            <a:ext cx="73819" cy="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AutoShape 17"/>
          <p:cNvCxnSpPr>
            <a:cxnSpLocks noChangeShapeType="1"/>
            <a:stCxn id="77" idx="1"/>
            <a:endCxn id="76" idx="0"/>
          </p:cNvCxnSpPr>
          <p:nvPr/>
        </p:nvCxnSpPr>
        <p:spPr bwMode="auto">
          <a:xfrm flipV="1">
            <a:off x="6966696" y="3683305"/>
            <a:ext cx="0" cy="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Line 34"/>
          <p:cNvSpPr>
            <a:spLocks noChangeShapeType="1"/>
          </p:cNvSpPr>
          <p:nvPr/>
        </p:nvSpPr>
        <p:spPr bwMode="auto">
          <a:xfrm flipH="1">
            <a:off x="12246837" y="3632010"/>
            <a:ext cx="32548" cy="28504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0" name="CasellaDiTesto 1"/>
          <p:cNvSpPr txBox="1">
            <a:spLocks noChangeArrowheads="1"/>
          </p:cNvSpPr>
          <p:nvPr/>
        </p:nvSpPr>
        <p:spPr bwMode="auto">
          <a:xfrm>
            <a:off x="7466437" y="5136324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01" name="CasellaDiTesto 1"/>
          <p:cNvSpPr txBox="1">
            <a:spLocks noChangeArrowheads="1"/>
          </p:cNvSpPr>
          <p:nvPr/>
        </p:nvSpPr>
        <p:spPr bwMode="auto">
          <a:xfrm>
            <a:off x="7975460" y="5141354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02" name="CasellaDiTesto 1"/>
          <p:cNvSpPr txBox="1">
            <a:spLocks noChangeArrowheads="1"/>
          </p:cNvSpPr>
          <p:nvPr/>
        </p:nvSpPr>
        <p:spPr bwMode="auto">
          <a:xfrm>
            <a:off x="8484483" y="5146384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03" name="CasellaDiTesto 1"/>
          <p:cNvSpPr txBox="1">
            <a:spLocks noChangeArrowheads="1"/>
          </p:cNvSpPr>
          <p:nvPr/>
        </p:nvSpPr>
        <p:spPr bwMode="auto">
          <a:xfrm>
            <a:off x="8993506" y="5151414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3</a:t>
            </a:r>
          </a:p>
        </p:txBody>
      </p:sp>
      <p:grpSp>
        <p:nvGrpSpPr>
          <p:cNvPr id="90" name="Gruppo 89"/>
          <p:cNvGrpSpPr/>
          <p:nvPr/>
        </p:nvGrpSpPr>
        <p:grpSpPr>
          <a:xfrm>
            <a:off x="5917035" y="3625200"/>
            <a:ext cx="6755271" cy="1870396"/>
            <a:chOff x="5917035" y="3625200"/>
            <a:chExt cx="6755271" cy="1870396"/>
          </a:xfrm>
        </p:grpSpPr>
        <p:sp>
          <p:nvSpPr>
            <p:cNvPr id="75" name="Line 11"/>
            <p:cNvSpPr>
              <a:spLocks noChangeShapeType="1"/>
            </p:cNvSpPr>
            <p:nvPr/>
          </p:nvSpPr>
          <p:spPr bwMode="auto">
            <a:xfrm>
              <a:off x="6031636" y="3683305"/>
              <a:ext cx="4627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6" name="Line 12"/>
            <p:cNvSpPr>
              <a:spLocks noChangeShapeType="1"/>
            </p:cNvSpPr>
            <p:nvPr/>
          </p:nvSpPr>
          <p:spPr bwMode="auto">
            <a:xfrm>
              <a:off x="6966696" y="3683305"/>
              <a:ext cx="463561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7" name="Line 13"/>
            <p:cNvSpPr>
              <a:spLocks noChangeShapeType="1"/>
            </p:cNvSpPr>
            <p:nvPr/>
          </p:nvSpPr>
          <p:spPr bwMode="auto">
            <a:xfrm>
              <a:off x="6420584" y="3683305"/>
              <a:ext cx="546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8" name="Line 14"/>
            <p:cNvSpPr>
              <a:spLocks noChangeShapeType="1"/>
            </p:cNvSpPr>
            <p:nvPr/>
          </p:nvSpPr>
          <p:spPr bwMode="auto">
            <a:xfrm flipV="1">
              <a:off x="7446131" y="3910244"/>
              <a:ext cx="1433549" cy="226"/>
            </a:xfrm>
            <a:prstGeom prst="line">
              <a:avLst/>
            </a:prstGeom>
            <a:noFill/>
            <a:ln w="19050">
              <a:solidFill>
                <a:schemeClr val="accent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81" name="AutoShape 18"/>
            <p:cNvCxnSpPr>
              <a:cxnSpLocks noChangeShapeType="1"/>
              <a:stCxn id="78" idx="0"/>
              <a:endCxn id="76" idx="1"/>
            </p:cNvCxnSpPr>
            <p:nvPr/>
          </p:nvCxnSpPr>
          <p:spPr bwMode="auto">
            <a:xfrm flipH="1" flipV="1">
              <a:off x="7430257" y="3683306"/>
              <a:ext cx="15873" cy="22716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" name="Line 34"/>
            <p:cNvSpPr>
              <a:spLocks noChangeShapeType="1"/>
            </p:cNvSpPr>
            <p:nvPr/>
          </p:nvSpPr>
          <p:spPr bwMode="auto">
            <a:xfrm flipH="1">
              <a:off x="8878090" y="3638824"/>
              <a:ext cx="7938" cy="27141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3" name="Line 30"/>
            <p:cNvSpPr>
              <a:spLocks noChangeShapeType="1"/>
            </p:cNvSpPr>
            <p:nvPr/>
          </p:nvSpPr>
          <p:spPr bwMode="auto">
            <a:xfrm flipV="1">
              <a:off x="9856013" y="3970612"/>
              <a:ext cx="9445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84" name="Connettore 1 129"/>
            <p:cNvCxnSpPr/>
            <p:nvPr/>
          </p:nvCxnSpPr>
          <p:spPr bwMode="auto">
            <a:xfrm>
              <a:off x="9852104" y="3638824"/>
              <a:ext cx="0" cy="3111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Line 13"/>
            <p:cNvSpPr>
              <a:spLocks noChangeShapeType="1"/>
            </p:cNvSpPr>
            <p:nvPr/>
          </p:nvSpPr>
          <p:spPr bwMode="auto">
            <a:xfrm flipV="1">
              <a:off x="8886030" y="3638822"/>
              <a:ext cx="969984" cy="29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6" name="CasellaDiTesto 1"/>
            <p:cNvSpPr txBox="1">
              <a:spLocks noChangeArrowheads="1"/>
            </p:cNvSpPr>
            <p:nvPr/>
          </p:nvSpPr>
          <p:spPr bwMode="auto">
            <a:xfrm>
              <a:off x="5917035" y="4139479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A</a:t>
              </a:r>
            </a:p>
          </p:txBody>
        </p:sp>
        <p:sp>
          <p:nvSpPr>
            <p:cNvPr id="87" name="Line 30"/>
            <p:cNvSpPr>
              <a:spLocks noChangeShapeType="1"/>
            </p:cNvSpPr>
            <p:nvPr/>
          </p:nvSpPr>
          <p:spPr bwMode="auto">
            <a:xfrm>
              <a:off x="11837933" y="3910242"/>
              <a:ext cx="415462" cy="68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8" name="Line 13"/>
            <p:cNvSpPr>
              <a:spLocks noChangeShapeType="1"/>
            </p:cNvSpPr>
            <p:nvPr/>
          </p:nvSpPr>
          <p:spPr bwMode="auto">
            <a:xfrm>
              <a:off x="10790286" y="3631879"/>
              <a:ext cx="1042211" cy="69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9" name="Line 30"/>
            <p:cNvSpPr>
              <a:spLocks noChangeShapeType="1"/>
            </p:cNvSpPr>
            <p:nvPr/>
          </p:nvSpPr>
          <p:spPr bwMode="auto">
            <a:xfrm>
              <a:off x="12275859" y="3625200"/>
              <a:ext cx="396447" cy="66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1" name="Line 34"/>
            <p:cNvSpPr>
              <a:spLocks noChangeShapeType="1"/>
            </p:cNvSpPr>
            <p:nvPr/>
          </p:nvSpPr>
          <p:spPr bwMode="auto">
            <a:xfrm flipH="1">
              <a:off x="10800599" y="3631880"/>
              <a:ext cx="0" cy="33873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92" name="AutoShape 18"/>
            <p:cNvCxnSpPr>
              <a:cxnSpLocks noChangeShapeType="1"/>
            </p:cNvCxnSpPr>
            <p:nvPr/>
          </p:nvCxnSpPr>
          <p:spPr bwMode="auto">
            <a:xfrm flipH="1" flipV="1">
              <a:off x="11827912" y="3638821"/>
              <a:ext cx="15872" cy="2714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5" name="CasellaDiTesto 1"/>
            <p:cNvSpPr txBox="1">
              <a:spLocks noChangeArrowheads="1"/>
            </p:cNvSpPr>
            <p:nvPr/>
          </p:nvSpPr>
          <p:spPr bwMode="auto">
            <a:xfrm>
              <a:off x="5923685" y="4632274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B</a:t>
              </a:r>
            </a:p>
          </p:txBody>
        </p:sp>
        <p:sp>
          <p:nvSpPr>
            <p:cNvPr id="96" name="CasellaDiTesto 1"/>
            <p:cNvSpPr txBox="1">
              <a:spLocks noChangeArrowheads="1"/>
            </p:cNvSpPr>
            <p:nvPr/>
          </p:nvSpPr>
          <p:spPr bwMode="auto">
            <a:xfrm>
              <a:off x="6451353" y="4107327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B</a:t>
              </a:r>
            </a:p>
          </p:txBody>
        </p:sp>
        <p:sp>
          <p:nvSpPr>
            <p:cNvPr id="97" name="CasellaDiTesto 1"/>
            <p:cNvSpPr txBox="1">
              <a:spLocks noChangeArrowheads="1"/>
            </p:cNvSpPr>
            <p:nvPr/>
          </p:nvSpPr>
          <p:spPr bwMode="auto">
            <a:xfrm>
              <a:off x="5939368" y="5121234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0</a:t>
              </a:r>
            </a:p>
          </p:txBody>
        </p:sp>
        <p:sp>
          <p:nvSpPr>
            <p:cNvPr id="98" name="CasellaDiTesto 1"/>
            <p:cNvSpPr txBox="1">
              <a:spLocks noChangeArrowheads="1"/>
            </p:cNvSpPr>
            <p:nvPr/>
          </p:nvSpPr>
          <p:spPr bwMode="auto">
            <a:xfrm>
              <a:off x="6448391" y="5126264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1</a:t>
              </a:r>
            </a:p>
          </p:txBody>
        </p:sp>
        <p:sp>
          <p:nvSpPr>
            <p:cNvPr id="113" name="CasellaDiTesto 1"/>
            <p:cNvSpPr txBox="1">
              <a:spLocks noChangeArrowheads="1"/>
            </p:cNvSpPr>
            <p:nvPr/>
          </p:nvSpPr>
          <p:spPr bwMode="auto">
            <a:xfrm>
              <a:off x="6412905" y="4632274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C</a:t>
              </a:r>
            </a:p>
          </p:txBody>
        </p:sp>
      </p:grpSp>
      <p:sp>
        <p:nvSpPr>
          <p:cNvPr id="115" name="CasellaDiTesto 1"/>
          <p:cNvSpPr txBox="1">
            <a:spLocks noChangeArrowheads="1"/>
          </p:cNvSpPr>
          <p:nvPr/>
        </p:nvSpPr>
        <p:spPr bwMode="auto">
          <a:xfrm>
            <a:off x="7415981" y="4125253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116" name="CasellaDiTesto 1"/>
          <p:cNvSpPr txBox="1">
            <a:spLocks noChangeArrowheads="1"/>
          </p:cNvSpPr>
          <p:nvPr/>
        </p:nvSpPr>
        <p:spPr bwMode="auto">
          <a:xfrm>
            <a:off x="7948673" y="4118509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70C0"/>
                </a:solidFill>
              </a:rPr>
              <a:t>D</a:t>
            </a:r>
          </a:p>
        </p:txBody>
      </p:sp>
      <p:grpSp>
        <p:nvGrpSpPr>
          <p:cNvPr id="94" name="Gruppo 93"/>
          <p:cNvGrpSpPr/>
          <p:nvPr/>
        </p:nvGrpSpPr>
        <p:grpSpPr>
          <a:xfrm>
            <a:off x="6921806" y="4118509"/>
            <a:ext cx="388091" cy="1382117"/>
            <a:chOff x="6921806" y="4118509"/>
            <a:chExt cx="388091" cy="1382117"/>
          </a:xfrm>
        </p:grpSpPr>
        <p:sp>
          <p:nvSpPr>
            <p:cNvPr id="99" name="CasellaDiTesto 1"/>
            <p:cNvSpPr txBox="1">
              <a:spLocks noChangeArrowheads="1"/>
            </p:cNvSpPr>
            <p:nvPr/>
          </p:nvSpPr>
          <p:spPr bwMode="auto">
            <a:xfrm>
              <a:off x="6957414" y="5131294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2</a:t>
              </a:r>
            </a:p>
          </p:txBody>
        </p:sp>
        <p:sp>
          <p:nvSpPr>
            <p:cNvPr id="114" name="CasellaDiTesto 1"/>
            <p:cNvSpPr txBox="1">
              <a:spLocks noChangeArrowheads="1"/>
            </p:cNvSpPr>
            <p:nvPr/>
          </p:nvSpPr>
          <p:spPr bwMode="auto">
            <a:xfrm>
              <a:off x="6958519" y="4118509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17" name="CasellaDiTesto 1"/>
            <p:cNvSpPr txBox="1">
              <a:spLocks noChangeArrowheads="1"/>
            </p:cNvSpPr>
            <p:nvPr/>
          </p:nvSpPr>
          <p:spPr bwMode="auto">
            <a:xfrm>
              <a:off x="6921806" y="4632274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sp>
        <p:nvSpPr>
          <p:cNvPr id="118" name="CasellaDiTesto 1"/>
          <p:cNvSpPr txBox="1">
            <a:spLocks noChangeArrowheads="1"/>
          </p:cNvSpPr>
          <p:nvPr/>
        </p:nvSpPr>
        <p:spPr bwMode="auto">
          <a:xfrm>
            <a:off x="7455217" y="4632274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119" name="CasellaDiTesto 1"/>
          <p:cNvSpPr txBox="1">
            <a:spLocks noChangeArrowheads="1"/>
          </p:cNvSpPr>
          <p:nvPr/>
        </p:nvSpPr>
        <p:spPr bwMode="auto">
          <a:xfrm>
            <a:off x="7988628" y="4632274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120" name="CasellaDiTesto 1"/>
          <p:cNvSpPr txBox="1">
            <a:spLocks noChangeArrowheads="1"/>
          </p:cNvSpPr>
          <p:nvPr/>
        </p:nvSpPr>
        <p:spPr bwMode="auto">
          <a:xfrm>
            <a:off x="8929163" y="4632274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21" name="CasellaDiTesto 1"/>
          <p:cNvSpPr txBox="1">
            <a:spLocks noChangeArrowheads="1"/>
          </p:cNvSpPr>
          <p:nvPr/>
        </p:nvSpPr>
        <p:spPr bwMode="auto">
          <a:xfrm>
            <a:off x="8405890" y="4118509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122" name="CasellaDiTesto 1"/>
          <p:cNvSpPr txBox="1">
            <a:spLocks noChangeArrowheads="1"/>
          </p:cNvSpPr>
          <p:nvPr/>
        </p:nvSpPr>
        <p:spPr bwMode="auto">
          <a:xfrm>
            <a:off x="8917218" y="4125253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D</a:t>
            </a:r>
          </a:p>
        </p:txBody>
      </p:sp>
      <p:sp>
        <p:nvSpPr>
          <p:cNvPr id="123" name="CasellaDiTesto 1"/>
          <p:cNvSpPr txBox="1">
            <a:spLocks noChangeArrowheads="1"/>
          </p:cNvSpPr>
          <p:nvPr/>
        </p:nvSpPr>
        <p:spPr bwMode="auto">
          <a:xfrm>
            <a:off x="8434119" y="4632274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124" name="CasellaDiTesto 1"/>
          <p:cNvSpPr txBox="1">
            <a:spLocks noChangeArrowheads="1"/>
          </p:cNvSpPr>
          <p:nvPr/>
        </p:nvSpPr>
        <p:spPr bwMode="auto">
          <a:xfrm>
            <a:off x="9373182" y="4137865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E</a:t>
            </a:r>
          </a:p>
        </p:txBody>
      </p:sp>
      <p:cxnSp>
        <p:nvCxnSpPr>
          <p:cNvPr id="126" name="Connettore 2 125"/>
          <p:cNvCxnSpPr/>
          <p:nvPr/>
        </p:nvCxnSpPr>
        <p:spPr>
          <a:xfrm flipV="1">
            <a:off x="7272777" y="4371980"/>
            <a:ext cx="189744" cy="2579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ttore 2 126"/>
          <p:cNvCxnSpPr/>
          <p:nvPr/>
        </p:nvCxnSpPr>
        <p:spPr>
          <a:xfrm flipV="1">
            <a:off x="7775809" y="4354942"/>
            <a:ext cx="189744" cy="2579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ttore 2 127"/>
          <p:cNvCxnSpPr/>
          <p:nvPr/>
        </p:nvCxnSpPr>
        <p:spPr>
          <a:xfrm flipV="1">
            <a:off x="8278661" y="4396367"/>
            <a:ext cx="189744" cy="2579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ttore 2 128"/>
          <p:cNvCxnSpPr/>
          <p:nvPr/>
        </p:nvCxnSpPr>
        <p:spPr>
          <a:xfrm flipV="1">
            <a:off x="8742123" y="4396367"/>
            <a:ext cx="189744" cy="2579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 2 129"/>
          <p:cNvCxnSpPr/>
          <p:nvPr/>
        </p:nvCxnSpPr>
        <p:spPr>
          <a:xfrm flipV="1">
            <a:off x="9235615" y="4396367"/>
            <a:ext cx="189744" cy="2579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" name="Gruppo 140"/>
          <p:cNvGrpSpPr/>
          <p:nvPr/>
        </p:nvGrpSpPr>
        <p:grpSpPr>
          <a:xfrm>
            <a:off x="9393941" y="4624146"/>
            <a:ext cx="491184" cy="877693"/>
            <a:chOff x="9425472" y="4191339"/>
            <a:chExt cx="491184" cy="877693"/>
          </a:xfrm>
        </p:grpSpPr>
        <p:sp>
          <p:nvSpPr>
            <p:cNvPr id="104" name="CasellaDiTesto 1"/>
            <p:cNvSpPr txBox="1">
              <a:spLocks noChangeArrowheads="1"/>
            </p:cNvSpPr>
            <p:nvPr/>
          </p:nvSpPr>
          <p:spPr bwMode="auto">
            <a:xfrm>
              <a:off x="9438448" y="46997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4</a:t>
              </a:r>
            </a:p>
          </p:txBody>
        </p:sp>
        <p:sp>
          <p:nvSpPr>
            <p:cNvPr id="132" name="CasellaDiTesto 1"/>
            <p:cNvSpPr txBox="1">
              <a:spLocks noChangeArrowheads="1"/>
            </p:cNvSpPr>
            <p:nvPr/>
          </p:nvSpPr>
          <p:spPr bwMode="auto">
            <a:xfrm>
              <a:off x="9425472" y="4191339"/>
              <a:ext cx="4911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F</a:t>
              </a:r>
            </a:p>
          </p:txBody>
        </p:sp>
      </p:grpSp>
      <p:grpSp>
        <p:nvGrpSpPr>
          <p:cNvPr id="139" name="Gruppo 138"/>
          <p:cNvGrpSpPr/>
          <p:nvPr/>
        </p:nvGrpSpPr>
        <p:grpSpPr>
          <a:xfrm>
            <a:off x="9866964" y="4144624"/>
            <a:ext cx="1684342" cy="1376122"/>
            <a:chOff x="9898495" y="3711817"/>
            <a:chExt cx="1684342" cy="1376122"/>
          </a:xfrm>
        </p:grpSpPr>
        <p:sp>
          <p:nvSpPr>
            <p:cNvPr id="105" name="CasellaDiTesto 1"/>
            <p:cNvSpPr txBox="1">
              <a:spLocks noChangeArrowheads="1"/>
            </p:cNvSpPr>
            <p:nvPr/>
          </p:nvSpPr>
          <p:spPr bwMode="auto">
            <a:xfrm>
              <a:off x="9906427" y="4718607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5</a:t>
              </a:r>
            </a:p>
          </p:txBody>
        </p:sp>
        <p:sp>
          <p:nvSpPr>
            <p:cNvPr id="106" name="CasellaDiTesto 1"/>
            <p:cNvSpPr txBox="1">
              <a:spLocks noChangeArrowheads="1"/>
            </p:cNvSpPr>
            <p:nvPr/>
          </p:nvSpPr>
          <p:spPr bwMode="auto">
            <a:xfrm>
              <a:off x="10380166" y="4708547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5</a:t>
              </a:r>
            </a:p>
          </p:txBody>
        </p:sp>
        <p:sp>
          <p:nvSpPr>
            <p:cNvPr id="107" name="CasellaDiTesto 1"/>
            <p:cNvSpPr txBox="1">
              <a:spLocks noChangeArrowheads="1"/>
            </p:cNvSpPr>
            <p:nvPr/>
          </p:nvSpPr>
          <p:spPr bwMode="auto">
            <a:xfrm>
              <a:off x="10871016" y="4693457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5</a:t>
              </a:r>
            </a:p>
          </p:txBody>
        </p:sp>
        <p:sp>
          <p:nvSpPr>
            <p:cNvPr id="112" name="CasellaDiTesto 1"/>
            <p:cNvSpPr txBox="1">
              <a:spLocks noChangeArrowheads="1"/>
            </p:cNvSpPr>
            <p:nvPr/>
          </p:nvSpPr>
          <p:spPr bwMode="auto">
            <a:xfrm>
              <a:off x="11260764" y="4674371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0</a:t>
              </a:r>
            </a:p>
          </p:txBody>
        </p:sp>
        <p:sp>
          <p:nvSpPr>
            <p:cNvPr id="125" name="CasellaDiTesto 1"/>
            <p:cNvSpPr txBox="1">
              <a:spLocks noChangeArrowheads="1"/>
            </p:cNvSpPr>
            <p:nvPr/>
          </p:nvSpPr>
          <p:spPr bwMode="auto">
            <a:xfrm>
              <a:off x="10423117" y="3711817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F</a:t>
              </a:r>
            </a:p>
          </p:txBody>
        </p:sp>
        <p:sp>
          <p:nvSpPr>
            <p:cNvPr id="131" name="CasellaDiTesto 1"/>
            <p:cNvSpPr txBox="1">
              <a:spLocks noChangeArrowheads="1"/>
            </p:cNvSpPr>
            <p:nvPr/>
          </p:nvSpPr>
          <p:spPr bwMode="auto">
            <a:xfrm>
              <a:off x="9898495" y="4175841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F</a:t>
              </a:r>
            </a:p>
          </p:txBody>
        </p:sp>
        <p:sp>
          <p:nvSpPr>
            <p:cNvPr id="133" name="CasellaDiTesto 1"/>
            <p:cNvSpPr txBox="1">
              <a:spLocks noChangeArrowheads="1"/>
            </p:cNvSpPr>
            <p:nvPr/>
          </p:nvSpPr>
          <p:spPr bwMode="auto">
            <a:xfrm>
              <a:off x="10392757" y="4193374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F</a:t>
              </a:r>
            </a:p>
          </p:txBody>
        </p:sp>
        <p:sp>
          <p:nvSpPr>
            <p:cNvPr id="134" name="CasellaDiTesto 1"/>
            <p:cNvSpPr txBox="1">
              <a:spLocks noChangeArrowheads="1"/>
            </p:cNvSpPr>
            <p:nvPr/>
          </p:nvSpPr>
          <p:spPr bwMode="auto">
            <a:xfrm>
              <a:off x="9922989" y="3711817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F</a:t>
              </a:r>
            </a:p>
          </p:txBody>
        </p:sp>
        <p:sp>
          <p:nvSpPr>
            <p:cNvPr id="135" name="CasellaDiTesto 1"/>
            <p:cNvSpPr txBox="1">
              <a:spLocks noChangeArrowheads="1"/>
            </p:cNvSpPr>
            <p:nvPr/>
          </p:nvSpPr>
          <p:spPr bwMode="auto">
            <a:xfrm>
              <a:off x="10839052" y="3711817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F</a:t>
              </a:r>
            </a:p>
          </p:txBody>
        </p:sp>
        <p:sp>
          <p:nvSpPr>
            <p:cNvPr id="136" name="CasellaDiTesto 1"/>
            <p:cNvSpPr txBox="1">
              <a:spLocks noChangeArrowheads="1"/>
            </p:cNvSpPr>
            <p:nvPr/>
          </p:nvSpPr>
          <p:spPr bwMode="auto">
            <a:xfrm>
              <a:off x="10832330" y="4186298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A</a:t>
              </a:r>
            </a:p>
          </p:txBody>
        </p:sp>
        <p:sp>
          <p:nvSpPr>
            <p:cNvPr id="137" name="CasellaDiTesto 1"/>
            <p:cNvSpPr txBox="1">
              <a:spLocks noChangeArrowheads="1"/>
            </p:cNvSpPr>
            <p:nvPr/>
          </p:nvSpPr>
          <p:spPr bwMode="auto">
            <a:xfrm>
              <a:off x="11231459" y="3711817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A</a:t>
              </a:r>
            </a:p>
          </p:txBody>
        </p:sp>
        <p:sp>
          <p:nvSpPr>
            <p:cNvPr id="138" name="CasellaDiTesto 1"/>
            <p:cNvSpPr txBox="1">
              <a:spLocks noChangeArrowheads="1"/>
            </p:cNvSpPr>
            <p:nvPr/>
          </p:nvSpPr>
          <p:spPr bwMode="auto">
            <a:xfrm>
              <a:off x="11207510" y="4179154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B</a:t>
              </a:r>
            </a:p>
          </p:txBody>
        </p:sp>
      </p:grpSp>
      <p:cxnSp>
        <p:nvCxnSpPr>
          <p:cNvPr id="140" name="Connettore 2 139"/>
          <p:cNvCxnSpPr/>
          <p:nvPr/>
        </p:nvCxnSpPr>
        <p:spPr>
          <a:xfrm flipV="1">
            <a:off x="9722247" y="4421461"/>
            <a:ext cx="189744" cy="2579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uppo 73"/>
          <p:cNvGrpSpPr/>
          <p:nvPr/>
        </p:nvGrpSpPr>
        <p:grpSpPr>
          <a:xfrm>
            <a:off x="6374544" y="5786958"/>
            <a:ext cx="5720376" cy="1050411"/>
            <a:chOff x="6374544" y="5786958"/>
            <a:chExt cx="5720376" cy="1050411"/>
          </a:xfrm>
        </p:grpSpPr>
        <p:grpSp>
          <p:nvGrpSpPr>
            <p:cNvPr id="142" name="Gruppo 141"/>
            <p:cNvGrpSpPr/>
            <p:nvPr/>
          </p:nvGrpSpPr>
          <p:grpSpPr>
            <a:xfrm>
              <a:off x="6850302" y="5786958"/>
              <a:ext cx="2121730" cy="852177"/>
              <a:chOff x="6766559" y="4412975"/>
              <a:chExt cx="2401648" cy="1502796"/>
            </a:xfrm>
          </p:grpSpPr>
          <p:sp>
            <p:nvSpPr>
              <p:cNvPr id="143" name="CasellaDiTesto 142"/>
              <p:cNvSpPr txBox="1"/>
              <p:nvPr/>
            </p:nvSpPr>
            <p:spPr>
              <a:xfrm>
                <a:off x="6766560" y="4723076"/>
                <a:ext cx="309700" cy="705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b="1" dirty="0">
                    <a:solidFill>
                      <a:srgbClr val="3366FF"/>
                    </a:solidFill>
                  </a:rPr>
                  <a:t>E</a:t>
                </a:r>
              </a:p>
            </p:txBody>
          </p:sp>
          <p:sp>
            <p:nvSpPr>
              <p:cNvPr id="144" name="Triangolo isoscele 143"/>
              <p:cNvSpPr/>
              <p:nvPr/>
            </p:nvSpPr>
            <p:spPr>
              <a:xfrm rot="16200000" flipH="1">
                <a:off x="8905746" y="5288161"/>
                <a:ext cx="234912" cy="254442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5" name="CasellaDiTesto 144"/>
              <p:cNvSpPr txBox="1"/>
              <p:nvPr/>
            </p:nvSpPr>
            <p:spPr>
              <a:xfrm>
                <a:off x="8595614" y="4527971"/>
                <a:ext cx="572593" cy="705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dirty="0"/>
                  <a:t>/RA</a:t>
                </a:r>
              </a:p>
            </p:txBody>
          </p:sp>
          <p:sp>
            <p:nvSpPr>
              <p:cNvPr id="146" name="Rettangolo 145"/>
              <p:cNvSpPr/>
              <p:nvPr/>
            </p:nvSpPr>
            <p:spPr>
              <a:xfrm>
                <a:off x="6766559" y="4412975"/>
                <a:ext cx="2393343" cy="150279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7" name="CasellaDiTesto 146"/>
              <p:cNvSpPr txBox="1"/>
              <p:nvPr/>
            </p:nvSpPr>
            <p:spPr>
              <a:xfrm>
                <a:off x="7370719" y="5248046"/>
                <a:ext cx="1280161" cy="651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Q</a:t>
                </a:r>
                <a:r>
                  <a:rPr lang="it-IT" baseline="-25000" dirty="0"/>
                  <a:t>2</a:t>
                </a:r>
                <a:r>
                  <a:rPr lang="it-IT" dirty="0"/>
                  <a:t> Q</a:t>
                </a:r>
                <a:r>
                  <a:rPr lang="it-IT" baseline="-25000" dirty="0"/>
                  <a:t>1</a:t>
                </a:r>
                <a:r>
                  <a:rPr lang="it-IT" dirty="0"/>
                  <a:t>  Q</a:t>
                </a:r>
                <a:r>
                  <a:rPr lang="it-IT" baseline="-25000" dirty="0"/>
                  <a:t>0</a:t>
                </a:r>
              </a:p>
            </p:txBody>
          </p:sp>
        </p:grpSp>
        <p:cxnSp>
          <p:nvCxnSpPr>
            <p:cNvPr id="149" name="Connettore 2 148"/>
            <p:cNvCxnSpPr/>
            <p:nvPr/>
          </p:nvCxnSpPr>
          <p:spPr>
            <a:xfrm flipH="1">
              <a:off x="8972033" y="6059669"/>
              <a:ext cx="3122887" cy="101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CasellaDiTesto 149"/>
            <p:cNvSpPr txBox="1"/>
            <p:nvPr/>
          </p:nvSpPr>
          <p:spPr>
            <a:xfrm>
              <a:off x="9111458" y="5790929"/>
              <a:ext cx="2874251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it-IT" sz="1400" dirty="0"/>
                <a:t>Ingresso di reset asincrono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it-IT" sz="1300" dirty="0"/>
                <a:t> indipendente dal CLOCK e dall’automa</a:t>
              </a:r>
            </a:p>
            <a:p>
              <a:pPr>
                <a:spcAft>
                  <a:spcPts val="300"/>
                </a:spcAft>
              </a:pPr>
              <a:r>
                <a:rPr lang="it-IT" sz="1400" dirty="0">
                  <a:solidFill>
                    <a:srgbClr val="FF0000"/>
                  </a:solidFill>
                </a:rPr>
                <a:t>(requisito  per  l’inizializzazione delle R.S.S.!)</a:t>
              </a:r>
            </a:p>
          </p:txBody>
        </p:sp>
        <p:cxnSp>
          <p:nvCxnSpPr>
            <p:cNvPr id="151" name="Connettore 2 150"/>
            <p:cNvCxnSpPr/>
            <p:nvPr/>
          </p:nvCxnSpPr>
          <p:spPr>
            <a:xfrm flipV="1">
              <a:off x="6374544" y="6149747"/>
              <a:ext cx="483477" cy="259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429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0" grpId="0"/>
      <p:bldP spid="101" grpId="0"/>
      <p:bldP spid="102" grpId="0"/>
      <p:bldP spid="103" grpId="0"/>
      <p:bldP spid="115" grpId="0"/>
      <p:bldP spid="116" grpId="0"/>
      <p:bldP spid="118" grpId="0"/>
      <p:bldP spid="119" grpId="0"/>
      <p:bldP spid="120" grpId="0"/>
      <p:bldP spid="121" grpId="0"/>
      <p:bldP spid="122" grpId="0"/>
      <p:bldP spid="123" grpId="0"/>
      <p:bldP spid="1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0794" y="204184"/>
            <a:ext cx="11298261" cy="847658"/>
          </a:xfrm>
        </p:spPr>
        <p:txBody>
          <a:bodyPr>
            <a:normAutofit fontScale="90000"/>
          </a:bodyPr>
          <a:lstStyle/>
          <a:p>
            <a:r>
              <a:rPr lang="it-IT" sz="4000" dirty="0"/>
              <a:t>4 modi di descrivere un contatore  (</a:t>
            </a:r>
            <a:r>
              <a:rPr lang="it-IT" sz="4000" dirty="0">
                <a:solidFill>
                  <a:srgbClr val="FF0000"/>
                </a:solidFill>
              </a:rPr>
              <a:t>2</a:t>
            </a:r>
            <a:r>
              <a:rPr lang="it-IT" sz="4000" dirty="0"/>
              <a:t> </a:t>
            </a:r>
            <a:r>
              <a:rPr lang="it-IT" sz="4000" dirty="0">
                <a:solidFill>
                  <a:srgbClr val="FF0000"/>
                </a:solidFill>
              </a:rPr>
              <a:t>modi in questa slide</a:t>
            </a:r>
            <a:r>
              <a:rPr lang="it-IT" sz="4000" dirty="0"/>
              <a:t>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7851" y="1126157"/>
            <a:ext cx="11944149" cy="515704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FF0000"/>
                </a:solidFill>
              </a:rPr>
              <a:t>1: </a:t>
            </a:r>
            <a:r>
              <a:rPr lang="it-IT" b="1" dirty="0">
                <a:solidFill>
                  <a:srgbClr val="FF0000"/>
                </a:solidFill>
              </a:rPr>
              <a:t>Denominazione</a:t>
            </a:r>
            <a:r>
              <a:rPr lang="it-IT" dirty="0">
                <a:solidFill>
                  <a:srgbClr val="FF0000"/>
                </a:solidFill>
              </a:rPr>
              <a:t> (nome)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it-IT" dirty="0"/>
              <a:t>Nella denominazione includeremo: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FF0000"/>
                </a:solidFill>
              </a:rPr>
              <a:t>La codifica degli stati e delle uscite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la base di conteggio (cioè per quanto conta)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B050"/>
                </a:solidFill>
              </a:rPr>
              <a:t>Il riferimento agli ingressi di controllo </a:t>
            </a:r>
            <a:endParaRPr lang="it-IT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it-IT" dirty="0"/>
              <a:t>Esempio:</a:t>
            </a:r>
            <a:r>
              <a:rPr lang="it-IT" dirty="0">
                <a:solidFill>
                  <a:srgbClr val="FF0000"/>
                </a:solidFill>
              </a:rPr>
              <a:t> contatore «BINARIO», </a:t>
            </a:r>
            <a:r>
              <a:rPr lang="it-IT" dirty="0">
                <a:solidFill>
                  <a:srgbClr val="0070C0"/>
                </a:solidFill>
              </a:rPr>
              <a:t>per 6,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00B050"/>
                </a:solidFill>
              </a:rPr>
              <a:t>con ingresso </a:t>
            </a:r>
            <a:r>
              <a:rPr lang="it-IT" b="1" dirty="0">
                <a:solidFill>
                  <a:srgbClr val="00B050"/>
                </a:solidFill>
              </a:rPr>
              <a:t>di ENABLE</a:t>
            </a:r>
          </a:p>
          <a:p>
            <a:pPr marL="1084263" lvl="3" indent="-169863">
              <a:spcBef>
                <a:spcPts val="1000"/>
              </a:spcBef>
            </a:pPr>
            <a:r>
              <a:rPr lang="it-IT" sz="1700" dirty="0"/>
              <a:t>in questo esempio:</a:t>
            </a:r>
          </a:p>
          <a:p>
            <a:pPr marL="1541463" lvl="4" indent="-169863">
              <a:spcBef>
                <a:spcPts val="1000"/>
              </a:spcBef>
            </a:pPr>
            <a:r>
              <a:rPr lang="it-IT" sz="1700" dirty="0"/>
              <a:t> si intende che  stati e uscite coincidono, zi = </a:t>
            </a:r>
            <a:r>
              <a:rPr lang="it-IT" sz="1700" dirty="0" err="1"/>
              <a:t>yi</a:t>
            </a:r>
            <a:r>
              <a:rPr lang="it-IT" sz="1700" dirty="0"/>
              <a:t> ed evolvono secondo il </a:t>
            </a:r>
            <a:r>
              <a:rPr lang="it-IT" sz="1700" dirty="0">
                <a:solidFill>
                  <a:srgbClr val="FF0000"/>
                </a:solidFill>
              </a:rPr>
              <a:t>sistema di numerazione binario</a:t>
            </a:r>
          </a:p>
          <a:p>
            <a:pPr marL="1541463" lvl="3" indent="-169863"/>
            <a:r>
              <a:rPr lang="it-IT" sz="1300" dirty="0">
                <a:solidFill>
                  <a:srgbClr val="3366FF"/>
                </a:solidFill>
              </a:rPr>
              <a:t>per 6</a:t>
            </a:r>
            <a:r>
              <a:rPr lang="it-IT" sz="1300" dirty="0"/>
              <a:t> </a:t>
            </a:r>
            <a:r>
              <a:rPr lang="it-IT" sz="1300" dirty="0">
                <a:solidFill>
                  <a:srgbClr val="FF0000"/>
                </a:solidFill>
              </a:rPr>
              <a:t>significa che conta da 0 a 5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FF0000"/>
                </a:solidFill>
              </a:rPr>
              <a:t>2: </a:t>
            </a:r>
            <a:r>
              <a:rPr lang="it-IT" b="1" dirty="0">
                <a:solidFill>
                  <a:srgbClr val="FF0000"/>
                </a:solidFill>
              </a:rPr>
              <a:t>Ai morsetti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/>
              <a:t>Ingressi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/>
              <a:t>Uscite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FF0000"/>
                </a:solidFill>
              </a:rPr>
              <a:t>ID della codifica di S e U</a:t>
            </a:r>
          </a:p>
        </p:txBody>
      </p:sp>
      <p:grpSp>
        <p:nvGrpSpPr>
          <p:cNvPr id="25" name="Gruppo 24"/>
          <p:cNvGrpSpPr/>
          <p:nvPr/>
        </p:nvGrpSpPr>
        <p:grpSpPr>
          <a:xfrm>
            <a:off x="6766559" y="4322798"/>
            <a:ext cx="2393344" cy="1608997"/>
            <a:chOff x="6766559" y="4412975"/>
            <a:chExt cx="2393344" cy="1517913"/>
          </a:xfrm>
        </p:grpSpPr>
        <p:sp>
          <p:nvSpPr>
            <p:cNvPr id="5" name="CasellaDiTesto 4"/>
            <p:cNvSpPr txBox="1"/>
            <p:nvPr/>
          </p:nvSpPr>
          <p:spPr>
            <a:xfrm>
              <a:off x="6766560" y="4723075"/>
              <a:ext cx="335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/>
                <a:t>E</a:t>
              </a:r>
            </a:p>
          </p:txBody>
        </p:sp>
        <p:sp>
          <p:nvSpPr>
            <p:cNvPr id="6" name="Triangolo isoscele 5"/>
            <p:cNvSpPr/>
            <p:nvPr/>
          </p:nvSpPr>
          <p:spPr>
            <a:xfrm rot="16200000" flipH="1">
              <a:off x="8905746" y="5288161"/>
              <a:ext cx="234912" cy="254442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8511969" y="4696045"/>
              <a:ext cx="647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/>
                <a:t>/RA</a:t>
              </a:r>
            </a:p>
          </p:txBody>
        </p:sp>
        <p:sp>
          <p:nvSpPr>
            <p:cNvPr id="9" name="Rettangolo 8"/>
            <p:cNvSpPr/>
            <p:nvPr/>
          </p:nvSpPr>
          <p:spPr>
            <a:xfrm>
              <a:off x="6766559" y="4412975"/>
              <a:ext cx="2393343" cy="150279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7347004" y="5561556"/>
              <a:ext cx="12801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Q</a:t>
              </a:r>
              <a:r>
                <a:rPr lang="it-IT" baseline="-25000" dirty="0"/>
                <a:t>2</a:t>
              </a:r>
              <a:r>
                <a:rPr lang="it-IT" dirty="0"/>
                <a:t>  Q</a:t>
              </a:r>
              <a:r>
                <a:rPr lang="it-IT" baseline="-25000" dirty="0"/>
                <a:t>1</a:t>
              </a:r>
              <a:r>
                <a:rPr lang="it-IT" dirty="0"/>
                <a:t>   Q</a:t>
              </a:r>
              <a:r>
                <a:rPr lang="it-IT" baseline="-25000" dirty="0"/>
                <a:t>0</a:t>
              </a:r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9159903" y="4183644"/>
            <a:ext cx="2169659" cy="679644"/>
            <a:chOff x="9159903" y="4183644"/>
            <a:chExt cx="2169659" cy="679644"/>
          </a:xfrm>
        </p:grpSpPr>
        <p:cxnSp>
          <p:nvCxnSpPr>
            <p:cNvPr id="13" name="Connettore 2 12"/>
            <p:cNvCxnSpPr/>
            <p:nvPr/>
          </p:nvCxnSpPr>
          <p:spPr>
            <a:xfrm flipH="1">
              <a:off x="9159903" y="4858981"/>
              <a:ext cx="1818512" cy="430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15"/>
            <p:cNvSpPr txBox="1"/>
            <p:nvPr/>
          </p:nvSpPr>
          <p:spPr>
            <a:xfrm>
              <a:off x="9174757" y="4183644"/>
              <a:ext cx="21548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Ingresso di reset asincrono (inizializzazione), indipendente dal CLOCK e dall’automa</a:t>
              </a:r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9159901" y="5014378"/>
            <a:ext cx="2768554" cy="831489"/>
            <a:chOff x="9159901" y="5014378"/>
            <a:chExt cx="2768554" cy="831489"/>
          </a:xfrm>
        </p:grpSpPr>
        <p:cxnSp>
          <p:nvCxnSpPr>
            <p:cNvPr id="15" name="Connettore 2 14"/>
            <p:cNvCxnSpPr/>
            <p:nvPr/>
          </p:nvCxnSpPr>
          <p:spPr>
            <a:xfrm flipH="1" flipV="1">
              <a:off x="9159901" y="5382269"/>
              <a:ext cx="1916266" cy="306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sellaDiTesto 16"/>
            <p:cNvSpPr txBox="1"/>
            <p:nvPr/>
          </p:nvSpPr>
          <p:spPr>
            <a:xfrm>
              <a:off x="10077496" y="5384202"/>
              <a:ext cx="9986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/>
                <a:t>CLOCK</a:t>
              </a:r>
            </a:p>
          </p:txBody>
        </p:sp>
        <p:sp>
          <p:nvSpPr>
            <p:cNvPr id="19" name="Ovale 18"/>
            <p:cNvSpPr/>
            <p:nvPr/>
          </p:nvSpPr>
          <p:spPr>
            <a:xfrm>
              <a:off x="11069714" y="5014378"/>
              <a:ext cx="858741" cy="7357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/>
                <a:t>OSC</a:t>
              </a:r>
            </a:p>
          </p:txBody>
        </p:sp>
      </p:grpSp>
      <p:cxnSp>
        <p:nvCxnSpPr>
          <p:cNvPr id="12" name="Connettore 2 11"/>
          <p:cNvCxnSpPr/>
          <p:nvPr/>
        </p:nvCxnSpPr>
        <p:spPr>
          <a:xfrm>
            <a:off x="4651513" y="4961737"/>
            <a:ext cx="2115045" cy="32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 flipH="1">
            <a:off x="4613100" y="4322798"/>
            <a:ext cx="2153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Uscita di un’altra RSS con le stesso CLOCK</a:t>
            </a:r>
          </a:p>
        </p:txBody>
      </p:sp>
      <p:sp>
        <p:nvSpPr>
          <p:cNvPr id="32" name="CasellaDiTesto 31"/>
          <p:cNvSpPr txBox="1"/>
          <p:nvPr/>
        </p:nvSpPr>
        <p:spPr>
          <a:xfrm flipH="1">
            <a:off x="4625121" y="5022268"/>
            <a:ext cx="2153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</a:rPr>
              <a:t>Se invece connettiamo E a 1, il contatore avanza a ogni fronte positivo  di clock</a:t>
            </a:r>
          </a:p>
        </p:txBody>
      </p:sp>
      <p:grpSp>
        <p:nvGrpSpPr>
          <p:cNvPr id="35" name="Gruppo 34"/>
          <p:cNvGrpSpPr/>
          <p:nvPr/>
        </p:nvGrpSpPr>
        <p:grpSpPr>
          <a:xfrm>
            <a:off x="7561415" y="5893382"/>
            <a:ext cx="3768147" cy="790879"/>
            <a:chOff x="7561415" y="5893382"/>
            <a:chExt cx="3768147" cy="790879"/>
          </a:xfrm>
        </p:grpSpPr>
        <p:cxnSp>
          <p:nvCxnSpPr>
            <p:cNvPr id="21" name="Connettore 2 20"/>
            <p:cNvCxnSpPr/>
            <p:nvPr/>
          </p:nvCxnSpPr>
          <p:spPr>
            <a:xfrm>
              <a:off x="8365043" y="5893382"/>
              <a:ext cx="2304" cy="7205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2 22"/>
            <p:cNvCxnSpPr/>
            <p:nvPr/>
          </p:nvCxnSpPr>
          <p:spPr>
            <a:xfrm>
              <a:off x="7963229" y="5904577"/>
              <a:ext cx="2304" cy="7205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2 23"/>
            <p:cNvCxnSpPr/>
            <p:nvPr/>
          </p:nvCxnSpPr>
          <p:spPr>
            <a:xfrm>
              <a:off x="7561415" y="5915772"/>
              <a:ext cx="2304" cy="7205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sellaDiTesto 33"/>
            <p:cNvSpPr txBox="1"/>
            <p:nvPr/>
          </p:nvSpPr>
          <p:spPr>
            <a:xfrm flipH="1">
              <a:off x="8411531" y="6099486"/>
              <a:ext cx="29180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solidFill>
                    <a:srgbClr val="FF0000"/>
                  </a:solidFill>
                </a:rPr>
                <a:t>3 uscite che mostrano lo stato presente agli utilizzatori</a:t>
              </a:r>
            </a:p>
          </p:txBody>
        </p:sp>
      </p:grpSp>
      <p:sp>
        <p:nvSpPr>
          <p:cNvPr id="36" name="CasellaDiTesto 35"/>
          <p:cNvSpPr txBox="1"/>
          <p:nvPr/>
        </p:nvSpPr>
        <p:spPr>
          <a:xfrm>
            <a:off x="1925268" y="5027121"/>
            <a:ext cx="2701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(Solo E controlla l’automa)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7559112" y="4852955"/>
            <a:ext cx="808235" cy="489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C B 6</a:t>
            </a:r>
          </a:p>
        </p:txBody>
      </p:sp>
    </p:spTree>
    <p:extLst>
      <p:ext uri="{BB962C8B-B14F-4D97-AF65-F5344CB8AC3E}">
        <p14:creationId xmlns:p14="http://schemas.microsoft.com/office/powerpoint/2010/main" val="201018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8" grpId="0"/>
      <p:bldP spid="32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2815" y="278499"/>
            <a:ext cx="10515600" cy="847658"/>
          </a:xfrm>
        </p:spPr>
        <p:txBody>
          <a:bodyPr>
            <a:normAutofit/>
          </a:bodyPr>
          <a:lstStyle/>
          <a:p>
            <a:r>
              <a:rPr lang="it-IT" sz="4000" dirty="0"/>
              <a:t>4 modi di descrivere un contatore (</a:t>
            </a:r>
            <a:r>
              <a:rPr lang="it-IT" sz="4000" dirty="0">
                <a:solidFill>
                  <a:srgbClr val="FF0000"/>
                </a:solidFill>
              </a:rPr>
              <a:t>terzo modo</a:t>
            </a:r>
            <a:r>
              <a:rPr lang="it-IT" sz="4000" dirty="0"/>
              <a:t>)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5967" y="1126157"/>
            <a:ext cx="5444209" cy="1324435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FF0000"/>
                </a:solidFill>
              </a:rPr>
              <a:t>3: </a:t>
            </a:r>
            <a:r>
              <a:rPr lang="it-IT" b="1" dirty="0">
                <a:solidFill>
                  <a:srgbClr val="FF0000"/>
                </a:solidFill>
              </a:rPr>
              <a:t>Descrizione del comportamento: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it-IT" dirty="0"/>
              <a:t>Automa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it-IT" dirty="0"/>
              <a:t>Forme d’onda </a:t>
            </a:r>
          </a:p>
          <a:p>
            <a:pPr marL="914400" lvl="2" indent="0">
              <a:buNone/>
            </a:pPr>
            <a:endParaRPr lang="it-IT" dirty="0"/>
          </a:p>
        </p:txBody>
      </p:sp>
      <p:grpSp>
        <p:nvGrpSpPr>
          <p:cNvPr id="4" name="Gruppo 3"/>
          <p:cNvGrpSpPr/>
          <p:nvPr/>
        </p:nvGrpSpPr>
        <p:grpSpPr>
          <a:xfrm>
            <a:off x="115132" y="2415359"/>
            <a:ext cx="5270684" cy="4049218"/>
            <a:chOff x="819220" y="2349947"/>
            <a:chExt cx="5270684" cy="4049218"/>
          </a:xfrm>
        </p:grpSpPr>
        <p:sp>
          <p:nvSpPr>
            <p:cNvPr id="5" name="Oval 2"/>
            <p:cNvSpPr>
              <a:spLocks noChangeArrowheads="1"/>
            </p:cNvSpPr>
            <p:nvPr/>
          </p:nvSpPr>
          <p:spPr bwMode="auto">
            <a:xfrm>
              <a:off x="1139930" y="3204204"/>
              <a:ext cx="792162" cy="7921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A,0</a:t>
              </a:r>
            </a:p>
          </p:txBody>
        </p:sp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2940155" y="3204204"/>
              <a:ext cx="792162" cy="7921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B,1</a:t>
              </a:r>
            </a:p>
          </p:txBody>
        </p:sp>
        <p:cxnSp>
          <p:nvCxnSpPr>
            <p:cNvPr id="7" name="AutoShape 5"/>
            <p:cNvCxnSpPr>
              <a:cxnSpLocks noChangeShapeType="1"/>
              <a:stCxn id="5" idx="7"/>
              <a:endCxn id="6" idx="1"/>
            </p:cNvCxnSpPr>
            <p:nvPr/>
          </p:nvCxnSpPr>
          <p:spPr bwMode="auto">
            <a:xfrm rot="5400000" flipV="1">
              <a:off x="2435330" y="2700966"/>
              <a:ext cx="1588" cy="1239837"/>
            </a:xfrm>
            <a:prstGeom prst="curvedConnector3">
              <a:avLst>
                <a:gd name="adj1" fmla="val -1545081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Oval 2"/>
            <p:cNvSpPr>
              <a:spLocks noChangeArrowheads="1"/>
            </p:cNvSpPr>
            <p:nvPr/>
          </p:nvSpPr>
          <p:spPr bwMode="auto">
            <a:xfrm>
              <a:off x="1146280" y="4561516"/>
              <a:ext cx="792162" cy="792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F,5</a:t>
              </a:r>
            </a:p>
          </p:txBody>
        </p:sp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2946505" y="4561516"/>
              <a:ext cx="792162" cy="792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E,4</a:t>
              </a:r>
            </a:p>
          </p:txBody>
        </p:sp>
        <p:cxnSp>
          <p:nvCxnSpPr>
            <p:cNvPr id="10" name="AutoShape 5"/>
            <p:cNvCxnSpPr>
              <a:cxnSpLocks noChangeShapeType="1"/>
              <a:stCxn id="8" idx="0"/>
              <a:endCxn id="5" idx="4"/>
            </p:cNvCxnSpPr>
            <p:nvPr/>
          </p:nvCxnSpPr>
          <p:spPr bwMode="auto">
            <a:xfrm rot="16200000" flipV="1">
              <a:off x="1256611" y="4274972"/>
              <a:ext cx="565150" cy="793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AutoShape 17"/>
            <p:cNvCxnSpPr>
              <a:cxnSpLocks noChangeShapeType="1"/>
              <a:stCxn id="9" idx="3"/>
              <a:endCxn id="8" idx="5"/>
            </p:cNvCxnSpPr>
            <p:nvPr/>
          </p:nvCxnSpPr>
          <p:spPr bwMode="auto">
            <a:xfrm rot="5400000">
              <a:off x="2441680" y="4618666"/>
              <a:ext cx="1588" cy="1239837"/>
            </a:xfrm>
            <a:prstGeom prst="curvedConnector3">
              <a:avLst>
                <a:gd name="adj1" fmla="val 216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CasellaDiTesto 39"/>
            <p:cNvSpPr txBox="1">
              <a:spLocks noChangeArrowheads="1"/>
            </p:cNvSpPr>
            <p:nvPr/>
          </p:nvSpPr>
          <p:spPr bwMode="auto">
            <a:xfrm>
              <a:off x="1122467" y="4134479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</a:t>
              </a:r>
            </a:p>
          </p:txBody>
        </p:sp>
        <p:sp>
          <p:nvSpPr>
            <p:cNvPr id="13" name="CasellaDiTesto 47"/>
            <p:cNvSpPr txBox="1">
              <a:spLocks noChangeArrowheads="1"/>
            </p:cNvSpPr>
            <p:nvPr/>
          </p:nvSpPr>
          <p:spPr bwMode="auto">
            <a:xfrm>
              <a:off x="962849" y="6029833"/>
              <a:ext cx="51270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 err="1"/>
                <a:t>d.d.s</a:t>
              </a:r>
              <a:r>
                <a:rPr lang="it-IT" altLang="it-IT" sz="1800" dirty="0"/>
                <a:t>. (automa)  del CB6 con ingresso di </a:t>
              </a:r>
              <a:r>
                <a:rPr lang="it-IT" altLang="it-IT" sz="1800" dirty="0" err="1"/>
                <a:t>Enable</a:t>
              </a:r>
              <a:endParaRPr lang="it-IT" altLang="it-IT" sz="1800" dirty="0"/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4620386" y="3173247"/>
              <a:ext cx="792162" cy="7921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C,2</a:t>
              </a:r>
            </a:p>
          </p:txBody>
        </p:sp>
        <p:sp>
          <p:nvSpPr>
            <p:cNvPr id="15" name="Oval 2"/>
            <p:cNvSpPr>
              <a:spLocks noChangeArrowheads="1"/>
            </p:cNvSpPr>
            <p:nvPr/>
          </p:nvSpPr>
          <p:spPr bwMode="auto">
            <a:xfrm>
              <a:off x="4620386" y="4578259"/>
              <a:ext cx="792162" cy="792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D,3</a:t>
              </a:r>
            </a:p>
          </p:txBody>
        </p:sp>
        <p:cxnSp>
          <p:nvCxnSpPr>
            <p:cNvPr id="16" name="AutoShape 5"/>
            <p:cNvCxnSpPr>
              <a:cxnSpLocks noChangeShapeType="1"/>
              <a:stCxn id="15" idx="3"/>
              <a:endCxn id="9" idx="5"/>
            </p:cNvCxnSpPr>
            <p:nvPr/>
          </p:nvCxnSpPr>
          <p:spPr bwMode="auto">
            <a:xfrm rot="5400000" flipH="1">
              <a:off x="4171155" y="4689173"/>
              <a:ext cx="16743" cy="1113737"/>
            </a:xfrm>
            <a:prstGeom prst="curvedConnector3">
              <a:avLst>
                <a:gd name="adj1" fmla="val -20582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5"/>
            <p:cNvCxnSpPr>
              <a:cxnSpLocks noChangeShapeType="1"/>
            </p:cNvCxnSpPr>
            <p:nvPr/>
          </p:nvCxnSpPr>
          <p:spPr bwMode="auto">
            <a:xfrm rot="10800000" flipH="1" flipV="1">
              <a:off x="5381591" y="3758585"/>
              <a:ext cx="30957" cy="1120087"/>
            </a:xfrm>
            <a:prstGeom prst="curvedConnector3">
              <a:avLst>
                <a:gd name="adj1" fmla="val 87117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5"/>
            <p:cNvCxnSpPr>
              <a:cxnSpLocks noChangeShapeType="1"/>
            </p:cNvCxnSpPr>
            <p:nvPr/>
          </p:nvCxnSpPr>
          <p:spPr bwMode="auto">
            <a:xfrm rot="10800000" flipH="1">
              <a:off x="1122467" y="3193092"/>
              <a:ext cx="395287" cy="396875"/>
            </a:xfrm>
            <a:prstGeom prst="curvedConnector4">
              <a:avLst>
                <a:gd name="adj1" fmla="val -57713"/>
                <a:gd name="adj2" fmla="val 1577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CasellaDiTesto 25"/>
            <p:cNvSpPr txBox="1">
              <a:spLocks noChangeArrowheads="1"/>
            </p:cNvSpPr>
            <p:nvPr/>
          </p:nvSpPr>
          <p:spPr bwMode="auto">
            <a:xfrm>
              <a:off x="965304" y="2639054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</a:t>
              </a:r>
            </a:p>
          </p:txBody>
        </p:sp>
        <p:cxnSp>
          <p:nvCxnSpPr>
            <p:cNvPr id="20" name="AutoShape 5"/>
            <p:cNvCxnSpPr>
              <a:cxnSpLocks noChangeShapeType="1"/>
            </p:cNvCxnSpPr>
            <p:nvPr/>
          </p:nvCxnSpPr>
          <p:spPr bwMode="auto">
            <a:xfrm rot="10800000" flipH="1">
              <a:off x="2940155" y="4567856"/>
              <a:ext cx="395287" cy="396875"/>
            </a:xfrm>
            <a:prstGeom prst="curvedConnector4">
              <a:avLst>
                <a:gd name="adj1" fmla="val -57713"/>
                <a:gd name="adj2" fmla="val 1577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CasellaDiTesto 25"/>
            <p:cNvSpPr txBox="1">
              <a:spLocks noChangeArrowheads="1"/>
            </p:cNvSpPr>
            <p:nvPr/>
          </p:nvSpPr>
          <p:spPr bwMode="auto">
            <a:xfrm>
              <a:off x="2782992" y="401381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</a:t>
              </a:r>
            </a:p>
          </p:txBody>
        </p:sp>
        <p:cxnSp>
          <p:nvCxnSpPr>
            <p:cNvPr id="22" name="AutoShape 5"/>
            <p:cNvCxnSpPr>
              <a:cxnSpLocks noChangeShapeType="1"/>
            </p:cNvCxnSpPr>
            <p:nvPr/>
          </p:nvCxnSpPr>
          <p:spPr bwMode="auto">
            <a:xfrm rot="10800000" flipH="1">
              <a:off x="4594459" y="4612148"/>
              <a:ext cx="395287" cy="396875"/>
            </a:xfrm>
            <a:prstGeom prst="curvedConnector4">
              <a:avLst>
                <a:gd name="adj1" fmla="val -57713"/>
                <a:gd name="adj2" fmla="val 1577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CasellaDiTesto 25"/>
            <p:cNvSpPr txBox="1">
              <a:spLocks noChangeArrowheads="1"/>
            </p:cNvSpPr>
            <p:nvPr/>
          </p:nvSpPr>
          <p:spPr bwMode="auto">
            <a:xfrm>
              <a:off x="4458376" y="4029944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</a:t>
              </a:r>
            </a:p>
          </p:txBody>
        </p:sp>
        <p:cxnSp>
          <p:nvCxnSpPr>
            <p:cNvPr id="24" name="AutoShape 5"/>
            <p:cNvCxnSpPr>
              <a:cxnSpLocks noChangeShapeType="1"/>
            </p:cNvCxnSpPr>
            <p:nvPr/>
          </p:nvCxnSpPr>
          <p:spPr bwMode="auto">
            <a:xfrm rot="16200000" flipH="1">
              <a:off x="5017261" y="3189608"/>
              <a:ext cx="395287" cy="396875"/>
            </a:xfrm>
            <a:prstGeom prst="curvedConnector4">
              <a:avLst>
                <a:gd name="adj1" fmla="val -57713"/>
                <a:gd name="adj2" fmla="val 1577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CasellaDiTesto 25"/>
            <p:cNvSpPr txBox="1">
              <a:spLocks noChangeArrowheads="1"/>
            </p:cNvSpPr>
            <p:nvPr/>
          </p:nvSpPr>
          <p:spPr bwMode="auto">
            <a:xfrm>
              <a:off x="5412548" y="2747997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</a:t>
              </a:r>
            </a:p>
          </p:txBody>
        </p:sp>
        <p:sp>
          <p:nvSpPr>
            <p:cNvPr id="26" name="CasellaDiTesto 25"/>
            <p:cNvSpPr txBox="1">
              <a:spLocks noChangeArrowheads="1"/>
            </p:cNvSpPr>
            <p:nvPr/>
          </p:nvSpPr>
          <p:spPr bwMode="auto">
            <a:xfrm>
              <a:off x="2299598" y="272244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</a:t>
              </a:r>
            </a:p>
          </p:txBody>
        </p:sp>
        <p:sp>
          <p:nvSpPr>
            <p:cNvPr id="27" name="CasellaDiTesto 25"/>
            <p:cNvSpPr txBox="1">
              <a:spLocks noChangeArrowheads="1"/>
            </p:cNvSpPr>
            <p:nvPr/>
          </p:nvSpPr>
          <p:spPr bwMode="auto">
            <a:xfrm>
              <a:off x="3320986" y="261497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</a:t>
              </a:r>
            </a:p>
          </p:txBody>
        </p:sp>
        <p:sp>
          <p:nvSpPr>
            <p:cNvPr id="28" name="CasellaDiTesto 25"/>
            <p:cNvSpPr txBox="1">
              <a:spLocks noChangeArrowheads="1"/>
            </p:cNvSpPr>
            <p:nvPr/>
          </p:nvSpPr>
          <p:spPr bwMode="auto">
            <a:xfrm>
              <a:off x="2422490" y="5582231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</a:t>
              </a:r>
            </a:p>
          </p:txBody>
        </p:sp>
        <p:sp>
          <p:nvSpPr>
            <p:cNvPr id="29" name="CasellaDiTesto 25"/>
            <p:cNvSpPr txBox="1">
              <a:spLocks noChangeArrowheads="1"/>
            </p:cNvSpPr>
            <p:nvPr/>
          </p:nvSpPr>
          <p:spPr bwMode="auto">
            <a:xfrm>
              <a:off x="4142790" y="556145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</a:t>
              </a:r>
            </a:p>
          </p:txBody>
        </p:sp>
        <p:sp>
          <p:nvSpPr>
            <p:cNvPr id="30" name="CasellaDiTesto 39"/>
            <p:cNvSpPr txBox="1">
              <a:spLocks noChangeArrowheads="1"/>
            </p:cNvSpPr>
            <p:nvPr/>
          </p:nvSpPr>
          <p:spPr bwMode="auto">
            <a:xfrm>
              <a:off x="5647939" y="405692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</a:t>
              </a:r>
            </a:p>
          </p:txBody>
        </p:sp>
        <p:cxnSp>
          <p:nvCxnSpPr>
            <p:cNvPr id="31" name="Connettore 2 30"/>
            <p:cNvCxnSpPr>
              <a:stCxn id="6" idx="6"/>
              <a:endCxn id="14" idx="2"/>
            </p:cNvCxnSpPr>
            <p:nvPr/>
          </p:nvCxnSpPr>
          <p:spPr>
            <a:xfrm flipV="1">
              <a:off x="3732317" y="3569328"/>
              <a:ext cx="888069" cy="3095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sellaDiTesto 25"/>
            <p:cNvSpPr txBox="1">
              <a:spLocks noChangeArrowheads="1"/>
            </p:cNvSpPr>
            <p:nvPr/>
          </p:nvSpPr>
          <p:spPr bwMode="auto">
            <a:xfrm>
              <a:off x="4038081" y="354681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</a:t>
              </a:r>
            </a:p>
          </p:txBody>
        </p:sp>
        <p:cxnSp>
          <p:nvCxnSpPr>
            <p:cNvPr id="33" name="AutoShape 5"/>
            <p:cNvCxnSpPr>
              <a:cxnSpLocks noChangeShapeType="1"/>
              <a:stCxn id="6" idx="0"/>
              <a:endCxn id="6" idx="7"/>
            </p:cNvCxnSpPr>
            <p:nvPr/>
          </p:nvCxnSpPr>
          <p:spPr bwMode="auto">
            <a:xfrm rot="16200000" flipH="1">
              <a:off x="3418267" y="3122172"/>
              <a:ext cx="116009" cy="280072"/>
            </a:xfrm>
            <a:prstGeom prst="curvedConnector3">
              <a:avLst>
                <a:gd name="adj1" fmla="val -1970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AutoShape 5"/>
            <p:cNvCxnSpPr>
              <a:cxnSpLocks noChangeShapeType="1"/>
            </p:cNvCxnSpPr>
            <p:nvPr/>
          </p:nvCxnSpPr>
          <p:spPr bwMode="auto">
            <a:xfrm rot="5400000" flipH="1">
              <a:off x="1149683" y="4946690"/>
              <a:ext cx="395287" cy="396875"/>
            </a:xfrm>
            <a:prstGeom prst="curvedConnector4">
              <a:avLst>
                <a:gd name="adj1" fmla="val -57713"/>
                <a:gd name="adj2" fmla="val 1577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CasellaDiTesto 25"/>
            <p:cNvSpPr txBox="1">
              <a:spLocks noChangeArrowheads="1"/>
            </p:cNvSpPr>
            <p:nvPr/>
          </p:nvSpPr>
          <p:spPr bwMode="auto">
            <a:xfrm>
              <a:off x="819220" y="546945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</a:t>
              </a:r>
            </a:p>
          </p:txBody>
        </p:sp>
        <p:sp>
          <p:nvSpPr>
            <p:cNvPr id="36" name="CasellaDiTesto 25"/>
            <p:cNvSpPr txBox="1">
              <a:spLocks noChangeArrowheads="1"/>
            </p:cNvSpPr>
            <p:nvPr/>
          </p:nvSpPr>
          <p:spPr bwMode="auto">
            <a:xfrm>
              <a:off x="962849" y="2349947"/>
              <a:ext cx="338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E</a:t>
              </a:r>
            </a:p>
          </p:txBody>
        </p:sp>
      </p:grp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5837737" y="2410680"/>
            <a:ext cx="19368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t</a:t>
            </a:r>
            <a:r>
              <a:rPr lang="en-US" altLang="it-IT" sz="1800" baseline="-25000"/>
              <a:t>0</a:t>
            </a: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6560067" y="2783742"/>
            <a:ext cx="19368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2</a:t>
            </a: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6056817" y="2783742"/>
            <a:ext cx="19368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1</a:t>
            </a: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8074578" y="2783742"/>
            <a:ext cx="33655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5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7569741" y="2783742"/>
            <a:ext cx="19368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4</a:t>
            </a: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7107767" y="2783742"/>
            <a:ext cx="19368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3</a:t>
            </a:r>
          </a:p>
        </p:txBody>
      </p:sp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8511150" y="2783742"/>
            <a:ext cx="33655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6</a:t>
            </a:r>
          </a:p>
        </p:txBody>
      </p:sp>
      <p:sp>
        <p:nvSpPr>
          <p:cNvPr id="45" name="Line 19"/>
          <p:cNvSpPr>
            <a:spLocks noChangeShapeType="1"/>
          </p:cNvSpPr>
          <p:nvPr/>
        </p:nvSpPr>
        <p:spPr bwMode="auto">
          <a:xfrm flipH="1">
            <a:off x="5901239" y="2691667"/>
            <a:ext cx="0" cy="2974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6" name="Line 20"/>
          <p:cNvSpPr>
            <a:spLocks noChangeShapeType="1"/>
          </p:cNvSpPr>
          <p:nvPr/>
        </p:nvSpPr>
        <p:spPr bwMode="auto">
          <a:xfrm>
            <a:off x="6890275" y="2685317"/>
            <a:ext cx="0" cy="29733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7" name="Line 21"/>
          <p:cNvSpPr>
            <a:spLocks noChangeShapeType="1"/>
          </p:cNvSpPr>
          <p:nvPr/>
        </p:nvSpPr>
        <p:spPr bwMode="auto">
          <a:xfrm flipH="1">
            <a:off x="7423687" y="2685317"/>
            <a:ext cx="1587" cy="29733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" name="Line 22"/>
          <p:cNvSpPr>
            <a:spLocks noChangeShapeType="1"/>
          </p:cNvSpPr>
          <p:nvPr/>
        </p:nvSpPr>
        <p:spPr bwMode="auto">
          <a:xfrm flipH="1">
            <a:off x="8411136" y="2691667"/>
            <a:ext cx="12700" cy="29749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" name="Line 23"/>
          <p:cNvSpPr>
            <a:spLocks noChangeShapeType="1"/>
          </p:cNvSpPr>
          <p:nvPr/>
        </p:nvSpPr>
        <p:spPr bwMode="auto">
          <a:xfrm flipH="1">
            <a:off x="6406075" y="2691667"/>
            <a:ext cx="0" cy="2974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" name="Line 24"/>
          <p:cNvSpPr>
            <a:spLocks noChangeShapeType="1"/>
          </p:cNvSpPr>
          <p:nvPr/>
        </p:nvSpPr>
        <p:spPr bwMode="auto">
          <a:xfrm flipH="1">
            <a:off x="7918999" y="2691667"/>
            <a:ext cx="1587" cy="2974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 flipH="1">
            <a:off x="8847708" y="2705955"/>
            <a:ext cx="23814" cy="29606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" name="Line 28"/>
          <p:cNvSpPr>
            <a:spLocks noChangeShapeType="1"/>
          </p:cNvSpPr>
          <p:nvPr/>
        </p:nvSpPr>
        <p:spPr bwMode="auto">
          <a:xfrm>
            <a:off x="9374770" y="2774217"/>
            <a:ext cx="1588" cy="28924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3" name="Line 29"/>
          <p:cNvSpPr>
            <a:spLocks noChangeShapeType="1"/>
          </p:cNvSpPr>
          <p:nvPr/>
        </p:nvSpPr>
        <p:spPr bwMode="auto">
          <a:xfrm flipH="1">
            <a:off x="9833569" y="2826605"/>
            <a:ext cx="30163" cy="28400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4" name="Text Box 36"/>
          <p:cNvSpPr txBox="1">
            <a:spLocks noChangeArrowheads="1"/>
          </p:cNvSpPr>
          <p:nvPr/>
        </p:nvSpPr>
        <p:spPr bwMode="auto">
          <a:xfrm>
            <a:off x="9504948" y="2783742"/>
            <a:ext cx="252419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8</a:t>
            </a:r>
          </a:p>
        </p:txBody>
      </p:sp>
      <p:sp>
        <p:nvSpPr>
          <p:cNvPr id="55" name="Text Box 37"/>
          <p:cNvSpPr txBox="1">
            <a:spLocks noChangeArrowheads="1"/>
          </p:cNvSpPr>
          <p:nvPr/>
        </p:nvSpPr>
        <p:spPr bwMode="auto">
          <a:xfrm>
            <a:off x="9017575" y="2783742"/>
            <a:ext cx="250831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7</a:t>
            </a:r>
          </a:p>
        </p:txBody>
      </p:sp>
      <p:sp>
        <p:nvSpPr>
          <p:cNvPr id="56" name="Text Box 3"/>
          <p:cNvSpPr txBox="1">
            <a:spLocks noChangeArrowheads="1"/>
          </p:cNvSpPr>
          <p:nvPr/>
        </p:nvSpPr>
        <p:spPr bwMode="auto">
          <a:xfrm>
            <a:off x="9963747" y="2783742"/>
            <a:ext cx="19368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9</a:t>
            </a: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10887694" y="2783742"/>
            <a:ext cx="32703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11</a:t>
            </a:r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10384444" y="2783742"/>
            <a:ext cx="32703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10</a:t>
            </a:r>
          </a:p>
        </p:txBody>
      </p:sp>
      <p:sp>
        <p:nvSpPr>
          <p:cNvPr id="59" name="Text Box 6"/>
          <p:cNvSpPr txBox="1">
            <a:spLocks noChangeArrowheads="1"/>
          </p:cNvSpPr>
          <p:nvPr/>
        </p:nvSpPr>
        <p:spPr bwMode="auto">
          <a:xfrm>
            <a:off x="11970394" y="2853965"/>
            <a:ext cx="284169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72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 dirty="0"/>
              <a:t>T</a:t>
            </a:r>
            <a:r>
              <a:rPr lang="en-US" altLang="it-IT" sz="1400" baseline="-25000" dirty="0"/>
              <a:t>14</a:t>
            </a: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11630606" y="2805171"/>
            <a:ext cx="32703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72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 dirty="0"/>
              <a:t>T</a:t>
            </a:r>
            <a:r>
              <a:rPr lang="en-US" altLang="it-IT" sz="1400" baseline="-25000" dirty="0"/>
              <a:t>13</a:t>
            </a:r>
          </a:p>
        </p:txBody>
      </p:sp>
      <p:sp>
        <p:nvSpPr>
          <p:cNvPr id="61" name="Text Box 8"/>
          <p:cNvSpPr txBox="1">
            <a:spLocks noChangeArrowheads="1"/>
          </p:cNvSpPr>
          <p:nvPr/>
        </p:nvSpPr>
        <p:spPr bwMode="auto">
          <a:xfrm>
            <a:off x="11271318" y="2819460"/>
            <a:ext cx="32703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 dirty="0"/>
              <a:t>T</a:t>
            </a:r>
            <a:r>
              <a:rPr lang="en-US" altLang="it-IT" sz="1400" baseline="-25000" dirty="0"/>
              <a:t>12</a:t>
            </a:r>
          </a:p>
        </p:txBody>
      </p:sp>
      <p:sp>
        <p:nvSpPr>
          <p:cNvPr id="63" name="Line 19"/>
          <p:cNvSpPr>
            <a:spLocks noChangeShapeType="1"/>
          </p:cNvSpPr>
          <p:nvPr/>
        </p:nvSpPr>
        <p:spPr bwMode="auto">
          <a:xfrm flipH="1">
            <a:off x="10311417" y="2678967"/>
            <a:ext cx="14288" cy="2987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" name="Line 20"/>
          <p:cNvSpPr>
            <a:spLocks noChangeShapeType="1"/>
          </p:cNvSpPr>
          <p:nvPr/>
        </p:nvSpPr>
        <p:spPr bwMode="auto">
          <a:xfrm flipH="1">
            <a:off x="11189001" y="2682714"/>
            <a:ext cx="1588" cy="29019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" name="Line 21"/>
          <p:cNvSpPr>
            <a:spLocks noChangeShapeType="1"/>
          </p:cNvSpPr>
          <p:nvPr/>
        </p:nvSpPr>
        <p:spPr bwMode="auto">
          <a:xfrm>
            <a:off x="11587255" y="2755523"/>
            <a:ext cx="14288" cy="2901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7" name="Line 23"/>
          <p:cNvSpPr>
            <a:spLocks noChangeShapeType="1"/>
          </p:cNvSpPr>
          <p:nvPr/>
        </p:nvSpPr>
        <p:spPr bwMode="auto">
          <a:xfrm flipH="1">
            <a:off x="10808317" y="2672617"/>
            <a:ext cx="0" cy="2987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8" name="Line 24"/>
          <p:cNvSpPr>
            <a:spLocks noChangeShapeType="1"/>
          </p:cNvSpPr>
          <p:nvPr/>
        </p:nvSpPr>
        <p:spPr bwMode="auto">
          <a:xfrm flipH="1">
            <a:off x="11875315" y="2805172"/>
            <a:ext cx="0" cy="28305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2" name="Text Box 8"/>
          <p:cNvSpPr txBox="1">
            <a:spLocks noChangeArrowheads="1"/>
          </p:cNvSpPr>
          <p:nvPr/>
        </p:nvSpPr>
        <p:spPr bwMode="auto">
          <a:xfrm>
            <a:off x="5237022" y="2774217"/>
            <a:ext cx="704532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400" b="1" dirty="0"/>
              <a:t>Clock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it-IT" sz="1600" b="1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600" b="1" dirty="0"/>
              <a:t>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it-IT" sz="1600" b="1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600" b="1" dirty="0"/>
              <a:t>SP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it-IT" sz="1600" b="1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600" b="1" dirty="0"/>
              <a:t>SF</a:t>
            </a:r>
            <a:endParaRPr lang="en-US" altLang="it-IT" sz="1600" b="1" baseline="-25000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it-IT" sz="1600" b="1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600" b="1" dirty="0"/>
              <a:t>Z</a:t>
            </a:r>
          </a:p>
        </p:txBody>
      </p:sp>
      <p:sp>
        <p:nvSpPr>
          <p:cNvPr id="75" name="Line 11"/>
          <p:cNvSpPr>
            <a:spLocks noChangeShapeType="1"/>
          </p:cNvSpPr>
          <p:nvPr/>
        </p:nvSpPr>
        <p:spPr bwMode="auto">
          <a:xfrm>
            <a:off x="6063167" y="3250498"/>
            <a:ext cx="46276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6" name="Line 12"/>
          <p:cNvSpPr>
            <a:spLocks noChangeShapeType="1"/>
          </p:cNvSpPr>
          <p:nvPr/>
        </p:nvSpPr>
        <p:spPr bwMode="auto">
          <a:xfrm>
            <a:off x="6998227" y="3250498"/>
            <a:ext cx="463561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7" name="Line 13"/>
          <p:cNvSpPr>
            <a:spLocks noChangeShapeType="1"/>
          </p:cNvSpPr>
          <p:nvPr/>
        </p:nvSpPr>
        <p:spPr bwMode="auto">
          <a:xfrm>
            <a:off x="6452115" y="3250498"/>
            <a:ext cx="546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8" name="Line 14"/>
          <p:cNvSpPr>
            <a:spLocks noChangeShapeType="1"/>
          </p:cNvSpPr>
          <p:nvPr/>
        </p:nvSpPr>
        <p:spPr bwMode="auto">
          <a:xfrm flipV="1">
            <a:off x="7477662" y="3477437"/>
            <a:ext cx="1433549" cy="226"/>
          </a:xfrm>
          <a:prstGeom prst="line">
            <a:avLst/>
          </a:prstGeom>
          <a:noFill/>
          <a:ln w="19050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cxnSp>
        <p:nvCxnSpPr>
          <p:cNvPr id="79" name="AutoShape 16"/>
          <p:cNvCxnSpPr>
            <a:cxnSpLocks noChangeShapeType="1"/>
            <a:stCxn id="77" idx="0"/>
            <a:endCxn id="75" idx="1"/>
          </p:cNvCxnSpPr>
          <p:nvPr/>
        </p:nvCxnSpPr>
        <p:spPr bwMode="auto">
          <a:xfrm>
            <a:off x="6452115" y="3250498"/>
            <a:ext cx="73819" cy="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AutoShape 17"/>
          <p:cNvCxnSpPr>
            <a:cxnSpLocks noChangeShapeType="1"/>
            <a:stCxn id="77" idx="1"/>
            <a:endCxn id="76" idx="0"/>
          </p:cNvCxnSpPr>
          <p:nvPr/>
        </p:nvCxnSpPr>
        <p:spPr bwMode="auto">
          <a:xfrm flipV="1">
            <a:off x="6998227" y="3250498"/>
            <a:ext cx="0" cy="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AutoShape 18"/>
          <p:cNvCxnSpPr>
            <a:cxnSpLocks noChangeShapeType="1"/>
            <a:stCxn id="78" idx="0"/>
            <a:endCxn id="76" idx="1"/>
          </p:cNvCxnSpPr>
          <p:nvPr/>
        </p:nvCxnSpPr>
        <p:spPr bwMode="auto">
          <a:xfrm flipH="1" flipV="1">
            <a:off x="7461788" y="3250499"/>
            <a:ext cx="15873" cy="22716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" name="Line 34"/>
          <p:cNvSpPr>
            <a:spLocks noChangeShapeType="1"/>
          </p:cNvSpPr>
          <p:nvPr/>
        </p:nvSpPr>
        <p:spPr bwMode="auto">
          <a:xfrm flipH="1">
            <a:off x="8909621" y="3206017"/>
            <a:ext cx="7938" cy="271419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" name="Line 30"/>
          <p:cNvSpPr>
            <a:spLocks noChangeShapeType="1"/>
          </p:cNvSpPr>
          <p:nvPr/>
        </p:nvSpPr>
        <p:spPr bwMode="auto">
          <a:xfrm flipV="1">
            <a:off x="9887544" y="3537805"/>
            <a:ext cx="94458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cxnSp>
        <p:nvCxnSpPr>
          <p:cNvPr id="84" name="Connettore 1 129"/>
          <p:cNvCxnSpPr/>
          <p:nvPr/>
        </p:nvCxnSpPr>
        <p:spPr bwMode="auto">
          <a:xfrm>
            <a:off x="9883635" y="3206017"/>
            <a:ext cx="0" cy="3111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Line 13"/>
          <p:cNvSpPr>
            <a:spLocks noChangeShapeType="1"/>
          </p:cNvSpPr>
          <p:nvPr/>
        </p:nvSpPr>
        <p:spPr bwMode="auto">
          <a:xfrm flipV="1">
            <a:off x="8917561" y="3206015"/>
            <a:ext cx="969984" cy="295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" name="CasellaDiTesto 1"/>
          <p:cNvSpPr txBox="1">
            <a:spLocks noChangeArrowheads="1"/>
          </p:cNvSpPr>
          <p:nvPr/>
        </p:nvSpPr>
        <p:spPr bwMode="auto">
          <a:xfrm>
            <a:off x="5948566" y="3706672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A</a:t>
            </a:r>
          </a:p>
        </p:txBody>
      </p:sp>
      <p:sp>
        <p:nvSpPr>
          <p:cNvPr id="87" name="Line 30"/>
          <p:cNvSpPr>
            <a:spLocks noChangeShapeType="1"/>
          </p:cNvSpPr>
          <p:nvPr/>
        </p:nvSpPr>
        <p:spPr bwMode="auto">
          <a:xfrm>
            <a:off x="11869464" y="3477435"/>
            <a:ext cx="415462" cy="681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8" name="Line 13"/>
          <p:cNvSpPr>
            <a:spLocks noChangeShapeType="1"/>
          </p:cNvSpPr>
          <p:nvPr/>
        </p:nvSpPr>
        <p:spPr bwMode="auto">
          <a:xfrm>
            <a:off x="10821817" y="3199072"/>
            <a:ext cx="1042211" cy="694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9" name="Line 30"/>
          <p:cNvSpPr>
            <a:spLocks noChangeShapeType="1"/>
          </p:cNvSpPr>
          <p:nvPr/>
        </p:nvSpPr>
        <p:spPr bwMode="auto">
          <a:xfrm>
            <a:off x="12307390" y="3192393"/>
            <a:ext cx="396447" cy="667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1" name="Line 34"/>
          <p:cNvSpPr>
            <a:spLocks noChangeShapeType="1"/>
          </p:cNvSpPr>
          <p:nvPr/>
        </p:nvSpPr>
        <p:spPr bwMode="auto">
          <a:xfrm flipH="1">
            <a:off x="10832130" y="3199073"/>
            <a:ext cx="0" cy="33873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cxnSp>
        <p:nvCxnSpPr>
          <p:cNvPr id="92" name="AutoShape 18"/>
          <p:cNvCxnSpPr>
            <a:cxnSpLocks noChangeShapeType="1"/>
          </p:cNvCxnSpPr>
          <p:nvPr/>
        </p:nvCxnSpPr>
        <p:spPr bwMode="auto">
          <a:xfrm flipH="1" flipV="1">
            <a:off x="11859443" y="3206014"/>
            <a:ext cx="15872" cy="27142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Line 34"/>
          <p:cNvSpPr>
            <a:spLocks noChangeShapeType="1"/>
          </p:cNvSpPr>
          <p:nvPr/>
        </p:nvSpPr>
        <p:spPr bwMode="auto">
          <a:xfrm flipH="1">
            <a:off x="12278368" y="3199203"/>
            <a:ext cx="32548" cy="28504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5" name="CasellaDiTesto 1"/>
          <p:cNvSpPr txBox="1">
            <a:spLocks noChangeArrowheads="1"/>
          </p:cNvSpPr>
          <p:nvPr/>
        </p:nvSpPr>
        <p:spPr bwMode="auto">
          <a:xfrm>
            <a:off x="5955216" y="4199467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B</a:t>
            </a:r>
          </a:p>
        </p:txBody>
      </p:sp>
      <p:sp>
        <p:nvSpPr>
          <p:cNvPr id="96" name="CasellaDiTesto 1"/>
          <p:cNvSpPr txBox="1">
            <a:spLocks noChangeArrowheads="1"/>
          </p:cNvSpPr>
          <p:nvPr/>
        </p:nvSpPr>
        <p:spPr bwMode="auto">
          <a:xfrm>
            <a:off x="6482884" y="367452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B</a:t>
            </a:r>
          </a:p>
        </p:txBody>
      </p:sp>
      <p:sp>
        <p:nvSpPr>
          <p:cNvPr id="97" name="CasellaDiTesto 1"/>
          <p:cNvSpPr txBox="1">
            <a:spLocks noChangeArrowheads="1"/>
          </p:cNvSpPr>
          <p:nvPr/>
        </p:nvSpPr>
        <p:spPr bwMode="auto">
          <a:xfrm>
            <a:off x="5970899" y="4688427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0</a:t>
            </a:r>
          </a:p>
        </p:txBody>
      </p:sp>
      <p:sp>
        <p:nvSpPr>
          <p:cNvPr id="98" name="CasellaDiTesto 1"/>
          <p:cNvSpPr txBox="1">
            <a:spLocks noChangeArrowheads="1"/>
          </p:cNvSpPr>
          <p:nvPr/>
        </p:nvSpPr>
        <p:spPr bwMode="auto">
          <a:xfrm>
            <a:off x="6479922" y="4693457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1</a:t>
            </a:r>
          </a:p>
        </p:txBody>
      </p:sp>
      <p:sp>
        <p:nvSpPr>
          <p:cNvPr id="99" name="CasellaDiTesto 1"/>
          <p:cNvSpPr txBox="1">
            <a:spLocks noChangeArrowheads="1"/>
          </p:cNvSpPr>
          <p:nvPr/>
        </p:nvSpPr>
        <p:spPr bwMode="auto">
          <a:xfrm>
            <a:off x="6988945" y="4698487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2</a:t>
            </a:r>
          </a:p>
        </p:txBody>
      </p:sp>
      <p:sp>
        <p:nvSpPr>
          <p:cNvPr id="100" name="CasellaDiTesto 1"/>
          <p:cNvSpPr txBox="1">
            <a:spLocks noChangeArrowheads="1"/>
          </p:cNvSpPr>
          <p:nvPr/>
        </p:nvSpPr>
        <p:spPr bwMode="auto">
          <a:xfrm>
            <a:off x="7497968" y="4703517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01" name="CasellaDiTesto 1"/>
          <p:cNvSpPr txBox="1">
            <a:spLocks noChangeArrowheads="1"/>
          </p:cNvSpPr>
          <p:nvPr/>
        </p:nvSpPr>
        <p:spPr bwMode="auto">
          <a:xfrm>
            <a:off x="8006991" y="4708547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02" name="CasellaDiTesto 1"/>
          <p:cNvSpPr txBox="1">
            <a:spLocks noChangeArrowheads="1"/>
          </p:cNvSpPr>
          <p:nvPr/>
        </p:nvSpPr>
        <p:spPr bwMode="auto">
          <a:xfrm>
            <a:off x="8516014" y="4713577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03" name="CasellaDiTesto 1"/>
          <p:cNvSpPr txBox="1">
            <a:spLocks noChangeArrowheads="1"/>
          </p:cNvSpPr>
          <p:nvPr/>
        </p:nvSpPr>
        <p:spPr bwMode="auto">
          <a:xfrm>
            <a:off x="9025037" y="4718607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3</a:t>
            </a:r>
          </a:p>
        </p:txBody>
      </p:sp>
      <p:sp>
        <p:nvSpPr>
          <p:cNvPr id="113" name="CasellaDiTesto 1"/>
          <p:cNvSpPr txBox="1">
            <a:spLocks noChangeArrowheads="1"/>
          </p:cNvSpPr>
          <p:nvPr/>
        </p:nvSpPr>
        <p:spPr bwMode="auto">
          <a:xfrm>
            <a:off x="6444436" y="4199467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C</a:t>
            </a:r>
          </a:p>
        </p:txBody>
      </p:sp>
      <p:sp>
        <p:nvSpPr>
          <p:cNvPr id="114" name="CasellaDiTesto 1"/>
          <p:cNvSpPr txBox="1">
            <a:spLocks noChangeArrowheads="1"/>
          </p:cNvSpPr>
          <p:nvPr/>
        </p:nvSpPr>
        <p:spPr bwMode="auto">
          <a:xfrm>
            <a:off x="6990050" y="3685702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15" name="CasellaDiTesto 1"/>
          <p:cNvSpPr txBox="1">
            <a:spLocks noChangeArrowheads="1"/>
          </p:cNvSpPr>
          <p:nvPr/>
        </p:nvSpPr>
        <p:spPr bwMode="auto">
          <a:xfrm>
            <a:off x="7447512" y="3692446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116" name="CasellaDiTesto 1"/>
          <p:cNvSpPr txBox="1">
            <a:spLocks noChangeArrowheads="1"/>
          </p:cNvSpPr>
          <p:nvPr/>
        </p:nvSpPr>
        <p:spPr bwMode="auto">
          <a:xfrm>
            <a:off x="7980204" y="3685702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117" name="CasellaDiTesto 1"/>
          <p:cNvSpPr txBox="1">
            <a:spLocks noChangeArrowheads="1"/>
          </p:cNvSpPr>
          <p:nvPr/>
        </p:nvSpPr>
        <p:spPr bwMode="auto">
          <a:xfrm>
            <a:off x="6953337" y="4199467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18" name="CasellaDiTesto 1"/>
          <p:cNvSpPr txBox="1">
            <a:spLocks noChangeArrowheads="1"/>
          </p:cNvSpPr>
          <p:nvPr/>
        </p:nvSpPr>
        <p:spPr bwMode="auto">
          <a:xfrm>
            <a:off x="7486748" y="4199467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119" name="CasellaDiTesto 1"/>
          <p:cNvSpPr txBox="1">
            <a:spLocks noChangeArrowheads="1"/>
          </p:cNvSpPr>
          <p:nvPr/>
        </p:nvSpPr>
        <p:spPr bwMode="auto">
          <a:xfrm>
            <a:off x="8020159" y="4199467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120" name="CasellaDiTesto 1"/>
          <p:cNvSpPr txBox="1">
            <a:spLocks noChangeArrowheads="1"/>
          </p:cNvSpPr>
          <p:nvPr/>
        </p:nvSpPr>
        <p:spPr bwMode="auto">
          <a:xfrm>
            <a:off x="8960694" y="4199467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21" name="CasellaDiTesto 1"/>
          <p:cNvSpPr txBox="1">
            <a:spLocks noChangeArrowheads="1"/>
          </p:cNvSpPr>
          <p:nvPr/>
        </p:nvSpPr>
        <p:spPr bwMode="auto">
          <a:xfrm>
            <a:off x="8437421" y="3685702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122" name="CasellaDiTesto 1"/>
          <p:cNvSpPr txBox="1">
            <a:spLocks noChangeArrowheads="1"/>
          </p:cNvSpPr>
          <p:nvPr/>
        </p:nvSpPr>
        <p:spPr bwMode="auto">
          <a:xfrm>
            <a:off x="8948749" y="3692446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D</a:t>
            </a:r>
          </a:p>
        </p:txBody>
      </p:sp>
      <p:sp>
        <p:nvSpPr>
          <p:cNvPr id="123" name="CasellaDiTesto 1"/>
          <p:cNvSpPr txBox="1">
            <a:spLocks noChangeArrowheads="1"/>
          </p:cNvSpPr>
          <p:nvPr/>
        </p:nvSpPr>
        <p:spPr bwMode="auto">
          <a:xfrm>
            <a:off x="8465650" y="4199467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124" name="CasellaDiTesto 1"/>
          <p:cNvSpPr txBox="1">
            <a:spLocks noChangeArrowheads="1"/>
          </p:cNvSpPr>
          <p:nvPr/>
        </p:nvSpPr>
        <p:spPr bwMode="auto">
          <a:xfrm>
            <a:off x="9404713" y="3705058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E</a:t>
            </a:r>
          </a:p>
        </p:txBody>
      </p:sp>
      <p:cxnSp>
        <p:nvCxnSpPr>
          <p:cNvPr id="126" name="Connettore 2 125"/>
          <p:cNvCxnSpPr/>
          <p:nvPr/>
        </p:nvCxnSpPr>
        <p:spPr>
          <a:xfrm flipV="1">
            <a:off x="7304308" y="3939173"/>
            <a:ext cx="189744" cy="2579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ttore 2 126"/>
          <p:cNvCxnSpPr/>
          <p:nvPr/>
        </p:nvCxnSpPr>
        <p:spPr>
          <a:xfrm flipV="1">
            <a:off x="7807340" y="3922135"/>
            <a:ext cx="189744" cy="2579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ttore 2 127"/>
          <p:cNvCxnSpPr/>
          <p:nvPr/>
        </p:nvCxnSpPr>
        <p:spPr>
          <a:xfrm flipV="1">
            <a:off x="8310192" y="3963560"/>
            <a:ext cx="189744" cy="2579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ttore 2 128"/>
          <p:cNvCxnSpPr/>
          <p:nvPr/>
        </p:nvCxnSpPr>
        <p:spPr>
          <a:xfrm flipV="1">
            <a:off x="8773654" y="3963560"/>
            <a:ext cx="189744" cy="2579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 2 129"/>
          <p:cNvCxnSpPr/>
          <p:nvPr/>
        </p:nvCxnSpPr>
        <p:spPr>
          <a:xfrm flipV="1">
            <a:off x="9267146" y="3963560"/>
            <a:ext cx="189744" cy="2579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" name="Gruppo 140"/>
          <p:cNvGrpSpPr/>
          <p:nvPr/>
        </p:nvGrpSpPr>
        <p:grpSpPr>
          <a:xfrm>
            <a:off x="9425472" y="4191339"/>
            <a:ext cx="491184" cy="877693"/>
            <a:chOff x="9425472" y="4191339"/>
            <a:chExt cx="491184" cy="877693"/>
          </a:xfrm>
        </p:grpSpPr>
        <p:sp>
          <p:nvSpPr>
            <p:cNvPr id="104" name="CasellaDiTesto 1"/>
            <p:cNvSpPr txBox="1">
              <a:spLocks noChangeArrowheads="1"/>
            </p:cNvSpPr>
            <p:nvPr/>
          </p:nvSpPr>
          <p:spPr bwMode="auto">
            <a:xfrm>
              <a:off x="9438448" y="46997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4</a:t>
              </a:r>
            </a:p>
          </p:txBody>
        </p:sp>
        <p:sp>
          <p:nvSpPr>
            <p:cNvPr id="132" name="CasellaDiTesto 1"/>
            <p:cNvSpPr txBox="1">
              <a:spLocks noChangeArrowheads="1"/>
            </p:cNvSpPr>
            <p:nvPr/>
          </p:nvSpPr>
          <p:spPr bwMode="auto">
            <a:xfrm>
              <a:off x="9425472" y="4191339"/>
              <a:ext cx="4911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F</a:t>
              </a:r>
            </a:p>
          </p:txBody>
        </p:sp>
      </p:grpSp>
      <p:grpSp>
        <p:nvGrpSpPr>
          <p:cNvPr id="139" name="Gruppo 138"/>
          <p:cNvGrpSpPr/>
          <p:nvPr/>
        </p:nvGrpSpPr>
        <p:grpSpPr>
          <a:xfrm>
            <a:off x="9898495" y="3711817"/>
            <a:ext cx="1684342" cy="1376122"/>
            <a:chOff x="9898495" y="3711817"/>
            <a:chExt cx="1684342" cy="1376122"/>
          </a:xfrm>
        </p:grpSpPr>
        <p:sp>
          <p:nvSpPr>
            <p:cNvPr id="105" name="CasellaDiTesto 1"/>
            <p:cNvSpPr txBox="1">
              <a:spLocks noChangeArrowheads="1"/>
            </p:cNvSpPr>
            <p:nvPr/>
          </p:nvSpPr>
          <p:spPr bwMode="auto">
            <a:xfrm>
              <a:off x="9906427" y="4718607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5</a:t>
              </a:r>
            </a:p>
          </p:txBody>
        </p:sp>
        <p:sp>
          <p:nvSpPr>
            <p:cNvPr id="106" name="CasellaDiTesto 1"/>
            <p:cNvSpPr txBox="1">
              <a:spLocks noChangeArrowheads="1"/>
            </p:cNvSpPr>
            <p:nvPr/>
          </p:nvSpPr>
          <p:spPr bwMode="auto">
            <a:xfrm>
              <a:off x="10380166" y="4708547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5</a:t>
              </a:r>
            </a:p>
          </p:txBody>
        </p:sp>
        <p:sp>
          <p:nvSpPr>
            <p:cNvPr id="107" name="CasellaDiTesto 1"/>
            <p:cNvSpPr txBox="1">
              <a:spLocks noChangeArrowheads="1"/>
            </p:cNvSpPr>
            <p:nvPr/>
          </p:nvSpPr>
          <p:spPr bwMode="auto">
            <a:xfrm>
              <a:off x="10871016" y="4693457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5</a:t>
              </a:r>
            </a:p>
          </p:txBody>
        </p:sp>
        <p:sp>
          <p:nvSpPr>
            <p:cNvPr id="112" name="CasellaDiTesto 1"/>
            <p:cNvSpPr txBox="1">
              <a:spLocks noChangeArrowheads="1"/>
            </p:cNvSpPr>
            <p:nvPr/>
          </p:nvSpPr>
          <p:spPr bwMode="auto">
            <a:xfrm>
              <a:off x="11260764" y="4674371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0</a:t>
              </a:r>
            </a:p>
          </p:txBody>
        </p:sp>
        <p:sp>
          <p:nvSpPr>
            <p:cNvPr id="125" name="CasellaDiTesto 1"/>
            <p:cNvSpPr txBox="1">
              <a:spLocks noChangeArrowheads="1"/>
            </p:cNvSpPr>
            <p:nvPr/>
          </p:nvSpPr>
          <p:spPr bwMode="auto">
            <a:xfrm>
              <a:off x="10423117" y="3711817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F</a:t>
              </a:r>
            </a:p>
          </p:txBody>
        </p:sp>
        <p:sp>
          <p:nvSpPr>
            <p:cNvPr id="131" name="CasellaDiTesto 1"/>
            <p:cNvSpPr txBox="1">
              <a:spLocks noChangeArrowheads="1"/>
            </p:cNvSpPr>
            <p:nvPr/>
          </p:nvSpPr>
          <p:spPr bwMode="auto">
            <a:xfrm>
              <a:off x="9898495" y="4175841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F</a:t>
              </a:r>
            </a:p>
          </p:txBody>
        </p:sp>
        <p:sp>
          <p:nvSpPr>
            <p:cNvPr id="133" name="CasellaDiTesto 1"/>
            <p:cNvSpPr txBox="1">
              <a:spLocks noChangeArrowheads="1"/>
            </p:cNvSpPr>
            <p:nvPr/>
          </p:nvSpPr>
          <p:spPr bwMode="auto">
            <a:xfrm>
              <a:off x="10392757" y="4193374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F</a:t>
              </a:r>
            </a:p>
          </p:txBody>
        </p:sp>
        <p:sp>
          <p:nvSpPr>
            <p:cNvPr id="134" name="CasellaDiTesto 1"/>
            <p:cNvSpPr txBox="1">
              <a:spLocks noChangeArrowheads="1"/>
            </p:cNvSpPr>
            <p:nvPr/>
          </p:nvSpPr>
          <p:spPr bwMode="auto">
            <a:xfrm>
              <a:off x="9922989" y="3711817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F</a:t>
              </a:r>
            </a:p>
          </p:txBody>
        </p:sp>
        <p:sp>
          <p:nvSpPr>
            <p:cNvPr id="135" name="CasellaDiTesto 1"/>
            <p:cNvSpPr txBox="1">
              <a:spLocks noChangeArrowheads="1"/>
            </p:cNvSpPr>
            <p:nvPr/>
          </p:nvSpPr>
          <p:spPr bwMode="auto">
            <a:xfrm>
              <a:off x="10839052" y="3711817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F</a:t>
              </a:r>
            </a:p>
          </p:txBody>
        </p:sp>
        <p:sp>
          <p:nvSpPr>
            <p:cNvPr id="136" name="CasellaDiTesto 1"/>
            <p:cNvSpPr txBox="1">
              <a:spLocks noChangeArrowheads="1"/>
            </p:cNvSpPr>
            <p:nvPr/>
          </p:nvSpPr>
          <p:spPr bwMode="auto">
            <a:xfrm>
              <a:off x="10832330" y="4186298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A</a:t>
              </a:r>
            </a:p>
          </p:txBody>
        </p:sp>
        <p:sp>
          <p:nvSpPr>
            <p:cNvPr id="137" name="CasellaDiTesto 1"/>
            <p:cNvSpPr txBox="1">
              <a:spLocks noChangeArrowheads="1"/>
            </p:cNvSpPr>
            <p:nvPr/>
          </p:nvSpPr>
          <p:spPr bwMode="auto">
            <a:xfrm>
              <a:off x="11231459" y="3711817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A</a:t>
              </a:r>
            </a:p>
          </p:txBody>
        </p:sp>
        <p:sp>
          <p:nvSpPr>
            <p:cNvPr id="138" name="CasellaDiTesto 1"/>
            <p:cNvSpPr txBox="1">
              <a:spLocks noChangeArrowheads="1"/>
            </p:cNvSpPr>
            <p:nvPr/>
          </p:nvSpPr>
          <p:spPr bwMode="auto">
            <a:xfrm>
              <a:off x="11207510" y="4179154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B</a:t>
              </a:r>
            </a:p>
          </p:txBody>
        </p:sp>
      </p:grpSp>
      <p:cxnSp>
        <p:nvCxnSpPr>
          <p:cNvPr id="140" name="Connettore 2 139"/>
          <p:cNvCxnSpPr/>
          <p:nvPr/>
        </p:nvCxnSpPr>
        <p:spPr>
          <a:xfrm flipV="1">
            <a:off x="9753778" y="3988654"/>
            <a:ext cx="189744" cy="2579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2" name="Immagine 1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510" y="402506"/>
            <a:ext cx="1501213" cy="2138861"/>
          </a:xfrm>
          <a:prstGeom prst="rect">
            <a:avLst/>
          </a:prstGeom>
        </p:spPr>
      </p:pic>
      <p:grpSp>
        <p:nvGrpSpPr>
          <p:cNvPr id="69" name="Gruppo 68"/>
          <p:cNvGrpSpPr/>
          <p:nvPr/>
        </p:nvGrpSpPr>
        <p:grpSpPr>
          <a:xfrm>
            <a:off x="9551774" y="1279764"/>
            <a:ext cx="1256543" cy="369332"/>
            <a:chOff x="9551774" y="1279764"/>
            <a:chExt cx="1256543" cy="369332"/>
          </a:xfrm>
        </p:grpSpPr>
        <p:cxnSp>
          <p:nvCxnSpPr>
            <p:cNvPr id="62" name="Connettore 2 61"/>
            <p:cNvCxnSpPr/>
            <p:nvPr/>
          </p:nvCxnSpPr>
          <p:spPr>
            <a:xfrm>
              <a:off x="9594778" y="1355210"/>
              <a:ext cx="1213539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CasellaDiTesto 65"/>
            <p:cNvSpPr txBox="1"/>
            <p:nvPr/>
          </p:nvSpPr>
          <p:spPr>
            <a:xfrm>
              <a:off x="9551774" y="1279764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319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  <p:bldP spid="103" grpId="0"/>
      <p:bldP spid="115" grpId="0"/>
      <p:bldP spid="116" grpId="0"/>
      <p:bldP spid="118" grpId="0"/>
      <p:bldP spid="119" grpId="0"/>
      <p:bldP spid="120" grpId="0"/>
      <p:bldP spid="121" grpId="0"/>
      <p:bldP spid="122" grpId="0"/>
      <p:bldP spid="123" grpId="0"/>
      <p:bldP spid="1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21848" y="140720"/>
            <a:ext cx="9144000" cy="691131"/>
          </a:xfrm>
        </p:spPr>
        <p:txBody>
          <a:bodyPr>
            <a:normAutofit/>
          </a:bodyPr>
          <a:lstStyle/>
          <a:p>
            <a:r>
              <a:rPr lang="it-IT" sz="3600" dirty="0"/>
              <a:t>Contatori: esempio di realizzazione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75900" y="815407"/>
            <a:ext cx="10520412" cy="899093"/>
          </a:xfrm>
        </p:spPr>
        <p:txBody>
          <a:bodyPr>
            <a:normAutofit fontScale="92500"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CONTATORE: RSS di MOORE con </a:t>
            </a:r>
            <a:r>
              <a:rPr lang="it-IT" b="1" dirty="0" err="1">
                <a:solidFill>
                  <a:srgbClr val="FF0000"/>
                </a:solidFill>
              </a:rPr>
              <a:t>dds</a:t>
            </a:r>
            <a:r>
              <a:rPr lang="it-IT" b="1" dirty="0">
                <a:solidFill>
                  <a:srgbClr val="FF0000"/>
                </a:solidFill>
              </a:rPr>
              <a:t> ad anello</a:t>
            </a:r>
          </a:p>
          <a:p>
            <a:r>
              <a:rPr lang="it-IT" b="1" dirty="0">
                <a:solidFill>
                  <a:srgbClr val="009900"/>
                </a:solidFill>
              </a:rPr>
              <a:t>Se non ci sono ingressi di controllo, il contatore resta un periodo di CK in ogni stato</a:t>
            </a:r>
          </a:p>
        </p:txBody>
      </p:sp>
      <p:grpSp>
        <p:nvGrpSpPr>
          <p:cNvPr id="16" name="Gruppo 15"/>
          <p:cNvGrpSpPr/>
          <p:nvPr/>
        </p:nvGrpSpPr>
        <p:grpSpPr>
          <a:xfrm>
            <a:off x="3702750" y="3210097"/>
            <a:ext cx="2598737" cy="3309598"/>
            <a:chOff x="3702750" y="3210097"/>
            <a:chExt cx="2598737" cy="3309598"/>
          </a:xfrm>
        </p:grpSpPr>
        <p:sp>
          <p:nvSpPr>
            <p:cNvPr id="27" name="Oval 2"/>
            <p:cNvSpPr>
              <a:spLocks noChangeArrowheads="1"/>
            </p:cNvSpPr>
            <p:nvPr/>
          </p:nvSpPr>
          <p:spPr bwMode="auto">
            <a:xfrm>
              <a:off x="3702750" y="3221303"/>
              <a:ext cx="792162" cy="7921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00,</a:t>
              </a:r>
              <a:r>
                <a:rPr lang="en-US" altLang="it-IT" sz="1800" dirty="0">
                  <a:solidFill>
                    <a:srgbClr val="0070C0"/>
                  </a:solidFill>
                </a:rPr>
                <a:t>00</a:t>
              </a: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502975" y="3210097"/>
              <a:ext cx="792162" cy="7921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01,</a:t>
              </a:r>
              <a:r>
                <a:rPr lang="en-US" altLang="it-IT" sz="1800" dirty="0">
                  <a:solidFill>
                    <a:srgbClr val="0070C0"/>
                  </a:solidFill>
                </a:rPr>
                <a:t>01</a:t>
              </a:r>
            </a:p>
          </p:txBody>
        </p:sp>
        <p:cxnSp>
          <p:nvCxnSpPr>
            <p:cNvPr id="29" name="AutoShape 5"/>
            <p:cNvCxnSpPr>
              <a:cxnSpLocks noChangeShapeType="1"/>
              <a:endCxn id="28" idx="1"/>
            </p:cNvCxnSpPr>
            <p:nvPr/>
          </p:nvCxnSpPr>
          <p:spPr bwMode="auto">
            <a:xfrm rot="5400000" flipV="1">
              <a:off x="4998150" y="2706859"/>
              <a:ext cx="1588" cy="1239837"/>
            </a:xfrm>
            <a:prstGeom prst="curvedConnector3">
              <a:avLst>
                <a:gd name="adj1" fmla="val -1545081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Oval 2"/>
            <p:cNvSpPr>
              <a:spLocks noChangeArrowheads="1"/>
            </p:cNvSpPr>
            <p:nvPr/>
          </p:nvSpPr>
          <p:spPr bwMode="auto">
            <a:xfrm>
              <a:off x="3709100" y="4578615"/>
              <a:ext cx="792162" cy="792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10,</a:t>
              </a:r>
              <a:r>
                <a:rPr lang="en-US" altLang="it-IT" sz="1800" dirty="0">
                  <a:solidFill>
                    <a:srgbClr val="0070C0"/>
                  </a:solidFill>
                </a:rPr>
                <a:t>11</a:t>
              </a:r>
            </a:p>
          </p:txBody>
        </p:sp>
        <p:sp>
          <p:nvSpPr>
            <p:cNvPr id="31" name="Oval 3"/>
            <p:cNvSpPr>
              <a:spLocks noChangeArrowheads="1"/>
            </p:cNvSpPr>
            <p:nvPr/>
          </p:nvSpPr>
          <p:spPr bwMode="auto">
            <a:xfrm>
              <a:off x="5509325" y="4567409"/>
              <a:ext cx="792162" cy="792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>
                  <a:solidFill>
                    <a:srgbClr val="0070C0"/>
                  </a:solidFill>
                </a:rPr>
                <a:t>11,10</a:t>
              </a:r>
            </a:p>
          </p:txBody>
        </p:sp>
        <p:cxnSp>
          <p:nvCxnSpPr>
            <p:cNvPr id="32" name="AutoShape 5"/>
            <p:cNvCxnSpPr>
              <a:cxnSpLocks noChangeShapeType="1"/>
              <a:stCxn id="30" idx="0"/>
              <a:endCxn id="27" idx="4"/>
            </p:cNvCxnSpPr>
            <p:nvPr/>
          </p:nvCxnSpPr>
          <p:spPr bwMode="auto">
            <a:xfrm rot="16200000" flipV="1">
              <a:off x="3819431" y="4292071"/>
              <a:ext cx="565150" cy="793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17"/>
            <p:cNvCxnSpPr>
              <a:cxnSpLocks noChangeShapeType="1"/>
              <a:stCxn id="31" idx="3"/>
            </p:cNvCxnSpPr>
            <p:nvPr/>
          </p:nvCxnSpPr>
          <p:spPr bwMode="auto">
            <a:xfrm rot="5400000">
              <a:off x="5004500" y="4624559"/>
              <a:ext cx="1588" cy="1239837"/>
            </a:xfrm>
            <a:prstGeom prst="curvedConnector3">
              <a:avLst>
                <a:gd name="adj1" fmla="val 216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" name="CasellaDiTesto 41"/>
            <p:cNvSpPr txBox="1">
              <a:spLocks noChangeArrowheads="1"/>
            </p:cNvSpPr>
            <p:nvPr/>
          </p:nvSpPr>
          <p:spPr bwMode="auto">
            <a:xfrm>
              <a:off x="3878962" y="3219715"/>
              <a:ext cx="5000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dirty="0"/>
                <a:t>y</a:t>
              </a:r>
              <a:r>
                <a:rPr lang="it-IT" altLang="it-IT" sz="1400" baseline="-25000" dirty="0"/>
                <a:t>1</a:t>
              </a:r>
              <a:r>
                <a:rPr lang="it-IT" altLang="it-IT" sz="1400" dirty="0"/>
                <a:t>y</a:t>
              </a:r>
              <a:r>
                <a:rPr lang="it-IT" altLang="it-IT" sz="1400" baseline="-25000" dirty="0"/>
                <a:t>0</a:t>
              </a:r>
            </a:p>
          </p:txBody>
        </p:sp>
        <p:cxnSp>
          <p:nvCxnSpPr>
            <p:cNvPr id="35" name="AutoShape 5"/>
            <p:cNvCxnSpPr>
              <a:cxnSpLocks noChangeShapeType="1"/>
              <a:stCxn id="28" idx="4"/>
              <a:endCxn id="31" idx="0"/>
            </p:cNvCxnSpPr>
            <p:nvPr/>
          </p:nvCxnSpPr>
          <p:spPr bwMode="auto">
            <a:xfrm rot="16200000" flipH="1">
              <a:off x="5619656" y="4280865"/>
              <a:ext cx="565150" cy="793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CasellaDiTesto 47"/>
            <p:cNvSpPr txBox="1">
              <a:spLocks noChangeArrowheads="1"/>
            </p:cNvSpPr>
            <p:nvPr/>
          </p:nvSpPr>
          <p:spPr bwMode="auto">
            <a:xfrm>
              <a:off x="3957810" y="5873364"/>
              <a:ext cx="197149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 err="1"/>
                <a:t>d.d.s</a:t>
              </a:r>
              <a:r>
                <a:rPr lang="it-IT" altLang="it-IT" sz="1800" dirty="0"/>
                <a:t>. con stati e uscite codificate</a:t>
              </a:r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340488" y="3159523"/>
            <a:ext cx="2598737" cy="3273423"/>
            <a:chOff x="261619" y="3221304"/>
            <a:chExt cx="2598737" cy="3273423"/>
          </a:xfrm>
        </p:grpSpPr>
        <p:sp>
          <p:nvSpPr>
            <p:cNvPr id="5" name="Oval 2"/>
            <p:cNvSpPr>
              <a:spLocks noChangeArrowheads="1"/>
            </p:cNvSpPr>
            <p:nvPr/>
          </p:nvSpPr>
          <p:spPr bwMode="auto">
            <a:xfrm>
              <a:off x="261619" y="3221304"/>
              <a:ext cx="792162" cy="7921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A,0</a:t>
              </a:r>
            </a:p>
          </p:txBody>
        </p:sp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2061844" y="3221304"/>
              <a:ext cx="792162" cy="7921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B,1</a:t>
              </a:r>
            </a:p>
          </p:txBody>
        </p:sp>
        <p:cxnSp>
          <p:nvCxnSpPr>
            <p:cNvPr id="7" name="AutoShape 5"/>
            <p:cNvCxnSpPr>
              <a:cxnSpLocks noChangeShapeType="1"/>
              <a:stCxn id="5" idx="7"/>
              <a:endCxn id="6" idx="1"/>
            </p:cNvCxnSpPr>
            <p:nvPr/>
          </p:nvCxnSpPr>
          <p:spPr bwMode="auto">
            <a:xfrm rot="5400000" flipV="1">
              <a:off x="1557019" y="2718066"/>
              <a:ext cx="1588" cy="1239837"/>
            </a:xfrm>
            <a:prstGeom prst="curvedConnector3">
              <a:avLst>
                <a:gd name="adj1" fmla="val -1545081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Oval 2"/>
            <p:cNvSpPr>
              <a:spLocks noChangeArrowheads="1"/>
            </p:cNvSpPr>
            <p:nvPr/>
          </p:nvSpPr>
          <p:spPr bwMode="auto">
            <a:xfrm>
              <a:off x="267969" y="4578616"/>
              <a:ext cx="792162" cy="792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D,3</a:t>
              </a:r>
            </a:p>
          </p:txBody>
        </p:sp>
        <p:sp>
          <p:nvSpPr>
            <p:cNvPr id="10" name="Oval 3"/>
            <p:cNvSpPr>
              <a:spLocks noChangeArrowheads="1"/>
            </p:cNvSpPr>
            <p:nvPr/>
          </p:nvSpPr>
          <p:spPr bwMode="auto">
            <a:xfrm>
              <a:off x="2068194" y="4578616"/>
              <a:ext cx="792162" cy="792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C,2</a:t>
              </a:r>
            </a:p>
          </p:txBody>
        </p:sp>
        <p:cxnSp>
          <p:nvCxnSpPr>
            <p:cNvPr id="11" name="AutoShape 5"/>
            <p:cNvCxnSpPr>
              <a:cxnSpLocks noChangeShapeType="1"/>
              <a:stCxn id="9" idx="0"/>
              <a:endCxn id="5" idx="4"/>
            </p:cNvCxnSpPr>
            <p:nvPr/>
          </p:nvCxnSpPr>
          <p:spPr bwMode="auto">
            <a:xfrm rot="16200000" flipV="1">
              <a:off x="378300" y="4292072"/>
              <a:ext cx="565150" cy="793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AutoShape 17"/>
            <p:cNvCxnSpPr>
              <a:cxnSpLocks noChangeShapeType="1"/>
              <a:stCxn id="10" idx="3"/>
              <a:endCxn id="9" idx="5"/>
            </p:cNvCxnSpPr>
            <p:nvPr/>
          </p:nvCxnSpPr>
          <p:spPr bwMode="auto">
            <a:xfrm rot="5400000">
              <a:off x="1563369" y="4635766"/>
              <a:ext cx="1588" cy="1239837"/>
            </a:xfrm>
            <a:prstGeom prst="curvedConnector3">
              <a:avLst>
                <a:gd name="adj1" fmla="val 216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5"/>
            <p:cNvCxnSpPr>
              <a:cxnSpLocks noChangeShapeType="1"/>
              <a:stCxn id="6" idx="4"/>
              <a:endCxn id="10" idx="0"/>
            </p:cNvCxnSpPr>
            <p:nvPr/>
          </p:nvCxnSpPr>
          <p:spPr bwMode="auto">
            <a:xfrm rot="16200000" flipH="1">
              <a:off x="2178525" y="4292866"/>
              <a:ext cx="565150" cy="635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CasellaDiTesto 47"/>
            <p:cNvSpPr txBox="1">
              <a:spLocks noChangeArrowheads="1"/>
            </p:cNvSpPr>
            <p:nvPr/>
          </p:nvSpPr>
          <p:spPr bwMode="auto">
            <a:xfrm>
              <a:off x="1171256" y="5670889"/>
              <a:ext cx="7858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 err="1"/>
                <a:t>d.d.s</a:t>
              </a:r>
              <a:r>
                <a:rPr lang="it-IT" altLang="it-IT" sz="1800" dirty="0"/>
                <a:t>.</a:t>
              </a: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669087" y="6125395"/>
              <a:ext cx="16265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Stato Iniziale: A</a:t>
              </a:r>
            </a:p>
          </p:txBody>
        </p:sp>
      </p:grpSp>
      <p:sp>
        <p:nvSpPr>
          <p:cNvPr id="40" name="CasellaDiTesto 47"/>
          <p:cNvSpPr txBox="1">
            <a:spLocks noChangeArrowheads="1"/>
          </p:cNvSpPr>
          <p:nvPr/>
        </p:nvSpPr>
        <p:spPr bwMode="auto">
          <a:xfrm>
            <a:off x="7676084" y="3746581"/>
            <a:ext cx="822679" cy="36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 err="1"/>
              <a:t>T.d.T</a:t>
            </a:r>
            <a:r>
              <a:rPr lang="it-IT" altLang="it-IT" sz="1800" dirty="0"/>
              <a:t>.</a:t>
            </a:r>
          </a:p>
        </p:txBody>
      </p:sp>
      <p:graphicFrame>
        <p:nvGraphicFramePr>
          <p:cNvPr id="41" name="Tabel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505594"/>
              </p:ext>
            </p:extLst>
          </p:nvPr>
        </p:nvGraphicFramePr>
        <p:xfrm>
          <a:off x="6867607" y="1861208"/>
          <a:ext cx="1999094" cy="1828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1665">
                  <a:extLst>
                    <a:ext uri="{9D8B030D-6E8A-4147-A177-3AD203B41FA5}">
                      <a16:colId xmlns:a16="http://schemas.microsoft.com/office/drawing/2014/main" val="3432354461"/>
                    </a:ext>
                  </a:extLst>
                </a:gridCol>
                <a:gridCol w="701062">
                  <a:extLst>
                    <a:ext uri="{9D8B030D-6E8A-4147-A177-3AD203B41FA5}">
                      <a16:colId xmlns:a16="http://schemas.microsoft.com/office/drawing/2014/main" val="2262238447"/>
                    </a:ext>
                  </a:extLst>
                </a:gridCol>
                <a:gridCol w="666367">
                  <a:extLst>
                    <a:ext uri="{9D8B030D-6E8A-4147-A177-3AD203B41FA5}">
                      <a16:colId xmlns:a16="http://schemas.microsoft.com/office/drawing/2014/main" val="2677374702"/>
                    </a:ext>
                  </a:extLst>
                </a:gridCol>
              </a:tblGrid>
              <a:tr h="348332"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Y</a:t>
                      </a:r>
                      <a:r>
                        <a:rPr lang="it-IT" b="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r>
                        <a:rPr lang="it-IT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Y</a:t>
                      </a:r>
                      <a:r>
                        <a:rPr lang="it-IT" b="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lang="it-IT" sz="1800" b="0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it-IT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z</a:t>
                      </a:r>
                      <a:r>
                        <a:rPr lang="it-IT" sz="1800" b="0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523312"/>
                  </a:ext>
                </a:extLst>
              </a:tr>
              <a:tr h="348332"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319147"/>
                  </a:ext>
                </a:extLst>
              </a:tr>
              <a:tr h="348332"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75373"/>
                  </a:ext>
                </a:extLst>
              </a:tr>
              <a:tr h="348332"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937928"/>
                  </a:ext>
                </a:extLst>
              </a:tr>
              <a:tr h="348332"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487514"/>
                  </a:ext>
                </a:extLst>
              </a:tr>
            </a:tbl>
          </a:graphicData>
        </a:graphic>
      </p:graphicFrame>
      <p:graphicFrame>
        <p:nvGraphicFramePr>
          <p:cNvPr id="44" name="Tabella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33692"/>
              </p:ext>
            </p:extLst>
          </p:nvPr>
        </p:nvGraphicFramePr>
        <p:xfrm>
          <a:off x="9374864" y="1861208"/>
          <a:ext cx="1999094" cy="1828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1665">
                  <a:extLst>
                    <a:ext uri="{9D8B030D-6E8A-4147-A177-3AD203B41FA5}">
                      <a16:colId xmlns:a16="http://schemas.microsoft.com/office/drawing/2014/main" val="3432354461"/>
                    </a:ext>
                  </a:extLst>
                </a:gridCol>
                <a:gridCol w="701062">
                  <a:extLst>
                    <a:ext uri="{9D8B030D-6E8A-4147-A177-3AD203B41FA5}">
                      <a16:colId xmlns:a16="http://schemas.microsoft.com/office/drawing/2014/main" val="2262238447"/>
                    </a:ext>
                  </a:extLst>
                </a:gridCol>
                <a:gridCol w="666367">
                  <a:extLst>
                    <a:ext uri="{9D8B030D-6E8A-4147-A177-3AD203B41FA5}">
                      <a16:colId xmlns:a16="http://schemas.microsoft.com/office/drawing/2014/main" val="2677374702"/>
                    </a:ext>
                  </a:extLst>
                </a:gridCol>
              </a:tblGrid>
              <a:tr h="348332"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lang="it-IT" sz="1800" b="0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lang="it-IT" sz="1800" b="0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it-IT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523312"/>
                  </a:ext>
                </a:extLst>
              </a:tr>
              <a:tr h="348332"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319147"/>
                  </a:ext>
                </a:extLst>
              </a:tr>
              <a:tr h="348332"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75373"/>
                  </a:ext>
                </a:extLst>
              </a:tr>
              <a:tr h="348332"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937928"/>
                  </a:ext>
                </a:extLst>
              </a:tr>
              <a:tr h="348332"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487514"/>
                  </a:ext>
                </a:extLst>
              </a:tr>
            </a:tbl>
          </a:graphicData>
        </a:graphic>
      </p:graphicFrame>
      <p:graphicFrame>
        <p:nvGraphicFramePr>
          <p:cNvPr id="46" name="Tabella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645907"/>
              </p:ext>
            </p:extLst>
          </p:nvPr>
        </p:nvGraphicFramePr>
        <p:xfrm>
          <a:off x="9828140" y="4810369"/>
          <a:ext cx="1999094" cy="1828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1665">
                  <a:extLst>
                    <a:ext uri="{9D8B030D-6E8A-4147-A177-3AD203B41FA5}">
                      <a16:colId xmlns:a16="http://schemas.microsoft.com/office/drawing/2014/main" val="3432354461"/>
                    </a:ext>
                  </a:extLst>
                </a:gridCol>
                <a:gridCol w="701062">
                  <a:extLst>
                    <a:ext uri="{9D8B030D-6E8A-4147-A177-3AD203B41FA5}">
                      <a16:colId xmlns:a16="http://schemas.microsoft.com/office/drawing/2014/main" val="2262238447"/>
                    </a:ext>
                  </a:extLst>
                </a:gridCol>
                <a:gridCol w="666367">
                  <a:extLst>
                    <a:ext uri="{9D8B030D-6E8A-4147-A177-3AD203B41FA5}">
                      <a16:colId xmlns:a16="http://schemas.microsoft.com/office/drawing/2014/main" val="2677374702"/>
                    </a:ext>
                  </a:extLst>
                </a:gridCol>
              </a:tblGrid>
              <a:tr h="348332"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Y</a:t>
                      </a:r>
                      <a:r>
                        <a:rPr lang="it-IT" b="0" baseline="-250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it-IT" sz="1800" b="0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523312"/>
                  </a:ext>
                </a:extLst>
              </a:tr>
              <a:tr h="348332"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319147"/>
                  </a:ext>
                </a:extLst>
              </a:tr>
              <a:tr h="348332"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75373"/>
                  </a:ext>
                </a:extLst>
              </a:tr>
              <a:tr h="348332"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937928"/>
                  </a:ext>
                </a:extLst>
              </a:tr>
              <a:tr h="348332"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487514"/>
                  </a:ext>
                </a:extLst>
              </a:tr>
            </a:tbl>
          </a:graphicData>
        </a:graphic>
      </p:graphicFrame>
      <p:sp>
        <p:nvSpPr>
          <p:cNvPr id="49" name="CasellaDiTesto 41"/>
          <p:cNvSpPr txBox="1">
            <a:spLocks noChangeArrowheads="1"/>
          </p:cNvSpPr>
          <p:nvPr/>
        </p:nvSpPr>
        <p:spPr bwMode="auto">
          <a:xfrm>
            <a:off x="9328077" y="1923194"/>
            <a:ext cx="500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solidFill>
                  <a:schemeClr val="bg1"/>
                </a:solidFill>
              </a:rPr>
              <a:t>y</a:t>
            </a:r>
            <a:r>
              <a:rPr lang="it-IT" altLang="it-IT" sz="1400" baseline="-25000" dirty="0">
                <a:solidFill>
                  <a:schemeClr val="bg1"/>
                </a:solidFill>
              </a:rPr>
              <a:t>1</a:t>
            </a:r>
            <a:r>
              <a:rPr lang="it-IT" altLang="it-IT" sz="1400" dirty="0">
                <a:solidFill>
                  <a:schemeClr val="bg1"/>
                </a:solidFill>
              </a:rPr>
              <a:t>y</a:t>
            </a:r>
            <a:r>
              <a:rPr lang="it-IT" altLang="it-IT" sz="1400" baseline="-250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50" name="CasellaDiTesto 41"/>
          <p:cNvSpPr txBox="1">
            <a:spLocks noChangeArrowheads="1"/>
          </p:cNvSpPr>
          <p:nvPr/>
        </p:nvSpPr>
        <p:spPr bwMode="auto">
          <a:xfrm>
            <a:off x="9765876" y="4857764"/>
            <a:ext cx="500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solidFill>
                  <a:schemeClr val="bg1"/>
                </a:solidFill>
              </a:rPr>
              <a:t>y</a:t>
            </a:r>
            <a:r>
              <a:rPr lang="it-IT" altLang="it-IT" sz="1400" baseline="-25000" dirty="0">
                <a:solidFill>
                  <a:schemeClr val="bg1"/>
                </a:solidFill>
              </a:rPr>
              <a:t>1</a:t>
            </a:r>
            <a:r>
              <a:rPr lang="it-IT" altLang="it-IT" sz="1400" dirty="0">
                <a:solidFill>
                  <a:schemeClr val="bg1"/>
                </a:solidFill>
              </a:rPr>
              <a:t>y</a:t>
            </a:r>
            <a:r>
              <a:rPr lang="it-IT" altLang="it-IT" sz="1400" baseline="-250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51" name="CasellaDiTesto 41"/>
          <p:cNvSpPr txBox="1">
            <a:spLocks noChangeArrowheads="1"/>
          </p:cNvSpPr>
          <p:nvPr/>
        </p:nvSpPr>
        <p:spPr bwMode="auto">
          <a:xfrm>
            <a:off x="6828586" y="1904291"/>
            <a:ext cx="500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solidFill>
                  <a:schemeClr val="bg1"/>
                </a:solidFill>
              </a:rPr>
              <a:t>y</a:t>
            </a:r>
            <a:r>
              <a:rPr lang="it-IT" altLang="it-IT" sz="1400" baseline="-25000" dirty="0">
                <a:solidFill>
                  <a:schemeClr val="bg1"/>
                </a:solidFill>
              </a:rPr>
              <a:t>1</a:t>
            </a:r>
            <a:r>
              <a:rPr lang="it-IT" altLang="it-IT" sz="1400" dirty="0">
                <a:solidFill>
                  <a:schemeClr val="bg1"/>
                </a:solidFill>
              </a:rPr>
              <a:t>y</a:t>
            </a:r>
            <a:r>
              <a:rPr lang="it-IT" altLang="it-IT" sz="1400" baseline="-25000" dirty="0">
                <a:solidFill>
                  <a:schemeClr val="bg1"/>
                </a:solidFill>
              </a:rPr>
              <a:t>0</a:t>
            </a:r>
          </a:p>
        </p:txBody>
      </p:sp>
      <p:graphicFrame>
        <p:nvGraphicFramePr>
          <p:cNvPr id="36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605503"/>
              </p:ext>
            </p:extLst>
          </p:nvPr>
        </p:nvGraphicFramePr>
        <p:xfrm>
          <a:off x="4052305" y="1585300"/>
          <a:ext cx="1439176" cy="1301881"/>
        </p:xfrm>
        <a:graphic>
          <a:graphicData uri="http://schemas.openxmlformats.org/drawingml/2006/table">
            <a:tbl>
              <a:tblPr/>
              <a:tblGrid>
                <a:gridCol w="47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1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  <a:r>
                        <a:rPr kumimoji="0" lang="en-US" sz="1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</a:t>
                      </a:r>
                    </a:p>
                  </a:txBody>
                  <a:tcPr marL="54000" marR="54000" marT="46805" marB="46805" anchor="ctr" anchorCtr="1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54000" marR="54000" marT="46805" marB="46805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54000" marR="54000" marT="46805" marB="46805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54000" marR="54000" marT="46805" marB="46805" anchor="ctr" anchorCtr="1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54000" marR="54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L="54000" marR="54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54000" marR="54000" marT="46805" marB="46805" anchor="ctr" anchorCtr="1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L="54000" marR="54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L="54000" marR="54000" marT="46805" marB="468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3099498" y="2099591"/>
            <a:ext cx="1318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Codifica degli stati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5602909" y="1884262"/>
            <a:ext cx="1153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Uscite codificate in binario (z</a:t>
            </a:r>
            <a:r>
              <a:rPr lang="it-IT" baseline="-25000" dirty="0">
                <a:solidFill>
                  <a:srgbClr val="0070C0"/>
                </a:solidFill>
              </a:rPr>
              <a:t>1</a:t>
            </a:r>
            <a:r>
              <a:rPr lang="it-IT" dirty="0">
                <a:solidFill>
                  <a:srgbClr val="0070C0"/>
                </a:solidFill>
              </a:rPr>
              <a:t> e z</a:t>
            </a:r>
            <a:r>
              <a:rPr lang="it-IT" baseline="-25000" dirty="0">
                <a:solidFill>
                  <a:srgbClr val="0070C0"/>
                </a:solidFill>
              </a:rPr>
              <a:t>0</a:t>
            </a:r>
            <a:r>
              <a:rPr lang="it-IT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9" name="CasellaDiTesto 47"/>
          <p:cNvSpPr txBox="1">
            <a:spLocks noChangeArrowheads="1"/>
          </p:cNvSpPr>
          <p:nvPr/>
        </p:nvSpPr>
        <p:spPr bwMode="auto">
          <a:xfrm>
            <a:off x="8958517" y="5891102"/>
            <a:ext cx="1192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</a:rPr>
              <a:t>Y</a:t>
            </a:r>
            <a:r>
              <a:rPr lang="it-IT" altLang="it-IT" sz="1800" baseline="-25000" dirty="0">
                <a:solidFill>
                  <a:srgbClr val="FF0000"/>
                </a:solidFill>
              </a:rPr>
              <a:t>1</a:t>
            </a:r>
            <a:r>
              <a:rPr lang="it-IT" altLang="it-IT" sz="1800" dirty="0">
                <a:solidFill>
                  <a:srgbClr val="FF0000"/>
                </a:solidFill>
              </a:rPr>
              <a:t>= y</a:t>
            </a:r>
            <a:r>
              <a:rPr lang="it-IT" altLang="it-IT" sz="1800" baseline="-25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2" name="CasellaDiTesto 47"/>
          <p:cNvSpPr txBox="1">
            <a:spLocks noChangeArrowheads="1"/>
          </p:cNvSpPr>
          <p:nvPr/>
        </p:nvSpPr>
        <p:spPr bwMode="auto">
          <a:xfrm>
            <a:off x="8958517" y="6231274"/>
            <a:ext cx="1192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3366FF"/>
                </a:solidFill>
              </a:rPr>
              <a:t>Y</a:t>
            </a:r>
            <a:r>
              <a:rPr lang="it-IT" altLang="it-IT" sz="1800" baseline="-25000" dirty="0">
                <a:solidFill>
                  <a:srgbClr val="3366FF"/>
                </a:solidFill>
              </a:rPr>
              <a:t>0</a:t>
            </a:r>
            <a:r>
              <a:rPr lang="it-IT" altLang="it-IT" sz="1800" dirty="0">
                <a:solidFill>
                  <a:srgbClr val="3366FF"/>
                </a:solidFill>
              </a:rPr>
              <a:t>= /y</a:t>
            </a:r>
            <a:r>
              <a:rPr lang="it-IT" altLang="it-IT" sz="1800" baseline="-25000" dirty="0">
                <a:solidFill>
                  <a:srgbClr val="3366FF"/>
                </a:solidFill>
              </a:rPr>
              <a:t>1</a:t>
            </a:r>
          </a:p>
        </p:txBody>
      </p:sp>
      <p:sp>
        <p:nvSpPr>
          <p:cNvPr id="8" name="Ovale 7"/>
          <p:cNvSpPr/>
          <p:nvPr/>
        </p:nvSpPr>
        <p:spPr>
          <a:xfrm>
            <a:off x="9246852" y="5462744"/>
            <a:ext cx="451110" cy="4283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G</a:t>
            </a:r>
          </a:p>
        </p:txBody>
      </p:sp>
      <p:sp>
        <p:nvSpPr>
          <p:cNvPr id="43" name="Ovale 42"/>
          <p:cNvSpPr/>
          <p:nvPr/>
        </p:nvSpPr>
        <p:spPr>
          <a:xfrm>
            <a:off x="11564750" y="2945344"/>
            <a:ext cx="451110" cy="428358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</a:t>
            </a:r>
          </a:p>
        </p:txBody>
      </p:sp>
      <p:sp>
        <p:nvSpPr>
          <p:cNvPr id="47" name="CasellaDiTesto 47"/>
          <p:cNvSpPr txBox="1">
            <a:spLocks noChangeArrowheads="1"/>
          </p:cNvSpPr>
          <p:nvPr/>
        </p:nvSpPr>
        <p:spPr bwMode="auto">
          <a:xfrm>
            <a:off x="10057028" y="3703046"/>
            <a:ext cx="792988" cy="38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9900"/>
                </a:solidFill>
              </a:rPr>
              <a:t>z</a:t>
            </a:r>
            <a:r>
              <a:rPr lang="it-IT" altLang="it-IT" sz="1800" b="1" baseline="-25000" dirty="0">
                <a:solidFill>
                  <a:srgbClr val="009900"/>
                </a:solidFill>
              </a:rPr>
              <a:t>1</a:t>
            </a:r>
            <a:r>
              <a:rPr lang="it-IT" altLang="it-IT" sz="1800" b="1" dirty="0">
                <a:solidFill>
                  <a:srgbClr val="009900"/>
                </a:solidFill>
              </a:rPr>
              <a:t>= y</a:t>
            </a:r>
            <a:r>
              <a:rPr lang="it-IT" altLang="it-IT" sz="1800" b="1" baseline="-25000" dirty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52" name="CasellaDiTesto 47"/>
          <p:cNvSpPr txBox="1">
            <a:spLocks noChangeArrowheads="1"/>
          </p:cNvSpPr>
          <p:nvPr/>
        </p:nvSpPr>
        <p:spPr bwMode="auto">
          <a:xfrm>
            <a:off x="10038512" y="4033352"/>
            <a:ext cx="1677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FF9900"/>
                </a:solidFill>
              </a:rPr>
              <a:t>z</a:t>
            </a:r>
            <a:r>
              <a:rPr lang="it-IT" altLang="it-IT" sz="1800" b="1" baseline="-25000" dirty="0">
                <a:solidFill>
                  <a:srgbClr val="FF9900"/>
                </a:solidFill>
              </a:rPr>
              <a:t>0 </a:t>
            </a:r>
            <a:r>
              <a:rPr lang="it-IT" altLang="it-IT" sz="1800" b="1" dirty="0">
                <a:solidFill>
                  <a:srgbClr val="FF9900"/>
                </a:solidFill>
              </a:rPr>
              <a:t>= y</a:t>
            </a:r>
            <a:r>
              <a:rPr lang="it-IT" altLang="it-IT" sz="1800" b="1" baseline="-25000" dirty="0">
                <a:solidFill>
                  <a:srgbClr val="FF9900"/>
                </a:solidFill>
              </a:rPr>
              <a:t>1 </a:t>
            </a:r>
            <a:r>
              <a:rPr lang="it-IT" altLang="it-IT" sz="1800" b="1" dirty="0">
                <a:solidFill>
                  <a:srgbClr val="FF9900"/>
                </a:solidFill>
              </a:rPr>
              <a:t>XOR</a:t>
            </a:r>
            <a:r>
              <a:rPr lang="it-IT" altLang="it-IT" sz="1800" b="1" baseline="-25000" dirty="0">
                <a:solidFill>
                  <a:srgbClr val="FF9900"/>
                </a:solidFill>
              </a:rPr>
              <a:t> </a:t>
            </a:r>
            <a:r>
              <a:rPr lang="it-IT" altLang="it-IT" sz="1800" b="1" dirty="0">
                <a:solidFill>
                  <a:srgbClr val="FF9900"/>
                </a:solidFill>
              </a:rPr>
              <a:t>y</a:t>
            </a:r>
            <a:r>
              <a:rPr lang="it-IT" altLang="it-IT" sz="1800" b="1" baseline="-25000" dirty="0">
                <a:solidFill>
                  <a:srgbClr val="FF9900"/>
                </a:solidFill>
              </a:rPr>
              <a:t>0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550121" y="4531814"/>
            <a:ext cx="2222759" cy="206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1600" dirty="0"/>
              <a:t>Si disegni lo schema logico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600" dirty="0"/>
              <a:t>Si riesegua il progetto codificando in binario stati  e uscite, in modo da ottenere z</a:t>
            </a:r>
            <a:r>
              <a:rPr lang="it-IT" sz="1600" baseline="-25000" dirty="0"/>
              <a:t>i</a:t>
            </a:r>
            <a:r>
              <a:rPr lang="it-IT" sz="1600" dirty="0"/>
              <a:t>=y </a:t>
            </a:r>
            <a:r>
              <a:rPr lang="it-IT" sz="1600" baseline="-25000" dirty="0"/>
              <a:t>i</a:t>
            </a:r>
          </a:p>
        </p:txBody>
      </p:sp>
      <p:sp>
        <p:nvSpPr>
          <p:cNvPr id="17" name="Ovale 16"/>
          <p:cNvSpPr/>
          <p:nvPr/>
        </p:nvSpPr>
        <p:spPr>
          <a:xfrm>
            <a:off x="10151049" y="3031550"/>
            <a:ext cx="407865" cy="658458"/>
          </a:xfrm>
          <a:prstGeom prst="ellipse">
            <a:avLst/>
          </a:prstGeom>
          <a:noFill/>
          <a:ln w="190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8" name="Gruppo 17"/>
          <p:cNvGrpSpPr/>
          <p:nvPr/>
        </p:nvGrpSpPr>
        <p:grpSpPr>
          <a:xfrm>
            <a:off x="10828403" y="2595369"/>
            <a:ext cx="442606" cy="1101158"/>
            <a:chOff x="10828403" y="2595369"/>
            <a:chExt cx="442606" cy="1101158"/>
          </a:xfrm>
        </p:grpSpPr>
        <p:sp>
          <p:nvSpPr>
            <p:cNvPr id="53" name="Ovale 52"/>
            <p:cNvSpPr/>
            <p:nvPr/>
          </p:nvSpPr>
          <p:spPr>
            <a:xfrm>
              <a:off x="10828403" y="2595369"/>
              <a:ext cx="407865" cy="343740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Ovale 53"/>
            <p:cNvSpPr/>
            <p:nvPr/>
          </p:nvSpPr>
          <p:spPr>
            <a:xfrm>
              <a:off x="10863144" y="3352787"/>
              <a:ext cx="407865" cy="343740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0" name="Ovale 19">
            <a:extLst>
              <a:ext uri="{FF2B5EF4-FFF2-40B4-BE49-F238E27FC236}">
                <a16:creationId xmlns:a16="http://schemas.microsoft.com/office/drawing/2014/main" id="{3BDFB145-E789-45E4-BBF0-85776C81564E}"/>
              </a:ext>
            </a:extLst>
          </p:cNvPr>
          <p:cNvSpPr/>
          <p:nvPr/>
        </p:nvSpPr>
        <p:spPr>
          <a:xfrm>
            <a:off x="11271009" y="5243683"/>
            <a:ext cx="444759" cy="62968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47">
            <a:extLst>
              <a:ext uri="{FF2B5EF4-FFF2-40B4-BE49-F238E27FC236}">
                <a16:creationId xmlns:a16="http://schemas.microsoft.com/office/drawing/2014/main" id="{343E73E8-151F-48FA-9AF0-672F8CBE9779}"/>
              </a:ext>
            </a:extLst>
          </p:cNvPr>
          <p:cNvSpPr/>
          <p:nvPr/>
        </p:nvSpPr>
        <p:spPr>
          <a:xfrm>
            <a:off x="10587576" y="5576261"/>
            <a:ext cx="444759" cy="6296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32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4" grpId="0"/>
      <p:bldP spid="38" grpId="0"/>
      <p:bldP spid="39" grpId="0"/>
      <p:bldP spid="42" grpId="0"/>
      <p:bldP spid="8" grpId="0" animBg="1"/>
      <p:bldP spid="43" grpId="0" animBg="1"/>
      <p:bldP spid="47" grpId="0"/>
      <p:bldP spid="52" grpId="0"/>
      <p:bldP spid="14" grpId="0" build="p" animBg="1"/>
      <p:bldP spid="17" grpId="0" animBg="1"/>
      <p:bldP spid="20" grpId="0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2815" y="278499"/>
            <a:ext cx="10515600" cy="847658"/>
          </a:xfrm>
        </p:spPr>
        <p:txBody>
          <a:bodyPr>
            <a:normAutofit/>
          </a:bodyPr>
          <a:lstStyle/>
          <a:p>
            <a:r>
              <a:rPr lang="it-IT" sz="4000" dirty="0"/>
              <a:t>4 modi di descrivere un contatore (</a:t>
            </a:r>
            <a:r>
              <a:rPr lang="it-IT" sz="4000" dirty="0">
                <a:solidFill>
                  <a:srgbClr val="FF0000"/>
                </a:solidFill>
              </a:rPr>
              <a:t>quarto modo</a:t>
            </a:r>
            <a:r>
              <a:rPr lang="it-IT" sz="4000" dirty="0"/>
              <a:t>)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7851" y="1126157"/>
            <a:ext cx="11944149" cy="40412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sz="3600" dirty="0">
                <a:solidFill>
                  <a:srgbClr val="FF0000"/>
                </a:solidFill>
              </a:rPr>
              <a:t>4: Struttura: reti F e G, numero di variabili di stato</a:t>
            </a:r>
          </a:p>
          <a:p>
            <a:pPr lvl="1"/>
            <a:r>
              <a:rPr lang="it-IT" sz="3200" b="1" dirty="0">
                <a:solidFill>
                  <a:srgbClr val="009900"/>
                </a:solidFill>
              </a:rPr>
              <a:t>Si può pervenire alla struttura in vari modi, e in particolare:</a:t>
            </a:r>
          </a:p>
          <a:p>
            <a:pPr marL="1371600" lvl="2" indent="-457200">
              <a:buFont typeface="+mj-lt"/>
              <a:buAutoNum type="arabicPeriod"/>
            </a:pPr>
            <a:r>
              <a:rPr lang="it-IT" b="1" dirty="0">
                <a:solidFill>
                  <a:srgbClr val="FF0000"/>
                </a:solidFill>
              </a:rPr>
              <a:t>con il  noto procedimento di sintesi  in sei passi</a:t>
            </a:r>
            <a:r>
              <a:rPr lang="it-IT" dirty="0"/>
              <a:t>: </a:t>
            </a:r>
            <a:r>
              <a:rPr lang="it-IT" dirty="0" err="1"/>
              <a:t>dds</a:t>
            </a:r>
            <a:r>
              <a:rPr lang="it-IT" dirty="0" err="1">
                <a:sym typeface="Wingdings" panose="05000000000000000000" pitchFamily="2" charset="2"/>
              </a:rPr>
              <a:t>T.d.F</a:t>
            </a:r>
            <a:r>
              <a:rPr lang="it-IT" dirty="0">
                <a:sym typeface="Wingdings" panose="05000000000000000000" pitchFamily="2" charset="2"/>
              </a:rPr>
              <a:t> codifica degli stati  </a:t>
            </a:r>
            <a:r>
              <a:rPr lang="it-IT" dirty="0" err="1">
                <a:sym typeface="Wingdings" panose="05000000000000000000" pitchFamily="2" charset="2"/>
              </a:rPr>
              <a:t>T.d.T</a:t>
            </a:r>
            <a:r>
              <a:rPr lang="it-IT" dirty="0">
                <a:sym typeface="Wingdings" panose="05000000000000000000" pitchFamily="2" charset="2"/>
              </a:rPr>
              <a:t>.  mappe  Sintesi delle reti F e G</a:t>
            </a:r>
          </a:p>
          <a:p>
            <a:pPr marL="1371600" lvl="2" indent="-457200">
              <a:buFont typeface="+mj-lt"/>
              <a:buAutoNum type="arabicPeriod"/>
            </a:pPr>
            <a:r>
              <a:rPr lang="it-IT" b="1" dirty="0">
                <a:solidFill>
                  <a:srgbClr val="FF0000"/>
                </a:solidFill>
                <a:sym typeface="Wingdings" panose="05000000000000000000" pitchFamily="2" charset="2"/>
              </a:rPr>
              <a:t>Adottando la codifica degli stati secondo il  sistema di  numerazione binario</a:t>
            </a:r>
            <a:r>
              <a:rPr lang="it-IT" dirty="0">
                <a:sym typeface="Wingdings" panose="05000000000000000000" pitchFamily="2" charset="2"/>
              </a:rPr>
              <a:t> e  applicando la regola:  SF = SP+1 (ove + è l’operatore di somma aritmetica). In questo caso la rete G si riduce a un sommatore da n bit (ove n è il numero di </a:t>
            </a:r>
            <a:r>
              <a:rPr lang="it-IT" dirty="0" err="1">
                <a:sym typeface="Wingdings" panose="05000000000000000000" pitchFamily="2" charset="2"/>
              </a:rPr>
              <a:t>var</a:t>
            </a:r>
            <a:r>
              <a:rPr lang="it-IT" dirty="0">
                <a:sym typeface="Wingdings" panose="05000000000000000000" pitchFamily="2" charset="2"/>
              </a:rPr>
              <a:t>. di stato necessarie), </a:t>
            </a:r>
            <a:r>
              <a:rPr lang="it-IT" dirty="0" err="1">
                <a:sym typeface="Wingdings" panose="05000000000000000000" pitchFamily="2" charset="2"/>
              </a:rPr>
              <a:t>complementato</a:t>
            </a:r>
            <a:r>
              <a:rPr lang="it-IT" dirty="0">
                <a:sym typeface="Wingdings" panose="05000000000000000000" pitchFamily="2" charset="2"/>
              </a:rPr>
              <a:t> da eventuali reti di preelaborazione necessarie a fissare la base di conteggio  e a gestire eventuali ingressi di controllo (es. ingressi di </a:t>
            </a:r>
            <a:r>
              <a:rPr lang="it-IT" dirty="0" err="1">
                <a:sym typeface="Wingdings" panose="05000000000000000000" pitchFamily="2" charset="2"/>
              </a:rPr>
              <a:t>Enable</a:t>
            </a:r>
            <a:r>
              <a:rPr lang="it-IT" dirty="0">
                <a:sym typeface="Wingdings" panose="05000000000000000000" pitchFamily="2" charset="2"/>
              </a:rPr>
              <a:t>, Reset Sincrono, </a:t>
            </a:r>
            <a:r>
              <a:rPr lang="it-IT" dirty="0" err="1">
                <a:sym typeface="Wingdings" panose="05000000000000000000" pitchFamily="2" charset="2"/>
              </a:rPr>
              <a:t>Load</a:t>
            </a:r>
            <a:r>
              <a:rPr lang="it-IT" dirty="0">
                <a:sym typeface="Wingdings" panose="05000000000000000000" pitchFamily="2" charset="2"/>
              </a:rPr>
              <a:t>, Up e Down). </a:t>
            </a:r>
          </a:p>
          <a:p>
            <a:pPr marL="1371600" lvl="2" indent="-457200">
              <a:buFont typeface="+mj-lt"/>
              <a:buAutoNum type="arabicPeriod"/>
            </a:pPr>
            <a:r>
              <a:rPr lang="it-IT" b="1" dirty="0">
                <a:solidFill>
                  <a:srgbClr val="FF0000"/>
                </a:solidFill>
                <a:sym typeface="Wingdings" panose="05000000000000000000" pitchFamily="2" charset="2"/>
              </a:rPr>
              <a:t>Adottando altri schemi di codifica</a:t>
            </a:r>
            <a:r>
              <a:rPr lang="it-IT" dirty="0">
                <a:sym typeface="Wingdings" panose="05000000000000000000" pitchFamily="2" charset="2"/>
              </a:rPr>
              <a:t>, (es. contatore Johnson, contatore ad anello) che  portano  direttamente  (cioè in modo immediato) allo schema logico.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75133" y="5084940"/>
            <a:ext cx="11289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E’ bene ricordare </a:t>
            </a:r>
            <a:r>
              <a:rPr lang="it-IT" sz="2400" dirty="0">
                <a:solidFill>
                  <a:srgbClr val="FF0000"/>
                </a:solidFill>
              </a:rPr>
              <a:t>sempre che, se il codice utilizzato per la codifica degli stati non coincide con il codice desiderato in uscita,  </a:t>
            </a:r>
            <a:r>
              <a:rPr lang="it-IT" sz="2400" b="1" dirty="0">
                <a:solidFill>
                  <a:srgbClr val="FF0000"/>
                </a:solidFill>
              </a:rPr>
              <a:t>allora la funzione F sarà un transcodificatore</a:t>
            </a:r>
            <a:r>
              <a:rPr lang="it-IT" sz="2400" dirty="0">
                <a:solidFill>
                  <a:srgbClr val="FF0000"/>
                </a:solidFill>
              </a:rPr>
              <a:t>, </a:t>
            </a:r>
          </a:p>
          <a:p>
            <a:r>
              <a:rPr lang="it-IT" sz="2400" dirty="0">
                <a:solidFill>
                  <a:srgbClr val="FF0000"/>
                </a:solidFill>
              </a:rPr>
              <a:t>cioè una rete combinatoria che converte le configurazioni binarie di ogni stato nella corrispondente configurazione di uscita secondo la codifica desiderata</a:t>
            </a:r>
          </a:p>
        </p:txBody>
      </p:sp>
    </p:spTree>
    <p:extLst>
      <p:ext uri="{BB962C8B-B14F-4D97-AF65-F5344CB8AC3E}">
        <p14:creationId xmlns:p14="http://schemas.microsoft.com/office/powerpoint/2010/main" val="17312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38841" y="116733"/>
            <a:ext cx="10515600" cy="886224"/>
          </a:xfrm>
        </p:spPr>
        <p:txBody>
          <a:bodyPr>
            <a:noAutofit/>
          </a:bodyPr>
          <a:lstStyle/>
          <a:p>
            <a:pPr algn="ctr"/>
            <a:r>
              <a:rPr lang="it-IT" sz="2600" dirty="0"/>
              <a:t>Esempio di contatore del secondo tipo indicato nella slide precedente:</a:t>
            </a:r>
            <a:br>
              <a:rPr lang="it-IT" sz="2600" dirty="0"/>
            </a:br>
            <a:r>
              <a:rPr lang="it-IT" sz="2600" dirty="0"/>
              <a:t> una struttura per il contatore binario free </a:t>
            </a:r>
            <a:r>
              <a:rPr lang="it-IT" sz="2600" dirty="0" err="1"/>
              <a:t>running</a:t>
            </a:r>
            <a:r>
              <a:rPr lang="it-IT" sz="2600" dirty="0"/>
              <a:t> per 16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998" t="27468" r="17900" b="8030"/>
          <a:stretch/>
        </p:blipFill>
        <p:spPr>
          <a:xfrm>
            <a:off x="330454" y="1623816"/>
            <a:ext cx="4550075" cy="359726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632224" y="1026702"/>
            <a:ext cx="1436612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sym typeface="Wingdings" panose="05000000000000000000" pitchFamily="2" charset="2"/>
              </a:rPr>
              <a:t>SF = SP+1 </a:t>
            </a:r>
            <a:endParaRPr lang="it-IT" sz="2400" dirty="0">
              <a:solidFill>
                <a:srgbClr val="FF0000"/>
              </a:solidFill>
            </a:endParaRPr>
          </a:p>
        </p:txBody>
      </p:sp>
      <p:cxnSp>
        <p:nvCxnSpPr>
          <p:cNvPr id="7" name="Connettore 2 6"/>
          <p:cNvCxnSpPr>
            <a:stCxn id="5" idx="2"/>
          </p:cNvCxnSpPr>
          <p:nvPr/>
        </p:nvCxnSpPr>
        <p:spPr>
          <a:xfrm flipH="1">
            <a:off x="2340905" y="1488367"/>
            <a:ext cx="9625" cy="14376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 rot="19043592">
            <a:off x="-54496" y="581075"/>
            <a:ext cx="189673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09900"/>
                </a:solidFill>
              </a:rPr>
              <a:t>IMPORTANTE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879592" y="1026702"/>
            <a:ext cx="539121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it-IT" dirty="0"/>
              <a:t>La rete G è un </a:t>
            </a:r>
            <a:r>
              <a:rPr lang="it-IT" dirty="0" err="1"/>
              <a:t>adder</a:t>
            </a:r>
            <a:r>
              <a:rPr lang="it-IT" dirty="0"/>
              <a:t> da 4 bit con </a:t>
            </a:r>
            <a:r>
              <a:rPr lang="it-IT" b="1" dirty="0">
                <a:solidFill>
                  <a:srgbClr val="FF0000"/>
                </a:solidFill>
              </a:rPr>
              <a:t>CI=1</a:t>
            </a:r>
          </a:p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it-IT" dirty="0"/>
              <a:t>Ci sono </a:t>
            </a:r>
            <a:r>
              <a:rPr lang="it-IT" b="1" dirty="0">
                <a:solidFill>
                  <a:srgbClr val="FF0000"/>
                </a:solidFill>
              </a:rPr>
              <a:t>4</a:t>
            </a:r>
            <a:r>
              <a:rPr lang="it-IT" dirty="0"/>
              <a:t> FF-D e quindi </a:t>
            </a:r>
            <a:r>
              <a:rPr lang="it-IT" b="1" dirty="0">
                <a:solidFill>
                  <a:srgbClr val="FF0000"/>
                </a:solidFill>
              </a:rPr>
              <a:t>4</a:t>
            </a:r>
            <a:r>
              <a:rPr lang="it-IT" dirty="0"/>
              <a:t> variabili di stato</a:t>
            </a:r>
          </a:p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it-IT" dirty="0"/>
              <a:t>La </a:t>
            </a:r>
            <a:r>
              <a:rPr lang="it-IT" dirty="0" err="1"/>
              <a:t>conf</a:t>
            </a:r>
            <a:r>
              <a:rPr lang="it-IT" dirty="0"/>
              <a:t>. di uscita è uguale allo stato presente:</a:t>
            </a:r>
          </a:p>
          <a:p>
            <a:pPr marL="742950" lvl="1" indent="-285750">
              <a:lnSpc>
                <a:spcPts val="2300"/>
              </a:lnSpc>
              <a:buFont typeface="Wingdings" panose="05000000000000000000" pitchFamily="2" charset="2"/>
              <a:buChar char="Ø"/>
            </a:pPr>
            <a:r>
              <a:rPr lang="it-IT" dirty="0"/>
              <a:t>U = Q[3..0] </a:t>
            </a:r>
            <a:r>
              <a:rPr lang="it-IT" dirty="0">
                <a:sym typeface="Wingdings" panose="05000000000000000000" pitchFamily="2" charset="2"/>
              </a:rPr>
              <a:t>per cui  U = </a:t>
            </a:r>
            <a:r>
              <a:rPr lang="it-IT" dirty="0"/>
              <a:t> SP (cioè  z</a:t>
            </a:r>
            <a:r>
              <a:rPr lang="it-IT" baseline="-25000" dirty="0"/>
              <a:t>i</a:t>
            </a:r>
            <a:r>
              <a:rPr lang="it-IT" dirty="0"/>
              <a:t> = </a:t>
            </a:r>
            <a:r>
              <a:rPr lang="it-IT" b="1" dirty="0">
                <a:solidFill>
                  <a:srgbClr val="FF0000"/>
                </a:solidFill>
              </a:rPr>
              <a:t>Q</a:t>
            </a:r>
            <a:r>
              <a:rPr lang="it-IT" b="1" baseline="-25000" dirty="0">
                <a:solidFill>
                  <a:srgbClr val="FF0000"/>
                </a:solidFill>
              </a:rPr>
              <a:t>i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dirty="0"/>
              <a:t>= </a:t>
            </a:r>
            <a:r>
              <a:rPr lang="it-IT" dirty="0" err="1"/>
              <a:t>y</a:t>
            </a:r>
            <a:r>
              <a:rPr lang="it-IT" baseline="-25000" dirty="0" err="1"/>
              <a:t>i</a:t>
            </a:r>
            <a:r>
              <a:rPr lang="it-IT" dirty="0"/>
              <a:t> )</a:t>
            </a:r>
          </a:p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it-IT" dirty="0"/>
              <a:t>Lo stato futuro SF è l’uscita del sommatore, quindi:</a:t>
            </a:r>
          </a:p>
          <a:p>
            <a:pPr marL="742950" lvl="1" indent="-285750">
              <a:lnSpc>
                <a:spcPts val="2300"/>
              </a:lnSpc>
              <a:buFont typeface="Wingdings" panose="05000000000000000000" pitchFamily="2" charset="2"/>
              <a:buChar char="Ø"/>
            </a:pPr>
            <a:r>
              <a:rPr lang="it-IT" dirty="0"/>
              <a:t>SF= (SP+ 0 + CI)</a:t>
            </a:r>
            <a:r>
              <a:rPr lang="it-IT" baseline="-25000" dirty="0"/>
              <a:t> </a:t>
            </a:r>
            <a:r>
              <a:rPr lang="it-IT" baseline="-25000" dirty="0" err="1"/>
              <a:t>mod</a:t>
            </a:r>
            <a:r>
              <a:rPr lang="it-IT" baseline="-25000" dirty="0"/>
              <a:t> 16</a:t>
            </a:r>
            <a:r>
              <a:rPr lang="it-IT" dirty="0"/>
              <a:t>    = (SP+1) </a:t>
            </a:r>
            <a:r>
              <a:rPr lang="it-IT" baseline="-25000" dirty="0" err="1"/>
              <a:t>mod</a:t>
            </a:r>
            <a:r>
              <a:rPr lang="it-IT" baseline="-25000" dirty="0"/>
              <a:t> 16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469049" y="2713651"/>
            <a:ext cx="335348" cy="110305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sz="1600" dirty="0"/>
              <a:t>z</a:t>
            </a:r>
            <a:r>
              <a:rPr lang="it-IT" sz="1600" baseline="-25000" dirty="0"/>
              <a:t>0</a:t>
            </a:r>
          </a:p>
          <a:p>
            <a:pPr>
              <a:lnSpc>
                <a:spcPts val="1600"/>
              </a:lnSpc>
            </a:pPr>
            <a:r>
              <a:rPr lang="it-IT" sz="1600" dirty="0"/>
              <a:t>z</a:t>
            </a:r>
            <a:r>
              <a:rPr lang="it-IT" sz="1600" baseline="-25000" dirty="0"/>
              <a:t>1</a:t>
            </a:r>
          </a:p>
          <a:p>
            <a:pPr>
              <a:lnSpc>
                <a:spcPts val="1600"/>
              </a:lnSpc>
            </a:pPr>
            <a:r>
              <a:rPr lang="it-IT" sz="1600" dirty="0"/>
              <a:t>z</a:t>
            </a:r>
            <a:r>
              <a:rPr lang="it-IT" sz="1600" baseline="-25000" dirty="0"/>
              <a:t>2</a:t>
            </a:r>
          </a:p>
          <a:p>
            <a:pPr>
              <a:lnSpc>
                <a:spcPts val="1600"/>
              </a:lnSpc>
            </a:pPr>
            <a:r>
              <a:rPr lang="it-IT" sz="1600" dirty="0"/>
              <a:t>z</a:t>
            </a:r>
            <a:r>
              <a:rPr lang="it-IT" sz="1600" baseline="-25000" dirty="0"/>
              <a:t>3</a:t>
            </a:r>
          </a:p>
          <a:p>
            <a:pPr>
              <a:lnSpc>
                <a:spcPts val="1600"/>
              </a:lnSpc>
            </a:pPr>
            <a:endParaRPr lang="it-IT" sz="1600" baseline="-25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282960" y="3036822"/>
            <a:ext cx="6608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Quindi il </a:t>
            </a:r>
            <a:r>
              <a:rPr lang="it-IT" b="1" dirty="0" err="1">
                <a:solidFill>
                  <a:srgbClr val="0070C0"/>
                </a:solidFill>
              </a:rPr>
              <a:t>d.d.s</a:t>
            </a:r>
            <a:r>
              <a:rPr lang="it-IT" b="1" dirty="0">
                <a:solidFill>
                  <a:srgbClr val="0070C0"/>
                </a:solidFill>
              </a:rPr>
              <a:t>., avrà </a:t>
            </a:r>
            <a:r>
              <a:rPr lang="it-IT" b="1" dirty="0">
                <a:solidFill>
                  <a:srgbClr val="FF0000"/>
                </a:solidFill>
              </a:rPr>
              <a:t>2</a:t>
            </a:r>
            <a:r>
              <a:rPr lang="it-IT" b="1" baseline="30000" dirty="0">
                <a:solidFill>
                  <a:srgbClr val="FF0000"/>
                </a:solidFill>
              </a:rPr>
              <a:t>4</a:t>
            </a:r>
            <a:r>
              <a:rPr lang="it-IT" b="1" dirty="0">
                <a:solidFill>
                  <a:srgbClr val="0070C0"/>
                </a:solidFill>
              </a:rPr>
              <a:t>, cioè</a:t>
            </a:r>
            <a:r>
              <a:rPr lang="it-IT" b="1" dirty="0">
                <a:solidFill>
                  <a:srgbClr val="FF0000"/>
                </a:solidFill>
              </a:rPr>
              <a:t> 16 </a:t>
            </a:r>
            <a:r>
              <a:rPr lang="it-IT" b="1" dirty="0">
                <a:solidFill>
                  <a:srgbClr val="0070C0"/>
                </a:solidFill>
              </a:rPr>
              <a:t>stati  e può essere visualizzato così:</a:t>
            </a:r>
          </a:p>
        </p:txBody>
      </p:sp>
      <p:grpSp>
        <p:nvGrpSpPr>
          <p:cNvPr id="16" name="Gruppo 15"/>
          <p:cNvGrpSpPr/>
          <p:nvPr/>
        </p:nvGrpSpPr>
        <p:grpSpPr>
          <a:xfrm>
            <a:off x="4880529" y="3604120"/>
            <a:ext cx="4354305" cy="2862698"/>
            <a:chOff x="175927" y="3197756"/>
            <a:chExt cx="4354305" cy="2878137"/>
          </a:xfrm>
        </p:grpSpPr>
        <p:sp>
          <p:nvSpPr>
            <p:cNvPr id="17" name="Oval 2"/>
            <p:cNvSpPr>
              <a:spLocks noChangeArrowheads="1"/>
            </p:cNvSpPr>
            <p:nvPr/>
          </p:nvSpPr>
          <p:spPr bwMode="auto">
            <a:xfrm>
              <a:off x="175927" y="3228713"/>
              <a:ext cx="792162" cy="7921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0,0</a:t>
              </a:r>
            </a:p>
          </p:txBody>
        </p:sp>
        <p:sp>
          <p:nvSpPr>
            <p:cNvPr id="18" name="Oval 3"/>
            <p:cNvSpPr>
              <a:spLocks noChangeArrowheads="1"/>
            </p:cNvSpPr>
            <p:nvPr/>
          </p:nvSpPr>
          <p:spPr bwMode="auto">
            <a:xfrm>
              <a:off x="1976152" y="3228713"/>
              <a:ext cx="792162" cy="7921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1,1</a:t>
              </a:r>
            </a:p>
          </p:txBody>
        </p:sp>
        <p:cxnSp>
          <p:nvCxnSpPr>
            <p:cNvPr id="19" name="AutoShape 5"/>
            <p:cNvCxnSpPr>
              <a:cxnSpLocks noChangeShapeType="1"/>
              <a:stCxn id="17" idx="7"/>
              <a:endCxn id="18" idx="1"/>
            </p:cNvCxnSpPr>
            <p:nvPr/>
          </p:nvCxnSpPr>
          <p:spPr bwMode="auto">
            <a:xfrm rot="5400000" flipV="1">
              <a:off x="1471327" y="2725475"/>
              <a:ext cx="1588" cy="1239837"/>
            </a:xfrm>
            <a:prstGeom prst="curvedConnector3">
              <a:avLst>
                <a:gd name="adj1" fmla="val -1545081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Oval 2"/>
            <p:cNvSpPr>
              <a:spLocks noChangeArrowheads="1"/>
            </p:cNvSpPr>
            <p:nvPr/>
          </p:nvSpPr>
          <p:spPr bwMode="auto">
            <a:xfrm>
              <a:off x="182277" y="4586025"/>
              <a:ext cx="792162" cy="792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15,15</a:t>
              </a:r>
            </a:p>
          </p:txBody>
        </p:sp>
        <p:sp>
          <p:nvSpPr>
            <p:cNvPr id="21" name="Oval 3"/>
            <p:cNvSpPr>
              <a:spLocks noChangeArrowheads="1"/>
            </p:cNvSpPr>
            <p:nvPr/>
          </p:nvSpPr>
          <p:spPr bwMode="auto">
            <a:xfrm>
              <a:off x="1982501" y="4586025"/>
              <a:ext cx="895351" cy="792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b="1" dirty="0" err="1"/>
                <a:t>k,k</a:t>
              </a:r>
              <a:endParaRPr lang="en-US" altLang="it-IT" sz="1800" b="1" dirty="0"/>
            </a:p>
          </p:txBody>
        </p:sp>
        <p:cxnSp>
          <p:nvCxnSpPr>
            <p:cNvPr id="22" name="AutoShape 5"/>
            <p:cNvCxnSpPr>
              <a:cxnSpLocks noChangeShapeType="1"/>
              <a:stCxn id="20" idx="0"/>
              <a:endCxn id="17" idx="4"/>
            </p:cNvCxnSpPr>
            <p:nvPr/>
          </p:nvCxnSpPr>
          <p:spPr bwMode="auto">
            <a:xfrm rot="16200000" flipV="1">
              <a:off x="292608" y="4299481"/>
              <a:ext cx="565150" cy="793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17"/>
            <p:cNvCxnSpPr>
              <a:cxnSpLocks noChangeShapeType="1"/>
              <a:stCxn id="21" idx="3"/>
              <a:endCxn id="20" idx="5"/>
            </p:cNvCxnSpPr>
            <p:nvPr/>
          </p:nvCxnSpPr>
          <p:spPr bwMode="auto">
            <a:xfrm rot="5400000">
              <a:off x="1485992" y="4634583"/>
              <a:ext cx="12768" cy="1255192"/>
            </a:xfrm>
            <a:prstGeom prst="curvedConnector3">
              <a:avLst>
                <a:gd name="adj1" fmla="val 2708559"/>
              </a:avLst>
            </a:prstGeom>
            <a:noFill/>
            <a:ln w="1905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5"/>
            <p:cNvCxnSpPr>
              <a:cxnSpLocks noChangeShapeType="1"/>
              <a:stCxn id="26" idx="4"/>
              <a:endCxn id="27" idx="0"/>
            </p:cNvCxnSpPr>
            <p:nvPr/>
          </p:nvCxnSpPr>
          <p:spPr bwMode="auto">
            <a:xfrm rot="5400000">
              <a:off x="3730024" y="4312392"/>
              <a:ext cx="644880" cy="12700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CasellaDiTesto 47"/>
            <p:cNvSpPr txBox="1">
              <a:spLocks noChangeArrowheads="1"/>
            </p:cNvSpPr>
            <p:nvPr/>
          </p:nvSpPr>
          <p:spPr bwMode="auto">
            <a:xfrm>
              <a:off x="2092040" y="5706006"/>
              <a:ext cx="7858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 err="1"/>
                <a:t>d.d.s</a:t>
              </a:r>
              <a:r>
                <a:rPr lang="it-IT" altLang="it-IT" sz="1800" dirty="0"/>
                <a:t>.</a:t>
              </a:r>
            </a:p>
          </p:txBody>
        </p:sp>
        <p:sp>
          <p:nvSpPr>
            <p:cNvPr id="26" name="Oval 3"/>
            <p:cNvSpPr>
              <a:spLocks noChangeArrowheads="1"/>
            </p:cNvSpPr>
            <p:nvPr/>
          </p:nvSpPr>
          <p:spPr bwMode="auto">
            <a:xfrm>
              <a:off x="3656383" y="3197756"/>
              <a:ext cx="792162" cy="7921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2,2</a:t>
              </a:r>
            </a:p>
          </p:txBody>
        </p:sp>
        <p:sp>
          <p:nvSpPr>
            <p:cNvPr id="27" name="Oval 2"/>
            <p:cNvSpPr>
              <a:spLocks noChangeArrowheads="1"/>
            </p:cNvSpPr>
            <p:nvPr/>
          </p:nvSpPr>
          <p:spPr bwMode="auto">
            <a:xfrm>
              <a:off x="3574696" y="4634799"/>
              <a:ext cx="955536" cy="792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en-US" altLang="it-IT" sz="1800" b="1" dirty="0"/>
                <a:t>k-1,k-1</a:t>
              </a:r>
            </a:p>
          </p:txBody>
        </p:sp>
        <p:cxnSp>
          <p:nvCxnSpPr>
            <p:cNvPr id="28" name="AutoShape 5"/>
            <p:cNvCxnSpPr>
              <a:cxnSpLocks noChangeShapeType="1"/>
              <a:stCxn id="18" idx="7"/>
              <a:endCxn id="26" idx="1"/>
            </p:cNvCxnSpPr>
            <p:nvPr/>
          </p:nvCxnSpPr>
          <p:spPr bwMode="auto">
            <a:xfrm rot="5400000" flipH="1" flipV="1">
              <a:off x="3196870" y="2769201"/>
              <a:ext cx="30957" cy="1120087"/>
            </a:xfrm>
            <a:prstGeom prst="curvedConnector3">
              <a:avLst>
                <a:gd name="adj1" fmla="val 87117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AutoShape 5"/>
            <p:cNvCxnSpPr>
              <a:cxnSpLocks noChangeShapeType="1"/>
              <a:stCxn id="27" idx="3"/>
              <a:endCxn id="21" idx="5"/>
            </p:cNvCxnSpPr>
            <p:nvPr/>
          </p:nvCxnSpPr>
          <p:spPr bwMode="auto">
            <a:xfrm rot="5400000" flipH="1">
              <a:off x="3206294" y="4802616"/>
              <a:ext cx="48774" cy="967900"/>
            </a:xfrm>
            <a:prstGeom prst="curvedConnector3">
              <a:avLst>
                <a:gd name="adj1" fmla="val -70907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" name="CasellaDiTesto 33"/>
          <p:cNvSpPr txBox="1"/>
          <p:nvPr/>
        </p:nvSpPr>
        <p:spPr>
          <a:xfrm>
            <a:off x="9437791" y="3482099"/>
            <a:ext cx="25001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Con un contatore per 2</a:t>
            </a:r>
            <a:r>
              <a:rPr lang="it-IT" sz="1600" baseline="30000" dirty="0"/>
              <a:t>n</a:t>
            </a:r>
          </a:p>
          <a:p>
            <a:r>
              <a:rPr lang="it-IT" sz="1600" dirty="0"/>
              <a:t>posso realizzare qualunque  forma d’onda di periodo 2</a:t>
            </a:r>
            <a:r>
              <a:rPr lang="it-IT" sz="1600" baseline="30000" dirty="0"/>
              <a:t>n</a:t>
            </a:r>
          </a:p>
          <a:p>
            <a:r>
              <a:rPr lang="it-IT" sz="1600" dirty="0"/>
              <a:t>o un suo sottomultiplo, definendo opportunamente l’uscita in ciascuno stato</a:t>
            </a:r>
          </a:p>
          <a:p>
            <a:endParaRPr lang="it-IT" sz="1600" dirty="0"/>
          </a:p>
          <a:p>
            <a:r>
              <a:rPr lang="it-IT" sz="1600" dirty="0"/>
              <a:t>Quindi con questo contatore per 16 posso realizzare qualunque forma d’onda di periodo 16, 8, 4, 2 </a:t>
            </a:r>
            <a:endParaRPr lang="it-IT" sz="1600" baseline="30000" dirty="0"/>
          </a:p>
          <a:p>
            <a:r>
              <a:rPr lang="it-IT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776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  <p:bldP spid="3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5BA0F7-1C49-4F5C-AADF-56E62860F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71" y="80402"/>
            <a:ext cx="11591526" cy="1325563"/>
          </a:xfrm>
        </p:spPr>
        <p:txBody>
          <a:bodyPr>
            <a:normAutofit/>
          </a:bodyPr>
          <a:lstStyle/>
          <a:p>
            <a:r>
              <a:rPr lang="it-IT" sz="3600" dirty="0"/>
              <a:t>Riassunto della lezione precedente (introduzione ai contatori)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23EBB2-84C7-4B57-8892-752518F92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79" y="1280708"/>
            <a:ext cx="12150021" cy="5136518"/>
          </a:xfrm>
        </p:spPr>
        <p:txBody>
          <a:bodyPr>
            <a:normAutofit fontScale="92500"/>
          </a:bodyPr>
          <a:lstStyle/>
          <a:p>
            <a:r>
              <a:rPr lang="it-IT" sz="2400" dirty="0"/>
              <a:t>Definizione di contatore (RSS di Moore con DDS ad anello)</a:t>
            </a:r>
          </a:p>
          <a:p>
            <a:r>
              <a:rPr lang="it-IT" sz="2400" dirty="0"/>
              <a:t>4 modi per descrivere un contatore:</a:t>
            </a:r>
          </a:p>
          <a:p>
            <a:pPr marL="717550" lvl="1" indent="-260350" defTabSz="985838">
              <a:buFont typeface="Wingdings" panose="05000000000000000000" pitchFamily="2" charset="2"/>
              <a:buChar char="ü"/>
            </a:pPr>
            <a:r>
              <a:rPr lang="it-IT" sz="2200" dirty="0"/>
              <a:t>A parole</a:t>
            </a:r>
          </a:p>
          <a:p>
            <a:pPr marL="717550" lvl="1" indent="-260350">
              <a:buFont typeface="Wingdings" panose="05000000000000000000" pitchFamily="2" charset="2"/>
              <a:buChar char="ü"/>
            </a:pPr>
            <a:r>
              <a:rPr lang="it-IT" sz="2200" dirty="0"/>
              <a:t>Ai morsetti</a:t>
            </a:r>
          </a:p>
          <a:p>
            <a:pPr marL="717550" lvl="1" indent="-260350">
              <a:buFont typeface="Wingdings" panose="05000000000000000000" pitchFamily="2" charset="2"/>
              <a:buChar char="ü"/>
            </a:pPr>
            <a:r>
              <a:rPr lang="it-IT" sz="2200" dirty="0"/>
              <a:t>Con il </a:t>
            </a:r>
            <a:r>
              <a:rPr lang="it-IT" sz="2200" dirty="0" err="1"/>
              <a:t>dds</a:t>
            </a:r>
            <a:r>
              <a:rPr lang="it-IT" sz="2200" dirty="0"/>
              <a:t> e con le relative forme d’onda</a:t>
            </a:r>
          </a:p>
          <a:p>
            <a:pPr marL="717550" lvl="1" indent="-260350">
              <a:buFont typeface="Wingdings" panose="05000000000000000000" pitchFamily="2" charset="2"/>
              <a:buChar char="ü"/>
            </a:pPr>
            <a:r>
              <a:rPr lang="it-IT" sz="2200" dirty="0"/>
              <a:t>Con la struttura </a:t>
            </a:r>
          </a:p>
          <a:p>
            <a:r>
              <a:rPr lang="it-IT" sz="2400" dirty="0"/>
              <a:t>diversi approcci alla costruzione della struttura di un contatore</a:t>
            </a:r>
          </a:p>
          <a:p>
            <a:r>
              <a:rPr lang="it-IT" sz="2400" dirty="0"/>
              <a:t>ingressi di controllo sincroni (E, UP/down#, Load, Reset Sincrono)</a:t>
            </a:r>
          </a:p>
          <a:p>
            <a:r>
              <a:rPr lang="it-IT" sz="2400" dirty="0"/>
              <a:t>Ora dovremo acquisire dimestichezza con: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2200" dirty="0"/>
              <a:t>L’impiego dei contatori per 2</a:t>
            </a:r>
            <a:r>
              <a:rPr lang="it-IT" sz="2200" baseline="30000" dirty="0"/>
              <a:t>n</a:t>
            </a:r>
            <a:r>
              <a:rPr lang="it-IT" sz="2200" dirty="0"/>
              <a:t> come divisori di frequenza (generatori di forme d’onda con duty </a:t>
            </a:r>
            <a:r>
              <a:rPr lang="it-IT" sz="2200" dirty="0" err="1"/>
              <a:t>cycle</a:t>
            </a:r>
            <a:r>
              <a:rPr lang="it-IT" sz="2200" dirty="0"/>
              <a:t> del 50%)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2200" dirty="0"/>
              <a:t>La costruzione di contatori complessi per concatenazione di contatori più semplici (es. contatori in base 10, orologio/calendario, etc.)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2600" b="1" dirty="0"/>
              <a:t>L’impiego dei contatori (in particolare come generatori di forme d’onda, contatori di eventi, misuratori del tempo)</a:t>
            </a:r>
          </a:p>
          <a:p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10967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25223" y="1180133"/>
            <a:ext cx="10515600" cy="229966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it-IT" sz="5400" dirty="0"/>
              <a:t>CONTATORI BINARI PER </a:t>
            </a:r>
            <a:r>
              <a:rPr lang="it-IT" sz="5400" b="1" dirty="0">
                <a:solidFill>
                  <a:srgbClr val="FF0000"/>
                </a:solidFill>
              </a:rPr>
              <a:t>2</a:t>
            </a:r>
            <a:r>
              <a:rPr lang="it-IT" sz="5400" b="1" baseline="30000" dirty="0">
                <a:solidFill>
                  <a:srgbClr val="FF0000"/>
                </a:solidFill>
              </a:rPr>
              <a:t> n</a:t>
            </a: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it-IT" sz="4000" dirty="0"/>
              <a:t>Dinamica delle variabili di stato</a:t>
            </a:r>
            <a:endParaRPr lang="it-IT" sz="4000" baseline="30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490827" y="3949700"/>
            <a:ext cx="8723991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it-IT" sz="2800" dirty="0"/>
              <a:t>I CONTATORI BINARI PER </a:t>
            </a:r>
            <a:r>
              <a:rPr lang="it-IT" sz="2800" b="1" dirty="0">
                <a:solidFill>
                  <a:srgbClr val="FF0000"/>
                </a:solidFill>
              </a:rPr>
              <a:t>2</a:t>
            </a:r>
            <a:r>
              <a:rPr lang="it-IT" sz="2800" b="1" baseline="30000" dirty="0">
                <a:solidFill>
                  <a:srgbClr val="FF0000"/>
                </a:solidFill>
              </a:rPr>
              <a:t> n</a:t>
            </a:r>
          </a:p>
          <a:p>
            <a:pPr algn="ctr">
              <a:spcBef>
                <a:spcPts val="1800"/>
              </a:spcBef>
            </a:pPr>
            <a:r>
              <a:rPr lang="it-IT" sz="2800" dirty="0"/>
              <a:t>sono divisori di frequenza per 2</a:t>
            </a:r>
            <a:r>
              <a:rPr lang="it-IT" sz="2800" baseline="30000" dirty="0"/>
              <a:t>i  </a:t>
            </a:r>
            <a:r>
              <a:rPr lang="it-IT" sz="2800" dirty="0"/>
              <a:t> (con i compreso tra 1 e n)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048119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38098" y="3044693"/>
            <a:ext cx="1425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STATO</a:t>
            </a:r>
          </a:p>
          <a:p>
            <a:pPr algn="ctr"/>
            <a:r>
              <a:rPr lang="it-IT" b="1" dirty="0"/>
              <a:t>(in decimale)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1563488" y="445272"/>
            <a:ext cx="9231086" cy="6412727"/>
            <a:chOff x="1563488" y="200334"/>
            <a:chExt cx="9231086" cy="6657666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2"/>
            <a:srcRect l="10834" t="20855" r="61488" b="8167"/>
            <a:stretch/>
          </p:blipFill>
          <p:spPr>
            <a:xfrm>
              <a:off x="1563488" y="200334"/>
              <a:ext cx="9231086" cy="6657666"/>
            </a:xfrm>
            <a:prstGeom prst="rect">
              <a:avLst/>
            </a:prstGeom>
          </p:spPr>
        </p:pic>
        <p:sp>
          <p:nvSpPr>
            <p:cNvPr id="2" name="Rettangolo 1"/>
            <p:cNvSpPr/>
            <p:nvPr/>
          </p:nvSpPr>
          <p:spPr>
            <a:xfrm>
              <a:off x="9641305" y="6336631"/>
              <a:ext cx="497306" cy="2152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2680139" y="3167803"/>
            <a:ext cx="151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0    1     2     3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215173" y="3173306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4     5     6    7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784833" y="3167803"/>
            <a:ext cx="3098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8    9    10  11   12  13  14  15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8846175" y="3152701"/>
            <a:ext cx="151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0    1     2     3</a:t>
            </a:r>
          </a:p>
        </p:txBody>
      </p:sp>
      <p:grpSp>
        <p:nvGrpSpPr>
          <p:cNvPr id="13" name="Gruppo 12"/>
          <p:cNvGrpSpPr/>
          <p:nvPr/>
        </p:nvGrpSpPr>
        <p:grpSpPr>
          <a:xfrm>
            <a:off x="138098" y="3691024"/>
            <a:ext cx="1425390" cy="2824076"/>
            <a:chOff x="138098" y="3691024"/>
            <a:chExt cx="1425390" cy="2824076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138098" y="4779896"/>
              <a:ext cx="1239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/>
                <a:t>STATO</a:t>
              </a:r>
            </a:p>
            <a:p>
              <a:pPr algn="ctr"/>
              <a:r>
                <a:rPr lang="it-IT" b="1" dirty="0"/>
                <a:t>(in binario)</a:t>
              </a:r>
            </a:p>
          </p:txBody>
        </p:sp>
        <p:sp>
          <p:nvSpPr>
            <p:cNvPr id="12" name="Parentesi graffa aperta 11"/>
            <p:cNvSpPr/>
            <p:nvPr/>
          </p:nvSpPr>
          <p:spPr>
            <a:xfrm>
              <a:off x="1332417" y="3691024"/>
              <a:ext cx="231071" cy="2824076"/>
            </a:xfrm>
            <a:prstGeom prst="leftBrace">
              <a:avLst>
                <a:gd name="adj1" fmla="val 28119"/>
                <a:gd name="adj2" fmla="val 5000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CasellaDiTesto 4"/>
          <p:cNvSpPr txBox="1"/>
          <p:nvPr/>
        </p:nvSpPr>
        <p:spPr>
          <a:xfrm>
            <a:off x="757819" y="-31782"/>
            <a:ext cx="10848867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/>
              <a:t>Il contatore binario per </a:t>
            </a:r>
            <a:r>
              <a:rPr lang="it-IT" sz="2800" b="1" dirty="0">
                <a:solidFill>
                  <a:srgbClr val="FF0000"/>
                </a:solidFill>
              </a:rPr>
              <a:t>2</a:t>
            </a:r>
            <a:r>
              <a:rPr lang="it-IT" sz="2800" b="1" baseline="30000" dirty="0">
                <a:solidFill>
                  <a:srgbClr val="FF0000"/>
                </a:solidFill>
              </a:rPr>
              <a:t>n </a:t>
            </a:r>
            <a:r>
              <a:rPr lang="it-IT" sz="2800" b="1" baseline="30000" dirty="0"/>
              <a:t>   </a:t>
            </a:r>
          </a:p>
          <a:p>
            <a:pPr algn="ctr"/>
            <a:r>
              <a:rPr lang="it-IT" sz="2800" b="1" baseline="30000" dirty="0"/>
              <a:t>  </a:t>
            </a:r>
            <a:r>
              <a:rPr lang="it-IT" sz="2800" b="1" dirty="0"/>
              <a:t>come divisore  di frequenze  con forma d’onda quadra e duty </a:t>
            </a:r>
            <a:r>
              <a:rPr lang="it-IT" sz="2800" b="1" dirty="0" err="1"/>
              <a:t>cycle</a:t>
            </a:r>
            <a:r>
              <a:rPr lang="it-IT" sz="2800" b="1" dirty="0"/>
              <a:t> 50%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0794574" y="3628552"/>
            <a:ext cx="1291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</a:rPr>
              <a:t>Periodo di Q0: </a:t>
            </a:r>
          </a:p>
          <a:p>
            <a:pPr algn="ctr"/>
            <a:r>
              <a:rPr lang="it-IT" sz="1400" b="1" dirty="0">
                <a:solidFill>
                  <a:srgbClr val="FF0000"/>
                </a:solidFill>
              </a:rPr>
              <a:t>2 T</a:t>
            </a:r>
            <a:r>
              <a:rPr lang="it-IT" sz="1400" b="1" baseline="-25000" dirty="0">
                <a:solidFill>
                  <a:srgbClr val="FF0000"/>
                </a:solidFill>
              </a:rPr>
              <a:t>CK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0794574" y="4518286"/>
            <a:ext cx="1291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</a:rPr>
              <a:t>Periodo di Q1: </a:t>
            </a:r>
          </a:p>
          <a:p>
            <a:pPr algn="ctr"/>
            <a:r>
              <a:rPr lang="it-IT" sz="1400" b="1" dirty="0">
                <a:solidFill>
                  <a:srgbClr val="FF0000"/>
                </a:solidFill>
              </a:rPr>
              <a:t>4 T</a:t>
            </a:r>
            <a:r>
              <a:rPr lang="it-IT" sz="1400" b="1" baseline="-25000" dirty="0">
                <a:solidFill>
                  <a:srgbClr val="FF0000"/>
                </a:solidFill>
              </a:rPr>
              <a:t>CK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0794574" y="5334868"/>
            <a:ext cx="1291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</a:rPr>
              <a:t>Periodo di Q2: </a:t>
            </a:r>
          </a:p>
          <a:p>
            <a:pPr algn="ctr"/>
            <a:r>
              <a:rPr lang="it-IT" sz="1400" b="1" dirty="0">
                <a:solidFill>
                  <a:srgbClr val="FF0000"/>
                </a:solidFill>
              </a:rPr>
              <a:t>8 T</a:t>
            </a:r>
            <a:r>
              <a:rPr lang="it-IT" sz="1400" b="1" baseline="-25000" dirty="0">
                <a:solidFill>
                  <a:srgbClr val="FF0000"/>
                </a:solidFill>
              </a:rPr>
              <a:t>CK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0794574" y="6151450"/>
            <a:ext cx="1291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</a:rPr>
              <a:t>Periodo di Q3: </a:t>
            </a:r>
          </a:p>
          <a:p>
            <a:pPr algn="ctr"/>
            <a:r>
              <a:rPr lang="it-IT" sz="1400" b="1" dirty="0">
                <a:solidFill>
                  <a:srgbClr val="FF0000"/>
                </a:solidFill>
              </a:rPr>
              <a:t>16 T</a:t>
            </a:r>
            <a:r>
              <a:rPr lang="it-IT" sz="1400" b="1" baseline="-25000" dirty="0">
                <a:solidFill>
                  <a:srgbClr val="FF0000"/>
                </a:solidFill>
              </a:rPr>
              <a:t>CK</a:t>
            </a:r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6D7A8DB7-4154-4034-9E05-D22AA2F5A34C}"/>
              </a:ext>
            </a:extLst>
          </p:cNvPr>
          <p:cNvSpPr/>
          <p:nvPr/>
        </p:nvSpPr>
        <p:spPr>
          <a:xfrm>
            <a:off x="186069" y="2372666"/>
            <a:ext cx="1249325" cy="2551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41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egnaposto data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t>22 settembre 2002</a:t>
            </a:r>
          </a:p>
        </p:txBody>
      </p:sp>
      <p:sp>
        <p:nvSpPr>
          <p:cNvPr id="63491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9525001" y="6372463"/>
            <a:ext cx="392556" cy="348377"/>
          </a:xfrm>
          <a:noFill/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B18DBD-B857-4348-B4CD-1C0E0A5ADFED}" type="slidenum">
              <a:rPr lang="it-IT" altLang="it-IT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2630729" y="149969"/>
            <a:ext cx="7550005" cy="685800"/>
          </a:xfrm>
        </p:spPr>
        <p:txBody>
          <a:bodyPr>
            <a:normAutofit fontScale="90000"/>
          </a:bodyPr>
          <a:lstStyle/>
          <a:p>
            <a:r>
              <a:rPr lang="it-IT" altLang="it-IT" sz="2800" dirty="0"/>
              <a:t>Il grafo degli stati della RSS di  controllo di un  semaforo</a:t>
            </a:r>
          </a:p>
        </p:txBody>
      </p:sp>
      <p:grpSp>
        <p:nvGrpSpPr>
          <p:cNvPr id="63493" name="Group 3"/>
          <p:cNvGrpSpPr>
            <a:grpSpLocks/>
          </p:cNvGrpSpPr>
          <p:nvPr/>
        </p:nvGrpSpPr>
        <p:grpSpPr bwMode="auto">
          <a:xfrm>
            <a:off x="496889" y="2274810"/>
            <a:ext cx="6934200" cy="1814512"/>
            <a:chOff x="720" y="1152"/>
            <a:chExt cx="4848" cy="2708"/>
          </a:xfrm>
        </p:grpSpPr>
        <p:sp>
          <p:nvSpPr>
            <p:cNvPr id="63588" name="Oval 4"/>
            <p:cNvSpPr>
              <a:spLocks noChangeArrowheads="1"/>
            </p:cNvSpPr>
            <p:nvPr/>
          </p:nvSpPr>
          <p:spPr bwMode="auto">
            <a:xfrm>
              <a:off x="720" y="1152"/>
              <a:ext cx="768" cy="7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A,V</a:t>
              </a:r>
            </a:p>
          </p:txBody>
        </p:sp>
        <p:sp>
          <p:nvSpPr>
            <p:cNvPr id="63589" name="Oval 5"/>
            <p:cNvSpPr>
              <a:spLocks noChangeArrowheads="1"/>
            </p:cNvSpPr>
            <p:nvPr/>
          </p:nvSpPr>
          <p:spPr bwMode="auto">
            <a:xfrm>
              <a:off x="2112" y="1152"/>
              <a:ext cx="768" cy="7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B,V</a:t>
              </a:r>
            </a:p>
          </p:txBody>
        </p:sp>
        <p:sp>
          <p:nvSpPr>
            <p:cNvPr id="63590" name="Oval 6"/>
            <p:cNvSpPr>
              <a:spLocks noChangeArrowheads="1"/>
            </p:cNvSpPr>
            <p:nvPr/>
          </p:nvSpPr>
          <p:spPr bwMode="auto">
            <a:xfrm>
              <a:off x="3504" y="1152"/>
              <a:ext cx="768" cy="7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C,V</a:t>
              </a:r>
            </a:p>
          </p:txBody>
        </p:sp>
        <p:sp>
          <p:nvSpPr>
            <p:cNvPr id="63591" name="Oval 7"/>
            <p:cNvSpPr>
              <a:spLocks noChangeArrowheads="1"/>
            </p:cNvSpPr>
            <p:nvPr/>
          </p:nvSpPr>
          <p:spPr bwMode="auto">
            <a:xfrm>
              <a:off x="3792" y="3092"/>
              <a:ext cx="768" cy="7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E,R</a:t>
              </a:r>
            </a:p>
          </p:txBody>
        </p:sp>
        <p:sp>
          <p:nvSpPr>
            <p:cNvPr id="63592" name="Oval 8"/>
            <p:cNvSpPr>
              <a:spLocks noChangeArrowheads="1"/>
            </p:cNvSpPr>
            <p:nvPr/>
          </p:nvSpPr>
          <p:spPr bwMode="auto">
            <a:xfrm>
              <a:off x="2160" y="3072"/>
              <a:ext cx="768" cy="7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F,R</a:t>
              </a:r>
            </a:p>
          </p:txBody>
        </p:sp>
        <p:sp>
          <p:nvSpPr>
            <p:cNvPr id="63593" name="Oval 9"/>
            <p:cNvSpPr>
              <a:spLocks noChangeArrowheads="1"/>
            </p:cNvSpPr>
            <p:nvPr/>
          </p:nvSpPr>
          <p:spPr bwMode="auto">
            <a:xfrm>
              <a:off x="720" y="2688"/>
              <a:ext cx="768" cy="7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G,R</a:t>
              </a:r>
            </a:p>
          </p:txBody>
        </p:sp>
        <p:sp>
          <p:nvSpPr>
            <p:cNvPr id="63594" name="Oval 10"/>
            <p:cNvSpPr>
              <a:spLocks noChangeArrowheads="1"/>
            </p:cNvSpPr>
            <p:nvPr/>
          </p:nvSpPr>
          <p:spPr bwMode="auto">
            <a:xfrm>
              <a:off x="4800" y="1824"/>
              <a:ext cx="768" cy="76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D,G</a:t>
              </a:r>
            </a:p>
          </p:txBody>
        </p:sp>
        <p:sp>
          <p:nvSpPr>
            <p:cNvPr id="63595" name="Line 11"/>
            <p:cNvSpPr>
              <a:spLocks noChangeShapeType="1"/>
            </p:cNvSpPr>
            <p:nvPr/>
          </p:nvSpPr>
          <p:spPr bwMode="auto">
            <a:xfrm>
              <a:off x="1488" y="153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63596" name="Line 12"/>
            <p:cNvSpPr>
              <a:spLocks noChangeShapeType="1"/>
            </p:cNvSpPr>
            <p:nvPr/>
          </p:nvSpPr>
          <p:spPr bwMode="auto">
            <a:xfrm>
              <a:off x="2880" y="153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63597" name="Line 13"/>
            <p:cNvSpPr>
              <a:spLocks noChangeShapeType="1"/>
            </p:cNvSpPr>
            <p:nvPr/>
          </p:nvSpPr>
          <p:spPr bwMode="auto">
            <a:xfrm>
              <a:off x="4272" y="1680"/>
              <a:ext cx="62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63598" name="Line 14"/>
            <p:cNvSpPr>
              <a:spLocks noChangeShapeType="1"/>
            </p:cNvSpPr>
            <p:nvPr/>
          </p:nvSpPr>
          <p:spPr bwMode="auto">
            <a:xfrm flipH="1">
              <a:off x="4464" y="2592"/>
              <a:ext cx="52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63599" name="Line 15"/>
            <p:cNvSpPr>
              <a:spLocks noChangeShapeType="1"/>
            </p:cNvSpPr>
            <p:nvPr/>
          </p:nvSpPr>
          <p:spPr bwMode="auto">
            <a:xfrm flipH="1">
              <a:off x="2928" y="345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63600" name="Line 16"/>
            <p:cNvSpPr>
              <a:spLocks noChangeShapeType="1"/>
            </p:cNvSpPr>
            <p:nvPr/>
          </p:nvSpPr>
          <p:spPr bwMode="auto">
            <a:xfrm flipH="1" flipV="1">
              <a:off x="1488" y="3216"/>
              <a:ext cx="67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  <p:sp>
          <p:nvSpPr>
            <p:cNvPr id="63601" name="Line 17"/>
            <p:cNvSpPr>
              <a:spLocks noChangeShapeType="1"/>
            </p:cNvSpPr>
            <p:nvPr/>
          </p:nvSpPr>
          <p:spPr bwMode="auto">
            <a:xfrm flipV="1">
              <a:off x="1104" y="192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63494" name="Text Box 18"/>
          <p:cNvSpPr txBox="1">
            <a:spLocks noChangeArrowheads="1"/>
          </p:cNvSpPr>
          <p:nvPr/>
        </p:nvSpPr>
        <p:spPr bwMode="auto">
          <a:xfrm>
            <a:off x="356166" y="4268896"/>
            <a:ext cx="9119517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190500"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marL="174625" indent="-174625">
              <a:spcBef>
                <a:spcPts val="600"/>
              </a:spcBef>
            </a:pPr>
            <a:r>
              <a:rPr lang="it-IT" altLang="it-IT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Ogni nodo rappresenta uno stato, e a ogni stato è associato una configurazione di uscita </a:t>
            </a:r>
          </a:p>
          <a:p>
            <a:pPr marL="174625" indent="-174625">
              <a:spcBef>
                <a:spcPts val="600"/>
              </a:spcBef>
            </a:pPr>
            <a:r>
              <a:rPr lang="it-IT" altLang="it-IT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Grafo di MOORE: all’interno di ogni nodo indichiamo i simboli  dello  stato e dell’uscita</a:t>
            </a:r>
          </a:p>
          <a:p>
            <a:pPr marL="174625" indent="-174625">
              <a:spcBef>
                <a:spcPts val="600"/>
              </a:spcBef>
            </a:pPr>
            <a:r>
              <a:rPr lang="it-IT" altLang="it-IT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Ogni ramo rappresenta la transizione da stato presente a stato futuro</a:t>
            </a:r>
          </a:p>
          <a:p>
            <a:pPr marL="174625" indent="-174625">
              <a:spcBef>
                <a:spcPts val="600"/>
              </a:spcBef>
            </a:pPr>
            <a:r>
              <a:rPr lang="it-IT" altLang="it-IT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essendoci ingressi, c’è un solo ramo uscente per ogni nodo</a:t>
            </a:r>
          </a:p>
          <a:p>
            <a:pPr marL="174625" indent="-174625">
              <a:spcBef>
                <a:spcPts val="600"/>
              </a:spcBef>
            </a:pPr>
            <a:r>
              <a:rPr lang="it-IT" alt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Le transizioni di stato avvengono in corrispondenza degli impulsi di clock</a:t>
            </a:r>
          </a:p>
        </p:txBody>
      </p:sp>
      <p:grpSp>
        <p:nvGrpSpPr>
          <p:cNvPr id="63495" name="Group 19"/>
          <p:cNvGrpSpPr>
            <a:grpSpLocks/>
          </p:cNvGrpSpPr>
          <p:nvPr/>
        </p:nvGrpSpPr>
        <p:grpSpPr bwMode="auto">
          <a:xfrm>
            <a:off x="2083139" y="923314"/>
            <a:ext cx="6553200" cy="1144588"/>
            <a:chOff x="1344" y="623"/>
            <a:chExt cx="4128" cy="721"/>
          </a:xfrm>
        </p:grpSpPr>
        <p:sp>
          <p:nvSpPr>
            <p:cNvPr id="63549" name="Line 20"/>
            <p:cNvSpPr>
              <a:spLocks noChangeShapeType="1"/>
            </p:cNvSpPr>
            <p:nvPr/>
          </p:nvSpPr>
          <p:spPr bwMode="auto">
            <a:xfrm>
              <a:off x="1344" y="919"/>
              <a:ext cx="41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50" name="Text Box 21"/>
            <p:cNvSpPr txBox="1">
              <a:spLocks noChangeArrowheads="1"/>
            </p:cNvSpPr>
            <p:nvPr/>
          </p:nvSpPr>
          <p:spPr bwMode="auto">
            <a:xfrm>
              <a:off x="5202" y="911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it-IT" altLang="it-IT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551" name="Rectangle 22"/>
            <p:cNvSpPr>
              <a:spLocks noChangeArrowheads="1"/>
            </p:cNvSpPr>
            <p:nvPr/>
          </p:nvSpPr>
          <p:spPr bwMode="auto">
            <a:xfrm>
              <a:off x="1714" y="623"/>
              <a:ext cx="1074" cy="296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solidFill>
                    <a:schemeClr val="bg1"/>
                  </a:solidFill>
                  <a:latin typeface="Times New Roman" panose="02020603050405020304" pitchFamily="18" charset="0"/>
                </a:rPr>
                <a:t>V</a:t>
              </a:r>
              <a:endParaRPr lang="it-IT" altLang="it-IT" sz="32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552" name="Rectangle 23"/>
            <p:cNvSpPr>
              <a:spLocks noChangeArrowheads="1"/>
            </p:cNvSpPr>
            <p:nvPr/>
          </p:nvSpPr>
          <p:spPr bwMode="auto">
            <a:xfrm>
              <a:off x="2708" y="623"/>
              <a:ext cx="342" cy="2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63553" name="Rectangle 24"/>
            <p:cNvSpPr>
              <a:spLocks noChangeArrowheads="1"/>
            </p:cNvSpPr>
            <p:nvPr/>
          </p:nvSpPr>
          <p:spPr bwMode="auto">
            <a:xfrm>
              <a:off x="3050" y="623"/>
              <a:ext cx="982" cy="2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63554" name="Line 25"/>
            <p:cNvSpPr>
              <a:spLocks noChangeShapeType="1"/>
            </p:cNvSpPr>
            <p:nvPr/>
          </p:nvSpPr>
          <p:spPr bwMode="auto">
            <a:xfrm>
              <a:off x="4801" y="781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55" name="Rectangle 26"/>
            <p:cNvSpPr>
              <a:spLocks noChangeArrowheads="1"/>
            </p:cNvSpPr>
            <p:nvPr/>
          </p:nvSpPr>
          <p:spPr bwMode="auto">
            <a:xfrm>
              <a:off x="4032" y="623"/>
              <a:ext cx="981" cy="29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V</a:t>
              </a:r>
              <a:endParaRPr lang="it-IT" altLang="it-IT" sz="32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3556" name="Group 27"/>
            <p:cNvGrpSpPr>
              <a:grpSpLocks/>
            </p:cNvGrpSpPr>
            <p:nvPr/>
          </p:nvGrpSpPr>
          <p:grpSpPr bwMode="auto">
            <a:xfrm>
              <a:off x="1638" y="945"/>
              <a:ext cx="3375" cy="399"/>
              <a:chOff x="1638" y="945"/>
              <a:chExt cx="3375" cy="399"/>
            </a:xfrm>
          </p:grpSpPr>
          <p:grpSp>
            <p:nvGrpSpPr>
              <p:cNvPr id="63557" name="Group 28"/>
              <p:cNvGrpSpPr>
                <a:grpSpLocks/>
              </p:cNvGrpSpPr>
              <p:nvPr/>
            </p:nvGrpSpPr>
            <p:grpSpPr bwMode="auto">
              <a:xfrm>
                <a:off x="1638" y="945"/>
                <a:ext cx="2394" cy="399"/>
                <a:chOff x="1638" y="945"/>
                <a:chExt cx="2394" cy="399"/>
              </a:xfrm>
            </p:grpSpPr>
            <p:sp>
              <p:nvSpPr>
                <p:cNvPr id="63567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714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3568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716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3569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3050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3570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3384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3571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718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3572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686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3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73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3356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5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7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696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6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75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4032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3576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2048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3577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2382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3578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638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0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79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992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80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332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2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81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830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0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82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130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83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496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2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8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796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3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85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128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4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86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3458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5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87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776" y="1026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6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3558" name="Group 50"/>
              <p:cNvGrpSpPr>
                <a:grpSpLocks/>
              </p:cNvGrpSpPr>
              <p:nvPr/>
            </p:nvGrpSpPr>
            <p:grpSpPr bwMode="auto">
              <a:xfrm>
                <a:off x="4011" y="945"/>
                <a:ext cx="1002" cy="399"/>
                <a:chOff x="1638" y="945"/>
                <a:chExt cx="1002" cy="399"/>
              </a:xfrm>
            </p:grpSpPr>
            <p:sp>
              <p:nvSpPr>
                <p:cNvPr id="63559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2048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3560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2382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3561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638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7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62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1992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8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63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2332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9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64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830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dirty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 dirty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7</a:t>
                  </a:r>
                  <a:endParaRPr lang="en-GB" altLang="it-IT" sz="1600" dirty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65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130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8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66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2496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9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63496" name="Group 59"/>
          <p:cNvGrpSpPr>
            <a:grpSpLocks/>
          </p:cNvGrpSpPr>
          <p:nvPr/>
        </p:nvGrpSpPr>
        <p:grpSpPr bwMode="auto">
          <a:xfrm>
            <a:off x="455614" y="133790"/>
            <a:ext cx="962025" cy="1757362"/>
            <a:chOff x="871" y="2823"/>
            <a:chExt cx="606" cy="1107"/>
          </a:xfrm>
        </p:grpSpPr>
        <p:grpSp>
          <p:nvGrpSpPr>
            <p:cNvPr id="63498" name="Group 60"/>
            <p:cNvGrpSpPr>
              <a:grpSpLocks/>
            </p:cNvGrpSpPr>
            <p:nvPr/>
          </p:nvGrpSpPr>
          <p:grpSpPr bwMode="auto">
            <a:xfrm>
              <a:off x="871" y="3027"/>
              <a:ext cx="606" cy="863"/>
              <a:chOff x="871" y="3027"/>
              <a:chExt cx="606" cy="863"/>
            </a:xfrm>
          </p:grpSpPr>
          <p:grpSp>
            <p:nvGrpSpPr>
              <p:cNvPr id="63528" name="Group 61"/>
              <p:cNvGrpSpPr>
                <a:grpSpLocks/>
              </p:cNvGrpSpPr>
              <p:nvPr/>
            </p:nvGrpSpPr>
            <p:grpSpPr bwMode="auto">
              <a:xfrm>
                <a:off x="871" y="3027"/>
                <a:ext cx="606" cy="259"/>
                <a:chOff x="871" y="3027"/>
                <a:chExt cx="606" cy="259"/>
              </a:xfrm>
            </p:grpSpPr>
            <p:grpSp>
              <p:nvGrpSpPr>
                <p:cNvPr id="63543" name="Group 62"/>
                <p:cNvGrpSpPr>
                  <a:grpSpLocks/>
                </p:cNvGrpSpPr>
                <p:nvPr/>
              </p:nvGrpSpPr>
              <p:grpSpPr bwMode="auto">
                <a:xfrm>
                  <a:off x="871" y="3027"/>
                  <a:ext cx="113" cy="258"/>
                  <a:chOff x="871" y="3027"/>
                  <a:chExt cx="113" cy="258"/>
                </a:xfrm>
              </p:grpSpPr>
              <p:sp>
                <p:nvSpPr>
                  <p:cNvPr id="63547" name="Arc 63"/>
                  <p:cNvSpPr>
                    <a:spLocks/>
                  </p:cNvSpPr>
                  <p:nvPr/>
                </p:nvSpPr>
                <p:spPr bwMode="auto">
                  <a:xfrm>
                    <a:off x="897" y="3038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</a:path>
                      <a:path w="21600" h="43200" stroke="0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  <a:lnTo>
                          <a:pt x="21600" y="21600"/>
                        </a:lnTo>
                        <a:lnTo>
                          <a:pt x="21600" y="43200"/>
                        </a:lnTo>
                        <a:close/>
                      </a:path>
                    </a:pathLst>
                  </a:custGeom>
                  <a:solidFill>
                    <a:srgbClr val="FF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548" name="Freeform 64"/>
                  <p:cNvSpPr>
                    <a:spLocks/>
                  </p:cNvSpPr>
                  <p:nvPr/>
                </p:nvSpPr>
                <p:spPr bwMode="auto">
                  <a:xfrm>
                    <a:off x="871" y="3027"/>
                    <a:ext cx="113" cy="258"/>
                  </a:xfrm>
                  <a:custGeom>
                    <a:avLst/>
                    <a:gdLst>
                      <a:gd name="T0" fmla="*/ 15 w 224"/>
                      <a:gd name="T1" fmla="*/ 0 h 516"/>
                      <a:gd name="T2" fmla="*/ 0 w 224"/>
                      <a:gd name="T3" fmla="*/ 0 h 516"/>
                      <a:gd name="T4" fmla="*/ 2 w 224"/>
                      <a:gd name="T5" fmla="*/ 1 h 516"/>
                      <a:gd name="T6" fmla="*/ 3 w 224"/>
                      <a:gd name="T7" fmla="*/ 1 h 516"/>
                      <a:gd name="T8" fmla="*/ 4 w 224"/>
                      <a:gd name="T9" fmla="*/ 2 h 516"/>
                      <a:gd name="T10" fmla="*/ 4 w 224"/>
                      <a:gd name="T11" fmla="*/ 2 h 516"/>
                      <a:gd name="T12" fmla="*/ 5 w 224"/>
                      <a:gd name="T13" fmla="*/ 3 h 516"/>
                      <a:gd name="T14" fmla="*/ 6 w 224"/>
                      <a:gd name="T15" fmla="*/ 4 h 516"/>
                      <a:gd name="T16" fmla="*/ 6 w 224"/>
                      <a:gd name="T17" fmla="*/ 4 h 516"/>
                      <a:gd name="T18" fmla="*/ 7 w 224"/>
                      <a:gd name="T19" fmla="*/ 5 h 516"/>
                      <a:gd name="T20" fmla="*/ 7 w 224"/>
                      <a:gd name="T21" fmla="*/ 6 h 516"/>
                      <a:gd name="T22" fmla="*/ 8 w 224"/>
                      <a:gd name="T23" fmla="*/ 7 h 516"/>
                      <a:gd name="T24" fmla="*/ 8 w 224"/>
                      <a:gd name="T25" fmla="*/ 8 h 516"/>
                      <a:gd name="T26" fmla="*/ 8 w 224"/>
                      <a:gd name="T27" fmla="*/ 8 h 516"/>
                      <a:gd name="T28" fmla="*/ 9 w 224"/>
                      <a:gd name="T29" fmla="*/ 9 h 516"/>
                      <a:gd name="T30" fmla="*/ 11 w 224"/>
                      <a:gd name="T31" fmla="*/ 20 h 516"/>
                      <a:gd name="T32" fmla="*/ 12 w 224"/>
                      <a:gd name="T33" fmla="*/ 24 h 516"/>
                      <a:gd name="T34" fmla="*/ 12 w 224"/>
                      <a:gd name="T35" fmla="*/ 27 h 516"/>
                      <a:gd name="T36" fmla="*/ 13 w 224"/>
                      <a:gd name="T37" fmla="*/ 30 h 516"/>
                      <a:gd name="T38" fmla="*/ 14 w 224"/>
                      <a:gd name="T39" fmla="*/ 33 h 516"/>
                      <a:gd name="T40" fmla="*/ 15 w 224"/>
                      <a:gd name="T41" fmla="*/ 33 h 516"/>
                      <a:gd name="T42" fmla="*/ 15 w 224"/>
                      <a:gd name="T43" fmla="*/ 0 h 51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6">
                        <a:moveTo>
                          <a:pt x="222" y="0"/>
                        </a:moveTo>
                        <a:lnTo>
                          <a:pt x="0" y="0"/>
                        </a:lnTo>
                        <a:lnTo>
                          <a:pt x="25" y="7"/>
                        </a:lnTo>
                        <a:lnTo>
                          <a:pt x="39" y="14"/>
                        </a:lnTo>
                        <a:lnTo>
                          <a:pt x="50" y="21"/>
                        </a:lnTo>
                        <a:lnTo>
                          <a:pt x="63" y="29"/>
                        </a:lnTo>
                        <a:lnTo>
                          <a:pt x="74" y="39"/>
                        </a:lnTo>
                        <a:lnTo>
                          <a:pt x="83" y="49"/>
                        </a:lnTo>
                        <a:lnTo>
                          <a:pt x="93" y="61"/>
                        </a:lnTo>
                        <a:lnTo>
                          <a:pt x="99" y="71"/>
                        </a:lnTo>
                        <a:lnTo>
                          <a:pt x="105" y="84"/>
                        </a:lnTo>
                        <a:lnTo>
                          <a:pt x="112" y="97"/>
                        </a:lnTo>
                        <a:lnTo>
                          <a:pt x="119" y="113"/>
                        </a:lnTo>
                        <a:lnTo>
                          <a:pt x="123" y="126"/>
                        </a:lnTo>
                        <a:lnTo>
                          <a:pt x="129" y="140"/>
                        </a:lnTo>
                        <a:lnTo>
                          <a:pt x="165" y="309"/>
                        </a:lnTo>
                        <a:lnTo>
                          <a:pt x="179" y="379"/>
                        </a:lnTo>
                        <a:lnTo>
                          <a:pt x="188" y="426"/>
                        </a:lnTo>
                        <a:lnTo>
                          <a:pt x="199" y="473"/>
                        </a:lnTo>
                        <a:lnTo>
                          <a:pt x="215" y="516"/>
                        </a:lnTo>
                        <a:lnTo>
                          <a:pt x="224" y="516"/>
                        </a:lnTo>
                        <a:lnTo>
                          <a:pt x="22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3544" name="Group 65"/>
                <p:cNvGrpSpPr>
                  <a:grpSpLocks/>
                </p:cNvGrpSpPr>
                <p:nvPr/>
              </p:nvGrpSpPr>
              <p:grpSpPr bwMode="auto">
                <a:xfrm>
                  <a:off x="1365" y="3028"/>
                  <a:ext cx="112" cy="258"/>
                  <a:chOff x="1365" y="3028"/>
                  <a:chExt cx="112" cy="258"/>
                </a:xfrm>
              </p:grpSpPr>
              <p:sp>
                <p:nvSpPr>
                  <p:cNvPr id="63545" name="Arc 66"/>
                  <p:cNvSpPr>
                    <a:spLocks/>
                  </p:cNvSpPr>
                  <p:nvPr/>
                </p:nvSpPr>
                <p:spPr bwMode="auto">
                  <a:xfrm>
                    <a:off x="1369" y="3039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</a:path>
                      <a:path w="21600" h="432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546" name="Freeform 67"/>
                  <p:cNvSpPr>
                    <a:spLocks/>
                  </p:cNvSpPr>
                  <p:nvPr/>
                </p:nvSpPr>
                <p:spPr bwMode="auto">
                  <a:xfrm>
                    <a:off x="1365" y="3028"/>
                    <a:ext cx="112" cy="258"/>
                  </a:xfrm>
                  <a:custGeom>
                    <a:avLst/>
                    <a:gdLst>
                      <a:gd name="T0" fmla="*/ 1 w 224"/>
                      <a:gd name="T1" fmla="*/ 0 h 515"/>
                      <a:gd name="T2" fmla="*/ 14 w 224"/>
                      <a:gd name="T3" fmla="*/ 0 h 515"/>
                      <a:gd name="T4" fmla="*/ 13 w 224"/>
                      <a:gd name="T5" fmla="*/ 1 h 515"/>
                      <a:gd name="T6" fmla="*/ 12 w 224"/>
                      <a:gd name="T7" fmla="*/ 1 h 515"/>
                      <a:gd name="T8" fmla="*/ 11 w 224"/>
                      <a:gd name="T9" fmla="*/ 2 h 515"/>
                      <a:gd name="T10" fmla="*/ 11 w 224"/>
                      <a:gd name="T11" fmla="*/ 2 h 515"/>
                      <a:gd name="T12" fmla="*/ 10 w 224"/>
                      <a:gd name="T13" fmla="*/ 3 h 515"/>
                      <a:gd name="T14" fmla="*/ 9 w 224"/>
                      <a:gd name="T15" fmla="*/ 4 h 515"/>
                      <a:gd name="T16" fmla="*/ 9 w 224"/>
                      <a:gd name="T17" fmla="*/ 4 h 515"/>
                      <a:gd name="T18" fmla="*/ 8 w 224"/>
                      <a:gd name="T19" fmla="*/ 5 h 515"/>
                      <a:gd name="T20" fmla="*/ 8 w 224"/>
                      <a:gd name="T21" fmla="*/ 6 h 515"/>
                      <a:gd name="T22" fmla="*/ 7 w 224"/>
                      <a:gd name="T23" fmla="*/ 7 h 515"/>
                      <a:gd name="T24" fmla="*/ 7 w 224"/>
                      <a:gd name="T25" fmla="*/ 7 h 515"/>
                      <a:gd name="T26" fmla="*/ 7 w 224"/>
                      <a:gd name="T27" fmla="*/ 8 h 515"/>
                      <a:gd name="T28" fmla="*/ 6 w 224"/>
                      <a:gd name="T29" fmla="*/ 9 h 515"/>
                      <a:gd name="T30" fmla="*/ 4 w 224"/>
                      <a:gd name="T31" fmla="*/ 20 h 515"/>
                      <a:gd name="T32" fmla="*/ 3 w 224"/>
                      <a:gd name="T33" fmla="*/ 24 h 515"/>
                      <a:gd name="T34" fmla="*/ 3 w 224"/>
                      <a:gd name="T35" fmla="*/ 27 h 515"/>
                      <a:gd name="T36" fmla="*/ 2 w 224"/>
                      <a:gd name="T37" fmla="*/ 30 h 515"/>
                      <a:gd name="T38" fmla="*/ 1 w 224"/>
                      <a:gd name="T39" fmla="*/ 33 h 515"/>
                      <a:gd name="T40" fmla="*/ 0 w 224"/>
                      <a:gd name="T41" fmla="*/ 33 h 515"/>
                      <a:gd name="T42" fmla="*/ 1 w 224"/>
                      <a:gd name="T43" fmla="*/ 0 h 51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5">
                        <a:moveTo>
                          <a:pt x="2" y="0"/>
                        </a:moveTo>
                        <a:lnTo>
                          <a:pt x="224" y="0"/>
                        </a:lnTo>
                        <a:lnTo>
                          <a:pt x="199" y="6"/>
                        </a:lnTo>
                        <a:lnTo>
                          <a:pt x="186" y="13"/>
                        </a:lnTo>
                        <a:lnTo>
                          <a:pt x="174" y="20"/>
                        </a:lnTo>
                        <a:lnTo>
                          <a:pt x="161" y="29"/>
                        </a:lnTo>
                        <a:lnTo>
                          <a:pt x="150" y="39"/>
                        </a:lnTo>
                        <a:lnTo>
                          <a:pt x="141" y="49"/>
                        </a:lnTo>
                        <a:lnTo>
                          <a:pt x="131" y="60"/>
                        </a:lnTo>
                        <a:lnTo>
                          <a:pt x="126" y="70"/>
                        </a:lnTo>
                        <a:lnTo>
                          <a:pt x="119" y="83"/>
                        </a:lnTo>
                        <a:lnTo>
                          <a:pt x="112" y="97"/>
                        </a:lnTo>
                        <a:lnTo>
                          <a:pt x="106" y="112"/>
                        </a:lnTo>
                        <a:lnTo>
                          <a:pt x="101" y="126"/>
                        </a:lnTo>
                        <a:lnTo>
                          <a:pt x="96" y="139"/>
                        </a:lnTo>
                        <a:lnTo>
                          <a:pt x="59" y="308"/>
                        </a:lnTo>
                        <a:lnTo>
                          <a:pt x="45" y="378"/>
                        </a:lnTo>
                        <a:lnTo>
                          <a:pt x="37" y="425"/>
                        </a:lnTo>
                        <a:lnTo>
                          <a:pt x="25" y="472"/>
                        </a:lnTo>
                        <a:lnTo>
                          <a:pt x="9" y="515"/>
                        </a:lnTo>
                        <a:lnTo>
                          <a:pt x="0" y="515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63529" name="Group 68"/>
              <p:cNvGrpSpPr>
                <a:grpSpLocks/>
              </p:cNvGrpSpPr>
              <p:nvPr/>
            </p:nvGrpSpPr>
            <p:grpSpPr bwMode="auto">
              <a:xfrm>
                <a:off x="871" y="3631"/>
                <a:ext cx="606" cy="259"/>
                <a:chOff x="871" y="3631"/>
                <a:chExt cx="606" cy="259"/>
              </a:xfrm>
            </p:grpSpPr>
            <p:grpSp>
              <p:nvGrpSpPr>
                <p:cNvPr id="63537" name="Group 69"/>
                <p:cNvGrpSpPr>
                  <a:grpSpLocks/>
                </p:cNvGrpSpPr>
                <p:nvPr/>
              </p:nvGrpSpPr>
              <p:grpSpPr bwMode="auto">
                <a:xfrm>
                  <a:off x="871" y="3631"/>
                  <a:ext cx="113" cy="258"/>
                  <a:chOff x="871" y="3631"/>
                  <a:chExt cx="113" cy="258"/>
                </a:xfrm>
              </p:grpSpPr>
              <p:sp>
                <p:nvSpPr>
                  <p:cNvPr id="63541" name="Arc 70"/>
                  <p:cNvSpPr>
                    <a:spLocks/>
                  </p:cNvSpPr>
                  <p:nvPr/>
                </p:nvSpPr>
                <p:spPr bwMode="auto">
                  <a:xfrm>
                    <a:off x="897" y="3642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</a:path>
                      <a:path w="21600" h="43200" stroke="0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  <a:lnTo>
                          <a:pt x="21600" y="21600"/>
                        </a:lnTo>
                        <a:lnTo>
                          <a:pt x="21600" y="43200"/>
                        </a:lnTo>
                        <a:close/>
                      </a:path>
                    </a:pathLst>
                  </a:custGeom>
                  <a:solidFill>
                    <a:srgbClr val="00A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542" name="Freeform 71"/>
                  <p:cNvSpPr>
                    <a:spLocks/>
                  </p:cNvSpPr>
                  <p:nvPr/>
                </p:nvSpPr>
                <p:spPr bwMode="auto">
                  <a:xfrm>
                    <a:off x="871" y="3631"/>
                    <a:ext cx="113" cy="258"/>
                  </a:xfrm>
                  <a:custGeom>
                    <a:avLst/>
                    <a:gdLst>
                      <a:gd name="T0" fmla="*/ 15 w 224"/>
                      <a:gd name="T1" fmla="*/ 0 h 514"/>
                      <a:gd name="T2" fmla="*/ 0 w 224"/>
                      <a:gd name="T3" fmla="*/ 0 h 514"/>
                      <a:gd name="T4" fmla="*/ 2 w 224"/>
                      <a:gd name="T5" fmla="*/ 1 h 514"/>
                      <a:gd name="T6" fmla="*/ 3 w 224"/>
                      <a:gd name="T7" fmla="*/ 1 h 514"/>
                      <a:gd name="T8" fmla="*/ 4 w 224"/>
                      <a:gd name="T9" fmla="*/ 2 h 514"/>
                      <a:gd name="T10" fmla="*/ 4 w 224"/>
                      <a:gd name="T11" fmla="*/ 2 h 514"/>
                      <a:gd name="T12" fmla="*/ 5 w 224"/>
                      <a:gd name="T13" fmla="*/ 3 h 514"/>
                      <a:gd name="T14" fmla="*/ 6 w 224"/>
                      <a:gd name="T15" fmla="*/ 4 h 514"/>
                      <a:gd name="T16" fmla="*/ 6 w 224"/>
                      <a:gd name="T17" fmla="*/ 4 h 514"/>
                      <a:gd name="T18" fmla="*/ 7 w 224"/>
                      <a:gd name="T19" fmla="*/ 5 h 514"/>
                      <a:gd name="T20" fmla="*/ 7 w 224"/>
                      <a:gd name="T21" fmla="*/ 6 h 514"/>
                      <a:gd name="T22" fmla="*/ 8 w 224"/>
                      <a:gd name="T23" fmla="*/ 6 h 514"/>
                      <a:gd name="T24" fmla="*/ 8 w 224"/>
                      <a:gd name="T25" fmla="*/ 7 h 514"/>
                      <a:gd name="T26" fmla="*/ 8 w 224"/>
                      <a:gd name="T27" fmla="*/ 8 h 514"/>
                      <a:gd name="T28" fmla="*/ 9 w 224"/>
                      <a:gd name="T29" fmla="*/ 9 h 514"/>
                      <a:gd name="T30" fmla="*/ 11 w 224"/>
                      <a:gd name="T31" fmla="*/ 20 h 514"/>
                      <a:gd name="T32" fmla="*/ 12 w 224"/>
                      <a:gd name="T33" fmla="*/ 24 h 514"/>
                      <a:gd name="T34" fmla="*/ 12 w 224"/>
                      <a:gd name="T35" fmla="*/ 27 h 514"/>
                      <a:gd name="T36" fmla="*/ 13 w 224"/>
                      <a:gd name="T37" fmla="*/ 30 h 514"/>
                      <a:gd name="T38" fmla="*/ 14 w 224"/>
                      <a:gd name="T39" fmla="*/ 33 h 514"/>
                      <a:gd name="T40" fmla="*/ 15 w 224"/>
                      <a:gd name="T41" fmla="*/ 33 h 514"/>
                      <a:gd name="T42" fmla="*/ 15 w 224"/>
                      <a:gd name="T43" fmla="*/ 0 h 514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4">
                        <a:moveTo>
                          <a:pt x="222" y="0"/>
                        </a:moveTo>
                        <a:lnTo>
                          <a:pt x="0" y="0"/>
                        </a:lnTo>
                        <a:lnTo>
                          <a:pt x="25" y="7"/>
                        </a:lnTo>
                        <a:lnTo>
                          <a:pt x="39" y="13"/>
                        </a:lnTo>
                        <a:lnTo>
                          <a:pt x="50" y="20"/>
                        </a:lnTo>
                        <a:lnTo>
                          <a:pt x="63" y="29"/>
                        </a:lnTo>
                        <a:lnTo>
                          <a:pt x="74" y="39"/>
                        </a:lnTo>
                        <a:lnTo>
                          <a:pt x="83" y="49"/>
                        </a:lnTo>
                        <a:lnTo>
                          <a:pt x="93" y="59"/>
                        </a:lnTo>
                        <a:lnTo>
                          <a:pt x="99" y="69"/>
                        </a:lnTo>
                        <a:lnTo>
                          <a:pt x="105" y="82"/>
                        </a:lnTo>
                        <a:lnTo>
                          <a:pt x="112" y="96"/>
                        </a:lnTo>
                        <a:lnTo>
                          <a:pt x="119" y="111"/>
                        </a:lnTo>
                        <a:lnTo>
                          <a:pt x="123" y="125"/>
                        </a:lnTo>
                        <a:lnTo>
                          <a:pt x="129" y="138"/>
                        </a:lnTo>
                        <a:lnTo>
                          <a:pt x="165" y="308"/>
                        </a:lnTo>
                        <a:lnTo>
                          <a:pt x="179" y="379"/>
                        </a:lnTo>
                        <a:lnTo>
                          <a:pt x="188" y="424"/>
                        </a:lnTo>
                        <a:lnTo>
                          <a:pt x="199" y="471"/>
                        </a:lnTo>
                        <a:lnTo>
                          <a:pt x="215" y="514"/>
                        </a:lnTo>
                        <a:lnTo>
                          <a:pt x="224" y="514"/>
                        </a:lnTo>
                        <a:lnTo>
                          <a:pt x="22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3538" name="Group 72"/>
                <p:cNvGrpSpPr>
                  <a:grpSpLocks/>
                </p:cNvGrpSpPr>
                <p:nvPr/>
              </p:nvGrpSpPr>
              <p:grpSpPr bwMode="auto">
                <a:xfrm>
                  <a:off x="1365" y="3633"/>
                  <a:ext cx="112" cy="257"/>
                  <a:chOff x="1365" y="3633"/>
                  <a:chExt cx="112" cy="257"/>
                </a:xfrm>
              </p:grpSpPr>
              <p:sp>
                <p:nvSpPr>
                  <p:cNvPr id="63539" name="Arc 73"/>
                  <p:cNvSpPr>
                    <a:spLocks/>
                  </p:cNvSpPr>
                  <p:nvPr/>
                </p:nvSpPr>
                <p:spPr bwMode="auto">
                  <a:xfrm>
                    <a:off x="1369" y="3644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</a:path>
                      <a:path w="21600" h="432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00A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540" name="Freeform 74"/>
                  <p:cNvSpPr>
                    <a:spLocks/>
                  </p:cNvSpPr>
                  <p:nvPr/>
                </p:nvSpPr>
                <p:spPr bwMode="auto">
                  <a:xfrm>
                    <a:off x="1365" y="3633"/>
                    <a:ext cx="112" cy="257"/>
                  </a:xfrm>
                  <a:custGeom>
                    <a:avLst/>
                    <a:gdLst>
                      <a:gd name="T0" fmla="*/ 1 w 224"/>
                      <a:gd name="T1" fmla="*/ 0 h 515"/>
                      <a:gd name="T2" fmla="*/ 14 w 224"/>
                      <a:gd name="T3" fmla="*/ 0 h 515"/>
                      <a:gd name="T4" fmla="*/ 13 w 224"/>
                      <a:gd name="T5" fmla="*/ 0 h 515"/>
                      <a:gd name="T6" fmla="*/ 12 w 224"/>
                      <a:gd name="T7" fmla="*/ 0 h 515"/>
                      <a:gd name="T8" fmla="*/ 11 w 224"/>
                      <a:gd name="T9" fmla="*/ 1 h 515"/>
                      <a:gd name="T10" fmla="*/ 11 w 224"/>
                      <a:gd name="T11" fmla="*/ 1 h 515"/>
                      <a:gd name="T12" fmla="*/ 10 w 224"/>
                      <a:gd name="T13" fmla="*/ 2 h 515"/>
                      <a:gd name="T14" fmla="*/ 9 w 224"/>
                      <a:gd name="T15" fmla="*/ 3 h 515"/>
                      <a:gd name="T16" fmla="*/ 9 w 224"/>
                      <a:gd name="T17" fmla="*/ 3 h 515"/>
                      <a:gd name="T18" fmla="*/ 8 w 224"/>
                      <a:gd name="T19" fmla="*/ 4 h 515"/>
                      <a:gd name="T20" fmla="*/ 8 w 224"/>
                      <a:gd name="T21" fmla="*/ 5 h 515"/>
                      <a:gd name="T22" fmla="*/ 7 w 224"/>
                      <a:gd name="T23" fmla="*/ 6 h 515"/>
                      <a:gd name="T24" fmla="*/ 7 w 224"/>
                      <a:gd name="T25" fmla="*/ 7 h 515"/>
                      <a:gd name="T26" fmla="*/ 7 w 224"/>
                      <a:gd name="T27" fmla="*/ 7 h 515"/>
                      <a:gd name="T28" fmla="*/ 6 w 224"/>
                      <a:gd name="T29" fmla="*/ 8 h 515"/>
                      <a:gd name="T30" fmla="*/ 4 w 224"/>
                      <a:gd name="T31" fmla="*/ 19 h 515"/>
                      <a:gd name="T32" fmla="*/ 3 w 224"/>
                      <a:gd name="T33" fmla="*/ 23 h 515"/>
                      <a:gd name="T34" fmla="*/ 3 w 224"/>
                      <a:gd name="T35" fmla="*/ 26 h 515"/>
                      <a:gd name="T36" fmla="*/ 2 w 224"/>
                      <a:gd name="T37" fmla="*/ 29 h 515"/>
                      <a:gd name="T38" fmla="*/ 1 w 224"/>
                      <a:gd name="T39" fmla="*/ 32 h 515"/>
                      <a:gd name="T40" fmla="*/ 0 w 224"/>
                      <a:gd name="T41" fmla="*/ 32 h 515"/>
                      <a:gd name="T42" fmla="*/ 1 w 224"/>
                      <a:gd name="T43" fmla="*/ 0 h 51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5">
                        <a:moveTo>
                          <a:pt x="2" y="0"/>
                        </a:moveTo>
                        <a:lnTo>
                          <a:pt x="224" y="0"/>
                        </a:lnTo>
                        <a:lnTo>
                          <a:pt x="199" y="7"/>
                        </a:lnTo>
                        <a:lnTo>
                          <a:pt x="186" y="14"/>
                        </a:lnTo>
                        <a:lnTo>
                          <a:pt x="174" y="20"/>
                        </a:lnTo>
                        <a:lnTo>
                          <a:pt x="161" y="29"/>
                        </a:lnTo>
                        <a:lnTo>
                          <a:pt x="150" y="39"/>
                        </a:lnTo>
                        <a:lnTo>
                          <a:pt x="141" y="49"/>
                        </a:lnTo>
                        <a:lnTo>
                          <a:pt x="131" y="59"/>
                        </a:lnTo>
                        <a:lnTo>
                          <a:pt x="126" y="69"/>
                        </a:lnTo>
                        <a:lnTo>
                          <a:pt x="119" y="83"/>
                        </a:lnTo>
                        <a:lnTo>
                          <a:pt x="112" y="96"/>
                        </a:lnTo>
                        <a:lnTo>
                          <a:pt x="106" y="112"/>
                        </a:lnTo>
                        <a:lnTo>
                          <a:pt x="101" y="125"/>
                        </a:lnTo>
                        <a:lnTo>
                          <a:pt x="96" y="138"/>
                        </a:lnTo>
                        <a:lnTo>
                          <a:pt x="59" y="309"/>
                        </a:lnTo>
                        <a:lnTo>
                          <a:pt x="45" y="379"/>
                        </a:lnTo>
                        <a:lnTo>
                          <a:pt x="37" y="425"/>
                        </a:lnTo>
                        <a:lnTo>
                          <a:pt x="25" y="471"/>
                        </a:lnTo>
                        <a:lnTo>
                          <a:pt x="9" y="515"/>
                        </a:lnTo>
                        <a:lnTo>
                          <a:pt x="0" y="515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63530" name="Group 75"/>
              <p:cNvGrpSpPr>
                <a:grpSpLocks/>
              </p:cNvGrpSpPr>
              <p:nvPr/>
            </p:nvGrpSpPr>
            <p:grpSpPr bwMode="auto">
              <a:xfrm>
                <a:off x="871" y="3328"/>
                <a:ext cx="606" cy="259"/>
                <a:chOff x="871" y="3328"/>
                <a:chExt cx="606" cy="259"/>
              </a:xfrm>
            </p:grpSpPr>
            <p:grpSp>
              <p:nvGrpSpPr>
                <p:cNvPr id="63531" name="Group 76"/>
                <p:cNvGrpSpPr>
                  <a:grpSpLocks/>
                </p:cNvGrpSpPr>
                <p:nvPr/>
              </p:nvGrpSpPr>
              <p:grpSpPr bwMode="auto">
                <a:xfrm>
                  <a:off x="871" y="3328"/>
                  <a:ext cx="113" cy="258"/>
                  <a:chOff x="871" y="3328"/>
                  <a:chExt cx="113" cy="258"/>
                </a:xfrm>
              </p:grpSpPr>
              <p:sp>
                <p:nvSpPr>
                  <p:cNvPr id="63535" name="Arc 77"/>
                  <p:cNvSpPr>
                    <a:spLocks/>
                  </p:cNvSpPr>
                  <p:nvPr/>
                </p:nvSpPr>
                <p:spPr bwMode="auto">
                  <a:xfrm>
                    <a:off x="897" y="3339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</a:path>
                      <a:path w="21600" h="43200" stroke="0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  <a:lnTo>
                          <a:pt x="21600" y="21600"/>
                        </a:lnTo>
                        <a:lnTo>
                          <a:pt x="21600" y="43200"/>
                        </a:lnTo>
                        <a:close/>
                      </a:path>
                    </a:pathLst>
                  </a:custGeom>
                  <a:solidFill>
                    <a:srgbClr val="E0E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536" name="Freeform 78"/>
                  <p:cNvSpPr>
                    <a:spLocks/>
                  </p:cNvSpPr>
                  <p:nvPr/>
                </p:nvSpPr>
                <p:spPr bwMode="auto">
                  <a:xfrm>
                    <a:off x="871" y="3328"/>
                    <a:ext cx="113" cy="258"/>
                  </a:xfrm>
                  <a:custGeom>
                    <a:avLst/>
                    <a:gdLst>
                      <a:gd name="T0" fmla="*/ 15 w 224"/>
                      <a:gd name="T1" fmla="*/ 0 h 516"/>
                      <a:gd name="T2" fmla="*/ 0 w 224"/>
                      <a:gd name="T3" fmla="*/ 0 h 516"/>
                      <a:gd name="T4" fmla="*/ 2 w 224"/>
                      <a:gd name="T5" fmla="*/ 1 h 516"/>
                      <a:gd name="T6" fmla="*/ 3 w 224"/>
                      <a:gd name="T7" fmla="*/ 1 h 516"/>
                      <a:gd name="T8" fmla="*/ 4 w 224"/>
                      <a:gd name="T9" fmla="*/ 2 h 516"/>
                      <a:gd name="T10" fmla="*/ 4 w 224"/>
                      <a:gd name="T11" fmla="*/ 2 h 516"/>
                      <a:gd name="T12" fmla="*/ 5 w 224"/>
                      <a:gd name="T13" fmla="*/ 3 h 516"/>
                      <a:gd name="T14" fmla="*/ 6 w 224"/>
                      <a:gd name="T15" fmla="*/ 4 h 516"/>
                      <a:gd name="T16" fmla="*/ 6 w 224"/>
                      <a:gd name="T17" fmla="*/ 4 h 516"/>
                      <a:gd name="T18" fmla="*/ 7 w 224"/>
                      <a:gd name="T19" fmla="*/ 5 h 516"/>
                      <a:gd name="T20" fmla="*/ 7 w 224"/>
                      <a:gd name="T21" fmla="*/ 6 h 516"/>
                      <a:gd name="T22" fmla="*/ 8 w 224"/>
                      <a:gd name="T23" fmla="*/ 7 h 516"/>
                      <a:gd name="T24" fmla="*/ 8 w 224"/>
                      <a:gd name="T25" fmla="*/ 7 h 516"/>
                      <a:gd name="T26" fmla="*/ 8 w 224"/>
                      <a:gd name="T27" fmla="*/ 8 h 516"/>
                      <a:gd name="T28" fmla="*/ 9 w 224"/>
                      <a:gd name="T29" fmla="*/ 9 h 516"/>
                      <a:gd name="T30" fmla="*/ 11 w 224"/>
                      <a:gd name="T31" fmla="*/ 20 h 516"/>
                      <a:gd name="T32" fmla="*/ 12 w 224"/>
                      <a:gd name="T33" fmla="*/ 24 h 516"/>
                      <a:gd name="T34" fmla="*/ 12 w 224"/>
                      <a:gd name="T35" fmla="*/ 27 h 516"/>
                      <a:gd name="T36" fmla="*/ 13 w 224"/>
                      <a:gd name="T37" fmla="*/ 30 h 516"/>
                      <a:gd name="T38" fmla="*/ 14 w 224"/>
                      <a:gd name="T39" fmla="*/ 33 h 516"/>
                      <a:gd name="T40" fmla="*/ 15 w 224"/>
                      <a:gd name="T41" fmla="*/ 33 h 516"/>
                      <a:gd name="T42" fmla="*/ 15 w 224"/>
                      <a:gd name="T43" fmla="*/ 0 h 51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6">
                        <a:moveTo>
                          <a:pt x="222" y="0"/>
                        </a:moveTo>
                        <a:lnTo>
                          <a:pt x="0" y="0"/>
                        </a:lnTo>
                        <a:lnTo>
                          <a:pt x="25" y="7"/>
                        </a:lnTo>
                        <a:lnTo>
                          <a:pt x="39" y="13"/>
                        </a:lnTo>
                        <a:lnTo>
                          <a:pt x="50" y="20"/>
                        </a:lnTo>
                        <a:lnTo>
                          <a:pt x="63" y="29"/>
                        </a:lnTo>
                        <a:lnTo>
                          <a:pt x="74" y="39"/>
                        </a:lnTo>
                        <a:lnTo>
                          <a:pt x="83" y="49"/>
                        </a:lnTo>
                        <a:lnTo>
                          <a:pt x="93" y="60"/>
                        </a:lnTo>
                        <a:lnTo>
                          <a:pt x="99" y="70"/>
                        </a:lnTo>
                        <a:lnTo>
                          <a:pt x="105" y="83"/>
                        </a:lnTo>
                        <a:lnTo>
                          <a:pt x="112" y="97"/>
                        </a:lnTo>
                        <a:lnTo>
                          <a:pt x="119" y="112"/>
                        </a:lnTo>
                        <a:lnTo>
                          <a:pt x="123" y="126"/>
                        </a:lnTo>
                        <a:lnTo>
                          <a:pt x="129" y="139"/>
                        </a:lnTo>
                        <a:lnTo>
                          <a:pt x="165" y="308"/>
                        </a:lnTo>
                        <a:lnTo>
                          <a:pt x="179" y="379"/>
                        </a:lnTo>
                        <a:lnTo>
                          <a:pt x="188" y="425"/>
                        </a:lnTo>
                        <a:lnTo>
                          <a:pt x="199" y="472"/>
                        </a:lnTo>
                        <a:lnTo>
                          <a:pt x="215" y="516"/>
                        </a:lnTo>
                        <a:lnTo>
                          <a:pt x="224" y="516"/>
                        </a:lnTo>
                        <a:lnTo>
                          <a:pt x="22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3532" name="Group 79"/>
                <p:cNvGrpSpPr>
                  <a:grpSpLocks/>
                </p:cNvGrpSpPr>
                <p:nvPr/>
              </p:nvGrpSpPr>
              <p:grpSpPr bwMode="auto">
                <a:xfrm>
                  <a:off x="1365" y="3330"/>
                  <a:ext cx="112" cy="257"/>
                  <a:chOff x="1365" y="3330"/>
                  <a:chExt cx="112" cy="257"/>
                </a:xfrm>
              </p:grpSpPr>
              <p:sp>
                <p:nvSpPr>
                  <p:cNvPr id="63533" name="Arc 80"/>
                  <p:cNvSpPr>
                    <a:spLocks/>
                  </p:cNvSpPr>
                  <p:nvPr/>
                </p:nvSpPr>
                <p:spPr bwMode="auto">
                  <a:xfrm>
                    <a:off x="1369" y="3341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</a:path>
                      <a:path w="21600" h="432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E0E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534" name="Freeform 81"/>
                  <p:cNvSpPr>
                    <a:spLocks/>
                  </p:cNvSpPr>
                  <p:nvPr/>
                </p:nvSpPr>
                <p:spPr bwMode="auto">
                  <a:xfrm>
                    <a:off x="1365" y="3330"/>
                    <a:ext cx="112" cy="257"/>
                  </a:xfrm>
                  <a:custGeom>
                    <a:avLst/>
                    <a:gdLst>
                      <a:gd name="T0" fmla="*/ 1 w 224"/>
                      <a:gd name="T1" fmla="*/ 0 h 516"/>
                      <a:gd name="T2" fmla="*/ 14 w 224"/>
                      <a:gd name="T3" fmla="*/ 0 h 516"/>
                      <a:gd name="T4" fmla="*/ 13 w 224"/>
                      <a:gd name="T5" fmla="*/ 0 h 516"/>
                      <a:gd name="T6" fmla="*/ 12 w 224"/>
                      <a:gd name="T7" fmla="*/ 0 h 516"/>
                      <a:gd name="T8" fmla="*/ 11 w 224"/>
                      <a:gd name="T9" fmla="*/ 1 h 516"/>
                      <a:gd name="T10" fmla="*/ 11 w 224"/>
                      <a:gd name="T11" fmla="*/ 1 h 516"/>
                      <a:gd name="T12" fmla="*/ 10 w 224"/>
                      <a:gd name="T13" fmla="*/ 2 h 516"/>
                      <a:gd name="T14" fmla="*/ 9 w 224"/>
                      <a:gd name="T15" fmla="*/ 3 h 516"/>
                      <a:gd name="T16" fmla="*/ 9 w 224"/>
                      <a:gd name="T17" fmla="*/ 3 h 516"/>
                      <a:gd name="T18" fmla="*/ 8 w 224"/>
                      <a:gd name="T19" fmla="*/ 4 h 516"/>
                      <a:gd name="T20" fmla="*/ 8 w 224"/>
                      <a:gd name="T21" fmla="*/ 5 h 516"/>
                      <a:gd name="T22" fmla="*/ 7 w 224"/>
                      <a:gd name="T23" fmla="*/ 6 h 516"/>
                      <a:gd name="T24" fmla="*/ 7 w 224"/>
                      <a:gd name="T25" fmla="*/ 7 h 516"/>
                      <a:gd name="T26" fmla="*/ 7 w 224"/>
                      <a:gd name="T27" fmla="*/ 7 h 516"/>
                      <a:gd name="T28" fmla="*/ 6 w 224"/>
                      <a:gd name="T29" fmla="*/ 8 h 516"/>
                      <a:gd name="T30" fmla="*/ 4 w 224"/>
                      <a:gd name="T31" fmla="*/ 19 h 516"/>
                      <a:gd name="T32" fmla="*/ 3 w 224"/>
                      <a:gd name="T33" fmla="*/ 23 h 516"/>
                      <a:gd name="T34" fmla="*/ 3 w 224"/>
                      <a:gd name="T35" fmla="*/ 26 h 516"/>
                      <a:gd name="T36" fmla="*/ 2 w 224"/>
                      <a:gd name="T37" fmla="*/ 29 h 516"/>
                      <a:gd name="T38" fmla="*/ 1 w 224"/>
                      <a:gd name="T39" fmla="*/ 32 h 516"/>
                      <a:gd name="T40" fmla="*/ 0 w 224"/>
                      <a:gd name="T41" fmla="*/ 32 h 516"/>
                      <a:gd name="T42" fmla="*/ 1 w 224"/>
                      <a:gd name="T43" fmla="*/ 0 h 51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6">
                        <a:moveTo>
                          <a:pt x="2" y="0"/>
                        </a:moveTo>
                        <a:lnTo>
                          <a:pt x="224" y="0"/>
                        </a:lnTo>
                        <a:lnTo>
                          <a:pt x="199" y="7"/>
                        </a:lnTo>
                        <a:lnTo>
                          <a:pt x="186" y="14"/>
                        </a:lnTo>
                        <a:lnTo>
                          <a:pt x="174" y="20"/>
                        </a:lnTo>
                        <a:lnTo>
                          <a:pt x="161" y="29"/>
                        </a:lnTo>
                        <a:lnTo>
                          <a:pt x="150" y="39"/>
                        </a:lnTo>
                        <a:lnTo>
                          <a:pt x="141" y="49"/>
                        </a:lnTo>
                        <a:lnTo>
                          <a:pt x="131" y="60"/>
                        </a:lnTo>
                        <a:lnTo>
                          <a:pt x="126" y="70"/>
                        </a:lnTo>
                        <a:lnTo>
                          <a:pt x="119" y="84"/>
                        </a:lnTo>
                        <a:lnTo>
                          <a:pt x="112" y="97"/>
                        </a:lnTo>
                        <a:lnTo>
                          <a:pt x="106" y="113"/>
                        </a:lnTo>
                        <a:lnTo>
                          <a:pt x="101" y="126"/>
                        </a:lnTo>
                        <a:lnTo>
                          <a:pt x="96" y="140"/>
                        </a:lnTo>
                        <a:lnTo>
                          <a:pt x="59" y="309"/>
                        </a:lnTo>
                        <a:lnTo>
                          <a:pt x="45" y="379"/>
                        </a:lnTo>
                        <a:lnTo>
                          <a:pt x="37" y="426"/>
                        </a:lnTo>
                        <a:lnTo>
                          <a:pt x="25" y="472"/>
                        </a:lnTo>
                        <a:lnTo>
                          <a:pt x="9" y="516"/>
                        </a:lnTo>
                        <a:lnTo>
                          <a:pt x="0" y="516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grpSp>
          <p:nvGrpSpPr>
            <p:cNvPr id="63499" name="Group 82"/>
            <p:cNvGrpSpPr>
              <a:grpSpLocks/>
            </p:cNvGrpSpPr>
            <p:nvPr/>
          </p:nvGrpSpPr>
          <p:grpSpPr bwMode="auto">
            <a:xfrm>
              <a:off x="1058" y="2823"/>
              <a:ext cx="231" cy="175"/>
              <a:chOff x="1058" y="2823"/>
              <a:chExt cx="231" cy="175"/>
            </a:xfrm>
          </p:grpSpPr>
          <p:sp>
            <p:nvSpPr>
              <p:cNvPr id="63526" name="Freeform 83"/>
              <p:cNvSpPr>
                <a:spLocks/>
              </p:cNvSpPr>
              <p:nvPr/>
            </p:nvSpPr>
            <p:spPr bwMode="auto">
              <a:xfrm>
                <a:off x="1058" y="2823"/>
                <a:ext cx="231" cy="175"/>
              </a:xfrm>
              <a:custGeom>
                <a:avLst/>
                <a:gdLst>
                  <a:gd name="T0" fmla="*/ 9 w 463"/>
                  <a:gd name="T1" fmla="*/ 22 h 349"/>
                  <a:gd name="T2" fmla="*/ 9 w 463"/>
                  <a:gd name="T3" fmla="*/ 17 h 349"/>
                  <a:gd name="T4" fmla="*/ 3 w 463"/>
                  <a:gd name="T5" fmla="*/ 17 h 349"/>
                  <a:gd name="T6" fmla="*/ 2 w 463"/>
                  <a:gd name="T7" fmla="*/ 17 h 349"/>
                  <a:gd name="T8" fmla="*/ 2 w 463"/>
                  <a:gd name="T9" fmla="*/ 17 h 349"/>
                  <a:gd name="T10" fmla="*/ 1 w 463"/>
                  <a:gd name="T11" fmla="*/ 17 h 349"/>
                  <a:gd name="T12" fmla="*/ 1 w 463"/>
                  <a:gd name="T13" fmla="*/ 16 h 349"/>
                  <a:gd name="T14" fmla="*/ 0 w 463"/>
                  <a:gd name="T15" fmla="*/ 16 h 349"/>
                  <a:gd name="T16" fmla="*/ 0 w 463"/>
                  <a:gd name="T17" fmla="*/ 15 h 349"/>
                  <a:gd name="T18" fmla="*/ 0 w 463"/>
                  <a:gd name="T19" fmla="*/ 15 h 349"/>
                  <a:gd name="T20" fmla="*/ 0 w 463"/>
                  <a:gd name="T21" fmla="*/ 14 h 349"/>
                  <a:gd name="T22" fmla="*/ 0 w 463"/>
                  <a:gd name="T23" fmla="*/ 14 h 349"/>
                  <a:gd name="T24" fmla="*/ 0 w 463"/>
                  <a:gd name="T25" fmla="*/ 13 h 349"/>
                  <a:gd name="T26" fmla="*/ 0 w 463"/>
                  <a:gd name="T27" fmla="*/ 12 h 349"/>
                  <a:gd name="T28" fmla="*/ 0 w 463"/>
                  <a:gd name="T29" fmla="*/ 12 h 349"/>
                  <a:gd name="T30" fmla="*/ 1 w 463"/>
                  <a:gd name="T31" fmla="*/ 11 h 349"/>
                  <a:gd name="T32" fmla="*/ 1 w 463"/>
                  <a:gd name="T33" fmla="*/ 10 h 349"/>
                  <a:gd name="T34" fmla="*/ 2 w 463"/>
                  <a:gd name="T35" fmla="*/ 10 h 349"/>
                  <a:gd name="T36" fmla="*/ 2 w 463"/>
                  <a:gd name="T37" fmla="*/ 10 h 349"/>
                  <a:gd name="T38" fmla="*/ 3 w 463"/>
                  <a:gd name="T39" fmla="*/ 9 h 349"/>
                  <a:gd name="T40" fmla="*/ 9 w 463"/>
                  <a:gd name="T41" fmla="*/ 9 h 349"/>
                  <a:gd name="T42" fmla="*/ 9 w 463"/>
                  <a:gd name="T43" fmla="*/ 5 h 349"/>
                  <a:gd name="T44" fmla="*/ 9 w 463"/>
                  <a:gd name="T45" fmla="*/ 5 h 349"/>
                  <a:gd name="T46" fmla="*/ 9 w 463"/>
                  <a:gd name="T47" fmla="*/ 4 h 349"/>
                  <a:gd name="T48" fmla="*/ 10 w 463"/>
                  <a:gd name="T49" fmla="*/ 3 h 349"/>
                  <a:gd name="T50" fmla="*/ 10 w 463"/>
                  <a:gd name="T51" fmla="*/ 2 h 349"/>
                  <a:gd name="T52" fmla="*/ 11 w 463"/>
                  <a:gd name="T53" fmla="*/ 2 h 349"/>
                  <a:gd name="T54" fmla="*/ 12 w 463"/>
                  <a:gd name="T55" fmla="*/ 1 h 349"/>
                  <a:gd name="T56" fmla="*/ 12 w 463"/>
                  <a:gd name="T57" fmla="*/ 1 h 349"/>
                  <a:gd name="T58" fmla="*/ 13 w 463"/>
                  <a:gd name="T59" fmla="*/ 1 h 349"/>
                  <a:gd name="T60" fmla="*/ 14 w 463"/>
                  <a:gd name="T61" fmla="*/ 0 h 349"/>
                  <a:gd name="T62" fmla="*/ 15 w 463"/>
                  <a:gd name="T63" fmla="*/ 0 h 349"/>
                  <a:gd name="T64" fmla="*/ 16 w 463"/>
                  <a:gd name="T65" fmla="*/ 1 h 349"/>
                  <a:gd name="T66" fmla="*/ 16 w 463"/>
                  <a:gd name="T67" fmla="*/ 1 h 349"/>
                  <a:gd name="T68" fmla="*/ 17 w 463"/>
                  <a:gd name="T69" fmla="*/ 1 h 349"/>
                  <a:gd name="T70" fmla="*/ 18 w 463"/>
                  <a:gd name="T71" fmla="*/ 2 h 349"/>
                  <a:gd name="T72" fmla="*/ 18 w 463"/>
                  <a:gd name="T73" fmla="*/ 3 h 349"/>
                  <a:gd name="T74" fmla="*/ 19 w 463"/>
                  <a:gd name="T75" fmla="*/ 3 h 349"/>
                  <a:gd name="T76" fmla="*/ 19 w 463"/>
                  <a:gd name="T77" fmla="*/ 4 h 349"/>
                  <a:gd name="T78" fmla="*/ 19 w 463"/>
                  <a:gd name="T79" fmla="*/ 5 h 349"/>
                  <a:gd name="T80" fmla="*/ 20 w 463"/>
                  <a:gd name="T81" fmla="*/ 5 h 349"/>
                  <a:gd name="T82" fmla="*/ 20 w 463"/>
                  <a:gd name="T83" fmla="*/ 9 h 349"/>
                  <a:gd name="T84" fmla="*/ 25 w 463"/>
                  <a:gd name="T85" fmla="*/ 9 h 349"/>
                  <a:gd name="T86" fmla="*/ 26 w 463"/>
                  <a:gd name="T87" fmla="*/ 10 h 349"/>
                  <a:gd name="T88" fmla="*/ 26 w 463"/>
                  <a:gd name="T89" fmla="*/ 10 h 349"/>
                  <a:gd name="T90" fmla="*/ 27 w 463"/>
                  <a:gd name="T91" fmla="*/ 10 h 349"/>
                  <a:gd name="T92" fmla="*/ 27 w 463"/>
                  <a:gd name="T93" fmla="*/ 11 h 349"/>
                  <a:gd name="T94" fmla="*/ 28 w 463"/>
                  <a:gd name="T95" fmla="*/ 11 h 349"/>
                  <a:gd name="T96" fmla="*/ 28 w 463"/>
                  <a:gd name="T97" fmla="*/ 12 h 349"/>
                  <a:gd name="T98" fmla="*/ 28 w 463"/>
                  <a:gd name="T99" fmla="*/ 13 h 349"/>
                  <a:gd name="T100" fmla="*/ 28 w 463"/>
                  <a:gd name="T101" fmla="*/ 13 h 349"/>
                  <a:gd name="T102" fmla="*/ 28 w 463"/>
                  <a:gd name="T103" fmla="*/ 14 h 349"/>
                  <a:gd name="T104" fmla="*/ 28 w 463"/>
                  <a:gd name="T105" fmla="*/ 15 h 349"/>
                  <a:gd name="T106" fmla="*/ 28 w 463"/>
                  <a:gd name="T107" fmla="*/ 15 h 349"/>
                  <a:gd name="T108" fmla="*/ 27 w 463"/>
                  <a:gd name="T109" fmla="*/ 16 h 349"/>
                  <a:gd name="T110" fmla="*/ 27 w 463"/>
                  <a:gd name="T111" fmla="*/ 17 h 349"/>
                  <a:gd name="T112" fmla="*/ 26 w 463"/>
                  <a:gd name="T113" fmla="*/ 17 h 349"/>
                  <a:gd name="T114" fmla="*/ 25 w 463"/>
                  <a:gd name="T115" fmla="*/ 17 h 349"/>
                  <a:gd name="T116" fmla="*/ 20 w 463"/>
                  <a:gd name="T117" fmla="*/ 17 h 349"/>
                  <a:gd name="T118" fmla="*/ 20 w 463"/>
                  <a:gd name="T119" fmla="*/ 22 h 349"/>
                  <a:gd name="T120" fmla="*/ 9 w 463"/>
                  <a:gd name="T121" fmla="*/ 22 h 34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63" h="349">
                    <a:moveTo>
                      <a:pt x="148" y="347"/>
                    </a:moveTo>
                    <a:lnTo>
                      <a:pt x="148" y="271"/>
                    </a:lnTo>
                    <a:lnTo>
                      <a:pt x="57" y="271"/>
                    </a:lnTo>
                    <a:lnTo>
                      <a:pt x="47" y="267"/>
                    </a:lnTo>
                    <a:lnTo>
                      <a:pt x="38" y="265"/>
                    </a:lnTo>
                    <a:lnTo>
                      <a:pt x="29" y="259"/>
                    </a:lnTo>
                    <a:lnTo>
                      <a:pt x="20" y="253"/>
                    </a:lnTo>
                    <a:lnTo>
                      <a:pt x="12" y="245"/>
                    </a:lnTo>
                    <a:lnTo>
                      <a:pt x="7" y="236"/>
                    </a:lnTo>
                    <a:lnTo>
                      <a:pt x="3" y="229"/>
                    </a:lnTo>
                    <a:lnTo>
                      <a:pt x="0" y="219"/>
                    </a:lnTo>
                    <a:lnTo>
                      <a:pt x="0" y="209"/>
                    </a:lnTo>
                    <a:lnTo>
                      <a:pt x="0" y="199"/>
                    </a:lnTo>
                    <a:lnTo>
                      <a:pt x="3" y="188"/>
                    </a:lnTo>
                    <a:lnTo>
                      <a:pt x="10" y="177"/>
                    </a:lnTo>
                    <a:lnTo>
                      <a:pt x="18" y="167"/>
                    </a:lnTo>
                    <a:lnTo>
                      <a:pt x="27" y="158"/>
                    </a:lnTo>
                    <a:lnTo>
                      <a:pt x="38" y="150"/>
                    </a:lnTo>
                    <a:lnTo>
                      <a:pt x="46" y="145"/>
                    </a:lnTo>
                    <a:lnTo>
                      <a:pt x="56" y="141"/>
                    </a:lnTo>
                    <a:lnTo>
                      <a:pt x="150" y="141"/>
                    </a:lnTo>
                    <a:lnTo>
                      <a:pt x="150" y="73"/>
                    </a:lnTo>
                    <a:lnTo>
                      <a:pt x="154" y="65"/>
                    </a:lnTo>
                    <a:lnTo>
                      <a:pt x="159" y="53"/>
                    </a:lnTo>
                    <a:lnTo>
                      <a:pt x="165" y="43"/>
                    </a:lnTo>
                    <a:lnTo>
                      <a:pt x="174" y="32"/>
                    </a:lnTo>
                    <a:lnTo>
                      <a:pt x="184" y="22"/>
                    </a:lnTo>
                    <a:lnTo>
                      <a:pt x="194" y="14"/>
                    </a:lnTo>
                    <a:lnTo>
                      <a:pt x="202" y="9"/>
                    </a:lnTo>
                    <a:lnTo>
                      <a:pt x="215" y="3"/>
                    </a:lnTo>
                    <a:lnTo>
                      <a:pt x="228" y="0"/>
                    </a:lnTo>
                    <a:lnTo>
                      <a:pt x="241" y="0"/>
                    </a:lnTo>
                    <a:lnTo>
                      <a:pt x="256" y="2"/>
                    </a:lnTo>
                    <a:lnTo>
                      <a:pt x="268" y="8"/>
                    </a:lnTo>
                    <a:lnTo>
                      <a:pt x="278" y="13"/>
                    </a:lnTo>
                    <a:lnTo>
                      <a:pt x="289" y="22"/>
                    </a:lnTo>
                    <a:lnTo>
                      <a:pt x="301" y="33"/>
                    </a:lnTo>
                    <a:lnTo>
                      <a:pt x="310" y="43"/>
                    </a:lnTo>
                    <a:lnTo>
                      <a:pt x="315" y="53"/>
                    </a:lnTo>
                    <a:lnTo>
                      <a:pt x="319" y="65"/>
                    </a:lnTo>
                    <a:lnTo>
                      <a:pt x="321" y="78"/>
                    </a:lnTo>
                    <a:lnTo>
                      <a:pt x="321" y="140"/>
                    </a:lnTo>
                    <a:lnTo>
                      <a:pt x="410" y="140"/>
                    </a:lnTo>
                    <a:lnTo>
                      <a:pt x="420" y="145"/>
                    </a:lnTo>
                    <a:lnTo>
                      <a:pt x="429" y="150"/>
                    </a:lnTo>
                    <a:lnTo>
                      <a:pt x="438" y="157"/>
                    </a:lnTo>
                    <a:lnTo>
                      <a:pt x="447" y="166"/>
                    </a:lnTo>
                    <a:lnTo>
                      <a:pt x="454" y="175"/>
                    </a:lnTo>
                    <a:lnTo>
                      <a:pt x="459" y="185"/>
                    </a:lnTo>
                    <a:lnTo>
                      <a:pt x="461" y="196"/>
                    </a:lnTo>
                    <a:lnTo>
                      <a:pt x="463" y="206"/>
                    </a:lnTo>
                    <a:lnTo>
                      <a:pt x="463" y="218"/>
                    </a:lnTo>
                    <a:lnTo>
                      <a:pt x="459" y="228"/>
                    </a:lnTo>
                    <a:lnTo>
                      <a:pt x="454" y="239"/>
                    </a:lnTo>
                    <a:lnTo>
                      <a:pt x="447" y="248"/>
                    </a:lnTo>
                    <a:lnTo>
                      <a:pt x="439" y="257"/>
                    </a:lnTo>
                    <a:lnTo>
                      <a:pt x="429" y="263"/>
                    </a:lnTo>
                    <a:lnTo>
                      <a:pt x="409" y="271"/>
                    </a:lnTo>
                    <a:lnTo>
                      <a:pt x="321" y="271"/>
                    </a:lnTo>
                    <a:lnTo>
                      <a:pt x="321" y="349"/>
                    </a:lnTo>
                    <a:lnTo>
                      <a:pt x="148" y="347"/>
                    </a:lnTo>
                    <a:close/>
                  </a:path>
                </a:pathLst>
              </a:custGeom>
              <a:solidFill>
                <a:srgbClr val="E0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3527" name="Oval 84"/>
              <p:cNvSpPr>
                <a:spLocks noChangeArrowheads="1"/>
              </p:cNvSpPr>
              <p:nvPr/>
            </p:nvSpPr>
            <p:spPr bwMode="auto">
              <a:xfrm>
                <a:off x="1142" y="2895"/>
                <a:ext cx="66" cy="66"/>
              </a:xfrm>
              <a:prstGeom prst="ellipse">
                <a:avLst/>
              </a:prstGeom>
              <a:solidFill>
                <a:srgbClr val="FFA04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3500" name="Rectangle 85"/>
            <p:cNvSpPr>
              <a:spLocks noChangeArrowheads="1"/>
            </p:cNvSpPr>
            <p:nvPr/>
          </p:nvSpPr>
          <p:spPr bwMode="auto">
            <a:xfrm>
              <a:off x="976" y="2985"/>
              <a:ext cx="397" cy="945"/>
            </a:xfrm>
            <a:prstGeom prst="rect">
              <a:avLst/>
            </a:prstGeom>
            <a:solidFill>
              <a:srgbClr val="FF8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3501" name="Group 86"/>
            <p:cNvGrpSpPr>
              <a:grpSpLocks/>
            </p:cNvGrpSpPr>
            <p:nvPr/>
          </p:nvGrpSpPr>
          <p:grpSpPr bwMode="auto">
            <a:xfrm>
              <a:off x="1029" y="3009"/>
              <a:ext cx="282" cy="872"/>
              <a:chOff x="1029" y="3009"/>
              <a:chExt cx="282" cy="872"/>
            </a:xfrm>
          </p:grpSpPr>
          <p:grpSp>
            <p:nvGrpSpPr>
              <p:cNvPr id="63502" name="Group 87"/>
              <p:cNvGrpSpPr>
                <a:grpSpLocks/>
              </p:cNvGrpSpPr>
              <p:nvPr/>
            </p:nvGrpSpPr>
            <p:grpSpPr bwMode="auto">
              <a:xfrm>
                <a:off x="1036" y="3009"/>
                <a:ext cx="275" cy="263"/>
                <a:chOff x="1036" y="3009"/>
                <a:chExt cx="275" cy="263"/>
              </a:xfrm>
            </p:grpSpPr>
            <p:sp>
              <p:nvSpPr>
                <p:cNvPr id="63519" name="Freeform 88"/>
                <p:cNvSpPr>
                  <a:spLocks/>
                </p:cNvSpPr>
                <p:nvPr/>
              </p:nvSpPr>
              <p:spPr bwMode="auto">
                <a:xfrm>
                  <a:off x="1036" y="3009"/>
                  <a:ext cx="275" cy="249"/>
                </a:xfrm>
                <a:custGeom>
                  <a:avLst/>
                  <a:gdLst>
                    <a:gd name="T0" fmla="*/ 0 w 550"/>
                    <a:gd name="T1" fmla="*/ 10 h 499"/>
                    <a:gd name="T2" fmla="*/ 1 w 550"/>
                    <a:gd name="T3" fmla="*/ 9 h 499"/>
                    <a:gd name="T4" fmla="*/ 1 w 550"/>
                    <a:gd name="T5" fmla="*/ 8 h 499"/>
                    <a:gd name="T6" fmla="*/ 1 w 550"/>
                    <a:gd name="T7" fmla="*/ 7 h 499"/>
                    <a:gd name="T8" fmla="*/ 2 w 550"/>
                    <a:gd name="T9" fmla="*/ 6 h 499"/>
                    <a:gd name="T10" fmla="*/ 2 w 550"/>
                    <a:gd name="T11" fmla="*/ 6 h 499"/>
                    <a:gd name="T12" fmla="*/ 3 w 550"/>
                    <a:gd name="T13" fmla="*/ 5 h 499"/>
                    <a:gd name="T14" fmla="*/ 4 w 550"/>
                    <a:gd name="T15" fmla="*/ 4 h 499"/>
                    <a:gd name="T16" fmla="*/ 4 w 550"/>
                    <a:gd name="T17" fmla="*/ 3 h 499"/>
                    <a:gd name="T18" fmla="*/ 6 w 550"/>
                    <a:gd name="T19" fmla="*/ 3 h 499"/>
                    <a:gd name="T20" fmla="*/ 7 w 550"/>
                    <a:gd name="T21" fmla="*/ 2 h 499"/>
                    <a:gd name="T22" fmla="*/ 8 w 550"/>
                    <a:gd name="T23" fmla="*/ 1 h 499"/>
                    <a:gd name="T24" fmla="*/ 10 w 550"/>
                    <a:gd name="T25" fmla="*/ 1 h 499"/>
                    <a:gd name="T26" fmla="*/ 11 w 550"/>
                    <a:gd name="T27" fmla="*/ 0 h 499"/>
                    <a:gd name="T28" fmla="*/ 13 w 550"/>
                    <a:gd name="T29" fmla="*/ 0 h 499"/>
                    <a:gd name="T30" fmla="*/ 15 w 550"/>
                    <a:gd name="T31" fmla="*/ 0 h 499"/>
                    <a:gd name="T32" fmla="*/ 16 w 550"/>
                    <a:gd name="T33" fmla="*/ 0 h 499"/>
                    <a:gd name="T34" fmla="*/ 17 w 550"/>
                    <a:gd name="T35" fmla="*/ 0 h 499"/>
                    <a:gd name="T36" fmla="*/ 19 w 550"/>
                    <a:gd name="T37" fmla="*/ 0 h 499"/>
                    <a:gd name="T38" fmla="*/ 20 w 550"/>
                    <a:gd name="T39" fmla="*/ 0 h 499"/>
                    <a:gd name="T40" fmla="*/ 21 w 550"/>
                    <a:gd name="T41" fmla="*/ 0 h 499"/>
                    <a:gd name="T42" fmla="*/ 23 w 550"/>
                    <a:gd name="T43" fmla="*/ 0 h 499"/>
                    <a:gd name="T44" fmla="*/ 24 w 550"/>
                    <a:gd name="T45" fmla="*/ 0 h 499"/>
                    <a:gd name="T46" fmla="*/ 25 w 550"/>
                    <a:gd name="T47" fmla="*/ 1 h 499"/>
                    <a:gd name="T48" fmla="*/ 26 w 550"/>
                    <a:gd name="T49" fmla="*/ 1 h 499"/>
                    <a:gd name="T50" fmla="*/ 28 w 550"/>
                    <a:gd name="T51" fmla="*/ 2 h 499"/>
                    <a:gd name="T52" fmla="*/ 29 w 550"/>
                    <a:gd name="T53" fmla="*/ 2 h 499"/>
                    <a:gd name="T54" fmla="*/ 29 w 550"/>
                    <a:gd name="T55" fmla="*/ 3 h 499"/>
                    <a:gd name="T56" fmla="*/ 30 w 550"/>
                    <a:gd name="T57" fmla="*/ 3 h 499"/>
                    <a:gd name="T58" fmla="*/ 31 w 550"/>
                    <a:gd name="T59" fmla="*/ 4 h 499"/>
                    <a:gd name="T60" fmla="*/ 32 w 550"/>
                    <a:gd name="T61" fmla="*/ 4 h 499"/>
                    <a:gd name="T62" fmla="*/ 32 w 550"/>
                    <a:gd name="T63" fmla="*/ 5 h 499"/>
                    <a:gd name="T64" fmla="*/ 33 w 550"/>
                    <a:gd name="T65" fmla="*/ 6 h 499"/>
                    <a:gd name="T66" fmla="*/ 34 w 550"/>
                    <a:gd name="T67" fmla="*/ 7 h 499"/>
                    <a:gd name="T68" fmla="*/ 34 w 550"/>
                    <a:gd name="T69" fmla="*/ 7 h 499"/>
                    <a:gd name="T70" fmla="*/ 34 w 550"/>
                    <a:gd name="T71" fmla="*/ 8 h 499"/>
                    <a:gd name="T72" fmla="*/ 35 w 550"/>
                    <a:gd name="T73" fmla="*/ 9 h 499"/>
                    <a:gd name="T74" fmla="*/ 35 w 550"/>
                    <a:gd name="T75" fmla="*/ 10 h 499"/>
                    <a:gd name="T76" fmla="*/ 35 w 550"/>
                    <a:gd name="T77" fmla="*/ 31 h 499"/>
                    <a:gd name="T78" fmla="*/ 1 w 550"/>
                    <a:gd name="T79" fmla="*/ 31 h 499"/>
                    <a:gd name="T80" fmla="*/ 0 w 550"/>
                    <a:gd name="T81" fmla="*/ 10 h 49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550" h="499">
                      <a:moveTo>
                        <a:pt x="0" y="171"/>
                      </a:moveTo>
                      <a:lnTo>
                        <a:pt x="1" y="156"/>
                      </a:lnTo>
                      <a:lnTo>
                        <a:pt x="5" y="139"/>
                      </a:lnTo>
                      <a:lnTo>
                        <a:pt x="12" y="125"/>
                      </a:lnTo>
                      <a:lnTo>
                        <a:pt x="21" y="110"/>
                      </a:lnTo>
                      <a:lnTo>
                        <a:pt x="29" y="99"/>
                      </a:lnTo>
                      <a:lnTo>
                        <a:pt x="38" y="88"/>
                      </a:lnTo>
                      <a:lnTo>
                        <a:pt x="49" y="76"/>
                      </a:lnTo>
                      <a:lnTo>
                        <a:pt x="63" y="63"/>
                      </a:lnTo>
                      <a:lnTo>
                        <a:pt x="81" y="52"/>
                      </a:lnTo>
                      <a:lnTo>
                        <a:pt x="103" y="40"/>
                      </a:lnTo>
                      <a:lnTo>
                        <a:pt x="124" y="30"/>
                      </a:lnTo>
                      <a:lnTo>
                        <a:pt x="150" y="21"/>
                      </a:lnTo>
                      <a:lnTo>
                        <a:pt x="173" y="13"/>
                      </a:lnTo>
                      <a:lnTo>
                        <a:pt x="201" y="8"/>
                      </a:lnTo>
                      <a:lnTo>
                        <a:pt x="225" y="3"/>
                      </a:lnTo>
                      <a:lnTo>
                        <a:pt x="245" y="2"/>
                      </a:lnTo>
                      <a:lnTo>
                        <a:pt x="269" y="0"/>
                      </a:lnTo>
                      <a:lnTo>
                        <a:pt x="293" y="0"/>
                      </a:lnTo>
                      <a:lnTo>
                        <a:pt x="312" y="2"/>
                      </a:lnTo>
                      <a:lnTo>
                        <a:pt x="332" y="4"/>
                      </a:lnTo>
                      <a:lnTo>
                        <a:pt x="354" y="9"/>
                      </a:lnTo>
                      <a:lnTo>
                        <a:pt x="374" y="13"/>
                      </a:lnTo>
                      <a:lnTo>
                        <a:pt x="396" y="20"/>
                      </a:lnTo>
                      <a:lnTo>
                        <a:pt x="414" y="27"/>
                      </a:lnTo>
                      <a:lnTo>
                        <a:pt x="434" y="35"/>
                      </a:lnTo>
                      <a:lnTo>
                        <a:pt x="449" y="42"/>
                      </a:lnTo>
                      <a:lnTo>
                        <a:pt x="461" y="50"/>
                      </a:lnTo>
                      <a:lnTo>
                        <a:pt x="473" y="58"/>
                      </a:lnTo>
                      <a:lnTo>
                        <a:pt x="487" y="67"/>
                      </a:lnTo>
                      <a:lnTo>
                        <a:pt x="499" y="77"/>
                      </a:lnTo>
                      <a:lnTo>
                        <a:pt x="511" y="90"/>
                      </a:lnTo>
                      <a:lnTo>
                        <a:pt x="521" y="102"/>
                      </a:lnTo>
                      <a:lnTo>
                        <a:pt x="529" y="113"/>
                      </a:lnTo>
                      <a:lnTo>
                        <a:pt x="536" y="123"/>
                      </a:lnTo>
                      <a:lnTo>
                        <a:pt x="541" y="135"/>
                      </a:lnTo>
                      <a:lnTo>
                        <a:pt x="546" y="146"/>
                      </a:lnTo>
                      <a:lnTo>
                        <a:pt x="550" y="160"/>
                      </a:lnTo>
                      <a:lnTo>
                        <a:pt x="550" y="499"/>
                      </a:lnTo>
                      <a:lnTo>
                        <a:pt x="1" y="497"/>
                      </a:lnTo>
                      <a:lnTo>
                        <a:pt x="0" y="171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63520" name="Group 89"/>
                <p:cNvGrpSpPr>
                  <a:grpSpLocks/>
                </p:cNvGrpSpPr>
                <p:nvPr/>
              </p:nvGrpSpPr>
              <p:grpSpPr bwMode="auto">
                <a:xfrm>
                  <a:off x="1036" y="3022"/>
                  <a:ext cx="275" cy="250"/>
                  <a:chOff x="1036" y="3022"/>
                  <a:chExt cx="275" cy="250"/>
                </a:xfrm>
              </p:grpSpPr>
              <p:sp>
                <p:nvSpPr>
                  <p:cNvPr id="63521" name="Freeform 90"/>
                  <p:cNvSpPr>
                    <a:spLocks/>
                  </p:cNvSpPr>
                  <p:nvPr/>
                </p:nvSpPr>
                <p:spPr bwMode="auto">
                  <a:xfrm>
                    <a:off x="1036" y="3022"/>
                    <a:ext cx="275" cy="250"/>
                  </a:xfrm>
                  <a:custGeom>
                    <a:avLst/>
                    <a:gdLst>
                      <a:gd name="T0" fmla="*/ 0 w 550"/>
                      <a:gd name="T1" fmla="*/ 11 h 498"/>
                      <a:gd name="T2" fmla="*/ 1 w 550"/>
                      <a:gd name="T3" fmla="*/ 10 h 498"/>
                      <a:gd name="T4" fmla="*/ 1 w 550"/>
                      <a:gd name="T5" fmla="*/ 9 h 498"/>
                      <a:gd name="T6" fmla="*/ 1 w 550"/>
                      <a:gd name="T7" fmla="*/ 8 h 498"/>
                      <a:gd name="T8" fmla="*/ 2 w 550"/>
                      <a:gd name="T9" fmla="*/ 7 h 498"/>
                      <a:gd name="T10" fmla="*/ 2 w 550"/>
                      <a:gd name="T11" fmla="*/ 7 h 498"/>
                      <a:gd name="T12" fmla="*/ 3 w 550"/>
                      <a:gd name="T13" fmla="*/ 6 h 498"/>
                      <a:gd name="T14" fmla="*/ 4 w 550"/>
                      <a:gd name="T15" fmla="*/ 5 h 498"/>
                      <a:gd name="T16" fmla="*/ 4 w 550"/>
                      <a:gd name="T17" fmla="*/ 4 h 498"/>
                      <a:gd name="T18" fmla="*/ 6 w 550"/>
                      <a:gd name="T19" fmla="*/ 4 h 498"/>
                      <a:gd name="T20" fmla="*/ 7 w 550"/>
                      <a:gd name="T21" fmla="*/ 3 h 498"/>
                      <a:gd name="T22" fmla="*/ 8 w 550"/>
                      <a:gd name="T23" fmla="*/ 2 h 498"/>
                      <a:gd name="T24" fmla="*/ 10 w 550"/>
                      <a:gd name="T25" fmla="*/ 2 h 498"/>
                      <a:gd name="T26" fmla="*/ 11 w 550"/>
                      <a:gd name="T27" fmla="*/ 1 h 498"/>
                      <a:gd name="T28" fmla="*/ 13 w 550"/>
                      <a:gd name="T29" fmla="*/ 1 h 498"/>
                      <a:gd name="T30" fmla="*/ 15 w 550"/>
                      <a:gd name="T31" fmla="*/ 1 h 498"/>
                      <a:gd name="T32" fmla="*/ 16 w 550"/>
                      <a:gd name="T33" fmla="*/ 1 h 498"/>
                      <a:gd name="T34" fmla="*/ 17 w 550"/>
                      <a:gd name="T35" fmla="*/ 0 h 498"/>
                      <a:gd name="T36" fmla="*/ 19 w 550"/>
                      <a:gd name="T37" fmla="*/ 0 h 498"/>
                      <a:gd name="T38" fmla="*/ 20 w 550"/>
                      <a:gd name="T39" fmla="*/ 1 h 498"/>
                      <a:gd name="T40" fmla="*/ 21 w 550"/>
                      <a:gd name="T41" fmla="*/ 1 h 498"/>
                      <a:gd name="T42" fmla="*/ 23 w 550"/>
                      <a:gd name="T43" fmla="*/ 1 h 498"/>
                      <a:gd name="T44" fmla="*/ 24 w 550"/>
                      <a:gd name="T45" fmla="*/ 1 h 498"/>
                      <a:gd name="T46" fmla="*/ 25 w 550"/>
                      <a:gd name="T47" fmla="*/ 2 h 498"/>
                      <a:gd name="T48" fmla="*/ 26 w 550"/>
                      <a:gd name="T49" fmla="*/ 2 h 498"/>
                      <a:gd name="T50" fmla="*/ 28 w 550"/>
                      <a:gd name="T51" fmla="*/ 3 h 498"/>
                      <a:gd name="T52" fmla="*/ 29 w 550"/>
                      <a:gd name="T53" fmla="*/ 3 h 498"/>
                      <a:gd name="T54" fmla="*/ 29 w 550"/>
                      <a:gd name="T55" fmla="*/ 4 h 498"/>
                      <a:gd name="T56" fmla="*/ 30 w 550"/>
                      <a:gd name="T57" fmla="*/ 4 h 498"/>
                      <a:gd name="T58" fmla="*/ 31 w 550"/>
                      <a:gd name="T59" fmla="*/ 5 h 498"/>
                      <a:gd name="T60" fmla="*/ 32 w 550"/>
                      <a:gd name="T61" fmla="*/ 5 h 498"/>
                      <a:gd name="T62" fmla="*/ 32 w 550"/>
                      <a:gd name="T63" fmla="*/ 6 h 498"/>
                      <a:gd name="T64" fmla="*/ 33 w 550"/>
                      <a:gd name="T65" fmla="*/ 7 h 498"/>
                      <a:gd name="T66" fmla="*/ 34 w 550"/>
                      <a:gd name="T67" fmla="*/ 8 h 498"/>
                      <a:gd name="T68" fmla="*/ 34 w 550"/>
                      <a:gd name="T69" fmla="*/ 8 h 498"/>
                      <a:gd name="T70" fmla="*/ 34 w 550"/>
                      <a:gd name="T71" fmla="*/ 9 h 498"/>
                      <a:gd name="T72" fmla="*/ 35 w 550"/>
                      <a:gd name="T73" fmla="*/ 10 h 498"/>
                      <a:gd name="T74" fmla="*/ 35 w 550"/>
                      <a:gd name="T75" fmla="*/ 10 h 498"/>
                      <a:gd name="T76" fmla="*/ 35 w 550"/>
                      <a:gd name="T77" fmla="*/ 32 h 498"/>
                      <a:gd name="T78" fmla="*/ 1 w 550"/>
                      <a:gd name="T79" fmla="*/ 32 h 498"/>
                      <a:gd name="T80" fmla="*/ 0 w 550"/>
                      <a:gd name="T81" fmla="*/ 11 h 49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550" h="498">
                        <a:moveTo>
                          <a:pt x="0" y="170"/>
                        </a:moveTo>
                        <a:lnTo>
                          <a:pt x="1" y="155"/>
                        </a:lnTo>
                        <a:lnTo>
                          <a:pt x="5" y="139"/>
                        </a:lnTo>
                        <a:lnTo>
                          <a:pt x="12" y="124"/>
                        </a:lnTo>
                        <a:lnTo>
                          <a:pt x="21" y="110"/>
                        </a:lnTo>
                        <a:lnTo>
                          <a:pt x="29" y="99"/>
                        </a:lnTo>
                        <a:lnTo>
                          <a:pt x="38" y="88"/>
                        </a:lnTo>
                        <a:lnTo>
                          <a:pt x="49" y="75"/>
                        </a:lnTo>
                        <a:lnTo>
                          <a:pt x="63" y="63"/>
                        </a:lnTo>
                        <a:lnTo>
                          <a:pt x="81" y="52"/>
                        </a:lnTo>
                        <a:lnTo>
                          <a:pt x="103" y="40"/>
                        </a:lnTo>
                        <a:lnTo>
                          <a:pt x="124" y="30"/>
                        </a:lnTo>
                        <a:lnTo>
                          <a:pt x="150" y="21"/>
                        </a:lnTo>
                        <a:lnTo>
                          <a:pt x="173" y="13"/>
                        </a:lnTo>
                        <a:lnTo>
                          <a:pt x="201" y="7"/>
                        </a:lnTo>
                        <a:lnTo>
                          <a:pt x="225" y="3"/>
                        </a:lnTo>
                        <a:lnTo>
                          <a:pt x="245" y="2"/>
                        </a:lnTo>
                        <a:lnTo>
                          <a:pt x="269" y="0"/>
                        </a:lnTo>
                        <a:lnTo>
                          <a:pt x="293" y="0"/>
                        </a:lnTo>
                        <a:lnTo>
                          <a:pt x="312" y="2"/>
                        </a:lnTo>
                        <a:lnTo>
                          <a:pt x="332" y="4"/>
                        </a:lnTo>
                        <a:lnTo>
                          <a:pt x="354" y="8"/>
                        </a:lnTo>
                        <a:lnTo>
                          <a:pt x="374" y="13"/>
                        </a:lnTo>
                        <a:lnTo>
                          <a:pt x="396" y="20"/>
                        </a:lnTo>
                        <a:lnTo>
                          <a:pt x="414" y="26"/>
                        </a:lnTo>
                        <a:lnTo>
                          <a:pt x="434" y="35"/>
                        </a:lnTo>
                        <a:lnTo>
                          <a:pt x="449" y="42"/>
                        </a:lnTo>
                        <a:lnTo>
                          <a:pt x="461" y="50"/>
                        </a:lnTo>
                        <a:lnTo>
                          <a:pt x="473" y="57"/>
                        </a:lnTo>
                        <a:lnTo>
                          <a:pt x="487" y="66"/>
                        </a:lnTo>
                        <a:lnTo>
                          <a:pt x="499" y="76"/>
                        </a:lnTo>
                        <a:lnTo>
                          <a:pt x="511" y="90"/>
                        </a:lnTo>
                        <a:lnTo>
                          <a:pt x="521" y="102"/>
                        </a:lnTo>
                        <a:lnTo>
                          <a:pt x="529" y="113"/>
                        </a:lnTo>
                        <a:lnTo>
                          <a:pt x="536" y="123"/>
                        </a:lnTo>
                        <a:lnTo>
                          <a:pt x="541" y="134"/>
                        </a:lnTo>
                        <a:lnTo>
                          <a:pt x="546" y="145"/>
                        </a:lnTo>
                        <a:lnTo>
                          <a:pt x="550" y="159"/>
                        </a:lnTo>
                        <a:lnTo>
                          <a:pt x="550" y="498"/>
                        </a:lnTo>
                        <a:lnTo>
                          <a:pt x="1" y="49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E07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522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1054" y="3033"/>
                    <a:ext cx="235" cy="236"/>
                  </a:xfrm>
                  <a:prstGeom prst="ellipse">
                    <a:avLst/>
                  </a:prstGeom>
                  <a:solidFill>
                    <a:srgbClr val="FF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it-IT" altLang="it-IT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63523" name="Group 92"/>
                  <p:cNvGrpSpPr>
                    <a:grpSpLocks/>
                  </p:cNvGrpSpPr>
                  <p:nvPr/>
                </p:nvGrpSpPr>
                <p:grpSpPr bwMode="auto">
                  <a:xfrm>
                    <a:off x="1187" y="3056"/>
                    <a:ext cx="42" cy="38"/>
                    <a:chOff x="1187" y="3056"/>
                    <a:chExt cx="42" cy="38"/>
                  </a:xfrm>
                </p:grpSpPr>
                <p:sp>
                  <p:nvSpPr>
                    <p:cNvPr id="63524" name="Oval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7" y="3056"/>
                      <a:ext cx="27" cy="27"/>
                    </a:xfrm>
                    <a:prstGeom prst="ellipse">
                      <a:avLst/>
                    </a:prstGeom>
                    <a:solidFill>
                      <a:srgbClr val="FF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3525" name="Oval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8" y="3072"/>
                      <a:ext cx="21" cy="22"/>
                    </a:xfrm>
                    <a:prstGeom prst="ellipse">
                      <a:avLst/>
                    </a:prstGeom>
                    <a:solidFill>
                      <a:srgbClr val="FF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63503" name="Group 95"/>
              <p:cNvGrpSpPr>
                <a:grpSpLocks/>
              </p:cNvGrpSpPr>
              <p:nvPr/>
            </p:nvGrpSpPr>
            <p:grpSpPr bwMode="auto">
              <a:xfrm>
                <a:off x="1029" y="3325"/>
                <a:ext cx="275" cy="260"/>
                <a:chOff x="1029" y="3325"/>
                <a:chExt cx="275" cy="260"/>
              </a:xfrm>
            </p:grpSpPr>
            <p:sp>
              <p:nvSpPr>
                <p:cNvPr id="63512" name="Freeform 96"/>
                <p:cNvSpPr>
                  <a:spLocks/>
                </p:cNvSpPr>
                <p:nvPr/>
              </p:nvSpPr>
              <p:spPr bwMode="auto">
                <a:xfrm>
                  <a:off x="1029" y="3325"/>
                  <a:ext cx="275" cy="249"/>
                </a:xfrm>
                <a:custGeom>
                  <a:avLst/>
                  <a:gdLst>
                    <a:gd name="T0" fmla="*/ 0 w 551"/>
                    <a:gd name="T1" fmla="*/ 10 h 499"/>
                    <a:gd name="T2" fmla="*/ 0 w 551"/>
                    <a:gd name="T3" fmla="*/ 9 h 499"/>
                    <a:gd name="T4" fmla="*/ 0 w 551"/>
                    <a:gd name="T5" fmla="*/ 8 h 499"/>
                    <a:gd name="T6" fmla="*/ 0 w 551"/>
                    <a:gd name="T7" fmla="*/ 7 h 499"/>
                    <a:gd name="T8" fmla="*/ 1 w 551"/>
                    <a:gd name="T9" fmla="*/ 6 h 499"/>
                    <a:gd name="T10" fmla="*/ 1 w 551"/>
                    <a:gd name="T11" fmla="*/ 6 h 499"/>
                    <a:gd name="T12" fmla="*/ 2 w 551"/>
                    <a:gd name="T13" fmla="*/ 5 h 499"/>
                    <a:gd name="T14" fmla="*/ 3 w 551"/>
                    <a:gd name="T15" fmla="*/ 4 h 499"/>
                    <a:gd name="T16" fmla="*/ 4 w 551"/>
                    <a:gd name="T17" fmla="*/ 4 h 499"/>
                    <a:gd name="T18" fmla="*/ 5 w 551"/>
                    <a:gd name="T19" fmla="*/ 3 h 499"/>
                    <a:gd name="T20" fmla="*/ 6 w 551"/>
                    <a:gd name="T21" fmla="*/ 2 h 499"/>
                    <a:gd name="T22" fmla="*/ 7 w 551"/>
                    <a:gd name="T23" fmla="*/ 1 h 499"/>
                    <a:gd name="T24" fmla="*/ 9 w 551"/>
                    <a:gd name="T25" fmla="*/ 1 h 499"/>
                    <a:gd name="T26" fmla="*/ 10 w 551"/>
                    <a:gd name="T27" fmla="*/ 0 h 499"/>
                    <a:gd name="T28" fmla="*/ 12 w 551"/>
                    <a:gd name="T29" fmla="*/ 0 h 499"/>
                    <a:gd name="T30" fmla="*/ 14 w 551"/>
                    <a:gd name="T31" fmla="*/ 0 h 499"/>
                    <a:gd name="T32" fmla="*/ 15 w 551"/>
                    <a:gd name="T33" fmla="*/ 0 h 499"/>
                    <a:gd name="T34" fmla="*/ 16 w 551"/>
                    <a:gd name="T35" fmla="*/ 0 h 499"/>
                    <a:gd name="T36" fmla="*/ 18 w 551"/>
                    <a:gd name="T37" fmla="*/ 0 h 499"/>
                    <a:gd name="T38" fmla="*/ 19 w 551"/>
                    <a:gd name="T39" fmla="*/ 0 h 499"/>
                    <a:gd name="T40" fmla="*/ 20 w 551"/>
                    <a:gd name="T41" fmla="*/ 0 h 499"/>
                    <a:gd name="T42" fmla="*/ 22 w 551"/>
                    <a:gd name="T43" fmla="*/ 0 h 499"/>
                    <a:gd name="T44" fmla="*/ 23 w 551"/>
                    <a:gd name="T45" fmla="*/ 0 h 499"/>
                    <a:gd name="T46" fmla="*/ 24 w 551"/>
                    <a:gd name="T47" fmla="*/ 1 h 499"/>
                    <a:gd name="T48" fmla="*/ 25 w 551"/>
                    <a:gd name="T49" fmla="*/ 1 h 499"/>
                    <a:gd name="T50" fmla="*/ 27 w 551"/>
                    <a:gd name="T51" fmla="*/ 2 h 499"/>
                    <a:gd name="T52" fmla="*/ 28 w 551"/>
                    <a:gd name="T53" fmla="*/ 2 h 499"/>
                    <a:gd name="T54" fmla="*/ 28 w 551"/>
                    <a:gd name="T55" fmla="*/ 3 h 499"/>
                    <a:gd name="T56" fmla="*/ 29 w 551"/>
                    <a:gd name="T57" fmla="*/ 3 h 499"/>
                    <a:gd name="T58" fmla="*/ 30 w 551"/>
                    <a:gd name="T59" fmla="*/ 4 h 499"/>
                    <a:gd name="T60" fmla="*/ 31 w 551"/>
                    <a:gd name="T61" fmla="*/ 4 h 499"/>
                    <a:gd name="T62" fmla="*/ 32 w 551"/>
                    <a:gd name="T63" fmla="*/ 5 h 499"/>
                    <a:gd name="T64" fmla="*/ 32 w 551"/>
                    <a:gd name="T65" fmla="*/ 6 h 499"/>
                    <a:gd name="T66" fmla="*/ 33 w 551"/>
                    <a:gd name="T67" fmla="*/ 7 h 499"/>
                    <a:gd name="T68" fmla="*/ 33 w 551"/>
                    <a:gd name="T69" fmla="*/ 7 h 499"/>
                    <a:gd name="T70" fmla="*/ 33 w 551"/>
                    <a:gd name="T71" fmla="*/ 8 h 499"/>
                    <a:gd name="T72" fmla="*/ 34 w 551"/>
                    <a:gd name="T73" fmla="*/ 9 h 499"/>
                    <a:gd name="T74" fmla="*/ 34 w 551"/>
                    <a:gd name="T75" fmla="*/ 10 h 499"/>
                    <a:gd name="T76" fmla="*/ 34 w 551"/>
                    <a:gd name="T77" fmla="*/ 31 h 499"/>
                    <a:gd name="T78" fmla="*/ 0 w 551"/>
                    <a:gd name="T79" fmla="*/ 31 h 499"/>
                    <a:gd name="T80" fmla="*/ 0 w 551"/>
                    <a:gd name="T81" fmla="*/ 10 h 49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551" h="499">
                      <a:moveTo>
                        <a:pt x="0" y="172"/>
                      </a:moveTo>
                      <a:lnTo>
                        <a:pt x="1" y="156"/>
                      </a:lnTo>
                      <a:lnTo>
                        <a:pt x="6" y="139"/>
                      </a:lnTo>
                      <a:lnTo>
                        <a:pt x="13" y="125"/>
                      </a:lnTo>
                      <a:lnTo>
                        <a:pt x="21" y="111"/>
                      </a:lnTo>
                      <a:lnTo>
                        <a:pt x="29" y="99"/>
                      </a:lnTo>
                      <a:lnTo>
                        <a:pt x="38" y="88"/>
                      </a:lnTo>
                      <a:lnTo>
                        <a:pt x="49" y="76"/>
                      </a:lnTo>
                      <a:lnTo>
                        <a:pt x="64" y="64"/>
                      </a:lnTo>
                      <a:lnTo>
                        <a:pt x="81" y="53"/>
                      </a:lnTo>
                      <a:lnTo>
                        <a:pt x="104" y="40"/>
                      </a:lnTo>
                      <a:lnTo>
                        <a:pt x="125" y="30"/>
                      </a:lnTo>
                      <a:lnTo>
                        <a:pt x="150" y="21"/>
                      </a:lnTo>
                      <a:lnTo>
                        <a:pt x="175" y="14"/>
                      </a:lnTo>
                      <a:lnTo>
                        <a:pt x="202" y="8"/>
                      </a:lnTo>
                      <a:lnTo>
                        <a:pt x="226" y="4"/>
                      </a:lnTo>
                      <a:lnTo>
                        <a:pt x="246" y="2"/>
                      </a:lnTo>
                      <a:lnTo>
                        <a:pt x="269" y="0"/>
                      </a:lnTo>
                      <a:lnTo>
                        <a:pt x="294" y="0"/>
                      </a:lnTo>
                      <a:lnTo>
                        <a:pt x="313" y="2"/>
                      </a:lnTo>
                      <a:lnTo>
                        <a:pt x="333" y="5"/>
                      </a:lnTo>
                      <a:lnTo>
                        <a:pt x="355" y="9"/>
                      </a:lnTo>
                      <a:lnTo>
                        <a:pt x="375" y="14"/>
                      </a:lnTo>
                      <a:lnTo>
                        <a:pt x="396" y="20"/>
                      </a:lnTo>
                      <a:lnTo>
                        <a:pt x="415" y="27"/>
                      </a:lnTo>
                      <a:lnTo>
                        <a:pt x="435" y="36"/>
                      </a:lnTo>
                      <a:lnTo>
                        <a:pt x="449" y="43"/>
                      </a:lnTo>
                      <a:lnTo>
                        <a:pt x="462" y="50"/>
                      </a:lnTo>
                      <a:lnTo>
                        <a:pt x="474" y="58"/>
                      </a:lnTo>
                      <a:lnTo>
                        <a:pt x="487" y="67"/>
                      </a:lnTo>
                      <a:lnTo>
                        <a:pt x="499" y="77"/>
                      </a:lnTo>
                      <a:lnTo>
                        <a:pt x="512" y="90"/>
                      </a:lnTo>
                      <a:lnTo>
                        <a:pt x="522" y="103"/>
                      </a:lnTo>
                      <a:lnTo>
                        <a:pt x="529" y="114"/>
                      </a:lnTo>
                      <a:lnTo>
                        <a:pt x="536" y="124"/>
                      </a:lnTo>
                      <a:lnTo>
                        <a:pt x="542" y="135"/>
                      </a:lnTo>
                      <a:lnTo>
                        <a:pt x="546" y="146"/>
                      </a:lnTo>
                      <a:lnTo>
                        <a:pt x="551" y="161"/>
                      </a:lnTo>
                      <a:lnTo>
                        <a:pt x="551" y="499"/>
                      </a:lnTo>
                      <a:lnTo>
                        <a:pt x="1" y="497"/>
                      </a:lnTo>
                      <a:lnTo>
                        <a:pt x="0" y="172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63513" name="Group 97"/>
                <p:cNvGrpSpPr>
                  <a:grpSpLocks/>
                </p:cNvGrpSpPr>
                <p:nvPr/>
              </p:nvGrpSpPr>
              <p:grpSpPr bwMode="auto">
                <a:xfrm>
                  <a:off x="1029" y="3335"/>
                  <a:ext cx="275" cy="250"/>
                  <a:chOff x="1029" y="3335"/>
                  <a:chExt cx="275" cy="250"/>
                </a:xfrm>
              </p:grpSpPr>
              <p:sp>
                <p:nvSpPr>
                  <p:cNvPr id="63514" name="Freeform 98"/>
                  <p:cNvSpPr>
                    <a:spLocks/>
                  </p:cNvSpPr>
                  <p:nvPr/>
                </p:nvSpPr>
                <p:spPr bwMode="auto">
                  <a:xfrm>
                    <a:off x="1029" y="3335"/>
                    <a:ext cx="275" cy="250"/>
                  </a:xfrm>
                  <a:custGeom>
                    <a:avLst/>
                    <a:gdLst>
                      <a:gd name="T0" fmla="*/ 0 w 551"/>
                      <a:gd name="T1" fmla="*/ 11 h 499"/>
                      <a:gd name="T2" fmla="*/ 0 w 551"/>
                      <a:gd name="T3" fmla="*/ 10 h 499"/>
                      <a:gd name="T4" fmla="*/ 0 w 551"/>
                      <a:gd name="T5" fmla="*/ 9 h 499"/>
                      <a:gd name="T6" fmla="*/ 0 w 551"/>
                      <a:gd name="T7" fmla="*/ 8 h 499"/>
                      <a:gd name="T8" fmla="*/ 1 w 551"/>
                      <a:gd name="T9" fmla="*/ 7 h 499"/>
                      <a:gd name="T10" fmla="*/ 1 w 551"/>
                      <a:gd name="T11" fmla="*/ 7 h 499"/>
                      <a:gd name="T12" fmla="*/ 2 w 551"/>
                      <a:gd name="T13" fmla="*/ 6 h 499"/>
                      <a:gd name="T14" fmla="*/ 3 w 551"/>
                      <a:gd name="T15" fmla="*/ 5 h 499"/>
                      <a:gd name="T16" fmla="*/ 4 w 551"/>
                      <a:gd name="T17" fmla="*/ 4 h 499"/>
                      <a:gd name="T18" fmla="*/ 5 w 551"/>
                      <a:gd name="T19" fmla="*/ 4 h 499"/>
                      <a:gd name="T20" fmla="*/ 6 w 551"/>
                      <a:gd name="T21" fmla="*/ 3 h 499"/>
                      <a:gd name="T22" fmla="*/ 7 w 551"/>
                      <a:gd name="T23" fmla="*/ 2 h 499"/>
                      <a:gd name="T24" fmla="*/ 9 w 551"/>
                      <a:gd name="T25" fmla="*/ 2 h 499"/>
                      <a:gd name="T26" fmla="*/ 10 w 551"/>
                      <a:gd name="T27" fmla="*/ 1 h 499"/>
                      <a:gd name="T28" fmla="*/ 12 w 551"/>
                      <a:gd name="T29" fmla="*/ 1 h 499"/>
                      <a:gd name="T30" fmla="*/ 14 w 551"/>
                      <a:gd name="T31" fmla="*/ 1 h 499"/>
                      <a:gd name="T32" fmla="*/ 15 w 551"/>
                      <a:gd name="T33" fmla="*/ 1 h 499"/>
                      <a:gd name="T34" fmla="*/ 16 w 551"/>
                      <a:gd name="T35" fmla="*/ 0 h 499"/>
                      <a:gd name="T36" fmla="*/ 18 w 551"/>
                      <a:gd name="T37" fmla="*/ 0 h 499"/>
                      <a:gd name="T38" fmla="*/ 19 w 551"/>
                      <a:gd name="T39" fmla="*/ 1 h 499"/>
                      <a:gd name="T40" fmla="*/ 20 w 551"/>
                      <a:gd name="T41" fmla="*/ 1 h 499"/>
                      <a:gd name="T42" fmla="*/ 22 w 551"/>
                      <a:gd name="T43" fmla="*/ 1 h 499"/>
                      <a:gd name="T44" fmla="*/ 23 w 551"/>
                      <a:gd name="T45" fmla="*/ 1 h 499"/>
                      <a:gd name="T46" fmla="*/ 24 w 551"/>
                      <a:gd name="T47" fmla="*/ 2 h 499"/>
                      <a:gd name="T48" fmla="*/ 25 w 551"/>
                      <a:gd name="T49" fmla="*/ 2 h 499"/>
                      <a:gd name="T50" fmla="*/ 27 w 551"/>
                      <a:gd name="T51" fmla="*/ 3 h 499"/>
                      <a:gd name="T52" fmla="*/ 28 w 551"/>
                      <a:gd name="T53" fmla="*/ 3 h 499"/>
                      <a:gd name="T54" fmla="*/ 28 w 551"/>
                      <a:gd name="T55" fmla="*/ 4 h 499"/>
                      <a:gd name="T56" fmla="*/ 29 w 551"/>
                      <a:gd name="T57" fmla="*/ 4 h 499"/>
                      <a:gd name="T58" fmla="*/ 30 w 551"/>
                      <a:gd name="T59" fmla="*/ 5 h 499"/>
                      <a:gd name="T60" fmla="*/ 31 w 551"/>
                      <a:gd name="T61" fmla="*/ 5 h 499"/>
                      <a:gd name="T62" fmla="*/ 32 w 551"/>
                      <a:gd name="T63" fmla="*/ 6 h 499"/>
                      <a:gd name="T64" fmla="*/ 32 w 551"/>
                      <a:gd name="T65" fmla="*/ 7 h 499"/>
                      <a:gd name="T66" fmla="*/ 33 w 551"/>
                      <a:gd name="T67" fmla="*/ 8 h 499"/>
                      <a:gd name="T68" fmla="*/ 33 w 551"/>
                      <a:gd name="T69" fmla="*/ 8 h 499"/>
                      <a:gd name="T70" fmla="*/ 33 w 551"/>
                      <a:gd name="T71" fmla="*/ 9 h 499"/>
                      <a:gd name="T72" fmla="*/ 34 w 551"/>
                      <a:gd name="T73" fmla="*/ 10 h 499"/>
                      <a:gd name="T74" fmla="*/ 34 w 551"/>
                      <a:gd name="T75" fmla="*/ 11 h 499"/>
                      <a:gd name="T76" fmla="*/ 34 w 551"/>
                      <a:gd name="T77" fmla="*/ 32 h 499"/>
                      <a:gd name="T78" fmla="*/ 0 w 551"/>
                      <a:gd name="T79" fmla="*/ 32 h 499"/>
                      <a:gd name="T80" fmla="*/ 0 w 551"/>
                      <a:gd name="T81" fmla="*/ 11 h 49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551" h="499">
                        <a:moveTo>
                          <a:pt x="0" y="172"/>
                        </a:moveTo>
                        <a:lnTo>
                          <a:pt x="2" y="156"/>
                        </a:lnTo>
                        <a:lnTo>
                          <a:pt x="6" y="140"/>
                        </a:lnTo>
                        <a:lnTo>
                          <a:pt x="13" y="125"/>
                        </a:lnTo>
                        <a:lnTo>
                          <a:pt x="22" y="111"/>
                        </a:lnTo>
                        <a:lnTo>
                          <a:pt x="29" y="100"/>
                        </a:lnTo>
                        <a:lnTo>
                          <a:pt x="38" y="88"/>
                        </a:lnTo>
                        <a:lnTo>
                          <a:pt x="49" y="76"/>
                        </a:lnTo>
                        <a:lnTo>
                          <a:pt x="64" y="64"/>
                        </a:lnTo>
                        <a:lnTo>
                          <a:pt x="82" y="53"/>
                        </a:lnTo>
                        <a:lnTo>
                          <a:pt x="104" y="41"/>
                        </a:lnTo>
                        <a:lnTo>
                          <a:pt x="125" y="31"/>
                        </a:lnTo>
                        <a:lnTo>
                          <a:pt x="151" y="22"/>
                        </a:lnTo>
                        <a:lnTo>
                          <a:pt x="175" y="14"/>
                        </a:lnTo>
                        <a:lnTo>
                          <a:pt x="202" y="8"/>
                        </a:lnTo>
                        <a:lnTo>
                          <a:pt x="226" y="4"/>
                        </a:lnTo>
                        <a:lnTo>
                          <a:pt x="246" y="3"/>
                        </a:lnTo>
                        <a:lnTo>
                          <a:pt x="269" y="0"/>
                        </a:lnTo>
                        <a:lnTo>
                          <a:pt x="294" y="0"/>
                        </a:lnTo>
                        <a:lnTo>
                          <a:pt x="313" y="3"/>
                        </a:lnTo>
                        <a:lnTo>
                          <a:pt x="333" y="5"/>
                        </a:lnTo>
                        <a:lnTo>
                          <a:pt x="355" y="9"/>
                        </a:lnTo>
                        <a:lnTo>
                          <a:pt x="375" y="14"/>
                        </a:lnTo>
                        <a:lnTo>
                          <a:pt x="396" y="20"/>
                        </a:lnTo>
                        <a:lnTo>
                          <a:pt x="415" y="27"/>
                        </a:lnTo>
                        <a:lnTo>
                          <a:pt x="435" y="36"/>
                        </a:lnTo>
                        <a:lnTo>
                          <a:pt x="450" y="43"/>
                        </a:lnTo>
                        <a:lnTo>
                          <a:pt x="462" y="51"/>
                        </a:lnTo>
                        <a:lnTo>
                          <a:pt x="474" y="58"/>
                        </a:lnTo>
                        <a:lnTo>
                          <a:pt x="487" y="67"/>
                        </a:lnTo>
                        <a:lnTo>
                          <a:pt x="500" y="77"/>
                        </a:lnTo>
                        <a:lnTo>
                          <a:pt x="512" y="91"/>
                        </a:lnTo>
                        <a:lnTo>
                          <a:pt x="522" y="103"/>
                        </a:lnTo>
                        <a:lnTo>
                          <a:pt x="530" y="114"/>
                        </a:lnTo>
                        <a:lnTo>
                          <a:pt x="536" y="124"/>
                        </a:lnTo>
                        <a:lnTo>
                          <a:pt x="542" y="135"/>
                        </a:lnTo>
                        <a:lnTo>
                          <a:pt x="546" y="146"/>
                        </a:lnTo>
                        <a:lnTo>
                          <a:pt x="551" y="161"/>
                        </a:lnTo>
                        <a:lnTo>
                          <a:pt x="551" y="499"/>
                        </a:lnTo>
                        <a:lnTo>
                          <a:pt x="2" y="497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E07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515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1047" y="3346"/>
                    <a:ext cx="235" cy="236"/>
                  </a:xfrm>
                  <a:prstGeom prst="ellipse">
                    <a:avLst/>
                  </a:prstGeom>
                  <a:solidFill>
                    <a:srgbClr val="E0E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it-IT" altLang="it-IT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63516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1180" y="3369"/>
                    <a:ext cx="43" cy="38"/>
                    <a:chOff x="1180" y="3369"/>
                    <a:chExt cx="43" cy="38"/>
                  </a:xfrm>
                </p:grpSpPr>
                <p:sp>
                  <p:nvSpPr>
                    <p:cNvPr id="63517" name="Oval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0" y="3369"/>
                      <a:ext cx="27" cy="27"/>
                    </a:xfrm>
                    <a:prstGeom prst="ellipse">
                      <a:avLst/>
                    </a:prstGeom>
                    <a:solidFill>
                      <a:srgbClr val="FFFF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3518" name="Oval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1" y="3385"/>
                      <a:ext cx="22" cy="22"/>
                    </a:xfrm>
                    <a:prstGeom prst="ellipse">
                      <a:avLst/>
                    </a:prstGeom>
                    <a:solidFill>
                      <a:srgbClr val="FFFF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63504" name="Group 103"/>
              <p:cNvGrpSpPr>
                <a:grpSpLocks/>
              </p:cNvGrpSpPr>
              <p:nvPr/>
            </p:nvGrpSpPr>
            <p:grpSpPr bwMode="auto">
              <a:xfrm>
                <a:off x="1035" y="3623"/>
                <a:ext cx="276" cy="258"/>
                <a:chOff x="1035" y="3623"/>
                <a:chExt cx="276" cy="258"/>
              </a:xfrm>
            </p:grpSpPr>
            <p:sp>
              <p:nvSpPr>
                <p:cNvPr id="63505" name="Freeform 104"/>
                <p:cNvSpPr>
                  <a:spLocks/>
                </p:cNvSpPr>
                <p:nvPr/>
              </p:nvSpPr>
              <p:spPr bwMode="auto">
                <a:xfrm>
                  <a:off x="1035" y="3623"/>
                  <a:ext cx="275" cy="249"/>
                </a:xfrm>
                <a:custGeom>
                  <a:avLst/>
                  <a:gdLst>
                    <a:gd name="T0" fmla="*/ 0 w 550"/>
                    <a:gd name="T1" fmla="*/ 11 h 498"/>
                    <a:gd name="T2" fmla="*/ 1 w 550"/>
                    <a:gd name="T3" fmla="*/ 10 h 498"/>
                    <a:gd name="T4" fmla="*/ 1 w 550"/>
                    <a:gd name="T5" fmla="*/ 9 h 498"/>
                    <a:gd name="T6" fmla="*/ 1 w 550"/>
                    <a:gd name="T7" fmla="*/ 8 h 498"/>
                    <a:gd name="T8" fmla="*/ 2 w 550"/>
                    <a:gd name="T9" fmla="*/ 7 h 498"/>
                    <a:gd name="T10" fmla="*/ 2 w 550"/>
                    <a:gd name="T11" fmla="*/ 7 h 498"/>
                    <a:gd name="T12" fmla="*/ 3 w 550"/>
                    <a:gd name="T13" fmla="*/ 6 h 498"/>
                    <a:gd name="T14" fmla="*/ 4 w 550"/>
                    <a:gd name="T15" fmla="*/ 5 h 498"/>
                    <a:gd name="T16" fmla="*/ 4 w 550"/>
                    <a:gd name="T17" fmla="*/ 4 h 498"/>
                    <a:gd name="T18" fmla="*/ 6 w 550"/>
                    <a:gd name="T19" fmla="*/ 4 h 498"/>
                    <a:gd name="T20" fmla="*/ 7 w 550"/>
                    <a:gd name="T21" fmla="*/ 3 h 498"/>
                    <a:gd name="T22" fmla="*/ 8 w 550"/>
                    <a:gd name="T23" fmla="*/ 2 h 498"/>
                    <a:gd name="T24" fmla="*/ 10 w 550"/>
                    <a:gd name="T25" fmla="*/ 2 h 498"/>
                    <a:gd name="T26" fmla="*/ 11 w 550"/>
                    <a:gd name="T27" fmla="*/ 1 h 498"/>
                    <a:gd name="T28" fmla="*/ 13 w 550"/>
                    <a:gd name="T29" fmla="*/ 1 h 498"/>
                    <a:gd name="T30" fmla="*/ 15 w 550"/>
                    <a:gd name="T31" fmla="*/ 1 h 498"/>
                    <a:gd name="T32" fmla="*/ 16 w 550"/>
                    <a:gd name="T33" fmla="*/ 1 h 498"/>
                    <a:gd name="T34" fmla="*/ 17 w 550"/>
                    <a:gd name="T35" fmla="*/ 0 h 498"/>
                    <a:gd name="T36" fmla="*/ 19 w 550"/>
                    <a:gd name="T37" fmla="*/ 0 h 498"/>
                    <a:gd name="T38" fmla="*/ 20 w 550"/>
                    <a:gd name="T39" fmla="*/ 1 h 498"/>
                    <a:gd name="T40" fmla="*/ 21 w 550"/>
                    <a:gd name="T41" fmla="*/ 1 h 498"/>
                    <a:gd name="T42" fmla="*/ 23 w 550"/>
                    <a:gd name="T43" fmla="*/ 1 h 498"/>
                    <a:gd name="T44" fmla="*/ 24 w 550"/>
                    <a:gd name="T45" fmla="*/ 1 h 498"/>
                    <a:gd name="T46" fmla="*/ 25 w 550"/>
                    <a:gd name="T47" fmla="*/ 2 h 498"/>
                    <a:gd name="T48" fmla="*/ 26 w 550"/>
                    <a:gd name="T49" fmla="*/ 2 h 498"/>
                    <a:gd name="T50" fmla="*/ 28 w 550"/>
                    <a:gd name="T51" fmla="*/ 3 h 498"/>
                    <a:gd name="T52" fmla="*/ 29 w 550"/>
                    <a:gd name="T53" fmla="*/ 3 h 498"/>
                    <a:gd name="T54" fmla="*/ 29 w 550"/>
                    <a:gd name="T55" fmla="*/ 4 h 498"/>
                    <a:gd name="T56" fmla="*/ 30 w 550"/>
                    <a:gd name="T57" fmla="*/ 4 h 498"/>
                    <a:gd name="T58" fmla="*/ 31 w 550"/>
                    <a:gd name="T59" fmla="*/ 5 h 498"/>
                    <a:gd name="T60" fmla="*/ 32 w 550"/>
                    <a:gd name="T61" fmla="*/ 5 h 498"/>
                    <a:gd name="T62" fmla="*/ 32 w 550"/>
                    <a:gd name="T63" fmla="*/ 6 h 498"/>
                    <a:gd name="T64" fmla="*/ 33 w 550"/>
                    <a:gd name="T65" fmla="*/ 7 h 498"/>
                    <a:gd name="T66" fmla="*/ 34 w 550"/>
                    <a:gd name="T67" fmla="*/ 8 h 498"/>
                    <a:gd name="T68" fmla="*/ 34 w 550"/>
                    <a:gd name="T69" fmla="*/ 8 h 498"/>
                    <a:gd name="T70" fmla="*/ 34 w 550"/>
                    <a:gd name="T71" fmla="*/ 9 h 498"/>
                    <a:gd name="T72" fmla="*/ 35 w 550"/>
                    <a:gd name="T73" fmla="*/ 10 h 498"/>
                    <a:gd name="T74" fmla="*/ 35 w 550"/>
                    <a:gd name="T75" fmla="*/ 10 h 498"/>
                    <a:gd name="T76" fmla="*/ 35 w 550"/>
                    <a:gd name="T77" fmla="*/ 32 h 498"/>
                    <a:gd name="T78" fmla="*/ 1 w 550"/>
                    <a:gd name="T79" fmla="*/ 31 h 498"/>
                    <a:gd name="T80" fmla="*/ 0 w 550"/>
                    <a:gd name="T81" fmla="*/ 11 h 49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550" h="498">
                      <a:moveTo>
                        <a:pt x="0" y="171"/>
                      </a:moveTo>
                      <a:lnTo>
                        <a:pt x="1" y="155"/>
                      </a:lnTo>
                      <a:lnTo>
                        <a:pt x="5" y="138"/>
                      </a:lnTo>
                      <a:lnTo>
                        <a:pt x="12" y="124"/>
                      </a:lnTo>
                      <a:lnTo>
                        <a:pt x="21" y="109"/>
                      </a:lnTo>
                      <a:lnTo>
                        <a:pt x="29" y="98"/>
                      </a:lnTo>
                      <a:lnTo>
                        <a:pt x="37" y="87"/>
                      </a:lnTo>
                      <a:lnTo>
                        <a:pt x="49" y="75"/>
                      </a:lnTo>
                      <a:lnTo>
                        <a:pt x="63" y="64"/>
                      </a:lnTo>
                      <a:lnTo>
                        <a:pt x="81" y="53"/>
                      </a:lnTo>
                      <a:lnTo>
                        <a:pt x="103" y="40"/>
                      </a:lnTo>
                      <a:lnTo>
                        <a:pt x="124" y="30"/>
                      </a:lnTo>
                      <a:lnTo>
                        <a:pt x="150" y="21"/>
                      </a:lnTo>
                      <a:lnTo>
                        <a:pt x="174" y="14"/>
                      </a:lnTo>
                      <a:lnTo>
                        <a:pt x="201" y="8"/>
                      </a:lnTo>
                      <a:lnTo>
                        <a:pt x="225" y="4"/>
                      </a:lnTo>
                      <a:lnTo>
                        <a:pt x="245" y="2"/>
                      </a:lnTo>
                      <a:lnTo>
                        <a:pt x="269" y="0"/>
                      </a:lnTo>
                      <a:lnTo>
                        <a:pt x="293" y="0"/>
                      </a:lnTo>
                      <a:lnTo>
                        <a:pt x="312" y="2"/>
                      </a:lnTo>
                      <a:lnTo>
                        <a:pt x="332" y="5"/>
                      </a:lnTo>
                      <a:lnTo>
                        <a:pt x="354" y="9"/>
                      </a:lnTo>
                      <a:lnTo>
                        <a:pt x="374" y="14"/>
                      </a:lnTo>
                      <a:lnTo>
                        <a:pt x="395" y="20"/>
                      </a:lnTo>
                      <a:lnTo>
                        <a:pt x="414" y="27"/>
                      </a:lnTo>
                      <a:lnTo>
                        <a:pt x="434" y="36"/>
                      </a:lnTo>
                      <a:lnTo>
                        <a:pt x="449" y="43"/>
                      </a:lnTo>
                      <a:lnTo>
                        <a:pt x="461" y="50"/>
                      </a:lnTo>
                      <a:lnTo>
                        <a:pt x="473" y="58"/>
                      </a:lnTo>
                      <a:lnTo>
                        <a:pt x="487" y="67"/>
                      </a:lnTo>
                      <a:lnTo>
                        <a:pt x="499" y="76"/>
                      </a:lnTo>
                      <a:lnTo>
                        <a:pt x="511" y="89"/>
                      </a:lnTo>
                      <a:lnTo>
                        <a:pt x="521" y="102"/>
                      </a:lnTo>
                      <a:lnTo>
                        <a:pt x="529" y="113"/>
                      </a:lnTo>
                      <a:lnTo>
                        <a:pt x="536" y="123"/>
                      </a:lnTo>
                      <a:lnTo>
                        <a:pt x="541" y="134"/>
                      </a:lnTo>
                      <a:lnTo>
                        <a:pt x="546" y="145"/>
                      </a:lnTo>
                      <a:lnTo>
                        <a:pt x="550" y="159"/>
                      </a:lnTo>
                      <a:lnTo>
                        <a:pt x="550" y="498"/>
                      </a:lnTo>
                      <a:lnTo>
                        <a:pt x="1" y="496"/>
                      </a:lnTo>
                      <a:lnTo>
                        <a:pt x="0" y="171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63506" name="Group 105"/>
                <p:cNvGrpSpPr>
                  <a:grpSpLocks/>
                </p:cNvGrpSpPr>
                <p:nvPr/>
              </p:nvGrpSpPr>
              <p:grpSpPr bwMode="auto">
                <a:xfrm>
                  <a:off x="1036" y="3632"/>
                  <a:ext cx="275" cy="249"/>
                  <a:chOff x="1036" y="3632"/>
                  <a:chExt cx="275" cy="249"/>
                </a:xfrm>
              </p:grpSpPr>
              <p:sp>
                <p:nvSpPr>
                  <p:cNvPr id="63507" name="Freeform 106"/>
                  <p:cNvSpPr>
                    <a:spLocks/>
                  </p:cNvSpPr>
                  <p:nvPr/>
                </p:nvSpPr>
                <p:spPr bwMode="auto">
                  <a:xfrm>
                    <a:off x="1036" y="3632"/>
                    <a:ext cx="275" cy="249"/>
                  </a:xfrm>
                  <a:custGeom>
                    <a:avLst/>
                    <a:gdLst>
                      <a:gd name="T0" fmla="*/ 0 w 550"/>
                      <a:gd name="T1" fmla="*/ 11 h 498"/>
                      <a:gd name="T2" fmla="*/ 1 w 550"/>
                      <a:gd name="T3" fmla="*/ 10 h 498"/>
                      <a:gd name="T4" fmla="*/ 1 w 550"/>
                      <a:gd name="T5" fmla="*/ 9 h 498"/>
                      <a:gd name="T6" fmla="*/ 1 w 550"/>
                      <a:gd name="T7" fmla="*/ 8 h 498"/>
                      <a:gd name="T8" fmla="*/ 2 w 550"/>
                      <a:gd name="T9" fmla="*/ 7 h 498"/>
                      <a:gd name="T10" fmla="*/ 2 w 550"/>
                      <a:gd name="T11" fmla="*/ 7 h 498"/>
                      <a:gd name="T12" fmla="*/ 3 w 550"/>
                      <a:gd name="T13" fmla="*/ 6 h 498"/>
                      <a:gd name="T14" fmla="*/ 4 w 550"/>
                      <a:gd name="T15" fmla="*/ 5 h 498"/>
                      <a:gd name="T16" fmla="*/ 4 w 550"/>
                      <a:gd name="T17" fmla="*/ 4 h 498"/>
                      <a:gd name="T18" fmla="*/ 6 w 550"/>
                      <a:gd name="T19" fmla="*/ 4 h 498"/>
                      <a:gd name="T20" fmla="*/ 7 w 550"/>
                      <a:gd name="T21" fmla="*/ 3 h 498"/>
                      <a:gd name="T22" fmla="*/ 8 w 550"/>
                      <a:gd name="T23" fmla="*/ 2 h 498"/>
                      <a:gd name="T24" fmla="*/ 10 w 550"/>
                      <a:gd name="T25" fmla="*/ 2 h 498"/>
                      <a:gd name="T26" fmla="*/ 11 w 550"/>
                      <a:gd name="T27" fmla="*/ 1 h 498"/>
                      <a:gd name="T28" fmla="*/ 13 w 550"/>
                      <a:gd name="T29" fmla="*/ 1 h 498"/>
                      <a:gd name="T30" fmla="*/ 15 w 550"/>
                      <a:gd name="T31" fmla="*/ 1 h 498"/>
                      <a:gd name="T32" fmla="*/ 16 w 550"/>
                      <a:gd name="T33" fmla="*/ 1 h 498"/>
                      <a:gd name="T34" fmla="*/ 17 w 550"/>
                      <a:gd name="T35" fmla="*/ 0 h 498"/>
                      <a:gd name="T36" fmla="*/ 19 w 550"/>
                      <a:gd name="T37" fmla="*/ 0 h 498"/>
                      <a:gd name="T38" fmla="*/ 20 w 550"/>
                      <a:gd name="T39" fmla="*/ 1 h 498"/>
                      <a:gd name="T40" fmla="*/ 21 w 550"/>
                      <a:gd name="T41" fmla="*/ 1 h 498"/>
                      <a:gd name="T42" fmla="*/ 23 w 550"/>
                      <a:gd name="T43" fmla="*/ 1 h 498"/>
                      <a:gd name="T44" fmla="*/ 24 w 550"/>
                      <a:gd name="T45" fmla="*/ 1 h 498"/>
                      <a:gd name="T46" fmla="*/ 25 w 550"/>
                      <a:gd name="T47" fmla="*/ 2 h 498"/>
                      <a:gd name="T48" fmla="*/ 26 w 550"/>
                      <a:gd name="T49" fmla="*/ 2 h 498"/>
                      <a:gd name="T50" fmla="*/ 28 w 550"/>
                      <a:gd name="T51" fmla="*/ 3 h 498"/>
                      <a:gd name="T52" fmla="*/ 29 w 550"/>
                      <a:gd name="T53" fmla="*/ 3 h 498"/>
                      <a:gd name="T54" fmla="*/ 29 w 550"/>
                      <a:gd name="T55" fmla="*/ 4 h 498"/>
                      <a:gd name="T56" fmla="*/ 30 w 550"/>
                      <a:gd name="T57" fmla="*/ 4 h 498"/>
                      <a:gd name="T58" fmla="*/ 31 w 550"/>
                      <a:gd name="T59" fmla="*/ 5 h 498"/>
                      <a:gd name="T60" fmla="*/ 32 w 550"/>
                      <a:gd name="T61" fmla="*/ 5 h 498"/>
                      <a:gd name="T62" fmla="*/ 32 w 550"/>
                      <a:gd name="T63" fmla="*/ 6 h 498"/>
                      <a:gd name="T64" fmla="*/ 33 w 550"/>
                      <a:gd name="T65" fmla="*/ 7 h 498"/>
                      <a:gd name="T66" fmla="*/ 34 w 550"/>
                      <a:gd name="T67" fmla="*/ 7 h 498"/>
                      <a:gd name="T68" fmla="*/ 34 w 550"/>
                      <a:gd name="T69" fmla="*/ 8 h 498"/>
                      <a:gd name="T70" fmla="*/ 34 w 550"/>
                      <a:gd name="T71" fmla="*/ 9 h 498"/>
                      <a:gd name="T72" fmla="*/ 35 w 550"/>
                      <a:gd name="T73" fmla="*/ 10 h 498"/>
                      <a:gd name="T74" fmla="*/ 35 w 550"/>
                      <a:gd name="T75" fmla="*/ 10 h 498"/>
                      <a:gd name="T76" fmla="*/ 35 w 550"/>
                      <a:gd name="T77" fmla="*/ 32 h 498"/>
                      <a:gd name="T78" fmla="*/ 1 w 550"/>
                      <a:gd name="T79" fmla="*/ 31 h 498"/>
                      <a:gd name="T80" fmla="*/ 0 w 550"/>
                      <a:gd name="T81" fmla="*/ 11 h 49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550" h="498">
                        <a:moveTo>
                          <a:pt x="0" y="170"/>
                        </a:moveTo>
                        <a:lnTo>
                          <a:pt x="1" y="155"/>
                        </a:lnTo>
                        <a:lnTo>
                          <a:pt x="5" y="138"/>
                        </a:lnTo>
                        <a:lnTo>
                          <a:pt x="12" y="124"/>
                        </a:lnTo>
                        <a:lnTo>
                          <a:pt x="21" y="109"/>
                        </a:lnTo>
                        <a:lnTo>
                          <a:pt x="29" y="98"/>
                        </a:lnTo>
                        <a:lnTo>
                          <a:pt x="38" y="87"/>
                        </a:lnTo>
                        <a:lnTo>
                          <a:pt x="49" y="75"/>
                        </a:lnTo>
                        <a:lnTo>
                          <a:pt x="63" y="62"/>
                        </a:lnTo>
                        <a:lnTo>
                          <a:pt x="81" y="51"/>
                        </a:lnTo>
                        <a:lnTo>
                          <a:pt x="103" y="40"/>
                        </a:lnTo>
                        <a:lnTo>
                          <a:pt x="124" y="30"/>
                        </a:lnTo>
                        <a:lnTo>
                          <a:pt x="150" y="21"/>
                        </a:lnTo>
                        <a:lnTo>
                          <a:pt x="173" y="13"/>
                        </a:lnTo>
                        <a:lnTo>
                          <a:pt x="201" y="8"/>
                        </a:lnTo>
                        <a:lnTo>
                          <a:pt x="225" y="3"/>
                        </a:lnTo>
                        <a:lnTo>
                          <a:pt x="245" y="2"/>
                        </a:lnTo>
                        <a:lnTo>
                          <a:pt x="269" y="0"/>
                        </a:lnTo>
                        <a:lnTo>
                          <a:pt x="293" y="0"/>
                        </a:lnTo>
                        <a:lnTo>
                          <a:pt x="312" y="2"/>
                        </a:lnTo>
                        <a:lnTo>
                          <a:pt x="332" y="4"/>
                        </a:lnTo>
                        <a:lnTo>
                          <a:pt x="354" y="9"/>
                        </a:lnTo>
                        <a:lnTo>
                          <a:pt x="374" y="13"/>
                        </a:lnTo>
                        <a:lnTo>
                          <a:pt x="396" y="20"/>
                        </a:lnTo>
                        <a:lnTo>
                          <a:pt x="414" y="27"/>
                        </a:lnTo>
                        <a:lnTo>
                          <a:pt x="434" y="36"/>
                        </a:lnTo>
                        <a:lnTo>
                          <a:pt x="449" y="42"/>
                        </a:lnTo>
                        <a:lnTo>
                          <a:pt x="461" y="50"/>
                        </a:lnTo>
                        <a:lnTo>
                          <a:pt x="473" y="57"/>
                        </a:lnTo>
                        <a:lnTo>
                          <a:pt x="487" y="66"/>
                        </a:lnTo>
                        <a:lnTo>
                          <a:pt x="499" y="76"/>
                        </a:lnTo>
                        <a:lnTo>
                          <a:pt x="511" y="89"/>
                        </a:lnTo>
                        <a:lnTo>
                          <a:pt x="521" y="101"/>
                        </a:lnTo>
                        <a:lnTo>
                          <a:pt x="529" y="112"/>
                        </a:lnTo>
                        <a:lnTo>
                          <a:pt x="536" y="123"/>
                        </a:lnTo>
                        <a:lnTo>
                          <a:pt x="541" y="134"/>
                        </a:lnTo>
                        <a:lnTo>
                          <a:pt x="546" y="145"/>
                        </a:lnTo>
                        <a:lnTo>
                          <a:pt x="550" y="159"/>
                        </a:lnTo>
                        <a:lnTo>
                          <a:pt x="550" y="498"/>
                        </a:lnTo>
                        <a:lnTo>
                          <a:pt x="1" y="49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E07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508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1054" y="3642"/>
                    <a:ext cx="235" cy="236"/>
                  </a:xfrm>
                  <a:prstGeom prst="ellipse">
                    <a:avLst/>
                  </a:prstGeom>
                  <a:solidFill>
                    <a:srgbClr val="00A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it-IT" altLang="it-IT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63509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1187" y="3665"/>
                    <a:ext cx="42" cy="38"/>
                    <a:chOff x="1187" y="3665"/>
                    <a:chExt cx="42" cy="38"/>
                  </a:xfrm>
                </p:grpSpPr>
                <p:sp>
                  <p:nvSpPr>
                    <p:cNvPr id="63510" name="Oval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7" y="3665"/>
                      <a:ext cx="27" cy="27"/>
                    </a:xfrm>
                    <a:prstGeom prst="ellipse">
                      <a:avLst/>
                    </a:prstGeom>
                    <a:solidFill>
                      <a:srgbClr val="80FF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3511" name="Oval 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8" y="3682"/>
                      <a:ext cx="21" cy="21"/>
                    </a:xfrm>
                    <a:prstGeom prst="ellipse">
                      <a:avLst/>
                    </a:prstGeom>
                    <a:solidFill>
                      <a:srgbClr val="80FF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2" name="CasellaDiTesto 1"/>
          <p:cNvSpPr txBox="1"/>
          <p:nvPr/>
        </p:nvSpPr>
        <p:spPr>
          <a:xfrm>
            <a:off x="10043259" y="311958"/>
            <a:ext cx="23607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Questo è il </a:t>
            </a:r>
            <a:r>
              <a:rPr lang="it-IT" sz="3200" dirty="0" err="1">
                <a:solidFill>
                  <a:srgbClr val="FF0000"/>
                </a:solidFill>
              </a:rPr>
              <a:t>d.d.s</a:t>
            </a:r>
            <a:r>
              <a:rPr lang="it-IT" sz="3200" dirty="0">
                <a:solidFill>
                  <a:srgbClr val="FF0000"/>
                </a:solidFill>
              </a:rPr>
              <a:t>. di un contatore!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9322764" y="2578907"/>
            <a:ext cx="2281238" cy="3379978"/>
            <a:chOff x="9545895" y="2499967"/>
            <a:chExt cx="2281238" cy="3379978"/>
          </a:xfrm>
        </p:grpSpPr>
        <p:grpSp>
          <p:nvGrpSpPr>
            <p:cNvPr id="116" name="Group 22"/>
            <p:cNvGrpSpPr>
              <a:grpSpLocks/>
            </p:cNvGrpSpPr>
            <p:nvPr/>
          </p:nvGrpSpPr>
          <p:grpSpPr bwMode="auto">
            <a:xfrm>
              <a:off x="9545895" y="2499967"/>
              <a:ext cx="2281238" cy="3379978"/>
              <a:chOff x="2256" y="1232"/>
              <a:chExt cx="1437" cy="1517"/>
            </a:xfrm>
          </p:grpSpPr>
          <p:sp>
            <p:nvSpPr>
              <p:cNvPr id="117" name="Rectangle 14"/>
              <p:cNvSpPr>
                <a:spLocks noChangeArrowheads="1"/>
              </p:cNvSpPr>
              <p:nvPr/>
            </p:nvSpPr>
            <p:spPr bwMode="auto">
              <a:xfrm>
                <a:off x="3491" y="1852"/>
                <a:ext cx="17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>
                    <a:solidFill>
                      <a:srgbClr val="000000"/>
                    </a:solidFill>
                  </a:rPr>
                  <a:t>s*</a:t>
                </a:r>
              </a:p>
            </p:txBody>
          </p:sp>
          <p:grpSp>
            <p:nvGrpSpPr>
              <p:cNvPr id="118" name="Group 18"/>
              <p:cNvGrpSpPr>
                <a:grpSpLocks/>
              </p:cNvGrpSpPr>
              <p:nvPr/>
            </p:nvGrpSpPr>
            <p:grpSpPr bwMode="auto">
              <a:xfrm>
                <a:off x="2256" y="1232"/>
                <a:ext cx="1437" cy="1517"/>
                <a:chOff x="2256" y="1232"/>
                <a:chExt cx="1437" cy="1517"/>
              </a:xfrm>
            </p:grpSpPr>
            <p:sp>
              <p:nvSpPr>
                <p:cNvPr id="119" name="Rectangle 3"/>
                <p:cNvSpPr>
                  <a:spLocks noChangeArrowheads="1"/>
                </p:cNvSpPr>
                <p:nvPr/>
              </p:nvSpPr>
              <p:spPr bwMode="auto">
                <a:xfrm>
                  <a:off x="2496" y="1232"/>
                  <a:ext cx="865" cy="338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defTabSz="76200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76200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7620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7620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 dirty="0">
                      <a:solidFill>
                        <a:srgbClr val="000000"/>
                      </a:solidFill>
                    </a:rPr>
                    <a:t>F</a:t>
                  </a:r>
                </a:p>
              </p:txBody>
            </p:sp>
            <p:sp>
              <p:nvSpPr>
                <p:cNvPr id="120" name="Rectangle 4"/>
                <p:cNvSpPr>
                  <a:spLocks noChangeArrowheads="1"/>
                </p:cNvSpPr>
                <p:nvPr/>
              </p:nvSpPr>
              <p:spPr bwMode="auto">
                <a:xfrm>
                  <a:off x="2509" y="1772"/>
                  <a:ext cx="865" cy="409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tIns="36000" bIns="36000"/>
                <a:lstStyle>
                  <a:lvl1pPr defTabSz="76200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76200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7620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7620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 sz="1600" b="1" dirty="0">
                    <a:solidFill>
                      <a:srgbClr val="000000"/>
                    </a:solidFill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 dirty="0">
                      <a:solidFill>
                        <a:srgbClr val="000000"/>
                      </a:solidFill>
                    </a:rPr>
                    <a:t>G</a:t>
                  </a:r>
                </a:p>
              </p:txBody>
            </p:sp>
            <p:sp>
              <p:nvSpPr>
                <p:cNvPr id="122" name="Freeform 9"/>
                <p:cNvSpPr>
                  <a:spLocks/>
                </p:cNvSpPr>
                <p:nvPr/>
              </p:nvSpPr>
              <p:spPr bwMode="auto">
                <a:xfrm>
                  <a:off x="3368" y="2032"/>
                  <a:ext cx="325" cy="459"/>
                </a:xfrm>
                <a:custGeom>
                  <a:avLst/>
                  <a:gdLst>
                    <a:gd name="T0" fmla="*/ 0 w 240"/>
                    <a:gd name="T1" fmla="*/ 0 h 1152"/>
                    <a:gd name="T2" fmla="*/ 598 w 240"/>
                    <a:gd name="T3" fmla="*/ 0 h 1152"/>
                    <a:gd name="T4" fmla="*/ 598 w 240"/>
                    <a:gd name="T5" fmla="*/ 401 h 1152"/>
                    <a:gd name="T6" fmla="*/ 0 w 240"/>
                    <a:gd name="T7" fmla="*/ 401 h 115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0" h="1152">
                      <a:moveTo>
                        <a:pt x="0" y="0"/>
                      </a:moveTo>
                      <a:lnTo>
                        <a:pt x="240" y="0"/>
                      </a:lnTo>
                      <a:lnTo>
                        <a:pt x="240" y="1152"/>
                      </a:lnTo>
                      <a:lnTo>
                        <a:pt x="0" y="1152"/>
                      </a:lnTo>
                    </a:path>
                  </a:pathLst>
                </a:custGeom>
                <a:noFill/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3" name="Freeform 10"/>
                <p:cNvSpPr>
                  <a:spLocks/>
                </p:cNvSpPr>
                <p:nvPr/>
              </p:nvSpPr>
              <p:spPr bwMode="auto">
                <a:xfrm>
                  <a:off x="2256" y="1433"/>
                  <a:ext cx="246" cy="1018"/>
                </a:xfrm>
                <a:custGeom>
                  <a:avLst/>
                  <a:gdLst>
                    <a:gd name="T0" fmla="*/ 240 w 240"/>
                    <a:gd name="T1" fmla="*/ 1319 h 2208"/>
                    <a:gd name="T2" fmla="*/ 0 w 240"/>
                    <a:gd name="T3" fmla="*/ 1319 h 2208"/>
                    <a:gd name="T4" fmla="*/ 0 w 240"/>
                    <a:gd name="T5" fmla="*/ 0 h 2208"/>
                    <a:gd name="T6" fmla="*/ 240 w 240"/>
                    <a:gd name="T7" fmla="*/ 0 h 220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0" h="2208">
                      <a:moveTo>
                        <a:pt x="240" y="2208"/>
                      </a:moveTo>
                      <a:lnTo>
                        <a:pt x="0" y="2208"/>
                      </a:lnTo>
                      <a:lnTo>
                        <a:pt x="0" y="0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4" name="Line 11"/>
                <p:cNvSpPr>
                  <a:spLocks noChangeShapeType="1"/>
                </p:cNvSpPr>
                <p:nvPr/>
              </p:nvSpPr>
              <p:spPr bwMode="auto">
                <a:xfrm>
                  <a:off x="2260" y="1986"/>
                  <a:ext cx="253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oval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6" name="Rectangle 13"/>
                <p:cNvSpPr>
                  <a:spLocks noChangeArrowheads="1"/>
                </p:cNvSpPr>
                <p:nvPr/>
              </p:nvSpPr>
              <p:spPr bwMode="auto">
                <a:xfrm>
                  <a:off x="3434" y="1236"/>
                  <a:ext cx="107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 dirty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sp>
              <p:nvSpPr>
                <p:cNvPr id="127" name="Rectangle 15"/>
                <p:cNvSpPr>
                  <a:spLocks noChangeArrowheads="1"/>
                </p:cNvSpPr>
                <p:nvPr/>
              </p:nvSpPr>
              <p:spPr bwMode="auto">
                <a:xfrm>
                  <a:off x="2314" y="1622"/>
                  <a:ext cx="75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 dirty="0">
                      <a:solidFill>
                        <a:srgbClr val="000000"/>
                      </a:solidFill>
                    </a:rPr>
                    <a:t>s</a:t>
                  </a:r>
                </a:p>
              </p:txBody>
            </p:sp>
            <p:sp>
              <p:nvSpPr>
                <p:cNvPr id="129" name="Line 17"/>
                <p:cNvSpPr>
                  <a:spLocks noChangeShapeType="1"/>
                </p:cNvSpPr>
                <p:nvPr/>
              </p:nvSpPr>
              <p:spPr bwMode="auto">
                <a:xfrm>
                  <a:off x="3368" y="1401"/>
                  <a:ext cx="29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36" name="Rectangle 15"/>
                <p:cNvSpPr>
                  <a:spLocks noChangeArrowheads="1"/>
                </p:cNvSpPr>
                <p:nvPr/>
              </p:nvSpPr>
              <p:spPr bwMode="auto">
                <a:xfrm>
                  <a:off x="2929" y="2652"/>
                  <a:ext cx="251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400" b="1" dirty="0">
                      <a:solidFill>
                        <a:srgbClr val="000000"/>
                      </a:solidFill>
                    </a:rPr>
                    <a:t>clock</a:t>
                  </a:r>
                </a:p>
              </p:txBody>
            </p:sp>
          </p:grpSp>
        </p:grpSp>
        <p:sp>
          <p:nvSpPr>
            <p:cNvPr id="132" name="Rectangle 28"/>
            <p:cNvSpPr>
              <a:spLocks noChangeArrowheads="1"/>
            </p:cNvSpPr>
            <p:nvPr/>
          </p:nvSpPr>
          <p:spPr bwMode="auto">
            <a:xfrm>
              <a:off x="9926896" y="4853484"/>
              <a:ext cx="1373187" cy="680433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dirty="0">
                  <a:solidFill>
                    <a:schemeClr val="bg1"/>
                  </a:solidFill>
                </a:rPr>
                <a:t>Registro</a:t>
              </a:r>
            </a:p>
          </p:txBody>
        </p:sp>
        <p:sp>
          <p:nvSpPr>
            <p:cNvPr id="3" name="Triangolo isoscele 2"/>
            <p:cNvSpPr/>
            <p:nvPr/>
          </p:nvSpPr>
          <p:spPr>
            <a:xfrm>
              <a:off x="10152031" y="5305103"/>
              <a:ext cx="154151" cy="20824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5" name="Connettore 4 4"/>
            <p:cNvCxnSpPr>
              <a:stCxn id="3" idx="3"/>
            </p:cNvCxnSpPr>
            <p:nvPr/>
          </p:nvCxnSpPr>
          <p:spPr>
            <a:xfrm rot="16200000" flipH="1">
              <a:off x="10543071" y="5199382"/>
              <a:ext cx="366599" cy="994526"/>
            </a:xfrm>
            <a:prstGeom prst="bentConnector2">
              <a:avLst/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292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7930" y="253262"/>
            <a:ext cx="11005311" cy="780284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rgbClr val="0070C0"/>
                </a:solidFill>
              </a:rPr>
              <a:t>Espressioni del CB16 </a:t>
            </a:r>
            <a:r>
              <a:rPr lang="it-IT" sz="4000" i="1" dirty="0">
                <a:solidFill>
                  <a:srgbClr val="0070C0"/>
                </a:solidFill>
              </a:rPr>
              <a:t>free </a:t>
            </a:r>
            <a:r>
              <a:rPr lang="it-IT" sz="4000" i="1" dirty="0" err="1">
                <a:solidFill>
                  <a:srgbClr val="0070C0"/>
                </a:solidFill>
              </a:rPr>
              <a:t>running</a:t>
            </a:r>
            <a:endParaRPr lang="it-IT" sz="4000" dirty="0">
              <a:solidFill>
                <a:srgbClr val="0070C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94852" y="3999114"/>
            <a:ext cx="29720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Y3 = y3 </a:t>
            </a:r>
            <a:r>
              <a:rPr lang="it-IT" sz="2400" b="1" dirty="0" err="1">
                <a:solidFill>
                  <a:srgbClr val="FF0000"/>
                </a:solidFill>
              </a:rPr>
              <a:t>xor</a:t>
            </a:r>
            <a:r>
              <a:rPr lang="it-IT" sz="2400" dirty="0"/>
              <a:t> (y0. y1. y2)</a:t>
            </a:r>
          </a:p>
          <a:p>
            <a:r>
              <a:rPr lang="it-IT" sz="2400" dirty="0"/>
              <a:t>Y2=  y2 </a:t>
            </a:r>
            <a:r>
              <a:rPr lang="it-IT" sz="2400" b="1" dirty="0" err="1">
                <a:solidFill>
                  <a:srgbClr val="FF0000"/>
                </a:solidFill>
              </a:rPr>
              <a:t>xor</a:t>
            </a:r>
            <a:r>
              <a:rPr lang="it-IT" sz="2400" dirty="0"/>
              <a:t>  (y0 .  y1)</a:t>
            </a:r>
          </a:p>
          <a:p>
            <a:r>
              <a:rPr lang="it-IT" sz="2400" dirty="0"/>
              <a:t>Y1 = y1 </a:t>
            </a:r>
            <a:r>
              <a:rPr lang="it-IT" sz="2400" b="1" dirty="0" err="1">
                <a:solidFill>
                  <a:srgbClr val="FF0000"/>
                </a:solidFill>
              </a:rPr>
              <a:t>xor</a:t>
            </a:r>
            <a:r>
              <a:rPr lang="it-IT" sz="2400" dirty="0"/>
              <a:t> y0</a:t>
            </a:r>
          </a:p>
          <a:p>
            <a:r>
              <a:rPr lang="it-IT" sz="2400" dirty="0"/>
              <a:t>Y0 = 1 </a:t>
            </a:r>
            <a:r>
              <a:rPr lang="it-IT" sz="2400" b="1" dirty="0" err="1">
                <a:solidFill>
                  <a:srgbClr val="FF0000"/>
                </a:solidFill>
              </a:rPr>
              <a:t>xor</a:t>
            </a:r>
            <a:r>
              <a:rPr lang="it-IT" sz="2400" dirty="0"/>
              <a:t> y0 = y0’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436005" y="3999114"/>
            <a:ext cx="6327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>
                <a:solidFill>
                  <a:srgbClr val="009900"/>
                </a:solidFill>
              </a:rPr>
              <a:t>Possibili espressioni della Rete G del CB16 «free </a:t>
            </a:r>
            <a:r>
              <a:rPr lang="it-IT" sz="2400" b="1" i="1" dirty="0" err="1">
                <a:solidFill>
                  <a:srgbClr val="009900"/>
                </a:solidFill>
              </a:rPr>
              <a:t>running</a:t>
            </a:r>
            <a:r>
              <a:rPr lang="it-IT" sz="2400" b="1" i="1" dirty="0">
                <a:solidFill>
                  <a:srgbClr val="009900"/>
                </a:solidFill>
              </a:rPr>
              <a:t>» (cioè senza ingressi di controllo, con DDS ad anello, con un solo ramo uscente da ogni stato)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094852" y="1125424"/>
            <a:ext cx="100974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Nella slide precedente possiamo notare che in CB16 ogni variabile di stato commuta quando tutte le variabili di stato meno significative valgono 1 (es. Q2 commuta se e solo se  Q1 = Q0 = 1).</a:t>
            </a:r>
          </a:p>
          <a:p>
            <a:r>
              <a:rPr lang="it-IT" sz="2400" dirty="0"/>
              <a:t>Quindi se facessimo la sintesi del CB16 free </a:t>
            </a:r>
            <a:r>
              <a:rPr lang="it-IT" sz="2400" dirty="0" err="1"/>
              <a:t>running</a:t>
            </a:r>
            <a:r>
              <a:rPr lang="it-IT" sz="2400" dirty="0"/>
              <a:t> partendo dal </a:t>
            </a:r>
            <a:r>
              <a:rPr lang="it-IT" sz="2400" dirty="0" err="1"/>
              <a:t>d.d.s</a:t>
            </a:r>
            <a:r>
              <a:rPr lang="it-IT" sz="2400" dirty="0"/>
              <a:t>.,  (</a:t>
            </a:r>
            <a:r>
              <a:rPr lang="it-IT" sz="2400" i="1" dirty="0"/>
              <a:t>ricordando che l’operatore </a:t>
            </a:r>
            <a:r>
              <a:rPr lang="it-IT" sz="2400" i="1" dirty="0" err="1"/>
              <a:t>xor</a:t>
            </a:r>
            <a:r>
              <a:rPr lang="it-IT" sz="2400" i="1" dirty="0"/>
              <a:t> a due ingressi fa commutare il secondo ingresso se il primo vale 1</a:t>
            </a:r>
            <a:r>
              <a:rPr lang="it-IT" sz="2400" dirty="0"/>
              <a:t>), sicuramente arriveremmo a una possibile rete </a:t>
            </a:r>
            <a:r>
              <a:rPr lang="it-IT" sz="2400" b="1" dirty="0"/>
              <a:t>G</a:t>
            </a:r>
            <a:r>
              <a:rPr lang="it-IT" sz="2400" dirty="0"/>
              <a:t> (</a:t>
            </a:r>
            <a:r>
              <a:rPr lang="it-IT" sz="2400" i="1" dirty="0"/>
              <a:t>4 mappe di 4 variabili!) </a:t>
            </a:r>
            <a:r>
              <a:rPr lang="it-IT" sz="2400" dirty="0"/>
              <a:t>in cui le espressioni dello stato futuro sono:</a:t>
            </a:r>
          </a:p>
        </p:txBody>
      </p:sp>
      <p:sp>
        <p:nvSpPr>
          <p:cNvPr id="4" name="Freccia a destra 3"/>
          <p:cNvSpPr/>
          <p:nvPr/>
        </p:nvSpPr>
        <p:spPr>
          <a:xfrm rot="10800000">
            <a:off x="4440936" y="4665072"/>
            <a:ext cx="813816" cy="23774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18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6072" y="1180133"/>
            <a:ext cx="10864751" cy="2299667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it-IT" sz="5400" dirty="0"/>
              <a:t>Contatori binari free </a:t>
            </a:r>
            <a:r>
              <a:rPr lang="it-IT" sz="5400" dirty="0" err="1"/>
              <a:t>running</a:t>
            </a:r>
            <a:r>
              <a:rPr lang="it-IT" sz="5400" dirty="0"/>
              <a:t> </a:t>
            </a: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it-IT" sz="5400" dirty="0"/>
              <a:t>con base di conteggio  </a:t>
            </a:r>
            <a:r>
              <a:rPr lang="it-IT" sz="5400" b="1" dirty="0">
                <a:solidFill>
                  <a:srgbClr val="FF0000"/>
                </a:solidFill>
              </a:rPr>
              <a:t>k</a:t>
            </a:r>
            <a:r>
              <a:rPr lang="it-IT" sz="5400" dirty="0"/>
              <a:t> arbitraria </a:t>
            </a: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it-IT" sz="5400" dirty="0"/>
              <a:t>a partire da un contatore binario per </a:t>
            </a:r>
            <a:r>
              <a:rPr lang="it-IT" sz="5400" b="1" dirty="0">
                <a:solidFill>
                  <a:srgbClr val="FF0000"/>
                </a:solidFill>
              </a:rPr>
              <a:t>2</a:t>
            </a:r>
            <a:r>
              <a:rPr lang="it-IT" sz="5400" b="1" baseline="30000" dirty="0">
                <a:solidFill>
                  <a:srgbClr val="FF0000"/>
                </a:solidFill>
              </a:rPr>
              <a:t> n</a:t>
            </a: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it-IT" sz="5100" dirty="0"/>
              <a:t>(Deve essere </a:t>
            </a:r>
            <a:r>
              <a:rPr lang="it-IT" sz="5100" b="1" dirty="0">
                <a:solidFill>
                  <a:srgbClr val="FF0000"/>
                </a:solidFill>
              </a:rPr>
              <a:t>k</a:t>
            </a:r>
            <a:r>
              <a:rPr lang="it-IT" sz="5100" dirty="0"/>
              <a:t> &lt; </a:t>
            </a:r>
            <a:r>
              <a:rPr lang="it-IT" sz="5100" b="1" dirty="0">
                <a:solidFill>
                  <a:srgbClr val="FF0000"/>
                </a:solidFill>
              </a:rPr>
              <a:t>2</a:t>
            </a:r>
            <a:r>
              <a:rPr lang="it-IT" sz="5100" b="1" baseline="30000" dirty="0">
                <a:solidFill>
                  <a:srgbClr val="FF0000"/>
                </a:solidFill>
              </a:rPr>
              <a:t> n  </a:t>
            </a:r>
            <a:r>
              <a:rPr lang="it-IT" sz="51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889295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/>
              <a:t>Esempio: </a:t>
            </a:r>
            <a:br>
              <a:rPr lang="it-IT" sz="3600" dirty="0"/>
            </a:br>
            <a:r>
              <a:rPr lang="it-IT" sz="3600" dirty="0"/>
              <a:t>modifichiamo il </a:t>
            </a:r>
            <a:r>
              <a:rPr lang="it-IT" sz="3600" dirty="0" err="1"/>
              <a:t>d.d.s</a:t>
            </a:r>
            <a:r>
              <a:rPr lang="it-IT" sz="3600" dirty="0"/>
              <a:t>. del contatore binario per </a:t>
            </a:r>
            <a:r>
              <a:rPr lang="it-IT" sz="3600" b="1" dirty="0">
                <a:solidFill>
                  <a:srgbClr val="FF0000"/>
                </a:solidFill>
              </a:rPr>
              <a:t>2</a:t>
            </a:r>
            <a:r>
              <a:rPr lang="it-IT" sz="3600" b="1" baseline="30000" dirty="0">
                <a:solidFill>
                  <a:srgbClr val="FF0000"/>
                </a:solidFill>
              </a:rPr>
              <a:t> 4</a:t>
            </a:r>
            <a:br>
              <a:rPr lang="it-IT" sz="3600" b="1" baseline="30000" dirty="0">
                <a:solidFill>
                  <a:srgbClr val="FF0000"/>
                </a:solidFill>
              </a:rPr>
            </a:br>
            <a:r>
              <a:rPr lang="it-IT" sz="3600" dirty="0"/>
              <a:t> in modo da ottenere un </a:t>
            </a:r>
            <a:r>
              <a:rPr lang="it-IT" sz="3600" dirty="0" err="1"/>
              <a:t>d.d.s</a:t>
            </a:r>
            <a:r>
              <a:rPr lang="it-IT" sz="3600" dirty="0"/>
              <a:t>. ad anello di k stati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554736" y="2067928"/>
            <a:ext cx="4354305" cy="2862698"/>
            <a:chOff x="175927" y="3197756"/>
            <a:chExt cx="4354305" cy="2878137"/>
          </a:xfrm>
        </p:grpSpPr>
        <p:sp>
          <p:nvSpPr>
            <p:cNvPr id="4" name="Oval 2"/>
            <p:cNvSpPr>
              <a:spLocks noChangeArrowheads="1"/>
            </p:cNvSpPr>
            <p:nvPr/>
          </p:nvSpPr>
          <p:spPr bwMode="auto">
            <a:xfrm>
              <a:off x="175927" y="3228713"/>
              <a:ext cx="792162" cy="7921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0,0</a:t>
              </a:r>
            </a:p>
          </p:txBody>
        </p:sp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1976152" y="3228713"/>
              <a:ext cx="792162" cy="7921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1,1</a:t>
              </a:r>
            </a:p>
          </p:txBody>
        </p:sp>
        <p:cxnSp>
          <p:nvCxnSpPr>
            <p:cNvPr id="6" name="AutoShape 5"/>
            <p:cNvCxnSpPr>
              <a:cxnSpLocks noChangeShapeType="1"/>
              <a:stCxn id="4" idx="7"/>
              <a:endCxn id="5" idx="1"/>
            </p:cNvCxnSpPr>
            <p:nvPr/>
          </p:nvCxnSpPr>
          <p:spPr bwMode="auto">
            <a:xfrm rot="5400000" flipV="1">
              <a:off x="1471327" y="2725475"/>
              <a:ext cx="1588" cy="1239837"/>
            </a:xfrm>
            <a:prstGeom prst="curvedConnector3">
              <a:avLst>
                <a:gd name="adj1" fmla="val -1545081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Oval 2"/>
            <p:cNvSpPr>
              <a:spLocks noChangeArrowheads="1"/>
            </p:cNvSpPr>
            <p:nvPr/>
          </p:nvSpPr>
          <p:spPr bwMode="auto">
            <a:xfrm>
              <a:off x="182277" y="4586025"/>
              <a:ext cx="792162" cy="792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15,15</a:t>
              </a:r>
            </a:p>
          </p:txBody>
        </p:sp>
        <p:sp>
          <p:nvSpPr>
            <p:cNvPr id="8" name="Oval 3"/>
            <p:cNvSpPr>
              <a:spLocks noChangeArrowheads="1"/>
            </p:cNvSpPr>
            <p:nvPr/>
          </p:nvSpPr>
          <p:spPr bwMode="auto">
            <a:xfrm>
              <a:off x="1982501" y="4586025"/>
              <a:ext cx="895351" cy="792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 err="1"/>
                <a:t>k,k</a:t>
              </a:r>
              <a:endParaRPr lang="en-US" altLang="it-IT" sz="1800" dirty="0"/>
            </a:p>
          </p:txBody>
        </p:sp>
        <p:cxnSp>
          <p:nvCxnSpPr>
            <p:cNvPr id="9" name="AutoShape 5"/>
            <p:cNvCxnSpPr>
              <a:cxnSpLocks noChangeShapeType="1"/>
              <a:stCxn id="7" idx="0"/>
              <a:endCxn id="4" idx="4"/>
            </p:cNvCxnSpPr>
            <p:nvPr/>
          </p:nvCxnSpPr>
          <p:spPr bwMode="auto">
            <a:xfrm rot="16200000" flipV="1">
              <a:off x="292608" y="4299481"/>
              <a:ext cx="565150" cy="793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17"/>
            <p:cNvCxnSpPr>
              <a:cxnSpLocks noChangeShapeType="1"/>
              <a:stCxn id="8" idx="3"/>
              <a:endCxn id="7" idx="5"/>
            </p:cNvCxnSpPr>
            <p:nvPr/>
          </p:nvCxnSpPr>
          <p:spPr bwMode="auto">
            <a:xfrm rot="5400000">
              <a:off x="1485992" y="4634583"/>
              <a:ext cx="12768" cy="1255192"/>
            </a:xfrm>
            <a:prstGeom prst="curvedConnector3">
              <a:avLst>
                <a:gd name="adj1" fmla="val 2708559"/>
              </a:avLst>
            </a:prstGeom>
            <a:noFill/>
            <a:ln w="1905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AutoShape 5"/>
            <p:cNvCxnSpPr>
              <a:cxnSpLocks noChangeShapeType="1"/>
              <a:stCxn id="13" idx="4"/>
              <a:endCxn id="14" idx="0"/>
            </p:cNvCxnSpPr>
            <p:nvPr/>
          </p:nvCxnSpPr>
          <p:spPr bwMode="auto">
            <a:xfrm rot="5400000">
              <a:off x="3730024" y="4312392"/>
              <a:ext cx="644880" cy="12700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CasellaDiTesto 47"/>
            <p:cNvSpPr txBox="1">
              <a:spLocks noChangeArrowheads="1"/>
            </p:cNvSpPr>
            <p:nvPr/>
          </p:nvSpPr>
          <p:spPr bwMode="auto">
            <a:xfrm>
              <a:off x="2092040" y="5706006"/>
              <a:ext cx="7858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 err="1"/>
                <a:t>d.d.s</a:t>
              </a:r>
              <a:r>
                <a:rPr lang="it-IT" altLang="it-IT" sz="1800" dirty="0"/>
                <a:t>.</a:t>
              </a:r>
            </a:p>
          </p:txBody>
        </p:sp>
        <p:sp>
          <p:nvSpPr>
            <p:cNvPr id="13" name="Oval 3"/>
            <p:cNvSpPr>
              <a:spLocks noChangeArrowheads="1"/>
            </p:cNvSpPr>
            <p:nvPr/>
          </p:nvSpPr>
          <p:spPr bwMode="auto">
            <a:xfrm>
              <a:off x="3656383" y="3197756"/>
              <a:ext cx="792162" cy="7921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2,2</a:t>
              </a:r>
            </a:p>
          </p:txBody>
        </p:sp>
        <p:sp>
          <p:nvSpPr>
            <p:cNvPr id="14" name="Oval 2"/>
            <p:cNvSpPr>
              <a:spLocks noChangeArrowheads="1"/>
            </p:cNvSpPr>
            <p:nvPr/>
          </p:nvSpPr>
          <p:spPr bwMode="auto">
            <a:xfrm>
              <a:off x="3574696" y="4634799"/>
              <a:ext cx="955536" cy="792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en-US" altLang="it-IT" sz="1800" b="1" dirty="0">
                  <a:solidFill>
                    <a:srgbClr val="FF0000"/>
                  </a:solidFill>
                </a:rPr>
                <a:t>k-1</a:t>
              </a:r>
              <a:r>
                <a:rPr lang="en-US" altLang="it-IT" sz="1800" dirty="0"/>
                <a:t>,k-1</a:t>
              </a:r>
            </a:p>
          </p:txBody>
        </p:sp>
        <p:cxnSp>
          <p:nvCxnSpPr>
            <p:cNvPr id="15" name="AutoShape 5"/>
            <p:cNvCxnSpPr>
              <a:cxnSpLocks noChangeShapeType="1"/>
              <a:stCxn id="5" idx="7"/>
              <a:endCxn id="13" idx="1"/>
            </p:cNvCxnSpPr>
            <p:nvPr/>
          </p:nvCxnSpPr>
          <p:spPr bwMode="auto">
            <a:xfrm rot="5400000" flipH="1" flipV="1">
              <a:off x="3196870" y="2769201"/>
              <a:ext cx="30957" cy="1120087"/>
            </a:xfrm>
            <a:prstGeom prst="curvedConnector3">
              <a:avLst>
                <a:gd name="adj1" fmla="val 87117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5"/>
            <p:cNvCxnSpPr>
              <a:cxnSpLocks noChangeShapeType="1"/>
              <a:stCxn id="14" idx="3"/>
              <a:endCxn id="8" idx="5"/>
            </p:cNvCxnSpPr>
            <p:nvPr/>
          </p:nvCxnSpPr>
          <p:spPr bwMode="auto">
            <a:xfrm rot="5400000" flipH="1">
              <a:off x="3206294" y="4802616"/>
              <a:ext cx="48774" cy="967900"/>
            </a:xfrm>
            <a:prstGeom prst="curvedConnector3">
              <a:avLst>
                <a:gd name="adj1" fmla="val -70907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8" name="Connettore 2 17"/>
          <p:cNvCxnSpPr>
            <a:stCxn id="14" idx="1"/>
            <a:endCxn id="4" idx="5"/>
          </p:cNvCxnSpPr>
          <p:nvPr/>
        </p:nvCxnSpPr>
        <p:spPr>
          <a:xfrm flipH="1" flipV="1">
            <a:off x="1230889" y="2771245"/>
            <a:ext cx="2862551" cy="8414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po 24"/>
          <p:cNvGrpSpPr/>
          <p:nvPr/>
        </p:nvGrpSpPr>
        <p:grpSpPr>
          <a:xfrm>
            <a:off x="3348288" y="4127627"/>
            <a:ext cx="653524" cy="839967"/>
            <a:chOff x="8238744" y="3767328"/>
            <a:chExt cx="1225296" cy="1124839"/>
          </a:xfrm>
        </p:grpSpPr>
        <p:cxnSp>
          <p:nvCxnSpPr>
            <p:cNvPr id="20" name="Connettore diritto 19"/>
            <p:cNvCxnSpPr/>
            <p:nvPr/>
          </p:nvCxnSpPr>
          <p:spPr>
            <a:xfrm>
              <a:off x="8238744" y="3858768"/>
              <a:ext cx="1225296" cy="95097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0"/>
            <p:cNvCxnSpPr/>
            <p:nvPr/>
          </p:nvCxnSpPr>
          <p:spPr>
            <a:xfrm flipH="1">
              <a:off x="8238744" y="3767328"/>
              <a:ext cx="1060704" cy="112483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asellaDiTesto 25"/>
          <p:cNvSpPr txBox="1"/>
          <p:nvPr/>
        </p:nvSpPr>
        <p:spPr>
          <a:xfrm>
            <a:off x="5715423" y="1878682"/>
            <a:ext cx="508406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Dobbiamo cioè modificare lo stato futuro dello stato </a:t>
            </a:r>
            <a:r>
              <a:rPr lang="it-IT" dirty="0">
                <a:solidFill>
                  <a:srgbClr val="FF0000"/>
                </a:solidFill>
              </a:rPr>
              <a:t>k-1 </a:t>
            </a:r>
            <a:r>
              <a:rPr lang="it-IT" dirty="0"/>
              <a:t>come segue:</a:t>
            </a:r>
          </a:p>
          <a:p>
            <a:r>
              <a:rPr lang="it-IT" dirty="0"/>
              <a:t>SF(k-1) = 0 cioè G(k-1) = 0 </a:t>
            </a:r>
            <a:r>
              <a:rPr lang="it-IT" i="1" dirty="0"/>
              <a:t>(la rete G genera SF)</a:t>
            </a:r>
          </a:p>
          <a:p>
            <a:endParaRPr lang="it-IT" i="1" dirty="0"/>
          </a:p>
          <a:p>
            <a:r>
              <a:rPr lang="it-IT" i="1" dirty="0"/>
              <a:t>Quindi  dobbiamo modificare la rete G in modo che quando riconosce di essere nello stato </a:t>
            </a:r>
            <a:r>
              <a:rPr lang="it-IT" b="1" dirty="0">
                <a:solidFill>
                  <a:srgbClr val="FF0000"/>
                </a:solidFill>
              </a:rPr>
              <a:t>k-1</a:t>
            </a:r>
            <a:r>
              <a:rPr lang="it-IT" i="1" dirty="0"/>
              <a:t>,</a:t>
            </a:r>
          </a:p>
          <a:p>
            <a:r>
              <a:rPr lang="it-IT" i="1" dirty="0"/>
              <a:t>Mette a 0 tutte le variabili di stato futuro </a:t>
            </a:r>
          </a:p>
          <a:p>
            <a:endParaRPr lang="it-IT" i="1" dirty="0"/>
          </a:p>
          <a:p>
            <a:r>
              <a:rPr lang="it-IT" i="1" dirty="0"/>
              <a:t>Per riconoscere lo stato </a:t>
            </a:r>
            <a:r>
              <a:rPr lang="it-IT" b="1" i="1" dirty="0">
                <a:solidFill>
                  <a:srgbClr val="FF0000"/>
                </a:solidFill>
              </a:rPr>
              <a:t>k-1</a:t>
            </a:r>
            <a:r>
              <a:rPr lang="it-IT" i="1" dirty="0"/>
              <a:t>  possiamo ad esempio:</a:t>
            </a:r>
          </a:p>
          <a:p>
            <a:r>
              <a:rPr lang="it-IT" i="1" dirty="0"/>
              <a:t>Decodificare lo stato presente  e prendere l’uscita del decoder che si attiva nello stato </a:t>
            </a:r>
            <a:r>
              <a:rPr lang="it-IT" b="1" i="1" dirty="0">
                <a:solidFill>
                  <a:srgbClr val="FF0000"/>
                </a:solidFill>
              </a:rPr>
              <a:t>k-1</a:t>
            </a:r>
            <a:r>
              <a:rPr lang="it-IT" i="1" dirty="0"/>
              <a:t> (sarebbe il </a:t>
            </a:r>
            <a:r>
              <a:rPr lang="it-IT" i="1" dirty="0" err="1"/>
              <a:t>mintermine</a:t>
            </a:r>
            <a:r>
              <a:rPr lang="it-IT" i="1" dirty="0"/>
              <a:t> m</a:t>
            </a:r>
            <a:r>
              <a:rPr lang="it-IT" b="1" i="1" baseline="-25000" dirty="0">
                <a:solidFill>
                  <a:srgbClr val="FF0000"/>
                </a:solidFill>
              </a:rPr>
              <a:t>k-1</a:t>
            </a:r>
            <a:r>
              <a:rPr lang="it-IT" i="1" dirty="0"/>
              <a:t> ) oppure costruiamo un comparatore che confronti lo stato presente con </a:t>
            </a:r>
            <a:r>
              <a:rPr lang="it-IT" b="1" i="1" dirty="0">
                <a:solidFill>
                  <a:srgbClr val="FF0000"/>
                </a:solidFill>
              </a:rPr>
              <a:t>k-1 </a:t>
            </a:r>
            <a:r>
              <a:rPr lang="it-IT" i="1" dirty="0"/>
              <a:t> 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7915171" y="5861143"/>
            <a:ext cx="134894" cy="22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8" name="Gruppo 27"/>
          <p:cNvGrpSpPr/>
          <p:nvPr/>
        </p:nvGrpSpPr>
        <p:grpSpPr>
          <a:xfrm>
            <a:off x="6575285" y="5500642"/>
            <a:ext cx="2164648" cy="629085"/>
            <a:chOff x="870863" y="2349451"/>
            <a:chExt cx="2164648" cy="629085"/>
          </a:xfrm>
        </p:grpSpPr>
        <p:sp>
          <p:nvSpPr>
            <p:cNvPr id="29" name="Text Box 65"/>
            <p:cNvSpPr txBox="1">
              <a:spLocks noChangeArrowheads="1"/>
            </p:cNvSpPr>
            <p:nvPr/>
          </p:nvSpPr>
          <p:spPr bwMode="auto">
            <a:xfrm>
              <a:off x="870863" y="2349451"/>
              <a:ext cx="43614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 err="1">
                  <a:solidFill>
                    <a:srgbClr val="7030A0"/>
                  </a:solidFill>
                </a:rPr>
                <a:t>Y</a:t>
              </a:r>
              <a:r>
                <a:rPr lang="it-IT" altLang="it-IT" sz="2400" b="1" baseline="-25000" dirty="0" err="1">
                  <a:solidFill>
                    <a:srgbClr val="7030A0"/>
                  </a:solidFill>
                </a:rPr>
                <a:t>i</a:t>
              </a:r>
              <a:endParaRPr lang="it-IT" altLang="it-IT" sz="2400" b="1" baseline="-25000" dirty="0">
                <a:solidFill>
                  <a:srgbClr val="7030A0"/>
                </a:solidFill>
              </a:endParaRPr>
            </a:p>
          </p:txBody>
        </p:sp>
        <p:cxnSp>
          <p:nvCxnSpPr>
            <p:cNvPr id="30" name="Connettore 2 29"/>
            <p:cNvCxnSpPr/>
            <p:nvPr/>
          </p:nvCxnSpPr>
          <p:spPr>
            <a:xfrm flipV="1">
              <a:off x="950621" y="2847209"/>
              <a:ext cx="849414" cy="6350"/>
            </a:xfrm>
            <a:prstGeom prst="straightConnector1">
              <a:avLst/>
            </a:prstGeom>
            <a:ln w="28575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2 39"/>
            <p:cNvCxnSpPr/>
            <p:nvPr/>
          </p:nvCxnSpPr>
          <p:spPr>
            <a:xfrm flipV="1">
              <a:off x="2186097" y="2972186"/>
              <a:ext cx="849414" cy="6350"/>
            </a:xfrm>
            <a:prstGeom prst="straightConnector1">
              <a:avLst/>
            </a:prstGeom>
            <a:ln w="28575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po 30"/>
          <p:cNvGrpSpPr/>
          <p:nvPr/>
        </p:nvGrpSpPr>
        <p:grpSpPr>
          <a:xfrm>
            <a:off x="5869494" y="5894288"/>
            <a:ext cx="2021025" cy="762112"/>
            <a:chOff x="146945" y="2750165"/>
            <a:chExt cx="2021025" cy="762112"/>
          </a:xfrm>
        </p:grpSpPr>
        <p:sp>
          <p:nvSpPr>
            <p:cNvPr id="32" name="Ritardo 31"/>
            <p:cNvSpPr/>
            <p:nvPr/>
          </p:nvSpPr>
          <p:spPr>
            <a:xfrm>
              <a:off x="1789095" y="2750165"/>
              <a:ext cx="378875" cy="458788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grpSp>
          <p:nvGrpSpPr>
            <p:cNvPr id="33" name="Gruppo 32"/>
            <p:cNvGrpSpPr/>
            <p:nvPr/>
          </p:nvGrpSpPr>
          <p:grpSpPr>
            <a:xfrm>
              <a:off x="146945" y="2922773"/>
              <a:ext cx="1638961" cy="589504"/>
              <a:chOff x="118153" y="2898250"/>
              <a:chExt cx="1638961" cy="589504"/>
            </a:xfrm>
          </p:grpSpPr>
          <p:sp>
            <p:nvSpPr>
              <p:cNvPr id="34" name="Text Box 65"/>
              <p:cNvSpPr txBox="1">
                <a:spLocks noChangeArrowheads="1"/>
              </p:cNvSpPr>
              <p:nvPr/>
            </p:nvSpPr>
            <p:spPr bwMode="auto">
              <a:xfrm>
                <a:off x="167704" y="3026089"/>
                <a:ext cx="75533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>
                    <a:solidFill>
                      <a:srgbClr val="7030A0"/>
                    </a:solidFill>
                  </a:rPr>
                  <a:t>m</a:t>
                </a:r>
                <a:r>
                  <a:rPr lang="it-IT" altLang="it-IT" sz="2400" b="1" baseline="-25000" dirty="0">
                    <a:solidFill>
                      <a:srgbClr val="7030A0"/>
                    </a:solidFill>
                  </a:rPr>
                  <a:t>k-1</a:t>
                </a:r>
              </a:p>
            </p:txBody>
          </p:sp>
          <p:cxnSp>
            <p:nvCxnSpPr>
              <p:cNvPr id="35" name="Connettore 2 34"/>
              <p:cNvCxnSpPr/>
              <p:nvPr/>
            </p:nvCxnSpPr>
            <p:spPr>
              <a:xfrm flipV="1">
                <a:off x="1377600" y="3107800"/>
                <a:ext cx="379514" cy="6350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uppo 35"/>
              <p:cNvGrpSpPr/>
              <p:nvPr/>
            </p:nvGrpSpPr>
            <p:grpSpPr>
              <a:xfrm>
                <a:off x="118153" y="2898250"/>
                <a:ext cx="1259447" cy="431800"/>
                <a:chOff x="625747" y="5478414"/>
                <a:chExt cx="1259447" cy="431800"/>
              </a:xfrm>
            </p:grpSpPr>
            <p:sp>
              <p:nvSpPr>
                <p:cNvPr id="37" name="Freeform 4"/>
                <p:cNvSpPr>
                  <a:spLocks noChangeAspect="1"/>
                </p:cNvSpPr>
                <p:nvPr/>
              </p:nvSpPr>
              <p:spPr bwMode="auto">
                <a:xfrm>
                  <a:off x="1472444" y="5478414"/>
                  <a:ext cx="327025" cy="431800"/>
                </a:xfrm>
                <a:custGeom>
                  <a:avLst/>
                  <a:gdLst>
                    <a:gd name="T0" fmla="*/ 2147483646 w 144"/>
                    <a:gd name="T1" fmla="*/ 2147483646 h 146"/>
                    <a:gd name="T2" fmla="*/ 0 w 144"/>
                    <a:gd name="T3" fmla="*/ 0 h 146"/>
                    <a:gd name="T4" fmla="*/ 0 w 144"/>
                    <a:gd name="T5" fmla="*/ 2147483646 h 146"/>
                    <a:gd name="T6" fmla="*/ 2147483646 w 144"/>
                    <a:gd name="T7" fmla="*/ 2147483646 h 14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4" h="146">
                      <a:moveTo>
                        <a:pt x="144" y="72"/>
                      </a:moveTo>
                      <a:lnTo>
                        <a:pt x="0" y="0"/>
                      </a:lnTo>
                      <a:lnTo>
                        <a:pt x="0" y="146"/>
                      </a:lnTo>
                      <a:lnTo>
                        <a:pt x="144" y="72"/>
                      </a:lnTo>
                    </a:path>
                  </a:pathLst>
                </a:custGeom>
                <a:solidFill>
                  <a:schemeClr val="bg1"/>
                </a:solidFill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8" name="Line 5"/>
                <p:cNvSpPr>
                  <a:spLocks noChangeAspect="1" noChangeShapeType="1"/>
                </p:cNvSpPr>
                <p:nvPr/>
              </p:nvSpPr>
              <p:spPr bwMode="auto">
                <a:xfrm>
                  <a:off x="625747" y="5691139"/>
                  <a:ext cx="841935" cy="0"/>
                </a:xfrm>
                <a:prstGeom prst="line">
                  <a:avLst/>
                </a:prstGeom>
                <a:noFill/>
                <a:ln w="28575">
                  <a:solidFill>
                    <a:srgbClr val="002060"/>
                  </a:solidFill>
                  <a:round/>
                  <a:headEnd type="oval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39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1804232" y="5640339"/>
                  <a:ext cx="80962" cy="10795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</p:grpSp>
        </p:grpSp>
      </p:grpSp>
      <p:sp>
        <p:nvSpPr>
          <p:cNvPr id="41" name="Text Box 65"/>
          <p:cNvSpPr txBox="1">
            <a:spLocks noChangeArrowheads="1"/>
          </p:cNvSpPr>
          <p:nvPr/>
        </p:nvSpPr>
        <p:spPr bwMode="auto">
          <a:xfrm>
            <a:off x="8176423" y="5661712"/>
            <a:ext cx="4651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7030A0"/>
                </a:solidFill>
              </a:rPr>
              <a:t>D</a:t>
            </a:r>
            <a:r>
              <a:rPr lang="it-IT" altLang="it-IT" sz="2400" b="1" baseline="-25000" dirty="0">
                <a:solidFill>
                  <a:srgbClr val="7030A0"/>
                </a:solidFill>
              </a:rPr>
              <a:t>i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460019" y="5271405"/>
            <a:ext cx="51421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1400" b="1" dirty="0" err="1">
                <a:solidFill>
                  <a:srgbClr val="7030A0"/>
                </a:solidFill>
              </a:rPr>
              <a:t>Y</a:t>
            </a:r>
            <a:r>
              <a:rPr lang="it-IT" altLang="it-IT" sz="1400" b="1" baseline="-25000" dirty="0" err="1">
                <a:solidFill>
                  <a:srgbClr val="7030A0"/>
                </a:solidFill>
              </a:rPr>
              <a:t>i</a:t>
            </a:r>
            <a:r>
              <a:rPr lang="it-IT" altLang="it-IT" sz="1400" b="1" baseline="-25000" dirty="0">
                <a:solidFill>
                  <a:srgbClr val="7030A0"/>
                </a:solidFill>
              </a:rPr>
              <a:t> </a:t>
            </a:r>
            <a:r>
              <a:rPr lang="it-IT" altLang="it-IT" sz="1400" b="1" dirty="0">
                <a:solidFill>
                  <a:srgbClr val="7030A0"/>
                </a:solidFill>
              </a:rPr>
              <a:t>è la variabile di stato futuro </a:t>
            </a:r>
            <a:r>
              <a:rPr lang="it-IT" altLang="it-IT" sz="1400" b="1" dirty="0" err="1">
                <a:solidFill>
                  <a:srgbClr val="7030A0"/>
                </a:solidFill>
              </a:rPr>
              <a:t>iesima</a:t>
            </a:r>
            <a:r>
              <a:rPr lang="it-IT" altLang="it-IT" sz="1400" b="1" dirty="0">
                <a:solidFill>
                  <a:srgbClr val="7030A0"/>
                </a:solidFill>
              </a:rPr>
              <a:t> generata dalla rete G del contatore binario per 16 (sarebbe  ad esempio l’uscita s</a:t>
            </a:r>
            <a:r>
              <a:rPr lang="it-IT" altLang="it-IT" sz="1400" b="1" baseline="-25000" dirty="0">
                <a:solidFill>
                  <a:srgbClr val="7030A0"/>
                </a:solidFill>
              </a:rPr>
              <a:t>i</a:t>
            </a:r>
            <a:r>
              <a:rPr lang="it-IT" altLang="it-IT" sz="1400" b="1" dirty="0">
                <a:solidFill>
                  <a:srgbClr val="7030A0"/>
                </a:solidFill>
              </a:rPr>
              <a:t> del sommatore da 4 bit se facessimo la sintesi col sommatore!)</a:t>
            </a:r>
          </a:p>
          <a:p>
            <a:pPr>
              <a:spcBef>
                <a:spcPct val="0"/>
              </a:spcBef>
            </a:pPr>
            <a:endParaRPr lang="it-IT" altLang="it-IT" sz="1400" b="1" dirty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</a:pPr>
            <a:r>
              <a:rPr lang="it-IT" altLang="it-IT" sz="1400" b="1" dirty="0">
                <a:solidFill>
                  <a:srgbClr val="7030A0"/>
                </a:solidFill>
              </a:rPr>
              <a:t>D</a:t>
            </a:r>
            <a:r>
              <a:rPr lang="it-IT" altLang="it-IT" sz="1400" b="1" baseline="-25000" dirty="0">
                <a:solidFill>
                  <a:srgbClr val="7030A0"/>
                </a:solidFill>
              </a:rPr>
              <a:t>i</a:t>
            </a:r>
            <a:r>
              <a:rPr lang="it-IT" altLang="it-IT" sz="1400" b="1" dirty="0">
                <a:solidFill>
                  <a:srgbClr val="7030A0"/>
                </a:solidFill>
              </a:rPr>
              <a:t> è  la nuova variabile di stato futuro </a:t>
            </a:r>
            <a:r>
              <a:rPr lang="it-IT" altLang="it-IT" sz="1400" b="1" dirty="0" err="1">
                <a:solidFill>
                  <a:srgbClr val="7030A0"/>
                </a:solidFill>
              </a:rPr>
              <a:t>iesima</a:t>
            </a:r>
            <a:r>
              <a:rPr lang="it-IT" altLang="it-IT" sz="1400" b="1" dirty="0">
                <a:solidFill>
                  <a:srgbClr val="7030A0"/>
                </a:solidFill>
              </a:rPr>
              <a:t>, quindi è  proprio l’ingresso D</a:t>
            </a:r>
            <a:r>
              <a:rPr lang="it-IT" altLang="it-IT" sz="1400" b="1" baseline="-25000" dirty="0">
                <a:solidFill>
                  <a:srgbClr val="7030A0"/>
                </a:solidFill>
              </a:rPr>
              <a:t>i </a:t>
            </a:r>
            <a:r>
              <a:rPr lang="it-IT" altLang="it-IT" sz="1400" b="1" dirty="0">
                <a:solidFill>
                  <a:srgbClr val="7030A0"/>
                </a:solidFill>
              </a:rPr>
              <a:t>del registro di stato del contatore per 16 </a:t>
            </a:r>
          </a:p>
        </p:txBody>
      </p:sp>
    </p:spTree>
    <p:extLst>
      <p:ext uri="{BB962C8B-B14F-4D97-AF65-F5344CB8AC3E}">
        <p14:creationId xmlns:p14="http://schemas.microsoft.com/office/powerpoint/2010/main" val="336758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41" grpId="0"/>
      <p:bldP spid="4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1100" y="701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dirty="0" err="1"/>
              <a:t>Disegnamo</a:t>
            </a:r>
            <a:r>
              <a:rPr lang="it-IT" sz="4000" dirty="0"/>
              <a:t> ora il CB-K free </a:t>
            </a:r>
            <a:r>
              <a:rPr lang="it-IT" sz="4000" dirty="0" err="1"/>
              <a:t>running</a:t>
            </a:r>
            <a:r>
              <a:rPr lang="it-IT" sz="4000" dirty="0"/>
              <a:t> sulla base della slide precedente</a:t>
            </a:r>
          </a:p>
        </p:txBody>
      </p:sp>
      <p:grpSp>
        <p:nvGrpSpPr>
          <p:cNvPr id="18" name="Gruppo 17"/>
          <p:cNvGrpSpPr/>
          <p:nvPr/>
        </p:nvGrpSpPr>
        <p:grpSpPr>
          <a:xfrm>
            <a:off x="2642616" y="1636769"/>
            <a:ext cx="4733759" cy="2193279"/>
            <a:chOff x="2642616" y="1636769"/>
            <a:chExt cx="4733759" cy="2193279"/>
          </a:xfrm>
        </p:grpSpPr>
        <p:sp>
          <p:nvSpPr>
            <p:cNvPr id="97" name="Rettangolo 96"/>
            <p:cNvSpPr/>
            <p:nvPr/>
          </p:nvSpPr>
          <p:spPr>
            <a:xfrm>
              <a:off x="4562193" y="2120120"/>
              <a:ext cx="1892808" cy="17099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rgbClr val="FF0000"/>
                  </a:solidFill>
                </a:rPr>
                <a:t>Sommatore</a:t>
              </a:r>
              <a:br>
                <a:rPr lang="it-IT" dirty="0">
                  <a:solidFill>
                    <a:srgbClr val="FF0000"/>
                  </a:solidFill>
                </a:rPr>
              </a:br>
              <a:r>
                <a:rPr lang="it-IT" dirty="0">
                  <a:solidFill>
                    <a:srgbClr val="FF0000"/>
                  </a:solidFill>
                </a:rPr>
                <a:t> da 4 bit</a:t>
              </a:r>
            </a:p>
          </p:txBody>
        </p:sp>
        <p:sp>
          <p:nvSpPr>
            <p:cNvPr id="98" name="CasellaDiTesto 97"/>
            <p:cNvSpPr txBox="1"/>
            <p:nvPr/>
          </p:nvSpPr>
          <p:spPr>
            <a:xfrm>
              <a:off x="4535424" y="2237058"/>
              <a:ext cx="808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a[3..0]</a:t>
              </a:r>
            </a:p>
          </p:txBody>
        </p:sp>
        <p:sp>
          <p:nvSpPr>
            <p:cNvPr id="99" name="Freccia a destra 98"/>
            <p:cNvSpPr/>
            <p:nvPr/>
          </p:nvSpPr>
          <p:spPr>
            <a:xfrm>
              <a:off x="3621024" y="2346016"/>
              <a:ext cx="914400" cy="1896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0" name="CasellaDiTesto 99"/>
            <p:cNvSpPr txBox="1"/>
            <p:nvPr/>
          </p:nvSpPr>
          <p:spPr>
            <a:xfrm>
              <a:off x="2642616" y="2326912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‘0000’</a:t>
              </a:r>
            </a:p>
          </p:txBody>
        </p:sp>
        <p:sp>
          <p:nvSpPr>
            <p:cNvPr id="101" name="CasellaDiTesto 100"/>
            <p:cNvSpPr txBox="1"/>
            <p:nvPr/>
          </p:nvSpPr>
          <p:spPr>
            <a:xfrm>
              <a:off x="5370428" y="2092742"/>
              <a:ext cx="365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CI</a:t>
              </a:r>
            </a:p>
          </p:txBody>
        </p:sp>
        <p:cxnSp>
          <p:nvCxnSpPr>
            <p:cNvPr id="103" name="Connettore 2 102"/>
            <p:cNvCxnSpPr>
              <a:endCxn id="101" idx="0"/>
            </p:cNvCxnSpPr>
            <p:nvPr/>
          </p:nvCxnSpPr>
          <p:spPr>
            <a:xfrm>
              <a:off x="5553331" y="1880312"/>
              <a:ext cx="0" cy="2124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CasellaDiTesto 104"/>
            <p:cNvSpPr txBox="1"/>
            <p:nvPr/>
          </p:nvSpPr>
          <p:spPr>
            <a:xfrm>
              <a:off x="5435525" y="1636769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‘1’</a:t>
              </a:r>
            </a:p>
          </p:txBody>
        </p:sp>
        <p:sp>
          <p:nvSpPr>
            <p:cNvPr id="106" name="CasellaDiTesto 105"/>
            <p:cNvSpPr txBox="1"/>
            <p:nvPr/>
          </p:nvSpPr>
          <p:spPr>
            <a:xfrm>
              <a:off x="4535423" y="3254871"/>
              <a:ext cx="808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b[3..0]</a:t>
              </a:r>
            </a:p>
          </p:txBody>
        </p:sp>
        <p:sp>
          <p:nvSpPr>
            <p:cNvPr id="107" name="CasellaDiTesto 106"/>
            <p:cNvSpPr txBox="1"/>
            <p:nvPr/>
          </p:nvSpPr>
          <p:spPr>
            <a:xfrm>
              <a:off x="5748940" y="3239462"/>
              <a:ext cx="764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s[3..0]</a:t>
              </a:r>
            </a:p>
          </p:txBody>
        </p:sp>
        <p:sp>
          <p:nvSpPr>
            <p:cNvPr id="117" name="Freccia a destra 116"/>
            <p:cNvSpPr/>
            <p:nvPr/>
          </p:nvSpPr>
          <p:spPr>
            <a:xfrm>
              <a:off x="3621023" y="3337463"/>
              <a:ext cx="914400" cy="1896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8" name="CasellaDiTesto 117"/>
            <p:cNvSpPr txBox="1"/>
            <p:nvPr/>
          </p:nvSpPr>
          <p:spPr>
            <a:xfrm>
              <a:off x="3621251" y="2965664"/>
              <a:ext cx="808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y[3..0]</a:t>
              </a:r>
            </a:p>
          </p:txBody>
        </p:sp>
        <p:sp>
          <p:nvSpPr>
            <p:cNvPr id="119" name="Freccia a destra 118"/>
            <p:cNvSpPr/>
            <p:nvPr/>
          </p:nvSpPr>
          <p:spPr>
            <a:xfrm>
              <a:off x="6461975" y="3316015"/>
              <a:ext cx="914400" cy="1896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0" name="CasellaDiTesto 119"/>
            <p:cNvSpPr txBox="1"/>
            <p:nvPr/>
          </p:nvSpPr>
          <p:spPr>
            <a:xfrm>
              <a:off x="6611422" y="2980017"/>
              <a:ext cx="764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s[3..0]</a:t>
              </a:r>
            </a:p>
          </p:txBody>
        </p:sp>
      </p:grpSp>
      <p:sp>
        <p:nvSpPr>
          <p:cNvPr id="122" name="Fumetto 3 121"/>
          <p:cNvSpPr/>
          <p:nvPr/>
        </p:nvSpPr>
        <p:spPr>
          <a:xfrm>
            <a:off x="7446710" y="2019143"/>
            <a:ext cx="1922065" cy="954416"/>
          </a:xfrm>
          <a:prstGeom prst="wedgeEllipseCallout">
            <a:avLst>
              <a:gd name="adj1" fmla="val -44620"/>
              <a:gd name="adj2" fmla="val 720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/>
              <a:t>Stato futuro del CB16</a:t>
            </a:r>
            <a:endParaRPr lang="it-IT" dirty="0"/>
          </a:p>
        </p:txBody>
      </p:sp>
      <p:sp>
        <p:nvSpPr>
          <p:cNvPr id="123" name="Fumetto 3 122"/>
          <p:cNvSpPr/>
          <p:nvPr/>
        </p:nvSpPr>
        <p:spPr>
          <a:xfrm>
            <a:off x="9617010" y="3443402"/>
            <a:ext cx="2389062" cy="954416"/>
          </a:xfrm>
          <a:prstGeom prst="wedgeEllipseCallout">
            <a:avLst>
              <a:gd name="adj1" fmla="val -39644"/>
              <a:gd name="adj2" fmla="val 835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Decodifica dello stato k-1</a:t>
            </a:r>
          </a:p>
        </p:txBody>
      </p:sp>
      <p:sp>
        <p:nvSpPr>
          <p:cNvPr id="129" name="CasellaDiTesto 128"/>
          <p:cNvSpPr txBox="1"/>
          <p:nvPr/>
        </p:nvSpPr>
        <p:spPr>
          <a:xfrm>
            <a:off x="4174681" y="5892299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/RA</a:t>
            </a:r>
          </a:p>
        </p:txBody>
      </p:sp>
      <p:grpSp>
        <p:nvGrpSpPr>
          <p:cNvPr id="161" name="Gruppo 160"/>
          <p:cNvGrpSpPr/>
          <p:nvPr/>
        </p:nvGrpSpPr>
        <p:grpSpPr>
          <a:xfrm>
            <a:off x="292608" y="3357049"/>
            <a:ext cx="2980319" cy="2271371"/>
            <a:chOff x="292608" y="3357049"/>
            <a:chExt cx="2980319" cy="2271371"/>
          </a:xfrm>
        </p:grpSpPr>
        <p:sp>
          <p:nvSpPr>
            <p:cNvPr id="134" name="Fumetto 3 133"/>
            <p:cNvSpPr/>
            <p:nvPr/>
          </p:nvSpPr>
          <p:spPr>
            <a:xfrm>
              <a:off x="292608" y="4199290"/>
              <a:ext cx="1905778" cy="1195118"/>
            </a:xfrm>
            <a:prstGeom prst="wedgeEllipseCallout">
              <a:avLst>
                <a:gd name="adj1" fmla="val 79277"/>
                <a:gd name="adj2" fmla="val -245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/>
                <a:t>Stato presente che coincide con le uscite</a:t>
              </a:r>
            </a:p>
          </p:txBody>
        </p:sp>
        <p:sp>
          <p:nvSpPr>
            <p:cNvPr id="135" name="Parentesi graffa aperta 134"/>
            <p:cNvSpPr/>
            <p:nvPr/>
          </p:nvSpPr>
          <p:spPr>
            <a:xfrm>
              <a:off x="2881951" y="3357049"/>
              <a:ext cx="390976" cy="2271371"/>
            </a:xfrm>
            <a:prstGeom prst="leftBrace">
              <a:avLst>
                <a:gd name="adj1" fmla="val 25445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5349922" y="5192693"/>
            <a:ext cx="3922094" cy="1185444"/>
            <a:chOff x="5349922" y="5192693"/>
            <a:chExt cx="3922094" cy="1185444"/>
          </a:xfrm>
        </p:grpSpPr>
        <p:grpSp>
          <p:nvGrpSpPr>
            <p:cNvPr id="83" name="Gruppo 82"/>
            <p:cNvGrpSpPr/>
            <p:nvPr/>
          </p:nvGrpSpPr>
          <p:grpSpPr>
            <a:xfrm flipH="1">
              <a:off x="5349922" y="5421404"/>
              <a:ext cx="3185107" cy="956733"/>
              <a:chOff x="5825854" y="5433190"/>
              <a:chExt cx="5482590" cy="1386787"/>
            </a:xfrm>
          </p:grpSpPr>
          <p:grpSp>
            <p:nvGrpSpPr>
              <p:cNvPr id="84" name="Gruppo 83"/>
              <p:cNvGrpSpPr/>
              <p:nvPr/>
            </p:nvGrpSpPr>
            <p:grpSpPr>
              <a:xfrm>
                <a:off x="5916071" y="5433190"/>
                <a:ext cx="5392373" cy="637598"/>
                <a:chOff x="5916071" y="5433190"/>
                <a:chExt cx="5392373" cy="637598"/>
              </a:xfrm>
            </p:grpSpPr>
            <p:sp>
              <p:nvSpPr>
                <p:cNvPr id="94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5916071" y="5433190"/>
                  <a:ext cx="643464" cy="4907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600" b="1" dirty="0">
                      <a:solidFill>
                        <a:srgbClr val="7030A0"/>
                      </a:solidFill>
                    </a:rPr>
                    <a:t>s</a:t>
                  </a:r>
                  <a:r>
                    <a:rPr lang="it-IT" altLang="it-IT" sz="1600" b="1" baseline="-25000" dirty="0">
                      <a:solidFill>
                        <a:srgbClr val="7030A0"/>
                      </a:solidFill>
                    </a:rPr>
                    <a:t>3</a:t>
                  </a:r>
                </a:p>
              </p:txBody>
            </p:sp>
            <p:cxnSp>
              <p:nvCxnSpPr>
                <p:cNvPr id="95" name="Connettore 2 94"/>
                <p:cNvCxnSpPr/>
                <p:nvPr/>
              </p:nvCxnSpPr>
              <p:spPr>
                <a:xfrm flipV="1">
                  <a:off x="6007177" y="5888575"/>
                  <a:ext cx="1532537" cy="16397"/>
                </a:xfrm>
                <a:prstGeom prst="straightConnector1">
                  <a:avLst/>
                </a:prstGeom>
                <a:ln w="28575">
                  <a:headEnd type="oval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Connettore 2 95"/>
                <p:cNvCxnSpPr>
                  <a:stCxn id="86" idx="3"/>
                </p:cNvCxnSpPr>
                <p:nvPr/>
              </p:nvCxnSpPr>
              <p:spPr>
                <a:xfrm flipV="1">
                  <a:off x="7890519" y="6066898"/>
                  <a:ext cx="3417925" cy="3890"/>
                </a:xfrm>
                <a:prstGeom prst="straightConnector1">
                  <a:avLst/>
                </a:prstGeom>
                <a:ln w="28575"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uppo 84"/>
              <p:cNvGrpSpPr/>
              <p:nvPr/>
            </p:nvGrpSpPr>
            <p:grpSpPr>
              <a:xfrm>
                <a:off x="5825854" y="5788499"/>
                <a:ext cx="2064665" cy="1031478"/>
                <a:chOff x="5825854" y="5788499"/>
                <a:chExt cx="2064665" cy="1031478"/>
              </a:xfrm>
            </p:grpSpPr>
            <p:sp>
              <p:nvSpPr>
                <p:cNvPr id="86" name="Ritardo 85"/>
                <p:cNvSpPr/>
                <p:nvPr/>
              </p:nvSpPr>
              <p:spPr>
                <a:xfrm>
                  <a:off x="7546269" y="5788499"/>
                  <a:ext cx="344250" cy="564577"/>
                </a:xfrm>
                <a:prstGeom prst="flowChartDelay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 sz="1200" b="1" dirty="0"/>
                </a:p>
              </p:txBody>
            </p:sp>
            <p:grpSp>
              <p:nvGrpSpPr>
                <p:cNvPr id="87" name="Gruppo 86"/>
                <p:cNvGrpSpPr/>
                <p:nvPr/>
              </p:nvGrpSpPr>
              <p:grpSpPr>
                <a:xfrm>
                  <a:off x="5825854" y="6066896"/>
                  <a:ext cx="1682601" cy="753081"/>
                  <a:chOff x="74513" y="2898250"/>
                  <a:chExt cx="1682601" cy="753081"/>
                </a:xfrm>
              </p:grpSpPr>
              <p:sp>
                <p:nvSpPr>
                  <p:cNvPr id="88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513" y="3026089"/>
                    <a:ext cx="848525" cy="6252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1600" b="1" dirty="0">
                        <a:solidFill>
                          <a:srgbClr val="7030A0"/>
                        </a:solidFill>
                      </a:rPr>
                      <a:t>m</a:t>
                    </a:r>
                    <a:r>
                      <a:rPr lang="it-IT" altLang="it-IT" sz="1600" b="1" baseline="-25000" dirty="0">
                        <a:solidFill>
                          <a:srgbClr val="7030A0"/>
                        </a:solidFill>
                      </a:rPr>
                      <a:t>k-1</a:t>
                    </a:r>
                  </a:p>
                </p:txBody>
              </p:sp>
              <p:cxnSp>
                <p:nvCxnSpPr>
                  <p:cNvPr id="89" name="Connettore 2 88"/>
                  <p:cNvCxnSpPr/>
                  <p:nvPr/>
                </p:nvCxnSpPr>
                <p:spPr>
                  <a:xfrm flipV="1">
                    <a:off x="1377600" y="3107800"/>
                    <a:ext cx="379514" cy="6350"/>
                  </a:xfrm>
                  <a:prstGeom prst="straightConnector1">
                    <a:avLst/>
                  </a:prstGeom>
                  <a:ln w="19050">
                    <a:solidFill>
                      <a:srgbClr val="00206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0" name="Gruppo 89"/>
                  <p:cNvGrpSpPr/>
                  <p:nvPr/>
                </p:nvGrpSpPr>
                <p:grpSpPr>
                  <a:xfrm>
                    <a:off x="118153" y="2898250"/>
                    <a:ext cx="1259447" cy="431800"/>
                    <a:chOff x="625747" y="5478414"/>
                    <a:chExt cx="1259447" cy="431800"/>
                  </a:xfrm>
                </p:grpSpPr>
                <p:sp>
                  <p:nvSpPr>
                    <p:cNvPr id="91" name="Freeform 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72444" y="5478414"/>
                      <a:ext cx="327025" cy="431800"/>
                    </a:xfrm>
                    <a:custGeom>
                      <a:avLst/>
                      <a:gdLst>
                        <a:gd name="T0" fmla="*/ 2147483646 w 144"/>
                        <a:gd name="T1" fmla="*/ 2147483646 h 146"/>
                        <a:gd name="T2" fmla="*/ 0 w 144"/>
                        <a:gd name="T3" fmla="*/ 0 h 146"/>
                        <a:gd name="T4" fmla="*/ 0 w 144"/>
                        <a:gd name="T5" fmla="*/ 2147483646 h 146"/>
                        <a:gd name="T6" fmla="*/ 2147483646 w 144"/>
                        <a:gd name="T7" fmla="*/ 2147483646 h 14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44" h="146">
                          <a:moveTo>
                            <a:pt x="144" y="72"/>
                          </a:moveTo>
                          <a:lnTo>
                            <a:pt x="0" y="0"/>
                          </a:lnTo>
                          <a:lnTo>
                            <a:pt x="0" y="146"/>
                          </a:lnTo>
                          <a:lnTo>
                            <a:pt x="144" y="72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28575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1200"/>
                    </a:p>
                  </p:txBody>
                </p:sp>
                <p:sp>
                  <p:nvSpPr>
                    <p:cNvPr id="92" name="Line 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25747" y="5691139"/>
                      <a:ext cx="841935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2060"/>
                      </a:solidFill>
                      <a:round/>
                      <a:headEnd type="oval" w="med" len="med"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t-IT" sz="1200"/>
                    </a:p>
                  </p:txBody>
                </p:sp>
                <p:sp>
                  <p:nvSpPr>
                    <p:cNvPr id="93" name="Oval 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804232" y="5640339"/>
                      <a:ext cx="80962" cy="10795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 sz="1200"/>
                    </a:p>
                  </p:txBody>
                </p:sp>
              </p:grpSp>
            </p:grpSp>
          </p:grpSp>
        </p:grpSp>
        <p:cxnSp>
          <p:nvCxnSpPr>
            <p:cNvPr id="144" name="Connettore 4 143"/>
            <p:cNvCxnSpPr>
              <a:stCxn id="139" idx="1"/>
              <a:endCxn id="92" idx="0"/>
            </p:cNvCxnSpPr>
            <p:nvPr/>
          </p:nvCxnSpPr>
          <p:spPr>
            <a:xfrm rot="10800000" flipV="1">
              <a:off x="8509676" y="5192693"/>
              <a:ext cx="762340" cy="812656"/>
            </a:xfrm>
            <a:prstGeom prst="bentConnector4">
              <a:avLst>
                <a:gd name="adj1" fmla="val 50000"/>
                <a:gd name="adj2" fmla="val 102679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Gruppo 159"/>
          <p:cNvGrpSpPr/>
          <p:nvPr/>
        </p:nvGrpSpPr>
        <p:grpSpPr>
          <a:xfrm>
            <a:off x="5331361" y="4559928"/>
            <a:ext cx="3940656" cy="1234913"/>
            <a:chOff x="5331361" y="4559928"/>
            <a:chExt cx="3940656" cy="1234913"/>
          </a:xfrm>
        </p:grpSpPr>
        <p:grpSp>
          <p:nvGrpSpPr>
            <p:cNvPr id="40" name="Gruppo 39"/>
            <p:cNvGrpSpPr/>
            <p:nvPr/>
          </p:nvGrpSpPr>
          <p:grpSpPr>
            <a:xfrm flipH="1">
              <a:off x="5337752" y="4559928"/>
              <a:ext cx="3185108" cy="825837"/>
              <a:chOff x="5825854" y="5383963"/>
              <a:chExt cx="5482592" cy="1436014"/>
            </a:xfrm>
          </p:grpSpPr>
          <p:grpSp>
            <p:nvGrpSpPr>
              <p:cNvPr id="41" name="Gruppo 40"/>
              <p:cNvGrpSpPr/>
              <p:nvPr/>
            </p:nvGrpSpPr>
            <p:grpSpPr>
              <a:xfrm>
                <a:off x="6575008" y="5383963"/>
                <a:ext cx="4733438" cy="739719"/>
                <a:chOff x="6575008" y="5383963"/>
                <a:chExt cx="4733438" cy="739719"/>
              </a:xfrm>
            </p:grpSpPr>
            <p:sp>
              <p:nvSpPr>
                <p:cNvPr id="51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6575008" y="5383963"/>
                  <a:ext cx="643464" cy="5886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600" b="1" dirty="0">
                      <a:solidFill>
                        <a:srgbClr val="7030A0"/>
                      </a:solidFill>
                    </a:rPr>
                    <a:t>s</a:t>
                  </a:r>
                  <a:r>
                    <a:rPr lang="it-IT" altLang="it-IT" sz="1600" b="1" baseline="-25000" dirty="0">
                      <a:solidFill>
                        <a:srgbClr val="7030A0"/>
                      </a:solidFill>
                    </a:rPr>
                    <a:t>1</a:t>
                  </a:r>
                </a:p>
              </p:txBody>
            </p:sp>
            <p:cxnSp>
              <p:nvCxnSpPr>
                <p:cNvPr id="52" name="Connettore 2 51"/>
                <p:cNvCxnSpPr/>
                <p:nvPr/>
              </p:nvCxnSpPr>
              <p:spPr>
                <a:xfrm flipV="1">
                  <a:off x="6655043" y="5998400"/>
                  <a:ext cx="849414" cy="6350"/>
                </a:xfrm>
                <a:prstGeom prst="straightConnector1">
                  <a:avLst/>
                </a:prstGeom>
                <a:ln w="28575">
                  <a:headEnd type="oval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nettore 2 52"/>
                <p:cNvCxnSpPr>
                  <a:stCxn id="43" idx="3"/>
                </p:cNvCxnSpPr>
                <p:nvPr/>
              </p:nvCxnSpPr>
              <p:spPr>
                <a:xfrm flipV="1">
                  <a:off x="7890519" y="6066896"/>
                  <a:ext cx="3417927" cy="56786"/>
                </a:xfrm>
                <a:prstGeom prst="straightConnector1">
                  <a:avLst/>
                </a:prstGeom>
                <a:ln w="28575"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o 41"/>
              <p:cNvGrpSpPr/>
              <p:nvPr/>
            </p:nvGrpSpPr>
            <p:grpSpPr>
              <a:xfrm>
                <a:off x="5825854" y="5894288"/>
                <a:ext cx="2064665" cy="925689"/>
                <a:chOff x="5825854" y="5894288"/>
                <a:chExt cx="2064665" cy="925689"/>
              </a:xfrm>
            </p:grpSpPr>
            <p:sp>
              <p:nvSpPr>
                <p:cNvPr id="43" name="Ritardo 42"/>
                <p:cNvSpPr/>
                <p:nvPr/>
              </p:nvSpPr>
              <p:spPr>
                <a:xfrm>
                  <a:off x="7511644" y="5894288"/>
                  <a:ext cx="378875" cy="458788"/>
                </a:xfrm>
                <a:prstGeom prst="flowChartDelay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 sz="1200"/>
                </a:p>
              </p:txBody>
            </p:sp>
            <p:grpSp>
              <p:nvGrpSpPr>
                <p:cNvPr id="44" name="Gruppo 43"/>
                <p:cNvGrpSpPr/>
                <p:nvPr/>
              </p:nvGrpSpPr>
              <p:grpSpPr>
                <a:xfrm>
                  <a:off x="5825854" y="6066896"/>
                  <a:ext cx="1682601" cy="753081"/>
                  <a:chOff x="74513" y="2898250"/>
                  <a:chExt cx="1682601" cy="753081"/>
                </a:xfrm>
              </p:grpSpPr>
              <p:sp>
                <p:nvSpPr>
                  <p:cNvPr id="45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513" y="3026089"/>
                    <a:ext cx="848525" cy="6252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1600" b="1" dirty="0">
                        <a:solidFill>
                          <a:srgbClr val="7030A0"/>
                        </a:solidFill>
                      </a:rPr>
                      <a:t>m</a:t>
                    </a:r>
                    <a:r>
                      <a:rPr lang="it-IT" altLang="it-IT" sz="1600" b="1" baseline="-25000" dirty="0">
                        <a:solidFill>
                          <a:srgbClr val="7030A0"/>
                        </a:solidFill>
                      </a:rPr>
                      <a:t>k-1</a:t>
                    </a:r>
                  </a:p>
                </p:txBody>
              </p:sp>
              <p:cxnSp>
                <p:nvCxnSpPr>
                  <p:cNvPr id="46" name="Connettore 2 45"/>
                  <p:cNvCxnSpPr/>
                  <p:nvPr/>
                </p:nvCxnSpPr>
                <p:spPr>
                  <a:xfrm flipV="1">
                    <a:off x="1377600" y="3107800"/>
                    <a:ext cx="379514" cy="6350"/>
                  </a:xfrm>
                  <a:prstGeom prst="straightConnector1">
                    <a:avLst/>
                  </a:prstGeom>
                  <a:ln w="19050">
                    <a:solidFill>
                      <a:srgbClr val="00206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7" name="Gruppo 46"/>
                  <p:cNvGrpSpPr/>
                  <p:nvPr/>
                </p:nvGrpSpPr>
                <p:grpSpPr>
                  <a:xfrm>
                    <a:off x="118153" y="2898250"/>
                    <a:ext cx="1259447" cy="431800"/>
                    <a:chOff x="625747" y="5478414"/>
                    <a:chExt cx="1259447" cy="431800"/>
                  </a:xfrm>
                </p:grpSpPr>
                <p:sp>
                  <p:nvSpPr>
                    <p:cNvPr id="48" name="Freeform 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72444" y="5478414"/>
                      <a:ext cx="327025" cy="431800"/>
                    </a:xfrm>
                    <a:custGeom>
                      <a:avLst/>
                      <a:gdLst>
                        <a:gd name="T0" fmla="*/ 2147483646 w 144"/>
                        <a:gd name="T1" fmla="*/ 2147483646 h 146"/>
                        <a:gd name="T2" fmla="*/ 0 w 144"/>
                        <a:gd name="T3" fmla="*/ 0 h 146"/>
                        <a:gd name="T4" fmla="*/ 0 w 144"/>
                        <a:gd name="T5" fmla="*/ 2147483646 h 146"/>
                        <a:gd name="T6" fmla="*/ 2147483646 w 144"/>
                        <a:gd name="T7" fmla="*/ 2147483646 h 14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44" h="146">
                          <a:moveTo>
                            <a:pt x="144" y="72"/>
                          </a:moveTo>
                          <a:lnTo>
                            <a:pt x="0" y="0"/>
                          </a:lnTo>
                          <a:lnTo>
                            <a:pt x="0" y="146"/>
                          </a:lnTo>
                          <a:lnTo>
                            <a:pt x="144" y="72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28575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1200"/>
                    </a:p>
                  </p:txBody>
                </p:sp>
                <p:sp>
                  <p:nvSpPr>
                    <p:cNvPr id="49" name="Line 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25747" y="5691139"/>
                      <a:ext cx="841935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2060"/>
                      </a:solidFill>
                      <a:round/>
                      <a:headEnd type="oval" w="med" len="med"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t-IT" sz="1200"/>
                    </a:p>
                  </p:txBody>
                </p:sp>
                <p:sp>
                  <p:nvSpPr>
                    <p:cNvPr id="50" name="Oval 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804232" y="5640339"/>
                      <a:ext cx="80962" cy="10795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 sz="1200"/>
                    </a:p>
                  </p:txBody>
                </p:sp>
              </p:grpSp>
            </p:grpSp>
          </p:grpSp>
        </p:grpSp>
        <p:grpSp>
          <p:nvGrpSpPr>
            <p:cNvPr id="69" name="Gruppo 68"/>
            <p:cNvGrpSpPr/>
            <p:nvPr/>
          </p:nvGrpSpPr>
          <p:grpSpPr>
            <a:xfrm flipH="1">
              <a:off x="5331361" y="4969004"/>
              <a:ext cx="1563915" cy="825837"/>
              <a:chOff x="5825854" y="5383963"/>
              <a:chExt cx="2522282" cy="1436014"/>
            </a:xfrm>
          </p:grpSpPr>
          <p:grpSp>
            <p:nvGrpSpPr>
              <p:cNvPr id="70" name="Gruppo 69"/>
              <p:cNvGrpSpPr/>
              <p:nvPr/>
            </p:nvGrpSpPr>
            <p:grpSpPr>
              <a:xfrm>
                <a:off x="6615575" y="5383963"/>
                <a:ext cx="1732561" cy="739719"/>
                <a:chOff x="6615575" y="5383963"/>
                <a:chExt cx="1732561" cy="739719"/>
              </a:xfrm>
            </p:grpSpPr>
            <p:sp>
              <p:nvSpPr>
                <p:cNvPr id="80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6615575" y="5383963"/>
                  <a:ext cx="602897" cy="5886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600" b="1" dirty="0">
                      <a:solidFill>
                        <a:srgbClr val="7030A0"/>
                      </a:solidFill>
                    </a:rPr>
                    <a:t>s</a:t>
                  </a:r>
                  <a:r>
                    <a:rPr lang="it-IT" altLang="it-IT" sz="1600" b="1" baseline="-25000" dirty="0">
                      <a:solidFill>
                        <a:srgbClr val="7030A0"/>
                      </a:solidFill>
                    </a:rPr>
                    <a:t>2</a:t>
                  </a:r>
                </a:p>
              </p:txBody>
            </p:sp>
            <p:cxnSp>
              <p:nvCxnSpPr>
                <p:cNvPr id="81" name="Connettore 2 80"/>
                <p:cNvCxnSpPr/>
                <p:nvPr/>
              </p:nvCxnSpPr>
              <p:spPr>
                <a:xfrm flipV="1">
                  <a:off x="6655043" y="5998400"/>
                  <a:ext cx="849414" cy="6350"/>
                </a:xfrm>
                <a:prstGeom prst="straightConnector1">
                  <a:avLst/>
                </a:prstGeom>
                <a:ln w="28575">
                  <a:headEnd type="oval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Connettore 2 81"/>
                <p:cNvCxnSpPr>
                  <a:stCxn id="72" idx="3"/>
                </p:cNvCxnSpPr>
                <p:nvPr/>
              </p:nvCxnSpPr>
              <p:spPr>
                <a:xfrm flipV="1">
                  <a:off x="7890519" y="6123681"/>
                  <a:ext cx="457617" cy="1"/>
                </a:xfrm>
                <a:prstGeom prst="straightConnector1">
                  <a:avLst/>
                </a:prstGeom>
                <a:ln w="28575"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o 70"/>
              <p:cNvGrpSpPr/>
              <p:nvPr/>
            </p:nvGrpSpPr>
            <p:grpSpPr>
              <a:xfrm>
                <a:off x="5825854" y="5894288"/>
                <a:ext cx="2064665" cy="925689"/>
                <a:chOff x="5825854" y="5894288"/>
                <a:chExt cx="2064665" cy="925689"/>
              </a:xfrm>
            </p:grpSpPr>
            <p:sp>
              <p:nvSpPr>
                <p:cNvPr id="72" name="Ritardo 71"/>
                <p:cNvSpPr/>
                <p:nvPr/>
              </p:nvSpPr>
              <p:spPr>
                <a:xfrm>
                  <a:off x="7511644" y="5894288"/>
                  <a:ext cx="378875" cy="458788"/>
                </a:xfrm>
                <a:prstGeom prst="flowChartDelay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it-IT" sz="1200"/>
                </a:p>
              </p:txBody>
            </p:sp>
            <p:grpSp>
              <p:nvGrpSpPr>
                <p:cNvPr id="73" name="Gruppo 72"/>
                <p:cNvGrpSpPr/>
                <p:nvPr/>
              </p:nvGrpSpPr>
              <p:grpSpPr>
                <a:xfrm>
                  <a:off x="5825854" y="6066896"/>
                  <a:ext cx="1682601" cy="753081"/>
                  <a:chOff x="74513" y="2898250"/>
                  <a:chExt cx="1682601" cy="753081"/>
                </a:xfrm>
              </p:grpSpPr>
              <p:sp>
                <p:nvSpPr>
                  <p:cNvPr id="74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513" y="3026089"/>
                    <a:ext cx="848525" cy="6252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1600" b="1" dirty="0">
                        <a:solidFill>
                          <a:srgbClr val="7030A0"/>
                        </a:solidFill>
                      </a:rPr>
                      <a:t>m</a:t>
                    </a:r>
                    <a:r>
                      <a:rPr lang="it-IT" altLang="it-IT" sz="1600" b="1" baseline="-25000" dirty="0">
                        <a:solidFill>
                          <a:srgbClr val="7030A0"/>
                        </a:solidFill>
                      </a:rPr>
                      <a:t>k-1</a:t>
                    </a:r>
                  </a:p>
                </p:txBody>
              </p:sp>
              <p:cxnSp>
                <p:nvCxnSpPr>
                  <p:cNvPr id="75" name="Connettore 2 74"/>
                  <p:cNvCxnSpPr/>
                  <p:nvPr/>
                </p:nvCxnSpPr>
                <p:spPr>
                  <a:xfrm flipV="1">
                    <a:off x="1377600" y="3107800"/>
                    <a:ext cx="379514" cy="6350"/>
                  </a:xfrm>
                  <a:prstGeom prst="straightConnector1">
                    <a:avLst/>
                  </a:prstGeom>
                  <a:ln w="19050">
                    <a:solidFill>
                      <a:srgbClr val="00206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6" name="Gruppo 75"/>
                  <p:cNvGrpSpPr/>
                  <p:nvPr/>
                </p:nvGrpSpPr>
                <p:grpSpPr>
                  <a:xfrm>
                    <a:off x="118153" y="2898250"/>
                    <a:ext cx="1259447" cy="431800"/>
                    <a:chOff x="625747" y="5478414"/>
                    <a:chExt cx="1259447" cy="431800"/>
                  </a:xfrm>
                </p:grpSpPr>
                <p:sp>
                  <p:nvSpPr>
                    <p:cNvPr id="77" name="Freeform 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72444" y="5478414"/>
                      <a:ext cx="327025" cy="431800"/>
                    </a:xfrm>
                    <a:custGeom>
                      <a:avLst/>
                      <a:gdLst>
                        <a:gd name="T0" fmla="*/ 2147483646 w 144"/>
                        <a:gd name="T1" fmla="*/ 2147483646 h 146"/>
                        <a:gd name="T2" fmla="*/ 0 w 144"/>
                        <a:gd name="T3" fmla="*/ 0 h 146"/>
                        <a:gd name="T4" fmla="*/ 0 w 144"/>
                        <a:gd name="T5" fmla="*/ 2147483646 h 146"/>
                        <a:gd name="T6" fmla="*/ 2147483646 w 144"/>
                        <a:gd name="T7" fmla="*/ 2147483646 h 14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44" h="146">
                          <a:moveTo>
                            <a:pt x="144" y="72"/>
                          </a:moveTo>
                          <a:lnTo>
                            <a:pt x="0" y="0"/>
                          </a:lnTo>
                          <a:lnTo>
                            <a:pt x="0" y="146"/>
                          </a:lnTo>
                          <a:lnTo>
                            <a:pt x="144" y="72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28575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t-IT" sz="1200"/>
                    </a:p>
                  </p:txBody>
                </p:sp>
                <p:sp>
                  <p:nvSpPr>
                    <p:cNvPr id="78" name="Line 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25747" y="5691139"/>
                      <a:ext cx="841935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2060"/>
                      </a:solidFill>
                      <a:round/>
                      <a:headEnd type="oval" w="med" len="med"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t-IT" sz="1200"/>
                    </a:p>
                  </p:txBody>
                </p:sp>
                <p:sp>
                  <p:nvSpPr>
                    <p:cNvPr id="79" name="Oval 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804232" y="5640339"/>
                      <a:ext cx="80962" cy="10795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 sz="1200"/>
                    </a:p>
                  </p:txBody>
                </p:sp>
              </p:grpSp>
            </p:grpSp>
          </p:grpSp>
        </p:grpSp>
        <p:cxnSp>
          <p:nvCxnSpPr>
            <p:cNvPr id="149" name="Connettore 4 148"/>
            <p:cNvCxnSpPr>
              <a:stCxn id="139" idx="1"/>
            </p:cNvCxnSpPr>
            <p:nvPr/>
          </p:nvCxnSpPr>
          <p:spPr>
            <a:xfrm rot="10800000" flipV="1">
              <a:off x="6894144" y="5192693"/>
              <a:ext cx="2377873" cy="302330"/>
            </a:xfrm>
            <a:prstGeom prst="bentConnector3">
              <a:avLst>
                <a:gd name="adj1" fmla="val 22313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ttore 4 150"/>
            <p:cNvCxnSpPr>
              <a:stCxn id="139" idx="1"/>
              <a:endCxn id="49" idx="0"/>
            </p:cNvCxnSpPr>
            <p:nvPr/>
          </p:nvCxnSpPr>
          <p:spPr>
            <a:xfrm rot="10800000">
              <a:off x="8497508" y="5075013"/>
              <a:ext cx="774509" cy="117681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Ovale 153"/>
          <p:cNvSpPr/>
          <p:nvPr/>
        </p:nvSpPr>
        <p:spPr>
          <a:xfrm>
            <a:off x="8847146" y="5133854"/>
            <a:ext cx="100584" cy="1529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5" name="Ovale 154"/>
          <p:cNvSpPr/>
          <p:nvPr/>
        </p:nvSpPr>
        <p:spPr>
          <a:xfrm flipV="1">
            <a:off x="8706787" y="5133854"/>
            <a:ext cx="67599" cy="136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641316" y="1793007"/>
            <a:ext cx="560001" cy="1133897"/>
            <a:chOff x="641316" y="1793007"/>
            <a:chExt cx="560001" cy="1133897"/>
          </a:xfrm>
        </p:grpSpPr>
        <p:sp>
          <p:nvSpPr>
            <p:cNvPr id="108" name="Oval 2"/>
            <p:cNvSpPr>
              <a:spLocks noChangeArrowheads="1"/>
            </p:cNvSpPr>
            <p:nvPr/>
          </p:nvSpPr>
          <p:spPr bwMode="auto">
            <a:xfrm>
              <a:off x="654019" y="1793007"/>
              <a:ext cx="547298" cy="55885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0,0</a:t>
              </a:r>
            </a:p>
          </p:txBody>
        </p:sp>
        <p:cxnSp>
          <p:nvCxnSpPr>
            <p:cNvPr id="127" name="Connettore 2 126"/>
            <p:cNvCxnSpPr>
              <a:stCxn id="125" idx="0"/>
              <a:endCxn id="108" idx="4"/>
            </p:cNvCxnSpPr>
            <p:nvPr/>
          </p:nvCxnSpPr>
          <p:spPr>
            <a:xfrm flipV="1">
              <a:off x="641316" y="2351862"/>
              <a:ext cx="286352" cy="575042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Oval 2"/>
          <p:cNvSpPr>
            <a:spLocks noChangeArrowheads="1"/>
          </p:cNvSpPr>
          <p:nvPr/>
        </p:nvSpPr>
        <p:spPr bwMode="auto">
          <a:xfrm>
            <a:off x="1380388" y="2911025"/>
            <a:ext cx="859728" cy="47555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it-IT" sz="1800" b="1" dirty="0">
                <a:solidFill>
                  <a:srgbClr val="FF0000"/>
                </a:solidFill>
              </a:rPr>
              <a:t>k-2</a:t>
            </a:r>
            <a:r>
              <a:rPr lang="en-US" altLang="it-IT" sz="1800" dirty="0"/>
              <a:t>,k-2</a:t>
            </a:r>
          </a:p>
        </p:txBody>
      </p:sp>
      <p:grpSp>
        <p:nvGrpSpPr>
          <p:cNvPr id="14" name="Gruppo 13"/>
          <p:cNvGrpSpPr/>
          <p:nvPr/>
        </p:nvGrpSpPr>
        <p:grpSpPr>
          <a:xfrm>
            <a:off x="211452" y="2926904"/>
            <a:ext cx="1168936" cy="475557"/>
            <a:chOff x="211452" y="2926904"/>
            <a:chExt cx="1168936" cy="475557"/>
          </a:xfrm>
        </p:grpSpPr>
        <p:sp>
          <p:nvSpPr>
            <p:cNvPr id="125" name="Oval 2"/>
            <p:cNvSpPr>
              <a:spLocks noChangeArrowheads="1"/>
            </p:cNvSpPr>
            <p:nvPr/>
          </p:nvSpPr>
          <p:spPr bwMode="auto">
            <a:xfrm>
              <a:off x="211452" y="2926904"/>
              <a:ext cx="859728" cy="47555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en-US" altLang="it-IT" sz="1800" b="1" dirty="0">
                  <a:solidFill>
                    <a:srgbClr val="FF0000"/>
                  </a:solidFill>
                </a:rPr>
                <a:t>k-1</a:t>
              </a:r>
              <a:r>
                <a:rPr lang="en-US" altLang="it-IT" sz="1800" dirty="0"/>
                <a:t>,k-1</a:t>
              </a:r>
            </a:p>
          </p:txBody>
        </p:sp>
        <p:cxnSp>
          <p:nvCxnSpPr>
            <p:cNvPr id="143" name="Connettore 2 142"/>
            <p:cNvCxnSpPr>
              <a:stCxn id="141" idx="2"/>
              <a:endCxn id="125" idx="6"/>
            </p:cNvCxnSpPr>
            <p:nvPr/>
          </p:nvCxnSpPr>
          <p:spPr>
            <a:xfrm flipH="1">
              <a:off x="1071180" y="3148804"/>
              <a:ext cx="309208" cy="15879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onnettore 2 16"/>
          <p:cNvCxnSpPr>
            <a:stCxn id="108" idx="6"/>
          </p:cNvCxnSpPr>
          <p:nvPr/>
        </p:nvCxnSpPr>
        <p:spPr>
          <a:xfrm flipV="1">
            <a:off x="1201317" y="1983828"/>
            <a:ext cx="608935" cy="8860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o 20"/>
          <p:cNvGrpSpPr/>
          <p:nvPr/>
        </p:nvGrpSpPr>
        <p:grpSpPr>
          <a:xfrm>
            <a:off x="9469476" y="1573389"/>
            <a:ext cx="2585792" cy="914400"/>
            <a:chOff x="9469476" y="1573389"/>
            <a:chExt cx="2585792" cy="914400"/>
          </a:xfrm>
        </p:grpSpPr>
        <p:sp>
          <p:nvSpPr>
            <p:cNvPr id="136" name="CasellaDiTesto 135"/>
            <p:cNvSpPr txBox="1"/>
            <p:nvPr/>
          </p:nvSpPr>
          <p:spPr>
            <a:xfrm>
              <a:off x="9580100" y="1723410"/>
              <a:ext cx="808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y[3..0]</a:t>
              </a:r>
            </a:p>
          </p:txBody>
        </p:sp>
        <p:sp>
          <p:nvSpPr>
            <p:cNvPr id="137" name="Rettangolo 136"/>
            <p:cNvSpPr/>
            <p:nvPr/>
          </p:nvSpPr>
          <p:spPr>
            <a:xfrm>
              <a:off x="10360484" y="1573389"/>
              <a:ext cx="914400" cy="914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rgbClr val="FF0000"/>
                  </a:solidFill>
                </a:rPr>
                <a:t>F</a:t>
              </a:r>
            </a:p>
            <a:p>
              <a:pPr algn="ctr"/>
              <a:r>
                <a:rPr lang="it-IT" dirty="0">
                  <a:solidFill>
                    <a:srgbClr val="FF0000"/>
                  </a:solidFill>
                </a:rPr>
                <a:t> (4 fili!)</a:t>
              </a:r>
            </a:p>
          </p:txBody>
        </p:sp>
        <p:sp>
          <p:nvSpPr>
            <p:cNvPr id="138" name="CasellaDiTesto 137"/>
            <p:cNvSpPr txBox="1"/>
            <p:nvPr/>
          </p:nvSpPr>
          <p:spPr>
            <a:xfrm>
              <a:off x="11288711" y="1622246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z[3..0]</a:t>
              </a:r>
            </a:p>
          </p:txBody>
        </p:sp>
        <p:cxnSp>
          <p:nvCxnSpPr>
            <p:cNvPr id="20" name="Connettore 2 19"/>
            <p:cNvCxnSpPr/>
            <p:nvPr/>
          </p:nvCxnSpPr>
          <p:spPr>
            <a:xfrm>
              <a:off x="9617010" y="2234892"/>
              <a:ext cx="7434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Freccia a destra 144"/>
            <p:cNvSpPr/>
            <p:nvPr/>
          </p:nvSpPr>
          <p:spPr>
            <a:xfrm>
              <a:off x="9469476" y="2127964"/>
              <a:ext cx="874144" cy="15639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6" name="Freccia a destra 145"/>
            <p:cNvSpPr/>
            <p:nvPr/>
          </p:nvSpPr>
          <p:spPr>
            <a:xfrm>
              <a:off x="11274884" y="1953273"/>
              <a:ext cx="731188" cy="16684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2" name="Gruppo 21"/>
          <p:cNvGrpSpPr/>
          <p:nvPr/>
        </p:nvGrpSpPr>
        <p:grpSpPr>
          <a:xfrm>
            <a:off x="9272016" y="4495406"/>
            <a:ext cx="2160428" cy="1160774"/>
            <a:chOff x="9272016" y="4495406"/>
            <a:chExt cx="2160428" cy="1160774"/>
          </a:xfrm>
        </p:grpSpPr>
        <p:sp>
          <p:nvSpPr>
            <p:cNvPr id="139" name="Rettangolo 138"/>
            <p:cNvSpPr/>
            <p:nvPr/>
          </p:nvSpPr>
          <p:spPr>
            <a:xfrm>
              <a:off x="9272016" y="4729205"/>
              <a:ext cx="1153229" cy="92697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44000" rtlCol="0" anchor="b" anchorCtr="0"/>
            <a:lstStyle/>
            <a:p>
              <a:pPr>
                <a:spcBef>
                  <a:spcPct val="0"/>
                </a:spcBef>
              </a:pPr>
              <a:r>
                <a:rPr lang="it-IT" altLang="it-IT" b="1" dirty="0">
                  <a:solidFill>
                    <a:schemeClr val="tx1"/>
                  </a:solidFill>
                </a:rPr>
                <a:t>m</a:t>
              </a:r>
              <a:r>
                <a:rPr lang="it-IT" altLang="it-IT" b="1" baseline="-25000" dirty="0">
                  <a:solidFill>
                    <a:schemeClr val="tx1"/>
                  </a:solidFill>
                </a:rPr>
                <a:t>k-1</a:t>
              </a:r>
            </a:p>
          </p:txBody>
        </p:sp>
        <p:sp>
          <p:nvSpPr>
            <p:cNvPr id="156" name="CasellaDiTesto 155"/>
            <p:cNvSpPr txBox="1"/>
            <p:nvPr/>
          </p:nvSpPr>
          <p:spPr>
            <a:xfrm>
              <a:off x="10551449" y="4495406"/>
              <a:ext cx="808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y[3..0]</a:t>
              </a:r>
            </a:p>
          </p:txBody>
        </p:sp>
        <p:sp>
          <p:nvSpPr>
            <p:cNvPr id="157" name="Freccia a destra 156"/>
            <p:cNvSpPr/>
            <p:nvPr/>
          </p:nvSpPr>
          <p:spPr>
            <a:xfrm rot="10800000">
              <a:off x="10431129" y="4833024"/>
              <a:ext cx="914400" cy="1896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3" name="Ritardo 132"/>
            <p:cNvSpPr/>
            <p:nvPr/>
          </p:nvSpPr>
          <p:spPr>
            <a:xfrm flipH="1">
              <a:off x="9785739" y="4920822"/>
              <a:ext cx="468085" cy="550692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1200" b="1" dirty="0"/>
            </a:p>
          </p:txBody>
        </p:sp>
        <p:cxnSp>
          <p:nvCxnSpPr>
            <p:cNvPr id="140" name="Connettore 2 139"/>
            <p:cNvCxnSpPr/>
            <p:nvPr/>
          </p:nvCxnSpPr>
          <p:spPr>
            <a:xfrm flipH="1" flipV="1">
              <a:off x="9279800" y="5194977"/>
              <a:ext cx="493467" cy="3652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CasellaDiTesto 146"/>
            <p:cNvSpPr txBox="1"/>
            <p:nvPr/>
          </p:nvSpPr>
          <p:spPr>
            <a:xfrm>
              <a:off x="10565604" y="5015813"/>
              <a:ext cx="866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</a:rPr>
                <a:t>y’[3..0]</a:t>
              </a:r>
            </a:p>
          </p:txBody>
        </p:sp>
        <p:sp>
          <p:nvSpPr>
            <p:cNvPr id="148" name="Freccia a destra 147"/>
            <p:cNvSpPr/>
            <p:nvPr/>
          </p:nvSpPr>
          <p:spPr>
            <a:xfrm rot="10800000">
              <a:off x="10445284" y="5353431"/>
              <a:ext cx="914400" cy="1896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7" name="Gruppo 26"/>
          <p:cNvGrpSpPr/>
          <p:nvPr/>
        </p:nvGrpSpPr>
        <p:grpSpPr>
          <a:xfrm>
            <a:off x="1983067" y="4225172"/>
            <a:ext cx="4275192" cy="2542113"/>
            <a:chOff x="1983067" y="4225172"/>
            <a:chExt cx="4275192" cy="2542113"/>
          </a:xfrm>
        </p:grpSpPr>
        <p:grpSp>
          <p:nvGrpSpPr>
            <p:cNvPr id="25" name="Gruppo 24"/>
            <p:cNvGrpSpPr/>
            <p:nvPr/>
          </p:nvGrpSpPr>
          <p:grpSpPr>
            <a:xfrm>
              <a:off x="1983067" y="4225172"/>
              <a:ext cx="4275192" cy="2542113"/>
              <a:chOff x="1983067" y="4225172"/>
              <a:chExt cx="4275192" cy="2542113"/>
            </a:xfrm>
          </p:grpSpPr>
          <p:grpSp>
            <p:nvGrpSpPr>
              <p:cNvPr id="23" name="Gruppo 22"/>
              <p:cNvGrpSpPr/>
              <p:nvPr/>
            </p:nvGrpSpPr>
            <p:grpSpPr>
              <a:xfrm>
                <a:off x="1983067" y="4225172"/>
                <a:ext cx="4275192" cy="2542113"/>
                <a:chOff x="1984248" y="4155618"/>
                <a:chExt cx="4275192" cy="2542113"/>
              </a:xfrm>
            </p:grpSpPr>
            <p:sp>
              <p:nvSpPr>
                <p:cNvPr id="34" name="Rettangolo 33"/>
                <p:cNvSpPr/>
                <p:nvPr/>
              </p:nvSpPr>
              <p:spPr>
                <a:xfrm>
                  <a:off x="4231328" y="4155618"/>
                  <a:ext cx="1106424" cy="223274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>
                    <a:solidFill>
                      <a:srgbClr val="FFFF00"/>
                    </a:solidFill>
                  </a:endParaRPr>
                </a:p>
              </p:txBody>
            </p:sp>
            <p:cxnSp>
              <p:nvCxnSpPr>
                <p:cNvPr id="109" name="Connettore 2 108"/>
                <p:cNvCxnSpPr/>
                <p:nvPr/>
              </p:nvCxnSpPr>
              <p:spPr>
                <a:xfrm flipH="1">
                  <a:off x="3660491" y="4650988"/>
                  <a:ext cx="570837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Connettore 2 109"/>
                <p:cNvCxnSpPr/>
                <p:nvPr/>
              </p:nvCxnSpPr>
              <p:spPr>
                <a:xfrm flipH="1">
                  <a:off x="3642203" y="4913285"/>
                  <a:ext cx="570837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Connettore 2 110"/>
                <p:cNvCxnSpPr/>
                <p:nvPr/>
              </p:nvCxnSpPr>
              <p:spPr>
                <a:xfrm flipH="1">
                  <a:off x="3642203" y="5201000"/>
                  <a:ext cx="570837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Connettore 2 111"/>
                <p:cNvCxnSpPr/>
                <p:nvPr/>
              </p:nvCxnSpPr>
              <p:spPr>
                <a:xfrm flipH="1">
                  <a:off x="3621960" y="5454874"/>
                  <a:ext cx="570837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CasellaDiTesto 112"/>
                <p:cNvSpPr txBox="1"/>
                <p:nvPr/>
              </p:nvSpPr>
              <p:spPr>
                <a:xfrm>
                  <a:off x="3313606" y="5286848"/>
                  <a:ext cx="4058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/>
                    <a:t>y3</a:t>
                  </a:r>
                </a:p>
              </p:txBody>
            </p:sp>
            <p:sp>
              <p:nvSpPr>
                <p:cNvPr id="114" name="CasellaDiTesto 113"/>
                <p:cNvSpPr txBox="1"/>
                <p:nvPr/>
              </p:nvSpPr>
              <p:spPr>
                <a:xfrm>
                  <a:off x="3295275" y="5016433"/>
                  <a:ext cx="4058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/>
                    <a:t>y2</a:t>
                  </a:r>
                </a:p>
              </p:txBody>
            </p:sp>
            <p:sp>
              <p:nvSpPr>
                <p:cNvPr id="115" name="CasellaDiTesto 114"/>
                <p:cNvSpPr txBox="1"/>
                <p:nvPr/>
              </p:nvSpPr>
              <p:spPr>
                <a:xfrm>
                  <a:off x="3311613" y="4710217"/>
                  <a:ext cx="4058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/>
                    <a:t>y1</a:t>
                  </a:r>
                </a:p>
              </p:txBody>
            </p:sp>
            <p:sp>
              <p:nvSpPr>
                <p:cNvPr id="116" name="CasellaDiTesto 115"/>
                <p:cNvSpPr txBox="1"/>
                <p:nvPr/>
              </p:nvSpPr>
              <p:spPr>
                <a:xfrm>
                  <a:off x="3327951" y="4404001"/>
                  <a:ext cx="4058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/>
                    <a:t>y0</a:t>
                  </a:r>
                </a:p>
              </p:txBody>
            </p:sp>
            <p:sp>
              <p:nvSpPr>
                <p:cNvPr id="124" name="Triangolo isoscele 123"/>
                <p:cNvSpPr/>
                <p:nvPr/>
              </p:nvSpPr>
              <p:spPr>
                <a:xfrm>
                  <a:off x="4503256" y="6238029"/>
                  <a:ext cx="185248" cy="180740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126" name="Connettore 4 125"/>
                <p:cNvCxnSpPr>
                  <a:endCxn id="124" idx="3"/>
                </p:cNvCxnSpPr>
                <p:nvPr/>
              </p:nvCxnSpPr>
              <p:spPr>
                <a:xfrm rot="10800000">
                  <a:off x="4595881" y="6418770"/>
                  <a:ext cx="1663559" cy="203575"/>
                </a:xfrm>
                <a:prstGeom prst="bentConnector2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8" name="CasellaDiTesto 127"/>
                <p:cNvSpPr txBox="1"/>
                <p:nvPr/>
              </p:nvSpPr>
              <p:spPr>
                <a:xfrm>
                  <a:off x="5538347" y="6328399"/>
                  <a:ext cx="6591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/>
                    <a:t>clock</a:t>
                  </a:r>
                </a:p>
              </p:txBody>
            </p:sp>
            <p:cxnSp>
              <p:nvCxnSpPr>
                <p:cNvPr id="131" name="Connettore 2 130"/>
                <p:cNvCxnSpPr>
                  <a:endCxn id="129" idx="1"/>
                </p:cNvCxnSpPr>
                <p:nvPr/>
              </p:nvCxnSpPr>
              <p:spPr>
                <a:xfrm>
                  <a:off x="1984248" y="6076965"/>
                  <a:ext cx="219043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2" name="CasellaDiTesto 131"/>
                <p:cNvSpPr txBox="1"/>
                <p:nvPr/>
              </p:nvSpPr>
              <p:spPr>
                <a:xfrm>
                  <a:off x="2005494" y="5742027"/>
                  <a:ext cx="180845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/>
                    <a:t>Reset asincrono in logica negativa</a:t>
                  </a:r>
                </a:p>
              </p:txBody>
            </p:sp>
          </p:grpSp>
          <p:grpSp>
            <p:nvGrpSpPr>
              <p:cNvPr id="24" name="Gruppo 23"/>
              <p:cNvGrpSpPr/>
              <p:nvPr/>
            </p:nvGrpSpPr>
            <p:grpSpPr>
              <a:xfrm>
                <a:off x="4220612" y="4380739"/>
                <a:ext cx="1139100" cy="1600438"/>
                <a:chOff x="4231328" y="4373567"/>
                <a:chExt cx="1139100" cy="1600438"/>
              </a:xfrm>
            </p:grpSpPr>
            <p:sp>
              <p:nvSpPr>
                <p:cNvPr id="35" name="CasellaDiTesto 34"/>
                <p:cNvSpPr txBox="1"/>
                <p:nvPr/>
              </p:nvSpPr>
              <p:spPr>
                <a:xfrm>
                  <a:off x="4983784" y="4373567"/>
                  <a:ext cx="386644" cy="16004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400" dirty="0">
                      <a:solidFill>
                        <a:srgbClr val="FFFF00"/>
                      </a:solidFill>
                    </a:rPr>
                    <a:t>D0</a:t>
                  </a:r>
                </a:p>
                <a:p>
                  <a:endParaRPr lang="it-IT" sz="1400" dirty="0">
                    <a:solidFill>
                      <a:srgbClr val="FFFF00"/>
                    </a:solidFill>
                  </a:endParaRPr>
                </a:p>
                <a:p>
                  <a:r>
                    <a:rPr lang="it-IT" sz="1400" dirty="0">
                      <a:solidFill>
                        <a:srgbClr val="FFFF00"/>
                      </a:solidFill>
                    </a:rPr>
                    <a:t>D1</a:t>
                  </a:r>
                </a:p>
                <a:p>
                  <a:endParaRPr lang="it-IT" sz="1400" dirty="0">
                    <a:solidFill>
                      <a:srgbClr val="FFFF00"/>
                    </a:solidFill>
                  </a:endParaRPr>
                </a:p>
                <a:p>
                  <a:r>
                    <a:rPr lang="it-IT" sz="1400" dirty="0">
                      <a:solidFill>
                        <a:srgbClr val="FFFF00"/>
                      </a:solidFill>
                    </a:rPr>
                    <a:t>D2</a:t>
                  </a:r>
                </a:p>
                <a:p>
                  <a:endParaRPr lang="it-IT" sz="1400" dirty="0">
                    <a:solidFill>
                      <a:srgbClr val="FFFF00"/>
                    </a:solidFill>
                  </a:endParaRPr>
                </a:p>
                <a:p>
                  <a:r>
                    <a:rPr lang="it-IT" sz="1400" dirty="0">
                      <a:solidFill>
                        <a:srgbClr val="FFFF00"/>
                      </a:solidFill>
                    </a:rPr>
                    <a:t>D3</a:t>
                  </a:r>
                </a:p>
              </p:txBody>
            </p:sp>
            <p:sp>
              <p:nvSpPr>
                <p:cNvPr id="36" name="CasellaDiTesto 35"/>
                <p:cNvSpPr txBox="1"/>
                <p:nvPr/>
              </p:nvSpPr>
              <p:spPr>
                <a:xfrm>
                  <a:off x="4231328" y="4467366"/>
                  <a:ext cx="457176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dirty="0">
                      <a:solidFill>
                        <a:srgbClr val="FFFF00"/>
                      </a:solidFill>
                    </a:rPr>
                    <a:t>Q0</a:t>
                  </a:r>
                </a:p>
                <a:p>
                  <a:r>
                    <a:rPr lang="it-IT" dirty="0">
                      <a:solidFill>
                        <a:srgbClr val="FFFF00"/>
                      </a:solidFill>
                    </a:rPr>
                    <a:t>Q1</a:t>
                  </a:r>
                </a:p>
                <a:p>
                  <a:r>
                    <a:rPr lang="it-IT" dirty="0">
                      <a:solidFill>
                        <a:srgbClr val="FFFF00"/>
                      </a:solidFill>
                    </a:rPr>
                    <a:t>Q2</a:t>
                  </a:r>
                </a:p>
                <a:p>
                  <a:r>
                    <a:rPr lang="it-IT" dirty="0">
                      <a:solidFill>
                        <a:srgbClr val="FFFF00"/>
                      </a:solidFill>
                    </a:rPr>
                    <a:t>Q3</a:t>
                  </a:r>
                </a:p>
              </p:txBody>
            </p:sp>
          </p:grpSp>
        </p:grpSp>
        <p:sp>
          <p:nvSpPr>
            <p:cNvPr id="26" name="CasellaDiTesto 25"/>
            <p:cNvSpPr txBox="1"/>
            <p:nvPr/>
          </p:nvSpPr>
          <p:spPr>
            <a:xfrm>
              <a:off x="4280484" y="5736600"/>
              <a:ext cx="5629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>
                  <a:solidFill>
                    <a:schemeClr val="bg1"/>
                  </a:solidFill>
                </a:rPr>
                <a:t>R4</a:t>
              </a:r>
            </a:p>
          </p:txBody>
        </p:sp>
      </p:grpSp>
      <p:grpSp>
        <p:nvGrpSpPr>
          <p:cNvPr id="159" name="Gruppo 158"/>
          <p:cNvGrpSpPr/>
          <p:nvPr/>
        </p:nvGrpSpPr>
        <p:grpSpPr>
          <a:xfrm>
            <a:off x="5302422" y="4116042"/>
            <a:ext cx="3969595" cy="1076652"/>
            <a:chOff x="5302422" y="4116042"/>
            <a:chExt cx="3969595" cy="1076652"/>
          </a:xfrm>
        </p:grpSpPr>
        <p:grpSp>
          <p:nvGrpSpPr>
            <p:cNvPr id="102" name="Gruppo 101"/>
            <p:cNvGrpSpPr/>
            <p:nvPr/>
          </p:nvGrpSpPr>
          <p:grpSpPr>
            <a:xfrm>
              <a:off x="5302422" y="4116042"/>
              <a:ext cx="3969595" cy="1076652"/>
              <a:chOff x="5302422" y="4116042"/>
              <a:chExt cx="3969595" cy="1076652"/>
            </a:xfrm>
          </p:grpSpPr>
          <p:grpSp>
            <p:nvGrpSpPr>
              <p:cNvPr id="54" name="Gruppo 53"/>
              <p:cNvGrpSpPr/>
              <p:nvPr/>
            </p:nvGrpSpPr>
            <p:grpSpPr>
              <a:xfrm flipH="1">
                <a:off x="5302422" y="4116042"/>
                <a:ext cx="1610950" cy="889485"/>
                <a:chOff x="5825854" y="5273288"/>
                <a:chExt cx="2598139" cy="1546689"/>
              </a:xfrm>
            </p:grpSpPr>
            <p:grpSp>
              <p:nvGrpSpPr>
                <p:cNvPr id="55" name="Gruppo 54"/>
                <p:cNvGrpSpPr/>
                <p:nvPr/>
              </p:nvGrpSpPr>
              <p:grpSpPr>
                <a:xfrm>
                  <a:off x="6671350" y="5273288"/>
                  <a:ext cx="1752643" cy="769614"/>
                  <a:chOff x="6671350" y="5273288"/>
                  <a:chExt cx="1752643" cy="769614"/>
                </a:xfrm>
              </p:grpSpPr>
              <p:sp>
                <p:nvSpPr>
                  <p:cNvPr id="65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37382" y="5273288"/>
                    <a:ext cx="602897" cy="58869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1600" b="1" dirty="0">
                        <a:solidFill>
                          <a:srgbClr val="7030A0"/>
                        </a:solidFill>
                      </a:rPr>
                      <a:t>s</a:t>
                    </a:r>
                    <a:r>
                      <a:rPr lang="it-IT" altLang="it-IT" sz="1600" b="1" baseline="-25000" dirty="0">
                        <a:solidFill>
                          <a:srgbClr val="7030A0"/>
                        </a:solidFill>
                      </a:rPr>
                      <a:t>0</a:t>
                    </a:r>
                  </a:p>
                </p:txBody>
              </p:sp>
              <p:cxnSp>
                <p:nvCxnSpPr>
                  <p:cNvPr id="66" name="Connettore 2 65"/>
                  <p:cNvCxnSpPr/>
                  <p:nvPr/>
                </p:nvCxnSpPr>
                <p:spPr>
                  <a:xfrm flipV="1">
                    <a:off x="6671350" y="5885257"/>
                    <a:ext cx="849413" cy="6350"/>
                  </a:xfrm>
                  <a:prstGeom prst="straightConnector1">
                    <a:avLst/>
                  </a:prstGeom>
                  <a:ln w="28575">
                    <a:headEnd type="oval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Connettore 2 66"/>
                  <p:cNvCxnSpPr>
                    <a:stCxn id="57" idx="3"/>
                  </p:cNvCxnSpPr>
                  <p:nvPr/>
                </p:nvCxnSpPr>
                <p:spPr>
                  <a:xfrm flipV="1">
                    <a:off x="7890519" y="6033643"/>
                    <a:ext cx="533474" cy="9259"/>
                  </a:xfrm>
                  <a:prstGeom prst="straightConnector1">
                    <a:avLst/>
                  </a:prstGeom>
                  <a:ln w="28575"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" name="Gruppo 55"/>
                <p:cNvGrpSpPr/>
                <p:nvPr/>
              </p:nvGrpSpPr>
              <p:grpSpPr>
                <a:xfrm>
                  <a:off x="5825854" y="5732727"/>
                  <a:ext cx="2064665" cy="1087250"/>
                  <a:chOff x="5825854" y="5732727"/>
                  <a:chExt cx="2064665" cy="1087250"/>
                </a:xfrm>
              </p:grpSpPr>
              <p:sp>
                <p:nvSpPr>
                  <p:cNvPr id="57" name="Ritardo 56"/>
                  <p:cNvSpPr/>
                  <p:nvPr/>
                </p:nvSpPr>
                <p:spPr>
                  <a:xfrm>
                    <a:off x="7541778" y="5732727"/>
                    <a:ext cx="348741" cy="620349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it-IT" sz="1200"/>
                  </a:p>
                </p:txBody>
              </p:sp>
              <p:grpSp>
                <p:nvGrpSpPr>
                  <p:cNvPr id="58" name="Gruppo 57"/>
                  <p:cNvGrpSpPr/>
                  <p:nvPr/>
                </p:nvGrpSpPr>
                <p:grpSpPr>
                  <a:xfrm>
                    <a:off x="5825854" y="6066896"/>
                    <a:ext cx="1682601" cy="753081"/>
                    <a:chOff x="74513" y="2898250"/>
                    <a:chExt cx="1682601" cy="753081"/>
                  </a:xfrm>
                </p:grpSpPr>
                <p:sp>
                  <p:nvSpPr>
                    <p:cNvPr id="59" name="Text Box 6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4513" y="3026089"/>
                      <a:ext cx="848525" cy="62524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1600" b="1" dirty="0">
                          <a:solidFill>
                            <a:srgbClr val="7030A0"/>
                          </a:solidFill>
                        </a:rPr>
                        <a:t>m</a:t>
                      </a:r>
                      <a:r>
                        <a:rPr lang="it-IT" altLang="it-IT" sz="1600" b="1" baseline="-25000" dirty="0">
                          <a:solidFill>
                            <a:srgbClr val="7030A0"/>
                          </a:solidFill>
                        </a:rPr>
                        <a:t>k-1</a:t>
                      </a:r>
                    </a:p>
                  </p:txBody>
                </p:sp>
                <p:cxnSp>
                  <p:nvCxnSpPr>
                    <p:cNvPr id="60" name="Connettore 2 59"/>
                    <p:cNvCxnSpPr/>
                    <p:nvPr/>
                  </p:nvCxnSpPr>
                  <p:spPr>
                    <a:xfrm flipV="1">
                      <a:off x="1377600" y="3107800"/>
                      <a:ext cx="379514" cy="6350"/>
                    </a:xfrm>
                    <a:prstGeom prst="straightConnector1">
                      <a:avLst/>
                    </a:prstGeom>
                    <a:ln w="19050">
                      <a:solidFill>
                        <a:srgbClr val="002060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61" name="Gruppo 60"/>
                    <p:cNvGrpSpPr/>
                    <p:nvPr/>
                  </p:nvGrpSpPr>
                  <p:grpSpPr>
                    <a:xfrm>
                      <a:off x="118153" y="2898250"/>
                      <a:ext cx="1259447" cy="431800"/>
                      <a:chOff x="625747" y="5478414"/>
                      <a:chExt cx="1259447" cy="431800"/>
                    </a:xfrm>
                  </p:grpSpPr>
                  <p:sp>
                    <p:nvSpPr>
                      <p:cNvPr id="62" name="Freeform 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72444" y="5478414"/>
                        <a:ext cx="327025" cy="431800"/>
                      </a:xfrm>
                      <a:custGeom>
                        <a:avLst/>
                        <a:gdLst>
                          <a:gd name="T0" fmla="*/ 2147483646 w 144"/>
                          <a:gd name="T1" fmla="*/ 2147483646 h 146"/>
                          <a:gd name="T2" fmla="*/ 0 w 144"/>
                          <a:gd name="T3" fmla="*/ 0 h 146"/>
                          <a:gd name="T4" fmla="*/ 0 w 144"/>
                          <a:gd name="T5" fmla="*/ 2147483646 h 146"/>
                          <a:gd name="T6" fmla="*/ 2147483646 w 144"/>
                          <a:gd name="T7" fmla="*/ 2147483646 h 14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44" h="146">
                            <a:moveTo>
                              <a:pt x="144" y="72"/>
                            </a:moveTo>
                            <a:lnTo>
                              <a:pt x="0" y="0"/>
                            </a:lnTo>
                            <a:lnTo>
                              <a:pt x="0" y="146"/>
                            </a:lnTo>
                            <a:lnTo>
                              <a:pt x="144" y="72"/>
                            </a:lnTo>
                          </a:path>
                        </a:pathLst>
                      </a:custGeom>
                      <a:solidFill>
                        <a:schemeClr val="bg1"/>
                      </a:solidFill>
                      <a:ln w="28575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it-IT" sz="1200"/>
                      </a:p>
                    </p:txBody>
                  </p:sp>
                  <p:sp>
                    <p:nvSpPr>
                      <p:cNvPr id="63" name="Line 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625747" y="5691139"/>
                        <a:ext cx="841935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2060"/>
                        </a:solidFill>
                        <a:round/>
                        <a:headEnd type="oval" w="med" len="med"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it-IT" sz="1200"/>
                      </a:p>
                    </p:txBody>
                  </p:sp>
                  <p:sp>
                    <p:nvSpPr>
                      <p:cNvPr id="64" name="Oval 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804232" y="5640339"/>
                        <a:ext cx="80962" cy="10795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it-IT" altLang="it-IT" sz="1200"/>
                      </a:p>
                    </p:txBody>
                  </p:sp>
                </p:grpSp>
              </p:grpSp>
            </p:grpSp>
          </p:grpSp>
          <p:cxnSp>
            <p:nvCxnSpPr>
              <p:cNvPr id="142" name="Connettore 4 141"/>
              <p:cNvCxnSpPr>
                <a:stCxn id="139" idx="1"/>
              </p:cNvCxnSpPr>
              <p:nvPr/>
            </p:nvCxnSpPr>
            <p:spPr>
              <a:xfrm rot="10800000">
                <a:off x="8164878" y="4279093"/>
                <a:ext cx="1107139" cy="913601"/>
              </a:xfrm>
              <a:prstGeom prst="bentConnector3">
                <a:avLst>
                  <a:gd name="adj1" fmla="val 50000"/>
                </a:avLst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3" name="Connettore 4 152"/>
            <p:cNvCxnSpPr/>
            <p:nvPr/>
          </p:nvCxnSpPr>
          <p:spPr>
            <a:xfrm rot="10800000" flipV="1">
              <a:off x="6908949" y="4285319"/>
              <a:ext cx="1266671" cy="391706"/>
            </a:xfrm>
            <a:prstGeom prst="bentConnector3">
              <a:avLst>
                <a:gd name="adj1" fmla="val 100704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CasellaDiTesto 161"/>
          <p:cNvSpPr txBox="1"/>
          <p:nvPr/>
        </p:nvSpPr>
        <p:spPr>
          <a:xfrm>
            <a:off x="5556710" y="579773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Y</a:t>
            </a:r>
            <a:r>
              <a:rPr lang="it-IT" sz="2800" b="1" baseline="-250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4414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41" grpId="0" animBg="1"/>
      <p:bldP spid="1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5014" y="80269"/>
            <a:ext cx="10515600" cy="886224"/>
          </a:xfrm>
        </p:spPr>
        <p:txBody>
          <a:bodyPr>
            <a:noAutofit/>
          </a:bodyPr>
          <a:lstStyle/>
          <a:p>
            <a:pPr algn="ctr"/>
            <a:r>
              <a:rPr lang="it-IT" sz="2400" dirty="0"/>
              <a:t>Osservazioni sui contatori descritti nelle slide precedenti:</a:t>
            </a:r>
            <a:br>
              <a:rPr lang="it-IT" sz="2400" dirty="0"/>
            </a:br>
            <a:r>
              <a:rPr lang="it-IT" sz="2000" dirty="0"/>
              <a:t>possiamo controllare il contatore free </a:t>
            </a:r>
            <a:r>
              <a:rPr lang="it-IT" sz="2000" dirty="0" err="1"/>
              <a:t>running</a:t>
            </a:r>
            <a:r>
              <a:rPr lang="it-IT" sz="2000" dirty="0"/>
              <a:t>  con molti ingressi di controllo </a:t>
            </a:r>
            <a:r>
              <a:rPr lang="it-IT" sz="2000" b="1" dirty="0">
                <a:solidFill>
                  <a:srgbClr val="FF0000"/>
                </a:solidFill>
              </a:rPr>
              <a:t>sincroni 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0998" t="27468" r="17900" b="8030"/>
          <a:stretch/>
        </p:blipFill>
        <p:spPr>
          <a:xfrm>
            <a:off x="303022" y="1634674"/>
            <a:ext cx="4550075" cy="359726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632224" y="1026702"/>
            <a:ext cx="1436612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sym typeface="Wingdings" panose="05000000000000000000" pitchFamily="2" charset="2"/>
              </a:rPr>
              <a:t>SF = SP+1 </a:t>
            </a:r>
            <a:endParaRPr lang="it-IT" sz="2400" dirty="0">
              <a:solidFill>
                <a:srgbClr val="FF0000"/>
              </a:solidFill>
            </a:endParaRPr>
          </a:p>
        </p:txBody>
      </p:sp>
      <p:cxnSp>
        <p:nvCxnSpPr>
          <p:cNvPr id="7" name="Connettore 2 6"/>
          <p:cNvCxnSpPr>
            <a:stCxn id="5" idx="2"/>
          </p:cNvCxnSpPr>
          <p:nvPr/>
        </p:nvCxnSpPr>
        <p:spPr>
          <a:xfrm flipH="1">
            <a:off x="2340905" y="1488367"/>
            <a:ext cx="9625" cy="14376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egnaposto contenuto 3"/>
          <p:cNvPicPr>
            <a:picLocks noChangeAspect="1"/>
          </p:cNvPicPr>
          <p:nvPr/>
        </p:nvPicPr>
        <p:blipFill rotWithShape="1">
          <a:blip r:embed="rId3"/>
          <a:srcRect l="55461" t="14620" r="14882" b="8248"/>
          <a:stretch/>
        </p:blipFill>
        <p:spPr>
          <a:xfrm>
            <a:off x="5655982" y="988418"/>
            <a:ext cx="4772360" cy="3490889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827721" y="4582362"/>
            <a:ext cx="8172893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</a:rPr>
              <a:t>SPESSO PUO’ CONVENIRE MEMORIZZARE LO STATO </a:t>
            </a:r>
          </a:p>
          <a:p>
            <a:pPr algn="ctr"/>
            <a:r>
              <a:rPr lang="it-IT" sz="2400" dirty="0">
                <a:solidFill>
                  <a:srgbClr val="FF0000"/>
                </a:solidFill>
              </a:rPr>
              <a:t>SU UN REGISTRO CON INGRESSO DI ENABLE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0" y="5533778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70C0"/>
                </a:solidFill>
              </a:rPr>
              <a:t>COSI’ L’ENABLE DIVENTA PRIORITARIO E </a:t>
            </a:r>
            <a:r>
              <a:rPr lang="it-IT" dirty="0">
                <a:solidFill>
                  <a:srgbClr val="FF0000"/>
                </a:solidFill>
              </a:rPr>
              <a:t>SE L’ENABLE NON E’ ATTIVO GLI ALTRI INGRESSI NON HANNO EFFETTO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QUESTO SERVE AD ESEMPIO QUANDO SI CONCATENANO PIU’ CONTATORI PER OTTENERE CONTATORI COMPLESSI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000" dirty="0">
                <a:solidFill>
                  <a:srgbClr val="FF0000"/>
                </a:solidFill>
              </a:rPr>
              <a:t>in questo caso, infatti, i singoli contatori devono contare solo se si verifica lo specifico evento di abilitazione, che quindi deve attivare un ingresso prioritario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9140936" y="2675633"/>
            <a:ext cx="2859678" cy="132343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Si completi la struttura, in modo da far agire correttamente  gli ingressi di controllo,</a:t>
            </a:r>
          </a:p>
          <a:p>
            <a:pPr algn="ctr"/>
            <a:r>
              <a:rPr lang="it-IT" sz="1600" dirty="0"/>
              <a:t>avendo cura di utilizzare un registro con ingresso di </a:t>
            </a:r>
            <a:r>
              <a:rPr lang="it-IT" sz="1600" dirty="0" err="1"/>
              <a:t>enable</a:t>
            </a:r>
            <a:endParaRPr lang="it-IT" sz="1600" dirty="0"/>
          </a:p>
        </p:txBody>
      </p:sp>
      <p:sp>
        <p:nvSpPr>
          <p:cNvPr id="3" name="CasellaDiTesto 2"/>
          <p:cNvSpPr txBox="1"/>
          <p:nvPr/>
        </p:nvSpPr>
        <p:spPr>
          <a:xfrm rot="19043592">
            <a:off x="-54496" y="581075"/>
            <a:ext cx="189673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09900"/>
                </a:solidFill>
              </a:rPr>
              <a:t>IMPORTANTE</a:t>
            </a:r>
          </a:p>
        </p:txBody>
      </p:sp>
    </p:spTree>
    <p:extLst>
      <p:ext uri="{BB962C8B-B14F-4D97-AF65-F5344CB8AC3E}">
        <p14:creationId xmlns:p14="http://schemas.microsoft.com/office/powerpoint/2010/main" val="329317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751" y="1892675"/>
            <a:ext cx="3547011" cy="1803929"/>
          </a:xfrm>
          <a:prstGeom prst="rect">
            <a:avLst/>
          </a:prstGeom>
        </p:spPr>
      </p:pic>
      <p:sp>
        <p:nvSpPr>
          <p:cNvPr id="7" name="CasellaDiTesto 41"/>
          <p:cNvSpPr txBox="1">
            <a:spLocks noChangeArrowheads="1"/>
          </p:cNvSpPr>
          <p:nvPr/>
        </p:nvSpPr>
        <p:spPr bwMode="auto">
          <a:xfrm>
            <a:off x="6828586" y="2436876"/>
            <a:ext cx="500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solidFill>
                  <a:schemeClr val="bg1"/>
                </a:solidFill>
              </a:rPr>
              <a:t>y</a:t>
            </a:r>
            <a:r>
              <a:rPr lang="it-IT" altLang="it-IT" sz="1400" baseline="-25000" dirty="0">
                <a:solidFill>
                  <a:schemeClr val="bg1"/>
                </a:solidFill>
              </a:rPr>
              <a:t>1</a:t>
            </a:r>
            <a:r>
              <a:rPr lang="it-IT" altLang="it-IT" sz="1400" dirty="0">
                <a:solidFill>
                  <a:schemeClr val="bg1"/>
                </a:solidFill>
              </a:rPr>
              <a:t>y</a:t>
            </a:r>
            <a:r>
              <a:rPr lang="it-IT" altLang="it-IT" sz="1400" baseline="-250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515472" y="2425869"/>
            <a:ext cx="1321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Y= E’ y + E D</a:t>
            </a:r>
          </a:p>
          <a:p>
            <a:r>
              <a:rPr lang="it-IT" dirty="0"/>
              <a:t>z=y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779337" y="3377249"/>
            <a:ext cx="3876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E</a:t>
            </a:r>
          </a:p>
        </p:txBody>
      </p:sp>
      <p:grpSp>
        <p:nvGrpSpPr>
          <p:cNvPr id="61" name="Gruppo 60"/>
          <p:cNvGrpSpPr/>
          <p:nvPr/>
        </p:nvGrpSpPr>
        <p:grpSpPr>
          <a:xfrm>
            <a:off x="7505405" y="1366634"/>
            <a:ext cx="3016250" cy="2485713"/>
            <a:chOff x="7306175" y="1430713"/>
            <a:chExt cx="3016250" cy="2485713"/>
          </a:xfrm>
        </p:grpSpPr>
        <p:sp>
          <p:nvSpPr>
            <p:cNvPr id="11" name="CasellaDiTesto 62"/>
            <p:cNvSpPr txBox="1">
              <a:spLocks noChangeArrowheads="1"/>
            </p:cNvSpPr>
            <p:nvPr/>
          </p:nvSpPr>
          <p:spPr bwMode="auto">
            <a:xfrm>
              <a:off x="7903765" y="1430713"/>
              <a:ext cx="2201862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dirty="0" err="1"/>
                <a:t>T.d.T</a:t>
              </a:r>
              <a:r>
                <a:rPr lang="it-IT" altLang="it-IT" sz="2400" dirty="0"/>
                <a:t>. di Moore</a:t>
              </a:r>
            </a:p>
          </p:txBody>
        </p:sp>
        <p:grpSp>
          <p:nvGrpSpPr>
            <p:cNvPr id="12" name="Gruppo 35843"/>
            <p:cNvGrpSpPr>
              <a:grpSpLocks/>
            </p:cNvGrpSpPr>
            <p:nvPr/>
          </p:nvGrpSpPr>
          <p:grpSpPr bwMode="auto">
            <a:xfrm>
              <a:off x="7306175" y="2590863"/>
              <a:ext cx="2527300" cy="1287463"/>
              <a:chOff x="4995540" y="1364582"/>
              <a:chExt cx="2527300" cy="1287463"/>
            </a:xfrm>
          </p:grpSpPr>
          <p:sp>
            <p:nvSpPr>
              <p:cNvPr id="13" name="Line 37"/>
              <p:cNvSpPr>
                <a:spLocks noChangeShapeType="1"/>
              </p:cNvSpPr>
              <p:nvPr/>
            </p:nvSpPr>
            <p:spPr bwMode="auto">
              <a:xfrm>
                <a:off x="6151240" y="1539207"/>
                <a:ext cx="0" cy="11128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Line 40"/>
              <p:cNvSpPr>
                <a:spLocks noChangeShapeType="1"/>
              </p:cNvSpPr>
              <p:nvPr/>
            </p:nvSpPr>
            <p:spPr bwMode="auto">
              <a:xfrm flipH="1">
                <a:off x="6608440" y="1523272"/>
                <a:ext cx="0" cy="11287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Line 41"/>
              <p:cNvSpPr>
                <a:spLocks noChangeShapeType="1"/>
              </p:cNvSpPr>
              <p:nvPr/>
            </p:nvSpPr>
            <p:spPr bwMode="auto">
              <a:xfrm>
                <a:off x="7065640" y="1539208"/>
                <a:ext cx="0" cy="11128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Text Box 43"/>
              <p:cNvSpPr txBox="1">
                <a:spLocks noChangeArrowheads="1"/>
              </p:cNvSpPr>
              <p:nvPr/>
            </p:nvSpPr>
            <p:spPr bwMode="auto">
              <a:xfrm>
                <a:off x="5694040" y="1489221"/>
                <a:ext cx="43815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00</a:t>
                </a:r>
              </a:p>
            </p:txBody>
          </p:sp>
          <p:sp>
            <p:nvSpPr>
              <p:cNvPr id="17" name="Text Box 44"/>
              <p:cNvSpPr txBox="1">
                <a:spLocks noChangeArrowheads="1"/>
              </p:cNvSpPr>
              <p:nvPr/>
            </p:nvSpPr>
            <p:spPr bwMode="auto">
              <a:xfrm>
                <a:off x="6170290" y="1474934"/>
                <a:ext cx="43815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01</a:t>
                </a:r>
              </a:p>
            </p:txBody>
          </p:sp>
          <p:sp>
            <p:nvSpPr>
              <p:cNvPr id="18" name="Text Box 45"/>
              <p:cNvSpPr txBox="1">
                <a:spLocks noChangeArrowheads="1"/>
              </p:cNvSpPr>
              <p:nvPr/>
            </p:nvSpPr>
            <p:spPr bwMode="auto">
              <a:xfrm>
                <a:off x="6627490" y="1474934"/>
                <a:ext cx="43815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11</a:t>
                </a:r>
              </a:p>
            </p:txBody>
          </p:sp>
          <p:sp>
            <p:nvSpPr>
              <p:cNvPr id="19" name="Text Box 46"/>
              <p:cNvSpPr txBox="1">
                <a:spLocks noChangeArrowheads="1"/>
              </p:cNvSpPr>
              <p:nvPr/>
            </p:nvSpPr>
            <p:spPr bwMode="auto">
              <a:xfrm>
                <a:off x="7084690" y="1474934"/>
                <a:ext cx="43815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10</a:t>
                </a:r>
              </a:p>
            </p:txBody>
          </p:sp>
          <p:sp>
            <p:nvSpPr>
              <p:cNvPr id="20" name="Text Box 47"/>
              <p:cNvSpPr txBox="1">
                <a:spLocks noChangeArrowheads="1"/>
              </p:cNvSpPr>
              <p:nvPr/>
            </p:nvSpPr>
            <p:spPr bwMode="auto">
              <a:xfrm>
                <a:off x="5389240" y="1904332"/>
                <a:ext cx="31115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0</a:t>
                </a:r>
              </a:p>
            </p:txBody>
          </p:sp>
          <p:sp>
            <p:nvSpPr>
              <p:cNvPr id="21" name="Text Box 48"/>
              <p:cNvSpPr txBox="1">
                <a:spLocks noChangeArrowheads="1"/>
              </p:cNvSpPr>
              <p:nvPr/>
            </p:nvSpPr>
            <p:spPr bwMode="auto">
              <a:xfrm>
                <a:off x="5389240" y="2255170"/>
                <a:ext cx="31115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1</a:t>
                </a:r>
              </a:p>
            </p:txBody>
          </p:sp>
          <p:sp>
            <p:nvSpPr>
              <p:cNvPr id="22" name="Text Box 49"/>
              <p:cNvSpPr txBox="1">
                <a:spLocks noChangeArrowheads="1"/>
              </p:cNvSpPr>
              <p:nvPr/>
            </p:nvSpPr>
            <p:spPr bwMode="auto">
              <a:xfrm>
                <a:off x="4995540" y="1509045"/>
                <a:ext cx="18415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000" b="1"/>
              </a:p>
            </p:txBody>
          </p:sp>
          <p:sp>
            <p:nvSpPr>
              <p:cNvPr id="23" name="Text Box 50"/>
              <p:cNvSpPr txBox="1">
                <a:spLocks noChangeArrowheads="1"/>
              </p:cNvSpPr>
              <p:nvPr/>
            </p:nvSpPr>
            <p:spPr bwMode="auto">
              <a:xfrm>
                <a:off x="5236840" y="1364582"/>
                <a:ext cx="184150" cy="290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000" b="1" baseline="-25000"/>
              </a:p>
            </p:txBody>
          </p:sp>
        </p:grpSp>
        <p:grpSp>
          <p:nvGrpSpPr>
            <p:cNvPr id="24" name="Gruppo 35844"/>
            <p:cNvGrpSpPr>
              <a:grpSpLocks/>
            </p:cNvGrpSpPr>
            <p:nvPr/>
          </p:nvGrpSpPr>
          <p:grpSpPr bwMode="auto">
            <a:xfrm>
              <a:off x="8065000" y="3109976"/>
              <a:ext cx="2114550" cy="806450"/>
              <a:chOff x="5754365" y="1884261"/>
              <a:chExt cx="2114783" cy="805884"/>
            </a:xfrm>
          </p:grpSpPr>
          <p:sp>
            <p:nvSpPr>
              <p:cNvPr id="25" name="Text Box 51"/>
              <p:cNvSpPr txBox="1">
                <a:spLocks noChangeArrowheads="1"/>
              </p:cNvSpPr>
              <p:nvPr/>
            </p:nvSpPr>
            <p:spPr bwMode="auto">
              <a:xfrm>
                <a:off x="5754365" y="1904332"/>
                <a:ext cx="327025" cy="400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0</a:t>
                </a:r>
              </a:p>
            </p:txBody>
          </p:sp>
          <p:sp>
            <p:nvSpPr>
              <p:cNvPr id="26" name="Text Box 52"/>
              <p:cNvSpPr txBox="1">
                <a:spLocks noChangeArrowheads="1"/>
              </p:cNvSpPr>
              <p:nvPr/>
            </p:nvSpPr>
            <p:spPr bwMode="auto">
              <a:xfrm>
                <a:off x="6221090" y="1890045"/>
                <a:ext cx="327370" cy="3998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0</a:t>
                </a:r>
              </a:p>
            </p:txBody>
          </p:sp>
          <p:sp>
            <p:nvSpPr>
              <p:cNvPr id="27" name="Text Box 53"/>
              <p:cNvSpPr txBox="1">
                <a:spLocks noChangeArrowheads="1"/>
              </p:cNvSpPr>
              <p:nvPr/>
            </p:nvSpPr>
            <p:spPr bwMode="auto">
              <a:xfrm>
                <a:off x="6678290" y="1890045"/>
                <a:ext cx="327370" cy="3998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1</a:t>
                </a:r>
              </a:p>
            </p:txBody>
          </p:sp>
          <p:sp>
            <p:nvSpPr>
              <p:cNvPr id="28" name="Text Box 54"/>
              <p:cNvSpPr txBox="1">
                <a:spLocks noChangeArrowheads="1"/>
              </p:cNvSpPr>
              <p:nvPr/>
            </p:nvSpPr>
            <p:spPr bwMode="auto">
              <a:xfrm>
                <a:off x="7542123" y="1884261"/>
                <a:ext cx="327025" cy="400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0</a:t>
                </a:r>
              </a:p>
            </p:txBody>
          </p:sp>
          <p:sp>
            <p:nvSpPr>
              <p:cNvPr id="29" name="Text Box 55"/>
              <p:cNvSpPr txBox="1">
                <a:spLocks noChangeArrowheads="1"/>
              </p:cNvSpPr>
              <p:nvPr/>
            </p:nvSpPr>
            <p:spPr bwMode="auto">
              <a:xfrm>
                <a:off x="5770240" y="2255170"/>
                <a:ext cx="327025" cy="400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1</a:t>
                </a:r>
              </a:p>
            </p:txBody>
          </p:sp>
          <p:sp>
            <p:nvSpPr>
              <p:cNvPr id="30" name="Text Box 56"/>
              <p:cNvSpPr txBox="1">
                <a:spLocks noChangeArrowheads="1"/>
              </p:cNvSpPr>
              <p:nvPr/>
            </p:nvSpPr>
            <p:spPr bwMode="auto">
              <a:xfrm>
                <a:off x="6236965" y="2240882"/>
                <a:ext cx="327025" cy="400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1</a:t>
                </a:r>
              </a:p>
            </p:txBody>
          </p:sp>
          <p:sp>
            <p:nvSpPr>
              <p:cNvPr id="31" name="Text Box 57"/>
              <p:cNvSpPr txBox="1">
                <a:spLocks noChangeArrowheads="1"/>
              </p:cNvSpPr>
              <p:nvPr/>
            </p:nvSpPr>
            <p:spPr bwMode="auto">
              <a:xfrm>
                <a:off x="6694165" y="2240882"/>
                <a:ext cx="327370" cy="3998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1</a:t>
                </a:r>
              </a:p>
            </p:txBody>
          </p:sp>
          <p:sp>
            <p:nvSpPr>
              <p:cNvPr id="32" name="Text Box 58"/>
              <p:cNvSpPr txBox="1">
                <a:spLocks noChangeArrowheads="1"/>
              </p:cNvSpPr>
              <p:nvPr/>
            </p:nvSpPr>
            <p:spPr bwMode="auto">
              <a:xfrm>
                <a:off x="7163001" y="2290095"/>
                <a:ext cx="327025" cy="400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0</a:t>
                </a:r>
              </a:p>
            </p:txBody>
          </p:sp>
        </p:grpSp>
        <p:sp>
          <p:nvSpPr>
            <p:cNvPr id="33" name="Text Box 64"/>
            <p:cNvSpPr txBox="1">
              <a:spLocks noChangeArrowheads="1"/>
            </p:cNvSpPr>
            <p:nvPr/>
          </p:nvSpPr>
          <p:spPr bwMode="auto">
            <a:xfrm>
              <a:off x="7699875" y="2735326"/>
              <a:ext cx="32702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/>
                <a:t>y</a:t>
              </a:r>
            </a:p>
          </p:txBody>
        </p:sp>
        <p:sp>
          <p:nvSpPr>
            <p:cNvPr id="34" name="Text Box 65"/>
            <p:cNvSpPr txBox="1">
              <a:spLocks noChangeArrowheads="1"/>
            </p:cNvSpPr>
            <p:nvPr/>
          </p:nvSpPr>
          <p:spPr bwMode="auto">
            <a:xfrm>
              <a:off x="8630543" y="1990486"/>
              <a:ext cx="54213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 dirty="0"/>
                <a:t>ED</a:t>
              </a:r>
              <a:endParaRPr lang="it-IT" altLang="it-IT" sz="2000" b="1" baseline="-25000" dirty="0"/>
            </a:p>
          </p:txBody>
        </p:sp>
        <p:sp>
          <p:nvSpPr>
            <p:cNvPr id="35" name="Line 41"/>
            <p:cNvSpPr>
              <a:spLocks noChangeShapeType="1"/>
            </p:cNvSpPr>
            <p:nvPr/>
          </p:nvSpPr>
          <p:spPr bwMode="auto">
            <a:xfrm>
              <a:off x="9833475" y="2749613"/>
              <a:ext cx="0" cy="11128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6" name="Line 41"/>
            <p:cNvSpPr>
              <a:spLocks noChangeShapeType="1"/>
            </p:cNvSpPr>
            <p:nvPr/>
          </p:nvSpPr>
          <p:spPr bwMode="auto">
            <a:xfrm>
              <a:off x="10290675" y="2733738"/>
              <a:ext cx="0" cy="1112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37" name="Connettore 1 35840"/>
            <p:cNvCxnSpPr/>
            <p:nvPr/>
          </p:nvCxnSpPr>
          <p:spPr>
            <a:xfrm flipH="1">
              <a:off x="7699875" y="3132201"/>
              <a:ext cx="2590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 Box 64"/>
            <p:cNvSpPr txBox="1">
              <a:spLocks noChangeArrowheads="1"/>
            </p:cNvSpPr>
            <p:nvPr/>
          </p:nvSpPr>
          <p:spPr bwMode="auto">
            <a:xfrm>
              <a:off x="9901737" y="2708338"/>
              <a:ext cx="312738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/>
                <a:t>z</a:t>
              </a:r>
            </a:p>
          </p:txBody>
        </p:sp>
        <p:sp>
          <p:nvSpPr>
            <p:cNvPr id="39" name="Parentesi graffa chiusa 38"/>
            <p:cNvSpPr/>
            <p:nvPr/>
          </p:nvSpPr>
          <p:spPr>
            <a:xfrm rot="16200000">
              <a:off x="8721430" y="1685195"/>
              <a:ext cx="360363" cy="1822450"/>
            </a:xfrm>
            <a:prstGeom prst="rightBrace">
              <a:avLst>
                <a:gd name="adj1" fmla="val 2714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40" name="Line 41"/>
            <p:cNvSpPr>
              <a:spLocks noChangeShapeType="1"/>
            </p:cNvSpPr>
            <p:nvPr/>
          </p:nvSpPr>
          <p:spPr bwMode="auto">
            <a:xfrm>
              <a:off x="8030075" y="2765488"/>
              <a:ext cx="0" cy="1112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41" name="Connettore 1 98"/>
            <p:cNvCxnSpPr/>
            <p:nvPr/>
          </p:nvCxnSpPr>
          <p:spPr>
            <a:xfrm flipH="1">
              <a:off x="7731625" y="3481451"/>
              <a:ext cx="259080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 Box 54"/>
            <p:cNvSpPr txBox="1">
              <a:spLocks noChangeArrowheads="1"/>
            </p:cNvSpPr>
            <p:nvPr/>
          </p:nvSpPr>
          <p:spPr bwMode="auto">
            <a:xfrm>
              <a:off x="9450887" y="3097276"/>
              <a:ext cx="32702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0</a:t>
              </a:r>
            </a:p>
          </p:txBody>
        </p:sp>
        <p:sp>
          <p:nvSpPr>
            <p:cNvPr id="43" name="Text Box 48"/>
            <p:cNvSpPr txBox="1">
              <a:spLocks noChangeArrowheads="1"/>
            </p:cNvSpPr>
            <p:nvPr/>
          </p:nvSpPr>
          <p:spPr bwMode="auto">
            <a:xfrm>
              <a:off x="9889037" y="3510026"/>
              <a:ext cx="3111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1</a:t>
              </a:r>
            </a:p>
          </p:txBody>
        </p:sp>
      </p:grpSp>
      <p:grpSp>
        <p:nvGrpSpPr>
          <p:cNvPr id="62" name="Gruppo 61"/>
          <p:cNvGrpSpPr/>
          <p:nvPr/>
        </p:nvGrpSpPr>
        <p:grpSpPr>
          <a:xfrm>
            <a:off x="6576396" y="4765029"/>
            <a:ext cx="4819170" cy="1752600"/>
            <a:chOff x="6576396" y="4765029"/>
            <a:chExt cx="4819170" cy="1752600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>
              <a:off x="7692730" y="5525442"/>
              <a:ext cx="792163" cy="7921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/>
                <a:t>0,0</a:t>
              </a:r>
            </a:p>
          </p:txBody>
        </p:sp>
        <p:sp>
          <p:nvSpPr>
            <p:cNvPr id="45" name="Oval 3"/>
            <p:cNvSpPr>
              <a:spLocks noChangeArrowheads="1"/>
            </p:cNvSpPr>
            <p:nvPr/>
          </p:nvSpPr>
          <p:spPr bwMode="auto">
            <a:xfrm>
              <a:off x="9492955" y="5525442"/>
              <a:ext cx="792163" cy="7921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/>
                <a:t>1,1</a:t>
              </a:r>
            </a:p>
          </p:txBody>
        </p:sp>
        <p:cxnSp>
          <p:nvCxnSpPr>
            <p:cNvPr id="46" name="AutoShape 5"/>
            <p:cNvCxnSpPr>
              <a:cxnSpLocks noChangeShapeType="1"/>
              <a:stCxn id="44" idx="7"/>
              <a:endCxn id="45" idx="1"/>
            </p:cNvCxnSpPr>
            <p:nvPr/>
          </p:nvCxnSpPr>
          <p:spPr bwMode="auto">
            <a:xfrm rot="5400000" flipV="1">
              <a:off x="8988130" y="5022204"/>
              <a:ext cx="1588" cy="1239838"/>
            </a:xfrm>
            <a:prstGeom prst="curvedConnector3">
              <a:avLst>
                <a:gd name="adj1" fmla="val -217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AutoShape 17"/>
            <p:cNvCxnSpPr>
              <a:cxnSpLocks noChangeShapeType="1"/>
              <a:stCxn id="45" idx="3"/>
              <a:endCxn id="44" idx="5"/>
            </p:cNvCxnSpPr>
            <p:nvPr/>
          </p:nvCxnSpPr>
          <p:spPr bwMode="auto">
            <a:xfrm rot="5400000">
              <a:off x="8988130" y="5582592"/>
              <a:ext cx="1587" cy="1239838"/>
            </a:xfrm>
            <a:prstGeom prst="curvedConnector3">
              <a:avLst>
                <a:gd name="adj1" fmla="val 216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CasellaDiTesto 107"/>
            <p:cNvSpPr txBox="1">
              <a:spLocks noChangeArrowheads="1"/>
            </p:cNvSpPr>
            <p:nvPr/>
          </p:nvSpPr>
          <p:spPr bwMode="auto">
            <a:xfrm>
              <a:off x="7851480" y="4765029"/>
              <a:ext cx="23241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dirty="0" err="1"/>
                <a:t>D.d.S</a:t>
              </a:r>
              <a:r>
                <a:rPr lang="it-IT" altLang="it-IT" sz="2400" dirty="0"/>
                <a:t>. di Moore</a:t>
              </a:r>
            </a:p>
          </p:txBody>
        </p:sp>
        <p:cxnSp>
          <p:nvCxnSpPr>
            <p:cNvPr id="49" name="AutoShape 5"/>
            <p:cNvCxnSpPr>
              <a:cxnSpLocks noChangeShapeType="1"/>
              <a:stCxn id="44" idx="3"/>
              <a:endCxn id="44" idx="1"/>
            </p:cNvCxnSpPr>
            <p:nvPr/>
          </p:nvCxnSpPr>
          <p:spPr bwMode="auto">
            <a:xfrm rot="5400000" flipH="1">
              <a:off x="7529218" y="5920729"/>
              <a:ext cx="558800" cy="12700"/>
            </a:xfrm>
            <a:prstGeom prst="curvedConnector5">
              <a:avLst>
                <a:gd name="adj1" fmla="val -16625"/>
                <a:gd name="adj2" fmla="val 5968486"/>
                <a:gd name="adj3" fmla="val 11259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" name="Text Box 48"/>
            <p:cNvSpPr txBox="1">
              <a:spLocks noChangeArrowheads="1"/>
            </p:cNvSpPr>
            <p:nvPr/>
          </p:nvSpPr>
          <p:spPr bwMode="auto">
            <a:xfrm>
              <a:off x="6576396" y="5604283"/>
              <a:ext cx="48282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0 -</a:t>
              </a:r>
            </a:p>
          </p:txBody>
        </p:sp>
        <p:sp>
          <p:nvSpPr>
            <p:cNvPr id="51" name="Text Box 48"/>
            <p:cNvSpPr txBox="1">
              <a:spLocks noChangeArrowheads="1"/>
            </p:cNvSpPr>
            <p:nvPr/>
          </p:nvSpPr>
          <p:spPr bwMode="auto">
            <a:xfrm>
              <a:off x="8723018" y="5282554"/>
              <a:ext cx="539750" cy="401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1 1</a:t>
              </a:r>
            </a:p>
          </p:txBody>
        </p:sp>
        <p:sp>
          <p:nvSpPr>
            <p:cNvPr id="52" name="Text Box 48"/>
            <p:cNvSpPr txBox="1">
              <a:spLocks noChangeArrowheads="1"/>
            </p:cNvSpPr>
            <p:nvPr/>
          </p:nvSpPr>
          <p:spPr bwMode="auto">
            <a:xfrm>
              <a:off x="8729368" y="6117579"/>
              <a:ext cx="53975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1 0</a:t>
              </a:r>
            </a:p>
          </p:txBody>
        </p:sp>
        <p:sp>
          <p:nvSpPr>
            <p:cNvPr id="53" name="Text Box 48"/>
            <p:cNvSpPr txBox="1">
              <a:spLocks noChangeArrowheads="1"/>
            </p:cNvSpPr>
            <p:nvPr/>
          </p:nvSpPr>
          <p:spPr bwMode="auto">
            <a:xfrm>
              <a:off x="10839773" y="5504965"/>
              <a:ext cx="48260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0 -</a:t>
              </a:r>
            </a:p>
          </p:txBody>
        </p:sp>
        <p:cxnSp>
          <p:nvCxnSpPr>
            <p:cNvPr id="54" name="AutoShape 5"/>
            <p:cNvCxnSpPr>
              <a:cxnSpLocks noChangeShapeType="1"/>
              <a:stCxn id="45" idx="5"/>
              <a:endCxn id="45" idx="7"/>
            </p:cNvCxnSpPr>
            <p:nvPr/>
          </p:nvCxnSpPr>
          <p:spPr bwMode="auto">
            <a:xfrm rot="5400000" flipH="1">
              <a:off x="9889830" y="5920729"/>
              <a:ext cx="558800" cy="12700"/>
            </a:xfrm>
            <a:prstGeom prst="curvedConnector5">
              <a:avLst>
                <a:gd name="adj1" fmla="val -24690"/>
                <a:gd name="adj2" fmla="val -5464315"/>
                <a:gd name="adj3" fmla="val 12267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" name="Text Box 65"/>
            <p:cNvSpPr txBox="1">
              <a:spLocks noChangeArrowheads="1"/>
            </p:cNvSpPr>
            <p:nvPr/>
          </p:nvSpPr>
          <p:spPr bwMode="auto">
            <a:xfrm>
              <a:off x="8731709" y="5680193"/>
              <a:ext cx="54213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 dirty="0"/>
                <a:t>ED</a:t>
              </a:r>
              <a:endParaRPr lang="it-IT" altLang="it-IT" sz="2000" b="1" baseline="-25000" dirty="0"/>
            </a:p>
          </p:txBody>
        </p:sp>
        <p:sp>
          <p:nvSpPr>
            <p:cNvPr id="58" name="Text Box 48"/>
            <p:cNvSpPr txBox="1">
              <a:spLocks noChangeArrowheads="1"/>
            </p:cNvSpPr>
            <p:nvPr/>
          </p:nvSpPr>
          <p:spPr bwMode="auto">
            <a:xfrm>
              <a:off x="6582808" y="5905015"/>
              <a:ext cx="470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10</a:t>
              </a:r>
            </a:p>
          </p:txBody>
        </p:sp>
        <p:sp>
          <p:nvSpPr>
            <p:cNvPr id="59" name="Text Box 48"/>
            <p:cNvSpPr txBox="1">
              <a:spLocks noChangeArrowheads="1"/>
            </p:cNvSpPr>
            <p:nvPr/>
          </p:nvSpPr>
          <p:spPr bwMode="auto">
            <a:xfrm>
              <a:off x="10855816" y="5810190"/>
              <a:ext cx="539750" cy="401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1 1</a:t>
              </a:r>
            </a:p>
          </p:txBody>
        </p:sp>
      </p:grpSp>
      <p:sp>
        <p:nvSpPr>
          <p:cNvPr id="60" name="CasellaDiTesto 59"/>
          <p:cNvSpPr txBox="1"/>
          <p:nvPr/>
        </p:nvSpPr>
        <p:spPr>
          <a:xfrm>
            <a:off x="869771" y="3980347"/>
            <a:ext cx="44367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Descrizione a parole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Il FF-D con ingresso di </a:t>
            </a:r>
            <a:r>
              <a:rPr lang="it-IT" dirty="0" err="1"/>
              <a:t>enable</a:t>
            </a:r>
            <a:r>
              <a:rPr lang="it-IT" dirty="0"/>
              <a:t> è una RSS di MOORE con una variabile di stato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dirty="0"/>
              <a:t>L’uscita assumerà il valore dell’ingresso (in corrispondenza del prossimo fronte positivo del clock) se e solo se  E = 1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dirty="0"/>
              <a:t>altrimenti manterrà il valore attuale (cioè presente prima del clock)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973178" y="86036"/>
            <a:ext cx="9723522" cy="1325563"/>
          </a:xfrm>
        </p:spPr>
        <p:txBody>
          <a:bodyPr/>
          <a:lstStyle/>
          <a:p>
            <a:r>
              <a:rPr lang="it-IT" dirty="0"/>
              <a:t>Il FF-D con ingresso di ENABLE sincrono:</a:t>
            </a:r>
            <a:br>
              <a:rPr lang="it-IT" dirty="0"/>
            </a:br>
            <a:r>
              <a:rPr lang="it-IT" dirty="0"/>
              <a:t>(qui presentato come esercizio di analisi)</a:t>
            </a:r>
          </a:p>
        </p:txBody>
      </p:sp>
      <p:sp>
        <p:nvSpPr>
          <p:cNvPr id="63" name="CasellaDiTesto 62"/>
          <p:cNvSpPr txBox="1"/>
          <p:nvPr/>
        </p:nvSpPr>
        <p:spPr>
          <a:xfrm rot="19043592">
            <a:off x="95813" y="636348"/>
            <a:ext cx="1980222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09900"/>
                </a:solidFill>
              </a:rPr>
              <a:t>IMPORTANTE</a:t>
            </a:r>
          </a:p>
          <a:p>
            <a:r>
              <a:rPr lang="it-IT" sz="2400" b="1" dirty="0">
                <a:solidFill>
                  <a:srgbClr val="009900"/>
                </a:solidFill>
              </a:rPr>
              <a:t> DIGRESSIONE</a:t>
            </a:r>
          </a:p>
        </p:txBody>
      </p:sp>
    </p:spTree>
    <p:extLst>
      <p:ext uri="{BB962C8B-B14F-4D97-AF65-F5344CB8AC3E}">
        <p14:creationId xmlns:p14="http://schemas.microsoft.com/office/powerpoint/2010/main" val="137279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2815" y="278499"/>
            <a:ext cx="10515600" cy="847658"/>
          </a:xfrm>
        </p:spPr>
        <p:txBody>
          <a:bodyPr>
            <a:normAutofit/>
          </a:bodyPr>
          <a:lstStyle/>
          <a:p>
            <a:r>
              <a:rPr lang="it-IT" sz="4000" dirty="0"/>
              <a:t>Prima osservazione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5967" y="1126157"/>
            <a:ext cx="11177978" cy="13475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FF0000"/>
                </a:solidFill>
              </a:rPr>
              <a:t>Se un contatore ha l’ingresso di </a:t>
            </a:r>
            <a:r>
              <a:rPr lang="it-IT" dirty="0" err="1">
                <a:solidFill>
                  <a:srgbClr val="FF0000"/>
                </a:solidFill>
              </a:rPr>
              <a:t>Enable</a:t>
            </a:r>
            <a:r>
              <a:rPr lang="it-IT" dirty="0">
                <a:solidFill>
                  <a:srgbClr val="FF0000"/>
                </a:solidFill>
              </a:rPr>
              <a:t> possiamo realizzarlo a partire da un contatore senza ingresso di </a:t>
            </a:r>
            <a:r>
              <a:rPr lang="it-IT" dirty="0" err="1">
                <a:solidFill>
                  <a:srgbClr val="FF0000"/>
                </a:solidFill>
              </a:rPr>
              <a:t>enable</a:t>
            </a:r>
            <a:r>
              <a:rPr lang="it-IT" dirty="0">
                <a:solidFill>
                  <a:srgbClr val="FF0000"/>
                </a:solidFill>
              </a:rPr>
              <a:t> sostituendo i FF-D con FF-D con ingresso di </a:t>
            </a:r>
            <a:r>
              <a:rPr lang="it-IT" dirty="0" err="1">
                <a:solidFill>
                  <a:srgbClr val="FF0000"/>
                </a:solidFill>
              </a:rPr>
              <a:t>Enable</a:t>
            </a:r>
            <a:endParaRPr lang="it-IT" dirty="0"/>
          </a:p>
          <a:p>
            <a:pPr marL="914400" lvl="2" indent="0">
              <a:buNone/>
            </a:pPr>
            <a:endParaRPr lang="it-IT" dirty="0"/>
          </a:p>
        </p:txBody>
      </p:sp>
      <p:grpSp>
        <p:nvGrpSpPr>
          <p:cNvPr id="4" name="Gruppo 3"/>
          <p:cNvGrpSpPr/>
          <p:nvPr/>
        </p:nvGrpSpPr>
        <p:grpSpPr>
          <a:xfrm>
            <a:off x="115132" y="2415359"/>
            <a:ext cx="5141625" cy="4326217"/>
            <a:chOff x="819220" y="2349947"/>
            <a:chExt cx="5141625" cy="4326217"/>
          </a:xfrm>
        </p:grpSpPr>
        <p:sp>
          <p:nvSpPr>
            <p:cNvPr id="5" name="Oval 2"/>
            <p:cNvSpPr>
              <a:spLocks noChangeArrowheads="1"/>
            </p:cNvSpPr>
            <p:nvPr/>
          </p:nvSpPr>
          <p:spPr bwMode="auto">
            <a:xfrm>
              <a:off x="1139930" y="3204204"/>
              <a:ext cx="792162" cy="7921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A,0</a:t>
              </a:r>
            </a:p>
          </p:txBody>
        </p:sp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2940155" y="3204204"/>
              <a:ext cx="792162" cy="7921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B,1</a:t>
              </a:r>
            </a:p>
          </p:txBody>
        </p:sp>
        <p:cxnSp>
          <p:nvCxnSpPr>
            <p:cNvPr id="7" name="AutoShape 5"/>
            <p:cNvCxnSpPr>
              <a:cxnSpLocks noChangeShapeType="1"/>
              <a:stCxn id="5" idx="7"/>
              <a:endCxn id="6" idx="1"/>
            </p:cNvCxnSpPr>
            <p:nvPr/>
          </p:nvCxnSpPr>
          <p:spPr bwMode="auto">
            <a:xfrm rot="5400000" flipV="1">
              <a:off x="2435330" y="2700966"/>
              <a:ext cx="1588" cy="1239837"/>
            </a:xfrm>
            <a:prstGeom prst="curvedConnector3">
              <a:avLst>
                <a:gd name="adj1" fmla="val -1545081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Oval 2"/>
            <p:cNvSpPr>
              <a:spLocks noChangeArrowheads="1"/>
            </p:cNvSpPr>
            <p:nvPr/>
          </p:nvSpPr>
          <p:spPr bwMode="auto">
            <a:xfrm>
              <a:off x="1146280" y="4561516"/>
              <a:ext cx="792162" cy="792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F,5</a:t>
              </a:r>
            </a:p>
          </p:txBody>
        </p:sp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2946505" y="4561516"/>
              <a:ext cx="792162" cy="792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E,4</a:t>
              </a:r>
            </a:p>
          </p:txBody>
        </p:sp>
        <p:cxnSp>
          <p:nvCxnSpPr>
            <p:cNvPr id="10" name="AutoShape 5"/>
            <p:cNvCxnSpPr>
              <a:cxnSpLocks noChangeShapeType="1"/>
              <a:stCxn id="8" idx="0"/>
              <a:endCxn id="5" idx="4"/>
            </p:cNvCxnSpPr>
            <p:nvPr/>
          </p:nvCxnSpPr>
          <p:spPr bwMode="auto">
            <a:xfrm rot="16200000" flipV="1">
              <a:off x="1256611" y="4274972"/>
              <a:ext cx="565150" cy="793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AutoShape 17"/>
            <p:cNvCxnSpPr>
              <a:cxnSpLocks noChangeShapeType="1"/>
              <a:stCxn id="9" idx="3"/>
              <a:endCxn id="8" idx="5"/>
            </p:cNvCxnSpPr>
            <p:nvPr/>
          </p:nvCxnSpPr>
          <p:spPr bwMode="auto">
            <a:xfrm rot="5400000">
              <a:off x="2441680" y="4618666"/>
              <a:ext cx="1588" cy="1239837"/>
            </a:xfrm>
            <a:prstGeom prst="curvedConnector3">
              <a:avLst>
                <a:gd name="adj1" fmla="val 216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CasellaDiTesto 39"/>
            <p:cNvSpPr txBox="1">
              <a:spLocks noChangeArrowheads="1"/>
            </p:cNvSpPr>
            <p:nvPr/>
          </p:nvSpPr>
          <p:spPr bwMode="auto">
            <a:xfrm>
              <a:off x="1122467" y="4134479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</a:t>
              </a:r>
            </a:p>
          </p:txBody>
        </p:sp>
        <p:sp>
          <p:nvSpPr>
            <p:cNvPr id="13" name="CasellaDiTesto 47"/>
            <p:cNvSpPr txBox="1">
              <a:spLocks noChangeArrowheads="1"/>
            </p:cNvSpPr>
            <p:nvPr/>
          </p:nvSpPr>
          <p:spPr bwMode="auto">
            <a:xfrm>
              <a:off x="962849" y="6029833"/>
              <a:ext cx="391860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 err="1"/>
                <a:t>d.d.s</a:t>
              </a:r>
              <a:r>
                <a:rPr lang="it-IT" altLang="it-IT" sz="1800" dirty="0"/>
                <a:t>. (automa)  del CB6 con ingresso di </a:t>
              </a:r>
              <a:r>
                <a:rPr lang="it-IT" altLang="it-IT" sz="1800" dirty="0" err="1"/>
                <a:t>Enable</a:t>
              </a:r>
              <a:endParaRPr lang="it-IT" altLang="it-IT" sz="1800" dirty="0"/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4620386" y="3173247"/>
              <a:ext cx="792162" cy="7921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C,2</a:t>
              </a:r>
            </a:p>
          </p:txBody>
        </p:sp>
        <p:sp>
          <p:nvSpPr>
            <p:cNvPr id="15" name="Oval 2"/>
            <p:cNvSpPr>
              <a:spLocks noChangeArrowheads="1"/>
            </p:cNvSpPr>
            <p:nvPr/>
          </p:nvSpPr>
          <p:spPr bwMode="auto">
            <a:xfrm>
              <a:off x="4620386" y="4578259"/>
              <a:ext cx="792162" cy="792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D,3</a:t>
              </a:r>
            </a:p>
          </p:txBody>
        </p:sp>
        <p:cxnSp>
          <p:nvCxnSpPr>
            <p:cNvPr id="16" name="AutoShape 5"/>
            <p:cNvCxnSpPr>
              <a:cxnSpLocks noChangeShapeType="1"/>
              <a:stCxn id="15" idx="3"/>
              <a:endCxn id="9" idx="5"/>
            </p:cNvCxnSpPr>
            <p:nvPr/>
          </p:nvCxnSpPr>
          <p:spPr bwMode="auto">
            <a:xfrm rot="5400000" flipH="1">
              <a:off x="4171155" y="4689173"/>
              <a:ext cx="16743" cy="1113737"/>
            </a:xfrm>
            <a:prstGeom prst="curvedConnector3">
              <a:avLst>
                <a:gd name="adj1" fmla="val -20582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5"/>
            <p:cNvCxnSpPr>
              <a:cxnSpLocks noChangeShapeType="1"/>
            </p:cNvCxnSpPr>
            <p:nvPr/>
          </p:nvCxnSpPr>
          <p:spPr bwMode="auto">
            <a:xfrm rot="10800000" flipH="1" flipV="1">
              <a:off x="5381591" y="3758585"/>
              <a:ext cx="30957" cy="1120087"/>
            </a:xfrm>
            <a:prstGeom prst="curvedConnector3">
              <a:avLst>
                <a:gd name="adj1" fmla="val 87117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5"/>
            <p:cNvCxnSpPr>
              <a:cxnSpLocks noChangeShapeType="1"/>
            </p:cNvCxnSpPr>
            <p:nvPr/>
          </p:nvCxnSpPr>
          <p:spPr bwMode="auto">
            <a:xfrm rot="10800000" flipH="1">
              <a:off x="1122467" y="3193092"/>
              <a:ext cx="395287" cy="396875"/>
            </a:xfrm>
            <a:prstGeom prst="curvedConnector4">
              <a:avLst>
                <a:gd name="adj1" fmla="val -57713"/>
                <a:gd name="adj2" fmla="val 1577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CasellaDiTesto 25"/>
            <p:cNvSpPr txBox="1">
              <a:spLocks noChangeArrowheads="1"/>
            </p:cNvSpPr>
            <p:nvPr/>
          </p:nvSpPr>
          <p:spPr bwMode="auto">
            <a:xfrm>
              <a:off x="965304" y="2639054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</a:t>
              </a:r>
            </a:p>
          </p:txBody>
        </p:sp>
        <p:cxnSp>
          <p:nvCxnSpPr>
            <p:cNvPr id="20" name="AutoShape 5"/>
            <p:cNvCxnSpPr>
              <a:cxnSpLocks noChangeShapeType="1"/>
            </p:cNvCxnSpPr>
            <p:nvPr/>
          </p:nvCxnSpPr>
          <p:spPr bwMode="auto">
            <a:xfrm rot="10800000" flipH="1">
              <a:off x="2940155" y="4567856"/>
              <a:ext cx="395287" cy="396875"/>
            </a:xfrm>
            <a:prstGeom prst="curvedConnector4">
              <a:avLst>
                <a:gd name="adj1" fmla="val -57713"/>
                <a:gd name="adj2" fmla="val 1577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CasellaDiTesto 25"/>
            <p:cNvSpPr txBox="1">
              <a:spLocks noChangeArrowheads="1"/>
            </p:cNvSpPr>
            <p:nvPr/>
          </p:nvSpPr>
          <p:spPr bwMode="auto">
            <a:xfrm>
              <a:off x="2782992" y="401381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</a:t>
              </a:r>
            </a:p>
          </p:txBody>
        </p:sp>
        <p:cxnSp>
          <p:nvCxnSpPr>
            <p:cNvPr id="22" name="AutoShape 5"/>
            <p:cNvCxnSpPr>
              <a:cxnSpLocks noChangeShapeType="1"/>
            </p:cNvCxnSpPr>
            <p:nvPr/>
          </p:nvCxnSpPr>
          <p:spPr bwMode="auto">
            <a:xfrm rot="10800000" flipH="1">
              <a:off x="4594459" y="4612148"/>
              <a:ext cx="395287" cy="396875"/>
            </a:xfrm>
            <a:prstGeom prst="curvedConnector4">
              <a:avLst>
                <a:gd name="adj1" fmla="val -57713"/>
                <a:gd name="adj2" fmla="val 1577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CasellaDiTesto 25"/>
            <p:cNvSpPr txBox="1">
              <a:spLocks noChangeArrowheads="1"/>
            </p:cNvSpPr>
            <p:nvPr/>
          </p:nvSpPr>
          <p:spPr bwMode="auto">
            <a:xfrm>
              <a:off x="4458376" y="4029944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</a:t>
              </a:r>
            </a:p>
          </p:txBody>
        </p:sp>
        <p:cxnSp>
          <p:nvCxnSpPr>
            <p:cNvPr id="24" name="AutoShape 5"/>
            <p:cNvCxnSpPr>
              <a:cxnSpLocks noChangeShapeType="1"/>
            </p:cNvCxnSpPr>
            <p:nvPr/>
          </p:nvCxnSpPr>
          <p:spPr bwMode="auto">
            <a:xfrm rot="16200000" flipH="1">
              <a:off x="5017261" y="3189608"/>
              <a:ext cx="395287" cy="396875"/>
            </a:xfrm>
            <a:prstGeom prst="curvedConnector4">
              <a:avLst>
                <a:gd name="adj1" fmla="val -57713"/>
                <a:gd name="adj2" fmla="val 1577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CasellaDiTesto 25"/>
            <p:cNvSpPr txBox="1">
              <a:spLocks noChangeArrowheads="1"/>
            </p:cNvSpPr>
            <p:nvPr/>
          </p:nvSpPr>
          <p:spPr bwMode="auto">
            <a:xfrm>
              <a:off x="5412548" y="2747997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</a:t>
              </a:r>
            </a:p>
          </p:txBody>
        </p:sp>
        <p:sp>
          <p:nvSpPr>
            <p:cNvPr id="26" name="CasellaDiTesto 25"/>
            <p:cNvSpPr txBox="1">
              <a:spLocks noChangeArrowheads="1"/>
            </p:cNvSpPr>
            <p:nvPr/>
          </p:nvSpPr>
          <p:spPr bwMode="auto">
            <a:xfrm>
              <a:off x="2299598" y="272244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</a:t>
              </a:r>
            </a:p>
          </p:txBody>
        </p:sp>
        <p:sp>
          <p:nvSpPr>
            <p:cNvPr id="27" name="CasellaDiTesto 25"/>
            <p:cNvSpPr txBox="1">
              <a:spLocks noChangeArrowheads="1"/>
            </p:cNvSpPr>
            <p:nvPr/>
          </p:nvSpPr>
          <p:spPr bwMode="auto">
            <a:xfrm>
              <a:off x="3320986" y="261497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</a:t>
              </a:r>
            </a:p>
          </p:txBody>
        </p:sp>
        <p:sp>
          <p:nvSpPr>
            <p:cNvPr id="28" name="CasellaDiTesto 25"/>
            <p:cNvSpPr txBox="1">
              <a:spLocks noChangeArrowheads="1"/>
            </p:cNvSpPr>
            <p:nvPr/>
          </p:nvSpPr>
          <p:spPr bwMode="auto">
            <a:xfrm>
              <a:off x="2422490" y="5582231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</a:t>
              </a:r>
            </a:p>
          </p:txBody>
        </p:sp>
        <p:sp>
          <p:nvSpPr>
            <p:cNvPr id="29" name="CasellaDiTesto 25"/>
            <p:cNvSpPr txBox="1">
              <a:spLocks noChangeArrowheads="1"/>
            </p:cNvSpPr>
            <p:nvPr/>
          </p:nvSpPr>
          <p:spPr bwMode="auto">
            <a:xfrm>
              <a:off x="4142790" y="556145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</a:t>
              </a:r>
            </a:p>
          </p:txBody>
        </p:sp>
        <p:sp>
          <p:nvSpPr>
            <p:cNvPr id="30" name="CasellaDiTesto 39"/>
            <p:cNvSpPr txBox="1">
              <a:spLocks noChangeArrowheads="1"/>
            </p:cNvSpPr>
            <p:nvPr/>
          </p:nvSpPr>
          <p:spPr bwMode="auto">
            <a:xfrm>
              <a:off x="5647939" y="405692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</a:t>
              </a:r>
            </a:p>
          </p:txBody>
        </p:sp>
        <p:cxnSp>
          <p:nvCxnSpPr>
            <p:cNvPr id="31" name="Connettore 2 30"/>
            <p:cNvCxnSpPr>
              <a:stCxn id="6" idx="6"/>
              <a:endCxn id="14" idx="2"/>
            </p:cNvCxnSpPr>
            <p:nvPr/>
          </p:nvCxnSpPr>
          <p:spPr>
            <a:xfrm flipV="1">
              <a:off x="3732317" y="3569328"/>
              <a:ext cx="888069" cy="3095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sellaDiTesto 25"/>
            <p:cNvSpPr txBox="1">
              <a:spLocks noChangeArrowheads="1"/>
            </p:cNvSpPr>
            <p:nvPr/>
          </p:nvSpPr>
          <p:spPr bwMode="auto">
            <a:xfrm>
              <a:off x="4038081" y="354681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</a:t>
              </a:r>
            </a:p>
          </p:txBody>
        </p:sp>
        <p:cxnSp>
          <p:nvCxnSpPr>
            <p:cNvPr id="33" name="AutoShape 5"/>
            <p:cNvCxnSpPr>
              <a:cxnSpLocks noChangeShapeType="1"/>
              <a:stCxn id="6" idx="0"/>
              <a:endCxn id="6" idx="7"/>
            </p:cNvCxnSpPr>
            <p:nvPr/>
          </p:nvCxnSpPr>
          <p:spPr bwMode="auto">
            <a:xfrm rot="16200000" flipH="1">
              <a:off x="3418267" y="3122172"/>
              <a:ext cx="116009" cy="280072"/>
            </a:xfrm>
            <a:prstGeom prst="curvedConnector3">
              <a:avLst>
                <a:gd name="adj1" fmla="val -1970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AutoShape 5"/>
            <p:cNvCxnSpPr>
              <a:cxnSpLocks noChangeShapeType="1"/>
            </p:cNvCxnSpPr>
            <p:nvPr/>
          </p:nvCxnSpPr>
          <p:spPr bwMode="auto">
            <a:xfrm rot="5400000" flipH="1">
              <a:off x="1149683" y="4946690"/>
              <a:ext cx="395287" cy="396875"/>
            </a:xfrm>
            <a:prstGeom prst="curvedConnector4">
              <a:avLst>
                <a:gd name="adj1" fmla="val -57713"/>
                <a:gd name="adj2" fmla="val 1577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CasellaDiTesto 25"/>
            <p:cNvSpPr txBox="1">
              <a:spLocks noChangeArrowheads="1"/>
            </p:cNvSpPr>
            <p:nvPr/>
          </p:nvSpPr>
          <p:spPr bwMode="auto">
            <a:xfrm>
              <a:off x="819220" y="546945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</a:t>
              </a:r>
            </a:p>
          </p:txBody>
        </p:sp>
        <p:sp>
          <p:nvSpPr>
            <p:cNvPr id="36" name="CasellaDiTesto 25"/>
            <p:cNvSpPr txBox="1">
              <a:spLocks noChangeArrowheads="1"/>
            </p:cNvSpPr>
            <p:nvPr/>
          </p:nvSpPr>
          <p:spPr bwMode="auto">
            <a:xfrm>
              <a:off x="962849" y="2349947"/>
              <a:ext cx="338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E</a:t>
              </a:r>
            </a:p>
          </p:txBody>
        </p:sp>
      </p:grpSp>
      <p:grpSp>
        <p:nvGrpSpPr>
          <p:cNvPr id="142" name="Group 22"/>
          <p:cNvGrpSpPr>
            <a:grpSpLocks/>
          </p:cNvGrpSpPr>
          <p:nvPr/>
        </p:nvGrpSpPr>
        <p:grpSpPr bwMode="auto">
          <a:xfrm>
            <a:off x="4932783" y="2765781"/>
            <a:ext cx="2706199" cy="2040601"/>
            <a:chOff x="1723" y="569"/>
            <a:chExt cx="2261" cy="1892"/>
          </a:xfrm>
        </p:grpSpPr>
        <p:sp>
          <p:nvSpPr>
            <p:cNvPr id="143" name="Rectangle 14"/>
            <p:cNvSpPr>
              <a:spLocks noChangeArrowheads="1"/>
            </p:cNvSpPr>
            <p:nvPr/>
          </p:nvSpPr>
          <p:spPr bwMode="auto">
            <a:xfrm>
              <a:off x="3494" y="1402"/>
              <a:ext cx="17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000000"/>
                  </a:solidFill>
                </a:rPr>
                <a:t>s*</a:t>
              </a:r>
            </a:p>
          </p:txBody>
        </p:sp>
        <p:grpSp>
          <p:nvGrpSpPr>
            <p:cNvPr id="144" name="Group 18"/>
            <p:cNvGrpSpPr>
              <a:grpSpLocks/>
            </p:cNvGrpSpPr>
            <p:nvPr/>
          </p:nvGrpSpPr>
          <p:grpSpPr bwMode="auto">
            <a:xfrm>
              <a:off x="1723" y="569"/>
              <a:ext cx="2261" cy="1892"/>
              <a:chOff x="1723" y="569"/>
              <a:chExt cx="2261" cy="1892"/>
            </a:xfrm>
          </p:grpSpPr>
          <p:sp>
            <p:nvSpPr>
              <p:cNvPr id="145" name="Rectangle 3"/>
              <p:cNvSpPr>
                <a:spLocks noChangeArrowheads="1"/>
              </p:cNvSpPr>
              <p:nvPr/>
            </p:nvSpPr>
            <p:spPr bwMode="auto">
              <a:xfrm>
                <a:off x="2509" y="728"/>
                <a:ext cx="865" cy="569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>
                    <a:solidFill>
                      <a:srgbClr val="000000"/>
                    </a:solidFill>
                  </a:rPr>
                  <a:t>F</a:t>
                </a:r>
              </a:p>
            </p:txBody>
          </p:sp>
          <p:sp>
            <p:nvSpPr>
              <p:cNvPr id="146" name="Rectangle 4"/>
              <p:cNvSpPr>
                <a:spLocks noChangeArrowheads="1"/>
              </p:cNvSpPr>
              <p:nvPr/>
            </p:nvSpPr>
            <p:spPr bwMode="auto">
              <a:xfrm>
                <a:off x="2519" y="1514"/>
                <a:ext cx="865" cy="43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>
                    <a:solidFill>
                      <a:srgbClr val="000000"/>
                    </a:solidFill>
                  </a:rPr>
                  <a:t>G</a:t>
                </a:r>
              </a:p>
            </p:txBody>
          </p:sp>
          <p:sp>
            <p:nvSpPr>
              <p:cNvPr id="147" name="Rectangle 8"/>
              <p:cNvSpPr>
                <a:spLocks noChangeArrowheads="1"/>
              </p:cNvSpPr>
              <p:nvPr/>
            </p:nvSpPr>
            <p:spPr bwMode="auto">
              <a:xfrm>
                <a:off x="1723" y="584"/>
                <a:ext cx="0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Freeform 9"/>
              <p:cNvSpPr>
                <a:spLocks/>
              </p:cNvSpPr>
              <p:nvPr/>
            </p:nvSpPr>
            <p:spPr bwMode="auto">
              <a:xfrm>
                <a:off x="3384" y="1740"/>
                <a:ext cx="434" cy="721"/>
              </a:xfrm>
              <a:custGeom>
                <a:avLst/>
                <a:gdLst>
                  <a:gd name="T0" fmla="*/ 0 w 240"/>
                  <a:gd name="T1" fmla="*/ 0 h 1152"/>
                  <a:gd name="T2" fmla="*/ 598 w 240"/>
                  <a:gd name="T3" fmla="*/ 0 h 1152"/>
                  <a:gd name="T4" fmla="*/ 598 w 240"/>
                  <a:gd name="T5" fmla="*/ 401 h 1152"/>
                  <a:gd name="T6" fmla="*/ 0 w 240"/>
                  <a:gd name="T7" fmla="*/ 401 h 115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0" h="1152">
                    <a:moveTo>
                      <a:pt x="0" y="0"/>
                    </a:moveTo>
                    <a:lnTo>
                      <a:pt x="240" y="0"/>
                    </a:lnTo>
                    <a:lnTo>
                      <a:pt x="240" y="1152"/>
                    </a:lnTo>
                    <a:lnTo>
                      <a:pt x="0" y="1152"/>
                    </a:ln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9" name="Freeform 10"/>
              <p:cNvSpPr>
                <a:spLocks/>
              </p:cNvSpPr>
              <p:nvPr/>
            </p:nvSpPr>
            <p:spPr bwMode="auto">
              <a:xfrm>
                <a:off x="2215" y="1102"/>
                <a:ext cx="281" cy="1359"/>
              </a:xfrm>
              <a:custGeom>
                <a:avLst/>
                <a:gdLst>
                  <a:gd name="T0" fmla="*/ 240 w 240"/>
                  <a:gd name="T1" fmla="*/ 1319 h 2208"/>
                  <a:gd name="T2" fmla="*/ 0 w 240"/>
                  <a:gd name="T3" fmla="*/ 1319 h 2208"/>
                  <a:gd name="T4" fmla="*/ 0 w 240"/>
                  <a:gd name="T5" fmla="*/ 0 h 2208"/>
                  <a:gd name="T6" fmla="*/ 240 w 240"/>
                  <a:gd name="T7" fmla="*/ 0 h 220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0" h="2208">
                    <a:moveTo>
                      <a:pt x="240" y="2208"/>
                    </a:moveTo>
                    <a:lnTo>
                      <a:pt x="0" y="2208"/>
                    </a:lnTo>
                    <a:lnTo>
                      <a:pt x="0" y="0"/>
                    </a:lnTo>
                    <a:lnTo>
                      <a:pt x="24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0" name="Line 11"/>
              <p:cNvSpPr>
                <a:spLocks noChangeShapeType="1"/>
              </p:cNvSpPr>
              <p:nvPr/>
            </p:nvSpPr>
            <p:spPr bwMode="auto">
              <a:xfrm>
                <a:off x="2216" y="1832"/>
                <a:ext cx="30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2" name="Rectangle 13"/>
              <p:cNvSpPr>
                <a:spLocks noChangeArrowheads="1"/>
              </p:cNvSpPr>
              <p:nvPr/>
            </p:nvSpPr>
            <p:spPr bwMode="auto">
              <a:xfrm>
                <a:off x="3461" y="569"/>
                <a:ext cx="107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>
                    <a:solidFill>
                      <a:srgbClr val="000000"/>
                    </a:solidFill>
                  </a:rPr>
                  <a:t>u</a:t>
                </a:r>
              </a:p>
            </p:txBody>
          </p:sp>
          <p:sp>
            <p:nvSpPr>
              <p:cNvPr id="153" name="Rectangle 15"/>
              <p:cNvSpPr>
                <a:spLocks noChangeArrowheads="1"/>
              </p:cNvSpPr>
              <p:nvPr/>
            </p:nvSpPr>
            <p:spPr bwMode="auto">
              <a:xfrm>
                <a:off x="2083" y="1981"/>
                <a:ext cx="75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>
                    <a:solidFill>
                      <a:srgbClr val="000000"/>
                    </a:solidFill>
                  </a:rPr>
                  <a:t>s</a:t>
                </a:r>
              </a:p>
            </p:txBody>
          </p:sp>
          <p:sp>
            <p:nvSpPr>
              <p:cNvPr id="155" name="Line 17"/>
              <p:cNvSpPr>
                <a:spLocks noChangeShapeType="1"/>
              </p:cNvSpPr>
              <p:nvPr/>
            </p:nvSpPr>
            <p:spPr bwMode="auto">
              <a:xfrm>
                <a:off x="3360" y="910"/>
                <a:ext cx="624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156" name="Rectangle 28"/>
          <p:cNvSpPr>
            <a:spLocks noChangeArrowheads="1"/>
          </p:cNvSpPr>
          <p:nvPr/>
        </p:nvSpPr>
        <p:spPr bwMode="auto">
          <a:xfrm>
            <a:off x="5884321" y="4598055"/>
            <a:ext cx="1035321" cy="1287234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dirty="0" err="1">
                <a:solidFill>
                  <a:schemeClr val="bg1"/>
                </a:solidFill>
              </a:rPr>
              <a:t>Rn</a:t>
            </a:r>
            <a:endParaRPr lang="it-IT" altLang="it-IT" sz="2400" dirty="0">
              <a:solidFill>
                <a:schemeClr val="bg1"/>
              </a:solidFill>
            </a:endParaRPr>
          </a:p>
        </p:txBody>
      </p:sp>
      <p:sp>
        <p:nvSpPr>
          <p:cNvPr id="157" name="object 41"/>
          <p:cNvSpPr/>
          <p:nvPr/>
        </p:nvSpPr>
        <p:spPr>
          <a:xfrm>
            <a:off x="8861911" y="490129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457200"/>
                </a:lnTo>
                <a:lnTo>
                  <a:pt x="457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9966"/>
          </a:solidFill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43"/>
          <p:cNvSpPr/>
          <p:nvPr/>
        </p:nvSpPr>
        <p:spPr>
          <a:xfrm>
            <a:off x="8915700" y="4952434"/>
            <a:ext cx="349621" cy="356686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82"/>
                </a:lnTo>
                <a:lnTo>
                  <a:pt x="275405" y="242419"/>
                </a:lnTo>
                <a:lnTo>
                  <a:pt x="242419" y="275405"/>
                </a:lnTo>
                <a:lnTo>
                  <a:pt x="200582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solidFill>
            <a:schemeClr val="bg1"/>
          </a:solidFill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45"/>
          <p:cNvSpPr/>
          <p:nvPr/>
        </p:nvSpPr>
        <p:spPr>
          <a:xfrm>
            <a:off x="6892114" y="4994254"/>
            <a:ext cx="1965707" cy="124905"/>
          </a:xfrm>
          <a:custGeom>
            <a:avLst/>
            <a:gdLst/>
            <a:ahLst/>
            <a:cxnLst/>
            <a:rect l="l" t="t" r="r" b="b"/>
            <a:pathLst>
              <a:path w="2286000" h="457200">
                <a:moveTo>
                  <a:pt x="0" y="0"/>
                </a:moveTo>
                <a:lnTo>
                  <a:pt x="1981199" y="0"/>
                </a:lnTo>
                <a:lnTo>
                  <a:pt x="1981199" y="457200"/>
                </a:lnTo>
                <a:lnTo>
                  <a:pt x="2285999" y="457200"/>
                </a:ln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44"/>
          <p:cNvSpPr/>
          <p:nvPr/>
        </p:nvSpPr>
        <p:spPr>
          <a:xfrm>
            <a:off x="8938111" y="5047164"/>
            <a:ext cx="304800" cy="152400"/>
          </a:xfrm>
          <a:custGeom>
            <a:avLst/>
            <a:gdLst/>
            <a:ahLst/>
            <a:cxnLst/>
            <a:rect l="l" t="t" r="r" b="b"/>
            <a:pathLst>
              <a:path w="304800" h="152400">
                <a:moveTo>
                  <a:pt x="0" y="152400"/>
                </a:moveTo>
                <a:lnTo>
                  <a:pt x="76200" y="152400"/>
                </a:lnTo>
                <a:lnTo>
                  <a:pt x="76200" y="0"/>
                </a:lnTo>
                <a:lnTo>
                  <a:pt x="152400" y="0"/>
                </a:lnTo>
                <a:lnTo>
                  <a:pt x="152400" y="152400"/>
                </a:lnTo>
                <a:lnTo>
                  <a:pt x="228600" y="152400"/>
                </a:lnTo>
                <a:lnTo>
                  <a:pt x="228600" y="0"/>
                </a:lnTo>
                <a:lnTo>
                  <a:pt x="3048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Triangolo isoscele 160"/>
          <p:cNvSpPr/>
          <p:nvPr/>
        </p:nvSpPr>
        <p:spPr>
          <a:xfrm rot="16200000">
            <a:off x="6745416" y="4912942"/>
            <a:ext cx="152400" cy="14818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2" name="CasellaDiTesto 161"/>
          <p:cNvSpPr txBox="1"/>
          <p:nvPr/>
        </p:nvSpPr>
        <p:spPr>
          <a:xfrm>
            <a:off x="7610677" y="4970155"/>
            <a:ext cx="1003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Clock (</a:t>
            </a:r>
            <a:r>
              <a:rPr lang="it-IT" sz="1600" dirty="0" err="1">
                <a:latin typeface="Times New Roman"/>
                <a:cs typeface="Times New Roman"/>
              </a:rPr>
              <a:t>f</a:t>
            </a:r>
            <a:r>
              <a:rPr lang="it-IT" sz="1600" spc="-7" baseline="-20833" dirty="0" err="1">
                <a:latin typeface="Times New Roman"/>
                <a:cs typeface="Times New Roman"/>
              </a:rPr>
              <a:t>ck</a:t>
            </a:r>
            <a:r>
              <a:rPr lang="it-IT" sz="1600" spc="-7" dirty="0">
                <a:latin typeface="Times New Roman"/>
                <a:cs typeface="Times New Roman"/>
              </a:rPr>
              <a:t>)</a:t>
            </a:r>
            <a:endParaRPr lang="it-IT" sz="1600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6546328" y="541692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En</a:t>
            </a:r>
          </a:p>
        </p:txBody>
      </p:sp>
      <p:sp>
        <p:nvSpPr>
          <p:cNvPr id="164" name="Freeform 9"/>
          <p:cNvSpPr>
            <a:spLocks/>
          </p:cNvSpPr>
          <p:nvPr/>
        </p:nvSpPr>
        <p:spPr bwMode="auto">
          <a:xfrm flipV="1">
            <a:off x="6919642" y="5609250"/>
            <a:ext cx="519456" cy="777629"/>
          </a:xfrm>
          <a:custGeom>
            <a:avLst/>
            <a:gdLst>
              <a:gd name="T0" fmla="*/ 0 w 240"/>
              <a:gd name="T1" fmla="*/ 0 h 1152"/>
              <a:gd name="T2" fmla="*/ 598 w 240"/>
              <a:gd name="T3" fmla="*/ 0 h 1152"/>
              <a:gd name="T4" fmla="*/ 598 w 240"/>
              <a:gd name="T5" fmla="*/ 401 h 1152"/>
              <a:gd name="T6" fmla="*/ 0 w 240"/>
              <a:gd name="T7" fmla="*/ 401 h 11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0" h="1152">
                <a:moveTo>
                  <a:pt x="0" y="0"/>
                </a:moveTo>
                <a:lnTo>
                  <a:pt x="240" y="0"/>
                </a:lnTo>
                <a:lnTo>
                  <a:pt x="240" y="1152"/>
                </a:lnTo>
                <a:lnTo>
                  <a:pt x="0" y="1152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2" name="CasellaDiTesto 61"/>
          <p:cNvSpPr txBox="1"/>
          <p:nvPr/>
        </p:nvSpPr>
        <p:spPr>
          <a:xfrm>
            <a:off x="6507072" y="6071520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922515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2815" y="278499"/>
            <a:ext cx="10515600" cy="847658"/>
          </a:xfrm>
        </p:spPr>
        <p:txBody>
          <a:bodyPr>
            <a:normAutofit/>
          </a:bodyPr>
          <a:lstStyle/>
          <a:p>
            <a:r>
              <a:rPr lang="it-IT" sz="4000" dirty="0"/>
              <a:t>Seconda osservazione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5967" y="1126157"/>
            <a:ext cx="11177978" cy="13475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FF0000"/>
                </a:solidFill>
              </a:rPr>
              <a:t>Per ricondurre la struttura del contatore alla struttura di una RSS basta osservare che l’ingresso E è un ingresso della rete G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115133" y="2415360"/>
            <a:ext cx="3318912" cy="2235342"/>
            <a:chOff x="819220" y="2349947"/>
            <a:chExt cx="5244660" cy="4558607"/>
          </a:xfrm>
        </p:grpSpPr>
        <p:sp>
          <p:nvSpPr>
            <p:cNvPr id="5" name="Oval 2"/>
            <p:cNvSpPr>
              <a:spLocks noChangeArrowheads="1"/>
            </p:cNvSpPr>
            <p:nvPr/>
          </p:nvSpPr>
          <p:spPr bwMode="auto">
            <a:xfrm>
              <a:off x="1139930" y="3204204"/>
              <a:ext cx="792162" cy="7921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100" dirty="0"/>
                <a:t>A,0</a:t>
              </a:r>
            </a:p>
          </p:txBody>
        </p:sp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2940155" y="3204204"/>
              <a:ext cx="792162" cy="7921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100" dirty="0"/>
                <a:t>B,1</a:t>
              </a:r>
            </a:p>
          </p:txBody>
        </p:sp>
        <p:cxnSp>
          <p:nvCxnSpPr>
            <p:cNvPr id="7" name="AutoShape 5"/>
            <p:cNvCxnSpPr>
              <a:cxnSpLocks noChangeShapeType="1"/>
              <a:stCxn id="5" idx="7"/>
              <a:endCxn id="6" idx="1"/>
            </p:cNvCxnSpPr>
            <p:nvPr/>
          </p:nvCxnSpPr>
          <p:spPr bwMode="auto">
            <a:xfrm rot="5400000" flipV="1">
              <a:off x="2435330" y="2700966"/>
              <a:ext cx="1588" cy="1239837"/>
            </a:xfrm>
            <a:prstGeom prst="curvedConnector3">
              <a:avLst>
                <a:gd name="adj1" fmla="val -1545081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Oval 2"/>
            <p:cNvSpPr>
              <a:spLocks noChangeArrowheads="1"/>
            </p:cNvSpPr>
            <p:nvPr/>
          </p:nvSpPr>
          <p:spPr bwMode="auto">
            <a:xfrm>
              <a:off x="1146280" y="4561516"/>
              <a:ext cx="792162" cy="792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100" dirty="0"/>
                <a:t>F,5</a:t>
              </a:r>
            </a:p>
          </p:txBody>
        </p:sp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2946505" y="4561516"/>
              <a:ext cx="792162" cy="792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100" dirty="0"/>
                <a:t>E,4</a:t>
              </a:r>
            </a:p>
          </p:txBody>
        </p:sp>
        <p:cxnSp>
          <p:nvCxnSpPr>
            <p:cNvPr id="10" name="AutoShape 5"/>
            <p:cNvCxnSpPr>
              <a:cxnSpLocks noChangeShapeType="1"/>
              <a:stCxn id="8" idx="0"/>
              <a:endCxn id="5" idx="4"/>
            </p:cNvCxnSpPr>
            <p:nvPr/>
          </p:nvCxnSpPr>
          <p:spPr bwMode="auto">
            <a:xfrm rot="16200000" flipV="1">
              <a:off x="1256611" y="4274972"/>
              <a:ext cx="565150" cy="793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AutoShape 17"/>
            <p:cNvCxnSpPr>
              <a:cxnSpLocks noChangeShapeType="1"/>
              <a:stCxn id="9" idx="3"/>
              <a:endCxn id="8" idx="5"/>
            </p:cNvCxnSpPr>
            <p:nvPr/>
          </p:nvCxnSpPr>
          <p:spPr bwMode="auto">
            <a:xfrm rot="5400000">
              <a:off x="2441680" y="4618666"/>
              <a:ext cx="1588" cy="1239837"/>
            </a:xfrm>
            <a:prstGeom prst="curvedConnector3">
              <a:avLst>
                <a:gd name="adj1" fmla="val 216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CasellaDiTesto 39"/>
            <p:cNvSpPr txBox="1">
              <a:spLocks noChangeArrowheads="1"/>
            </p:cNvSpPr>
            <p:nvPr/>
          </p:nvSpPr>
          <p:spPr bwMode="auto">
            <a:xfrm>
              <a:off x="1122467" y="4134480"/>
              <a:ext cx="415940" cy="533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100" dirty="0"/>
                <a:t>1</a:t>
              </a:r>
            </a:p>
          </p:txBody>
        </p:sp>
        <p:sp>
          <p:nvSpPr>
            <p:cNvPr id="13" name="CasellaDiTesto 47"/>
            <p:cNvSpPr txBox="1">
              <a:spLocks noChangeArrowheads="1"/>
            </p:cNvSpPr>
            <p:nvPr/>
          </p:nvSpPr>
          <p:spPr bwMode="auto">
            <a:xfrm>
              <a:off x="962849" y="6029832"/>
              <a:ext cx="3918601" cy="878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100" dirty="0" err="1"/>
                <a:t>d.d.s</a:t>
              </a:r>
              <a:r>
                <a:rPr lang="it-IT" altLang="it-IT" sz="1100" dirty="0"/>
                <a:t>. (automa)  del CB6 con ingresso di </a:t>
              </a:r>
              <a:r>
                <a:rPr lang="it-IT" altLang="it-IT" sz="1100" dirty="0" err="1"/>
                <a:t>Enable</a:t>
              </a:r>
              <a:endParaRPr lang="it-IT" altLang="it-IT" sz="1100" dirty="0"/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4620386" y="3173247"/>
              <a:ext cx="792162" cy="7921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100" dirty="0"/>
                <a:t>C,2</a:t>
              </a:r>
            </a:p>
          </p:txBody>
        </p:sp>
        <p:sp>
          <p:nvSpPr>
            <p:cNvPr id="15" name="Oval 2"/>
            <p:cNvSpPr>
              <a:spLocks noChangeArrowheads="1"/>
            </p:cNvSpPr>
            <p:nvPr/>
          </p:nvSpPr>
          <p:spPr bwMode="auto">
            <a:xfrm>
              <a:off x="4620386" y="4578259"/>
              <a:ext cx="792162" cy="792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100" dirty="0"/>
                <a:t>D,3</a:t>
              </a:r>
            </a:p>
          </p:txBody>
        </p:sp>
        <p:cxnSp>
          <p:nvCxnSpPr>
            <p:cNvPr id="16" name="AutoShape 5"/>
            <p:cNvCxnSpPr>
              <a:cxnSpLocks noChangeShapeType="1"/>
              <a:stCxn id="15" idx="3"/>
              <a:endCxn id="9" idx="5"/>
            </p:cNvCxnSpPr>
            <p:nvPr/>
          </p:nvCxnSpPr>
          <p:spPr bwMode="auto">
            <a:xfrm rot="5400000" flipH="1">
              <a:off x="4171155" y="4689173"/>
              <a:ext cx="16743" cy="1113737"/>
            </a:xfrm>
            <a:prstGeom prst="curvedConnector3">
              <a:avLst>
                <a:gd name="adj1" fmla="val -20582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5"/>
            <p:cNvCxnSpPr>
              <a:cxnSpLocks noChangeShapeType="1"/>
            </p:cNvCxnSpPr>
            <p:nvPr/>
          </p:nvCxnSpPr>
          <p:spPr bwMode="auto">
            <a:xfrm rot="10800000" flipH="1" flipV="1">
              <a:off x="5381591" y="3758585"/>
              <a:ext cx="30957" cy="1120087"/>
            </a:xfrm>
            <a:prstGeom prst="curvedConnector3">
              <a:avLst>
                <a:gd name="adj1" fmla="val 87117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5"/>
            <p:cNvCxnSpPr>
              <a:cxnSpLocks noChangeShapeType="1"/>
            </p:cNvCxnSpPr>
            <p:nvPr/>
          </p:nvCxnSpPr>
          <p:spPr bwMode="auto">
            <a:xfrm rot="10800000" flipH="1">
              <a:off x="1122467" y="3193092"/>
              <a:ext cx="395287" cy="396875"/>
            </a:xfrm>
            <a:prstGeom prst="curvedConnector4">
              <a:avLst>
                <a:gd name="adj1" fmla="val -57713"/>
                <a:gd name="adj2" fmla="val 1577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CasellaDiTesto 25"/>
            <p:cNvSpPr txBox="1">
              <a:spLocks noChangeArrowheads="1"/>
            </p:cNvSpPr>
            <p:nvPr/>
          </p:nvSpPr>
          <p:spPr bwMode="auto">
            <a:xfrm>
              <a:off x="965305" y="2639053"/>
              <a:ext cx="415940" cy="533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100" dirty="0"/>
                <a:t>0</a:t>
              </a:r>
            </a:p>
          </p:txBody>
        </p:sp>
        <p:cxnSp>
          <p:nvCxnSpPr>
            <p:cNvPr id="20" name="AutoShape 5"/>
            <p:cNvCxnSpPr>
              <a:cxnSpLocks noChangeShapeType="1"/>
            </p:cNvCxnSpPr>
            <p:nvPr/>
          </p:nvCxnSpPr>
          <p:spPr bwMode="auto">
            <a:xfrm rot="10800000" flipH="1">
              <a:off x="2940155" y="4567856"/>
              <a:ext cx="395287" cy="396875"/>
            </a:xfrm>
            <a:prstGeom prst="curvedConnector4">
              <a:avLst>
                <a:gd name="adj1" fmla="val -57713"/>
                <a:gd name="adj2" fmla="val 1577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CasellaDiTesto 25"/>
            <p:cNvSpPr txBox="1">
              <a:spLocks noChangeArrowheads="1"/>
            </p:cNvSpPr>
            <p:nvPr/>
          </p:nvSpPr>
          <p:spPr bwMode="auto">
            <a:xfrm>
              <a:off x="2782992" y="4013819"/>
              <a:ext cx="415940" cy="533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100" dirty="0"/>
                <a:t>0</a:t>
              </a:r>
            </a:p>
          </p:txBody>
        </p:sp>
        <p:cxnSp>
          <p:nvCxnSpPr>
            <p:cNvPr id="22" name="AutoShape 5"/>
            <p:cNvCxnSpPr>
              <a:cxnSpLocks noChangeShapeType="1"/>
            </p:cNvCxnSpPr>
            <p:nvPr/>
          </p:nvCxnSpPr>
          <p:spPr bwMode="auto">
            <a:xfrm rot="10800000" flipH="1">
              <a:off x="4594459" y="4612148"/>
              <a:ext cx="395287" cy="396875"/>
            </a:xfrm>
            <a:prstGeom prst="curvedConnector4">
              <a:avLst>
                <a:gd name="adj1" fmla="val -57713"/>
                <a:gd name="adj2" fmla="val 1577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CasellaDiTesto 25"/>
            <p:cNvSpPr txBox="1">
              <a:spLocks noChangeArrowheads="1"/>
            </p:cNvSpPr>
            <p:nvPr/>
          </p:nvSpPr>
          <p:spPr bwMode="auto">
            <a:xfrm>
              <a:off x="4458375" y="4029944"/>
              <a:ext cx="415940" cy="533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100" dirty="0"/>
                <a:t>0</a:t>
              </a:r>
            </a:p>
          </p:txBody>
        </p:sp>
        <p:cxnSp>
          <p:nvCxnSpPr>
            <p:cNvPr id="24" name="AutoShape 5"/>
            <p:cNvCxnSpPr>
              <a:cxnSpLocks noChangeShapeType="1"/>
            </p:cNvCxnSpPr>
            <p:nvPr/>
          </p:nvCxnSpPr>
          <p:spPr bwMode="auto">
            <a:xfrm rot="16200000" flipH="1">
              <a:off x="5017261" y="3189608"/>
              <a:ext cx="395287" cy="396875"/>
            </a:xfrm>
            <a:prstGeom prst="curvedConnector4">
              <a:avLst>
                <a:gd name="adj1" fmla="val -57713"/>
                <a:gd name="adj2" fmla="val 1577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CasellaDiTesto 25"/>
            <p:cNvSpPr txBox="1">
              <a:spLocks noChangeArrowheads="1"/>
            </p:cNvSpPr>
            <p:nvPr/>
          </p:nvSpPr>
          <p:spPr bwMode="auto">
            <a:xfrm>
              <a:off x="5412548" y="2747996"/>
              <a:ext cx="415940" cy="533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100" dirty="0"/>
                <a:t>0</a:t>
              </a:r>
            </a:p>
          </p:txBody>
        </p:sp>
        <p:sp>
          <p:nvSpPr>
            <p:cNvPr id="26" name="CasellaDiTesto 25"/>
            <p:cNvSpPr txBox="1">
              <a:spLocks noChangeArrowheads="1"/>
            </p:cNvSpPr>
            <p:nvPr/>
          </p:nvSpPr>
          <p:spPr bwMode="auto">
            <a:xfrm>
              <a:off x="2299598" y="2722448"/>
              <a:ext cx="415940" cy="533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100" dirty="0"/>
                <a:t>1</a:t>
              </a:r>
            </a:p>
          </p:txBody>
        </p:sp>
        <p:sp>
          <p:nvSpPr>
            <p:cNvPr id="27" name="CasellaDiTesto 25"/>
            <p:cNvSpPr txBox="1">
              <a:spLocks noChangeArrowheads="1"/>
            </p:cNvSpPr>
            <p:nvPr/>
          </p:nvSpPr>
          <p:spPr bwMode="auto">
            <a:xfrm>
              <a:off x="3320986" y="2614979"/>
              <a:ext cx="415940" cy="533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100" dirty="0"/>
                <a:t>0</a:t>
              </a:r>
            </a:p>
          </p:txBody>
        </p:sp>
        <p:sp>
          <p:nvSpPr>
            <p:cNvPr id="28" name="CasellaDiTesto 25"/>
            <p:cNvSpPr txBox="1">
              <a:spLocks noChangeArrowheads="1"/>
            </p:cNvSpPr>
            <p:nvPr/>
          </p:nvSpPr>
          <p:spPr bwMode="auto">
            <a:xfrm>
              <a:off x="2422490" y="5582231"/>
              <a:ext cx="415940" cy="533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100" dirty="0"/>
                <a:t>1</a:t>
              </a:r>
            </a:p>
          </p:txBody>
        </p:sp>
        <p:sp>
          <p:nvSpPr>
            <p:cNvPr id="29" name="CasellaDiTesto 25"/>
            <p:cNvSpPr txBox="1">
              <a:spLocks noChangeArrowheads="1"/>
            </p:cNvSpPr>
            <p:nvPr/>
          </p:nvSpPr>
          <p:spPr bwMode="auto">
            <a:xfrm>
              <a:off x="4142790" y="5561450"/>
              <a:ext cx="415940" cy="533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100" dirty="0"/>
                <a:t>1</a:t>
              </a:r>
            </a:p>
          </p:txBody>
        </p:sp>
        <p:sp>
          <p:nvSpPr>
            <p:cNvPr id="30" name="CasellaDiTesto 39"/>
            <p:cNvSpPr txBox="1">
              <a:spLocks noChangeArrowheads="1"/>
            </p:cNvSpPr>
            <p:nvPr/>
          </p:nvSpPr>
          <p:spPr bwMode="auto">
            <a:xfrm>
              <a:off x="5647940" y="4056926"/>
              <a:ext cx="415940" cy="533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100" dirty="0"/>
                <a:t>1</a:t>
              </a:r>
            </a:p>
          </p:txBody>
        </p:sp>
        <p:cxnSp>
          <p:nvCxnSpPr>
            <p:cNvPr id="31" name="Connettore 2 30"/>
            <p:cNvCxnSpPr>
              <a:stCxn id="6" idx="6"/>
              <a:endCxn id="14" idx="2"/>
            </p:cNvCxnSpPr>
            <p:nvPr/>
          </p:nvCxnSpPr>
          <p:spPr>
            <a:xfrm flipV="1">
              <a:off x="3732317" y="3569328"/>
              <a:ext cx="888069" cy="3095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sellaDiTesto 25"/>
            <p:cNvSpPr txBox="1">
              <a:spLocks noChangeArrowheads="1"/>
            </p:cNvSpPr>
            <p:nvPr/>
          </p:nvSpPr>
          <p:spPr bwMode="auto">
            <a:xfrm>
              <a:off x="4038081" y="3546815"/>
              <a:ext cx="415940" cy="533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100" dirty="0"/>
                <a:t>1</a:t>
              </a:r>
            </a:p>
          </p:txBody>
        </p:sp>
        <p:cxnSp>
          <p:nvCxnSpPr>
            <p:cNvPr id="33" name="AutoShape 5"/>
            <p:cNvCxnSpPr>
              <a:cxnSpLocks noChangeShapeType="1"/>
              <a:stCxn id="6" idx="0"/>
              <a:endCxn id="6" idx="7"/>
            </p:cNvCxnSpPr>
            <p:nvPr/>
          </p:nvCxnSpPr>
          <p:spPr bwMode="auto">
            <a:xfrm rot="16200000" flipH="1">
              <a:off x="3418267" y="3122172"/>
              <a:ext cx="116009" cy="280072"/>
            </a:xfrm>
            <a:prstGeom prst="curvedConnector3">
              <a:avLst>
                <a:gd name="adj1" fmla="val -1970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AutoShape 5"/>
            <p:cNvCxnSpPr>
              <a:cxnSpLocks noChangeShapeType="1"/>
            </p:cNvCxnSpPr>
            <p:nvPr/>
          </p:nvCxnSpPr>
          <p:spPr bwMode="auto">
            <a:xfrm rot="5400000" flipH="1">
              <a:off x="1149683" y="4946690"/>
              <a:ext cx="395287" cy="396875"/>
            </a:xfrm>
            <a:prstGeom prst="curvedConnector4">
              <a:avLst>
                <a:gd name="adj1" fmla="val -57713"/>
                <a:gd name="adj2" fmla="val 1577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CasellaDiTesto 25"/>
            <p:cNvSpPr txBox="1">
              <a:spLocks noChangeArrowheads="1"/>
            </p:cNvSpPr>
            <p:nvPr/>
          </p:nvSpPr>
          <p:spPr bwMode="auto">
            <a:xfrm>
              <a:off x="819220" y="5469456"/>
              <a:ext cx="415940" cy="533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100" dirty="0"/>
                <a:t>0</a:t>
              </a:r>
            </a:p>
          </p:txBody>
        </p:sp>
        <p:sp>
          <p:nvSpPr>
            <p:cNvPr id="36" name="CasellaDiTesto 25"/>
            <p:cNvSpPr txBox="1">
              <a:spLocks noChangeArrowheads="1"/>
            </p:cNvSpPr>
            <p:nvPr/>
          </p:nvSpPr>
          <p:spPr bwMode="auto">
            <a:xfrm>
              <a:off x="962849" y="2349947"/>
              <a:ext cx="441271" cy="533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100" dirty="0"/>
                <a:t>E</a:t>
              </a:r>
            </a:p>
          </p:txBody>
        </p:sp>
      </p:grpSp>
      <p:grpSp>
        <p:nvGrpSpPr>
          <p:cNvPr id="142" name="Group 22"/>
          <p:cNvGrpSpPr>
            <a:grpSpLocks/>
          </p:cNvGrpSpPr>
          <p:nvPr/>
        </p:nvGrpSpPr>
        <p:grpSpPr bwMode="auto">
          <a:xfrm>
            <a:off x="3075326" y="2246016"/>
            <a:ext cx="2706199" cy="2040601"/>
            <a:chOff x="1723" y="569"/>
            <a:chExt cx="2261" cy="1892"/>
          </a:xfrm>
        </p:grpSpPr>
        <p:sp>
          <p:nvSpPr>
            <p:cNvPr id="143" name="Rectangle 14"/>
            <p:cNvSpPr>
              <a:spLocks noChangeArrowheads="1"/>
            </p:cNvSpPr>
            <p:nvPr/>
          </p:nvSpPr>
          <p:spPr bwMode="auto">
            <a:xfrm>
              <a:off x="3494" y="1402"/>
              <a:ext cx="17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000000"/>
                  </a:solidFill>
                </a:rPr>
                <a:t>s*</a:t>
              </a:r>
            </a:p>
          </p:txBody>
        </p:sp>
        <p:grpSp>
          <p:nvGrpSpPr>
            <p:cNvPr id="144" name="Group 18"/>
            <p:cNvGrpSpPr>
              <a:grpSpLocks/>
            </p:cNvGrpSpPr>
            <p:nvPr/>
          </p:nvGrpSpPr>
          <p:grpSpPr bwMode="auto">
            <a:xfrm>
              <a:off x="1723" y="569"/>
              <a:ext cx="2261" cy="1892"/>
              <a:chOff x="1723" y="569"/>
              <a:chExt cx="2261" cy="1892"/>
            </a:xfrm>
          </p:grpSpPr>
          <p:sp>
            <p:nvSpPr>
              <p:cNvPr id="145" name="Rectangle 3"/>
              <p:cNvSpPr>
                <a:spLocks noChangeArrowheads="1"/>
              </p:cNvSpPr>
              <p:nvPr/>
            </p:nvSpPr>
            <p:spPr bwMode="auto">
              <a:xfrm>
                <a:off x="2509" y="728"/>
                <a:ext cx="865" cy="569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>
                    <a:solidFill>
                      <a:srgbClr val="000000"/>
                    </a:solidFill>
                  </a:rPr>
                  <a:t>F</a:t>
                </a:r>
              </a:p>
            </p:txBody>
          </p:sp>
          <p:sp>
            <p:nvSpPr>
              <p:cNvPr id="146" name="Rectangle 4"/>
              <p:cNvSpPr>
                <a:spLocks noChangeArrowheads="1"/>
              </p:cNvSpPr>
              <p:nvPr/>
            </p:nvSpPr>
            <p:spPr bwMode="auto">
              <a:xfrm>
                <a:off x="2519" y="1514"/>
                <a:ext cx="865" cy="43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defTabSz="7620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>
                    <a:solidFill>
                      <a:srgbClr val="000000"/>
                    </a:solidFill>
                  </a:rPr>
                  <a:t>GC</a:t>
                </a:r>
              </a:p>
            </p:txBody>
          </p:sp>
          <p:sp>
            <p:nvSpPr>
              <p:cNvPr id="147" name="Rectangle 8"/>
              <p:cNvSpPr>
                <a:spLocks noChangeArrowheads="1"/>
              </p:cNvSpPr>
              <p:nvPr/>
            </p:nvSpPr>
            <p:spPr bwMode="auto">
              <a:xfrm>
                <a:off x="1723" y="584"/>
                <a:ext cx="0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Freeform 9"/>
              <p:cNvSpPr>
                <a:spLocks/>
              </p:cNvSpPr>
              <p:nvPr/>
            </p:nvSpPr>
            <p:spPr bwMode="auto">
              <a:xfrm>
                <a:off x="3384" y="1740"/>
                <a:ext cx="434" cy="721"/>
              </a:xfrm>
              <a:custGeom>
                <a:avLst/>
                <a:gdLst>
                  <a:gd name="T0" fmla="*/ 0 w 240"/>
                  <a:gd name="T1" fmla="*/ 0 h 1152"/>
                  <a:gd name="T2" fmla="*/ 598 w 240"/>
                  <a:gd name="T3" fmla="*/ 0 h 1152"/>
                  <a:gd name="T4" fmla="*/ 598 w 240"/>
                  <a:gd name="T5" fmla="*/ 401 h 1152"/>
                  <a:gd name="T6" fmla="*/ 0 w 240"/>
                  <a:gd name="T7" fmla="*/ 401 h 115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0" h="1152">
                    <a:moveTo>
                      <a:pt x="0" y="0"/>
                    </a:moveTo>
                    <a:lnTo>
                      <a:pt x="240" y="0"/>
                    </a:lnTo>
                    <a:lnTo>
                      <a:pt x="240" y="1152"/>
                    </a:lnTo>
                    <a:lnTo>
                      <a:pt x="0" y="1152"/>
                    </a:ln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9" name="Freeform 10"/>
              <p:cNvSpPr>
                <a:spLocks/>
              </p:cNvSpPr>
              <p:nvPr/>
            </p:nvSpPr>
            <p:spPr bwMode="auto">
              <a:xfrm>
                <a:off x="2215" y="1102"/>
                <a:ext cx="281" cy="1359"/>
              </a:xfrm>
              <a:custGeom>
                <a:avLst/>
                <a:gdLst>
                  <a:gd name="T0" fmla="*/ 240 w 240"/>
                  <a:gd name="T1" fmla="*/ 1319 h 2208"/>
                  <a:gd name="T2" fmla="*/ 0 w 240"/>
                  <a:gd name="T3" fmla="*/ 1319 h 2208"/>
                  <a:gd name="T4" fmla="*/ 0 w 240"/>
                  <a:gd name="T5" fmla="*/ 0 h 2208"/>
                  <a:gd name="T6" fmla="*/ 240 w 240"/>
                  <a:gd name="T7" fmla="*/ 0 h 220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0" h="2208">
                    <a:moveTo>
                      <a:pt x="240" y="2208"/>
                    </a:moveTo>
                    <a:lnTo>
                      <a:pt x="0" y="2208"/>
                    </a:lnTo>
                    <a:lnTo>
                      <a:pt x="0" y="0"/>
                    </a:lnTo>
                    <a:lnTo>
                      <a:pt x="24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0" name="Line 11"/>
              <p:cNvSpPr>
                <a:spLocks noChangeShapeType="1"/>
              </p:cNvSpPr>
              <p:nvPr/>
            </p:nvSpPr>
            <p:spPr bwMode="auto">
              <a:xfrm>
                <a:off x="2216" y="1832"/>
                <a:ext cx="30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2" name="Rectangle 13"/>
              <p:cNvSpPr>
                <a:spLocks noChangeArrowheads="1"/>
              </p:cNvSpPr>
              <p:nvPr/>
            </p:nvSpPr>
            <p:spPr bwMode="auto">
              <a:xfrm>
                <a:off x="3461" y="569"/>
                <a:ext cx="107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>
                    <a:solidFill>
                      <a:srgbClr val="000000"/>
                    </a:solidFill>
                  </a:rPr>
                  <a:t>u</a:t>
                </a:r>
              </a:p>
            </p:txBody>
          </p:sp>
          <p:sp>
            <p:nvSpPr>
              <p:cNvPr id="153" name="Rectangle 15"/>
              <p:cNvSpPr>
                <a:spLocks noChangeArrowheads="1"/>
              </p:cNvSpPr>
              <p:nvPr/>
            </p:nvSpPr>
            <p:spPr bwMode="auto">
              <a:xfrm>
                <a:off x="2083" y="1981"/>
                <a:ext cx="75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>
                    <a:solidFill>
                      <a:srgbClr val="000000"/>
                    </a:solidFill>
                  </a:rPr>
                  <a:t>s</a:t>
                </a:r>
              </a:p>
            </p:txBody>
          </p:sp>
          <p:sp>
            <p:nvSpPr>
              <p:cNvPr id="155" name="Line 17"/>
              <p:cNvSpPr>
                <a:spLocks noChangeShapeType="1"/>
              </p:cNvSpPr>
              <p:nvPr/>
            </p:nvSpPr>
            <p:spPr bwMode="auto">
              <a:xfrm>
                <a:off x="3360" y="910"/>
                <a:ext cx="624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156" name="Rectangle 28"/>
          <p:cNvSpPr>
            <a:spLocks noChangeArrowheads="1"/>
          </p:cNvSpPr>
          <p:nvPr/>
        </p:nvSpPr>
        <p:spPr bwMode="auto">
          <a:xfrm>
            <a:off x="4026864" y="4078290"/>
            <a:ext cx="1035321" cy="1287234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dirty="0" err="1">
                <a:solidFill>
                  <a:schemeClr val="bg1"/>
                </a:solidFill>
              </a:rPr>
              <a:t>Rn</a:t>
            </a:r>
            <a:endParaRPr lang="it-IT" altLang="it-IT" sz="2400" dirty="0">
              <a:solidFill>
                <a:schemeClr val="bg1"/>
              </a:solidFill>
            </a:endParaRPr>
          </a:p>
        </p:txBody>
      </p:sp>
      <p:sp>
        <p:nvSpPr>
          <p:cNvPr id="157" name="object 41"/>
          <p:cNvSpPr/>
          <p:nvPr/>
        </p:nvSpPr>
        <p:spPr>
          <a:xfrm>
            <a:off x="7004454" y="4381525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457200"/>
                </a:lnTo>
                <a:lnTo>
                  <a:pt x="457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9966"/>
          </a:solidFill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43"/>
          <p:cNvSpPr/>
          <p:nvPr/>
        </p:nvSpPr>
        <p:spPr>
          <a:xfrm>
            <a:off x="7058243" y="4432669"/>
            <a:ext cx="349621" cy="356686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200582" y="7766"/>
                </a:lnTo>
                <a:lnTo>
                  <a:pt x="242419" y="29394"/>
                </a:lnTo>
                <a:lnTo>
                  <a:pt x="275405" y="62380"/>
                </a:lnTo>
                <a:lnTo>
                  <a:pt x="297033" y="104217"/>
                </a:lnTo>
                <a:lnTo>
                  <a:pt x="304800" y="152400"/>
                </a:lnTo>
                <a:lnTo>
                  <a:pt x="297033" y="200582"/>
                </a:lnTo>
                <a:lnTo>
                  <a:pt x="275405" y="242419"/>
                </a:lnTo>
                <a:lnTo>
                  <a:pt x="242419" y="275405"/>
                </a:lnTo>
                <a:lnTo>
                  <a:pt x="200582" y="297033"/>
                </a:lnTo>
                <a:lnTo>
                  <a:pt x="152400" y="304800"/>
                </a:lnTo>
                <a:lnTo>
                  <a:pt x="104217" y="297033"/>
                </a:lnTo>
                <a:lnTo>
                  <a:pt x="62380" y="275405"/>
                </a:lnTo>
                <a:lnTo>
                  <a:pt x="29394" y="242419"/>
                </a:lnTo>
                <a:lnTo>
                  <a:pt x="7766" y="200582"/>
                </a:lnTo>
                <a:lnTo>
                  <a:pt x="0" y="152400"/>
                </a:lnTo>
                <a:close/>
              </a:path>
            </a:pathLst>
          </a:custGeom>
          <a:solidFill>
            <a:schemeClr val="bg1"/>
          </a:solidFill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45"/>
          <p:cNvSpPr/>
          <p:nvPr/>
        </p:nvSpPr>
        <p:spPr>
          <a:xfrm>
            <a:off x="5034657" y="4474489"/>
            <a:ext cx="1965707" cy="124905"/>
          </a:xfrm>
          <a:custGeom>
            <a:avLst/>
            <a:gdLst/>
            <a:ahLst/>
            <a:cxnLst/>
            <a:rect l="l" t="t" r="r" b="b"/>
            <a:pathLst>
              <a:path w="2286000" h="457200">
                <a:moveTo>
                  <a:pt x="0" y="0"/>
                </a:moveTo>
                <a:lnTo>
                  <a:pt x="1981199" y="0"/>
                </a:lnTo>
                <a:lnTo>
                  <a:pt x="1981199" y="457200"/>
                </a:lnTo>
                <a:lnTo>
                  <a:pt x="2285999" y="457200"/>
                </a:lnTo>
              </a:path>
            </a:pathLst>
          </a:cu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44"/>
          <p:cNvSpPr/>
          <p:nvPr/>
        </p:nvSpPr>
        <p:spPr>
          <a:xfrm>
            <a:off x="7080654" y="4527399"/>
            <a:ext cx="304800" cy="152400"/>
          </a:xfrm>
          <a:custGeom>
            <a:avLst/>
            <a:gdLst/>
            <a:ahLst/>
            <a:cxnLst/>
            <a:rect l="l" t="t" r="r" b="b"/>
            <a:pathLst>
              <a:path w="304800" h="152400">
                <a:moveTo>
                  <a:pt x="0" y="152400"/>
                </a:moveTo>
                <a:lnTo>
                  <a:pt x="76200" y="152400"/>
                </a:lnTo>
                <a:lnTo>
                  <a:pt x="76200" y="0"/>
                </a:lnTo>
                <a:lnTo>
                  <a:pt x="152400" y="0"/>
                </a:lnTo>
                <a:lnTo>
                  <a:pt x="152400" y="152400"/>
                </a:lnTo>
                <a:lnTo>
                  <a:pt x="228600" y="152400"/>
                </a:lnTo>
                <a:lnTo>
                  <a:pt x="228600" y="0"/>
                </a:lnTo>
                <a:lnTo>
                  <a:pt x="3048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Triangolo isoscele 160"/>
          <p:cNvSpPr/>
          <p:nvPr/>
        </p:nvSpPr>
        <p:spPr>
          <a:xfrm rot="16200000">
            <a:off x="4887959" y="4393177"/>
            <a:ext cx="152400" cy="14818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2" name="CasellaDiTesto 161"/>
          <p:cNvSpPr txBox="1"/>
          <p:nvPr/>
        </p:nvSpPr>
        <p:spPr>
          <a:xfrm>
            <a:off x="5753220" y="4450390"/>
            <a:ext cx="1003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Clock (</a:t>
            </a:r>
            <a:r>
              <a:rPr lang="it-IT" sz="1600" dirty="0" err="1">
                <a:latin typeface="Times New Roman"/>
                <a:cs typeface="Times New Roman"/>
              </a:rPr>
              <a:t>f</a:t>
            </a:r>
            <a:r>
              <a:rPr lang="it-IT" sz="1600" spc="-7" baseline="-20833" dirty="0" err="1">
                <a:latin typeface="Times New Roman"/>
                <a:cs typeface="Times New Roman"/>
              </a:rPr>
              <a:t>ck</a:t>
            </a:r>
            <a:r>
              <a:rPr lang="it-IT" sz="1600" spc="-7" dirty="0">
                <a:latin typeface="Times New Roman"/>
                <a:cs typeface="Times New Roman"/>
              </a:rPr>
              <a:t>)</a:t>
            </a:r>
            <a:endParaRPr lang="it-IT" sz="1600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4544524" y="4733983"/>
            <a:ext cx="548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</a:rPr>
              <a:t>En</a:t>
            </a:r>
          </a:p>
        </p:txBody>
      </p:sp>
      <p:sp>
        <p:nvSpPr>
          <p:cNvPr id="164" name="Freeform 9"/>
          <p:cNvSpPr>
            <a:spLocks/>
          </p:cNvSpPr>
          <p:nvPr/>
        </p:nvSpPr>
        <p:spPr bwMode="auto">
          <a:xfrm flipV="1">
            <a:off x="5062185" y="5089485"/>
            <a:ext cx="519456" cy="777629"/>
          </a:xfrm>
          <a:custGeom>
            <a:avLst/>
            <a:gdLst>
              <a:gd name="T0" fmla="*/ 0 w 240"/>
              <a:gd name="T1" fmla="*/ 0 h 1152"/>
              <a:gd name="T2" fmla="*/ 598 w 240"/>
              <a:gd name="T3" fmla="*/ 0 h 1152"/>
              <a:gd name="T4" fmla="*/ 598 w 240"/>
              <a:gd name="T5" fmla="*/ 401 h 1152"/>
              <a:gd name="T6" fmla="*/ 0 w 240"/>
              <a:gd name="T7" fmla="*/ 401 h 11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0" h="1152">
                <a:moveTo>
                  <a:pt x="0" y="0"/>
                </a:moveTo>
                <a:lnTo>
                  <a:pt x="240" y="0"/>
                </a:lnTo>
                <a:lnTo>
                  <a:pt x="240" y="1152"/>
                </a:lnTo>
                <a:lnTo>
                  <a:pt x="0" y="1152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2" name="CasellaDiTesto 61"/>
          <p:cNvSpPr txBox="1"/>
          <p:nvPr/>
        </p:nvSpPr>
        <p:spPr>
          <a:xfrm>
            <a:off x="4649615" y="5551755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E</a:t>
            </a:r>
          </a:p>
        </p:txBody>
      </p:sp>
      <p:sp>
        <p:nvSpPr>
          <p:cNvPr id="170" name="Rectangle 8"/>
          <p:cNvSpPr>
            <a:spLocks noChangeArrowheads="1"/>
          </p:cNvSpPr>
          <p:nvPr/>
        </p:nvSpPr>
        <p:spPr bwMode="auto">
          <a:xfrm>
            <a:off x="7525108" y="2104250"/>
            <a:ext cx="0" cy="36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 b="1" dirty="0">
              <a:solidFill>
                <a:srgbClr val="000000"/>
              </a:solidFill>
            </a:endParaRPr>
          </a:p>
        </p:txBody>
      </p:sp>
      <p:sp>
        <p:nvSpPr>
          <p:cNvPr id="186" name="CasellaDiTesto 185"/>
          <p:cNvSpPr txBox="1"/>
          <p:nvPr/>
        </p:nvSpPr>
        <p:spPr>
          <a:xfrm>
            <a:off x="7502383" y="1938502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6" name="CasellaDiTesto 65"/>
          <p:cNvSpPr txBox="1"/>
          <p:nvPr/>
        </p:nvSpPr>
        <p:spPr>
          <a:xfrm>
            <a:off x="7000364" y="5162082"/>
            <a:ext cx="4645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rete G è composta dalla serie della rete GC (G del contatore base) con  gli n MUX a due vie controllati da E</a:t>
            </a:r>
          </a:p>
          <a:p>
            <a:r>
              <a:rPr lang="it-IT" b="1" dirty="0">
                <a:solidFill>
                  <a:srgbClr val="FF0000"/>
                </a:solidFill>
              </a:rPr>
              <a:t>Y=y se E = 0, altrimenti  Y è quello previsto dal contatore senza ingresso di </a:t>
            </a:r>
            <a:r>
              <a:rPr lang="it-IT" b="1" dirty="0" err="1">
                <a:solidFill>
                  <a:srgbClr val="FF0000"/>
                </a:solidFill>
              </a:rPr>
              <a:t>Enable</a:t>
            </a:r>
            <a:endParaRPr lang="it-IT" b="1" dirty="0">
              <a:solidFill>
                <a:srgbClr val="FF0000"/>
              </a:solidFill>
            </a:endParaRPr>
          </a:p>
        </p:txBody>
      </p: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AFE3AD0C-17CC-44E5-B5A9-A4159E1DEE2D}"/>
              </a:ext>
            </a:extLst>
          </p:cNvPr>
          <p:cNvGrpSpPr/>
          <p:nvPr/>
        </p:nvGrpSpPr>
        <p:grpSpPr>
          <a:xfrm>
            <a:off x="7955993" y="2088072"/>
            <a:ext cx="3949964" cy="3024426"/>
            <a:chOff x="7955993" y="2088072"/>
            <a:chExt cx="3949964" cy="3024426"/>
          </a:xfrm>
        </p:grpSpPr>
        <p:sp>
          <p:nvSpPr>
            <p:cNvPr id="173" name="Line 11"/>
            <p:cNvSpPr>
              <a:spLocks noChangeShapeType="1"/>
            </p:cNvSpPr>
            <p:nvPr/>
          </p:nvSpPr>
          <p:spPr bwMode="auto">
            <a:xfrm>
              <a:off x="8115181" y="3450270"/>
              <a:ext cx="36146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5" name="Rectangle 15"/>
            <p:cNvSpPr>
              <a:spLocks noChangeArrowheads="1"/>
            </p:cNvSpPr>
            <p:nvPr/>
          </p:nvSpPr>
          <p:spPr bwMode="auto">
            <a:xfrm>
              <a:off x="7955993" y="3610973"/>
              <a:ext cx="89768" cy="248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000000"/>
                  </a:solidFill>
                </a:rPr>
                <a:t>s</a:t>
              </a:r>
            </a:p>
          </p:txBody>
        </p:sp>
        <p:grpSp>
          <p:nvGrpSpPr>
            <p:cNvPr id="41" name="Gruppo 40">
              <a:extLst>
                <a:ext uri="{FF2B5EF4-FFF2-40B4-BE49-F238E27FC236}">
                  <a16:creationId xmlns:a16="http://schemas.microsoft.com/office/drawing/2014/main" id="{0D6599E9-8DD8-4F15-9CC4-5A7C414A68AD}"/>
                </a:ext>
              </a:extLst>
            </p:cNvPr>
            <p:cNvGrpSpPr/>
            <p:nvPr/>
          </p:nvGrpSpPr>
          <p:grpSpPr>
            <a:xfrm>
              <a:off x="8137921" y="2088072"/>
              <a:ext cx="3768036" cy="3024426"/>
              <a:chOff x="8137921" y="2088072"/>
              <a:chExt cx="3768036" cy="3024426"/>
            </a:xfrm>
          </p:grpSpPr>
          <p:sp>
            <p:nvSpPr>
              <p:cNvPr id="172" name="Freeform 10"/>
              <p:cNvSpPr>
                <a:spLocks/>
              </p:cNvSpPr>
              <p:nvPr/>
            </p:nvSpPr>
            <p:spPr bwMode="auto">
              <a:xfrm>
                <a:off x="8137921" y="2455855"/>
                <a:ext cx="322819" cy="1653367"/>
              </a:xfrm>
              <a:custGeom>
                <a:avLst/>
                <a:gdLst>
                  <a:gd name="T0" fmla="*/ 240 w 240"/>
                  <a:gd name="T1" fmla="*/ 1319 h 2208"/>
                  <a:gd name="T2" fmla="*/ 0 w 240"/>
                  <a:gd name="T3" fmla="*/ 1319 h 2208"/>
                  <a:gd name="T4" fmla="*/ 0 w 240"/>
                  <a:gd name="T5" fmla="*/ 0 h 2208"/>
                  <a:gd name="T6" fmla="*/ 240 w 240"/>
                  <a:gd name="T7" fmla="*/ 0 h 220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0" h="2208">
                    <a:moveTo>
                      <a:pt x="240" y="2208"/>
                    </a:moveTo>
                    <a:lnTo>
                      <a:pt x="0" y="2208"/>
                    </a:lnTo>
                    <a:lnTo>
                      <a:pt x="0" y="0"/>
                    </a:lnTo>
                    <a:lnTo>
                      <a:pt x="240" y="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40" name="Gruppo 39">
                <a:extLst>
                  <a:ext uri="{FF2B5EF4-FFF2-40B4-BE49-F238E27FC236}">
                    <a16:creationId xmlns:a16="http://schemas.microsoft.com/office/drawing/2014/main" id="{D0039A95-B949-4592-B1A0-ED722236B5E2}"/>
                  </a:ext>
                </a:extLst>
              </p:cNvPr>
              <p:cNvGrpSpPr/>
              <p:nvPr/>
            </p:nvGrpSpPr>
            <p:grpSpPr>
              <a:xfrm>
                <a:off x="8456076" y="2088072"/>
                <a:ext cx="3449881" cy="3024426"/>
                <a:chOff x="8456076" y="2088072"/>
                <a:chExt cx="3449881" cy="3024426"/>
              </a:xfrm>
            </p:grpSpPr>
            <p:sp>
              <p:nvSpPr>
                <p:cNvPr id="168" name="Rectangle 3"/>
                <p:cNvSpPr>
                  <a:spLocks noChangeArrowheads="1"/>
                </p:cNvSpPr>
                <p:nvPr/>
              </p:nvSpPr>
              <p:spPr bwMode="auto">
                <a:xfrm>
                  <a:off x="8456076" y="2152954"/>
                  <a:ext cx="1035322" cy="613690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defTabSz="76200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76200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7620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7620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 dirty="0">
                      <a:solidFill>
                        <a:srgbClr val="000000"/>
                      </a:solidFill>
                    </a:rPr>
                    <a:t>F</a:t>
                  </a:r>
                </a:p>
              </p:txBody>
            </p:sp>
            <p:sp>
              <p:nvSpPr>
                <p:cNvPr id="169" name="Rectangle 4"/>
                <p:cNvSpPr>
                  <a:spLocks noChangeArrowheads="1"/>
                </p:cNvSpPr>
                <p:nvPr/>
              </p:nvSpPr>
              <p:spPr bwMode="auto">
                <a:xfrm>
                  <a:off x="8477843" y="3107294"/>
                  <a:ext cx="1035322" cy="468087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defTabSz="76200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76200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7620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7620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 dirty="0">
                      <a:solidFill>
                        <a:srgbClr val="000000"/>
                      </a:solidFill>
                    </a:rPr>
                    <a:t>GC</a:t>
                  </a:r>
                </a:p>
              </p:txBody>
            </p:sp>
            <p:sp>
              <p:nvSpPr>
                <p:cNvPr id="171" name="Freeform 9"/>
                <p:cNvSpPr>
                  <a:spLocks/>
                </p:cNvSpPr>
                <p:nvPr/>
              </p:nvSpPr>
              <p:spPr bwMode="auto">
                <a:xfrm>
                  <a:off x="9527339" y="3323773"/>
                  <a:ext cx="1451075" cy="785449"/>
                </a:xfrm>
                <a:custGeom>
                  <a:avLst/>
                  <a:gdLst>
                    <a:gd name="T0" fmla="*/ 0 w 240"/>
                    <a:gd name="T1" fmla="*/ 0 h 1152"/>
                    <a:gd name="T2" fmla="*/ 598 w 240"/>
                    <a:gd name="T3" fmla="*/ 0 h 1152"/>
                    <a:gd name="T4" fmla="*/ 598 w 240"/>
                    <a:gd name="T5" fmla="*/ 401 h 1152"/>
                    <a:gd name="T6" fmla="*/ 0 w 240"/>
                    <a:gd name="T7" fmla="*/ 401 h 115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0" h="1152">
                      <a:moveTo>
                        <a:pt x="0" y="0"/>
                      </a:moveTo>
                      <a:lnTo>
                        <a:pt x="240" y="0"/>
                      </a:lnTo>
                      <a:lnTo>
                        <a:pt x="240" y="1152"/>
                      </a:lnTo>
                      <a:lnTo>
                        <a:pt x="0" y="1152"/>
                      </a:lnTo>
                    </a:path>
                  </a:pathLst>
                </a:custGeom>
                <a:noFill/>
                <a:ln w="381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74" name="Rectangle 13"/>
                <p:cNvSpPr>
                  <a:spLocks noChangeArrowheads="1"/>
                </p:cNvSpPr>
                <p:nvPr/>
              </p:nvSpPr>
              <p:spPr bwMode="auto">
                <a:xfrm>
                  <a:off x="9605326" y="2088072"/>
                  <a:ext cx="128069" cy="248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 dirty="0">
                      <a:solidFill>
                        <a:srgbClr val="000000"/>
                      </a:solidFill>
                    </a:rPr>
                    <a:t>u</a:t>
                  </a:r>
                </a:p>
              </p:txBody>
            </p:sp>
            <p:sp>
              <p:nvSpPr>
                <p:cNvPr id="176" name="Line 17"/>
                <p:cNvSpPr>
                  <a:spLocks noChangeShapeType="1"/>
                </p:cNvSpPr>
                <p:nvPr/>
              </p:nvSpPr>
              <p:spPr bwMode="auto">
                <a:xfrm>
                  <a:off x="9484439" y="2455855"/>
                  <a:ext cx="746868" cy="107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77" name="Rectangle 28"/>
                <p:cNvSpPr>
                  <a:spLocks noChangeArrowheads="1"/>
                </p:cNvSpPr>
                <p:nvPr/>
              </p:nvSpPr>
              <p:spPr bwMode="auto">
                <a:xfrm>
                  <a:off x="8471167" y="3825264"/>
                  <a:ext cx="1035321" cy="1287234"/>
                </a:xfrm>
                <a:prstGeom prst="rect">
                  <a:avLst/>
                </a:prstGeom>
                <a:solidFill>
                  <a:schemeClr val="accent1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dirty="0" err="1">
                      <a:solidFill>
                        <a:schemeClr val="bg1"/>
                      </a:solidFill>
                    </a:rPr>
                    <a:t>Rn</a:t>
                  </a:r>
                  <a:endParaRPr lang="it-IT" altLang="it-IT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8" name="object 41"/>
                <p:cNvSpPr/>
                <p:nvPr/>
              </p:nvSpPr>
              <p:spPr>
                <a:xfrm>
                  <a:off x="11448757" y="4128499"/>
                  <a:ext cx="457200" cy="45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0" h="457200">
                      <a:moveTo>
                        <a:pt x="0" y="457200"/>
                      </a:moveTo>
                      <a:lnTo>
                        <a:pt x="457200" y="457200"/>
                      </a:lnTo>
                      <a:lnTo>
                        <a:pt x="457200" y="0"/>
                      </a:lnTo>
                      <a:lnTo>
                        <a:pt x="0" y="0"/>
                      </a:lnTo>
                      <a:lnTo>
                        <a:pt x="0" y="457200"/>
                      </a:lnTo>
                      <a:close/>
                    </a:path>
                  </a:pathLst>
                </a:custGeom>
                <a:solidFill>
                  <a:srgbClr val="FF9966"/>
                </a:solidFill>
                <a:ln w="9144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79" name="object 43"/>
                <p:cNvSpPr/>
                <p:nvPr/>
              </p:nvSpPr>
              <p:spPr>
                <a:xfrm>
                  <a:off x="11502546" y="4179643"/>
                  <a:ext cx="349621" cy="3566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00" h="304800">
                      <a:moveTo>
                        <a:pt x="0" y="152400"/>
                      </a:moveTo>
                      <a:lnTo>
                        <a:pt x="7766" y="104217"/>
                      </a:lnTo>
                      <a:lnTo>
                        <a:pt x="29394" y="62380"/>
                      </a:lnTo>
                      <a:lnTo>
                        <a:pt x="62380" y="29394"/>
                      </a:lnTo>
                      <a:lnTo>
                        <a:pt x="104217" y="7766"/>
                      </a:lnTo>
                      <a:lnTo>
                        <a:pt x="152400" y="0"/>
                      </a:lnTo>
                      <a:lnTo>
                        <a:pt x="200582" y="7766"/>
                      </a:lnTo>
                      <a:lnTo>
                        <a:pt x="242419" y="29394"/>
                      </a:lnTo>
                      <a:lnTo>
                        <a:pt x="275405" y="62380"/>
                      </a:lnTo>
                      <a:lnTo>
                        <a:pt x="297033" y="104217"/>
                      </a:lnTo>
                      <a:lnTo>
                        <a:pt x="304800" y="152400"/>
                      </a:lnTo>
                      <a:lnTo>
                        <a:pt x="297033" y="200582"/>
                      </a:lnTo>
                      <a:lnTo>
                        <a:pt x="275405" y="242419"/>
                      </a:lnTo>
                      <a:lnTo>
                        <a:pt x="242419" y="275405"/>
                      </a:lnTo>
                      <a:lnTo>
                        <a:pt x="200582" y="297033"/>
                      </a:lnTo>
                      <a:lnTo>
                        <a:pt x="152400" y="304800"/>
                      </a:lnTo>
                      <a:lnTo>
                        <a:pt x="104217" y="297033"/>
                      </a:lnTo>
                      <a:lnTo>
                        <a:pt x="62380" y="275405"/>
                      </a:lnTo>
                      <a:lnTo>
                        <a:pt x="29394" y="242419"/>
                      </a:lnTo>
                      <a:lnTo>
                        <a:pt x="7766" y="200582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144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80" name="object 45"/>
                <p:cNvSpPr/>
                <p:nvPr/>
              </p:nvSpPr>
              <p:spPr>
                <a:xfrm flipV="1">
                  <a:off x="9478960" y="4346368"/>
                  <a:ext cx="1965707" cy="387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0" h="457200">
                      <a:moveTo>
                        <a:pt x="0" y="0"/>
                      </a:moveTo>
                      <a:lnTo>
                        <a:pt x="1981199" y="0"/>
                      </a:lnTo>
                      <a:lnTo>
                        <a:pt x="1981199" y="457200"/>
                      </a:lnTo>
                      <a:lnTo>
                        <a:pt x="2285999" y="457200"/>
                      </a:lnTo>
                    </a:path>
                  </a:pathLst>
                </a:custGeom>
                <a:ln w="28575">
                  <a:solidFill>
                    <a:srgbClr val="FF0000"/>
                  </a:solidFill>
                  <a:headEnd type="triangle" w="med" len="med"/>
                  <a:tailEnd type="none" w="med" len="med"/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81" name="object 44"/>
                <p:cNvSpPr/>
                <p:nvPr/>
              </p:nvSpPr>
              <p:spPr>
                <a:xfrm>
                  <a:off x="11524957" y="4274373"/>
                  <a:ext cx="304800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00" h="152400">
                      <a:moveTo>
                        <a:pt x="0" y="152400"/>
                      </a:moveTo>
                      <a:lnTo>
                        <a:pt x="76200" y="152400"/>
                      </a:lnTo>
                      <a:lnTo>
                        <a:pt x="76200" y="0"/>
                      </a:lnTo>
                      <a:lnTo>
                        <a:pt x="152400" y="0"/>
                      </a:lnTo>
                      <a:lnTo>
                        <a:pt x="152400" y="152400"/>
                      </a:lnTo>
                      <a:lnTo>
                        <a:pt x="228600" y="152400"/>
                      </a:lnTo>
                      <a:lnTo>
                        <a:pt x="228600" y="0"/>
                      </a:lnTo>
                      <a:lnTo>
                        <a:pt x="304800" y="0"/>
                      </a:lnTo>
                    </a:path>
                  </a:pathLst>
                </a:custGeom>
                <a:ln w="9144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82" name="Triangolo isoscele 181"/>
                <p:cNvSpPr/>
                <p:nvPr/>
              </p:nvSpPr>
              <p:spPr>
                <a:xfrm rot="16200000">
                  <a:off x="9334149" y="4671835"/>
                  <a:ext cx="152400" cy="14818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3" name="CasellaDiTesto 182"/>
                <p:cNvSpPr txBox="1"/>
                <p:nvPr/>
              </p:nvSpPr>
              <p:spPr>
                <a:xfrm>
                  <a:off x="10197523" y="4197364"/>
                  <a:ext cx="100335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600" dirty="0"/>
                    <a:t>Clock (</a:t>
                  </a:r>
                  <a:r>
                    <a:rPr lang="it-IT" sz="1600" dirty="0" err="1">
                      <a:latin typeface="Times New Roman"/>
                      <a:cs typeface="Times New Roman"/>
                    </a:rPr>
                    <a:t>f</a:t>
                  </a:r>
                  <a:r>
                    <a:rPr lang="it-IT" sz="1600" spc="-7" baseline="-20833" dirty="0" err="1">
                      <a:latin typeface="Times New Roman"/>
                      <a:cs typeface="Times New Roman"/>
                    </a:rPr>
                    <a:t>ck</a:t>
                  </a:r>
                  <a:r>
                    <a:rPr lang="it-IT" sz="1600" spc="-7" dirty="0">
                      <a:latin typeface="Times New Roman"/>
                      <a:cs typeface="Times New Roman"/>
                    </a:rPr>
                    <a:t>)</a:t>
                  </a:r>
                  <a:endParaRPr lang="it-IT" sz="1600" dirty="0"/>
                </a:p>
              </p:txBody>
            </p:sp>
            <p:sp>
              <p:nvSpPr>
                <p:cNvPr id="193" name="Rectangle 14"/>
                <p:cNvSpPr>
                  <a:spLocks noChangeArrowheads="1"/>
                </p:cNvSpPr>
                <p:nvPr/>
              </p:nvSpPr>
              <p:spPr bwMode="auto">
                <a:xfrm>
                  <a:off x="9809997" y="3697536"/>
                  <a:ext cx="204671" cy="248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 dirty="0">
                      <a:solidFill>
                        <a:srgbClr val="000000"/>
                      </a:solidFill>
                    </a:rPr>
                    <a:t>s*</a:t>
                  </a:r>
                </a:p>
              </p:txBody>
            </p:sp>
          </p:grpSp>
        </p:grpSp>
      </p:grpSp>
      <p:sp>
        <p:nvSpPr>
          <p:cNvPr id="38" name="Freccia a destra 37"/>
          <p:cNvSpPr/>
          <p:nvPr/>
        </p:nvSpPr>
        <p:spPr>
          <a:xfrm rot="20389049">
            <a:off x="3228485" y="5021754"/>
            <a:ext cx="734987" cy="27603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CasellaDiTesto 38"/>
          <p:cNvSpPr txBox="1"/>
          <p:nvPr/>
        </p:nvSpPr>
        <p:spPr>
          <a:xfrm>
            <a:off x="66349" y="5119566"/>
            <a:ext cx="373706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600" dirty="0"/>
              <a:t>Questo componente «</a:t>
            </a:r>
            <a:r>
              <a:rPr lang="it-IT" sz="1600" i="1" dirty="0" err="1"/>
              <a:t>Rn</a:t>
            </a:r>
            <a:r>
              <a:rPr lang="it-IT" sz="1600" dirty="0"/>
              <a:t>» si chiama:</a:t>
            </a:r>
          </a:p>
          <a:p>
            <a:pPr>
              <a:spcBef>
                <a:spcPts val="600"/>
              </a:spcBef>
            </a:pPr>
            <a:r>
              <a:rPr lang="it-IT" sz="1600" i="1" dirty="0"/>
              <a:t>«Registro di n bit con ingresso di </a:t>
            </a:r>
            <a:r>
              <a:rPr lang="it-IT" sz="1600" i="1" dirty="0" err="1"/>
              <a:t>enable</a:t>
            </a:r>
            <a:r>
              <a:rPr lang="it-IT" sz="1600" i="1" dirty="0"/>
              <a:t>»</a:t>
            </a:r>
          </a:p>
          <a:p>
            <a:pPr>
              <a:spcBef>
                <a:spcPts val="600"/>
              </a:spcBef>
            </a:pPr>
            <a:r>
              <a:rPr lang="it-IT" sz="1600" i="1" dirty="0" err="1"/>
              <a:t>Rn</a:t>
            </a:r>
            <a:r>
              <a:rPr lang="it-IT" sz="1600" i="1" dirty="0"/>
              <a:t> è composto di n FF-D in parallelo che condividono il clock e l’ingresso di </a:t>
            </a:r>
            <a:r>
              <a:rPr lang="it-IT" sz="1600" i="1" dirty="0" err="1"/>
              <a:t>Enable</a:t>
            </a:r>
            <a:r>
              <a:rPr lang="it-IT" sz="1600" i="1" dirty="0"/>
              <a:t> </a:t>
            </a:r>
          </a:p>
        </p:txBody>
      </p:sp>
      <p:grpSp>
        <p:nvGrpSpPr>
          <p:cNvPr id="194" name="Gruppo 193"/>
          <p:cNvGrpSpPr/>
          <p:nvPr/>
        </p:nvGrpSpPr>
        <p:grpSpPr>
          <a:xfrm>
            <a:off x="7918773" y="2166737"/>
            <a:ext cx="2760416" cy="1310388"/>
            <a:chOff x="7716167" y="2189619"/>
            <a:chExt cx="2639990" cy="1310388"/>
          </a:xfrm>
        </p:grpSpPr>
        <p:sp>
          <p:nvSpPr>
            <p:cNvPr id="188" name="Line 11"/>
            <p:cNvSpPr>
              <a:spLocks noChangeShapeType="1"/>
            </p:cNvSpPr>
            <p:nvPr/>
          </p:nvSpPr>
          <p:spPr bwMode="auto">
            <a:xfrm>
              <a:off x="7716167" y="2189619"/>
              <a:ext cx="0" cy="65471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9" name="Rettangolo 68"/>
            <p:cNvSpPr/>
            <p:nvPr/>
          </p:nvSpPr>
          <p:spPr>
            <a:xfrm>
              <a:off x="9645392" y="3144440"/>
              <a:ext cx="710765" cy="3555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MUX</a:t>
              </a:r>
            </a:p>
          </p:txBody>
        </p:sp>
        <p:cxnSp>
          <p:nvCxnSpPr>
            <p:cNvPr id="108" name="Connettore 4 107"/>
            <p:cNvCxnSpPr>
              <a:stCxn id="188" idx="1"/>
              <a:endCxn id="69" idx="0"/>
            </p:cNvCxnSpPr>
            <p:nvPr/>
          </p:nvCxnSpPr>
          <p:spPr>
            <a:xfrm rot="16200000" flipH="1">
              <a:off x="8708418" y="1852082"/>
              <a:ext cx="300107" cy="2284607"/>
            </a:xfrm>
            <a:prstGeom prst="bentConnector3">
              <a:avLst>
                <a:gd name="adj1" fmla="val 31616"/>
              </a:avLst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208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41"/>
          <p:cNvSpPr txBox="1">
            <a:spLocks noChangeArrowheads="1"/>
          </p:cNvSpPr>
          <p:nvPr/>
        </p:nvSpPr>
        <p:spPr bwMode="auto">
          <a:xfrm>
            <a:off x="6828586" y="2436876"/>
            <a:ext cx="500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solidFill>
                  <a:schemeClr val="bg1"/>
                </a:solidFill>
              </a:rPr>
              <a:t>y</a:t>
            </a:r>
            <a:r>
              <a:rPr lang="it-IT" altLang="it-IT" sz="1400" baseline="-25000" dirty="0">
                <a:solidFill>
                  <a:schemeClr val="bg1"/>
                </a:solidFill>
              </a:rPr>
              <a:t>1</a:t>
            </a:r>
            <a:r>
              <a:rPr lang="it-IT" altLang="it-IT" sz="1400" dirty="0">
                <a:solidFill>
                  <a:schemeClr val="bg1"/>
                </a:solidFill>
              </a:rPr>
              <a:t>y</a:t>
            </a:r>
            <a:r>
              <a:rPr lang="it-IT" altLang="it-IT" sz="1400" baseline="-250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699784" y="5008477"/>
            <a:ext cx="21421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Y= </a:t>
            </a:r>
            <a:r>
              <a:rPr lang="it-IT" sz="2400" dirty="0">
                <a:solidFill>
                  <a:srgbClr val="FF0000"/>
                </a:solidFill>
              </a:rPr>
              <a:t>E’ y </a:t>
            </a:r>
            <a:r>
              <a:rPr lang="it-IT" sz="2400" dirty="0"/>
              <a:t>+ </a:t>
            </a:r>
            <a:r>
              <a:rPr lang="it-IT" sz="2400" dirty="0">
                <a:solidFill>
                  <a:srgbClr val="7030A0"/>
                </a:solidFill>
              </a:rPr>
              <a:t>E RS’ D</a:t>
            </a:r>
          </a:p>
          <a:p>
            <a:r>
              <a:rPr lang="it-IT" sz="2400" dirty="0"/>
              <a:t>z=y </a:t>
            </a:r>
          </a:p>
        </p:txBody>
      </p:sp>
      <p:grpSp>
        <p:nvGrpSpPr>
          <p:cNvPr id="61" name="Gruppo 60"/>
          <p:cNvGrpSpPr/>
          <p:nvPr/>
        </p:nvGrpSpPr>
        <p:grpSpPr>
          <a:xfrm>
            <a:off x="5708397" y="1400863"/>
            <a:ext cx="3016250" cy="2671964"/>
            <a:chOff x="7306175" y="1253641"/>
            <a:chExt cx="3016250" cy="2671964"/>
          </a:xfrm>
        </p:grpSpPr>
        <p:sp>
          <p:nvSpPr>
            <p:cNvPr id="11" name="CasellaDiTesto 62"/>
            <p:cNvSpPr txBox="1">
              <a:spLocks noChangeArrowheads="1"/>
            </p:cNvSpPr>
            <p:nvPr/>
          </p:nvSpPr>
          <p:spPr bwMode="auto">
            <a:xfrm>
              <a:off x="7921662" y="1253641"/>
              <a:ext cx="2201949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dirty="0" err="1"/>
                <a:t>T.d.T</a:t>
              </a:r>
              <a:r>
                <a:rPr lang="it-IT" altLang="it-IT" sz="2400" dirty="0"/>
                <a:t>. di Moore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i="1" dirty="0"/>
                <a:t>(non ortodossa)</a:t>
              </a:r>
            </a:p>
          </p:txBody>
        </p:sp>
        <p:grpSp>
          <p:nvGrpSpPr>
            <p:cNvPr id="12" name="Gruppo 35843"/>
            <p:cNvGrpSpPr>
              <a:grpSpLocks/>
            </p:cNvGrpSpPr>
            <p:nvPr/>
          </p:nvGrpSpPr>
          <p:grpSpPr bwMode="auto">
            <a:xfrm>
              <a:off x="7306175" y="2590863"/>
              <a:ext cx="2527300" cy="1287463"/>
              <a:chOff x="4995540" y="1364582"/>
              <a:chExt cx="2527300" cy="1287463"/>
            </a:xfrm>
          </p:grpSpPr>
          <p:sp>
            <p:nvSpPr>
              <p:cNvPr id="13" name="Line 37"/>
              <p:cNvSpPr>
                <a:spLocks noChangeShapeType="1"/>
              </p:cNvSpPr>
              <p:nvPr/>
            </p:nvSpPr>
            <p:spPr bwMode="auto">
              <a:xfrm>
                <a:off x="6151240" y="1539207"/>
                <a:ext cx="0" cy="11128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Line 40"/>
              <p:cNvSpPr>
                <a:spLocks noChangeShapeType="1"/>
              </p:cNvSpPr>
              <p:nvPr/>
            </p:nvSpPr>
            <p:spPr bwMode="auto">
              <a:xfrm flipH="1">
                <a:off x="6608440" y="1523272"/>
                <a:ext cx="0" cy="11287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" name="Line 41"/>
              <p:cNvSpPr>
                <a:spLocks noChangeShapeType="1"/>
              </p:cNvSpPr>
              <p:nvPr/>
            </p:nvSpPr>
            <p:spPr bwMode="auto">
              <a:xfrm>
                <a:off x="7065640" y="1539208"/>
                <a:ext cx="0" cy="11128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Text Box 43"/>
              <p:cNvSpPr txBox="1">
                <a:spLocks noChangeArrowheads="1"/>
              </p:cNvSpPr>
              <p:nvPr/>
            </p:nvSpPr>
            <p:spPr bwMode="auto">
              <a:xfrm>
                <a:off x="5694040" y="1489221"/>
                <a:ext cx="43815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00</a:t>
                </a:r>
              </a:p>
            </p:txBody>
          </p:sp>
          <p:sp>
            <p:nvSpPr>
              <p:cNvPr id="17" name="Text Box 44"/>
              <p:cNvSpPr txBox="1">
                <a:spLocks noChangeArrowheads="1"/>
              </p:cNvSpPr>
              <p:nvPr/>
            </p:nvSpPr>
            <p:spPr bwMode="auto">
              <a:xfrm>
                <a:off x="6170290" y="1474934"/>
                <a:ext cx="43815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01</a:t>
                </a:r>
              </a:p>
            </p:txBody>
          </p:sp>
          <p:sp>
            <p:nvSpPr>
              <p:cNvPr id="18" name="Text Box 45"/>
              <p:cNvSpPr txBox="1">
                <a:spLocks noChangeArrowheads="1"/>
              </p:cNvSpPr>
              <p:nvPr/>
            </p:nvSpPr>
            <p:spPr bwMode="auto">
              <a:xfrm>
                <a:off x="6627490" y="1474934"/>
                <a:ext cx="43815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11</a:t>
                </a:r>
              </a:p>
            </p:txBody>
          </p:sp>
          <p:sp>
            <p:nvSpPr>
              <p:cNvPr id="19" name="Text Box 46"/>
              <p:cNvSpPr txBox="1">
                <a:spLocks noChangeArrowheads="1"/>
              </p:cNvSpPr>
              <p:nvPr/>
            </p:nvSpPr>
            <p:spPr bwMode="auto">
              <a:xfrm>
                <a:off x="7084690" y="1474934"/>
                <a:ext cx="43815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10</a:t>
                </a:r>
              </a:p>
            </p:txBody>
          </p:sp>
          <p:sp>
            <p:nvSpPr>
              <p:cNvPr id="20" name="Text Box 47"/>
              <p:cNvSpPr txBox="1">
                <a:spLocks noChangeArrowheads="1"/>
              </p:cNvSpPr>
              <p:nvPr/>
            </p:nvSpPr>
            <p:spPr bwMode="auto">
              <a:xfrm>
                <a:off x="5389240" y="1904332"/>
                <a:ext cx="31115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0</a:t>
                </a:r>
              </a:p>
            </p:txBody>
          </p:sp>
          <p:sp>
            <p:nvSpPr>
              <p:cNvPr id="21" name="Text Box 48"/>
              <p:cNvSpPr txBox="1">
                <a:spLocks noChangeArrowheads="1"/>
              </p:cNvSpPr>
              <p:nvPr/>
            </p:nvSpPr>
            <p:spPr bwMode="auto">
              <a:xfrm>
                <a:off x="5389240" y="2255170"/>
                <a:ext cx="31115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1</a:t>
                </a:r>
              </a:p>
            </p:txBody>
          </p:sp>
          <p:sp>
            <p:nvSpPr>
              <p:cNvPr id="22" name="Text Box 49"/>
              <p:cNvSpPr txBox="1">
                <a:spLocks noChangeArrowheads="1"/>
              </p:cNvSpPr>
              <p:nvPr/>
            </p:nvSpPr>
            <p:spPr bwMode="auto">
              <a:xfrm>
                <a:off x="4995540" y="1509045"/>
                <a:ext cx="18415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000" b="1"/>
              </a:p>
            </p:txBody>
          </p:sp>
          <p:sp>
            <p:nvSpPr>
              <p:cNvPr id="23" name="Text Box 50"/>
              <p:cNvSpPr txBox="1">
                <a:spLocks noChangeArrowheads="1"/>
              </p:cNvSpPr>
              <p:nvPr/>
            </p:nvSpPr>
            <p:spPr bwMode="auto">
              <a:xfrm>
                <a:off x="5236840" y="1364582"/>
                <a:ext cx="184150" cy="290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000" b="1" baseline="-25000"/>
              </a:p>
            </p:txBody>
          </p:sp>
        </p:grpSp>
        <p:grpSp>
          <p:nvGrpSpPr>
            <p:cNvPr id="24" name="Gruppo 35844"/>
            <p:cNvGrpSpPr>
              <a:grpSpLocks/>
            </p:cNvGrpSpPr>
            <p:nvPr/>
          </p:nvGrpSpPr>
          <p:grpSpPr bwMode="auto">
            <a:xfrm>
              <a:off x="8065000" y="3109977"/>
              <a:ext cx="2114550" cy="815628"/>
              <a:chOff x="5754365" y="1884261"/>
              <a:chExt cx="2114783" cy="815055"/>
            </a:xfrm>
          </p:grpSpPr>
          <p:sp>
            <p:nvSpPr>
              <p:cNvPr id="25" name="Text Box 51"/>
              <p:cNvSpPr txBox="1">
                <a:spLocks noChangeArrowheads="1"/>
              </p:cNvSpPr>
              <p:nvPr/>
            </p:nvSpPr>
            <p:spPr bwMode="auto">
              <a:xfrm>
                <a:off x="5754365" y="1904332"/>
                <a:ext cx="327025" cy="400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0</a:t>
                </a:r>
              </a:p>
            </p:txBody>
          </p:sp>
          <p:sp>
            <p:nvSpPr>
              <p:cNvPr id="26" name="Text Box 52"/>
              <p:cNvSpPr txBox="1">
                <a:spLocks noChangeArrowheads="1"/>
              </p:cNvSpPr>
              <p:nvPr/>
            </p:nvSpPr>
            <p:spPr bwMode="auto">
              <a:xfrm>
                <a:off x="6221090" y="1890045"/>
                <a:ext cx="327370" cy="3998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0</a:t>
                </a:r>
              </a:p>
            </p:txBody>
          </p:sp>
          <p:sp>
            <p:nvSpPr>
              <p:cNvPr id="27" name="Text Box 53"/>
              <p:cNvSpPr txBox="1">
                <a:spLocks noChangeArrowheads="1"/>
              </p:cNvSpPr>
              <p:nvPr/>
            </p:nvSpPr>
            <p:spPr bwMode="auto">
              <a:xfrm>
                <a:off x="6678290" y="1890045"/>
                <a:ext cx="327370" cy="3998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0</a:t>
                </a:r>
              </a:p>
            </p:txBody>
          </p:sp>
          <p:sp>
            <p:nvSpPr>
              <p:cNvPr id="28" name="Text Box 54"/>
              <p:cNvSpPr txBox="1">
                <a:spLocks noChangeArrowheads="1"/>
              </p:cNvSpPr>
              <p:nvPr/>
            </p:nvSpPr>
            <p:spPr bwMode="auto">
              <a:xfrm>
                <a:off x="7542123" y="1884261"/>
                <a:ext cx="327025" cy="400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0</a:t>
                </a:r>
              </a:p>
            </p:txBody>
          </p:sp>
          <p:sp>
            <p:nvSpPr>
              <p:cNvPr id="29" name="Text Box 55"/>
              <p:cNvSpPr txBox="1">
                <a:spLocks noChangeArrowheads="1"/>
              </p:cNvSpPr>
              <p:nvPr/>
            </p:nvSpPr>
            <p:spPr bwMode="auto">
              <a:xfrm>
                <a:off x="5770240" y="2255170"/>
                <a:ext cx="327025" cy="400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1</a:t>
                </a:r>
              </a:p>
            </p:txBody>
          </p:sp>
          <p:sp>
            <p:nvSpPr>
              <p:cNvPr id="30" name="Text Box 56"/>
              <p:cNvSpPr txBox="1">
                <a:spLocks noChangeArrowheads="1"/>
              </p:cNvSpPr>
              <p:nvPr/>
            </p:nvSpPr>
            <p:spPr bwMode="auto">
              <a:xfrm>
                <a:off x="6236965" y="2240882"/>
                <a:ext cx="327025" cy="400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1</a:t>
                </a:r>
              </a:p>
            </p:txBody>
          </p:sp>
          <p:sp>
            <p:nvSpPr>
              <p:cNvPr id="31" name="Text Box 57"/>
              <p:cNvSpPr txBox="1">
                <a:spLocks noChangeArrowheads="1"/>
              </p:cNvSpPr>
              <p:nvPr/>
            </p:nvSpPr>
            <p:spPr bwMode="auto">
              <a:xfrm>
                <a:off x="6694165" y="2240882"/>
                <a:ext cx="327370" cy="3998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0</a:t>
                </a:r>
              </a:p>
            </p:txBody>
          </p:sp>
          <p:sp>
            <p:nvSpPr>
              <p:cNvPr id="32" name="Text Box 58"/>
              <p:cNvSpPr txBox="1">
                <a:spLocks noChangeArrowheads="1"/>
              </p:cNvSpPr>
              <p:nvPr/>
            </p:nvSpPr>
            <p:spPr bwMode="auto">
              <a:xfrm>
                <a:off x="7140405" y="2299487"/>
                <a:ext cx="370655" cy="3998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D</a:t>
                </a:r>
              </a:p>
            </p:txBody>
          </p:sp>
        </p:grpSp>
        <p:sp>
          <p:nvSpPr>
            <p:cNvPr id="33" name="Text Box 64"/>
            <p:cNvSpPr txBox="1">
              <a:spLocks noChangeArrowheads="1"/>
            </p:cNvSpPr>
            <p:nvPr/>
          </p:nvSpPr>
          <p:spPr bwMode="auto">
            <a:xfrm>
              <a:off x="7699875" y="2735326"/>
              <a:ext cx="32702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/>
                <a:t>y</a:t>
              </a:r>
            </a:p>
          </p:txBody>
        </p:sp>
        <p:sp>
          <p:nvSpPr>
            <p:cNvPr id="34" name="Text Box 65"/>
            <p:cNvSpPr txBox="1">
              <a:spLocks noChangeArrowheads="1"/>
            </p:cNvSpPr>
            <p:nvPr/>
          </p:nvSpPr>
          <p:spPr bwMode="auto">
            <a:xfrm>
              <a:off x="8630543" y="1990486"/>
              <a:ext cx="78418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 dirty="0"/>
                <a:t>E RS</a:t>
              </a:r>
              <a:endParaRPr lang="it-IT" altLang="it-IT" sz="2000" b="1" baseline="-25000" dirty="0"/>
            </a:p>
          </p:txBody>
        </p:sp>
        <p:sp>
          <p:nvSpPr>
            <p:cNvPr id="35" name="Line 41"/>
            <p:cNvSpPr>
              <a:spLocks noChangeShapeType="1"/>
            </p:cNvSpPr>
            <p:nvPr/>
          </p:nvSpPr>
          <p:spPr bwMode="auto">
            <a:xfrm>
              <a:off x="9833475" y="2749613"/>
              <a:ext cx="0" cy="11128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6" name="Line 41"/>
            <p:cNvSpPr>
              <a:spLocks noChangeShapeType="1"/>
            </p:cNvSpPr>
            <p:nvPr/>
          </p:nvSpPr>
          <p:spPr bwMode="auto">
            <a:xfrm>
              <a:off x="10290675" y="2733738"/>
              <a:ext cx="0" cy="1112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37" name="Connettore 1 35840"/>
            <p:cNvCxnSpPr/>
            <p:nvPr/>
          </p:nvCxnSpPr>
          <p:spPr>
            <a:xfrm flipH="1">
              <a:off x="7699875" y="3132201"/>
              <a:ext cx="2590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 Box 64"/>
            <p:cNvSpPr txBox="1">
              <a:spLocks noChangeArrowheads="1"/>
            </p:cNvSpPr>
            <p:nvPr/>
          </p:nvSpPr>
          <p:spPr bwMode="auto">
            <a:xfrm>
              <a:off x="9901737" y="2708338"/>
              <a:ext cx="312738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/>
                <a:t>z</a:t>
              </a:r>
            </a:p>
          </p:txBody>
        </p:sp>
        <p:sp>
          <p:nvSpPr>
            <p:cNvPr id="39" name="Parentesi graffa chiusa 38"/>
            <p:cNvSpPr/>
            <p:nvPr/>
          </p:nvSpPr>
          <p:spPr>
            <a:xfrm rot="16200000">
              <a:off x="8721430" y="1685195"/>
              <a:ext cx="360363" cy="1822450"/>
            </a:xfrm>
            <a:prstGeom prst="rightBrace">
              <a:avLst>
                <a:gd name="adj1" fmla="val 2714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40" name="Line 41"/>
            <p:cNvSpPr>
              <a:spLocks noChangeShapeType="1"/>
            </p:cNvSpPr>
            <p:nvPr/>
          </p:nvSpPr>
          <p:spPr bwMode="auto">
            <a:xfrm>
              <a:off x="8030075" y="2765488"/>
              <a:ext cx="0" cy="1112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41" name="Connettore 1 98"/>
            <p:cNvCxnSpPr/>
            <p:nvPr/>
          </p:nvCxnSpPr>
          <p:spPr>
            <a:xfrm flipH="1">
              <a:off x="7731625" y="3481451"/>
              <a:ext cx="259080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 Box 54"/>
            <p:cNvSpPr txBox="1">
              <a:spLocks noChangeArrowheads="1"/>
            </p:cNvSpPr>
            <p:nvPr/>
          </p:nvSpPr>
          <p:spPr bwMode="auto">
            <a:xfrm>
              <a:off x="9450887" y="3097276"/>
              <a:ext cx="37061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D</a:t>
              </a:r>
            </a:p>
          </p:txBody>
        </p:sp>
        <p:sp>
          <p:nvSpPr>
            <p:cNvPr id="43" name="Text Box 48"/>
            <p:cNvSpPr txBox="1">
              <a:spLocks noChangeArrowheads="1"/>
            </p:cNvSpPr>
            <p:nvPr/>
          </p:nvSpPr>
          <p:spPr bwMode="auto">
            <a:xfrm>
              <a:off x="9889037" y="3510026"/>
              <a:ext cx="3111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1</a:t>
              </a:r>
            </a:p>
          </p:txBody>
        </p:sp>
      </p:grpSp>
      <p:sp>
        <p:nvSpPr>
          <p:cNvPr id="44" name="Oval 2"/>
          <p:cNvSpPr>
            <a:spLocks noChangeArrowheads="1"/>
          </p:cNvSpPr>
          <p:nvPr/>
        </p:nvSpPr>
        <p:spPr bwMode="auto">
          <a:xfrm>
            <a:off x="1395003" y="2774285"/>
            <a:ext cx="929945" cy="71658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0,0</a:t>
            </a:r>
          </a:p>
        </p:txBody>
      </p:sp>
      <p:sp>
        <p:nvSpPr>
          <p:cNvPr id="45" name="Oval 3"/>
          <p:cNvSpPr>
            <a:spLocks noChangeArrowheads="1"/>
          </p:cNvSpPr>
          <p:nvPr/>
        </p:nvSpPr>
        <p:spPr bwMode="auto">
          <a:xfrm>
            <a:off x="3508343" y="2774285"/>
            <a:ext cx="929945" cy="71658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1,1</a:t>
            </a:r>
          </a:p>
        </p:txBody>
      </p:sp>
      <p:cxnSp>
        <p:nvCxnSpPr>
          <p:cNvPr id="46" name="AutoShape 5"/>
          <p:cNvCxnSpPr>
            <a:cxnSpLocks noChangeShapeType="1"/>
            <a:stCxn id="44" idx="7"/>
            <a:endCxn id="45" idx="1"/>
          </p:cNvCxnSpPr>
          <p:nvPr/>
        </p:nvCxnSpPr>
        <p:spPr bwMode="auto">
          <a:xfrm rot="5400000" flipV="1">
            <a:off x="2915927" y="2152091"/>
            <a:ext cx="1436" cy="1455484"/>
          </a:xfrm>
          <a:prstGeom prst="curvedConnector3">
            <a:avLst>
              <a:gd name="adj1" fmla="val -217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AutoShape 17"/>
          <p:cNvCxnSpPr>
            <a:cxnSpLocks noChangeShapeType="1"/>
            <a:stCxn id="45" idx="3"/>
            <a:endCxn id="44" idx="5"/>
          </p:cNvCxnSpPr>
          <p:nvPr/>
        </p:nvCxnSpPr>
        <p:spPr bwMode="auto">
          <a:xfrm rot="5400000">
            <a:off x="2915927" y="2659013"/>
            <a:ext cx="1436" cy="1455484"/>
          </a:xfrm>
          <a:prstGeom prst="curvedConnector3">
            <a:avLst>
              <a:gd name="adj1" fmla="val 216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CasellaDiTesto 107"/>
          <p:cNvSpPr txBox="1">
            <a:spLocks noChangeArrowheads="1"/>
          </p:cNvSpPr>
          <p:nvPr/>
        </p:nvSpPr>
        <p:spPr bwMode="auto">
          <a:xfrm>
            <a:off x="1796669" y="1677646"/>
            <a:ext cx="2728333" cy="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 err="1"/>
              <a:t>D.d.S</a:t>
            </a:r>
            <a:r>
              <a:rPr lang="it-IT" altLang="it-IT" sz="2400" dirty="0"/>
              <a:t>. di Moore</a:t>
            </a:r>
          </a:p>
        </p:txBody>
      </p:sp>
      <p:cxnSp>
        <p:nvCxnSpPr>
          <p:cNvPr id="49" name="AutoShape 5"/>
          <p:cNvCxnSpPr>
            <a:cxnSpLocks noChangeShapeType="1"/>
            <a:stCxn id="44" idx="3"/>
            <a:endCxn id="44" idx="1"/>
          </p:cNvCxnSpPr>
          <p:nvPr/>
        </p:nvCxnSpPr>
        <p:spPr bwMode="auto">
          <a:xfrm rot="5400000" flipH="1">
            <a:off x="1278305" y="3130147"/>
            <a:ext cx="505485" cy="14909"/>
          </a:xfrm>
          <a:prstGeom prst="curvedConnector5">
            <a:avLst>
              <a:gd name="adj1" fmla="val -16625"/>
              <a:gd name="adj2" fmla="val 5968486"/>
              <a:gd name="adj3" fmla="val 11259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 Box 48"/>
          <p:cNvSpPr txBox="1">
            <a:spLocks noChangeArrowheads="1"/>
          </p:cNvSpPr>
          <p:nvPr/>
        </p:nvSpPr>
        <p:spPr bwMode="auto">
          <a:xfrm>
            <a:off x="84504" y="2845604"/>
            <a:ext cx="6383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FF0000"/>
                </a:solidFill>
              </a:rPr>
              <a:t>0</a:t>
            </a:r>
            <a:r>
              <a:rPr lang="it-IT" altLang="it-IT" sz="2000" dirty="0"/>
              <a:t> - -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2567162" y="2198554"/>
            <a:ext cx="7537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9900"/>
                </a:solidFill>
              </a:rPr>
              <a:t>1</a:t>
            </a:r>
            <a:r>
              <a:rPr lang="it-IT" altLang="it-IT" sz="2000" dirty="0"/>
              <a:t> 0 </a:t>
            </a:r>
            <a:r>
              <a:rPr lang="it-IT" altLang="it-IT" sz="2000" b="1" dirty="0"/>
              <a:t>1</a:t>
            </a:r>
          </a:p>
        </p:txBody>
      </p:sp>
      <p:sp>
        <p:nvSpPr>
          <p:cNvPr id="52" name="Text Box 48"/>
          <p:cNvSpPr txBox="1">
            <a:spLocks noChangeArrowheads="1"/>
          </p:cNvSpPr>
          <p:nvPr/>
        </p:nvSpPr>
        <p:spPr bwMode="auto">
          <a:xfrm>
            <a:off x="2497245" y="3668825"/>
            <a:ext cx="7537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00B050"/>
                </a:solidFill>
              </a:rPr>
              <a:t>1</a:t>
            </a:r>
            <a:r>
              <a:rPr lang="it-IT" altLang="it-IT" sz="2000" dirty="0"/>
              <a:t> 0 </a:t>
            </a:r>
            <a:r>
              <a:rPr lang="it-IT" altLang="it-IT" sz="2000" b="1" dirty="0"/>
              <a:t>0</a:t>
            </a:r>
          </a:p>
        </p:txBody>
      </p:sp>
      <p:sp>
        <p:nvSpPr>
          <p:cNvPr id="53" name="Text Box 48"/>
          <p:cNvSpPr txBox="1">
            <a:spLocks noChangeArrowheads="1"/>
          </p:cNvSpPr>
          <p:nvPr/>
        </p:nvSpPr>
        <p:spPr bwMode="auto">
          <a:xfrm>
            <a:off x="5089414" y="2755762"/>
            <a:ext cx="6383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FF0000"/>
                </a:solidFill>
              </a:rPr>
              <a:t>0</a:t>
            </a:r>
            <a:r>
              <a:rPr lang="it-IT" altLang="it-IT" sz="2000" dirty="0"/>
              <a:t> - -</a:t>
            </a:r>
          </a:p>
        </p:txBody>
      </p:sp>
      <p:cxnSp>
        <p:nvCxnSpPr>
          <p:cNvPr id="54" name="AutoShape 5"/>
          <p:cNvCxnSpPr>
            <a:cxnSpLocks noChangeShapeType="1"/>
            <a:stCxn id="45" idx="5"/>
            <a:endCxn id="45" idx="7"/>
          </p:cNvCxnSpPr>
          <p:nvPr/>
        </p:nvCxnSpPr>
        <p:spPr bwMode="auto">
          <a:xfrm rot="5400000" flipH="1">
            <a:off x="4049500" y="3130147"/>
            <a:ext cx="505485" cy="14909"/>
          </a:xfrm>
          <a:prstGeom prst="curvedConnector5">
            <a:avLst>
              <a:gd name="adj1" fmla="val -24690"/>
              <a:gd name="adj2" fmla="val -5464315"/>
              <a:gd name="adj3" fmla="val 12267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 Box 65"/>
          <p:cNvSpPr txBox="1">
            <a:spLocks noChangeArrowheads="1"/>
          </p:cNvSpPr>
          <p:nvPr/>
        </p:nvSpPr>
        <p:spPr bwMode="auto">
          <a:xfrm>
            <a:off x="2333190" y="2828872"/>
            <a:ext cx="10406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B050"/>
                </a:solidFill>
              </a:rPr>
              <a:t>E</a:t>
            </a:r>
            <a:r>
              <a:rPr lang="it-IT" altLang="it-IT" sz="2000" b="1" dirty="0"/>
              <a:t> </a:t>
            </a:r>
            <a:r>
              <a:rPr lang="it-IT" altLang="it-IT" sz="2000" b="1" dirty="0">
                <a:solidFill>
                  <a:srgbClr val="0070C0"/>
                </a:solidFill>
              </a:rPr>
              <a:t>RS</a:t>
            </a:r>
            <a:r>
              <a:rPr lang="it-IT" altLang="it-IT" sz="2000" b="1" dirty="0"/>
              <a:t> D</a:t>
            </a:r>
            <a:endParaRPr lang="it-IT" altLang="it-IT" sz="2000" b="1" baseline="-25000" dirty="0"/>
          </a:p>
        </p:txBody>
      </p:sp>
      <p:sp>
        <p:nvSpPr>
          <p:cNvPr id="58" name="Text Box 48"/>
          <p:cNvSpPr txBox="1">
            <a:spLocks noChangeArrowheads="1"/>
          </p:cNvSpPr>
          <p:nvPr/>
        </p:nvSpPr>
        <p:spPr bwMode="auto">
          <a:xfrm>
            <a:off x="63129" y="3100723"/>
            <a:ext cx="6960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00B050"/>
                </a:solidFill>
              </a:rPr>
              <a:t>1</a:t>
            </a:r>
            <a:r>
              <a:rPr lang="it-IT" altLang="it-IT" sz="2000" dirty="0"/>
              <a:t> </a:t>
            </a:r>
            <a:r>
              <a:rPr lang="it-IT" altLang="it-IT" sz="2000" dirty="0">
                <a:solidFill>
                  <a:srgbClr val="0070C0"/>
                </a:solidFill>
              </a:rPr>
              <a:t>1</a:t>
            </a:r>
            <a:r>
              <a:rPr lang="it-IT" altLang="it-IT" sz="2000" dirty="0"/>
              <a:t> -</a:t>
            </a:r>
          </a:p>
        </p:txBody>
      </p:sp>
      <p:sp>
        <p:nvSpPr>
          <p:cNvPr id="59" name="Text Box 48"/>
          <p:cNvSpPr txBox="1">
            <a:spLocks noChangeArrowheads="1"/>
          </p:cNvSpPr>
          <p:nvPr/>
        </p:nvSpPr>
        <p:spPr bwMode="auto">
          <a:xfrm>
            <a:off x="5108247" y="3031865"/>
            <a:ext cx="7537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00B050"/>
                </a:solidFill>
              </a:rPr>
              <a:t>1</a:t>
            </a:r>
            <a:r>
              <a:rPr lang="it-IT" altLang="it-IT" sz="2000" dirty="0"/>
              <a:t> 0 1</a:t>
            </a:r>
          </a:p>
        </p:txBody>
      </p:sp>
      <p:sp>
        <p:nvSpPr>
          <p:cNvPr id="57" name="Text Box 48"/>
          <p:cNvSpPr txBox="1">
            <a:spLocks noChangeArrowheads="1"/>
          </p:cNvSpPr>
          <p:nvPr/>
        </p:nvSpPr>
        <p:spPr bwMode="auto">
          <a:xfrm>
            <a:off x="48942" y="3459843"/>
            <a:ext cx="7255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/>
              <a:t>10 0</a:t>
            </a:r>
          </a:p>
        </p:txBody>
      </p:sp>
      <p:sp>
        <p:nvSpPr>
          <p:cNvPr id="63" name="Text Box 48"/>
          <p:cNvSpPr txBox="1">
            <a:spLocks noChangeArrowheads="1"/>
          </p:cNvSpPr>
          <p:nvPr/>
        </p:nvSpPr>
        <p:spPr bwMode="auto">
          <a:xfrm>
            <a:off x="2485707" y="3346219"/>
            <a:ext cx="6960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B050"/>
                </a:solidFill>
              </a:rPr>
              <a:t>1</a:t>
            </a:r>
            <a:r>
              <a:rPr lang="it-IT" altLang="it-IT" sz="2000" dirty="0"/>
              <a:t> </a:t>
            </a:r>
            <a:r>
              <a:rPr lang="it-IT" altLang="it-IT" sz="2000" b="1" dirty="0">
                <a:solidFill>
                  <a:srgbClr val="0070C0"/>
                </a:solidFill>
              </a:rPr>
              <a:t>1</a:t>
            </a:r>
            <a:r>
              <a:rPr lang="it-IT" altLang="it-IT" sz="2000" dirty="0"/>
              <a:t> -</a:t>
            </a:r>
          </a:p>
        </p:txBody>
      </p:sp>
      <p:sp>
        <p:nvSpPr>
          <p:cNvPr id="60" name="CasellaDiTesto 59"/>
          <p:cNvSpPr txBox="1"/>
          <p:nvPr/>
        </p:nvSpPr>
        <p:spPr>
          <a:xfrm>
            <a:off x="8113244" y="4395561"/>
            <a:ext cx="3738776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</a:rPr>
              <a:t>Descrizione a parole</a:t>
            </a:r>
          </a:p>
          <a:p>
            <a:r>
              <a:rPr lang="it-IT" sz="1600" dirty="0"/>
              <a:t>Il FF-D con ingressi di </a:t>
            </a:r>
            <a:r>
              <a:rPr lang="it-IT" sz="1600" dirty="0" err="1"/>
              <a:t>enable</a:t>
            </a:r>
            <a:r>
              <a:rPr lang="it-IT" sz="1600" dirty="0"/>
              <a:t> e Reset Sincrono è una RSS con  una variabile di stato e tre ingressi (E, RS, D)</a:t>
            </a:r>
          </a:p>
          <a:p>
            <a:r>
              <a:rPr lang="it-IT" sz="1600" dirty="0"/>
              <a:t>Mettendo in parallelo n FF-D  di questo tipo, che condividono il clock e i segnali sincroni di ingresso E </a:t>
            </a:r>
            <a:r>
              <a:rPr lang="it-IT" sz="1600" dirty="0" err="1"/>
              <a:t>e</a:t>
            </a:r>
            <a:r>
              <a:rPr lang="it-IT" sz="1600" dirty="0"/>
              <a:t> RS, si ottiene un «</a:t>
            </a:r>
            <a:r>
              <a:rPr lang="it-IT" sz="1600" i="1" dirty="0"/>
              <a:t>registro di n bit con ingressi di </a:t>
            </a:r>
            <a:r>
              <a:rPr lang="it-IT" sz="1600" i="1" dirty="0" err="1"/>
              <a:t>Enable</a:t>
            </a:r>
            <a:r>
              <a:rPr lang="it-IT" sz="1600" i="1" dirty="0"/>
              <a:t> (E) e Reset Sincrono (RS)»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922386" y="2307405"/>
            <a:ext cx="29226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Si disegni la </a:t>
            </a:r>
            <a:r>
              <a:rPr lang="it-IT" i="1" dirty="0" err="1"/>
              <a:t>TdT</a:t>
            </a:r>
            <a:r>
              <a:rPr lang="it-IT" i="1" dirty="0"/>
              <a:t> di Moore in forma «ortodossa», cioè con 8 colonne, e si determini l’espressione di G!</a:t>
            </a:r>
          </a:p>
        </p:txBody>
      </p:sp>
      <p:sp>
        <p:nvSpPr>
          <p:cNvPr id="5" name="Ovale 4"/>
          <p:cNvSpPr/>
          <p:nvPr/>
        </p:nvSpPr>
        <p:spPr>
          <a:xfrm>
            <a:off x="6497701" y="3642145"/>
            <a:ext cx="818729" cy="4400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Ovale 63"/>
          <p:cNvSpPr/>
          <p:nvPr/>
        </p:nvSpPr>
        <p:spPr>
          <a:xfrm flipH="1">
            <a:off x="7824048" y="3311210"/>
            <a:ext cx="398986" cy="739953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7" name="Gruppo 76"/>
          <p:cNvGrpSpPr/>
          <p:nvPr/>
        </p:nvGrpSpPr>
        <p:grpSpPr>
          <a:xfrm>
            <a:off x="2535339" y="4808508"/>
            <a:ext cx="2613975" cy="1563371"/>
            <a:chOff x="2535339" y="4808508"/>
            <a:chExt cx="2613975" cy="1563371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5339" y="4808508"/>
              <a:ext cx="2613975" cy="1329408"/>
            </a:xfrm>
            <a:prstGeom prst="rect">
              <a:avLst/>
            </a:prstGeom>
          </p:spPr>
        </p:pic>
        <p:sp>
          <p:nvSpPr>
            <p:cNvPr id="65" name="CasellaDiTesto 64"/>
            <p:cNvSpPr txBox="1"/>
            <p:nvPr/>
          </p:nvSpPr>
          <p:spPr>
            <a:xfrm>
              <a:off x="2912205" y="5910214"/>
              <a:ext cx="38768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rgbClr val="00B050"/>
                  </a:solidFill>
                </a:rPr>
                <a:t>E</a:t>
              </a:r>
            </a:p>
          </p:txBody>
        </p:sp>
      </p:grpSp>
      <p:sp>
        <p:nvSpPr>
          <p:cNvPr id="68" name="Rettangolo 67"/>
          <p:cNvSpPr/>
          <p:nvPr/>
        </p:nvSpPr>
        <p:spPr>
          <a:xfrm>
            <a:off x="2632544" y="5364132"/>
            <a:ext cx="134894" cy="22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4" name="Gruppo 83"/>
          <p:cNvGrpSpPr/>
          <p:nvPr/>
        </p:nvGrpSpPr>
        <p:grpSpPr>
          <a:xfrm>
            <a:off x="1317990" y="5018385"/>
            <a:ext cx="1217349" cy="804535"/>
            <a:chOff x="1317990" y="5018385"/>
            <a:chExt cx="1217349" cy="804535"/>
          </a:xfrm>
        </p:grpSpPr>
        <p:sp>
          <p:nvSpPr>
            <p:cNvPr id="72" name="Text Box 65"/>
            <p:cNvSpPr txBox="1">
              <a:spLocks noChangeArrowheads="1"/>
            </p:cNvSpPr>
            <p:nvPr/>
          </p:nvSpPr>
          <p:spPr bwMode="auto">
            <a:xfrm>
              <a:off x="1340670" y="5018385"/>
              <a:ext cx="40748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7030A0"/>
                  </a:solidFill>
                </a:rPr>
                <a:t>D</a:t>
              </a:r>
              <a:endParaRPr lang="it-IT" altLang="it-IT" sz="2400" b="1" baseline="-25000" dirty="0">
                <a:solidFill>
                  <a:srgbClr val="7030A0"/>
                </a:solidFill>
              </a:endParaRPr>
            </a:p>
          </p:txBody>
        </p:sp>
        <p:grpSp>
          <p:nvGrpSpPr>
            <p:cNvPr id="82" name="Gruppo 81"/>
            <p:cNvGrpSpPr/>
            <p:nvPr/>
          </p:nvGrpSpPr>
          <p:grpSpPr>
            <a:xfrm>
              <a:off x="1317990" y="5364132"/>
              <a:ext cx="1217349" cy="458788"/>
              <a:chOff x="1317990" y="5364132"/>
              <a:chExt cx="1217349" cy="458788"/>
            </a:xfrm>
          </p:grpSpPr>
          <p:sp>
            <p:nvSpPr>
              <p:cNvPr id="67" name="Ritardo 66"/>
              <p:cNvSpPr/>
              <p:nvPr/>
            </p:nvSpPr>
            <p:spPr>
              <a:xfrm>
                <a:off x="2156464" y="5364132"/>
                <a:ext cx="378875" cy="458788"/>
              </a:xfrm>
              <a:prstGeom prst="flowChartDelay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  <p:cxnSp>
            <p:nvCxnSpPr>
              <p:cNvPr id="10" name="Connettore 2 9"/>
              <p:cNvCxnSpPr/>
              <p:nvPr/>
            </p:nvCxnSpPr>
            <p:spPr>
              <a:xfrm flipV="1">
                <a:off x="1317990" y="5461176"/>
                <a:ext cx="849414" cy="6350"/>
              </a:xfrm>
              <a:prstGeom prst="straightConnector1">
                <a:avLst/>
              </a:prstGeom>
              <a:ln w="28575"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4" name="Titolo 1"/>
          <p:cNvSpPr txBox="1">
            <a:spLocks/>
          </p:cNvSpPr>
          <p:nvPr/>
        </p:nvSpPr>
        <p:spPr>
          <a:xfrm>
            <a:off x="1317990" y="94016"/>
            <a:ext cx="108257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800" b="1" dirty="0">
                <a:solidFill>
                  <a:srgbClr val="0070C0"/>
                </a:solidFill>
              </a:rPr>
              <a:t>Il FF-D con ingressi </a:t>
            </a:r>
            <a:r>
              <a:rPr lang="it-IT" sz="3800" b="1" dirty="0">
                <a:solidFill>
                  <a:srgbClr val="FF0000"/>
                </a:solidFill>
              </a:rPr>
              <a:t>sincroni </a:t>
            </a:r>
            <a:r>
              <a:rPr lang="it-IT" sz="3800" b="1" dirty="0">
                <a:solidFill>
                  <a:srgbClr val="0070C0"/>
                </a:solidFill>
              </a:rPr>
              <a:t>di </a:t>
            </a:r>
            <a:r>
              <a:rPr lang="it-IT" sz="3800" b="1" dirty="0" err="1">
                <a:solidFill>
                  <a:srgbClr val="0070C0"/>
                </a:solidFill>
              </a:rPr>
              <a:t>enable</a:t>
            </a:r>
            <a:r>
              <a:rPr lang="it-IT" sz="3800" b="1" dirty="0">
                <a:solidFill>
                  <a:srgbClr val="0070C0"/>
                </a:solidFill>
              </a:rPr>
              <a:t> (</a:t>
            </a:r>
            <a:r>
              <a:rPr lang="it-IT" sz="3800" b="1" dirty="0">
                <a:solidFill>
                  <a:srgbClr val="FF0000"/>
                </a:solidFill>
              </a:rPr>
              <a:t>E)</a:t>
            </a:r>
            <a:r>
              <a:rPr lang="it-IT" sz="3800" b="1" dirty="0">
                <a:solidFill>
                  <a:srgbClr val="0070C0"/>
                </a:solidFill>
              </a:rPr>
              <a:t>  e reset (</a:t>
            </a:r>
            <a:r>
              <a:rPr lang="it-IT" sz="3800" b="1" dirty="0">
                <a:solidFill>
                  <a:srgbClr val="FF0000"/>
                </a:solidFill>
              </a:rPr>
              <a:t>RS)</a:t>
            </a:r>
            <a:r>
              <a:rPr lang="it-IT" sz="3800" b="1" dirty="0">
                <a:solidFill>
                  <a:srgbClr val="0070C0"/>
                </a:solidFill>
              </a:rPr>
              <a:t>: </a:t>
            </a:r>
            <a:r>
              <a:rPr lang="it-IT" sz="3600" b="1" dirty="0">
                <a:solidFill>
                  <a:srgbClr val="0070C0"/>
                </a:solidFill>
              </a:rPr>
              <a:t>sintesi</a:t>
            </a:r>
          </a:p>
        </p:txBody>
      </p:sp>
      <p:sp>
        <p:nvSpPr>
          <p:cNvPr id="75" name="CasellaDiTesto 74"/>
          <p:cNvSpPr txBox="1"/>
          <p:nvPr/>
        </p:nvSpPr>
        <p:spPr>
          <a:xfrm rot="19043592">
            <a:off x="-74130" y="560620"/>
            <a:ext cx="189673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09900"/>
                </a:solidFill>
              </a:rPr>
              <a:t>IMPORTANTE</a:t>
            </a:r>
          </a:p>
        </p:txBody>
      </p:sp>
      <p:grpSp>
        <p:nvGrpSpPr>
          <p:cNvPr id="83" name="Gruppo 82"/>
          <p:cNvGrpSpPr/>
          <p:nvPr/>
        </p:nvGrpSpPr>
        <p:grpSpPr>
          <a:xfrm>
            <a:off x="768870" y="5529214"/>
            <a:ext cx="1407313" cy="671215"/>
            <a:chOff x="768870" y="5529214"/>
            <a:chExt cx="1407313" cy="671215"/>
          </a:xfrm>
        </p:grpSpPr>
        <p:sp>
          <p:nvSpPr>
            <p:cNvPr id="73" name="Text Box 65"/>
            <p:cNvSpPr txBox="1">
              <a:spLocks noChangeArrowheads="1"/>
            </p:cNvSpPr>
            <p:nvPr/>
          </p:nvSpPr>
          <p:spPr bwMode="auto">
            <a:xfrm>
              <a:off x="768870" y="5738764"/>
              <a:ext cx="61266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7030A0"/>
                  </a:solidFill>
                </a:rPr>
                <a:t>RS</a:t>
              </a:r>
              <a:endParaRPr lang="it-IT" altLang="it-IT" sz="2400" b="1" baseline="-25000" dirty="0">
                <a:solidFill>
                  <a:srgbClr val="7030A0"/>
                </a:solidFill>
              </a:endParaRPr>
            </a:p>
          </p:txBody>
        </p:sp>
        <p:cxnSp>
          <p:nvCxnSpPr>
            <p:cNvPr id="69" name="Connettore 2 68"/>
            <p:cNvCxnSpPr/>
            <p:nvPr/>
          </p:nvCxnSpPr>
          <p:spPr>
            <a:xfrm flipV="1">
              <a:off x="1796669" y="5738764"/>
              <a:ext cx="379514" cy="6350"/>
            </a:xfrm>
            <a:prstGeom prst="straightConnector1">
              <a:avLst/>
            </a:prstGeom>
            <a:ln w="1905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uppo 80"/>
            <p:cNvGrpSpPr/>
            <p:nvPr/>
          </p:nvGrpSpPr>
          <p:grpSpPr>
            <a:xfrm>
              <a:off x="880682" y="5529214"/>
              <a:ext cx="915987" cy="431800"/>
              <a:chOff x="969207" y="5478414"/>
              <a:chExt cx="915987" cy="431800"/>
            </a:xfrm>
          </p:grpSpPr>
          <p:sp>
            <p:nvSpPr>
              <p:cNvPr id="78" name="Freeform 4"/>
              <p:cNvSpPr>
                <a:spLocks noChangeAspect="1"/>
              </p:cNvSpPr>
              <p:nvPr/>
            </p:nvSpPr>
            <p:spPr bwMode="auto">
              <a:xfrm>
                <a:off x="1472444" y="5478414"/>
                <a:ext cx="327025" cy="431800"/>
              </a:xfrm>
              <a:custGeom>
                <a:avLst/>
                <a:gdLst>
                  <a:gd name="T0" fmla="*/ 2147483646 w 144"/>
                  <a:gd name="T1" fmla="*/ 2147483646 h 146"/>
                  <a:gd name="T2" fmla="*/ 0 w 144"/>
                  <a:gd name="T3" fmla="*/ 0 h 146"/>
                  <a:gd name="T4" fmla="*/ 0 w 144"/>
                  <a:gd name="T5" fmla="*/ 2147483646 h 146"/>
                  <a:gd name="T6" fmla="*/ 2147483646 w 144"/>
                  <a:gd name="T7" fmla="*/ 2147483646 h 1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4" h="146">
                    <a:moveTo>
                      <a:pt x="144" y="72"/>
                    </a:moveTo>
                    <a:lnTo>
                      <a:pt x="0" y="0"/>
                    </a:lnTo>
                    <a:lnTo>
                      <a:pt x="0" y="146"/>
                    </a:lnTo>
                    <a:lnTo>
                      <a:pt x="144" y="72"/>
                    </a:lnTo>
                  </a:path>
                </a:pathLst>
              </a:custGeom>
              <a:solidFill>
                <a:schemeClr val="bg1"/>
              </a:solidFill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9" name="Line 5"/>
              <p:cNvSpPr>
                <a:spLocks noChangeAspect="1" noChangeShapeType="1"/>
              </p:cNvSpPr>
              <p:nvPr/>
            </p:nvSpPr>
            <p:spPr bwMode="auto">
              <a:xfrm>
                <a:off x="969207" y="5691139"/>
                <a:ext cx="498475" cy="0"/>
              </a:xfrm>
              <a:prstGeom prst="line">
                <a:avLst/>
              </a:prstGeom>
              <a:noFill/>
              <a:ln w="28575">
                <a:solidFill>
                  <a:srgbClr val="002060"/>
                </a:solidFill>
                <a:round/>
                <a:headEnd type="oval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0" name="Oval 6"/>
              <p:cNvSpPr>
                <a:spLocks noChangeAspect="1" noChangeArrowheads="1"/>
              </p:cNvSpPr>
              <p:nvPr/>
            </p:nvSpPr>
            <p:spPr bwMode="auto">
              <a:xfrm>
                <a:off x="1804232" y="5640339"/>
                <a:ext cx="80962" cy="1079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</p:grpSp>
      </p:grpSp>
      <p:sp>
        <p:nvSpPr>
          <p:cNvPr id="85" name="CasellaDiTesto 84"/>
          <p:cNvSpPr txBox="1"/>
          <p:nvPr/>
        </p:nvSpPr>
        <p:spPr>
          <a:xfrm>
            <a:off x="484126" y="6271813"/>
            <a:ext cx="4738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Si identifichi la rete G nello schematico qui sopra</a:t>
            </a:r>
          </a:p>
        </p:txBody>
      </p:sp>
    </p:spTree>
    <p:extLst>
      <p:ext uri="{BB962C8B-B14F-4D97-AF65-F5344CB8AC3E}">
        <p14:creationId xmlns:p14="http://schemas.microsoft.com/office/powerpoint/2010/main" val="163955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0" grpId="0" build="p" animBg="1"/>
      <p:bldP spid="3" grpId="0"/>
      <p:bldP spid="5" grpId="0" animBg="1"/>
      <p:bldP spid="64" grpId="0" animBg="1"/>
      <p:bldP spid="8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8210" y="157032"/>
            <a:ext cx="11362107" cy="1325563"/>
          </a:xfrm>
        </p:spPr>
        <p:txBody>
          <a:bodyPr>
            <a:noAutofit/>
          </a:bodyPr>
          <a:lstStyle/>
          <a:p>
            <a:r>
              <a:rPr lang="it-IT" sz="3600" dirty="0"/>
              <a:t>Semplificazione del progetto del </a:t>
            </a:r>
            <a:r>
              <a:rPr lang="it-IT" sz="3600" b="1" dirty="0">
                <a:solidFill>
                  <a:srgbClr val="FF0000"/>
                </a:solidFill>
              </a:rPr>
              <a:t>CB16-E-RS</a:t>
            </a:r>
            <a:r>
              <a:rPr lang="it-IT" sz="3600" dirty="0"/>
              <a:t> grazie all’utilizzo dei FF-D con ingresso di E </a:t>
            </a:r>
            <a:r>
              <a:rPr lang="it-IT" sz="3600" dirty="0" err="1"/>
              <a:t>e</a:t>
            </a:r>
            <a:r>
              <a:rPr lang="it-IT" sz="3600" dirty="0"/>
              <a:t> RS sincroni (FFD-E-RS)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71332" y="4982617"/>
            <a:ext cx="21677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Y0= y0’</a:t>
            </a:r>
          </a:p>
          <a:p>
            <a:r>
              <a:rPr lang="it-IT" dirty="0"/>
              <a:t>Y1 =  y1 </a:t>
            </a:r>
            <a:r>
              <a:rPr lang="it-IT" dirty="0" err="1"/>
              <a:t>xor</a:t>
            </a:r>
            <a:r>
              <a:rPr lang="it-IT" dirty="0"/>
              <a:t> y0</a:t>
            </a:r>
          </a:p>
          <a:p>
            <a:r>
              <a:rPr lang="it-IT" dirty="0"/>
              <a:t>Y2=  y2 </a:t>
            </a:r>
            <a:r>
              <a:rPr lang="it-IT" dirty="0" err="1"/>
              <a:t>xor</a:t>
            </a:r>
            <a:r>
              <a:rPr lang="it-IT" dirty="0"/>
              <a:t>  (y0 y1)</a:t>
            </a:r>
          </a:p>
          <a:p>
            <a:r>
              <a:rPr lang="it-IT" dirty="0"/>
              <a:t>Y3 = y3 </a:t>
            </a:r>
            <a:r>
              <a:rPr lang="it-IT" dirty="0" err="1"/>
              <a:t>xor</a:t>
            </a:r>
            <a:r>
              <a:rPr lang="it-IT" dirty="0"/>
              <a:t> (y0 y1 y2)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22405" y="4401977"/>
            <a:ext cx="3225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i="1" dirty="0"/>
              <a:t>Rete G del CB16 free </a:t>
            </a:r>
            <a:r>
              <a:rPr lang="it-IT" sz="2000" b="1" i="1" dirty="0" err="1"/>
              <a:t>running</a:t>
            </a:r>
            <a:endParaRPr lang="it-IT" sz="2000" b="1" i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095693" y="4304747"/>
            <a:ext cx="8096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chemeClr val="accent1">
                    <a:lumMod val="75000"/>
                  </a:schemeClr>
                </a:solidFill>
              </a:rPr>
              <a:t>Rete G del CB16 –E-RS (contatore binario per 16 con ingresso di E </a:t>
            </a:r>
            <a:r>
              <a:rPr lang="it-IT" b="1" i="1" dirty="0" err="1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it-IT" b="1" i="1" dirty="0">
                <a:solidFill>
                  <a:schemeClr val="accent1">
                    <a:lumMod val="75000"/>
                  </a:schemeClr>
                </a:solidFill>
              </a:rPr>
              <a:t> RS nell’ipotesi di utilizzare  FF-D  con ingressi E </a:t>
            </a:r>
            <a:r>
              <a:rPr lang="it-IT" b="1" i="1" dirty="0" err="1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it-IT" b="1" i="1" dirty="0">
                <a:solidFill>
                  <a:schemeClr val="accent1">
                    <a:lumMod val="75000"/>
                  </a:schemeClr>
                </a:solidFill>
              </a:rPr>
              <a:t> RS sincroni per memorizzare le </a:t>
            </a:r>
            <a:r>
              <a:rPr lang="it-IT" b="1" i="1" dirty="0">
                <a:solidFill>
                  <a:srgbClr val="FF0000"/>
                </a:solidFill>
              </a:rPr>
              <a:t>4 variabili di stato 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350798" y="4984355"/>
            <a:ext cx="955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E0=  E</a:t>
            </a:r>
          </a:p>
          <a:p>
            <a:r>
              <a:rPr lang="it-IT" dirty="0"/>
              <a:t>E1 = </a:t>
            </a:r>
            <a:r>
              <a:rPr lang="it-IT" dirty="0">
                <a:solidFill>
                  <a:srgbClr val="FF0000"/>
                </a:solidFill>
              </a:rPr>
              <a:t>E</a:t>
            </a:r>
            <a:endParaRPr lang="it-IT" dirty="0"/>
          </a:p>
          <a:p>
            <a:r>
              <a:rPr lang="it-IT" dirty="0"/>
              <a:t>E2 = </a:t>
            </a:r>
            <a:r>
              <a:rPr lang="it-IT" dirty="0">
                <a:solidFill>
                  <a:srgbClr val="FF0000"/>
                </a:solidFill>
              </a:rPr>
              <a:t>E</a:t>
            </a:r>
            <a:endParaRPr lang="it-IT" dirty="0"/>
          </a:p>
          <a:p>
            <a:r>
              <a:rPr lang="it-IT" dirty="0"/>
              <a:t>E3 = </a:t>
            </a:r>
            <a:r>
              <a:rPr lang="it-IT" dirty="0">
                <a:solidFill>
                  <a:srgbClr val="FF0000"/>
                </a:solidFill>
              </a:rPr>
              <a:t>E</a:t>
            </a:r>
            <a:endParaRPr lang="it-IT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6246230" y="5004747"/>
            <a:ext cx="1449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RS0 =  RS</a:t>
            </a:r>
          </a:p>
          <a:p>
            <a:r>
              <a:rPr lang="it-IT" dirty="0"/>
              <a:t>RS1 = RS</a:t>
            </a:r>
          </a:p>
          <a:p>
            <a:r>
              <a:rPr lang="it-IT" dirty="0"/>
              <a:t>RS2 = RS</a:t>
            </a:r>
          </a:p>
          <a:p>
            <a:r>
              <a:rPr lang="it-IT" dirty="0"/>
              <a:t>RS3 = RS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8636258" y="5029569"/>
            <a:ext cx="21982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D0= y0’</a:t>
            </a:r>
          </a:p>
          <a:p>
            <a:r>
              <a:rPr lang="it-IT" dirty="0"/>
              <a:t>D1 =  y1 </a:t>
            </a:r>
            <a:r>
              <a:rPr lang="it-IT" dirty="0" err="1"/>
              <a:t>xor</a:t>
            </a:r>
            <a:r>
              <a:rPr lang="it-IT" dirty="0"/>
              <a:t> y0</a:t>
            </a:r>
          </a:p>
          <a:p>
            <a:r>
              <a:rPr lang="it-IT" dirty="0"/>
              <a:t>D2=  y2 </a:t>
            </a:r>
            <a:r>
              <a:rPr lang="it-IT" dirty="0" err="1"/>
              <a:t>xor</a:t>
            </a:r>
            <a:r>
              <a:rPr lang="it-IT" dirty="0"/>
              <a:t>  (y0 y1)</a:t>
            </a:r>
          </a:p>
          <a:p>
            <a:r>
              <a:rPr lang="it-IT" dirty="0"/>
              <a:t>D3 = y3 </a:t>
            </a:r>
            <a:r>
              <a:rPr lang="it-IT" dirty="0" err="1"/>
              <a:t>xor</a:t>
            </a:r>
            <a:r>
              <a:rPr lang="it-IT" dirty="0"/>
              <a:t> (y0 y1 y2)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4517419" y="2052947"/>
            <a:ext cx="24745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Y= </a:t>
            </a:r>
            <a:r>
              <a:rPr lang="it-IT" sz="2800" dirty="0">
                <a:solidFill>
                  <a:srgbClr val="FF0000"/>
                </a:solidFill>
              </a:rPr>
              <a:t>E’ y </a:t>
            </a:r>
            <a:r>
              <a:rPr lang="it-IT" sz="2800" dirty="0"/>
              <a:t>+ </a:t>
            </a:r>
            <a:r>
              <a:rPr lang="it-IT" sz="2800" dirty="0">
                <a:solidFill>
                  <a:srgbClr val="7030A0"/>
                </a:solidFill>
              </a:rPr>
              <a:t>E RS’ D</a:t>
            </a:r>
          </a:p>
          <a:p>
            <a:r>
              <a:rPr lang="it-IT" sz="2800" dirty="0"/>
              <a:t>z=y </a:t>
            </a:r>
          </a:p>
        </p:txBody>
      </p:sp>
      <p:grpSp>
        <p:nvGrpSpPr>
          <p:cNvPr id="38" name="Gruppo 37"/>
          <p:cNvGrpSpPr/>
          <p:nvPr/>
        </p:nvGrpSpPr>
        <p:grpSpPr>
          <a:xfrm>
            <a:off x="2182343" y="2268106"/>
            <a:ext cx="2168455" cy="1391921"/>
            <a:chOff x="2535339" y="4808508"/>
            <a:chExt cx="2613975" cy="1563371"/>
          </a:xfrm>
        </p:grpSpPr>
        <p:pic>
          <p:nvPicPr>
            <p:cNvPr id="39" name="Immagin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5339" y="4808508"/>
              <a:ext cx="2613975" cy="1329408"/>
            </a:xfrm>
            <a:prstGeom prst="rect">
              <a:avLst/>
            </a:prstGeom>
          </p:spPr>
        </p:pic>
        <p:sp>
          <p:nvSpPr>
            <p:cNvPr id="40" name="CasellaDiTesto 39"/>
            <p:cNvSpPr txBox="1"/>
            <p:nvPr/>
          </p:nvSpPr>
          <p:spPr>
            <a:xfrm>
              <a:off x="2912205" y="5910214"/>
              <a:ext cx="38768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rgbClr val="00B050"/>
                  </a:solidFill>
                </a:rPr>
                <a:t>E</a:t>
              </a:r>
            </a:p>
          </p:txBody>
        </p:sp>
      </p:grpSp>
      <p:sp>
        <p:nvSpPr>
          <p:cNvPr id="41" name="Rettangolo 40"/>
          <p:cNvSpPr/>
          <p:nvPr/>
        </p:nvSpPr>
        <p:spPr>
          <a:xfrm>
            <a:off x="2192622" y="2717020"/>
            <a:ext cx="134894" cy="22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" name="Gruppo 7"/>
          <p:cNvGrpSpPr/>
          <p:nvPr/>
        </p:nvGrpSpPr>
        <p:grpSpPr>
          <a:xfrm>
            <a:off x="847671" y="2431954"/>
            <a:ext cx="934237" cy="461665"/>
            <a:chOff x="865798" y="2424886"/>
            <a:chExt cx="934237" cy="461665"/>
          </a:xfrm>
        </p:grpSpPr>
        <p:sp>
          <p:nvSpPr>
            <p:cNvPr id="43" name="Text Box 65"/>
            <p:cNvSpPr txBox="1">
              <a:spLocks noChangeArrowheads="1"/>
            </p:cNvSpPr>
            <p:nvPr/>
          </p:nvSpPr>
          <p:spPr bwMode="auto">
            <a:xfrm>
              <a:off x="865798" y="2424886"/>
              <a:ext cx="40748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7030A0"/>
                  </a:solidFill>
                </a:rPr>
                <a:t>D</a:t>
              </a:r>
              <a:endParaRPr lang="it-IT" altLang="it-IT" sz="2400" b="1" baseline="-25000" dirty="0">
                <a:solidFill>
                  <a:srgbClr val="7030A0"/>
                </a:solidFill>
              </a:endParaRPr>
            </a:p>
          </p:txBody>
        </p:sp>
        <p:cxnSp>
          <p:nvCxnSpPr>
            <p:cNvPr id="46" name="Connettore 2 45"/>
            <p:cNvCxnSpPr/>
            <p:nvPr/>
          </p:nvCxnSpPr>
          <p:spPr>
            <a:xfrm flipV="1">
              <a:off x="950621" y="2847209"/>
              <a:ext cx="849414" cy="6350"/>
            </a:xfrm>
            <a:prstGeom prst="straightConnector1">
              <a:avLst/>
            </a:prstGeom>
            <a:ln w="28575"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o 8"/>
          <p:cNvGrpSpPr/>
          <p:nvPr/>
        </p:nvGrpSpPr>
        <p:grpSpPr>
          <a:xfrm>
            <a:off x="378593" y="2750165"/>
            <a:ext cx="1789377" cy="843823"/>
            <a:chOff x="378593" y="2750165"/>
            <a:chExt cx="1789377" cy="843823"/>
          </a:xfrm>
        </p:grpSpPr>
        <p:sp>
          <p:nvSpPr>
            <p:cNvPr id="45" name="Ritardo 44"/>
            <p:cNvSpPr/>
            <p:nvPr/>
          </p:nvSpPr>
          <p:spPr>
            <a:xfrm>
              <a:off x="1789095" y="2750165"/>
              <a:ext cx="378875" cy="458788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378593" y="2922773"/>
              <a:ext cx="1407313" cy="671215"/>
              <a:chOff x="349801" y="2898250"/>
              <a:chExt cx="1407313" cy="671215"/>
            </a:xfrm>
          </p:grpSpPr>
          <p:sp>
            <p:nvSpPr>
              <p:cNvPr id="48" name="Text Box 65"/>
              <p:cNvSpPr txBox="1">
                <a:spLocks noChangeArrowheads="1"/>
              </p:cNvSpPr>
              <p:nvPr/>
            </p:nvSpPr>
            <p:spPr bwMode="auto">
              <a:xfrm>
                <a:off x="349801" y="3107800"/>
                <a:ext cx="61266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>
                    <a:solidFill>
                      <a:srgbClr val="7030A0"/>
                    </a:solidFill>
                  </a:rPr>
                  <a:t>RS</a:t>
                </a:r>
                <a:endParaRPr lang="it-IT" altLang="it-IT" sz="2400" b="1" baseline="-25000" dirty="0">
                  <a:solidFill>
                    <a:srgbClr val="7030A0"/>
                  </a:solidFill>
                </a:endParaRPr>
              </a:p>
            </p:txBody>
          </p:sp>
          <p:cxnSp>
            <p:nvCxnSpPr>
              <p:cNvPr id="49" name="Connettore 2 48"/>
              <p:cNvCxnSpPr/>
              <p:nvPr/>
            </p:nvCxnSpPr>
            <p:spPr>
              <a:xfrm flipV="1">
                <a:off x="1377600" y="3107800"/>
                <a:ext cx="379514" cy="6350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uppo 49"/>
              <p:cNvGrpSpPr/>
              <p:nvPr/>
            </p:nvGrpSpPr>
            <p:grpSpPr>
              <a:xfrm>
                <a:off x="461613" y="2898250"/>
                <a:ext cx="915987" cy="431800"/>
                <a:chOff x="969207" y="5478414"/>
                <a:chExt cx="915987" cy="431800"/>
              </a:xfrm>
            </p:grpSpPr>
            <p:sp>
              <p:nvSpPr>
                <p:cNvPr id="51" name="Freeform 4"/>
                <p:cNvSpPr>
                  <a:spLocks noChangeAspect="1"/>
                </p:cNvSpPr>
                <p:nvPr/>
              </p:nvSpPr>
              <p:spPr bwMode="auto">
                <a:xfrm>
                  <a:off x="1472444" y="5478414"/>
                  <a:ext cx="327025" cy="431800"/>
                </a:xfrm>
                <a:custGeom>
                  <a:avLst/>
                  <a:gdLst>
                    <a:gd name="T0" fmla="*/ 2147483646 w 144"/>
                    <a:gd name="T1" fmla="*/ 2147483646 h 146"/>
                    <a:gd name="T2" fmla="*/ 0 w 144"/>
                    <a:gd name="T3" fmla="*/ 0 h 146"/>
                    <a:gd name="T4" fmla="*/ 0 w 144"/>
                    <a:gd name="T5" fmla="*/ 2147483646 h 146"/>
                    <a:gd name="T6" fmla="*/ 2147483646 w 144"/>
                    <a:gd name="T7" fmla="*/ 2147483646 h 14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4" h="146">
                      <a:moveTo>
                        <a:pt x="144" y="72"/>
                      </a:moveTo>
                      <a:lnTo>
                        <a:pt x="0" y="0"/>
                      </a:lnTo>
                      <a:lnTo>
                        <a:pt x="0" y="146"/>
                      </a:lnTo>
                      <a:lnTo>
                        <a:pt x="144" y="72"/>
                      </a:lnTo>
                    </a:path>
                  </a:pathLst>
                </a:custGeom>
                <a:solidFill>
                  <a:schemeClr val="bg1"/>
                </a:solidFill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" name="Line 5"/>
                <p:cNvSpPr>
                  <a:spLocks noChangeAspect="1" noChangeShapeType="1"/>
                </p:cNvSpPr>
                <p:nvPr/>
              </p:nvSpPr>
              <p:spPr bwMode="auto">
                <a:xfrm>
                  <a:off x="969207" y="5691139"/>
                  <a:ext cx="498475" cy="0"/>
                </a:xfrm>
                <a:prstGeom prst="line">
                  <a:avLst/>
                </a:prstGeom>
                <a:noFill/>
                <a:ln w="28575">
                  <a:solidFill>
                    <a:srgbClr val="002060"/>
                  </a:solidFill>
                  <a:round/>
                  <a:headEnd type="oval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3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1804232" y="5640339"/>
                  <a:ext cx="80962" cy="10795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</p:grpSp>
        </p:grp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290" y="1563558"/>
            <a:ext cx="3130203" cy="2536317"/>
          </a:xfrm>
          <a:prstGeom prst="rect">
            <a:avLst/>
          </a:prstGeom>
        </p:spPr>
      </p:pic>
      <p:grpSp>
        <p:nvGrpSpPr>
          <p:cNvPr id="31" name="Gruppo 30"/>
          <p:cNvGrpSpPr/>
          <p:nvPr/>
        </p:nvGrpSpPr>
        <p:grpSpPr>
          <a:xfrm>
            <a:off x="9182363" y="6229898"/>
            <a:ext cx="2837621" cy="485727"/>
            <a:chOff x="5199768" y="3080869"/>
            <a:chExt cx="3133954" cy="485727"/>
          </a:xfrm>
        </p:grpSpPr>
        <p:sp>
          <p:nvSpPr>
            <p:cNvPr id="32" name="Parentesi graffa aperta 31"/>
            <p:cNvSpPr/>
            <p:nvPr/>
          </p:nvSpPr>
          <p:spPr>
            <a:xfrm rot="16200000">
              <a:off x="5942261" y="2338376"/>
              <a:ext cx="183879" cy="1668865"/>
            </a:xfrm>
            <a:prstGeom prst="leftBrace">
              <a:avLst>
                <a:gd name="adj1" fmla="val 28821"/>
                <a:gd name="adj2" fmla="val 47986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5992681" y="3104931"/>
              <a:ext cx="2341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/>
                <a:t>Di dei FFD-E-RS</a:t>
              </a:r>
            </a:p>
          </p:txBody>
        </p:sp>
      </p:grpSp>
      <p:grpSp>
        <p:nvGrpSpPr>
          <p:cNvPr id="57" name="Gruppo 56"/>
          <p:cNvGrpSpPr/>
          <p:nvPr/>
        </p:nvGrpSpPr>
        <p:grpSpPr>
          <a:xfrm>
            <a:off x="1360120" y="6147265"/>
            <a:ext cx="2446060" cy="675054"/>
            <a:chOff x="5199768" y="3080869"/>
            <a:chExt cx="2514103" cy="485727"/>
          </a:xfrm>
        </p:grpSpPr>
        <p:sp>
          <p:nvSpPr>
            <p:cNvPr id="58" name="Parentesi graffa aperta 57"/>
            <p:cNvSpPr/>
            <p:nvPr/>
          </p:nvSpPr>
          <p:spPr>
            <a:xfrm rot="16200000">
              <a:off x="5942261" y="2338376"/>
              <a:ext cx="183879" cy="1668865"/>
            </a:xfrm>
            <a:prstGeom prst="leftBrace">
              <a:avLst>
                <a:gd name="adj1" fmla="val 28821"/>
                <a:gd name="adj2" fmla="val 47986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CasellaDiTesto 58"/>
            <p:cNvSpPr txBox="1"/>
            <p:nvPr/>
          </p:nvSpPr>
          <p:spPr>
            <a:xfrm>
              <a:off x="5992683" y="3104931"/>
              <a:ext cx="1721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/>
                <a:t>Di dei FF-D</a:t>
              </a:r>
            </a:p>
          </p:txBody>
        </p:sp>
      </p:grpSp>
      <p:sp>
        <p:nvSpPr>
          <p:cNvPr id="60" name="CasellaDiTesto 59"/>
          <p:cNvSpPr txBox="1"/>
          <p:nvPr/>
        </p:nvSpPr>
        <p:spPr>
          <a:xfrm>
            <a:off x="4468431" y="3146372"/>
            <a:ext cx="31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rgbClr val="FF0000"/>
                </a:solidFill>
              </a:rPr>
              <a:t>Se </a:t>
            </a:r>
            <a:r>
              <a:rPr lang="it-IT" i="1" dirty="0">
                <a:solidFill>
                  <a:srgbClr val="009900"/>
                </a:solidFill>
              </a:rPr>
              <a:t>E=</a:t>
            </a:r>
            <a:r>
              <a:rPr lang="it-IT" i="1" dirty="0">
                <a:solidFill>
                  <a:srgbClr val="FF0000"/>
                </a:solidFill>
              </a:rPr>
              <a:t>0 lo stato non si aggiorna!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4443759" y="3403521"/>
            <a:ext cx="2931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rgbClr val="FF0000"/>
                </a:solidFill>
              </a:rPr>
              <a:t>Se </a:t>
            </a:r>
            <a:r>
              <a:rPr lang="it-IT" i="1" dirty="0">
                <a:solidFill>
                  <a:srgbClr val="009900"/>
                </a:solidFill>
              </a:rPr>
              <a:t>E=RS=</a:t>
            </a:r>
            <a:r>
              <a:rPr lang="it-IT" i="1" dirty="0">
                <a:solidFill>
                  <a:srgbClr val="FF0000"/>
                </a:solidFill>
              </a:rPr>
              <a:t>1 lo stato futuro è 0!</a:t>
            </a:r>
          </a:p>
        </p:txBody>
      </p:sp>
      <p:sp>
        <p:nvSpPr>
          <p:cNvPr id="62" name="CasellaDiTesto 61"/>
          <p:cNvSpPr txBox="1"/>
          <p:nvPr/>
        </p:nvSpPr>
        <p:spPr>
          <a:xfrm>
            <a:off x="4419443" y="3669468"/>
            <a:ext cx="329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rgbClr val="FF0000"/>
                </a:solidFill>
              </a:rPr>
              <a:t>Se </a:t>
            </a:r>
            <a:r>
              <a:rPr lang="it-IT" i="1" dirty="0">
                <a:solidFill>
                  <a:srgbClr val="009900"/>
                </a:solidFill>
              </a:rPr>
              <a:t>E=1 e </a:t>
            </a:r>
            <a:r>
              <a:rPr lang="it-IT" i="1" dirty="0">
                <a:solidFill>
                  <a:srgbClr val="FF0000"/>
                </a:solidFill>
              </a:rPr>
              <a:t>RS=0 lo stato futuro è </a:t>
            </a:r>
            <a:r>
              <a:rPr lang="it-IT" b="1" i="1" dirty="0"/>
              <a:t>D</a:t>
            </a:r>
            <a:r>
              <a:rPr lang="it-IT" i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7085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0" grpId="0"/>
      <p:bldP spid="34" grpId="0"/>
      <p:bldP spid="35" grpId="0"/>
      <p:bldP spid="36" grpId="0" uiExpand="1" build="p"/>
      <p:bldP spid="37" grpId="0"/>
      <p:bldP spid="60" grpId="0"/>
      <p:bldP spid="61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2102755" y="146312"/>
            <a:ext cx="9390857" cy="685800"/>
          </a:xfrm>
        </p:spPr>
        <p:txBody>
          <a:bodyPr>
            <a:noAutofit/>
          </a:bodyPr>
          <a:lstStyle/>
          <a:p>
            <a:r>
              <a:rPr lang="it-IT" altLang="it-IT" sz="2400" dirty="0"/>
              <a:t>Controllo della dinamica del semaforo con ingressi esterni:</a:t>
            </a:r>
            <a:br>
              <a:rPr lang="it-IT" altLang="it-IT" sz="2400" dirty="0"/>
            </a:br>
            <a:r>
              <a:rPr lang="it-IT" altLang="it-IT" sz="2400" dirty="0"/>
              <a:t> </a:t>
            </a:r>
            <a:r>
              <a:rPr lang="it-IT" altLang="it-IT" sz="2400" dirty="0">
                <a:solidFill>
                  <a:srgbClr val="FF0000"/>
                </a:solidFill>
              </a:rPr>
              <a:t>il reset sincrono</a:t>
            </a:r>
          </a:p>
        </p:txBody>
      </p:sp>
      <p:sp>
        <p:nvSpPr>
          <p:cNvPr id="63494" name="Text Box 18"/>
          <p:cNvSpPr txBox="1">
            <a:spLocks noChangeArrowheads="1"/>
          </p:cNvSpPr>
          <p:nvPr/>
        </p:nvSpPr>
        <p:spPr bwMode="auto">
          <a:xfrm>
            <a:off x="325074" y="4221571"/>
            <a:ext cx="6504485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190500"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indent="0">
              <a:spcBef>
                <a:spcPts val="600"/>
              </a:spcBef>
              <a:buNone/>
            </a:pPr>
            <a:r>
              <a:rPr lang="it-IT" alt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Abbiamo aggiunto un ingresso x1 che agisca come segue: </a:t>
            </a:r>
          </a:p>
          <a:p>
            <a:pPr marL="271463" indent="-1841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alt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Se , </a:t>
            </a:r>
            <a:r>
              <a:rPr lang="it-IT" altLang="it-IT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quando arriva il momento della transizione di stato</a:t>
            </a:r>
            <a:r>
              <a:rPr lang="it-IT" alt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e cioè </a:t>
            </a:r>
            <a:r>
              <a:rPr lang="it-IT" altLang="it-IT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corrispondenza del fronte positivo del clock, </a:t>
            </a:r>
            <a:r>
              <a:rPr lang="it-IT" alt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si ha x1=1, allora la rete va nello stato I  (cioè l’ultimo stato in cui il semaforo è rosso)</a:t>
            </a:r>
          </a:p>
          <a:p>
            <a:pPr marL="271463" indent="-1841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alt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analogamente, se </a:t>
            </a:r>
            <a:r>
              <a:rPr lang="it-IT" altLang="it-IT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corrispondenza del fronte positivo del clock </a:t>
            </a:r>
            <a:r>
              <a:rPr lang="it-IT" alt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si ha x1 = 0, il semaforo funziona con la stessa dinamica della slide precedente</a:t>
            </a:r>
          </a:p>
        </p:txBody>
      </p:sp>
      <p:grpSp>
        <p:nvGrpSpPr>
          <p:cNvPr id="63495" name="Group 19"/>
          <p:cNvGrpSpPr>
            <a:grpSpLocks/>
          </p:cNvGrpSpPr>
          <p:nvPr/>
        </p:nvGrpSpPr>
        <p:grpSpPr bwMode="auto">
          <a:xfrm>
            <a:off x="2083139" y="923314"/>
            <a:ext cx="6553200" cy="1144588"/>
            <a:chOff x="1344" y="623"/>
            <a:chExt cx="4128" cy="721"/>
          </a:xfrm>
        </p:grpSpPr>
        <p:sp>
          <p:nvSpPr>
            <p:cNvPr id="63549" name="Line 20"/>
            <p:cNvSpPr>
              <a:spLocks noChangeShapeType="1"/>
            </p:cNvSpPr>
            <p:nvPr/>
          </p:nvSpPr>
          <p:spPr bwMode="auto">
            <a:xfrm>
              <a:off x="1344" y="919"/>
              <a:ext cx="41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50" name="Text Box 21"/>
            <p:cNvSpPr txBox="1">
              <a:spLocks noChangeArrowheads="1"/>
            </p:cNvSpPr>
            <p:nvPr/>
          </p:nvSpPr>
          <p:spPr bwMode="auto">
            <a:xfrm>
              <a:off x="5202" y="911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it-IT" altLang="it-IT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551" name="Rectangle 22"/>
            <p:cNvSpPr>
              <a:spLocks noChangeArrowheads="1"/>
            </p:cNvSpPr>
            <p:nvPr/>
          </p:nvSpPr>
          <p:spPr bwMode="auto">
            <a:xfrm>
              <a:off x="1714" y="623"/>
              <a:ext cx="1074" cy="296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solidFill>
                    <a:schemeClr val="bg1"/>
                  </a:solidFill>
                  <a:latin typeface="Times New Roman" panose="02020603050405020304" pitchFamily="18" charset="0"/>
                </a:rPr>
                <a:t>V</a:t>
              </a:r>
              <a:endParaRPr lang="it-IT" altLang="it-IT" sz="32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552" name="Rectangle 23"/>
            <p:cNvSpPr>
              <a:spLocks noChangeArrowheads="1"/>
            </p:cNvSpPr>
            <p:nvPr/>
          </p:nvSpPr>
          <p:spPr bwMode="auto">
            <a:xfrm>
              <a:off x="2708" y="623"/>
              <a:ext cx="342" cy="2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63553" name="Rectangle 24"/>
            <p:cNvSpPr>
              <a:spLocks noChangeArrowheads="1"/>
            </p:cNvSpPr>
            <p:nvPr/>
          </p:nvSpPr>
          <p:spPr bwMode="auto">
            <a:xfrm>
              <a:off x="3050" y="623"/>
              <a:ext cx="982" cy="2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63554" name="Line 25"/>
            <p:cNvSpPr>
              <a:spLocks noChangeShapeType="1"/>
            </p:cNvSpPr>
            <p:nvPr/>
          </p:nvSpPr>
          <p:spPr bwMode="auto">
            <a:xfrm>
              <a:off x="4801" y="781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55" name="Rectangle 26"/>
            <p:cNvSpPr>
              <a:spLocks noChangeArrowheads="1"/>
            </p:cNvSpPr>
            <p:nvPr/>
          </p:nvSpPr>
          <p:spPr bwMode="auto">
            <a:xfrm>
              <a:off x="4032" y="623"/>
              <a:ext cx="981" cy="29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V</a:t>
              </a:r>
              <a:endParaRPr lang="it-IT" altLang="it-IT" sz="32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3556" name="Group 27"/>
            <p:cNvGrpSpPr>
              <a:grpSpLocks/>
            </p:cNvGrpSpPr>
            <p:nvPr/>
          </p:nvGrpSpPr>
          <p:grpSpPr bwMode="auto">
            <a:xfrm>
              <a:off x="1638" y="945"/>
              <a:ext cx="3375" cy="399"/>
              <a:chOff x="1638" y="945"/>
              <a:chExt cx="3375" cy="399"/>
            </a:xfrm>
          </p:grpSpPr>
          <p:grpSp>
            <p:nvGrpSpPr>
              <p:cNvPr id="63557" name="Group 28"/>
              <p:cNvGrpSpPr>
                <a:grpSpLocks/>
              </p:cNvGrpSpPr>
              <p:nvPr/>
            </p:nvGrpSpPr>
            <p:grpSpPr bwMode="auto">
              <a:xfrm>
                <a:off x="1638" y="945"/>
                <a:ext cx="2394" cy="399"/>
                <a:chOff x="1638" y="945"/>
                <a:chExt cx="2394" cy="399"/>
              </a:xfrm>
            </p:grpSpPr>
            <p:sp>
              <p:nvSpPr>
                <p:cNvPr id="63567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714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3568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716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3569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3050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3570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3384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3571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718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3572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686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3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73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3356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5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7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696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6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75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4032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3576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2048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3577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2382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3578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638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0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79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992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80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332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2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81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830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0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82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130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83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496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2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8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796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3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85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128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4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86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3458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5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87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776" y="1026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6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3558" name="Group 50"/>
              <p:cNvGrpSpPr>
                <a:grpSpLocks/>
              </p:cNvGrpSpPr>
              <p:nvPr/>
            </p:nvGrpSpPr>
            <p:grpSpPr bwMode="auto">
              <a:xfrm>
                <a:off x="4011" y="945"/>
                <a:ext cx="1002" cy="399"/>
                <a:chOff x="1638" y="945"/>
                <a:chExt cx="1002" cy="399"/>
              </a:xfrm>
            </p:grpSpPr>
            <p:sp>
              <p:nvSpPr>
                <p:cNvPr id="63559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2048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3560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2382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3561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638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7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62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1992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8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63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2332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9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64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830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dirty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 dirty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7</a:t>
                  </a:r>
                  <a:endParaRPr lang="en-GB" altLang="it-IT" sz="1600" dirty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65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130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8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66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2496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9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63496" name="Group 59"/>
          <p:cNvGrpSpPr>
            <a:grpSpLocks/>
          </p:cNvGrpSpPr>
          <p:nvPr/>
        </p:nvGrpSpPr>
        <p:grpSpPr bwMode="auto">
          <a:xfrm>
            <a:off x="455614" y="133790"/>
            <a:ext cx="962025" cy="1757362"/>
            <a:chOff x="871" y="2823"/>
            <a:chExt cx="606" cy="1107"/>
          </a:xfrm>
        </p:grpSpPr>
        <p:grpSp>
          <p:nvGrpSpPr>
            <p:cNvPr id="63498" name="Group 60"/>
            <p:cNvGrpSpPr>
              <a:grpSpLocks/>
            </p:cNvGrpSpPr>
            <p:nvPr/>
          </p:nvGrpSpPr>
          <p:grpSpPr bwMode="auto">
            <a:xfrm>
              <a:off x="871" y="3027"/>
              <a:ext cx="606" cy="863"/>
              <a:chOff x="871" y="3027"/>
              <a:chExt cx="606" cy="863"/>
            </a:xfrm>
          </p:grpSpPr>
          <p:grpSp>
            <p:nvGrpSpPr>
              <p:cNvPr id="63528" name="Group 61"/>
              <p:cNvGrpSpPr>
                <a:grpSpLocks/>
              </p:cNvGrpSpPr>
              <p:nvPr/>
            </p:nvGrpSpPr>
            <p:grpSpPr bwMode="auto">
              <a:xfrm>
                <a:off x="871" y="3027"/>
                <a:ext cx="606" cy="259"/>
                <a:chOff x="871" y="3027"/>
                <a:chExt cx="606" cy="259"/>
              </a:xfrm>
            </p:grpSpPr>
            <p:grpSp>
              <p:nvGrpSpPr>
                <p:cNvPr id="63543" name="Group 62"/>
                <p:cNvGrpSpPr>
                  <a:grpSpLocks/>
                </p:cNvGrpSpPr>
                <p:nvPr/>
              </p:nvGrpSpPr>
              <p:grpSpPr bwMode="auto">
                <a:xfrm>
                  <a:off x="871" y="3027"/>
                  <a:ext cx="113" cy="258"/>
                  <a:chOff x="871" y="3027"/>
                  <a:chExt cx="113" cy="258"/>
                </a:xfrm>
              </p:grpSpPr>
              <p:sp>
                <p:nvSpPr>
                  <p:cNvPr id="63547" name="Arc 63"/>
                  <p:cNvSpPr>
                    <a:spLocks/>
                  </p:cNvSpPr>
                  <p:nvPr/>
                </p:nvSpPr>
                <p:spPr bwMode="auto">
                  <a:xfrm>
                    <a:off x="897" y="3038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</a:path>
                      <a:path w="21600" h="43200" stroke="0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  <a:lnTo>
                          <a:pt x="21600" y="21600"/>
                        </a:lnTo>
                        <a:lnTo>
                          <a:pt x="21600" y="43200"/>
                        </a:lnTo>
                        <a:close/>
                      </a:path>
                    </a:pathLst>
                  </a:custGeom>
                  <a:solidFill>
                    <a:srgbClr val="FF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548" name="Freeform 64"/>
                  <p:cNvSpPr>
                    <a:spLocks/>
                  </p:cNvSpPr>
                  <p:nvPr/>
                </p:nvSpPr>
                <p:spPr bwMode="auto">
                  <a:xfrm>
                    <a:off x="871" y="3027"/>
                    <a:ext cx="113" cy="258"/>
                  </a:xfrm>
                  <a:custGeom>
                    <a:avLst/>
                    <a:gdLst>
                      <a:gd name="T0" fmla="*/ 15 w 224"/>
                      <a:gd name="T1" fmla="*/ 0 h 516"/>
                      <a:gd name="T2" fmla="*/ 0 w 224"/>
                      <a:gd name="T3" fmla="*/ 0 h 516"/>
                      <a:gd name="T4" fmla="*/ 2 w 224"/>
                      <a:gd name="T5" fmla="*/ 1 h 516"/>
                      <a:gd name="T6" fmla="*/ 3 w 224"/>
                      <a:gd name="T7" fmla="*/ 1 h 516"/>
                      <a:gd name="T8" fmla="*/ 4 w 224"/>
                      <a:gd name="T9" fmla="*/ 2 h 516"/>
                      <a:gd name="T10" fmla="*/ 4 w 224"/>
                      <a:gd name="T11" fmla="*/ 2 h 516"/>
                      <a:gd name="T12" fmla="*/ 5 w 224"/>
                      <a:gd name="T13" fmla="*/ 3 h 516"/>
                      <a:gd name="T14" fmla="*/ 6 w 224"/>
                      <a:gd name="T15" fmla="*/ 4 h 516"/>
                      <a:gd name="T16" fmla="*/ 6 w 224"/>
                      <a:gd name="T17" fmla="*/ 4 h 516"/>
                      <a:gd name="T18" fmla="*/ 7 w 224"/>
                      <a:gd name="T19" fmla="*/ 5 h 516"/>
                      <a:gd name="T20" fmla="*/ 7 w 224"/>
                      <a:gd name="T21" fmla="*/ 6 h 516"/>
                      <a:gd name="T22" fmla="*/ 8 w 224"/>
                      <a:gd name="T23" fmla="*/ 7 h 516"/>
                      <a:gd name="T24" fmla="*/ 8 w 224"/>
                      <a:gd name="T25" fmla="*/ 8 h 516"/>
                      <a:gd name="T26" fmla="*/ 8 w 224"/>
                      <a:gd name="T27" fmla="*/ 8 h 516"/>
                      <a:gd name="T28" fmla="*/ 9 w 224"/>
                      <a:gd name="T29" fmla="*/ 9 h 516"/>
                      <a:gd name="T30" fmla="*/ 11 w 224"/>
                      <a:gd name="T31" fmla="*/ 20 h 516"/>
                      <a:gd name="T32" fmla="*/ 12 w 224"/>
                      <a:gd name="T33" fmla="*/ 24 h 516"/>
                      <a:gd name="T34" fmla="*/ 12 w 224"/>
                      <a:gd name="T35" fmla="*/ 27 h 516"/>
                      <a:gd name="T36" fmla="*/ 13 w 224"/>
                      <a:gd name="T37" fmla="*/ 30 h 516"/>
                      <a:gd name="T38" fmla="*/ 14 w 224"/>
                      <a:gd name="T39" fmla="*/ 33 h 516"/>
                      <a:gd name="T40" fmla="*/ 15 w 224"/>
                      <a:gd name="T41" fmla="*/ 33 h 516"/>
                      <a:gd name="T42" fmla="*/ 15 w 224"/>
                      <a:gd name="T43" fmla="*/ 0 h 51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6">
                        <a:moveTo>
                          <a:pt x="222" y="0"/>
                        </a:moveTo>
                        <a:lnTo>
                          <a:pt x="0" y="0"/>
                        </a:lnTo>
                        <a:lnTo>
                          <a:pt x="25" y="7"/>
                        </a:lnTo>
                        <a:lnTo>
                          <a:pt x="39" y="14"/>
                        </a:lnTo>
                        <a:lnTo>
                          <a:pt x="50" y="21"/>
                        </a:lnTo>
                        <a:lnTo>
                          <a:pt x="63" y="29"/>
                        </a:lnTo>
                        <a:lnTo>
                          <a:pt x="74" y="39"/>
                        </a:lnTo>
                        <a:lnTo>
                          <a:pt x="83" y="49"/>
                        </a:lnTo>
                        <a:lnTo>
                          <a:pt x="93" y="61"/>
                        </a:lnTo>
                        <a:lnTo>
                          <a:pt x="99" y="71"/>
                        </a:lnTo>
                        <a:lnTo>
                          <a:pt x="105" y="84"/>
                        </a:lnTo>
                        <a:lnTo>
                          <a:pt x="112" y="97"/>
                        </a:lnTo>
                        <a:lnTo>
                          <a:pt x="119" y="113"/>
                        </a:lnTo>
                        <a:lnTo>
                          <a:pt x="123" y="126"/>
                        </a:lnTo>
                        <a:lnTo>
                          <a:pt x="129" y="140"/>
                        </a:lnTo>
                        <a:lnTo>
                          <a:pt x="165" y="309"/>
                        </a:lnTo>
                        <a:lnTo>
                          <a:pt x="179" y="379"/>
                        </a:lnTo>
                        <a:lnTo>
                          <a:pt x="188" y="426"/>
                        </a:lnTo>
                        <a:lnTo>
                          <a:pt x="199" y="473"/>
                        </a:lnTo>
                        <a:lnTo>
                          <a:pt x="215" y="516"/>
                        </a:lnTo>
                        <a:lnTo>
                          <a:pt x="224" y="516"/>
                        </a:lnTo>
                        <a:lnTo>
                          <a:pt x="22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3544" name="Group 65"/>
                <p:cNvGrpSpPr>
                  <a:grpSpLocks/>
                </p:cNvGrpSpPr>
                <p:nvPr/>
              </p:nvGrpSpPr>
              <p:grpSpPr bwMode="auto">
                <a:xfrm>
                  <a:off x="1365" y="3028"/>
                  <a:ext cx="112" cy="258"/>
                  <a:chOff x="1365" y="3028"/>
                  <a:chExt cx="112" cy="258"/>
                </a:xfrm>
              </p:grpSpPr>
              <p:sp>
                <p:nvSpPr>
                  <p:cNvPr id="63545" name="Arc 66"/>
                  <p:cNvSpPr>
                    <a:spLocks/>
                  </p:cNvSpPr>
                  <p:nvPr/>
                </p:nvSpPr>
                <p:spPr bwMode="auto">
                  <a:xfrm>
                    <a:off x="1369" y="3039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</a:path>
                      <a:path w="21600" h="432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546" name="Freeform 67"/>
                  <p:cNvSpPr>
                    <a:spLocks/>
                  </p:cNvSpPr>
                  <p:nvPr/>
                </p:nvSpPr>
                <p:spPr bwMode="auto">
                  <a:xfrm>
                    <a:off x="1365" y="3028"/>
                    <a:ext cx="112" cy="258"/>
                  </a:xfrm>
                  <a:custGeom>
                    <a:avLst/>
                    <a:gdLst>
                      <a:gd name="T0" fmla="*/ 1 w 224"/>
                      <a:gd name="T1" fmla="*/ 0 h 515"/>
                      <a:gd name="T2" fmla="*/ 14 w 224"/>
                      <a:gd name="T3" fmla="*/ 0 h 515"/>
                      <a:gd name="T4" fmla="*/ 13 w 224"/>
                      <a:gd name="T5" fmla="*/ 1 h 515"/>
                      <a:gd name="T6" fmla="*/ 12 w 224"/>
                      <a:gd name="T7" fmla="*/ 1 h 515"/>
                      <a:gd name="T8" fmla="*/ 11 w 224"/>
                      <a:gd name="T9" fmla="*/ 2 h 515"/>
                      <a:gd name="T10" fmla="*/ 11 w 224"/>
                      <a:gd name="T11" fmla="*/ 2 h 515"/>
                      <a:gd name="T12" fmla="*/ 10 w 224"/>
                      <a:gd name="T13" fmla="*/ 3 h 515"/>
                      <a:gd name="T14" fmla="*/ 9 w 224"/>
                      <a:gd name="T15" fmla="*/ 4 h 515"/>
                      <a:gd name="T16" fmla="*/ 9 w 224"/>
                      <a:gd name="T17" fmla="*/ 4 h 515"/>
                      <a:gd name="T18" fmla="*/ 8 w 224"/>
                      <a:gd name="T19" fmla="*/ 5 h 515"/>
                      <a:gd name="T20" fmla="*/ 8 w 224"/>
                      <a:gd name="T21" fmla="*/ 6 h 515"/>
                      <a:gd name="T22" fmla="*/ 7 w 224"/>
                      <a:gd name="T23" fmla="*/ 7 h 515"/>
                      <a:gd name="T24" fmla="*/ 7 w 224"/>
                      <a:gd name="T25" fmla="*/ 7 h 515"/>
                      <a:gd name="T26" fmla="*/ 7 w 224"/>
                      <a:gd name="T27" fmla="*/ 8 h 515"/>
                      <a:gd name="T28" fmla="*/ 6 w 224"/>
                      <a:gd name="T29" fmla="*/ 9 h 515"/>
                      <a:gd name="T30" fmla="*/ 4 w 224"/>
                      <a:gd name="T31" fmla="*/ 20 h 515"/>
                      <a:gd name="T32" fmla="*/ 3 w 224"/>
                      <a:gd name="T33" fmla="*/ 24 h 515"/>
                      <a:gd name="T34" fmla="*/ 3 w 224"/>
                      <a:gd name="T35" fmla="*/ 27 h 515"/>
                      <a:gd name="T36" fmla="*/ 2 w 224"/>
                      <a:gd name="T37" fmla="*/ 30 h 515"/>
                      <a:gd name="T38" fmla="*/ 1 w 224"/>
                      <a:gd name="T39" fmla="*/ 33 h 515"/>
                      <a:gd name="T40" fmla="*/ 0 w 224"/>
                      <a:gd name="T41" fmla="*/ 33 h 515"/>
                      <a:gd name="T42" fmla="*/ 1 w 224"/>
                      <a:gd name="T43" fmla="*/ 0 h 51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5">
                        <a:moveTo>
                          <a:pt x="2" y="0"/>
                        </a:moveTo>
                        <a:lnTo>
                          <a:pt x="224" y="0"/>
                        </a:lnTo>
                        <a:lnTo>
                          <a:pt x="199" y="6"/>
                        </a:lnTo>
                        <a:lnTo>
                          <a:pt x="186" y="13"/>
                        </a:lnTo>
                        <a:lnTo>
                          <a:pt x="174" y="20"/>
                        </a:lnTo>
                        <a:lnTo>
                          <a:pt x="161" y="29"/>
                        </a:lnTo>
                        <a:lnTo>
                          <a:pt x="150" y="39"/>
                        </a:lnTo>
                        <a:lnTo>
                          <a:pt x="141" y="49"/>
                        </a:lnTo>
                        <a:lnTo>
                          <a:pt x="131" y="60"/>
                        </a:lnTo>
                        <a:lnTo>
                          <a:pt x="126" y="70"/>
                        </a:lnTo>
                        <a:lnTo>
                          <a:pt x="119" y="83"/>
                        </a:lnTo>
                        <a:lnTo>
                          <a:pt x="112" y="97"/>
                        </a:lnTo>
                        <a:lnTo>
                          <a:pt x="106" y="112"/>
                        </a:lnTo>
                        <a:lnTo>
                          <a:pt x="101" y="126"/>
                        </a:lnTo>
                        <a:lnTo>
                          <a:pt x="96" y="139"/>
                        </a:lnTo>
                        <a:lnTo>
                          <a:pt x="59" y="308"/>
                        </a:lnTo>
                        <a:lnTo>
                          <a:pt x="45" y="378"/>
                        </a:lnTo>
                        <a:lnTo>
                          <a:pt x="37" y="425"/>
                        </a:lnTo>
                        <a:lnTo>
                          <a:pt x="25" y="472"/>
                        </a:lnTo>
                        <a:lnTo>
                          <a:pt x="9" y="515"/>
                        </a:lnTo>
                        <a:lnTo>
                          <a:pt x="0" y="515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63529" name="Group 68"/>
              <p:cNvGrpSpPr>
                <a:grpSpLocks/>
              </p:cNvGrpSpPr>
              <p:nvPr/>
            </p:nvGrpSpPr>
            <p:grpSpPr bwMode="auto">
              <a:xfrm>
                <a:off x="871" y="3631"/>
                <a:ext cx="606" cy="259"/>
                <a:chOff x="871" y="3631"/>
                <a:chExt cx="606" cy="259"/>
              </a:xfrm>
            </p:grpSpPr>
            <p:grpSp>
              <p:nvGrpSpPr>
                <p:cNvPr id="63537" name="Group 69"/>
                <p:cNvGrpSpPr>
                  <a:grpSpLocks/>
                </p:cNvGrpSpPr>
                <p:nvPr/>
              </p:nvGrpSpPr>
              <p:grpSpPr bwMode="auto">
                <a:xfrm>
                  <a:off x="871" y="3631"/>
                  <a:ext cx="113" cy="258"/>
                  <a:chOff x="871" y="3631"/>
                  <a:chExt cx="113" cy="258"/>
                </a:xfrm>
              </p:grpSpPr>
              <p:sp>
                <p:nvSpPr>
                  <p:cNvPr id="63541" name="Arc 70"/>
                  <p:cNvSpPr>
                    <a:spLocks/>
                  </p:cNvSpPr>
                  <p:nvPr/>
                </p:nvSpPr>
                <p:spPr bwMode="auto">
                  <a:xfrm>
                    <a:off x="897" y="3642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</a:path>
                      <a:path w="21600" h="43200" stroke="0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  <a:lnTo>
                          <a:pt x="21600" y="21600"/>
                        </a:lnTo>
                        <a:lnTo>
                          <a:pt x="21600" y="43200"/>
                        </a:lnTo>
                        <a:close/>
                      </a:path>
                    </a:pathLst>
                  </a:custGeom>
                  <a:solidFill>
                    <a:srgbClr val="00A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542" name="Freeform 71"/>
                  <p:cNvSpPr>
                    <a:spLocks/>
                  </p:cNvSpPr>
                  <p:nvPr/>
                </p:nvSpPr>
                <p:spPr bwMode="auto">
                  <a:xfrm>
                    <a:off x="871" y="3631"/>
                    <a:ext cx="113" cy="258"/>
                  </a:xfrm>
                  <a:custGeom>
                    <a:avLst/>
                    <a:gdLst>
                      <a:gd name="T0" fmla="*/ 15 w 224"/>
                      <a:gd name="T1" fmla="*/ 0 h 514"/>
                      <a:gd name="T2" fmla="*/ 0 w 224"/>
                      <a:gd name="T3" fmla="*/ 0 h 514"/>
                      <a:gd name="T4" fmla="*/ 2 w 224"/>
                      <a:gd name="T5" fmla="*/ 1 h 514"/>
                      <a:gd name="T6" fmla="*/ 3 w 224"/>
                      <a:gd name="T7" fmla="*/ 1 h 514"/>
                      <a:gd name="T8" fmla="*/ 4 w 224"/>
                      <a:gd name="T9" fmla="*/ 2 h 514"/>
                      <a:gd name="T10" fmla="*/ 4 w 224"/>
                      <a:gd name="T11" fmla="*/ 2 h 514"/>
                      <a:gd name="T12" fmla="*/ 5 w 224"/>
                      <a:gd name="T13" fmla="*/ 3 h 514"/>
                      <a:gd name="T14" fmla="*/ 6 w 224"/>
                      <a:gd name="T15" fmla="*/ 4 h 514"/>
                      <a:gd name="T16" fmla="*/ 6 w 224"/>
                      <a:gd name="T17" fmla="*/ 4 h 514"/>
                      <a:gd name="T18" fmla="*/ 7 w 224"/>
                      <a:gd name="T19" fmla="*/ 5 h 514"/>
                      <a:gd name="T20" fmla="*/ 7 w 224"/>
                      <a:gd name="T21" fmla="*/ 6 h 514"/>
                      <a:gd name="T22" fmla="*/ 8 w 224"/>
                      <a:gd name="T23" fmla="*/ 6 h 514"/>
                      <a:gd name="T24" fmla="*/ 8 w 224"/>
                      <a:gd name="T25" fmla="*/ 7 h 514"/>
                      <a:gd name="T26" fmla="*/ 8 w 224"/>
                      <a:gd name="T27" fmla="*/ 8 h 514"/>
                      <a:gd name="T28" fmla="*/ 9 w 224"/>
                      <a:gd name="T29" fmla="*/ 9 h 514"/>
                      <a:gd name="T30" fmla="*/ 11 w 224"/>
                      <a:gd name="T31" fmla="*/ 20 h 514"/>
                      <a:gd name="T32" fmla="*/ 12 w 224"/>
                      <a:gd name="T33" fmla="*/ 24 h 514"/>
                      <a:gd name="T34" fmla="*/ 12 w 224"/>
                      <a:gd name="T35" fmla="*/ 27 h 514"/>
                      <a:gd name="T36" fmla="*/ 13 w 224"/>
                      <a:gd name="T37" fmla="*/ 30 h 514"/>
                      <a:gd name="T38" fmla="*/ 14 w 224"/>
                      <a:gd name="T39" fmla="*/ 33 h 514"/>
                      <a:gd name="T40" fmla="*/ 15 w 224"/>
                      <a:gd name="T41" fmla="*/ 33 h 514"/>
                      <a:gd name="T42" fmla="*/ 15 w 224"/>
                      <a:gd name="T43" fmla="*/ 0 h 514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4">
                        <a:moveTo>
                          <a:pt x="222" y="0"/>
                        </a:moveTo>
                        <a:lnTo>
                          <a:pt x="0" y="0"/>
                        </a:lnTo>
                        <a:lnTo>
                          <a:pt x="25" y="7"/>
                        </a:lnTo>
                        <a:lnTo>
                          <a:pt x="39" y="13"/>
                        </a:lnTo>
                        <a:lnTo>
                          <a:pt x="50" y="20"/>
                        </a:lnTo>
                        <a:lnTo>
                          <a:pt x="63" y="29"/>
                        </a:lnTo>
                        <a:lnTo>
                          <a:pt x="74" y="39"/>
                        </a:lnTo>
                        <a:lnTo>
                          <a:pt x="83" y="49"/>
                        </a:lnTo>
                        <a:lnTo>
                          <a:pt x="93" y="59"/>
                        </a:lnTo>
                        <a:lnTo>
                          <a:pt x="99" y="69"/>
                        </a:lnTo>
                        <a:lnTo>
                          <a:pt x="105" y="82"/>
                        </a:lnTo>
                        <a:lnTo>
                          <a:pt x="112" y="96"/>
                        </a:lnTo>
                        <a:lnTo>
                          <a:pt x="119" y="111"/>
                        </a:lnTo>
                        <a:lnTo>
                          <a:pt x="123" y="125"/>
                        </a:lnTo>
                        <a:lnTo>
                          <a:pt x="129" y="138"/>
                        </a:lnTo>
                        <a:lnTo>
                          <a:pt x="165" y="308"/>
                        </a:lnTo>
                        <a:lnTo>
                          <a:pt x="179" y="379"/>
                        </a:lnTo>
                        <a:lnTo>
                          <a:pt x="188" y="424"/>
                        </a:lnTo>
                        <a:lnTo>
                          <a:pt x="199" y="471"/>
                        </a:lnTo>
                        <a:lnTo>
                          <a:pt x="215" y="514"/>
                        </a:lnTo>
                        <a:lnTo>
                          <a:pt x="224" y="514"/>
                        </a:lnTo>
                        <a:lnTo>
                          <a:pt x="22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3538" name="Group 72"/>
                <p:cNvGrpSpPr>
                  <a:grpSpLocks/>
                </p:cNvGrpSpPr>
                <p:nvPr/>
              </p:nvGrpSpPr>
              <p:grpSpPr bwMode="auto">
                <a:xfrm>
                  <a:off x="1365" y="3633"/>
                  <a:ext cx="112" cy="257"/>
                  <a:chOff x="1365" y="3633"/>
                  <a:chExt cx="112" cy="257"/>
                </a:xfrm>
              </p:grpSpPr>
              <p:sp>
                <p:nvSpPr>
                  <p:cNvPr id="63539" name="Arc 73"/>
                  <p:cNvSpPr>
                    <a:spLocks/>
                  </p:cNvSpPr>
                  <p:nvPr/>
                </p:nvSpPr>
                <p:spPr bwMode="auto">
                  <a:xfrm>
                    <a:off x="1369" y="3644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</a:path>
                      <a:path w="21600" h="432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00A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540" name="Freeform 74"/>
                  <p:cNvSpPr>
                    <a:spLocks/>
                  </p:cNvSpPr>
                  <p:nvPr/>
                </p:nvSpPr>
                <p:spPr bwMode="auto">
                  <a:xfrm>
                    <a:off x="1365" y="3633"/>
                    <a:ext cx="112" cy="257"/>
                  </a:xfrm>
                  <a:custGeom>
                    <a:avLst/>
                    <a:gdLst>
                      <a:gd name="T0" fmla="*/ 1 w 224"/>
                      <a:gd name="T1" fmla="*/ 0 h 515"/>
                      <a:gd name="T2" fmla="*/ 14 w 224"/>
                      <a:gd name="T3" fmla="*/ 0 h 515"/>
                      <a:gd name="T4" fmla="*/ 13 w 224"/>
                      <a:gd name="T5" fmla="*/ 0 h 515"/>
                      <a:gd name="T6" fmla="*/ 12 w 224"/>
                      <a:gd name="T7" fmla="*/ 0 h 515"/>
                      <a:gd name="T8" fmla="*/ 11 w 224"/>
                      <a:gd name="T9" fmla="*/ 1 h 515"/>
                      <a:gd name="T10" fmla="*/ 11 w 224"/>
                      <a:gd name="T11" fmla="*/ 1 h 515"/>
                      <a:gd name="T12" fmla="*/ 10 w 224"/>
                      <a:gd name="T13" fmla="*/ 2 h 515"/>
                      <a:gd name="T14" fmla="*/ 9 w 224"/>
                      <a:gd name="T15" fmla="*/ 3 h 515"/>
                      <a:gd name="T16" fmla="*/ 9 w 224"/>
                      <a:gd name="T17" fmla="*/ 3 h 515"/>
                      <a:gd name="T18" fmla="*/ 8 w 224"/>
                      <a:gd name="T19" fmla="*/ 4 h 515"/>
                      <a:gd name="T20" fmla="*/ 8 w 224"/>
                      <a:gd name="T21" fmla="*/ 5 h 515"/>
                      <a:gd name="T22" fmla="*/ 7 w 224"/>
                      <a:gd name="T23" fmla="*/ 6 h 515"/>
                      <a:gd name="T24" fmla="*/ 7 w 224"/>
                      <a:gd name="T25" fmla="*/ 7 h 515"/>
                      <a:gd name="T26" fmla="*/ 7 w 224"/>
                      <a:gd name="T27" fmla="*/ 7 h 515"/>
                      <a:gd name="T28" fmla="*/ 6 w 224"/>
                      <a:gd name="T29" fmla="*/ 8 h 515"/>
                      <a:gd name="T30" fmla="*/ 4 w 224"/>
                      <a:gd name="T31" fmla="*/ 19 h 515"/>
                      <a:gd name="T32" fmla="*/ 3 w 224"/>
                      <a:gd name="T33" fmla="*/ 23 h 515"/>
                      <a:gd name="T34" fmla="*/ 3 w 224"/>
                      <a:gd name="T35" fmla="*/ 26 h 515"/>
                      <a:gd name="T36" fmla="*/ 2 w 224"/>
                      <a:gd name="T37" fmla="*/ 29 h 515"/>
                      <a:gd name="T38" fmla="*/ 1 w 224"/>
                      <a:gd name="T39" fmla="*/ 32 h 515"/>
                      <a:gd name="T40" fmla="*/ 0 w 224"/>
                      <a:gd name="T41" fmla="*/ 32 h 515"/>
                      <a:gd name="T42" fmla="*/ 1 w 224"/>
                      <a:gd name="T43" fmla="*/ 0 h 51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5">
                        <a:moveTo>
                          <a:pt x="2" y="0"/>
                        </a:moveTo>
                        <a:lnTo>
                          <a:pt x="224" y="0"/>
                        </a:lnTo>
                        <a:lnTo>
                          <a:pt x="199" y="7"/>
                        </a:lnTo>
                        <a:lnTo>
                          <a:pt x="186" y="14"/>
                        </a:lnTo>
                        <a:lnTo>
                          <a:pt x="174" y="20"/>
                        </a:lnTo>
                        <a:lnTo>
                          <a:pt x="161" y="29"/>
                        </a:lnTo>
                        <a:lnTo>
                          <a:pt x="150" y="39"/>
                        </a:lnTo>
                        <a:lnTo>
                          <a:pt x="141" y="49"/>
                        </a:lnTo>
                        <a:lnTo>
                          <a:pt x="131" y="59"/>
                        </a:lnTo>
                        <a:lnTo>
                          <a:pt x="126" y="69"/>
                        </a:lnTo>
                        <a:lnTo>
                          <a:pt x="119" y="83"/>
                        </a:lnTo>
                        <a:lnTo>
                          <a:pt x="112" y="96"/>
                        </a:lnTo>
                        <a:lnTo>
                          <a:pt x="106" y="112"/>
                        </a:lnTo>
                        <a:lnTo>
                          <a:pt x="101" y="125"/>
                        </a:lnTo>
                        <a:lnTo>
                          <a:pt x="96" y="138"/>
                        </a:lnTo>
                        <a:lnTo>
                          <a:pt x="59" y="309"/>
                        </a:lnTo>
                        <a:lnTo>
                          <a:pt x="45" y="379"/>
                        </a:lnTo>
                        <a:lnTo>
                          <a:pt x="37" y="425"/>
                        </a:lnTo>
                        <a:lnTo>
                          <a:pt x="25" y="471"/>
                        </a:lnTo>
                        <a:lnTo>
                          <a:pt x="9" y="515"/>
                        </a:lnTo>
                        <a:lnTo>
                          <a:pt x="0" y="515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63530" name="Group 75"/>
              <p:cNvGrpSpPr>
                <a:grpSpLocks/>
              </p:cNvGrpSpPr>
              <p:nvPr/>
            </p:nvGrpSpPr>
            <p:grpSpPr bwMode="auto">
              <a:xfrm>
                <a:off x="871" y="3328"/>
                <a:ext cx="606" cy="259"/>
                <a:chOff x="871" y="3328"/>
                <a:chExt cx="606" cy="259"/>
              </a:xfrm>
            </p:grpSpPr>
            <p:grpSp>
              <p:nvGrpSpPr>
                <p:cNvPr id="63531" name="Group 76"/>
                <p:cNvGrpSpPr>
                  <a:grpSpLocks/>
                </p:cNvGrpSpPr>
                <p:nvPr/>
              </p:nvGrpSpPr>
              <p:grpSpPr bwMode="auto">
                <a:xfrm>
                  <a:off x="871" y="3328"/>
                  <a:ext cx="113" cy="258"/>
                  <a:chOff x="871" y="3328"/>
                  <a:chExt cx="113" cy="258"/>
                </a:xfrm>
              </p:grpSpPr>
              <p:sp>
                <p:nvSpPr>
                  <p:cNvPr id="63535" name="Arc 77"/>
                  <p:cNvSpPr>
                    <a:spLocks/>
                  </p:cNvSpPr>
                  <p:nvPr/>
                </p:nvSpPr>
                <p:spPr bwMode="auto">
                  <a:xfrm>
                    <a:off x="897" y="3339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</a:path>
                      <a:path w="21600" h="43200" stroke="0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  <a:lnTo>
                          <a:pt x="21600" y="21600"/>
                        </a:lnTo>
                        <a:lnTo>
                          <a:pt x="21600" y="43200"/>
                        </a:lnTo>
                        <a:close/>
                      </a:path>
                    </a:pathLst>
                  </a:custGeom>
                  <a:solidFill>
                    <a:srgbClr val="E0E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536" name="Freeform 78"/>
                  <p:cNvSpPr>
                    <a:spLocks/>
                  </p:cNvSpPr>
                  <p:nvPr/>
                </p:nvSpPr>
                <p:spPr bwMode="auto">
                  <a:xfrm>
                    <a:off x="871" y="3328"/>
                    <a:ext cx="113" cy="258"/>
                  </a:xfrm>
                  <a:custGeom>
                    <a:avLst/>
                    <a:gdLst>
                      <a:gd name="T0" fmla="*/ 15 w 224"/>
                      <a:gd name="T1" fmla="*/ 0 h 516"/>
                      <a:gd name="T2" fmla="*/ 0 w 224"/>
                      <a:gd name="T3" fmla="*/ 0 h 516"/>
                      <a:gd name="T4" fmla="*/ 2 w 224"/>
                      <a:gd name="T5" fmla="*/ 1 h 516"/>
                      <a:gd name="T6" fmla="*/ 3 w 224"/>
                      <a:gd name="T7" fmla="*/ 1 h 516"/>
                      <a:gd name="T8" fmla="*/ 4 w 224"/>
                      <a:gd name="T9" fmla="*/ 2 h 516"/>
                      <a:gd name="T10" fmla="*/ 4 w 224"/>
                      <a:gd name="T11" fmla="*/ 2 h 516"/>
                      <a:gd name="T12" fmla="*/ 5 w 224"/>
                      <a:gd name="T13" fmla="*/ 3 h 516"/>
                      <a:gd name="T14" fmla="*/ 6 w 224"/>
                      <a:gd name="T15" fmla="*/ 4 h 516"/>
                      <a:gd name="T16" fmla="*/ 6 w 224"/>
                      <a:gd name="T17" fmla="*/ 4 h 516"/>
                      <a:gd name="T18" fmla="*/ 7 w 224"/>
                      <a:gd name="T19" fmla="*/ 5 h 516"/>
                      <a:gd name="T20" fmla="*/ 7 w 224"/>
                      <a:gd name="T21" fmla="*/ 6 h 516"/>
                      <a:gd name="T22" fmla="*/ 8 w 224"/>
                      <a:gd name="T23" fmla="*/ 7 h 516"/>
                      <a:gd name="T24" fmla="*/ 8 w 224"/>
                      <a:gd name="T25" fmla="*/ 7 h 516"/>
                      <a:gd name="T26" fmla="*/ 8 w 224"/>
                      <a:gd name="T27" fmla="*/ 8 h 516"/>
                      <a:gd name="T28" fmla="*/ 9 w 224"/>
                      <a:gd name="T29" fmla="*/ 9 h 516"/>
                      <a:gd name="T30" fmla="*/ 11 w 224"/>
                      <a:gd name="T31" fmla="*/ 20 h 516"/>
                      <a:gd name="T32" fmla="*/ 12 w 224"/>
                      <a:gd name="T33" fmla="*/ 24 h 516"/>
                      <a:gd name="T34" fmla="*/ 12 w 224"/>
                      <a:gd name="T35" fmla="*/ 27 h 516"/>
                      <a:gd name="T36" fmla="*/ 13 w 224"/>
                      <a:gd name="T37" fmla="*/ 30 h 516"/>
                      <a:gd name="T38" fmla="*/ 14 w 224"/>
                      <a:gd name="T39" fmla="*/ 33 h 516"/>
                      <a:gd name="T40" fmla="*/ 15 w 224"/>
                      <a:gd name="T41" fmla="*/ 33 h 516"/>
                      <a:gd name="T42" fmla="*/ 15 w 224"/>
                      <a:gd name="T43" fmla="*/ 0 h 51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6">
                        <a:moveTo>
                          <a:pt x="222" y="0"/>
                        </a:moveTo>
                        <a:lnTo>
                          <a:pt x="0" y="0"/>
                        </a:lnTo>
                        <a:lnTo>
                          <a:pt x="25" y="7"/>
                        </a:lnTo>
                        <a:lnTo>
                          <a:pt x="39" y="13"/>
                        </a:lnTo>
                        <a:lnTo>
                          <a:pt x="50" y="20"/>
                        </a:lnTo>
                        <a:lnTo>
                          <a:pt x="63" y="29"/>
                        </a:lnTo>
                        <a:lnTo>
                          <a:pt x="74" y="39"/>
                        </a:lnTo>
                        <a:lnTo>
                          <a:pt x="83" y="49"/>
                        </a:lnTo>
                        <a:lnTo>
                          <a:pt x="93" y="60"/>
                        </a:lnTo>
                        <a:lnTo>
                          <a:pt x="99" y="70"/>
                        </a:lnTo>
                        <a:lnTo>
                          <a:pt x="105" y="83"/>
                        </a:lnTo>
                        <a:lnTo>
                          <a:pt x="112" y="97"/>
                        </a:lnTo>
                        <a:lnTo>
                          <a:pt x="119" y="112"/>
                        </a:lnTo>
                        <a:lnTo>
                          <a:pt x="123" y="126"/>
                        </a:lnTo>
                        <a:lnTo>
                          <a:pt x="129" y="139"/>
                        </a:lnTo>
                        <a:lnTo>
                          <a:pt x="165" y="308"/>
                        </a:lnTo>
                        <a:lnTo>
                          <a:pt x="179" y="379"/>
                        </a:lnTo>
                        <a:lnTo>
                          <a:pt x="188" y="425"/>
                        </a:lnTo>
                        <a:lnTo>
                          <a:pt x="199" y="472"/>
                        </a:lnTo>
                        <a:lnTo>
                          <a:pt x="215" y="516"/>
                        </a:lnTo>
                        <a:lnTo>
                          <a:pt x="224" y="516"/>
                        </a:lnTo>
                        <a:lnTo>
                          <a:pt x="22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3532" name="Group 79"/>
                <p:cNvGrpSpPr>
                  <a:grpSpLocks/>
                </p:cNvGrpSpPr>
                <p:nvPr/>
              </p:nvGrpSpPr>
              <p:grpSpPr bwMode="auto">
                <a:xfrm>
                  <a:off x="1365" y="3330"/>
                  <a:ext cx="112" cy="257"/>
                  <a:chOff x="1365" y="3330"/>
                  <a:chExt cx="112" cy="257"/>
                </a:xfrm>
              </p:grpSpPr>
              <p:sp>
                <p:nvSpPr>
                  <p:cNvPr id="63533" name="Arc 80"/>
                  <p:cNvSpPr>
                    <a:spLocks/>
                  </p:cNvSpPr>
                  <p:nvPr/>
                </p:nvSpPr>
                <p:spPr bwMode="auto">
                  <a:xfrm>
                    <a:off x="1369" y="3341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</a:path>
                      <a:path w="21600" h="432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E0E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534" name="Freeform 81"/>
                  <p:cNvSpPr>
                    <a:spLocks/>
                  </p:cNvSpPr>
                  <p:nvPr/>
                </p:nvSpPr>
                <p:spPr bwMode="auto">
                  <a:xfrm>
                    <a:off x="1365" y="3330"/>
                    <a:ext cx="112" cy="257"/>
                  </a:xfrm>
                  <a:custGeom>
                    <a:avLst/>
                    <a:gdLst>
                      <a:gd name="T0" fmla="*/ 1 w 224"/>
                      <a:gd name="T1" fmla="*/ 0 h 516"/>
                      <a:gd name="T2" fmla="*/ 14 w 224"/>
                      <a:gd name="T3" fmla="*/ 0 h 516"/>
                      <a:gd name="T4" fmla="*/ 13 w 224"/>
                      <a:gd name="T5" fmla="*/ 0 h 516"/>
                      <a:gd name="T6" fmla="*/ 12 w 224"/>
                      <a:gd name="T7" fmla="*/ 0 h 516"/>
                      <a:gd name="T8" fmla="*/ 11 w 224"/>
                      <a:gd name="T9" fmla="*/ 1 h 516"/>
                      <a:gd name="T10" fmla="*/ 11 w 224"/>
                      <a:gd name="T11" fmla="*/ 1 h 516"/>
                      <a:gd name="T12" fmla="*/ 10 w 224"/>
                      <a:gd name="T13" fmla="*/ 2 h 516"/>
                      <a:gd name="T14" fmla="*/ 9 w 224"/>
                      <a:gd name="T15" fmla="*/ 3 h 516"/>
                      <a:gd name="T16" fmla="*/ 9 w 224"/>
                      <a:gd name="T17" fmla="*/ 3 h 516"/>
                      <a:gd name="T18" fmla="*/ 8 w 224"/>
                      <a:gd name="T19" fmla="*/ 4 h 516"/>
                      <a:gd name="T20" fmla="*/ 8 w 224"/>
                      <a:gd name="T21" fmla="*/ 5 h 516"/>
                      <a:gd name="T22" fmla="*/ 7 w 224"/>
                      <a:gd name="T23" fmla="*/ 6 h 516"/>
                      <a:gd name="T24" fmla="*/ 7 w 224"/>
                      <a:gd name="T25" fmla="*/ 7 h 516"/>
                      <a:gd name="T26" fmla="*/ 7 w 224"/>
                      <a:gd name="T27" fmla="*/ 7 h 516"/>
                      <a:gd name="T28" fmla="*/ 6 w 224"/>
                      <a:gd name="T29" fmla="*/ 8 h 516"/>
                      <a:gd name="T30" fmla="*/ 4 w 224"/>
                      <a:gd name="T31" fmla="*/ 19 h 516"/>
                      <a:gd name="T32" fmla="*/ 3 w 224"/>
                      <a:gd name="T33" fmla="*/ 23 h 516"/>
                      <a:gd name="T34" fmla="*/ 3 w 224"/>
                      <a:gd name="T35" fmla="*/ 26 h 516"/>
                      <a:gd name="T36" fmla="*/ 2 w 224"/>
                      <a:gd name="T37" fmla="*/ 29 h 516"/>
                      <a:gd name="T38" fmla="*/ 1 w 224"/>
                      <a:gd name="T39" fmla="*/ 32 h 516"/>
                      <a:gd name="T40" fmla="*/ 0 w 224"/>
                      <a:gd name="T41" fmla="*/ 32 h 516"/>
                      <a:gd name="T42" fmla="*/ 1 w 224"/>
                      <a:gd name="T43" fmla="*/ 0 h 51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6">
                        <a:moveTo>
                          <a:pt x="2" y="0"/>
                        </a:moveTo>
                        <a:lnTo>
                          <a:pt x="224" y="0"/>
                        </a:lnTo>
                        <a:lnTo>
                          <a:pt x="199" y="7"/>
                        </a:lnTo>
                        <a:lnTo>
                          <a:pt x="186" y="14"/>
                        </a:lnTo>
                        <a:lnTo>
                          <a:pt x="174" y="20"/>
                        </a:lnTo>
                        <a:lnTo>
                          <a:pt x="161" y="29"/>
                        </a:lnTo>
                        <a:lnTo>
                          <a:pt x="150" y="39"/>
                        </a:lnTo>
                        <a:lnTo>
                          <a:pt x="141" y="49"/>
                        </a:lnTo>
                        <a:lnTo>
                          <a:pt x="131" y="60"/>
                        </a:lnTo>
                        <a:lnTo>
                          <a:pt x="126" y="70"/>
                        </a:lnTo>
                        <a:lnTo>
                          <a:pt x="119" y="84"/>
                        </a:lnTo>
                        <a:lnTo>
                          <a:pt x="112" y="97"/>
                        </a:lnTo>
                        <a:lnTo>
                          <a:pt x="106" y="113"/>
                        </a:lnTo>
                        <a:lnTo>
                          <a:pt x="101" y="126"/>
                        </a:lnTo>
                        <a:lnTo>
                          <a:pt x="96" y="140"/>
                        </a:lnTo>
                        <a:lnTo>
                          <a:pt x="59" y="309"/>
                        </a:lnTo>
                        <a:lnTo>
                          <a:pt x="45" y="379"/>
                        </a:lnTo>
                        <a:lnTo>
                          <a:pt x="37" y="426"/>
                        </a:lnTo>
                        <a:lnTo>
                          <a:pt x="25" y="472"/>
                        </a:lnTo>
                        <a:lnTo>
                          <a:pt x="9" y="516"/>
                        </a:lnTo>
                        <a:lnTo>
                          <a:pt x="0" y="516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grpSp>
          <p:nvGrpSpPr>
            <p:cNvPr id="63499" name="Group 82"/>
            <p:cNvGrpSpPr>
              <a:grpSpLocks/>
            </p:cNvGrpSpPr>
            <p:nvPr/>
          </p:nvGrpSpPr>
          <p:grpSpPr bwMode="auto">
            <a:xfrm>
              <a:off x="1058" y="2823"/>
              <a:ext cx="231" cy="175"/>
              <a:chOff x="1058" y="2823"/>
              <a:chExt cx="231" cy="175"/>
            </a:xfrm>
          </p:grpSpPr>
          <p:sp>
            <p:nvSpPr>
              <p:cNvPr id="63526" name="Freeform 83"/>
              <p:cNvSpPr>
                <a:spLocks/>
              </p:cNvSpPr>
              <p:nvPr/>
            </p:nvSpPr>
            <p:spPr bwMode="auto">
              <a:xfrm>
                <a:off x="1058" y="2823"/>
                <a:ext cx="231" cy="175"/>
              </a:xfrm>
              <a:custGeom>
                <a:avLst/>
                <a:gdLst>
                  <a:gd name="T0" fmla="*/ 9 w 463"/>
                  <a:gd name="T1" fmla="*/ 22 h 349"/>
                  <a:gd name="T2" fmla="*/ 9 w 463"/>
                  <a:gd name="T3" fmla="*/ 17 h 349"/>
                  <a:gd name="T4" fmla="*/ 3 w 463"/>
                  <a:gd name="T5" fmla="*/ 17 h 349"/>
                  <a:gd name="T6" fmla="*/ 2 w 463"/>
                  <a:gd name="T7" fmla="*/ 17 h 349"/>
                  <a:gd name="T8" fmla="*/ 2 w 463"/>
                  <a:gd name="T9" fmla="*/ 17 h 349"/>
                  <a:gd name="T10" fmla="*/ 1 w 463"/>
                  <a:gd name="T11" fmla="*/ 17 h 349"/>
                  <a:gd name="T12" fmla="*/ 1 w 463"/>
                  <a:gd name="T13" fmla="*/ 16 h 349"/>
                  <a:gd name="T14" fmla="*/ 0 w 463"/>
                  <a:gd name="T15" fmla="*/ 16 h 349"/>
                  <a:gd name="T16" fmla="*/ 0 w 463"/>
                  <a:gd name="T17" fmla="*/ 15 h 349"/>
                  <a:gd name="T18" fmla="*/ 0 w 463"/>
                  <a:gd name="T19" fmla="*/ 15 h 349"/>
                  <a:gd name="T20" fmla="*/ 0 w 463"/>
                  <a:gd name="T21" fmla="*/ 14 h 349"/>
                  <a:gd name="T22" fmla="*/ 0 w 463"/>
                  <a:gd name="T23" fmla="*/ 14 h 349"/>
                  <a:gd name="T24" fmla="*/ 0 w 463"/>
                  <a:gd name="T25" fmla="*/ 13 h 349"/>
                  <a:gd name="T26" fmla="*/ 0 w 463"/>
                  <a:gd name="T27" fmla="*/ 12 h 349"/>
                  <a:gd name="T28" fmla="*/ 0 w 463"/>
                  <a:gd name="T29" fmla="*/ 12 h 349"/>
                  <a:gd name="T30" fmla="*/ 1 w 463"/>
                  <a:gd name="T31" fmla="*/ 11 h 349"/>
                  <a:gd name="T32" fmla="*/ 1 w 463"/>
                  <a:gd name="T33" fmla="*/ 10 h 349"/>
                  <a:gd name="T34" fmla="*/ 2 w 463"/>
                  <a:gd name="T35" fmla="*/ 10 h 349"/>
                  <a:gd name="T36" fmla="*/ 2 w 463"/>
                  <a:gd name="T37" fmla="*/ 10 h 349"/>
                  <a:gd name="T38" fmla="*/ 3 w 463"/>
                  <a:gd name="T39" fmla="*/ 9 h 349"/>
                  <a:gd name="T40" fmla="*/ 9 w 463"/>
                  <a:gd name="T41" fmla="*/ 9 h 349"/>
                  <a:gd name="T42" fmla="*/ 9 w 463"/>
                  <a:gd name="T43" fmla="*/ 5 h 349"/>
                  <a:gd name="T44" fmla="*/ 9 w 463"/>
                  <a:gd name="T45" fmla="*/ 5 h 349"/>
                  <a:gd name="T46" fmla="*/ 9 w 463"/>
                  <a:gd name="T47" fmla="*/ 4 h 349"/>
                  <a:gd name="T48" fmla="*/ 10 w 463"/>
                  <a:gd name="T49" fmla="*/ 3 h 349"/>
                  <a:gd name="T50" fmla="*/ 10 w 463"/>
                  <a:gd name="T51" fmla="*/ 2 h 349"/>
                  <a:gd name="T52" fmla="*/ 11 w 463"/>
                  <a:gd name="T53" fmla="*/ 2 h 349"/>
                  <a:gd name="T54" fmla="*/ 12 w 463"/>
                  <a:gd name="T55" fmla="*/ 1 h 349"/>
                  <a:gd name="T56" fmla="*/ 12 w 463"/>
                  <a:gd name="T57" fmla="*/ 1 h 349"/>
                  <a:gd name="T58" fmla="*/ 13 w 463"/>
                  <a:gd name="T59" fmla="*/ 1 h 349"/>
                  <a:gd name="T60" fmla="*/ 14 w 463"/>
                  <a:gd name="T61" fmla="*/ 0 h 349"/>
                  <a:gd name="T62" fmla="*/ 15 w 463"/>
                  <a:gd name="T63" fmla="*/ 0 h 349"/>
                  <a:gd name="T64" fmla="*/ 16 w 463"/>
                  <a:gd name="T65" fmla="*/ 1 h 349"/>
                  <a:gd name="T66" fmla="*/ 16 w 463"/>
                  <a:gd name="T67" fmla="*/ 1 h 349"/>
                  <a:gd name="T68" fmla="*/ 17 w 463"/>
                  <a:gd name="T69" fmla="*/ 1 h 349"/>
                  <a:gd name="T70" fmla="*/ 18 w 463"/>
                  <a:gd name="T71" fmla="*/ 2 h 349"/>
                  <a:gd name="T72" fmla="*/ 18 w 463"/>
                  <a:gd name="T73" fmla="*/ 3 h 349"/>
                  <a:gd name="T74" fmla="*/ 19 w 463"/>
                  <a:gd name="T75" fmla="*/ 3 h 349"/>
                  <a:gd name="T76" fmla="*/ 19 w 463"/>
                  <a:gd name="T77" fmla="*/ 4 h 349"/>
                  <a:gd name="T78" fmla="*/ 19 w 463"/>
                  <a:gd name="T79" fmla="*/ 5 h 349"/>
                  <a:gd name="T80" fmla="*/ 20 w 463"/>
                  <a:gd name="T81" fmla="*/ 5 h 349"/>
                  <a:gd name="T82" fmla="*/ 20 w 463"/>
                  <a:gd name="T83" fmla="*/ 9 h 349"/>
                  <a:gd name="T84" fmla="*/ 25 w 463"/>
                  <a:gd name="T85" fmla="*/ 9 h 349"/>
                  <a:gd name="T86" fmla="*/ 26 w 463"/>
                  <a:gd name="T87" fmla="*/ 10 h 349"/>
                  <a:gd name="T88" fmla="*/ 26 w 463"/>
                  <a:gd name="T89" fmla="*/ 10 h 349"/>
                  <a:gd name="T90" fmla="*/ 27 w 463"/>
                  <a:gd name="T91" fmla="*/ 10 h 349"/>
                  <a:gd name="T92" fmla="*/ 27 w 463"/>
                  <a:gd name="T93" fmla="*/ 11 h 349"/>
                  <a:gd name="T94" fmla="*/ 28 w 463"/>
                  <a:gd name="T95" fmla="*/ 11 h 349"/>
                  <a:gd name="T96" fmla="*/ 28 w 463"/>
                  <a:gd name="T97" fmla="*/ 12 h 349"/>
                  <a:gd name="T98" fmla="*/ 28 w 463"/>
                  <a:gd name="T99" fmla="*/ 13 h 349"/>
                  <a:gd name="T100" fmla="*/ 28 w 463"/>
                  <a:gd name="T101" fmla="*/ 13 h 349"/>
                  <a:gd name="T102" fmla="*/ 28 w 463"/>
                  <a:gd name="T103" fmla="*/ 14 h 349"/>
                  <a:gd name="T104" fmla="*/ 28 w 463"/>
                  <a:gd name="T105" fmla="*/ 15 h 349"/>
                  <a:gd name="T106" fmla="*/ 28 w 463"/>
                  <a:gd name="T107" fmla="*/ 15 h 349"/>
                  <a:gd name="T108" fmla="*/ 27 w 463"/>
                  <a:gd name="T109" fmla="*/ 16 h 349"/>
                  <a:gd name="T110" fmla="*/ 27 w 463"/>
                  <a:gd name="T111" fmla="*/ 17 h 349"/>
                  <a:gd name="T112" fmla="*/ 26 w 463"/>
                  <a:gd name="T113" fmla="*/ 17 h 349"/>
                  <a:gd name="T114" fmla="*/ 25 w 463"/>
                  <a:gd name="T115" fmla="*/ 17 h 349"/>
                  <a:gd name="T116" fmla="*/ 20 w 463"/>
                  <a:gd name="T117" fmla="*/ 17 h 349"/>
                  <a:gd name="T118" fmla="*/ 20 w 463"/>
                  <a:gd name="T119" fmla="*/ 22 h 349"/>
                  <a:gd name="T120" fmla="*/ 9 w 463"/>
                  <a:gd name="T121" fmla="*/ 22 h 34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63" h="349">
                    <a:moveTo>
                      <a:pt x="148" y="347"/>
                    </a:moveTo>
                    <a:lnTo>
                      <a:pt x="148" y="271"/>
                    </a:lnTo>
                    <a:lnTo>
                      <a:pt x="57" y="271"/>
                    </a:lnTo>
                    <a:lnTo>
                      <a:pt x="47" y="267"/>
                    </a:lnTo>
                    <a:lnTo>
                      <a:pt x="38" y="265"/>
                    </a:lnTo>
                    <a:lnTo>
                      <a:pt x="29" y="259"/>
                    </a:lnTo>
                    <a:lnTo>
                      <a:pt x="20" y="253"/>
                    </a:lnTo>
                    <a:lnTo>
                      <a:pt x="12" y="245"/>
                    </a:lnTo>
                    <a:lnTo>
                      <a:pt x="7" y="236"/>
                    </a:lnTo>
                    <a:lnTo>
                      <a:pt x="3" y="229"/>
                    </a:lnTo>
                    <a:lnTo>
                      <a:pt x="0" y="219"/>
                    </a:lnTo>
                    <a:lnTo>
                      <a:pt x="0" y="209"/>
                    </a:lnTo>
                    <a:lnTo>
                      <a:pt x="0" y="199"/>
                    </a:lnTo>
                    <a:lnTo>
                      <a:pt x="3" y="188"/>
                    </a:lnTo>
                    <a:lnTo>
                      <a:pt x="10" y="177"/>
                    </a:lnTo>
                    <a:lnTo>
                      <a:pt x="18" y="167"/>
                    </a:lnTo>
                    <a:lnTo>
                      <a:pt x="27" y="158"/>
                    </a:lnTo>
                    <a:lnTo>
                      <a:pt x="38" y="150"/>
                    </a:lnTo>
                    <a:lnTo>
                      <a:pt x="46" y="145"/>
                    </a:lnTo>
                    <a:lnTo>
                      <a:pt x="56" y="141"/>
                    </a:lnTo>
                    <a:lnTo>
                      <a:pt x="150" y="141"/>
                    </a:lnTo>
                    <a:lnTo>
                      <a:pt x="150" y="73"/>
                    </a:lnTo>
                    <a:lnTo>
                      <a:pt x="154" y="65"/>
                    </a:lnTo>
                    <a:lnTo>
                      <a:pt x="159" y="53"/>
                    </a:lnTo>
                    <a:lnTo>
                      <a:pt x="165" y="43"/>
                    </a:lnTo>
                    <a:lnTo>
                      <a:pt x="174" y="32"/>
                    </a:lnTo>
                    <a:lnTo>
                      <a:pt x="184" y="22"/>
                    </a:lnTo>
                    <a:lnTo>
                      <a:pt x="194" y="14"/>
                    </a:lnTo>
                    <a:lnTo>
                      <a:pt x="202" y="9"/>
                    </a:lnTo>
                    <a:lnTo>
                      <a:pt x="215" y="3"/>
                    </a:lnTo>
                    <a:lnTo>
                      <a:pt x="228" y="0"/>
                    </a:lnTo>
                    <a:lnTo>
                      <a:pt x="241" y="0"/>
                    </a:lnTo>
                    <a:lnTo>
                      <a:pt x="256" y="2"/>
                    </a:lnTo>
                    <a:lnTo>
                      <a:pt x="268" y="8"/>
                    </a:lnTo>
                    <a:lnTo>
                      <a:pt x="278" y="13"/>
                    </a:lnTo>
                    <a:lnTo>
                      <a:pt x="289" y="22"/>
                    </a:lnTo>
                    <a:lnTo>
                      <a:pt x="301" y="33"/>
                    </a:lnTo>
                    <a:lnTo>
                      <a:pt x="310" y="43"/>
                    </a:lnTo>
                    <a:lnTo>
                      <a:pt x="315" y="53"/>
                    </a:lnTo>
                    <a:lnTo>
                      <a:pt x="319" y="65"/>
                    </a:lnTo>
                    <a:lnTo>
                      <a:pt x="321" y="78"/>
                    </a:lnTo>
                    <a:lnTo>
                      <a:pt x="321" y="140"/>
                    </a:lnTo>
                    <a:lnTo>
                      <a:pt x="410" y="140"/>
                    </a:lnTo>
                    <a:lnTo>
                      <a:pt x="420" y="145"/>
                    </a:lnTo>
                    <a:lnTo>
                      <a:pt x="429" y="150"/>
                    </a:lnTo>
                    <a:lnTo>
                      <a:pt x="438" y="157"/>
                    </a:lnTo>
                    <a:lnTo>
                      <a:pt x="447" y="166"/>
                    </a:lnTo>
                    <a:lnTo>
                      <a:pt x="454" y="175"/>
                    </a:lnTo>
                    <a:lnTo>
                      <a:pt x="459" y="185"/>
                    </a:lnTo>
                    <a:lnTo>
                      <a:pt x="461" y="196"/>
                    </a:lnTo>
                    <a:lnTo>
                      <a:pt x="463" y="206"/>
                    </a:lnTo>
                    <a:lnTo>
                      <a:pt x="463" y="218"/>
                    </a:lnTo>
                    <a:lnTo>
                      <a:pt x="459" y="228"/>
                    </a:lnTo>
                    <a:lnTo>
                      <a:pt x="454" y="239"/>
                    </a:lnTo>
                    <a:lnTo>
                      <a:pt x="447" y="248"/>
                    </a:lnTo>
                    <a:lnTo>
                      <a:pt x="439" y="257"/>
                    </a:lnTo>
                    <a:lnTo>
                      <a:pt x="429" y="263"/>
                    </a:lnTo>
                    <a:lnTo>
                      <a:pt x="409" y="271"/>
                    </a:lnTo>
                    <a:lnTo>
                      <a:pt x="321" y="271"/>
                    </a:lnTo>
                    <a:lnTo>
                      <a:pt x="321" y="349"/>
                    </a:lnTo>
                    <a:lnTo>
                      <a:pt x="148" y="347"/>
                    </a:lnTo>
                    <a:close/>
                  </a:path>
                </a:pathLst>
              </a:custGeom>
              <a:solidFill>
                <a:srgbClr val="E0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3527" name="Oval 84"/>
              <p:cNvSpPr>
                <a:spLocks noChangeArrowheads="1"/>
              </p:cNvSpPr>
              <p:nvPr/>
            </p:nvSpPr>
            <p:spPr bwMode="auto">
              <a:xfrm>
                <a:off x="1142" y="2895"/>
                <a:ext cx="66" cy="66"/>
              </a:xfrm>
              <a:prstGeom prst="ellipse">
                <a:avLst/>
              </a:prstGeom>
              <a:solidFill>
                <a:srgbClr val="FFA04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3500" name="Rectangle 85"/>
            <p:cNvSpPr>
              <a:spLocks noChangeArrowheads="1"/>
            </p:cNvSpPr>
            <p:nvPr/>
          </p:nvSpPr>
          <p:spPr bwMode="auto">
            <a:xfrm>
              <a:off x="976" y="2985"/>
              <a:ext cx="397" cy="945"/>
            </a:xfrm>
            <a:prstGeom prst="rect">
              <a:avLst/>
            </a:prstGeom>
            <a:solidFill>
              <a:srgbClr val="FF8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3501" name="Group 86"/>
            <p:cNvGrpSpPr>
              <a:grpSpLocks/>
            </p:cNvGrpSpPr>
            <p:nvPr/>
          </p:nvGrpSpPr>
          <p:grpSpPr bwMode="auto">
            <a:xfrm>
              <a:off x="1029" y="3009"/>
              <a:ext cx="282" cy="872"/>
              <a:chOff x="1029" y="3009"/>
              <a:chExt cx="282" cy="872"/>
            </a:xfrm>
          </p:grpSpPr>
          <p:grpSp>
            <p:nvGrpSpPr>
              <p:cNvPr id="63502" name="Group 87"/>
              <p:cNvGrpSpPr>
                <a:grpSpLocks/>
              </p:cNvGrpSpPr>
              <p:nvPr/>
            </p:nvGrpSpPr>
            <p:grpSpPr bwMode="auto">
              <a:xfrm>
                <a:off x="1036" y="3009"/>
                <a:ext cx="275" cy="263"/>
                <a:chOff x="1036" y="3009"/>
                <a:chExt cx="275" cy="263"/>
              </a:xfrm>
            </p:grpSpPr>
            <p:sp>
              <p:nvSpPr>
                <p:cNvPr id="63519" name="Freeform 88"/>
                <p:cNvSpPr>
                  <a:spLocks/>
                </p:cNvSpPr>
                <p:nvPr/>
              </p:nvSpPr>
              <p:spPr bwMode="auto">
                <a:xfrm>
                  <a:off x="1036" y="3009"/>
                  <a:ext cx="275" cy="249"/>
                </a:xfrm>
                <a:custGeom>
                  <a:avLst/>
                  <a:gdLst>
                    <a:gd name="T0" fmla="*/ 0 w 550"/>
                    <a:gd name="T1" fmla="*/ 10 h 499"/>
                    <a:gd name="T2" fmla="*/ 1 w 550"/>
                    <a:gd name="T3" fmla="*/ 9 h 499"/>
                    <a:gd name="T4" fmla="*/ 1 w 550"/>
                    <a:gd name="T5" fmla="*/ 8 h 499"/>
                    <a:gd name="T6" fmla="*/ 1 w 550"/>
                    <a:gd name="T7" fmla="*/ 7 h 499"/>
                    <a:gd name="T8" fmla="*/ 2 w 550"/>
                    <a:gd name="T9" fmla="*/ 6 h 499"/>
                    <a:gd name="T10" fmla="*/ 2 w 550"/>
                    <a:gd name="T11" fmla="*/ 6 h 499"/>
                    <a:gd name="T12" fmla="*/ 3 w 550"/>
                    <a:gd name="T13" fmla="*/ 5 h 499"/>
                    <a:gd name="T14" fmla="*/ 4 w 550"/>
                    <a:gd name="T15" fmla="*/ 4 h 499"/>
                    <a:gd name="T16" fmla="*/ 4 w 550"/>
                    <a:gd name="T17" fmla="*/ 3 h 499"/>
                    <a:gd name="T18" fmla="*/ 6 w 550"/>
                    <a:gd name="T19" fmla="*/ 3 h 499"/>
                    <a:gd name="T20" fmla="*/ 7 w 550"/>
                    <a:gd name="T21" fmla="*/ 2 h 499"/>
                    <a:gd name="T22" fmla="*/ 8 w 550"/>
                    <a:gd name="T23" fmla="*/ 1 h 499"/>
                    <a:gd name="T24" fmla="*/ 10 w 550"/>
                    <a:gd name="T25" fmla="*/ 1 h 499"/>
                    <a:gd name="T26" fmla="*/ 11 w 550"/>
                    <a:gd name="T27" fmla="*/ 0 h 499"/>
                    <a:gd name="T28" fmla="*/ 13 w 550"/>
                    <a:gd name="T29" fmla="*/ 0 h 499"/>
                    <a:gd name="T30" fmla="*/ 15 w 550"/>
                    <a:gd name="T31" fmla="*/ 0 h 499"/>
                    <a:gd name="T32" fmla="*/ 16 w 550"/>
                    <a:gd name="T33" fmla="*/ 0 h 499"/>
                    <a:gd name="T34" fmla="*/ 17 w 550"/>
                    <a:gd name="T35" fmla="*/ 0 h 499"/>
                    <a:gd name="T36" fmla="*/ 19 w 550"/>
                    <a:gd name="T37" fmla="*/ 0 h 499"/>
                    <a:gd name="T38" fmla="*/ 20 w 550"/>
                    <a:gd name="T39" fmla="*/ 0 h 499"/>
                    <a:gd name="T40" fmla="*/ 21 w 550"/>
                    <a:gd name="T41" fmla="*/ 0 h 499"/>
                    <a:gd name="T42" fmla="*/ 23 w 550"/>
                    <a:gd name="T43" fmla="*/ 0 h 499"/>
                    <a:gd name="T44" fmla="*/ 24 w 550"/>
                    <a:gd name="T45" fmla="*/ 0 h 499"/>
                    <a:gd name="T46" fmla="*/ 25 w 550"/>
                    <a:gd name="T47" fmla="*/ 1 h 499"/>
                    <a:gd name="T48" fmla="*/ 26 w 550"/>
                    <a:gd name="T49" fmla="*/ 1 h 499"/>
                    <a:gd name="T50" fmla="*/ 28 w 550"/>
                    <a:gd name="T51" fmla="*/ 2 h 499"/>
                    <a:gd name="T52" fmla="*/ 29 w 550"/>
                    <a:gd name="T53" fmla="*/ 2 h 499"/>
                    <a:gd name="T54" fmla="*/ 29 w 550"/>
                    <a:gd name="T55" fmla="*/ 3 h 499"/>
                    <a:gd name="T56" fmla="*/ 30 w 550"/>
                    <a:gd name="T57" fmla="*/ 3 h 499"/>
                    <a:gd name="T58" fmla="*/ 31 w 550"/>
                    <a:gd name="T59" fmla="*/ 4 h 499"/>
                    <a:gd name="T60" fmla="*/ 32 w 550"/>
                    <a:gd name="T61" fmla="*/ 4 h 499"/>
                    <a:gd name="T62" fmla="*/ 32 w 550"/>
                    <a:gd name="T63" fmla="*/ 5 h 499"/>
                    <a:gd name="T64" fmla="*/ 33 w 550"/>
                    <a:gd name="T65" fmla="*/ 6 h 499"/>
                    <a:gd name="T66" fmla="*/ 34 w 550"/>
                    <a:gd name="T67" fmla="*/ 7 h 499"/>
                    <a:gd name="T68" fmla="*/ 34 w 550"/>
                    <a:gd name="T69" fmla="*/ 7 h 499"/>
                    <a:gd name="T70" fmla="*/ 34 w 550"/>
                    <a:gd name="T71" fmla="*/ 8 h 499"/>
                    <a:gd name="T72" fmla="*/ 35 w 550"/>
                    <a:gd name="T73" fmla="*/ 9 h 499"/>
                    <a:gd name="T74" fmla="*/ 35 w 550"/>
                    <a:gd name="T75" fmla="*/ 10 h 499"/>
                    <a:gd name="T76" fmla="*/ 35 w 550"/>
                    <a:gd name="T77" fmla="*/ 31 h 499"/>
                    <a:gd name="T78" fmla="*/ 1 w 550"/>
                    <a:gd name="T79" fmla="*/ 31 h 499"/>
                    <a:gd name="T80" fmla="*/ 0 w 550"/>
                    <a:gd name="T81" fmla="*/ 10 h 49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550" h="499">
                      <a:moveTo>
                        <a:pt x="0" y="171"/>
                      </a:moveTo>
                      <a:lnTo>
                        <a:pt x="1" y="156"/>
                      </a:lnTo>
                      <a:lnTo>
                        <a:pt x="5" y="139"/>
                      </a:lnTo>
                      <a:lnTo>
                        <a:pt x="12" y="125"/>
                      </a:lnTo>
                      <a:lnTo>
                        <a:pt x="21" y="110"/>
                      </a:lnTo>
                      <a:lnTo>
                        <a:pt x="29" y="99"/>
                      </a:lnTo>
                      <a:lnTo>
                        <a:pt x="38" y="88"/>
                      </a:lnTo>
                      <a:lnTo>
                        <a:pt x="49" y="76"/>
                      </a:lnTo>
                      <a:lnTo>
                        <a:pt x="63" y="63"/>
                      </a:lnTo>
                      <a:lnTo>
                        <a:pt x="81" y="52"/>
                      </a:lnTo>
                      <a:lnTo>
                        <a:pt x="103" y="40"/>
                      </a:lnTo>
                      <a:lnTo>
                        <a:pt x="124" y="30"/>
                      </a:lnTo>
                      <a:lnTo>
                        <a:pt x="150" y="21"/>
                      </a:lnTo>
                      <a:lnTo>
                        <a:pt x="173" y="13"/>
                      </a:lnTo>
                      <a:lnTo>
                        <a:pt x="201" y="8"/>
                      </a:lnTo>
                      <a:lnTo>
                        <a:pt x="225" y="3"/>
                      </a:lnTo>
                      <a:lnTo>
                        <a:pt x="245" y="2"/>
                      </a:lnTo>
                      <a:lnTo>
                        <a:pt x="269" y="0"/>
                      </a:lnTo>
                      <a:lnTo>
                        <a:pt x="293" y="0"/>
                      </a:lnTo>
                      <a:lnTo>
                        <a:pt x="312" y="2"/>
                      </a:lnTo>
                      <a:lnTo>
                        <a:pt x="332" y="4"/>
                      </a:lnTo>
                      <a:lnTo>
                        <a:pt x="354" y="9"/>
                      </a:lnTo>
                      <a:lnTo>
                        <a:pt x="374" y="13"/>
                      </a:lnTo>
                      <a:lnTo>
                        <a:pt x="396" y="20"/>
                      </a:lnTo>
                      <a:lnTo>
                        <a:pt x="414" y="27"/>
                      </a:lnTo>
                      <a:lnTo>
                        <a:pt x="434" y="35"/>
                      </a:lnTo>
                      <a:lnTo>
                        <a:pt x="449" y="42"/>
                      </a:lnTo>
                      <a:lnTo>
                        <a:pt x="461" y="50"/>
                      </a:lnTo>
                      <a:lnTo>
                        <a:pt x="473" y="58"/>
                      </a:lnTo>
                      <a:lnTo>
                        <a:pt x="487" y="67"/>
                      </a:lnTo>
                      <a:lnTo>
                        <a:pt x="499" y="77"/>
                      </a:lnTo>
                      <a:lnTo>
                        <a:pt x="511" y="90"/>
                      </a:lnTo>
                      <a:lnTo>
                        <a:pt x="521" y="102"/>
                      </a:lnTo>
                      <a:lnTo>
                        <a:pt x="529" y="113"/>
                      </a:lnTo>
                      <a:lnTo>
                        <a:pt x="536" y="123"/>
                      </a:lnTo>
                      <a:lnTo>
                        <a:pt x="541" y="135"/>
                      </a:lnTo>
                      <a:lnTo>
                        <a:pt x="546" y="146"/>
                      </a:lnTo>
                      <a:lnTo>
                        <a:pt x="550" y="160"/>
                      </a:lnTo>
                      <a:lnTo>
                        <a:pt x="550" y="499"/>
                      </a:lnTo>
                      <a:lnTo>
                        <a:pt x="1" y="497"/>
                      </a:lnTo>
                      <a:lnTo>
                        <a:pt x="0" y="171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63520" name="Group 89"/>
                <p:cNvGrpSpPr>
                  <a:grpSpLocks/>
                </p:cNvGrpSpPr>
                <p:nvPr/>
              </p:nvGrpSpPr>
              <p:grpSpPr bwMode="auto">
                <a:xfrm>
                  <a:off x="1036" y="3022"/>
                  <a:ext cx="275" cy="250"/>
                  <a:chOff x="1036" y="3022"/>
                  <a:chExt cx="275" cy="250"/>
                </a:xfrm>
              </p:grpSpPr>
              <p:sp>
                <p:nvSpPr>
                  <p:cNvPr id="63521" name="Freeform 90"/>
                  <p:cNvSpPr>
                    <a:spLocks/>
                  </p:cNvSpPr>
                  <p:nvPr/>
                </p:nvSpPr>
                <p:spPr bwMode="auto">
                  <a:xfrm>
                    <a:off x="1036" y="3022"/>
                    <a:ext cx="275" cy="250"/>
                  </a:xfrm>
                  <a:custGeom>
                    <a:avLst/>
                    <a:gdLst>
                      <a:gd name="T0" fmla="*/ 0 w 550"/>
                      <a:gd name="T1" fmla="*/ 11 h 498"/>
                      <a:gd name="T2" fmla="*/ 1 w 550"/>
                      <a:gd name="T3" fmla="*/ 10 h 498"/>
                      <a:gd name="T4" fmla="*/ 1 w 550"/>
                      <a:gd name="T5" fmla="*/ 9 h 498"/>
                      <a:gd name="T6" fmla="*/ 1 w 550"/>
                      <a:gd name="T7" fmla="*/ 8 h 498"/>
                      <a:gd name="T8" fmla="*/ 2 w 550"/>
                      <a:gd name="T9" fmla="*/ 7 h 498"/>
                      <a:gd name="T10" fmla="*/ 2 w 550"/>
                      <a:gd name="T11" fmla="*/ 7 h 498"/>
                      <a:gd name="T12" fmla="*/ 3 w 550"/>
                      <a:gd name="T13" fmla="*/ 6 h 498"/>
                      <a:gd name="T14" fmla="*/ 4 w 550"/>
                      <a:gd name="T15" fmla="*/ 5 h 498"/>
                      <a:gd name="T16" fmla="*/ 4 w 550"/>
                      <a:gd name="T17" fmla="*/ 4 h 498"/>
                      <a:gd name="T18" fmla="*/ 6 w 550"/>
                      <a:gd name="T19" fmla="*/ 4 h 498"/>
                      <a:gd name="T20" fmla="*/ 7 w 550"/>
                      <a:gd name="T21" fmla="*/ 3 h 498"/>
                      <a:gd name="T22" fmla="*/ 8 w 550"/>
                      <a:gd name="T23" fmla="*/ 2 h 498"/>
                      <a:gd name="T24" fmla="*/ 10 w 550"/>
                      <a:gd name="T25" fmla="*/ 2 h 498"/>
                      <a:gd name="T26" fmla="*/ 11 w 550"/>
                      <a:gd name="T27" fmla="*/ 1 h 498"/>
                      <a:gd name="T28" fmla="*/ 13 w 550"/>
                      <a:gd name="T29" fmla="*/ 1 h 498"/>
                      <a:gd name="T30" fmla="*/ 15 w 550"/>
                      <a:gd name="T31" fmla="*/ 1 h 498"/>
                      <a:gd name="T32" fmla="*/ 16 w 550"/>
                      <a:gd name="T33" fmla="*/ 1 h 498"/>
                      <a:gd name="T34" fmla="*/ 17 w 550"/>
                      <a:gd name="T35" fmla="*/ 0 h 498"/>
                      <a:gd name="T36" fmla="*/ 19 w 550"/>
                      <a:gd name="T37" fmla="*/ 0 h 498"/>
                      <a:gd name="T38" fmla="*/ 20 w 550"/>
                      <a:gd name="T39" fmla="*/ 1 h 498"/>
                      <a:gd name="T40" fmla="*/ 21 w 550"/>
                      <a:gd name="T41" fmla="*/ 1 h 498"/>
                      <a:gd name="T42" fmla="*/ 23 w 550"/>
                      <a:gd name="T43" fmla="*/ 1 h 498"/>
                      <a:gd name="T44" fmla="*/ 24 w 550"/>
                      <a:gd name="T45" fmla="*/ 1 h 498"/>
                      <a:gd name="T46" fmla="*/ 25 w 550"/>
                      <a:gd name="T47" fmla="*/ 2 h 498"/>
                      <a:gd name="T48" fmla="*/ 26 w 550"/>
                      <a:gd name="T49" fmla="*/ 2 h 498"/>
                      <a:gd name="T50" fmla="*/ 28 w 550"/>
                      <a:gd name="T51" fmla="*/ 3 h 498"/>
                      <a:gd name="T52" fmla="*/ 29 w 550"/>
                      <a:gd name="T53" fmla="*/ 3 h 498"/>
                      <a:gd name="T54" fmla="*/ 29 w 550"/>
                      <a:gd name="T55" fmla="*/ 4 h 498"/>
                      <a:gd name="T56" fmla="*/ 30 w 550"/>
                      <a:gd name="T57" fmla="*/ 4 h 498"/>
                      <a:gd name="T58" fmla="*/ 31 w 550"/>
                      <a:gd name="T59" fmla="*/ 5 h 498"/>
                      <a:gd name="T60" fmla="*/ 32 w 550"/>
                      <a:gd name="T61" fmla="*/ 5 h 498"/>
                      <a:gd name="T62" fmla="*/ 32 w 550"/>
                      <a:gd name="T63" fmla="*/ 6 h 498"/>
                      <a:gd name="T64" fmla="*/ 33 w 550"/>
                      <a:gd name="T65" fmla="*/ 7 h 498"/>
                      <a:gd name="T66" fmla="*/ 34 w 550"/>
                      <a:gd name="T67" fmla="*/ 8 h 498"/>
                      <a:gd name="T68" fmla="*/ 34 w 550"/>
                      <a:gd name="T69" fmla="*/ 8 h 498"/>
                      <a:gd name="T70" fmla="*/ 34 w 550"/>
                      <a:gd name="T71" fmla="*/ 9 h 498"/>
                      <a:gd name="T72" fmla="*/ 35 w 550"/>
                      <a:gd name="T73" fmla="*/ 10 h 498"/>
                      <a:gd name="T74" fmla="*/ 35 w 550"/>
                      <a:gd name="T75" fmla="*/ 10 h 498"/>
                      <a:gd name="T76" fmla="*/ 35 w 550"/>
                      <a:gd name="T77" fmla="*/ 32 h 498"/>
                      <a:gd name="T78" fmla="*/ 1 w 550"/>
                      <a:gd name="T79" fmla="*/ 32 h 498"/>
                      <a:gd name="T80" fmla="*/ 0 w 550"/>
                      <a:gd name="T81" fmla="*/ 11 h 49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550" h="498">
                        <a:moveTo>
                          <a:pt x="0" y="170"/>
                        </a:moveTo>
                        <a:lnTo>
                          <a:pt x="1" y="155"/>
                        </a:lnTo>
                        <a:lnTo>
                          <a:pt x="5" y="139"/>
                        </a:lnTo>
                        <a:lnTo>
                          <a:pt x="12" y="124"/>
                        </a:lnTo>
                        <a:lnTo>
                          <a:pt x="21" y="110"/>
                        </a:lnTo>
                        <a:lnTo>
                          <a:pt x="29" y="99"/>
                        </a:lnTo>
                        <a:lnTo>
                          <a:pt x="38" y="88"/>
                        </a:lnTo>
                        <a:lnTo>
                          <a:pt x="49" y="75"/>
                        </a:lnTo>
                        <a:lnTo>
                          <a:pt x="63" y="63"/>
                        </a:lnTo>
                        <a:lnTo>
                          <a:pt x="81" y="52"/>
                        </a:lnTo>
                        <a:lnTo>
                          <a:pt x="103" y="40"/>
                        </a:lnTo>
                        <a:lnTo>
                          <a:pt x="124" y="30"/>
                        </a:lnTo>
                        <a:lnTo>
                          <a:pt x="150" y="21"/>
                        </a:lnTo>
                        <a:lnTo>
                          <a:pt x="173" y="13"/>
                        </a:lnTo>
                        <a:lnTo>
                          <a:pt x="201" y="7"/>
                        </a:lnTo>
                        <a:lnTo>
                          <a:pt x="225" y="3"/>
                        </a:lnTo>
                        <a:lnTo>
                          <a:pt x="245" y="2"/>
                        </a:lnTo>
                        <a:lnTo>
                          <a:pt x="269" y="0"/>
                        </a:lnTo>
                        <a:lnTo>
                          <a:pt x="293" y="0"/>
                        </a:lnTo>
                        <a:lnTo>
                          <a:pt x="312" y="2"/>
                        </a:lnTo>
                        <a:lnTo>
                          <a:pt x="332" y="4"/>
                        </a:lnTo>
                        <a:lnTo>
                          <a:pt x="354" y="8"/>
                        </a:lnTo>
                        <a:lnTo>
                          <a:pt x="374" y="13"/>
                        </a:lnTo>
                        <a:lnTo>
                          <a:pt x="396" y="20"/>
                        </a:lnTo>
                        <a:lnTo>
                          <a:pt x="414" y="26"/>
                        </a:lnTo>
                        <a:lnTo>
                          <a:pt x="434" y="35"/>
                        </a:lnTo>
                        <a:lnTo>
                          <a:pt x="449" y="42"/>
                        </a:lnTo>
                        <a:lnTo>
                          <a:pt x="461" y="50"/>
                        </a:lnTo>
                        <a:lnTo>
                          <a:pt x="473" y="57"/>
                        </a:lnTo>
                        <a:lnTo>
                          <a:pt x="487" y="66"/>
                        </a:lnTo>
                        <a:lnTo>
                          <a:pt x="499" y="76"/>
                        </a:lnTo>
                        <a:lnTo>
                          <a:pt x="511" y="90"/>
                        </a:lnTo>
                        <a:lnTo>
                          <a:pt x="521" y="102"/>
                        </a:lnTo>
                        <a:lnTo>
                          <a:pt x="529" y="113"/>
                        </a:lnTo>
                        <a:lnTo>
                          <a:pt x="536" y="123"/>
                        </a:lnTo>
                        <a:lnTo>
                          <a:pt x="541" y="134"/>
                        </a:lnTo>
                        <a:lnTo>
                          <a:pt x="546" y="145"/>
                        </a:lnTo>
                        <a:lnTo>
                          <a:pt x="550" y="159"/>
                        </a:lnTo>
                        <a:lnTo>
                          <a:pt x="550" y="498"/>
                        </a:lnTo>
                        <a:lnTo>
                          <a:pt x="1" y="49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E07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522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1054" y="3033"/>
                    <a:ext cx="235" cy="236"/>
                  </a:xfrm>
                  <a:prstGeom prst="ellipse">
                    <a:avLst/>
                  </a:prstGeom>
                  <a:solidFill>
                    <a:srgbClr val="FF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it-IT" altLang="it-IT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63523" name="Group 92"/>
                  <p:cNvGrpSpPr>
                    <a:grpSpLocks/>
                  </p:cNvGrpSpPr>
                  <p:nvPr/>
                </p:nvGrpSpPr>
                <p:grpSpPr bwMode="auto">
                  <a:xfrm>
                    <a:off x="1187" y="3056"/>
                    <a:ext cx="42" cy="38"/>
                    <a:chOff x="1187" y="3056"/>
                    <a:chExt cx="42" cy="38"/>
                  </a:xfrm>
                </p:grpSpPr>
                <p:sp>
                  <p:nvSpPr>
                    <p:cNvPr id="63524" name="Oval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7" y="3056"/>
                      <a:ext cx="27" cy="27"/>
                    </a:xfrm>
                    <a:prstGeom prst="ellipse">
                      <a:avLst/>
                    </a:prstGeom>
                    <a:solidFill>
                      <a:srgbClr val="FF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3525" name="Oval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8" y="3072"/>
                      <a:ext cx="21" cy="22"/>
                    </a:xfrm>
                    <a:prstGeom prst="ellipse">
                      <a:avLst/>
                    </a:prstGeom>
                    <a:solidFill>
                      <a:srgbClr val="FF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63503" name="Group 95"/>
              <p:cNvGrpSpPr>
                <a:grpSpLocks/>
              </p:cNvGrpSpPr>
              <p:nvPr/>
            </p:nvGrpSpPr>
            <p:grpSpPr bwMode="auto">
              <a:xfrm>
                <a:off x="1029" y="3325"/>
                <a:ext cx="275" cy="260"/>
                <a:chOff x="1029" y="3325"/>
                <a:chExt cx="275" cy="260"/>
              </a:xfrm>
            </p:grpSpPr>
            <p:sp>
              <p:nvSpPr>
                <p:cNvPr id="63512" name="Freeform 96"/>
                <p:cNvSpPr>
                  <a:spLocks/>
                </p:cNvSpPr>
                <p:nvPr/>
              </p:nvSpPr>
              <p:spPr bwMode="auto">
                <a:xfrm>
                  <a:off x="1029" y="3325"/>
                  <a:ext cx="275" cy="249"/>
                </a:xfrm>
                <a:custGeom>
                  <a:avLst/>
                  <a:gdLst>
                    <a:gd name="T0" fmla="*/ 0 w 551"/>
                    <a:gd name="T1" fmla="*/ 10 h 499"/>
                    <a:gd name="T2" fmla="*/ 0 w 551"/>
                    <a:gd name="T3" fmla="*/ 9 h 499"/>
                    <a:gd name="T4" fmla="*/ 0 w 551"/>
                    <a:gd name="T5" fmla="*/ 8 h 499"/>
                    <a:gd name="T6" fmla="*/ 0 w 551"/>
                    <a:gd name="T7" fmla="*/ 7 h 499"/>
                    <a:gd name="T8" fmla="*/ 1 w 551"/>
                    <a:gd name="T9" fmla="*/ 6 h 499"/>
                    <a:gd name="T10" fmla="*/ 1 w 551"/>
                    <a:gd name="T11" fmla="*/ 6 h 499"/>
                    <a:gd name="T12" fmla="*/ 2 w 551"/>
                    <a:gd name="T13" fmla="*/ 5 h 499"/>
                    <a:gd name="T14" fmla="*/ 3 w 551"/>
                    <a:gd name="T15" fmla="*/ 4 h 499"/>
                    <a:gd name="T16" fmla="*/ 4 w 551"/>
                    <a:gd name="T17" fmla="*/ 4 h 499"/>
                    <a:gd name="T18" fmla="*/ 5 w 551"/>
                    <a:gd name="T19" fmla="*/ 3 h 499"/>
                    <a:gd name="T20" fmla="*/ 6 w 551"/>
                    <a:gd name="T21" fmla="*/ 2 h 499"/>
                    <a:gd name="T22" fmla="*/ 7 w 551"/>
                    <a:gd name="T23" fmla="*/ 1 h 499"/>
                    <a:gd name="T24" fmla="*/ 9 w 551"/>
                    <a:gd name="T25" fmla="*/ 1 h 499"/>
                    <a:gd name="T26" fmla="*/ 10 w 551"/>
                    <a:gd name="T27" fmla="*/ 0 h 499"/>
                    <a:gd name="T28" fmla="*/ 12 w 551"/>
                    <a:gd name="T29" fmla="*/ 0 h 499"/>
                    <a:gd name="T30" fmla="*/ 14 w 551"/>
                    <a:gd name="T31" fmla="*/ 0 h 499"/>
                    <a:gd name="T32" fmla="*/ 15 w 551"/>
                    <a:gd name="T33" fmla="*/ 0 h 499"/>
                    <a:gd name="T34" fmla="*/ 16 w 551"/>
                    <a:gd name="T35" fmla="*/ 0 h 499"/>
                    <a:gd name="T36" fmla="*/ 18 w 551"/>
                    <a:gd name="T37" fmla="*/ 0 h 499"/>
                    <a:gd name="T38" fmla="*/ 19 w 551"/>
                    <a:gd name="T39" fmla="*/ 0 h 499"/>
                    <a:gd name="T40" fmla="*/ 20 w 551"/>
                    <a:gd name="T41" fmla="*/ 0 h 499"/>
                    <a:gd name="T42" fmla="*/ 22 w 551"/>
                    <a:gd name="T43" fmla="*/ 0 h 499"/>
                    <a:gd name="T44" fmla="*/ 23 w 551"/>
                    <a:gd name="T45" fmla="*/ 0 h 499"/>
                    <a:gd name="T46" fmla="*/ 24 w 551"/>
                    <a:gd name="T47" fmla="*/ 1 h 499"/>
                    <a:gd name="T48" fmla="*/ 25 w 551"/>
                    <a:gd name="T49" fmla="*/ 1 h 499"/>
                    <a:gd name="T50" fmla="*/ 27 w 551"/>
                    <a:gd name="T51" fmla="*/ 2 h 499"/>
                    <a:gd name="T52" fmla="*/ 28 w 551"/>
                    <a:gd name="T53" fmla="*/ 2 h 499"/>
                    <a:gd name="T54" fmla="*/ 28 w 551"/>
                    <a:gd name="T55" fmla="*/ 3 h 499"/>
                    <a:gd name="T56" fmla="*/ 29 w 551"/>
                    <a:gd name="T57" fmla="*/ 3 h 499"/>
                    <a:gd name="T58" fmla="*/ 30 w 551"/>
                    <a:gd name="T59" fmla="*/ 4 h 499"/>
                    <a:gd name="T60" fmla="*/ 31 w 551"/>
                    <a:gd name="T61" fmla="*/ 4 h 499"/>
                    <a:gd name="T62" fmla="*/ 32 w 551"/>
                    <a:gd name="T63" fmla="*/ 5 h 499"/>
                    <a:gd name="T64" fmla="*/ 32 w 551"/>
                    <a:gd name="T65" fmla="*/ 6 h 499"/>
                    <a:gd name="T66" fmla="*/ 33 w 551"/>
                    <a:gd name="T67" fmla="*/ 7 h 499"/>
                    <a:gd name="T68" fmla="*/ 33 w 551"/>
                    <a:gd name="T69" fmla="*/ 7 h 499"/>
                    <a:gd name="T70" fmla="*/ 33 w 551"/>
                    <a:gd name="T71" fmla="*/ 8 h 499"/>
                    <a:gd name="T72" fmla="*/ 34 w 551"/>
                    <a:gd name="T73" fmla="*/ 9 h 499"/>
                    <a:gd name="T74" fmla="*/ 34 w 551"/>
                    <a:gd name="T75" fmla="*/ 10 h 499"/>
                    <a:gd name="T76" fmla="*/ 34 w 551"/>
                    <a:gd name="T77" fmla="*/ 31 h 499"/>
                    <a:gd name="T78" fmla="*/ 0 w 551"/>
                    <a:gd name="T79" fmla="*/ 31 h 499"/>
                    <a:gd name="T80" fmla="*/ 0 w 551"/>
                    <a:gd name="T81" fmla="*/ 10 h 49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551" h="499">
                      <a:moveTo>
                        <a:pt x="0" y="172"/>
                      </a:moveTo>
                      <a:lnTo>
                        <a:pt x="1" y="156"/>
                      </a:lnTo>
                      <a:lnTo>
                        <a:pt x="6" y="139"/>
                      </a:lnTo>
                      <a:lnTo>
                        <a:pt x="13" y="125"/>
                      </a:lnTo>
                      <a:lnTo>
                        <a:pt x="21" y="111"/>
                      </a:lnTo>
                      <a:lnTo>
                        <a:pt x="29" y="99"/>
                      </a:lnTo>
                      <a:lnTo>
                        <a:pt x="38" y="88"/>
                      </a:lnTo>
                      <a:lnTo>
                        <a:pt x="49" y="76"/>
                      </a:lnTo>
                      <a:lnTo>
                        <a:pt x="64" y="64"/>
                      </a:lnTo>
                      <a:lnTo>
                        <a:pt x="81" y="53"/>
                      </a:lnTo>
                      <a:lnTo>
                        <a:pt x="104" y="40"/>
                      </a:lnTo>
                      <a:lnTo>
                        <a:pt x="125" y="30"/>
                      </a:lnTo>
                      <a:lnTo>
                        <a:pt x="150" y="21"/>
                      </a:lnTo>
                      <a:lnTo>
                        <a:pt x="175" y="14"/>
                      </a:lnTo>
                      <a:lnTo>
                        <a:pt x="202" y="8"/>
                      </a:lnTo>
                      <a:lnTo>
                        <a:pt x="226" y="4"/>
                      </a:lnTo>
                      <a:lnTo>
                        <a:pt x="246" y="2"/>
                      </a:lnTo>
                      <a:lnTo>
                        <a:pt x="269" y="0"/>
                      </a:lnTo>
                      <a:lnTo>
                        <a:pt x="294" y="0"/>
                      </a:lnTo>
                      <a:lnTo>
                        <a:pt x="313" y="2"/>
                      </a:lnTo>
                      <a:lnTo>
                        <a:pt x="333" y="5"/>
                      </a:lnTo>
                      <a:lnTo>
                        <a:pt x="355" y="9"/>
                      </a:lnTo>
                      <a:lnTo>
                        <a:pt x="375" y="14"/>
                      </a:lnTo>
                      <a:lnTo>
                        <a:pt x="396" y="20"/>
                      </a:lnTo>
                      <a:lnTo>
                        <a:pt x="415" y="27"/>
                      </a:lnTo>
                      <a:lnTo>
                        <a:pt x="435" y="36"/>
                      </a:lnTo>
                      <a:lnTo>
                        <a:pt x="449" y="43"/>
                      </a:lnTo>
                      <a:lnTo>
                        <a:pt x="462" y="50"/>
                      </a:lnTo>
                      <a:lnTo>
                        <a:pt x="474" y="58"/>
                      </a:lnTo>
                      <a:lnTo>
                        <a:pt x="487" y="67"/>
                      </a:lnTo>
                      <a:lnTo>
                        <a:pt x="499" y="77"/>
                      </a:lnTo>
                      <a:lnTo>
                        <a:pt x="512" y="90"/>
                      </a:lnTo>
                      <a:lnTo>
                        <a:pt x="522" y="103"/>
                      </a:lnTo>
                      <a:lnTo>
                        <a:pt x="529" y="114"/>
                      </a:lnTo>
                      <a:lnTo>
                        <a:pt x="536" y="124"/>
                      </a:lnTo>
                      <a:lnTo>
                        <a:pt x="542" y="135"/>
                      </a:lnTo>
                      <a:lnTo>
                        <a:pt x="546" y="146"/>
                      </a:lnTo>
                      <a:lnTo>
                        <a:pt x="551" y="161"/>
                      </a:lnTo>
                      <a:lnTo>
                        <a:pt x="551" y="499"/>
                      </a:lnTo>
                      <a:lnTo>
                        <a:pt x="1" y="497"/>
                      </a:lnTo>
                      <a:lnTo>
                        <a:pt x="0" y="172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63513" name="Group 97"/>
                <p:cNvGrpSpPr>
                  <a:grpSpLocks/>
                </p:cNvGrpSpPr>
                <p:nvPr/>
              </p:nvGrpSpPr>
              <p:grpSpPr bwMode="auto">
                <a:xfrm>
                  <a:off x="1029" y="3335"/>
                  <a:ext cx="275" cy="250"/>
                  <a:chOff x="1029" y="3335"/>
                  <a:chExt cx="275" cy="250"/>
                </a:xfrm>
              </p:grpSpPr>
              <p:sp>
                <p:nvSpPr>
                  <p:cNvPr id="63514" name="Freeform 98"/>
                  <p:cNvSpPr>
                    <a:spLocks/>
                  </p:cNvSpPr>
                  <p:nvPr/>
                </p:nvSpPr>
                <p:spPr bwMode="auto">
                  <a:xfrm>
                    <a:off x="1029" y="3335"/>
                    <a:ext cx="275" cy="250"/>
                  </a:xfrm>
                  <a:custGeom>
                    <a:avLst/>
                    <a:gdLst>
                      <a:gd name="T0" fmla="*/ 0 w 551"/>
                      <a:gd name="T1" fmla="*/ 11 h 499"/>
                      <a:gd name="T2" fmla="*/ 0 w 551"/>
                      <a:gd name="T3" fmla="*/ 10 h 499"/>
                      <a:gd name="T4" fmla="*/ 0 w 551"/>
                      <a:gd name="T5" fmla="*/ 9 h 499"/>
                      <a:gd name="T6" fmla="*/ 0 w 551"/>
                      <a:gd name="T7" fmla="*/ 8 h 499"/>
                      <a:gd name="T8" fmla="*/ 1 w 551"/>
                      <a:gd name="T9" fmla="*/ 7 h 499"/>
                      <a:gd name="T10" fmla="*/ 1 w 551"/>
                      <a:gd name="T11" fmla="*/ 7 h 499"/>
                      <a:gd name="T12" fmla="*/ 2 w 551"/>
                      <a:gd name="T13" fmla="*/ 6 h 499"/>
                      <a:gd name="T14" fmla="*/ 3 w 551"/>
                      <a:gd name="T15" fmla="*/ 5 h 499"/>
                      <a:gd name="T16" fmla="*/ 4 w 551"/>
                      <a:gd name="T17" fmla="*/ 4 h 499"/>
                      <a:gd name="T18" fmla="*/ 5 w 551"/>
                      <a:gd name="T19" fmla="*/ 4 h 499"/>
                      <a:gd name="T20" fmla="*/ 6 w 551"/>
                      <a:gd name="T21" fmla="*/ 3 h 499"/>
                      <a:gd name="T22" fmla="*/ 7 w 551"/>
                      <a:gd name="T23" fmla="*/ 2 h 499"/>
                      <a:gd name="T24" fmla="*/ 9 w 551"/>
                      <a:gd name="T25" fmla="*/ 2 h 499"/>
                      <a:gd name="T26" fmla="*/ 10 w 551"/>
                      <a:gd name="T27" fmla="*/ 1 h 499"/>
                      <a:gd name="T28" fmla="*/ 12 w 551"/>
                      <a:gd name="T29" fmla="*/ 1 h 499"/>
                      <a:gd name="T30" fmla="*/ 14 w 551"/>
                      <a:gd name="T31" fmla="*/ 1 h 499"/>
                      <a:gd name="T32" fmla="*/ 15 w 551"/>
                      <a:gd name="T33" fmla="*/ 1 h 499"/>
                      <a:gd name="T34" fmla="*/ 16 w 551"/>
                      <a:gd name="T35" fmla="*/ 0 h 499"/>
                      <a:gd name="T36" fmla="*/ 18 w 551"/>
                      <a:gd name="T37" fmla="*/ 0 h 499"/>
                      <a:gd name="T38" fmla="*/ 19 w 551"/>
                      <a:gd name="T39" fmla="*/ 1 h 499"/>
                      <a:gd name="T40" fmla="*/ 20 w 551"/>
                      <a:gd name="T41" fmla="*/ 1 h 499"/>
                      <a:gd name="T42" fmla="*/ 22 w 551"/>
                      <a:gd name="T43" fmla="*/ 1 h 499"/>
                      <a:gd name="T44" fmla="*/ 23 w 551"/>
                      <a:gd name="T45" fmla="*/ 1 h 499"/>
                      <a:gd name="T46" fmla="*/ 24 w 551"/>
                      <a:gd name="T47" fmla="*/ 2 h 499"/>
                      <a:gd name="T48" fmla="*/ 25 w 551"/>
                      <a:gd name="T49" fmla="*/ 2 h 499"/>
                      <a:gd name="T50" fmla="*/ 27 w 551"/>
                      <a:gd name="T51" fmla="*/ 3 h 499"/>
                      <a:gd name="T52" fmla="*/ 28 w 551"/>
                      <a:gd name="T53" fmla="*/ 3 h 499"/>
                      <a:gd name="T54" fmla="*/ 28 w 551"/>
                      <a:gd name="T55" fmla="*/ 4 h 499"/>
                      <a:gd name="T56" fmla="*/ 29 w 551"/>
                      <a:gd name="T57" fmla="*/ 4 h 499"/>
                      <a:gd name="T58" fmla="*/ 30 w 551"/>
                      <a:gd name="T59" fmla="*/ 5 h 499"/>
                      <a:gd name="T60" fmla="*/ 31 w 551"/>
                      <a:gd name="T61" fmla="*/ 5 h 499"/>
                      <a:gd name="T62" fmla="*/ 32 w 551"/>
                      <a:gd name="T63" fmla="*/ 6 h 499"/>
                      <a:gd name="T64" fmla="*/ 32 w 551"/>
                      <a:gd name="T65" fmla="*/ 7 h 499"/>
                      <a:gd name="T66" fmla="*/ 33 w 551"/>
                      <a:gd name="T67" fmla="*/ 8 h 499"/>
                      <a:gd name="T68" fmla="*/ 33 w 551"/>
                      <a:gd name="T69" fmla="*/ 8 h 499"/>
                      <a:gd name="T70" fmla="*/ 33 w 551"/>
                      <a:gd name="T71" fmla="*/ 9 h 499"/>
                      <a:gd name="T72" fmla="*/ 34 w 551"/>
                      <a:gd name="T73" fmla="*/ 10 h 499"/>
                      <a:gd name="T74" fmla="*/ 34 w 551"/>
                      <a:gd name="T75" fmla="*/ 11 h 499"/>
                      <a:gd name="T76" fmla="*/ 34 w 551"/>
                      <a:gd name="T77" fmla="*/ 32 h 499"/>
                      <a:gd name="T78" fmla="*/ 0 w 551"/>
                      <a:gd name="T79" fmla="*/ 32 h 499"/>
                      <a:gd name="T80" fmla="*/ 0 w 551"/>
                      <a:gd name="T81" fmla="*/ 11 h 49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551" h="499">
                        <a:moveTo>
                          <a:pt x="0" y="172"/>
                        </a:moveTo>
                        <a:lnTo>
                          <a:pt x="2" y="156"/>
                        </a:lnTo>
                        <a:lnTo>
                          <a:pt x="6" y="140"/>
                        </a:lnTo>
                        <a:lnTo>
                          <a:pt x="13" y="125"/>
                        </a:lnTo>
                        <a:lnTo>
                          <a:pt x="22" y="111"/>
                        </a:lnTo>
                        <a:lnTo>
                          <a:pt x="29" y="100"/>
                        </a:lnTo>
                        <a:lnTo>
                          <a:pt x="38" y="88"/>
                        </a:lnTo>
                        <a:lnTo>
                          <a:pt x="49" y="76"/>
                        </a:lnTo>
                        <a:lnTo>
                          <a:pt x="64" y="64"/>
                        </a:lnTo>
                        <a:lnTo>
                          <a:pt x="82" y="53"/>
                        </a:lnTo>
                        <a:lnTo>
                          <a:pt x="104" y="41"/>
                        </a:lnTo>
                        <a:lnTo>
                          <a:pt x="125" y="31"/>
                        </a:lnTo>
                        <a:lnTo>
                          <a:pt x="151" y="22"/>
                        </a:lnTo>
                        <a:lnTo>
                          <a:pt x="175" y="14"/>
                        </a:lnTo>
                        <a:lnTo>
                          <a:pt x="202" y="8"/>
                        </a:lnTo>
                        <a:lnTo>
                          <a:pt x="226" y="4"/>
                        </a:lnTo>
                        <a:lnTo>
                          <a:pt x="246" y="3"/>
                        </a:lnTo>
                        <a:lnTo>
                          <a:pt x="269" y="0"/>
                        </a:lnTo>
                        <a:lnTo>
                          <a:pt x="294" y="0"/>
                        </a:lnTo>
                        <a:lnTo>
                          <a:pt x="313" y="3"/>
                        </a:lnTo>
                        <a:lnTo>
                          <a:pt x="333" y="5"/>
                        </a:lnTo>
                        <a:lnTo>
                          <a:pt x="355" y="9"/>
                        </a:lnTo>
                        <a:lnTo>
                          <a:pt x="375" y="14"/>
                        </a:lnTo>
                        <a:lnTo>
                          <a:pt x="396" y="20"/>
                        </a:lnTo>
                        <a:lnTo>
                          <a:pt x="415" y="27"/>
                        </a:lnTo>
                        <a:lnTo>
                          <a:pt x="435" y="36"/>
                        </a:lnTo>
                        <a:lnTo>
                          <a:pt x="450" y="43"/>
                        </a:lnTo>
                        <a:lnTo>
                          <a:pt x="462" y="51"/>
                        </a:lnTo>
                        <a:lnTo>
                          <a:pt x="474" y="58"/>
                        </a:lnTo>
                        <a:lnTo>
                          <a:pt x="487" y="67"/>
                        </a:lnTo>
                        <a:lnTo>
                          <a:pt x="500" y="77"/>
                        </a:lnTo>
                        <a:lnTo>
                          <a:pt x="512" y="91"/>
                        </a:lnTo>
                        <a:lnTo>
                          <a:pt x="522" y="103"/>
                        </a:lnTo>
                        <a:lnTo>
                          <a:pt x="530" y="114"/>
                        </a:lnTo>
                        <a:lnTo>
                          <a:pt x="536" y="124"/>
                        </a:lnTo>
                        <a:lnTo>
                          <a:pt x="542" y="135"/>
                        </a:lnTo>
                        <a:lnTo>
                          <a:pt x="546" y="146"/>
                        </a:lnTo>
                        <a:lnTo>
                          <a:pt x="551" y="161"/>
                        </a:lnTo>
                        <a:lnTo>
                          <a:pt x="551" y="499"/>
                        </a:lnTo>
                        <a:lnTo>
                          <a:pt x="2" y="497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E07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515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1047" y="3346"/>
                    <a:ext cx="235" cy="236"/>
                  </a:xfrm>
                  <a:prstGeom prst="ellipse">
                    <a:avLst/>
                  </a:prstGeom>
                  <a:solidFill>
                    <a:srgbClr val="E0E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it-IT" altLang="it-IT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63516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1180" y="3369"/>
                    <a:ext cx="43" cy="38"/>
                    <a:chOff x="1180" y="3369"/>
                    <a:chExt cx="43" cy="38"/>
                  </a:xfrm>
                </p:grpSpPr>
                <p:sp>
                  <p:nvSpPr>
                    <p:cNvPr id="63517" name="Oval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0" y="3369"/>
                      <a:ext cx="27" cy="27"/>
                    </a:xfrm>
                    <a:prstGeom prst="ellipse">
                      <a:avLst/>
                    </a:prstGeom>
                    <a:solidFill>
                      <a:srgbClr val="FFFF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3518" name="Oval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1" y="3385"/>
                      <a:ext cx="22" cy="22"/>
                    </a:xfrm>
                    <a:prstGeom prst="ellipse">
                      <a:avLst/>
                    </a:prstGeom>
                    <a:solidFill>
                      <a:srgbClr val="FFFF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63504" name="Group 103"/>
              <p:cNvGrpSpPr>
                <a:grpSpLocks/>
              </p:cNvGrpSpPr>
              <p:nvPr/>
            </p:nvGrpSpPr>
            <p:grpSpPr bwMode="auto">
              <a:xfrm>
                <a:off x="1035" y="3623"/>
                <a:ext cx="276" cy="258"/>
                <a:chOff x="1035" y="3623"/>
                <a:chExt cx="276" cy="258"/>
              </a:xfrm>
            </p:grpSpPr>
            <p:sp>
              <p:nvSpPr>
                <p:cNvPr id="63505" name="Freeform 104"/>
                <p:cNvSpPr>
                  <a:spLocks/>
                </p:cNvSpPr>
                <p:nvPr/>
              </p:nvSpPr>
              <p:spPr bwMode="auto">
                <a:xfrm>
                  <a:off x="1035" y="3623"/>
                  <a:ext cx="275" cy="249"/>
                </a:xfrm>
                <a:custGeom>
                  <a:avLst/>
                  <a:gdLst>
                    <a:gd name="T0" fmla="*/ 0 w 550"/>
                    <a:gd name="T1" fmla="*/ 11 h 498"/>
                    <a:gd name="T2" fmla="*/ 1 w 550"/>
                    <a:gd name="T3" fmla="*/ 10 h 498"/>
                    <a:gd name="T4" fmla="*/ 1 w 550"/>
                    <a:gd name="T5" fmla="*/ 9 h 498"/>
                    <a:gd name="T6" fmla="*/ 1 w 550"/>
                    <a:gd name="T7" fmla="*/ 8 h 498"/>
                    <a:gd name="T8" fmla="*/ 2 w 550"/>
                    <a:gd name="T9" fmla="*/ 7 h 498"/>
                    <a:gd name="T10" fmla="*/ 2 w 550"/>
                    <a:gd name="T11" fmla="*/ 7 h 498"/>
                    <a:gd name="T12" fmla="*/ 3 w 550"/>
                    <a:gd name="T13" fmla="*/ 6 h 498"/>
                    <a:gd name="T14" fmla="*/ 4 w 550"/>
                    <a:gd name="T15" fmla="*/ 5 h 498"/>
                    <a:gd name="T16" fmla="*/ 4 w 550"/>
                    <a:gd name="T17" fmla="*/ 4 h 498"/>
                    <a:gd name="T18" fmla="*/ 6 w 550"/>
                    <a:gd name="T19" fmla="*/ 4 h 498"/>
                    <a:gd name="T20" fmla="*/ 7 w 550"/>
                    <a:gd name="T21" fmla="*/ 3 h 498"/>
                    <a:gd name="T22" fmla="*/ 8 w 550"/>
                    <a:gd name="T23" fmla="*/ 2 h 498"/>
                    <a:gd name="T24" fmla="*/ 10 w 550"/>
                    <a:gd name="T25" fmla="*/ 2 h 498"/>
                    <a:gd name="T26" fmla="*/ 11 w 550"/>
                    <a:gd name="T27" fmla="*/ 1 h 498"/>
                    <a:gd name="T28" fmla="*/ 13 w 550"/>
                    <a:gd name="T29" fmla="*/ 1 h 498"/>
                    <a:gd name="T30" fmla="*/ 15 w 550"/>
                    <a:gd name="T31" fmla="*/ 1 h 498"/>
                    <a:gd name="T32" fmla="*/ 16 w 550"/>
                    <a:gd name="T33" fmla="*/ 1 h 498"/>
                    <a:gd name="T34" fmla="*/ 17 w 550"/>
                    <a:gd name="T35" fmla="*/ 0 h 498"/>
                    <a:gd name="T36" fmla="*/ 19 w 550"/>
                    <a:gd name="T37" fmla="*/ 0 h 498"/>
                    <a:gd name="T38" fmla="*/ 20 w 550"/>
                    <a:gd name="T39" fmla="*/ 1 h 498"/>
                    <a:gd name="T40" fmla="*/ 21 w 550"/>
                    <a:gd name="T41" fmla="*/ 1 h 498"/>
                    <a:gd name="T42" fmla="*/ 23 w 550"/>
                    <a:gd name="T43" fmla="*/ 1 h 498"/>
                    <a:gd name="T44" fmla="*/ 24 w 550"/>
                    <a:gd name="T45" fmla="*/ 1 h 498"/>
                    <a:gd name="T46" fmla="*/ 25 w 550"/>
                    <a:gd name="T47" fmla="*/ 2 h 498"/>
                    <a:gd name="T48" fmla="*/ 26 w 550"/>
                    <a:gd name="T49" fmla="*/ 2 h 498"/>
                    <a:gd name="T50" fmla="*/ 28 w 550"/>
                    <a:gd name="T51" fmla="*/ 3 h 498"/>
                    <a:gd name="T52" fmla="*/ 29 w 550"/>
                    <a:gd name="T53" fmla="*/ 3 h 498"/>
                    <a:gd name="T54" fmla="*/ 29 w 550"/>
                    <a:gd name="T55" fmla="*/ 4 h 498"/>
                    <a:gd name="T56" fmla="*/ 30 w 550"/>
                    <a:gd name="T57" fmla="*/ 4 h 498"/>
                    <a:gd name="T58" fmla="*/ 31 w 550"/>
                    <a:gd name="T59" fmla="*/ 5 h 498"/>
                    <a:gd name="T60" fmla="*/ 32 w 550"/>
                    <a:gd name="T61" fmla="*/ 5 h 498"/>
                    <a:gd name="T62" fmla="*/ 32 w 550"/>
                    <a:gd name="T63" fmla="*/ 6 h 498"/>
                    <a:gd name="T64" fmla="*/ 33 w 550"/>
                    <a:gd name="T65" fmla="*/ 7 h 498"/>
                    <a:gd name="T66" fmla="*/ 34 w 550"/>
                    <a:gd name="T67" fmla="*/ 8 h 498"/>
                    <a:gd name="T68" fmla="*/ 34 w 550"/>
                    <a:gd name="T69" fmla="*/ 8 h 498"/>
                    <a:gd name="T70" fmla="*/ 34 w 550"/>
                    <a:gd name="T71" fmla="*/ 9 h 498"/>
                    <a:gd name="T72" fmla="*/ 35 w 550"/>
                    <a:gd name="T73" fmla="*/ 10 h 498"/>
                    <a:gd name="T74" fmla="*/ 35 w 550"/>
                    <a:gd name="T75" fmla="*/ 10 h 498"/>
                    <a:gd name="T76" fmla="*/ 35 w 550"/>
                    <a:gd name="T77" fmla="*/ 32 h 498"/>
                    <a:gd name="T78" fmla="*/ 1 w 550"/>
                    <a:gd name="T79" fmla="*/ 31 h 498"/>
                    <a:gd name="T80" fmla="*/ 0 w 550"/>
                    <a:gd name="T81" fmla="*/ 11 h 49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550" h="498">
                      <a:moveTo>
                        <a:pt x="0" y="171"/>
                      </a:moveTo>
                      <a:lnTo>
                        <a:pt x="1" y="155"/>
                      </a:lnTo>
                      <a:lnTo>
                        <a:pt x="5" y="138"/>
                      </a:lnTo>
                      <a:lnTo>
                        <a:pt x="12" y="124"/>
                      </a:lnTo>
                      <a:lnTo>
                        <a:pt x="21" y="109"/>
                      </a:lnTo>
                      <a:lnTo>
                        <a:pt x="29" y="98"/>
                      </a:lnTo>
                      <a:lnTo>
                        <a:pt x="37" y="87"/>
                      </a:lnTo>
                      <a:lnTo>
                        <a:pt x="49" y="75"/>
                      </a:lnTo>
                      <a:lnTo>
                        <a:pt x="63" y="64"/>
                      </a:lnTo>
                      <a:lnTo>
                        <a:pt x="81" y="53"/>
                      </a:lnTo>
                      <a:lnTo>
                        <a:pt x="103" y="40"/>
                      </a:lnTo>
                      <a:lnTo>
                        <a:pt x="124" y="30"/>
                      </a:lnTo>
                      <a:lnTo>
                        <a:pt x="150" y="21"/>
                      </a:lnTo>
                      <a:lnTo>
                        <a:pt x="174" y="14"/>
                      </a:lnTo>
                      <a:lnTo>
                        <a:pt x="201" y="8"/>
                      </a:lnTo>
                      <a:lnTo>
                        <a:pt x="225" y="4"/>
                      </a:lnTo>
                      <a:lnTo>
                        <a:pt x="245" y="2"/>
                      </a:lnTo>
                      <a:lnTo>
                        <a:pt x="269" y="0"/>
                      </a:lnTo>
                      <a:lnTo>
                        <a:pt x="293" y="0"/>
                      </a:lnTo>
                      <a:lnTo>
                        <a:pt x="312" y="2"/>
                      </a:lnTo>
                      <a:lnTo>
                        <a:pt x="332" y="5"/>
                      </a:lnTo>
                      <a:lnTo>
                        <a:pt x="354" y="9"/>
                      </a:lnTo>
                      <a:lnTo>
                        <a:pt x="374" y="14"/>
                      </a:lnTo>
                      <a:lnTo>
                        <a:pt x="395" y="20"/>
                      </a:lnTo>
                      <a:lnTo>
                        <a:pt x="414" y="27"/>
                      </a:lnTo>
                      <a:lnTo>
                        <a:pt x="434" y="36"/>
                      </a:lnTo>
                      <a:lnTo>
                        <a:pt x="449" y="43"/>
                      </a:lnTo>
                      <a:lnTo>
                        <a:pt x="461" y="50"/>
                      </a:lnTo>
                      <a:lnTo>
                        <a:pt x="473" y="58"/>
                      </a:lnTo>
                      <a:lnTo>
                        <a:pt x="487" y="67"/>
                      </a:lnTo>
                      <a:lnTo>
                        <a:pt x="499" y="76"/>
                      </a:lnTo>
                      <a:lnTo>
                        <a:pt x="511" y="89"/>
                      </a:lnTo>
                      <a:lnTo>
                        <a:pt x="521" y="102"/>
                      </a:lnTo>
                      <a:lnTo>
                        <a:pt x="529" y="113"/>
                      </a:lnTo>
                      <a:lnTo>
                        <a:pt x="536" y="123"/>
                      </a:lnTo>
                      <a:lnTo>
                        <a:pt x="541" y="134"/>
                      </a:lnTo>
                      <a:lnTo>
                        <a:pt x="546" y="145"/>
                      </a:lnTo>
                      <a:lnTo>
                        <a:pt x="550" y="159"/>
                      </a:lnTo>
                      <a:lnTo>
                        <a:pt x="550" y="498"/>
                      </a:lnTo>
                      <a:lnTo>
                        <a:pt x="1" y="496"/>
                      </a:lnTo>
                      <a:lnTo>
                        <a:pt x="0" y="171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63506" name="Group 105"/>
                <p:cNvGrpSpPr>
                  <a:grpSpLocks/>
                </p:cNvGrpSpPr>
                <p:nvPr/>
              </p:nvGrpSpPr>
              <p:grpSpPr bwMode="auto">
                <a:xfrm>
                  <a:off x="1036" y="3632"/>
                  <a:ext cx="275" cy="249"/>
                  <a:chOff x="1036" y="3632"/>
                  <a:chExt cx="275" cy="249"/>
                </a:xfrm>
              </p:grpSpPr>
              <p:sp>
                <p:nvSpPr>
                  <p:cNvPr id="63507" name="Freeform 106"/>
                  <p:cNvSpPr>
                    <a:spLocks/>
                  </p:cNvSpPr>
                  <p:nvPr/>
                </p:nvSpPr>
                <p:spPr bwMode="auto">
                  <a:xfrm>
                    <a:off x="1036" y="3632"/>
                    <a:ext cx="275" cy="249"/>
                  </a:xfrm>
                  <a:custGeom>
                    <a:avLst/>
                    <a:gdLst>
                      <a:gd name="T0" fmla="*/ 0 w 550"/>
                      <a:gd name="T1" fmla="*/ 11 h 498"/>
                      <a:gd name="T2" fmla="*/ 1 w 550"/>
                      <a:gd name="T3" fmla="*/ 10 h 498"/>
                      <a:gd name="T4" fmla="*/ 1 w 550"/>
                      <a:gd name="T5" fmla="*/ 9 h 498"/>
                      <a:gd name="T6" fmla="*/ 1 w 550"/>
                      <a:gd name="T7" fmla="*/ 8 h 498"/>
                      <a:gd name="T8" fmla="*/ 2 w 550"/>
                      <a:gd name="T9" fmla="*/ 7 h 498"/>
                      <a:gd name="T10" fmla="*/ 2 w 550"/>
                      <a:gd name="T11" fmla="*/ 7 h 498"/>
                      <a:gd name="T12" fmla="*/ 3 w 550"/>
                      <a:gd name="T13" fmla="*/ 6 h 498"/>
                      <a:gd name="T14" fmla="*/ 4 w 550"/>
                      <a:gd name="T15" fmla="*/ 5 h 498"/>
                      <a:gd name="T16" fmla="*/ 4 w 550"/>
                      <a:gd name="T17" fmla="*/ 4 h 498"/>
                      <a:gd name="T18" fmla="*/ 6 w 550"/>
                      <a:gd name="T19" fmla="*/ 4 h 498"/>
                      <a:gd name="T20" fmla="*/ 7 w 550"/>
                      <a:gd name="T21" fmla="*/ 3 h 498"/>
                      <a:gd name="T22" fmla="*/ 8 w 550"/>
                      <a:gd name="T23" fmla="*/ 2 h 498"/>
                      <a:gd name="T24" fmla="*/ 10 w 550"/>
                      <a:gd name="T25" fmla="*/ 2 h 498"/>
                      <a:gd name="T26" fmla="*/ 11 w 550"/>
                      <a:gd name="T27" fmla="*/ 1 h 498"/>
                      <a:gd name="T28" fmla="*/ 13 w 550"/>
                      <a:gd name="T29" fmla="*/ 1 h 498"/>
                      <a:gd name="T30" fmla="*/ 15 w 550"/>
                      <a:gd name="T31" fmla="*/ 1 h 498"/>
                      <a:gd name="T32" fmla="*/ 16 w 550"/>
                      <a:gd name="T33" fmla="*/ 1 h 498"/>
                      <a:gd name="T34" fmla="*/ 17 w 550"/>
                      <a:gd name="T35" fmla="*/ 0 h 498"/>
                      <a:gd name="T36" fmla="*/ 19 w 550"/>
                      <a:gd name="T37" fmla="*/ 0 h 498"/>
                      <a:gd name="T38" fmla="*/ 20 w 550"/>
                      <a:gd name="T39" fmla="*/ 1 h 498"/>
                      <a:gd name="T40" fmla="*/ 21 w 550"/>
                      <a:gd name="T41" fmla="*/ 1 h 498"/>
                      <a:gd name="T42" fmla="*/ 23 w 550"/>
                      <a:gd name="T43" fmla="*/ 1 h 498"/>
                      <a:gd name="T44" fmla="*/ 24 w 550"/>
                      <a:gd name="T45" fmla="*/ 1 h 498"/>
                      <a:gd name="T46" fmla="*/ 25 w 550"/>
                      <a:gd name="T47" fmla="*/ 2 h 498"/>
                      <a:gd name="T48" fmla="*/ 26 w 550"/>
                      <a:gd name="T49" fmla="*/ 2 h 498"/>
                      <a:gd name="T50" fmla="*/ 28 w 550"/>
                      <a:gd name="T51" fmla="*/ 3 h 498"/>
                      <a:gd name="T52" fmla="*/ 29 w 550"/>
                      <a:gd name="T53" fmla="*/ 3 h 498"/>
                      <a:gd name="T54" fmla="*/ 29 w 550"/>
                      <a:gd name="T55" fmla="*/ 4 h 498"/>
                      <a:gd name="T56" fmla="*/ 30 w 550"/>
                      <a:gd name="T57" fmla="*/ 4 h 498"/>
                      <a:gd name="T58" fmla="*/ 31 w 550"/>
                      <a:gd name="T59" fmla="*/ 5 h 498"/>
                      <a:gd name="T60" fmla="*/ 32 w 550"/>
                      <a:gd name="T61" fmla="*/ 5 h 498"/>
                      <a:gd name="T62" fmla="*/ 32 w 550"/>
                      <a:gd name="T63" fmla="*/ 6 h 498"/>
                      <a:gd name="T64" fmla="*/ 33 w 550"/>
                      <a:gd name="T65" fmla="*/ 7 h 498"/>
                      <a:gd name="T66" fmla="*/ 34 w 550"/>
                      <a:gd name="T67" fmla="*/ 7 h 498"/>
                      <a:gd name="T68" fmla="*/ 34 w 550"/>
                      <a:gd name="T69" fmla="*/ 8 h 498"/>
                      <a:gd name="T70" fmla="*/ 34 w 550"/>
                      <a:gd name="T71" fmla="*/ 9 h 498"/>
                      <a:gd name="T72" fmla="*/ 35 w 550"/>
                      <a:gd name="T73" fmla="*/ 10 h 498"/>
                      <a:gd name="T74" fmla="*/ 35 w 550"/>
                      <a:gd name="T75" fmla="*/ 10 h 498"/>
                      <a:gd name="T76" fmla="*/ 35 w 550"/>
                      <a:gd name="T77" fmla="*/ 32 h 498"/>
                      <a:gd name="T78" fmla="*/ 1 w 550"/>
                      <a:gd name="T79" fmla="*/ 31 h 498"/>
                      <a:gd name="T80" fmla="*/ 0 w 550"/>
                      <a:gd name="T81" fmla="*/ 11 h 49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550" h="498">
                        <a:moveTo>
                          <a:pt x="0" y="170"/>
                        </a:moveTo>
                        <a:lnTo>
                          <a:pt x="1" y="155"/>
                        </a:lnTo>
                        <a:lnTo>
                          <a:pt x="5" y="138"/>
                        </a:lnTo>
                        <a:lnTo>
                          <a:pt x="12" y="124"/>
                        </a:lnTo>
                        <a:lnTo>
                          <a:pt x="21" y="109"/>
                        </a:lnTo>
                        <a:lnTo>
                          <a:pt x="29" y="98"/>
                        </a:lnTo>
                        <a:lnTo>
                          <a:pt x="38" y="87"/>
                        </a:lnTo>
                        <a:lnTo>
                          <a:pt x="49" y="75"/>
                        </a:lnTo>
                        <a:lnTo>
                          <a:pt x="63" y="62"/>
                        </a:lnTo>
                        <a:lnTo>
                          <a:pt x="81" y="51"/>
                        </a:lnTo>
                        <a:lnTo>
                          <a:pt x="103" y="40"/>
                        </a:lnTo>
                        <a:lnTo>
                          <a:pt x="124" y="30"/>
                        </a:lnTo>
                        <a:lnTo>
                          <a:pt x="150" y="21"/>
                        </a:lnTo>
                        <a:lnTo>
                          <a:pt x="173" y="13"/>
                        </a:lnTo>
                        <a:lnTo>
                          <a:pt x="201" y="8"/>
                        </a:lnTo>
                        <a:lnTo>
                          <a:pt x="225" y="3"/>
                        </a:lnTo>
                        <a:lnTo>
                          <a:pt x="245" y="2"/>
                        </a:lnTo>
                        <a:lnTo>
                          <a:pt x="269" y="0"/>
                        </a:lnTo>
                        <a:lnTo>
                          <a:pt x="293" y="0"/>
                        </a:lnTo>
                        <a:lnTo>
                          <a:pt x="312" y="2"/>
                        </a:lnTo>
                        <a:lnTo>
                          <a:pt x="332" y="4"/>
                        </a:lnTo>
                        <a:lnTo>
                          <a:pt x="354" y="9"/>
                        </a:lnTo>
                        <a:lnTo>
                          <a:pt x="374" y="13"/>
                        </a:lnTo>
                        <a:lnTo>
                          <a:pt x="396" y="20"/>
                        </a:lnTo>
                        <a:lnTo>
                          <a:pt x="414" y="27"/>
                        </a:lnTo>
                        <a:lnTo>
                          <a:pt x="434" y="36"/>
                        </a:lnTo>
                        <a:lnTo>
                          <a:pt x="449" y="42"/>
                        </a:lnTo>
                        <a:lnTo>
                          <a:pt x="461" y="50"/>
                        </a:lnTo>
                        <a:lnTo>
                          <a:pt x="473" y="57"/>
                        </a:lnTo>
                        <a:lnTo>
                          <a:pt x="487" y="66"/>
                        </a:lnTo>
                        <a:lnTo>
                          <a:pt x="499" y="76"/>
                        </a:lnTo>
                        <a:lnTo>
                          <a:pt x="511" y="89"/>
                        </a:lnTo>
                        <a:lnTo>
                          <a:pt x="521" y="101"/>
                        </a:lnTo>
                        <a:lnTo>
                          <a:pt x="529" y="112"/>
                        </a:lnTo>
                        <a:lnTo>
                          <a:pt x="536" y="123"/>
                        </a:lnTo>
                        <a:lnTo>
                          <a:pt x="541" y="134"/>
                        </a:lnTo>
                        <a:lnTo>
                          <a:pt x="546" y="145"/>
                        </a:lnTo>
                        <a:lnTo>
                          <a:pt x="550" y="159"/>
                        </a:lnTo>
                        <a:lnTo>
                          <a:pt x="550" y="498"/>
                        </a:lnTo>
                        <a:lnTo>
                          <a:pt x="1" y="49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E07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508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1054" y="3642"/>
                    <a:ext cx="235" cy="236"/>
                  </a:xfrm>
                  <a:prstGeom prst="ellipse">
                    <a:avLst/>
                  </a:prstGeom>
                  <a:solidFill>
                    <a:srgbClr val="00A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it-IT" altLang="it-IT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63509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1187" y="3665"/>
                    <a:ext cx="42" cy="38"/>
                    <a:chOff x="1187" y="3665"/>
                    <a:chExt cx="42" cy="38"/>
                  </a:xfrm>
                </p:grpSpPr>
                <p:sp>
                  <p:nvSpPr>
                    <p:cNvPr id="63510" name="Oval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7" y="3665"/>
                      <a:ext cx="27" cy="27"/>
                    </a:xfrm>
                    <a:prstGeom prst="ellipse">
                      <a:avLst/>
                    </a:prstGeom>
                    <a:solidFill>
                      <a:srgbClr val="80FF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3511" name="Oval 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8" y="3682"/>
                      <a:ext cx="21" cy="21"/>
                    </a:xfrm>
                    <a:prstGeom prst="ellipse">
                      <a:avLst/>
                    </a:prstGeom>
                    <a:solidFill>
                      <a:srgbClr val="80FF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2" name="CasellaDiTesto 1"/>
          <p:cNvSpPr txBox="1"/>
          <p:nvPr/>
        </p:nvSpPr>
        <p:spPr>
          <a:xfrm>
            <a:off x="7838059" y="4344681"/>
            <a:ext cx="4014250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/>
              <a:t>x1 agisce sul fronte positivo del clock, e ha l’effetto di portare in modo sincrono la rete in uno stato prefissato</a:t>
            </a:r>
            <a:endParaRPr lang="it-IT" sz="2000" dirty="0">
              <a:solidFill>
                <a:srgbClr val="FF0000"/>
              </a:solidFill>
            </a:endParaRPr>
          </a:p>
          <a:p>
            <a:r>
              <a:rPr lang="it-IT" sz="2000" dirty="0">
                <a:solidFill>
                  <a:srgbClr val="FF0000"/>
                </a:solidFill>
              </a:rPr>
              <a:t>Un ingresso che determina questo comportamento si chiama «</a:t>
            </a:r>
            <a:r>
              <a:rPr lang="it-IT" sz="2000" b="1" i="1" dirty="0">
                <a:solidFill>
                  <a:srgbClr val="FF0000"/>
                </a:solidFill>
              </a:rPr>
              <a:t>reset sincrono</a:t>
            </a:r>
            <a:r>
              <a:rPr lang="it-IT" sz="2000" dirty="0">
                <a:solidFill>
                  <a:srgbClr val="FF0000"/>
                </a:solidFill>
              </a:rPr>
              <a:t>»!</a:t>
            </a:r>
          </a:p>
        </p:txBody>
      </p:sp>
      <p:grpSp>
        <p:nvGrpSpPr>
          <p:cNvPr id="130" name="Group 2"/>
          <p:cNvGrpSpPr>
            <a:grpSpLocks noChangeAspect="1"/>
          </p:cNvGrpSpPr>
          <p:nvPr/>
        </p:nvGrpSpPr>
        <p:grpSpPr bwMode="auto">
          <a:xfrm>
            <a:off x="2247868" y="2099020"/>
            <a:ext cx="6021725" cy="2269076"/>
            <a:chOff x="288" y="1294"/>
            <a:chExt cx="5184" cy="2736"/>
          </a:xfrm>
        </p:grpSpPr>
        <p:sp>
          <p:nvSpPr>
            <p:cNvPr id="131" name="Oval 3"/>
            <p:cNvSpPr>
              <a:spLocks noChangeAspect="1" noChangeArrowheads="1"/>
            </p:cNvSpPr>
            <p:nvPr/>
          </p:nvSpPr>
          <p:spPr bwMode="auto">
            <a:xfrm>
              <a:off x="1216" y="1294"/>
              <a:ext cx="743" cy="6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A,V</a:t>
              </a:r>
            </a:p>
          </p:txBody>
        </p:sp>
        <p:sp>
          <p:nvSpPr>
            <p:cNvPr id="133" name="Oval 4"/>
            <p:cNvSpPr>
              <a:spLocks noChangeAspect="1" noChangeArrowheads="1"/>
            </p:cNvSpPr>
            <p:nvPr/>
          </p:nvSpPr>
          <p:spPr bwMode="auto">
            <a:xfrm>
              <a:off x="2562" y="1294"/>
              <a:ext cx="742" cy="6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B,V</a:t>
              </a:r>
            </a:p>
          </p:txBody>
        </p:sp>
        <p:sp>
          <p:nvSpPr>
            <p:cNvPr id="134" name="Oval 5"/>
            <p:cNvSpPr>
              <a:spLocks noChangeAspect="1" noChangeArrowheads="1"/>
            </p:cNvSpPr>
            <p:nvPr/>
          </p:nvSpPr>
          <p:spPr bwMode="auto">
            <a:xfrm>
              <a:off x="3908" y="1294"/>
              <a:ext cx="742" cy="6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C,V</a:t>
              </a:r>
            </a:p>
          </p:txBody>
        </p:sp>
        <p:sp>
          <p:nvSpPr>
            <p:cNvPr id="135" name="Oval 6"/>
            <p:cNvSpPr>
              <a:spLocks noChangeAspect="1" noChangeArrowheads="1"/>
            </p:cNvSpPr>
            <p:nvPr/>
          </p:nvSpPr>
          <p:spPr bwMode="auto">
            <a:xfrm>
              <a:off x="3304" y="3346"/>
              <a:ext cx="743" cy="6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E,R</a:t>
              </a:r>
            </a:p>
          </p:txBody>
        </p:sp>
        <p:sp>
          <p:nvSpPr>
            <p:cNvPr id="137" name="Oval 7"/>
            <p:cNvSpPr>
              <a:spLocks noChangeAspect="1" noChangeArrowheads="1"/>
            </p:cNvSpPr>
            <p:nvPr/>
          </p:nvSpPr>
          <p:spPr bwMode="auto">
            <a:xfrm>
              <a:off x="1819" y="3346"/>
              <a:ext cx="743" cy="6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F,R</a:t>
              </a:r>
            </a:p>
          </p:txBody>
        </p:sp>
        <p:sp>
          <p:nvSpPr>
            <p:cNvPr id="138" name="Oval 8"/>
            <p:cNvSpPr>
              <a:spLocks noChangeAspect="1" noChangeArrowheads="1"/>
            </p:cNvSpPr>
            <p:nvPr/>
          </p:nvSpPr>
          <p:spPr bwMode="auto">
            <a:xfrm>
              <a:off x="288" y="2448"/>
              <a:ext cx="743" cy="6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I,R</a:t>
              </a:r>
            </a:p>
          </p:txBody>
        </p:sp>
        <p:sp>
          <p:nvSpPr>
            <p:cNvPr id="139" name="Oval 9"/>
            <p:cNvSpPr>
              <a:spLocks noChangeAspect="1" noChangeArrowheads="1"/>
            </p:cNvSpPr>
            <p:nvPr/>
          </p:nvSpPr>
          <p:spPr bwMode="auto">
            <a:xfrm>
              <a:off x="4729" y="2320"/>
              <a:ext cx="743" cy="6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D,G</a:t>
              </a:r>
            </a:p>
          </p:txBody>
        </p:sp>
        <p:sp>
          <p:nvSpPr>
            <p:cNvPr id="140" name="Line 10"/>
            <p:cNvSpPr>
              <a:spLocks noChangeAspect="1" noChangeShapeType="1"/>
            </p:cNvSpPr>
            <p:nvPr/>
          </p:nvSpPr>
          <p:spPr bwMode="auto">
            <a:xfrm>
              <a:off x="1959" y="1636"/>
              <a:ext cx="6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 sz="1400"/>
            </a:p>
          </p:txBody>
        </p:sp>
        <p:sp>
          <p:nvSpPr>
            <p:cNvPr id="141" name="Line 11"/>
            <p:cNvSpPr>
              <a:spLocks noChangeAspect="1" noChangeShapeType="1"/>
            </p:cNvSpPr>
            <p:nvPr/>
          </p:nvSpPr>
          <p:spPr bwMode="auto">
            <a:xfrm>
              <a:off x="3304" y="1636"/>
              <a:ext cx="6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 sz="1400"/>
            </a:p>
          </p:txBody>
        </p:sp>
        <p:sp>
          <p:nvSpPr>
            <p:cNvPr id="142" name="Text Box 12"/>
            <p:cNvSpPr txBox="1">
              <a:spLocks noChangeAspect="1" noChangeArrowheads="1"/>
            </p:cNvSpPr>
            <p:nvPr/>
          </p:nvSpPr>
          <p:spPr bwMode="auto">
            <a:xfrm>
              <a:off x="3480" y="1374"/>
              <a:ext cx="194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it-IT" altLang="it-IT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" name="Text Box 13"/>
            <p:cNvSpPr txBox="1">
              <a:spLocks noChangeAspect="1" noChangeArrowheads="1"/>
            </p:cNvSpPr>
            <p:nvPr/>
          </p:nvSpPr>
          <p:spPr bwMode="auto">
            <a:xfrm>
              <a:off x="2144" y="1374"/>
              <a:ext cx="174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44" name="Line 14"/>
            <p:cNvSpPr>
              <a:spLocks noChangeAspect="1" noChangeShapeType="1"/>
            </p:cNvSpPr>
            <p:nvPr/>
          </p:nvSpPr>
          <p:spPr bwMode="auto">
            <a:xfrm>
              <a:off x="4557" y="1850"/>
              <a:ext cx="418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 sz="1400"/>
            </a:p>
          </p:txBody>
        </p:sp>
        <p:sp>
          <p:nvSpPr>
            <p:cNvPr id="145" name="Line 15"/>
            <p:cNvSpPr>
              <a:spLocks noChangeAspect="1" noChangeShapeType="1"/>
            </p:cNvSpPr>
            <p:nvPr/>
          </p:nvSpPr>
          <p:spPr bwMode="auto">
            <a:xfrm flipH="1">
              <a:off x="4047" y="3004"/>
              <a:ext cx="928" cy="6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 sz="1400"/>
            </a:p>
          </p:txBody>
        </p:sp>
        <p:sp>
          <p:nvSpPr>
            <p:cNvPr id="146" name="Line 16"/>
            <p:cNvSpPr>
              <a:spLocks noChangeAspect="1" noChangeShapeType="1"/>
            </p:cNvSpPr>
            <p:nvPr/>
          </p:nvSpPr>
          <p:spPr bwMode="auto">
            <a:xfrm flipH="1">
              <a:off x="2562" y="3688"/>
              <a:ext cx="7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 sz="1400"/>
            </a:p>
          </p:txBody>
        </p:sp>
        <p:sp>
          <p:nvSpPr>
            <p:cNvPr id="147" name="Line 17"/>
            <p:cNvSpPr>
              <a:spLocks noChangeAspect="1" noChangeShapeType="1"/>
            </p:cNvSpPr>
            <p:nvPr/>
          </p:nvSpPr>
          <p:spPr bwMode="auto">
            <a:xfrm flipH="1" flipV="1">
              <a:off x="938" y="3004"/>
              <a:ext cx="881" cy="6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 sz="1400"/>
            </a:p>
          </p:txBody>
        </p:sp>
        <p:sp>
          <p:nvSpPr>
            <p:cNvPr id="148" name="Line 18"/>
            <p:cNvSpPr>
              <a:spLocks noChangeAspect="1" noChangeShapeType="1"/>
            </p:cNvSpPr>
            <p:nvPr/>
          </p:nvSpPr>
          <p:spPr bwMode="auto">
            <a:xfrm flipV="1">
              <a:off x="798" y="1850"/>
              <a:ext cx="511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 sz="1400"/>
            </a:p>
          </p:txBody>
        </p:sp>
        <p:sp>
          <p:nvSpPr>
            <p:cNvPr id="149" name="Text Box 19"/>
            <p:cNvSpPr txBox="1">
              <a:spLocks noChangeAspect="1" noChangeArrowheads="1"/>
            </p:cNvSpPr>
            <p:nvPr/>
          </p:nvSpPr>
          <p:spPr bwMode="auto">
            <a:xfrm>
              <a:off x="4746" y="1902"/>
              <a:ext cx="194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2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50" name="Text Box 20"/>
            <p:cNvSpPr txBox="1">
              <a:spLocks noChangeAspect="1" noChangeArrowheads="1"/>
            </p:cNvSpPr>
            <p:nvPr/>
          </p:nvSpPr>
          <p:spPr bwMode="auto">
            <a:xfrm>
              <a:off x="4414" y="3123"/>
              <a:ext cx="194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2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51" name="Text Box 21"/>
            <p:cNvSpPr txBox="1">
              <a:spLocks noChangeAspect="1" noChangeArrowheads="1"/>
            </p:cNvSpPr>
            <p:nvPr/>
          </p:nvSpPr>
          <p:spPr bwMode="auto">
            <a:xfrm>
              <a:off x="2671" y="3490"/>
              <a:ext cx="194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52" name="Text Box 22"/>
            <p:cNvSpPr txBox="1">
              <a:spLocks noChangeAspect="1" noChangeArrowheads="1"/>
            </p:cNvSpPr>
            <p:nvPr/>
          </p:nvSpPr>
          <p:spPr bwMode="auto">
            <a:xfrm>
              <a:off x="1326" y="3081"/>
              <a:ext cx="213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-</a:t>
              </a:r>
              <a:endParaRPr lang="it-IT" altLang="it-IT" sz="1800" b="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" name="Text Box 23"/>
            <p:cNvSpPr txBox="1">
              <a:spLocks noChangeAspect="1" noChangeArrowheads="1"/>
            </p:cNvSpPr>
            <p:nvPr/>
          </p:nvSpPr>
          <p:spPr bwMode="auto">
            <a:xfrm>
              <a:off x="723" y="2170"/>
              <a:ext cx="194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2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54" name="Line 24"/>
            <p:cNvSpPr>
              <a:spLocks noChangeAspect="1" noChangeShapeType="1"/>
            </p:cNvSpPr>
            <p:nvPr/>
          </p:nvSpPr>
          <p:spPr bwMode="auto">
            <a:xfrm flipH="1">
              <a:off x="938" y="1967"/>
              <a:ext cx="550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 sz="1400"/>
            </a:p>
          </p:txBody>
        </p:sp>
        <p:sp>
          <p:nvSpPr>
            <p:cNvPr id="155" name="Text Box 25"/>
            <p:cNvSpPr txBox="1">
              <a:spLocks noChangeAspect="1" noChangeArrowheads="1"/>
            </p:cNvSpPr>
            <p:nvPr/>
          </p:nvSpPr>
          <p:spPr bwMode="auto">
            <a:xfrm>
              <a:off x="1318" y="2058"/>
              <a:ext cx="194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2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56" name="Line 26"/>
            <p:cNvSpPr>
              <a:spLocks noChangeAspect="1" noChangeShapeType="1"/>
            </p:cNvSpPr>
            <p:nvPr/>
          </p:nvSpPr>
          <p:spPr bwMode="auto">
            <a:xfrm flipH="1">
              <a:off x="1022" y="1728"/>
              <a:ext cx="154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 sz="1400"/>
            </a:p>
          </p:txBody>
        </p:sp>
        <p:sp>
          <p:nvSpPr>
            <p:cNvPr id="157" name="Line 27"/>
            <p:cNvSpPr>
              <a:spLocks noChangeAspect="1" noChangeShapeType="1"/>
            </p:cNvSpPr>
            <p:nvPr/>
          </p:nvSpPr>
          <p:spPr bwMode="auto">
            <a:xfrm flipH="1">
              <a:off x="1022" y="1881"/>
              <a:ext cx="3025" cy="9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 sz="1400"/>
            </a:p>
          </p:txBody>
        </p:sp>
        <p:sp>
          <p:nvSpPr>
            <p:cNvPr id="158" name="Line 28"/>
            <p:cNvSpPr>
              <a:spLocks noChangeAspect="1" noChangeShapeType="1"/>
            </p:cNvSpPr>
            <p:nvPr/>
          </p:nvSpPr>
          <p:spPr bwMode="auto">
            <a:xfrm flipH="1">
              <a:off x="1031" y="2688"/>
              <a:ext cx="369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 sz="1400"/>
            </a:p>
          </p:txBody>
        </p:sp>
        <p:sp>
          <p:nvSpPr>
            <p:cNvPr id="159" name="Line 29"/>
            <p:cNvSpPr>
              <a:spLocks noChangeAspect="1" noChangeShapeType="1"/>
            </p:cNvSpPr>
            <p:nvPr/>
          </p:nvSpPr>
          <p:spPr bwMode="auto">
            <a:xfrm flipH="1" flipV="1">
              <a:off x="1022" y="2880"/>
              <a:ext cx="228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it-IT" sz="1400"/>
            </a:p>
          </p:txBody>
        </p:sp>
        <p:sp>
          <p:nvSpPr>
            <p:cNvPr id="160" name="Text Box 30"/>
            <p:cNvSpPr txBox="1">
              <a:spLocks noChangeAspect="1" noChangeArrowheads="1"/>
            </p:cNvSpPr>
            <p:nvPr/>
          </p:nvSpPr>
          <p:spPr bwMode="auto">
            <a:xfrm>
              <a:off x="2007" y="1807"/>
              <a:ext cx="194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2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61" name="Text Box 31"/>
            <p:cNvSpPr txBox="1">
              <a:spLocks noChangeAspect="1" noChangeArrowheads="1"/>
            </p:cNvSpPr>
            <p:nvPr/>
          </p:nvSpPr>
          <p:spPr bwMode="auto">
            <a:xfrm>
              <a:off x="2556" y="2114"/>
              <a:ext cx="194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62" name="Text Box 32"/>
            <p:cNvSpPr txBox="1">
              <a:spLocks noChangeAspect="1" noChangeArrowheads="1"/>
            </p:cNvSpPr>
            <p:nvPr/>
          </p:nvSpPr>
          <p:spPr bwMode="auto">
            <a:xfrm>
              <a:off x="3300" y="2482"/>
              <a:ext cx="194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63" name="Text Box 33"/>
            <p:cNvSpPr txBox="1">
              <a:spLocks noChangeAspect="1" noChangeArrowheads="1"/>
            </p:cNvSpPr>
            <p:nvPr/>
          </p:nvSpPr>
          <p:spPr bwMode="auto">
            <a:xfrm>
              <a:off x="1676" y="2878"/>
              <a:ext cx="194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2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8502968" y="752510"/>
            <a:ext cx="3166611" cy="3379978"/>
            <a:chOff x="8437391" y="2578907"/>
            <a:chExt cx="3166611" cy="3379978"/>
          </a:xfrm>
        </p:grpSpPr>
        <p:grpSp>
          <p:nvGrpSpPr>
            <p:cNvPr id="7" name="Gruppo 6"/>
            <p:cNvGrpSpPr/>
            <p:nvPr/>
          </p:nvGrpSpPr>
          <p:grpSpPr>
            <a:xfrm>
              <a:off x="9322764" y="2578907"/>
              <a:ext cx="2281238" cy="3379978"/>
              <a:chOff x="9545895" y="2499967"/>
              <a:chExt cx="2281238" cy="3379978"/>
            </a:xfrm>
          </p:grpSpPr>
          <p:grpSp>
            <p:nvGrpSpPr>
              <p:cNvPr id="116" name="Group 22"/>
              <p:cNvGrpSpPr>
                <a:grpSpLocks/>
              </p:cNvGrpSpPr>
              <p:nvPr/>
            </p:nvGrpSpPr>
            <p:grpSpPr bwMode="auto">
              <a:xfrm>
                <a:off x="9545895" y="2499967"/>
                <a:ext cx="2281238" cy="3379978"/>
                <a:chOff x="2256" y="1232"/>
                <a:chExt cx="1437" cy="1517"/>
              </a:xfrm>
            </p:grpSpPr>
            <p:sp>
              <p:nvSpPr>
                <p:cNvPr id="117" name="Rectangle 14"/>
                <p:cNvSpPr>
                  <a:spLocks noChangeArrowheads="1"/>
                </p:cNvSpPr>
                <p:nvPr/>
              </p:nvSpPr>
              <p:spPr bwMode="auto">
                <a:xfrm>
                  <a:off x="3491" y="1852"/>
                  <a:ext cx="171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 dirty="0">
                      <a:solidFill>
                        <a:srgbClr val="000000"/>
                      </a:solidFill>
                    </a:rPr>
                    <a:t>s*</a:t>
                  </a:r>
                </a:p>
              </p:txBody>
            </p:sp>
            <p:grpSp>
              <p:nvGrpSpPr>
                <p:cNvPr id="118" name="Group 18"/>
                <p:cNvGrpSpPr>
                  <a:grpSpLocks/>
                </p:cNvGrpSpPr>
                <p:nvPr/>
              </p:nvGrpSpPr>
              <p:grpSpPr bwMode="auto">
                <a:xfrm>
                  <a:off x="2256" y="1232"/>
                  <a:ext cx="1437" cy="1517"/>
                  <a:chOff x="2256" y="1232"/>
                  <a:chExt cx="1437" cy="1517"/>
                </a:xfrm>
              </p:grpSpPr>
              <p:sp>
                <p:nvSpPr>
                  <p:cNvPr id="119" name="Rectangle 3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1232"/>
                    <a:ext cx="865" cy="338"/>
                  </a:xfrm>
                  <a:prstGeom prst="rect">
                    <a:avLst/>
                  </a:prstGeom>
                  <a:solidFill>
                    <a:srgbClr val="FFFF00"/>
                  </a:solidFill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defTabSz="762000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76200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7620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7620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7620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2400" b="1" dirty="0">
                        <a:solidFill>
                          <a:srgbClr val="000000"/>
                        </a:solidFill>
                      </a:rPr>
                      <a:t>F</a:t>
                    </a:r>
                  </a:p>
                </p:txBody>
              </p:sp>
              <p:sp>
                <p:nvSpPr>
                  <p:cNvPr id="120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2509" y="1772"/>
                    <a:ext cx="865" cy="409"/>
                  </a:xfrm>
                  <a:prstGeom prst="rect">
                    <a:avLst/>
                  </a:prstGeom>
                  <a:solidFill>
                    <a:srgbClr val="FFFF00"/>
                  </a:solidFill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tIns="36000" bIns="36000"/>
                  <a:lstStyle>
                    <a:lvl1pPr defTabSz="762000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76200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7620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7620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7620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1600" b="1" dirty="0">
                      <a:solidFill>
                        <a:srgbClr val="000000"/>
                      </a:solidFill>
                    </a:endParaRP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2400" b="1" dirty="0">
                        <a:solidFill>
                          <a:srgbClr val="000000"/>
                        </a:solidFill>
                      </a:rPr>
                      <a:t>G</a:t>
                    </a:r>
                  </a:p>
                </p:txBody>
              </p:sp>
              <p:sp>
                <p:nvSpPr>
                  <p:cNvPr id="122" name="Freeform 9"/>
                  <p:cNvSpPr>
                    <a:spLocks/>
                  </p:cNvSpPr>
                  <p:nvPr/>
                </p:nvSpPr>
                <p:spPr bwMode="auto">
                  <a:xfrm>
                    <a:off x="3368" y="2032"/>
                    <a:ext cx="325" cy="459"/>
                  </a:xfrm>
                  <a:custGeom>
                    <a:avLst/>
                    <a:gdLst>
                      <a:gd name="T0" fmla="*/ 0 w 240"/>
                      <a:gd name="T1" fmla="*/ 0 h 1152"/>
                      <a:gd name="T2" fmla="*/ 598 w 240"/>
                      <a:gd name="T3" fmla="*/ 0 h 1152"/>
                      <a:gd name="T4" fmla="*/ 598 w 240"/>
                      <a:gd name="T5" fmla="*/ 401 h 1152"/>
                      <a:gd name="T6" fmla="*/ 0 w 240"/>
                      <a:gd name="T7" fmla="*/ 401 h 115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40" h="1152">
                        <a:moveTo>
                          <a:pt x="0" y="0"/>
                        </a:moveTo>
                        <a:lnTo>
                          <a:pt x="240" y="0"/>
                        </a:lnTo>
                        <a:lnTo>
                          <a:pt x="240" y="1152"/>
                        </a:lnTo>
                        <a:lnTo>
                          <a:pt x="0" y="1152"/>
                        </a:lnTo>
                      </a:path>
                    </a:pathLst>
                  </a:custGeom>
                  <a:noFill/>
                  <a:ln w="381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23" name="Freeform 10"/>
                  <p:cNvSpPr>
                    <a:spLocks/>
                  </p:cNvSpPr>
                  <p:nvPr/>
                </p:nvSpPr>
                <p:spPr bwMode="auto">
                  <a:xfrm>
                    <a:off x="2256" y="1433"/>
                    <a:ext cx="246" cy="1018"/>
                  </a:xfrm>
                  <a:custGeom>
                    <a:avLst/>
                    <a:gdLst>
                      <a:gd name="T0" fmla="*/ 240 w 240"/>
                      <a:gd name="T1" fmla="*/ 1319 h 2208"/>
                      <a:gd name="T2" fmla="*/ 0 w 240"/>
                      <a:gd name="T3" fmla="*/ 1319 h 2208"/>
                      <a:gd name="T4" fmla="*/ 0 w 240"/>
                      <a:gd name="T5" fmla="*/ 0 h 2208"/>
                      <a:gd name="T6" fmla="*/ 240 w 240"/>
                      <a:gd name="T7" fmla="*/ 0 h 220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40" h="2208">
                        <a:moveTo>
                          <a:pt x="240" y="2208"/>
                        </a:moveTo>
                        <a:lnTo>
                          <a:pt x="0" y="2208"/>
                        </a:lnTo>
                        <a:lnTo>
                          <a:pt x="0" y="0"/>
                        </a:lnTo>
                        <a:lnTo>
                          <a:pt x="240" y="0"/>
                        </a:ln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24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260" y="1986"/>
                    <a:ext cx="253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 type="oval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26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3434" y="1236"/>
                    <a:ext cx="107" cy="2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2400" b="1" dirty="0">
                        <a:solidFill>
                          <a:srgbClr val="000000"/>
                        </a:solidFill>
                      </a:rPr>
                      <a:t>u</a:t>
                    </a:r>
                  </a:p>
                </p:txBody>
              </p:sp>
              <p:sp>
                <p:nvSpPr>
                  <p:cNvPr id="127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314" y="1622"/>
                    <a:ext cx="75" cy="2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2400" b="1" dirty="0">
                        <a:solidFill>
                          <a:srgbClr val="000000"/>
                        </a:solidFill>
                      </a:rPr>
                      <a:t>s</a:t>
                    </a:r>
                  </a:p>
                </p:txBody>
              </p:sp>
              <p:sp>
                <p:nvSpPr>
                  <p:cNvPr id="12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368" y="1401"/>
                    <a:ext cx="29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36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929" y="2652"/>
                    <a:ext cx="251" cy="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1400" b="1" dirty="0">
                        <a:solidFill>
                          <a:srgbClr val="000000"/>
                        </a:solidFill>
                      </a:rPr>
                      <a:t>clock</a:t>
                    </a:r>
                  </a:p>
                </p:txBody>
              </p:sp>
            </p:grpSp>
          </p:grpSp>
          <p:sp>
            <p:nvSpPr>
              <p:cNvPr id="132" name="Rectangle 28"/>
              <p:cNvSpPr>
                <a:spLocks noChangeArrowheads="1"/>
              </p:cNvSpPr>
              <p:nvPr/>
            </p:nvSpPr>
            <p:spPr bwMode="auto">
              <a:xfrm>
                <a:off x="9926896" y="4853484"/>
                <a:ext cx="1373187" cy="680433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 dirty="0">
                    <a:solidFill>
                      <a:schemeClr val="bg1"/>
                    </a:solidFill>
                  </a:rPr>
                  <a:t>Registro</a:t>
                </a:r>
              </a:p>
            </p:txBody>
          </p:sp>
          <p:sp>
            <p:nvSpPr>
              <p:cNvPr id="3" name="Triangolo isoscele 2"/>
              <p:cNvSpPr/>
              <p:nvPr/>
            </p:nvSpPr>
            <p:spPr>
              <a:xfrm>
                <a:off x="10152031" y="5305103"/>
                <a:ext cx="154151" cy="208243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5" name="Connettore 4 4"/>
              <p:cNvCxnSpPr>
                <a:stCxn id="3" idx="3"/>
              </p:cNvCxnSpPr>
              <p:nvPr/>
            </p:nvCxnSpPr>
            <p:spPr>
              <a:xfrm rot="16200000" flipH="1">
                <a:off x="10543071" y="5199382"/>
                <a:ext cx="366599" cy="994526"/>
              </a:xfrm>
              <a:prstGeom prst="bentConnector2">
                <a:avLst/>
              </a:prstGeom>
              <a:ln w="28575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Connettore 2 5"/>
            <p:cNvCxnSpPr/>
            <p:nvPr/>
          </p:nvCxnSpPr>
          <p:spPr>
            <a:xfrm>
              <a:off x="8463302" y="4044185"/>
              <a:ext cx="12611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asellaDiTesto 7"/>
            <p:cNvSpPr txBox="1"/>
            <p:nvPr/>
          </p:nvSpPr>
          <p:spPr>
            <a:xfrm>
              <a:off x="8437391" y="3608531"/>
              <a:ext cx="5325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b="1" dirty="0">
                  <a:solidFill>
                    <a:srgbClr val="FF0000"/>
                  </a:solidFill>
                </a:rPr>
                <a:t>x1</a:t>
              </a:r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147463" y="2128613"/>
            <a:ext cx="2789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Consideriamo questo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d.d.s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83344" y="6006675"/>
            <a:ext cx="7142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Un vigile che controllasse x1 avrebbe il potere di forzare il rosso oppure di lasciare che il semaforo funzioni regolarmente con il suo comportamento periodico</a:t>
            </a:r>
          </a:p>
        </p:txBody>
      </p:sp>
    </p:spTree>
    <p:extLst>
      <p:ext uri="{BB962C8B-B14F-4D97-AF65-F5344CB8AC3E}">
        <p14:creationId xmlns:p14="http://schemas.microsoft.com/office/powerpoint/2010/main" val="9978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 build="p"/>
      <p:bldP spid="2" grpId="0" build="p" animBg="1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9104314" y="6327942"/>
            <a:ext cx="2743200" cy="365125"/>
          </a:xfrm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85E510-4E70-447B-B982-8EFFC00255CB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it-IT" sz="1400" dirty="0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3491" y="131407"/>
            <a:ext cx="11712649" cy="772150"/>
          </a:xfrm>
        </p:spPr>
        <p:txBody>
          <a:bodyPr>
            <a:noAutofit/>
          </a:bodyPr>
          <a:lstStyle/>
          <a:p>
            <a:pPr algn="ctr"/>
            <a:r>
              <a:rPr lang="it-IT" altLang="it-IT" sz="3200" b="1" dirty="0"/>
              <a:t>Costruzione di un contatore per 256 (CB256-E-RS) </a:t>
            </a:r>
            <a:br>
              <a:rPr lang="it-IT" altLang="it-IT" sz="3200" b="1" dirty="0"/>
            </a:br>
            <a:r>
              <a:rPr lang="it-IT" altLang="it-IT" sz="3200" b="1" dirty="0"/>
              <a:t>a partire da due contatori per 16</a:t>
            </a:r>
            <a:endParaRPr lang="it-IT" altLang="it-IT" sz="4800" dirty="0"/>
          </a:p>
        </p:txBody>
      </p:sp>
      <p:grpSp>
        <p:nvGrpSpPr>
          <p:cNvPr id="137233" name="Group 17"/>
          <p:cNvGrpSpPr>
            <a:grpSpLocks/>
          </p:cNvGrpSpPr>
          <p:nvPr/>
        </p:nvGrpSpPr>
        <p:grpSpPr bwMode="auto">
          <a:xfrm>
            <a:off x="1694656" y="1097232"/>
            <a:ext cx="4078288" cy="1828800"/>
            <a:chOff x="1440" y="720"/>
            <a:chExt cx="2569" cy="1152"/>
          </a:xfrm>
        </p:grpSpPr>
        <p:grpSp>
          <p:nvGrpSpPr>
            <p:cNvPr id="53293" name="Group 15"/>
            <p:cNvGrpSpPr>
              <a:grpSpLocks/>
            </p:cNvGrpSpPr>
            <p:nvPr/>
          </p:nvGrpSpPr>
          <p:grpSpPr bwMode="auto">
            <a:xfrm>
              <a:off x="1440" y="720"/>
              <a:ext cx="2374" cy="1152"/>
              <a:chOff x="1440" y="720"/>
              <a:chExt cx="2374" cy="1152"/>
            </a:xfrm>
          </p:grpSpPr>
          <p:grpSp>
            <p:nvGrpSpPr>
              <p:cNvPr id="53295" name="Group 7"/>
              <p:cNvGrpSpPr>
                <a:grpSpLocks/>
              </p:cNvGrpSpPr>
              <p:nvPr/>
            </p:nvGrpSpPr>
            <p:grpSpPr bwMode="auto">
              <a:xfrm>
                <a:off x="1670" y="888"/>
                <a:ext cx="2144" cy="762"/>
                <a:chOff x="1670" y="888"/>
                <a:chExt cx="2144" cy="762"/>
              </a:xfrm>
            </p:grpSpPr>
            <p:sp>
              <p:nvSpPr>
                <p:cNvPr id="53303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1670" y="890"/>
                  <a:ext cx="2144" cy="760"/>
                </a:xfrm>
                <a:prstGeom prst="rect">
                  <a:avLst/>
                </a:prstGeom>
                <a:solidFill>
                  <a:srgbClr val="FF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 dirty="0"/>
                    <a:t>EN	 contatore	CO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 dirty="0"/>
                    <a:t>RES 	binario x16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 dirty="0"/>
                    <a:t>Q</a:t>
                  </a:r>
                  <a:r>
                    <a:rPr lang="it-IT" altLang="it-IT" sz="2400" b="1" baseline="-25000" dirty="0"/>
                    <a:t>0	 </a:t>
                  </a:r>
                  <a:r>
                    <a:rPr lang="it-IT" altLang="it-IT" sz="2400" b="1" dirty="0"/>
                    <a:t>Q</a:t>
                  </a:r>
                  <a:r>
                    <a:rPr lang="it-IT" altLang="it-IT" sz="2400" b="1" baseline="-25000" dirty="0"/>
                    <a:t>1	 </a:t>
                  </a:r>
                  <a:r>
                    <a:rPr lang="it-IT" altLang="it-IT" sz="2400" b="1" dirty="0"/>
                    <a:t>Q</a:t>
                  </a:r>
                  <a:r>
                    <a:rPr lang="it-IT" altLang="it-IT" sz="2400" b="1" baseline="-25000" dirty="0"/>
                    <a:t>2	 </a:t>
                  </a:r>
                  <a:r>
                    <a:rPr lang="it-IT" altLang="it-IT" sz="2400" b="1" dirty="0"/>
                    <a:t>Q</a:t>
                  </a:r>
                  <a:r>
                    <a:rPr lang="it-IT" altLang="it-IT" sz="2400" b="1" baseline="-25000" dirty="0"/>
                    <a:t>3</a:t>
                  </a:r>
                  <a:endParaRPr lang="it-IT" altLang="it-IT" sz="2400" baseline="-25000" dirty="0"/>
                </a:p>
              </p:txBody>
            </p:sp>
            <p:grpSp>
              <p:nvGrpSpPr>
                <p:cNvPr id="53304" name="Group 6"/>
                <p:cNvGrpSpPr>
                  <a:grpSpLocks/>
                </p:cNvGrpSpPr>
                <p:nvPr/>
              </p:nvGrpSpPr>
              <p:grpSpPr bwMode="auto">
                <a:xfrm>
                  <a:off x="2064" y="888"/>
                  <a:ext cx="192" cy="144"/>
                  <a:chOff x="2064" y="912"/>
                  <a:chExt cx="192" cy="144"/>
                </a:xfrm>
              </p:grpSpPr>
              <p:sp>
                <p:nvSpPr>
                  <p:cNvPr id="53305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912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3306" name="Line 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60" y="912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  <p:sp>
            <p:nvSpPr>
              <p:cNvPr id="53296" name="Line 8"/>
              <p:cNvSpPr>
                <a:spLocks noChangeShapeType="1"/>
              </p:cNvSpPr>
              <p:nvPr/>
            </p:nvSpPr>
            <p:spPr bwMode="auto">
              <a:xfrm>
                <a:off x="1440" y="105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3297" name="Line 9"/>
              <p:cNvSpPr>
                <a:spLocks noChangeShapeType="1"/>
              </p:cNvSpPr>
              <p:nvPr/>
            </p:nvSpPr>
            <p:spPr bwMode="auto">
              <a:xfrm>
                <a:off x="1440" y="1248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3298" name="Freeform 10"/>
              <p:cNvSpPr>
                <a:spLocks/>
              </p:cNvSpPr>
              <p:nvPr/>
            </p:nvSpPr>
            <p:spPr bwMode="auto">
              <a:xfrm>
                <a:off x="1440" y="720"/>
                <a:ext cx="720" cy="192"/>
              </a:xfrm>
              <a:custGeom>
                <a:avLst/>
                <a:gdLst>
                  <a:gd name="T0" fmla="*/ 0 w 720"/>
                  <a:gd name="T1" fmla="*/ 0 h 192"/>
                  <a:gd name="T2" fmla="*/ 720 w 720"/>
                  <a:gd name="T3" fmla="*/ 0 h 192"/>
                  <a:gd name="T4" fmla="*/ 720 w 720"/>
                  <a:gd name="T5" fmla="*/ 192 h 19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20" h="192">
                    <a:moveTo>
                      <a:pt x="0" y="0"/>
                    </a:moveTo>
                    <a:lnTo>
                      <a:pt x="720" y="0"/>
                    </a:lnTo>
                    <a:lnTo>
                      <a:pt x="720" y="192"/>
                    </a:lnTo>
                  </a:path>
                </a:pathLst>
              </a:custGeom>
              <a:noFill/>
              <a:ln w="1905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3299" name="Line 11"/>
              <p:cNvSpPr>
                <a:spLocks noChangeShapeType="1"/>
              </p:cNvSpPr>
              <p:nvPr/>
            </p:nvSpPr>
            <p:spPr bwMode="auto">
              <a:xfrm>
                <a:off x="1824" y="163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3300" name="Line 12"/>
              <p:cNvSpPr>
                <a:spLocks noChangeShapeType="1"/>
              </p:cNvSpPr>
              <p:nvPr/>
            </p:nvSpPr>
            <p:spPr bwMode="auto">
              <a:xfrm>
                <a:off x="2448" y="163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3301" name="Line 13"/>
              <p:cNvSpPr>
                <a:spLocks noChangeShapeType="1"/>
              </p:cNvSpPr>
              <p:nvPr/>
            </p:nvSpPr>
            <p:spPr bwMode="auto">
              <a:xfrm>
                <a:off x="3024" y="163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3302" name="Line 14"/>
              <p:cNvSpPr>
                <a:spLocks noChangeShapeType="1"/>
              </p:cNvSpPr>
              <p:nvPr/>
            </p:nvSpPr>
            <p:spPr bwMode="auto">
              <a:xfrm>
                <a:off x="3600" y="163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53294" name="Line 16"/>
            <p:cNvSpPr>
              <a:spLocks noChangeShapeType="1"/>
            </p:cNvSpPr>
            <p:nvPr/>
          </p:nvSpPr>
          <p:spPr bwMode="auto">
            <a:xfrm>
              <a:off x="3817" y="105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37235" name="Group 19"/>
          <p:cNvGrpSpPr>
            <a:grpSpLocks/>
          </p:cNvGrpSpPr>
          <p:nvPr/>
        </p:nvGrpSpPr>
        <p:grpSpPr bwMode="auto">
          <a:xfrm>
            <a:off x="1555750" y="3657600"/>
            <a:ext cx="5037138" cy="1828800"/>
            <a:chOff x="836" y="720"/>
            <a:chExt cx="3173" cy="1152"/>
          </a:xfrm>
        </p:grpSpPr>
        <p:grpSp>
          <p:nvGrpSpPr>
            <p:cNvPr id="53279" name="Group 20"/>
            <p:cNvGrpSpPr>
              <a:grpSpLocks/>
            </p:cNvGrpSpPr>
            <p:nvPr/>
          </p:nvGrpSpPr>
          <p:grpSpPr bwMode="auto">
            <a:xfrm>
              <a:off x="836" y="720"/>
              <a:ext cx="2978" cy="1152"/>
              <a:chOff x="836" y="720"/>
              <a:chExt cx="2978" cy="1152"/>
            </a:xfrm>
          </p:grpSpPr>
          <p:grpSp>
            <p:nvGrpSpPr>
              <p:cNvPr id="53281" name="Group 21"/>
              <p:cNvGrpSpPr>
                <a:grpSpLocks/>
              </p:cNvGrpSpPr>
              <p:nvPr/>
            </p:nvGrpSpPr>
            <p:grpSpPr bwMode="auto">
              <a:xfrm>
                <a:off x="1670" y="888"/>
                <a:ext cx="2144" cy="762"/>
                <a:chOff x="1670" y="888"/>
                <a:chExt cx="2144" cy="762"/>
              </a:xfrm>
            </p:grpSpPr>
            <p:sp>
              <p:nvSpPr>
                <p:cNvPr id="53289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670" y="890"/>
                  <a:ext cx="2144" cy="760"/>
                </a:xfrm>
                <a:prstGeom prst="rect">
                  <a:avLst/>
                </a:prstGeom>
                <a:solidFill>
                  <a:srgbClr val="FF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 dirty="0"/>
                    <a:t>EN	 contatore	CO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 dirty="0"/>
                    <a:t>RES 	binario x16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 dirty="0"/>
                    <a:t>Q</a:t>
                  </a:r>
                  <a:r>
                    <a:rPr lang="it-IT" altLang="it-IT" sz="2400" b="1" baseline="-25000" dirty="0"/>
                    <a:t>0	 </a:t>
                  </a:r>
                  <a:r>
                    <a:rPr lang="it-IT" altLang="it-IT" sz="2400" b="1" dirty="0"/>
                    <a:t>Q</a:t>
                  </a:r>
                  <a:r>
                    <a:rPr lang="it-IT" altLang="it-IT" sz="2400" b="1" baseline="-25000" dirty="0"/>
                    <a:t>1	 </a:t>
                  </a:r>
                  <a:r>
                    <a:rPr lang="it-IT" altLang="it-IT" sz="2400" b="1" dirty="0"/>
                    <a:t>Q</a:t>
                  </a:r>
                  <a:r>
                    <a:rPr lang="it-IT" altLang="it-IT" sz="2400" b="1" baseline="-25000" dirty="0"/>
                    <a:t>2	 </a:t>
                  </a:r>
                  <a:r>
                    <a:rPr lang="it-IT" altLang="it-IT" sz="2400" b="1" dirty="0"/>
                    <a:t>Q</a:t>
                  </a:r>
                  <a:r>
                    <a:rPr lang="it-IT" altLang="it-IT" sz="2400" b="1" baseline="-25000" dirty="0"/>
                    <a:t>3</a:t>
                  </a:r>
                  <a:endParaRPr lang="it-IT" altLang="it-IT" sz="2400" baseline="-25000" dirty="0"/>
                </a:p>
              </p:txBody>
            </p:sp>
            <p:grpSp>
              <p:nvGrpSpPr>
                <p:cNvPr id="53290" name="Group 23"/>
                <p:cNvGrpSpPr>
                  <a:grpSpLocks/>
                </p:cNvGrpSpPr>
                <p:nvPr/>
              </p:nvGrpSpPr>
              <p:grpSpPr bwMode="auto">
                <a:xfrm>
                  <a:off x="2064" y="888"/>
                  <a:ext cx="192" cy="144"/>
                  <a:chOff x="2064" y="912"/>
                  <a:chExt cx="192" cy="144"/>
                </a:xfrm>
              </p:grpSpPr>
              <p:sp>
                <p:nvSpPr>
                  <p:cNvPr id="53291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912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3292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60" y="912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  <p:sp>
            <p:nvSpPr>
              <p:cNvPr id="53282" name="Line 26"/>
              <p:cNvSpPr>
                <a:spLocks noChangeShapeType="1"/>
              </p:cNvSpPr>
              <p:nvPr/>
            </p:nvSpPr>
            <p:spPr bwMode="auto">
              <a:xfrm>
                <a:off x="873" y="1056"/>
                <a:ext cx="807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3283" name="Line 27"/>
              <p:cNvSpPr>
                <a:spLocks noChangeShapeType="1"/>
              </p:cNvSpPr>
              <p:nvPr/>
            </p:nvSpPr>
            <p:spPr bwMode="auto">
              <a:xfrm>
                <a:off x="873" y="1248"/>
                <a:ext cx="807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3284" name="Freeform 28"/>
              <p:cNvSpPr>
                <a:spLocks/>
              </p:cNvSpPr>
              <p:nvPr/>
            </p:nvSpPr>
            <p:spPr bwMode="auto">
              <a:xfrm>
                <a:off x="836" y="720"/>
                <a:ext cx="1324" cy="192"/>
              </a:xfrm>
              <a:custGeom>
                <a:avLst/>
                <a:gdLst>
                  <a:gd name="T0" fmla="*/ 0 w 720"/>
                  <a:gd name="T1" fmla="*/ 0 h 192"/>
                  <a:gd name="T2" fmla="*/ 720 w 720"/>
                  <a:gd name="T3" fmla="*/ 0 h 192"/>
                  <a:gd name="T4" fmla="*/ 720 w 720"/>
                  <a:gd name="T5" fmla="*/ 192 h 19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20" h="192">
                    <a:moveTo>
                      <a:pt x="0" y="0"/>
                    </a:moveTo>
                    <a:lnTo>
                      <a:pt x="720" y="0"/>
                    </a:lnTo>
                    <a:lnTo>
                      <a:pt x="720" y="192"/>
                    </a:lnTo>
                  </a:path>
                </a:pathLst>
              </a:custGeom>
              <a:noFill/>
              <a:ln w="1905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3285" name="Line 29"/>
              <p:cNvSpPr>
                <a:spLocks noChangeShapeType="1"/>
              </p:cNvSpPr>
              <p:nvPr/>
            </p:nvSpPr>
            <p:spPr bwMode="auto">
              <a:xfrm>
                <a:off x="1824" y="163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3286" name="Line 30"/>
              <p:cNvSpPr>
                <a:spLocks noChangeShapeType="1"/>
              </p:cNvSpPr>
              <p:nvPr/>
            </p:nvSpPr>
            <p:spPr bwMode="auto">
              <a:xfrm>
                <a:off x="2448" y="163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3287" name="Line 31"/>
              <p:cNvSpPr>
                <a:spLocks noChangeShapeType="1"/>
              </p:cNvSpPr>
              <p:nvPr/>
            </p:nvSpPr>
            <p:spPr bwMode="auto">
              <a:xfrm>
                <a:off x="3024" y="163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3288" name="Line 32"/>
              <p:cNvSpPr>
                <a:spLocks noChangeShapeType="1"/>
              </p:cNvSpPr>
              <p:nvPr/>
            </p:nvSpPr>
            <p:spPr bwMode="auto">
              <a:xfrm>
                <a:off x="3600" y="163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53280" name="Line 33"/>
            <p:cNvSpPr>
              <a:spLocks noChangeShapeType="1"/>
            </p:cNvSpPr>
            <p:nvPr/>
          </p:nvSpPr>
          <p:spPr bwMode="auto">
            <a:xfrm>
              <a:off x="3817" y="105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37250" name="Group 34"/>
          <p:cNvGrpSpPr>
            <a:grpSpLocks/>
          </p:cNvGrpSpPr>
          <p:nvPr/>
        </p:nvGrpSpPr>
        <p:grpSpPr bwMode="auto">
          <a:xfrm>
            <a:off x="6589714" y="3657600"/>
            <a:ext cx="4078287" cy="1828800"/>
            <a:chOff x="1440" y="720"/>
            <a:chExt cx="2569" cy="1152"/>
          </a:xfrm>
        </p:grpSpPr>
        <p:grpSp>
          <p:nvGrpSpPr>
            <p:cNvPr id="53265" name="Group 35"/>
            <p:cNvGrpSpPr>
              <a:grpSpLocks/>
            </p:cNvGrpSpPr>
            <p:nvPr/>
          </p:nvGrpSpPr>
          <p:grpSpPr bwMode="auto">
            <a:xfrm>
              <a:off x="1440" y="720"/>
              <a:ext cx="2374" cy="1152"/>
              <a:chOff x="1440" y="720"/>
              <a:chExt cx="2374" cy="1152"/>
            </a:xfrm>
          </p:grpSpPr>
          <p:grpSp>
            <p:nvGrpSpPr>
              <p:cNvPr id="53267" name="Group 36"/>
              <p:cNvGrpSpPr>
                <a:grpSpLocks/>
              </p:cNvGrpSpPr>
              <p:nvPr/>
            </p:nvGrpSpPr>
            <p:grpSpPr bwMode="auto">
              <a:xfrm>
                <a:off x="1670" y="888"/>
                <a:ext cx="2144" cy="762"/>
                <a:chOff x="1670" y="888"/>
                <a:chExt cx="2144" cy="762"/>
              </a:xfrm>
            </p:grpSpPr>
            <p:sp>
              <p:nvSpPr>
                <p:cNvPr id="53275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70" y="890"/>
                  <a:ext cx="2144" cy="760"/>
                </a:xfrm>
                <a:prstGeom prst="rect">
                  <a:avLst/>
                </a:prstGeom>
                <a:solidFill>
                  <a:srgbClr val="FF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 dirty="0"/>
                    <a:t>EN	 contatore	CO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 dirty="0"/>
                    <a:t>RES 	binario x16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 dirty="0"/>
                    <a:t>Q</a:t>
                  </a:r>
                  <a:r>
                    <a:rPr lang="it-IT" altLang="it-IT" sz="2400" b="1" baseline="-25000" dirty="0"/>
                    <a:t>0	 </a:t>
                  </a:r>
                  <a:r>
                    <a:rPr lang="it-IT" altLang="it-IT" sz="2400" b="1" dirty="0"/>
                    <a:t>Q</a:t>
                  </a:r>
                  <a:r>
                    <a:rPr lang="it-IT" altLang="it-IT" sz="2400" b="1" baseline="-25000" dirty="0"/>
                    <a:t>1	 </a:t>
                  </a:r>
                  <a:r>
                    <a:rPr lang="it-IT" altLang="it-IT" sz="2400" b="1" dirty="0"/>
                    <a:t>Q</a:t>
                  </a:r>
                  <a:r>
                    <a:rPr lang="it-IT" altLang="it-IT" sz="2400" b="1" baseline="-25000" dirty="0"/>
                    <a:t>2	 </a:t>
                  </a:r>
                  <a:r>
                    <a:rPr lang="it-IT" altLang="it-IT" sz="2400" b="1" dirty="0"/>
                    <a:t>Q</a:t>
                  </a:r>
                  <a:r>
                    <a:rPr lang="it-IT" altLang="it-IT" sz="2400" b="1" baseline="-25000" dirty="0"/>
                    <a:t>3</a:t>
                  </a:r>
                  <a:endParaRPr lang="it-IT" altLang="it-IT" sz="2400" baseline="-25000" dirty="0"/>
                </a:p>
              </p:txBody>
            </p:sp>
            <p:grpSp>
              <p:nvGrpSpPr>
                <p:cNvPr id="53276" name="Group 38"/>
                <p:cNvGrpSpPr>
                  <a:grpSpLocks/>
                </p:cNvGrpSpPr>
                <p:nvPr/>
              </p:nvGrpSpPr>
              <p:grpSpPr bwMode="auto">
                <a:xfrm>
                  <a:off x="2064" y="888"/>
                  <a:ext cx="192" cy="144"/>
                  <a:chOff x="2064" y="912"/>
                  <a:chExt cx="192" cy="144"/>
                </a:xfrm>
              </p:grpSpPr>
              <p:sp>
                <p:nvSpPr>
                  <p:cNvPr id="53277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912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3278" name="Line 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60" y="912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  <p:sp>
            <p:nvSpPr>
              <p:cNvPr id="53268" name="Line 41"/>
              <p:cNvSpPr>
                <a:spLocks noChangeShapeType="1"/>
              </p:cNvSpPr>
              <p:nvPr/>
            </p:nvSpPr>
            <p:spPr bwMode="auto">
              <a:xfrm>
                <a:off x="1440" y="105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3269" name="Line 42"/>
              <p:cNvSpPr>
                <a:spLocks noChangeShapeType="1"/>
              </p:cNvSpPr>
              <p:nvPr/>
            </p:nvSpPr>
            <p:spPr bwMode="auto">
              <a:xfrm>
                <a:off x="1440" y="1248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3270" name="Freeform 43"/>
              <p:cNvSpPr>
                <a:spLocks/>
              </p:cNvSpPr>
              <p:nvPr/>
            </p:nvSpPr>
            <p:spPr bwMode="auto">
              <a:xfrm>
                <a:off x="1440" y="720"/>
                <a:ext cx="720" cy="192"/>
              </a:xfrm>
              <a:custGeom>
                <a:avLst/>
                <a:gdLst>
                  <a:gd name="T0" fmla="*/ 0 w 720"/>
                  <a:gd name="T1" fmla="*/ 0 h 192"/>
                  <a:gd name="T2" fmla="*/ 720 w 720"/>
                  <a:gd name="T3" fmla="*/ 0 h 192"/>
                  <a:gd name="T4" fmla="*/ 720 w 720"/>
                  <a:gd name="T5" fmla="*/ 192 h 19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20" h="192">
                    <a:moveTo>
                      <a:pt x="0" y="0"/>
                    </a:moveTo>
                    <a:lnTo>
                      <a:pt x="720" y="0"/>
                    </a:lnTo>
                    <a:lnTo>
                      <a:pt x="720" y="192"/>
                    </a:lnTo>
                  </a:path>
                </a:pathLst>
              </a:custGeom>
              <a:noFill/>
              <a:ln w="1905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3271" name="Line 44"/>
              <p:cNvSpPr>
                <a:spLocks noChangeShapeType="1"/>
              </p:cNvSpPr>
              <p:nvPr/>
            </p:nvSpPr>
            <p:spPr bwMode="auto">
              <a:xfrm>
                <a:off x="1824" y="163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3272" name="Line 45"/>
              <p:cNvSpPr>
                <a:spLocks noChangeShapeType="1"/>
              </p:cNvSpPr>
              <p:nvPr/>
            </p:nvSpPr>
            <p:spPr bwMode="auto">
              <a:xfrm>
                <a:off x="2448" y="163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3273" name="Line 46"/>
              <p:cNvSpPr>
                <a:spLocks noChangeShapeType="1"/>
              </p:cNvSpPr>
              <p:nvPr/>
            </p:nvSpPr>
            <p:spPr bwMode="auto">
              <a:xfrm>
                <a:off x="3024" y="163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3274" name="Line 47"/>
              <p:cNvSpPr>
                <a:spLocks noChangeShapeType="1"/>
              </p:cNvSpPr>
              <p:nvPr/>
            </p:nvSpPr>
            <p:spPr bwMode="auto">
              <a:xfrm>
                <a:off x="3600" y="163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53266" name="Line 48"/>
            <p:cNvSpPr>
              <a:spLocks noChangeShapeType="1"/>
            </p:cNvSpPr>
            <p:nvPr/>
          </p:nvSpPr>
          <p:spPr bwMode="auto">
            <a:xfrm>
              <a:off x="3817" y="105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37265" name="Line 49"/>
          <p:cNvSpPr>
            <a:spLocks noChangeShapeType="1"/>
          </p:cNvSpPr>
          <p:nvPr/>
        </p:nvSpPr>
        <p:spPr bwMode="auto">
          <a:xfrm>
            <a:off x="3657600" y="3657600"/>
            <a:ext cx="2971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60" name="Text Box 51"/>
          <p:cNvSpPr txBox="1">
            <a:spLocks noChangeArrowheads="1"/>
          </p:cNvSpPr>
          <p:nvPr/>
        </p:nvSpPr>
        <p:spPr bwMode="auto">
          <a:xfrm>
            <a:off x="2955925" y="5527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37283" name="Text Box 67"/>
          <p:cNvSpPr txBox="1">
            <a:spLocks noChangeArrowheads="1"/>
          </p:cNvSpPr>
          <p:nvPr/>
        </p:nvSpPr>
        <p:spPr bwMode="auto">
          <a:xfrm>
            <a:off x="2879725" y="5451475"/>
            <a:ext cx="7437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chemeClr val="accent2"/>
                </a:solidFill>
              </a:rPr>
              <a:t>Q</a:t>
            </a:r>
            <a:r>
              <a:rPr lang="it-IT" altLang="it-IT" sz="2400" b="1" baseline="-25000" dirty="0">
                <a:solidFill>
                  <a:schemeClr val="accent2"/>
                </a:solidFill>
              </a:rPr>
              <a:t>0	 </a:t>
            </a:r>
            <a:r>
              <a:rPr lang="it-IT" altLang="it-IT" sz="2400" b="1" dirty="0">
                <a:solidFill>
                  <a:schemeClr val="accent2"/>
                </a:solidFill>
              </a:rPr>
              <a:t>Q</a:t>
            </a:r>
            <a:r>
              <a:rPr lang="it-IT" altLang="it-IT" sz="2400" b="1" baseline="-25000" dirty="0">
                <a:solidFill>
                  <a:schemeClr val="accent2"/>
                </a:solidFill>
              </a:rPr>
              <a:t>1	 </a:t>
            </a:r>
            <a:r>
              <a:rPr lang="it-IT" altLang="it-IT" sz="2400" b="1" dirty="0">
                <a:solidFill>
                  <a:schemeClr val="accent2"/>
                </a:solidFill>
              </a:rPr>
              <a:t>Q</a:t>
            </a:r>
            <a:r>
              <a:rPr lang="it-IT" altLang="it-IT" sz="2400" b="1" baseline="-25000" dirty="0">
                <a:solidFill>
                  <a:schemeClr val="accent2"/>
                </a:solidFill>
              </a:rPr>
              <a:t>2	 </a:t>
            </a:r>
            <a:r>
              <a:rPr lang="it-IT" altLang="it-IT" sz="2400" b="1" dirty="0">
                <a:solidFill>
                  <a:schemeClr val="accent2"/>
                </a:solidFill>
              </a:rPr>
              <a:t>Q</a:t>
            </a:r>
            <a:r>
              <a:rPr lang="it-IT" altLang="it-IT" sz="2400" b="1" baseline="-25000" dirty="0">
                <a:solidFill>
                  <a:schemeClr val="accent2"/>
                </a:solidFill>
              </a:rPr>
              <a:t>3	        </a:t>
            </a:r>
            <a:r>
              <a:rPr lang="it-IT" altLang="it-IT" sz="2400" b="1" dirty="0">
                <a:solidFill>
                  <a:schemeClr val="accent2"/>
                </a:solidFill>
              </a:rPr>
              <a:t>Q</a:t>
            </a:r>
            <a:r>
              <a:rPr lang="it-IT" altLang="it-IT" sz="2400" b="1" baseline="-25000" dirty="0">
                <a:solidFill>
                  <a:schemeClr val="accent2"/>
                </a:solidFill>
              </a:rPr>
              <a:t>4	         </a:t>
            </a:r>
            <a:r>
              <a:rPr lang="it-IT" altLang="it-IT" sz="2400" b="1" dirty="0">
                <a:solidFill>
                  <a:schemeClr val="accent2"/>
                </a:solidFill>
              </a:rPr>
              <a:t>Q</a:t>
            </a:r>
            <a:r>
              <a:rPr lang="it-IT" altLang="it-IT" sz="2400" b="1" baseline="-25000" dirty="0">
                <a:solidFill>
                  <a:schemeClr val="accent2"/>
                </a:solidFill>
              </a:rPr>
              <a:t>5           </a:t>
            </a:r>
            <a:r>
              <a:rPr lang="it-IT" altLang="it-IT" sz="2400" b="1" dirty="0">
                <a:solidFill>
                  <a:schemeClr val="accent2"/>
                </a:solidFill>
              </a:rPr>
              <a:t>Q</a:t>
            </a:r>
            <a:r>
              <a:rPr lang="it-IT" altLang="it-IT" sz="2400" b="1" baseline="-25000" dirty="0">
                <a:solidFill>
                  <a:schemeClr val="accent2"/>
                </a:solidFill>
              </a:rPr>
              <a:t>6	         </a:t>
            </a:r>
            <a:r>
              <a:rPr lang="it-IT" altLang="it-IT" sz="2400" b="1" dirty="0">
                <a:solidFill>
                  <a:schemeClr val="accent2"/>
                </a:solidFill>
              </a:rPr>
              <a:t>Q</a:t>
            </a:r>
            <a:r>
              <a:rPr lang="it-IT" altLang="it-IT" sz="2400" b="1" baseline="-25000" dirty="0">
                <a:solidFill>
                  <a:schemeClr val="accent2"/>
                </a:solidFill>
              </a:rPr>
              <a:t>7</a:t>
            </a:r>
          </a:p>
        </p:txBody>
      </p:sp>
      <p:grpSp>
        <p:nvGrpSpPr>
          <p:cNvPr id="137286" name="Group 70"/>
          <p:cNvGrpSpPr>
            <a:grpSpLocks/>
          </p:cNvGrpSpPr>
          <p:nvPr/>
        </p:nvGrpSpPr>
        <p:grpSpPr bwMode="auto">
          <a:xfrm>
            <a:off x="2133600" y="3200399"/>
            <a:ext cx="8382000" cy="2174873"/>
            <a:chOff x="336" y="2352"/>
            <a:chExt cx="5280" cy="1296"/>
          </a:xfrm>
        </p:grpSpPr>
        <p:sp>
          <p:nvSpPr>
            <p:cNvPr id="53263" name="Rectangle 68"/>
            <p:cNvSpPr>
              <a:spLocks noChangeArrowheads="1"/>
            </p:cNvSpPr>
            <p:nvPr/>
          </p:nvSpPr>
          <p:spPr bwMode="auto">
            <a:xfrm>
              <a:off x="336" y="2400"/>
              <a:ext cx="5280" cy="1248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53264" name="Text Box 69"/>
            <p:cNvSpPr txBox="1">
              <a:spLocks noChangeArrowheads="1"/>
            </p:cNvSpPr>
            <p:nvPr/>
          </p:nvSpPr>
          <p:spPr bwMode="auto">
            <a:xfrm>
              <a:off x="3466" y="2352"/>
              <a:ext cx="19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solidFill>
                    <a:schemeClr val="accent2"/>
                  </a:solidFill>
                </a:rPr>
                <a:t>contatore binario x256</a:t>
              </a:r>
              <a:endParaRPr lang="it-IT" altLang="it-IT" sz="2400"/>
            </a:p>
          </p:txBody>
        </p:sp>
      </p:grpSp>
      <p:sp>
        <p:nvSpPr>
          <p:cNvPr id="60" name="Text Box 18"/>
          <p:cNvSpPr txBox="1">
            <a:spLocks noChangeArrowheads="1"/>
          </p:cNvSpPr>
          <p:nvPr/>
        </p:nvSpPr>
        <p:spPr bwMode="auto">
          <a:xfrm>
            <a:off x="5943600" y="2137494"/>
            <a:ext cx="504324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286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/>
              <a:t>CO =  </a:t>
            </a:r>
            <a:r>
              <a:rPr lang="it-IT" altLang="it-IT" sz="2400" b="1" dirty="0">
                <a:solidFill>
                  <a:srgbClr val="FF0000"/>
                </a:solidFill>
              </a:rPr>
              <a:t>EN .</a:t>
            </a:r>
            <a:r>
              <a:rPr lang="it-IT" altLang="it-IT" sz="2400" b="1" dirty="0"/>
              <a:t> Q</a:t>
            </a:r>
            <a:r>
              <a:rPr lang="it-IT" altLang="it-IT" sz="2400" b="1" baseline="-25000" dirty="0"/>
              <a:t>D </a:t>
            </a:r>
            <a:r>
              <a:rPr lang="it-IT" altLang="it-IT" sz="2400" b="1" dirty="0"/>
              <a:t>Q</a:t>
            </a:r>
            <a:r>
              <a:rPr lang="it-IT" altLang="it-IT" sz="2400" b="1" baseline="-25000" dirty="0"/>
              <a:t>C </a:t>
            </a:r>
            <a:r>
              <a:rPr lang="it-IT" altLang="it-IT" sz="2400" b="1" dirty="0"/>
              <a:t>Q</a:t>
            </a:r>
            <a:r>
              <a:rPr lang="it-IT" altLang="it-IT" sz="2400" b="1" baseline="-25000" dirty="0"/>
              <a:t>B </a:t>
            </a:r>
            <a:r>
              <a:rPr lang="it-IT" altLang="it-IT" sz="2400" b="1" dirty="0"/>
              <a:t>Q</a:t>
            </a:r>
            <a:r>
              <a:rPr lang="it-IT" altLang="it-IT" sz="2400" b="1" baseline="-25000" dirty="0"/>
              <a:t>A </a:t>
            </a:r>
            <a:r>
              <a:rPr lang="it-IT" altLang="it-IT" sz="2400" b="1" dirty="0">
                <a:sym typeface="Symbol" panose="05050102010706020507" pitchFamily="18" charset="2"/>
              </a:rPr>
              <a:t> EN . m15</a:t>
            </a:r>
            <a:endParaRPr lang="it-IT" altLang="it-IT" sz="2400" b="1" baseline="-250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036470" y="1082659"/>
            <a:ext cx="5871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Se vogliamo </a:t>
            </a:r>
            <a:r>
              <a:rPr lang="it-IT" sz="2400" dirty="0" err="1">
                <a:solidFill>
                  <a:srgbClr val="FF0000"/>
                </a:solidFill>
              </a:rPr>
              <a:t>concatenere</a:t>
            </a:r>
            <a:r>
              <a:rPr lang="it-IT" sz="2400" dirty="0">
                <a:solidFill>
                  <a:srgbClr val="FF0000"/>
                </a:solidFill>
              </a:rPr>
              <a:t> più contatori, l’espressione di CO deve essere: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38022" y="5861476"/>
            <a:ext cx="10669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Il reset asincrono (segnale di inizializzazione) non è indicato</a:t>
            </a:r>
          </a:p>
          <a:p>
            <a:r>
              <a:rPr lang="it-IT" sz="2400" b="1" dirty="0">
                <a:solidFill>
                  <a:srgbClr val="FF0000"/>
                </a:solidFill>
              </a:rPr>
              <a:t>Il comportamento del contatore dipende da come vengono connessi i tre ingressi</a:t>
            </a:r>
          </a:p>
        </p:txBody>
      </p:sp>
      <p:sp>
        <p:nvSpPr>
          <p:cNvPr id="4" name="Bolla: nuvola 3">
            <a:extLst>
              <a:ext uri="{FF2B5EF4-FFF2-40B4-BE49-F238E27FC236}">
                <a16:creationId xmlns:a16="http://schemas.microsoft.com/office/drawing/2014/main" id="{35C56E55-E751-41C6-916A-7F8896B287A1}"/>
              </a:ext>
            </a:extLst>
          </p:cNvPr>
          <p:cNvSpPr/>
          <p:nvPr/>
        </p:nvSpPr>
        <p:spPr>
          <a:xfrm>
            <a:off x="96840" y="2172594"/>
            <a:ext cx="1639092" cy="1751706"/>
          </a:xfrm>
          <a:prstGeom prst="cloudCallout">
            <a:avLst>
              <a:gd name="adj1" fmla="val 99992"/>
              <a:gd name="adj2" fmla="val 2466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Qui ci sono due errori: quali sono?</a:t>
            </a:r>
          </a:p>
        </p:txBody>
      </p:sp>
    </p:spTree>
    <p:extLst>
      <p:ext uri="{BB962C8B-B14F-4D97-AF65-F5344CB8AC3E}">
        <p14:creationId xmlns:p14="http://schemas.microsoft.com/office/powerpoint/2010/main" val="137357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7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37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utomobile che fren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37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MBALZ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37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7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83" grpId="0" autoUpdateAnimBg="0"/>
      <p:bldP spid="60" grpId="0" build="p" autoUpdateAnimBg="0"/>
      <p:bldP spid="2" grpId="0"/>
      <p:bldP spid="3" grpId="0" build="p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404D86-2CDA-46D2-95A2-D65EFD95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885" y="523913"/>
            <a:ext cx="8303975" cy="1325563"/>
          </a:xfrm>
        </p:spPr>
        <p:txBody>
          <a:bodyPr/>
          <a:lstStyle/>
          <a:p>
            <a:pPr algn="ctr"/>
            <a:r>
              <a:rPr lang="it-IT" dirty="0"/>
              <a:t>Il contatore BCD (CB10 – ER)</a:t>
            </a:r>
          </a:p>
        </p:txBody>
      </p:sp>
      <p:grpSp>
        <p:nvGrpSpPr>
          <p:cNvPr id="4" name="Group 15">
            <a:extLst>
              <a:ext uri="{FF2B5EF4-FFF2-40B4-BE49-F238E27FC236}">
                <a16:creationId xmlns:a16="http://schemas.microsoft.com/office/drawing/2014/main" id="{BB065734-673D-4729-97DE-F45B5476E25D}"/>
              </a:ext>
            </a:extLst>
          </p:cNvPr>
          <p:cNvGrpSpPr>
            <a:grpSpLocks/>
          </p:cNvGrpSpPr>
          <p:nvPr/>
        </p:nvGrpSpPr>
        <p:grpSpPr bwMode="auto">
          <a:xfrm>
            <a:off x="4268646" y="2764036"/>
            <a:ext cx="3713163" cy="1828800"/>
            <a:chOff x="1440" y="720"/>
            <a:chExt cx="2339" cy="1152"/>
          </a:xfrm>
        </p:grpSpPr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F7389C69-7948-4D15-AF64-F69DB15498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0" y="888"/>
              <a:ext cx="2109" cy="836"/>
              <a:chOff x="1670" y="888"/>
              <a:chExt cx="2109" cy="836"/>
            </a:xfrm>
          </p:grpSpPr>
          <p:sp>
            <p:nvSpPr>
              <p:cNvPr id="14" name="Text Box 3">
                <a:extLst>
                  <a:ext uri="{FF2B5EF4-FFF2-40B4-BE49-F238E27FC236}">
                    <a16:creationId xmlns:a16="http://schemas.microsoft.com/office/drawing/2014/main" id="{24A72732-B808-462C-89ED-D16835DD14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0" y="890"/>
                <a:ext cx="2109" cy="834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/>
                  <a:t>EN	                   /RA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/>
                  <a:t>RS 	    </a:t>
                </a:r>
                <a:r>
                  <a:rPr lang="it-IT" altLang="it-IT" b="1" dirty="0">
                    <a:solidFill>
                      <a:srgbClr val="FF0000"/>
                    </a:solidFill>
                  </a:rPr>
                  <a:t>BCD</a:t>
                </a:r>
                <a:r>
                  <a:rPr lang="it-IT" altLang="it-IT" b="1" dirty="0"/>
                  <a:t> </a:t>
                </a:r>
                <a:endParaRPr lang="it-IT" altLang="it-IT" sz="2400" b="1" dirty="0"/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/>
                  <a:t>Q</a:t>
                </a:r>
                <a:r>
                  <a:rPr lang="it-IT" altLang="it-IT" sz="2400" b="1" baseline="-25000" dirty="0"/>
                  <a:t>3	 </a:t>
                </a:r>
                <a:r>
                  <a:rPr lang="it-IT" altLang="it-IT" sz="2400" b="1" dirty="0"/>
                  <a:t>Q</a:t>
                </a:r>
                <a:r>
                  <a:rPr lang="it-IT" altLang="it-IT" sz="2400" b="1" baseline="-25000" dirty="0"/>
                  <a:t>2	 </a:t>
                </a:r>
                <a:r>
                  <a:rPr lang="it-IT" altLang="it-IT" sz="2400" b="1" dirty="0"/>
                  <a:t>Q</a:t>
                </a:r>
                <a:r>
                  <a:rPr lang="it-IT" altLang="it-IT" sz="2400" b="1" baseline="-25000" dirty="0"/>
                  <a:t>1	 </a:t>
                </a:r>
                <a:r>
                  <a:rPr lang="it-IT" altLang="it-IT" sz="2400" b="1" dirty="0"/>
                  <a:t>Q</a:t>
                </a:r>
                <a:r>
                  <a:rPr lang="it-IT" altLang="it-IT" sz="2400" b="1" baseline="-25000" dirty="0"/>
                  <a:t>0</a:t>
                </a:r>
                <a:endParaRPr lang="it-IT" altLang="it-IT" sz="2400" baseline="-25000" dirty="0"/>
              </a:p>
            </p:txBody>
          </p:sp>
          <p:grpSp>
            <p:nvGrpSpPr>
              <p:cNvPr id="15" name="Group 6">
                <a:extLst>
                  <a:ext uri="{FF2B5EF4-FFF2-40B4-BE49-F238E27FC236}">
                    <a16:creationId xmlns:a16="http://schemas.microsoft.com/office/drawing/2014/main" id="{C1ECD56F-9D4B-4EA5-87DE-15F36AD8E0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4" y="888"/>
                <a:ext cx="192" cy="144"/>
                <a:chOff x="2064" y="912"/>
                <a:chExt cx="192" cy="144"/>
              </a:xfrm>
            </p:grpSpPr>
            <p:sp>
              <p:nvSpPr>
                <p:cNvPr id="16" name="Line 4">
                  <a:extLst>
                    <a:ext uri="{FF2B5EF4-FFF2-40B4-BE49-F238E27FC236}">
                      <a16:creationId xmlns:a16="http://schemas.microsoft.com/office/drawing/2014/main" id="{93D559F4-4722-4333-B313-137B943FE6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4" y="912"/>
                  <a:ext cx="96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7" name="Line 5">
                  <a:extLst>
                    <a:ext uri="{FF2B5EF4-FFF2-40B4-BE49-F238E27FC236}">
                      <a16:creationId xmlns:a16="http://schemas.microsoft.com/office/drawing/2014/main" id="{A644FE6F-D334-4F49-A255-51052D3CBB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60" y="912"/>
                  <a:ext cx="96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589F8D4C-6143-4E35-B253-2B674E683C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1056"/>
              <a:ext cx="240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" name="Line 9">
              <a:extLst>
                <a:ext uri="{FF2B5EF4-FFF2-40B4-BE49-F238E27FC236}">
                  <a16:creationId xmlns:a16="http://schemas.microsoft.com/office/drawing/2014/main" id="{229B0457-D275-42F2-8098-2BB259705B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1341"/>
              <a:ext cx="240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dirty="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C1BD5B6C-DA98-4B37-80D4-DD1653AAC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720"/>
              <a:ext cx="720" cy="192"/>
            </a:xfrm>
            <a:custGeom>
              <a:avLst/>
              <a:gdLst>
                <a:gd name="T0" fmla="*/ 0 w 720"/>
                <a:gd name="T1" fmla="*/ 0 h 192"/>
                <a:gd name="T2" fmla="*/ 720 w 720"/>
                <a:gd name="T3" fmla="*/ 0 h 192"/>
                <a:gd name="T4" fmla="*/ 720 w 720"/>
                <a:gd name="T5" fmla="*/ 192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0" h="192">
                  <a:moveTo>
                    <a:pt x="0" y="0"/>
                  </a:moveTo>
                  <a:lnTo>
                    <a:pt x="720" y="0"/>
                  </a:lnTo>
                  <a:lnTo>
                    <a:pt x="720" y="192"/>
                  </a:ln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Line 11">
              <a:extLst>
                <a:ext uri="{FF2B5EF4-FFF2-40B4-BE49-F238E27FC236}">
                  <a16:creationId xmlns:a16="http://schemas.microsoft.com/office/drawing/2014/main" id="{2ECFF640-7881-43E7-9035-12BDCED5F3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163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Line 12">
              <a:extLst>
                <a:ext uri="{FF2B5EF4-FFF2-40B4-BE49-F238E27FC236}">
                  <a16:creationId xmlns:a16="http://schemas.microsoft.com/office/drawing/2014/main" id="{2FB1FF8C-8DED-4A58-B549-D62F3FF99B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63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Line 13">
              <a:extLst>
                <a:ext uri="{FF2B5EF4-FFF2-40B4-BE49-F238E27FC236}">
                  <a16:creationId xmlns:a16="http://schemas.microsoft.com/office/drawing/2014/main" id="{C2CB1391-0A18-4D11-BF3F-F8BC5C4FCE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163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Line 14">
              <a:extLst>
                <a:ext uri="{FF2B5EF4-FFF2-40B4-BE49-F238E27FC236}">
                  <a16:creationId xmlns:a16="http://schemas.microsoft.com/office/drawing/2014/main" id="{6D288CDC-3E48-48C0-B624-10A6AD4861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163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DD6D79D-D7E9-456A-9F3F-C939BBF3A8C5}"/>
              </a:ext>
            </a:extLst>
          </p:cNvPr>
          <p:cNvSpPr txBox="1"/>
          <p:nvPr/>
        </p:nvSpPr>
        <p:spPr>
          <a:xfrm>
            <a:off x="2139917" y="5270053"/>
            <a:ext cx="8831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/>
              <a:t>Questo componente consente di realizzare contatori per n  in base 10 </a:t>
            </a:r>
          </a:p>
        </p:txBody>
      </p:sp>
    </p:spTree>
    <p:extLst>
      <p:ext uri="{BB962C8B-B14F-4D97-AF65-F5344CB8AC3E}">
        <p14:creationId xmlns:p14="http://schemas.microsoft.com/office/powerpoint/2010/main" val="3733772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805" y="249858"/>
            <a:ext cx="11819860" cy="1325563"/>
          </a:xfrm>
        </p:spPr>
        <p:txBody>
          <a:bodyPr>
            <a:noAutofit/>
          </a:bodyPr>
          <a:lstStyle/>
          <a:p>
            <a:pPr algn="ctr"/>
            <a:r>
              <a:rPr lang="it-IT" sz="2800" dirty="0"/>
              <a:t>COSTRUZIONE DI UN CONTATORE </a:t>
            </a:r>
            <a:r>
              <a:rPr lang="it-IT" sz="2800" b="1" dirty="0">
                <a:solidFill>
                  <a:srgbClr val="FF0000"/>
                </a:solidFill>
              </a:rPr>
              <a:t>BCD</a:t>
            </a:r>
            <a:r>
              <a:rPr lang="it-IT" sz="2800" dirty="0"/>
              <a:t> CON INGRESSO DI ENABLE </a:t>
            </a:r>
            <a:br>
              <a:rPr lang="it-IT" sz="2800" dirty="0"/>
            </a:br>
            <a:r>
              <a:rPr lang="it-IT" sz="2800" dirty="0"/>
              <a:t>A PARTIRE DA UN CONTATORE BINARIO PER 16 </a:t>
            </a:r>
            <a:br>
              <a:rPr lang="it-IT" sz="2800" dirty="0"/>
            </a:br>
            <a:r>
              <a:rPr lang="it-IT" sz="2800" dirty="0"/>
              <a:t>CON INGRESSO DI EN E RS ( </a:t>
            </a:r>
            <a:r>
              <a:rPr lang="it-IT" sz="2800" dirty="0" err="1"/>
              <a:t>Enable</a:t>
            </a:r>
            <a:r>
              <a:rPr lang="it-IT" sz="2800" dirty="0"/>
              <a:t> e Reset Sincrono)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010754" y="1641569"/>
            <a:ext cx="4078288" cy="1828800"/>
            <a:chOff x="1440" y="720"/>
            <a:chExt cx="2569" cy="1152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1440" y="720"/>
              <a:ext cx="2374" cy="1152"/>
              <a:chOff x="1440" y="720"/>
              <a:chExt cx="2374" cy="1152"/>
            </a:xfrm>
          </p:grpSpPr>
          <p:grpSp>
            <p:nvGrpSpPr>
              <p:cNvPr id="7" name="Group 7"/>
              <p:cNvGrpSpPr>
                <a:grpSpLocks/>
              </p:cNvGrpSpPr>
              <p:nvPr/>
            </p:nvGrpSpPr>
            <p:grpSpPr bwMode="auto">
              <a:xfrm>
                <a:off x="1670" y="888"/>
                <a:ext cx="2144" cy="762"/>
                <a:chOff x="1670" y="888"/>
                <a:chExt cx="2144" cy="762"/>
              </a:xfrm>
            </p:grpSpPr>
            <p:sp>
              <p:nvSpPr>
                <p:cNvPr id="15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1670" y="890"/>
                  <a:ext cx="2144" cy="760"/>
                </a:xfrm>
                <a:prstGeom prst="rect">
                  <a:avLst/>
                </a:prstGeom>
                <a:solidFill>
                  <a:srgbClr val="FF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 dirty="0"/>
                    <a:t>EN	 contatore	CO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 dirty="0"/>
                    <a:t>RS 	binario x16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 dirty="0"/>
                    <a:t>Q</a:t>
                  </a:r>
                  <a:r>
                    <a:rPr lang="it-IT" altLang="it-IT" sz="2400" b="1" baseline="-25000" dirty="0"/>
                    <a:t>3	 </a:t>
                  </a:r>
                  <a:r>
                    <a:rPr lang="it-IT" altLang="it-IT" sz="2400" b="1" dirty="0"/>
                    <a:t>Q</a:t>
                  </a:r>
                  <a:r>
                    <a:rPr lang="it-IT" altLang="it-IT" sz="2400" b="1" baseline="-25000" dirty="0"/>
                    <a:t>2	 </a:t>
                  </a:r>
                  <a:r>
                    <a:rPr lang="it-IT" altLang="it-IT" sz="2400" b="1" dirty="0"/>
                    <a:t>Q</a:t>
                  </a:r>
                  <a:r>
                    <a:rPr lang="it-IT" altLang="it-IT" sz="2400" b="1" baseline="-25000" dirty="0"/>
                    <a:t>1	 </a:t>
                  </a:r>
                  <a:r>
                    <a:rPr lang="it-IT" altLang="it-IT" sz="2400" b="1" dirty="0"/>
                    <a:t>Q</a:t>
                  </a:r>
                  <a:r>
                    <a:rPr lang="it-IT" altLang="it-IT" sz="2400" b="1" baseline="-25000" dirty="0"/>
                    <a:t>0</a:t>
                  </a:r>
                  <a:endParaRPr lang="it-IT" altLang="it-IT" sz="2400" baseline="-25000" dirty="0"/>
                </a:p>
              </p:txBody>
            </p:sp>
            <p:grpSp>
              <p:nvGrpSpPr>
                <p:cNvPr id="16" name="Group 6"/>
                <p:cNvGrpSpPr>
                  <a:grpSpLocks/>
                </p:cNvGrpSpPr>
                <p:nvPr/>
              </p:nvGrpSpPr>
              <p:grpSpPr bwMode="auto">
                <a:xfrm>
                  <a:off x="2064" y="888"/>
                  <a:ext cx="192" cy="144"/>
                  <a:chOff x="2064" y="912"/>
                  <a:chExt cx="192" cy="144"/>
                </a:xfrm>
              </p:grpSpPr>
              <p:sp>
                <p:nvSpPr>
                  <p:cNvPr id="17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912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8" name="Line 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60" y="912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  <p:sp>
            <p:nvSpPr>
              <p:cNvPr id="8" name="Line 8"/>
              <p:cNvSpPr>
                <a:spLocks noChangeShapeType="1"/>
              </p:cNvSpPr>
              <p:nvPr/>
            </p:nvSpPr>
            <p:spPr bwMode="auto">
              <a:xfrm>
                <a:off x="1440" y="105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" name="Line 9"/>
              <p:cNvSpPr>
                <a:spLocks noChangeShapeType="1"/>
              </p:cNvSpPr>
              <p:nvPr/>
            </p:nvSpPr>
            <p:spPr bwMode="auto">
              <a:xfrm>
                <a:off x="1440" y="1248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1440" y="720"/>
                <a:ext cx="720" cy="192"/>
              </a:xfrm>
              <a:custGeom>
                <a:avLst/>
                <a:gdLst>
                  <a:gd name="T0" fmla="*/ 0 w 720"/>
                  <a:gd name="T1" fmla="*/ 0 h 192"/>
                  <a:gd name="T2" fmla="*/ 720 w 720"/>
                  <a:gd name="T3" fmla="*/ 0 h 192"/>
                  <a:gd name="T4" fmla="*/ 720 w 720"/>
                  <a:gd name="T5" fmla="*/ 192 h 19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20" h="192">
                    <a:moveTo>
                      <a:pt x="0" y="0"/>
                    </a:moveTo>
                    <a:lnTo>
                      <a:pt x="720" y="0"/>
                    </a:lnTo>
                    <a:lnTo>
                      <a:pt x="720" y="192"/>
                    </a:lnTo>
                  </a:path>
                </a:pathLst>
              </a:custGeom>
              <a:noFill/>
              <a:ln w="19050" cmpd="sng">
                <a:solidFill>
                  <a:srgbClr val="FF3300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Line 11"/>
              <p:cNvSpPr>
                <a:spLocks noChangeShapeType="1"/>
              </p:cNvSpPr>
              <p:nvPr/>
            </p:nvSpPr>
            <p:spPr bwMode="auto">
              <a:xfrm>
                <a:off x="1824" y="163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>
                <a:off x="2448" y="163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Line 13"/>
              <p:cNvSpPr>
                <a:spLocks noChangeShapeType="1"/>
              </p:cNvSpPr>
              <p:nvPr/>
            </p:nvSpPr>
            <p:spPr bwMode="auto">
              <a:xfrm>
                <a:off x="3024" y="163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>
                <a:off x="3600" y="163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3817" y="105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0" name="Group 17"/>
          <p:cNvGrpSpPr>
            <a:grpSpLocks/>
          </p:cNvGrpSpPr>
          <p:nvPr/>
        </p:nvGrpSpPr>
        <p:grpSpPr bwMode="auto">
          <a:xfrm>
            <a:off x="6404370" y="2160315"/>
            <a:ext cx="5080779" cy="3970718"/>
            <a:chOff x="862" y="781"/>
            <a:chExt cx="3051" cy="2467"/>
          </a:xfrm>
        </p:grpSpPr>
        <p:grpSp>
          <p:nvGrpSpPr>
            <p:cNvPr id="21" name="Group 15"/>
            <p:cNvGrpSpPr>
              <a:grpSpLocks/>
            </p:cNvGrpSpPr>
            <p:nvPr/>
          </p:nvGrpSpPr>
          <p:grpSpPr bwMode="auto">
            <a:xfrm>
              <a:off x="862" y="781"/>
              <a:ext cx="2859" cy="2467"/>
              <a:chOff x="862" y="781"/>
              <a:chExt cx="2859" cy="2467"/>
            </a:xfrm>
          </p:grpSpPr>
          <p:grpSp>
            <p:nvGrpSpPr>
              <p:cNvPr id="23" name="Group 7"/>
              <p:cNvGrpSpPr>
                <a:grpSpLocks/>
              </p:cNvGrpSpPr>
              <p:nvPr/>
            </p:nvGrpSpPr>
            <p:grpSpPr bwMode="auto">
              <a:xfrm>
                <a:off x="1670" y="888"/>
                <a:ext cx="2051" cy="758"/>
                <a:chOff x="1670" y="888"/>
                <a:chExt cx="2051" cy="758"/>
              </a:xfrm>
            </p:grpSpPr>
            <p:sp>
              <p:nvSpPr>
                <p:cNvPr id="31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1670" y="890"/>
                  <a:ext cx="2051" cy="756"/>
                </a:xfrm>
                <a:prstGeom prst="rect">
                  <a:avLst/>
                </a:prstGeom>
                <a:solidFill>
                  <a:srgbClr val="FF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 dirty="0"/>
                    <a:t>EN	 contatore	CO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 dirty="0"/>
                    <a:t>RES 	binario x16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 dirty="0"/>
                    <a:t>   Q</a:t>
                  </a:r>
                  <a:r>
                    <a:rPr lang="it-IT" altLang="it-IT" sz="2400" b="1" baseline="-25000" dirty="0"/>
                    <a:t>3	   </a:t>
                  </a:r>
                  <a:r>
                    <a:rPr lang="it-IT" altLang="it-IT" sz="2400" b="1" dirty="0"/>
                    <a:t>Q</a:t>
                  </a:r>
                  <a:r>
                    <a:rPr lang="it-IT" altLang="it-IT" sz="2400" b="1" baseline="-25000" dirty="0"/>
                    <a:t>2	   </a:t>
                  </a:r>
                  <a:r>
                    <a:rPr lang="it-IT" altLang="it-IT" sz="2400" b="1" dirty="0"/>
                    <a:t>Q</a:t>
                  </a:r>
                  <a:r>
                    <a:rPr lang="it-IT" altLang="it-IT" sz="2400" b="1" baseline="-25000" dirty="0"/>
                    <a:t>1	 </a:t>
                  </a:r>
                  <a:r>
                    <a:rPr lang="it-IT" altLang="it-IT" sz="2400" b="1" dirty="0"/>
                    <a:t>Q</a:t>
                  </a:r>
                  <a:r>
                    <a:rPr lang="it-IT" altLang="it-IT" sz="2400" b="1" baseline="-25000" dirty="0"/>
                    <a:t>0</a:t>
                  </a:r>
                  <a:endParaRPr lang="it-IT" altLang="it-IT" sz="2400" baseline="-25000" dirty="0"/>
                </a:p>
              </p:txBody>
            </p:sp>
            <p:grpSp>
              <p:nvGrpSpPr>
                <p:cNvPr id="32" name="Group 6"/>
                <p:cNvGrpSpPr>
                  <a:grpSpLocks/>
                </p:cNvGrpSpPr>
                <p:nvPr/>
              </p:nvGrpSpPr>
              <p:grpSpPr bwMode="auto">
                <a:xfrm>
                  <a:off x="2064" y="888"/>
                  <a:ext cx="192" cy="144"/>
                  <a:chOff x="2064" y="912"/>
                  <a:chExt cx="192" cy="144"/>
                </a:xfrm>
              </p:grpSpPr>
              <p:sp>
                <p:nvSpPr>
                  <p:cNvPr id="33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912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34" name="Line 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60" y="912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  <p:sp>
            <p:nvSpPr>
              <p:cNvPr id="24" name="Line 8"/>
              <p:cNvSpPr>
                <a:spLocks noChangeShapeType="1"/>
              </p:cNvSpPr>
              <p:nvPr/>
            </p:nvSpPr>
            <p:spPr bwMode="auto">
              <a:xfrm>
                <a:off x="862" y="1056"/>
                <a:ext cx="818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" name="Line 9"/>
              <p:cNvSpPr>
                <a:spLocks noChangeShapeType="1"/>
              </p:cNvSpPr>
              <p:nvPr/>
            </p:nvSpPr>
            <p:spPr bwMode="auto">
              <a:xfrm>
                <a:off x="1440" y="1248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6" name="Freeform 10"/>
              <p:cNvSpPr>
                <a:spLocks/>
              </p:cNvSpPr>
              <p:nvPr/>
            </p:nvSpPr>
            <p:spPr bwMode="auto">
              <a:xfrm>
                <a:off x="862" y="781"/>
                <a:ext cx="1298" cy="126"/>
              </a:xfrm>
              <a:custGeom>
                <a:avLst/>
                <a:gdLst>
                  <a:gd name="T0" fmla="*/ 0 w 720"/>
                  <a:gd name="T1" fmla="*/ 0 h 192"/>
                  <a:gd name="T2" fmla="*/ 720 w 720"/>
                  <a:gd name="T3" fmla="*/ 0 h 192"/>
                  <a:gd name="T4" fmla="*/ 720 w 720"/>
                  <a:gd name="T5" fmla="*/ 192 h 19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20" h="192">
                    <a:moveTo>
                      <a:pt x="0" y="0"/>
                    </a:moveTo>
                    <a:lnTo>
                      <a:pt x="720" y="0"/>
                    </a:lnTo>
                    <a:lnTo>
                      <a:pt x="720" y="192"/>
                    </a:lnTo>
                  </a:path>
                </a:pathLst>
              </a:custGeom>
              <a:noFill/>
              <a:ln w="19050" cmpd="sng">
                <a:solidFill>
                  <a:srgbClr val="FF3300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dirty="0"/>
              </a:p>
            </p:txBody>
          </p:sp>
          <p:sp>
            <p:nvSpPr>
              <p:cNvPr id="27" name="Line 11"/>
              <p:cNvSpPr>
                <a:spLocks noChangeShapeType="1"/>
              </p:cNvSpPr>
              <p:nvPr/>
            </p:nvSpPr>
            <p:spPr bwMode="auto">
              <a:xfrm>
                <a:off x="2035" y="1632"/>
                <a:ext cx="28" cy="16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8" name="Line 12"/>
              <p:cNvSpPr>
                <a:spLocks noChangeShapeType="1"/>
              </p:cNvSpPr>
              <p:nvPr/>
            </p:nvSpPr>
            <p:spPr bwMode="auto">
              <a:xfrm>
                <a:off x="2544" y="1632"/>
                <a:ext cx="7" cy="16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9" name="Line 13"/>
              <p:cNvSpPr>
                <a:spLocks noChangeShapeType="1"/>
              </p:cNvSpPr>
              <p:nvPr/>
            </p:nvSpPr>
            <p:spPr bwMode="auto">
              <a:xfrm>
                <a:off x="3024" y="1632"/>
                <a:ext cx="21" cy="16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0" name="Line 14"/>
              <p:cNvSpPr>
                <a:spLocks noChangeShapeType="1"/>
              </p:cNvSpPr>
              <p:nvPr/>
            </p:nvSpPr>
            <p:spPr bwMode="auto">
              <a:xfrm>
                <a:off x="3600" y="1632"/>
                <a:ext cx="7" cy="16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>
              <a:off x="3721" y="105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60" name="Gruppo 59"/>
          <p:cNvGrpSpPr/>
          <p:nvPr/>
        </p:nvGrpSpPr>
        <p:grpSpPr>
          <a:xfrm>
            <a:off x="6937171" y="2896516"/>
            <a:ext cx="4026744" cy="2397031"/>
            <a:chOff x="7061327" y="3482774"/>
            <a:chExt cx="4026744" cy="2397031"/>
          </a:xfrm>
        </p:grpSpPr>
        <p:sp>
          <p:nvSpPr>
            <p:cNvPr id="35" name="Rettangolo 34"/>
            <p:cNvSpPr/>
            <p:nvPr/>
          </p:nvSpPr>
          <p:spPr>
            <a:xfrm>
              <a:off x="7061327" y="4775214"/>
              <a:ext cx="859466" cy="110459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3200" dirty="0">
                  <a:solidFill>
                    <a:srgbClr val="FF0000"/>
                  </a:solidFill>
                </a:rPr>
                <a:t>m9</a:t>
              </a:r>
            </a:p>
          </p:txBody>
        </p:sp>
        <p:cxnSp>
          <p:nvCxnSpPr>
            <p:cNvPr id="37" name="Connettore diritto 36"/>
            <p:cNvCxnSpPr>
              <a:endCxn id="35" idx="0"/>
            </p:cNvCxnSpPr>
            <p:nvPr/>
          </p:nvCxnSpPr>
          <p:spPr>
            <a:xfrm>
              <a:off x="7491060" y="3482774"/>
              <a:ext cx="0" cy="129244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2 41"/>
            <p:cNvCxnSpPr/>
            <p:nvPr/>
          </p:nvCxnSpPr>
          <p:spPr>
            <a:xfrm flipH="1" flipV="1">
              <a:off x="7920793" y="5766098"/>
              <a:ext cx="3167278" cy="10632"/>
            </a:xfrm>
            <a:prstGeom prst="straightConnector1">
              <a:avLst/>
            </a:prstGeom>
            <a:ln w="28575">
              <a:solidFill>
                <a:srgbClr val="00B0F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2 44"/>
            <p:cNvCxnSpPr/>
            <p:nvPr/>
          </p:nvCxnSpPr>
          <p:spPr>
            <a:xfrm flipH="1" flipV="1">
              <a:off x="7920793" y="5549300"/>
              <a:ext cx="2242930" cy="21264"/>
            </a:xfrm>
            <a:prstGeom prst="straightConnector1">
              <a:avLst/>
            </a:prstGeom>
            <a:ln w="28575">
              <a:solidFill>
                <a:srgbClr val="00B0F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2 46"/>
            <p:cNvCxnSpPr>
              <a:endCxn id="35" idx="3"/>
            </p:cNvCxnSpPr>
            <p:nvPr/>
          </p:nvCxnSpPr>
          <p:spPr>
            <a:xfrm flipH="1">
              <a:off x="7920793" y="5316488"/>
              <a:ext cx="1408739" cy="11022"/>
            </a:xfrm>
            <a:prstGeom prst="straightConnector1">
              <a:avLst/>
            </a:prstGeom>
            <a:ln w="28575">
              <a:solidFill>
                <a:srgbClr val="00B0F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2 48"/>
            <p:cNvCxnSpPr/>
            <p:nvPr/>
          </p:nvCxnSpPr>
          <p:spPr>
            <a:xfrm flipH="1">
              <a:off x="7920864" y="5011472"/>
              <a:ext cx="561039" cy="7186"/>
            </a:xfrm>
            <a:prstGeom prst="straightConnector1">
              <a:avLst/>
            </a:prstGeom>
            <a:ln w="28575">
              <a:solidFill>
                <a:srgbClr val="00B0F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ttangolo 54"/>
          <p:cNvSpPr/>
          <p:nvPr/>
        </p:nvSpPr>
        <p:spPr>
          <a:xfrm>
            <a:off x="6712579" y="1731640"/>
            <a:ext cx="5185144" cy="38489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CasellaDiTesto 55"/>
          <p:cNvSpPr txBox="1"/>
          <p:nvPr/>
        </p:nvSpPr>
        <p:spPr>
          <a:xfrm>
            <a:off x="6696113" y="1731640"/>
            <a:ext cx="45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CK</a:t>
            </a:r>
          </a:p>
        </p:txBody>
      </p:sp>
      <p:sp>
        <p:nvSpPr>
          <p:cNvPr id="57" name="CasellaDiTesto 56"/>
          <p:cNvSpPr txBox="1"/>
          <p:nvPr/>
        </p:nvSpPr>
        <p:spPr>
          <a:xfrm>
            <a:off x="6712579" y="2263756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E</a:t>
            </a:r>
          </a:p>
        </p:txBody>
      </p:sp>
      <p:sp>
        <p:nvSpPr>
          <p:cNvPr id="58" name="CasellaDiTesto 57"/>
          <p:cNvSpPr txBox="1"/>
          <p:nvPr/>
        </p:nvSpPr>
        <p:spPr>
          <a:xfrm>
            <a:off x="9568989" y="1700862"/>
            <a:ext cx="2322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CONTATORE BCD</a:t>
            </a:r>
          </a:p>
        </p:txBody>
      </p:sp>
      <p:sp>
        <p:nvSpPr>
          <p:cNvPr id="59" name="CasellaDiTesto 58"/>
          <p:cNvSpPr txBox="1"/>
          <p:nvPr/>
        </p:nvSpPr>
        <p:spPr>
          <a:xfrm>
            <a:off x="8404375" y="5234553"/>
            <a:ext cx="3070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Q3        Q2         Q1            Q0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398325" y="3530028"/>
            <a:ext cx="6099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 guardi la struttura con attenzione:</a:t>
            </a:r>
          </a:p>
          <a:p>
            <a:r>
              <a:rPr lang="it-IT" dirty="0"/>
              <a:t>Il reset sincrono deve agire solamente se c’è l’</a:t>
            </a:r>
            <a:r>
              <a:rPr lang="it-IT" dirty="0" err="1"/>
              <a:t>enable</a:t>
            </a:r>
            <a:endParaRPr lang="it-IT" dirty="0"/>
          </a:p>
          <a:p>
            <a:r>
              <a:rPr lang="it-IT" dirty="0"/>
              <a:t>Se l’</a:t>
            </a:r>
            <a:r>
              <a:rPr lang="it-IT" dirty="0" err="1"/>
              <a:t>enable</a:t>
            </a:r>
            <a:r>
              <a:rPr lang="it-IT" dirty="0"/>
              <a:t> non è attivo il contatore non conta né si azzera</a:t>
            </a:r>
          </a:p>
          <a:p>
            <a:r>
              <a:rPr lang="it-IT" b="1" dirty="0">
                <a:solidFill>
                  <a:srgbClr val="FF0000"/>
                </a:solidFill>
              </a:rPr>
              <a:t>Quindi l’</a:t>
            </a:r>
            <a:r>
              <a:rPr lang="it-IT" b="1" dirty="0" err="1">
                <a:solidFill>
                  <a:srgbClr val="FF0000"/>
                </a:solidFill>
              </a:rPr>
              <a:t>enable</a:t>
            </a:r>
            <a:r>
              <a:rPr lang="it-IT" b="1" dirty="0">
                <a:solidFill>
                  <a:srgbClr val="FF0000"/>
                </a:solidFill>
              </a:rPr>
              <a:t> deve essere prioritario</a:t>
            </a:r>
          </a:p>
        </p:txBody>
      </p:sp>
      <p:sp>
        <p:nvSpPr>
          <p:cNvPr id="62" name="CasellaDiTesto 61"/>
          <p:cNvSpPr txBox="1"/>
          <p:nvPr/>
        </p:nvSpPr>
        <p:spPr>
          <a:xfrm>
            <a:off x="7022279" y="6185877"/>
            <a:ext cx="4918911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dirty="0"/>
              <a:t>Attenzione: il Reset Asincrono non è indicato!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74815" y="4893216"/>
            <a:ext cx="4545272" cy="16927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altLang="it-IT" sz="2400" b="1" dirty="0"/>
              <a:t>CO = EN Q</a:t>
            </a:r>
            <a:r>
              <a:rPr lang="it-IT" altLang="it-IT" sz="2400" b="1" baseline="-25000" dirty="0"/>
              <a:t>D </a:t>
            </a:r>
            <a:r>
              <a:rPr lang="it-IT" altLang="it-IT" sz="2400" b="1" dirty="0"/>
              <a:t>Q</a:t>
            </a:r>
            <a:r>
              <a:rPr lang="it-IT" altLang="it-IT" sz="2400" b="1" baseline="-25000" dirty="0"/>
              <a:t>C </a:t>
            </a:r>
            <a:r>
              <a:rPr lang="it-IT" altLang="it-IT" sz="2400" b="1" dirty="0"/>
              <a:t>Q</a:t>
            </a:r>
            <a:r>
              <a:rPr lang="it-IT" altLang="it-IT" sz="2400" b="1" baseline="-25000" dirty="0"/>
              <a:t>B </a:t>
            </a:r>
            <a:r>
              <a:rPr lang="it-IT" altLang="it-IT" sz="2400" b="1" dirty="0"/>
              <a:t>Q</a:t>
            </a:r>
            <a:r>
              <a:rPr lang="it-IT" altLang="it-IT" sz="2400" b="1" baseline="-25000" dirty="0"/>
              <a:t>A </a:t>
            </a:r>
            <a:r>
              <a:rPr lang="it-IT" altLang="it-IT" sz="2400" b="1" dirty="0">
                <a:sym typeface="Symbol" panose="05050102010706020507" pitchFamily="18" charset="2"/>
              </a:rPr>
              <a:t> EN m15</a:t>
            </a:r>
            <a:endParaRPr lang="it-IT" sz="2000" b="1" dirty="0"/>
          </a:p>
          <a:p>
            <a:r>
              <a:rPr lang="it-IT" sz="2000" b="1" dirty="0"/>
              <a:t>ATTENZIONE!</a:t>
            </a:r>
          </a:p>
          <a:p>
            <a:r>
              <a:rPr lang="it-IT" sz="2000" b="1" dirty="0"/>
              <a:t>Non si può usare Il segnale CO per concatenare più contatori BCD!!</a:t>
            </a:r>
          </a:p>
          <a:p>
            <a:r>
              <a:rPr lang="it-IT" sz="2000" b="1" dirty="0"/>
              <a:t>Perché???</a:t>
            </a:r>
          </a:p>
        </p:txBody>
      </p:sp>
    </p:spTree>
    <p:extLst>
      <p:ext uri="{BB962C8B-B14F-4D97-AF65-F5344CB8AC3E}">
        <p14:creationId xmlns:p14="http://schemas.microsoft.com/office/powerpoint/2010/main" val="32161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1" grpId="0"/>
      <p:bldP spid="62" grpId="0" animBg="1"/>
      <p:bldP spid="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D74322-A86D-44BB-B372-4EA7988B694D}" type="slidenum">
              <a:rPr lang="en-US" altLang="it-IT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it-IT" sz="140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4137" y="140502"/>
            <a:ext cx="10671285" cy="762000"/>
          </a:xfrm>
        </p:spPr>
        <p:txBody>
          <a:bodyPr>
            <a:noAutofit/>
          </a:bodyPr>
          <a:lstStyle/>
          <a:p>
            <a:r>
              <a:rPr lang="it-IT" altLang="it-IT" sz="3600" b="1" dirty="0"/>
              <a:t>DDS del contatore BCD con ingresso di </a:t>
            </a:r>
            <a:r>
              <a:rPr lang="it-IT" altLang="it-IT" sz="3600" b="1" dirty="0" err="1"/>
              <a:t>enable</a:t>
            </a:r>
            <a:r>
              <a:rPr lang="it-IT" altLang="it-IT" sz="3600" b="1" dirty="0"/>
              <a:t> (C-BCD-E)</a:t>
            </a:r>
          </a:p>
        </p:txBody>
      </p:sp>
      <p:grpSp>
        <p:nvGrpSpPr>
          <p:cNvPr id="53262" name="Group 14"/>
          <p:cNvGrpSpPr>
            <a:grpSpLocks/>
          </p:cNvGrpSpPr>
          <p:nvPr/>
        </p:nvGrpSpPr>
        <p:grpSpPr bwMode="auto">
          <a:xfrm>
            <a:off x="2338388" y="2006601"/>
            <a:ext cx="749300" cy="1120775"/>
            <a:chOff x="922" y="1362"/>
            <a:chExt cx="498" cy="745"/>
          </a:xfrm>
        </p:grpSpPr>
        <p:grpSp>
          <p:nvGrpSpPr>
            <p:cNvPr id="32958" name="Group 15"/>
            <p:cNvGrpSpPr>
              <a:grpSpLocks/>
            </p:cNvGrpSpPr>
            <p:nvPr/>
          </p:nvGrpSpPr>
          <p:grpSpPr bwMode="auto">
            <a:xfrm>
              <a:off x="922" y="1362"/>
              <a:ext cx="498" cy="745"/>
              <a:chOff x="2929" y="1616"/>
              <a:chExt cx="240" cy="360"/>
            </a:xfrm>
          </p:grpSpPr>
          <p:grpSp>
            <p:nvGrpSpPr>
              <p:cNvPr id="32962" name="Group 16"/>
              <p:cNvGrpSpPr>
                <a:grpSpLocks/>
              </p:cNvGrpSpPr>
              <p:nvPr/>
            </p:nvGrpSpPr>
            <p:grpSpPr bwMode="auto">
              <a:xfrm>
                <a:off x="2929" y="1640"/>
                <a:ext cx="240" cy="336"/>
                <a:chOff x="2929" y="1640"/>
                <a:chExt cx="240" cy="336"/>
              </a:xfrm>
            </p:grpSpPr>
            <p:sp>
              <p:nvSpPr>
                <p:cNvPr id="32964" name="Oval 17"/>
                <p:cNvSpPr>
                  <a:spLocks noChangeArrowheads="1"/>
                </p:cNvSpPr>
                <p:nvPr/>
              </p:nvSpPr>
              <p:spPr bwMode="auto">
                <a:xfrm>
                  <a:off x="2929" y="1640"/>
                  <a:ext cx="240" cy="192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32965" name="Oval 18"/>
                <p:cNvSpPr>
                  <a:spLocks noChangeArrowheads="1"/>
                </p:cNvSpPr>
                <p:nvPr/>
              </p:nvSpPr>
              <p:spPr bwMode="auto">
                <a:xfrm>
                  <a:off x="2953" y="1760"/>
                  <a:ext cx="216" cy="216"/>
                </a:xfrm>
                <a:prstGeom prst="ellipse">
                  <a:avLst/>
                </a:prstGeom>
                <a:solidFill>
                  <a:srgbClr val="00CC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</p:grpSp>
          <p:sp>
            <p:nvSpPr>
              <p:cNvPr id="32963" name="Freeform 19"/>
              <p:cNvSpPr>
                <a:spLocks/>
              </p:cNvSpPr>
              <p:nvPr/>
            </p:nvSpPr>
            <p:spPr bwMode="auto">
              <a:xfrm>
                <a:off x="3025" y="1616"/>
                <a:ext cx="48" cy="48"/>
              </a:xfrm>
              <a:custGeom>
                <a:avLst/>
                <a:gdLst>
                  <a:gd name="T0" fmla="*/ 48 w 48"/>
                  <a:gd name="T1" fmla="*/ 24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24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48">
                    <a:moveTo>
                      <a:pt x="48" y="24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32959" name="Rectangle 20"/>
            <p:cNvSpPr>
              <a:spLocks noChangeArrowheads="1"/>
            </p:cNvSpPr>
            <p:nvPr/>
          </p:nvSpPr>
          <p:spPr bwMode="auto">
            <a:xfrm>
              <a:off x="1122" y="1734"/>
              <a:ext cx="211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2960" name="Rectangle 21"/>
            <p:cNvSpPr>
              <a:spLocks noChangeArrowheads="1"/>
            </p:cNvSpPr>
            <p:nvPr/>
          </p:nvSpPr>
          <p:spPr bwMode="auto">
            <a:xfrm>
              <a:off x="1161" y="1801"/>
              <a:ext cx="85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rgbClr val="000000"/>
                  </a:solidFill>
                </a:rPr>
                <a:t>0</a:t>
              </a:r>
              <a:endParaRPr lang="it-IT" altLang="it-IT" sz="2400"/>
            </a:p>
          </p:txBody>
        </p:sp>
        <p:sp>
          <p:nvSpPr>
            <p:cNvPr id="32961" name="Rectangle 22"/>
            <p:cNvSpPr>
              <a:spLocks noChangeArrowheads="1"/>
            </p:cNvSpPr>
            <p:nvPr/>
          </p:nvSpPr>
          <p:spPr bwMode="auto">
            <a:xfrm>
              <a:off x="1056" y="1488"/>
              <a:ext cx="28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solidFill>
                    <a:srgbClr val="000000"/>
                  </a:solidFill>
                </a:rPr>
                <a:t>0</a:t>
              </a:r>
              <a:endParaRPr lang="it-IT" altLang="it-IT" sz="2000"/>
            </a:p>
          </p:txBody>
        </p:sp>
      </p:grpSp>
      <p:grpSp>
        <p:nvGrpSpPr>
          <p:cNvPr id="53431" name="Group 183"/>
          <p:cNvGrpSpPr>
            <a:grpSpLocks/>
          </p:cNvGrpSpPr>
          <p:nvPr/>
        </p:nvGrpSpPr>
        <p:grpSpPr bwMode="auto">
          <a:xfrm>
            <a:off x="3087689" y="1139825"/>
            <a:ext cx="1184275" cy="1862138"/>
            <a:chOff x="985" y="718"/>
            <a:chExt cx="746" cy="1173"/>
          </a:xfrm>
        </p:grpSpPr>
        <p:grpSp>
          <p:nvGrpSpPr>
            <p:cNvPr id="32947" name="Group 23"/>
            <p:cNvGrpSpPr>
              <a:grpSpLocks/>
            </p:cNvGrpSpPr>
            <p:nvPr/>
          </p:nvGrpSpPr>
          <p:grpSpPr bwMode="auto">
            <a:xfrm>
              <a:off x="1259" y="718"/>
              <a:ext cx="472" cy="706"/>
              <a:chOff x="922" y="1362"/>
              <a:chExt cx="498" cy="745"/>
            </a:xfrm>
          </p:grpSpPr>
          <p:grpSp>
            <p:nvGrpSpPr>
              <p:cNvPr id="32950" name="Group 24"/>
              <p:cNvGrpSpPr>
                <a:grpSpLocks/>
              </p:cNvGrpSpPr>
              <p:nvPr/>
            </p:nvGrpSpPr>
            <p:grpSpPr bwMode="auto">
              <a:xfrm>
                <a:off x="922" y="1362"/>
                <a:ext cx="498" cy="745"/>
                <a:chOff x="2929" y="1616"/>
                <a:chExt cx="240" cy="360"/>
              </a:xfrm>
            </p:grpSpPr>
            <p:grpSp>
              <p:nvGrpSpPr>
                <p:cNvPr id="32954" name="Group 25"/>
                <p:cNvGrpSpPr>
                  <a:grpSpLocks/>
                </p:cNvGrpSpPr>
                <p:nvPr/>
              </p:nvGrpSpPr>
              <p:grpSpPr bwMode="auto">
                <a:xfrm>
                  <a:off x="2929" y="1640"/>
                  <a:ext cx="240" cy="336"/>
                  <a:chOff x="2929" y="1640"/>
                  <a:chExt cx="240" cy="336"/>
                </a:xfrm>
              </p:grpSpPr>
              <p:sp>
                <p:nvSpPr>
                  <p:cNvPr id="32956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2929" y="1640"/>
                    <a:ext cx="240" cy="192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32957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2953" y="1760"/>
                    <a:ext cx="216" cy="216"/>
                  </a:xfrm>
                  <a:prstGeom prst="ellipse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</p:grpSp>
            <p:sp>
              <p:nvSpPr>
                <p:cNvPr id="32955" name="Freeform 28"/>
                <p:cNvSpPr>
                  <a:spLocks/>
                </p:cNvSpPr>
                <p:nvPr/>
              </p:nvSpPr>
              <p:spPr bwMode="auto">
                <a:xfrm>
                  <a:off x="3025" y="1616"/>
                  <a:ext cx="48" cy="48"/>
                </a:xfrm>
                <a:custGeom>
                  <a:avLst/>
                  <a:gdLst>
                    <a:gd name="T0" fmla="*/ 48 w 48"/>
                    <a:gd name="T1" fmla="*/ 24 h 48"/>
                    <a:gd name="T2" fmla="*/ 0 w 48"/>
                    <a:gd name="T3" fmla="*/ 0 h 48"/>
                    <a:gd name="T4" fmla="*/ 0 w 48"/>
                    <a:gd name="T5" fmla="*/ 48 h 48"/>
                    <a:gd name="T6" fmla="*/ 48 w 48"/>
                    <a:gd name="T7" fmla="*/ 24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32951" name="Rectangle 29"/>
              <p:cNvSpPr>
                <a:spLocks noChangeArrowheads="1"/>
              </p:cNvSpPr>
              <p:nvPr/>
            </p:nvSpPr>
            <p:spPr bwMode="auto">
              <a:xfrm>
                <a:off x="1122" y="1734"/>
                <a:ext cx="211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32952" name="Rectangle 30"/>
              <p:cNvSpPr>
                <a:spLocks noChangeArrowheads="1"/>
              </p:cNvSpPr>
              <p:nvPr/>
            </p:nvSpPr>
            <p:spPr bwMode="auto">
              <a:xfrm>
                <a:off x="1164" y="1801"/>
                <a:ext cx="85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>
                    <a:solidFill>
                      <a:srgbClr val="000000"/>
                    </a:solidFill>
                  </a:rPr>
                  <a:t>1</a:t>
                </a:r>
                <a:endParaRPr lang="it-IT" altLang="it-IT" sz="2400"/>
              </a:p>
            </p:txBody>
          </p:sp>
          <p:sp>
            <p:nvSpPr>
              <p:cNvPr id="32953" name="Rectangle 31"/>
              <p:cNvSpPr>
                <a:spLocks noChangeArrowheads="1"/>
              </p:cNvSpPr>
              <p:nvPr/>
            </p:nvSpPr>
            <p:spPr bwMode="auto">
              <a:xfrm>
                <a:off x="1056" y="1488"/>
                <a:ext cx="288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>
                    <a:solidFill>
                      <a:srgbClr val="000000"/>
                    </a:solidFill>
                  </a:rPr>
                  <a:t>0</a:t>
                </a:r>
                <a:endParaRPr lang="it-IT" altLang="it-IT" sz="2000"/>
              </a:p>
            </p:txBody>
          </p:sp>
        </p:grpSp>
        <p:cxnSp>
          <p:nvCxnSpPr>
            <p:cNvPr id="32948" name="AutoShape 158"/>
            <p:cNvCxnSpPr>
              <a:cxnSpLocks noChangeShapeType="1"/>
              <a:stCxn id="32965" idx="6"/>
              <a:endCxn id="32957" idx="3"/>
            </p:cNvCxnSpPr>
            <p:nvPr/>
          </p:nvCxnSpPr>
          <p:spPr bwMode="auto">
            <a:xfrm flipV="1">
              <a:off x="985" y="1362"/>
              <a:ext cx="383" cy="396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949" name="Text Box 168"/>
            <p:cNvSpPr txBox="1">
              <a:spLocks noChangeArrowheads="1"/>
            </p:cNvSpPr>
            <p:nvPr/>
          </p:nvSpPr>
          <p:spPr bwMode="auto">
            <a:xfrm>
              <a:off x="1142" y="1641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1</a:t>
              </a:r>
              <a:endParaRPr lang="it-IT" altLang="it-IT" sz="2400"/>
            </a:p>
          </p:txBody>
        </p:sp>
      </p:grpSp>
      <p:grpSp>
        <p:nvGrpSpPr>
          <p:cNvPr id="53432" name="Group 184"/>
          <p:cNvGrpSpPr>
            <a:grpSpLocks/>
          </p:cNvGrpSpPr>
          <p:nvPr/>
        </p:nvGrpSpPr>
        <p:grpSpPr bwMode="auto">
          <a:xfrm>
            <a:off x="4173538" y="1066801"/>
            <a:ext cx="1543050" cy="1539875"/>
            <a:chOff x="1669" y="672"/>
            <a:chExt cx="972" cy="970"/>
          </a:xfrm>
        </p:grpSpPr>
        <p:grpSp>
          <p:nvGrpSpPr>
            <p:cNvPr id="32936" name="Group 32"/>
            <p:cNvGrpSpPr>
              <a:grpSpLocks/>
            </p:cNvGrpSpPr>
            <p:nvPr/>
          </p:nvGrpSpPr>
          <p:grpSpPr bwMode="auto">
            <a:xfrm>
              <a:off x="2169" y="672"/>
              <a:ext cx="472" cy="707"/>
              <a:chOff x="922" y="1362"/>
              <a:chExt cx="498" cy="745"/>
            </a:xfrm>
          </p:grpSpPr>
          <p:grpSp>
            <p:nvGrpSpPr>
              <p:cNvPr id="32939" name="Group 33"/>
              <p:cNvGrpSpPr>
                <a:grpSpLocks/>
              </p:cNvGrpSpPr>
              <p:nvPr/>
            </p:nvGrpSpPr>
            <p:grpSpPr bwMode="auto">
              <a:xfrm>
                <a:off x="922" y="1362"/>
                <a:ext cx="498" cy="745"/>
                <a:chOff x="2929" y="1616"/>
                <a:chExt cx="240" cy="360"/>
              </a:xfrm>
            </p:grpSpPr>
            <p:grpSp>
              <p:nvGrpSpPr>
                <p:cNvPr id="32943" name="Group 34"/>
                <p:cNvGrpSpPr>
                  <a:grpSpLocks/>
                </p:cNvGrpSpPr>
                <p:nvPr/>
              </p:nvGrpSpPr>
              <p:grpSpPr bwMode="auto">
                <a:xfrm>
                  <a:off x="2929" y="1640"/>
                  <a:ext cx="240" cy="336"/>
                  <a:chOff x="2929" y="1640"/>
                  <a:chExt cx="240" cy="336"/>
                </a:xfrm>
              </p:grpSpPr>
              <p:sp>
                <p:nvSpPr>
                  <p:cNvPr id="32945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2929" y="1640"/>
                    <a:ext cx="240" cy="192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32946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2953" y="1760"/>
                    <a:ext cx="216" cy="216"/>
                  </a:xfrm>
                  <a:prstGeom prst="ellipse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</p:grpSp>
            <p:sp>
              <p:nvSpPr>
                <p:cNvPr id="32944" name="Freeform 37"/>
                <p:cNvSpPr>
                  <a:spLocks/>
                </p:cNvSpPr>
                <p:nvPr/>
              </p:nvSpPr>
              <p:spPr bwMode="auto">
                <a:xfrm>
                  <a:off x="3025" y="1616"/>
                  <a:ext cx="48" cy="48"/>
                </a:xfrm>
                <a:custGeom>
                  <a:avLst/>
                  <a:gdLst>
                    <a:gd name="T0" fmla="*/ 48 w 48"/>
                    <a:gd name="T1" fmla="*/ 24 h 48"/>
                    <a:gd name="T2" fmla="*/ 0 w 48"/>
                    <a:gd name="T3" fmla="*/ 0 h 48"/>
                    <a:gd name="T4" fmla="*/ 0 w 48"/>
                    <a:gd name="T5" fmla="*/ 48 h 48"/>
                    <a:gd name="T6" fmla="*/ 48 w 48"/>
                    <a:gd name="T7" fmla="*/ 24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32940" name="Rectangle 38"/>
              <p:cNvSpPr>
                <a:spLocks noChangeArrowheads="1"/>
              </p:cNvSpPr>
              <p:nvPr/>
            </p:nvSpPr>
            <p:spPr bwMode="auto">
              <a:xfrm>
                <a:off x="1122" y="1734"/>
                <a:ext cx="211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32941" name="Rectangle 39"/>
              <p:cNvSpPr>
                <a:spLocks noChangeArrowheads="1"/>
              </p:cNvSpPr>
              <p:nvPr/>
            </p:nvSpPr>
            <p:spPr bwMode="auto">
              <a:xfrm>
                <a:off x="1161" y="1804"/>
                <a:ext cx="85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>
                    <a:solidFill>
                      <a:srgbClr val="000000"/>
                    </a:solidFill>
                  </a:rPr>
                  <a:t>2</a:t>
                </a:r>
                <a:endParaRPr lang="it-IT" altLang="it-IT" sz="2400"/>
              </a:p>
            </p:txBody>
          </p:sp>
          <p:sp>
            <p:nvSpPr>
              <p:cNvPr id="32942" name="Rectangle 40"/>
              <p:cNvSpPr>
                <a:spLocks noChangeArrowheads="1"/>
              </p:cNvSpPr>
              <p:nvPr/>
            </p:nvSpPr>
            <p:spPr bwMode="auto">
              <a:xfrm>
                <a:off x="1056" y="1490"/>
                <a:ext cx="28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>
                    <a:solidFill>
                      <a:srgbClr val="000000"/>
                    </a:solidFill>
                  </a:rPr>
                  <a:t>0</a:t>
                </a:r>
                <a:endParaRPr lang="it-IT" altLang="it-IT" sz="2000"/>
              </a:p>
            </p:txBody>
          </p:sp>
        </p:grpSp>
        <p:cxnSp>
          <p:nvCxnSpPr>
            <p:cNvPr id="32937" name="AutoShape 159"/>
            <p:cNvCxnSpPr>
              <a:cxnSpLocks noChangeShapeType="1"/>
              <a:stCxn id="32957" idx="5"/>
              <a:endCxn id="32946" idx="3"/>
            </p:cNvCxnSpPr>
            <p:nvPr/>
          </p:nvCxnSpPr>
          <p:spPr bwMode="auto">
            <a:xfrm rot="5400000" flipH="1" flipV="1">
              <a:off x="1951" y="1035"/>
              <a:ext cx="45" cy="609"/>
            </a:xfrm>
            <a:prstGeom prst="curvedConnector3">
              <a:avLst>
                <a:gd name="adj1" fmla="val -45777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938" name="Text Box 169"/>
            <p:cNvSpPr txBox="1">
              <a:spLocks noChangeArrowheads="1"/>
            </p:cNvSpPr>
            <p:nvPr/>
          </p:nvSpPr>
          <p:spPr bwMode="auto">
            <a:xfrm>
              <a:off x="1920" y="1392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1</a:t>
              </a:r>
              <a:endParaRPr lang="it-IT" altLang="it-IT" sz="2400"/>
            </a:p>
          </p:txBody>
        </p:sp>
      </p:grpSp>
      <p:grpSp>
        <p:nvGrpSpPr>
          <p:cNvPr id="53433" name="Group 185"/>
          <p:cNvGrpSpPr>
            <a:grpSpLocks/>
          </p:cNvGrpSpPr>
          <p:nvPr/>
        </p:nvGrpSpPr>
        <p:grpSpPr bwMode="auto">
          <a:xfrm>
            <a:off x="5410200" y="1968501"/>
            <a:ext cx="1390650" cy="1122363"/>
            <a:chOff x="2448" y="1240"/>
            <a:chExt cx="876" cy="707"/>
          </a:xfrm>
        </p:grpSpPr>
        <p:grpSp>
          <p:nvGrpSpPr>
            <p:cNvPr id="32925" name="Group 41"/>
            <p:cNvGrpSpPr>
              <a:grpSpLocks/>
            </p:cNvGrpSpPr>
            <p:nvPr/>
          </p:nvGrpSpPr>
          <p:grpSpPr bwMode="auto">
            <a:xfrm>
              <a:off x="2852" y="1240"/>
              <a:ext cx="472" cy="707"/>
              <a:chOff x="922" y="1362"/>
              <a:chExt cx="498" cy="745"/>
            </a:xfrm>
          </p:grpSpPr>
          <p:grpSp>
            <p:nvGrpSpPr>
              <p:cNvPr id="32928" name="Group 42"/>
              <p:cNvGrpSpPr>
                <a:grpSpLocks/>
              </p:cNvGrpSpPr>
              <p:nvPr/>
            </p:nvGrpSpPr>
            <p:grpSpPr bwMode="auto">
              <a:xfrm>
                <a:off x="922" y="1362"/>
                <a:ext cx="498" cy="745"/>
                <a:chOff x="2929" y="1616"/>
                <a:chExt cx="240" cy="360"/>
              </a:xfrm>
            </p:grpSpPr>
            <p:grpSp>
              <p:nvGrpSpPr>
                <p:cNvPr id="32932" name="Group 43"/>
                <p:cNvGrpSpPr>
                  <a:grpSpLocks/>
                </p:cNvGrpSpPr>
                <p:nvPr/>
              </p:nvGrpSpPr>
              <p:grpSpPr bwMode="auto">
                <a:xfrm>
                  <a:off x="2929" y="1640"/>
                  <a:ext cx="240" cy="336"/>
                  <a:chOff x="2929" y="1640"/>
                  <a:chExt cx="240" cy="336"/>
                </a:xfrm>
              </p:grpSpPr>
              <p:sp>
                <p:nvSpPr>
                  <p:cNvPr id="32934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2929" y="1640"/>
                    <a:ext cx="240" cy="192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32935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2953" y="1760"/>
                    <a:ext cx="216" cy="216"/>
                  </a:xfrm>
                  <a:prstGeom prst="ellipse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</p:grpSp>
            <p:sp>
              <p:nvSpPr>
                <p:cNvPr id="32933" name="Freeform 46"/>
                <p:cNvSpPr>
                  <a:spLocks/>
                </p:cNvSpPr>
                <p:nvPr/>
              </p:nvSpPr>
              <p:spPr bwMode="auto">
                <a:xfrm>
                  <a:off x="3025" y="1616"/>
                  <a:ext cx="48" cy="48"/>
                </a:xfrm>
                <a:custGeom>
                  <a:avLst/>
                  <a:gdLst>
                    <a:gd name="T0" fmla="*/ 48 w 48"/>
                    <a:gd name="T1" fmla="*/ 24 h 48"/>
                    <a:gd name="T2" fmla="*/ 0 w 48"/>
                    <a:gd name="T3" fmla="*/ 0 h 48"/>
                    <a:gd name="T4" fmla="*/ 0 w 48"/>
                    <a:gd name="T5" fmla="*/ 48 h 48"/>
                    <a:gd name="T6" fmla="*/ 48 w 48"/>
                    <a:gd name="T7" fmla="*/ 24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32929" name="Rectangle 47"/>
              <p:cNvSpPr>
                <a:spLocks noChangeArrowheads="1"/>
              </p:cNvSpPr>
              <p:nvPr/>
            </p:nvSpPr>
            <p:spPr bwMode="auto">
              <a:xfrm>
                <a:off x="1122" y="1734"/>
                <a:ext cx="211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32930" name="Rectangle 48"/>
              <p:cNvSpPr>
                <a:spLocks noChangeArrowheads="1"/>
              </p:cNvSpPr>
              <p:nvPr/>
            </p:nvSpPr>
            <p:spPr bwMode="auto">
              <a:xfrm>
                <a:off x="1164" y="1804"/>
                <a:ext cx="85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>
                    <a:solidFill>
                      <a:srgbClr val="000000"/>
                    </a:solidFill>
                  </a:rPr>
                  <a:t>3</a:t>
                </a:r>
                <a:endParaRPr lang="it-IT" altLang="it-IT" sz="2400"/>
              </a:p>
            </p:txBody>
          </p:sp>
          <p:sp>
            <p:nvSpPr>
              <p:cNvPr id="32931" name="Rectangle 49"/>
              <p:cNvSpPr>
                <a:spLocks noChangeArrowheads="1"/>
              </p:cNvSpPr>
              <p:nvPr/>
            </p:nvSpPr>
            <p:spPr bwMode="auto">
              <a:xfrm>
                <a:off x="1056" y="1488"/>
                <a:ext cx="28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>
                    <a:solidFill>
                      <a:srgbClr val="000000"/>
                    </a:solidFill>
                  </a:rPr>
                  <a:t>0</a:t>
                </a:r>
                <a:endParaRPr lang="it-IT" altLang="it-IT" sz="2000"/>
              </a:p>
            </p:txBody>
          </p:sp>
        </p:grpSp>
        <p:cxnSp>
          <p:nvCxnSpPr>
            <p:cNvPr id="32926" name="AutoShape 160"/>
            <p:cNvCxnSpPr>
              <a:cxnSpLocks noChangeShapeType="1"/>
              <a:stCxn id="32946" idx="5"/>
              <a:endCxn id="32935" idx="2"/>
            </p:cNvCxnSpPr>
            <p:nvPr/>
          </p:nvCxnSpPr>
          <p:spPr bwMode="auto">
            <a:xfrm rot="16200000" flipH="1">
              <a:off x="2530" y="1366"/>
              <a:ext cx="418" cy="32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927" name="Text Box 170"/>
            <p:cNvSpPr txBox="1">
              <a:spLocks noChangeArrowheads="1"/>
            </p:cNvSpPr>
            <p:nvPr/>
          </p:nvSpPr>
          <p:spPr bwMode="auto">
            <a:xfrm>
              <a:off x="2448" y="148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1</a:t>
              </a:r>
              <a:endParaRPr lang="it-IT" altLang="it-IT" sz="2400"/>
            </a:p>
          </p:txBody>
        </p:sp>
      </p:grpSp>
      <p:grpSp>
        <p:nvGrpSpPr>
          <p:cNvPr id="53434" name="Group 186"/>
          <p:cNvGrpSpPr>
            <a:grpSpLocks/>
          </p:cNvGrpSpPr>
          <p:nvPr/>
        </p:nvGrpSpPr>
        <p:grpSpPr bwMode="auto">
          <a:xfrm>
            <a:off x="6172201" y="3090863"/>
            <a:ext cx="1135063" cy="1409700"/>
            <a:chOff x="2928" y="1947"/>
            <a:chExt cx="715" cy="888"/>
          </a:xfrm>
        </p:grpSpPr>
        <p:grpSp>
          <p:nvGrpSpPr>
            <p:cNvPr id="32914" name="Group 51"/>
            <p:cNvGrpSpPr>
              <a:grpSpLocks/>
            </p:cNvGrpSpPr>
            <p:nvPr/>
          </p:nvGrpSpPr>
          <p:grpSpPr bwMode="auto">
            <a:xfrm>
              <a:off x="3171" y="2129"/>
              <a:ext cx="472" cy="706"/>
              <a:chOff x="922" y="1362"/>
              <a:chExt cx="498" cy="745"/>
            </a:xfrm>
          </p:grpSpPr>
          <p:grpSp>
            <p:nvGrpSpPr>
              <p:cNvPr id="32917" name="Group 52"/>
              <p:cNvGrpSpPr>
                <a:grpSpLocks/>
              </p:cNvGrpSpPr>
              <p:nvPr/>
            </p:nvGrpSpPr>
            <p:grpSpPr bwMode="auto">
              <a:xfrm>
                <a:off x="922" y="1362"/>
                <a:ext cx="498" cy="745"/>
                <a:chOff x="2929" y="1616"/>
                <a:chExt cx="240" cy="360"/>
              </a:xfrm>
            </p:grpSpPr>
            <p:grpSp>
              <p:nvGrpSpPr>
                <p:cNvPr id="32921" name="Group 53"/>
                <p:cNvGrpSpPr>
                  <a:grpSpLocks/>
                </p:cNvGrpSpPr>
                <p:nvPr/>
              </p:nvGrpSpPr>
              <p:grpSpPr bwMode="auto">
                <a:xfrm>
                  <a:off x="2929" y="1640"/>
                  <a:ext cx="240" cy="336"/>
                  <a:chOff x="2929" y="1640"/>
                  <a:chExt cx="240" cy="336"/>
                </a:xfrm>
              </p:grpSpPr>
              <p:sp>
                <p:nvSpPr>
                  <p:cNvPr id="32923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2929" y="1640"/>
                    <a:ext cx="240" cy="192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32924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2953" y="1760"/>
                    <a:ext cx="216" cy="216"/>
                  </a:xfrm>
                  <a:prstGeom prst="ellipse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</p:grpSp>
            <p:sp>
              <p:nvSpPr>
                <p:cNvPr id="32922" name="Freeform 56"/>
                <p:cNvSpPr>
                  <a:spLocks/>
                </p:cNvSpPr>
                <p:nvPr/>
              </p:nvSpPr>
              <p:spPr bwMode="auto">
                <a:xfrm>
                  <a:off x="3025" y="1616"/>
                  <a:ext cx="48" cy="48"/>
                </a:xfrm>
                <a:custGeom>
                  <a:avLst/>
                  <a:gdLst>
                    <a:gd name="T0" fmla="*/ 48 w 48"/>
                    <a:gd name="T1" fmla="*/ 24 h 48"/>
                    <a:gd name="T2" fmla="*/ 0 w 48"/>
                    <a:gd name="T3" fmla="*/ 0 h 48"/>
                    <a:gd name="T4" fmla="*/ 0 w 48"/>
                    <a:gd name="T5" fmla="*/ 48 h 48"/>
                    <a:gd name="T6" fmla="*/ 48 w 48"/>
                    <a:gd name="T7" fmla="*/ 24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32918" name="Rectangle 57"/>
              <p:cNvSpPr>
                <a:spLocks noChangeArrowheads="1"/>
              </p:cNvSpPr>
              <p:nvPr/>
            </p:nvSpPr>
            <p:spPr bwMode="auto">
              <a:xfrm>
                <a:off x="1122" y="1734"/>
                <a:ext cx="211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32919" name="Rectangle 58"/>
              <p:cNvSpPr>
                <a:spLocks noChangeArrowheads="1"/>
              </p:cNvSpPr>
              <p:nvPr/>
            </p:nvSpPr>
            <p:spPr bwMode="auto">
              <a:xfrm>
                <a:off x="1164" y="1801"/>
                <a:ext cx="85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>
                    <a:solidFill>
                      <a:srgbClr val="000000"/>
                    </a:solidFill>
                  </a:rPr>
                  <a:t>4</a:t>
                </a:r>
                <a:endParaRPr lang="it-IT" altLang="it-IT" sz="2400"/>
              </a:p>
            </p:txBody>
          </p:sp>
          <p:sp>
            <p:nvSpPr>
              <p:cNvPr id="32920" name="Rectangle 59"/>
              <p:cNvSpPr>
                <a:spLocks noChangeArrowheads="1"/>
              </p:cNvSpPr>
              <p:nvPr/>
            </p:nvSpPr>
            <p:spPr bwMode="auto">
              <a:xfrm>
                <a:off x="1056" y="1488"/>
                <a:ext cx="288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>
                    <a:solidFill>
                      <a:srgbClr val="000000"/>
                    </a:solidFill>
                  </a:rPr>
                  <a:t>0</a:t>
                </a:r>
                <a:endParaRPr lang="it-IT" altLang="it-IT" sz="2000"/>
              </a:p>
            </p:txBody>
          </p:sp>
        </p:grpSp>
        <p:cxnSp>
          <p:nvCxnSpPr>
            <p:cNvPr id="32915" name="AutoShape 161"/>
            <p:cNvCxnSpPr>
              <a:cxnSpLocks noChangeShapeType="1"/>
              <a:stCxn id="32935" idx="4"/>
              <a:endCxn id="32924" idx="2"/>
            </p:cNvCxnSpPr>
            <p:nvPr/>
          </p:nvCxnSpPr>
          <p:spPr bwMode="auto">
            <a:xfrm rot="16200000" flipH="1">
              <a:off x="2827" y="2232"/>
              <a:ext cx="676" cy="106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916" name="Text Box 171"/>
            <p:cNvSpPr txBox="1">
              <a:spLocks noChangeArrowheads="1"/>
            </p:cNvSpPr>
            <p:nvPr/>
          </p:nvSpPr>
          <p:spPr bwMode="auto">
            <a:xfrm>
              <a:off x="2928" y="2112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1</a:t>
              </a:r>
              <a:endParaRPr lang="it-IT" altLang="it-IT" sz="2400"/>
            </a:p>
          </p:txBody>
        </p:sp>
      </p:grpSp>
      <p:grpSp>
        <p:nvGrpSpPr>
          <p:cNvPr id="53435" name="Group 187"/>
          <p:cNvGrpSpPr>
            <a:grpSpLocks/>
          </p:cNvGrpSpPr>
          <p:nvPr/>
        </p:nvGrpSpPr>
        <p:grpSpPr bwMode="auto">
          <a:xfrm>
            <a:off x="6124576" y="4402139"/>
            <a:ext cx="1084263" cy="1400175"/>
            <a:chOff x="2898" y="2773"/>
            <a:chExt cx="683" cy="882"/>
          </a:xfrm>
        </p:grpSpPr>
        <p:grpSp>
          <p:nvGrpSpPr>
            <p:cNvPr id="32903" name="Group 60"/>
            <p:cNvGrpSpPr>
              <a:grpSpLocks/>
            </p:cNvGrpSpPr>
            <p:nvPr/>
          </p:nvGrpSpPr>
          <p:grpSpPr bwMode="auto">
            <a:xfrm>
              <a:off x="2898" y="2948"/>
              <a:ext cx="472" cy="707"/>
              <a:chOff x="922" y="1362"/>
              <a:chExt cx="498" cy="745"/>
            </a:xfrm>
          </p:grpSpPr>
          <p:grpSp>
            <p:nvGrpSpPr>
              <p:cNvPr id="32906" name="Group 61"/>
              <p:cNvGrpSpPr>
                <a:grpSpLocks/>
              </p:cNvGrpSpPr>
              <p:nvPr/>
            </p:nvGrpSpPr>
            <p:grpSpPr bwMode="auto">
              <a:xfrm>
                <a:off x="922" y="1362"/>
                <a:ext cx="498" cy="745"/>
                <a:chOff x="2929" y="1616"/>
                <a:chExt cx="240" cy="360"/>
              </a:xfrm>
            </p:grpSpPr>
            <p:grpSp>
              <p:nvGrpSpPr>
                <p:cNvPr id="32910" name="Group 62"/>
                <p:cNvGrpSpPr>
                  <a:grpSpLocks/>
                </p:cNvGrpSpPr>
                <p:nvPr/>
              </p:nvGrpSpPr>
              <p:grpSpPr bwMode="auto">
                <a:xfrm>
                  <a:off x="2929" y="1640"/>
                  <a:ext cx="240" cy="336"/>
                  <a:chOff x="2929" y="1640"/>
                  <a:chExt cx="240" cy="336"/>
                </a:xfrm>
              </p:grpSpPr>
              <p:sp>
                <p:nvSpPr>
                  <p:cNvPr id="32912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2929" y="1640"/>
                    <a:ext cx="240" cy="192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32913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2953" y="1760"/>
                    <a:ext cx="216" cy="216"/>
                  </a:xfrm>
                  <a:prstGeom prst="ellipse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</p:grpSp>
            <p:sp>
              <p:nvSpPr>
                <p:cNvPr id="32911" name="Freeform 65"/>
                <p:cNvSpPr>
                  <a:spLocks/>
                </p:cNvSpPr>
                <p:nvPr/>
              </p:nvSpPr>
              <p:spPr bwMode="auto">
                <a:xfrm>
                  <a:off x="3025" y="1616"/>
                  <a:ext cx="48" cy="48"/>
                </a:xfrm>
                <a:custGeom>
                  <a:avLst/>
                  <a:gdLst>
                    <a:gd name="T0" fmla="*/ 48 w 48"/>
                    <a:gd name="T1" fmla="*/ 24 h 48"/>
                    <a:gd name="T2" fmla="*/ 0 w 48"/>
                    <a:gd name="T3" fmla="*/ 0 h 48"/>
                    <a:gd name="T4" fmla="*/ 0 w 48"/>
                    <a:gd name="T5" fmla="*/ 48 h 48"/>
                    <a:gd name="T6" fmla="*/ 48 w 48"/>
                    <a:gd name="T7" fmla="*/ 24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32907" name="Rectangle 66"/>
              <p:cNvSpPr>
                <a:spLocks noChangeArrowheads="1"/>
              </p:cNvSpPr>
              <p:nvPr/>
            </p:nvSpPr>
            <p:spPr bwMode="auto">
              <a:xfrm>
                <a:off x="1122" y="1734"/>
                <a:ext cx="211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32908" name="Rectangle 67"/>
              <p:cNvSpPr>
                <a:spLocks noChangeArrowheads="1"/>
              </p:cNvSpPr>
              <p:nvPr/>
            </p:nvSpPr>
            <p:spPr bwMode="auto">
              <a:xfrm>
                <a:off x="1164" y="1804"/>
                <a:ext cx="85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>
                    <a:solidFill>
                      <a:srgbClr val="000000"/>
                    </a:solidFill>
                  </a:rPr>
                  <a:t>5</a:t>
                </a:r>
                <a:endParaRPr lang="it-IT" altLang="it-IT" sz="2400"/>
              </a:p>
            </p:txBody>
          </p:sp>
          <p:sp>
            <p:nvSpPr>
              <p:cNvPr id="32909" name="Rectangle 68"/>
              <p:cNvSpPr>
                <a:spLocks noChangeArrowheads="1"/>
              </p:cNvSpPr>
              <p:nvPr/>
            </p:nvSpPr>
            <p:spPr bwMode="auto">
              <a:xfrm>
                <a:off x="1056" y="1488"/>
                <a:ext cx="28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>
                    <a:solidFill>
                      <a:srgbClr val="000000"/>
                    </a:solidFill>
                  </a:rPr>
                  <a:t>0</a:t>
                </a:r>
                <a:endParaRPr lang="it-IT" altLang="it-IT" sz="2000"/>
              </a:p>
            </p:txBody>
          </p:sp>
        </p:grpSp>
        <p:cxnSp>
          <p:nvCxnSpPr>
            <p:cNvPr id="32904" name="AutoShape 162"/>
            <p:cNvCxnSpPr>
              <a:cxnSpLocks noChangeShapeType="1"/>
              <a:stCxn id="32924" idx="5"/>
              <a:endCxn id="32913" idx="6"/>
            </p:cNvCxnSpPr>
            <p:nvPr/>
          </p:nvCxnSpPr>
          <p:spPr bwMode="auto">
            <a:xfrm rot="5400000">
              <a:off x="3141" y="3002"/>
              <a:ext cx="670" cy="211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905" name="Text Box 172"/>
            <p:cNvSpPr txBox="1">
              <a:spLocks noChangeArrowheads="1"/>
            </p:cNvSpPr>
            <p:nvPr/>
          </p:nvSpPr>
          <p:spPr bwMode="auto">
            <a:xfrm>
              <a:off x="3360" y="2880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1</a:t>
              </a:r>
              <a:endParaRPr lang="it-IT" altLang="it-IT" sz="2400"/>
            </a:p>
          </p:txBody>
        </p:sp>
      </p:grpSp>
      <p:grpSp>
        <p:nvGrpSpPr>
          <p:cNvPr id="53436" name="Group 188"/>
          <p:cNvGrpSpPr>
            <a:grpSpLocks/>
          </p:cNvGrpSpPr>
          <p:nvPr/>
        </p:nvGrpSpPr>
        <p:grpSpPr bwMode="auto">
          <a:xfrm>
            <a:off x="4967289" y="5546726"/>
            <a:ext cx="1570037" cy="1122363"/>
            <a:chOff x="2169" y="3494"/>
            <a:chExt cx="989" cy="707"/>
          </a:xfrm>
        </p:grpSpPr>
        <p:grpSp>
          <p:nvGrpSpPr>
            <p:cNvPr id="32892" name="Group 69"/>
            <p:cNvGrpSpPr>
              <a:grpSpLocks/>
            </p:cNvGrpSpPr>
            <p:nvPr/>
          </p:nvGrpSpPr>
          <p:grpSpPr bwMode="auto">
            <a:xfrm>
              <a:off x="2169" y="3494"/>
              <a:ext cx="472" cy="707"/>
              <a:chOff x="922" y="1362"/>
              <a:chExt cx="498" cy="745"/>
            </a:xfrm>
          </p:grpSpPr>
          <p:grpSp>
            <p:nvGrpSpPr>
              <p:cNvPr id="32895" name="Group 70"/>
              <p:cNvGrpSpPr>
                <a:grpSpLocks/>
              </p:cNvGrpSpPr>
              <p:nvPr/>
            </p:nvGrpSpPr>
            <p:grpSpPr bwMode="auto">
              <a:xfrm>
                <a:off x="922" y="1362"/>
                <a:ext cx="498" cy="745"/>
                <a:chOff x="2929" y="1616"/>
                <a:chExt cx="240" cy="360"/>
              </a:xfrm>
            </p:grpSpPr>
            <p:grpSp>
              <p:nvGrpSpPr>
                <p:cNvPr id="32899" name="Group 71"/>
                <p:cNvGrpSpPr>
                  <a:grpSpLocks/>
                </p:cNvGrpSpPr>
                <p:nvPr/>
              </p:nvGrpSpPr>
              <p:grpSpPr bwMode="auto">
                <a:xfrm>
                  <a:off x="2929" y="1640"/>
                  <a:ext cx="240" cy="336"/>
                  <a:chOff x="2929" y="1640"/>
                  <a:chExt cx="240" cy="336"/>
                </a:xfrm>
              </p:grpSpPr>
              <p:sp>
                <p:nvSpPr>
                  <p:cNvPr id="32901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2929" y="1640"/>
                    <a:ext cx="240" cy="192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32902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2953" y="1760"/>
                    <a:ext cx="216" cy="216"/>
                  </a:xfrm>
                  <a:prstGeom prst="ellipse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</p:grpSp>
            <p:sp>
              <p:nvSpPr>
                <p:cNvPr id="32900" name="Freeform 74"/>
                <p:cNvSpPr>
                  <a:spLocks/>
                </p:cNvSpPr>
                <p:nvPr/>
              </p:nvSpPr>
              <p:spPr bwMode="auto">
                <a:xfrm>
                  <a:off x="3025" y="1616"/>
                  <a:ext cx="48" cy="48"/>
                </a:xfrm>
                <a:custGeom>
                  <a:avLst/>
                  <a:gdLst>
                    <a:gd name="T0" fmla="*/ 48 w 48"/>
                    <a:gd name="T1" fmla="*/ 24 h 48"/>
                    <a:gd name="T2" fmla="*/ 0 w 48"/>
                    <a:gd name="T3" fmla="*/ 0 h 48"/>
                    <a:gd name="T4" fmla="*/ 0 w 48"/>
                    <a:gd name="T5" fmla="*/ 48 h 48"/>
                    <a:gd name="T6" fmla="*/ 48 w 48"/>
                    <a:gd name="T7" fmla="*/ 24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32896" name="Rectangle 75"/>
              <p:cNvSpPr>
                <a:spLocks noChangeArrowheads="1"/>
              </p:cNvSpPr>
              <p:nvPr/>
            </p:nvSpPr>
            <p:spPr bwMode="auto">
              <a:xfrm>
                <a:off x="1122" y="1734"/>
                <a:ext cx="211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32897" name="Rectangle 76"/>
              <p:cNvSpPr>
                <a:spLocks noChangeArrowheads="1"/>
              </p:cNvSpPr>
              <p:nvPr/>
            </p:nvSpPr>
            <p:spPr bwMode="auto">
              <a:xfrm>
                <a:off x="1161" y="1801"/>
                <a:ext cx="85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>
                    <a:solidFill>
                      <a:srgbClr val="000000"/>
                    </a:solidFill>
                  </a:rPr>
                  <a:t>6</a:t>
                </a:r>
                <a:endParaRPr lang="it-IT" altLang="it-IT" sz="2400"/>
              </a:p>
            </p:txBody>
          </p:sp>
          <p:sp>
            <p:nvSpPr>
              <p:cNvPr id="32898" name="Rectangle 77"/>
              <p:cNvSpPr>
                <a:spLocks noChangeArrowheads="1"/>
              </p:cNvSpPr>
              <p:nvPr/>
            </p:nvSpPr>
            <p:spPr bwMode="auto">
              <a:xfrm>
                <a:off x="1056" y="1488"/>
                <a:ext cx="28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>
                    <a:solidFill>
                      <a:srgbClr val="000000"/>
                    </a:solidFill>
                  </a:rPr>
                  <a:t>0</a:t>
                </a:r>
                <a:endParaRPr lang="it-IT" altLang="it-IT" sz="2000"/>
              </a:p>
            </p:txBody>
          </p:sp>
        </p:grpSp>
        <p:cxnSp>
          <p:nvCxnSpPr>
            <p:cNvPr id="32893" name="AutoShape 163"/>
            <p:cNvCxnSpPr>
              <a:cxnSpLocks noChangeShapeType="1"/>
              <a:stCxn id="32913" idx="4"/>
              <a:endCxn id="32902" idx="6"/>
            </p:cNvCxnSpPr>
            <p:nvPr/>
          </p:nvCxnSpPr>
          <p:spPr bwMode="auto">
            <a:xfrm rot="5400000">
              <a:off x="2733" y="3563"/>
              <a:ext cx="334" cy="517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894" name="Text Box 173"/>
            <p:cNvSpPr txBox="1">
              <a:spLocks noChangeArrowheads="1"/>
            </p:cNvSpPr>
            <p:nvPr/>
          </p:nvSpPr>
          <p:spPr bwMode="auto">
            <a:xfrm>
              <a:off x="2832" y="364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1</a:t>
              </a:r>
              <a:endParaRPr lang="it-IT" altLang="it-IT" sz="2400"/>
            </a:p>
          </p:txBody>
        </p:sp>
      </p:grpSp>
      <p:grpSp>
        <p:nvGrpSpPr>
          <p:cNvPr id="53437" name="Group 189"/>
          <p:cNvGrpSpPr>
            <a:grpSpLocks/>
          </p:cNvGrpSpPr>
          <p:nvPr/>
        </p:nvGrpSpPr>
        <p:grpSpPr bwMode="auto">
          <a:xfrm>
            <a:off x="3522663" y="5510214"/>
            <a:ext cx="1617662" cy="1195387"/>
            <a:chOff x="1259" y="3471"/>
            <a:chExt cx="1019" cy="753"/>
          </a:xfrm>
        </p:grpSpPr>
        <p:grpSp>
          <p:nvGrpSpPr>
            <p:cNvPr id="32881" name="Group 78"/>
            <p:cNvGrpSpPr>
              <a:grpSpLocks/>
            </p:cNvGrpSpPr>
            <p:nvPr/>
          </p:nvGrpSpPr>
          <p:grpSpPr bwMode="auto">
            <a:xfrm>
              <a:off x="1259" y="3471"/>
              <a:ext cx="472" cy="706"/>
              <a:chOff x="922" y="1362"/>
              <a:chExt cx="498" cy="745"/>
            </a:xfrm>
          </p:grpSpPr>
          <p:grpSp>
            <p:nvGrpSpPr>
              <p:cNvPr id="32884" name="Group 79"/>
              <p:cNvGrpSpPr>
                <a:grpSpLocks/>
              </p:cNvGrpSpPr>
              <p:nvPr/>
            </p:nvGrpSpPr>
            <p:grpSpPr bwMode="auto">
              <a:xfrm>
                <a:off x="922" y="1362"/>
                <a:ext cx="498" cy="745"/>
                <a:chOff x="2929" y="1616"/>
                <a:chExt cx="240" cy="360"/>
              </a:xfrm>
            </p:grpSpPr>
            <p:grpSp>
              <p:nvGrpSpPr>
                <p:cNvPr id="32888" name="Group 80"/>
                <p:cNvGrpSpPr>
                  <a:grpSpLocks/>
                </p:cNvGrpSpPr>
                <p:nvPr/>
              </p:nvGrpSpPr>
              <p:grpSpPr bwMode="auto">
                <a:xfrm>
                  <a:off x="2929" y="1640"/>
                  <a:ext cx="240" cy="336"/>
                  <a:chOff x="2929" y="1640"/>
                  <a:chExt cx="240" cy="336"/>
                </a:xfrm>
              </p:grpSpPr>
              <p:sp>
                <p:nvSpPr>
                  <p:cNvPr id="32890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2929" y="1640"/>
                    <a:ext cx="240" cy="192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32891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2953" y="1760"/>
                    <a:ext cx="216" cy="216"/>
                  </a:xfrm>
                  <a:prstGeom prst="ellipse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</p:grpSp>
            <p:sp>
              <p:nvSpPr>
                <p:cNvPr id="32889" name="Freeform 83"/>
                <p:cNvSpPr>
                  <a:spLocks/>
                </p:cNvSpPr>
                <p:nvPr/>
              </p:nvSpPr>
              <p:spPr bwMode="auto">
                <a:xfrm>
                  <a:off x="3025" y="1616"/>
                  <a:ext cx="48" cy="48"/>
                </a:xfrm>
                <a:custGeom>
                  <a:avLst/>
                  <a:gdLst>
                    <a:gd name="T0" fmla="*/ 48 w 48"/>
                    <a:gd name="T1" fmla="*/ 24 h 48"/>
                    <a:gd name="T2" fmla="*/ 0 w 48"/>
                    <a:gd name="T3" fmla="*/ 0 h 48"/>
                    <a:gd name="T4" fmla="*/ 0 w 48"/>
                    <a:gd name="T5" fmla="*/ 48 h 48"/>
                    <a:gd name="T6" fmla="*/ 48 w 48"/>
                    <a:gd name="T7" fmla="*/ 24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32885" name="Rectangle 84"/>
              <p:cNvSpPr>
                <a:spLocks noChangeArrowheads="1"/>
              </p:cNvSpPr>
              <p:nvPr/>
            </p:nvSpPr>
            <p:spPr bwMode="auto">
              <a:xfrm>
                <a:off x="1122" y="1734"/>
                <a:ext cx="211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32886" name="Rectangle 85"/>
              <p:cNvSpPr>
                <a:spLocks noChangeArrowheads="1"/>
              </p:cNvSpPr>
              <p:nvPr/>
            </p:nvSpPr>
            <p:spPr bwMode="auto">
              <a:xfrm>
                <a:off x="1164" y="1801"/>
                <a:ext cx="85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>
                    <a:solidFill>
                      <a:srgbClr val="000000"/>
                    </a:solidFill>
                  </a:rPr>
                  <a:t>7</a:t>
                </a:r>
                <a:endParaRPr lang="it-IT" altLang="it-IT" sz="2400"/>
              </a:p>
            </p:txBody>
          </p:sp>
          <p:sp>
            <p:nvSpPr>
              <p:cNvPr id="32887" name="Rectangle 86"/>
              <p:cNvSpPr>
                <a:spLocks noChangeArrowheads="1"/>
              </p:cNvSpPr>
              <p:nvPr/>
            </p:nvSpPr>
            <p:spPr bwMode="auto">
              <a:xfrm>
                <a:off x="1056" y="1488"/>
                <a:ext cx="288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>
                    <a:solidFill>
                      <a:srgbClr val="000000"/>
                    </a:solidFill>
                  </a:rPr>
                  <a:t>0</a:t>
                </a:r>
                <a:endParaRPr lang="it-IT" altLang="it-IT" sz="2000"/>
              </a:p>
            </p:txBody>
          </p:sp>
        </p:grpSp>
        <p:cxnSp>
          <p:nvCxnSpPr>
            <p:cNvPr id="32882" name="AutoShape 164"/>
            <p:cNvCxnSpPr>
              <a:cxnSpLocks noChangeShapeType="1"/>
              <a:stCxn id="32902" idx="3"/>
              <a:endCxn id="32891" idx="5"/>
            </p:cNvCxnSpPr>
            <p:nvPr/>
          </p:nvCxnSpPr>
          <p:spPr bwMode="auto">
            <a:xfrm rot="16200000" flipV="1">
              <a:off x="1962" y="3822"/>
              <a:ext cx="24" cy="609"/>
            </a:xfrm>
            <a:prstGeom prst="curvedConnector3">
              <a:avLst>
                <a:gd name="adj1" fmla="val -5291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883" name="Text Box 174"/>
            <p:cNvSpPr txBox="1">
              <a:spLocks noChangeArrowheads="1"/>
            </p:cNvSpPr>
            <p:nvPr/>
          </p:nvSpPr>
          <p:spPr bwMode="auto">
            <a:xfrm>
              <a:off x="1920" y="3974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1</a:t>
              </a:r>
              <a:endParaRPr lang="it-IT" altLang="it-IT" sz="2400"/>
            </a:p>
          </p:txBody>
        </p:sp>
      </p:grpSp>
      <p:grpSp>
        <p:nvGrpSpPr>
          <p:cNvPr id="53438" name="Group 190"/>
          <p:cNvGrpSpPr>
            <a:grpSpLocks/>
          </p:cNvGrpSpPr>
          <p:nvPr/>
        </p:nvGrpSpPr>
        <p:grpSpPr bwMode="auto">
          <a:xfrm>
            <a:off x="2293939" y="4676776"/>
            <a:ext cx="1303337" cy="1617663"/>
            <a:chOff x="485" y="2946"/>
            <a:chExt cx="821" cy="1019"/>
          </a:xfrm>
        </p:grpSpPr>
        <p:grpSp>
          <p:nvGrpSpPr>
            <p:cNvPr id="32870" name="Group 87"/>
            <p:cNvGrpSpPr>
              <a:grpSpLocks/>
            </p:cNvGrpSpPr>
            <p:nvPr/>
          </p:nvGrpSpPr>
          <p:grpSpPr bwMode="auto">
            <a:xfrm>
              <a:off x="485" y="2946"/>
              <a:ext cx="472" cy="707"/>
              <a:chOff x="922" y="1362"/>
              <a:chExt cx="498" cy="745"/>
            </a:xfrm>
          </p:grpSpPr>
          <p:grpSp>
            <p:nvGrpSpPr>
              <p:cNvPr id="32873" name="Group 88"/>
              <p:cNvGrpSpPr>
                <a:grpSpLocks/>
              </p:cNvGrpSpPr>
              <p:nvPr/>
            </p:nvGrpSpPr>
            <p:grpSpPr bwMode="auto">
              <a:xfrm>
                <a:off x="922" y="1362"/>
                <a:ext cx="498" cy="745"/>
                <a:chOff x="2929" y="1616"/>
                <a:chExt cx="240" cy="360"/>
              </a:xfrm>
            </p:grpSpPr>
            <p:grpSp>
              <p:nvGrpSpPr>
                <p:cNvPr id="32877" name="Group 89"/>
                <p:cNvGrpSpPr>
                  <a:grpSpLocks/>
                </p:cNvGrpSpPr>
                <p:nvPr/>
              </p:nvGrpSpPr>
              <p:grpSpPr bwMode="auto">
                <a:xfrm>
                  <a:off x="2929" y="1640"/>
                  <a:ext cx="240" cy="336"/>
                  <a:chOff x="2929" y="1640"/>
                  <a:chExt cx="240" cy="336"/>
                </a:xfrm>
              </p:grpSpPr>
              <p:sp>
                <p:nvSpPr>
                  <p:cNvPr id="32879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2929" y="1640"/>
                    <a:ext cx="240" cy="192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32880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2953" y="1760"/>
                    <a:ext cx="216" cy="216"/>
                  </a:xfrm>
                  <a:prstGeom prst="ellipse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</p:grpSp>
            <p:sp>
              <p:nvSpPr>
                <p:cNvPr id="32878" name="Freeform 92"/>
                <p:cNvSpPr>
                  <a:spLocks/>
                </p:cNvSpPr>
                <p:nvPr/>
              </p:nvSpPr>
              <p:spPr bwMode="auto">
                <a:xfrm>
                  <a:off x="3025" y="1616"/>
                  <a:ext cx="48" cy="48"/>
                </a:xfrm>
                <a:custGeom>
                  <a:avLst/>
                  <a:gdLst>
                    <a:gd name="T0" fmla="*/ 48 w 48"/>
                    <a:gd name="T1" fmla="*/ 24 h 48"/>
                    <a:gd name="T2" fmla="*/ 0 w 48"/>
                    <a:gd name="T3" fmla="*/ 0 h 48"/>
                    <a:gd name="T4" fmla="*/ 0 w 48"/>
                    <a:gd name="T5" fmla="*/ 48 h 48"/>
                    <a:gd name="T6" fmla="*/ 48 w 48"/>
                    <a:gd name="T7" fmla="*/ 24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32874" name="Rectangle 93"/>
              <p:cNvSpPr>
                <a:spLocks noChangeArrowheads="1"/>
              </p:cNvSpPr>
              <p:nvPr/>
            </p:nvSpPr>
            <p:spPr bwMode="auto">
              <a:xfrm>
                <a:off x="1122" y="1734"/>
                <a:ext cx="211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32875" name="Rectangle 94"/>
              <p:cNvSpPr>
                <a:spLocks noChangeArrowheads="1"/>
              </p:cNvSpPr>
              <p:nvPr/>
            </p:nvSpPr>
            <p:spPr bwMode="auto">
              <a:xfrm>
                <a:off x="1164" y="1801"/>
                <a:ext cx="85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>
                    <a:solidFill>
                      <a:srgbClr val="000000"/>
                    </a:solidFill>
                  </a:rPr>
                  <a:t>8</a:t>
                </a:r>
                <a:endParaRPr lang="it-IT" altLang="it-IT" sz="2400"/>
              </a:p>
            </p:txBody>
          </p:sp>
          <p:sp>
            <p:nvSpPr>
              <p:cNvPr id="32876" name="Rectangle 95"/>
              <p:cNvSpPr>
                <a:spLocks noChangeArrowheads="1"/>
              </p:cNvSpPr>
              <p:nvPr/>
            </p:nvSpPr>
            <p:spPr bwMode="auto">
              <a:xfrm>
                <a:off x="1056" y="1488"/>
                <a:ext cx="28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>
                    <a:solidFill>
                      <a:srgbClr val="000000"/>
                    </a:solidFill>
                  </a:rPr>
                  <a:t>0</a:t>
                </a:r>
                <a:endParaRPr lang="it-IT" altLang="it-IT" sz="2000"/>
              </a:p>
            </p:txBody>
          </p:sp>
        </p:grpSp>
        <p:cxnSp>
          <p:nvCxnSpPr>
            <p:cNvPr id="32871" name="AutoShape 165"/>
            <p:cNvCxnSpPr>
              <a:cxnSpLocks noChangeShapeType="1"/>
              <a:stCxn id="32891" idx="2"/>
              <a:endCxn id="32880" idx="5"/>
            </p:cNvCxnSpPr>
            <p:nvPr/>
          </p:nvCxnSpPr>
          <p:spPr bwMode="auto">
            <a:xfrm rot="10800000">
              <a:off x="895" y="3591"/>
              <a:ext cx="411" cy="37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872" name="Text Box 175"/>
            <p:cNvSpPr txBox="1">
              <a:spLocks noChangeArrowheads="1"/>
            </p:cNvSpPr>
            <p:nvPr/>
          </p:nvSpPr>
          <p:spPr bwMode="auto">
            <a:xfrm>
              <a:off x="1008" y="3600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1</a:t>
              </a:r>
              <a:endParaRPr lang="it-IT" altLang="it-IT" sz="2400"/>
            </a:p>
          </p:txBody>
        </p:sp>
      </p:grpSp>
      <p:grpSp>
        <p:nvGrpSpPr>
          <p:cNvPr id="53439" name="Group 191"/>
          <p:cNvGrpSpPr>
            <a:grpSpLocks/>
          </p:cNvGrpSpPr>
          <p:nvPr/>
        </p:nvGrpSpPr>
        <p:grpSpPr bwMode="auto">
          <a:xfrm>
            <a:off x="1905000" y="3341690"/>
            <a:ext cx="749300" cy="2120901"/>
            <a:chOff x="240" y="2105"/>
            <a:chExt cx="472" cy="1336"/>
          </a:xfrm>
        </p:grpSpPr>
        <p:grpSp>
          <p:nvGrpSpPr>
            <p:cNvPr id="32859" name="Group 13"/>
            <p:cNvGrpSpPr>
              <a:grpSpLocks/>
            </p:cNvGrpSpPr>
            <p:nvPr/>
          </p:nvGrpSpPr>
          <p:grpSpPr bwMode="auto">
            <a:xfrm>
              <a:off x="240" y="2105"/>
              <a:ext cx="472" cy="707"/>
              <a:chOff x="922" y="1362"/>
              <a:chExt cx="498" cy="745"/>
            </a:xfrm>
          </p:grpSpPr>
          <p:grpSp>
            <p:nvGrpSpPr>
              <p:cNvPr id="32862" name="Group 4"/>
              <p:cNvGrpSpPr>
                <a:grpSpLocks/>
              </p:cNvGrpSpPr>
              <p:nvPr/>
            </p:nvGrpSpPr>
            <p:grpSpPr bwMode="auto">
              <a:xfrm>
                <a:off x="922" y="1362"/>
                <a:ext cx="498" cy="745"/>
                <a:chOff x="2929" y="1616"/>
                <a:chExt cx="240" cy="360"/>
              </a:xfrm>
            </p:grpSpPr>
            <p:grpSp>
              <p:nvGrpSpPr>
                <p:cNvPr id="32866" name="Group 5"/>
                <p:cNvGrpSpPr>
                  <a:grpSpLocks/>
                </p:cNvGrpSpPr>
                <p:nvPr/>
              </p:nvGrpSpPr>
              <p:grpSpPr bwMode="auto">
                <a:xfrm>
                  <a:off x="2929" y="1640"/>
                  <a:ext cx="240" cy="336"/>
                  <a:chOff x="2929" y="1640"/>
                  <a:chExt cx="240" cy="336"/>
                </a:xfrm>
              </p:grpSpPr>
              <p:sp>
                <p:nvSpPr>
                  <p:cNvPr id="32868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2929" y="1640"/>
                    <a:ext cx="240" cy="192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32869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2953" y="1760"/>
                    <a:ext cx="216" cy="216"/>
                  </a:xfrm>
                  <a:prstGeom prst="ellipse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</p:grpSp>
            <p:sp>
              <p:nvSpPr>
                <p:cNvPr id="32867" name="Freeform 8"/>
                <p:cNvSpPr>
                  <a:spLocks/>
                </p:cNvSpPr>
                <p:nvPr/>
              </p:nvSpPr>
              <p:spPr bwMode="auto">
                <a:xfrm>
                  <a:off x="3025" y="1616"/>
                  <a:ext cx="48" cy="48"/>
                </a:xfrm>
                <a:custGeom>
                  <a:avLst/>
                  <a:gdLst>
                    <a:gd name="T0" fmla="*/ 48 w 48"/>
                    <a:gd name="T1" fmla="*/ 24 h 48"/>
                    <a:gd name="T2" fmla="*/ 0 w 48"/>
                    <a:gd name="T3" fmla="*/ 0 h 48"/>
                    <a:gd name="T4" fmla="*/ 0 w 48"/>
                    <a:gd name="T5" fmla="*/ 48 h 48"/>
                    <a:gd name="T6" fmla="*/ 48 w 48"/>
                    <a:gd name="T7" fmla="*/ 24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32863" name="Rectangle 9"/>
              <p:cNvSpPr>
                <a:spLocks noChangeArrowheads="1"/>
              </p:cNvSpPr>
              <p:nvPr/>
            </p:nvSpPr>
            <p:spPr bwMode="auto">
              <a:xfrm>
                <a:off x="1122" y="1734"/>
                <a:ext cx="211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32864" name="Rectangle 10"/>
              <p:cNvSpPr>
                <a:spLocks noChangeArrowheads="1"/>
              </p:cNvSpPr>
              <p:nvPr/>
            </p:nvSpPr>
            <p:spPr bwMode="auto">
              <a:xfrm>
                <a:off x="1164" y="1804"/>
                <a:ext cx="85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>
                    <a:solidFill>
                      <a:srgbClr val="000000"/>
                    </a:solidFill>
                  </a:rPr>
                  <a:t>9</a:t>
                </a:r>
                <a:endParaRPr lang="it-IT" altLang="it-IT" sz="2400"/>
              </a:p>
            </p:txBody>
          </p:sp>
          <p:sp>
            <p:nvSpPr>
              <p:cNvPr id="32865" name="Rectangle 12"/>
              <p:cNvSpPr>
                <a:spLocks noChangeArrowheads="1"/>
              </p:cNvSpPr>
              <p:nvPr/>
            </p:nvSpPr>
            <p:spPr bwMode="auto">
              <a:xfrm>
                <a:off x="1056" y="1488"/>
                <a:ext cx="28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>
                    <a:solidFill>
                      <a:srgbClr val="000000"/>
                    </a:solidFill>
                  </a:rPr>
                  <a:t>0</a:t>
                </a:r>
                <a:endParaRPr lang="it-IT" altLang="it-IT" sz="2000"/>
              </a:p>
            </p:txBody>
          </p:sp>
        </p:grpSp>
        <p:cxnSp>
          <p:nvCxnSpPr>
            <p:cNvPr id="32860" name="AutoShape 166"/>
            <p:cNvCxnSpPr>
              <a:cxnSpLocks noChangeShapeType="1"/>
              <a:stCxn id="32880" idx="2"/>
              <a:endCxn id="32869" idx="3"/>
            </p:cNvCxnSpPr>
            <p:nvPr/>
          </p:nvCxnSpPr>
          <p:spPr bwMode="auto">
            <a:xfrm rot="10800000">
              <a:off x="349" y="2750"/>
              <a:ext cx="183" cy="691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861" name="Text Box 176"/>
            <p:cNvSpPr txBox="1">
              <a:spLocks noChangeArrowheads="1"/>
            </p:cNvSpPr>
            <p:nvPr/>
          </p:nvSpPr>
          <p:spPr bwMode="auto">
            <a:xfrm>
              <a:off x="336" y="2880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1</a:t>
              </a:r>
              <a:endParaRPr lang="it-IT" altLang="it-IT" sz="2400"/>
            </a:p>
          </p:txBody>
        </p:sp>
      </p:grpSp>
      <p:grpSp>
        <p:nvGrpSpPr>
          <p:cNvPr id="53450" name="Group 202"/>
          <p:cNvGrpSpPr>
            <a:grpSpLocks/>
          </p:cNvGrpSpPr>
          <p:nvPr/>
        </p:nvGrpSpPr>
        <p:grpSpPr bwMode="auto">
          <a:xfrm>
            <a:off x="2654301" y="3028950"/>
            <a:ext cx="612775" cy="1098550"/>
            <a:chOff x="712" y="1908"/>
            <a:chExt cx="386" cy="692"/>
          </a:xfrm>
        </p:grpSpPr>
        <p:cxnSp>
          <p:nvCxnSpPr>
            <p:cNvPr id="32791" name="AutoShape 167"/>
            <p:cNvCxnSpPr>
              <a:cxnSpLocks noChangeShapeType="1"/>
              <a:stCxn id="32869" idx="6"/>
              <a:endCxn id="32965" idx="5"/>
            </p:cNvCxnSpPr>
            <p:nvPr/>
          </p:nvCxnSpPr>
          <p:spPr bwMode="auto">
            <a:xfrm flipV="1">
              <a:off x="712" y="1908"/>
              <a:ext cx="211" cy="69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92" name="Text Box 201"/>
            <p:cNvSpPr txBox="1">
              <a:spLocks noChangeArrowheads="1"/>
            </p:cNvSpPr>
            <p:nvPr/>
          </p:nvSpPr>
          <p:spPr bwMode="auto">
            <a:xfrm>
              <a:off x="902" y="2073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1</a:t>
              </a:r>
            </a:p>
          </p:txBody>
        </p:sp>
      </p:grpSp>
      <p:sp>
        <p:nvSpPr>
          <p:cNvPr id="53451" name="AutoShape 203"/>
          <p:cNvSpPr>
            <a:spLocks noChangeArrowheads="1"/>
          </p:cNvSpPr>
          <p:nvPr/>
        </p:nvSpPr>
        <p:spPr bwMode="auto">
          <a:xfrm>
            <a:off x="3124200" y="3505200"/>
            <a:ext cx="2971800" cy="1219200"/>
          </a:xfrm>
          <a:prstGeom prst="ribbon2">
            <a:avLst>
              <a:gd name="adj1" fmla="val 12500"/>
              <a:gd name="adj2" fmla="val 71370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/>
              <a:t>Contatore BCD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/>
              <a:t>con ENABLE</a:t>
            </a:r>
          </a:p>
        </p:txBody>
      </p:sp>
      <p:sp>
        <p:nvSpPr>
          <p:cNvPr id="126" name="CasellaDiTesto 125"/>
          <p:cNvSpPr txBox="1"/>
          <p:nvPr/>
        </p:nvSpPr>
        <p:spPr>
          <a:xfrm>
            <a:off x="8089438" y="976433"/>
            <a:ext cx="3500408" cy="45243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Esercizio:</a:t>
            </a:r>
          </a:p>
          <a:p>
            <a:r>
              <a:rPr lang="it-IT" b="1" dirty="0"/>
              <a:t>Si  provi a eseguire l’analisi del contatore BCD  disegnato nella slide precedente: si dovrebbe arrivare a questo </a:t>
            </a:r>
            <a:r>
              <a:rPr lang="it-IT" b="1" dirty="0" err="1"/>
              <a:t>dds</a:t>
            </a:r>
            <a:endParaRPr lang="it-IT" b="1" dirty="0"/>
          </a:p>
          <a:p>
            <a:r>
              <a:rPr lang="it-IT" b="1" dirty="0"/>
              <a:t>Suggerimento: </a:t>
            </a:r>
          </a:p>
          <a:p>
            <a:pPr marL="342900" indent="-342900">
              <a:buAutoNum type="alphaLcParenR"/>
            </a:pPr>
            <a:r>
              <a:rPr lang="it-IT" b="1" dirty="0"/>
              <a:t>Si scrivano le espressioni della rete G del CB-16-E-RS</a:t>
            </a:r>
          </a:p>
          <a:p>
            <a:pPr marL="342900" indent="-342900">
              <a:buAutoNum type="alphaLcParenR"/>
            </a:pPr>
            <a:r>
              <a:rPr lang="it-IT" b="1" dirty="0"/>
              <a:t>Si modifichino le espressioni della rete G  del CB16-E-RS in modo da tener conto di m9 </a:t>
            </a:r>
          </a:p>
          <a:p>
            <a:pPr marL="342900" indent="-342900">
              <a:buAutoNum type="alphaLcParenR"/>
            </a:pPr>
            <a:r>
              <a:rPr lang="it-IT" b="1" dirty="0"/>
              <a:t>A questo punto si può eseguire l’analisi: mappe, </a:t>
            </a:r>
            <a:r>
              <a:rPr lang="it-IT" b="1" dirty="0" err="1"/>
              <a:t>tdt</a:t>
            </a:r>
            <a:r>
              <a:rPr lang="it-IT" b="1" dirty="0"/>
              <a:t> e </a:t>
            </a:r>
            <a:r>
              <a:rPr lang="it-IT" b="1" dirty="0" err="1"/>
              <a:t>dds</a:t>
            </a:r>
            <a:r>
              <a:rPr lang="it-IT" b="1" dirty="0"/>
              <a:t> </a:t>
            </a:r>
          </a:p>
          <a:p>
            <a:pPr marL="342900" indent="-342900">
              <a:buAutoNum type="alphaLcParenR"/>
            </a:pPr>
            <a:endParaRPr lang="it-IT" b="1" dirty="0"/>
          </a:p>
          <a:p>
            <a:r>
              <a:rPr lang="it-IT" b="1" dirty="0"/>
              <a:t>Si  risponda al punto a) utilizzando FF-D standard</a:t>
            </a:r>
          </a:p>
        </p:txBody>
      </p:sp>
    </p:spTree>
    <p:extLst>
      <p:ext uri="{BB962C8B-B14F-4D97-AF65-F5344CB8AC3E}">
        <p14:creationId xmlns:p14="http://schemas.microsoft.com/office/powerpoint/2010/main" val="189371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34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34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34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3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3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53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53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53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53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53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5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1" grpId="0" animBg="1" autoUpdateAnimBg="0"/>
      <p:bldP spid="126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6000" dirty="0">
                <a:solidFill>
                  <a:srgbClr val="0070C0"/>
                </a:solidFill>
              </a:rPr>
              <a:t>IL CONTATORE BCD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9900" y="1165225"/>
            <a:ext cx="11112500" cy="3635375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t-IT" sz="2000" dirty="0"/>
              <a:t>Denominazione: </a:t>
            </a:r>
            <a:r>
              <a:rPr lang="it-IT" sz="2000" dirty="0">
                <a:solidFill>
                  <a:srgbClr val="FF0000"/>
                </a:solidFill>
              </a:rPr>
              <a:t>C-BCD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t-IT" sz="2000" dirty="0"/>
              <a:t>Il contatore BCD è un contatore per </a:t>
            </a:r>
            <a:r>
              <a:rPr lang="it-IT" sz="2000" b="1" dirty="0">
                <a:solidFill>
                  <a:srgbClr val="FF0000"/>
                </a:solidFill>
              </a:rPr>
              <a:t>10</a:t>
            </a:r>
            <a:r>
              <a:rPr lang="it-IT" sz="2000" dirty="0"/>
              <a:t>, che conta da </a:t>
            </a:r>
            <a:r>
              <a:rPr lang="it-IT" sz="2000" b="1" dirty="0"/>
              <a:t>0</a:t>
            </a:r>
            <a:r>
              <a:rPr lang="it-IT" sz="2000" dirty="0"/>
              <a:t> a </a:t>
            </a:r>
            <a:r>
              <a:rPr lang="it-IT" sz="2000" b="1" dirty="0"/>
              <a:t>9</a:t>
            </a:r>
            <a:r>
              <a:rPr lang="it-IT" sz="2000" dirty="0"/>
              <a:t> secondo il sistema di numerazione binario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t-IT" sz="2000" dirty="0">
                <a:solidFill>
                  <a:srgbClr val="FF0000"/>
                </a:solidFill>
              </a:rPr>
              <a:t>Quindi lo stato futuro dello stato 9 è 0 (*);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t-IT" sz="2000" dirty="0"/>
              <a:t>Si può realizzare un contatore BCD partendo da un contatore binario da 4 bit con ingressi di </a:t>
            </a:r>
            <a:r>
              <a:rPr lang="it-IT" sz="2000" dirty="0" err="1"/>
              <a:t>enable</a:t>
            </a:r>
            <a:r>
              <a:rPr lang="it-IT" sz="2000" dirty="0"/>
              <a:t> e reset sincrono in questo caso si avrà: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it-IT" sz="2000" dirty="0"/>
              <a:t> z</a:t>
            </a:r>
            <a:r>
              <a:rPr lang="it-IT" sz="2000" baseline="-25000" dirty="0"/>
              <a:t>i </a:t>
            </a:r>
            <a:r>
              <a:rPr lang="it-IT" sz="2000" dirty="0"/>
              <a:t>  = y </a:t>
            </a:r>
            <a:r>
              <a:rPr lang="it-IT" sz="2000" baseline="-25000" dirty="0"/>
              <a:t>i</a:t>
            </a:r>
            <a:r>
              <a:rPr lang="it-IT" sz="2000" dirty="0"/>
              <a:t>  (con i da 0 a 3)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it-IT" sz="2000" dirty="0" err="1"/>
              <a:t>RSi</a:t>
            </a:r>
            <a:r>
              <a:rPr lang="it-IT" sz="2000" dirty="0"/>
              <a:t>= y3 .y0 </a:t>
            </a:r>
            <a:r>
              <a:rPr lang="it-IT" sz="2000" dirty="0">
                <a:solidFill>
                  <a:srgbClr val="FF0000"/>
                </a:solidFill>
              </a:rPr>
              <a:t>(il contatore viene resettato dopo lo stato 9 (*))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t-IT" sz="2000" dirty="0"/>
              <a:t> Si può anche partire da un contatore per 10 con stati codificati in modo arbitrario, </a:t>
            </a:r>
            <a:r>
              <a:rPr lang="it-IT" sz="2000" dirty="0" err="1"/>
              <a:t>dopodichè</a:t>
            </a:r>
            <a:r>
              <a:rPr lang="it-IT" sz="2000" dirty="0"/>
              <a:t> la funzione F dovrà essere un transcodificatore da detto codice arbitrario a codice BCD (Es. Contatore BCD con struttura Johnson, si veda più avanti)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t-IT" sz="2000" dirty="0"/>
              <a:t>Concatenando n contatori BCD in modo opportuno si possono ottenere contatori per 10</a:t>
            </a:r>
            <a:r>
              <a:rPr lang="it-IT" sz="2000" baseline="30000" dirty="0"/>
              <a:t>n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69900" y="5181937"/>
            <a:ext cx="11010900" cy="12926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(*) Attenzione! </a:t>
            </a:r>
          </a:p>
          <a:p>
            <a:r>
              <a:rPr lang="it-IT" dirty="0"/>
              <a:t>In generale, per realizzare la funzione  </a:t>
            </a:r>
            <a:r>
              <a:rPr lang="it-IT" b="1" dirty="0" err="1">
                <a:solidFill>
                  <a:srgbClr val="FF0000"/>
                </a:solidFill>
              </a:rPr>
              <a:t>Yi</a:t>
            </a:r>
            <a:r>
              <a:rPr lang="it-IT" b="1" dirty="0">
                <a:solidFill>
                  <a:srgbClr val="FF0000"/>
                </a:solidFill>
              </a:rPr>
              <a:t> =0 </a:t>
            </a:r>
            <a:r>
              <a:rPr lang="it-IT" b="1" dirty="0" err="1">
                <a:solidFill>
                  <a:srgbClr val="FF0000"/>
                </a:solidFill>
              </a:rPr>
              <a:t>if</a:t>
            </a:r>
            <a:r>
              <a:rPr lang="it-IT" b="1" dirty="0">
                <a:solidFill>
                  <a:srgbClr val="FF0000"/>
                </a:solidFill>
              </a:rPr>
              <a:t>  (</a:t>
            </a:r>
            <a:r>
              <a:rPr lang="it-IT" b="1" i="1" dirty="0">
                <a:solidFill>
                  <a:srgbClr val="FF0000"/>
                </a:solidFill>
              </a:rPr>
              <a:t>stato  = K-1</a:t>
            </a:r>
            <a:r>
              <a:rPr lang="it-IT" b="1" dirty="0">
                <a:solidFill>
                  <a:srgbClr val="FF0000"/>
                </a:solidFill>
              </a:rPr>
              <a:t>) , (di cui il punto 3 suindicato è un esempio, </a:t>
            </a:r>
            <a:r>
              <a:rPr lang="it-IT" dirty="0"/>
              <a:t>è sufficiente  decodificare lo stato K-1 e  utilizzare questo segnale per resettare  in modo sincrono  il FF-D che porta la variabile di stato </a:t>
            </a:r>
            <a:r>
              <a:rPr lang="it-IT" b="1" dirty="0" err="1">
                <a:solidFill>
                  <a:srgbClr val="FF0000"/>
                </a:solidFill>
              </a:rPr>
              <a:t>yi</a:t>
            </a:r>
            <a:r>
              <a:rPr lang="it-IT" b="1" dirty="0">
                <a:solidFill>
                  <a:srgbClr val="FF0000"/>
                </a:solidFill>
              </a:rPr>
              <a:t>   </a:t>
            </a:r>
            <a:r>
              <a:rPr lang="it-IT" b="1" dirty="0">
                <a:solidFill>
                  <a:srgbClr val="0070C0"/>
                </a:solidFill>
              </a:rPr>
              <a:t>(si veda la prossima slide)</a:t>
            </a:r>
          </a:p>
        </p:txBody>
      </p:sp>
    </p:spTree>
    <p:extLst>
      <p:ext uri="{BB962C8B-B14F-4D97-AF65-F5344CB8AC3E}">
        <p14:creationId xmlns:p14="http://schemas.microsoft.com/office/powerpoint/2010/main" val="139214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795" y="87098"/>
            <a:ext cx="11905562" cy="89574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dirty="0"/>
              <a:t>Espressioni del C-BCD-E  (contatore BCD con ingresso di ENABLE)</a:t>
            </a:r>
            <a:br>
              <a:rPr lang="it-IT" sz="3600" dirty="0"/>
            </a:br>
            <a:r>
              <a:rPr lang="it-IT" sz="3600" b="1" dirty="0">
                <a:solidFill>
                  <a:srgbClr val="FF0000"/>
                </a:solidFill>
              </a:rPr>
              <a:t>se si utilizzano FF-D con ingressi di E </a:t>
            </a:r>
            <a:r>
              <a:rPr lang="it-IT" sz="3600" b="1" dirty="0" err="1">
                <a:solidFill>
                  <a:srgbClr val="FF0000"/>
                </a:solidFill>
              </a:rPr>
              <a:t>e</a:t>
            </a:r>
            <a:r>
              <a:rPr lang="it-IT" sz="3600" b="1" dirty="0">
                <a:solidFill>
                  <a:srgbClr val="FF0000"/>
                </a:solidFill>
              </a:rPr>
              <a:t> RS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50389" y="1546523"/>
            <a:ext cx="24294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0070C0"/>
                </a:solidFill>
              </a:rPr>
              <a:t>Si ricordi che:</a:t>
            </a:r>
          </a:p>
          <a:p>
            <a:r>
              <a:rPr lang="it-IT" sz="3200" dirty="0">
                <a:solidFill>
                  <a:srgbClr val="0070C0"/>
                </a:solidFill>
              </a:rPr>
              <a:t>m9 = y3 y0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9405098" y="1579712"/>
            <a:ext cx="21421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Y= </a:t>
            </a:r>
            <a:r>
              <a:rPr lang="it-IT" sz="2400" dirty="0">
                <a:solidFill>
                  <a:srgbClr val="FF0000"/>
                </a:solidFill>
              </a:rPr>
              <a:t>E’ y </a:t>
            </a:r>
            <a:r>
              <a:rPr lang="it-IT" sz="2400" dirty="0"/>
              <a:t>+ </a:t>
            </a:r>
            <a:r>
              <a:rPr lang="it-IT" sz="2400" dirty="0">
                <a:solidFill>
                  <a:srgbClr val="7030A0"/>
                </a:solidFill>
              </a:rPr>
              <a:t>E RS’ D</a:t>
            </a:r>
          </a:p>
          <a:p>
            <a:r>
              <a:rPr lang="it-IT" sz="2400" dirty="0"/>
              <a:t>z=y </a:t>
            </a:r>
          </a:p>
        </p:txBody>
      </p:sp>
      <p:pic>
        <p:nvPicPr>
          <p:cNvPr id="34" name="Immagin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133" y="1465429"/>
            <a:ext cx="3075450" cy="1437673"/>
          </a:xfrm>
          <a:prstGeom prst="rect">
            <a:avLst/>
          </a:prstGeom>
        </p:spPr>
      </p:pic>
      <p:sp>
        <p:nvSpPr>
          <p:cNvPr id="101" name="CasellaDiTesto 100"/>
          <p:cNvSpPr txBox="1"/>
          <p:nvPr/>
        </p:nvSpPr>
        <p:spPr>
          <a:xfrm>
            <a:off x="434366" y="3106323"/>
            <a:ext cx="7410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>
                <a:solidFill>
                  <a:schemeClr val="accent1">
                    <a:lumMod val="75000"/>
                  </a:schemeClr>
                </a:solidFill>
              </a:rPr>
              <a:t>Quindi la</a:t>
            </a:r>
          </a:p>
          <a:p>
            <a:r>
              <a:rPr lang="it-IT" sz="2000" b="1" i="1" dirty="0">
                <a:solidFill>
                  <a:schemeClr val="accent1">
                    <a:lumMod val="75000"/>
                  </a:schemeClr>
                </a:solidFill>
              </a:rPr>
              <a:t>Rete G del C-BCD –E (contatore binario per 16 con ingresso di E </a:t>
            </a:r>
            <a:r>
              <a:rPr lang="it-IT" sz="2000" b="1" i="1" dirty="0" err="1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it-IT" sz="2000" b="1" i="1" dirty="0">
                <a:solidFill>
                  <a:schemeClr val="accent1">
                    <a:lumMod val="75000"/>
                  </a:schemeClr>
                </a:solidFill>
              </a:rPr>
              <a:t> RS nell’ipotesi di utilizzare  FF-D  con ingressi E </a:t>
            </a:r>
            <a:r>
              <a:rPr lang="it-IT" sz="2000" b="1" i="1" dirty="0" err="1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it-IT" sz="2000" b="1" i="1" dirty="0">
                <a:solidFill>
                  <a:schemeClr val="accent1">
                    <a:lumMod val="75000"/>
                  </a:schemeClr>
                </a:solidFill>
              </a:rPr>
              <a:t> RS sincroni  </a:t>
            </a:r>
            <a:r>
              <a:rPr lang="it-IT" sz="2000" b="1" i="1" dirty="0">
                <a:solidFill>
                  <a:srgbClr val="FF0000"/>
                </a:solidFill>
              </a:rPr>
              <a:t>(cioè un R4-E-RS)</a:t>
            </a:r>
            <a:r>
              <a:rPr lang="it-IT" sz="2000" b="1" i="1" dirty="0">
                <a:solidFill>
                  <a:schemeClr val="accent1">
                    <a:lumMod val="75000"/>
                  </a:schemeClr>
                </a:solidFill>
              </a:rPr>
              <a:t> per memorizzare le </a:t>
            </a:r>
            <a:r>
              <a:rPr lang="it-IT" sz="2000" b="1" i="1" dirty="0">
                <a:solidFill>
                  <a:srgbClr val="FF0000"/>
                </a:solidFill>
              </a:rPr>
              <a:t>4 variabili di stato </a:t>
            </a:r>
            <a:r>
              <a:rPr lang="it-IT" sz="2000" b="1" i="1" dirty="0">
                <a:solidFill>
                  <a:schemeClr val="accent1">
                    <a:lumMod val="75000"/>
                  </a:schemeClr>
                </a:solidFill>
              </a:rPr>
              <a:t>sarà: </a:t>
            </a:r>
          </a:p>
        </p:txBody>
      </p:sp>
      <p:sp>
        <p:nvSpPr>
          <p:cNvPr id="102" name="CasellaDiTesto 101"/>
          <p:cNvSpPr txBox="1"/>
          <p:nvPr/>
        </p:nvSpPr>
        <p:spPr>
          <a:xfrm>
            <a:off x="386855" y="4580199"/>
            <a:ext cx="955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E0=  E</a:t>
            </a:r>
          </a:p>
          <a:p>
            <a:r>
              <a:rPr lang="it-IT" dirty="0"/>
              <a:t>E1 = </a:t>
            </a:r>
            <a:r>
              <a:rPr lang="it-IT" dirty="0">
                <a:solidFill>
                  <a:srgbClr val="FF0000"/>
                </a:solidFill>
              </a:rPr>
              <a:t>E</a:t>
            </a:r>
            <a:endParaRPr lang="it-IT" dirty="0"/>
          </a:p>
          <a:p>
            <a:r>
              <a:rPr lang="it-IT" dirty="0"/>
              <a:t>E2 = </a:t>
            </a:r>
            <a:r>
              <a:rPr lang="it-IT" dirty="0">
                <a:solidFill>
                  <a:srgbClr val="FF0000"/>
                </a:solidFill>
              </a:rPr>
              <a:t>E</a:t>
            </a:r>
            <a:endParaRPr lang="it-IT" dirty="0"/>
          </a:p>
          <a:p>
            <a:r>
              <a:rPr lang="it-IT" dirty="0"/>
              <a:t>E3 = </a:t>
            </a:r>
            <a:r>
              <a:rPr lang="it-IT" dirty="0">
                <a:solidFill>
                  <a:srgbClr val="FF0000"/>
                </a:solidFill>
              </a:rPr>
              <a:t>E</a:t>
            </a:r>
            <a:endParaRPr lang="it-IT" dirty="0"/>
          </a:p>
        </p:txBody>
      </p:sp>
      <p:sp>
        <p:nvSpPr>
          <p:cNvPr id="103" name="CasellaDiTesto 102"/>
          <p:cNvSpPr txBox="1"/>
          <p:nvPr/>
        </p:nvSpPr>
        <p:spPr>
          <a:xfrm>
            <a:off x="2005147" y="4580199"/>
            <a:ext cx="1449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RS0 =  </a:t>
            </a:r>
            <a:r>
              <a:rPr lang="it-IT" dirty="0">
                <a:solidFill>
                  <a:srgbClr val="0070C0"/>
                </a:solidFill>
              </a:rPr>
              <a:t>y3 y0</a:t>
            </a:r>
            <a:endParaRPr lang="it-IT" dirty="0"/>
          </a:p>
          <a:p>
            <a:r>
              <a:rPr lang="it-IT" dirty="0"/>
              <a:t>RS1 = </a:t>
            </a:r>
            <a:r>
              <a:rPr lang="it-IT" dirty="0">
                <a:solidFill>
                  <a:srgbClr val="0070C0"/>
                </a:solidFill>
              </a:rPr>
              <a:t>y3 y0</a:t>
            </a:r>
          </a:p>
          <a:p>
            <a:r>
              <a:rPr lang="it-IT" dirty="0"/>
              <a:t>RS2 = </a:t>
            </a:r>
            <a:r>
              <a:rPr lang="it-IT" dirty="0">
                <a:solidFill>
                  <a:srgbClr val="0070C0"/>
                </a:solidFill>
              </a:rPr>
              <a:t>y3 y0</a:t>
            </a:r>
          </a:p>
          <a:p>
            <a:r>
              <a:rPr lang="it-IT" dirty="0"/>
              <a:t>RS3 = </a:t>
            </a:r>
            <a:r>
              <a:rPr lang="it-IT" dirty="0">
                <a:solidFill>
                  <a:srgbClr val="0070C0"/>
                </a:solidFill>
              </a:rPr>
              <a:t>y3 y0</a:t>
            </a:r>
          </a:p>
        </p:txBody>
      </p:sp>
      <p:sp>
        <p:nvSpPr>
          <p:cNvPr id="104" name="CasellaDiTesto 103"/>
          <p:cNvSpPr txBox="1"/>
          <p:nvPr/>
        </p:nvSpPr>
        <p:spPr>
          <a:xfrm>
            <a:off x="4235208" y="4556137"/>
            <a:ext cx="21982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D0= y0’</a:t>
            </a:r>
          </a:p>
          <a:p>
            <a:r>
              <a:rPr lang="it-IT" dirty="0"/>
              <a:t>D1 =  y1 </a:t>
            </a:r>
            <a:r>
              <a:rPr lang="it-IT" dirty="0" err="1"/>
              <a:t>xor</a:t>
            </a:r>
            <a:r>
              <a:rPr lang="it-IT" dirty="0"/>
              <a:t> y0</a:t>
            </a:r>
          </a:p>
          <a:p>
            <a:r>
              <a:rPr lang="it-IT" dirty="0"/>
              <a:t>D2=  y2 </a:t>
            </a:r>
            <a:r>
              <a:rPr lang="it-IT" dirty="0" err="1"/>
              <a:t>xor</a:t>
            </a:r>
            <a:r>
              <a:rPr lang="it-IT" dirty="0"/>
              <a:t>  (y0 y1)</a:t>
            </a:r>
          </a:p>
          <a:p>
            <a:r>
              <a:rPr lang="it-IT" dirty="0"/>
              <a:t>D3 = y3 </a:t>
            </a:r>
            <a:r>
              <a:rPr lang="it-IT" dirty="0" err="1"/>
              <a:t>xor</a:t>
            </a:r>
            <a:r>
              <a:rPr lang="it-IT" dirty="0"/>
              <a:t> (y0 y1 y2)</a:t>
            </a:r>
          </a:p>
        </p:txBody>
      </p:sp>
      <p:grpSp>
        <p:nvGrpSpPr>
          <p:cNvPr id="105" name="Gruppo 104"/>
          <p:cNvGrpSpPr/>
          <p:nvPr/>
        </p:nvGrpSpPr>
        <p:grpSpPr>
          <a:xfrm>
            <a:off x="4207140" y="5756466"/>
            <a:ext cx="3956917" cy="727202"/>
            <a:chOff x="4565629" y="3080869"/>
            <a:chExt cx="4370137" cy="727202"/>
          </a:xfrm>
        </p:grpSpPr>
        <p:sp>
          <p:nvSpPr>
            <p:cNvPr id="106" name="Parentesi graffa aperta 105"/>
            <p:cNvSpPr/>
            <p:nvPr/>
          </p:nvSpPr>
          <p:spPr>
            <a:xfrm rot="16200000">
              <a:off x="5942261" y="2338376"/>
              <a:ext cx="183879" cy="1668865"/>
            </a:xfrm>
            <a:prstGeom prst="leftBrace">
              <a:avLst>
                <a:gd name="adj1" fmla="val 28821"/>
                <a:gd name="adj2" fmla="val 47986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7" name="CasellaDiTesto 106"/>
            <p:cNvSpPr txBox="1"/>
            <p:nvPr/>
          </p:nvSpPr>
          <p:spPr>
            <a:xfrm>
              <a:off x="4565629" y="3346406"/>
              <a:ext cx="43701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/>
                <a:t>Di dei FFD-E-RS del CB16-E-RS</a:t>
              </a:r>
            </a:p>
          </p:txBody>
        </p:sp>
      </p:grpSp>
      <p:pic>
        <p:nvPicPr>
          <p:cNvPr id="108" name="Immagin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492" y="3364572"/>
            <a:ext cx="3298092" cy="2672353"/>
          </a:xfrm>
          <a:prstGeom prst="rect">
            <a:avLst/>
          </a:prstGeom>
        </p:spPr>
      </p:pic>
      <p:grpSp>
        <p:nvGrpSpPr>
          <p:cNvPr id="114" name="Gruppo 113"/>
          <p:cNvGrpSpPr/>
          <p:nvPr/>
        </p:nvGrpSpPr>
        <p:grpSpPr>
          <a:xfrm>
            <a:off x="7955818" y="2966289"/>
            <a:ext cx="3754920" cy="3586949"/>
            <a:chOff x="7955818" y="2966289"/>
            <a:chExt cx="3754920" cy="3586949"/>
          </a:xfrm>
        </p:grpSpPr>
        <p:sp>
          <p:nvSpPr>
            <p:cNvPr id="109" name="CasellaDiTesto 108"/>
            <p:cNvSpPr txBox="1"/>
            <p:nvPr/>
          </p:nvSpPr>
          <p:spPr>
            <a:xfrm>
              <a:off x="8164055" y="4580199"/>
              <a:ext cx="11550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solidFill>
                    <a:srgbClr val="0070C0"/>
                  </a:solidFill>
                </a:rPr>
                <a:t>Q3 . Q0</a:t>
              </a:r>
            </a:p>
          </p:txBody>
        </p:sp>
        <p:sp>
          <p:nvSpPr>
            <p:cNvPr id="110" name="Rettangolo 109"/>
            <p:cNvSpPr/>
            <p:nvPr/>
          </p:nvSpPr>
          <p:spPr>
            <a:xfrm>
              <a:off x="8164056" y="2966289"/>
              <a:ext cx="3546682" cy="358694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12" name="Connettore 2 111"/>
            <p:cNvCxnSpPr/>
            <p:nvPr/>
          </p:nvCxnSpPr>
          <p:spPr>
            <a:xfrm>
              <a:off x="7955818" y="4411758"/>
              <a:ext cx="120864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CasellaDiTesto 112"/>
            <p:cNvSpPr txBox="1"/>
            <p:nvPr/>
          </p:nvSpPr>
          <p:spPr>
            <a:xfrm>
              <a:off x="8186365" y="3972759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b="1" dirty="0">
                  <a:solidFill>
                    <a:srgbClr val="FF0000"/>
                  </a:solidFill>
                </a:rPr>
                <a:t>E</a:t>
              </a:r>
            </a:p>
          </p:txBody>
        </p:sp>
      </p:grpSp>
      <p:sp>
        <p:nvSpPr>
          <p:cNvPr id="115" name="CasellaDiTesto 114"/>
          <p:cNvSpPr txBox="1"/>
          <p:nvPr/>
        </p:nvSpPr>
        <p:spPr>
          <a:xfrm>
            <a:off x="10476193" y="5704338"/>
            <a:ext cx="1148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CB16-E-RS</a:t>
            </a:r>
          </a:p>
        </p:txBody>
      </p:sp>
      <p:sp>
        <p:nvSpPr>
          <p:cNvPr id="116" name="CasellaDiTesto 115"/>
          <p:cNvSpPr txBox="1"/>
          <p:nvPr/>
        </p:nvSpPr>
        <p:spPr>
          <a:xfrm>
            <a:off x="10952197" y="620227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BCD-E</a:t>
            </a:r>
          </a:p>
        </p:txBody>
      </p:sp>
    </p:spTree>
    <p:extLst>
      <p:ext uri="{BB962C8B-B14F-4D97-AF65-F5344CB8AC3E}">
        <p14:creationId xmlns:p14="http://schemas.microsoft.com/office/powerpoint/2010/main" val="86306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1" grpId="0"/>
      <p:bldP spid="102" grpId="0"/>
      <p:bldP spid="103" grpId="0"/>
      <p:bldP spid="104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795" y="87098"/>
            <a:ext cx="11905562" cy="717949"/>
          </a:xfrm>
        </p:spPr>
        <p:txBody>
          <a:bodyPr>
            <a:normAutofit/>
          </a:bodyPr>
          <a:lstStyle/>
          <a:p>
            <a:pPr algn="ctr"/>
            <a:r>
              <a:rPr lang="it-IT" sz="3600" dirty="0"/>
              <a:t>Espressioni dello stato futuro del C-BCD-E </a:t>
            </a:r>
            <a:r>
              <a:rPr lang="it-IT" sz="3600" b="1" dirty="0">
                <a:solidFill>
                  <a:srgbClr val="FF0000"/>
                </a:solidFill>
              </a:rPr>
              <a:t>con FF-D standard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90828" y="1475913"/>
            <a:ext cx="8042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Rete G nell’ipotesi di impiegare per le 4 variabili di stato un </a:t>
            </a:r>
            <a:r>
              <a:rPr lang="it-IT" sz="2000" b="1" dirty="0">
                <a:solidFill>
                  <a:srgbClr val="FF0000"/>
                </a:solidFill>
              </a:rPr>
              <a:t>R4 standard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914016" y="4398200"/>
            <a:ext cx="8110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Y0=  </a:t>
            </a:r>
            <a:r>
              <a:rPr lang="it-IT" sz="2000" dirty="0">
                <a:solidFill>
                  <a:srgbClr val="FF0000"/>
                </a:solidFill>
              </a:rPr>
              <a:t>E’ y0</a:t>
            </a:r>
            <a:r>
              <a:rPr lang="it-IT" sz="2000" dirty="0"/>
              <a:t> </a:t>
            </a:r>
            <a:r>
              <a:rPr lang="it-IT" sz="2000" dirty="0">
                <a:solidFill>
                  <a:srgbClr val="FF0000"/>
                </a:solidFill>
              </a:rPr>
              <a:t>+ E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m9’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/>
              <a:t>y0’              	 = </a:t>
            </a:r>
            <a:r>
              <a:rPr lang="it-IT" sz="2000" dirty="0">
                <a:solidFill>
                  <a:srgbClr val="FF0000"/>
                </a:solidFill>
              </a:rPr>
              <a:t>E’y0</a:t>
            </a:r>
            <a:r>
              <a:rPr lang="it-IT" sz="2000" dirty="0"/>
              <a:t> </a:t>
            </a:r>
            <a:r>
              <a:rPr lang="it-IT" sz="2000" dirty="0">
                <a:solidFill>
                  <a:srgbClr val="FF0000"/>
                </a:solidFill>
              </a:rPr>
              <a:t>+ E  (</a:t>
            </a:r>
            <a:r>
              <a:rPr lang="it-IT" sz="2000" dirty="0">
                <a:solidFill>
                  <a:srgbClr val="0070C0"/>
                </a:solidFill>
              </a:rPr>
              <a:t>y3 y0)’ </a:t>
            </a:r>
            <a:r>
              <a:rPr lang="it-IT" sz="2000" dirty="0"/>
              <a:t>y0’</a:t>
            </a:r>
          </a:p>
          <a:p>
            <a:r>
              <a:rPr lang="it-IT" sz="2000" dirty="0"/>
              <a:t>Y1 = </a:t>
            </a:r>
            <a:r>
              <a:rPr lang="it-IT" sz="2000" dirty="0">
                <a:solidFill>
                  <a:srgbClr val="FF0000"/>
                </a:solidFill>
              </a:rPr>
              <a:t>E’ y1 + E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m9’ </a:t>
            </a:r>
            <a:r>
              <a:rPr lang="it-IT" sz="2000" dirty="0"/>
              <a:t>(y1xor y0)  	 = </a:t>
            </a:r>
            <a:r>
              <a:rPr lang="it-IT" sz="2000" dirty="0">
                <a:solidFill>
                  <a:srgbClr val="FF0000"/>
                </a:solidFill>
              </a:rPr>
              <a:t>E’ y1 + E (</a:t>
            </a:r>
            <a:r>
              <a:rPr lang="it-IT" sz="2000" dirty="0">
                <a:solidFill>
                  <a:srgbClr val="0070C0"/>
                </a:solidFill>
              </a:rPr>
              <a:t>y3’ + y0’) </a:t>
            </a:r>
            <a:r>
              <a:rPr lang="it-IT" sz="2000" dirty="0"/>
              <a:t>(y1xor y0) </a:t>
            </a:r>
          </a:p>
          <a:p>
            <a:r>
              <a:rPr lang="it-IT" sz="2000" dirty="0"/>
              <a:t>Y2 = </a:t>
            </a:r>
            <a:r>
              <a:rPr lang="it-IT" sz="2000" dirty="0">
                <a:solidFill>
                  <a:srgbClr val="FF0000"/>
                </a:solidFill>
              </a:rPr>
              <a:t>E’ y2 + E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m9’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/>
              <a:t>( y2 </a:t>
            </a:r>
            <a:r>
              <a:rPr lang="it-IT" sz="2000" dirty="0" err="1"/>
              <a:t>xor</a:t>
            </a:r>
            <a:r>
              <a:rPr lang="it-IT" sz="2000" dirty="0"/>
              <a:t>  y0 y1)      = </a:t>
            </a:r>
            <a:r>
              <a:rPr lang="it-IT" sz="2000" dirty="0">
                <a:solidFill>
                  <a:srgbClr val="FF0000"/>
                </a:solidFill>
              </a:rPr>
              <a:t>E’ y2 + E (</a:t>
            </a:r>
            <a:r>
              <a:rPr lang="it-IT" sz="2000" dirty="0">
                <a:solidFill>
                  <a:srgbClr val="0070C0"/>
                </a:solidFill>
              </a:rPr>
              <a:t>y3’ + y0’) </a:t>
            </a:r>
            <a:r>
              <a:rPr lang="it-IT" sz="2000" dirty="0"/>
              <a:t>( y2 </a:t>
            </a:r>
            <a:r>
              <a:rPr lang="it-IT" sz="2000" dirty="0" err="1"/>
              <a:t>xor</a:t>
            </a:r>
            <a:r>
              <a:rPr lang="it-IT" sz="2000" dirty="0"/>
              <a:t>  y0 y1)</a:t>
            </a:r>
          </a:p>
          <a:p>
            <a:r>
              <a:rPr lang="it-IT" sz="2000" dirty="0"/>
              <a:t>Y3 = </a:t>
            </a:r>
            <a:r>
              <a:rPr lang="it-IT" sz="2000" dirty="0">
                <a:solidFill>
                  <a:srgbClr val="FF0000"/>
                </a:solidFill>
              </a:rPr>
              <a:t>E’ y3 + E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m9’ 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/>
              <a:t>( y3 </a:t>
            </a:r>
            <a:r>
              <a:rPr lang="it-IT" sz="2000" dirty="0" err="1"/>
              <a:t>xor</a:t>
            </a:r>
            <a:r>
              <a:rPr lang="it-IT" sz="2000" dirty="0"/>
              <a:t> y0 y1 y2) = </a:t>
            </a:r>
            <a:r>
              <a:rPr lang="it-IT" sz="2000" dirty="0">
                <a:solidFill>
                  <a:srgbClr val="FF0000"/>
                </a:solidFill>
              </a:rPr>
              <a:t>E’ y3 + E (</a:t>
            </a:r>
            <a:r>
              <a:rPr lang="it-IT" sz="2000" dirty="0">
                <a:solidFill>
                  <a:srgbClr val="0070C0"/>
                </a:solidFill>
              </a:rPr>
              <a:t>y3’ + y0’) </a:t>
            </a:r>
            <a:r>
              <a:rPr lang="it-IT" sz="2000" dirty="0"/>
              <a:t>( y3 </a:t>
            </a:r>
            <a:r>
              <a:rPr lang="it-IT" sz="2000" dirty="0" err="1"/>
              <a:t>xor</a:t>
            </a:r>
            <a:r>
              <a:rPr lang="it-IT" sz="2000" dirty="0"/>
              <a:t> y0 y1 y2)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067365" y="2864295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0070C0"/>
                </a:solidFill>
              </a:rPr>
              <a:t>m9 = y3 y0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9024829" y="4275089"/>
            <a:ext cx="2685907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Sono 4 espressioni di 5 variabili.</a:t>
            </a:r>
          </a:p>
          <a:p>
            <a:pPr algn="ctr"/>
            <a:r>
              <a:rPr lang="it-IT" sz="2400" dirty="0"/>
              <a:t>Si completi l’analisi, fino al </a:t>
            </a:r>
            <a:r>
              <a:rPr lang="it-IT" sz="2400" dirty="0" err="1"/>
              <a:t>dds</a:t>
            </a:r>
            <a:endParaRPr lang="it-IT" sz="24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0147247" y="1146891"/>
            <a:ext cx="13708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rgbClr val="FF0000"/>
                </a:solidFill>
              </a:rPr>
              <a:t>Y = D</a:t>
            </a:r>
          </a:p>
          <a:p>
            <a:r>
              <a:rPr lang="it-IT" sz="4400" b="1" dirty="0">
                <a:solidFill>
                  <a:srgbClr val="FF0000"/>
                </a:solidFill>
              </a:rPr>
              <a:t>z=y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067365" y="1885169"/>
            <a:ext cx="873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70C0"/>
                </a:solidFill>
              </a:rPr>
              <a:t>Deve essere: Stato Futuro di 9: 0</a:t>
            </a:r>
          </a:p>
          <a:p>
            <a:r>
              <a:rPr lang="it-IT" sz="2000" dirty="0">
                <a:solidFill>
                  <a:srgbClr val="0070C0"/>
                </a:solidFill>
              </a:rPr>
              <a:t>Quindi  il contatore si deve resettare  in modo sincrono se lo stato presente è 9.</a:t>
            </a:r>
          </a:p>
          <a:p>
            <a:r>
              <a:rPr lang="it-IT" sz="2000" dirty="0">
                <a:solidFill>
                  <a:srgbClr val="0070C0"/>
                </a:solidFill>
              </a:rPr>
              <a:t>Si ricordi che:</a:t>
            </a:r>
          </a:p>
        </p:txBody>
      </p:sp>
      <p:sp>
        <p:nvSpPr>
          <p:cNvPr id="100" name="CasellaDiTesto 99"/>
          <p:cNvSpPr txBox="1"/>
          <p:nvPr/>
        </p:nvSpPr>
        <p:spPr>
          <a:xfrm>
            <a:off x="847501" y="3453493"/>
            <a:ext cx="10365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Allora la Rete G nell’ipotesi di impiegare un R4 standard (cioè composto da 4 FF-D) sarà: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667067" y="592761"/>
            <a:ext cx="8700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(a partire da queste espressioni è possibile  applicare il metodo di analisi studiato)</a:t>
            </a:r>
          </a:p>
        </p:txBody>
      </p:sp>
    </p:spTree>
    <p:extLst>
      <p:ext uri="{BB962C8B-B14F-4D97-AF65-F5344CB8AC3E}">
        <p14:creationId xmlns:p14="http://schemas.microsoft.com/office/powerpoint/2010/main" val="196022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/>
      <p:bldP spid="16" grpId="0" animBg="1"/>
      <p:bldP spid="17" grpId="0"/>
      <p:bldP spid="5" grpId="0" build="p"/>
      <p:bldP spid="10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4138" y="140502"/>
            <a:ext cx="9724988" cy="762000"/>
          </a:xfrm>
        </p:spPr>
        <p:txBody>
          <a:bodyPr>
            <a:noAutofit/>
          </a:bodyPr>
          <a:lstStyle/>
          <a:p>
            <a:r>
              <a:rPr lang="it-IT" altLang="it-IT" sz="3200" b="1" dirty="0"/>
              <a:t>Modifica del DDS del contatore BCD con ingresso di </a:t>
            </a:r>
            <a:r>
              <a:rPr lang="it-IT" altLang="it-IT" sz="3200" b="1" dirty="0" err="1"/>
              <a:t>enable</a:t>
            </a:r>
            <a:r>
              <a:rPr lang="it-IT" altLang="it-IT" sz="3200" b="1" dirty="0"/>
              <a:t> in modo da entrare nel ciclo di conteggio  in </a:t>
            </a:r>
            <a:r>
              <a:rPr lang="it-IT" altLang="it-IT" sz="3200" b="1" dirty="0" err="1"/>
              <a:t>max</a:t>
            </a:r>
            <a:r>
              <a:rPr lang="it-IT" altLang="it-IT" sz="3200" b="1" dirty="0"/>
              <a:t> 2 clock</a:t>
            </a:r>
          </a:p>
        </p:txBody>
      </p:sp>
      <p:grpSp>
        <p:nvGrpSpPr>
          <p:cNvPr id="53262" name="Group 14"/>
          <p:cNvGrpSpPr>
            <a:grpSpLocks/>
          </p:cNvGrpSpPr>
          <p:nvPr/>
        </p:nvGrpSpPr>
        <p:grpSpPr bwMode="auto">
          <a:xfrm>
            <a:off x="424528" y="2082801"/>
            <a:ext cx="749300" cy="1120775"/>
            <a:chOff x="922" y="1362"/>
            <a:chExt cx="498" cy="745"/>
          </a:xfrm>
        </p:grpSpPr>
        <p:grpSp>
          <p:nvGrpSpPr>
            <p:cNvPr id="32958" name="Group 15"/>
            <p:cNvGrpSpPr>
              <a:grpSpLocks/>
            </p:cNvGrpSpPr>
            <p:nvPr/>
          </p:nvGrpSpPr>
          <p:grpSpPr bwMode="auto">
            <a:xfrm>
              <a:off x="922" y="1362"/>
              <a:ext cx="498" cy="745"/>
              <a:chOff x="2929" y="1616"/>
              <a:chExt cx="240" cy="360"/>
            </a:xfrm>
          </p:grpSpPr>
          <p:grpSp>
            <p:nvGrpSpPr>
              <p:cNvPr id="32962" name="Group 16"/>
              <p:cNvGrpSpPr>
                <a:grpSpLocks/>
              </p:cNvGrpSpPr>
              <p:nvPr/>
            </p:nvGrpSpPr>
            <p:grpSpPr bwMode="auto">
              <a:xfrm>
                <a:off x="2929" y="1640"/>
                <a:ext cx="240" cy="336"/>
                <a:chOff x="2929" y="1640"/>
                <a:chExt cx="240" cy="336"/>
              </a:xfrm>
            </p:grpSpPr>
            <p:sp>
              <p:nvSpPr>
                <p:cNvPr id="32964" name="Oval 17"/>
                <p:cNvSpPr>
                  <a:spLocks noChangeArrowheads="1"/>
                </p:cNvSpPr>
                <p:nvPr/>
              </p:nvSpPr>
              <p:spPr bwMode="auto">
                <a:xfrm>
                  <a:off x="2929" y="1640"/>
                  <a:ext cx="240" cy="192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sp>
              <p:nvSpPr>
                <p:cNvPr id="32965" name="Oval 18"/>
                <p:cNvSpPr>
                  <a:spLocks noChangeArrowheads="1"/>
                </p:cNvSpPr>
                <p:nvPr/>
              </p:nvSpPr>
              <p:spPr bwMode="auto">
                <a:xfrm>
                  <a:off x="2953" y="1760"/>
                  <a:ext cx="216" cy="216"/>
                </a:xfrm>
                <a:prstGeom prst="ellipse">
                  <a:avLst/>
                </a:prstGeom>
                <a:solidFill>
                  <a:srgbClr val="00CC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</p:grpSp>
          <p:sp>
            <p:nvSpPr>
              <p:cNvPr id="32963" name="Freeform 19"/>
              <p:cNvSpPr>
                <a:spLocks/>
              </p:cNvSpPr>
              <p:nvPr/>
            </p:nvSpPr>
            <p:spPr bwMode="auto">
              <a:xfrm>
                <a:off x="3025" y="1616"/>
                <a:ext cx="48" cy="48"/>
              </a:xfrm>
              <a:custGeom>
                <a:avLst/>
                <a:gdLst>
                  <a:gd name="T0" fmla="*/ 48 w 48"/>
                  <a:gd name="T1" fmla="*/ 24 h 48"/>
                  <a:gd name="T2" fmla="*/ 0 w 48"/>
                  <a:gd name="T3" fmla="*/ 0 h 48"/>
                  <a:gd name="T4" fmla="*/ 0 w 48"/>
                  <a:gd name="T5" fmla="*/ 48 h 48"/>
                  <a:gd name="T6" fmla="*/ 48 w 48"/>
                  <a:gd name="T7" fmla="*/ 24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48">
                    <a:moveTo>
                      <a:pt x="48" y="24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32959" name="Rectangle 20"/>
            <p:cNvSpPr>
              <a:spLocks noChangeArrowheads="1"/>
            </p:cNvSpPr>
            <p:nvPr/>
          </p:nvSpPr>
          <p:spPr bwMode="auto">
            <a:xfrm>
              <a:off x="1122" y="1734"/>
              <a:ext cx="211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2960" name="Rectangle 21"/>
            <p:cNvSpPr>
              <a:spLocks noChangeArrowheads="1"/>
            </p:cNvSpPr>
            <p:nvPr/>
          </p:nvSpPr>
          <p:spPr bwMode="auto">
            <a:xfrm>
              <a:off x="1161" y="1801"/>
              <a:ext cx="85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rgbClr val="000000"/>
                  </a:solidFill>
                </a:rPr>
                <a:t>0</a:t>
              </a:r>
              <a:endParaRPr lang="it-IT" altLang="it-IT" sz="2400"/>
            </a:p>
          </p:txBody>
        </p:sp>
        <p:sp>
          <p:nvSpPr>
            <p:cNvPr id="32961" name="Rectangle 22"/>
            <p:cNvSpPr>
              <a:spLocks noChangeArrowheads="1"/>
            </p:cNvSpPr>
            <p:nvPr/>
          </p:nvSpPr>
          <p:spPr bwMode="auto">
            <a:xfrm>
              <a:off x="1056" y="1488"/>
              <a:ext cx="28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solidFill>
                    <a:srgbClr val="000000"/>
                  </a:solidFill>
                </a:rPr>
                <a:t>0</a:t>
              </a:r>
              <a:endParaRPr lang="it-IT" altLang="it-IT" sz="2000"/>
            </a:p>
          </p:txBody>
        </p:sp>
      </p:grpSp>
      <p:grpSp>
        <p:nvGrpSpPr>
          <p:cNvPr id="53431" name="Group 183"/>
          <p:cNvGrpSpPr>
            <a:grpSpLocks/>
          </p:cNvGrpSpPr>
          <p:nvPr/>
        </p:nvGrpSpPr>
        <p:grpSpPr bwMode="auto">
          <a:xfrm>
            <a:off x="1173829" y="1216025"/>
            <a:ext cx="1184275" cy="1862138"/>
            <a:chOff x="985" y="718"/>
            <a:chExt cx="746" cy="1173"/>
          </a:xfrm>
        </p:grpSpPr>
        <p:grpSp>
          <p:nvGrpSpPr>
            <p:cNvPr id="32947" name="Group 23"/>
            <p:cNvGrpSpPr>
              <a:grpSpLocks/>
            </p:cNvGrpSpPr>
            <p:nvPr/>
          </p:nvGrpSpPr>
          <p:grpSpPr bwMode="auto">
            <a:xfrm>
              <a:off x="1259" y="718"/>
              <a:ext cx="472" cy="706"/>
              <a:chOff x="922" y="1362"/>
              <a:chExt cx="498" cy="745"/>
            </a:xfrm>
          </p:grpSpPr>
          <p:grpSp>
            <p:nvGrpSpPr>
              <p:cNvPr id="32950" name="Group 24"/>
              <p:cNvGrpSpPr>
                <a:grpSpLocks/>
              </p:cNvGrpSpPr>
              <p:nvPr/>
            </p:nvGrpSpPr>
            <p:grpSpPr bwMode="auto">
              <a:xfrm>
                <a:off x="922" y="1362"/>
                <a:ext cx="498" cy="745"/>
                <a:chOff x="2929" y="1616"/>
                <a:chExt cx="240" cy="360"/>
              </a:xfrm>
            </p:grpSpPr>
            <p:grpSp>
              <p:nvGrpSpPr>
                <p:cNvPr id="32954" name="Group 25"/>
                <p:cNvGrpSpPr>
                  <a:grpSpLocks/>
                </p:cNvGrpSpPr>
                <p:nvPr/>
              </p:nvGrpSpPr>
              <p:grpSpPr bwMode="auto">
                <a:xfrm>
                  <a:off x="2929" y="1640"/>
                  <a:ext cx="240" cy="336"/>
                  <a:chOff x="2929" y="1640"/>
                  <a:chExt cx="240" cy="336"/>
                </a:xfrm>
              </p:grpSpPr>
              <p:sp>
                <p:nvSpPr>
                  <p:cNvPr id="32956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2929" y="1640"/>
                    <a:ext cx="240" cy="192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32957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2953" y="1760"/>
                    <a:ext cx="216" cy="216"/>
                  </a:xfrm>
                  <a:prstGeom prst="ellipse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</p:grpSp>
            <p:sp>
              <p:nvSpPr>
                <p:cNvPr id="32955" name="Freeform 28"/>
                <p:cNvSpPr>
                  <a:spLocks/>
                </p:cNvSpPr>
                <p:nvPr/>
              </p:nvSpPr>
              <p:spPr bwMode="auto">
                <a:xfrm>
                  <a:off x="3025" y="1616"/>
                  <a:ext cx="48" cy="48"/>
                </a:xfrm>
                <a:custGeom>
                  <a:avLst/>
                  <a:gdLst>
                    <a:gd name="T0" fmla="*/ 48 w 48"/>
                    <a:gd name="T1" fmla="*/ 24 h 48"/>
                    <a:gd name="T2" fmla="*/ 0 w 48"/>
                    <a:gd name="T3" fmla="*/ 0 h 48"/>
                    <a:gd name="T4" fmla="*/ 0 w 48"/>
                    <a:gd name="T5" fmla="*/ 48 h 48"/>
                    <a:gd name="T6" fmla="*/ 48 w 48"/>
                    <a:gd name="T7" fmla="*/ 24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32951" name="Rectangle 29"/>
              <p:cNvSpPr>
                <a:spLocks noChangeArrowheads="1"/>
              </p:cNvSpPr>
              <p:nvPr/>
            </p:nvSpPr>
            <p:spPr bwMode="auto">
              <a:xfrm>
                <a:off x="1122" y="1734"/>
                <a:ext cx="211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32952" name="Rectangle 30"/>
              <p:cNvSpPr>
                <a:spLocks noChangeArrowheads="1"/>
              </p:cNvSpPr>
              <p:nvPr/>
            </p:nvSpPr>
            <p:spPr bwMode="auto">
              <a:xfrm>
                <a:off x="1164" y="1801"/>
                <a:ext cx="85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>
                    <a:solidFill>
                      <a:srgbClr val="000000"/>
                    </a:solidFill>
                  </a:rPr>
                  <a:t>1</a:t>
                </a:r>
                <a:endParaRPr lang="it-IT" altLang="it-IT" sz="2400"/>
              </a:p>
            </p:txBody>
          </p:sp>
          <p:sp>
            <p:nvSpPr>
              <p:cNvPr id="32953" name="Rectangle 31"/>
              <p:cNvSpPr>
                <a:spLocks noChangeArrowheads="1"/>
              </p:cNvSpPr>
              <p:nvPr/>
            </p:nvSpPr>
            <p:spPr bwMode="auto">
              <a:xfrm>
                <a:off x="1056" y="1488"/>
                <a:ext cx="288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>
                    <a:solidFill>
                      <a:srgbClr val="000000"/>
                    </a:solidFill>
                  </a:rPr>
                  <a:t>0</a:t>
                </a:r>
                <a:endParaRPr lang="it-IT" altLang="it-IT" sz="2000"/>
              </a:p>
            </p:txBody>
          </p:sp>
        </p:grpSp>
        <p:cxnSp>
          <p:nvCxnSpPr>
            <p:cNvPr id="32948" name="AutoShape 158"/>
            <p:cNvCxnSpPr>
              <a:cxnSpLocks noChangeShapeType="1"/>
              <a:stCxn id="32965" idx="6"/>
              <a:endCxn id="32957" idx="3"/>
            </p:cNvCxnSpPr>
            <p:nvPr/>
          </p:nvCxnSpPr>
          <p:spPr bwMode="auto">
            <a:xfrm flipV="1">
              <a:off x="985" y="1362"/>
              <a:ext cx="383" cy="396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949" name="Text Box 168"/>
            <p:cNvSpPr txBox="1">
              <a:spLocks noChangeArrowheads="1"/>
            </p:cNvSpPr>
            <p:nvPr/>
          </p:nvSpPr>
          <p:spPr bwMode="auto">
            <a:xfrm>
              <a:off x="1142" y="1641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1</a:t>
              </a:r>
              <a:endParaRPr lang="it-IT" altLang="it-IT" sz="2400"/>
            </a:p>
          </p:txBody>
        </p:sp>
      </p:grpSp>
      <p:grpSp>
        <p:nvGrpSpPr>
          <p:cNvPr id="53432" name="Group 184"/>
          <p:cNvGrpSpPr>
            <a:grpSpLocks/>
          </p:cNvGrpSpPr>
          <p:nvPr/>
        </p:nvGrpSpPr>
        <p:grpSpPr bwMode="auto">
          <a:xfrm>
            <a:off x="2259678" y="1143001"/>
            <a:ext cx="1543050" cy="1539875"/>
            <a:chOff x="1669" y="672"/>
            <a:chExt cx="972" cy="970"/>
          </a:xfrm>
        </p:grpSpPr>
        <p:grpSp>
          <p:nvGrpSpPr>
            <p:cNvPr id="32936" name="Group 32"/>
            <p:cNvGrpSpPr>
              <a:grpSpLocks/>
            </p:cNvGrpSpPr>
            <p:nvPr/>
          </p:nvGrpSpPr>
          <p:grpSpPr bwMode="auto">
            <a:xfrm>
              <a:off x="2169" y="672"/>
              <a:ext cx="472" cy="707"/>
              <a:chOff x="922" y="1362"/>
              <a:chExt cx="498" cy="745"/>
            </a:xfrm>
          </p:grpSpPr>
          <p:grpSp>
            <p:nvGrpSpPr>
              <p:cNvPr id="32939" name="Group 33"/>
              <p:cNvGrpSpPr>
                <a:grpSpLocks/>
              </p:cNvGrpSpPr>
              <p:nvPr/>
            </p:nvGrpSpPr>
            <p:grpSpPr bwMode="auto">
              <a:xfrm>
                <a:off x="922" y="1362"/>
                <a:ext cx="498" cy="745"/>
                <a:chOff x="2929" y="1616"/>
                <a:chExt cx="240" cy="360"/>
              </a:xfrm>
            </p:grpSpPr>
            <p:grpSp>
              <p:nvGrpSpPr>
                <p:cNvPr id="32943" name="Group 34"/>
                <p:cNvGrpSpPr>
                  <a:grpSpLocks/>
                </p:cNvGrpSpPr>
                <p:nvPr/>
              </p:nvGrpSpPr>
              <p:grpSpPr bwMode="auto">
                <a:xfrm>
                  <a:off x="2929" y="1640"/>
                  <a:ext cx="240" cy="336"/>
                  <a:chOff x="2929" y="1640"/>
                  <a:chExt cx="240" cy="336"/>
                </a:xfrm>
              </p:grpSpPr>
              <p:sp>
                <p:nvSpPr>
                  <p:cNvPr id="32945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2929" y="1640"/>
                    <a:ext cx="240" cy="192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32946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2953" y="1760"/>
                    <a:ext cx="216" cy="216"/>
                  </a:xfrm>
                  <a:prstGeom prst="ellipse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</p:grpSp>
            <p:sp>
              <p:nvSpPr>
                <p:cNvPr id="32944" name="Freeform 37"/>
                <p:cNvSpPr>
                  <a:spLocks/>
                </p:cNvSpPr>
                <p:nvPr/>
              </p:nvSpPr>
              <p:spPr bwMode="auto">
                <a:xfrm>
                  <a:off x="3025" y="1616"/>
                  <a:ext cx="48" cy="48"/>
                </a:xfrm>
                <a:custGeom>
                  <a:avLst/>
                  <a:gdLst>
                    <a:gd name="T0" fmla="*/ 48 w 48"/>
                    <a:gd name="T1" fmla="*/ 24 h 48"/>
                    <a:gd name="T2" fmla="*/ 0 w 48"/>
                    <a:gd name="T3" fmla="*/ 0 h 48"/>
                    <a:gd name="T4" fmla="*/ 0 w 48"/>
                    <a:gd name="T5" fmla="*/ 48 h 48"/>
                    <a:gd name="T6" fmla="*/ 48 w 48"/>
                    <a:gd name="T7" fmla="*/ 24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32940" name="Rectangle 38"/>
              <p:cNvSpPr>
                <a:spLocks noChangeArrowheads="1"/>
              </p:cNvSpPr>
              <p:nvPr/>
            </p:nvSpPr>
            <p:spPr bwMode="auto">
              <a:xfrm>
                <a:off x="1122" y="1734"/>
                <a:ext cx="211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32941" name="Rectangle 39"/>
              <p:cNvSpPr>
                <a:spLocks noChangeArrowheads="1"/>
              </p:cNvSpPr>
              <p:nvPr/>
            </p:nvSpPr>
            <p:spPr bwMode="auto">
              <a:xfrm>
                <a:off x="1161" y="1804"/>
                <a:ext cx="85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>
                    <a:solidFill>
                      <a:srgbClr val="000000"/>
                    </a:solidFill>
                  </a:rPr>
                  <a:t>2</a:t>
                </a:r>
                <a:endParaRPr lang="it-IT" altLang="it-IT" sz="2400"/>
              </a:p>
            </p:txBody>
          </p:sp>
          <p:sp>
            <p:nvSpPr>
              <p:cNvPr id="32942" name="Rectangle 40"/>
              <p:cNvSpPr>
                <a:spLocks noChangeArrowheads="1"/>
              </p:cNvSpPr>
              <p:nvPr/>
            </p:nvSpPr>
            <p:spPr bwMode="auto">
              <a:xfrm>
                <a:off x="1056" y="1490"/>
                <a:ext cx="28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>
                    <a:solidFill>
                      <a:srgbClr val="000000"/>
                    </a:solidFill>
                  </a:rPr>
                  <a:t>0</a:t>
                </a:r>
                <a:endParaRPr lang="it-IT" altLang="it-IT" sz="2000"/>
              </a:p>
            </p:txBody>
          </p:sp>
        </p:grpSp>
        <p:cxnSp>
          <p:nvCxnSpPr>
            <p:cNvPr id="32937" name="AutoShape 159"/>
            <p:cNvCxnSpPr>
              <a:cxnSpLocks noChangeShapeType="1"/>
              <a:stCxn id="32957" idx="5"/>
              <a:endCxn id="32946" idx="3"/>
            </p:cNvCxnSpPr>
            <p:nvPr/>
          </p:nvCxnSpPr>
          <p:spPr bwMode="auto">
            <a:xfrm rot="5400000" flipH="1" flipV="1">
              <a:off x="1951" y="1035"/>
              <a:ext cx="45" cy="609"/>
            </a:xfrm>
            <a:prstGeom prst="curvedConnector3">
              <a:avLst>
                <a:gd name="adj1" fmla="val -45777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938" name="Text Box 169"/>
            <p:cNvSpPr txBox="1">
              <a:spLocks noChangeArrowheads="1"/>
            </p:cNvSpPr>
            <p:nvPr/>
          </p:nvSpPr>
          <p:spPr bwMode="auto">
            <a:xfrm>
              <a:off x="1920" y="1392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1</a:t>
              </a:r>
              <a:endParaRPr lang="it-IT" altLang="it-IT" sz="2400"/>
            </a:p>
          </p:txBody>
        </p:sp>
      </p:grpSp>
      <p:grpSp>
        <p:nvGrpSpPr>
          <p:cNvPr id="53433" name="Group 185"/>
          <p:cNvGrpSpPr>
            <a:grpSpLocks/>
          </p:cNvGrpSpPr>
          <p:nvPr/>
        </p:nvGrpSpPr>
        <p:grpSpPr bwMode="auto">
          <a:xfrm>
            <a:off x="3496340" y="2044701"/>
            <a:ext cx="1390650" cy="1122363"/>
            <a:chOff x="2448" y="1240"/>
            <a:chExt cx="876" cy="707"/>
          </a:xfrm>
        </p:grpSpPr>
        <p:grpSp>
          <p:nvGrpSpPr>
            <p:cNvPr id="32925" name="Group 41"/>
            <p:cNvGrpSpPr>
              <a:grpSpLocks/>
            </p:cNvGrpSpPr>
            <p:nvPr/>
          </p:nvGrpSpPr>
          <p:grpSpPr bwMode="auto">
            <a:xfrm>
              <a:off x="2852" y="1240"/>
              <a:ext cx="472" cy="707"/>
              <a:chOff x="922" y="1362"/>
              <a:chExt cx="498" cy="745"/>
            </a:xfrm>
          </p:grpSpPr>
          <p:grpSp>
            <p:nvGrpSpPr>
              <p:cNvPr id="32928" name="Group 42"/>
              <p:cNvGrpSpPr>
                <a:grpSpLocks/>
              </p:cNvGrpSpPr>
              <p:nvPr/>
            </p:nvGrpSpPr>
            <p:grpSpPr bwMode="auto">
              <a:xfrm>
                <a:off x="922" y="1362"/>
                <a:ext cx="498" cy="745"/>
                <a:chOff x="2929" y="1616"/>
                <a:chExt cx="240" cy="360"/>
              </a:xfrm>
            </p:grpSpPr>
            <p:grpSp>
              <p:nvGrpSpPr>
                <p:cNvPr id="32932" name="Group 43"/>
                <p:cNvGrpSpPr>
                  <a:grpSpLocks/>
                </p:cNvGrpSpPr>
                <p:nvPr/>
              </p:nvGrpSpPr>
              <p:grpSpPr bwMode="auto">
                <a:xfrm>
                  <a:off x="2929" y="1640"/>
                  <a:ext cx="240" cy="336"/>
                  <a:chOff x="2929" y="1640"/>
                  <a:chExt cx="240" cy="336"/>
                </a:xfrm>
              </p:grpSpPr>
              <p:sp>
                <p:nvSpPr>
                  <p:cNvPr id="32934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2929" y="1640"/>
                    <a:ext cx="240" cy="192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32935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2953" y="1760"/>
                    <a:ext cx="216" cy="216"/>
                  </a:xfrm>
                  <a:prstGeom prst="ellipse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</p:grpSp>
            <p:sp>
              <p:nvSpPr>
                <p:cNvPr id="32933" name="Freeform 46"/>
                <p:cNvSpPr>
                  <a:spLocks/>
                </p:cNvSpPr>
                <p:nvPr/>
              </p:nvSpPr>
              <p:spPr bwMode="auto">
                <a:xfrm>
                  <a:off x="3025" y="1616"/>
                  <a:ext cx="48" cy="48"/>
                </a:xfrm>
                <a:custGeom>
                  <a:avLst/>
                  <a:gdLst>
                    <a:gd name="T0" fmla="*/ 48 w 48"/>
                    <a:gd name="T1" fmla="*/ 24 h 48"/>
                    <a:gd name="T2" fmla="*/ 0 w 48"/>
                    <a:gd name="T3" fmla="*/ 0 h 48"/>
                    <a:gd name="T4" fmla="*/ 0 w 48"/>
                    <a:gd name="T5" fmla="*/ 48 h 48"/>
                    <a:gd name="T6" fmla="*/ 48 w 48"/>
                    <a:gd name="T7" fmla="*/ 24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32929" name="Rectangle 47"/>
              <p:cNvSpPr>
                <a:spLocks noChangeArrowheads="1"/>
              </p:cNvSpPr>
              <p:nvPr/>
            </p:nvSpPr>
            <p:spPr bwMode="auto">
              <a:xfrm>
                <a:off x="1122" y="1734"/>
                <a:ext cx="211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32930" name="Rectangle 48"/>
              <p:cNvSpPr>
                <a:spLocks noChangeArrowheads="1"/>
              </p:cNvSpPr>
              <p:nvPr/>
            </p:nvSpPr>
            <p:spPr bwMode="auto">
              <a:xfrm>
                <a:off x="1164" y="1804"/>
                <a:ext cx="85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>
                    <a:solidFill>
                      <a:srgbClr val="000000"/>
                    </a:solidFill>
                  </a:rPr>
                  <a:t>3</a:t>
                </a:r>
                <a:endParaRPr lang="it-IT" altLang="it-IT" sz="2400"/>
              </a:p>
            </p:txBody>
          </p:sp>
          <p:sp>
            <p:nvSpPr>
              <p:cNvPr id="32931" name="Rectangle 49"/>
              <p:cNvSpPr>
                <a:spLocks noChangeArrowheads="1"/>
              </p:cNvSpPr>
              <p:nvPr/>
            </p:nvSpPr>
            <p:spPr bwMode="auto">
              <a:xfrm>
                <a:off x="1056" y="1488"/>
                <a:ext cx="28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>
                    <a:solidFill>
                      <a:srgbClr val="000000"/>
                    </a:solidFill>
                  </a:rPr>
                  <a:t>0</a:t>
                </a:r>
                <a:endParaRPr lang="it-IT" altLang="it-IT" sz="2000"/>
              </a:p>
            </p:txBody>
          </p:sp>
        </p:grpSp>
        <p:cxnSp>
          <p:nvCxnSpPr>
            <p:cNvPr id="32926" name="AutoShape 160"/>
            <p:cNvCxnSpPr>
              <a:cxnSpLocks noChangeShapeType="1"/>
              <a:stCxn id="32946" idx="5"/>
              <a:endCxn id="32935" idx="2"/>
            </p:cNvCxnSpPr>
            <p:nvPr/>
          </p:nvCxnSpPr>
          <p:spPr bwMode="auto">
            <a:xfrm rot="16200000" flipH="1">
              <a:off x="2530" y="1366"/>
              <a:ext cx="418" cy="32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927" name="Text Box 170"/>
            <p:cNvSpPr txBox="1">
              <a:spLocks noChangeArrowheads="1"/>
            </p:cNvSpPr>
            <p:nvPr/>
          </p:nvSpPr>
          <p:spPr bwMode="auto">
            <a:xfrm>
              <a:off x="2448" y="148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1</a:t>
              </a:r>
              <a:endParaRPr lang="it-IT" altLang="it-IT" sz="2400"/>
            </a:p>
          </p:txBody>
        </p:sp>
      </p:grpSp>
      <p:grpSp>
        <p:nvGrpSpPr>
          <p:cNvPr id="53434" name="Group 186"/>
          <p:cNvGrpSpPr>
            <a:grpSpLocks/>
          </p:cNvGrpSpPr>
          <p:nvPr/>
        </p:nvGrpSpPr>
        <p:grpSpPr bwMode="auto">
          <a:xfrm>
            <a:off x="4258341" y="3167063"/>
            <a:ext cx="1135063" cy="1409700"/>
            <a:chOff x="2928" y="1947"/>
            <a:chExt cx="715" cy="888"/>
          </a:xfrm>
        </p:grpSpPr>
        <p:grpSp>
          <p:nvGrpSpPr>
            <p:cNvPr id="32914" name="Group 51"/>
            <p:cNvGrpSpPr>
              <a:grpSpLocks/>
            </p:cNvGrpSpPr>
            <p:nvPr/>
          </p:nvGrpSpPr>
          <p:grpSpPr bwMode="auto">
            <a:xfrm>
              <a:off x="3171" y="2129"/>
              <a:ext cx="472" cy="706"/>
              <a:chOff x="922" y="1362"/>
              <a:chExt cx="498" cy="745"/>
            </a:xfrm>
          </p:grpSpPr>
          <p:grpSp>
            <p:nvGrpSpPr>
              <p:cNvPr id="32917" name="Group 52"/>
              <p:cNvGrpSpPr>
                <a:grpSpLocks/>
              </p:cNvGrpSpPr>
              <p:nvPr/>
            </p:nvGrpSpPr>
            <p:grpSpPr bwMode="auto">
              <a:xfrm>
                <a:off x="922" y="1362"/>
                <a:ext cx="498" cy="745"/>
                <a:chOff x="2929" y="1616"/>
                <a:chExt cx="240" cy="360"/>
              </a:xfrm>
            </p:grpSpPr>
            <p:grpSp>
              <p:nvGrpSpPr>
                <p:cNvPr id="32921" name="Group 53"/>
                <p:cNvGrpSpPr>
                  <a:grpSpLocks/>
                </p:cNvGrpSpPr>
                <p:nvPr/>
              </p:nvGrpSpPr>
              <p:grpSpPr bwMode="auto">
                <a:xfrm>
                  <a:off x="2929" y="1640"/>
                  <a:ext cx="240" cy="336"/>
                  <a:chOff x="2929" y="1640"/>
                  <a:chExt cx="240" cy="336"/>
                </a:xfrm>
              </p:grpSpPr>
              <p:sp>
                <p:nvSpPr>
                  <p:cNvPr id="32923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2929" y="1640"/>
                    <a:ext cx="240" cy="192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32924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2953" y="1760"/>
                    <a:ext cx="216" cy="216"/>
                  </a:xfrm>
                  <a:prstGeom prst="ellipse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</p:grpSp>
            <p:sp>
              <p:nvSpPr>
                <p:cNvPr id="32922" name="Freeform 56"/>
                <p:cNvSpPr>
                  <a:spLocks/>
                </p:cNvSpPr>
                <p:nvPr/>
              </p:nvSpPr>
              <p:spPr bwMode="auto">
                <a:xfrm>
                  <a:off x="3025" y="1616"/>
                  <a:ext cx="48" cy="48"/>
                </a:xfrm>
                <a:custGeom>
                  <a:avLst/>
                  <a:gdLst>
                    <a:gd name="T0" fmla="*/ 48 w 48"/>
                    <a:gd name="T1" fmla="*/ 24 h 48"/>
                    <a:gd name="T2" fmla="*/ 0 w 48"/>
                    <a:gd name="T3" fmla="*/ 0 h 48"/>
                    <a:gd name="T4" fmla="*/ 0 w 48"/>
                    <a:gd name="T5" fmla="*/ 48 h 48"/>
                    <a:gd name="T6" fmla="*/ 48 w 48"/>
                    <a:gd name="T7" fmla="*/ 24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32918" name="Rectangle 57"/>
              <p:cNvSpPr>
                <a:spLocks noChangeArrowheads="1"/>
              </p:cNvSpPr>
              <p:nvPr/>
            </p:nvSpPr>
            <p:spPr bwMode="auto">
              <a:xfrm>
                <a:off x="1122" y="1734"/>
                <a:ext cx="211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32919" name="Rectangle 58"/>
              <p:cNvSpPr>
                <a:spLocks noChangeArrowheads="1"/>
              </p:cNvSpPr>
              <p:nvPr/>
            </p:nvSpPr>
            <p:spPr bwMode="auto">
              <a:xfrm>
                <a:off x="1164" y="1801"/>
                <a:ext cx="85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>
                    <a:solidFill>
                      <a:srgbClr val="000000"/>
                    </a:solidFill>
                  </a:rPr>
                  <a:t>4</a:t>
                </a:r>
                <a:endParaRPr lang="it-IT" altLang="it-IT" sz="2400"/>
              </a:p>
            </p:txBody>
          </p:sp>
          <p:sp>
            <p:nvSpPr>
              <p:cNvPr id="32920" name="Rectangle 59"/>
              <p:cNvSpPr>
                <a:spLocks noChangeArrowheads="1"/>
              </p:cNvSpPr>
              <p:nvPr/>
            </p:nvSpPr>
            <p:spPr bwMode="auto">
              <a:xfrm>
                <a:off x="1056" y="1488"/>
                <a:ext cx="288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>
                    <a:solidFill>
                      <a:srgbClr val="000000"/>
                    </a:solidFill>
                  </a:rPr>
                  <a:t>0</a:t>
                </a:r>
                <a:endParaRPr lang="it-IT" altLang="it-IT" sz="2000"/>
              </a:p>
            </p:txBody>
          </p:sp>
        </p:grpSp>
        <p:cxnSp>
          <p:nvCxnSpPr>
            <p:cNvPr id="32915" name="AutoShape 161"/>
            <p:cNvCxnSpPr>
              <a:cxnSpLocks noChangeShapeType="1"/>
              <a:stCxn id="32935" idx="4"/>
              <a:endCxn id="32924" idx="2"/>
            </p:cNvCxnSpPr>
            <p:nvPr/>
          </p:nvCxnSpPr>
          <p:spPr bwMode="auto">
            <a:xfrm rot="16200000" flipH="1">
              <a:off x="2827" y="2232"/>
              <a:ext cx="676" cy="106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916" name="Text Box 171"/>
            <p:cNvSpPr txBox="1">
              <a:spLocks noChangeArrowheads="1"/>
            </p:cNvSpPr>
            <p:nvPr/>
          </p:nvSpPr>
          <p:spPr bwMode="auto">
            <a:xfrm>
              <a:off x="2928" y="2112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1</a:t>
              </a:r>
              <a:endParaRPr lang="it-IT" altLang="it-IT" sz="2400"/>
            </a:p>
          </p:txBody>
        </p:sp>
      </p:grpSp>
      <p:grpSp>
        <p:nvGrpSpPr>
          <p:cNvPr id="53435" name="Group 187"/>
          <p:cNvGrpSpPr>
            <a:grpSpLocks/>
          </p:cNvGrpSpPr>
          <p:nvPr/>
        </p:nvGrpSpPr>
        <p:grpSpPr bwMode="auto">
          <a:xfrm>
            <a:off x="4210716" y="4478339"/>
            <a:ext cx="1084263" cy="1400175"/>
            <a:chOff x="2898" y="2773"/>
            <a:chExt cx="683" cy="882"/>
          </a:xfrm>
        </p:grpSpPr>
        <p:grpSp>
          <p:nvGrpSpPr>
            <p:cNvPr id="32903" name="Group 60"/>
            <p:cNvGrpSpPr>
              <a:grpSpLocks/>
            </p:cNvGrpSpPr>
            <p:nvPr/>
          </p:nvGrpSpPr>
          <p:grpSpPr bwMode="auto">
            <a:xfrm>
              <a:off x="2898" y="2948"/>
              <a:ext cx="472" cy="707"/>
              <a:chOff x="922" y="1362"/>
              <a:chExt cx="498" cy="745"/>
            </a:xfrm>
          </p:grpSpPr>
          <p:grpSp>
            <p:nvGrpSpPr>
              <p:cNvPr id="32906" name="Group 61"/>
              <p:cNvGrpSpPr>
                <a:grpSpLocks/>
              </p:cNvGrpSpPr>
              <p:nvPr/>
            </p:nvGrpSpPr>
            <p:grpSpPr bwMode="auto">
              <a:xfrm>
                <a:off x="922" y="1362"/>
                <a:ext cx="498" cy="745"/>
                <a:chOff x="2929" y="1616"/>
                <a:chExt cx="240" cy="360"/>
              </a:xfrm>
            </p:grpSpPr>
            <p:grpSp>
              <p:nvGrpSpPr>
                <p:cNvPr id="32910" name="Group 62"/>
                <p:cNvGrpSpPr>
                  <a:grpSpLocks/>
                </p:cNvGrpSpPr>
                <p:nvPr/>
              </p:nvGrpSpPr>
              <p:grpSpPr bwMode="auto">
                <a:xfrm>
                  <a:off x="2929" y="1640"/>
                  <a:ext cx="240" cy="336"/>
                  <a:chOff x="2929" y="1640"/>
                  <a:chExt cx="240" cy="336"/>
                </a:xfrm>
              </p:grpSpPr>
              <p:sp>
                <p:nvSpPr>
                  <p:cNvPr id="32912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2929" y="1640"/>
                    <a:ext cx="240" cy="192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32913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2953" y="1760"/>
                    <a:ext cx="216" cy="216"/>
                  </a:xfrm>
                  <a:prstGeom prst="ellipse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</p:grpSp>
            <p:sp>
              <p:nvSpPr>
                <p:cNvPr id="32911" name="Freeform 65"/>
                <p:cNvSpPr>
                  <a:spLocks/>
                </p:cNvSpPr>
                <p:nvPr/>
              </p:nvSpPr>
              <p:spPr bwMode="auto">
                <a:xfrm>
                  <a:off x="3025" y="1616"/>
                  <a:ext cx="48" cy="48"/>
                </a:xfrm>
                <a:custGeom>
                  <a:avLst/>
                  <a:gdLst>
                    <a:gd name="T0" fmla="*/ 48 w 48"/>
                    <a:gd name="T1" fmla="*/ 24 h 48"/>
                    <a:gd name="T2" fmla="*/ 0 w 48"/>
                    <a:gd name="T3" fmla="*/ 0 h 48"/>
                    <a:gd name="T4" fmla="*/ 0 w 48"/>
                    <a:gd name="T5" fmla="*/ 48 h 48"/>
                    <a:gd name="T6" fmla="*/ 48 w 48"/>
                    <a:gd name="T7" fmla="*/ 24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32907" name="Rectangle 66"/>
              <p:cNvSpPr>
                <a:spLocks noChangeArrowheads="1"/>
              </p:cNvSpPr>
              <p:nvPr/>
            </p:nvSpPr>
            <p:spPr bwMode="auto">
              <a:xfrm>
                <a:off x="1122" y="1734"/>
                <a:ext cx="211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32908" name="Rectangle 67"/>
              <p:cNvSpPr>
                <a:spLocks noChangeArrowheads="1"/>
              </p:cNvSpPr>
              <p:nvPr/>
            </p:nvSpPr>
            <p:spPr bwMode="auto">
              <a:xfrm>
                <a:off x="1164" y="1804"/>
                <a:ext cx="85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>
                    <a:solidFill>
                      <a:srgbClr val="000000"/>
                    </a:solidFill>
                  </a:rPr>
                  <a:t>5</a:t>
                </a:r>
                <a:endParaRPr lang="it-IT" altLang="it-IT" sz="2400"/>
              </a:p>
            </p:txBody>
          </p:sp>
          <p:sp>
            <p:nvSpPr>
              <p:cNvPr id="32909" name="Rectangle 68"/>
              <p:cNvSpPr>
                <a:spLocks noChangeArrowheads="1"/>
              </p:cNvSpPr>
              <p:nvPr/>
            </p:nvSpPr>
            <p:spPr bwMode="auto">
              <a:xfrm>
                <a:off x="1056" y="1488"/>
                <a:ext cx="28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>
                    <a:solidFill>
                      <a:srgbClr val="000000"/>
                    </a:solidFill>
                  </a:rPr>
                  <a:t>0</a:t>
                </a:r>
                <a:endParaRPr lang="it-IT" altLang="it-IT" sz="2000"/>
              </a:p>
            </p:txBody>
          </p:sp>
        </p:grpSp>
        <p:cxnSp>
          <p:nvCxnSpPr>
            <p:cNvPr id="32904" name="AutoShape 162"/>
            <p:cNvCxnSpPr>
              <a:cxnSpLocks noChangeShapeType="1"/>
              <a:stCxn id="32924" idx="5"/>
              <a:endCxn id="32913" idx="6"/>
            </p:cNvCxnSpPr>
            <p:nvPr/>
          </p:nvCxnSpPr>
          <p:spPr bwMode="auto">
            <a:xfrm rot="5400000">
              <a:off x="3141" y="3002"/>
              <a:ext cx="670" cy="211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905" name="Text Box 172"/>
            <p:cNvSpPr txBox="1">
              <a:spLocks noChangeArrowheads="1"/>
            </p:cNvSpPr>
            <p:nvPr/>
          </p:nvSpPr>
          <p:spPr bwMode="auto">
            <a:xfrm>
              <a:off x="3360" y="2880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1</a:t>
              </a:r>
              <a:endParaRPr lang="it-IT" altLang="it-IT" sz="2400"/>
            </a:p>
          </p:txBody>
        </p:sp>
      </p:grpSp>
      <p:grpSp>
        <p:nvGrpSpPr>
          <p:cNvPr id="53436" name="Group 188"/>
          <p:cNvGrpSpPr>
            <a:grpSpLocks/>
          </p:cNvGrpSpPr>
          <p:nvPr/>
        </p:nvGrpSpPr>
        <p:grpSpPr bwMode="auto">
          <a:xfrm>
            <a:off x="3053429" y="5622926"/>
            <a:ext cx="1570037" cy="1122363"/>
            <a:chOff x="2169" y="3494"/>
            <a:chExt cx="989" cy="707"/>
          </a:xfrm>
        </p:grpSpPr>
        <p:grpSp>
          <p:nvGrpSpPr>
            <p:cNvPr id="32892" name="Group 69"/>
            <p:cNvGrpSpPr>
              <a:grpSpLocks/>
            </p:cNvGrpSpPr>
            <p:nvPr/>
          </p:nvGrpSpPr>
          <p:grpSpPr bwMode="auto">
            <a:xfrm>
              <a:off x="2169" y="3494"/>
              <a:ext cx="472" cy="707"/>
              <a:chOff x="922" y="1362"/>
              <a:chExt cx="498" cy="745"/>
            </a:xfrm>
          </p:grpSpPr>
          <p:grpSp>
            <p:nvGrpSpPr>
              <p:cNvPr id="32895" name="Group 70"/>
              <p:cNvGrpSpPr>
                <a:grpSpLocks/>
              </p:cNvGrpSpPr>
              <p:nvPr/>
            </p:nvGrpSpPr>
            <p:grpSpPr bwMode="auto">
              <a:xfrm>
                <a:off x="922" y="1362"/>
                <a:ext cx="498" cy="745"/>
                <a:chOff x="2929" y="1616"/>
                <a:chExt cx="240" cy="360"/>
              </a:xfrm>
            </p:grpSpPr>
            <p:grpSp>
              <p:nvGrpSpPr>
                <p:cNvPr id="32899" name="Group 71"/>
                <p:cNvGrpSpPr>
                  <a:grpSpLocks/>
                </p:cNvGrpSpPr>
                <p:nvPr/>
              </p:nvGrpSpPr>
              <p:grpSpPr bwMode="auto">
                <a:xfrm>
                  <a:off x="2929" y="1640"/>
                  <a:ext cx="240" cy="336"/>
                  <a:chOff x="2929" y="1640"/>
                  <a:chExt cx="240" cy="336"/>
                </a:xfrm>
              </p:grpSpPr>
              <p:sp>
                <p:nvSpPr>
                  <p:cNvPr id="32901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2929" y="1640"/>
                    <a:ext cx="240" cy="192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32902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2953" y="1760"/>
                    <a:ext cx="216" cy="216"/>
                  </a:xfrm>
                  <a:prstGeom prst="ellipse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</p:grpSp>
            <p:sp>
              <p:nvSpPr>
                <p:cNvPr id="32900" name="Freeform 74"/>
                <p:cNvSpPr>
                  <a:spLocks/>
                </p:cNvSpPr>
                <p:nvPr/>
              </p:nvSpPr>
              <p:spPr bwMode="auto">
                <a:xfrm>
                  <a:off x="3025" y="1616"/>
                  <a:ext cx="48" cy="48"/>
                </a:xfrm>
                <a:custGeom>
                  <a:avLst/>
                  <a:gdLst>
                    <a:gd name="T0" fmla="*/ 48 w 48"/>
                    <a:gd name="T1" fmla="*/ 24 h 48"/>
                    <a:gd name="T2" fmla="*/ 0 w 48"/>
                    <a:gd name="T3" fmla="*/ 0 h 48"/>
                    <a:gd name="T4" fmla="*/ 0 w 48"/>
                    <a:gd name="T5" fmla="*/ 48 h 48"/>
                    <a:gd name="T6" fmla="*/ 48 w 48"/>
                    <a:gd name="T7" fmla="*/ 24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32896" name="Rectangle 75"/>
              <p:cNvSpPr>
                <a:spLocks noChangeArrowheads="1"/>
              </p:cNvSpPr>
              <p:nvPr/>
            </p:nvSpPr>
            <p:spPr bwMode="auto">
              <a:xfrm>
                <a:off x="1122" y="1734"/>
                <a:ext cx="211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32897" name="Rectangle 76"/>
              <p:cNvSpPr>
                <a:spLocks noChangeArrowheads="1"/>
              </p:cNvSpPr>
              <p:nvPr/>
            </p:nvSpPr>
            <p:spPr bwMode="auto">
              <a:xfrm>
                <a:off x="1161" y="1801"/>
                <a:ext cx="85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>
                    <a:solidFill>
                      <a:srgbClr val="000000"/>
                    </a:solidFill>
                  </a:rPr>
                  <a:t>6</a:t>
                </a:r>
                <a:endParaRPr lang="it-IT" altLang="it-IT" sz="2400"/>
              </a:p>
            </p:txBody>
          </p:sp>
          <p:sp>
            <p:nvSpPr>
              <p:cNvPr id="32898" name="Rectangle 77"/>
              <p:cNvSpPr>
                <a:spLocks noChangeArrowheads="1"/>
              </p:cNvSpPr>
              <p:nvPr/>
            </p:nvSpPr>
            <p:spPr bwMode="auto">
              <a:xfrm>
                <a:off x="1056" y="1488"/>
                <a:ext cx="28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>
                    <a:solidFill>
                      <a:srgbClr val="000000"/>
                    </a:solidFill>
                  </a:rPr>
                  <a:t>0</a:t>
                </a:r>
                <a:endParaRPr lang="it-IT" altLang="it-IT" sz="2000"/>
              </a:p>
            </p:txBody>
          </p:sp>
        </p:grpSp>
        <p:cxnSp>
          <p:nvCxnSpPr>
            <p:cNvPr id="32893" name="AutoShape 163"/>
            <p:cNvCxnSpPr>
              <a:cxnSpLocks noChangeShapeType="1"/>
              <a:stCxn id="32913" idx="4"/>
              <a:endCxn id="32902" idx="6"/>
            </p:cNvCxnSpPr>
            <p:nvPr/>
          </p:nvCxnSpPr>
          <p:spPr bwMode="auto">
            <a:xfrm rot="5400000">
              <a:off x="2733" y="3563"/>
              <a:ext cx="334" cy="517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894" name="Text Box 173"/>
            <p:cNvSpPr txBox="1">
              <a:spLocks noChangeArrowheads="1"/>
            </p:cNvSpPr>
            <p:nvPr/>
          </p:nvSpPr>
          <p:spPr bwMode="auto">
            <a:xfrm>
              <a:off x="2832" y="3648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1</a:t>
              </a:r>
              <a:endParaRPr lang="it-IT" altLang="it-IT" sz="2400"/>
            </a:p>
          </p:txBody>
        </p:sp>
      </p:grpSp>
      <p:grpSp>
        <p:nvGrpSpPr>
          <p:cNvPr id="53437" name="Group 189"/>
          <p:cNvGrpSpPr>
            <a:grpSpLocks/>
          </p:cNvGrpSpPr>
          <p:nvPr/>
        </p:nvGrpSpPr>
        <p:grpSpPr bwMode="auto">
          <a:xfrm>
            <a:off x="1608803" y="5586414"/>
            <a:ext cx="1617662" cy="1195387"/>
            <a:chOff x="1259" y="3471"/>
            <a:chExt cx="1019" cy="753"/>
          </a:xfrm>
        </p:grpSpPr>
        <p:grpSp>
          <p:nvGrpSpPr>
            <p:cNvPr id="32881" name="Group 78"/>
            <p:cNvGrpSpPr>
              <a:grpSpLocks/>
            </p:cNvGrpSpPr>
            <p:nvPr/>
          </p:nvGrpSpPr>
          <p:grpSpPr bwMode="auto">
            <a:xfrm>
              <a:off x="1259" y="3471"/>
              <a:ext cx="472" cy="706"/>
              <a:chOff x="922" y="1362"/>
              <a:chExt cx="498" cy="745"/>
            </a:xfrm>
          </p:grpSpPr>
          <p:grpSp>
            <p:nvGrpSpPr>
              <p:cNvPr id="32884" name="Group 79"/>
              <p:cNvGrpSpPr>
                <a:grpSpLocks/>
              </p:cNvGrpSpPr>
              <p:nvPr/>
            </p:nvGrpSpPr>
            <p:grpSpPr bwMode="auto">
              <a:xfrm>
                <a:off x="922" y="1362"/>
                <a:ext cx="498" cy="745"/>
                <a:chOff x="2929" y="1616"/>
                <a:chExt cx="240" cy="360"/>
              </a:xfrm>
            </p:grpSpPr>
            <p:grpSp>
              <p:nvGrpSpPr>
                <p:cNvPr id="32888" name="Group 80"/>
                <p:cNvGrpSpPr>
                  <a:grpSpLocks/>
                </p:cNvGrpSpPr>
                <p:nvPr/>
              </p:nvGrpSpPr>
              <p:grpSpPr bwMode="auto">
                <a:xfrm>
                  <a:off x="2929" y="1640"/>
                  <a:ext cx="240" cy="336"/>
                  <a:chOff x="2929" y="1640"/>
                  <a:chExt cx="240" cy="336"/>
                </a:xfrm>
              </p:grpSpPr>
              <p:sp>
                <p:nvSpPr>
                  <p:cNvPr id="32890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2929" y="1640"/>
                    <a:ext cx="240" cy="192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32891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2953" y="1760"/>
                    <a:ext cx="216" cy="216"/>
                  </a:xfrm>
                  <a:prstGeom prst="ellipse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</p:grpSp>
            <p:sp>
              <p:nvSpPr>
                <p:cNvPr id="32889" name="Freeform 83"/>
                <p:cNvSpPr>
                  <a:spLocks/>
                </p:cNvSpPr>
                <p:nvPr/>
              </p:nvSpPr>
              <p:spPr bwMode="auto">
                <a:xfrm>
                  <a:off x="3025" y="1616"/>
                  <a:ext cx="48" cy="48"/>
                </a:xfrm>
                <a:custGeom>
                  <a:avLst/>
                  <a:gdLst>
                    <a:gd name="T0" fmla="*/ 48 w 48"/>
                    <a:gd name="T1" fmla="*/ 24 h 48"/>
                    <a:gd name="T2" fmla="*/ 0 w 48"/>
                    <a:gd name="T3" fmla="*/ 0 h 48"/>
                    <a:gd name="T4" fmla="*/ 0 w 48"/>
                    <a:gd name="T5" fmla="*/ 48 h 48"/>
                    <a:gd name="T6" fmla="*/ 48 w 48"/>
                    <a:gd name="T7" fmla="*/ 24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32885" name="Rectangle 84"/>
              <p:cNvSpPr>
                <a:spLocks noChangeArrowheads="1"/>
              </p:cNvSpPr>
              <p:nvPr/>
            </p:nvSpPr>
            <p:spPr bwMode="auto">
              <a:xfrm>
                <a:off x="1122" y="1734"/>
                <a:ext cx="211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32886" name="Rectangle 85"/>
              <p:cNvSpPr>
                <a:spLocks noChangeArrowheads="1"/>
              </p:cNvSpPr>
              <p:nvPr/>
            </p:nvSpPr>
            <p:spPr bwMode="auto">
              <a:xfrm>
                <a:off x="1164" y="1801"/>
                <a:ext cx="85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>
                    <a:solidFill>
                      <a:srgbClr val="000000"/>
                    </a:solidFill>
                  </a:rPr>
                  <a:t>7</a:t>
                </a:r>
                <a:endParaRPr lang="it-IT" altLang="it-IT" sz="2400"/>
              </a:p>
            </p:txBody>
          </p:sp>
          <p:sp>
            <p:nvSpPr>
              <p:cNvPr id="32887" name="Rectangle 86"/>
              <p:cNvSpPr>
                <a:spLocks noChangeArrowheads="1"/>
              </p:cNvSpPr>
              <p:nvPr/>
            </p:nvSpPr>
            <p:spPr bwMode="auto">
              <a:xfrm>
                <a:off x="1056" y="1488"/>
                <a:ext cx="288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>
                    <a:solidFill>
                      <a:srgbClr val="000000"/>
                    </a:solidFill>
                  </a:rPr>
                  <a:t>0</a:t>
                </a:r>
                <a:endParaRPr lang="it-IT" altLang="it-IT" sz="2000"/>
              </a:p>
            </p:txBody>
          </p:sp>
        </p:grpSp>
        <p:cxnSp>
          <p:nvCxnSpPr>
            <p:cNvPr id="32882" name="AutoShape 164"/>
            <p:cNvCxnSpPr>
              <a:cxnSpLocks noChangeShapeType="1"/>
              <a:stCxn id="32902" idx="3"/>
              <a:endCxn id="32891" idx="5"/>
            </p:cNvCxnSpPr>
            <p:nvPr/>
          </p:nvCxnSpPr>
          <p:spPr bwMode="auto">
            <a:xfrm rot="16200000" flipV="1">
              <a:off x="1962" y="3822"/>
              <a:ext cx="24" cy="609"/>
            </a:xfrm>
            <a:prstGeom prst="curvedConnector3">
              <a:avLst>
                <a:gd name="adj1" fmla="val -5291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883" name="Text Box 174"/>
            <p:cNvSpPr txBox="1">
              <a:spLocks noChangeArrowheads="1"/>
            </p:cNvSpPr>
            <p:nvPr/>
          </p:nvSpPr>
          <p:spPr bwMode="auto">
            <a:xfrm>
              <a:off x="1920" y="3974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1</a:t>
              </a:r>
              <a:endParaRPr lang="it-IT" altLang="it-IT" sz="2400"/>
            </a:p>
          </p:txBody>
        </p:sp>
      </p:grpSp>
      <p:grpSp>
        <p:nvGrpSpPr>
          <p:cNvPr id="53438" name="Group 190"/>
          <p:cNvGrpSpPr>
            <a:grpSpLocks/>
          </p:cNvGrpSpPr>
          <p:nvPr/>
        </p:nvGrpSpPr>
        <p:grpSpPr bwMode="auto">
          <a:xfrm>
            <a:off x="380079" y="4752976"/>
            <a:ext cx="1303337" cy="1617663"/>
            <a:chOff x="485" y="2946"/>
            <a:chExt cx="821" cy="1019"/>
          </a:xfrm>
        </p:grpSpPr>
        <p:grpSp>
          <p:nvGrpSpPr>
            <p:cNvPr id="32870" name="Group 87"/>
            <p:cNvGrpSpPr>
              <a:grpSpLocks/>
            </p:cNvGrpSpPr>
            <p:nvPr/>
          </p:nvGrpSpPr>
          <p:grpSpPr bwMode="auto">
            <a:xfrm>
              <a:off x="485" y="2946"/>
              <a:ext cx="472" cy="707"/>
              <a:chOff x="922" y="1362"/>
              <a:chExt cx="498" cy="745"/>
            </a:xfrm>
          </p:grpSpPr>
          <p:grpSp>
            <p:nvGrpSpPr>
              <p:cNvPr id="32873" name="Group 88"/>
              <p:cNvGrpSpPr>
                <a:grpSpLocks/>
              </p:cNvGrpSpPr>
              <p:nvPr/>
            </p:nvGrpSpPr>
            <p:grpSpPr bwMode="auto">
              <a:xfrm>
                <a:off x="922" y="1362"/>
                <a:ext cx="498" cy="745"/>
                <a:chOff x="2929" y="1616"/>
                <a:chExt cx="240" cy="360"/>
              </a:xfrm>
            </p:grpSpPr>
            <p:grpSp>
              <p:nvGrpSpPr>
                <p:cNvPr id="32877" name="Group 89"/>
                <p:cNvGrpSpPr>
                  <a:grpSpLocks/>
                </p:cNvGrpSpPr>
                <p:nvPr/>
              </p:nvGrpSpPr>
              <p:grpSpPr bwMode="auto">
                <a:xfrm>
                  <a:off x="2929" y="1640"/>
                  <a:ext cx="240" cy="336"/>
                  <a:chOff x="2929" y="1640"/>
                  <a:chExt cx="240" cy="336"/>
                </a:xfrm>
              </p:grpSpPr>
              <p:sp>
                <p:nvSpPr>
                  <p:cNvPr id="32879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2929" y="1640"/>
                    <a:ext cx="240" cy="192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32880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2953" y="1760"/>
                    <a:ext cx="216" cy="216"/>
                  </a:xfrm>
                  <a:prstGeom prst="ellipse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</p:grpSp>
            <p:sp>
              <p:nvSpPr>
                <p:cNvPr id="32878" name="Freeform 92"/>
                <p:cNvSpPr>
                  <a:spLocks/>
                </p:cNvSpPr>
                <p:nvPr/>
              </p:nvSpPr>
              <p:spPr bwMode="auto">
                <a:xfrm>
                  <a:off x="3025" y="1616"/>
                  <a:ext cx="48" cy="48"/>
                </a:xfrm>
                <a:custGeom>
                  <a:avLst/>
                  <a:gdLst>
                    <a:gd name="T0" fmla="*/ 48 w 48"/>
                    <a:gd name="T1" fmla="*/ 24 h 48"/>
                    <a:gd name="T2" fmla="*/ 0 w 48"/>
                    <a:gd name="T3" fmla="*/ 0 h 48"/>
                    <a:gd name="T4" fmla="*/ 0 w 48"/>
                    <a:gd name="T5" fmla="*/ 48 h 48"/>
                    <a:gd name="T6" fmla="*/ 48 w 48"/>
                    <a:gd name="T7" fmla="*/ 24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32874" name="Rectangle 93"/>
              <p:cNvSpPr>
                <a:spLocks noChangeArrowheads="1"/>
              </p:cNvSpPr>
              <p:nvPr/>
            </p:nvSpPr>
            <p:spPr bwMode="auto">
              <a:xfrm>
                <a:off x="1122" y="1734"/>
                <a:ext cx="211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32875" name="Rectangle 94"/>
              <p:cNvSpPr>
                <a:spLocks noChangeArrowheads="1"/>
              </p:cNvSpPr>
              <p:nvPr/>
            </p:nvSpPr>
            <p:spPr bwMode="auto">
              <a:xfrm>
                <a:off x="1164" y="1801"/>
                <a:ext cx="85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>
                    <a:solidFill>
                      <a:srgbClr val="000000"/>
                    </a:solidFill>
                  </a:rPr>
                  <a:t>8</a:t>
                </a:r>
                <a:endParaRPr lang="it-IT" altLang="it-IT" sz="2400"/>
              </a:p>
            </p:txBody>
          </p:sp>
          <p:sp>
            <p:nvSpPr>
              <p:cNvPr id="32876" name="Rectangle 95"/>
              <p:cNvSpPr>
                <a:spLocks noChangeArrowheads="1"/>
              </p:cNvSpPr>
              <p:nvPr/>
            </p:nvSpPr>
            <p:spPr bwMode="auto">
              <a:xfrm>
                <a:off x="1056" y="1488"/>
                <a:ext cx="28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>
                    <a:solidFill>
                      <a:srgbClr val="000000"/>
                    </a:solidFill>
                  </a:rPr>
                  <a:t>0</a:t>
                </a:r>
                <a:endParaRPr lang="it-IT" altLang="it-IT" sz="2000"/>
              </a:p>
            </p:txBody>
          </p:sp>
        </p:grpSp>
        <p:cxnSp>
          <p:nvCxnSpPr>
            <p:cNvPr id="32871" name="AutoShape 165"/>
            <p:cNvCxnSpPr>
              <a:cxnSpLocks noChangeShapeType="1"/>
              <a:stCxn id="32891" idx="2"/>
              <a:endCxn id="32880" idx="5"/>
            </p:cNvCxnSpPr>
            <p:nvPr/>
          </p:nvCxnSpPr>
          <p:spPr bwMode="auto">
            <a:xfrm rot="10800000">
              <a:off x="895" y="3591"/>
              <a:ext cx="411" cy="37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872" name="Text Box 175"/>
            <p:cNvSpPr txBox="1">
              <a:spLocks noChangeArrowheads="1"/>
            </p:cNvSpPr>
            <p:nvPr/>
          </p:nvSpPr>
          <p:spPr bwMode="auto">
            <a:xfrm>
              <a:off x="1008" y="3600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1</a:t>
              </a:r>
              <a:endParaRPr lang="it-IT" altLang="it-IT" sz="2400"/>
            </a:p>
          </p:txBody>
        </p:sp>
      </p:grpSp>
      <p:grpSp>
        <p:nvGrpSpPr>
          <p:cNvPr id="53439" name="Group 191"/>
          <p:cNvGrpSpPr>
            <a:grpSpLocks/>
          </p:cNvGrpSpPr>
          <p:nvPr/>
        </p:nvGrpSpPr>
        <p:grpSpPr bwMode="auto">
          <a:xfrm>
            <a:off x="-8860" y="3417888"/>
            <a:ext cx="749300" cy="2120900"/>
            <a:chOff x="240" y="2105"/>
            <a:chExt cx="472" cy="1336"/>
          </a:xfrm>
        </p:grpSpPr>
        <p:grpSp>
          <p:nvGrpSpPr>
            <p:cNvPr id="32859" name="Group 13"/>
            <p:cNvGrpSpPr>
              <a:grpSpLocks/>
            </p:cNvGrpSpPr>
            <p:nvPr/>
          </p:nvGrpSpPr>
          <p:grpSpPr bwMode="auto">
            <a:xfrm>
              <a:off x="240" y="2105"/>
              <a:ext cx="472" cy="707"/>
              <a:chOff x="922" y="1362"/>
              <a:chExt cx="498" cy="745"/>
            </a:xfrm>
          </p:grpSpPr>
          <p:grpSp>
            <p:nvGrpSpPr>
              <p:cNvPr id="32862" name="Group 4"/>
              <p:cNvGrpSpPr>
                <a:grpSpLocks/>
              </p:cNvGrpSpPr>
              <p:nvPr/>
            </p:nvGrpSpPr>
            <p:grpSpPr bwMode="auto">
              <a:xfrm>
                <a:off x="922" y="1362"/>
                <a:ext cx="498" cy="745"/>
                <a:chOff x="2929" y="1616"/>
                <a:chExt cx="240" cy="360"/>
              </a:xfrm>
            </p:grpSpPr>
            <p:grpSp>
              <p:nvGrpSpPr>
                <p:cNvPr id="32866" name="Group 5"/>
                <p:cNvGrpSpPr>
                  <a:grpSpLocks/>
                </p:cNvGrpSpPr>
                <p:nvPr/>
              </p:nvGrpSpPr>
              <p:grpSpPr bwMode="auto">
                <a:xfrm>
                  <a:off x="2929" y="1640"/>
                  <a:ext cx="240" cy="336"/>
                  <a:chOff x="2929" y="1640"/>
                  <a:chExt cx="240" cy="336"/>
                </a:xfrm>
              </p:grpSpPr>
              <p:sp>
                <p:nvSpPr>
                  <p:cNvPr id="32868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2929" y="1640"/>
                    <a:ext cx="240" cy="192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32869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2953" y="1760"/>
                    <a:ext cx="216" cy="216"/>
                  </a:xfrm>
                  <a:prstGeom prst="ellipse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</p:grpSp>
            <p:sp>
              <p:nvSpPr>
                <p:cNvPr id="32867" name="Freeform 8"/>
                <p:cNvSpPr>
                  <a:spLocks/>
                </p:cNvSpPr>
                <p:nvPr/>
              </p:nvSpPr>
              <p:spPr bwMode="auto">
                <a:xfrm>
                  <a:off x="3025" y="1616"/>
                  <a:ext cx="48" cy="48"/>
                </a:xfrm>
                <a:custGeom>
                  <a:avLst/>
                  <a:gdLst>
                    <a:gd name="T0" fmla="*/ 48 w 48"/>
                    <a:gd name="T1" fmla="*/ 24 h 48"/>
                    <a:gd name="T2" fmla="*/ 0 w 48"/>
                    <a:gd name="T3" fmla="*/ 0 h 48"/>
                    <a:gd name="T4" fmla="*/ 0 w 48"/>
                    <a:gd name="T5" fmla="*/ 48 h 48"/>
                    <a:gd name="T6" fmla="*/ 48 w 48"/>
                    <a:gd name="T7" fmla="*/ 24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32863" name="Rectangle 9"/>
              <p:cNvSpPr>
                <a:spLocks noChangeArrowheads="1"/>
              </p:cNvSpPr>
              <p:nvPr/>
            </p:nvSpPr>
            <p:spPr bwMode="auto">
              <a:xfrm>
                <a:off x="1122" y="1734"/>
                <a:ext cx="211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32864" name="Rectangle 10"/>
              <p:cNvSpPr>
                <a:spLocks noChangeArrowheads="1"/>
              </p:cNvSpPr>
              <p:nvPr/>
            </p:nvSpPr>
            <p:spPr bwMode="auto">
              <a:xfrm>
                <a:off x="1164" y="1804"/>
                <a:ext cx="85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>
                    <a:solidFill>
                      <a:srgbClr val="000000"/>
                    </a:solidFill>
                  </a:rPr>
                  <a:t>9</a:t>
                </a:r>
                <a:endParaRPr lang="it-IT" altLang="it-IT" sz="2400"/>
              </a:p>
            </p:txBody>
          </p:sp>
          <p:sp>
            <p:nvSpPr>
              <p:cNvPr id="32865" name="Rectangle 12"/>
              <p:cNvSpPr>
                <a:spLocks noChangeArrowheads="1"/>
              </p:cNvSpPr>
              <p:nvPr/>
            </p:nvSpPr>
            <p:spPr bwMode="auto">
              <a:xfrm>
                <a:off x="1056" y="1488"/>
                <a:ext cx="28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>
                    <a:solidFill>
                      <a:srgbClr val="000000"/>
                    </a:solidFill>
                  </a:rPr>
                  <a:t>0</a:t>
                </a:r>
                <a:endParaRPr lang="it-IT" altLang="it-IT" sz="2000"/>
              </a:p>
            </p:txBody>
          </p:sp>
        </p:grpSp>
        <p:cxnSp>
          <p:nvCxnSpPr>
            <p:cNvPr id="32860" name="AutoShape 166"/>
            <p:cNvCxnSpPr>
              <a:cxnSpLocks noChangeShapeType="1"/>
              <a:stCxn id="32880" idx="2"/>
              <a:endCxn id="32869" idx="3"/>
            </p:cNvCxnSpPr>
            <p:nvPr/>
          </p:nvCxnSpPr>
          <p:spPr bwMode="auto">
            <a:xfrm rot="10800000">
              <a:off x="349" y="2750"/>
              <a:ext cx="183" cy="691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861" name="Text Box 176"/>
            <p:cNvSpPr txBox="1">
              <a:spLocks noChangeArrowheads="1"/>
            </p:cNvSpPr>
            <p:nvPr/>
          </p:nvSpPr>
          <p:spPr bwMode="auto">
            <a:xfrm>
              <a:off x="336" y="2880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1</a:t>
              </a:r>
              <a:endParaRPr lang="it-IT" altLang="it-IT" sz="2400"/>
            </a:p>
          </p:txBody>
        </p:sp>
      </p:grpSp>
      <p:grpSp>
        <p:nvGrpSpPr>
          <p:cNvPr id="53442" name="Group 194"/>
          <p:cNvGrpSpPr>
            <a:grpSpLocks/>
          </p:cNvGrpSpPr>
          <p:nvPr/>
        </p:nvGrpSpPr>
        <p:grpSpPr bwMode="auto">
          <a:xfrm>
            <a:off x="3801140" y="1163638"/>
            <a:ext cx="4495800" cy="1122362"/>
            <a:chOff x="2640" y="685"/>
            <a:chExt cx="2832" cy="707"/>
          </a:xfrm>
        </p:grpSpPr>
        <p:grpSp>
          <p:nvGrpSpPr>
            <p:cNvPr id="32837" name="Group 104"/>
            <p:cNvGrpSpPr>
              <a:grpSpLocks/>
            </p:cNvGrpSpPr>
            <p:nvPr/>
          </p:nvGrpSpPr>
          <p:grpSpPr bwMode="auto">
            <a:xfrm>
              <a:off x="4088" y="685"/>
              <a:ext cx="472" cy="707"/>
              <a:chOff x="922" y="1362"/>
              <a:chExt cx="498" cy="745"/>
            </a:xfrm>
          </p:grpSpPr>
          <p:grpSp>
            <p:nvGrpSpPr>
              <p:cNvPr id="32851" name="Group 105"/>
              <p:cNvGrpSpPr>
                <a:grpSpLocks/>
              </p:cNvGrpSpPr>
              <p:nvPr/>
            </p:nvGrpSpPr>
            <p:grpSpPr bwMode="auto">
              <a:xfrm>
                <a:off x="922" y="1362"/>
                <a:ext cx="498" cy="745"/>
                <a:chOff x="2929" y="1616"/>
                <a:chExt cx="240" cy="360"/>
              </a:xfrm>
            </p:grpSpPr>
            <p:grpSp>
              <p:nvGrpSpPr>
                <p:cNvPr id="32855" name="Group 106"/>
                <p:cNvGrpSpPr>
                  <a:grpSpLocks/>
                </p:cNvGrpSpPr>
                <p:nvPr/>
              </p:nvGrpSpPr>
              <p:grpSpPr bwMode="auto">
                <a:xfrm>
                  <a:off x="2929" y="1640"/>
                  <a:ext cx="240" cy="336"/>
                  <a:chOff x="2929" y="1640"/>
                  <a:chExt cx="240" cy="336"/>
                </a:xfrm>
              </p:grpSpPr>
              <p:sp>
                <p:nvSpPr>
                  <p:cNvPr id="32857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2929" y="1640"/>
                    <a:ext cx="240" cy="192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32858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2953" y="1760"/>
                    <a:ext cx="216" cy="216"/>
                  </a:xfrm>
                  <a:prstGeom prst="ellipse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</p:grpSp>
            <p:sp>
              <p:nvSpPr>
                <p:cNvPr id="32856" name="Freeform 109"/>
                <p:cNvSpPr>
                  <a:spLocks/>
                </p:cNvSpPr>
                <p:nvPr/>
              </p:nvSpPr>
              <p:spPr bwMode="auto">
                <a:xfrm>
                  <a:off x="3025" y="1616"/>
                  <a:ext cx="48" cy="48"/>
                </a:xfrm>
                <a:custGeom>
                  <a:avLst/>
                  <a:gdLst>
                    <a:gd name="T0" fmla="*/ 48 w 48"/>
                    <a:gd name="T1" fmla="*/ 24 h 48"/>
                    <a:gd name="T2" fmla="*/ 0 w 48"/>
                    <a:gd name="T3" fmla="*/ 0 h 48"/>
                    <a:gd name="T4" fmla="*/ 0 w 48"/>
                    <a:gd name="T5" fmla="*/ 48 h 48"/>
                    <a:gd name="T6" fmla="*/ 48 w 48"/>
                    <a:gd name="T7" fmla="*/ 24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32852" name="Rectangle 110"/>
              <p:cNvSpPr>
                <a:spLocks noChangeArrowheads="1"/>
              </p:cNvSpPr>
              <p:nvPr/>
            </p:nvSpPr>
            <p:spPr bwMode="auto">
              <a:xfrm>
                <a:off x="1122" y="1734"/>
                <a:ext cx="211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32853" name="Rectangle 111"/>
              <p:cNvSpPr>
                <a:spLocks noChangeArrowheads="1"/>
              </p:cNvSpPr>
              <p:nvPr/>
            </p:nvSpPr>
            <p:spPr bwMode="auto">
              <a:xfrm>
                <a:off x="1118" y="1804"/>
                <a:ext cx="170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>
                    <a:solidFill>
                      <a:srgbClr val="000000"/>
                    </a:solidFill>
                  </a:rPr>
                  <a:t>15</a:t>
                </a:r>
                <a:endParaRPr lang="it-IT" altLang="it-IT" sz="2400"/>
              </a:p>
            </p:txBody>
          </p:sp>
          <p:sp>
            <p:nvSpPr>
              <p:cNvPr id="32854" name="Rectangle 112"/>
              <p:cNvSpPr>
                <a:spLocks noChangeArrowheads="1"/>
              </p:cNvSpPr>
              <p:nvPr/>
            </p:nvSpPr>
            <p:spPr bwMode="auto">
              <a:xfrm>
                <a:off x="1056" y="1490"/>
                <a:ext cx="28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>
                    <a:solidFill>
                      <a:srgbClr val="000000"/>
                    </a:solidFill>
                  </a:rPr>
                  <a:t>0</a:t>
                </a:r>
                <a:endParaRPr lang="it-IT" altLang="it-IT" sz="2000"/>
              </a:p>
            </p:txBody>
          </p:sp>
        </p:grpSp>
        <p:grpSp>
          <p:nvGrpSpPr>
            <p:cNvPr id="32838" name="Group 113"/>
            <p:cNvGrpSpPr>
              <a:grpSpLocks/>
            </p:cNvGrpSpPr>
            <p:nvPr/>
          </p:nvGrpSpPr>
          <p:grpSpPr bwMode="auto">
            <a:xfrm>
              <a:off x="5000" y="685"/>
              <a:ext cx="472" cy="707"/>
              <a:chOff x="922" y="1362"/>
              <a:chExt cx="498" cy="745"/>
            </a:xfrm>
          </p:grpSpPr>
          <p:grpSp>
            <p:nvGrpSpPr>
              <p:cNvPr id="32843" name="Group 114"/>
              <p:cNvGrpSpPr>
                <a:grpSpLocks/>
              </p:cNvGrpSpPr>
              <p:nvPr/>
            </p:nvGrpSpPr>
            <p:grpSpPr bwMode="auto">
              <a:xfrm>
                <a:off x="922" y="1362"/>
                <a:ext cx="498" cy="745"/>
                <a:chOff x="2929" y="1616"/>
                <a:chExt cx="240" cy="360"/>
              </a:xfrm>
            </p:grpSpPr>
            <p:grpSp>
              <p:nvGrpSpPr>
                <p:cNvPr id="32847" name="Group 115"/>
                <p:cNvGrpSpPr>
                  <a:grpSpLocks/>
                </p:cNvGrpSpPr>
                <p:nvPr/>
              </p:nvGrpSpPr>
              <p:grpSpPr bwMode="auto">
                <a:xfrm>
                  <a:off x="2929" y="1640"/>
                  <a:ext cx="240" cy="336"/>
                  <a:chOff x="2929" y="1640"/>
                  <a:chExt cx="240" cy="336"/>
                </a:xfrm>
              </p:grpSpPr>
              <p:sp>
                <p:nvSpPr>
                  <p:cNvPr id="32849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2929" y="1640"/>
                    <a:ext cx="240" cy="192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32850" name="Oval 117"/>
                  <p:cNvSpPr>
                    <a:spLocks noChangeArrowheads="1"/>
                  </p:cNvSpPr>
                  <p:nvPr/>
                </p:nvSpPr>
                <p:spPr bwMode="auto">
                  <a:xfrm>
                    <a:off x="2953" y="1760"/>
                    <a:ext cx="216" cy="216"/>
                  </a:xfrm>
                  <a:prstGeom prst="ellipse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</p:grpSp>
            <p:sp>
              <p:nvSpPr>
                <p:cNvPr id="32848" name="Freeform 118"/>
                <p:cNvSpPr>
                  <a:spLocks/>
                </p:cNvSpPr>
                <p:nvPr/>
              </p:nvSpPr>
              <p:spPr bwMode="auto">
                <a:xfrm>
                  <a:off x="3025" y="1616"/>
                  <a:ext cx="48" cy="48"/>
                </a:xfrm>
                <a:custGeom>
                  <a:avLst/>
                  <a:gdLst>
                    <a:gd name="T0" fmla="*/ 48 w 48"/>
                    <a:gd name="T1" fmla="*/ 24 h 48"/>
                    <a:gd name="T2" fmla="*/ 0 w 48"/>
                    <a:gd name="T3" fmla="*/ 0 h 48"/>
                    <a:gd name="T4" fmla="*/ 0 w 48"/>
                    <a:gd name="T5" fmla="*/ 48 h 48"/>
                    <a:gd name="T6" fmla="*/ 48 w 48"/>
                    <a:gd name="T7" fmla="*/ 24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32844" name="Rectangle 119"/>
              <p:cNvSpPr>
                <a:spLocks noChangeArrowheads="1"/>
              </p:cNvSpPr>
              <p:nvPr/>
            </p:nvSpPr>
            <p:spPr bwMode="auto">
              <a:xfrm>
                <a:off x="1122" y="1734"/>
                <a:ext cx="211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32845" name="Rectangle 120"/>
              <p:cNvSpPr>
                <a:spLocks noChangeArrowheads="1"/>
              </p:cNvSpPr>
              <p:nvPr/>
            </p:nvSpPr>
            <p:spPr bwMode="auto">
              <a:xfrm>
                <a:off x="1118" y="1804"/>
                <a:ext cx="170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>
                    <a:solidFill>
                      <a:srgbClr val="000000"/>
                    </a:solidFill>
                  </a:rPr>
                  <a:t>14</a:t>
                </a:r>
                <a:endParaRPr lang="it-IT" altLang="it-IT" sz="2400"/>
              </a:p>
            </p:txBody>
          </p:sp>
          <p:sp>
            <p:nvSpPr>
              <p:cNvPr id="32846" name="Rectangle 121"/>
              <p:cNvSpPr>
                <a:spLocks noChangeArrowheads="1"/>
              </p:cNvSpPr>
              <p:nvPr/>
            </p:nvSpPr>
            <p:spPr bwMode="auto">
              <a:xfrm>
                <a:off x="1056" y="1490"/>
                <a:ext cx="28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>
                    <a:solidFill>
                      <a:srgbClr val="000000"/>
                    </a:solidFill>
                  </a:rPr>
                  <a:t>0</a:t>
                </a:r>
                <a:endParaRPr lang="it-IT" altLang="it-IT" sz="2000"/>
              </a:p>
            </p:txBody>
          </p:sp>
        </p:grpSp>
        <p:sp>
          <p:nvSpPr>
            <p:cNvPr id="32839" name="Text Box 177"/>
            <p:cNvSpPr txBox="1">
              <a:spLocks noChangeArrowheads="1"/>
            </p:cNvSpPr>
            <p:nvPr/>
          </p:nvSpPr>
          <p:spPr bwMode="auto">
            <a:xfrm>
              <a:off x="3836" y="912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1</a:t>
              </a:r>
              <a:endParaRPr lang="it-IT" altLang="it-IT" sz="2400"/>
            </a:p>
          </p:txBody>
        </p:sp>
        <p:sp>
          <p:nvSpPr>
            <p:cNvPr id="32840" name="Text Box 178"/>
            <p:cNvSpPr txBox="1">
              <a:spLocks noChangeArrowheads="1"/>
            </p:cNvSpPr>
            <p:nvPr/>
          </p:nvSpPr>
          <p:spPr bwMode="auto">
            <a:xfrm>
              <a:off x="4752" y="912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1</a:t>
              </a:r>
              <a:endParaRPr lang="it-IT" altLang="it-IT" sz="2400"/>
            </a:p>
          </p:txBody>
        </p:sp>
        <p:sp>
          <p:nvSpPr>
            <p:cNvPr id="32841" name="Line 192"/>
            <p:cNvSpPr>
              <a:spLocks noChangeShapeType="1"/>
            </p:cNvSpPr>
            <p:nvPr/>
          </p:nvSpPr>
          <p:spPr bwMode="auto">
            <a:xfrm flipH="1">
              <a:off x="4560" y="120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842" name="Line 193"/>
            <p:cNvSpPr>
              <a:spLocks noChangeShapeType="1"/>
            </p:cNvSpPr>
            <p:nvPr/>
          </p:nvSpPr>
          <p:spPr bwMode="auto">
            <a:xfrm flipH="1">
              <a:off x="2640" y="1200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3445" name="Group 197"/>
          <p:cNvGrpSpPr>
            <a:grpSpLocks/>
          </p:cNvGrpSpPr>
          <p:nvPr/>
        </p:nvGrpSpPr>
        <p:grpSpPr bwMode="auto">
          <a:xfrm>
            <a:off x="5401340" y="3449638"/>
            <a:ext cx="2882900" cy="1122362"/>
            <a:chOff x="3648" y="2125"/>
            <a:chExt cx="1816" cy="707"/>
          </a:xfrm>
        </p:grpSpPr>
        <p:grpSp>
          <p:nvGrpSpPr>
            <p:cNvPr id="32815" name="Group 122"/>
            <p:cNvGrpSpPr>
              <a:grpSpLocks/>
            </p:cNvGrpSpPr>
            <p:nvPr/>
          </p:nvGrpSpPr>
          <p:grpSpPr bwMode="auto">
            <a:xfrm>
              <a:off x="4088" y="2125"/>
              <a:ext cx="472" cy="707"/>
              <a:chOff x="922" y="1362"/>
              <a:chExt cx="498" cy="745"/>
            </a:xfrm>
          </p:grpSpPr>
          <p:grpSp>
            <p:nvGrpSpPr>
              <p:cNvPr id="32829" name="Group 123"/>
              <p:cNvGrpSpPr>
                <a:grpSpLocks/>
              </p:cNvGrpSpPr>
              <p:nvPr/>
            </p:nvGrpSpPr>
            <p:grpSpPr bwMode="auto">
              <a:xfrm>
                <a:off x="922" y="1362"/>
                <a:ext cx="498" cy="745"/>
                <a:chOff x="2929" y="1616"/>
                <a:chExt cx="240" cy="360"/>
              </a:xfrm>
            </p:grpSpPr>
            <p:grpSp>
              <p:nvGrpSpPr>
                <p:cNvPr id="32833" name="Group 124"/>
                <p:cNvGrpSpPr>
                  <a:grpSpLocks/>
                </p:cNvGrpSpPr>
                <p:nvPr/>
              </p:nvGrpSpPr>
              <p:grpSpPr bwMode="auto">
                <a:xfrm>
                  <a:off x="2929" y="1640"/>
                  <a:ext cx="240" cy="336"/>
                  <a:chOff x="2929" y="1640"/>
                  <a:chExt cx="240" cy="336"/>
                </a:xfrm>
              </p:grpSpPr>
              <p:sp>
                <p:nvSpPr>
                  <p:cNvPr id="32835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2929" y="1640"/>
                    <a:ext cx="240" cy="192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32836" name="Oval 126"/>
                  <p:cNvSpPr>
                    <a:spLocks noChangeArrowheads="1"/>
                  </p:cNvSpPr>
                  <p:nvPr/>
                </p:nvSpPr>
                <p:spPr bwMode="auto">
                  <a:xfrm>
                    <a:off x="2953" y="1760"/>
                    <a:ext cx="216" cy="216"/>
                  </a:xfrm>
                  <a:prstGeom prst="ellipse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</p:grpSp>
            <p:sp>
              <p:nvSpPr>
                <p:cNvPr id="32834" name="Freeform 127"/>
                <p:cNvSpPr>
                  <a:spLocks/>
                </p:cNvSpPr>
                <p:nvPr/>
              </p:nvSpPr>
              <p:spPr bwMode="auto">
                <a:xfrm>
                  <a:off x="3025" y="1616"/>
                  <a:ext cx="48" cy="48"/>
                </a:xfrm>
                <a:custGeom>
                  <a:avLst/>
                  <a:gdLst>
                    <a:gd name="T0" fmla="*/ 48 w 48"/>
                    <a:gd name="T1" fmla="*/ 24 h 48"/>
                    <a:gd name="T2" fmla="*/ 0 w 48"/>
                    <a:gd name="T3" fmla="*/ 0 h 48"/>
                    <a:gd name="T4" fmla="*/ 0 w 48"/>
                    <a:gd name="T5" fmla="*/ 48 h 48"/>
                    <a:gd name="T6" fmla="*/ 48 w 48"/>
                    <a:gd name="T7" fmla="*/ 24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32830" name="Rectangle 128"/>
              <p:cNvSpPr>
                <a:spLocks noChangeArrowheads="1"/>
              </p:cNvSpPr>
              <p:nvPr/>
            </p:nvSpPr>
            <p:spPr bwMode="auto">
              <a:xfrm>
                <a:off x="1122" y="1734"/>
                <a:ext cx="211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32831" name="Rectangle 129"/>
              <p:cNvSpPr>
                <a:spLocks noChangeArrowheads="1"/>
              </p:cNvSpPr>
              <p:nvPr/>
            </p:nvSpPr>
            <p:spPr bwMode="auto">
              <a:xfrm>
                <a:off x="1118" y="1804"/>
                <a:ext cx="170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>
                    <a:solidFill>
                      <a:srgbClr val="000000"/>
                    </a:solidFill>
                  </a:rPr>
                  <a:t>13</a:t>
                </a:r>
                <a:endParaRPr lang="it-IT" altLang="it-IT" sz="2400"/>
              </a:p>
            </p:txBody>
          </p:sp>
          <p:sp>
            <p:nvSpPr>
              <p:cNvPr id="32832" name="Rectangle 130"/>
              <p:cNvSpPr>
                <a:spLocks noChangeArrowheads="1"/>
              </p:cNvSpPr>
              <p:nvPr/>
            </p:nvSpPr>
            <p:spPr bwMode="auto">
              <a:xfrm>
                <a:off x="1056" y="1490"/>
                <a:ext cx="28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>
                    <a:solidFill>
                      <a:srgbClr val="000000"/>
                    </a:solidFill>
                  </a:rPr>
                  <a:t>0</a:t>
                </a:r>
                <a:endParaRPr lang="it-IT" altLang="it-IT" sz="2000"/>
              </a:p>
            </p:txBody>
          </p:sp>
        </p:grpSp>
        <p:grpSp>
          <p:nvGrpSpPr>
            <p:cNvPr id="32816" name="Group 131"/>
            <p:cNvGrpSpPr>
              <a:grpSpLocks/>
            </p:cNvGrpSpPr>
            <p:nvPr/>
          </p:nvGrpSpPr>
          <p:grpSpPr bwMode="auto">
            <a:xfrm>
              <a:off x="4992" y="2125"/>
              <a:ext cx="472" cy="707"/>
              <a:chOff x="922" y="1362"/>
              <a:chExt cx="498" cy="745"/>
            </a:xfrm>
          </p:grpSpPr>
          <p:grpSp>
            <p:nvGrpSpPr>
              <p:cNvPr id="32821" name="Group 132"/>
              <p:cNvGrpSpPr>
                <a:grpSpLocks/>
              </p:cNvGrpSpPr>
              <p:nvPr/>
            </p:nvGrpSpPr>
            <p:grpSpPr bwMode="auto">
              <a:xfrm>
                <a:off x="922" y="1362"/>
                <a:ext cx="498" cy="745"/>
                <a:chOff x="2929" y="1616"/>
                <a:chExt cx="240" cy="360"/>
              </a:xfrm>
            </p:grpSpPr>
            <p:grpSp>
              <p:nvGrpSpPr>
                <p:cNvPr id="32825" name="Group 133"/>
                <p:cNvGrpSpPr>
                  <a:grpSpLocks/>
                </p:cNvGrpSpPr>
                <p:nvPr/>
              </p:nvGrpSpPr>
              <p:grpSpPr bwMode="auto">
                <a:xfrm>
                  <a:off x="2929" y="1640"/>
                  <a:ext cx="240" cy="336"/>
                  <a:chOff x="2929" y="1640"/>
                  <a:chExt cx="240" cy="336"/>
                </a:xfrm>
              </p:grpSpPr>
              <p:sp>
                <p:nvSpPr>
                  <p:cNvPr id="32827" name="Oval 134"/>
                  <p:cNvSpPr>
                    <a:spLocks noChangeArrowheads="1"/>
                  </p:cNvSpPr>
                  <p:nvPr/>
                </p:nvSpPr>
                <p:spPr bwMode="auto">
                  <a:xfrm>
                    <a:off x="2929" y="1640"/>
                    <a:ext cx="240" cy="192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32828" name="Oval 135"/>
                  <p:cNvSpPr>
                    <a:spLocks noChangeArrowheads="1"/>
                  </p:cNvSpPr>
                  <p:nvPr/>
                </p:nvSpPr>
                <p:spPr bwMode="auto">
                  <a:xfrm>
                    <a:off x="2953" y="1760"/>
                    <a:ext cx="216" cy="216"/>
                  </a:xfrm>
                  <a:prstGeom prst="ellipse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</p:grpSp>
            <p:sp>
              <p:nvSpPr>
                <p:cNvPr id="32826" name="Freeform 136"/>
                <p:cNvSpPr>
                  <a:spLocks/>
                </p:cNvSpPr>
                <p:nvPr/>
              </p:nvSpPr>
              <p:spPr bwMode="auto">
                <a:xfrm>
                  <a:off x="3025" y="1616"/>
                  <a:ext cx="48" cy="48"/>
                </a:xfrm>
                <a:custGeom>
                  <a:avLst/>
                  <a:gdLst>
                    <a:gd name="T0" fmla="*/ 48 w 48"/>
                    <a:gd name="T1" fmla="*/ 24 h 48"/>
                    <a:gd name="T2" fmla="*/ 0 w 48"/>
                    <a:gd name="T3" fmla="*/ 0 h 48"/>
                    <a:gd name="T4" fmla="*/ 0 w 48"/>
                    <a:gd name="T5" fmla="*/ 48 h 48"/>
                    <a:gd name="T6" fmla="*/ 48 w 48"/>
                    <a:gd name="T7" fmla="*/ 24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32822" name="Rectangle 137"/>
              <p:cNvSpPr>
                <a:spLocks noChangeArrowheads="1"/>
              </p:cNvSpPr>
              <p:nvPr/>
            </p:nvSpPr>
            <p:spPr bwMode="auto">
              <a:xfrm>
                <a:off x="1122" y="1734"/>
                <a:ext cx="211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32823" name="Rectangle 138"/>
              <p:cNvSpPr>
                <a:spLocks noChangeArrowheads="1"/>
              </p:cNvSpPr>
              <p:nvPr/>
            </p:nvSpPr>
            <p:spPr bwMode="auto">
              <a:xfrm>
                <a:off x="1118" y="1804"/>
                <a:ext cx="170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>
                    <a:solidFill>
                      <a:srgbClr val="000000"/>
                    </a:solidFill>
                  </a:rPr>
                  <a:t>12</a:t>
                </a:r>
                <a:endParaRPr lang="it-IT" altLang="it-IT" sz="2400"/>
              </a:p>
            </p:txBody>
          </p:sp>
          <p:sp>
            <p:nvSpPr>
              <p:cNvPr id="32824" name="Rectangle 139"/>
              <p:cNvSpPr>
                <a:spLocks noChangeArrowheads="1"/>
              </p:cNvSpPr>
              <p:nvPr/>
            </p:nvSpPr>
            <p:spPr bwMode="auto">
              <a:xfrm>
                <a:off x="1056" y="1490"/>
                <a:ext cx="28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>
                    <a:solidFill>
                      <a:srgbClr val="000000"/>
                    </a:solidFill>
                  </a:rPr>
                  <a:t>0</a:t>
                </a:r>
                <a:endParaRPr lang="it-IT" altLang="it-IT" sz="2000"/>
              </a:p>
            </p:txBody>
          </p:sp>
        </p:grpSp>
        <p:sp>
          <p:nvSpPr>
            <p:cNvPr id="32817" name="Text Box 179"/>
            <p:cNvSpPr txBox="1">
              <a:spLocks noChangeArrowheads="1"/>
            </p:cNvSpPr>
            <p:nvPr/>
          </p:nvSpPr>
          <p:spPr bwMode="auto">
            <a:xfrm>
              <a:off x="3888" y="2352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1</a:t>
              </a:r>
              <a:endParaRPr lang="it-IT" altLang="it-IT" sz="2400"/>
            </a:p>
          </p:txBody>
        </p:sp>
        <p:sp>
          <p:nvSpPr>
            <p:cNvPr id="32818" name="Text Box 180"/>
            <p:cNvSpPr txBox="1">
              <a:spLocks noChangeArrowheads="1"/>
            </p:cNvSpPr>
            <p:nvPr/>
          </p:nvSpPr>
          <p:spPr bwMode="auto">
            <a:xfrm>
              <a:off x="4752" y="2352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1</a:t>
              </a:r>
              <a:endParaRPr lang="it-IT" altLang="it-IT" sz="2400"/>
            </a:p>
          </p:txBody>
        </p:sp>
        <p:sp>
          <p:nvSpPr>
            <p:cNvPr id="32819" name="Line 195"/>
            <p:cNvSpPr>
              <a:spLocks noChangeShapeType="1"/>
            </p:cNvSpPr>
            <p:nvPr/>
          </p:nvSpPr>
          <p:spPr bwMode="auto">
            <a:xfrm flipH="1">
              <a:off x="4560" y="259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820" name="Line 196"/>
            <p:cNvSpPr>
              <a:spLocks noChangeShapeType="1"/>
            </p:cNvSpPr>
            <p:nvPr/>
          </p:nvSpPr>
          <p:spPr bwMode="auto">
            <a:xfrm flipH="1">
              <a:off x="3648" y="259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3448" name="Group 200"/>
          <p:cNvGrpSpPr>
            <a:grpSpLocks/>
          </p:cNvGrpSpPr>
          <p:nvPr/>
        </p:nvGrpSpPr>
        <p:grpSpPr bwMode="auto">
          <a:xfrm>
            <a:off x="3801140" y="5659438"/>
            <a:ext cx="4495800" cy="1122362"/>
            <a:chOff x="2640" y="3517"/>
            <a:chExt cx="2832" cy="707"/>
          </a:xfrm>
        </p:grpSpPr>
        <p:grpSp>
          <p:nvGrpSpPr>
            <p:cNvPr id="32793" name="Group 140"/>
            <p:cNvGrpSpPr>
              <a:grpSpLocks/>
            </p:cNvGrpSpPr>
            <p:nvPr/>
          </p:nvGrpSpPr>
          <p:grpSpPr bwMode="auto">
            <a:xfrm>
              <a:off x="4080" y="3517"/>
              <a:ext cx="472" cy="707"/>
              <a:chOff x="922" y="1362"/>
              <a:chExt cx="498" cy="745"/>
            </a:xfrm>
          </p:grpSpPr>
          <p:grpSp>
            <p:nvGrpSpPr>
              <p:cNvPr id="32807" name="Group 141"/>
              <p:cNvGrpSpPr>
                <a:grpSpLocks/>
              </p:cNvGrpSpPr>
              <p:nvPr/>
            </p:nvGrpSpPr>
            <p:grpSpPr bwMode="auto">
              <a:xfrm>
                <a:off x="922" y="1362"/>
                <a:ext cx="498" cy="745"/>
                <a:chOff x="2929" y="1616"/>
                <a:chExt cx="240" cy="360"/>
              </a:xfrm>
            </p:grpSpPr>
            <p:grpSp>
              <p:nvGrpSpPr>
                <p:cNvPr id="32811" name="Group 142"/>
                <p:cNvGrpSpPr>
                  <a:grpSpLocks/>
                </p:cNvGrpSpPr>
                <p:nvPr/>
              </p:nvGrpSpPr>
              <p:grpSpPr bwMode="auto">
                <a:xfrm>
                  <a:off x="2929" y="1640"/>
                  <a:ext cx="240" cy="336"/>
                  <a:chOff x="2929" y="1640"/>
                  <a:chExt cx="240" cy="336"/>
                </a:xfrm>
              </p:grpSpPr>
              <p:sp>
                <p:nvSpPr>
                  <p:cNvPr id="32813" name="Oval 143"/>
                  <p:cNvSpPr>
                    <a:spLocks noChangeArrowheads="1"/>
                  </p:cNvSpPr>
                  <p:nvPr/>
                </p:nvSpPr>
                <p:spPr bwMode="auto">
                  <a:xfrm>
                    <a:off x="2929" y="1640"/>
                    <a:ext cx="240" cy="192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32814" name="Oval 144"/>
                  <p:cNvSpPr>
                    <a:spLocks noChangeArrowheads="1"/>
                  </p:cNvSpPr>
                  <p:nvPr/>
                </p:nvSpPr>
                <p:spPr bwMode="auto">
                  <a:xfrm>
                    <a:off x="2953" y="1760"/>
                    <a:ext cx="216" cy="216"/>
                  </a:xfrm>
                  <a:prstGeom prst="ellipse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</p:grpSp>
            <p:sp>
              <p:nvSpPr>
                <p:cNvPr id="32812" name="Freeform 145"/>
                <p:cNvSpPr>
                  <a:spLocks/>
                </p:cNvSpPr>
                <p:nvPr/>
              </p:nvSpPr>
              <p:spPr bwMode="auto">
                <a:xfrm>
                  <a:off x="3025" y="1616"/>
                  <a:ext cx="48" cy="48"/>
                </a:xfrm>
                <a:custGeom>
                  <a:avLst/>
                  <a:gdLst>
                    <a:gd name="T0" fmla="*/ 48 w 48"/>
                    <a:gd name="T1" fmla="*/ 24 h 48"/>
                    <a:gd name="T2" fmla="*/ 0 w 48"/>
                    <a:gd name="T3" fmla="*/ 0 h 48"/>
                    <a:gd name="T4" fmla="*/ 0 w 48"/>
                    <a:gd name="T5" fmla="*/ 48 h 48"/>
                    <a:gd name="T6" fmla="*/ 48 w 48"/>
                    <a:gd name="T7" fmla="*/ 24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32808" name="Rectangle 146"/>
              <p:cNvSpPr>
                <a:spLocks noChangeArrowheads="1"/>
              </p:cNvSpPr>
              <p:nvPr/>
            </p:nvSpPr>
            <p:spPr bwMode="auto">
              <a:xfrm>
                <a:off x="1122" y="1734"/>
                <a:ext cx="211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32809" name="Rectangle 147"/>
              <p:cNvSpPr>
                <a:spLocks noChangeArrowheads="1"/>
              </p:cNvSpPr>
              <p:nvPr/>
            </p:nvSpPr>
            <p:spPr bwMode="auto">
              <a:xfrm>
                <a:off x="1123" y="1804"/>
                <a:ext cx="161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>
                    <a:solidFill>
                      <a:srgbClr val="000000"/>
                    </a:solidFill>
                  </a:rPr>
                  <a:t>11</a:t>
                </a:r>
                <a:endParaRPr lang="it-IT" altLang="it-IT" sz="2400"/>
              </a:p>
            </p:txBody>
          </p:sp>
          <p:sp>
            <p:nvSpPr>
              <p:cNvPr id="32810" name="Rectangle 148"/>
              <p:cNvSpPr>
                <a:spLocks noChangeArrowheads="1"/>
              </p:cNvSpPr>
              <p:nvPr/>
            </p:nvSpPr>
            <p:spPr bwMode="auto">
              <a:xfrm>
                <a:off x="1056" y="1490"/>
                <a:ext cx="28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>
                    <a:solidFill>
                      <a:srgbClr val="000000"/>
                    </a:solidFill>
                  </a:rPr>
                  <a:t>0</a:t>
                </a:r>
                <a:endParaRPr lang="it-IT" altLang="it-IT" sz="2000"/>
              </a:p>
            </p:txBody>
          </p:sp>
        </p:grpSp>
        <p:grpSp>
          <p:nvGrpSpPr>
            <p:cNvPr id="32794" name="Group 149"/>
            <p:cNvGrpSpPr>
              <a:grpSpLocks/>
            </p:cNvGrpSpPr>
            <p:nvPr/>
          </p:nvGrpSpPr>
          <p:grpSpPr bwMode="auto">
            <a:xfrm>
              <a:off x="5000" y="3517"/>
              <a:ext cx="472" cy="707"/>
              <a:chOff x="922" y="1362"/>
              <a:chExt cx="498" cy="745"/>
            </a:xfrm>
          </p:grpSpPr>
          <p:grpSp>
            <p:nvGrpSpPr>
              <p:cNvPr id="32799" name="Group 150"/>
              <p:cNvGrpSpPr>
                <a:grpSpLocks/>
              </p:cNvGrpSpPr>
              <p:nvPr/>
            </p:nvGrpSpPr>
            <p:grpSpPr bwMode="auto">
              <a:xfrm>
                <a:off x="922" y="1362"/>
                <a:ext cx="498" cy="745"/>
                <a:chOff x="2929" y="1616"/>
                <a:chExt cx="240" cy="360"/>
              </a:xfrm>
            </p:grpSpPr>
            <p:grpSp>
              <p:nvGrpSpPr>
                <p:cNvPr id="32803" name="Group 151"/>
                <p:cNvGrpSpPr>
                  <a:grpSpLocks/>
                </p:cNvGrpSpPr>
                <p:nvPr/>
              </p:nvGrpSpPr>
              <p:grpSpPr bwMode="auto">
                <a:xfrm>
                  <a:off x="2929" y="1640"/>
                  <a:ext cx="240" cy="336"/>
                  <a:chOff x="2929" y="1640"/>
                  <a:chExt cx="240" cy="336"/>
                </a:xfrm>
              </p:grpSpPr>
              <p:sp>
                <p:nvSpPr>
                  <p:cNvPr id="32805" name="Oval 152"/>
                  <p:cNvSpPr>
                    <a:spLocks noChangeArrowheads="1"/>
                  </p:cNvSpPr>
                  <p:nvPr/>
                </p:nvSpPr>
                <p:spPr bwMode="auto">
                  <a:xfrm>
                    <a:off x="2929" y="1640"/>
                    <a:ext cx="240" cy="192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  <p:sp>
                <p:nvSpPr>
                  <p:cNvPr id="32806" name="Oval 153"/>
                  <p:cNvSpPr>
                    <a:spLocks noChangeArrowheads="1"/>
                  </p:cNvSpPr>
                  <p:nvPr/>
                </p:nvSpPr>
                <p:spPr bwMode="auto">
                  <a:xfrm>
                    <a:off x="2953" y="1760"/>
                    <a:ext cx="216" cy="216"/>
                  </a:xfrm>
                  <a:prstGeom prst="ellipse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</p:grpSp>
            <p:sp>
              <p:nvSpPr>
                <p:cNvPr id="32804" name="Freeform 154"/>
                <p:cNvSpPr>
                  <a:spLocks/>
                </p:cNvSpPr>
                <p:nvPr/>
              </p:nvSpPr>
              <p:spPr bwMode="auto">
                <a:xfrm>
                  <a:off x="3025" y="1616"/>
                  <a:ext cx="48" cy="48"/>
                </a:xfrm>
                <a:custGeom>
                  <a:avLst/>
                  <a:gdLst>
                    <a:gd name="T0" fmla="*/ 48 w 48"/>
                    <a:gd name="T1" fmla="*/ 24 h 48"/>
                    <a:gd name="T2" fmla="*/ 0 w 48"/>
                    <a:gd name="T3" fmla="*/ 0 h 48"/>
                    <a:gd name="T4" fmla="*/ 0 w 48"/>
                    <a:gd name="T5" fmla="*/ 48 h 48"/>
                    <a:gd name="T6" fmla="*/ 48 w 48"/>
                    <a:gd name="T7" fmla="*/ 24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0" y="0"/>
                      </a:lnTo>
                      <a:lnTo>
                        <a:pt x="0" y="48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32800" name="Rectangle 155"/>
              <p:cNvSpPr>
                <a:spLocks noChangeArrowheads="1"/>
              </p:cNvSpPr>
              <p:nvPr/>
            </p:nvSpPr>
            <p:spPr bwMode="auto">
              <a:xfrm>
                <a:off x="1122" y="1734"/>
                <a:ext cx="211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32801" name="Rectangle 156"/>
              <p:cNvSpPr>
                <a:spLocks noChangeArrowheads="1"/>
              </p:cNvSpPr>
              <p:nvPr/>
            </p:nvSpPr>
            <p:spPr bwMode="auto">
              <a:xfrm>
                <a:off x="1118" y="1804"/>
                <a:ext cx="170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>
                    <a:solidFill>
                      <a:srgbClr val="000000"/>
                    </a:solidFill>
                  </a:rPr>
                  <a:t>10</a:t>
                </a:r>
                <a:endParaRPr lang="it-IT" altLang="it-IT" sz="2400"/>
              </a:p>
            </p:txBody>
          </p:sp>
          <p:sp>
            <p:nvSpPr>
              <p:cNvPr id="32802" name="Rectangle 157"/>
              <p:cNvSpPr>
                <a:spLocks noChangeArrowheads="1"/>
              </p:cNvSpPr>
              <p:nvPr/>
            </p:nvSpPr>
            <p:spPr bwMode="auto">
              <a:xfrm>
                <a:off x="1056" y="1490"/>
                <a:ext cx="28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>
                    <a:solidFill>
                      <a:srgbClr val="000000"/>
                    </a:solidFill>
                  </a:rPr>
                  <a:t>0</a:t>
                </a:r>
                <a:endParaRPr lang="it-IT" altLang="it-IT" sz="2000"/>
              </a:p>
            </p:txBody>
          </p:sp>
        </p:grpSp>
        <p:sp>
          <p:nvSpPr>
            <p:cNvPr id="32795" name="Text Box 181"/>
            <p:cNvSpPr txBox="1">
              <a:spLocks noChangeArrowheads="1"/>
            </p:cNvSpPr>
            <p:nvPr/>
          </p:nvSpPr>
          <p:spPr bwMode="auto">
            <a:xfrm>
              <a:off x="4752" y="3744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1</a:t>
              </a:r>
              <a:endParaRPr lang="it-IT" altLang="it-IT" sz="2400"/>
            </a:p>
          </p:txBody>
        </p:sp>
        <p:sp>
          <p:nvSpPr>
            <p:cNvPr id="32796" name="Text Box 182"/>
            <p:cNvSpPr txBox="1">
              <a:spLocks noChangeArrowheads="1"/>
            </p:cNvSpPr>
            <p:nvPr/>
          </p:nvSpPr>
          <p:spPr bwMode="auto">
            <a:xfrm>
              <a:off x="3840" y="3792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1</a:t>
              </a:r>
              <a:endParaRPr lang="it-IT" altLang="it-IT" sz="2400"/>
            </a:p>
          </p:txBody>
        </p:sp>
        <p:sp>
          <p:nvSpPr>
            <p:cNvPr id="32797" name="Line 198"/>
            <p:cNvSpPr>
              <a:spLocks noChangeShapeType="1"/>
            </p:cNvSpPr>
            <p:nvPr/>
          </p:nvSpPr>
          <p:spPr bwMode="auto">
            <a:xfrm flipH="1">
              <a:off x="4560" y="403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798" name="Line 199"/>
            <p:cNvSpPr>
              <a:spLocks noChangeShapeType="1"/>
            </p:cNvSpPr>
            <p:nvPr/>
          </p:nvSpPr>
          <p:spPr bwMode="auto">
            <a:xfrm flipH="1">
              <a:off x="2640" y="4032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3450" name="Group 202"/>
          <p:cNvGrpSpPr>
            <a:grpSpLocks/>
          </p:cNvGrpSpPr>
          <p:nvPr/>
        </p:nvGrpSpPr>
        <p:grpSpPr bwMode="auto">
          <a:xfrm>
            <a:off x="740441" y="3105150"/>
            <a:ext cx="612775" cy="1098550"/>
            <a:chOff x="712" y="1908"/>
            <a:chExt cx="386" cy="692"/>
          </a:xfrm>
        </p:grpSpPr>
        <p:cxnSp>
          <p:nvCxnSpPr>
            <p:cNvPr id="32791" name="AutoShape 167"/>
            <p:cNvCxnSpPr>
              <a:cxnSpLocks noChangeShapeType="1"/>
              <a:stCxn id="32869" idx="6"/>
              <a:endCxn id="32965" idx="5"/>
            </p:cNvCxnSpPr>
            <p:nvPr/>
          </p:nvCxnSpPr>
          <p:spPr bwMode="auto">
            <a:xfrm flipV="1">
              <a:off x="712" y="1908"/>
              <a:ext cx="211" cy="69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92" name="Text Box 201"/>
            <p:cNvSpPr txBox="1">
              <a:spLocks noChangeArrowheads="1"/>
            </p:cNvSpPr>
            <p:nvPr/>
          </p:nvSpPr>
          <p:spPr bwMode="auto">
            <a:xfrm>
              <a:off x="902" y="2073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1</a:t>
              </a:r>
            </a:p>
          </p:txBody>
        </p:sp>
      </p:grpSp>
      <p:sp>
        <p:nvSpPr>
          <p:cNvPr id="53451" name="AutoShape 203"/>
          <p:cNvSpPr>
            <a:spLocks noChangeArrowheads="1"/>
          </p:cNvSpPr>
          <p:nvPr/>
        </p:nvSpPr>
        <p:spPr bwMode="auto">
          <a:xfrm>
            <a:off x="1210340" y="3581400"/>
            <a:ext cx="2971800" cy="1219200"/>
          </a:xfrm>
          <a:prstGeom prst="ribbon2">
            <a:avLst>
              <a:gd name="adj1" fmla="val 12500"/>
              <a:gd name="adj2" fmla="val 71370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/>
              <a:t>Contatore BCD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/>
              <a:t>con ENABLE</a:t>
            </a:r>
          </a:p>
        </p:txBody>
      </p:sp>
      <p:grpSp>
        <p:nvGrpSpPr>
          <p:cNvPr id="53454" name="Group 206"/>
          <p:cNvGrpSpPr>
            <a:grpSpLocks/>
          </p:cNvGrpSpPr>
          <p:nvPr/>
        </p:nvGrpSpPr>
        <p:grpSpPr bwMode="auto">
          <a:xfrm>
            <a:off x="5477540" y="1066800"/>
            <a:ext cx="3200400" cy="5791200"/>
            <a:chOff x="3696" y="624"/>
            <a:chExt cx="2016" cy="3648"/>
          </a:xfrm>
        </p:grpSpPr>
        <p:sp>
          <p:nvSpPr>
            <p:cNvPr id="32789" name="AutoShape 204"/>
            <p:cNvSpPr>
              <a:spLocks noChangeArrowheads="1"/>
            </p:cNvSpPr>
            <p:nvPr/>
          </p:nvSpPr>
          <p:spPr bwMode="auto">
            <a:xfrm>
              <a:off x="3696" y="624"/>
              <a:ext cx="2016" cy="3648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32790" name="Text Box 205"/>
            <p:cNvSpPr txBox="1">
              <a:spLocks noChangeArrowheads="1"/>
            </p:cNvSpPr>
            <p:nvPr/>
          </p:nvSpPr>
          <p:spPr bwMode="auto">
            <a:xfrm>
              <a:off x="3865" y="1610"/>
              <a:ext cx="174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solidFill>
                    <a:srgbClr val="FF3300"/>
                  </a:solidFill>
                </a:rPr>
                <a:t>e con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b="1" dirty="0" err="1">
                  <a:solidFill>
                    <a:srgbClr val="FF3300"/>
                  </a:solidFill>
                </a:rPr>
                <a:t>autoinizializzazione</a:t>
              </a:r>
              <a:endParaRPr lang="it-IT" altLang="it-IT" sz="2400" dirty="0"/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9531220" y="2755266"/>
            <a:ext cx="20873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Quale sarà la sua struttura?</a:t>
            </a:r>
          </a:p>
        </p:txBody>
      </p:sp>
    </p:spTree>
    <p:extLst>
      <p:ext uri="{BB962C8B-B14F-4D97-AF65-F5344CB8AC3E}">
        <p14:creationId xmlns:p14="http://schemas.microsoft.com/office/powerpoint/2010/main" val="203842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34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34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34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3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3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53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53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53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53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53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3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MBALZ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3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MBALZ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53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MBALZ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5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1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MODIFICHIAMO ORA IL CODICE DEGLI STATI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48024" y="2325355"/>
            <a:ext cx="7157483" cy="22998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4000" dirty="0"/>
              <a:t>Cerchiamo una codifica con configurazioni consecutive a distanza 1</a:t>
            </a:r>
          </a:p>
        </p:txBody>
      </p:sp>
    </p:spTree>
    <p:extLst>
      <p:ext uri="{BB962C8B-B14F-4D97-AF65-F5344CB8AC3E}">
        <p14:creationId xmlns:p14="http://schemas.microsoft.com/office/powerpoint/2010/main" val="18176523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Esercizio di Analisi (solo rete G) </a:t>
            </a:r>
            <a:r>
              <a:rPr lang="it-IT" dirty="0">
                <a:solidFill>
                  <a:srgbClr val="FF0000"/>
                </a:solidFill>
              </a:rPr>
              <a:t>1/2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233013" y="1978025"/>
            <a:ext cx="86360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07613" y="1978025"/>
            <a:ext cx="371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1800" b="1">
                <a:latin typeface="Verdana" panose="020B0604030504040204" pitchFamily="34" charset="0"/>
              </a:rPr>
              <a:t>D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93388" y="2393950"/>
            <a:ext cx="454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1400" b="1">
                <a:latin typeface="Verdana" panose="020B0604030504040204" pitchFamily="34" charset="0"/>
              </a:rPr>
              <a:t>/Q</a:t>
            </a: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4521938" y="2698750"/>
            <a:ext cx="220663" cy="211138"/>
          </a:xfrm>
          <a:custGeom>
            <a:avLst/>
            <a:gdLst>
              <a:gd name="T0" fmla="*/ 0 w 317"/>
              <a:gd name="T1" fmla="*/ 2147483646 h 136"/>
              <a:gd name="T2" fmla="*/ 2147483646 w 317"/>
              <a:gd name="T3" fmla="*/ 0 h 136"/>
              <a:gd name="T4" fmla="*/ 2147483646 w 317"/>
              <a:gd name="T5" fmla="*/ 2147483646 h 1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7" h="136">
                <a:moveTo>
                  <a:pt x="0" y="136"/>
                </a:moveTo>
                <a:lnTo>
                  <a:pt x="136" y="0"/>
                </a:lnTo>
                <a:lnTo>
                  <a:pt x="317" y="136"/>
                </a:lnTo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721713" y="1978025"/>
            <a:ext cx="86360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721713" y="1978025"/>
            <a:ext cx="371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1800" b="1">
                <a:latin typeface="Verdana" panose="020B0604030504040204" pitchFamily="34" charset="0"/>
              </a:rPr>
              <a:t>D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224951" y="1978025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1800" b="1">
                <a:latin typeface="Verdana" panose="020B0604030504040204" pitchFamily="34" charset="0"/>
              </a:rPr>
              <a:t>Q</a:t>
            </a:r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3009051" y="2698750"/>
            <a:ext cx="215900" cy="215900"/>
          </a:xfrm>
          <a:custGeom>
            <a:avLst/>
            <a:gdLst>
              <a:gd name="T0" fmla="*/ 0 w 317"/>
              <a:gd name="T1" fmla="*/ 2147483646 h 136"/>
              <a:gd name="T2" fmla="*/ 2147483646 w 317"/>
              <a:gd name="T3" fmla="*/ 0 h 136"/>
              <a:gd name="T4" fmla="*/ 2147483646 w 317"/>
              <a:gd name="T5" fmla="*/ 2147483646 h 1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7" h="136">
                <a:moveTo>
                  <a:pt x="0" y="136"/>
                </a:moveTo>
                <a:lnTo>
                  <a:pt x="136" y="0"/>
                </a:lnTo>
                <a:lnTo>
                  <a:pt x="317" y="136"/>
                </a:lnTo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208826" y="1978025"/>
            <a:ext cx="86360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208826" y="1978025"/>
            <a:ext cx="371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1800" b="1">
                <a:latin typeface="Verdana" panose="020B0604030504040204" pitchFamily="34" charset="0"/>
              </a:rPr>
              <a:t>D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773976" y="2028825"/>
            <a:ext cx="331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1400" b="1">
                <a:latin typeface="Verdana" panose="020B0604030504040204" pitchFamily="34" charset="0"/>
              </a:rPr>
              <a:t>Q</a:t>
            </a:r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1424726" y="2698750"/>
            <a:ext cx="215900" cy="215900"/>
          </a:xfrm>
          <a:custGeom>
            <a:avLst/>
            <a:gdLst>
              <a:gd name="T0" fmla="*/ 0 w 317"/>
              <a:gd name="T1" fmla="*/ 2147483646 h 136"/>
              <a:gd name="T2" fmla="*/ 2147483646 w 317"/>
              <a:gd name="T3" fmla="*/ 0 h 136"/>
              <a:gd name="T4" fmla="*/ 2147483646 w 317"/>
              <a:gd name="T5" fmla="*/ 2147483646 h 1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7" h="136">
                <a:moveTo>
                  <a:pt x="0" y="136"/>
                </a:moveTo>
                <a:lnTo>
                  <a:pt x="136" y="0"/>
                </a:lnTo>
                <a:lnTo>
                  <a:pt x="317" y="136"/>
                </a:lnTo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2074013" y="212248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3585313" y="212248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848463" y="1690688"/>
            <a:ext cx="4681538" cy="863600"/>
          </a:xfrm>
          <a:custGeom>
            <a:avLst/>
            <a:gdLst>
              <a:gd name="T0" fmla="*/ 2147483646 w 2949"/>
              <a:gd name="T1" fmla="*/ 2147483646 h 544"/>
              <a:gd name="T2" fmla="*/ 2147483646 w 2949"/>
              <a:gd name="T3" fmla="*/ 2147483646 h 544"/>
              <a:gd name="T4" fmla="*/ 2147483646 w 2949"/>
              <a:gd name="T5" fmla="*/ 0 h 544"/>
              <a:gd name="T6" fmla="*/ 0 w 2949"/>
              <a:gd name="T7" fmla="*/ 0 h 544"/>
              <a:gd name="T8" fmla="*/ 0 w 2949"/>
              <a:gd name="T9" fmla="*/ 2147483646 h 544"/>
              <a:gd name="T10" fmla="*/ 2147483646 w 2949"/>
              <a:gd name="T11" fmla="*/ 2147483646 h 5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49" h="544">
                <a:moveTo>
                  <a:pt x="2677" y="544"/>
                </a:moveTo>
                <a:lnTo>
                  <a:pt x="2949" y="544"/>
                </a:lnTo>
                <a:lnTo>
                  <a:pt x="2949" y="0"/>
                </a:lnTo>
                <a:lnTo>
                  <a:pt x="0" y="0"/>
                </a:lnTo>
                <a:lnTo>
                  <a:pt x="0" y="272"/>
                </a:lnTo>
                <a:lnTo>
                  <a:pt x="227" y="272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815626" y="1970088"/>
            <a:ext cx="331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1400" b="1">
                <a:latin typeface="Verdana" panose="020B0604030504040204" pitchFamily="34" charset="0"/>
              </a:rPr>
              <a:t>Q</a:t>
            </a:r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540488" y="3214688"/>
            <a:ext cx="4103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cxnSp>
        <p:nvCxnSpPr>
          <p:cNvPr id="21" name="AutoShape 24"/>
          <p:cNvCxnSpPr>
            <a:cxnSpLocks noChangeShapeType="1"/>
            <a:stCxn id="20" idx="1"/>
            <a:endCxn id="4" idx="2"/>
          </p:cNvCxnSpPr>
          <p:nvPr/>
        </p:nvCxnSpPr>
        <p:spPr bwMode="auto">
          <a:xfrm flipV="1">
            <a:off x="4644176" y="2914650"/>
            <a:ext cx="20637" cy="300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Line 25"/>
          <p:cNvSpPr>
            <a:spLocks noChangeShapeType="1"/>
          </p:cNvSpPr>
          <p:nvPr/>
        </p:nvSpPr>
        <p:spPr bwMode="auto">
          <a:xfrm flipV="1">
            <a:off x="3102713" y="29146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 flipV="1">
            <a:off x="1532676" y="29146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397613" y="3222625"/>
            <a:ext cx="704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clock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1424726" y="2266950"/>
            <a:ext cx="382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y</a:t>
            </a:r>
            <a:r>
              <a:rPr lang="en-US" altLang="it-IT" sz="1800" baseline="-25000"/>
              <a:t>2</a:t>
            </a:r>
          </a:p>
        </p:txBody>
      </p:sp>
      <p:sp>
        <p:nvSpPr>
          <p:cNvPr id="26" name="Text Box 61"/>
          <p:cNvSpPr txBox="1">
            <a:spLocks noChangeArrowheads="1"/>
          </p:cNvSpPr>
          <p:nvPr/>
        </p:nvSpPr>
        <p:spPr bwMode="auto">
          <a:xfrm>
            <a:off x="1713651" y="2533650"/>
            <a:ext cx="454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1400" b="1">
                <a:latin typeface="Verdana" panose="020B0604030504040204" pitchFamily="34" charset="0"/>
              </a:rPr>
              <a:t>/Q</a:t>
            </a:r>
          </a:p>
        </p:txBody>
      </p:sp>
      <p:sp>
        <p:nvSpPr>
          <p:cNvPr id="27" name="Line 74"/>
          <p:cNvSpPr>
            <a:spLocks noChangeShapeType="1"/>
          </p:cNvSpPr>
          <p:nvPr/>
        </p:nvSpPr>
        <p:spPr bwMode="auto">
          <a:xfrm>
            <a:off x="2074013" y="2698750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" name="Oval 76"/>
          <p:cNvSpPr>
            <a:spLocks noChangeArrowheads="1"/>
          </p:cNvSpPr>
          <p:nvPr/>
        </p:nvSpPr>
        <p:spPr bwMode="auto">
          <a:xfrm>
            <a:off x="5488726" y="2501900"/>
            <a:ext cx="73025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9" name="Text Box 91"/>
          <p:cNvSpPr txBox="1">
            <a:spLocks noChangeArrowheads="1"/>
          </p:cNvSpPr>
          <p:nvPr/>
        </p:nvSpPr>
        <p:spPr bwMode="auto">
          <a:xfrm>
            <a:off x="4377476" y="2266950"/>
            <a:ext cx="382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y</a:t>
            </a:r>
            <a:r>
              <a:rPr lang="en-US" altLang="it-IT" sz="1800" baseline="-25000"/>
              <a:t>0</a:t>
            </a:r>
          </a:p>
        </p:txBody>
      </p:sp>
      <p:sp>
        <p:nvSpPr>
          <p:cNvPr id="30" name="Text Box 91"/>
          <p:cNvSpPr txBox="1">
            <a:spLocks noChangeArrowheads="1"/>
          </p:cNvSpPr>
          <p:nvPr/>
        </p:nvSpPr>
        <p:spPr bwMode="auto">
          <a:xfrm>
            <a:off x="2961426" y="2317750"/>
            <a:ext cx="384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y</a:t>
            </a:r>
            <a:r>
              <a:rPr lang="en-US" altLang="it-IT" sz="1800" baseline="-25000"/>
              <a:t>1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6542993" y="1813223"/>
            <a:ext cx="9460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Y2 = /y0</a:t>
            </a:r>
          </a:p>
          <a:p>
            <a:r>
              <a:rPr lang="it-IT" dirty="0"/>
              <a:t>Y1 = y2</a:t>
            </a:r>
          </a:p>
          <a:p>
            <a:r>
              <a:rPr lang="it-IT" dirty="0"/>
              <a:t>Y0 = y1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8502078" y="1813223"/>
            <a:ext cx="3142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Questa è la funzione G</a:t>
            </a:r>
          </a:p>
          <a:p>
            <a:r>
              <a:rPr lang="it-IT" dirty="0"/>
              <a:t>di un contatore denominato contatore Johnson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208826" y="4078288"/>
            <a:ext cx="8786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sz="2000" dirty="0"/>
              <a:t>Con questa rete G si genera una sequenza di configurazioni binarie di 3 bit in cui cambia una sola variabile alla volta (vedi prossima slide)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sz="2000" dirty="0"/>
              <a:t>Quindi, se necessario,  la Funzione F  potrà essere progettata in modo da non presentare alee statiche</a:t>
            </a:r>
          </a:p>
        </p:txBody>
      </p:sp>
      <p:sp>
        <p:nvSpPr>
          <p:cNvPr id="32" name="Rettangolo 31"/>
          <p:cNvSpPr/>
          <p:nvPr/>
        </p:nvSpPr>
        <p:spPr>
          <a:xfrm>
            <a:off x="278591" y="6234549"/>
            <a:ext cx="574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>
                <a:solidFill>
                  <a:srgbClr val="FF0000"/>
                </a:solidFill>
              </a:rPr>
              <a:t>Il reset asincrono (segnale di inizializzazione) non è indicato</a:t>
            </a:r>
          </a:p>
        </p:txBody>
      </p:sp>
    </p:spTree>
    <p:extLst>
      <p:ext uri="{BB962C8B-B14F-4D97-AF65-F5344CB8AC3E}">
        <p14:creationId xmlns:p14="http://schemas.microsoft.com/office/powerpoint/2010/main" val="269110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8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2102755" y="146312"/>
            <a:ext cx="9390857" cy="685800"/>
          </a:xfrm>
        </p:spPr>
        <p:txBody>
          <a:bodyPr>
            <a:noAutofit/>
          </a:bodyPr>
          <a:lstStyle/>
          <a:p>
            <a:r>
              <a:rPr lang="it-IT" altLang="it-IT" sz="2400" dirty="0"/>
              <a:t>Controllo della dinamica del semaforo con ingressi esterni:</a:t>
            </a:r>
            <a:br>
              <a:rPr lang="it-IT" altLang="it-IT" sz="2400" dirty="0"/>
            </a:br>
            <a:r>
              <a:rPr lang="it-IT" altLang="it-IT" sz="2400" dirty="0"/>
              <a:t> </a:t>
            </a:r>
            <a:r>
              <a:rPr lang="it-IT" altLang="it-IT" sz="2400" dirty="0">
                <a:solidFill>
                  <a:srgbClr val="FF0000"/>
                </a:solidFill>
              </a:rPr>
              <a:t>l’ingresso di </a:t>
            </a:r>
            <a:r>
              <a:rPr lang="it-IT" altLang="it-IT" sz="2400" dirty="0" err="1">
                <a:solidFill>
                  <a:srgbClr val="FF0000"/>
                </a:solidFill>
              </a:rPr>
              <a:t>enable</a:t>
            </a:r>
            <a:endParaRPr lang="it-IT" altLang="it-IT" sz="2400" dirty="0">
              <a:solidFill>
                <a:srgbClr val="FF0000"/>
              </a:solidFill>
            </a:endParaRPr>
          </a:p>
        </p:txBody>
      </p:sp>
      <p:sp>
        <p:nvSpPr>
          <p:cNvPr id="63494" name="Text Box 18"/>
          <p:cNvSpPr txBox="1">
            <a:spLocks noChangeArrowheads="1"/>
          </p:cNvSpPr>
          <p:nvPr/>
        </p:nvSpPr>
        <p:spPr bwMode="auto">
          <a:xfrm>
            <a:off x="325074" y="4344683"/>
            <a:ext cx="650448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190500" defTabSz="762000">
              <a:spcBef>
                <a:spcPct val="20000"/>
              </a:spcBef>
              <a:buChar char="•"/>
              <a:defRPr sz="28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4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indent="0">
              <a:spcBef>
                <a:spcPts val="600"/>
              </a:spcBef>
              <a:buNone/>
            </a:pPr>
            <a:r>
              <a:rPr lang="it-IT" alt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Abbiamo aggiunto un ingresso x</a:t>
            </a:r>
            <a:r>
              <a:rPr lang="it-IT" altLang="it-IT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it-IT" alt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che agisca come segue: </a:t>
            </a:r>
          </a:p>
          <a:p>
            <a:pPr marL="271463" indent="-1841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altLang="it-IT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 in corrispondenza del fronte positivo del clock </a:t>
            </a:r>
            <a:r>
              <a:rPr lang="it-IT" alt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si ha x</a:t>
            </a:r>
            <a:r>
              <a:rPr lang="it-IT" altLang="it-IT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it-IT" alt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=1, la rete va nello stato  previsto dal contatore free-</a:t>
            </a:r>
            <a:r>
              <a:rPr lang="it-IT" alt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running</a:t>
            </a:r>
            <a:endParaRPr lang="it-IT" alt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1463" indent="-1841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alt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in corrispondenza del fronte positivo del clock</a:t>
            </a:r>
            <a:r>
              <a:rPr lang="it-IT" alt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si ha x</a:t>
            </a:r>
            <a:r>
              <a:rPr lang="it-IT" altLang="it-IT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it-IT" alt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= 0, allora Il semaforo resta nello stesso stato (SF=SP se x</a:t>
            </a:r>
            <a:r>
              <a:rPr lang="it-IT" altLang="it-IT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it-IT" alt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=0)</a:t>
            </a:r>
          </a:p>
        </p:txBody>
      </p:sp>
      <p:grpSp>
        <p:nvGrpSpPr>
          <p:cNvPr id="63495" name="Group 19"/>
          <p:cNvGrpSpPr>
            <a:grpSpLocks/>
          </p:cNvGrpSpPr>
          <p:nvPr/>
        </p:nvGrpSpPr>
        <p:grpSpPr bwMode="auto">
          <a:xfrm>
            <a:off x="2083139" y="923314"/>
            <a:ext cx="6553200" cy="1144588"/>
            <a:chOff x="1344" y="623"/>
            <a:chExt cx="4128" cy="721"/>
          </a:xfrm>
        </p:grpSpPr>
        <p:sp>
          <p:nvSpPr>
            <p:cNvPr id="63549" name="Line 20"/>
            <p:cNvSpPr>
              <a:spLocks noChangeShapeType="1"/>
            </p:cNvSpPr>
            <p:nvPr/>
          </p:nvSpPr>
          <p:spPr bwMode="auto">
            <a:xfrm>
              <a:off x="1344" y="919"/>
              <a:ext cx="41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50" name="Text Box 21"/>
            <p:cNvSpPr txBox="1">
              <a:spLocks noChangeArrowheads="1"/>
            </p:cNvSpPr>
            <p:nvPr/>
          </p:nvSpPr>
          <p:spPr bwMode="auto">
            <a:xfrm>
              <a:off x="5202" y="911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t</a:t>
              </a:r>
              <a:endParaRPr lang="it-IT" altLang="it-IT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551" name="Rectangle 22"/>
            <p:cNvSpPr>
              <a:spLocks noChangeArrowheads="1"/>
            </p:cNvSpPr>
            <p:nvPr/>
          </p:nvSpPr>
          <p:spPr bwMode="auto">
            <a:xfrm>
              <a:off x="1714" y="623"/>
              <a:ext cx="1074" cy="296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solidFill>
                    <a:schemeClr val="bg1"/>
                  </a:solidFill>
                  <a:latin typeface="Times New Roman" panose="02020603050405020304" pitchFamily="18" charset="0"/>
                </a:rPr>
                <a:t>V</a:t>
              </a:r>
              <a:endParaRPr lang="it-IT" altLang="it-IT" sz="32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552" name="Rectangle 23"/>
            <p:cNvSpPr>
              <a:spLocks noChangeArrowheads="1"/>
            </p:cNvSpPr>
            <p:nvPr/>
          </p:nvSpPr>
          <p:spPr bwMode="auto">
            <a:xfrm>
              <a:off x="2708" y="623"/>
              <a:ext cx="342" cy="2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63553" name="Rectangle 24"/>
            <p:cNvSpPr>
              <a:spLocks noChangeArrowheads="1"/>
            </p:cNvSpPr>
            <p:nvPr/>
          </p:nvSpPr>
          <p:spPr bwMode="auto">
            <a:xfrm>
              <a:off x="3050" y="623"/>
              <a:ext cx="982" cy="2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63554" name="Line 25"/>
            <p:cNvSpPr>
              <a:spLocks noChangeShapeType="1"/>
            </p:cNvSpPr>
            <p:nvPr/>
          </p:nvSpPr>
          <p:spPr bwMode="auto">
            <a:xfrm>
              <a:off x="4801" y="781"/>
              <a:ext cx="6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3555" name="Rectangle 26"/>
            <p:cNvSpPr>
              <a:spLocks noChangeArrowheads="1"/>
            </p:cNvSpPr>
            <p:nvPr/>
          </p:nvSpPr>
          <p:spPr bwMode="auto">
            <a:xfrm>
              <a:off x="4032" y="623"/>
              <a:ext cx="981" cy="29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V</a:t>
              </a:r>
              <a:endParaRPr lang="it-IT" altLang="it-IT" sz="32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3556" name="Group 27"/>
            <p:cNvGrpSpPr>
              <a:grpSpLocks/>
            </p:cNvGrpSpPr>
            <p:nvPr/>
          </p:nvGrpSpPr>
          <p:grpSpPr bwMode="auto">
            <a:xfrm>
              <a:off x="1638" y="945"/>
              <a:ext cx="3375" cy="399"/>
              <a:chOff x="1638" y="945"/>
              <a:chExt cx="3375" cy="399"/>
            </a:xfrm>
          </p:grpSpPr>
          <p:grpSp>
            <p:nvGrpSpPr>
              <p:cNvPr id="63557" name="Group 28"/>
              <p:cNvGrpSpPr>
                <a:grpSpLocks/>
              </p:cNvGrpSpPr>
              <p:nvPr/>
            </p:nvGrpSpPr>
            <p:grpSpPr bwMode="auto">
              <a:xfrm>
                <a:off x="1638" y="945"/>
                <a:ext cx="2394" cy="399"/>
                <a:chOff x="1638" y="945"/>
                <a:chExt cx="2394" cy="399"/>
              </a:xfrm>
            </p:grpSpPr>
            <p:sp>
              <p:nvSpPr>
                <p:cNvPr id="63567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714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3568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716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3569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3050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3570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3384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3571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718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3572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686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3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73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3356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5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7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696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6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75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4032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3576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2048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3577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2382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3578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638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0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79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992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80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332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2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81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830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0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82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130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1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83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496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2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8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796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3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85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128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4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86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3458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5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87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776" y="1026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6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3558" name="Group 50"/>
              <p:cNvGrpSpPr>
                <a:grpSpLocks/>
              </p:cNvGrpSpPr>
              <p:nvPr/>
            </p:nvGrpSpPr>
            <p:grpSpPr bwMode="auto">
              <a:xfrm>
                <a:off x="4011" y="945"/>
                <a:ext cx="1002" cy="399"/>
                <a:chOff x="1638" y="945"/>
                <a:chExt cx="1002" cy="399"/>
              </a:xfrm>
            </p:grpSpPr>
            <p:sp>
              <p:nvSpPr>
                <p:cNvPr id="63559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2048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3560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2382" y="945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63561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638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7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62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1992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8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63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2332" y="1176"/>
                  <a:ext cx="102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9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64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830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 dirty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 dirty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7</a:t>
                  </a:r>
                  <a:endParaRPr lang="en-GB" altLang="it-IT" sz="1600" dirty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65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130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8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3566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2496" y="1014"/>
                  <a:ext cx="144" cy="1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18000" tIns="10800" rIns="18000" bIns="1080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GB" altLang="it-IT" sz="16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T</a:t>
                  </a:r>
                  <a:r>
                    <a:rPr lang="en-GB" altLang="it-IT" sz="1600" baseline="-100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9</a:t>
                  </a:r>
                  <a:endParaRPr lang="en-GB" altLang="it-IT" sz="160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63496" name="Group 59"/>
          <p:cNvGrpSpPr>
            <a:grpSpLocks/>
          </p:cNvGrpSpPr>
          <p:nvPr/>
        </p:nvGrpSpPr>
        <p:grpSpPr bwMode="auto">
          <a:xfrm>
            <a:off x="455614" y="133790"/>
            <a:ext cx="962025" cy="1757362"/>
            <a:chOff x="871" y="2823"/>
            <a:chExt cx="606" cy="1107"/>
          </a:xfrm>
        </p:grpSpPr>
        <p:grpSp>
          <p:nvGrpSpPr>
            <p:cNvPr id="63498" name="Group 60"/>
            <p:cNvGrpSpPr>
              <a:grpSpLocks/>
            </p:cNvGrpSpPr>
            <p:nvPr/>
          </p:nvGrpSpPr>
          <p:grpSpPr bwMode="auto">
            <a:xfrm>
              <a:off x="871" y="3027"/>
              <a:ext cx="606" cy="863"/>
              <a:chOff x="871" y="3027"/>
              <a:chExt cx="606" cy="863"/>
            </a:xfrm>
          </p:grpSpPr>
          <p:grpSp>
            <p:nvGrpSpPr>
              <p:cNvPr id="63528" name="Group 61"/>
              <p:cNvGrpSpPr>
                <a:grpSpLocks/>
              </p:cNvGrpSpPr>
              <p:nvPr/>
            </p:nvGrpSpPr>
            <p:grpSpPr bwMode="auto">
              <a:xfrm>
                <a:off x="871" y="3027"/>
                <a:ext cx="606" cy="259"/>
                <a:chOff x="871" y="3027"/>
                <a:chExt cx="606" cy="259"/>
              </a:xfrm>
            </p:grpSpPr>
            <p:grpSp>
              <p:nvGrpSpPr>
                <p:cNvPr id="63543" name="Group 62"/>
                <p:cNvGrpSpPr>
                  <a:grpSpLocks/>
                </p:cNvGrpSpPr>
                <p:nvPr/>
              </p:nvGrpSpPr>
              <p:grpSpPr bwMode="auto">
                <a:xfrm>
                  <a:off x="871" y="3027"/>
                  <a:ext cx="113" cy="258"/>
                  <a:chOff x="871" y="3027"/>
                  <a:chExt cx="113" cy="258"/>
                </a:xfrm>
              </p:grpSpPr>
              <p:sp>
                <p:nvSpPr>
                  <p:cNvPr id="63547" name="Arc 63"/>
                  <p:cNvSpPr>
                    <a:spLocks/>
                  </p:cNvSpPr>
                  <p:nvPr/>
                </p:nvSpPr>
                <p:spPr bwMode="auto">
                  <a:xfrm>
                    <a:off x="897" y="3038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</a:path>
                      <a:path w="21600" h="43200" stroke="0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  <a:lnTo>
                          <a:pt x="21600" y="21600"/>
                        </a:lnTo>
                        <a:lnTo>
                          <a:pt x="21600" y="43200"/>
                        </a:lnTo>
                        <a:close/>
                      </a:path>
                    </a:pathLst>
                  </a:custGeom>
                  <a:solidFill>
                    <a:srgbClr val="FF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548" name="Freeform 64"/>
                  <p:cNvSpPr>
                    <a:spLocks/>
                  </p:cNvSpPr>
                  <p:nvPr/>
                </p:nvSpPr>
                <p:spPr bwMode="auto">
                  <a:xfrm>
                    <a:off x="871" y="3027"/>
                    <a:ext cx="113" cy="258"/>
                  </a:xfrm>
                  <a:custGeom>
                    <a:avLst/>
                    <a:gdLst>
                      <a:gd name="T0" fmla="*/ 15 w 224"/>
                      <a:gd name="T1" fmla="*/ 0 h 516"/>
                      <a:gd name="T2" fmla="*/ 0 w 224"/>
                      <a:gd name="T3" fmla="*/ 0 h 516"/>
                      <a:gd name="T4" fmla="*/ 2 w 224"/>
                      <a:gd name="T5" fmla="*/ 1 h 516"/>
                      <a:gd name="T6" fmla="*/ 3 w 224"/>
                      <a:gd name="T7" fmla="*/ 1 h 516"/>
                      <a:gd name="T8" fmla="*/ 4 w 224"/>
                      <a:gd name="T9" fmla="*/ 2 h 516"/>
                      <a:gd name="T10" fmla="*/ 4 w 224"/>
                      <a:gd name="T11" fmla="*/ 2 h 516"/>
                      <a:gd name="T12" fmla="*/ 5 w 224"/>
                      <a:gd name="T13" fmla="*/ 3 h 516"/>
                      <a:gd name="T14" fmla="*/ 6 w 224"/>
                      <a:gd name="T15" fmla="*/ 4 h 516"/>
                      <a:gd name="T16" fmla="*/ 6 w 224"/>
                      <a:gd name="T17" fmla="*/ 4 h 516"/>
                      <a:gd name="T18" fmla="*/ 7 w 224"/>
                      <a:gd name="T19" fmla="*/ 5 h 516"/>
                      <a:gd name="T20" fmla="*/ 7 w 224"/>
                      <a:gd name="T21" fmla="*/ 6 h 516"/>
                      <a:gd name="T22" fmla="*/ 8 w 224"/>
                      <a:gd name="T23" fmla="*/ 7 h 516"/>
                      <a:gd name="T24" fmla="*/ 8 w 224"/>
                      <a:gd name="T25" fmla="*/ 8 h 516"/>
                      <a:gd name="T26" fmla="*/ 8 w 224"/>
                      <a:gd name="T27" fmla="*/ 8 h 516"/>
                      <a:gd name="T28" fmla="*/ 9 w 224"/>
                      <a:gd name="T29" fmla="*/ 9 h 516"/>
                      <a:gd name="T30" fmla="*/ 11 w 224"/>
                      <a:gd name="T31" fmla="*/ 20 h 516"/>
                      <a:gd name="T32" fmla="*/ 12 w 224"/>
                      <a:gd name="T33" fmla="*/ 24 h 516"/>
                      <a:gd name="T34" fmla="*/ 12 w 224"/>
                      <a:gd name="T35" fmla="*/ 27 h 516"/>
                      <a:gd name="T36" fmla="*/ 13 w 224"/>
                      <a:gd name="T37" fmla="*/ 30 h 516"/>
                      <a:gd name="T38" fmla="*/ 14 w 224"/>
                      <a:gd name="T39" fmla="*/ 33 h 516"/>
                      <a:gd name="T40" fmla="*/ 15 w 224"/>
                      <a:gd name="T41" fmla="*/ 33 h 516"/>
                      <a:gd name="T42" fmla="*/ 15 w 224"/>
                      <a:gd name="T43" fmla="*/ 0 h 51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6">
                        <a:moveTo>
                          <a:pt x="222" y="0"/>
                        </a:moveTo>
                        <a:lnTo>
                          <a:pt x="0" y="0"/>
                        </a:lnTo>
                        <a:lnTo>
                          <a:pt x="25" y="7"/>
                        </a:lnTo>
                        <a:lnTo>
                          <a:pt x="39" y="14"/>
                        </a:lnTo>
                        <a:lnTo>
                          <a:pt x="50" y="21"/>
                        </a:lnTo>
                        <a:lnTo>
                          <a:pt x="63" y="29"/>
                        </a:lnTo>
                        <a:lnTo>
                          <a:pt x="74" y="39"/>
                        </a:lnTo>
                        <a:lnTo>
                          <a:pt x="83" y="49"/>
                        </a:lnTo>
                        <a:lnTo>
                          <a:pt x="93" y="61"/>
                        </a:lnTo>
                        <a:lnTo>
                          <a:pt x="99" y="71"/>
                        </a:lnTo>
                        <a:lnTo>
                          <a:pt x="105" y="84"/>
                        </a:lnTo>
                        <a:lnTo>
                          <a:pt x="112" y="97"/>
                        </a:lnTo>
                        <a:lnTo>
                          <a:pt x="119" y="113"/>
                        </a:lnTo>
                        <a:lnTo>
                          <a:pt x="123" y="126"/>
                        </a:lnTo>
                        <a:lnTo>
                          <a:pt x="129" y="140"/>
                        </a:lnTo>
                        <a:lnTo>
                          <a:pt x="165" y="309"/>
                        </a:lnTo>
                        <a:lnTo>
                          <a:pt x="179" y="379"/>
                        </a:lnTo>
                        <a:lnTo>
                          <a:pt x="188" y="426"/>
                        </a:lnTo>
                        <a:lnTo>
                          <a:pt x="199" y="473"/>
                        </a:lnTo>
                        <a:lnTo>
                          <a:pt x="215" y="516"/>
                        </a:lnTo>
                        <a:lnTo>
                          <a:pt x="224" y="516"/>
                        </a:lnTo>
                        <a:lnTo>
                          <a:pt x="22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3544" name="Group 65"/>
                <p:cNvGrpSpPr>
                  <a:grpSpLocks/>
                </p:cNvGrpSpPr>
                <p:nvPr/>
              </p:nvGrpSpPr>
              <p:grpSpPr bwMode="auto">
                <a:xfrm>
                  <a:off x="1365" y="3028"/>
                  <a:ext cx="112" cy="258"/>
                  <a:chOff x="1365" y="3028"/>
                  <a:chExt cx="112" cy="258"/>
                </a:xfrm>
              </p:grpSpPr>
              <p:sp>
                <p:nvSpPr>
                  <p:cNvPr id="63545" name="Arc 66"/>
                  <p:cNvSpPr>
                    <a:spLocks/>
                  </p:cNvSpPr>
                  <p:nvPr/>
                </p:nvSpPr>
                <p:spPr bwMode="auto">
                  <a:xfrm>
                    <a:off x="1369" y="3039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</a:path>
                      <a:path w="21600" h="432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546" name="Freeform 67"/>
                  <p:cNvSpPr>
                    <a:spLocks/>
                  </p:cNvSpPr>
                  <p:nvPr/>
                </p:nvSpPr>
                <p:spPr bwMode="auto">
                  <a:xfrm>
                    <a:off x="1365" y="3028"/>
                    <a:ext cx="112" cy="258"/>
                  </a:xfrm>
                  <a:custGeom>
                    <a:avLst/>
                    <a:gdLst>
                      <a:gd name="T0" fmla="*/ 1 w 224"/>
                      <a:gd name="T1" fmla="*/ 0 h 515"/>
                      <a:gd name="T2" fmla="*/ 14 w 224"/>
                      <a:gd name="T3" fmla="*/ 0 h 515"/>
                      <a:gd name="T4" fmla="*/ 13 w 224"/>
                      <a:gd name="T5" fmla="*/ 1 h 515"/>
                      <a:gd name="T6" fmla="*/ 12 w 224"/>
                      <a:gd name="T7" fmla="*/ 1 h 515"/>
                      <a:gd name="T8" fmla="*/ 11 w 224"/>
                      <a:gd name="T9" fmla="*/ 2 h 515"/>
                      <a:gd name="T10" fmla="*/ 11 w 224"/>
                      <a:gd name="T11" fmla="*/ 2 h 515"/>
                      <a:gd name="T12" fmla="*/ 10 w 224"/>
                      <a:gd name="T13" fmla="*/ 3 h 515"/>
                      <a:gd name="T14" fmla="*/ 9 w 224"/>
                      <a:gd name="T15" fmla="*/ 4 h 515"/>
                      <a:gd name="T16" fmla="*/ 9 w 224"/>
                      <a:gd name="T17" fmla="*/ 4 h 515"/>
                      <a:gd name="T18" fmla="*/ 8 w 224"/>
                      <a:gd name="T19" fmla="*/ 5 h 515"/>
                      <a:gd name="T20" fmla="*/ 8 w 224"/>
                      <a:gd name="T21" fmla="*/ 6 h 515"/>
                      <a:gd name="T22" fmla="*/ 7 w 224"/>
                      <a:gd name="T23" fmla="*/ 7 h 515"/>
                      <a:gd name="T24" fmla="*/ 7 w 224"/>
                      <a:gd name="T25" fmla="*/ 7 h 515"/>
                      <a:gd name="T26" fmla="*/ 7 w 224"/>
                      <a:gd name="T27" fmla="*/ 8 h 515"/>
                      <a:gd name="T28" fmla="*/ 6 w 224"/>
                      <a:gd name="T29" fmla="*/ 9 h 515"/>
                      <a:gd name="T30" fmla="*/ 4 w 224"/>
                      <a:gd name="T31" fmla="*/ 20 h 515"/>
                      <a:gd name="T32" fmla="*/ 3 w 224"/>
                      <a:gd name="T33" fmla="*/ 24 h 515"/>
                      <a:gd name="T34" fmla="*/ 3 w 224"/>
                      <a:gd name="T35" fmla="*/ 27 h 515"/>
                      <a:gd name="T36" fmla="*/ 2 w 224"/>
                      <a:gd name="T37" fmla="*/ 30 h 515"/>
                      <a:gd name="T38" fmla="*/ 1 w 224"/>
                      <a:gd name="T39" fmla="*/ 33 h 515"/>
                      <a:gd name="T40" fmla="*/ 0 w 224"/>
                      <a:gd name="T41" fmla="*/ 33 h 515"/>
                      <a:gd name="T42" fmla="*/ 1 w 224"/>
                      <a:gd name="T43" fmla="*/ 0 h 51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5">
                        <a:moveTo>
                          <a:pt x="2" y="0"/>
                        </a:moveTo>
                        <a:lnTo>
                          <a:pt x="224" y="0"/>
                        </a:lnTo>
                        <a:lnTo>
                          <a:pt x="199" y="6"/>
                        </a:lnTo>
                        <a:lnTo>
                          <a:pt x="186" y="13"/>
                        </a:lnTo>
                        <a:lnTo>
                          <a:pt x="174" y="20"/>
                        </a:lnTo>
                        <a:lnTo>
                          <a:pt x="161" y="29"/>
                        </a:lnTo>
                        <a:lnTo>
                          <a:pt x="150" y="39"/>
                        </a:lnTo>
                        <a:lnTo>
                          <a:pt x="141" y="49"/>
                        </a:lnTo>
                        <a:lnTo>
                          <a:pt x="131" y="60"/>
                        </a:lnTo>
                        <a:lnTo>
                          <a:pt x="126" y="70"/>
                        </a:lnTo>
                        <a:lnTo>
                          <a:pt x="119" y="83"/>
                        </a:lnTo>
                        <a:lnTo>
                          <a:pt x="112" y="97"/>
                        </a:lnTo>
                        <a:lnTo>
                          <a:pt x="106" y="112"/>
                        </a:lnTo>
                        <a:lnTo>
                          <a:pt x="101" y="126"/>
                        </a:lnTo>
                        <a:lnTo>
                          <a:pt x="96" y="139"/>
                        </a:lnTo>
                        <a:lnTo>
                          <a:pt x="59" y="308"/>
                        </a:lnTo>
                        <a:lnTo>
                          <a:pt x="45" y="378"/>
                        </a:lnTo>
                        <a:lnTo>
                          <a:pt x="37" y="425"/>
                        </a:lnTo>
                        <a:lnTo>
                          <a:pt x="25" y="472"/>
                        </a:lnTo>
                        <a:lnTo>
                          <a:pt x="9" y="515"/>
                        </a:lnTo>
                        <a:lnTo>
                          <a:pt x="0" y="515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63529" name="Group 68"/>
              <p:cNvGrpSpPr>
                <a:grpSpLocks/>
              </p:cNvGrpSpPr>
              <p:nvPr/>
            </p:nvGrpSpPr>
            <p:grpSpPr bwMode="auto">
              <a:xfrm>
                <a:off x="871" y="3631"/>
                <a:ext cx="606" cy="259"/>
                <a:chOff x="871" y="3631"/>
                <a:chExt cx="606" cy="259"/>
              </a:xfrm>
            </p:grpSpPr>
            <p:grpSp>
              <p:nvGrpSpPr>
                <p:cNvPr id="63537" name="Group 69"/>
                <p:cNvGrpSpPr>
                  <a:grpSpLocks/>
                </p:cNvGrpSpPr>
                <p:nvPr/>
              </p:nvGrpSpPr>
              <p:grpSpPr bwMode="auto">
                <a:xfrm>
                  <a:off x="871" y="3631"/>
                  <a:ext cx="113" cy="258"/>
                  <a:chOff x="871" y="3631"/>
                  <a:chExt cx="113" cy="258"/>
                </a:xfrm>
              </p:grpSpPr>
              <p:sp>
                <p:nvSpPr>
                  <p:cNvPr id="63541" name="Arc 70"/>
                  <p:cNvSpPr>
                    <a:spLocks/>
                  </p:cNvSpPr>
                  <p:nvPr/>
                </p:nvSpPr>
                <p:spPr bwMode="auto">
                  <a:xfrm>
                    <a:off x="897" y="3642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</a:path>
                      <a:path w="21600" h="43200" stroke="0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  <a:lnTo>
                          <a:pt x="21600" y="21600"/>
                        </a:lnTo>
                        <a:lnTo>
                          <a:pt x="21600" y="43200"/>
                        </a:lnTo>
                        <a:close/>
                      </a:path>
                    </a:pathLst>
                  </a:custGeom>
                  <a:solidFill>
                    <a:srgbClr val="00A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542" name="Freeform 71"/>
                  <p:cNvSpPr>
                    <a:spLocks/>
                  </p:cNvSpPr>
                  <p:nvPr/>
                </p:nvSpPr>
                <p:spPr bwMode="auto">
                  <a:xfrm>
                    <a:off x="871" y="3631"/>
                    <a:ext cx="113" cy="258"/>
                  </a:xfrm>
                  <a:custGeom>
                    <a:avLst/>
                    <a:gdLst>
                      <a:gd name="T0" fmla="*/ 15 w 224"/>
                      <a:gd name="T1" fmla="*/ 0 h 514"/>
                      <a:gd name="T2" fmla="*/ 0 w 224"/>
                      <a:gd name="T3" fmla="*/ 0 h 514"/>
                      <a:gd name="T4" fmla="*/ 2 w 224"/>
                      <a:gd name="T5" fmla="*/ 1 h 514"/>
                      <a:gd name="T6" fmla="*/ 3 w 224"/>
                      <a:gd name="T7" fmla="*/ 1 h 514"/>
                      <a:gd name="T8" fmla="*/ 4 w 224"/>
                      <a:gd name="T9" fmla="*/ 2 h 514"/>
                      <a:gd name="T10" fmla="*/ 4 w 224"/>
                      <a:gd name="T11" fmla="*/ 2 h 514"/>
                      <a:gd name="T12" fmla="*/ 5 w 224"/>
                      <a:gd name="T13" fmla="*/ 3 h 514"/>
                      <a:gd name="T14" fmla="*/ 6 w 224"/>
                      <a:gd name="T15" fmla="*/ 4 h 514"/>
                      <a:gd name="T16" fmla="*/ 6 w 224"/>
                      <a:gd name="T17" fmla="*/ 4 h 514"/>
                      <a:gd name="T18" fmla="*/ 7 w 224"/>
                      <a:gd name="T19" fmla="*/ 5 h 514"/>
                      <a:gd name="T20" fmla="*/ 7 w 224"/>
                      <a:gd name="T21" fmla="*/ 6 h 514"/>
                      <a:gd name="T22" fmla="*/ 8 w 224"/>
                      <a:gd name="T23" fmla="*/ 6 h 514"/>
                      <a:gd name="T24" fmla="*/ 8 w 224"/>
                      <a:gd name="T25" fmla="*/ 7 h 514"/>
                      <a:gd name="T26" fmla="*/ 8 w 224"/>
                      <a:gd name="T27" fmla="*/ 8 h 514"/>
                      <a:gd name="T28" fmla="*/ 9 w 224"/>
                      <a:gd name="T29" fmla="*/ 9 h 514"/>
                      <a:gd name="T30" fmla="*/ 11 w 224"/>
                      <a:gd name="T31" fmla="*/ 20 h 514"/>
                      <a:gd name="T32" fmla="*/ 12 w 224"/>
                      <a:gd name="T33" fmla="*/ 24 h 514"/>
                      <a:gd name="T34" fmla="*/ 12 w 224"/>
                      <a:gd name="T35" fmla="*/ 27 h 514"/>
                      <a:gd name="T36" fmla="*/ 13 w 224"/>
                      <a:gd name="T37" fmla="*/ 30 h 514"/>
                      <a:gd name="T38" fmla="*/ 14 w 224"/>
                      <a:gd name="T39" fmla="*/ 33 h 514"/>
                      <a:gd name="T40" fmla="*/ 15 w 224"/>
                      <a:gd name="T41" fmla="*/ 33 h 514"/>
                      <a:gd name="T42" fmla="*/ 15 w 224"/>
                      <a:gd name="T43" fmla="*/ 0 h 514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4">
                        <a:moveTo>
                          <a:pt x="222" y="0"/>
                        </a:moveTo>
                        <a:lnTo>
                          <a:pt x="0" y="0"/>
                        </a:lnTo>
                        <a:lnTo>
                          <a:pt x="25" y="7"/>
                        </a:lnTo>
                        <a:lnTo>
                          <a:pt x="39" y="13"/>
                        </a:lnTo>
                        <a:lnTo>
                          <a:pt x="50" y="20"/>
                        </a:lnTo>
                        <a:lnTo>
                          <a:pt x="63" y="29"/>
                        </a:lnTo>
                        <a:lnTo>
                          <a:pt x="74" y="39"/>
                        </a:lnTo>
                        <a:lnTo>
                          <a:pt x="83" y="49"/>
                        </a:lnTo>
                        <a:lnTo>
                          <a:pt x="93" y="59"/>
                        </a:lnTo>
                        <a:lnTo>
                          <a:pt x="99" y="69"/>
                        </a:lnTo>
                        <a:lnTo>
                          <a:pt x="105" y="82"/>
                        </a:lnTo>
                        <a:lnTo>
                          <a:pt x="112" y="96"/>
                        </a:lnTo>
                        <a:lnTo>
                          <a:pt x="119" y="111"/>
                        </a:lnTo>
                        <a:lnTo>
                          <a:pt x="123" y="125"/>
                        </a:lnTo>
                        <a:lnTo>
                          <a:pt x="129" y="138"/>
                        </a:lnTo>
                        <a:lnTo>
                          <a:pt x="165" y="308"/>
                        </a:lnTo>
                        <a:lnTo>
                          <a:pt x="179" y="379"/>
                        </a:lnTo>
                        <a:lnTo>
                          <a:pt x="188" y="424"/>
                        </a:lnTo>
                        <a:lnTo>
                          <a:pt x="199" y="471"/>
                        </a:lnTo>
                        <a:lnTo>
                          <a:pt x="215" y="514"/>
                        </a:lnTo>
                        <a:lnTo>
                          <a:pt x="224" y="514"/>
                        </a:lnTo>
                        <a:lnTo>
                          <a:pt x="22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3538" name="Group 72"/>
                <p:cNvGrpSpPr>
                  <a:grpSpLocks/>
                </p:cNvGrpSpPr>
                <p:nvPr/>
              </p:nvGrpSpPr>
              <p:grpSpPr bwMode="auto">
                <a:xfrm>
                  <a:off x="1365" y="3633"/>
                  <a:ext cx="112" cy="257"/>
                  <a:chOff x="1365" y="3633"/>
                  <a:chExt cx="112" cy="257"/>
                </a:xfrm>
              </p:grpSpPr>
              <p:sp>
                <p:nvSpPr>
                  <p:cNvPr id="63539" name="Arc 73"/>
                  <p:cNvSpPr>
                    <a:spLocks/>
                  </p:cNvSpPr>
                  <p:nvPr/>
                </p:nvSpPr>
                <p:spPr bwMode="auto">
                  <a:xfrm>
                    <a:off x="1369" y="3644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</a:path>
                      <a:path w="21600" h="432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00A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540" name="Freeform 74"/>
                  <p:cNvSpPr>
                    <a:spLocks/>
                  </p:cNvSpPr>
                  <p:nvPr/>
                </p:nvSpPr>
                <p:spPr bwMode="auto">
                  <a:xfrm>
                    <a:off x="1365" y="3633"/>
                    <a:ext cx="112" cy="257"/>
                  </a:xfrm>
                  <a:custGeom>
                    <a:avLst/>
                    <a:gdLst>
                      <a:gd name="T0" fmla="*/ 1 w 224"/>
                      <a:gd name="T1" fmla="*/ 0 h 515"/>
                      <a:gd name="T2" fmla="*/ 14 w 224"/>
                      <a:gd name="T3" fmla="*/ 0 h 515"/>
                      <a:gd name="T4" fmla="*/ 13 w 224"/>
                      <a:gd name="T5" fmla="*/ 0 h 515"/>
                      <a:gd name="T6" fmla="*/ 12 w 224"/>
                      <a:gd name="T7" fmla="*/ 0 h 515"/>
                      <a:gd name="T8" fmla="*/ 11 w 224"/>
                      <a:gd name="T9" fmla="*/ 1 h 515"/>
                      <a:gd name="T10" fmla="*/ 11 w 224"/>
                      <a:gd name="T11" fmla="*/ 1 h 515"/>
                      <a:gd name="T12" fmla="*/ 10 w 224"/>
                      <a:gd name="T13" fmla="*/ 2 h 515"/>
                      <a:gd name="T14" fmla="*/ 9 w 224"/>
                      <a:gd name="T15" fmla="*/ 3 h 515"/>
                      <a:gd name="T16" fmla="*/ 9 w 224"/>
                      <a:gd name="T17" fmla="*/ 3 h 515"/>
                      <a:gd name="T18" fmla="*/ 8 w 224"/>
                      <a:gd name="T19" fmla="*/ 4 h 515"/>
                      <a:gd name="T20" fmla="*/ 8 w 224"/>
                      <a:gd name="T21" fmla="*/ 5 h 515"/>
                      <a:gd name="T22" fmla="*/ 7 w 224"/>
                      <a:gd name="T23" fmla="*/ 6 h 515"/>
                      <a:gd name="T24" fmla="*/ 7 w 224"/>
                      <a:gd name="T25" fmla="*/ 7 h 515"/>
                      <a:gd name="T26" fmla="*/ 7 w 224"/>
                      <a:gd name="T27" fmla="*/ 7 h 515"/>
                      <a:gd name="T28" fmla="*/ 6 w 224"/>
                      <a:gd name="T29" fmla="*/ 8 h 515"/>
                      <a:gd name="T30" fmla="*/ 4 w 224"/>
                      <a:gd name="T31" fmla="*/ 19 h 515"/>
                      <a:gd name="T32" fmla="*/ 3 w 224"/>
                      <a:gd name="T33" fmla="*/ 23 h 515"/>
                      <a:gd name="T34" fmla="*/ 3 w 224"/>
                      <a:gd name="T35" fmla="*/ 26 h 515"/>
                      <a:gd name="T36" fmla="*/ 2 w 224"/>
                      <a:gd name="T37" fmla="*/ 29 h 515"/>
                      <a:gd name="T38" fmla="*/ 1 w 224"/>
                      <a:gd name="T39" fmla="*/ 32 h 515"/>
                      <a:gd name="T40" fmla="*/ 0 w 224"/>
                      <a:gd name="T41" fmla="*/ 32 h 515"/>
                      <a:gd name="T42" fmla="*/ 1 w 224"/>
                      <a:gd name="T43" fmla="*/ 0 h 51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5">
                        <a:moveTo>
                          <a:pt x="2" y="0"/>
                        </a:moveTo>
                        <a:lnTo>
                          <a:pt x="224" y="0"/>
                        </a:lnTo>
                        <a:lnTo>
                          <a:pt x="199" y="7"/>
                        </a:lnTo>
                        <a:lnTo>
                          <a:pt x="186" y="14"/>
                        </a:lnTo>
                        <a:lnTo>
                          <a:pt x="174" y="20"/>
                        </a:lnTo>
                        <a:lnTo>
                          <a:pt x="161" y="29"/>
                        </a:lnTo>
                        <a:lnTo>
                          <a:pt x="150" y="39"/>
                        </a:lnTo>
                        <a:lnTo>
                          <a:pt x="141" y="49"/>
                        </a:lnTo>
                        <a:lnTo>
                          <a:pt x="131" y="59"/>
                        </a:lnTo>
                        <a:lnTo>
                          <a:pt x="126" y="69"/>
                        </a:lnTo>
                        <a:lnTo>
                          <a:pt x="119" y="83"/>
                        </a:lnTo>
                        <a:lnTo>
                          <a:pt x="112" y="96"/>
                        </a:lnTo>
                        <a:lnTo>
                          <a:pt x="106" y="112"/>
                        </a:lnTo>
                        <a:lnTo>
                          <a:pt x="101" y="125"/>
                        </a:lnTo>
                        <a:lnTo>
                          <a:pt x="96" y="138"/>
                        </a:lnTo>
                        <a:lnTo>
                          <a:pt x="59" y="309"/>
                        </a:lnTo>
                        <a:lnTo>
                          <a:pt x="45" y="379"/>
                        </a:lnTo>
                        <a:lnTo>
                          <a:pt x="37" y="425"/>
                        </a:lnTo>
                        <a:lnTo>
                          <a:pt x="25" y="471"/>
                        </a:lnTo>
                        <a:lnTo>
                          <a:pt x="9" y="515"/>
                        </a:lnTo>
                        <a:lnTo>
                          <a:pt x="0" y="515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63530" name="Group 75"/>
              <p:cNvGrpSpPr>
                <a:grpSpLocks/>
              </p:cNvGrpSpPr>
              <p:nvPr/>
            </p:nvGrpSpPr>
            <p:grpSpPr bwMode="auto">
              <a:xfrm>
                <a:off x="871" y="3328"/>
                <a:ext cx="606" cy="259"/>
                <a:chOff x="871" y="3328"/>
                <a:chExt cx="606" cy="259"/>
              </a:xfrm>
            </p:grpSpPr>
            <p:grpSp>
              <p:nvGrpSpPr>
                <p:cNvPr id="63531" name="Group 76"/>
                <p:cNvGrpSpPr>
                  <a:grpSpLocks/>
                </p:cNvGrpSpPr>
                <p:nvPr/>
              </p:nvGrpSpPr>
              <p:grpSpPr bwMode="auto">
                <a:xfrm>
                  <a:off x="871" y="3328"/>
                  <a:ext cx="113" cy="258"/>
                  <a:chOff x="871" y="3328"/>
                  <a:chExt cx="113" cy="258"/>
                </a:xfrm>
              </p:grpSpPr>
              <p:sp>
                <p:nvSpPr>
                  <p:cNvPr id="63535" name="Arc 77"/>
                  <p:cNvSpPr>
                    <a:spLocks/>
                  </p:cNvSpPr>
                  <p:nvPr/>
                </p:nvSpPr>
                <p:spPr bwMode="auto">
                  <a:xfrm>
                    <a:off x="897" y="3339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</a:path>
                      <a:path w="21600" h="43200" stroke="0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  <a:lnTo>
                          <a:pt x="21600" y="21600"/>
                        </a:lnTo>
                        <a:lnTo>
                          <a:pt x="21600" y="43200"/>
                        </a:lnTo>
                        <a:close/>
                      </a:path>
                    </a:pathLst>
                  </a:custGeom>
                  <a:solidFill>
                    <a:srgbClr val="E0E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536" name="Freeform 78"/>
                  <p:cNvSpPr>
                    <a:spLocks/>
                  </p:cNvSpPr>
                  <p:nvPr/>
                </p:nvSpPr>
                <p:spPr bwMode="auto">
                  <a:xfrm>
                    <a:off x="871" y="3328"/>
                    <a:ext cx="113" cy="258"/>
                  </a:xfrm>
                  <a:custGeom>
                    <a:avLst/>
                    <a:gdLst>
                      <a:gd name="T0" fmla="*/ 15 w 224"/>
                      <a:gd name="T1" fmla="*/ 0 h 516"/>
                      <a:gd name="T2" fmla="*/ 0 w 224"/>
                      <a:gd name="T3" fmla="*/ 0 h 516"/>
                      <a:gd name="T4" fmla="*/ 2 w 224"/>
                      <a:gd name="T5" fmla="*/ 1 h 516"/>
                      <a:gd name="T6" fmla="*/ 3 w 224"/>
                      <a:gd name="T7" fmla="*/ 1 h 516"/>
                      <a:gd name="T8" fmla="*/ 4 w 224"/>
                      <a:gd name="T9" fmla="*/ 2 h 516"/>
                      <a:gd name="T10" fmla="*/ 4 w 224"/>
                      <a:gd name="T11" fmla="*/ 2 h 516"/>
                      <a:gd name="T12" fmla="*/ 5 w 224"/>
                      <a:gd name="T13" fmla="*/ 3 h 516"/>
                      <a:gd name="T14" fmla="*/ 6 w 224"/>
                      <a:gd name="T15" fmla="*/ 4 h 516"/>
                      <a:gd name="T16" fmla="*/ 6 w 224"/>
                      <a:gd name="T17" fmla="*/ 4 h 516"/>
                      <a:gd name="T18" fmla="*/ 7 w 224"/>
                      <a:gd name="T19" fmla="*/ 5 h 516"/>
                      <a:gd name="T20" fmla="*/ 7 w 224"/>
                      <a:gd name="T21" fmla="*/ 6 h 516"/>
                      <a:gd name="T22" fmla="*/ 8 w 224"/>
                      <a:gd name="T23" fmla="*/ 7 h 516"/>
                      <a:gd name="T24" fmla="*/ 8 w 224"/>
                      <a:gd name="T25" fmla="*/ 7 h 516"/>
                      <a:gd name="T26" fmla="*/ 8 w 224"/>
                      <a:gd name="T27" fmla="*/ 8 h 516"/>
                      <a:gd name="T28" fmla="*/ 9 w 224"/>
                      <a:gd name="T29" fmla="*/ 9 h 516"/>
                      <a:gd name="T30" fmla="*/ 11 w 224"/>
                      <a:gd name="T31" fmla="*/ 20 h 516"/>
                      <a:gd name="T32" fmla="*/ 12 w 224"/>
                      <a:gd name="T33" fmla="*/ 24 h 516"/>
                      <a:gd name="T34" fmla="*/ 12 w 224"/>
                      <a:gd name="T35" fmla="*/ 27 h 516"/>
                      <a:gd name="T36" fmla="*/ 13 w 224"/>
                      <a:gd name="T37" fmla="*/ 30 h 516"/>
                      <a:gd name="T38" fmla="*/ 14 w 224"/>
                      <a:gd name="T39" fmla="*/ 33 h 516"/>
                      <a:gd name="T40" fmla="*/ 15 w 224"/>
                      <a:gd name="T41" fmla="*/ 33 h 516"/>
                      <a:gd name="T42" fmla="*/ 15 w 224"/>
                      <a:gd name="T43" fmla="*/ 0 h 51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6">
                        <a:moveTo>
                          <a:pt x="222" y="0"/>
                        </a:moveTo>
                        <a:lnTo>
                          <a:pt x="0" y="0"/>
                        </a:lnTo>
                        <a:lnTo>
                          <a:pt x="25" y="7"/>
                        </a:lnTo>
                        <a:lnTo>
                          <a:pt x="39" y="13"/>
                        </a:lnTo>
                        <a:lnTo>
                          <a:pt x="50" y="20"/>
                        </a:lnTo>
                        <a:lnTo>
                          <a:pt x="63" y="29"/>
                        </a:lnTo>
                        <a:lnTo>
                          <a:pt x="74" y="39"/>
                        </a:lnTo>
                        <a:lnTo>
                          <a:pt x="83" y="49"/>
                        </a:lnTo>
                        <a:lnTo>
                          <a:pt x="93" y="60"/>
                        </a:lnTo>
                        <a:lnTo>
                          <a:pt x="99" y="70"/>
                        </a:lnTo>
                        <a:lnTo>
                          <a:pt x="105" y="83"/>
                        </a:lnTo>
                        <a:lnTo>
                          <a:pt x="112" y="97"/>
                        </a:lnTo>
                        <a:lnTo>
                          <a:pt x="119" y="112"/>
                        </a:lnTo>
                        <a:lnTo>
                          <a:pt x="123" y="126"/>
                        </a:lnTo>
                        <a:lnTo>
                          <a:pt x="129" y="139"/>
                        </a:lnTo>
                        <a:lnTo>
                          <a:pt x="165" y="308"/>
                        </a:lnTo>
                        <a:lnTo>
                          <a:pt x="179" y="379"/>
                        </a:lnTo>
                        <a:lnTo>
                          <a:pt x="188" y="425"/>
                        </a:lnTo>
                        <a:lnTo>
                          <a:pt x="199" y="472"/>
                        </a:lnTo>
                        <a:lnTo>
                          <a:pt x="215" y="516"/>
                        </a:lnTo>
                        <a:lnTo>
                          <a:pt x="224" y="516"/>
                        </a:lnTo>
                        <a:lnTo>
                          <a:pt x="22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3532" name="Group 79"/>
                <p:cNvGrpSpPr>
                  <a:grpSpLocks/>
                </p:cNvGrpSpPr>
                <p:nvPr/>
              </p:nvGrpSpPr>
              <p:grpSpPr bwMode="auto">
                <a:xfrm>
                  <a:off x="1365" y="3330"/>
                  <a:ext cx="112" cy="257"/>
                  <a:chOff x="1365" y="3330"/>
                  <a:chExt cx="112" cy="257"/>
                </a:xfrm>
              </p:grpSpPr>
              <p:sp>
                <p:nvSpPr>
                  <p:cNvPr id="63533" name="Arc 80"/>
                  <p:cNvSpPr>
                    <a:spLocks/>
                  </p:cNvSpPr>
                  <p:nvPr/>
                </p:nvSpPr>
                <p:spPr bwMode="auto">
                  <a:xfrm>
                    <a:off x="1369" y="3341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</a:path>
                      <a:path w="21600" h="432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E0E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534" name="Freeform 81"/>
                  <p:cNvSpPr>
                    <a:spLocks/>
                  </p:cNvSpPr>
                  <p:nvPr/>
                </p:nvSpPr>
                <p:spPr bwMode="auto">
                  <a:xfrm>
                    <a:off x="1365" y="3330"/>
                    <a:ext cx="112" cy="257"/>
                  </a:xfrm>
                  <a:custGeom>
                    <a:avLst/>
                    <a:gdLst>
                      <a:gd name="T0" fmla="*/ 1 w 224"/>
                      <a:gd name="T1" fmla="*/ 0 h 516"/>
                      <a:gd name="T2" fmla="*/ 14 w 224"/>
                      <a:gd name="T3" fmla="*/ 0 h 516"/>
                      <a:gd name="T4" fmla="*/ 13 w 224"/>
                      <a:gd name="T5" fmla="*/ 0 h 516"/>
                      <a:gd name="T6" fmla="*/ 12 w 224"/>
                      <a:gd name="T7" fmla="*/ 0 h 516"/>
                      <a:gd name="T8" fmla="*/ 11 w 224"/>
                      <a:gd name="T9" fmla="*/ 1 h 516"/>
                      <a:gd name="T10" fmla="*/ 11 w 224"/>
                      <a:gd name="T11" fmla="*/ 1 h 516"/>
                      <a:gd name="T12" fmla="*/ 10 w 224"/>
                      <a:gd name="T13" fmla="*/ 2 h 516"/>
                      <a:gd name="T14" fmla="*/ 9 w 224"/>
                      <a:gd name="T15" fmla="*/ 3 h 516"/>
                      <a:gd name="T16" fmla="*/ 9 w 224"/>
                      <a:gd name="T17" fmla="*/ 3 h 516"/>
                      <a:gd name="T18" fmla="*/ 8 w 224"/>
                      <a:gd name="T19" fmla="*/ 4 h 516"/>
                      <a:gd name="T20" fmla="*/ 8 w 224"/>
                      <a:gd name="T21" fmla="*/ 5 h 516"/>
                      <a:gd name="T22" fmla="*/ 7 w 224"/>
                      <a:gd name="T23" fmla="*/ 6 h 516"/>
                      <a:gd name="T24" fmla="*/ 7 w 224"/>
                      <a:gd name="T25" fmla="*/ 7 h 516"/>
                      <a:gd name="T26" fmla="*/ 7 w 224"/>
                      <a:gd name="T27" fmla="*/ 7 h 516"/>
                      <a:gd name="T28" fmla="*/ 6 w 224"/>
                      <a:gd name="T29" fmla="*/ 8 h 516"/>
                      <a:gd name="T30" fmla="*/ 4 w 224"/>
                      <a:gd name="T31" fmla="*/ 19 h 516"/>
                      <a:gd name="T32" fmla="*/ 3 w 224"/>
                      <a:gd name="T33" fmla="*/ 23 h 516"/>
                      <a:gd name="T34" fmla="*/ 3 w 224"/>
                      <a:gd name="T35" fmla="*/ 26 h 516"/>
                      <a:gd name="T36" fmla="*/ 2 w 224"/>
                      <a:gd name="T37" fmla="*/ 29 h 516"/>
                      <a:gd name="T38" fmla="*/ 1 w 224"/>
                      <a:gd name="T39" fmla="*/ 32 h 516"/>
                      <a:gd name="T40" fmla="*/ 0 w 224"/>
                      <a:gd name="T41" fmla="*/ 32 h 516"/>
                      <a:gd name="T42" fmla="*/ 1 w 224"/>
                      <a:gd name="T43" fmla="*/ 0 h 51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6">
                        <a:moveTo>
                          <a:pt x="2" y="0"/>
                        </a:moveTo>
                        <a:lnTo>
                          <a:pt x="224" y="0"/>
                        </a:lnTo>
                        <a:lnTo>
                          <a:pt x="199" y="7"/>
                        </a:lnTo>
                        <a:lnTo>
                          <a:pt x="186" y="14"/>
                        </a:lnTo>
                        <a:lnTo>
                          <a:pt x="174" y="20"/>
                        </a:lnTo>
                        <a:lnTo>
                          <a:pt x="161" y="29"/>
                        </a:lnTo>
                        <a:lnTo>
                          <a:pt x="150" y="39"/>
                        </a:lnTo>
                        <a:lnTo>
                          <a:pt x="141" y="49"/>
                        </a:lnTo>
                        <a:lnTo>
                          <a:pt x="131" y="60"/>
                        </a:lnTo>
                        <a:lnTo>
                          <a:pt x="126" y="70"/>
                        </a:lnTo>
                        <a:lnTo>
                          <a:pt x="119" y="84"/>
                        </a:lnTo>
                        <a:lnTo>
                          <a:pt x="112" y="97"/>
                        </a:lnTo>
                        <a:lnTo>
                          <a:pt x="106" y="113"/>
                        </a:lnTo>
                        <a:lnTo>
                          <a:pt x="101" y="126"/>
                        </a:lnTo>
                        <a:lnTo>
                          <a:pt x="96" y="140"/>
                        </a:lnTo>
                        <a:lnTo>
                          <a:pt x="59" y="309"/>
                        </a:lnTo>
                        <a:lnTo>
                          <a:pt x="45" y="379"/>
                        </a:lnTo>
                        <a:lnTo>
                          <a:pt x="37" y="426"/>
                        </a:lnTo>
                        <a:lnTo>
                          <a:pt x="25" y="472"/>
                        </a:lnTo>
                        <a:lnTo>
                          <a:pt x="9" y="516"/>
                        </a:lnTo>
                        <a:lnTo>
                          <a:pt x="0" y="516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grpSp>
          <p:nvGrpSpPr>
            <p:cNvPr id="63499" name="Group 82"/>
            <p:cNvGrpSpPr>
              <a:grpSpLocks/>
            </p:cNvGrpSpPr>
            <p:nvPr/>
          </p:nvGrpSpPr>
          <p:grpSpPr bwMode="auto">
            <a:xfrm>
              <a:off x="1058" y="2823"/>
              <a:ext cx="231" cy="175"/>
              <a:chOff x="1058" y="2823"/>
              <a:chExt cx="231" cy="175"/>
            </a:xfrm>
          </p:grpSpPr>
          <p:sp>
            <p:nvSpPr>
              <p:cNvPr id="63526" name="Freeform 83"/>
              <p:cNvSpPr>
                <a:spLocks/>
              </p:cNvSpPr>
              <p:nvPr/>
            </p:nvSpPr>
            <p:spPr bwMode="auto">
              <a:xfrm>
                <a:off x="1058" y="2823"/>
                <a:ext cx="231" cy="175"/>
              </a:xfrm>
              <a:custGeom>
                <a:avLst/>
                <a:gdLst>
                  <a:gd name="T0" fmla="*/ 9 w 463"/>
                  <a:gd name="T1" fmla="*/ 22 h 349"/>
                  <a:gd name="T2" fmla="*/ 9 w 463"/>
                  <a:gd name="T3" fmla="*/ 17 h 349"/>
                  <a:gd name="T4" fmla="*/ 3 w 463"/>
                  <a:gd name="T5" fmla="*/ 17 h 349"/>
                  <a:gd name="T6" fmla="*/ 2 w 463"/>
                  <a:gd name="T7" fmla="*/ 17 h 349"/>
                  <a:gd name="T8" fmla="*/ 2 w 463"/>
                  <a:gd name="T9" fmla="*/ 17 h 349"/>
                  <a:gd name="T10" fmla="*/ 1 w 463"/>
                  <a:gd name="T11" fmla="*/ 17 h 349"/>
                  <a:gd name="T12" fmla="*/ 1 w 463"/>
                  <a:gd name="T13" fmla="*/ 16 h 349"/>
                  <a:gd name="T14" fmla="*/ 0 w 463"/>
                  <a:gd name="T15" fmla="*/ 16 h 349"/>
                  <a:gd name="T16" fmla="*/ 0 w 463"/>
                  <a:gd name="T17" fmla="*/ 15 h 349"/>
                  <a:gd name="T18" fmla="*/ 0 w 463"/>
                  <a:gd name="T19" fmla="*/ 15 h 349"/>
                  <a:gd name="T20" fmla="*/ 0 w 463"/>
                  <a:gd name="T21" fmla="*/ 14 h 349"/>
                  <a:gd name="T22" fmla="*/ 0 w 463"/>
                  <a:gd name="T23" fmla="*/ 14 h 349"/>
                  <a:gd name="T24" fmla="*/ 0 w 463"/>
                  <a:gd name="T25" fmla="*/ 13 h 349"/>
                  <a:gd name="T26" fmla="*/ 0 w 463"/>
                  <a:gd name="T27" fmla="*/ 12 h 349"/>
                  <a:gd name="T28" fmla="*/ 0 w 463"/>
                  <a:gd name="T29" fmla="*/ 12 h 349"/>
                  <a:gd name="T30" fmla="*/ 1 w 463"/>
                  <a:gd name="T31" fmla="*/ 11 h 349"/>
                  <a:gd name="T32" fmla="*/ 1 w 463"/>
                  <a:gd name="T33" fmla="*/ 10 h 349"/>
                  <a:gd name="T34" fmla="*/ 2 w 463"/>
                  <a:gd name="T35" fmla="*/ 10 h 349"/>
                  <a:gd name="T36" fmla="*/ 2 w 463"/>
                  <a:gd name="T37" fmla="*/ 10 h 349"/>
                  <a:gd name="T38" fmla="*/ 3 w 463"/>
                  <a:gd name="T39" fmla="*/ 9 h 349"/>
                  <a:gd name="T40" fmla="*/ 9 w 463"/>
                  <a:gd name="T41" fmla="*/ 9 h 349"/>
                  <a:gd name="T42" fmla="*/ 9 w 463"/>
                  <a:gd name="T43" fmla="*/ 5 h 349"/>
                  <a:gd name="T44" fmla="*/ 9 w 463"/>
                  <a:gd name="T45" fmla="*/ 5 h 349"/>
                  <a:gd name="T46" fmla="*/ 9 w 463"/>
                  <a:gd name="T47" fmla="*/ 4 h 349"/>
                  <a:gd name="T48" fmla="*/ 10 w 463"/>
                  <a:gd name="T49" fmla="*/ 3 h 349"/>
                  <a:gd name="T50" fmla="*/ 10 w 463"/>
                  <a:gd name="T51" fmla="*/ 2 h 349"/>
                  <a:gd name="T52" fmla="*/ 11 w 463"/>
                  <a:gd name="T53" fmla="*/ 2 h 349"/>
                  <a:gd name="T54" fmla="*/ 12 w 463"/>
                  <a:gd name="T55" fmla="*/ 1 h 349"/>
                  <a:gd name="T56" fmla="*/ 12 w 463"/>
                  <a:gd name="T57" fmla="*/ 1 h 349"/>
                  <a:gd name="T58" fmla="*/ 13 w 463"/>
                  <a:gd name="T59" fmla="*/ 1 h 349"/>
                  <a:gd name="T60" fmla="*/ 14 w 463"/>
                  <a:gd name="T61" fmla="*/ 0 h 349"/>
                  <a:gd name="T62" fmla="*/ 15 w 463"/>
                  <a:gd name="T63" fmla="*/ 0 h 349"/>
                  <a:gd name="T64" fmla="*/ 16 w 463"/>
                  <a:gd name="T65" fmla="*/ 1 h 349"/>
                  <a:gd name="T66" fmla="*/ 16 w 463"/>
                  <a:gd name="T67" fmla="*/ 1 h 349"/>
                  <a:gd name="T68" fmla="*/ 17 w 463"/>
                  <a:gd name="T69" fmla="*/ 1 h 349"/>
                  <a:gd name="T70" fmla="*/ 18 w 463"/>
                  <a:gd name="T71" fmla="*/ 2 h 349"/>
                  <a:gd name="T72" fmla="*/ 18 w 463"/>
                  <a:gd name="T73" fmla="*/ 3 h 349"/>
                  <a:gd name="T74" fmla="*/ 19 w 463"/>
                  <a:gd name="T75" fmla="*/ 3 h 349"/>
                  <a:gd name="T76" fmla="*/ 19 w 463"/>
                  <a:gd name="T77" fmla="*/ 4 h 349"/>
                  <a:gd name="T78" fmla="*/ 19 w 463"/>
                  <a:gd name="T79" fmla="*/ 5 h 349"/>
                  <a:gd name="T80" fmla="*/ 20 w 463"/>
                  <a:gd name="T81" fmla="*/ 5 h 349"/>
                  <a:gd name="T82" fmla="*/ 20 w 463"/>
                  <a:gd name="T83" fmla="*/ 9 h 349"/>
                  <a:gd name="T84" fmla="*/ 25 w 463"/>
                  <a:gd name="T85" fmla="*/ 9 h 349"/>
                  <a:gd name="T86" fmla="*/ 26 w 463"/>
                  <a:gd name="T87" fmla="*/ 10 h 349"/>
                  <a:gd name="T88" fmla="*/ 26 w 463"/>
                  <a:gd name="T89" fmla="*/ 10 h 349"/>
                  <a:gd name="T90" fmla="*/ 27 w 463"/>
                  <a:gd name="T91" fmla="*/ 10 h 349"/>
                  <a:gd name="T92" fmla="*/ 27 w 463"/>
                  <a:gd name="T93" fmla="*/ 11 h 349"/>
                  <a:gd name="T94" fmla="*/ 28 w 463"/>
                  <a:gd name="T95" fmla="*/ 11 h 349"/>
                  <a:gd name="T96" fmla="*/ 28 w 463"/>
                  <a:gd name="T97" fmla="*/ 12 h 349"/>
                  <a:gd name="T98" fmla="*/ 28 w 463"/>
                  <a:gd name="T99" fmla="*/ 13 h 349"/>
                  <a:gd name="T100" fmla="*/ 28 w 463"/>
                  <a:gd name="T101" fmla="*/ 13 h 349"/>
                  <a:gd name="T102" fmla="*/ 28 w 463"/>
                  <a:gd name="T103" fmla="*/ 14 h 349"/>
                  <a:gd name="T104" fmla="*/ 28 w 463"/>
                  <a:gd name="T105" fmla="*/ 15 h 349"/>
                  <a:gd name="T106" fmla="*/ 28 w 463"/>
                  <a:gd name="T107" fmla="*/ 15 h 349"/>
                  <a:gd name="T108" fmla="*/ 27 w 463"/>
                  <a:gd name="T109" fmla="*/ 16 h 349"/>
                  <a:gd name="T110" fmla="*/ 27 w 463"/>
                  <a:gd name="T111" fmla="*/ 17 h 349"/>
                  <a:gd name="T112" fmla="*/ 26 w 463"/>
                  <a:gd name="T113" fmla="*/ 17 h 349"/>
                  <a:gd name="T114" fmla="*/ 25 w 463"/>
                  <a:gd name="T115" fmla="*/ 17 h 349"/>
                  <a:gd name="T116" fmla="*/ 20 w 463"/>
                  <a:gd name="T117" fmla="*/ 17 h 349"/>
                  <a:gd name="T118" fmla="*/ 20 w 463"/>
                  <a:gd name="T119" fmla="*/ 22 h 349"/>
                  <a:gd name="T120" fmla="*/ 9 w 463"/>
                  <a:gd name="T121" fmla="*/ 22 h 34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63" h="349">
                    <a:moveTo>
                      <a:pt x="148" y="347"/>
                    </a:moveTo>
                    <a:lnTo>
                      <a:pt x="148" y="271"/>
                    </a:lnTo>
                    <a:lnTo>
                      <a:pt x="57" y="271"/>
                    </a:lnTo>
                    <a:lnTo>
                      <a:pt x="47" y="267"/>
                    </a:lnTo>
                    <a:lnTo>
                      <a:pt x="38" y="265"/>
                    </a:lnTo>
                    <a:lnTo>
                      <a:pt x="29" y="259"/>
                    </a:lnTo>
                    <a:lnTo>
                      <a:pt x="20" y="253"/>
                    </a:lnTo>
                    <a:lnTo>
                      <a:pt x="12" y="245"/>
                    </a:lnTo>
                    <a:lnTo>
                      <a:pt x="7" y="236"/>
                    </a:lnTo>
                    <a:lnTo>
                      <a:pt x="3" y="229"/>
                    </a:lnTo>
                    <a:lnTo>
                      <a:pt x="0" y="219"/>
                    </a:lnTo>
                    <a:lnTo>
                      <a:pt x="0" y="209"/>
                    </a:lnTo>
                    <a:lnTo>
                      <a:pt x="0" y="199"/>
                    </a:lnTo>
                    <a:lnTo>
                      <a:pt x="3" y="188"/>
                    </a:lnTo>
                    <a:lnTo>
                      <a:pt x="10" y="177"/>
                    </a:lnTo>
                    <a:lnTo>
                      <a:pt x="18" y="167"/>
                    </a:lnTo>
                    <a:lnTo>
                      <a:pt x="27" y="158"/>
                    </a:lnTo>
                    <a:lnTo>
                      <a:pt x="38" y="150"/>
                    </a:lnTo>
                    <a:lnTo>
                      <a:pt x="46" y="145"/>
                    </a:lnTo>
                    <a:lnTo>
                      <a:pt x="56" y="141"/>
                    </a:lnTo>
                    <a:lnTo>
                      <a:pt x="150" y="141"/>
                    </a:lnTo>
                    <a:lnTo>
                      <a:pt x="150" y="73"/>
                    </a:lnTo>
                    <a:lnTo>
                      <a:pt x="154" y="65"/>
                    </a:lnTo>
                    <a:lnTo>
                      <a:pt x="159" y="53"/>
                    </a:lnTo>
                    <a:lnTo>
                      <a:pt x="165" y="43"/>
                    </a:lnTo>
                    <a:lnTo>
                      <a:pt x="174" y="32"/>
                    </a:lnTo>
                    <a:lnTo>
                      <a:pt x="184" y="22"/>
                    </a:lnTo>
                    <a:lnTo>
                      <a:pt x="194" y="14"/>
                    </a:lnTo>
                    <a:lnTo>
                      <a:pt x="202" y="9"/>
                    </a:lnTo>
                    <a:lnTo>
                      <a:pt x="215" y="3"/>
                    </a:lnTo>
                    <a:lnTo>
                      <a:pt x="228" y="0"/>
                    </a:lnTo>
                    <a:lnTo>
                      <a:pt x="241" y="0"/>
                    </a:lnTo>
                    <a:lnTo>
                      <a:pt x="256" y="2"/>
                    </a:lnTo>
                    <a:lnTo>
                      <a:pt x="268" y="8"/>
                    </a:lnTo>
                    <a:lnTo>
                      <a:pt x="278" y="13"/>
                    </a:lnTo>
                    <a:lnTo>
                      <a:pt x="289" y="22"/>
                    </a:lnTo>
                    <a:lnTo>
                      <a:pt x="301" y="33"/>
                    </a:lnTo>
                    <a:lnTo>
                      <a:pt x="310" y="43"/>
                    </a:lnTo>
                    <a:lnTo>
                      <a:pt x="315" y="53"/>
                    </a:lnTo>
                    <a:lnTo>
                      <a:pt x="319" y="65"/>
                    </a:lnTo>
                    <a:lnTo>
                      <a:pt x="321" y="78"/>
                    </a:lnTo>
                    <a:lnTo>
                      <a:pt x="321" y="140"/>
                    </a:lnTo>
                    <a:lnTo>
                      <a:pt x="410" y="140"/>
                    </a:lnTo>
                    <a:lnTo>
                      <a:pt x="420" y="145"/>
                    </a:lnTo>
                    <a:lnTo>
                      <a:pt x="429" y="150"/>
                    </a:lnTo>
                    <a:lnTo>
                      <a:pt x="438" y="157"/>
                    </a:lnTo>
                    <a:lnTo>
                      <a:pt x="447" y="166"/>
                    </a:lnTo>
                    <a:lnTo>
                      <a:pt x="454" y="175"/>
                    </a:lnTo>
                    <a:lnTo>
                      <a:pt x="459" y="185"/>
                    </a:lnTo>
                    <a:lnTo>
                      <a:pt x="461" y="196"/>
                    </a:lnTo>
                    <a:lnTo>
                      <a:pt x="463" y="206"/>
                    </a:lnTo>
                    <a:lnTo>
                      <a:pt x="463" y="218"/>
                    </a:lnTo>
                    <a:lnTo>
                      <a:pt x="459" y="228"/>
                    </a:lnTo>
                    <a:lnTo>
                      <a:pt x="454" y="239"/>
                    </a:lnTo>
                    <a:lnTo>
                      <a:pt x="447" y="248"/>
                    </a:lnTo>
                    <a:lnTo>
                      <a:pt x="439" y="257"/>
                    </a:lnTo>
                    <a:lnTo>
                      <a:pt x="429" y="263"/>
                    </a:lnTo>
                    <a:lnTo>
                      <a:pt x="409" y="271"/>
                    </a:lnTo>
                    <a:lnTo>
                      <a:pt x="321" y="271"/>
                    </a:lnTo>
                    <a:lnTo>
                      <a:pt x="321" y="349"/>
                    </a:lnTo>
                    <a:lnTo>
                      <a:pt x="148" y="347"/>
                    </a:lnTo>
                    <a:close/>
                  </a:path>
                </a:pathLst>
              </a:custGeom>
              <a:solidFill>
                <a:srgbClr val="E0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3527" name="Oval 84"/>
              <p:cNvSpPr>
                <a:spLocks noChangeArrowheads="1"/>
              </p:cNvSpPr>
              <p:nvPr/>
            </p:nvSpPr>
            <p:spPr bwMode="auto">
              <a:xfrm>
                <a:off x="1142" y="2895"/>
                <a:ext cx="66" cy="66"/>
              </a:xfrm>
              <a:prstGeom prst="ellipse">
                <a:avLst/>
              </a:prstGeom>
              <a:solidFill>
                <a:srgbClr val="FFA04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3500" name="Rectangle 85"/>
            <p:cNvSpPr>
              <a:spLocks noChangeArrowheads="1"/>
            </p:cNvSpPr>
            <p:nvPr/>
          </p:nvSpPr>
          <p:spPr bwMode="auto">
            <a:xfrm>
              <a:off x="976" y="2985"/>
              <a:ext cx="397" cy="945"/>
            </a:xfrm>
            <a:prstGeom prst="rect">
              <a:avLst/>
            </a:prstGeom>
            <a:solidFill>
              <a:srgbClr val="FF8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3501" name="Group 86"/>
            <p:cNvGrpSpPr>
              <a:grpSpLocks/>
            </p:cNvGrpSpPr>
            <p:nvPr/>
          </p:nvGrpSpPr>
          <p:grpSpPr bwMode="auto">
            <a:xfrm>
              <a:off x="1029" y="3009"/>
              <a:ext cx="282" cy="872"/>
              <a:chOff x="1029" y="3009"/>
              <a:chExt cx="282" cy="872"/>
            </a:xfrm>
          </p:grpSpPr>
          <p:grpSp>
            <p:nvGrpSpPr>
              <p:cNvPr id="63502" name="Group 87"/>
              <p:cNvGrpSpPr>
                <a:grpSpLocks/>
              </p:cNvGrpSpPr>
              <p:nvPr/>
            </p:nvGrpSpPr>
            <p:grpSpPr bwMode="auto">
              <a:xfrm>
                <a:off x="1036" y="3009"/>
                <a:ext cx="275" cy="263"/>
                <a:chOff x="1036" y="3009"/>
                <a:chExt cx="275" cy="263"/>
              </a:xfrm>
            </p:grpSpPr>
            <p:sp>
              <p:nvSpPr>
                <p:cNvPr id="63519" name="Freeform 88"/>
                <p:cNvSpPr>
                  <a:spLocks/>
                </p:cNvSpPr>
                <p:nvPr/>
              </p:nvSpPr>
              <p:spPr bwMode="auto">
                <a:xfrm>
                  <a:off x="1036" y="3009"/>
                  <a:ext cx="275" cy="249"/>
                </a:xfrm>
                <a:custGeom>
                  <a:avLst/>
                  <a:gdLst>
                    <a:gd name="T0" fmla="*/ 0 w 550"/>
                    <a:gd name="T1" fmla="*/ 10 h 499"/>
                    <a:gd name="T2" fmla="*/ 1 w 550"/>
                    <a:gd name="T3" fmla="*/ 9 h 499"/>
                    <a:gd name="T4" fmla="*/ 1 w 550"/>
                    <a:gd name="T5" fmla="*/ 8 h 499"/>
                    <a:gd name="T6" fmla="*/ 1 w 550"/>
                    <a:gd name="T7" fmla="*/ 7 h 499"/>
                    <a:gd name="T8" fmla="*/ 2 w 550"/>
                    <a:gd name="T9" fmla="*/ 6 h 499"/>
                    <a:gd name="T10" fmla="*/ 2 w 550"/>
                    <a:gd name="T11" fmla="*/ 6 h 499"/>
                    <a:gd name="T12" fmla="*/ 3 w 550"/>
                    <a:gd name="T13" fmla="*/ 5 h 499"/>
                    <a:gd name="T14" fmla="*/ 4 w 550"/>
                    <a:gd name="T15" fmla="*/ 4 h 499"/>
                    <a:gd name="T16" fmla="*/ 4 w 550"/>
                    <a:gd name="T17" fmla="*/ 3 h 499"/>
                    <a:gd name="T18" fmla="*/ 6 w 550"/>
                    <a:gd name="T19" fmla="*/ 3 h 499"/>
                    <a:gd name="T20" fmla="*/ 7 w 550"/>
                    <a:gd name="T21" fmla="*/ 2 h 499"/>
                    <a:gd name="T22" fmla="*/ 8 w 550"/>
                    <a:gd name="T23" fmla="*/ 1 h 499"/>
                    <a:gd name="T24" fmla="*/ 10 w 550"/>
                    <a:gd name="T25" fmla="*/ 1 h 499"/>
                    <a:gd name="T26" fmla="*/ 11 w 550"/>
                    <a:gd name="T27" fmla="*/ 0 h 499"/>
                    <a:gd name="T28" fmla="*/ 13 w 550"/>
                    <a:gd name="T29" fmla="*/ 0 h 499"/>
                    <a:gd name="T30" fmla="*/ 15 w 550"/>
                    <a:gd name="T31" fmla="*/ 0 h 499"/>
                    <a:gd name="T32" fmla="*/ 16 w 550"/>
                    <a:gd name="T33" fmla="*/ 0 h 499"/>
                    <a:gd name="T34" fmla="*/ 17 w 550"/>
                    <a:gd name="T35" fmla="*/ 0 h 499"/>
                    <a:gd name="T36" fmla="*/ 19 w 550"/>
                    <a:gd name="T37" fmla="*/ 0 h 499"/>
                    <a:gd name="T38" fmla="*/ 20 w 550"/>
                    <a:gd name="T39" fmla="*/ 0 h 499"/>
                    <a:gd name="T40" fmla="*/ 21 w 550"/>
                    <a:gd name="T41" fmla="*/ 0 h 499"/>
                    <a:gd name="T42" fmla="*/ 23 w 550"/>
                    <a:gd name="T43" fmla="*/ 0 h 499"/>
                    <a:gd name="T44" fmla="*/ 24 w 550"/>
                    <a:gd name="T45" fmla="*/ 0 h 499"/>
                    <a:gd name="T46" fmla="*/ 25 w 550"/>
                    <a:gd name="T47" fmla="*/ 1 h 499"/>
                    <a:gd name="T48" fmla="*/ 26 w 550"/>
                    <a:gd name="T49" fmla="*/ 1 h 499"/>
                    <a:gd name="T50" fmla="*/ 28 w 550"/>
                    <a:gd name="T51" fmla="*/ 2 h 499"/>
                    <a:gd name="T52" fmla="*/ 29 w 550"/>
                    <a:gd name="T53" fmla="*/ 2 h 499"/>
                    <a:gd name="T54" fmla="*/ 29 w 550"/>
                    <a:gd name="T55" fmla="*/ 3 h 499"/>
                    <a:gd name="T56" fmla="*/ 30 w 550"/>
                    <a:gd name="T57" fmla="*/ 3 h 499"/>
                    <a:gd name="T58" fmla="*/ 31 w 550"/>
                    <a:gd name="T59" fmla="*/ 4 h 499"/>
                    <a:gd name="T60" fmla="*/ 32 w 550"/>
                    <a:gd name="T61" fmla="*/ 4 h 499"/>
                    <a:gd name="T62" fmla="*/ 32 w 550"/>
                    <a:gd name="T63" fmla="*/ 5 h 499"/>
                    <a:gd name="T64" fmla="*/ 33 w 550"/>
                    <a:gd name="T65" fmla="*/ 6 h 499"/>
                    <a:gd name="T66" fmla="*/ 34 w 550"/>
                    <a:gd name="T67" fmla="*/ 7 h 499"/>
                    <a:gd name="T68" fmla="*/ 34 w 550"/>
                    <a:gd name="T69" fmla="*/ 7 h 499"/>
                    <a:gd name="T70" fmla="*/ 34 w 550"/>
                    <a:gd name="T71" fmla="*/ 8 h 499"/>
                    <a:gd name="T72" fmla="*/ 35 w 550"/>
                    <a:gd name="T73" fmla="*/ 9 h 499"/>
                    <a:gd name="T74" fmla="*/ 35 w 550"/>
                    <a:gd name="T75" fmla="*/ 10 h 499"/>
                    <a:gd name="T76" fmla="*/ 35 w 550"/>
                    <a:gd name="T77" fmla="*/ 31 h 499"/>
                    <a:gd name="T78" fmla="*/ 1 w 550"/>
                    <a:gd name="T79" fmla="*/ 31 h 499"/>
                    <a:gd name="T80" fmla="*/ 0 w 550"/>
                    <a:gd name="T81" fmla="*/ 10 h 49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550" h="499">
                      <a:moveTo>
                        <a:pt x="0" y="171"/>
                      </a:moveTo>
                      <a:lnTo>
                        <a:pt x="1" y="156"/>
                      </a:lnTo>
                      <a:lnTo>
                        <a:pt x="5" y="139"/>
                      </a:lnTo>
                      <a:lnTo>
                        <a:pt x="12" y="125"/>
                      </a:lnTo>
                      <a:lnTo>
                        <a:pt x="21" y="110"/>
                      </a:lnTo>
                      <a:lnTo>
                        <a:pt x="29" y="99"/>
                      </a:lnTo>
                      <a:lnTo>
                        <a:pt x="38" y="88"/>
                      </a:lnTo>
                      <a:lnTo>
                        <a:pt x="49" y="76"/>
                      </a:lnTo>
                      <a:lnTo>
                        <a:pt x="63" y="63"/>
                      </a:lnTo>
                      <a:lnTo>
                        <a:pt x="81" y="52"/>
                      </a:lnTo>
                      <a:lnTo>
                        <a:pt x="103" y="40"/>
                      </a:lnTo>
                      <a:lnTo>
                        <a:pt x="124" y="30"/>
                      </a:lnTo>
                      <a:lnTo>
                        <a:pt x="150" y="21"/>
                      </a:lnTo>
                      <a:lnTo>
                        <a:pt x="173" y="13"/>
                      </a:lnTo>
                      <a:lnTo>
                        <a:pt x="201" y="8"/>
                      </a:lnTo>
                      <a:lnTo>
                        <a:pt x="225" y="3"/>
                      </a:lnTo>
                      <a:lnTo>
                        <a:pt x="245" y="2"/>
                      </a:lnTo>
                      <a:lnTo>
                        <a:pt x="269" y="0"/>
                      </a:lnTo>
                      <a:lnTo>
                        <a:pt x="293" y="0"/>
                      </a:lnTo>
                      <a:lnTo>
                        <a:pt x="312" y="2"/>
                      </a:lnTo>
                      <a:lnTo>
                        <a:pt x="332" y="4"/>
                      </a:lnTo>
                      <a:lnTo>
                        <a:pt x="354" y="9"/>
                      </a:lnTo>
                      <a:lnTo>
                        <a:pt x="374" y="13"/>
                      </a:lnTo>
                      <a:lnTo>
                        <a:pt x="396" y="20"/>
                      </a:lnTo>
                      <a:lnTo>
                        <a:pt x="414" y="27"/>
                      </a:lnTo>
                      <a:lnTo>
                        <a:pt x="434" y="35"/>
                      </a:lnTo>
                      <a:lnTo>
                        <a:pt x="449" y="42"/>
                      </a:lnTo>
                      <a:lnTo>
                        <a:pt x="461" y="50"/>
                      </a:lnTo>
                      <a:lnTo>
                        <a:pt x="473" y="58"/>
                      </a:lnTo>
                      <a:lnTo>
                        <a:pt x="487" y="67"/>
                      </a:lnTo>
                      <a:lnTo>
                        <a:pt x="499" y="77"/>
                      </a:lnTo>
                      <a:lnTo>
                        <a:pt x="511" y="90"/>
                      </a:lnTo>
                      <a:lnTo>
                        <a:pt x="521" y="102"/>
                      </a:lnTo>
                      <a:lnTo>
                        <a:pt x="529" y="113"/>
                      </a:lnTo>
                      <a:lnTo>
                        <a:pt x="536" y="123"/>
                      </a:lnTo>
                      <a:lnTo>
                        <a:pt x="541" y="135"/>
                      </a:lnTo>
                      <a:lnTo>
                        <a:pt x="546" y="146"/>
                      </a:lnTo>
                      <a:lnTo>
                        <a:pt x="550" y="160"/>
                      </a:lnTo>
                      <a:lnTo>
                        <a:pt x="550" y="499"/>
                      </a:lnTo>
                      <a:lnTo>
                        <a:pt x="1" y="497"/>
                      </a:lnTo>
                      <a:lnTo>
                        <a:pt x="0" y="171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63520" name="Group 89"/>
                <p:cNvGrpSpPr>
                  <a:grpSpLocks/>
                </p:cNvGrpSpPr>
                <p:nvPr/>
              </p:nvGrpSpPr>
              <p:grpSpPr bwMode="auto">
                <a:xfrm>
                  <a:off x="1036" y="3022"/>
                  <a:ext cx="275" cy="250"/>
                  <a:chOff x="1036" y="3022"/>
                  <a:chExt cx="275" cy="250"/>
                </a:xfrm>
              </p:grpSpPr>
              <p:sp>
                <p:nvSpPr>
                  <p:cNvPr id="63521" name="Freeform 90"/>
                  <p:cNvSpPr>
                    <a:spLocks/>
                  </p:cNvSpPr>
                  <p:nvPr/>
                </p:nvSpPr>
                <p:spPr bwMode="auto">
                  <a:xfrm>
                    <a:off x="1036" y="3022"/>
                    <a:ext cx="275" cy="250"/>
                  </a:xfrm>
                  <a:custGeom>
                    <a:avLst/>
                    <a:gdLst>
                      <a:gd name="T0" fmla="*/ 0 w 550"/>
                      <a:gd name="T1" fmla="*/ 11 h 498"/>
                      <a:gd name="T2" fmla="*/ 1 w 550"/>
                      <a:gd name="T3" fmla="*/ 10 h 498"/>
                      <a:gd name="T4" fmla="*/ 1 w 550"/>
                      <a:gd name="T5" fmla="*/ 9 h 498"/>
                      <a:gd name="T6" fmla="*/ 1 w 550"/>
                      <a:gd name="T7" fmla="*/ 8 h 498"/>
                      <a:gd name="T8" fmla="*/ 2 w 550"/>
                      <a:gd name="T9" fmla="*/ 7 h 498"/>
                      <a:gd name="T10" fmla="*/ 2 w 550"/>
                      <a:gd name="T11" fmla="*/ 7 h 498"/>
                      <a:gd name="T12" fmla="*/ 3 w 550"/>
                      <a:gd name="T13" fmla="*/ 6 h 498"/>
                      <a:gd name="T14" fmla="*/ 4 w 550"/>
                      <a:gd name="T15" fmla="*/ 5 h 498"/>
                      <a:gd name="T16" fmla="*/ 4 w 550"/>
                      <a:gd name="T17" fmla="*/ 4 h 498"/>
                      <a:gd name="T18" fmla="*/ 6 w 550"/>
                      <a:gd name="T19" fmla="*/ 4 h 498"/>
                      <a:gd name="T20" fmla="*/ 7 w 550"/>
                      <a:gd name="T21" fmla="*/ 3 h 498"/>
                      <a:gd name="T22" fmla="*/ 8 w 550"/>
                      <a:gd name="T23" fmla="*/ 2 h 498"/>
                      <a:gd name="T24" fmla="*/ 10 w 550"/>
                      <a:gd name="T25" fmla="*/ 2 h 498"/>
                      <a:gd name="T26" fmla="*/ 11 w 550"/>
                      <a:gd name="T27" fmla="*/ 1 h 498"/>
                      <a:gd name="T28" fmla="*/ 13 w 550"/>
                      <a:gd name="T29" fmla="*/ 1 h 498"/>
                      <a:gd name="T30" fmla="*/ 15 w 550"/>
                      <a:gd name="T31" fmla="*/ 1 h 498"/>
                      <a:gd name="T32" fmla="*/ 16 w 550"/>
                      <a:gd name="T33" fmla="*/ 1 h 498"/>
                      <a:gd name="T34" fmla="*/ 17 w 550"/>
                      <a:gd name="T35" fmla="*/ 0 h 498"/>
                      <a:gd name="T36" fmla="*/ 19 w 550"/>
                      <a:gd name="T37" fmla="*/ 0 h 498"/>
                      <a:gd name="T38" fmla="*/ 20 w 550"/>
                      <a:gd name="T39" fmla="*/ 1 h 498"/>
                      <a:gd name="T40" fmla="*/ 21 w 550"/>
                      <a:gd name="T41" fmla="*/ 1 h 498"/>
                      <a:gd name="T42" fmla="*/ 23 w 550"/>
                      <a:gd name="T43" fmla="*/ 1 h 498"/>
                      <a:gd name="T44" fmla="*/ 24 w 550"/>
                      <a:gd name="T45" fmla="*/ 1 h 498"/>
                      <a:gd name="T46" fmla="*/ 25 w 550"/>
                      <a:gd name="T47" fmla="*/ 2 h 498"/>
                      <a:gd name="T48" fmla="*/ 26 w 550"/>
                      <a:gd name="T49" fmla="*/ 2 h 498"/>
                      <a:gd name="T50" fmla="*/ 28 w 550"/>
                      <a:gd name="T51" fmla="*/ 3 h 498"/>
                      <a:gd name="T52" fmla="*/ 29 w 550"/>
                      <a:gd name="T53" fmla="*/ 3 h 498"/>
                      <a:gd name="T54" fmla="*/ 29 w 550"/>
                      <a:gd name="T55" fmla="*/ 4 h 498"/>
                      <a:gd name="T56" fmla="*/ 30 w 550"/>
                      <a:gd name="T57" fmla="*/ 4 h 498"/>
                      <a:gd name="T58" fmla="*/ 31 w 550"/>
                      <a:gd name="T59" fmla="*/ 5 h 498"/>
                      <a:gd name="T60" fmla="*/ 32 w 550"/>
                      <a:gd name="T61" fmla="*/ 5 h 498"/>
                      <a:gd name="T62" fmla="*/ 32 w 550"/>
                      <a:gd name="T63" fmla="*/ 6 h 498"/>
                      <a:gd name="T64" fmla="*/ 33 w 550"/>
                      <a:gd name="T65" fmla="*/ 7 h 498"/>
                      <a:gd name="T66" fmla="*/ 34 w 550"/>
                      <a:gd name="T67" fmla="*/ 8 h 498"/>
                      <a:gd name="T68" fmla="*/ 34 w 550"/>
                      <a:gd name="T69" fmla="*/ 8 h 498"/>
                      <a:gd name="T70" fmla="*/ 34 w 550"/>
                      <a:gd name="T71" fmla="*/ 9 h 498"/>
                      <a:gd name="T72" fmla="*/ 35 w 550"/>
                      <a:gd name="T73" fmla="*/ 10 h 498"/>
                      <a:gd name="T74" fmla="*/ 35 w 550"/>
                      <a:gd name="T75" fmla="*/ 10 h 498"/>
                      <a:gd name="T76" fmla="*/ 35 w 550"/>
                      <a:gd name="T77" fmla="*/ 32 h 498"/>
                      <a:gd name="T78" fmla="*/ 1 w 550"/>
                      <a:gd name="T79" fmla="*/ 32 h 498"/>
                      <a:gd name="T80" fmla="*/ 0 w 550"/>
                      <a:gd name="T81" fmla="*/ 11 h 49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550" h="498">
                        <a:moveTo>
                          <a:pt x="0" y="170"/>
                        </a:moveTo>
                        <a:lnTo>
                          <a:pt x="1" y="155"/>
                        </a:lnTo>
                        <a:lnTo>
                          <a:pt x="5" y="139"/>
                        </a:lnTo>
                        <a:lnTo>
                          <a:pt x="12" y="124"/>
                        </a:lnTo>
                        <a:lnTo>
                          <a:pt x="21" y="110"/>
                        </a:lnTo>
                        <a:lnTo>
                          <a:pt x="29" y="99"/>
                        </a:lnTo>
                        <a:lnTo>
                          <a:pt x="38" y="88"/>
                        </a:lnTo>
                        <a:lnTo>
                          <a:pt x="49" y="75"/>
                        </a:lnTo>
                        <a:lnTo>
                          <a:pt x="63" y="63"/>
                        </a:lnTo>
                        <a:lnTo>
                          <a:pt x="81" y="52"/>
                        </a:lnTo>
                        <a:lnTo>
                          <a:pt x="103" y="40"/>
                        </a:lnTo>
                        <a:lnTo>
                          <a:pt x="124" y="30"/>
                        </a:lnTo>
                        <a:lnTo>
                          <a:pt x="150" y="21"/>
                        </a:lnTo>
                        <a:lnTo>
                          <a:pt x="173" y="13"/>
                        </a:lnTo>
                        <a:lnTo>
                          <a:pt x="201" y="7"/>
                        </a:lnTo>
                        <a:lnTo>
                          <a:pt x="225" y="3"/>
                        </a:lnTo>
                        <a:lnTo>
                          <a:pt x="245" y="2"/>
                        </a:lnTo>
                        <a:lnTo>
                          <a:pt x="269" y="0"/>
                        </a:lnTo>
                        <a:lnTo>
                          <a:pt x="293" y="0"/>
                        </a:lnTo>
                        <a:lnTo>
                          <a:pt x="312" y="2"/>
                        </a:lnTo>
                        <a:lnTo>
                          <a:pt x="332" y="4"/>
                        </a:lnTo>
                        <a:lnTo>
                          <a:pt x="354" y="8"/>
                        </a:lnTo>
                        <a:lnTo>
                          <a:pt x="374" y="13"/>
                        </a:lnTo>
                        <a:lnTo>
                          <a:pt x="396" y="20"/>
                        </a:lnTo>
                        <a:lnTo>
                          <a:pt x="414" y="26"/>
                        </a:lnTo>
                        <a:lnTo>
                          <a:pt x="434" y="35"/>
                        </a:lnTo>
                        <a:lnTo>
                          <a:pt x="449" y="42"/>
                        </a:lnTo>
                        <a:lnTo>
                          <a:pt x="461" y="50"/>
                        </a:lnTo>
                        <a:lnTo>
                          <a:pt x="473" y="57"/>
                        </a:lnTo>
                        <a:lnTo>
                          <a:pt x="487" y="66"/>
                        </a:lnTo>
                        <a:lnTo>
                          <a:pt x="499" y="76"/>
                        </a:lnTo>
                        <a:lnTo>
                          <a:pt x="511" y="90"/>
                        </a:lnTo>
                        <a:lnTo>
                          <a:pt x="521" y="102"/>
                        </a:lnTo>
                        <a:lnTo>
                          <a:pt x="529" y="113"/>
                        </a:lnTo>
                        <a:lnTo>
                          <a:pt x="536" y="123"/>
                        </a:lnTo>
                        <a:lnTo>
                          <a:pt x="541" y="134"/>
                        </a:lnTo>
                        <a:lnTo>
                          <a:pt x="546" y="145"/>
                        </a:lnTo>
                        <a:lnTo>
                          <a:pt x="550" y="159"/>
                        </a:lnTo>
                        <a:lnTo>
                          <a:pt x="550" y="498"/>
                        </a:lnTo>
                        <a:lnTo>
                          <a:pt x="1" y="49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E07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522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1054" y="3033"/>
                    <a:ext cx="235" cy="236"/>
                  </a:xfrm>
                  <a:prstGeom prst="ellipse">
                    <a:avLst/>
                  </a:prstGeom>
                  <a:solidFill>
                    <a:srgbClr val="FF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it-IT" altLang="it-IT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63523" name="Group 92"/>
                  <p:cNvGrpSpPr>
                    <a:grpSpLocks/>
                  </p:cNvGrpSpPr>
                  <p:nvPr/>
                </p:nvGrpSpPr>
                <p:grpSpPr bwMode="auto">
                  <a:xfrm>
                    <a:off x="1187" y="3056"/>
                    <a:ext cx="42" cy="38"/>
                    <a:chOff x="1187" y="3056"/>
                    <a:chExt cx="42" cy="38"/>
                  </a:xfrm>
                </p:grpSpPr>
                <p:sp>
                  <p:nvSpPr>
                    <p:cNvPr id="63524" name="Oval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7" y="3056"/>
                      <a:ext cx="27" cy="27"/>
                    </a:xfrm>
                    <a:prstGeom prst="ellipse">
                      <a:avLst/>
                    </a:prstGeom>
                    <a:solidFill>
                      <a:srgbClr val="FF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3525" name="Oval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8" y="3072"/>
                      <a:ext cx="21" cy="22"/>
                    </a:xfrm>
                    <a:prstGeom prst="ellipse">
                      <a:avLst/>
                    </a:prstGeom>
                    <a:solidFill>
                      <a:srgbClr val="FF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63503" name="Group 95"/>
              <p:cNvGrpSpPr>
                <a:grpSpLocks/>
              </p:cNvGrpSpPr>
              <p:nvPr/>
            </p:nvGrpSpPr>
            <p:grpSpPr bwMode="auto">
              <a:xfrm>
                <a:off x="1029" y="3325"/>
                <a:ext cx="275" cy="260"/>
                <a:chOff x="1029" y="3325"/>
                <a:chExt cx="275" cy="260"/>
              </a:xfrm>
            </p:grpSpPr>
            <p:sp>
              <p:nvSpPr>
                <p:cNvPr id="63512" name="Freeform 96"/>
                <p:cNvSpPr>
                  <a:spLocks/>
                </p:cNvSpPr>
                <p:nvPr/>
              </p:nvSpPr>
              <p:spPr bwMode="auto">
                <a:xfrm>
                  <a:off x="1029" y="3325"/>
                  <a:ext cx="275" cy="249"/>
                </a:xfrm>
                <a:custGeom>
                  <a:avLst/>
                  <a:gdLst>
                    <a:gd name="T0" fmla="*/ 0 w 551"/>
                    <a:gd name="T1" fmla="*/ 10 h 499"/>
                    <a:gd name="T2" fmla="*/ 0 w 551"/>
                    <a:gd name="T3" fmla="*/ 9 h 499"/>
                    <a:gd name="T4" fmla="*/ 0 w 551"/>
                    <a:gd name="T5" fmla="*/ 8 h 499"/>
                    <a:gd name="T6" fmla="*/ 0 w 551"/>
                    <a:gd name="T7" fmla="*/ 7 h 499"/>
                    <a:gd name="T8" fmla="*/ 1 w 551"/>
                    <a:gd name="T9" fmla="*/ 6 h 499"/>
                    <a:gd name="T10" fmla="*/ 1 w 551"/>
                    <a:gd name="T11" fmla="*/ 6 h 499"/>
                    <a:gd name="T12" fmla="*/ 2 w 551"/>
                    <a:gd name="T13" fmla="*/ 5 h 499"/>
                    <a:gd name="T14" fmla="*/ 3 w 551"/>
                    <a:gd name="T15" fmla="*/ 4 h 499"/>
                    <a:gd name="T16" fmla="*/ 4 w 551"/>
                    <a:gd name="T17" fmla="*/ 4 h 499"/>
                    <a:gd name="T18" fmla="*/ 5 w 551"/>
                    <a:gd name="T19" fmla="*/ 3 h 499"/>
                    <a:gd name="T20" fmla="*/ 6 w 551"/>
                    <a:gd name="T21" fmla="*/ 2 h 499"/>
                    <a:gd name="T22" fmla="*/ 7 w 551"/>
                    <a:gd name="T23" fmla="*/ 1 h 499"/>
                    <a:gd name="T24" fmla="*/ 9 w 551"/>
                    <a:gd name="T25" fmla="*/ 1 h 499"/>
                    <a:gd name="T26" fmla="*/ 10 w 551"/>
                    <a:gd name="T27" fmla="*/ 0 h 499"/>
                    <a:gd name="T28" fmla="*/ 12 w 551"/>
                    <a:gd name="T29" fmla="*/ 0 h 499"/>
                    <a:gd name="T30" fmla="*/ 14 w 551"/>
                    <a:gd name="T31" fmla="*/ 0 h 499"/>
                    <a:gd name="T32" fmla="*/ 15 w 551"/>
                    <a:gd name="T33" fmla="*/ 0 h 499"/>
                    <a:gd name="T34" fmla="*/ 16 w 551"/>
                    <a:gd name="T35" fmla="*/ 0 h 499"/>
                    <a:gd name="T36" fmla="*/ 18 w 551"/>
                    <a:gd name="T37" fmla="*/ 0 h 499"/>
                    <a:gd name="T38" fmla="*/ 19 w 551"/>
                    <a:gd name="T39" fmla="*/ 0 h 499"/>
                    <a:gd name="T40" fmla="*/ 20 w 551"/>
                    <a:gd name="T41" fmla="*/ 0 h 499"/>
                    <a:gd name="T42" fmla="*/ 22 w 551"/>
                    <a:gd name="T43" fmla="*/ 0 h 499"/>
                    <a:gd name="T44" fmla="*/ 23 w 551"/>
                    <a:gd name="T45" fmla="*/ 0 h 499"/>
                    <a:gd name="T46" fmla="*/ 24 w 551"/>
                    <a:gd name="T47" fmla="*/ 1 h 499"/>
                    <a:gd name="T48" fmla="*/ 25 w 551"/>
                    <a:gd name="T49" fmla="*/ 1 h 499"/>
                    <a:gd name="T50" fmla="*/ 27 w 551"/>
                    <a:gd name="T51" fmla="*/ 2 h 499"/>
                    <a:gd name="T52" fmla="*/ 28 w 551"/>
                    <a:gd name="T53" fmla="*/ 2 h 499"/>
                    <a:gd name="T54" fmla="*/ 28 w 551"/>
                    <a:gd name="T55" fmla="*/ 3 h 499"/>
                    <a:gd name="T56" fmla="*/ 29 w 551"/>
                    <a:gd name="T57" fmla="*/ 3 h 499"/>
                    <a:gd name="T58" fmla="*/ 30 w 551"/>
                    <a:gd name="T59" fmla="*/ 4 h 499"/>
                    <a:gd name="T60" fmla="*/ 31 w 551"/>
                    <a:gd name="T61" fmla="*/ 4 h 499"/>
                    <a:gd name="T62" fmla="*/ 32 w 551"/>
                    <a:gd name="T63" fmla="*/ 5 h 499"/>
                    <a:gd name="T64" fmla="*/ 32 w 551"/>
                    <a:gd name="T65" fmla="*/ 6 h 499"/>
                    <a:gd name="T66" fmla="*/ 33 w 551"/>
                    <a:gd name="T67" fmla="*/ 7 h 499"/>
                    <a:gd name="T68" fmla="*/ 33 w 551"/>
                    <a:gd name="T69" fmla="*/ 7 h 499"/>
                    <a:gd name="T70" fmla="*/ 33 w 551"/>
                    <a:gd name="T71" fmla="*/ 8 h 499"/>
                    <a:gd name="T72" fmla="*/ 34 w 551"/>
                    <a:gd name="T73" fmla="*/ 9 h 499"/>
                    <a:gd name="T74" fmla="*/ 34 w 551"/>
                    <a:gd name="T75" fmla="*/ 10 h 499"/>
                    <a:gd name="T76" fmla="*/ 34 w 551"/>
                    <a:gd name="T77" fmla="*/ 31 h 499"/>
                    <a:gd name="T78" fmla="*/ 0 w 551"/>
                    <a:gd name="T79" fmla="*/ 31 h 499"/>
                    <a:gd name="T80" fmla="*/ 0 w 551"/>
                    <a:gd name="T81" fmla="*/ 10 h 49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551" h="499">
                      <a:moveTo>
                        <a:pt x="0" y="172"/>
                      </a:moveTo>
                      <a:lnTo>
                        <a:pt x="1" y="156"/>
                      </a:lnTo>
                      <a:lnTo>
                        <a:pt x="6" y="139"/>
                      </a:lnTo>
                      <a:lnTo>
                        <a:pt x="13" y="125"/>
                      </a:lnTo>
                      <a:lnTo>
                        <a:pt x="21" y="111"/>
                      </a:lnTo>
                      <a:lnTo>
                        <a:pt x="29" y="99"/>
                      </a:lnTo>
                      <a:lnTo>
                        <a:pt x="38" y="88"/>
                      </a:lnTo>
                      <a:lnTo>
                        <a:pt x="49" y="76"/>
                      </a:lnTo>
                      <a:lnTo>
                        <a:pt x="64" y="64"/>
                      </a:lnTo>
                      <a:lnTo>
                        <a:pt x="81" y="53"/>
                      </a:lnTo>
                      <a:lnTo>
                        <a:pt x="104" y="40"/>
                      </a:lnTo>
                      <a:lnTo>
                        <a:pt x="125" y="30"/>
                      </a:lnTo>
                      <a:lnTo>
                        <a:pt x="150" y="21"/>
                      </a:lnTo>
                      <a:lnTo>
                        <a:pt x="175" y="14"/>
                      </a:lnTo>
                      <a:lnTo>
                        <a:pt x="202" y="8"/>
                      </a:lnTo>
                      <a:lnTo>
                        <a:pt x="226" y="4"/>
                      </a:lnTo>
                      <a:lnTo>
                        <a:pt x="246" y="2"/>
                      </a:lnTo>
                      <a:lnTo>
                        <a:pt x="269" y="0"/>
                      </a:lnTo>
                      <a:lnTo>
                        <a:pt x="294" y="0"/>
                      </a:lnTo>
                      <a:lnTo>
                        <a:pt x="313" y="2"/>
                      </a:lnTo>
                      <a:lnTo>
                        <a:pt x="333" y="5"/>
                      </a:lnTo>
                      <a:lnTo>
                        <a:pt x="355" y="9"/>
                      </a:lnTo>
                      <a:lnTo>
                        <a:pt x="375" y="14"/>
                      </a:lnTo>
                      <a:lnTo>
                        <a:pt x="396" y="20"/>
                      </a:lnTo>
                      <a:lnTo>
                        <a:pt x="415" y="27"/>
                      </a:lnTo>
                      <a:lnTo>
                        <a:pt x="435" y="36"/>
                      </a:lnTo>
                      <a:lnTo>
                        <a:pt x="449" y="43"/>
                      </a:lnTo>
                      <a:lnTo>
                        <a:pt x="462" y="50"/>
                      </a:lnTo>
                      <a:lnTo>
                        <a:pt x="474" y="58"/>
                      </a:lnTo>
                      <a:lnTo>
                        <a:pt x="487" y="67"/>
                      </a:lnTo>
                      <a:lnTo>
                        <a:pt x="499" y="77"/>
                      </a:lnTo>
                      <a:lnTo>
                        <a:pt x="512" y="90"/>
                      </a:lnTo>
                      <a:lnTo>
                        <a:pt x="522" y="103"/>
                      </a:lnTo>
                      <a:lnTo>
                        <a:pt x="529" y="114"/>
                      </a:lnTo>
                      <a:lnTo>
                        <a:pt x="536" y="124"/>
                      </a:lnTo>
                      <a:lnTo>
                        <a:pt x="542" y="135"/>
                      </a:lnTo>
                      <a:lnTo>
                        <a:pt x="546" y="146"/>
                      </a:lnTo>
                      <a:lnTo>
                        <a:pt x="551" y="161"/>
                      </a:lnTo>
                      <a:lnTo>
                        <a:pt x="551" y="499"/>
                      </a:lnTo>
                      <a:lnTo>
                        <a:pt x="1" y="497"/>
                      </a:lnTo>
                      <a:lnTo>
                        <a:pt x="0" y="172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63513" name="Group 97"/>
                <p:cNvGrpSpPr>
                  <a:grpSpLocks/>
                </p:cNvGrpSpPr>
                <p:nvPr/>
              </p:nvGrpSpPr>
              <p:grpSpPr bwMode="auto">
                <a:xfrm>
                  <a:off x="1029" y="3335"/>
                  <a:ext cx="275" cy="250"/>
                  <a:chOff x="1029" y="3335"/>
                  <a:chExt cx="275" cy="250"/>
                </a:xfrm>
              </p:grpSpPr>
              <p:sp>
                <p:nvSpPr>
                  <p:cNvPr id="63514" name="Freeform 98"/>
                  <p:cNvSpPr>
                    <a:spLocks/>
                  </p:cNvSpPr>
                  <p:nvPr/>
                </p:nvSpPr>
                <p:spPr bwMode="auto">
                  <a:xfrm>
                    <a:off x="1029" y="3335"/>
                    <a:ext cx="275" cy="250"/>
                  </a:xfrm>
                  <a:custGeom>
                    <a:avLst/>
                    <a:gdLst>
                      <a:gd name="T0" fmla="*/ 0 w 551"/>
                      <a:gd name="T1" fmla="*/ 11 h 499"/>
                      <a:gd name="T2" fmla="*/ 0 w 551"/>
                      <a:gd name="T3" fmla="*/ 10 h 499"/>
                      <a:gd name="T4" fmla="*/ 0 w 551"/>
                      <a:gd name="T5" fmla="*/ 9 h 499"/>
                      <a:gd name="T6" fmla="*/ 0 w 551"/>
                      <a:gd name="T7" fmla="*/ 8 h 499"/>
                      <a:gd name="T8" fmla="*/ 1 w 551"/>
                      <a:gd name="T9" fmla="*/ 7 h 499"/>
                      <a:gd name="T10" fmla="*/ 1 w 551"/>
                      <a:gd name="T11" fmla="*/ 7 h 499"/>
                      <a:gd name="T12" fmla="*/ 2 w 551"/>
                      <a:gd name="T13" fmla="*/ 6 h 499"/>
                      <a:gd name="T14" fmla="*/ 3 w 551"/>
                      <a:gd name="T15" fmla="*/ 5 h 499"/>
                      <a:gd name="T16" fmla="*/ 4 w 551"/>
                      <a:gd name="T17" fmla="*/ 4 h 499"/>
                      <a:gd name="T18" fmla="*/ 5 w 551"/>
                      <a:gd name="T19" fmla="*/ 4 h 499"/>
                      <a:gd name="T20" fmla="*/ 6 w 551"/>
                      <a:gd name="T21" fmla="*/ 3 h 499"/>
                      <a:gd name="T22" fmla="*/ 7 w 551"/>
                      <a:gd name="T23" fmla="*/ 2 h 499"/>
                      <a:gd name="T24" fmla="*/ 9 w 551"/>
                      <a:gd name="T25" fmla="*/ 2 h 499"/>
                      <a:gd name="T26" fmla="*/ 10 w 551"/>
                      <a:gd name="T27" fmla="*/ 1 h 499"/>
                      <a:gd name="T28" fmla="*/ 12 w 551"/>
                      <a:gd name="T29" fmla="*/ 1 h 499"/>
                      <a:gd name="T30" fmla="*/ 14 w 551"/>
                      <a:gd name="T31" fmla="*/ 1 h 499"/>
                      <a:gd name="T32" fmla="*/ 15 w 551"/>
                      <a:gd name="T33" fmla="*/ 1 h 499"/>
                      <a:gd name="T34" fmla="*/ 16 w 551"/>
                      <a:gd name="T35" fmla="*/ 0 h 499"/>
                      <a:gd name="T36" fmla="*/ 18 w 551"/>
                      <a:gd name="T37" fmla="*/ 0 h 499"/>
                      <a:gd name="T38" fmla="*/ 19 w 551"/>
                      <a:gd name="T39" fmla="*/ 1 h 499"/>
                      <a:gd name="T40" fmla="*/ 20 w 551"/>
                      <a:gd name="T41" fmla="*/ 1 h 499"/>
                      <a:gd name="T42" fmla="*/ 22 w 551"/>
                      <a:gd name="T43" fmla="*/ 1 h 499"/>
                      <a:gd name="T44" fmla="*/ 23 w 551"/>
                      <a:gd name="T45" fmla="*/ 1 h 499"/>
                      <a:gd name="T46" fmla="*/ 24 w 551"/>
                      <a:gd name="T47" fmla="*/ 2 h 499"/>
                      <a:gd name="T48" fmla="*/ 25 w 551"/>
                      <a:gd name="T49" fmla="*/ 2 h 499"/>
                      <a:gd name="T50" fmla="*/ 27 w 551"/>
                      <a:gd name="T51" fmla="*/ 3 h 499"/>
                      <a:gd name="T52" fmla="*/ 28 w 551"/>
                      <a:gd name="T53" fmla="*/ 3 h 499"/>
                      <a:gd name="T54" fmla="*/ 28 w 551"/>
                      <a:gd name="T55" fmla="*/ 4 h 499"/>
                      <a:gd name="T56" fmla="*/ 29 w 551"/>
                      <a:gd name="T57" fmla="*/ 4 h 499"/>
                      <a:gd name="T58" fmla="*/ 30 w 551"/>
                      <a:gd name="T59" fmla="*/ 5 h 499"/>
                      <a:gd name="T60" fmla="*/ 31 w 551"/>
                      <a:gd name="T61" fmla="*/ 5 h 499"/>
                      <a:gd name="T62" fmla="*/ 32 w 551"/>
                      <a:gd name="T63" fmla="*/ 6 h 499"/>
                      <a:gd name="T64" fmla="*/ 32 w 551"/>
                      <a:gd name="T65" fmla="*/ 7 h 499"/>
                      <a:gd name="T66" fmla="*/ 33 w 551"/>
                      <a:gd name="T67" fmla="*/ 8 h 499"/>
                      <a:gd name="T68" fmla="*/ 33 w 551"/>
                      <a:gd name="T69" fmla="*/ 8 h 499"/>
                      <a:gd name="T70" fmla="*/ 33 w 551"/>
                      <a:gd name="T71" fmla="*/ 9 h 499"/>
                      <a:gd name="T72" fmla="*/ 34 w 551"/>
                      <a:gd name="T73" fmla="*/ 10 h 499"/>
                      <a:gd name="T74" fmla="*/ 34 w 551"/>
                      <a:gd name="T75" fmla="*/ 11 h 499"/>
                      <a:gd name="T76" fmla="*/ 34 w 551"/>
                      <a:gd name="T77" fmla="*/ 32 h 499"/>
                      <a:gd name="T78" fmla="*/ 0 w 551"/>
                      <a:gd name="T79" fmla="*/ 32 h 499"/>
                      <a:gd name="T80" fmla="*/ 0 w 551"/>
                      <a:gd name="T81" fmla="*/ 11 h 49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551" h="499">
                        <a:moveTo>
                          <a:pt x="0" y="172"/>
                        </a:moveTo>
                        <a:lnTo>
                          <a:pt x="2" y="156"/>
                        </a:lnTo>
                        <a:lnTo>
                          <a:pt x="6" y="140"/>
                        </a:lnTo>
                        <a:lnTo>
                          <a:pt x="13" y="125"/>
                        </a:lnTo>
                        <a:lnTo>
                          <a:pt x="22" y="111"/>
                        </a:lnTo>
                        <a:lnTo>
                          <a:pt x="29" y="100"/>
                        </a:lnTo>
                        <a:lnTo>
                          <a:pt x="38" y="88"/>
                        </a:lnTo>
                        <a:lnTo>
                          <a:pt x="49" y="76"/>
                        </a:lnTo>
                        <a:lnTo>
                          <a:pt x="64" y="64"/>
                        </a:lnTo>
                        <a:lnTo>
                          <a:pt x="82" y="53"/>
                        </a:lnTo>
                        <a:lnTo>
                          <a:pt x="104" y="41"/>
                        </a:lnTo>
                        <a:lnTo>
                          <a:pt x="125" y="31"/>
                        </a:lnTo>
                        <a:lnTo>
                          <a:pt x="151" y="22"/>
                        </a:lnTo>
                        <a:lnTo>
                          <a:pt x="175" y="14"/>
                        </a:lnTo>
                        <a:lnTo>
                          <a:pt x="202" y="8"/>
                        </a:lnTo>
                        <a:lnTo>
                          <a:pt x="226" y="4"/>
                        </a:lnTo>
                        <a:lnTo>
                          <a:pt x="246" y="3"/>
                        </a:lnTo>
                        <a:lnTo>
                          <a:pt x="269" y="0"/>
                        </a:lnTo>
                        <a:lnTo>
                          <a:pt x="294" y="0"/>
                        </a:lnTo>
                        <a:lnTo>
                          <a:pt x="313" y="3"/>
                        </a:lnTo>
                        <a:lnTo>
                          <a:pt x="333" y="5"/>
                        </a:lnTo>
                        <a:lnTo>
                          <a:pt x="355" y="9"/>
                        </a:lnTo>
                        <a:lnTo>
                          <a:pt x="375" y="14"/>
                        </a:lnTo>
                        <a:lnTo>
                          <a:pt x="396" y="20"/>
                        </a:lnTo>
                        <a:lnTo>
                          <a:pt x="415" y="27"/>
                        </a:lnTo>
                        <a:lnTo>
                          <a:pt x="435" y="36"/>
                        </a:lnTo>
                        <a:lnTo>
                          <a:pt x="450" y="43"/>
                        </a:lnTo>
                        <a:lnTo>
                          <a:pt x="462" y="51"/>
                        </a:lnTo>
                        <a:lnTo>
                          <a:pt x="474" y="58"/>
                        </a:lnTo>
                        <a:lnTo>
                          <a:pt x="487" y="67"/>
                        </a:lnTo>
                        <a:lnTo>
                          <a:pt x="500" y="77"/>
                        </a:lnTo>
                        <a:lnTo>
                          <a:pt x="512" y="91"/>
                        </a:lnTo>
                        <a:lnTo>
                          <a:pt x="522" y="103"/>
                        </a:lnTo>
                        <a:lnTo>
                          <a:pt x="530" y="114"/>
                        </a:lnTo>
                        <a:lnTo>
                          <a:pt x="536" y="124"/>
                        </a:lnTo>
                        <a:lnTo>
                          <a:pt x="542" y="135"/>
                        </a:lnTo>
                        <a:lnTo>
                          <a:pt x="546" y="146"/>
                        </a:lnTo>
                        <a:lnTo>
                          <a:pt x="551" y="161"/>
                        </a:lnTo>
                        <a:lnTo>
                          <a:pt x="551" y="499"/>
                        </a:lnTo>
                        <a:lnTo>
                          <a:pt x="2" y="497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E07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515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1047" y="3346"/>
                    <a:ext cx="235" cy="236"/>
                  </a:xfrm>
                  <a:prstGeom prst="ellipse">
                    <a:avLst/>
                  </a:prstGeom>
                  <a:solidFill>
                    <a:srgbClr val="E0E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it-IT" altLang="it-IT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63516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1180" y="3369"/>
                    <a:ext cx="43" cy="38"/>
                    <a:chOff x="1180" y="3369"/>
                    <a:chExt cx="43" cy="38"/>
                  </a:xfrm>
                </p:grpSpPr>
                <p:sp>
                  <p:nvSpPr>
                    <p:cNvPr id="63517" name="Oval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0" y="3369"/>
                      <a:ext cx="27" cy="27"/>
                    </a:xfrm>
                    <a:prstGeom prst="ellipse">
                      <a:avLst/>
                    </a:prstGeom>
                    <a:solidFill>
                      <a:srgbClr val="FFFF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3518" name="Oval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1" y="3385"/>
                      <a:ext cx="22" cy="22"/>
                    </a:xfrm>
                    <a:prstGeom prst="ellipse">
                      <a:avLst/>
                    </a:prstGeom>
                    <a:solidFill>
                      <a:srgbClr val="FFFF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63504" name="Group 103"/>
              <p:cNvGrpSpPr>
                <a:grpSpLocks/>
              </p:cNvGrpSpPr>
              <p:nvPr/>
            </p:nvGrpSpPr>
            <p:grpSpPr bwMode="auto">
              <a:xfrm>
                <a:off x="1035" y="3623"/>
                <a:ext cx="276" cy="258"/>
                <a:chOff x="1035" y="3623"/>
                <a:chExt cx="276" cy="258"/>
              </a:xfrm>
            </p:grpSpPr>
            <p:sp>
              <p:nvSpPr>
                <p:cNvPr id="63505" name="Freeform 104"/>
                <p:cNvSpPr>
                  <a:spLocks/>
                </p:cNvSpPr>
                <p:nvPr/>
              </p:nvSpPr>
              <p:spPr bwMode="auto">
                <a:xfrm>
                  <a:off x="1035" y="3623"/>
                  <a:ext cx="275" cy="249"/>
                </a:xfrm>
                <a:custGeom>
                  <a:avLst/>
                  <a:gdLst>
                    <a:gd name="T0" fmla="*/ 0 w 550"/>
                    <a:gd name="T1" fmla="*/ 11 h 498"/>
                    <a:gd name="T2" fmla="*/ 1 w 550"/>
                    <a:gd name="T3" fmla="*/ 10 h 498"/>
                    <a:gd name="T4" fmla="*/ 1 w 550"/>
                    <a:gd name="T5" fmla="*/ 9 h 498"/>
                    <a:gd name="T6" fmla="*/ 1 w 550"/>
                    <a:gd name="T7" fmla="*/ 8 h 498"/>
                    <a:gd name="T8" fmla="*/ 2 w 550"/>
                    <a:gd name="T9" fmla="*/ 7 h 498"/>
                    <a:gd name="T10" fmla="*/ 2 w 550"/>
                    <a:gd name="T11" fmla="*/ 7 h 498"/>
                    <a:gd name="T12" fmla="*/ 3 w 550"/>
                    <a:gd name="T13" fmla="*/ 6 h 498"/>
                    <a:gd name="T14" fmla="*/ 4 w 550"/>
                    <a:gd name="T15" fmla="*/ 5 h 498"/>
                    <a:gd name="T16" fmla="*/ 4 w 550"/>
                    <a:gd name="T17" fmla="*/ 4 h 498"/>
                    <a:gd name="T18" fmla="*/ 6 w 550"/>
                    <a:gd name="T19" fmla="*/ 4 h 498"/>
                    <a:gd name="T20" fmla="*/ 7 w 550"/>
                    <a:gd name="T21" fmla="*/ 3 h 498"/>
                    <a:gd name="T22" fmla="*/ 8 w 550"/>
                    <a:gd name="T23" fmla="*/ 2 h 498"/>
                    <a:gd name="T24" fmla="*/ 10 w 550"/>
                    <a:gd name="T25" fmla="*/ 2 h 498"/>
                    <a:gd name="T26" fmla="*/ 11 w 550"/>
                    <a:gd name="T27" fmla="*/ 1 h 498"/>
                    <a:gd name="T28" fmla="*/ 13 w 550"/>
                    <a:gd name="T29" fmla="*/ 1 h 498"/>
                    <a:gd name="T30" fmla="*/ 15 w 550"/>
                    <a:gd name="T31" fmla="*/ 1 h 498"/>
                    <a:gd name="T32" fmla="*/ 16 w 550"/>
                    <a:gd name="T33" fmla="*/ 1 h 498"/>
                    <a:gd name="T34" fmla="*/ 17 w 550"/>
                    <a:gd name="T35" fmla="*/ 0 h 498"/>
                    <a:gd name="T36" fmla="*/ 19 w 550"/>
                    <a:gd name="T37" fmla="*/ 0 h 498"/>
                    <a:gd name="T38" fmla="*/ 20 w 550"/>
                    <a:gd name="T39" fmla="*/ 1 h 498"/>
                    <a:gd name="T40" fmla="*/ 21 w 550"/>
                    <a:gd name="T41" fmla="*/ 1 h 498"/>
                    <a:gd name="T42" fmla="*/ 23 w 550"/>
                    <a:gd name="T43" fmla="*/ 1 h 498"/>
                    <a:gd name="T44" fmla="*/ 24 w 550"/>
                    <a:gd name="T45" fmla="*/ 1 h 498"/>
                    <a:gd name="T46" fmla="*/ 25 w 550"/>
                    <a:gd name="T47" fmla="*/ 2 h 498"/>
                    <a:gd name="T48" fmla="*/ 26 w 550"/>
                    <a:gd name="T49" fmla="*/ 2 h 498"/>
                    <a:gd name="T50" fmla="*/ 28 w 550"/>
                    <a:gd name="T51" fmla="*/ 3 h 498"/>
                    <a:gd name="T52" fmla="*/ 29 w 550"/>
                    <a:gd name="T53" fmla="*/ 3 h 498"/>
                    <a:gd name="T54" fmla="*/ 29 w 550"/>
                    <a:gd name="T55" fmla="*/ 4 h 498"/>
                    <a:gd name="T56" fmla="*/ 30 w 550"/>
                    <a:gd name="T57" fmla="*/ 4 h 498"/>
                    <a:gd name="T58" fmla="*/ 31 w 550"/>
                    <a:gd name="T59" fmla="*/ 5 h 498"/>
                    <a:gd name="T60" fmla="*/ 32 w 550"/>
                    <a:gd name="T61" fmla="*/ 5 h 498"/>
                    <a:gd name="T62" fmla="*/ 32 w 550"/>
                    <a:gd name="T63" fmla="*/ 6 h 498"/>
                    <a:gd name="T64" fmla="*/ 33 w 550"/>
                    <a:gd name="T65" fmla="*/ 7 h 498"/>
                    <a:gd name="T66" fmla="*/ 34 w 550"/>
                    <a:gd name="T67" fmla="*/ 8 h 498"/>
                    <a:gd name="T68" fmla="*/ 34 w 550"/>
                    <a:gd name="T69" fmla="*/ 8 h 498"/>
                    <a:gd name="T70" fmla="*/ 34 w 550"/>
                    <a:gd name="T71" fmla="*/ 9 h 498"/>
                    <a:gd name="T72" fmla="*/ 35 w 550"/>
                    <a:gd name="T73" fmla="*/ 10 h 498"/>
                    <a:gd name="T74" fmla="*/ 35 w 550"/>
                    <a:gd name="T75" fmla="*/ 10 h 498"/>
                    <a:gd name="T76" fmla="*/ 35 w 550"/>
                    <a:gd name="T77" fmla="*/ 32 h 498"/>
                    <a:gd name="T78" fmla="*/ 1 w 550"/>
                    <a:gd name="T79" fmla="*/ 31 h 498"/>
                    <a:gd name="T80" fmla="*/ 0 w 550"/>
                    <a:gd name="T81" fmla="*/ 11 h 49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550" h="498">
                      <a:moveTo>
                        <a:pt x="0" y="171"/>
                      </a:moveTo>
                      <a:lnTo>
                        <a:pt x="1" y="155"/>
                      </a:lnTo>
                      <a:lnTo>
                        <a:pt x="5" y="138"/>
                      </a:lnTo>
                      <a:lnTo>
                        <a:pt x="12" y="124"/>
                      </a:lnTo>
                      <a:lnTo>
                        <a:pt x="21" y="109"/>
                      </a:lnTo>
                      <a:lnTo>
                        <a:pt x="29" y="98"/>
                      </a:lnTo>
                      <a:lnTo>
                        <a:pt x="37" y="87"/>
                      </a:lnTo>
                      <a:lnTo>
                        <a:pt x="49" y="75"/>
                      </a:lnTo>
                      <a:lnTo>
                        <a:pt x="63" y="64"/>
                      </a:lnTo>
                      <a:lnTo>
                        <a:pt x="81" y="53"/>
                      </a:lnTo>
                      <a:lnTo>
                        <a:pt x="103" y="40"/>
                      </a:lnTo>
                      <a:lnTo>
                        <a:pt x="124" y="30"/>
                      </a:lnTo>
                      <a:lnTo>
                        <a:pt x="150" y="21"/>
                      </a:lnTo>
                      <a:lnTo>
                        <a:pt x="174" y="14"/>
                      </a:lnTo>
                      <a:lnTo>
                        <a:pt x="201" y="8"/>
                      </a:lnTo>
                      <a:lnTo>
                        <a:pt x="225" y="4"/>
                      </a:lnTo>
                      <a:lnTo>
                        <a:pt x="245" y="2"/>
                      </a:lnTo>
                      <a:lnTo>
                        <a:pt x="269" y="0"/>
                      </a:lnTo>
                      <a:lnTo>
                        <a:pt x="293" y="0"/>
                      </a:lnTo>
                      <a:lnTo>
                        <a:pt x="312" y="2"/>
                      </a:lnTo>
                      <a:lnTo>
                        <a:pt x="332" y="5"/>
                      </a:lnTo>
                      <a:lnTo>
                        <a:pt x="354" y="9"/>
                      </a:lnTo>
                      <a:lnTo>
                        <a:pt x="374" y="14"/>
                      </a:lnTo>
                      <a:lnTo>
                        <a:pt x="395" y="20"/>
                      </a:lnTo>
                      <a:lnTo>
                        <a:pt x="414" y="27"/>
                      </a:lnTo>
                      <a:lnTo>
                        <a:pt x="434" y="36"/>
                      </a:lnTo>
                      <a:lnTo>
                        <a:pt x="449" y="43"/>
                      </a:lnTo>
                      <a:lnTo>
                        <a:pt x="461" y="50"/>
                      </a:lnTo>
                      <a:lnTo>
                        <a:pt x="473" y="58"/>
                      </a:lnTo>
                      <a:lnTo>
                        <a:pt x="487" y="67"/>
                      </a:lnTo>
                      <a:lnTo>
                        <a:pt x="499" y="76"/>
                      </a:lnTo>
                      <a:lnTo>
                        <a:pt x="511" y="89"/>
                      </a:lnTo>
                      <a:lnTo>
                        <a:pt x="521" y="102"/>
                      </a:lnTo>
                      <a:lnTo>
                        <a:pt x="529" y="113"/>
                      </a:lnTo>
                      <a:lnTo>
                        <a:pt x="536" y="123"/>
                      </a:lnTo>
                      <a:lnTo>
                        <a:pt x="541" y="134"/>
                      </a:lnTo>
                      <a:lnTo>
                        <a:pt x="546" y="145"/>
                      </a:lnTo>
                      <a:lnTo>
                        <a:pt x="550" y="159"/>
                      </a:lnTo>
                      <a:lnTo>
                        <a:pt x="550" y="498"/>
                      </a:lnTo>
                      <a:lnTo>
                        <a:pt x="1" y="496"/>
                      </a:lnTo>
                      <a:lnTo>
                        <a:pt x="0" y="171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63506" name="Group 105"/>
                <p:cNvGrpSpPr>
                  <a:grpSpLocks/>
                </p:cNvGrpSpPr>
                <p:nvPr/>
              </p:nvGrpSpPr>
              <p:grpSpPr bwMode="auto">
                <a:xfrm>
                  <a:off x="1036" y="3632"/>
                  <a:ext cx="275" cy="249"/>
                  <a:chOff x="1036" y="3632"/>
                  <a:chExt cx="275" cy="249"/>
                </a:xfrm>
              </p:grpSpPr>
              <p:sp>
                <p:nvSpPr>
                  <p:cNvPr id="63507" name="Freeform 106"/>
                  <p:cNvSpPr>
                    <a:spLocks/>
                  </p:cNvSpPr>
                  <p:nvPr/>
                </p:nvSpPr>
                <p:spPr bwMode="auto">
                  <a:xfrm>
                    <a:off x="1036" y="3632"/>
                    <a:ext cx="275" cy="249"/>
                  </a:xfrm>
                  <a:custGeom>
                    <a:avLst/>
                    <a:gdLst>
                      <a:gd name="T0" fmla="*/ 0 w 550"/>
                      <a:gd name="T1" fmla="*/ 11 h 498"/>
                      <a:gd name="T2" fmla="*/ 1 w 550"/>
                      <a:gd name="T3" fmla="*/ 10 h 498"/>
                      <a:gd name="T4" fmla="*/ 1 w 550"/>
                      <a:gd name="T5" fmla="*/ 9 h 498"/>
                      <a:gd name="T6" fmla="*/ 1 w 550"/>
                      <a:gd name="T7" fmla="*/ 8 h 498"/>
                      <a:gd name="T8" fmla="*/ 2 w 550"/>
                      <a:gd name="T9" fmla="*/ 7 h 498"/>
                      <a:gd name="T10" fmla="*/ 2 w 550"/>
                      <a:gd name="T11" fmla="*/ 7 h 498"/>
                      <a:gd name="T12" fmla="*/ 3 w 550"/>
                      <a:gd name="T13" fmla="*/ 6 h 498"/>
                      <a:gd name="T14" fmla="*/ 4 w 550"/>
                      <a:gd name="T15" fmla="*/ 5 h 498"/>
                      <a:gd name="T16" fmla="*/ 4 w 550"/>
                      <a:gd name="T17" fmla="*/ 4 h 498"/>
                      <a:gd name="T18" fmla="*/ 6 w 550"/>
                      <a:gd name="T19" fmla="*/ 4 h 498"/>
                      <a:gd name="T20" fmla="*/ 7 w 550"/>
                      <a:gd name="T21" fmla="*/ 3 h 498"/>
                      <a:gd name="T22" fmla="*/ 8 w 550"/>
                      <a:gd name="T23" fmla="*/ 2 h 498"/>
                      <a:gd name="T24" fmla="*/ 10 w 550"/>
                      <a:gd name="T25" fmla="*/ 2 h 498"/>
                      <a:gd name="T26" fmla="*/ 11 w 550"/>
                      <a:gd name="T27" fmla="*/ 1 h 498"/>
                      <a:gd name="T28" fmla="*/ 13 w 550"/>
                      <a:gd name="T29" fmla="*/ 1 h 498"/>
                      <a:gd name="T30" fmla="*/ 15 w 550"/>
                      <a:gd name="T31" fmla="*/ 1 h 498"/>
                      <a:gd name="T32" fmla="*/ 16 w 550"/>
                      <a:gd name="T33" fmla="*/ 1 h 498"/>
                      <a:gd name="T34" fmla="*/ 17 w 550"/>
                      <a:gd name="T35" fmla="*/ 0 h 498"/>
                      <a:gd name="T36" fmla="*/ 19 w 550"/>
                      <a:gd name="T37" fmla="*/ 0 h 498"/>
                      <a:gd name="T38" fmla="*/ 20 w 550"/>
                      <a:gd name="T39" fmla="*/ 1 h 498"/>
                      <a:gd name="T40" fmla="*/ 21 w 550"/>
                      <a:gd name="T41" fmla="*/ 1 h 498"/>
                      <a:gd name="T42" fmla="*/ 23 w 550"/>
                      <a:gd name="T43" fmla="*/ 1 h 498"/>
                      <a:gd name="T44" fmla="*/ 24 w 550"/>
                      <a:gd name="T45" fmla="*/ 1 h 498"/>
                      <a:gd name="T46" fmla="*/ 25 w 550"/>
                      <a:gd name="T47" fmla="*/ 2 h 498"/>
                      <a:gd name="T48" fmla="*/ 26 w 550"/>
                      <a:gd name="T49" fmla="*/ 2 h 498"/>
                      <a:gd name="T50" fmla="*/ 28 w 550"/>
                      <a:gd name="T51" fmla="*/ 3 h 498"/>
                      <a:gd name="T52" fmla="*/ 29 w 550"/>
                      <a:gd name="T53" fmla="*/ 3 h 498"/>
                      <a:gd name="T54" fmla="*/ 29 w 550"/>
                      <a:gd name="T55" fmla="*/ 4 h 498"/>
                      <a:gd name="T56" fmla="*/ 30 w 550"/>
                      <a:gd name="T57" fmla="*/ 4 h 498"/>
                      <a:gd name="T58" fmla="*/ 31 w 550"/>
                      <a:gd name="T59" fmla="*/ 5 h 498"/>
                      <a:gd name="T60" fmla="*/ 32 w 550"/>
                      <a:gd name="T61" fmla="*/ 5 h 498"/>
                      <a:gd name="T62" fmla="*/ 32 w 550"/>
                      <a:gd name="T63" fmla="*/ 6 h 498"/>
                      <a:gd name="T64" fmla="*/ 33 w 550"/>
                      <a:gd name="T65" fmla="*/ 7 h 498"/>
                      <a:gd name="T66" fmla="*/ 34 w 550"/>
                      <a:gd name="T67" fmla="*/ 7 h 498"/>
                      <a:gd name="T68" fmla="*/ 34 w 550"/>
                      <a:gd name="T69" fmla="*/ 8 h 498"/>
                      <a:gd name="T70" fmla="*/ 34 w 550"/>
                      <a:gd name="T71" fmla="*/ 9 h 498"/>
                      <a:gd name="T72" fmla="*/ 35 w 550"/>
                      <a:gd name="T73" fmla="*/ 10 h 498"/>
                      <a:gd name="T74" fmla="*/ 35 w 550"/>
                      <a:gd name="T75" fmla="*/ 10 h 498"/>
                      <a:gd name="T76" fmla="*/ 35 w 550"/>
                      <a:gd name="T77" fmla="*/ 32 h 498"/>
                      <a:gd name="T78" fmla="*/ 1 w 550"/>
                      <a:gd name="T79" fmla="*/ 31 h 498"/>
                      <a:gd name="T80" fmla="*/ 0 w 550"/>
                      <a:gd name="T81" fmla="*/ 11 h 49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550" h="498">
                        <a:moveTo>
                          <a:pt x="0" y="170"/>
                        </a:moveTo>
                        <a:lnTo>
                          <a:pt x="1" y="155"/>
                        </a:lnTo>
                        <a:lnTo>
                          <a:pt x="5" y="138"/>
                        </a:lnTo>
                        <a:lnTo>
                          <a:pt x="12" y="124"/>
                        </a:lnTo>
                        <a:lnTo>
                          <a:pt x="21" y="109"/>
                        </a:lnTo>
                        <a:lnTo>
                          <a:pt x="29" y="98"/>
                        </a:lnTo>
                        <a:lnTo>
                          <a:pt x="38" y="87"/>
                        </a:lnTo>
                        <a:lnTo>
                          <a:pt x="49" y="75"/>
                        </a:lnTo>
                        <a:lnTo>
                          <a:pt x="63" y="62"/>
                        </a:lnTo>
                        <a:lnTo>
                          <a:pt x="81" y="51"/>
                        </a:lnTo>
                        <a:lnTo>
                          <a:pt x="103" y="40"/>
                        </a:lnTo>
                        <a:lnTo>
                          <a:pt x="124" y="30"/>
                        </a:lnTo>
                        <a:lnTo>
                          <a:pt x="150" y="21"/>
                        </a:lnTo>
                        <a:lnTo>
                          <a:pt x="173" y="13"/>
                        </a:lnTo>
                        <a:lnTo>
                          <a:pt x="201" y="8"/>
                        </a:lnTo>
                        <a:lnTo>
                          <a:pt x="225" y="3"/>
                        </a:lnTo>
                        <a:lnTo>
                          <a:pt x="245" y="2"/>
                        </a:lnTo>
                        <a:lnTo>
                          <a:pt x="269" y="0"/>
                        </a:lnTo>
                        <a:lnTo>
                          <a:pt x="293" y="0"/>
                        </a:lnTo>
                        <a:lnTo>
                          <a:pt x="312" y="2"/>
                        </a:lnTo>
                        <a:lnTo>
                          <a:pt x="332" y="4"/>
                        </a:lnTo>
                        <a:lnTo>
                          <a:pt x="354" y="9"/>
                        </a:lnTo>
                        <a:lnTo>
                          <a:pt x="374" y="13"/>
                        </a:lnTo>
                        <a:lnTo>
                          <a:pt x="396" y="20"/>
                        </a:lnTo>
                        <a:lnTo>
                          <a:pt x="414" y="27"/>
                        </a:lnTo>
                        <a:lnTo>
                          <a:pt x="434" y="36"/>
                        </a:lnTo>
                        <a:lnTo>
                          <a:pt x="449" y="42"/>
                        </a:lnTo>
                        <a:lnTo>
                          <a:pt x="461" y="50"/>
                        </a:lnTo>
                        <a:lnTo>
                          <a:pt x="473" y="57"/>
                        </a:lnTo>
                        <a:lnTo>
                          <a:pt x="487" y="66"/>
                        </a:lnTo>
                        <a:lnTo>
                          <a:pt x="499" y="76"/>
                        </a:lnTo>
                        <a:lnTo>
                          <a:pt x="511" y="89"/>
                        </a:lnTo>
                        <a:lnTo>
                          <a:pt x="521" y="101"/>
                        </a:lnTo>
                        <a:lnTo>
                          <a:pt x="529" y="112"/>
                        </a:lnTo>
                        <a:lnTo>
                          <a:pt x="536" y="123"/>
                        </a:lnTo>
                        <a:lnTo>
                          <a:pt x="541" y="134"/>
                        </a:lnTo>
                        <a:lnTo>
                          <a:pt x="546" y="145"/>
                        </a:lnTo>
                        <a:lnTo>
                          <a:pt x="550" y="159"/>
                        </a:lnTo>
                        <a:lnTo>
                          <a:pt x="550" y="498"/>
                        </a:lnTo>
                        <a:lnTo>
                          <a:pt x="1" y="49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E07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3508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1054" y="3642"/>
                    <a:ext cx="235" cy="236"/>
                  </a:xfrm>
                  <a:prstGeom prst="ellipse">
                    <a:avLst/>
                  </a:prstGeom>
                  <a:solidFill>
                    <a:srgbClr val="00A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it-IT" altLang="it-IT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63509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1187" y="3665"/>
                    <a:ext cx="42" cy="38"/>
                    <a:chOff x="1187" y="3665"/>
                    <a:chExt cx="42" cy="38"/>
                  </a:xfrm>
                </p:grpSpPr>
                <p:sp>
                  <p:nvSpPr>
                    <p:cNvPr id="63510" name="Oval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7" y="3665"/>
                      <a:ext cx="27" cy="27"/>
                    </a:xfrm>
                    <a:prstGeom prst="ellipse">
                      <a:avLst/>
                    </a:prstGeom>
                    <a:solidFill>
                      <a:srgbClr val="80FF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3511" name="Oval 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8" y="3682"/>
                      <a:ext cx="21" cy="21"/>
                    </a:xfrm>
                    <a:prstGeom prst="ellipse">
                      <a:avLst/>
                    </a:prstGeom>
                    <a:solidFill>
                      <a:srgbClr val="80FF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2" name="CasellaDiTesto 1"/>
          <p:cNvSpPr txBox="1"/>
          <p:nvPr/>
        </p:nvSpPr>
        <p:spPr>
          <a:xfrm>
            <a:off x="7793377" y="4485960"/>
            <a:ext cx="4014250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/>
              <a:t>x1 agisce sul fronte positivo del clock, e ha l’effetto di impedire alla rete di cambiare stato (quando x0=0)</a:t>
            </a:r>
          </a:p>
          <a:p>
            <a:endParaRPr lang="it-IT" sz="2000" dirty="0">
              <a:solidFill>
                <a:srgbClr val="FF0000"/>
              </a:solidFill>
            </a:endParaRPr>
          </a:p>
          <a:p>
            <a:r>
              <a:rPr lang="it-IT" sz="2000" dirty="0">
                <a:solidFill>
                  <a:srgbClr val="FF0000"/>
                </a:solidFill>
              </a:rPr>
              <a:t>Un ingresso che determina questo comportamento si chiama «</a:t>
            </a:r>
            <a:r>
              <a:rPr lang="it-IT" sz="2000" b="1" i="1" dirty="0" err="1">
                <a:solidFill>
                  <a:srgbClr val="FF0000"/>
                </a:solidFill>
              </a:rPr>
              <a:t>enable</a:t>
            </a:r>
            <a:r>
              <a:rPr lang="it-IT" sz="2000" b="1" i="1" dirty="0">
                <a:solidFill>
                  <a:srgbClr val="FF0000"/>
                </a:solidFill>
              </a:rPr>
              <a:t>»</a:t>
            </a:r>
            <a:r>
              <a:rPr lang="it-IT" sz="2000" dirty="0">
                <a:solidFill>
                  <a:srgbClr val="FF0000"/>
                </a:solidFill>
              </a:rPr>
              <a:t>!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8511527" y="752510"/>
            <a:ext cx="3158052" cy="3379978"/>
            <a:chOff x="8445950" y="2578907"/>
            <a:chExt cx="3158052" cy="3379978"/>
          </a:xfrm>
        </p:grpSpPr>
        <p:grpSp>
          <p:nvGrpSpPr>
            <p:cNvPr id="7" name="Gruppo 6"/>
            <p:cNvGrpSpPr/>
            <p:nvPr/>
          </p:nvGrpSpPr>
          <p:grpSpPr>
            <a:xfrm>
              <a:off x="9322764" y="2578907"/>
              <a:ext cx="2281238" cy="3379978"/>
              <a:chOff x="9545895" y="2499967"/>
              <a:chExt cx="2281238" cy="3379978"/>
            </a:xfrm>
          </p:grpSpPr>
          <p:grpSp>
            <p:nvGrpSpPr>
              <p:cNvPr id="116" name="Group 22"/>
              <p:cNvGrpSpPr>
                <a:grpSpLocks/>
              </p:cNvGrpSpPr>
              <p:nvPr/>
            </p:nvGrpSpPr>
            <p:grpSpPr bwMode="auto">
              <a:xfrm>
                <a:off x="9545895" y="2499967"/>
                <a:ext cx="2281238" cy="3379978"/>
                <a:chOff x="2256" y="1232"/>
                <a:chExt cx="1437" cy="1517"/>
              </a:xfrm>
            </p:grpSpPr>
            <p:sp>
              <p:nvSpPr>
                <p:cNvPr id="117" name="Rectangle 14"/>
                <p:cNvSpPr>
                  <a:spLocks noChangeArrowheads="1"/>
                </p:cNvSpPr>
                <p:nvPr/>
              </p:nvSpPr>
              <p:spPr bwMode="auto">
                <a:xfrm>
                  <a:off x="3491" y="1852"/>
                  <a:ext cx="171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 dirty="0">
                      <a:solidFill>
                        <a:srgbClr val="000000"/>
                      </a:solidFill>
                    </a:rPr>
                    <a:t>s*</a:t>
                  </a:r>
                </a:p>
              </p:txBody>
            </p:sp>
            <p:grpSp>
              <p:nvGrpSpPr>
                <p:cNvPr id="118" name="Group 18"/>
                <p:cNvGrpSpPr>
                  <a:grpSpLocks/>
                </p:cNvGrpSpPr>
                <p:nvPr/>
              </p:nvGrpSpPr>
              <p:grpSpPr bwMode="auto">
                <a:xfrm>
                  <a:off x="2256" y="1232"/>
                  <a:ext cx="1437" cy="1517"/>
                  <a:chOff x="2256" y="1232"/>
                  <a:chExt cx="1437" cy="1517"/>
                </a:xfrm>
              </p:grpSpPr>
              <p:sp>
                <p:nvSpPr>
                  <p:cNvPr id="119" name="Rectangle 3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1232"/>
                    <a:ext cx="865" cy="338"/>
                  </a:xfrm>
                  <a:prstGeom prst="rect">
                    <a:avLst/>
                  </a:prstGeom>
                  <a:solidFill>
                    <a:srgbClr val="FFFF00"/>
                  </a:solidFill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defTabSz="762000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76200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7620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7620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7620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2400" b="1" dirty="0">
                        <a:solidFill>
                          <a:srgbClr val="000000"/>
                        </a:solidFill>
                      </a:rPr>
                      <a:t>F</a:t>
                    </a:r>
                  </a:p>
                </p:txBody>
              </p:sp>
              <p:sp>
                <p:nvSpPr>
                  <p:cNvPr id="120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2509" y="1772"/>
                    <a:ext cx="865" cy="409"/>
                  </a:xfrm>
                  <a:prstGeom prst="rect">
                    <a:avLst/>
                  </a:prstGeom>
                  <a:solidFill>
                    <a:srgbClr val="FFFF00"/>
                  </a:solidFill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tIns="36000" bIns="36000"/>
                  <a:lstStyle>
                    <a:lvl1pPr defTabSz="762000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76200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7620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7620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7620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1600" b="1" dirty="0">
                      <a:solidFill>
                        <a:srgbClr val="000000"/>
                      </a:solidFill>
                    </a:endParaRP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2400" b="1" dirty="0">
                        <a:solidFill>
                          <a:srgbClr val="000000"/>
                        </a:solidFill>
                      </a:rPr>
                      <a:t>G</a:t>
                    </a:r>
                  </a:p>
                </p:txBody>
              </p:sp>
              <p:sp>
                <p:nvSpPr>
                  <p:cNvPr id="122" name="Freeform 9"/>
                  <p:cNvSpPr>
                    <a:spLocks/>
                  </p:cNvSpPr>
                  <p:nvPr/>
                </p:nvSpPr>
                <p:spPr bwMode="auto">
                  <a:xfrm>
                    <a:off x="3368" y="2032"/>
                    <a:ext cx="325" cy="459"/>
                  </a:xfrm>
                  <a:custGeom>
                    <a:avLst/>
                    <a:gdLst>
                      <a:gd name="T0" fmla="*/ 0 w 240"/>
                      <a:gd name="T1" fmla="*/ 0 h 1152"/>
                      <a:gd name="T2" fmla="*/ 598 w 240"/>
                      <a:gd name="T3" fmla="*/ 0 h 1152"/>
                      <a:gd name="T4" fmla="*/ 598 w 240"/>
                      <a:gd name="T5" fmla="*/ 401 h 1152"/>
                      <a:gd name="T6" fmla="*/ 0 w 240"/>
                      <a:gd name="T7" fmla="*/ 401 h 115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40" h="1152">
                        <a:moveTo>
                          <a:pt x="0" y="0"/>
                        </a:moveTo>
                        <a:lnTo>
                          <a:pt x="240" y="0"/>
                        </a:lnTo>
                        <a:lnTo>
                          <a:pt x="240" y="1152"/>
                        </a:lnTo>
                        <a:lnTo>
                          <a:pt x="0" y="1152"/>
                        </a:lnTo>
                      </a:path>
                    </a:pathLst>
                  </a:custGeom>
                  <a:noFill/>
                  <a:ln w="381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23" name="Freeform 10"/>
                  <p:cNvSpPr>
                    <a:spLocks/>
                  </p:cNvSpPr>
                  <p:nvPr/>
                </p:nvSpPr>
                <p:spPr bwMode="auto">
                  <a:xfrm>
                    <a:off x="2256" y="1433"/>
                    <a:ext cx="246" cy="1018"/>
                  </a:xfrm>
                  <a:custGeom>
                    <a:avLst/>
                    <a:gdLst>
                      <a:gd name="T0" fmla="*/ 240 w 240"/>
                      <a:gd name="T1" fmla="*/ 1319 h 2208"/>
                      <a:gd name="T2" fmla="*/ 0 w 240"/>
                      <a:gd name="T3" fmla="*/ 1319 h 2208"/>
                      <a:gd name="T4" fmla="*/ 0 w 240"/>
                      <a:gd name="T5" fmla="*/ 0 h 2208"/>
                      <a:gd name="T6" fmla="*/ 240 w 240"/>
                      <a:gd name="T7" fmla="*/ 0 h 220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40" h="2208">
                        <a:moveTo>
                          <a:pt x="240" y="2208"/>
                        </a:moveTo>
                        <a:lnTo>
                          <a:pt x="0" y="2208"/>
                        </a:lnTo>
                        <a:lnTo>
                          <a:pt x="0" y="0"/>
                        </a:lnTo>
                        <a:lnTo>
                          <a:pt x="240" y="0"/>
                        </a:ln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24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260" y="1986"/>
                    <a:ext cx="253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 type="oval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26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3434" y="1236"/>
                    <a:ext cx="107" cy="2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2400" b="1" dirty="0">
                        <a:solidFill>
                          <a:srgbClr val="000000"/>
                        </a:solidFill>
                      </a:rPr>
                      <a:t>u</a:t>
                    </a:r>
                  </a:p>
                </p:txBody>
              </p:sp>
              <p:sp>
                <p:nvSpPr>
                  <p:cNvPr id="127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314" y="1622"/>
                    <a:ext cx="75" cy="2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2400" b="1" dirty="0">
                        <a:solidFill>
                          <a:srgbClr val="000000"/>
                        </a:solidFill>
                      </a:rPr>
                      <a:t>s</a:t>
                    </a:r>
                  </a:p>
                </p:txBody>
              </p:sp>
              <p:sp>
                <p:nvSpPr>
                  <p:cNvPr id="12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368" y="1401"/>
                    <a:ext cx="29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36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929" y="2652"/>
                    <a:ext cx="251" cy="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1400" b="1" dirty="0">
                        <a:solidFill>
                          <a:srgbClr val="000000"/>
                        </a:solidFill>
                      </a:rPr>
                      <a:t>clock</a:t>
                    </a:r>
                  </a:p>
                </p:txBody>
              </p:sp>
            </p:grpSp>
          </p:grpSp>
          <p:sp>
            <p:nvSpPr>
              <p:cNvPr id="132" name="Rectangle 28"/>
              <p:cNvSpPr>
                <a:spLocks noChangeArrowheads="1"/>
              </p:cNvSpPr>
              <p:nvPr/>
            </p:nvSpPr>
            <p:spPr bwMode="auto">
              <a:xfrm>
                <a:off x="9926896" y="4853484"/>
                <a:ext cx="1373187" cy="680433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 dirty="0">
                    <a:solidFill>
                      <a:schemeClr val="bg1"/>
                    </a:solidFill>
                  </a:rPr>
                  <a:t>Registro</a:t>
                </a:r>
              </a:p>
            </p:txBody>
          </p:sp>
          <p:sp>
            <p:nvSpPr>
              <p:cNvPr id="3" name="Triangolo isoscele 2"/>
              <p:cNvSpPr/>
              <p:nvPr/>
            </p:nvSpPr>
            <p:spPr>
              <a:xfrm>
                <a:off x="10152031" y="5305103"/>
                <a:ext cx="154151" cy="208243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5" name="Connettore 4 4"/>
              <p:cNvCxnSpPr>
                <a:stCxn id="3" idx="3"/>
              </p:cNvCxnSpPr>
              <p:nvPr/>
            </p:nvCxnSpPr>
            <p:spPr>
              <a:xfrm rot="16200000" flipH="1">
                <a:off x="10543071" y="5199382"/>
                <a:ext cx="366599" cy="994526"/>
              </a:xfrm>
              <a:prstGeom prst="bentConnector2">
                <a:avLst/>
              </a:prstGeom>
              <a:ln w="28575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Connettore 2 5"/>
            <p:cNvCxnSpPr/>
            <p:nvPr/>
          </p:nvCxnSpPr>
          <p:spPr>
            <a:xfrm>
              <a:off x="8463302" y="4044185"/>
              <a:ext cx="12611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asellaDiTesto 7"/>
            <p:cNvSpPr txBox="1"/>
            <p:nvPr/>
          </p:nvSpPr>
          <p:spPr>
            <a:xfrm>
              <a:off x="8445950" y="3520965"/>
              <a:ext cx="4716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b="1" dirty="0">
                  <a:solidFill>
                    <a:srgbClr val="FF0000"/>
                  </a:solidFill>
                </a:rPr>
                <a:t>x</a:t>
              </a:r>
              <a:r>
                <a:rPr lang="it-IT" sz="2800" b="1" baseline="-25000" dirty="0">
                  <a:solidFill>
                    <a:srgbClr val="FF0000"/>
                  </a:solidFill>
                </a:rPr>
                <a:t>0</a:t>
              </a:r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147463" y="2128613"/>
            <a:ext cx="2789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Consideriamo questo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d.d.s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63726" y="5958567"/>
            <a:ext cx="7316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Un vigile che controllasse x</a:t>
            </a:r>
            <a:r>
              <a:rPr lang="it-IT" sz="1600" baseline="-25000" dirty="0"/>
              <a:t>0</a:t>
            </a:r>
            <a:r>
              <a:rPr lang="it-IT" sz="1600" dirty="0"/>
              <a:t> avrebbe il potere di bloccare il semaforo nello stato in cui si trova,  oppure di lasciare che il semaforo funzioni regolarmente con il suo comportamento periodico</a:t>
            </a:r>
          </a:p>
        </p:txBody>
      </p:sp>
      <p:grpSp>
        <p:nvGrpSpPr>
          <p:cNvPr id="164" name="Gruppo 163"/>
          <p:cNvGrpSpPr/>
          <p:nvPr/>
        </p:nvGrpSpPr>
        <p:grpSpPr>
          <a:xfrm>
            <a:off x="3157634" y="1974528"/>
            <a:ext cx="4962860" cy="2179786"/>
            <a:chOff x="819220" y="2496674"/>
            <a:chExt cx="7043263" cy="3342113"/>
          </a:xfrm>
        </p:grpSpPr>
        <p:sp>
          <p:nvSpPr>
            <p:cNvPr id="165" name="Oval 2"/>
            <p:cNvSpPr>
              <a:spLocks noChangeArrowheads="1"/>
            </p:cNvSpPr>
            <p:nvPr/>
          </p:nvSpPr>
          <p:spPr bwMode="auto">
            <a:xfrm>
              <a:off x="1139930" y="3204204"/>
              <a:ext cx="792162" cy="7921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A,V</a:t>
              </a:r>
            </a:p>
          </p:txBody>
        </p:sp>
        <p:sp>
          <p:nvSpPr>
            <p:cNvPr id="166" name="Oval 3"/>
            <p:cNvSpPr>
              <a:spLocks noChangeArrowheads="1"/>
            </p:cNvSpPr>
            <p:nvPr/>
          </p:nvSpPr>
          <p:spPr bwMode="auto">
            <a:xfrm>
              <a:off x="2940155" y="3204204"/>
              <a:ext cx="792162" cy="7921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B,V</a:t>
              </a:r>
            </a:p>
          </p:txBody>
        </p:sp>
        <p:cxnSp>
          <p:nvCxnSpPr>
            <p:cNvPr id="167" name="AutoShape 5"/>
            <p:cNvCxnSpPr>
              <a:cxnSpLocks noChangeShapeType="1"/>
              <a:stCxn id="165" idx="7"/>
              <a:endCxn id="166" idx="1"/>
            </p:cNvCxnSpPr>
            <p:nvPr/>
          </p:nvCxnSpPr>
          <p:spPr bwMode="auto">
            <a:xfrm rot="5400000" flipV="1">
              <a:off x="2435330" y="2700966"/>
              <a:ext cx="1588" cy="1239837"/>
            </a:xfrm>
            <a:prstGeom prst="curvedConnector3">
              <a:avLst>
                <a:gd name="adj1" fmla="val -1545081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8" name="Oval 2"/>
            <p:cNvSpPr>
              <a:spLocks noChangeArrowheads="1"/>
            </p:cNvSpPr>
            <p:nvPr/>
          </p:nvSpPr>
          <p:spPr bwMode="auto">
            <a:xfrm>
              <a:off x="1146280" y="4561516"/>
              <a:ext cx="792162" cy="792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G,R</a:t>
              </a:r>
            </a:p>
          </p:txBody>
        </p:sp>
        <p:sp>
          <p:nvSpPr>
            <p:cNvPr id="169" name="Oval 3"/>
            <p:cNvSpPr>
              <a:spLocks noChangeArrowheads="1"/>
            </p:cNvSpPr>
            <p:nvPr/>
          </p:nvSpPr>
          <p:spPr bwMode="auto">
            <a:xfrm>
              <a:off x="3161211" y="4628539"/>
              <a:ext cx="792162" cy="792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F,R</a:t>
              </a:r>
            </a:p>
          </p:txBody>
        </p:sp>
        <p:cxnSp>
          <p:nvCxnSpPr>
            <p:cNvPr id="170" name="AutoShape 5"/>
            <p:cNvCxnSpPr>
              <a:cxnSpLocks noChangeShapeType="1"/>
              <a:stCxn id="168" idx="0"/>
              <a:endCxn id="165" idx="4"/>
            </p:cNvCxnSpPr>
            <p:nvPr/>
          </p:nvCxnSpPr>
          <p:spPr bwMode="auto">
            <a:xfrm rot="16200000" flipV="1">
              <a:off x="1256611" y="4274972"/>
              <a:ext cx="565150" cy="793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1" name="AutoShape 17"/>
            <p:cNvCxnSpPr>
              <a:cxnSpLocks noChangeShapeType="1"/>
              <a:stCxn id="169" idx="3"/>
              <a:endCxn id="168" idx="5"/>
            </p:cNvCxnSpPr>
            <p:nvPr/>
          </p:nvCxnSpPr>
          <p:spPr bwMode="auto">
            <a:xfrm rot="5400000" flipH="1">
              <a:off x="2516315" y="4543786"/>
              <a:ext cx="67024" cy="1454788"/>
            </a:xfrm>
            <a:prstGeom prst="curvedConnector3">
              <a:avLst>
                <a:gd name="adj1" fmla="val -6960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2" name="CasellaDiTesto 39"/>
            <p:cNvSpPr txBox="1">
              <a:spLocks noChangeArrowheads="1"/>
            </p:cNvSpPr>
            <p:nvPr/>
          </p:nvSpPr>
          <p:spPr bwMode="auto">
            <a:xfrm>
              <a:off x="1463580" y="4038504"/>
              <a:ext cx="3129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</a:t>
              </a:r>
            </a:p>
          </p:txBody>
        </p:sp>
        <p:sp>
          <p:nvSpPr>
            <p:cNvPr id="174" name="Oval 3"/>
            <p:cNvSpPr>
              <a:spLocks noChangeArrowheads="1"/>
            </p:cNvSpPr>
            <p:nvPr/>
          </p:nvSpPr>
          <p:spPr bwMode="auto">
            <a:xfrm>
              <a:off x="4620386" y="3173247"/>
              <a:ext cx="792162" cy="7921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C,V</a:t>
              </a:r>
            </a:p>
          </p:txBody>
        </p:sp>
        <p:sp>
          <p:nvSpPr>
            <p:cNvPr id="175" name="Oval 2"/>
            <p:cNvSpPr>
              <a:spLocks noChangeArrowheads="1"/>
            </p:cNvSpPr>
            <p:nvPr/>
          </p:nvSpPr>
          <p:spPr bwMode="auto">
            <a:xfrm>
              <a:off x="6370278" y="3885172"/>
              <a:ext cx="792162" cy="792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D,G</a:t>
              </a:r>
            </a:p>
          </p:txBody>
        </p:sp>
        <p:cxnSp>
          <p:nvCxnSpPr>
            <p:cNvPr id="176" name="AutoShape 5"/>
            <p:cNvCxnSpPr>
              <a:cxnSpLocks noChangeShapeType="1"/>
              <a:stCxn id="175" idx="3"/>
              <a:endCxn id="230" idx="6"/>
            </p:cNvCxnSpPr>
            <p:nvPr/>
          </p:nvCxnSpPr>
          <p:spPr bwMode="auto">
            <a:xfrm rot="5400000">
              <a:off x="5788473" y="4420793"/>
              <a:ext cx="557285" cy="83834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AutoShape 5"/>
            <p:cNvCxnSpPr>
              <a:cxnSpLocks noChangeShapeType="1"/>
              <a:stCxn id="174" idx="6"/>
              <a:endCxn id="175" idx="1"/>
            </p:cNvCxnSpPr>
            <p:nvPr/>
          </p:nvCxnSpPr>
          <p:spPr bwMode="auto">
            <a:xfrm>
              <a:off x="5412548" y="3569328"/>
              <a:ext cx="1073740" cy="43185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AutoShape 5"/>
            <p:cNvCxnSpPr>
              <a:cxnSpLocks noChangeShapeType="1"/>
            </p:cNvCxnSpPr>
            <p:nvPr/>
          </p:nvCxnSpPr>
          <p:spPr bwMode="auto">
            <a:xfrm rot="10800000" flipH="1">
              <a:off x="1122467" y="3193092"/>
              <a:ext cx="395287" cy="396875"/>
            </a:xfrm>
            <a:prstGeom prst="curvedConnector4">
              <a:avLst>
                <a:gd name="adj1" fmla="val -57713"/>
                <a:gd name="adj2" fmla="val 1577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9" name="CasellaDiTesto 25"/>
            <p:cNvSpPr txBox="1">
              <a:spLocks noChangeArrowheads="1"/>
            </p:cNvSpPr>
            <p:nvPr/>
          </p:nvSpPr>
          <p:spPr bwMode="auto">
            <a:xfrm>
              <a:off x="1254558" y="257003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</a:t>
              </a:r>
            </a:p>
          </p:txBody>
        </p:sp>
        <p:cxnSp>
          <p:nvCxnSpPr>
            <p:cNvPr id="180" name="AutoShape 5"/>
            <p:cNvCxnSpPr>
              <a:cxnSpLocks noChangeShapeType="1"/>
            </p:cNvCxnSpPr>
            <p:nvPr/>
          </p:nvCxnSpPr>
          <p:spPr bwMode="auto">
            <a:xfrm rot="10800000" flipH="1">
              <a:off x="3173008" y="4623900"/>
              <a:ext cx="395287" cy="396875"/>
            </a:xfrm>
            <a:prstGeom prst="curvedConnector4">
              <a:avLst>
                <a:gd name="adj1" fmla="val -57713"/>
                <a:gd name="adj2" fmla="val 1577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1" name="CasellaDiTesto 25"/>
            <p:cNvSpPr txBox="1">
              <a:spLocks noChangeArrowheads="1"/>
            </p:cNvSpPr>
            <p:nvPr/>
          </p:nvSpPr>
          <p:spPr bwMode="auto">
            <a:xfrm>
              <a:off x="2601072" y="4248104"/>
              <a:ext cx="3129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</a:t>
              </a:r>
            </a:p>
          </p:txBody>
        </p:sp>
        <p:cxnSp>
          <p:nvCxnSpPr>
            <p:cNvPr id="182" name="AutoShape 5"/>
            <p:cNvCxnSpPr>
              <a:cxnSpLocks noChangeShapeType="1"/>
              <a:stCxn id="175" idx="7"/>
              <a:endCxn id="175" idx="6"/>
            </p:cNvCxnSpPr>
            <p:nvPr/>
          </p:nvCxnSpPr>
          <p:spPr bwMode="auto">
            <a:xfrm rot="16200000" flipH="1">
              <a:off x="6964399" y="4083214"/>
              <a:ext cx="280072" cy="116009"/>
            </a:xfrm>
            <a:prstGeom prst="curvedConnector4">
              <a:avLst>
                <a:gd name="adj1" fmla="val -166567"/>
                <a:gd name="adj2" fmla="val 52614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3" name="CasellaDiTesto 25"/>
            <p:cNvSpPr txBox="1">
              <a:spLocks noChangeArrowheads="1"/>
            </p:cNvSpPr>
            <p:nvPr/>
          </p:nvSpPr>
          <p:spPr bwMode="auto">
            <a:xfrm>
              <a:off x="7549578" y="3355272"/>
              <a:ext cx="3129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</a:t>
              </a:r>
            </a:p>
          </p:txBody>
        </p:sp>
        <p:cxnSp>
          <p:nvCxnSpPr>
            <p:cNvPr id="184" name="AutoShape 5"/>
            <p:cNvCxnSpPr>
              <a:cxnSpLocks noChangeShapeType="1"/>
              <a:stCxn id="174" idx="1"/>
              <a:endCxn id="174" idx="7"/>
            </p:cNvCxnSpPr>
            <p:nvPr/>
          </p:nvCxnSpPr>
          <p:spPr bwMode="auto">
            <a:xfrm rot="5400000" flipH="1" flipV="1">
              <a:off x="5015742" y="3009185"/>
              <a:ext cx="19472" cy="560143"/>
            </a:xfrm>
            <a:prstGeom prst="curvedConnector3">
              <a:avLst>
                <a:gd name="adj1" fmla="val 239577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5" name="CasellaDiTesto 25"/>
            <p:cNvSpPr txBox="1">
              <a:spLocks noChangeArrowheads="1"/>
            </p:cNvSpPr>
            <p:nvPr/>
          </p:nvSpPr>
          <p:spPr bwMode="auto">
            <a:xfrm>
              <a:off x="5305550" y="2616373"/>
              <a:ext cx="3129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</a:t>
              </a:r>
            </a:p>
          </p:txBody>
        </p:sp>
        <p:sp>
          <p:nvSpPr>
            <p:cNvPr id="186" name="CasellaDiTesto 185"/>
            <p:cNvSpPr txBox="1">
              <a:spLocks noChangeArrowheads="1"/>
            </p:cNvSpPr>
            <p:nvPr/>
          </p:nvSpPr>
          <p:spPr bwMode="auto">
            <a:xfrm>
              <a:off x="2329312" y="2590981"/>
              <a:ext cx="3129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</a:t>
              </a:r>
            </a:p>
          </p:txBody>
        </p:sp>
        <p:sp>
          <p:nvSpPr>
            <p:cNvPr id="187" name="CasellaDiTesto 25"/>
            <p:cNvSpPr txBox="1">
              <a:spLocks noChangeArrowheads="1"/>
            </p:cNvSpPr>
            <p:nvPr/>
          </p:nvSpPr>
          <p:spPr bwMode="auto">
            <a:xfrm>
              <a:off x="3320986" y="2496674"/>
              <a:ext cx="530405" cy="566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</a:t>
              </a:r>
            </a:p>
          </p:txBody>
        </p:sp>
        <p:sp>
          <p:nvSpPr>
            <p:cNvPr id="188" name="CasellaDiTesto 25"/>
            <p:cNvSpPr txBox="1">
              <a:spLocks noChangeArrowheads="1"/>
            </p:cNvSpPr>
            <p:nvPr/>
          </p:nvSpPr>
          <p:spPr bwMode="auto">
            <a:xfrm>
              <a:off x="2354895" y="5295649"/>
              <a:ext cx="3129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</a:t>
              </a:r>
            </a:p>
          </p:txBody>
        </p:sp>
        <p:sp>
          <p:nvSpPr>
            <p:cNvPr id="189" name="CasellaDiTesto 25"/>
            <p:cNvSpPr txBox="1">
              <a:spLocks noChangeArrowheads="1"/>
            </p:cNvSpPr>
            <p:nvPr/>
          </p:nvSpPr>
          <p:spPr bwMode="auto">
            <a:xfrm>
              <a:off x="4219298" y="5329991"/>
              <a:ext cx="3129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</a:t>
              </a:r>
            </a:p>
          </p:txBody>
        </p:sp>
        <p:sp>
          <p:nvSpPr>
            <p:cNvPr id="190" name="CasellaDiTesto 39"/>
            <p:cNvSpPr txBox="1">
              <a:spLocks noChangeArrowheads="1"/>
            </p:cNvSpPr>
            <p:nvPr/>
          </p:nvSpPr>
          <p:spPr bwMode="auto">
            <a:xfrm>
              <a:off x="5862237" y="4470634"/>
              <a:ext cx="3129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</a:t>
              </a:r>
            </a:p>
          </p:txBody>
        </p:sp>
        <p:cxnSp>
          <p:nvCxnSpPr>
            <p:cNvPr id="191" name="Connettore 2 190"/>
            <p:cNvCxnSpPr>
              <a:stCxn id="166" idx="6"/>
              <a:endCxn id="174" idx="2"/>
            </p:cNvCxnSpPr>
            <p:nvPr/>
          </p:nvCxnSpPr>
          <p:spPr>
            <a:xfrm flipV="1">
              <a:off x="3732317" y="3569328"/>
              <a:ext cx="888069" cy="3095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CasellaDiTesto 25"/>
            <p:cNvSpPr txBox="1">
              <a:spLocks noChangeArrowheads="1"/>
            </p:cNvSpPr>
            <p:nvPr/>
          </p:nvSpPr>
          <p:spPr bwMode="auto">
            <a:xfrm>
              <a:off x="4038081" y="354681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</a:t>
              </a:r>
            </a:p>
          </p:txBody>
        </p:sp>
        <p:cxnSp>
          <p:nvCxnSpPr>
            <p:cNvPr id="193" name="AutoShape 5"/>
            <p:cNvCxnSpPr>
              <a:cxnSpLocks noChangeShapeType="1"/>
              <a:stCxn id="166" idx="0"/>
              <a:endCxn id="166" idx="7"/>
            </p:cNvCxnSpPr>
            <p:nvPr/>
          </p:nvCxnSpPr>
          <p:spPr bwMode="auto">
            <a:xfrm rot="16200000" flipH="1">
              <a:off x="3418267" y="3122172"/>
              <a:ext cx="116009" cy="280072"/>
            </a:xfrm>
            <a:prstGeom prst="curvedConnector3">
              <a:avLst>
                <a:gd name="adj1" fmla="val -1970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" name="AutoShape 5"/>
            <p:cNvCxnSpPr>
              <a:cxnSpLocks noChangeShapeType="1"/>
            </p:cNvCxnSpPr>
            <p:nvPr/>
          </p:nvCxnSpPr>
          <p:spPr bwMode="auto">
            <a:xfrm rot="5400000" flipH="1">
              <a:off x="1149683" y="4946690"/>
              <a:ext cx="395287" cy="396875"/>
            </a:xfrm>
            <a:prstGeom prst="curvedConnector4">
              <a:avLst>
                <a:gd name="adj1" fmla="val -57713"/>
                <a:gd name="adj2" fmla="val 1577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5" name="CasellaDiTesto 25"/>
            <p:cNvSpPr txBox="1">
              <a:spLocks noChangeArrowheads="1"/>
            </p:cNvSpPr>
            <p:nvPr/>
          </p:nvSpPr>
          <p:spPr bwMode="auto">
            <a:xfrm>
              <a:off x="819220" y="546945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</a:t>
              </a:r>
            </a:p>
          </p:txBody>
        </p:sp>
        <p:sp>
          <p:nvSpPr>
            <p:cNvPr id="196" name="CasellaDiTesto 25"/>
            <p:cNvSpPr txBox="1">
              <a:spLocks noChangeArrowheads="1"/>
            </p:cNvSpPr>
            <p:nvPr/>
          </p:nvSpPr>
          <p:spPr bwMode="auto">
            <a:xfrm>
              <a:off x="7182198" y="2915674"/>
              <a:ext cx="564649" cy="566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None/>
              </a:pPr>
              <a:r>
                <a:rPr lang="it-IT" sz="1800" b="1" dirty="0">
                  <a:solidFill>
                    <a:srgbClr val="FF0000"/>
                  </a:solidFill>
                </a:rPr>
                <a:t>x</a:t>
              </a:r>
              <a:r>
                <a:rPr lang="it-IT" sz="1800" b="1" baseline="-25000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230" name="Oval 2"/>
            <p:cNvSpPr>
              <a:spLocks noChangeArrowheads="1"/>
            </p:cNvSpPr>
            <p:nvPr/>
          </p:nvSpPr>
          <p:spPr bwMode="auto">
            <a:xfrm>
              <a:off x="4855778" y="4722526"/>
              <a:ext cx="792162" cy="792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E,R</a:t>
              </a:r>
            </a:p>
          </p:txBody>
        </p:sp>
        <p:cxnSp>
          <p:nvCxnSpPr>
            <p:cNvPr id="231" name="AutoShape 5"/>
            <p:cNvCxnSpPr>
              <a:cxnSpLocks noChangeShapeType="1"/>
              <a:stCxn id="230" idx="3"/>
              <a:endCxn id="169" idx="5"/>
            </p:cNvCxnSpPr>
            <p:nvPr/>
          </p:nvCxnSpPr>
          <p:spPr bwMode="auto">
            <a:xfrm rot="5400000" flipH="1">
              <a:off x="4357583" y="4784475"/>
              <a:ext cx="93987" cy="1134423"/>
            </a:xfrm>
            <a:prstGeom prst="curvedConnector3">
              <a:avLst>
                <a:gd name="adj1" fmla="val -49635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2" name="AutoShape 5"/>
            <p:cNvCxnSpPr>
              <a:cxnSpLocks noChangeShapeType="1"/>
            </p:cNvCxnSpPr>
            <p:nvPr/>
          </p:nvCxnSpPr>
          <p:spPr bwMode="auto">
            <a:xfrm rot="10800000" flipH="1">
              <a:off x="4827823" y="4706328"/>
              <a:ext cx="395287" cy="396875"/>
            </a:xfrm>
            <a:prstGeom prst="curvedConnector4">
              <a:avLst>
                <a:gd name="adj1" fmla="val -57713"/>
                <a:gd name="adj2" fmla="val 1577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3" name="CasellaDiTesto 25"/>
            <p:cNvSpPr txBox="1">
              <a:spLocks noChangeArrowheads="1"/>
            </p:cNvSpPr>
            <p:nvPr/>
          </p:nvSpPr>
          <p:spPr bwMode="auto">
            <a:xfrm>
              <a:off x="4349544" y="4146186"/>
              <a:ext cx="3129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</a:t>
              </a:r>
            </a:p>
          </p:txBody>
        </p:sp>
        <p:sp>
          <p:nvSpPr>
            <p:cNvPr id="234" name="CasellaDiTesto 39"/>
            <p:cNvSpPr txBox="1">
              <a:spLocks noChangeArrowheads="1"/>
            </p:cNvSpPr>
            <p:nvPr/>
          </p:nvSpPr>
          <p:spPr bwMode="auto">
            <a:xfrm>
              <a:off x="5911691" y="3104774"/>
              <a:ext cx="3129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376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 build="p"/>
      <p:bldP spid="2" grpId="0" build="p" animBg="1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Esercizio di Analisi (solo rete G)  </a:t>
            </a:r>
            <a:r>
              <a:rPr lang="it-IT" b="1" dirty="0">
                <a:solidFill>
                  <a:srgbClr val="FF0000"/>
                </a:solidFill>
              </a:rPr>
              <a:t>2/2</a:t>
            </a:r>
          </a:p>
        </p:txBody>
      </p:sp>
      <p:grpSp>
        <p:nvGrpSpPr>
          <p:cNvPr id="33" name="Gruppo 32"/>
          <p:cNvGrpSpPr/>
          <p:nvPr/>
        </p:nvGrpSpPr>
        <p:grpSpPr>
          <a:xfrm>
            <a:off x="615705" y="1690688"/>
            <a:ext cx="4946045" cy="1267243"/>
            <a:chOff x="391251" y="1690688"/>
            <a:chExt cx="5170500" cy="1524000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4233012" y="1978025"/>
              <a:ext cx="863599" cy="936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4207613" y="1978025"/>
              <a:ext cx="3714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1800" b="1">
                  <a:latin typeface="Verdana" panose="020B0604030504040204" pitchFamily="34" charset="0"/>
                </a:rPr>
                <a:t>D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693388" y="2393949"/>
              <a:ext cx="4540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1400" b="1">
                  <a:latin typeface="Verdana" panose="020B0604030504040204" pitchFamily="34" charset="0"/>
                </a:rPr>
                <a:t>/Q</a:t>
              </a: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521938" y="2698750"/>
              <a:ext cx="220663" cy="211138"/>
            </a:xfrm>
            <a:custGeom>
              <a:avLst/>
              <a:gdLst>
                <a:gd name="T0" fmla="*/ 0 w 317"/>
                <a:gd name="T1" fmla="*/ 2147483646 h 136"/>
                <a:gd name="T2" fmla="*/ 2147483646 w 317"/>
                <a:gd name="T3" fmla="*/ 0 h 136"/>
                <a:gd name="T4" fmla="*/ 2147483646 w 317"/>
                <a:gd name="T5" fmla="*/ 2147483646 h 1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7" h="136">
                  <a:moveTo>
                    <a:pt x="0" y="136"/>
                  </a:moveTo>
                  <a:lnTo>
                    <a:pt x="136" y="0"/>
                  </a:lnTo>
                  <a:lnTo>
                    <a:pt x="317" y="136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it-IT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721713" y="1978025"/>
              <a:ext cx="863599" cy="936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721713" y="1978025"/>
              <a:ext cx="3714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1800" b="1">
                  <a:latin typeface="Verdana" panose="020B0604030504040204" pitchFamily="34" charset="0"/>
                </a:rPr>
                <a:t>D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224951" y="1978025"/>
              <a:ext cx="3746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1800" b="1">
                  <a:latin typeface="Verdana" panose="020B0604030504040204" pitchFamily="34" charset="0"/>
                </a:rPr>
                <a:t>Q</a:t>
              </a: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3009051" y="2698750"/>
              <a:ext cx="215900" cy="215900"/>
            </a:xfrm>
            <a:custGeom>
              <a:avLst/>
              <a:gdLst>
                <a:gd name="T0" fmla="*/ 0 w 317"/>
                <a:gd name="T1" fmla="*/ 2147483646 h 136"/>
                <a:gd name="T2" fmla="*/ 2147483646 w 317"/>
                <a:gd name="T3" fmla="*/ 0 h 136"/>
                <a:gd name="T4" fmla="*/ 2147483646 w 317"/>
                <a:gd name="T5" fmla="*/ 2147483646 h 1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7" h="136">
                  <a:moveTo>
                    <a:pt x="0" y="136"/>
                  </a:moveTo>
                  <a:lnTo>
                    <a:pt x="136" y="0"/>
                  </a:lnTo>
                  <a:lnTo>
                    <a:pt x="317" y="136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it-IT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208826" y="1978025"/>
              <a:ext cx="863599" cy="936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1208826" y="1978025"/>
              <a:ext cx="3714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1800" b="1">
                  <a:latin typeface="Verdana" panose="020B0604030504040204" pitchFamily="34" charset="0"/>
                </a:rPr>
                <a:t>D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1773976" y="2028825"/>
              <a:ext cx="3317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1400" b="1">
                  <a:latin typeface="Verdana" panose="020B0604030504040204" pitchFamily="34" charset="0"/>
                </a:rPr>
                <a:t>Q</a:t>
              </a: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424726" y="2698750"/>
              <a:ext cx="215900" cy="215900"/>
            </a:xfrm>
            <a:custGeom>
              <a:avLst/>
              <a:gdLst>
                <a:gd name="T0" fmla="*/ 0 w 317"/>
                <a:gd name="T1" fmla="*/ 2147483646 h 136"/>
                <a:gd name="T2" fmla="*/ 2147483646 w 317"/>
                <a:gd name="T3" fmla="*/ 0 h 136"/>
                <a:gd name="T4" fmla="*/ 2147483646 w 317"/>
                <a:gd name="T5" fmla="*/ 2147483646 h 1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7" h="136">
                  <a:moveTo>
                    <a:pt x="0" y="136"/>
                  </a:moveTo>
                  <a:lnTo>
                    <a:pt x="136" y="0"/>
                  </a:lnTo>
                  <a:lnTo>
                    <a:pt x="317" y="136"/>
                  </a:lnTo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it-IT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2074013" y="2122488"/>
              <a:ext cx="647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it-IT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3585313" y="2122488"/>
              <a:ext cx="647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it-IT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848463" y="1690688"/>
              <a:ext cx="4681538" cy="863599"/>
            </a:xfrm>
            <a:custGeom>
              <a:avLst/>
              <a:gdLst>
                <a:gd name="T0" fmla="*/ 2147483646 w 2949"/>
                <a:gd name="T1" fmla="*/ 2147483646 h 544"/>
                <a:gd name="T2" fmla="*/ 2147483646 w 2949"/>
                <a:gd name="T3" fmla="*/ 2147483646 h 544"/>
                <a:gd name="T4" fmla="*/ 2147483646 w 2949"/>
                <a:gd name="T5" fmla="*/ 0 h 544"/>
                <a:gd name="T6" fmla="*/ 0 w 2949"/>
                <a:gd name="T7" fmla="*/ 0 h 544"/>
                <a:gd name="T8" fmla="*/ 0 w 2949"/>
                <a:gd name="T9" fmla="*/ 2147483646 h 544"/>
                <a:gd name="T10" fmla="*/ 2147483646 w 2949"/>
                <a:gd name="T11" fmla="*/ 2147483646 h 5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49" h="544">
                  <a:moveTo>
                    <a:pt x="2677" y="544"/>
                  </a:moveTo>
                  <a:lnTo>
                    <a:pt x="2949" y="544"/>
                  </a:lnTo>
                  <a:lnTo>
                    <a:pt x="2949" y="0"/>
                  </a:lnTo>
                  <a:lnTo>
                    <a:pt x="0" y="0"/>
                  </a:lnTo>
                  <a:lnTo>
                    <a:pt x="0" y="272"/>
                  </a:lnTo>
                  <a:lnTo>
                    <a:pt x="227" y="272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it-IT"/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4815626" y="1970088"/>
              <a:ext cx="3317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1400" b="1">
                  <a:latin typeface="Verdana" panose="020B0604030504040204" pitchFamily="34" charset="0"/>
                </a:rPr>
                <a:t>Q</a:t>
              </a:r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>
              <a:off x="540488" y="3214688"/>
              <a:ext cx="41036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21" name="AutoShape 24"/>
            <p:cNvCxnSpPr>
              <a:cxnSpLocks noChangeShapeType="1"/>
              <a:stCxn id="20" idx="1"/>
              <a:endCxn id="4" idx="2"/>
            </p:cNvCxnSpPr>
            <p:nvPr/>
          </p:nvCxnSpPr>
          <p:spPr bwMode="auto">
            <a:xfrm flipV="1">
              <a:off x="4644176" y="2914650"/>
              <a:ext cx="20637" cy="3000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 flipV="1">
              <a:off x="3102713" y="2914650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 flipV="1">
              <a:off x="1532676" y="2914650"/>
              <a:ext cx="0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Text Box 27"/>
            <p:cNvSpPr txBox="1">
              <a:spLocks noChangeArrowheads="1"/>
            </p:cNvSpPr>
            <p:nvPr/>
          </p:nvSpPr>
          <p:spPr bwMode="auto">
            <a:xfrm>
              <a:off x="391251" y="2838450"/>
              <a:ext cx="704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clock</a:t>
              </a:r>
            </a:p>
          </p:txBody>
        </p:sp>
        <p:sp>
          <p:nvSpPr>
            <p:cNvPr id="25" name="Text Box 28"/>
            <p:cNvSpPr txBox="1">
              <a:spLocks noChangeArrowheads="1"/>
            </p:cNvSpPr>
            <p:nvPr/>
          </p:nvSpPr>
          <p:spPr bwMode="auto">
            <a:xfrm>
              <a:off x="1424726" y="2266950"/>
              <a:ext cx="382587" cy="407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 dirty="0"/>
                <a:t>y</a:t>
              </a:r>
              <a:r>
                <a:rPr lang="en-US" altLang="it-IT" sz="1600" baseline="-25000" dirty="0"/>
                <a:t>2</a:t>
              </a:r>
            </a:p>
          </p:txBody>
        </p:sp>
        <p:sp>
          <p:nvSpPr>
            <p:cNvPr id="26" name="Text Box 61"/>
            <p:cNvSpPr txBox="1">
              <a:spLocks noChangeArrowheads="1"/>
            </p:cNvSpPr>
            <p:nvPr/>
          </p:nvSpPr>
          <p:spPr bwMode="auto">
            <a:xfrm>
              <a:off x="1713651" y="2533650"/>
              <a:ext cx="4540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it-IT" sz="1400" b="1">
                  <a:latin typeface="Verdana" panose="020B0604030504040204" pitchFamily="34" charset="0"/>
                </a:rPr>
                <a:t>/Q</a:t>
              </a:r>
            </a:p>
          </p:txBody>
        </p:sp>
        <p:sp>
          <p:nvSpPr>
            <p:cNvPr id="27" name="Line 74"/>
            <p:cNvSpPr>
              <a:spLocks noChangeShapeType="1"/>
            </p:cNvSpPr>
            <p:nvPr/>
          </p:nvSpPr>
          <p:spPr bwMode="auto">
            <a:xfrm>
              <a:off x="2074013" y="2698750"/>
              <a:ext cx="1428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Oval 76"/>
            <p:cNvSpPr>
              <a:spLocks noChangeArrowheads="1"/>
            </p:cNvSpPr>
            <p:nvPr/>
          </p:nvSpPr>
          <p:spPr bwMode="auto">
            <a:xfrm>
              <a:off x="5488726" y="2501900"/>
              <a:ext cx="73025" cy="714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29" name="Text Box 91"/>
            <p:cNvSpPr txBox="1">
              <a:spLocks noChangeArrowheads="1"/>
            </p:cNvSpPr>
            <p:nvPr/>
          </p:nvSpPr>
          <p:spPr bwMode="auto">
            <a:xfrm>
              <a:off x="4377476" y="2266950"/>
              <a:ext cx="382587" cy="407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 dirty="0"/>
                <a:t>y</a:t>
              </a:r>
              <a:r>
                <a:rPr lang="en-US" altLang="it-IT" sz="1600" baseline="-25000" dirty="0"/>
                <a:t>0</a:t>
              </a:r>
              <a:endParaRPr lang="en-US" altLang="it-IT" sz="1800" baseline="-25000" dirty="0"/>
            </a:p>
          </p:txBody>
        </p:sp>
        <p:sp>
          <p:nvSpPr>
            <p:cNvPr id="30" name="Text Box 91"/>
            <p:cNvSpPr txBox="1">
              <a:spLocks noChangeArrowheads="1"/>
            </p:cNvSpPr>
            <p:nvPr/>
          </p:nvSpPr>
          <p:spPr bwMode="auto">
            <a:xfrm>
              <a:off x="2961426" y="2317750"/>
              <a:ext cx="384175" cy="407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 dirty="0"/>
                <a:t>y</a:t>
              </a:r>
              <a:r>
                <a:rPr lang="en-US" altLang="it-IT" sz="1600" baseline="-25000" dirty="0"/>
                <a:t>1</a:t>
              </a:r>
            </a:p>
          </p:txBody>
        </p:sp>
      </p:grpSp>
      <p:sp>
        <p:nvSpPr>
          <p:cNvPr id="31" name="CasellaDiTesto 30"/>
          <p:cNvSpPr txBox="1"/>
          <p:nvPr/>
        </p:nvSpPr>
        <p:spPr>
          <a:xfrm>
            <a:off x="6542993" y="1813223"/>
            <a:ext cx="9460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Y2 = /y0</a:t>
            </a:r>
          </a:p>
          <a:p>
            <a:r>
              <a:rPr lang="it-IT" dirty="0"/>
              <a:t>Y1 = y2</a:t>
            </a:r>
          </a:p>
          <a:p>
            <a:r>
              <a:rPr lang="it-IT" dirty="0"/>
              <a:t>Y0 = y1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8502078" y="1813223"/>
            <a:ext cx="3142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Questa è la funzione G</a:t>
            </a:r>
          </a:p>
          <a:p>
            <a:r>
              <a:rPr lang="it-IT" dirty="0"/>
              <a:t>di un contatore denominato contatore Johnson</a:t>
            </a:r>
          </a:p>
        </p:txBody>
      </p:sp>
      <p:grpSp>
        <p:nvGrpSpPr>
          <p:cNvPr id="34" name="Group 6"/>
          <p:cNvGrpSpPr>
            <a:grpSpLocks/>
          </p:cNvGrpSpPr>
          <p:nvPr/>
        </p:nvGrpSpPr>
        <p:grpSpPr bwMode="auto">
          <a:xfrm>
            <a:off x="967216" y="3188548"/>
            <a:ext cx="3599860" cy="3626100"/>
            <a:chOff x="1782" y="1699"/>
            <a:chExt cx="2176" cy="2319"/>
          </a:xfrm>
        </p:grpSpPr>
        <p:sp>
          <p:nvSpPr>
            <p:cNvPr id="35" name="Line 9"/>
            <p:cNvSpPr>
              <a:spLocks noChangeShapeType="1"/>
            </p:cNvSpPr>
            <p:nvPr/>
          </p:nvSpPr>
          <p:spPr bwMode="auto">
            <a:xfrm>
              <a:off x="1782" y="2191"/>
              <a:ext cx="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 sz="2400"/>
            </a:p>
          </p:txBody>
        </p:sp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1874" y="1709"/>
              <a:ext cx="674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Stato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Presente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400" b="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(simbolo</a:t>
              </a:r>
              <a:r>
                <a:rPr lang="it-IT" altLang="it-IT" sz="1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) </a:t>
              </a:r>
            </a:p>
          </p:txBody>
        </p:sp>
        <p:grpSp>
          <p:nvGrpSpPr>
            <p:cNvPr id="37" name="Group 11"/>
            <p:cNvGrpSpPr>
              <a:grpSpLocks/>
            </p:cNvGrpSpPr>
            <p:nvPr/>
          </p:nvGrpSpPr>
          <p:grpSpPr bwMode="auto">
            <a:xfrm>
              <a:off x="2127" y="2212"/>
              <a:ext cx="209" cy="1598"/>
              <a:chOff x="1777" y="2313"/>
              <a:chExt cx="209" cy="1598"/>
            </a:xfrm>
          </p:grpSpPr>
          <p:sp>
            <p:nvSpPr>
              <p:cNvPr id="82" name="Text Box 12"/>
              <p:cNvSpPr txBox="1">
                <a:spLocks noChangeArrowheads="1"/>
              </p:cNvSpPr>
              <p:nvPr/>
            </p:nvSpPr>
            <p:spPr bwMode="auto">
              <a:xfrm>
                <a:off x="1777" y="2313"/>
                <a:ext cx="209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1600" dirty="0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grpSp>
            <p:nvGrpSpPr>
              <p:cNvPr id="83" name="Group 13"/>
              <p:cNvGrpSpPr>
                <a:grpSpLocks/>
              </p:cNvGrpSpPr>
              <p:nvPr/>
            </p:nvGrpSpPr>
            <p:grpSpPr bwMode="auto">
              <a:xfrm>
                <a:off x="1785" y="2504"/>
                <a:ext cx="201" cy="1407"/>
                <a:chOff x="1890" y="2511"/>
                <a:chExt cx="201" cy="1407"/>
              </a:xfrm>
            </p:grpSpPr>
            <p:sp>
              <p:nvSpPr>
                <p:cNvPr id="8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901" y="2511"/>
                  <a:ext cx="180" cy="2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600" dirty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F</a:t>
                  </a:r>
                </a:p>
              </p:txBody>
            </p:sp>
            <p:sp>
              <p:nvSpPr>
                <p:cNvPr id="8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890" y="2711"/>
                  <a:ext cx="201" cy="2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600" dirty="0">
                      <a:solidFill>
                        <a:srgbClr val="0033CC"/>
                      </a:solidFill>
                      <a:latin typeface="Times New Roman" panose="02020603050405020304" pitchFamily="18" charset="0"/>
                    </a:rPr>
                    <a:t>G</a:t>
                  </a:r>
                  <a:endParaRPr lang="it-IT" altLang="it-IT" sz="1600" dirty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894" y="3111"/>
                  <a:ext cx="194" cy="2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600" dirty="0">
                      <a:solidFill>
                        <a:srgbClr val="0033CC"/>
                      </a:solidFill>
                      <a:latin typeface="Times New Roman" panose="02020603050405020304" pitchFamily="18" charset="0"/>
                    </a:rPr>
                    <a:t>B</a:t>
                  </a:r>
                  <a:endParaRPr lang="it-IT" altLang="it-IT" sz="1600" dirty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890" y="3311"/>
                  <a:ext cx="201" cy="2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600" dirty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H</a:t>
                  </a:r>
                </a:p>
              </p:txBody>
            </p:sp>
            <p:sp>
              <p:nvSpPr>
                <p:cNvPr id="8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894" y="3511"/>
                  <a:ext cx="194" cy="2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600" dirty="0">
                      <a:solidFill>
                        <a:srgbClr val="0033CC"/>
                      </a:solidFill>
                      <a:latin typeface="Times New Roman" panose="02020603050405020304" pitchFamily="18" charset="0"/>
                    </a:rPr>
                    <a:t>C</a:t>
                  </a:r>
                  <a:endParaRPr lang="it-IT" altLang="it-IT" sz="1600" dirty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9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897" y="2911"/>
                  <a:ext cx="187" cy="2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600" dirty="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E</a:t>
                  </a:r>
                </a:p>
              </p:txBody>
            </p:sp>
            <p:sp>
              <p:nvSpPr>
                <p:cNvPr id="9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890" y="3701"/>
                  <a:ext cx="201" cy="2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600" dirty="0">
                      <a:solidFill>
                        <a:srgbClr val="0033CC"/>
                      </a:solidFill>
                      <a:latin typeface="Times New Roman" panose="02020603050405020304" pitchFamily="18" charset="0"/>
                    </a:rPr>
                    <a:t>D</a:t>
                  </a:r>
                  <a:endParaRPr lang="it-IT" altLang="it-IT" sz="1600" dirty="0">
                    <a:solidFill>
                      <a:schemeClr val="tx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9" name="Group 20"/>
            <p:cNvGrpSpPr>
              <a:grpSpLocks/>
            </p:cNvGrpSpPr>
            <p:nvPr/>
          </p:nvGrpSpPr>
          <p:grpSpPr bwMode="auto">
            <a:xfrm>
              <a:off x="2411" y="1699"/>
              <a:ext cx="1547" cy="2319"/>
              <a:chOff x="2411" y="1699"/>
              <a:chExt cx="1547" cy="2319"/>
            </a:xfrm>
          </p:grpSpPr>
          <p:grpSp>
            <p:nvGrpSpPr>
              <p:cNvPr id="40" name="Group 21"/>
              <p:cNvGrpSpPr>
                <a:grpSpLocks/>
              </p:cNvGrpSpPr>
              <p:nvPr/>
            </p:nvGrpSpPr>
            <p:grpSpPr bwMode="auto">
              <a:xfrm>
                <a:off x="2411" y="1699"/>
                <a:ext cx="1547" cy="2319"/>
                <a:chOff x="2411" y="1699"/>
                <a:chExt cx="1547" cy="2319"/>
              </a:xfrm>
            </p:grpSpPr>
            <p:grpSp>
              <p:nvGrpSpPr>
                <p:cNvPr id="43" name="Group 22"/>
                <p:cNvGrpSpPr>
                  <a:grpSpLocks/>
                </p:cNvGrpSpPr>
                <p:nvPr/>
              </p:nvGrpSpPr>
              <p:grpSpPr bwMode="auto">
                <a:xfrm>
                  <a:off x="2411" y="1699"/>
                  <a:ext cx="1547" cy="2100"/>
                  <a:chOff x="2411" y="1699"/>
                  <a:chExt cx="1547" cy="2100"/>
                </a:xfrm>
              </p:grpSpPr>
              <p:sp>
                <p:nvSpPr>
                  <p:cNvPr id="5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411" y="2191"/>
                    <a:ext cx="154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it-IT" sz="2400"/>
                  </a:p>
                </p:txBody>
              </p:sp>
              <p:sp>
                <p:nvSpPr>
                  <p:cNvPr id="59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64" y="1699"/>
                    <a:ext cx="523" cy="4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defTabSz="762000"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76200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7620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7620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7620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Stato </a:t>
                    </a:r>
                    <a:br>
                      <a:rPr lang="it-IT" altLang="it-IT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</a:br>
                    <a:r>
                      <a:rPr lang="it-IT" altLang="it-IT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presente</a:t>
                    </a: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1400" dirty="0">
                        <a:latin typeface="Times New Roman" panose="02020603050405020304" pitchFamily="18" charset="0"/>
                      </a:rPr>
                      <a:t>y</a:t>
                    </a:r>
                    <a:r>
                      <a:rPr lang="it-IT" altLang="it-IT" sz="1400" baseline="-25000" dirty="0">
                        <a:latin typeface="Times New Roman" panose="02020603050405020304" pitchFamily="18" charset="0"/>
                      </a:rPr>
                      <a:t>2</a:t>
                    </a:r>
                    <a:r>
                      <a:rPr lang="it-IT" altLang="it-IT" sz="1400" dirty="0">
                        <a:latin typeface="Times New Roman" panose="02020603050405020304" pitchFamily="18" charset="0"/>
                      </a:rPr>
                      <a:t> y</a:t>
                    </a:r>
                    <a:r>
                      <a:rPr lang="it-IT" altLang="it-IT" sz="1400" baseline="-25000" dirty="0">
                        <a:latin typeface="Times New Roman" panose="02020603050405020304" pitchFamily="18" charset="0"/>
                      </a:rPr>
                      <a:t>1</a:t>
                    </a:r>
                    <a:r>
                      <a:rPr lang="it-IT" altLang="it-IT" sz="1400" dirty="0">
                        <a:latin typeface="Times New Roman" panose="02020603050405020304" pitchFamily="18" charset="0"/>
                      </a:rPr>
                      <a:t> y</a:t>
                    </a:r>
                    <a:r>
                      <a:rPr lang="it-IT" altLang="it-IT" sz="1400" baseline="-25000" dirty="0">
                        <a:latin typeface="Times New Roman" panose="02020603050405020304" pitchFamily="18" charset="0"/>
                      </a:rPr>
                      <a:t>0</a:t>
                    </a:r>
                    <a:endParaRPr lang="it-IT" altLang="it-IT" sz="1800" dirty="0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0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54" y="1714"/>
                    <a:ext cx="522" cy="4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defTabSz="762000"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defTabSz="76200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defTabSz="7620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defTabSz="7620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defTabSz="7620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Stato </a:t>
                    </a:r>
                    <a:br>
                      <a:rPr lang="it-IT" altLang="it-IT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</a:br>
                    <a:r>
                      <a:rPr lang="it-IT" altLang="it-IT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</a:rPr>
                      <a:t>futuro</a:t>
                    </a:r>
                  </a:p>
                  <a:p>
                    <a:pPr algn="ctr">
                      <a:spcBef>
                        <a:spcPct val="0"/>
                      </a:spcBef>
                      <a:buNone/>
                    </a:pPr>
                    <a:r>
                      <a:rPr lang="it-IT" altLang="it-IT" sz="1400" dirty="0">
                        <a:latin typeface="Times New Roman" panose="02020603050405020304" pitchFamily="18" charset="0"/>
                      </a:rPr>
                      <a:t>Y</a:t>
                    </a:r>
                    <a:r>
                      <a:rPr lang="it-IT" altLang="it-IT" sz="1400" baseline="-25000" dirty="0">
                        <a:latin typeface="Times New Roman" panose="02020603050405020304" pitchFamily="18" charset="0"/>
                      </a:rPr>
                      <a:t>2</a:t>
                    </a:r>
                    <a:r>
                      <a:rPr lang="it-IT" altLang="it-IT" sz="1400" dirty="0">
                        <a:latin typeface="Times New Roman" panose="02020603050405020304" pitchFamily="18" charset="0"/>
                      </a:rPr>
                      <a:t> Y</a:t>
                    </a:r>
                    <a:r>
                      <a:rPr lang="it-IT" altLang="it-IT" sz="1400" baseline="-25000" dirty="0">
                        <a:latin typeface="Times New Roman" panose="02020603050405020304" pitchFamily="18" charset="0"/>
                      </a:rPr>
                      <a:t>1</a:t>
                    </a:r>
                    <a:r>
                      <a:rPr lang="it-IT" altLang="it-IT" sz="1400" dirty="0">
                        <a:latin typeface="Times New Roman" panose="02020603050405020304" pitchFamily="18" charset="0"/>
                      </a:rPr>
                      <a:t> Y</a:t>
                    </a:r>
                    <a:r>
                      <a:rPr lang="it-IT" altLang="it-IT" sz="1400" baseline="-25000" dirty="0">
                        <a:latin typeface="Times New Roman" panose="02020603050405020304" pitchFamily="18" charset="0"/>
                      </a:rPr>
                      <a:t>0</a:t>
                    </a:r>
                    <a:endParaRPr lang="it-IT" altLang="it-IT" sz="1800" dirty="0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61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2647" y="2200"/>
                    <a:ext cx="370" cy="1576"/>
                    <a:chOff x="2647" y="2200"/>
                    <a:chExt cx="370" cy="1576"/>
                  </a:xfrm>
                </p:grpSpPr>
                <p:sp>
                  <p:nvSpPr>
                    <p:cNvPr id="73" name="Text Box 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53" y="2200"/>
                      <a:ext cx="360" cy="21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 defTabSz="7620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76200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7620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7620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7620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0</a:t>
                      </a:r>
                      <a:r>
                        <a:rPr lang="it-IT" altLang="it-IT" sz="160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rPr>
                        <a:t> 0 </a:t>
                      </a:r>
                      <a:r>
                        <a:rPr lang="it-IT" altLang="it-IT" sz="1600" dirty="0">
                          <a:latin typeface="Times New Roman" panose="02020603050405020304" pitchFamily="18" charset="0"/>
                        </a:rPr>
                        <a:t>0</a:t>
                      </a:r>
                    </a:p>
                  </p:txBody>
                </p:sp>
                <p:grpSp>
                  <p:nvGrpSpPr>
                    <p:cNvPr id="74" name="Group 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47" y="2393"/>
                      <a:ext cx="370" cy="1383"/>
                      <a:chOff x="2647" y="2393"/>
                      <a:chExt cx="370" cy="1383"/>
                    </a:xfrm>
                  </p:grpSpPr>
                  <p:sp>
                    <p:nvSpPr>
                      <p:cNvPr id="75" name="Text Box 3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57" y="2393"/>
                        <a:ext cx="360" cy="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rPr>
                          <a:t>0 </a:t>
                        </a:r>
                        <a:r>
                          <a:rPr lang="it-IT" altLang="it-IT" sz="1600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</a:rPr>
                          <a:t>0</a:t>
                        </a:r>
                        <a:r>
                          <a:rPr lang="it-IT" altLang="it-IT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rPr>
                          <a:t> </a:t>
                        </a:r>
                        <a:r>
                          <a:rPr lang="it-IT" altLang="it-IT" sz="1600" dirty="0">
                            <a:latin typeface="Times New Roman" panose="02020603050405020304" pitchFamily="18" charset="0"/>
                          </a:rPr>
                          <a:t>1</a:t>
                        </a:r>
                      </a:p>
                    </p:txBody>
                  </p:sp>
                  <p:sp>
                    <p:nvSpPr>
                      <p:cNvPr id="76" name="Text Box 3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57" y="2593"/>
                        <a:ext cx="360" cy="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600" dirty="0">
                            <a:solidFill>
                              <a:srgbClr val="0033CC"/>
                            </a:solidFill>
                            <a:latin typeface="Times New Roman" panose="02020603050405020304" pitchFamily="18" charset="0"/>
                          </a:rPr>
                          <a:t>0 1 </a:t>
                        </a:r>
                        <a:r>
                          <a:rPr lang="it-IT" altLang="it-IT" sz="1600" dirty="0">
                            <a:latin typeface="Times New Roman" panose="02020603050405020304" pitchFamily="18" charset="0"/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77" name="Text Box 3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57" y="2993"/>
                        <a:ext cx="360" cy="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600" dirty="0">
                            <a:solidFill>
                              <a:srgbClr val="0033CC"/>
                            </a:solidFill>
                            <a:latin typeface="Times New Roman" panose="02020603050405020304" pitchFamily="18" charset="0"/>
                          </a:rPr>
                          <a:t>1 0 </a:t>
                        </a:r>
                        <a:r>
                          <a:rPr lang="it-IT" altLang="it-IT" sz="1600" dirty="0">
                            <a:latin typeface="Times New Roman" panose="02020603050405020304" pitchFamily="18" charset="0"/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78" name="Text Box 3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57" y="3193"/>
                        <a:ext cx="360" cy="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rPr>
                          <a:t>1</a:t>
                        </a:r>
                        <a:r>
                          <a:rPr lang="it-IT" altLang="it-IT" sz="1600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</a:rPr>
                          <a:t> 0 </a:t>
                        </a:r>
                        <a:r>
                          <a:rPr lang="it-IT" altLang="it-IT" sz="1600" dirty="0">
                            <a:latin typeface="Times New Roman" panose="02020603050405020304" pitchFamily="18" charset="0"/>
                          </a:rPr>
                          <a:t>1</a:t>
                        </a:r>
                      </a:p>
                    </p:txBody>
                  </p:sp>
                  <p:sp>
                    <p:nvSpPr>
                      <p:cNvPr id="79" name="Text Box 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57" y="3393"/>
                        <a:ext cx="360" cy="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rPr>
                          <a:t>1</a:t>
                        </a:r>
                        <a:r>
                          <a:rPr lang="it-IT" altLang="it-IT" sz="1600" dirty="0">
                            <a:solidFill>
                              <a:srgbClr val="0033CC"/>
                            </a:solidFill>
                            <a:latin typeface="Times New Roman" panose="02020603050405020304" pitchFamily="18" charset="0"/>
                          </a:rPr>
                          <a:t> 1 </a:t>
                        </a:r>
                        <a:r>
                          <a:rPr lang="it-IT" altLang="it-IT" sz="1600" dirty="0">
                            <a:latin typeface="Times New Roman" panose="02020603050405020304" pitchFamily="18" charset="0"/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80" name="Text Box 3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57" y="2793"/>
                        <a:ext cx="360" cy="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rPr>
                          <a:t>0 </a:t>
                        </a:r>
                        <a:r>
                          <a:rPr lang="it-IT" altLang="it-IT" sz="1600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</a:rPr>
                          <a:t>1</a:t>
                        </a:r>
                        <a:r>
                          <a:rPr lang="it-IT" altLang="it-IT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rPr>
                          <a:t> </a:t>
                        </a:r>
                        <a:r>
                          <a:rPr lang="it-IT" altLang="it-IT" sz="1600" dirty="0">
                            <a:latin typeface="Times New Roman" panose="02020603050405020304" pitchFamily="18" charset="0"/>
                          </a:rPr>
                          <a:t>1</a:t>
                        </a:r>
                      </a:p>
                    </p:txBody>
                  </p:sp>
                  <p:sp>
                    <p:nvSpPr>
                      <p:cNvPr id="81" name="Text Box 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47" y="3559"/>
                        <a:ext cx="360" cy="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rPr>
                          <a:t>1</a:t>
                        </a:r>
                        <a:r>
                          <a:rPr lang="it-IT" altLang="it-IT" sz="1600" dirty="0">
                            <a:solidFill>
                              <a:srgbClr val="0033CC"/>
                            </a:solidFill>
                            <a:latin typeface="Times New Roman" panose="02020603050405020304" pitchFamily="18" charset="0"/>
                          </a:rPr>
                          <a:t> 1 </a:t>
                        </a:r>
                        <a:r>
                          <a:rPr lang="it-IT" altLang="it-IT" sz="1600" dirty="0">
                            <a:latin typeface="Times New Roman" panose="02020603050405020304" pitchFamily="18" charset="0"/>
                          </a:rPr>
                          <a:t>1</a:t>
                        </a:r>
                      </a:p>
                    </p:txBody>
                  </p:sp>
                </p:grpSp>
              </p:grpSp>
              <p:grpSp>
                <p:nvGrpSpPr>
                  <p:cNvPr id="62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3260" y="2221"/>
                    <a:ext cx="370" cy="1578"/>
                    <a:chOff x="3260" y="2221"/>
                    <a:chExt cx="370" cy="1578"/>
                  </a:xfrm>
                </p:grpSpPr>
                <p:sp>
                  <p:nvSpPr>
                    <p:cNvPr id="63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69" y="2221"/>
                      <a:ext cx="360" cy="21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 defTabSz="7620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76200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7620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7620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7620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1600" dirty="0"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it-IT" altLang="it-IT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0 </a:t>
                      </a:r>
                      <a:r>
                        <a:rPr lang="it-IT" altLang="it-IT" sz="1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</a:rPr>
                        <a:t>0</a:t>
                      </a:r>
                    </a:p>
                  </p:txBody>
                </p:sp>
                <p:grpSp>
                  <p:nvGrpSpPr>
                    <p:cNvPr id="64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60" y="2418"/>
                      <a:ext cx="370" cy="1381"/>
                      <a:chOff x="3260" y="2418"/>
                      <a:chExt cx="370" cy="1381"/>
                    </a:xfrm>
                  </p:grpSpPr>
                  <p:sp>
                    <p:nvSpPr>
                      <p:cNvPr id="65" name="Text Box 4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268" y="3403"/>
                        <a:ext cx="360" cy="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600" dirty="0">
                            <a:latin typeface="Times New Roman" panose="02020603050405020304" pitchFamily="18" charset="0"/>
                          </a:rPr>
                          <a:t>1 </a:t>
                        </a:r>
                        <a:r>
                          <a:rPr lang="it-IT" altLang="it-IT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rPr>
                          <a:t>1 </a:t>
                        </a:r>
                        <a:r>
                          <a:rPr lang="it-IT" altLang="it-IT" sz="1600" dirty="0">
                            <a:solidFill>
                              <a:srgbClr val="0033CC"/>
                            </a:solidFill>
                            <a:latin typeface="Times New Roman" panose="02020603050405020304" pitchFamily="18" charset="0"/>
                          </a:rPr>
                          <a:t>1</a:t>
                        </a:r>
                        <a:endParaRPr lang="it-IT" altLang="it-IT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66" name="Text Box 4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270" y="3206"/>
                        <a:ext cx="360" cy="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600" b="1" dirty="0">
                            <a:latin typeface="Times New Roman" panose="02020603050405020304" pitchFamily="18" charset="0"/>
                          </a:rPr>
                          <a:t>0 </a:t>
                        </a:r>
                        <a:r>
                          <a:rPr lang="it-IT" altLang="it-IT" sz="1600" dirty="0">
                            <a:solidFill>
                              <a:srgbClr val="0033CC"/>
                            </a:solidFill>
                            <a:latin typeface="Times New Roman" panose="02020603050405020304" pitchFamily="18" charset="0"/>
                          </a:rPr>
                          <a:t>1 0</a:t>
                        </a:r>
                        <a:endParaRPr lang="it-IT" altLang="it-IT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67" name="Text Box 4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269" y="3009"/>
                        <a:ext cx="360" cy="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600" dirty="0">
                            <a:latin typeface="Times New Roman" panose="02020603050405020304" pitchFamily="18" charset="0"/>
                          </a:rPr>
                          <a:t>1 </a:t>
                        </a:r>
                        <a:r>
                          <a:rPr lang="it-IT" altLang="it-IT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rPr>
                          <a:t>1 </a:t>
                        </a:r>
                        <a:r>
                          <a:rPr lang="it-IT" altLang="it-IT" sz="1600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68" name="Text Box 4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270" y="2812"/>
                        <a:ext cx="360" cy="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600" dirty="0">
                            <a:latin typeface="Times New Roman" panose="02020603050405020304" pitchFamily="18" charset="0"/>
                          </a:rPr>
                          <a:t>0 </a:t>
                        </a:r>
                        <a:r>
                          <a:rPr lang="it-IT" altLang="it-IT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rPr>
                          <a:t>0 </a:t>
                        </a:r>
                        <a:r>
                          <a:rPr lang="it-IT" altLang="it-IT" sz="1600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</a:rPr>
                          <a:t>1</a:t>
                        </a:r>
                      </a:p>
                    </p:txBody>
                  </p:sp>
                  <p:sp>
                    <p:nvSpPr>
                      <p:cNvPr id="69" name="Text Box 4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270" y="2418"/>
                        <a:ext cx="360" cy="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600" dirty="0">
                            <a:latin typeface="Times New Roman" panose="02020603050405020304" pitchFamily="18" charset="0"/>
                          </a:rPr>
                          <a:t>0 </a:t>
                        </a:r>
                        <a:r>
                          <a:rPr lang="it-IT" altLang="it-IT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rPr>
                          <a:t>0 </a:t>
                        </a:r>
                        <a:r>
                          <a:rPr lang="it-IT" altLang="it-IT" sz="1600" dirty="0">
                            <a:solidFill>
                              <a:srgbClr val="0033CC"/>
                            </a:solidFill>
                            <a:latin typeface="Times New Roman" panose="02020603050405020304" pitchFamily="18" charset="0"/>
                          </a:rPr>
                          <a:t>0</a:t>
                        </a:r>
                        <a:endParaRPr lang="it-IT" altLang="it-IT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70" name="Text Box 4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269" y="2615"/>
                        <a:ext cx="360" cy="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600" dirty="0">
                            <a:latin typeface="Times New Roman" panose="02020603050405020304" pitchFamily="18" charset="0"/>
                          </a:rPr>
                          <a:t>1 </a:t>
                        </a:r>
                        <a:r>
                          <a:rPr lang="it-IT" altLang="it-IT" sz="16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rPr>
                          <a:t>0 </a:t>
                        </a:r>
                        <a:r>
                          <a:rPr lang="it-IT" altLang="it-IT" sz="1600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</a:rPr>
                          <a:t>1</a:t>
                        </a:r>
                      </a:p>
                    </p:txBody>
                  </p:sp>
                  <p:sp>
                    <p:nvSpPr>
                      <p:cNvPr id="71" name="Text Box 4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260" y="3582"/>
                        <a:ext cx="360" cy="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>
                        <a:lvl1pPr defTabSz="762000">
                          <a:spcBef>
                            <a:spcPct val="20000"/>
                          </a:spcBef>
                          <a:buChar char="•"/>
                          <a:defRPr sz="28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defTabSz="762000">
                          <a:spcBef>
                            <a:spcPct val="20000"/>
                          </a:spcBef>
                          <a:buChar char="–"/>
                          <a:defRPr sz="24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defTabSz="762000">
                          <a:spcBef>
                            <a:spcPct val="20000"/>
                          </a:spcBef>
                          <a:buChar char="•"/>
                          <a:defRPr sz="200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defTabSz="762000">
                          <a:spcBef>
                            <a:spcPct val="20000"/>
                          </a:spcBef>
                          <a:buChar char="–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defTabSz="762000">
                          <a:spcBef>
                            <a:spcPct val="20000"/>
                          </a:spcBef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defTabSz="7620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•"/>
                          <a:defRPr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it-IT" altLang="it-IT" sz="1600" dirty="0">
                            <a:latin typeface="Times New Roman" panose="02020603050405020304" pitchFamily="18" charset="0"/>
                          </a:rPr>
                          <a:t>0 1 </a:t>
                        </a:r>
                        <a:r>
                          <a:rPr lang="it-IT" altLang="it-IT" sz="1600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</a:rPr>
                          <a:t>1</a:t>
                        </a:r>
                      </a:p>
                    </p:txBody>
                  </p:sp>
                </p:grpSp>
              </p:grpSp>
            </p:grpSp>
            <p:sp>
              <p:nvSpPr>
                <p:cNvPr id="46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159" y="3824"/>
                  <a:ext cx="592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8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4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rgbClr val="FF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G: S </a:t>
                  </a:r>
                  <a:r>
                    <a:rPr lang="it-IT" altLang="it-IT" sz="1400">
                      <a:solidFill>
                        <a:schemeClr val="tx1"/>
                      </a:solidFill>
                      <a:latin typeface="Times New Roman" panose="02020603050405020304" pitchFamily="18" charset="0"/>
                      <a:sym typeface="Symbol" panose="05050102010706020507" pitchFamily="18" charset="2"/>
                    </a:rPr>
                    <a:t> S</a:t>
                  </a:r>
                  <a:r>
                    <a:rPr lang="it-IT" altLang="it-IT" sz="1400">
                      <a:solidFill>
                        <a:schemeClr val="tx1"/>
                      </a:solidFill>
                      <a:latin typeface="Times New Roman" panose="02020603050405020304" pitchFamily="18" charset="0"/>
                    </a:rPr>
                    <a:t> </a:t>
                  </a:r>
                </a:p>
              </p:txBody>
            </p:sp>
          </p:grpSp>
          <p:cxnSp>
            <p:nvCxnSpPr>
              <p:cNvPr id="41" name="AutoShape 63"/>
              <p:cNvCxnSpPr>
                <a:cxnSpLocks noChangeShapeType="1"/>
              </p:cNvCxnSpPr>
              <p:nvPr/>
            </p:nvCxnSpPr>
            <p:spPr bwMode="auto">
              <a:xfrm>
                <a:off x="3196" y="1753"/>
                <a:ext cx="6" cy="2071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AutoShape 63"/>
              <p:cNvCxnSpPr>
                <a:cxnSpLocks noChangeShapeType="1"/>
              </p:cNvCxnSpPr>
              <p:nvPr/>
            </p:nvCxnSpPr>
            <p:spPr bwMode="auto">
              <a:xfrm>
                <a:off x="3783" y="1714"/>
                <a:ext cx="0" cy="202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91" name="Gruppo 90"/>
          <p:cNvGrpSpPr/>
          <p:nvPr/>
        </p:nvGrpSpPr>
        <p:grpSpPr>
          <a:xfrm>
            <a:off x="5220541" y="3411095"/>
            <a:ext cx="4116956" cy="2068900"/>
            <a:chOff x="1139930" y="3173247"/>
            <a:chExt cx="4272618" cy="2197175"/>
          </a:xfrm>
        </p:grpSpPr>
        <p:sp>
          <p:nvSpPr>
            <p:cNvPr id="92" name="Oval 2"/>
            <p:cNvSpPr>
              <a:spLocks noChangeArrowheads="1"/>
            </p:cNvSpPr>
            <p:nvPr/>
          </p:nvSpPr>
          <p:spPr bwMode="auto">
            <a:xfrm>
              <a:off x="1139930" y="3204204"/>
              <a:ext cx="792162" cy="7921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000</a:t>
              </a:r>
            </a:p>
          </p:txBody>
        </p:sp>
        <p:sp>
          <p:nvSpPr>
            <p:cNvPr id="93" name="Oval 3"/>
            <p:cNvSpPr>
              <a:spLocks noChangeArrowheads="1"/>
            </p:cNvSpPr>
            <p:nvPr/>
          </p:nvSpPr>
          <p:spPr bwMode="auto">
            <a:xfrm>
              <a:off x="2940155" y="3204204"/>
              <a:ext cx="792162" cy="7921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100</a:t>
              </a:r>
            </a:p>
          </p:txBody>
        </p:sp>
        <p:cxnSp>
          <p:nvCxnSpPr>
            <p:cNvPr id="94" name="AutoShape 5"/>
            <p:cNvCxnSpPr>
              <a:cxnSpLocks noChangeShapeType="1"/>
              <a:stCxn id="92" idx="7"/>
              <a:endCxn id="93" idx="1"/>
            </p:cNvCxnSpPr>
            <p:nvPr/>
          </p:nvCxnSpPr>
          <p:spPr bwMode="auto">
            <a:xfrm rot="5400000" flipV="1">
              <a:off x="2435330" y="2700966"/>
              <a:ext cx="1588" cy="1239837"/>
            </a:xfrm>
            <a:prstGeom prst="curvedConnector3">
              <a:avLst>
                <a:gd name="adj1" fmla="val -1545081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5" name="Oval 2"/>
            <p:cNvSpPr>
              <a:spLocks noChangeArrowheads="1"/>
            </p:cNvSpPr>
            <p:nvPr/>
          </p:nvSpPr>
          <p:spPr bwMode="auto">
            <a:xfrm>
              <a:off x="1146280" y="4561516"/>
              <a:ext cx="792162" cy="792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001</a:t>
              </a:r>
            </a:p>
          </p:txBody>
        </p:sp>
        <p:sp>
          <p:nvSpPr>
            <p:cNvPr id="96" name="Oval 3"/>
            <p:cNvSpPr>
              <a:spLocks noChangeArrowheads="1"/>
            </p:cNvSpPr>
            <p:nvPr/>
          </p:nvSpPr>
          <p:spPr bwMode="auto">
            <a:xfrm>
              <a:off x="2946505" y="4561516"/>
              <a:ext cx="792162" cy="792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011</a:t>
              </a:r>
            </a:p>
          </p:txBody>
        </p:sp>
        <p:cxnSp>
          <p:nvCxnSpPr>
            <p:cNvPr id="97" name="AutoShape 5"/>
            <p:cNvCxnSpPr>
              <a:cxnSpLocks noChangeShapeType="1"/>
              <a:stCxn id="95" idx="0"/>
              <a:endCxn id="92" idx="4"/>
            </p:cNvCxnSpPr>
            <p:nvPr/>
          </p:nvCxnSpPr>
          <p:spPr bwMode="auto">
            <a:xfrm rot="16200000" flipV="1">
              <a:off x="1256611" y="4274972"/>
              <a:ext cx="565150" cy="793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AutoShape 17"/>
            <p:cNvCxnSpPr>
              <a:cxnSpLocks noChangeShapeType="1"/>
              <a:stCxn id="96" idx="3"/>
              <a:endCxn id="95" idx="5"/>
            </p:cNvCxnSpPr>
            <p:nvPr/>
          </p:nvCxnSpPr>
          <p:spPr bwMode="auto">
            <a:xfrm rot="5400000">
              <a:off x="2441680" y="4618666"/>
              <a:ext cx="1588" cy="1239837"/>
            </a:xfrm>
            <a:prstGeom prst="curvedConnector3">
              <a:avLst>
                <a:gd name="adj1" fmla="val 216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1" name="Oval 3"/>
            <p:cNvSpPr>
              <a:spLocks noChangeArrowheads="1"/>
            </p:cNvSpPr>
            <p:nvPr/>
          </p:nvSpPr>
          <p:spPr bwMode="auto">
            <a:xfrm>
              <a:off x="4620386" y="3173247"/>
              <a:ext cx="792162" cy="7921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110</a:t>
              </a:r>
            </a:p>
          </p:txBody>
        </p:sp>
        <p:sp>
          <p:nvSpPr>
            <p:cNvPr id="102" name="Oval 2"/>
            <p:cNvSpPr>
              <a:spLocks noChangeArrowheads="1"/>
            </p:cNvSpPr>
            <p:nvPr/>
          </p:nvSpPr>
          <p:spPr bwMode="auto">
            <a:xfrm>
              <a:off x="4620386" y="4578259"/>
              <a:ext cx="792162" cy="792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111</a:t>
              </a:r>
            </a:p>
          </p:txBody>
        </p:sp>
        <p:cxnSp>
          <p:nvCxnSpPr>
            <p:cNvPr id="103" name="AutoShape 5"/>
            <p:cNvCxnSpPr>
              <a:cxnSpLocks noChangeShapeType="1"/>
              <a:stCxn id="102" idx="3"/>
              <a:endCxn id="96" idx="5"/>
            </p:cNvCxnSpPr>
            <p:nvPr/>
          </p:nvCxnSpPr>
          <p:spPr bwMode="auto">
            <a:xfrm rot="5400000" flipH="1">
              <a:off x="4171155" y="4689173"/>
              <a:ext cx="16743" cy="1113737"/>
            </a:xfrm>
            <a:prstGeom prst="curvedConnector3">
              <a:avLst>
                <a:gd name="adj1" fmla="val -20582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AutoShape 5"/>
            <p:cNvCxnSpPr>
              <a:cxnSpLocks noChangeShapeType="1"/>
            </p:cNvCxnSpPr>
            <p:nvPr/>
          </p:nvCxnSpPr>
          <p:spPr bwMode="auto">
            <a:xfrm rot="10800000" flipH="1" flipV="1">
              <a:off x="5381591" y="3758585"/>
              <a:ext cx="30957" cy="1120087"/>
            </a:xfrm>
            <a:prstGeom prst="curvedConnector3">
              <a:avLst>
                <a:gd name="adj1" fmla="val 87117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" name="Connettore 2 117"/>
            <p:cNvCxnSpPr>
              <a:stCxn id="93" idx="6"/>
              <a:endCxn id="101" idx="2"/>
            </p:cNvCxnSpPr>
            <p:nvPr/>
          </p:nvCxnSpPr>
          <p:spPr>
            <a:xfrm flipV="1">
              <a:off x="3732317" y="3569328"/>
              <a:ext cx="888069" cy="3095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uppo 130"/>
          <p:cNvGrpSpPr/>
          <p:nvPr/>
        </p:nvGrpSpPr>
        <p:grpSpPr>
          <a:xfrm>
            <a:off x="10384552" y="3411095"/>
            <a:ext cx="763302" cy="2068900"/>
            <a:chOff x="10384552" y="3411095"/>
            <a:chExt cx="763302" cy="2068900"/>
          </a:xfrm>
        </p:grpSpPr>
        <p:cxnSp>
          <p:nvCxnSpPr>
            <p:cNvPr id="124" name="AutoShape 5"/>
            <p:cNvCxnSpPr>
              <a:cxnSpLocks noChangeShapeType="1"/>
              <a:stCxn id="126" idx="0"/>
              <a:endCxn id="125" idx="4"/>
            </p:cNvCxnSpPr>
            <p:nvPr/>
          </p:nvCxnSpPr>
          <p:spPr bwMode="auto">
            <a:xfrm rot="5400000" flipH="1" flipV="1">
              <a:off x="10477668" y="4445545"/>
              <a:ext cx="577071" cy="1270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5" name="Oval 3"/>
            <p:cNvSpPr>
              <a:spLocks noChangeArrowheads="1"/>
            </p:cNvSpPr>
            <p:nvPr/>
          </p:nvSpPr>
          <p:spPr bwMode="auto">
            <a:xfrm>
              <a:off x="10384552" y="3411095"/>
              <a:ext cx="763302" cy="74591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010</a:t>
              </a:r>
            </a:p>
          </p:txBody>
        </p:sp>
        <p:sp>
          <p:nvSpPr>
            <p:cNvPr id="126" name="Oval 2"/>
            <p:cNvSpPr>
              <a:spLocks noChangeArrowheads="1"/>
            </p:cNvSpPr>
            <p:nvPr/>
          </p:nvSpPr>
          <p:spPr bwMode="auto">
            <a:xfrm>
              <a:off x="10384552" y="4734080"/>
              <a:ext cx="763302" cy="74591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101</a:t>
              </a:r>
            </a:p>
          </p:txBody>
        </p:sp>
        <p:cxnSp>
          <p:nvCxnSpPr>
            <p:cNvPr id="127" name="AutoShape 5"/>
            <p:cNvCxnSpPr>
              <a:cxnSpLocks noChangeShapeType="1"/>
            </p:cNvCxnSpPr>
            <p:nvPr/>
          </p:nvCxnSpPr>
          <p:spPr bwMode="auto">
            <a:xfrm rot="10800000" flipH="1" flipV="1">
              <a:off x="11118025" y="3962260"/>
              <a:ext cx="29829" cy="1054694"/>
            </a:xfrm>
            <a:prstGeom prst="curvedConnector3">
              <a:avLst>
                <a:gd name="adj1" fmla="val 87117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0" name="CasellaDiTesto 129"/>
          <p:cNvSpPr txBox="1"/>
          <p:nvPr/>
        </p:nvSpPr>
        <p:spPr>
          <a:xfrm>
            <a:off x="5328616" y="5863950"/>
            <a:ext cx="4468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Contatore a riempimento e svuotamento</a:t>
            </a:r>
          </a:p>
          <a:p>
            <a:r>
              <a:rPr lang="it-IT" sz="1600" dirty="0"/>
              <a:t>Cambia una sola variabile di stato alla volta</a:t>
            </a:r>
          </a:p>
          <a:p>
            <a:r>
              <a:rPr lang="it-IT" sz="1600" dirty="0"/>
              <a:t>Con </a:t>
            </a:r>
            <a:r>
              <a:rPr lang="it-IT" sz="1600" b="1" dirty="0">
                <a:solidFill>
                  <a:srgbClr val="FF0000"/>
                </a:solidFill>
              </a:rPr>
              <a:t>n</a:t>
            </a:r>
            <a:r>
              <a:rPr lang="it-IT" sz="1600" dirty="0"/>
              <a:t> </a:t>
            </a:r>
            <a:r>
              <a:rPr lang="it-IT" sz="1600" b="1" dirty="0">
                <a:solidFill>
                  <a:srgbClr val="FF0000"/>
                </a:solidFill>
              </a:rPr>
              <a:t>FF-D</a:t>
            </a:r>
            <a:r>
              <a:rPr lang="it-IT" sz="1600" dirty="0"/>
              <a:t> si realizza un contatore Johnson per </a:t>
            </a:r>
            <a:r>
              <a:rPr lang="it-IT" sz="1600" b="1" dirty="0">
                <a:solidFill>
                  <a:srgbClr val="FF0000"/>
                </a:solidFill>
              </a:rPr>
              <a:t>2n</a:t>
            </a:r>
          </a:p>
        </p:txBody>
      </p:sp>
      <p:sp>
        <p:nvSpPr>
          <p:cNvPr id="132" name="CasellaDiTesto 131"/>
          <p:cNvSpPr txBox="1"/>
          <p:nvPr/>
        </p:nvSpPr>
        <p:spPr>
          <a:xfrm>
            <a:off x="9848088" y="5673043"/>
            <a:ext cx="2231136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/>
              <a:t>Se il contatore viene inizializzato nella stato 000, in questi due stati non si arriva mai</a:t>
            </a:r>
          </a:p>
        </p:txBody>
      </p:sp>
      <p:sp>
        <p:nvSpPr>
          <p:cNvPr id="133" name="Ovale 132"/>
          <p:cNvSpPr/>
          <p:nvPr/>
        </p:nvSpPr>
        <p:spPr>
          <a:xfrm>
            <a:off x="481651" y="2151689"/>
            <a:ext cx="365760" cy="3749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34" name="Ovale 133"/>
          <p:cNvSpPr/>
          <p:nvPr/>
        </p:nvSpPr>
        <p:spPr>
          <a:xfrm>
            <a:off x="6065921" y="2003110"/>
            <a:ext cx="365760" cy="3749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35" name="Ovale 134"/>
          <p:cNvSpPr/>
          <p:nvPr/>
        </p:nvSpPr>
        <p:spPr>
          <a:xfrm>
            <a:off x="328851" y="4740431"/>
            <a:ext cx="365760" cy="3749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36" name="Ovale 135"/>
          <p:cNvSpPr/>
          <p:nvPr/>
        </p:nvSpPr>
        <p:spPr>
          <a:xfrm>
            <a:off x="6268335" y="4300788"/>
            <a:ext cx="365760" cy="3749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FFFF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6572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2" grpId="0" animBg="1"/>
      <p:bldP spid="135" grpId="0" animBg="1"/>
      <p:bldP spid="13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dirty="0"/>
              <a:t>Contatore Johnson per 6 con ingresso di </a:t>
            </a:r>
            <a:r>
              <a:rPr lang="it-IT" sz="4000" dirty="0" err="1"/>
              <a:t>enable</a:t>
            </a:r>
            <a:br>
              <a:rPr lang="it-IT" sz="4000" dirty="0"/>
            </a:br>
            <a:r>
              <a:rPr lang="it-IT" sz="4000" dirty="0"/>
              <a:t>Suo impiego per realizzare un CB6-E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591" y="1776284"/>
            <a:ext cx="4810029" cy="2246760"/>
          </a:xfrm>
        </p:spPr>
      </p:pic>
      <p:grpSp>
        <p:nvGrpSpPr>
          <p:cNvPr id="5" name="Gruppo 4"/>
          <p:cNvGrpSpPr/>
          <p:nvPr/>
        </p:nvGrpSpPr>
        <p:grpSpPr>
          <a:xfrm>
            <a:off x="66118" y="1956815"/>
            <a:ext cx="5145962" cy="3819367"/>
            <a:chOff x="819220" y="2349947"/>
            <a:chExt cx="5340531" cy="4056174"/>
          </a:xfrm>
        </p:grpSpPr>
        <p:sp>
          <p:nvSpPr>
            <p:cNvPr id="6" name="Oval 2"/>
            <p:cNvSpPr>
              <a:spLocks noChangeArrowheads="1"/>
            </p:cNvSpPr>
            <p:nvPr/>
          </p:nvSpPr>
          <p:spPr bwMode="auto">
            <a:xfrm>
              <a:off x="1139930" y="3204204"/>
              <a:ext cx="792162" cy="7921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A,0</a:t>
              </a:r>
            </a:p>
          </p:txBody>
        </p:sp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2940155" y="3204204"/>
              <a:ext cx="792162" cy="7921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B,1</a:t>
              </a:r>
            </a:p>
          </p:txBody>
        </p:sp>
        <p:cxnSp>
          <p:nvCxnSpPr>
            <p:cNvPr id="8" name="AutoShape 5"/>
            <p:cNvCxnSpPr>
              <a:cxnSpLocks noChangeShapeType="1"/>
              <a:stCxn id="6" idx="7"/>
              <a:endCxn id="7" idx="1"/>
            </p:cNvCxnSpPr>
            <p:nvPr/>
          </p:nvCxnSpPr>
          <p:spPr bwMode="auto">
            <a:xfrm rot="5400000" flipV="1">
              <a:off x="2435330" y="2700966"/>
              <a:ext cx="1588" cy="1239837"/>
            </a:xfrm>
            <a:prstGeom prst="curvedConnector3">
              <a:avLst>
                <a:gd name="adj1" fmla="val -1545081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Oval 2"/>
            <p:cNvSpPr>
              <a:spLocks noChangeArrowheads="1"/>
            </p:cNvSpPr>
            <p:nvPr/>
          </p:nvSpPr>
          <p:spPr bwMode="auto">
            <a:xfrm>
              <a:off x="1146280" y="4561516"/>
              <a:ext cx="792162" cy="792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F,5</a:t>
              </a:r>
            </a:p>
          </p:txBody>
        </p:sp>
        <p:sp>
          <p:nvSpPr>
            <p:cNvPr id="10" name="Oval 3"/>
            <p:cNvSpPr>
              <a:spLocks noChangeArrowheads="1"/>
            </p:cNvSpPr>
            <p:nvPr/>
          </p:nvSpPr>
          <p:spPr bwMode="auto">
            <a:xfrm>
              <a:off x="2946505" y="4561516"/>
              <a:ext cx="792162" cy="792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E,4</a:t>
              </a:r>
            </a:p>
          </p:txBody>
        </p:sp>
        <p:cxnSp>
          <p:nvCxnSpPr>
            <p:cNvPr id="11" name="AutoShape 5"/>
            <p:cNvCxnSpPr>
              <a:cxnSpLocks noChangeShapeType="1"/>
              <a:stCxn id="9" idx="0"/>
              <a:endCxn id="6" idx="4"/>
            </p:cNvCxnSpPr>
            <p:nvPr/>
          </p:nvCxnSpPr>
          <p:spPr bwMode="auto">
            <a:xfrm rot="16200000" flipV="1">
              <a:off x="1256611" y="4274972"/>
              <a:ext cx="565150" cy="793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AutoShape 17"/>
            <p:cNvCxnSpPr>
              <a:cxnSpLocks noChangeShapeType="1"/>
              <a:stCxn id="10" idx="3"/>
              <a:endCxn id="9" idx="5"/>
            </p:cNvCxnSpPr>
            <p:nvPr/>
          </p:nvCxnSpPr>
          <p:spPr bwMode="auto">
            <a:xfrm rot="5400000">
              <a:off x="2441680" y="4618666"/>
              <a:ext cx="1588" cy="1239837"/>
            </a:xfrm>
            <a:prstGeom prst="curvedConnector3">
              <a:avLst>
                <a:gd name="adj1" fmla="val 216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CasellaDiTesto 39"/>
            <p:cNvSpPr txBox="1">
              <a:spLocks noChangeArrowheads="1"/>
            </p:cNvSpPr>
            <p:nvPr/>
          </p:nvSpPr>
          <p:spPr bwMode="auto">
            <a:xfrm>
              <a:off x="1122467" y="4134479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</a:t>
              </a:r>
            </a:p>
          </p:txBody>
        </p:sp>
        <p:sp>
          <p:nvSpPr>
            <p:cNvPr id="14" name="CasellaDiTesto 47"/>
            <p:cNvSpPr txBox="1">
              <a:spLocks noChangeArrowheads="1"/>
            </p:cNvSpPr>
            <p:nvPr/>
          </p:nvSpPr>
          <p:spPr bwMode="auto">
            <a:xfrm>
              <a:off x="962849" y="6046576"/>
              <a:ext cx="5196902" cy="35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600" dirty="0" err="1"/>
                <a:t>d.d.s</a:t>
              </a:r>
              <a:r>
                <a:rPr lang="it-IT" altLang="it-IT" sz="1600" dirty="0"/>
                <a:t>. (automa)  del CB6 con ingresso di </a:t>
              </a:r>
              <a:r>
                <a:rPr lang="it-IT" altLang="it-IT" sz="1600" dirty="0" err="1"/>
                <a:t>Enable</a:t>
              </a:r>
              <a:endParaRPr lang="it-IT" altLang="it-IT" sz="1600" dirty="0"/>
            </a:p>
          </p:txBody>
        </p:sp>
        <p:sp>
          <p:nvSpPr>
            <p:cNvPr id="15" name="Oval 3"/>
            <p:cNvSpPr>
              <a:spLocks noChangeArrowheads="1"/>
            </p:cNvSpPr>
            <p:nvPr/>
          </p:nvSpPr>
          <p:spPr bwMode="auto">
            <a:xfrm>
              <a:off x="4620386" y="3173247"/>
              <a:ext cx="792162" cy="7921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C,2</a:t>
              </a:r>
            </a:p>
          </p:txBody>
        </p:sp>
        <p:sp>
          <p:nvSpPr>
            <p:cNvPr id="16" name="Oval 2"/>
            <p:cNvSpPr>
              <a:spLocks noChangeArrowheads="1"/>
            </p:cNvSpPr>
            <p:nvPr/>
          </p:nvSpPr>
          <p:spPr bwMode="auto">
            <a:xfrm>
              <a:off x="4620386" y="4578259"/>
              <a:ext cx="792162" cy="792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D,3</a:t>
              </a:r>
            </a:p>
          </p:txBody>
        </p:sp>
        <p:cxnSp>
          <p:nvCxnSpPr>
            <p:cNvPr id="17" name="AutoShape 5"/>
            <p:cNvCxnSpPr>
              <a:cxnSpLocks noChangeShapeType="1"/>
              <a:stCxn id="16" idx="3"/>
              <a:endCxn id="10" idx="5"/>
            </p:cNvCxnSpPr>
            <p:nvPr/>
          </p:nvCxnSpPr>
          <p:spPr bwMode="auto">
            <a:xfrm rot="5400000" flipH="1">
              <a:off x="4171155" y="4689173"/>
              <a:ext cx="16743" cy="1113737"/>
            </a:xfrm>
            <a:prstGeom prst="curvedConnector3">
              <a:avLst>
                <a:gd name="adj1" fmla="val -20582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5"/>
            <p:cNvCxnSpPr>
              <a:cxnSpLocks noChangeShapeType="1"/>
            </p:cNvCxnSpPr>
            <p:nvPr/>
          </p:nvCxnSpPr>
          <p:spPr bwMode="auto">
            <a:xfrm rot="10800000" flipH="1" flipV="1">
              <a:off x="5381591" y="3758585"/>
              <a:ext cx="30957" cy="1120087"/>
            </a:xfrm>
            <a:prstGeom prst="curvedConnector3">
              <a:avLst>
                <a:gd name="adj1" fmla="val 87117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5"/>
            <p:cNvCxnSpPr>
              <a:cxnSpLocks noChangeShapeType="1"/>
            </p:cNvCxnSpPr>
            <p:nvPr/>
          </p:nvCxnSpPr>
          <p:spPr bwMode="auto">
            <a:xfrm rot="10800000" flipH="1">
              <a:off x="1122467" y="3193092"/>
              <a:ext cx="395287" cy="396875"/>
            </a:xfrm>
            <a:prstGeom prst="curvedConnector4">
              <a:avLst>
                <a:gd name="adj1" fmla="val -57713"/>
                <a:gd name="adj2" fmla="val 1577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CasellaDiTesto 25"/>
            <p:cNvSpPr txBox="1">
              <a:spLocks noChangeArrowheads="1"/>
            </p:cNvSpPr>
            <p:nvPr/>
          </p:nvSpPr>
          <p:spPr bwMode="auto">
            <a:xfrm>
              <a:off x="965304" y="2639054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</a:t>
              </a:r>
            </a:p>
          </p:txBody>
        </p:sp>
        <p:cxnSp>
          <p:nvCxnSpPr>
            <p:cNvPr id="21" name="AutoShape 5"/>
            <p:cNvCxnSpPr>
              <a:cxnSpLocks noChangeShapeType="1"/>
            </p:cNvCxnSpPr>
            <p:nvPr/>
          </p:nvCxnSpPr>
          <p:spPr bwMode="auto">
            <a:xfrm rot="10800000" flipH="1">
              <a:off x="2940155" y="4567856"/>
              <a:ext cx="395287" cy="396875"/>
            </a:xfrm>
            <a:prstGeom prst="curvedConnector4">
              <a:avLst>
                <a:gd name="adj1" fmla="val -57713"/>
                <a:gd name="adj2" fmla="val 1577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CasellaDiTesto 25"/>
            <p:cNvSpPr txBox="1">
              <a:spLocks noChangeArrowheads="1"/>
            </p:cNvSpPr>
            <p:nvPr/>
          </p:nvSpPr>
          <p:spPr bwMode="auto">
            <a:xfrm>
              <a:off x="2782992" y="401381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</a:t>
              </a:r>
            </a:p>
          </p:txBody>
        </p:sp>
        <p:cxnSp>
          <p:nvCxnSpPr>
            <p:cNvPr id="23" name="AutoShape 5"/>
            <p:cNvCxnSpPr>
              <a:cxnSpLocks noChangeShapeType="1"/>
            </p:cNvCxnSpPr>
            <p:nvPr/>
          </p:nvCxnSpPr>
          <p:spPr bwMode="auto">
            <a:xfrm rot="10800000" flipH="1">
              <a:off x="4594459" y="4612148"/>
              <a:ext cx="395287" cy="396875"/>
            </a:xfrm>
            <a:prstGeom prst="curvedConnector4">
              <a:avLst>
                <a:gd name="adj1" fmla="val -57713"/>
                <a:gd name="adj2" fmla="val 1577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CasellaDiTesto 25"/>
            <p:cNvSpPr txBox="1">
              <a:spLocks noChangeArrowheads="1"/>
            </p:cNvSpPr>
            <p:nvPr/>
          </p:nvSpPr>
          <p:spPr bwMode="auto">
            <a:xfrm>
              <a:off x="4458376" y="4029944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</a:t>
              </a:r>
            </a:p>
          </p:txBody>
        </p:sp>
        <p:cxnSp>
          <p:nvCxnSpPr>
            <p:cNvPr id="25" name="AutoShape 5"/>
            <p:cNvCxnSpPr>
              <a:cxnSpLocks noChangeShapeType="1"/>
            </p:cNvCxnSpPr>
            <p:nvPr/>
          </p:nvCxnSpPr>
          <p:spPr bwMode="auto">
            <a:xfrm rot="16200000" flipH="1">
              <a:off x="5017261" y="3189608"/>
              <a:ext cx="395287" cy="396875"/>
            </a:xfrm>
            <a:prstGeom prst="curvedConnector4">
              <a:avLst>
                <a:gd name="adj1" fmla="val -57713"/>
                <a:gd name="adj2" fmla="val 1577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CasellaDiTesto 25"/>
            <p:cNvSpPr txBox="1">
              <a:spLocks noChangeArrowheads="1"/>
            </p:cNvSpPr>
            <p:nvPr/>
          </p:nvSpPr>
          <p:spPr bwMode="auto">
            <a:xfrm>
              <a:off x="5412548" y="2747997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</a:t>
              </a:r>
            </a:p>
          </p:txBody>
        </p:sp>
        <p:sp>
          <p:nvSpPr>
            <p:cNvPr id="27" name="CasellaDiTesto 26"/>
            <p:cNvSpPr txBox="1">
              <a:spLocks noChangeArrowheads="1"/>
            </p:cNvSpPr>
            <p:nvPr/>
          </p:nvSpPr>
          <p:spPr bwMode="auto">
            <a:xfrm>
              <a:off x="2299598" y="272244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</a:t>
              </a:r>
            </a:p>
          </p:txBody>
        </p:sp>
        <p:sp>
          <p:nvSpPr>
            <p:cNvPr id="28" name="CasellaDiTesto 25"/>
            <p:cNvSpPr txBox="1">
              <a:spLocks noChangeArrowheads="1"/>
            </p:cNvSpPr>
            <p:nvPr/>
          </p:nvSpPr>
          <p:spPr bwMode="auto">
            <a:xfrm>
              <a:off x="3320986" y="261497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</a:t>
              </a:r>
            </a:p>
          </p:txBody>
        </p:sp>
        <p:sp>
          <p:nvSpPr>
            <p:cNvPr id="29" name="CasellaDiTesto 25"/>
            <p:cNvSpPr txBox="1">
              <a:spLocks noChangeArrowheads="1"/>
            </p:cNvSpPr>
            <p:nvPr/>
          </p:nvSpPr>
          <p:spPr bwMode="auto">
            <a:xfrm>
              <a:off x="2422490" y="5582231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</a:t>
              </a:r>
            </a:p>
          </p:txBody>
        </p:sp>
        <p:sp>
          <p:nvSpPr>
            <p:cNvPr id="30" name="CasellaDiTesto 25"/>
            <p:cNvSpPr txBox="1">
              <a:spLocks noChangeArrowheads="1"/>
            </p:cNvSpPr>
            <p:nvPr/>
          </p:nvSpPr>
          <p:spPr bwMode="auto">
            <a:xfrm>
              <a:off x="4142790" y="556145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</a:t>
              </a:r>
            </a:p>
          </p:txBody>
        </p:sp>
        <p:sp>
          <p:nvSpPr>
            <p:cNvPr id="31" name="CasellaDiTesto 39"/>
            <p:cNvSpPr txBox="1">
              <a:spLocks noChangeArrowheads="1"/>
            </p:cNvSpPr>
            <p:nvPr/>
          </p:nvSpPr>
          <p:spPr bwMode="auto">
            <a:xfrm>
              <a:off x="5647939" y="405692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</a:t>
              </a:r>
            </a:p>
          </p:txBody>
        </p:sp>
        <p:cxnSp>
          <p:nvCxnSpPr>
            <p:cNvPr id="32" name="Connettore 2 31"/>
            <p:cNvCxnSpPr>
              <a:stCxn id="7" idx="6"/>
              <a:endCxn id="15" idx="2"/>
            </p:cNvCxnSpPr>
            <p:nvPr/>
          </p:nvCxnSpPr>
          <p:spPr>
            <a:xfrm flipV="1">
              <a:off x="3732317" y="3569328"/>
              <a:ext cx="888069" cy="3095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asellaDiTesto 25"/>
            <p:cNvSpPr txBox="1">
              <a:spLocks noChangeArrowheads="1"/>
            </p:cNvSpPr>
            <p:nvPr/>
          </p:nvSpPr>
          <p:spPr bwMode="auto">
            <a:xfrm>
              <a:off x="4038081" y="354681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</a:t>
              </a:r>
            </a:p>
          </p:txBody>
        </p:sp>
        <p:cxnSp>
          <p:nvCxnSpPr>
            <p:cNvPr id="34" name="AutoShape 5"/>
            <p:cNvCxnSpPr>
              <a:cxnSpLocks noChangeShapeType="1"/>
              <a:stCxn id="7" idx="0"/>
              <a:endCxn id="7" idx="7"/>
            </p:cNvCxnSpPr>
            <p:nvPr/>
          </p:nvCxnSpPr>
          <p:spPr bwMode="auto">
            <a:xfrm rot="16200000" flipH="1">
              <a:off x="3418267" y="3122172"/>
              <a:ext cx="116009" cy="280072"/>
            </a:xfrm>
            <a:prstGeom prst="curvedConnector3">
              <a:avLst>
                <a:gd name="adj1" fmla="val -1970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5"/>
            <p:cNvCxnSpPr>
              <a:cxnSpLocks noChangeShapeType="1"/>
            </p:cNvCxnSpPr>
            <p:nvPr/>
          </p:nvCxnSpPr>
          <p:spPr bwMode="auto">
            <a:xfrm rot="5400000" flipH="1">
              <a:off x="1149683" y="4946690"/>
              <a:ext cx="395287" cy="396875"/>
            </a:xfrm>
            <a:prstGeom prst="curvedConnector4">
              <a:avLst>
                <a:gd name="adj1" fmla="val -57713"/>
                <a:gd name="adj2" fmla="val 1577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CasellaDiTesto 25"/>
            <p:cNvSpPr txBox="1">
              <a:spLocks noChangeArrowheads="1"/>
            </p:cNvSpPr>
            <p:nvPr/>
          </p:nvSpPr>
          <p:spPr bwMode="auto">
            <a:xfrm>
              <a:off x="819220" y="546945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</a:t>
              </a:r>
            </a:p>
          </p:txBody>
        </p:sp>
        <p:sp>
          <p:nvSpPr>
            <p:cNvPr id="37" name="CasellaDiTesto 25"/>
            <p:cNvSpPr txBox="1">
              <a:spLocks noChangeArrowheads="1"/>
            </p:cNvSpPr>
            <p:nvPr/>
          </p:nvSpPr>
          <p:spPr bwMode="auto">
            <a:xfrm>
              <a:off x="962849" y="2349947"/>
              <a:ext cx="1296287" cy="392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E (</a:t>
              </a:r>
              <a:r>
                <a:rPr lang="it-IT" altLang="it-IT" sz="1800" dirty="0" err="1"/>
                <a:t>enable</a:t>
              </a:r>
              <a:r>
                <a:rPr lang="it-IT" altLang="it-IT" sz="1800" dirty="0"/>
                <a:t>)</a:t>
              </a:r>
            </a:p>
          </p:txBody>
        </p:sp>
      </p:grpSp>
      <p:sp>
        <p:nvSpPr>
          <p:cNvPr id="39" name="CasellaDiTesto 38"/>
          <p:cNvSpPr txBox="1"/>
          <p:nvPr/>
        </p:nvSpPr>
        <p:spPr>
          <a:xfrm>
            <a:off x="5902272" y="3941038"/>
            <a:ext cx="5884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Per completare il progetto della RSS con il </a:t>
            </a:r>
            <a:r>
              <a:rPr lang="it-IT" b="1" dirty="0" err="1">
                <a:solidFill>
                  <a:srgbClr val="FF0000"/>
                </a:solidFill>
              </a:rPr>
              <a:t>dds</a:t>
            </a:r>
            <a:r>
              <a:rPr lang="it-IT" b="1" dirty="0">
                <a:solidFill>
                  <a:srgbClr val="FF0000"/>
                </a:solidFill>
              </a:rPr>
              <a:t> qui a fianco</a:t>
            </a:r>
          </a:p>
          <a:p>
            <a:r>
              <a:rPr lang="it-IT" b="1" dirty="0">
                <a:solidFill>
                  <a:srgbClr val="FF0000"/>
                </a:solidFill>
              </a:rPr>
              <a:t>è sufficiente progettare la rete F (transcodificatore Johnson-Binario)!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204514" y="5936083"/>
            <a:ext cx="4758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Posso realizzarlo a partire dal contatore Johnson</a:t>
            </a:r>
          </a:p>
        </p:txBody>
      </p:sp>
      <p:grpSp>
        <p:nvGrpSpPr>
          <p:cNvPr id="45" name="Gruppo 44"/>
          <p:cNvGrpSpPr/>
          <p:nvPr/>
        </p:nvGrpSpPr>
        <p:grpSpPr>
          <a:xfrm>
            <a:off x="8509038" y="4589742"/>
            <a:ext cx="2449949" cy="2138861"/>
            <a:chOff x="8509038" y="4589742"/>
            <a:chExt cx="2449949" cy="2138861"/>
          </a:xfrm>
        </p:grpSpPr>
        <p:pic>
          <p:nvPicPr>
            <p:cNvPr id="41" name="Immagin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7774" y="4589742"/>
              <a:ext cx="1501213" cy="2138861"/>
            </a:xfrm>
            <a:prstGeom prst="rect">
              <a:avLst/>
            </a:prstGeom>
          </p:spPr>
        </p:pic>
        <p:grpSp>
          <p:nvGrpSpPr>
            <p:cNvPr id="42" name="Gruppo 41"/>
            <p:cNvGrpSpPr/>
            <p:nvPr/>
          </p:nvGrpSpPr>
          <p:grpSpPr>
            <a:xfrm>
              <a:off x="8509038" y="5467000"/>
              <a:ext cx="1256543" cy="369332"/>
              <a:chOff x="9551774" y="1279764"/>
              <a:chExt cx="1256543" cy="369332"/>
            </a:xfrm>
          </p:grpSpPr>
          <p:cxnSp>
            <p:nvCxnSpPr>
              <p:cNvPr id="43" name="Connettore 2 42"/>
              <p:cNvCxnSpPr/>
              <p:nvPr/>
            </p:nvCxnSpPr>
            <p:spPr>
              <a:xfrm>
                <a:off x="9594778" y="1355210"/>
                <a:ext cx="1213539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CasellaDiTesto 43"/>
              <p:cNvSpPr txBox="1"/>
              <p:nvPr/>
            </p:nvSpPr>
            <p:spPr>
              <a:xfrm>
                <a:off x="9551774" y="1279764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>
                    <a:solidFill>
                      <a:srgbClr val="FF0000"/>
                    </a:solidFill>
                  </a:rPr>
                  <a:t>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28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CONTATORE AD ANELLO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45007"/>
          </a:xfrm>
        </p:spPr>
        <p:txBody>
          <a:bodyPr/>
          <a:lstStyle/>
          <a:p>
            <a:r>
              <a:rPr lang="it-IT" dirty="0"/>
              <a:t>Il contatore ad anello di </a:t>
            </a:r>
            <a:r>
              <a:rPr lang="it-IT" dirty="0">
                <a:solidFill>
                  <a:srgbClr val="FF0000"/>
                </a:solidFill>
              </a:rPr>
              <a:t>n</a:t>
            </a:r>
            <a:r>
              <a:rPr lang="it-IT" dirty="0"/>
              <a:t> bit è un contatore costituito da n FF-D interconnessi come segue: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120601" y="2699257"/>
            <a:ext cx="10220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Y</a:t>
            </a:r>
            <a:r>
              <a:rPr lang="it-IT" baseline="-25000" dirty="0"/>
              <a:t>n-1</a:t>
            </a:r>
            <a:r>
              <a:rPr lang="it-IT" dirty="0"/>
              <a:t> = y</a:t>
            </a:r>
            <a:r>
              <a:rPr lang="it-IT" baseline="-25000" dirty="0"/>
              <a:t>0</a:t>
            </a:r>
          </a:p>
          <a:p>
            <a:r>
              <a:rPr lang="it-IT" dirty="0"/>
              <a:t>Y</a:t>
            </a:r>
            <a:r>
              <a:rPr lang="it-IT" baseline="-25000" dirty="0"/>
              <a:t>n-2</a:t>
            </a:r>
            <a:r>
              <a:rPr lang="it-IT" dirty="0"/>
              <a:t>= y </a:t>
            </a:r>
            <a:r>
              <a:rPr lang="it-IT" baseline="-25000" dirty="0"/>
              <a:t>n-1</a:t>
            </a:r>
          </a:p>
          <a:p>
            <a:r>
              <a:rPr lang="it-IT" dirty="0"/>
              <a:t>….</a:t>
            </a:r>
          </a:p>
          <a:p>
            <a:r>
              <a:rPr lang="it-IT" dirty="0"/>
              <a:t>Y</a:t>
            </a:r>
            <a:r>
              <a:rPr lang="it-IT" baseline="-25000" dirty="0"/>
              <a:t>1</a:t>
            </a:r>
            <a:r>
              <a:rPr lang="it-IT" dirty="0"/>
              <a:t> = y</a:t>
            </a:r>
            <a:r>
              <a:rPr lang="it-IT" baseline="-25000" dirty="0"/>
              <a:t>2</a:t>
            </a:r>
          </a:p>
          <a:p>
            <a:r>
              <a:rPr lang="it-IT" dirty="0"/>
              <a:t>Y</a:t>
            </a:r>
            <a:r>
              <a:rPr lang="it-IT" baseline="-25000" dirty="0"/>
              <a:t>0</a:t>
            </a:r>
            <a:r>
              <a:rPr lang="it-IT" dirty="0"/>
              <a:t> = y</a:t>
            </a:r>
            <a:r>
              <a:rPr lang="it-IT" baseline="-25000" dirty="0"/>
              <a:t>1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120601" y="4288536"/>
            <a:ext cx="10602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 si  inizializza il contatore con una configurazione contenente un solo 1 e tutti 0, il contatore diventa un </a:t>
            </a:r>
            <a:r>
              <a:rPr lang="it-IT" dirty="0">
                <a:solidFill>
                  <a:srgbClr val="FF0000"/>
                </a:solidFill>
              </a:rPr>
              <a:t>contatore per n</a:t>
            </a:r>
            <a:r>
              <a:rPr lang="it-IT" dirty="0"/>
              <a:t>, con gli stati codificati in codice </a:t>
            </a:r>
            <a:r>
              <a:rPr lang="it-IT" dirty="0">
                <a:solidFill>
                  <a:srgbClr val="FF0000"/>
                </a:solidFill>
              </a:rPr>
              <a:t>«1 su n»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120601" y="5183814"/>
            <a:ext cx="389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/>
              <a:t>Si disegni  un contatore ad anello per 4</a:t>
            </a:r>
          </a:p>
        </p:txBody>
      </p:sp>
    </p:spTree>
    <p:extLst>
      <p:ext uri="{BB962C8B-B14F-4D97-AF65-F5344CB8AC3E}">
        <p14:creationId xmlns:p14="http://schemas.microsoft.com/office/powerpoint/2010/main" val="10133295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88049" y="131245"/>
            <a:ext cx="7119980" cy="1325563"/>
          </a:xfrm>
        </p:spPr>
        <p:txBody>
          <a:bodyPr/>
          <a:lstStyle/>
          <a:p>
            <a:r>
              <a:rPr lang="it-IT" dirty="0"/>
              <a:t>Riconoscimento di sequenze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22970" y="1792041"/>
            <a:ext cx="8599714" cy="153936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/>
              <a:t>Si può realizzare un riconoscitore di sequenze in due modi: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 a partire dal </a:t>
            </a:r>
            <a:r>
              <a:rPr lang="it-IT" dirty="0" err="1"/>
              <a:t>dds</a:t>
            </a: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Utilizzando un registro a traslazione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5072308" y="3947160"/>
            <a:ext cx="2432304" cy="1170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R-SEQ </a:t>
            </a:r>
          </a:p>
        </p:txBody>
      </p:sp>
      <p:cxnSp>
        <p:nvCxnSpPr>
          <p:cNvPr id="6" name="Connettore 2 5"/>
          <p:cNvCxnSpPr>
            <a:endCxn id="4" idx="1"/>
          </p:cNvCxnSpPr>
          <p:nvPr/>
        </p:nvCxnSpPr>
        <p:spPr>
          <a:xfrm>
            <a:off x="2073076" y="4532376"/>
            <a:ext cx="29992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>
            <a:stCxn id="4" idx="3"/>
          </p:cNvCxnSpPr>
          <p:nvPr/>
        </p:nvCxnSpPr>
        <p:spPr>
          <a:xfrm flipV="1">
            <a:off x="7504612" y="4514088"/>
            <a:ext cx="2109216" cy="18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7228574" y="4329422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z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116545" y="432942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400597" y="4803124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/RA</a:t>
            </a:r>
          </a:p>
        </p:txBody>
      </p:sp>
      <p:sp>
        <p:nvSpPr>
          <p:cNvPr id="13" name="Triangolo isoscele 12"/>
          <p:cNvSpPr/>
          <p:nvPr/>
        </p:nvSpPr>
        <p:spPr>
          <a:xfrm>
            <a:off x="7039362" y="4918210"/>
            <a:ext cx="138019" cy="19938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2222970" y="4125575"/>
            <a:ext cx="2461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Segnale sincrono con CK</a:t>
            </a:r>
          </a:p>
        </p:txBody>
      </p:sp>
      <p:cxnSp>
        <p:nvCxnSpPr>
          <p:cNvPr id="17" name="Connettore 4 16"/>
          <p:cNvCxnSpPr>
            <a:endCxn id="13" idx="3"/>
          </p:cNvCxnSpPr>
          <p:nvPr/>
        </p:nvCxnSpPr>
        <p:spPr>
          <a:xfrm flipV="1">
            <a:off x="2411404" y="5117592"/>
            <a:ext cx="4696968" cy="72237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4 20"/>
          <p:cNvCxnSpPr/>
          <p:nvPr/>
        </p:nvCxnSpPr>
        <p:spPr>
          <a:xfrm flipV="1">
            <a:off x="2411404" y="5113281"/>
            <a:ext cx="3297506" cy="478013"/>
          </a:xfrm>
          <a:prstGeom prst="bentConnector3">
            <a:avLst>
              <a:gd name="adj1" fmla="val 10030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2411404" y="578165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CK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493512" y="5255093"/>
            <a:ext cx="1625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reset asincrono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7504612" y="5326543"/>
            <a:ext cx="2900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Va assegnata la SEQUENZA:</a:t>
            </a:r>
          </a:p>
          <a:p>
            <a:r>
              <a:rPr lang="it-IT" b="1" i="1" dirty="0">
                <a:solidFill>
                  <a:srgbClr val="FF0000"/>
                </a:solidFill>
              </a:rPr>
              <a:t>Es.: due e solo due uni di fila</a:t>
            </a:r>
          </a:p>
        </p:txBody>
      </p:sp>
    </p:spTree>
    <p:extLst>
      <p:ext uri="{BB962C8B-B14F-4D97-AF65-F5344CB8AC3E}">
        <p14:creationId xmlns:p14="http://schemas.microsoft.com/office/powerpoint/2010/main" val="33512957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0242" y="365125"/>
            <a:ext cx="4864142" cy="2552567"/>
          </a:xfrm>
        </p:spPr>
        <p:txBody>
          <a:bodyPr>
            <a:noAutofit/>
          </a:bodyPr>
          <a:lstStyle/>
          <a:p>
            <a:pPr algn="ctr"/>
            <a:r>
              <a:rPr lang="it-IT" sz="3200" dirty="0"/>
              <a:t>Esempio: riconoscitore di impulsi positivi della durata di due periodi di clock</a:t>
            </a:r>
            <a:br>
              <a:rPr lang="it-IT" sz="3200" dirty="0"/>
            </a:br>
            <a:r>
              <a:rPr lang="it-IT" sz="3200" b="1" dirty="0">
                <a:solidFill>
                  <a:srgbClr val="3366FF"/>
                </a:solidFill>
              </a:rPr>
              <a:t>(</a:t>
            </a:r>
            <a:r>
              <a:rPr lang="it-IT" sz="3200" b="1" dirty="0" err="1">
                <a:solidFill>
                  <a:srgbClr val="3366FF"/>
                </a:solidFill>
              </a:rPr>
              <a:t>Mealy</a:t>
            </a:r>
            <a:r>
              <a:rPr lang="it-IT" sz="3200" b="1" dirty="0">
                <a:solidFill>
                  <a:srgbClr val="3366FF"/>
                </a:solidFill>
              </a:rPr>
              <a:t>)</a:t>
            </a:r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5726501" y="1136562"/>
            <a:ext cx="763302" cy="7459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/>
              <a:t>A</a:t>
            </a:r>
          </a:p>
        </p:txBody>
      </p:sp>
      <p:grpSp>
        <p:nvGrpSpPr>
          <p:cNvPr id="140" name="Gruppo 139"/>
          <p:cNvGrpSpPr/>
          <p:nvPr/>
        </p:nvGrpSpPr>
        <p:grpSpPr>
          <a:xfrm>
            <a:off x="5578843" y="626445"/>
            <a:ext cx="532323" cy="895398"/>
            <a:chOff x="5558237" y="604406"/>
            <a:chExt cx="532323" cy="895398"/>
          </a:xfrm>
        </p:grpSpPr>
        <p:cxnSp>
          <p:nvCxnSpPr>
            <p:cNvPr id="18" name="AutoShape 5"/>
            <p:cNvCxnSpPr>
              <a:cxnSpLocks noChangeShapeType="1"/>
            </p:cNvCxnSpPr>
            <p:nvPr/>
          </p:nvCxnSpPr>
          <p:spPr bwMode="auto">
            <a:xfrm rot="10800000" flipH="1">
              <a:off x="5709674" y="1126099"/>
              <a:ext cx="380886" cy="373705"/>
            </a:xfrm>
            <a:prstGeom prst="curvedConnector4">
              <a:avLst>
                <a:gd name="adj1" fmla="val -57713"/>
                <a:gd name="adj2" fmla="val 1577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CasellaDiTesto 25"/>
            <p:cNvSpPr txBox="1">
              <a:spLocks noChangeArrowheads="1"/>
            </p:cNvSpPr>
            <p:nvPr/>
          </p:nvSpPr>
          <p:spPr bwMode="auto">
            <a:xfrm>
              <a:off x="5558237" y="604406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0,0</a:t>
              </a:r>
            </a:p>
          </p:txBody>
        </p:sp>
      </p:grpSp>
      <p:grpSp>
        <p:nvGrpSpPr>
          <p:cNvPr id="146" name="Gruppo 145"/>
          <p:cNvGrpSpPr/>
          <p:nvPr/>
        </p:nvGrpSpPr>
        <p:grpSpPr>
          <a:xfrm>
            <a:off x="11214036" y="536941"/>
            <a:ext cx="763647" cy="596641"/>
            <a:chOff x="11214036" y="536941"/>
            <a:chExt cx="763647" cy="596641"/>
          </a:xfrm>
        </p:grpSpPr>
        <p:cxnSp>
          <p:nvCxnSpPr>
            <p:cNvPr id="24" name="AutoShape 5"/>
            <p:cNvCxnSpPr>
              <a:cxnSpLocks noChangeShapeType="1"/>
              <a:stCxn id="38" idx="0"/>
              <a:endCxn id="38" idx="7"/>
            </p:cNvCxnSpPr>
            <p:nvPr/>
          </p:nvCxnSpPr>
          <p:spPr bwMode="auto">
            <a:xfrm rot="16200000" flipH="1">
              <a:off x="11294351" y="944030"/>
              <a:ext cx="109237" cy="269868"/>
            </a:xfrm>
            <a:prstGeom prst="curvedConnector3">
              <a:avLst>
                <a:gd name="adj1" fmla="val -43314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CasellaDiTesto 24"/>
            <p:cNvSpPr txBox="1">
              <a:spLocks noChangeArrowheads="1"/>
            </p:cNvSpPr>
            <p:nvPr/>
          </p:nvSpPr>
          <p:spPr bwMode="auto">
            <a:xfrm>
              <a:off x="11472416" y="536941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1,0</a:t>
              </a:r>
            </a:p>
          </p:txBody>
        </p:sp>
      </p:grpSp>
      <p:grpSp>
        <p:nvGrpSpPr>
          <p:cNvPr id="147" name="Gruppo 146"/>
          <p:cNvGrpSpPr/>
          <p:nvPr/>
        </p:nvGrpSpPr>
        <p:grpSpPr>
          <a:xfrm>
            <a:off x="5838285" y="1770259"/>
            <a:ext cx="5375752" cy="720957"/>
            <a:chOff x="5838285" y="1770259"/>
            <a:chExt cx="5375752" cy="720957"/>
          </a:xfrm>
        </p:grpSpPr>
        <p:cxnSp>
          <p:nvCxnSpPr>
            <p:cNvPr id="17" name="AutoShape 5"/>
            <p:cNvCxnSpPr>
              <a:cxnSpLocks noChangeShapeType="1"/>
              <a:stCxn id="38" idx="4"/>
              <a:endCxn id="5" idx="3"/>
            </p:cNvCxnSpPr>
            <p:nvPr/>
          </p:nvCxnSpPr>
          <p:spPr bwMode="auto">
            <a:xfrm rot="5400000">
              <a:off x="8524671" y="-916127"/>
              <a:ext cx="2979" cy="5375752"/>
            </a:xfrm>
            <a:prstGeom prst="curvedConnector3">
              <a:avLst>
                <a:gd name="adj1" fmla="val 5319986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CasellaDiTesto 25"/>
            <p:cNvSpPr txBox="1">
              <a:spLocks noChangeArrowheads="1"/>
            </p:cNvSpPr>
            <p:nvPr/>
          </p:nvSpPr>
          <p:spPr bwMode="auto">
            <a:xfrm>
              <a:off x="10438901" y="2121884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0,0</a:t>
              </a:r>
            </a:p>
          </p:txBody>
        </p:sp>
      </p:grpSp>
      <p:grpSp>
        <p:nvGrpSpPr>
          <p:cNvPr id="144" name="Gruppo 143"/>
          <p:cNvGrpSpPr/>
          <p:nvPr/>
        </p:nvGrpSpPr>
        <p:grpSpPr>
          <a:xfrm>
            <a:off x="8224441" y="1107412"/>
            <a:ext cx="1619016" cy="776836"/>
            <a:chOff x="8224441" y="1107412"/>
            <a:chExt cx="1619016" cy="776836"/>
          </a:xfrm>
        </p:grpSpPr>
        <p:grpSp>
          <p:nvGrpSpPr>
            <p:cNvPr id="143" name="Gruppo 142"/>
            <p:cNvGrpSpPr/>
            <p:nvPr/>
          </p:nvGrpSpPr>
          <p:grpSpPr>
            <a:xfrm>
              <a:off x="8224441" y="1107412"/>
              <a:ext cx="1619016" cy="745914"/>
              <a:chOff x="8224441" y="1107412"/>
              <a:chExt cx="1619016" cy="745914"/>
            </a:xfrm>
          </p:grpSpPr>
          <p:sp>
            <p:nvSpPr>
              <p:cNvPr id="14" name="Oval 3"/>
              <p:cNvSpPr>
                <a:spLocks noChangeArrowheads="1"/>
              </p:cNvSpPr>
              <p:nvPr/>
            </p:nvSpPr>
            <p:spPr bwMode="auto">
              <a:xfrm>
                <a:off x="9080155" y="1107412"/>
                <a:ext cx="763302" cy="74591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800" dirty="0"/>
                  <a:t>C</a:t>
                </a:r>
              </a:p>
            </p:txBody>
          </p:sp>
          <p:cxnSp>
            <p:nvCxnSpPr>
              <p:cNvPr id="31" name="Connettore 2 30"/>
              <p:cNvCxnSpPr>
                <a:stCxn id="6" idx="6"/>
                <a:endCxn id="14" idx="2"/>
              </p:cNvCxnSpPr>
              <p:nvPr/>
            </p:nvCxnSpPr>
            <p:spPr>
              <a:xfrm flipV="1">
                <a:off x="8224441" y="1480369"/>
                <a:ext cx="855714" cy="2915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CasellaDiTesto 25"/>
            <p:cNvSpPr txBox="1">
              <a:spLocks noChangeArrowheads="1"/>
            </p:cNvSpPr>
            <p:nvPr/>
          </p:nvSpPr>
          <p:spPr bwMode="auto">
            <a:xfrm>
              <a:off x="8373045" y="1422583"/>
              <a:ext cx="6126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dirty="0"/>
                <a:t>1,</a:t>
              </a:r>
              <a:r>
                <a:rPr lang="it-IT" altLang="it-IT" sz="2400" b="1" dirty="0"/>
                <a:t>0</a:t>
              </a:r>
            </a:p>
          </p:txBody>
        </p:sp>
      </p:grpSp>
      <p:sp>
        <p:nvSpPr>
          <p:cNvPr id="36" name="CasellaDiTesto 25"/>
          <p:cNvSpPr txBox="1">
            <a:spLocks noChangeArrowheads="1"/>
          </p:cNvSpPr>
          <p:nvPr/>
        </p:nvSpPr>
        <p:spPr bwMode="auto">
          <a:xfrm>
            <a:off x="5584509" y="228728"/>
            <a:ext cx="5346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 err="1"/>
              <a:t>x,z</a:t>
            </a:r>
            <a:endParaRPr lang="it-IT" altLang="it-IT" sz="1800" dirty="0"/>
          </a:p>
        </p:txBody>
      </p:sp>
      <p:grpSp>
        <p:nvGrpSpPr>
          <p:cNvPr id="141" name="Gruppo 140"/>
          <p:cNvGrpSpPr/>
          <p:nvPr/>
        </p:nvGrpSpPr>
        <p:grpSpPr>
          <a:xfrm>
            <a:off x="6378138" y="655014"/>
            <a:ext cx="1846303" cy="1227462"/>
            <a:chOff x="6378138" y="655014"/>
            <a:chExt cx="1846303" cy="1227462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7461139" y="1136562"/>
              <a:ext cx="763302" cy="74591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B</a:t>
              </a:r>
            </a:p>
          </p:txBody>
        </p:sp>
        <p:cxnSp>
          <p:nvCxnSpPr>
            <p:cNvPr id="7" name="AutoShape 5"/>
            <p:cNvCxnSpPr>
              <a:cxnSpLocks noChangeShapeType="1"/>
              <a:stCxn id="5" idx="7"/>
              <a:endCxn id="6" idx="1"/>
            </p:cNvCxnSpPr>
            <p:nvPr/>
          </p:nvCxnSpPr>
          <p:spPr bwMode="auto">
            <a:xfrm rot="5400000" flipV="1">
              <a:off x="6974724" y="649097"/>
              <a:ext cx="1495" cy="1194667"/>
            </a:xfrm>
            <a:prstGeom prst="curvedConnector3">
              <a:avLst>
                <a:gd name="adj1" fmla="val -1545081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CasellaDiTesto 25"/>
            <p:cNvSpPr txBox="1">
              <a:spLocks noChangeArrowheads="1"/>
            </p:cNvSpPr>
            <p:nvPr/>
          </p:nvSpPr>
          <p:spPr bwMode="auto">
            <a:xfrm>
              <a:off x="6709700" y="655014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1,0</a:t>
              </a:r>
            </a:p>
          </p:txBody>
        </p:sp>
      </p:grpSp>
      <p:grpSp>
        <p:nvGrpSpPr>
          <p:cNvPr id="145" name="Gruppo 144"/>
          <p:cNvGrpSpPr/>
          <p:nvPr/>
        </p:nvGrpSpPr>
        <p:grpSpPr>
          <a:xfrm>
            <a:off x="9731674" y="781959"/>
            <a:ext cx="1864013" cy="988301"/>
            <a:chOff x="9731674" y="781959"/>
            <a:chExt cx="1864013" cy="988301"/>
          </a:xfrm>
        </p:grpSpPr>
        <p:sp>
          <p:nvSpPr>
            <p:cNvPr id="38" name="Oval 3"/>
            <p:cNvSpPr>
              <a:spLocks noChangeArrowheads="1"/>
            </p:cNvSpPr>
            <p:nvPr/>
          </p:nvSpPr>
          <p:spPr bwMode="auto">
            <a:xfrm>
              <a:off x="10832385" y="1024346"/>
              <a:ext cx="763302" cy="74591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D</a:t>
              </a:r>
            </a:p>
          </p:txBody>
        </p:sp>
        <p:cxnSp>
          <p:nvCxnSpPr>
            <p:cNvPr id="39" name="AutoShape 5"/>
            <p:cNvCxnSpPr>
              <a:cxnSpLocks noChangeShapeType="1"/>
              <a:stCxn id="14" idx="7"/>
              <a:endCxn id="38" idx="1"/>
            </p:cNvCxnSpPr>
            <p:nvPr/>
          </p:nvCxnSpPr>
          <p:spPr bwMode="auto">
            <a:xfrm rot="5400000" flipH="1" flipV="1">
              <a:off x="10296388" y="568869"/>
              <a:ext cx="83066" cy="1212494"/>
            </a:xfrm>
            <a:prstGeom prst="curvedConnector3">
              <a:avLst>
                <a:gd name="adj1" fmla="val 50670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CasellaDiTesto 25"/>
            <p:cNvSpPr txBox="1">
              <a:spLocks noChangeArrowheads="1"/>
            </p:cNvSpPr>
            <p:nvPr/>
          </p:nvSpPr>
          <p:spPr bwMode="auto">
            <a:xfrm>
              <a:off x="10107221" y="781959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1,0</a:t>
              </a:r>
            </a:p>
          </p:txBody>
        </p:sp>
      </p:grpSp>
      <p:grpSp>
        <p:nvGrpSpPr>
          <p:cNvPr id="142" name="Gruppo 141"/>
          <p:cNvGrpSpPr/>
          <p:nvPr/>
        </p:nvGrpSpPr>
        <p:grpSpPr>
          <a:xfrm>
            <a:off x="6378020" y="1773239"/>
            <a:ext cx="1464770" cy="372841"/>
            <a:chOff x="6378020" y="1773239"/>
            <a:chExt cx="1464770" cy="372841"/>
          </a:xfrm>
        </p:grpSpPr>
        <p:cxnSp>
          <p:nvCxnSpPr>
            <p:cNvPr id="51" name="AutoShape 5"/>
            <p:cNvCxnSpPr>
              <a:cxnSpLocks noChangeShapeType="1"/>
              <a:stCxn id="6" idx="4"/>
              <a:endCxn id="5" idx="5"/>
            </p:cNvCxnSpPr>
            <p:nvPr/>
          </p:nvCxnSpPr>
          <p:spPr bwMode="auto">
            <a:xfrm rot="5400000" flipH="1">
              <a:off x="7055786" y="1095473"/>
              <a:ext cx="109237" cy="1464770"/>
            </a:xfrm>
            <a:prstGeom prst="curvedConnector3">
              <a:avLst>
                <a:gd name="adj1" fmla="val -20927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CasellaDiTesto 25"/>
            <p:cNvSpPr txBox="1">
              <a:spLocks noChangeArrowheads="1"/>
            </p:cNvSpPr>
            <p:nvPr/>
          </p:nvSpPr>
          <p:spPr bwMode="auto">
            <a:xfrm>
              <a:off x="6944741" y="1776748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0,0</a:t>
              </a:r>
            </a:p>
          </p:txBody>
        </p:sp>
      </p:grpSp>
      <p:grpSp>
        <p:nvGrpSpPr>
          <p:cNvPr id="156" name="Gruppo 155"/>
          <p:cNvGrpSpPr/>
          <p:nvPr/>
        </p:nvGrpSpPr>
        <p:grpSpPr>
          <a:xfrm>
            <a:off x="6108152" y="1853326"/>
            <a:ext cx="3353654" cy="1064366"/>
            <a:chOff x="6108152" y="1853326"/>
            <a:chExt cx="3353654" cy="1064366"/>
          </a:xfrm>
        </p:grpSpPr>
        <p:cxnSp>
          <p:nvCxnSpPr>
            <p:cNvPr id="55" name="AutoShape 5"/>
            <p:cNvCxnSpPr>
              <a:cxnSpLocks noChangeShapeType="1"/>
              <a:stCxn id="14" idx="4"/>
              <a:endCxn id="5" idx="4"/>
            </p:cNvCxnSpPr>
            <p:nvPr/>
          </p:nvCxnSpPr>
          <p:spPr bwMode="auto">
            <a:xfrm rot="5400000">
              <a:off x="7770404" y="191074"/>
              <a:ext cx="29150" cy="3353654"/>
            </a:xfrm>
            <a:prstGeom prst="curvedConnector3">
              <a:avLst>
                <a:gd name="adj1" fmla="val 3729293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7" name="CasellaDiTesto 25"/>
            <p:cNvSpPr txBox="1">
              <a:spLocks noChangeArrowheads="1"/>
            </p:cNvSpPr>
            <p:nvPr/>
          </p:nvSpPr>
          <p:spPr bwMode="auto">
            <a:xfrm>
              <a:off x="7667654" y="2456027"/>
              <a:ext cx="6126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FF0000"/>
                  </a:solidFill>
                </a:rPr>
                <a:t>0,1</a:t>
              </a:r>
            </a:p>
          </p:txBody>
        </p:sp>
      </p:grpSp>
      <p:grpSp>
        <p:nvGrpSpPr>
          <p:cNvPr id="78" name="Gruppo 3"/>
          <p:cNvGrpSpPr>
            <a:grpSpLocks/>
          </p:cNvGrpSpPr>
          <p:nvPr/>
        </p:nvGrpSpPr>
        <p:grpSpPr bwMode="auto">
          <a:xfrm>
            <a:off x="1390806" y="3328132"/>
            <a:ext cx="9560779" cy="2920289"/>
            <a:chOff x="-76826" y="696913"/>
            <a:chExt cx="9560554" cy="3255962"/>
          </a:xfrm>
        </p:grpSpPr>
        <p:sp>
          <p:nvSpPr>
            <p:cNvPr id="79" name="Text Box 3"/>
            <p:cNvSpPr txBox="1">
              <a:spLocks noChangeArrowheads="1"/>
            </p:cNvSpPr>
            <p:nvPr/>
          </p:nvSpPr>
          <p:spPr bwMode="auto">
            <a:xfrm>
              <a:off x="523875" y="696913"/>
              <a:ext cx="193675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/>
                <a:t>t</a:t>
              </a:r>
              <a:r>
                <a:rPr lang="en-US" altLang="it-IT" sz="1800" baseline="-25000"/>
                <a:t>0</a:t>
              </a:r>
            </a:p>
          </p:txBody>
        </p:sp>
        <p:sp>
          <p:nvSpPr>
            <p:cNvPr id="80" name="Text Box 4"/>
            <p:cNvSpPr txBox="1">
              <a:spLocks noChangeArrowheads="1"/>
            </p:cNvSpPr>
            <p:nvPr/>
          </p:nvSpPr>
          <p:spPr bwMode="auto">
            <a:xfrm>
              <a:off x="1246188" y="1069975"/>
              <a:ext cx="193675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2</a:t>
              </a:r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auto">
            <a:xfrm>
              <a:off x="742950" y="1069975"/>
              <a:ext cx="193675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1</a:t>
              </a: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auto">
            <a:xfrm>
              <a:off x="2760663" y="1069975"/>
              <a:ext cx="336550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5</a:t>
              </a:r>
            </a:p>
          </p:txBody>
        </p:sp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2255838" y="1069975"/>
              <a:ext cx="193675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4</a:t>
              </a:r>
            </a:p>
          </p:txBody>
        </p:sp>
        <p:sp>
          <p:nvSpPr>
            <p:cNvPr id="84" name="Text Box 8"/>
            <p:cNvSpPr txBox="1">
              <a:spLocks noChangeArrowheads="1"/>
            </p:cNvSpPr>
            <p:nvPr/>
          </p:nvSpPr>
          <p:spPr bwMode="auto">
            <a:xfrm>
              <a:off x="1793875" y="1069975"/>
              <a:ext cx="193675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3</a:t>
              </a:r>
            </a:p>
          </p:txBody>
        </p:sp>
        <p:sp>
          <p:nvSpPr>
            <p:cNvPr id="85" name="Text Box 26"/>
            <p:cNvSpPr txBox="1">
              <a:spLocks noChangeArrowheads="1"/>
            </p:cNvSpPr>
            <p:nvPr/>
          </p:nvSpPr>
          <p:spPr bwMode="auto">
            <a:xfrm>
              <a:off x="3197225" y="1069975"/>
              <a:ext cx="336550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6</a:t>
              </a:r>
            </a:p>
          </p:txBody>
        </p:sp>
        <p:sp>
          <p:nvSpPr>
            <p:cNvPr id="86" name="Line 19"/>
            <p:cNvSpPr>
              <a:spLocks noChangeShapeType="1"/>
            </p:cNvSpPr>
            <p:nvPr/>
          </p:nvSpPr>
          <p:spPr bwMode="auto">
            <a:xfrm flipH="1">
              <a:off x="587375" y="977900"/>
              <a:ext cx="0" cy="2974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7" name="Line 20"/>
            <p:cNvSpPr>
              <a:spLocks noChangeShapeType="1"/>
            </p:cNvSpPr>
            <p:nvPr/>
          </p:nvSpPr>
          <p:spPr bwMode="auto">
            <a:xfrm>
              <a:off x="1576388" y="971550"/>
              <a:ext cx="0" cy="2973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8" name="Line 21"/>
            <p:cNvSpPr>
              <a:spLocks noChangeShapeType="1"/>
            </p:cNvSpPr>
            <p:nvPr/>
          </p:nvSpPr>
          <p:spPr bwMode="auto">
            <a:xfrm flipH="1">
              <a:off x="2109788" y="971550"/>
              <a:ext cx="1587" cy="2973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9" name="Line 22"/>
            <p:cNvSpPr>
              <a:spLocks noChangeShapeType="1"/>
            </p:cNvSpPr>
            <p:nvPr/>
          </p:nvSpPr>
          <p:spPr bwMode="auto">
            <a:xfrm flipH="1">
              <a:off x="3097213" y="977900"/>
              <a:ext cx="12700" cy="2974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0" name="Line 23"/>
            <p:cNvSpPr>
              <a:spLocks noChangeShapeType="1"/>
            </p:cNvSpPr>
            <p:nvPr/>
          </p:nvSpPr>
          <p:spPr bwMode="auto">
            <a:xfrm flipH="1">
              <a:off x="1092200" y="977900"/>
              <a:ext cx="0" cy="2974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1" name="Line 24"/>
            <p:cNvSpPr>
              <a:spLocks noChangeShapeType="1"/>
            </p:cNvSpPr>
            <p:nvPr/>
          </p:nvSpPr>
          <p:spPr bwMode="auto">
            <a:xfrm flipH="1">
              <a:off x="2605088" y="977900"/>
              <a:ext cx="1587" cy="2974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" name="Line 25"/>
            <p:cNvSpPr>
              <a:spLocks noChangeShapeType="1"/>
            </p:cNvSpPr>
            <p:nvPr/>
          </p:nvSpPr>
          <p:spPr bwMode="auto">
            <a:xfrm flipH="1">
              <a:off x="3533775" y="992188"/>
              <a:ext cx="23813" cy="29606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3" name="Line 28"/>
            <p:cNvSpPr>
              <a:spLocks noChangeShapeType="1"/>
            </p:cNvSpPr>
            <p:nvPr/>
          </p:nvSpPr>
          <p:spPr bwMode="auto">
            <a:xfrm>
              <a:off x="4060825" y="1060450"/>
              <a:ext cx="1588" cy="2892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4" name="Line 29"/>
            <p:cNvSpPr>
              <a:spLocks noChangeShapeType="1"/>
            </p:cNvSpPr>
            <p:nvPr/>
          </p:nvSpPr>
          <p:spPr bwMode="auto">
            <a:xfrm flipH="1">
              <a:off x="4519613" y="1112838"/>
              <a:ext cx="30162" cy="2840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5" name="Text Box 36"/>
            <p:cNvSpPr txBox="1">
              <a:spLocks noChangeArrowheads="1"/>
            </p:cNvSpPr>
            <p:nvPr/>
          </p:nvSpPr>
          <p:spPr bwMode="auto">
            <a:xfrm>
              <a:off x="4191000" y="1069975"/>
              <a:ext cx="252413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8</a:t>
              </a:r>
            </a:p>
          </p:txBody>
        </p:sp>
        <p:sp>
          <p:nvSpPr>
            <p:cNvPr id="96" name="Text Box 37"/>
            <p:cNvSpPr txBox="1">
              <a:spLocks noChangeArrowheads="1"/>
            </p:cNvSpPr>
            <p:nvPr/>
          </p:nvSpPr>
          <p:spPr bwMode="auto">
            <a:xfrm>
              <a:off x="3703638" y="1069975"/>
              <a:ext cx="250825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7</a:t>
              </a:r>
            </a:p>
          </p:txBody>
        </p:sp>
        <p:sp>
          <p:nvSpPr>
            <p:cNvPr id="97" name="Text Box 3"/>
            <p:cNvSpPr txBox="1">
              <a:spLocks noChangeArrowheads="1"/>
            </p:cNvSpPr>
            <p:nvPr/>
          </p:nvSpPr>
          <p:spPr bwMode="auto">
            <a:xfrm>
              <a:off x="4649788" y="1069975"/>
              <a:ext cx="193675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9</a:t>
              </a:r>
            </a:p>
          </p:txBody>
        </p:sp>
        <p:sp>
          <p:nvSpPr>
            <p:cNvPr id="98" name="Text Box 4"/>
            <p:cNvSpPr txBox="1">
              <a:spLocks noChangeArrowheads="1"/>
            </p:cNvSpPr>
            <p:nvPr/>
          </p:nvSpPr>
          <p:spPr bwMode="auto">
            <a:xfrm>
              <a:off x="5573713" y="1069975"/>
              <a:ext cx="327025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11</a:t>
              </a:r>
            </a:p>
          </p:txBody>
        </p:sp>
        <p:sp>
          <p:nvSpPr>
            <p:cNvPr id="99" name="Text Box 5"/>
            <p:cNvSpPr txBox="1">
              <a:spLocks noChangeArrowheads="1"/>
            </p:cNvSpPr>
            <p:nvPr/>
          </p:nvSpPr>
          <p:spPr bwMode="auto">
            <a:xfrm>
              <a:off x="5070475" y="1069975"/>
              <a:ext cx="327025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10</a:t>
              </a:r>
            </a:p>
          </p:txBody>
        </p:sp>
        <p:sp>
          <p:nvSpPr>
            <p:cNvPr id="100" name="Text Box 6"/>
            <p:cNvSpPr txBox="1">
              <a:spLocks noChangeArrowheads="1"/>
            </p:cNvSpPr>
            <p:nvPr/>
          </p:nvSpPr>
          <p:spPr bwMode="auto">
            <a:xfrm>
              <a:off x="7088188" y="1069975"/>
              <a:ext cx="284162" cy="287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720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14</a:t>
              </a:r>
            </a:p>
          </p:txBody>
        </p:sp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6637338" y="1069975"/>
              <a:ext cx="327025" cy="287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720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13</a:t>
              </a:r>
            </a:p>
          </p:txBody>
        </p:sp>
        <p:sp>
          <p:nvSpPr>
            <p:cNvPr id="102" name="Text Box 8"/>
            <p:cNvSpPr txBox="1">
              <a:spLocks noChangeArrowheads="1"/>
            </p:cNvSpPr>
            <p:nvPr/>
          </p:nvSpPr>
          <p:spPr bwMode="auto">
            <a:xfrm>
              <a:off x="6121400" y="1069975"/>
              <a:ext cx="327025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12</a:t>
              </a:r>
            </a:p>
          </p:txBody>
        </p:sp>
        <p:sp>
          <p:nvSpPr>
            <p:cNvPr id="103" name="Text Box 26"/>
            <p:cNvSpPr txBox="1">
              <a:spLocks noChangeArrowheads="1"/>
            </p:cNvSpPr>
            <p:nvPr/>
          </p:nvSpPr>
          <p:spPr bwMode="auto">
            <a:xfrm>
              <a:off x="7470169" y="1069975"/>
              <a:ext cx="284163" cy="287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720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15</a:t>
              </a:r>
            </a:p>
          </p:txBody>
        </p:sp>
        <p:sp>
          <p:nvSpPr>
            <p:cNvPr id="104" name="Line 19"/>
            <p:cNvSpPr>
              <a:spLocks noChangeShapeType="1"/>
            </p:cNvSpPr>
            <p:nvPr/>
          </p:nvSpPr>
          <p:spPr bwMode="auto">
            <a:xfrm flipH="1">
              <a:off x="4997450" y="965200"/>
              <a:ext cx="14288" cy="2987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5" name="Line 20"/>
            <p:cNvSpPr>
              <a:spLocks noChangeShapeType="1"/>
            </p:cNvSpPr>
            <p:nvPr/>
          </p:nvSpPr>
          <p:spPr bwMode="auto">
            <a:xfrm flipH="1">
              <a:off x="6040438" y="923131"/>
              <a:ext cx="1588" cy="2901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6" name="Line 21"/>
            <p:cNvSpPr>
              <a:spLocks noChangeShapeType="1"/>
            </p:cNvSpPr>
            <p:nvPr/>
          </p:nvSpPr>
          <p:spPr bwMode="auto">
            <a:xfrm>
              <a:off x="6511574" y="965200"/>
              <a:ext cx="14288" cy="2901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7" name="Line 22"/>
            <p:cNvSpPr>
              <a:spLocks noChangeShapeType="1"/>
            </p:cNvSpPr>
            <p:nvPr/>
          </p:nvSpPr>
          <p:spPr bwMode="auto">
            <a:xfrm>
              <a:off x="7378883" y="970420"/>
              <a:ext cx="11113" cy="2874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8" name="Line 23"/>
            <p:cNvSpPr>
              <a:spLocks noChangeShapeType="1"/>
            </p:cNvSpPr>
            <p:nvPr/>
          </p:nvSpPr>
          <p:spPr bwMode="auto">
            <a:xfrm flipH="1">
              <a:off x="5494338" y="958850"/>
              <a:ext cx="0" cy="2987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9" name="Line 24"/>
            <p:cNvSpPr>
              <a:spLocks noChangeShapeType="1"/>
            </p:cNvSpPr>
            <p:nvPr/>
          </p:nvSpPr>
          <p:spPr bwMode="auto">
            <a:xfrm flipH="1">
              <a:off x="6947681" y="922097"/>
              <a:ext cx="0" cy="2830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0" name="Line 25"/>
            <p:cNvSpPr>
              <a:spLocks noChangeShapeType="1"/>
            </p:cNvSpPr>
            <p:nvPr/>
          </p:nvSpPr>
          <p:spPr bwMode="auto">
            <a:xfrm>
              <a:off x="7783513" y="900112"/>
              <a:ext cx="25400" cy="2967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1" name="Line 28"/>
            <p:cNvSpPr>
              <a:spLocks noChangeShapeType="1"/>
            </p:cNvSpPr>
            <p:nvPr/>
          </p:nvSpPr>
          <p:spPr bwMode="auto">
            <a:xfrm>
              <a:off x="8216884" y="977900"/>
              <a:ext cx="9525" cy="2897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" name="Text Box 37"/>
            <p:cNvSpPr txBox="1">
              <a:spLocks noChangeArrowheads="1"/>
            </p:cNvSpPr>
            <p:nvPr/>
          </p:nvSpPr>
          <p:spPr bwMode="auto">
            <a:xfrm>
              <a:off x="7906545" y="1069975"/>
              <a:ext cx="411162" cy="287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720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16</a:t>
              </a:r>
            </a:p>
          </p:txBody>
        </p:sp>
        <p:sp>
          <p:nvSpPr>
            <p:cNvPr id="113" name="Text Box 8"/>
            <p:cNvSpPr txBox="1">
              <a:spLocks noChangeArrowheads="1"/>
            </p:cNvSpPr>
            <p:nvPr/>
          </p:nvSpPr>
          <p:spPr bwMode="auto">
            <a:xfrm>
              <a:off x="-76826" y="1060450"/>
              <a:ext cx="704515" cy="2278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 b="1" dirty="0"/>
                <a:t>Clock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it-IT" sz="1600" b="1" dirty="0"/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 b="1" dirty="0"/>
                <a:t>X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it-IT" sz="1600" b="1" dirty="0"/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 b="1" dirty="0"/>
                <a:t>SP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it-IT" sz="1600" b="1" dirty="0"/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 b="1" dirty="0"/>
                <a:t>SF</a:t>
              </a:r>
              <a:endParaRPr lang="en-US" altLang="it-IT" sz="1600" b="1" baseline="-25000" dirty="0"/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it-IT" sz="1600" b="1" dirty="0"/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 b="1" dirty="0"/>
                <a:t>Z</a:t>
              </a:r>
            </a:p>
          </p:txBody>
        </p:sp>
        <p:sp>
          <p:nvSpPr>
            <p:cNvPr id="114" name="Text Box 37"/>
            <p:cNvSpPr txBox="1">
              <a:spLocks noChangeArrowheads="1"/>
            </p:cNvSpPr>
            <p:nvPr/>
          </p:nvSpPr>
          <p:spPr bwMode="auto">
            <a:xfrm>
              <a:off x="8334376" y="1068388"/>
              <a:ext cx="411162" cy="28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720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 dirty="0"/>
                <a:t>T</a:t>
              </a:r>
              <a:r>
                <a:rPr lang="en-US" altLang="it-IT" sz="1400" baseline="-25000" dirty="0"/>
                <a:t>17</a:t>
              </a:r>
            </a:p>
          </p:txBody>
        </p:sp>
        <p:sp>
          <p:nvSpPr>
            <p:cNvPr id="115" name="Line 28"/>
            <p:cNvSpPr>
              <a:spLocks noChangeShapeType="1"/>
            </p:cNvSpPr>
            <p:nvPr/>
          </p:nvSpPr>
          <p:spPr bwMode="auto">
            <a:xfrm>
              <a:off x="8640765" y="774700"/>
              <a:ext cx="1587" cy="3170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6" name="Line 11"/>
            <p:cNvSpPr>
              <a:spLocks noChangeShapeType="1"/>
            </p:cNvSpPr>
            <p:nvPr/>
          </p:nvSpPr>
          <p:spPr bwMode="auto">
            <a:xfrm>
              <a:off x="552282" y="1824038"/>
              <a:ext cx="57500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" name="Line 12"/>
            <p:cNvSpPr>
              <a:spLocks noChangeShapeType="1"/>
            </p:cNvSpPr>
            <p:nvPr/>
          </p:nvSpPr>
          <p:spPr bwMode="auto">
            <a:xfrm>
              <a:off x="1684338" y="1536731"/>
              <a:ext cx="4635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8" name="Line 13"/>
            <p:cNvSpPr>
              <a:spLocks noChangeShapeType="1"/>
            </p:cNvSpPr>
            <p:nvPr/>
          </p:nvSpPr>
          <p:spPr bwMode="auto">
            <a:xfrm>
              <a:off x="1092200" y="1813112"/>
              <a:ext cx="5461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9" name="Line 14"/>
            <p:cNvSpPr>
              <a:spLocks noChangeShapeType="1"/>
            </p:cNvSpPr>
            <p:nvPr/>
          </p:nvSpPr>
          <p:spPr bwMode="auto">
            <a:xfrm flipV="1">
              <a:off x="2163150" y="1823811"/>
              <a:ext cx="1433515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120" name="AutoShape 16"/>
            <p:cNvCxnSpPr>
              <a:cxnSpLocks noChangeShapeType="1"/>
              <a:stCxn id="118" idx="0"/>
              <a:endCxn id="116" idx="1"/>
            </p:cNvCxnSpPr>
            <p:nvPr/>
          </p:nvCxnSpPr>
          <p:spPr bwMode="auto">
            <a:xfrm>
              <a:off x="1092200" y="1813112"/>
              <a:ext cx="35092" cy="1092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AutoShape 17"/>
            <p:cNvCxnSpPr>
              <a:cxnSpLocks noChangeShapeType="1"/>
              <a:stCxn id="118" idx="1"/>
              <a:endCxn id="117" idx="0"/>
            </p:cNvCxnSpPr>
            <p:nvPr/>
          </p:nvCxnSpPr>
          <p:spPr bwMode="auto">
            <a:xfrm flipV="1">
              <a:off x="1638300" y="1536731"/>
              <a:ext cx="46038" cy="27638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AutoShape 18"/>
            <p:cNvCxnSpPr>
              <a:cxnSpLocks noChangeShapeType="1"/>
              <a:stCxn id="119" idx="0"/>
              <a:endCxn id="117" idx="1"/>
            </p:cNvCxnSpPr>
            <p:nvPr/>
          </p:nvCxnSpPr>
          <p:spPr bwMode="auto">
            <a:xfrm flipH="1" flipV="1">
              <a:off x="2147888" y="1536732"/>
              <a:ext cx="15263" cy="28730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" name="Line 34"/>
            <p:cNvSpPr>
              <a:spLocks noChangeShapeType="1"/>
            </p:cNvSpPr>
            <p:nvPr/>
          </p:nvSpPr>
          <p:spPr bwMode="auto">
            <a:xfrm flipH="1">
              <a:off x="3595687" y="1492250"/>
              <a:ext cx="7938" cy="27141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" name="Line 30"/>
            <p:cNvSpPr>
              <a:spLocks noChangeShapeType="1"/>
            </p:cNvSpPr>
            <p:nvPr/>
          </p:nvSpPr>
          <p:spPr bwMode="auto">
            <a:xfrm flipV="1">
              <a:off x="4573587" y="1824038"/>
              <a:ext cx="9445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125" name="Connettore 1 129"/>
            <p:cNvCxnSpPr/>
            <p:nvPr/>
          </p:nvCxnSpPr>
          <p:spPr bwMode="auto">
            <a:xfrm>
              <a:off x="4569678" y="1492250"/>
              <a:ext cx="0" cy="3111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Line 13"/>
            <p:cNvSpPr>
              <a:spLocks noChangeShapeType="1"/>
            </p:cNvSpPr>
            <p:nvPr/>
          </p:nvSpPr>
          <p:spPr bwMode="auto">
            <a:xfrm flipV="1">
              <a:off x="3603626" y="1492248"/>
              <a:ext cx="969961" cy="29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7" name="CasellaDiTesto 1"/>
            <p:cNvSpPr txBox="1">
              <a:spLocks noChangeArrowheads="1"/>
            </p:cNvSpPr>
            <p:nvPr/>
          </p:nvSpPr>
          <p:spPr bwMode="auto">
            <a:xfrm>
              <a:off x="673890" y="2084253"/>
              <a:ext cx="351370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A</a:t>
              </a:r>
            </a:p>
          </p:txBody>
        </p:sp>
        <p:sp>
          <p:nvSpPr>
            <p:cNvPr id="128" name="Line 30"/>
            <p:cNvSpPr>
              <a:spLocks noChangeShapeType="1"/>
            </p:cNvSpPr>
            <p:nvPr/>
          </p:nvSpPr>
          <p:spPr bwMode="auto">
            <a:xfrm>
              <a:off x="6562548" y="1768917"/>
              <a:ext cx="415452" cy="68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9" name="Line 13"/>
            <p:cNvSpPr>
              <a:spLocks noChangeShapeType="1"/>
            </p:cNvSpPr>
            <p:nvPr/>
          </p:nvSpPr>
          <p:spPr bwMode="auto">
            <a:xfrm flipV="1">
              <a:off x="5562080" y="1492247"/>
              <a:ext cx="987945" cy="29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0" name="Line 30"/>
            <p:cNvSpPr>
              <a:spLocks noChangeShapeType="1"/>
            </p:cNvSpPr>
            <p:nvPr/>
          </p:nvSpPr>
          <p:spPr bwMode="auto">
            <a:xfrm>
              <a:off x="6993376" y="1478626"/>
              <a:ext cx="396438" cy="66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1" name="Line 13"/>
            <p:cNvSpPr>
              <a:spLocks noChangeShapeType="1"/>
            </p:cNvSpPr>
            <p:nvPr/>
          </p:nvSpPr>
          <p:spPr bwMode="auto">
            <a:xfrm>
              <a:off x="7039534" y="1473179"/>
              <a:ext cx="1599850" cy="190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2" name="Line 34"/>
            <p:cNvSpPr>
              <a:spLocks noChangeShapeType="1"/>
            </p:cNvSpPr>
            <p:nvPr/>
          </p:nvSpPr>
          <p:spPr bwMode="auto">
            <a:xfrm flipH="1">
              <a:off x="5518148" y="1478626"/>
              <a:ext cx="34284" cy="34541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133" name="AutoShape 18"/>
            <p:cNvCxnSpPr>
              <a:cxnSpLocks noChangeShapeType="1"/>
            </p:cNvCxnSpPr>
            <p:nvPr/>
          </p:nvCxnSpPr>
          <p:spPr bwMode="auto">
            <a:xfrm flipH="1" flipV="1">
              <a:off x="6545439" y="1492247"/>
              <a:ext cx="15872" cy="2714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4" name="Line 34"/>
            <p:cNvSpPr>
              <a:spLocks noChangeShapeType="1"/>
            </p:cNvSpPr>
            <p:nvPr/>
          </p:nvSpPr>
          <p:spPr bwMode="auto">
            <a:xfrm flipH="1">
              <a:off x="6964354" y="1485436"/>
              <a:ext cx="32547" cy="28504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135" name="AutoShape 18"/>
            <p:cNvCxnSpPr>
              <a:cxnSpLocks noChangeShapeType="1"/>
            </p:cNvCxnSpPr>
            <p:nvPr/>
          </p:nvCxnSpPr>
          <p:spPr bwMode="auto">
            <a:xfrm flipH="1" flipV="1">
              <a:off x="8652693" y="1492246"/>
              <a:ext cx="15872" cy="2714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8" name="CasellaDiTesto 1"/>
            <p:cNvSpPr txBox="1">
              <a:spLocks noChangeArrowheads="1"/>
            </p:cNvSpPr>
            <p:nvPr/>
          </p:nvSpPr>
          <p:spPr bwMode="auto">
            <a:xfrm>
              <a:off x="4616029" y="3153846"/>
              <a:ext cx="312899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39" name="CasellaDiTesto 1"/>
            <p:cNvSpPr txBox="1">
              <a:spLocks noChangeArrowheads="1"/>
            </p:cNvSpPr>
            <p:nvPr/>
          </p:nvSpPr>
          <p:spPr bwMode="auto">
            <a:xfrm>
              <a:off x="6598204" y="3132620"/>
              <a:ext cx="312899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36" name="Line 28"/>
            <p:cNvSpPr>
              <a:spLocks noChangeShapeType="1"/>
            </p:cNvSpPr>
            <p:nvPr/>
          </p:nvSpPr>
          <p:spPr bwMode="auto">
            <a:xfrm>
              <a:off x="9474203" y="750886"/>
              <a:ext cx="9525" cy="2897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7" name="Line 28"/>
            <p:cNvSpPr>
              <a:spLocks noChangeShapeType="1"/>
            </p:cNvSpPr>
            <p:nvPr/>
          </p:nvSpPr>
          <p:spPr bwMode="auto">
            <a:xfrm>
              <a:off x="9053848" y="793233"/>
              <a:ext cx="9525" cy="2897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9" name="Line 30"/>
            <p:cNvSpPr>
              <a:spLocks noChangeShapeType="1"/>
            </p:cNvSpPr>
            <p:nvPr/>
          </p:nvSpPr>
          <p:spPr bwMode="auto">
            <a:xfrm>
              <a:off x="8663942" y="1756858"/>
              <a:ext cx="415452" cy="68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0" name="Text Box 37"/>
            <p:cNvSpPr txBox="1">
              <a:spLocks noChangeArrowheads="1"/>
            </p:cNvSpPr>
            <p:nvPr/>
          </p:nvSpPr>
          <p:spPr bwMode="auto">
            <a:xfrm>
              <a:off x="8743159" y="1112838"/>
              <a:ext cx="411162" cy="321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720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 dirty="0"/>
                <a:t>T</a:t>
              </a:r>
              <a:r>
                <a:rPr lang="en-US" altLang="it-IT" sz="1400" baseline="-25000" dirty="0"/>
                <a:t>18</a:t>
              </a:r>
            </a:p>
          </p:txBody>
        </p:sp>
        <p:sp>
          <p:nvSpPr>
            <p:cNvPr id="151" name="CasellaDiTesto 1"/>
            <p:cNvSpPr txBox="1">
              <a:spLocks noChangeArrowheads="1"/>
            </p:cNvSpPr>
            <p:nvPr/>
          </p:nvSpPr>
          <p:spPr bwMode="auto">
            <a:xfrm>
              <a:off x="4620160" y="2004390"/>
              <a:ext cx="351370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52" name="CasellaDiTesto 1"/>
            <p:cNvSpPr txBox="1">
              <a:spLocks noChangeArrowheads="1"/>
            </p:cNvSpPr>
            <p:nvPr/>
          </p:nvSpPr>
          <p:spPr bwMode="auto">
            <a:xfrm>
              <a:off x="6559401" y="2016316"/>
              <a:ext cx="351370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53" name="CasellaDiTesto 1"/>
            <p:cNvSpPr txBox="1">
              <a:spLocks noChangeArrowheads="1"/>
            </p:cNvSpPr>
            <p:nvPr/>
          </p:nvSpPr>
          <p:spPr bwMode="auto">
            <a:xfrm>
              <a:off x="7865514" y="1993587"/>
              <a:ext cx="351370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55" name="CasellaDiTesto 1"/>
            <p:cNvSpPr txBox="1">
              <a:spLocks noChangeArrowheads="1"/>
            </p:cNvSpPr>
            <p:nvPr/>
          </p:nvSpPr>
          <p:spPr bwMode="auto">
            <a:xfrm>
              <a:off x="7028982" y="2035934"/>
              <a:ext cx="351370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A</a:t>
              </a:r>
            </a:p>
          </p:txBody>
        </p:sp>
        <p:sp>
          <p:nvSpPr>
            <p:cNvPr id="157" name="CasellaDiTesto 1"/>
            <p:cNvSpPr txBox="1">
              <a:spLocks noChangeArrowheads="1"/>
            </p:cNvSpPr>
            <p:nvPr/>
          </p:nvSpPr>
          <p:spPr bwMode="auto">
            <a:xfrm>
              <a:off x="7410415" y="2016503"/>
              <a:ext cx="351370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B</a:t>
              </a:r>
            </a:p>
          </p:txBody>
        </p:sp>
        <p:sp>
          <p:nvSpPr>
            <p:cNvPr id="159" name="CasellaDiTesto 1"/>
            <p:cNvSpPr txBox="1">
              <a:spLocks noChangeArrowheads="1"/>
            </p:cNvSpPr>
            <p:nvPr/>
          </p:nvSpPr>
          <p:spPr bwMode="auto">
            <a:xfrm>
              <a:off x="7855887" y="2493037"/>
              <a:ext cx="351370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D</a:t>
              </a:r>
            </a:p>
          </p:txBody>
        </p:sp>
        <p:sp>
          <p:nvSpPr>
            <p:cNvPr id="160" name="CasellaDiTesto 1"/>
            <p:cNvSpPr txBox="1">
              <a:spLocks noChangeArrowheads="1"/>
            </p:cNvSpPr>
            <p:nvPr/>
          </p:nvSpPr>
          <p:spPr bwMode="auto">
            <a:xfrm>
              <a:off x="8281727" y="2009114"/>
              <a:ext cx="351370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D</a:t>
              </a:r>
            </a:p>
          </p:txBody>
        </p:sp>
        <p:sp>
          <p:nvSpPr>
            <p:cNvPr id="161" name="CasellaDiTesto 1"/>
            <p:cNvSpPr txBox="1">
              <a:spLocks noChangeArrowheads="1"/>
            </p:cNvSpPr>
            <p:nvPr/>
          </p:nvSpPr>
          <p:spPr bwMode="auto">
            <a:xfrm>
              <a:off x="8279338" y="2493037"/>
              <a:ext cx="351370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D</a:t>
              </a:r>
            </a:p>
          </p:txBody>
        </p:sp>
        <p:sp>
          <p:nvSpPr>
            <p:cNvPr id="162" name="CasellaDiTesto 1"/>
            <p:cNvSpPr txBox="1">
              <a:spLocks noChangeArrowheads="1"/>
            </p:cNvSpPr>
            <p:nvPr/>
          </p:nvSpPr>
          <p:spPr bwMode="auto">
            <a:xfrm>
              <a:off x="8675726" y="1998887"/>
              <a:ext cx="351370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D</a:t>
              </a:r>
            </a:p>
          </p:txBody>
        </p:sp>
        <p:sp>
          <p:nvSpPr>
            <p:cNvPr id="163" name="CasellaDiTesto 1"/>
            <p:cNvSpPr txBox="1">
              <a:spLocks noChangeArrowheads="1"/>
            </p:cNvSpPr>
            <p:nvPr/>
          </p:nvSpPr>
          <p:spPr bwMode="auto">
            <a:xfrm>
              <a:off x="8695984" y="2469617"/>
              <a:ext cx="351370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A</a:t>
              </a:r>
            </a:p>
          </p:txBody>
        </p:sp>
      </p:grpSp>
      <p:sp>
        <p:nvSpPr>
          <p:cNvPr id="148" name="CasellaDiTesto 147"/>
          <p:cNvSpPr txBox="1"/>
          <p:nvPr/>
        </p:nvSpPr>
        <p:spPr>
          <a:xfrm>
            <a:off x="137375" y="4418945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X=0 per t&lt;t0</a:t>
            </a:r>
          </a:p>
        </p:txBody>
      </p:sp>
      <p:sp>
        <p:nvSpPr>
          <p:cNvPr id="165" name="CasellaDiTesto 1">
            <a:extLst>
              <a:ext uri="{FF2B5EF4-FFF2-40B4-BE49-F238E27FC236}">
                <a16:creationId xmlns:a16="http://schemas.microsoft.com/office/drawing/2014/main" id="{3028619A-B92F-4701-AE4A-A61C91CBB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6659" y="5527717"/>
            <a:ext cx="85202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0      0      0      0      0     0      0      0             0      0       0            0    0           0    0  </a:t>
            </a:r>
          </a:p>
        </p:txBody>
      </p:sp>
      <p:sp>
        <p:nvSpPr>
          <p:cNvPr id="166" name="CasellaDiTesto 1">
            <a:extLst>
              <a:ext uri="{FF2B5EF4-FFF2-40B4-BE49-F238E27FC236}">
                <a16:creationId xmlns:a16="http://schemas.microsoft.com/office/drawing/2014/main" id="{8520D008-D602-4B99-89D5-92885C8E9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244" y="551273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7" name="CasellaDiTesto 1">
            <a:extLst>
              <a:ext uri="{FF2B5EF4-FFF2-40B4-BE49-F238E27FC236}">
                <a16:creationId xmlns:a16="http://schemas.microsoft.com/office/drawing/2014/main" id="{6F5A2137-6429-4315-80D8-B2BF72D71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012" y="5051891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A</a:t>
            </a:r>
          </a:p>
        </p:txBody>
      </p:sp>
      <p:sp>
        <p:nvSpPr>
          <p:cNvPr id="168" name="CasellaDiTesto 1">
            <a:extLst>
              <a:ext uri="{FF2B5EF4-FFF2-40B4-BE49-F238E27FC236}">
                <a16:creationId xmlns:a16="http://schemas.microsoft.com/office/drawing/2014/main" id="{B52ADF75-699D-41B6-8560-534DF984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9777" y="4564054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A</a:t>
            </a:r>
          </a:p>
        </p:txBody>
      </p:sp>
      <p:sp>
        <p:nvSpPr>
          <p:cNvPr id="169" name="CasellaDiTesto 1">
            <a:extLst>
              <a:ext uri="{FF2B5EF4-FFF2-40B4-BE49-F238E27FC236}">
                <a16:creationId xmlns:a16="http://schemas.microsoft.com/office/drawing/2014/main" id="{4CC8737B-8358-4D2F-AF7F-631ED0DCF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625" y="5051891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A</a:t>
            </a:r>
          </a:p>
        </p:txBody>
      </p:sp>
      <p:sp>
        <p:nvSpPr>
          <p:cNvPr id="170" name="CasellaDiTesto 1">
            <a:extLst>
              <a:ext uri="{FF2B5EF4-FFF2-40B4-BE49-F238E27FC236}">
                <a16:creationId xmlns:a16="http://schemas.microsoft.com/office/drawing/2014/main" id="{3B5EF0FD-46C9-40DD-802E-84C9F96FD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110" y="4559155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A</a:t>
            </a:r>
          </a:p>
        </p:txBody>
      </p:sp>
      <p:sp>
        <p:nvSpPr>
          <p:cNvPr id="171" name="CasellaDiTesto 1">
            <a:extLst>
              <a:ext uri="{FF2B5EF4-FFF2-40B4-BE49-F238E27FC236}">
                <a16:creationId xmlns:a16="http://schemas.microsoft.com/office/drawing/2014/main" id="{6754C0A7-7F11-4452-8000-4E3B091B7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693" y="5048337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B</a:t>
            </a:r>
          </a:p>
        </p:txBody>
      </p:sp>
      <p:sp>
        <p:nvSpPr>
          <p:cNvPr id="172" name="CasellaDiTesto 1">
            <a:extLst>
              <a:ext uri="{FF2B5EF4-FFF2-40B4-BE49-F238E27FC236}">
                <a16:creationId xmlns:a16="http://schemas.microsoft.com/office/drawing/2014/main" id="{CB7FE229-0F97-43D5-9F6A-C9BC043AF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033" y="4551361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B</a:t>
            </a:r>
          </a:p>
        </p:txBody>
      </p:sp>
      <p:sp>
        <p:nvSpPr>
          <p:cNvPr id="173" name="CasellaDiTesto 1">
            <a:extLst>
              <a:ext uri="{FF2B5EF4-FFF2-40B4-BE49-F238E27FC236}">
                <a16:creationId xmlns:a16="http://schemas.microsoft.com/office/drawing/2014/main" id="{1A98F522-56CC-4D57-8858-044B7EB95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520" y="5039539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A</a:t>
            </a:r>
          </a:p>
        </p:txBody>
      </p:sp>
      <p:sp>
        <p:nvSpPr>
          <p:cNvPr id="174" name="CasellaDiTesto 1">
            <a:extLst>
              <a:ext uri="{FF2B5EF4-FFF2-40B4-BE49-F238E27FC236}">
                <a16:creationId xmlns:a16="http://schemas.microsoft.com/office/drawing/2014/main" id="{0A2155F2-F526-4BA2-BCBF-6049395D9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6149" y="4505052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A</a:t>
            </a:r>
          </a:p>
        </p:txBody>
      </p:sp>
      <p:sp>
        <p:nvSpPr>
          <p:cNvPr id="175" name="CasellaDiTesto 1">
            <a:extLst>
              <a:ext uri="{FF2B5EF4-FFF2-40B4-BE49-F238E27FC236}">
                <a16:creationId xmlns:a16="http://schemas.microsoft.com/office/drawing/2014/main" id="{ADF24750-E46F-4CD1-835E-12823354B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6149" y="4951305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B</a:t>
            </a:r>
          </a:p>
        </p:txBody>
      </p:sp>
      <p:sp>
        <p:nvSpPr>
          <p:cNvPr id="176" name="CasellaDiTesto 1">
            <a:extLst>
              <a:ext uri="{FF2B5EF4-FFF2-40B4-BE49-F238E27FC236}">
                <a16:creationId xmlns:a16="http://schemas.microsoft.com/office/drawing/2014/main" id="{CAB2EDEB-E344-400E-B7F3-AB420C2E3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7033" y="4491126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B</a:t>
            </a:r>
          </a:p>
        </p:txBody>
      </p:sp>
      <p:sp>
        <p:nvSpPr>
          <p:cNvPr id="177" name="CasellaDiTesto 1">
            <a:extLst>
              <a:ext uri="{FF2B5EF4-FFF2-40B4-BE49-F238E27FC236}">
                <a16:creationId xmlns:a16="http://schemas.microsoft.com/office/drawing/2014/main" id="{78FE8096-50C0-456D-B9CA-864614193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0358" y="4951305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C</a:t>
            </a:r>
          </a:p>
        </p:txBody>
      </p:sp>
      <p:sp>
        <p:nvSpPr>
          <p:cNvPr id="178" name="CasellaDiTesto 1">
            <a:extLst>
              <a:ext uri="{FF2B5EF4-FFF2-40B4-BE49-F238E27FC236}">
                <a16:creationId xmlns:a16="http://schemas.microsoft.com/office/drawing/2014/main" id="{75362CE9-EE74-412B-84B5-7B108F2FA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0320" y="4939085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A</a:t>
            </a:r>
          </a:p>
        </p:txBody>
      </p:sp>
      <p:sp>
        <p:nvSpPr>
          <p:cNvPr id="179" name="CasellaDiTesto 1">
            <a:extLst>
              <a:ext uri="{FF2B5EF4-FFF2-40B4-BE49-F238E27FC236}">
                <a16:creationId xmlns:a16="http://schemas.microsoft.com/office/drawing/2014/main" id="{3E63B64D-C699-450E-8074-DE167CF1D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726" y="4938287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3366FF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37683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7" grpId="0"/>
      <p:bldP spid="17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0242" y="365125"/>
            <a:ext cx="4864142" cy="2552567"/>
          </a:xfrm>
        </p:spPr>
        <p:txBody>
          <a:bodyPr>
            <a:noAutofit/>
          </a:bodyPr>
          <a:lstStyle/>
          <a:p>
            <a:r>
              <a:rPr lang="it-IT" sz="3200" dirty="0"/>
              <a:t>Esempio: riconoscitore di impulsi positivi </a:t>
            </a:r>
            <a:r>
              <a:rPr lang="it-IT" sz="3200" b="1" dirty="0">
                <a:solidFill>
                  <a:srgbClr val="FF0000"/>
                </a:solidFill>
              </a:rPr>
              <a:t>o negativi  </a:t>
            </a:r>
            <a:r>
              <a:rPr lang="it-IT" sz="3200" dirty="0"/>
              <a:t>della durata di due periodi di clock</a:t>
            </a:r>
            <a:br>
              <a:rPr lang="it-IT" sz="3200" dirty="0"/>
            </a:br>
            <a:r>
              <a:rPr lang="it-IT" sz="3200" dirty="0"/>
              <a:t>Come modifichiamo il </a:t>
            </a:r>
            <a:r>
              <a:rPr lang="it-IT" sz="3200" dirty="0" err="1"/>
              <a:t>dds</a:t>
            </a:r>
            <a:r>
              <a:rPr lang="it-IT" sz="3200" dirty="0"/>
              <a:t>?</a:t>
            </a:r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5508152" y="2572278"/>
            <a:ext cx="763302" cy="7459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/>
              <a:t>A</a:t>
            </a:r>
          </a:p>
        </p:txBody>
      </p:sp>
      <p:grpSp>
        <p:nvGrpSpPr>
          <p:cNvPr id="140" name="Gruppo 139"/>
          <p:cNvGrpSpPr/>
          <p:nvPr/>
        </p:nvGrpSpPr>
        <p:grpSpPr>
          <a:xfrm rot="21336343">
            <a:off x="5088873" y="2973048"/>
            <a:ext cx="571790" cy="862423"/>
            <a:chOff x="5692318" y="1068639"/>
            <a:chExt cx="571790" cy="862423"/>
          </a:xfrm>
        </p:grpSpPr>
        <p:cxnSp>
          <p:nvCxnSpPr>
            <p:cNvPr id="18" name="AutoShape 5"/>
            <p:cNvCxnSpPr>
              <a:cxnSpLocks noChangeShapeType="1"/>
              <a:stCxn id="5" idx="3"/>
              <a:endCxn id="5" idx="2"/>
            </p:cNvCxnSpPr>
            <p:nvPr/>
          </p:nvCxnSpPr>
          <p:spPr bwMode="auto">
            <a:xfrm rot="5822432" flipH="1">
              <a:off x="6076357" y="1144607"/>
              <a:ext cx="263720" cy="111783"/>
            </a:xfrm>
            <a:prstGeom prst="curvedConnector4">
              <a:avLst>
                <a:gd name="adj1" fmla="val -128104"/>
                <a:gd name="adj2" fmla="val 30450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CasellaDiTesto 25"/>
            <p:cNvSpPr txBox="1">
              <a:spLocks noChangeArrowheads="1"/>
            </p:cNvSpPr>
            <p:nvPr/>
          </p:nvSpPr>
          <p:spPr bwMode="auto">
            <a:xfrm rot="1524536">
              <a:off x="5692318" y="1561730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0,0</a:t>
              </a:r>
            </a:p>
          </p:txBody>
        </p:sp>
      </p:grpSp>
      <p:grpSp>
        <p:nvGrpSpPr>
          <p:cNvPr id="146" name="Gruppo 145"/>
          <p:cNvGrpSpPr/>
          <p:nvPr/>
        </p:nvGrpSpPr>
        <p:grpSpPr>
          <a:xfrm>
            <a:off x="11259205" y="2575649"/>
            <a:ext cx="614435" cy="1111875"/>
            <a:chOff x="10876006" y="815366"/>
            <a:chExt cx="614435" cy="1111875"/>
          </a:xfrm>
        </p:grpSpPr>
        <p:cxnSp>
          <p:nvCxnSpPr>
            <p:cNvPr id="24" name="AutoShape 5"/>
            <p:cNvCxnSpPr>
              <a:cxnSpLocks noChangeShapeType="1"/>
              <a:stCxn id="38" idx="5"/>
              <a:endCxn id="38" idx="7"/>
            </p:cNvCxnSpPr>
            <p:nvPr/>
          </p:nvCxnSpPr>
          <p:spPr bwMode="auto">
            <a:xfrm rot="5400000" flipH="1">
              <a:off x="10618636" y="1072736"/>
              <a:ext cx="527440" cy="12700"/>
            </a:xfrm>
            <a:prstGeom prst="curvedConnector5">
              <a:avLst>
                <a:gd name="adj1" fmla="val -43341"/>
                <a:gd name="adj2" fmla="val -4352378"/>
                <a:gd name="adj3" fmla="val 14334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CasellaDiTesto 24"/>
            <p:cNvSpPr txBox="1">
              <a:spLocks noChangeArrowheads="1"/>
            </p:cNvSpPr>
            <p:nvPr/>
          </p:nvSpPr>
          <p:spPr bwMode="auto">
            <a:xfrm>
              <a:off x="10985174" y="1557909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1,0</a:t>
              </a:r>
            </a:p>
          </p:txBody>
        </p:sp>
      </p:grpSp>
      <p:grpSp>
        <p:nvGrpSpPr>
          <p:cNvPr id="144" name="Gruppo 143"/>
          <p:cNvGrpSpPr/>
          <p:nvPr/>
        </p:nvGrpSpPr>
        <p:grpSpPr>
          <a:xfrm>
            <a:off x="8006092" y="2543128"/>
            <a:ext cx="1619016" cy="776836"/>
            <a:chOff x="8224441" y="1107412"/>
            <a:chExt cx="1619016" cy="776836"/>
          </a:xfrm>
        </p:grpSpPr>
        <p:grpSp>
          <p:nvGrpSpPr>
            <p:cNvPr id="143" name="Gruppo 142"/>
            <p:cNvGrpSpPr/>
            <p:nvPr/>
          </p:nvGrpSpPr>
          <p:grpSpPr>
            <a:xfrm>
              <a:off x="8224441" y="1107412"/>
              <a:ext cx="1619016" cy="745914"/>
              <a:chOff x="8224441" y="1107412"/>
              <a:chExt cx="1619016" cy="745914"/>
            </a:xfrm>
          </p:grpSpPr>
          <p:sp>
            <p:nvSpPr>
              <p:cNvPr id="14" name="Oval 3"/>
              <p:cNvSpPr>
                <a:spLocks noChangeArrowheads="1"/>
              </p:cNvSpPr>
              <p:nvPr/>
            </p:nvSpPr>
            <p:spPr bwMode="auto">
              <a:xfrm>
                <a:off x="9080155" y="1107412"/>
                <a:ext cx="763302" cy="74591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800" dirty="0"/>
                  <a:t>C</a:t>
                </a:r>
              </a:p>
            </p:txBody>
          </p:sp>
          <p:cxnSp>
            <p:nvCxnSpPr>
              <p:cNvPr id="31" name="Connettore 2 30"/>
              <p:cNvCxnSpPr>
                <a:stCxn id="6" idx="6"/>
                <a:endCxn id="14" idx="2"/>
              </p:cNvCxnSpPr>
              <p:nvPr/>
            </p:nvCxnSpPr>
            <p:spPr>
              <a:xfrm flipV="1">
                <a:off x="8224441" y="1480369"/>
                <a:ext cx="855714" cy="2915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CasellaDiTesto 25"/>
            <p:cNvSpPr txBox="1">
              <a:spLocks noChangeArrowheads="1"/>
            </p:cNvSpPr>
            <p:nvPr/>
          </p:nvSpPr>
          <p:spPr bwMode="auto">
            <a:xfrm>
              <a:off x="8373045" y="1422583"/>
              <a:ext cx="6126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dirty="0"/>
                <a:t>1,</a:t>
              </a:r>
              <a:r>
                <a:rPr lang="it-IT" altLang="it-IT" sz="2400" b="1" dirty="0"/>
                <a:t>0</a:t>
              </a:r>
            </a:p>
          </p:txBody>
        </p:sp>
      </p:grpSp>
      <p:sp>
        <p:nvSpPr>
          <p:cNvPr id="36" name="CasellaDiTesto 25"/>
          <p:cNvSpPr txBox="1">
            <a:spLocks noChangeArrowheads="1"/>
          </p:cNvSpPr>
          <p:nvPr/>
        </p:nvSpPr>
        <p:spPr bwMode="auto">
          <a:xfrm>
            <a:off x="5951598" y="836411"/>
            <a:ext cx="10482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 err="1"/>
              <a:t>x,z</a:t>
            </a:r>
            <a:r>
              <a:rPr lang="it-IT" altLang="it-IT" sz="1800" dirty="0"/>
              <a:t>(</a:t>
            </a:r>
            <a:r>
              <a:rPr lang="it-IT" altLang="it-IT" sz="1800" b="1" dirty="0">
                <a:solidFill>
                  <a:srgbClr val="FF0000"/>
                </a:solidFill>
              </a:rPr>
              <a:t>P/N</a:t>
            </a:r>
            <a:r>
              <a:rPr lang="it-IT" altLang="it-IT" sz="1800" dirty="0"/>
              <a:t>)</a:t>
            </a:r>
          </a:p>
        </p:txBody>
      </p:sp>
      <p:grpSp>
        <p:nvGrpSpPr>
          <p:cNvPr id="141" name="Gruppo 140"/>
          <p:cNvGrpSpPr/>
          <p:nvPr/>
        </p:nvGrpSpPr>
        <p:grpSpPr>
          <a:xfrm>
            <a:off x="6271454" y="2572278"/>
            <a:ext cx="1734638" cy="745914"/>
            <a:chOff x="6489803" y="1136562"/>
            <a:chExt cx="1734638" cy="745914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7461139" y="1136562"/>
              <a:ext cx="763302" cy="74591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B</a:t>
              </a:r>
            </a:p>
          </p:txBody>
        </p:sp>
        <p:cxnSp>
          <p:nvCxnSpPr>
            <p:cNvPr id="7" name="AutoShape 5"/>
            <p:cNvCxnSpPr>
              <a:cxnSpLocks noChangeShapeType="1"/>
              <a:stCxn id="5" idx="6"/>
              <a:endCxn id="6" idx="2"/>
            </p:cNvCxnSpPr>
            <p:nvPr/>
          </p:nvCxnSpPr>
          <p:spPr bwMode="auto">
            <a:xfrm>
              <a:off x="6489803" y="1509519"/>
              <a:ext cx="971336" cy="1270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CasellaDiTesto 25"/>
            <p:cNvSpPr txBox="1">
              <a:spLocks noChangeArrowheads="1"/>
            </p:cNvSpPr>
            <p:nvPr/>
          </p:nvSpPr>
          <p:spPr bwMode="auto">
            <a:xfrm>
              <a:off x="6731197" y="1482222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1,0</a:t>
              </a:r>
            </a:p>
          </p:txBody>
        </p:sp>
      </p:grpSp>
      <p:grpSp>
        <p:nvGrpSpPr>
          <p:cNvPr id="145" name="Gruppo 144"/>
          <p:cNvGrpSpPr/>
          <p:nvPr/>
        </p:nvGrpSpPr>
        <p:grpSpPr>
          <a:xfrm>
            <a:off x="9513325" y="2460062"/>
            <a:ext cx="1864013" cy="1006009"/>
            <a:chOff x="9731674" y="1024346"/>
            <a:chExt cx="1864013" cy="1006009"/>
          </a:xfrm>
        </p:grpSpPr>
        <p:sp>
          <p:nvSpPr>
            <p:cNvPr id="38" name="Oval 3"/>
            <p:cNvSpPr>
              <a:spLocks noChangeArrowheads="1"/>
            </p:cNvSpPr>
            <p:nvPr/>
          </p:nvSpPr>
          <p:spPr bwMode="auto">
            <a:xfrm>
              <a:off x="10832385" y="1024346"/>
              <a:ext cx="763302" cy="74591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D</a:t>
              </a:r>
            </a:p>
          </p:txBody>
        </p:sp>
        <p:cxnSp>
          <p:nvCxnSpPr>
            <p:cNvPr id="39" name="AutoShape 5"/>
            <p:cNvCxnSpPr>
              <a:cxnSpLocks noChangeShapeType="1"/>
              <a:stCxn id="14" idx="5"/>
              <a:endCxn id="38" idx="3"/>
            </p:cNvCxnSpPr>
            <p:nvPr/>
          </p:nvCxnSpPr>
          <p:spPr bwMode="auto">
            <a:xfrm rot="5400000" flipH="1" flipV="1">
              <a:off x="10296388" y="1096309"/>
              <a:ext cx="83066" cy="1212494"/>
            </a:xfrm>
            <a:prstGeom prst="curvedConnector3">
              <a:avLst>
                <a:gd name="adj1" fmla="val -40670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CasellaDiTesto 25"/>
            <p:cNvSpPr txBox="1">
              <a:spLocks noChangeArrowheads="1"/>
            </p:cNvSpPr>
            <p:nvPr/>
          </p:nvSpPr>
          <p:spPr bwMode="auto">
            <a:xfrm>
              <a:off x="10124209" y="1661023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1,0</a:t>
              </a:r>
            </a:p>
          </p:txBody>
        </p:sp>
      </p:grpSp>
      <p:grpSp>
        <p:nvGrpSpPr>
          <p:cNvPr id="142" name="Gruppo 141"/>
          <p:cNvGrpSpPr/>
          <p:nvPr/>
        </p:nvGrpSpPr>
        <p:grpSpPr>
          <a:xfrm>
            <a:off x="7624441" y="1512726"/>
            <a:ext cx="1349148" cy="1059552"/>
            <a:chOff x="7842790" y="77010"/>
            <a:chExt cx="1349148" cy="1059552"/>
          </a:xfrm>
        </p:grpSpPr>
        <p:cxnSp>
          <p:nvCxnSpPr>
            <p:cNvPr id="51" name="AutoShape 5"/>
            <p:cNvCxnSpPr>
              <a:cxnSpLocks noChangeShapeType="1"/>
              <a:stCxn id="6" idx="0"/>
              <a:endCxn id="153" idx="3"/>
            </p:cNvCxnSpPr>
            <p:nvPr/>
          </p:nvCxnSpPr>
          <p:spPr bwMode="auto">
            <a:xfrm rot="5400000" flipH="1" flipV="1">
              <a:off x="7987588" y="-67788"/>
              <a:ext cx="1059552" cy="134914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CasellaDiTesto 25"/>
            <p:cNvSpPr txBox="1">
              <a:spLocks noChangeArrowheads="1"/>
            </p:cNvSpPr>
            <p:nvPr/>
          </p:nvSpPr>
          <p:spPr bwMode="auto">
            <a:xfrm flipH="1">
              <a:off x="8441988" y="205692"/>
              <a:ext cx="5249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0,0</a:t>
              </a:r>
            </a:p>
          </p:txBody>
        </p:sp>
      </p:grpSp>
      <p:grpSp>
        <p:nvGrpSpPr>
          <p:cNvPr id="156" name="Gruppo 155"/>
          <p:cNvGrpSpPr/>
          <p:nvPr/>
        </p:nvGrpSpPr>
        <p:grpSpPr>
          <a:xfrm>
            <a:off x="9513331" y="1512726"/>
            <a:ext cx="1040149" cy="1403359"/>
            <a:chOff x="9486067" y="455426"/>
            <a:chExt cx="969646" cy="1216413"/>
          </a:xfrm>
        </p:grpSpPr>
        <p:cxnSp>
          <p:nvCxnSpPr>
            <p:cNvPr id="55" name="AutoShape 5"/>
            <p:cNvCxnSpPr>
              <a:cxnSpLocks noChangeShapeType="1"/>
              <a:stCxn id="14" idx="6"/>
              <a:endCxn id="153" idx="5"/>
            </p:cNvCxnSpPr>
            <p:nvPr/>
          </p:nvCxnSpPr>
          <p:spPr bwMode="auto">
            <a:xfrm flipH="1" flipV="1">
              <a:off x="9486067" y="455426"/>
              <a:ext cx="104206" cy="1216413"/>
            </a:xfrm>
            <a:prstGeom prst="curvedConnector4">
              <a:avLst>
                <a:gd name="adj1" fmla="val -204503"/>
                <a:gd name="adj2" fmla="val 97839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7" name="CasellaDiTesto 25"/>
            <p:cNvSpPr txBox="1">
              <a:spLocks noChangeArrowheads="1"/>
            </p:cNvSpPr>
            <p:nvPr/>
          </p:nvSpPr>
          <p:spPr bwMode="auto">
            <a:xfrm>
              <a:off x="9809382" y="787290"/>
              <a:ext cx="6463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FF0000"/>
                  </a:solidFill>
                </a:rPr>
                <a:t>0,P</a:t>
              </a:r>
            </a:p>
          </p:txBody>
        </p:sp>
      </p:grpSp>
      <p:grpSp>
        <p:nvGrpSpPr>
          <p:cNvPr id="78" name="Gruppo 3"/>
          <p:cNvGrpSpPr>
            <a:grpSpLocks/>
          </p:cNvGrpSpPr>
          <p:nvPr/>
        </p:nvGrpSpPr>
        <p:grpSpPr bwMode="auto">
          <a:xfrm>
            <a:off x="2023510" y="4210207"/>
            <a:ext cx="8972550" cy="2989228"/>
            <a:chOff x="-76826" y="696913"/>
            <a:chExt cx="8972339" cy="3255962"/>
          </a:xfrm>
        </p:grpSpPr>
        <p:sp>
          <p:nvSpPr>
            <p:cNvPr id="79" name="Text Box 3"/>
            <p:cNvSpPr txBox="1">
              <a:spLocks noChangeArrowheads="1"/>
            </p:cNvSpPr>
            <p:nvPr/>
          </p:nvSpPr>
          <p:spPr bwMode="auto">
            <a:xfrm>
              <a:off x="523875" y="696913"/>
              <a:ext cx="193675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/>
                <a:t>t</a:t>
              </a:r>
              <a:r>
                <a:rPr lang="en-US" altLang="it-IT" sz="1800" baseline="-25000"/>
                <a:t>0</a:t>
              </a:r>
            </a:p>
          </p:txBody>
        </p:sp>
        <p:sp>
          <p:nvSpPr>
            <p:cNvPr id="80" name="Text Box 4"/>
            <p:cNvSpPr txBox="1">
              <a:spLocks noChangeArrowheads="1"/>
            </p:cNvSpPr>
            <p:nvPr/>
          </p:nvSpPr>
          <p:spPr bwMode="auto">
            <a:xfrm>
              <a:off x="1246188" y="1069975"/>
              <a:ext cx="193675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2</a:t>
              </a:r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auto">
            <a:xfrm>
              <a:off x="742950" y="1069975"/>
              <a:ext cx="193675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1</a:t>
              </a: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auto">
            <a:xfrm>
              <a:off x="2760663" y="1069975"/>
              <a:ext cx="336550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5</a:t>
              </a:r>
            </a:p>
          </p:txBody>
        </p:sp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2255838" y="1069975"/>
              <a:ext cx="193675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4</a:t>
              </a:r>
            </a:p>
          </p:txBody>
        </p:sp>
        <p:sp>
          <p:nvSpPr>
            <p:cNvPr id="84" name="Text Box 8"/>
            <p:cNvSpPr txBox="1">
              <a:spLocks noChangeArrowheads="1"/>
            </p:cNvSpPr>
            <p:nvPr/>
          </p:nvSpPr>
          <p:spPr bwMode="auto">
            <a:xfrm>
              <a:off x="1793875" y="1069975"/>
              <a:ext cx="193675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3</a:t>
              </a:r>
            </a:p>
          </p:txBody>
        </p:sp>
        <p:sp>
          <p:nvSpPr>
            <p:cNvPr id="85" name="Text Box 26"/>
            <p:cNvSpPr txBox="1">
              <a:spLocks noChangeArrowheads="1"/>
            </p:cNvSpPr>
            <p:nvPr/>
          </p:nvSpPr>
          <p:spPr bwMode="auto">
            <a:xfrm>
              <a:off x="3197225" y="1069975"/>
              <a:ext cx="336550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6</a:t>
              </a:r>
            </a:p>
          </p:txBody>
        </p:sp>
        <p:sp>
          <p:nvSpPr>
            <p:cNvPr id="86" name="Line 19"/>
            <p:cNvSpPr>
              <a:spLocks noChangeShapeType="1"/>
            </p:cNvSpPr>
            <p:nvPr/>
          </p:nvSpPr>
          <p:spPr bwMode="auto">
            <a:xfrm flipH="1">
              <a:off x="587375" y="977900"/>
              <a:ext cx="0" cy="2974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7" name="Line 20"/>
            <p:cNvSpPr>
              <a:spLocks noChangeShapeType="1"/>
            </p:cNvSpPr>
            <p:nvPr/>
          </p:nvSpPr>
          <p:spPr bwMode="auto">
            <a:xfrm>
              <a:off x="1576388" y="971550"/>
              <a:ext cx="0" cy="2973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8" name="Line 21"/>
            <p:cNvSpPr>
              <a:spLocks noChangeShapeType="1"/>
            </p:cNvSpPr>
            <p:nvPr/>
          </p:nvSpPr>
          <p:spPr bwMode="auto">
            <a:xfrm flipH="1">
              <a:off x="2109788" y="971550"/>
              <a:ext cx="1587" cy="2973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9" name="Line 22"/>
            <p:cNvSpPr>
              <a:spLocks noChangeShapeType="1"/>
            </p:cNvSpPr>
            <p:nvPr/>
          </p:nvSpPr>
          <p:spPr bwMode="auto">
            <a:xfrm flipH="1">
              <a:off x="3097213" y="977900"/>
              <a:ext cx="12700" cy="2974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0" name="Line 23"/>
            <p:cNvSpPr>
              <a:spLocks noChangeShapeType="1"/>
            </p:cNvSpPr>
            <p:nvPr/>
          </p:nvSpPr>
          <p:spPr bwMode="auto">
            <a:xfrm flipH="1">
              <a:off x="1092200" y="977900"/>
              <a:ext cx="0" cy="2974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1" name="Line 24"/>
            <p:cNvSpPr>
              <a:spLocks noChangeShapeType="1"/>
            </p:cNvSpPr>
            <p:nvPr/>
          </p:nvSpPr>
          <p:spPr bwMode="auto">
            <a:xfrm flipH="1">
              <a:off x="2605088" y="977900"/>
              <a:ext cx="1587" cy="2974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" name="Line 25"/>
            <p:cNvSpPr>
              <a:spLocks noChangeShapeType="1"/>
            </p:cNvSpPr>
            <p:nvPr/>
          </p:nvSpPr>
          <p:spPr bwMode="auto">
            <a:xfrm flipH="1">
              <a:off x="3533775" y="992188"/>
              <a:ext cx="23813" cy="29606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3" name="Line 28"/>
            <p:cNvSpPr>
              <a:spLocks noChangeShapeType="1"/>
            </p:cNvSpPr>
            <p:nvPr/>
          </p:nvSpPr>
          <p:spPr bwMode="auto">
            <a:xfrm>
              <a:off x="4060825" y="1060450"/>
              <a:ext cx="1588" cy="2892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4" name="Line 29"/>
            <p:cNvSpPr>
              <a:spLocks noChangeShapeType="1"/>
            </p:cNvSpPr>
            <p:nvPr/>
          </p:nvSpPr>
          <p:spPr bwMode="auto">
            <a:xfrm flipH="1">
              <a:off x="4519613" y="1112838"/>
              <a:ext cx="30162" cy="2840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5" name="Text Box 36"/>
            <p:cNvSpPr txBox="1">
              <a:spLocks noChangeArrowheads="1"/>
            </p:cNvSpPr>
            <p:nvPr/>
          </p:nvSpPr>
          <p:spPr bwMode="auto">
            <a:xfrm>
              <a:off x="4191000" y="1069975"/>
              <a:ext cx="252413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8</a:t>
              </a:r>
            </a:p>
          </p:txBody>
        </p:sp>
        <p:sp>
          <p:nvSpPr>
            <p:cNvPr id="96" name="Text Box 37"/>
            <p:cNvSpPr txBox="1">
              <a:spLocks noChangeArrowheads="1"/>
            </p:cNvSpPr>
            <p:nvPr/>
          </p:nvSpPr>
          <p:spPr bwMode="auto">
            <a:xfrm>
              <a:off x="3703638" y="1069975"/>
              <a:ext cx="250825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7</a:t>
              </a:r>
            </a:p>
          </p:txBody>
        </p:sp>
        <p:sp>
          <p:nvSpPr>
            <p:cNvPr id="97" name="Text Box 3"/>
            <p:cNvSpPr txBox="1">
              <a:spLocks noChangeArrowheads="1"/>
            </p:cNvSpPr>
            <p:nvPr/>
          </p:nvSpPr>
          <p:spPr bwMode="auto">
            <a:xfrm>
              <a:off x="4649788" y="1069975"/>
              <a:ext cx="193675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9</a:t>
              </a:r>
            </a:p>
          </p:txBody>
        </p:sp>
        <p:sp>
          <p:nvSpPr>
            <p:cNvPr id="98" name="Text Box 4"/>
            <p:cNvSpPr txBox="1">
              <a:spLocks noChangeArrowheads="1"/>
            </p:cNvSpPr>
            <p:nvPr/>
          </p:nvSpPr>
          <p:spPr bwMode="auto">
            <a:xfrm>
              <a:off x="5573713" y="1069975"/>
              <a:ext cx="327025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11</a:t>
              </a:r>
            </a:p>
          </p:txBody>
        </p:sp>
        <p:sp>
          <p:nvSpPr>
            <p:cNvPr id="99" name="Text Box 5"/>
            <p:cNvSpPr txBox="1">
              <a:spLocks noChangeArrowheads="1"/>
            </p:cNvSpPr>
            <p:nvPr/>
          </p:nvSpPr>
          <p:spPr bwMode="auto">
            <a:xfrm>
              <a:off x="5070475" y="1069975"/>
              <a:ext cx="327025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10</a:t>
              </a:r>
            </a:p>
          </p:txBody>
        </p:sp>
        <p:sp>
          <p:nvSpPr>
            <p:cNvPr id="100" name="Text Box 6"/>
            <p:cNvSpPr txBox="1">
              <a:spLocks noChangeArrowheads="1"/>
            </p:cNvSpPr>
            <p:nvPr/>
          </p:nvSpPr>
          <p:spPr bwMode="auto">
            <a:xfrm>
              <a:off x="7088188" y="1069975"/>
              <a:ext cx="284162" cy="287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720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14</a:t>
              </a:r>
            </a:p>
          </p:txBody>
        </p:sp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6637338" y="1069975"/>
              <a:ext cx="327025" cy="287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720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13</a:t>
              </a:r>
            </a:p>
          </p:txBody>
        </p:sp>
        <p:sp>
          <p:nvSpPr>
            <p:cNvPr id="102" name="Text Box 8"/>
            <p:cNvSpPr txBox="1">
              <a:spLocks noChangeArrowheads="1"/>
            </p:cNvSpPr>
            <p:nvPr/>
          </p:nvSpPr>
          <p:spPr bwMode="auto">
            <a:xfrm>
              <a:off x="6121400" y="1069975"/>
              <a:ext cx="327025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12</a:t>
              </a:r>
            </a:p>
          </p:txBody>
        </p:sp>
        <p:sp>
          <p:nvSpPr>
            <p:cNvPr id="103" name="Text Box 26"/>
            <p:cNvSpPr txBox="1">
              <a:spLocks noChangeArrowheads="1"/>
            </p:cNvSpPr>
            <p:nvPr/>
          </p:nvSpPr>
          <p:spPr bwMode="auto">
            <a:xfrm>
              <a:off x="7470169" y="1069975"/>
              <a:ext cx="284163" cy="287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720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15</a:t>
              </a:r>
            </a:p>
          </p:txBody>
        </p:sp>
        <p:sp>
          <p:nvSpPr>
            <p:cNvPr id="104" name="Line 19"/>
            <p:cNvSpPr>
              <a:spLocks noChangeShapeType="1"/>
            </p:cNvSpPr>
            <p:nvPr/>
          </p:nvSpPr>
          <p:spPr bwMode="auto">
            <a:xfrm flipH="1">
              <a:off x="4997450" y="965200"/>
              <a:ext cx="14288" cy="2987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5" name="Line 20"/>
            <p:cNvSpPr>
              <a:spLocks noChangeShapeType="1"/>
            </p:cNvSpPr>
            <p:nvPr/>
          </p:nvSpPr>
          <p:spPr bwMode="auto">
            <a:xfrm flipH="1">
              <a:off x="6040438" y="923131"/>
              <a:ext cx="1588" cy="2901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6" name="Line 21"/>
            <p:cNvSpPr>
              <a:spLocks noChangeShapeType="1"/>
            </p:cNvSpPr>
            <p:nvPr/>
          </p:nvSpPr>
          <p:spPr bwMode="auto">
            <a:xfrm>
              <a:off x="6511574" y="965200"/>
              <a:ext cx="14288" cy="2901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7" name="Line 22"/>
            <p:cNvSpPr>
              <a:spLocks noChangeShapeType="1"/>
            </p:cNvSpPr>
            <p:nvPr/>
          </p:nvSpPr>
          <p:spPr bwMode="auto">
            <a:xfrm>
              <a:off x="7378883" y="970420"/>
              <a:ext cx="11113" cy="2874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8" name="Line 23"/>
            <p:cNvSpPr>
              <a:spLocks noChangeShapeType="1"/>
            </p:cNvSpPr>
            <p:nvPr/>
          </p:nvSpPr>
          <p:spPr bwMode="auto">
            <a:xfrm flipH="1">
              <a:off x="5494338" y="958850"/>
              <a:ext cx="0" cy="2987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9" name="Line 24"/>
            <p:cNvSpPr>
              <a:spLocks noChangeShapeType="1"/>
            </p:cNvSpPr>
            <p:nvPr/>
          </p:nvSpPr>
          <p:spPr bwMode="auto">
            <a:xfrm flipH="1">
              <a:off x="6947681" y="922097"/>
              <a:ext cx="0" cy="2830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0" name="Line 25"/>
            <p:cNvSpPr>
              <a:spLocks noChangeShapeType="1"/>
            </p:cNvSpPr>
            <p:nvPr/>
          </p:nvSpPr>
          <p:spPr bwMode="auto">
            <a:xfrm>
              <a:off x="7783513" y="900112"/>
              <a:ext cx="25400" cy="2967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1" name="Line 28"/>
            <p:cNvSpPr>
              <a:spLocks noChangeShapeType="1"/>
            </p:cNvSpPr>
            <p:nvPr/>
          </p:nvSpPr>
          <p:spPr bwMode="auto">
            <a:xfrm>
              <a:off x="8216884" y="977900"/>
              <a:ext cx="9525" cy="2897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" name="Text Box 37"/>
            <p:cNvSpPr txBox="1">
              <a:spLocks noChangeArrowheads="1"/>
            </p:cNvSpPr>
            <p:nvPr/>
          </p:nvSpPr>
          <p:spPr bwMode="auto">
            <a:xfrm>
              <a:off x="7906545" y="1069975"/>
              <a:ext cx="411162" cy="287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720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16</a:t>
              </a:r>
            </a:p>
          </p:txBody>
        </p:sp>
        <p:sp>
          <p:nvSpPr>
            <p:cNvPr id="113" name="Text Box 8"/>
            <p:cNvSpPr txBox="1">
              <a:spLocks noChangeArrowheads="1"/>
            </p:cNvSpPr>
            <p:nvPr/>
          </p:nvSpPr>
          <p:spPr bwMode="auto">
            <a:xfrm>
              <a:off x="-76826" y="1060450"/>
              <a:ext cx="704515" cy="2278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 b="1" dirty="0"/>
                <a:t>Clock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it-IT" sz="1600" b="1" dirty="0"/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 b="1" dirty="0"/>
                <a:t>X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it-IT" sz="1600" b="1" dirty="0"/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 b="1" dirty="0"/>
                <a:t>SP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it-IT" sz="1600" b="1" dirty="0"/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 b="1" dirty="0"/>
                <a:t>SF</a:t>
              </a:r>
              <a:endParaRPr lang="en-US" altLang="it-IT" sz="1600" b="1" baseline="-25000" dirty="0"/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it-IT" sz="1600" b="1" dirty="0"/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 b="1" dirty="0"/>
                <a:t>Z</a:t>
              </a:r>
            </a:p>
          </p:txBody>
        </p:sp>
        <p:sp>
          <p:nvSpPr>
            <p:cNvPr id="114" name="Text Box 37"/>
            <p:cNvSpPr txBox="1">
              <a:spLocks noChangeArrowheads="1"/>
            </p:cNvSpPr>
            <p:nvPr/>
          </p:nvSpPr>
          <p:spPr bwMode="auto">
            <a:xfrm>
              <a:off x="8334376" y="1068388"/>
              <a:ext cx="411162" cy="28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720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17</a:t>
              </a:r>
            </a:p>
          </p:txBody>
        </p:sp>
        <p:sp>
          <p:nvSpPr>
            <p:cNvPr id="115" name="Line 28"/>
            <p:cNvSpPr>
              <a:spLocks noChangeShapeType="1"/>
            </p:cNvSpPr>
            <p:nvPr/>
          </p:nvSpPr>
          <p:spPr bwMode="auto">
            <a:xfrm>
              <a:off x="8640765" y="774700"/>
              <a:ext cx="1587" cy="3170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6" name="Line 11"/>
            <p:cNvSpPr>
              <a:spLocks noChangeShapeType="1"/>
            </p:cNvSpPr>
            <p:nvPr/>
          </p:nvSpPr>
          <p:spPr bwMode="auto">
            <a:xfrm>
              <a:off x="552282" y="1824038"/>
              <a:ext cx="57500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" name="Line 12"/>
            <p:cNvSpPr>
              <a:spLocks noChangeShapeType="1"/>
            </p:cNvSpPr>
            <p:nvPr/>
          </p:nvSpPr>
          <p:spPr bwMode="auto">
            <a:xfrm>
              <a:off x="1684338" y="1536731"/>
              <a:ext cx="4635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8" name="Line 13"/>
            <p:cNvSpPr>
              <a:spLocks noChangeShapeType="1"/>
            </p:cNvSpPr>
            <p:nvPr/>
          </p:nvSpPr>
          <p:spPr bwMode="auto">
            <a:xfrm>
              <a:off x="1184296" y="1536731"/>
              <a:ext cx="5461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9" name="Line 14"/>
            <p:cNvSpPr>
              <a:spLocks noChangeShapeType="1"/>
            </p:cNvSpPr>
            <p:nvPr/>
          </p:nvSpPr>
          <p:spPr bwMode="auto">
            <a:xfrm flipV="1">
              <a:off x="2163150" y="1823811"/>
              <a:ext cx="1433515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120" name="AutoShape 16"/>
            <p:cNvCxnSpPr>
              <a:cxnSpLocks noChangeShapeType="1"/>
              <a:stCxn id="118" idx="0"/>
              <a:endCxn id="116" idx="1"/>
            </p:cNvCxnSpPr>
            <p:nvPr/>
          </p:nvCxnSpPr>
          <p:spPr bwMode="auto">
            <a:xfrm>
              <a:off x="1092200" y="1813112"/>
              <a:ext cx="35092" cy="1092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AutoShape 17"/>
            <p:cNvCxnSpPr>
              <a:cxnSpLocks noChangeShapeType="1"/>
            </p:cNvCxnSpPr>
            <p:nvPr/>
          </p:nvCxnSpPr>
          <p:spPr bwMode="auto">
            <a:xfrm flipV="1">
              <a:off x="1138258" y="1536731"/>
              <a:ext cx="46038" cy="27638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AutoShape 18"/>
            <p:cNvCxnSpPr>
              <a:cxnSpLocks noChangeShapeType="1"/>
              <a:stCxn id="119" idx="0"/>
              <a:endCxn id="117" idx="1"/>
            </p:cNvCxnSpPr>
            <p:nvPr/>
          </p:nvCxnSpPr>
          <p:spPr bwMode="auto">
            <a:xfrm flipH="1" flipV="1">
              <a:off x="2147888" y="1536732"/>
              <a:ext cx="15263" cy="28730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" name="Line 34"/>
            <p:cNvSpPr>
              <a:spLocks noChangeShapeType="1"/>
            </p:cNvSpPr>
            <p:nvPr/>
          </p:nvSpPr>
          <p:spPr bwMode="auto">
            <a:xfrm flipH="1">
              <a:off x="3595687" y="1492250"/>
              <a:ext cx="7938" cy="27141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" name="Line 30"/>
            <p:cNvSpPr>
              <a:spLocks noChangeShapeType="1"/>
            </p:cNvSpPr>
            <p:nvPr/>
          </p:nvSpPr>
          <p:spPr bwMode="auto">
            <a:xfrm flipV="1">
              <a:off x="4573587" y="1824038"/>
              <a:ext cx="9445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125" name="Connettore 1 129"/>
            <p:cNvCxnSpPr/>
            <p:nvPr/>
          </p:nvCxnSpPr>
          <p:spPr bwMode="auto">
            <a:xfrm>
              <a:off x="4569678" y="1492250"/>
              <a:ext cx="0" cy="3111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Line 13"/>
            <p:cNvSpPr>
              <a:spLocks noChangeShapeType="1"/>
            </p:cNvSpPr>
            <p:nvPr/>
          </p:nvSpPr>
          <p:spPr bwMode="auto">
            <a:xfrm flipV="1">
              <a:off x="3603626" y="1492248"/>
              <a:ext cx="969961" cy="29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7" name="CasellaDiTesto 1"/>
            <p:cNvSpPr txBox="1">
              <a:spLocks noChangeArrowheads="1"/>
            </p:cNvSpPr>
            <p:nvPr/>
          </p:nvSpPr>
          <p:spPr bwMode="auto">
            <a:xfrm>
              <a:off x="554299" y="2057162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00</a:t>
              </a:r>
            </a:p>
          </p:txBody>
        </p:sp>
        <p:sp>
          <p:nvSpPr>
            <p:cNvPr id="128" name="Line 30"/>
            <p:cNvSpPr>
              <a:spLocks noChangeShapeType="1"/>
            </p:cNvSpPr>
            <p:nvPr/>
          </p:nvSpPr>
          <p:spPr bwMode="auto">
            <a:xfrm>
              <a:off x="6555460" y="1763668"/>
              <a:ext cx="415452" cy="68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9" name="Line 13"/>
            <p:cNvSpPr>
              <a:spLocks noChangeShapeType="1"/>
            </p:cNvSpPr>
            <p:nvPr/>
          </p:nvSpPr>
          <p:spPr bwMode="auto">
            <a:xfrm flipV="1">
              <a:off x="5562080" y="1492247"/>
              <a:ext cx="987945" cy="29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0" name="Line 30"/>
            <p:cNvSpPr>
              <a:spLocks noChangeShapeType="1"/>
            </p:cNvSpPr>
            <p:nvPr/>
          </p:nvSpPr>
          <p:spPr bwMode="auto">
            <a:xfrm>
              <a:off x="6993376" y="1478626"/>
              <a:ext cx="396438" cy="66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1" name="Line 13"/>
            <p:cNvSpPr>
              <a:spLocks noChangeShapeType="1"/>
            </p:cNvSpPr>
            <p:nvPr/>
          </p:nvSpPr>
          <p:spPr bwMode="auto">
            <a:xfrm>
              <a:off x="7415515" y="1770479"/>
              <a:ext cx="1479998" cy="69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2" name="Line 34"/>
            <p:cNvSpPr>
              <a:spLocks noChangeShapeType="1"/>
            </p:cNvSpPr>
            <p:nvPr/>
          </p:nvSpPr>
          <p:spPr bwMode="auto">
            <a:xfrm flipH="1">
              <a:off x="5518148" y="1478626"/>
              <a:ext cx="34284" cy="34541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133" name="AutoShape 18"/>
            <p:cNvCxnSpPr>
              <a:cxnSpLocks noChangeShapeType="1"/>
            </p:cNvCxnSpPr>
            <p:nvPr/>
          </p:nvCxnSpPr>
          <p:spPr bwMode="auto">
            <a:xfrm flipH="1" flipV="1">
              <a:off x="6545439" y="1492247"/>
              <a:ext cx="15872" cy="2714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4" name="Line 34"/>
            <p:cNvSpPr>
              <a:spLocks noChangeShapeType="1"/>
            </p:cNvSpPr>
            <p:nvPr/>
          </p:nvSpPr>
          <p:spPr bwMode="auto">
            <a:xfrm flipH="1">
              <a:off x="6964354" y="1485436"/>
              <a:ext cx="32547" cy="28504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135" name="AutoShape 18"/>
            <p:cNvCxnSpPr>
              <a:cxnSpLocks noChangeShapeType="1"/>
            </p:cNvCxnSpPr>
            <p:nvPr/>
          </p:nvCxnSpPr>
          <p:spPr bwMode="auto">
            <a:xfrm flipH="1" flipV="1">
              <a:off x="7399643" y="1488074"/>
              <a:ext cx="15872" cy="2714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8" name="CasellaDiTesto 1"/>
            <p:cNvSpPr txBox="1">
              <a:spLocks noChangeArrowheads="1"/>
            </p:cNvSpPr>
            <p:nvPr/>
          </p:nvSpPr>
          <p:spPr bwMode="auto">
            <a:xfrm>
              <a:off x="5581873" y="3089892"/>
              <a:ext cx="312899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39" name="CasellaDiTesto 1"/>
            <p:cNvSpPr txBox="1">
              <a:spLocks noChangeArrowheads="1"/>
            </p:cNvSpPr>
            <p:nvPr/>
          </p:nvSpPr>
          <p:spPr bwMode="auto">
            <a:xfrm>
              <a:off x="6620192" y="3057661"/>
              <a:ext cx="312899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1</a:t>
              </a:r>
            </a:p>
          </p:txBody>
        </p:sp>
        <p:sp>
          <p:nvSpPr>
            <p:cNvPr id="136" name="CasellaDiTesto 1"/>
            <p:cNvSpPr txBox="1">
              <a:spLocks noChangeArrowheads="1"/>
            </p:cNvSpPr>
            <p:nvPr/>
          </p:nvSpPr>
          <p:spPr bwMode="auto">
            <a:xfrm>
              <a:off x="4618858" y="3089892"/>
              <a:ext cx="312899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1</a:t>
              </a:r>
            </a:p>
          </p:txBody>
        </p:sp>
        <p:sp>
          <p:nvSpPr>
            <p:cNvPr id="137" name="CasellaDiTesto 1"/>
            <p:cNvSpPr txBox="1">
              <a:spLocks noChangeArrowheads="1"/>
            </p:cNvSpPr>
            <p:nvPr/>
          </p:nvSpPr>
          <p:spPr bwMode="auto">
            <a:xfrm>
              <a:off x="2156372" y="3097836"/>
              <a:ext cx="312899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1</a:t>
              </a:r>
            </a:p>
          </p:txBody>
        </p:sp>
      </p:grpSp>
      <p:sp>
        <p:nvSpPr>
          <p:cNvPr id="148" name="CasellaDiTesto 147"/>
          <p:cNvSpPr txBox="1"/>
          <p:nvPr/>
        </p:nvSpPr>
        <p:spPr>
          <a:xfrm>
            <a:off x="137375" y="4418945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X=0 per t&lt;t0</a:t>
            </a:r>
          </a:p>
        </p:txBody>
      </p:sp>
      <p:grpSp>
        <p:nvGrpSpPr>
          <p:cNvPr id="171" name="Gruppo 170"/>
          <p:cNvGrpSpPr/>
          <p:nvPr/>
        </p:nvGrpSpPr>
        <p:grpSpPr>
          <a:xfrm>
            <a:off x="7894309" y="1621963"/>
            <a:ext cx="1619016" cy="1059552"/>
            <a:chOff x="7894309" y="1621963"/>
            <a:chExt cx="1619016" cy="1059552"/>
          </a:xfrm>
        </p:grpSpPr>
        <p:cxnSp>
          <p:nvCxnSpPr>
            <p:cNvPr id="151" name="AutoShape 5"/>
            <p:cNvCxnSpPr>
              <a:cxnSpLocks noChangeShapeType="1"/>
              <a:stCxn id="153" idx="4"/>
              <a:endCxn id="6" idx="7"/>
            </p:cNvCxnSpPr>
            <p:nvPr/>
          </p:nvCxnSpPr>
          <p:spPr bwMode="auto">
            <a:xfrm rot="5400000">
              <a:off x="8039107" y="1477165"/>
              <a:ext cx="1059552" cy="134914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2" name="CasellaDiTesto 25"/>
            <p:cNvSpPr txBox="1">
              <a:spLocks noChangeArrowheads="1"/>
            </p:cNvSpPr>
            <p:nvPr/>
          </p:nvSpPr>
          <p:spPr bwMode="auto">
            <a:xfrm>
              <a:off x="9008058" y="1885373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1,0</a:t>
              </a:r>
            </a:p>
          </p:txBody>
        </p:sp>
      </p:grpSp>
      <p:grpSp>
        <p:nvGrpSpPr>
          <p:cNvPr id="166" name="Gruppo 165"/>
          <p:cNvGrpSpPr/>
          <p:nvPr/>
        </p:nvGrpSpPr>
        <p:grpSpPr>
          <a:xfrm>
            <a:off x="8861806" y="876049"/>
            <a:ext cx="2133881" cy="1584013"/>
            <a:chOff x="8861806" y="876049"/>
            <a:chExt cx="2133881" cy="1584013"/>
          </a:xfrm>
        </p:grpSpPr>
        <p:cxnSp>
          <p:nvCxnSpPr>
            <p:cNvPr id="17" name="AutoShape 5"/>
            <p:cNvCxnSpPr>
              <a:cxnSpLocks noChangeShapeType="1"/>
              <a:stCxn id="38" idx="0"/>
              <a:endCxn id="153" idx="6"/>
            </p:cNvCxnSpPr>
            <p:nvPr/>
          </p:nvCxnSpPr>
          <p:spPr bwMode="auto">
            <a:xfrm rot="16200000" flipV="1">
              <a:off x="9704870" y="1169244"/>
              <a:ext cx="1211056" cy="1370579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CasellaDiTesto 25"/>
            <p:cNvSpPr txBox="1">
              <a:spLocks noChangeArrowheads="1"/>
            </p:cNvSpPr>
            <p:nvPr/>
          </p:nvSpPr>
          <p:spPr bwMode="auto">
            <a:xfrm>
              <a:off x="10456008" y="1249005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0,0</a:t>
              </a:r>
            </a:p>
          </p:txBody>
        </p:sp>
        <p:sp>
          <p:nvSpPr>
            <p:cNvPr id="153" name="Oval 3"/>
            <p:cNvSpPr>
              <a:spLocks noChangeArrowheads="1"/>
            </p:cNvSpPr>
            <p:nvPr/>
          </p:nvSpPr>
          <p:spPr bwMode="auto">
            <a:xfrm>
              <a:off x="8861806" y="876049"/>
              <a:ext cx="763302" cy="74591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F</a:t>
              </a:r>
            </a:p>
          </p:txBody>
        </p:sp>
      </p:grpSp>
      <p:grpSp>
        <p:nvGrpSpPr>
          <p:cNvPr id="169" name="Gruppo 168"/>
          <p:cNvGrpSpPr/>
          <p:nvPr/>
        </p:nvGrpSpPr>
        <p:grpSpPr>
          <a:xfrm>
            <a:off x="7399634" y="293158"/>
            <a:ext cx="1843823" cy="1337300"/>
            <a:chOff x="7399634" y="293158"/>
            <a:chExt cx="1843823" cy="1337300"/>
          </a:xfrm>
        </p:grpSpPr>
        <p:grpSp>
          <p:nvGrpSpPr>
            <p:cNvPr id="167" name="Gruppo 166"/>
            <p:cNvGrpSpPr/>
            <p:nvPr/>
          </p:nvGrpSpPr>
          <p:grpSpPr>
            <a:xfrm>
              <a:off x="7399634" y="876049"/>
              <a:ext cx="1843823" cy="754409"/>
              <a:chOff x="7399634" y="876049"/>
              <a:chExt cx="1843823" cy="754409"/>
            </a:xfrm>
          </p:grpSpPr>
          <p:sp>
            <p:nvSpPr>
              <p:cNvPr id="150" name="Oval 3"/>
              <p:cNvSpPr>
                <a:spLocks noChangeArrowheads="1"/>
              </p:cNvSpPr>
              <p:nvPr/>
            </p:nvSpPr>
            <p:spPr bwMode="auto">
              <a:xfrm>
                <a:off x="7399634" y="884544"/>
                <a:ext cx="763302" cy="74591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800" dirty="0"/>
                  <a:t>E</a:t>
                </a:r>
              </a:p>
            </p:txBody>
          </p:sp>
          <p:cxnSp>
            <p:nvCxnSpPr>
              <p:cNvPr id="154" name="AutoShape 5"/>
              <p:cNvCxnSpPr>
                <a:cxnSpLocks noChangeShapeType="1"/>
                <a:stCxn id="153" idx="0"/>
                <a:endCxn id="150" idx="7"/>
              </p:cNvCxnSpPr>
              <p:nvPr/>
            </p:nvCxnSpPr>
            <p:spPr bwMode="auto">
              <a:xfrm rot="16200000" flipH="1" flipV="1">
                <a:off x="8588439" y="338763"/>
                <a:ext cx="117732" cy="1192304"/>
              </a:xfrm>
              <a:prstGeom prst="curvedConnector3">
                <a:avLst>
                  <a:gd name="adj1" fmla="val -19417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55" name="CasellaDiTesto 25"/>
            <p:cNvSpPr txBox="1">
              <a:spLocks noChangeArrowheads="1"/>
            </p:cNvSpPr>
            <p:nvPr/>
          </p:nvSpPr>
          <p:spPr bwMode="auto">
            <a:xfrm>
              <a:off x="8306749" y="293158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0,0</a:t>
              </a:r>
            </a:p>
          </p:txBody>
        </p:sp>
      </p:grpSp>
      <p:grpSp>
        <p:nvGrpSpPr>
          <p:cNvPr id="168" name="Gruppo 167"/>
          <p:cNvGrpSpPr/>
          <p:nvPr/>
        </p:nvGrpSpPr>
        <p:grpSpPr>
          <a:xfrm>
            <a:off x="5619936" y="1176717"/>
            <a:ext cx="1779699" cy="1504798"/>
            <a:chOff x="5619936" y="1176717"/>
            <a:chExt cx="1779699" cy="1504798"/>
          </a:xfrm>
        </p:grpSpPr>
        <p:cxnSp>
          <p:nvCxnSpPr>
            <p:cNvPr id="158" name="AutoShape 5"/>
            <p:cNvCxnSpPr>
              <a:cxnSpLocks noChangeShapeType="1"/>
              <a:stCxn id="150" idx="2"/>
              <a:endCxn id="5" idx="1"/>
            </p:cNvCxnSpPr>
            <p:nvPr/>
          </p:nvCxnSpPr>
          <p:spPr bwMode="auto">
            <a:xfrm rot="10800000" flipV="1">
              <a:off x="5619936" y="1257501"/>
              <a:ext cx="1779699" cy="142401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9" name="CasellaDiTesto 25"/>
            <p:cNvSpPr txBox="1">
              <a:spLocks noChangeArrowheads="1"/>
            </p:cNvSpPr>
            <p:nvPr/>
          </p:nvSpPr>
          <p:spPr bwMode="auto">
            <a:xfrm>
              <a:off x="5967686" y="1176717"/>
              <a:ext cx="5052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0,0</a:t>
              </a:r>
            </a:p>
          </p:txBody>
        </p:sp>
      </p:grpSp>
      <p:grpSp>
        <p:nvGrpSpPr>
          <p:cNvPr id="170" name="Gruppo 169"/>
          <p:cNvGrpSpPr/>
          <p:nvPr/>
        </p:nvGrpSpPr>
        <p:grpSpPr>
          <a:xfrm>
            <a:off x="7112825" y="1630457"/>
            <a:ext cx="668461" cy="1051057"/>
            <a:chOff x="7150318" y="1729837"/>
            <a:chExt cx="668461" cy="1051057"/>
          </a:xfrm>
        </p:grpSpPr>
        <p:cxnSp>
          <p:nvCxnSpPr>
            <p:cNvPr id="160" name="AutoShape 5"/>
            <p:cNvCxnSpPr>
              <a:cxnSpLocks noChangeShapeType="1"/>
              <a:stCxn id="150" idx="4"/>
              <a:endCxn id="6" idx="1"/>
            </p:cNvCxnSpPr>
            <p:nvPr/>
          </p:nvCxnSpPr>
          <p:spPr bwMode="auto">
            <a:xfrm rot="5400000">
              <a:off x="7079894" y="2042010"/>
              <a:ext cx="1051057" cy="426712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" name="CasellaDiTesto 25"/>
            <p:cNvSpPr txBox="1">
              <a:spLocks noChangeArrowheads="1"/>
            </p:cNvSpPr>
            <p:nvPr/>
          </p:nvSpPr>
          <p:spPr bwMode="auto">
            <a:xfrm>
              <a:off x="7150318" y="1762725"/>
              <a:ext cx="66396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FF0000"/>
                  </a:solidFill>
                </a:rPr>
                <a:t>1,N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169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0470" y="59377"/>
            <a:ext cx="4347820" cy="2191676"/>
          </a:xfrm>
        </p:spPr>
        <p:txBody>
          <a:bodyPr>
            <a:noAutofit/>
          </a:bodyPr>
          <a:lstStyle/>
          <a:p>
            <a:r>
              <a:rPr lang="it-IT" sz="3200" dirty="0"/>
              <a:t>Riconoscitore di impulsi positivi della durata di due periodi di clock con </a:t>
            </a:r>
            <a:r>
              <a:rPr lang="it-IT" sz="3200" b="1" dirty="0">
                <a:solidFill>
                  <a:srgbClr val="3366FF"/>
                </a:solidFill>
              </a:rPr>
              <a:t>MOORE</a:t>
            </a:r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5726501" y="1136562"/>
            <a:ext cx="763302" cy="74591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/>
              <a:t>A,0</a:t>
            </a:r>
          </a:p>
        </p:txBody>
      </p:sp>
      <p:grpSp>
        <p:nvGrpSpPr>
          <p:cNvPr id="140" name="Gruppo 139"/>
          <p:cNvGrpSpPr/>
          <p:nvPr/>
        </p:nvGrpSpPr>
        <p:grpSpPr>
          <a:xfrm>
            <a:off x="5578843" y="626445"/>
            <a:ext cx="532323" cy="895398"/>
            <a:chOff x="5558237" y="604406"/>
            <a:chExt cx="532323" cy="895398"/>
          </a:xfrm>
        </p:grpSpPr>
        <p:cxnSp>
          <p:nvCxnSpPr>
            <p:cNvPr id="18" name="AutoShape 5"/>
            <p:cNvCxnSpPr>
              <a:cxnSpLocks noChangeShapeType="1"/>
            </p:cNvCxnSpPr>
            <p:nvPr/>
          </p:nvCxnSpPr>
          <p:spPr bwMode="auto">
            <a:xfrm rot="10800000" flipH="1">
              <a:off x="5709674" y="1126099"/>
              <a:ext cx="380886" cy="373705"/>
            </a:xfrm>
            <a:prstGeom prst="curvedConnector4">
              <a:avLst>
                <a:gd name="adj1" fmla="val -57713"/>
                <a:gd name="adj2" fmla="val 15771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CasellaDiTesto 25"/>
            <p:cNvSpPr txBox="1">
              <a:spLocks noChangeArrowheads="1"/>
            </p:cNvSpPr>
            <p:nvPr/>
          </p:nvSpPr>
          <p:spPr bwMode="auto">
            <a:xfrm>
              <a:off x="5558237" y="60440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</a:t>
              </a:r>
            </a:p>
          </p:txBody>
        </p:sp>
      </p:grpSp>
      <p:grpSp>
        <p:nvGrpSpPr>
          <p:cNvPr id="146" name="Gruppo 145"/>
          <p:cNvGrpSpPr/>
          <p:nvPr/>
        </p:nvGrpSpPr>
        <p:grpSpPr>
          <a:xfrm>
            <a:off x="11214036" y="536941"/>
            <a:ext cx="571286" cy="596641"/>
            <a:chOff x="11214036" y="536941"/>
            <a:chExt cx="571286" cy="596641"/>
          </a:xfrm>
        </p:grpSpPr>
        <p:cxnSp>
          <p:nvCxnSpPr>
            <p:cNvPr id="24" name="AutoShape 5"/>
            <p:cNvCxnSpPr>
              <a:cxnSpLocks noChangeShapeType="1"/>
              <a:stCxn id="38" idx="0"/>
              <a:endCxn id="38" idx="7"/>
            </p:cNvCxnSpPr>
            <p:nvPr/>
          </p:nvCxnSpPr>
          <p:spPr bwMode="auto">
            <a:xfrm rot="16200000" flipH="1">
              <a:off x="11294351" y="944030"/>
              <a:ext cx="109237" cy="269868"/>
            </a:xfrm>
            <a:prstGeom prst="curvedConnector3">
              <a:avLst>
                <a:gd name="adj1" fmla="val -43314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CasellaDiTesto 24"/>
            <p:cNvSpPr txBox="1">
              <a:spLocks noChangeArrowheads="1"/>
            </p:cNvSpPr>
            <p:nvPr/>
          </p:nvSpPr>
          <p:spPr bwMode="auto">
            <a:xfrm>
              <a:off x="11472416" y="536941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1</a:t>
              </a:r>
            </a:p>
          </p:txBody>
        </p:sp>
      </p:grpSp>
      <p:grpSp>
        <p:nvGrpSpPr>
          <p:cNvPr id="147" name="Gruppo 146"/>
          <p:cNvGrpSpPr/>
          <p:nvPr/>
        </p:nvGrpSpPr>
        <p:grpSpPr>
          <a:xfrm>
            <a:off x="5838285" y="1770259"/>
            <a:ext cx="5375752" cy="850126"/>
            <a:chOff x="5838285" y="1770259"/>
            <a:chExt cx="5375752" cy="850126"/>
          </a:xfrm>
        </p:grpSpPr>
        <p:cxnSp>
          <p:nvCxnSpPr>
            <p:cNvPr id="17" name="AutoShape 5"/>
            <p:cNvCxnSpPr>
              <a:cxnSpLocks noChangeShapeType="1"/>
              <a:stCxn id="38" idx="4"/>
              <a:endCxn id="5" idx="3"/>
            </p:cNvCxnSpPr>
            <p:nvPr/>
          </p:nvCxnSpPr>
          <p:spPr bwMode="auto">
            <a:xfrm rot="5400000">
              <a:off x="8524671" y="-916127"/>
              <a:ext cx="2979" cy="5375752"/>
            </a:xfrm>
            <a:prstGeom prst="curvedConnector3">
              <a:avLst>
                <a:gd name="adj1" fmla="val 5319986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CasellaDiTesto 25"/>
            <p:cNvSpPr txBox="1">
              <a:spLocks noChangeArrowheads="1"/>
            </p:cNvSpPr>
            <p:nvPr/>
          </p:nvSpPr>
          <p:spPr bwMode="auto">
            <a:xfrm>
              <a:off x="10504530" y="2251053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</a:t>
              </a:r>
            </a:p>
          </p:txBody>
        </p:sp>
      </p:grpSp>
      <p:grpSp>
        <p:nvGrpSpPr>
          <p:cNvPr id="144" name="Gruppo 143"/>
          <p:cNvGrpSpPr/>
          <p:nvPr/>
        </p:nvGrpSpPr>
        <p:grpSpPr>
          <a:xfrm>
            <a:off x="8224441" y="1054218"/>
            <a:ext cx="1619016" cy="799108"/>
            <a:chOff x="8224441" y="1054218"/>
            <a:chExt cx="1619016" cy="799108"/>
          </a:xfrm>
        </p:grpSpPr>
        <p:grpSp>
          <p:nvGrpSpPr>
            <p:cNvPr id="143" name="Gruppo 142"/>
            <p:cNvGrpSpPr/>
            <p:nvPr/>
          </p:nvGrpSpPr>
          <p:grpSpPr>
            <a:xfrm>
              <a:off x="8224441" y="1107412"/>
              <a:ext cx="1619016" cy="745914"/>
              <a:chOff x="8224441" y="1107412"/>
              <a:chExt cx="1619016" cy="745914"/>
            </a:xfrm>
          </p:grpSpPr>
          <p:sp>
            <p:nvSpPr>
              <p:cNvPr id="14" name="Oval 3"/>
              <p:cNvSpPr>
                <a:spLocks noChangeArrowheads="1"/>
              </p:cNvSpPr>
              <p:nvPr/>
            </p:nvSpPr>
            <p:spPr bwMode="auto">
              <a:xfrm>
                <a:off x="9080155" y="1107412"/>
                <a:ext cx="763302" cy="74591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800" dirty="0"/>
                  <a:t>C,0</a:t>
                </a:r>
              </a:p>
            </p:txBody>
          </p:sp>
          <p:cxnSp>
            <p:nvCxnSpPr>
              <p:cNvPr id="31" name="Connettore 2 30"/>
              <p:cNvCxnSpPr>
                <a:stCxn id="6" idx="6"/>
                <a:endCxn id="14" idx="2"/>
              </p:cNvCxnSpPr>
              <p:nvPr/>
            </p:nvCxnSpPr>
            <p:spPr>
              <a:xfrm flipV="1">
                <a:off x="8224441" y="1480369"/>
                <a:ext cx="855714" cy="2915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CasellaDiTesto 25"/>
            <p:cNvSpPr txBox="1">
              <a:spLocks noChangeArrowheads="1"/>
            </p:cNvSpPr>
            <p:nvPr/>
          </p:nvSpPr>
          <p:spPr bwMode="auto">
            <a:xfrm>
              <a:off x="8393214" y="1054218"/>
              <a:ext cx="3561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dirty="0"/>
                <a:t>1</a:t>
              </a:r>
              <a:endParaRPr lang="it-IT" altLang="it-IT" sz="2400" b="1" dirty="0"/>
            </a:p>
          </p:txBody>
        </p:sp>
      </p:grpSp>
      <p:sp>
        <p:nvSpPr>
          <p:cNvPr id="36" name="CasellaDiTesto 25"/>
          <p:cNvSpPr txBox="1">
            <a:spLocks noChangeArrowheads="1"/>
          </p:cNvSpPr>
          <p:nvPr/>
        </p:nvSpPr>
        <p:spPr bwMode="auto">
          <a:xfrm>
            <a:off x="5584509" y="228728"/>
            <a:ext cx="5346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 err="1"/>
              <a:t>x,z</a:t>
            </a:r>
            <a:endParaRPr lang="it-IT" altLang="it-IT" sz="1800" dirty="0"/>
          </a:p>
        </p:txBody>
      </p:sp>
      <p:grpSp>
        <p:nvGrpSpPr>
          <p:cNvPr id="141" name="Gruppo 140"/>
          <p:cNvGrpSpPr/>
          <p:nvPr/>
        </p:nvGrpSpPr>
        <p:grpSpPr>
          <a:xfrm>
            <a:off x="6378138" y="655014"/>
            <a:ext cx="1846303" cy="1227462"/>
            <a:chOff x="6378138" y="655014"/>
            <a:chExt cx="1846303" cy="1227462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7461139" y="1136562"/>
              <a:ext cx="763302" cy="74591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B,0</a:t>
              </a:r>
            </a:p>
          </p:txBody>
        </p:sp>
        <p:cxnSp>
          <p:nvCxnSpPr>
            <p:cNvPr id="7" name="AutoShape 5"/>
            <p:cNvCxnSpPr>
              <a:cxnSpLocks noChangeShapeType="1"/>
              <a:stCxn id="5" idx="7"/>
              <a:endCxn id="6" idx="1"/>
            </p:cNvCxnSpPr>
            <p:nvPr/>
          </p:nvCxnSpPr>
          <p:spPr bwMode="auto">
            <a:xfrm rot="5400000" flipV="1">
              <a:off x="6974724" y="649097"/>
              <a:ext cx="1495" cy="1194667"/>
            </a:xfrm>
            <a:prstGeom prst="curvedConnector3">
              <a:avLst>
                <a:gd name="adj1" fmla="val -1545081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CasellaDiTesto 25"/>
            <p:cNvSpPr txBox="1">
              <a:spLocks noChangeArrowheads="1"/>
            </p:cNvSpPr>
            <p:nvPr/>
          </p:nvSpPr>
          <p:spPr bwMode="auto">
            <a:xfrm>
              <a:off x="6709700" y="655014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</a:t>
              </a:r>
            </a:p>
          </p:txBody>
        </p:sp>
      </p:grpSp>
      <p:grpSp>
        <p:nvGrpSpPr>
          <p:cNvPr id="145" name="Gruppo 144"/>
          <p:cNvGrpSpPr/>
          <p:nvPr/>
        </p:nvGrpSpPr>
        <p:grpSpPr>
          <a:xfrm>
            <a:off x="9731674" y="460378"/>
            <a:ext cx="1864013" cy="1309882"/>
            <a:chOff x="9731674" y="460378"/>
            <a:chExt cx="1864013" cy="1309882"/>
          </a:xfrm>
        </p:grpSpPr>
        <p:sp>
          <p:nvSpPr>
            <p:cNvPr id="38" name="Oval 3"/>
            <p:cNvSpPr>
              <a:spLocks noChangeArrowheads="1"/>
            </p:cNvSpPr>
            <p:nvPr/>
          </p:nvSpPr>
          <p:spPr bwMode="auto">
            <a:xfrm>
              <a:off x="10832385" y="1024346"/>
              <a:ext cx="763302" cy="74591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D,0</a:t>
              </a:r>
            </a:p>
          </p:txBody>
        </p:sp>
        <p:cxnSp>
          <p:nvCxnSpPr>
            <p:cNvPr id="39" name="AutoShape 5"/>
            <p:cNvCxnSpPr>
              <a:cxnSpLocks noChangeShapeType="1"/>
              <a:stCxn id="14" idx="7"/>
              <a:endCxn id="38" idx="1"/>
            </p:cNvCxnSpPr>
            <p:nvPr/>
          </p:nvCxnSpPr>
          <p:spPr bwMode="auto">
            <a:xfrm rot="5400000" flipH="1" flipV="1">
              <a:off x="10296388" y="568869"/>
              <a:ext cx="83066" cy="1212494"/>
            </a:xfrm>
            <a:prstGeom prst="curvedConnector3">
              <a:avLst>
                <a:gd name="adj1" fmla="val 50670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CasellaDiTesto 25"/>
            <p:cNvSpPr txBox="1">
              <a:spLocks noChangeArrowheads="1"/>
            </p:cNvSpPr>
            <p:nvPr/>
          </p:nvSpPr>
          <p:spPr bwMode="auto">
            <a:xfrm>
              <a:off x="10152504" y="46037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1</a:t>
              </a:r>
            </a:p>
          </p:txBody>
        </p:sp>
      </p:grpSp>
      <p:grpSp>
        <p:nvGrpSpPr>
          <p:cNvPr id="142" name="Gruppo 141"/>
          <p:cNvGrpSpPr/>
          <p:nvPr/>
        </p:nvGrpSpPr>
        <p:grpSpPr>
          <a:xfrm>
            <a:off x="6378020" y="1773239"/>
            <a:ext cx="1464770" cy="372841"/>
            <a:chOff x="6378020" y="1773239"/>
            <a:chExt cx="1464770" cy="372841"/>
          </a:xfrm>
        </p:grpSpPr>
        <p:cxnSp>
          <p:nvCxnSpPr>
            <p:cNvPr id="51" name="AutoShape 5"/>
            <p:cNvCxnSpPr>
              <a:cxnSpLocks noChangeShapeType="1"/>
              <a:stCxn id="6" idx="4"/>
              <a:endCxn id="5" idx="5"/>
            </p:cNvCxnSpPr>
            <p:nvPr/>
          </p:nvCxnSpPr>
          <p:spPr bwMode="auto">
            <a:xfrm rot="5400000" flipH="1">
              <a:off x="7055786" y="1095473"/>
              <a:ext cx="109237" cy="1464770"/>
            </a:xfrm>
            <a:prstGeom prst="curvedConnector3">
              <a:avLst>
                <a:gd name="adj1" fmla="val -20927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CasellaDiTesto 25"/>
            <p:cNvSpPr txBox="1">
              <a:spLocks noChangeArrowheads="1"/>
            </p:cNvSpPr>
            <p:nvPr/>
          </p:nvSpPr>
          <p:spPr bwMode="auto">
            <a:xfrm>
              <a:off x="6944741" y="177674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0</a:t>
              </a:r>
            </a:p>
          </p:txBody>
        </p:sp>
      </p:grpSp>
      <p:grpSp>
        <p:nvGrpSpPr>
          <p:cNvPr id="156" name="Gruppo 155"/>
          <p:cNvGrpSpPr/>
          <p:nvPr/>
        </p:nvGrpSpPr>
        <p:grpSpPr>
          <a:xfrm>
            <a:off x="5092601" y="1853327"/>
            <a:ext cx="4369205" cy="1329764"/>
            <a:chOff x="5092601" y="1853327"/>
            <a:chExt cx="4369205" cy="1329764"/>
          </a:xfrm>
        </p:grpSpPr>
        <p:cxnSp>
          <p:nvCxnSpPr>
            <p:cNvPr id="55" name="AutoShape 5"/>
            <p:cNvCxnSpPr>
              <a:cxnSpLocks noChangeShapeType="1"/>
              <a:stCxn id="14" idx="4"/>
              <a:endCxn id="155" idx="5"/>
            </p:cNvCxnSpPr>
            <p:nvPr/>
          </p:nvCxnSpPr>
          <p:spPr bwMode="auto">
            <a:xfrm rot="5400000">
              <a:off x="6612322" y="333606"/>
              <a:ext cx="1329764" cy="4369205"/>
            </a:xfrm>
            <a:prstGeom prst="curvedConnector3">
              <a:avLst>
                <a:gd name="adj1" fmla="val 125406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7" name="CasellaDiTesto 25"/>
            <p:cNvSpPr txBox="1">
              <a:spLocks noChangeArrowheads="1"/>
            </p:cNvSpPr>
            <p:nvPr/>
          </p:nvSpPr>
          <p:spPr bwMode="auto">
            <a:xfrm>
              <a:off x="8716459" y="2378602"/>
              <a:ext cx="3561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FF0000"/>
                  </a:solidFill>
                </a:rPr>
                <a:t>0</a:t>
              </a:r>
            </a:p>
          </p:txBody>
        </p:sp>
      </p:grpSp>
      <p:grpSp>
        <p:nvGrpSpPr>
          <p:cNvPr id="78" name="Gruppo 3"/>
          <p:cNvGrpSpPr>
            <a:grpSpLocks/>
          </p:cNvGrpSpPr>
          <p:nvPr/>
        </p:nvGrpSpPr>
        <p:grpSpPr bwMode="auto">
          <a:xfrm>
            <a:off x="1275210" y="3580539"/>
            <a:ext cx="9668958" cy="2920289"/>
            <a:chOff x="-185002" y="696913"/>
            <a:chExt cx="9668730" cy="3255962"/>
          </a:xfrm>
        </p:grpSpPr>
        <p:sp>
          <p:nvSpPr>
            <p:cNvPr id="79" name="Text Box 3"/>
            <p:cNvSpPr txBox="1">
              <a:spLocks noChangeArrowheads="1"/>
            </p:cNvSpPr>
            <p:nvPr/>
          </p:nvSpPr>
          <p:spPr bwMode="auto">
            <a:xfrm>
              <a:off x="523875" y="696913"/>
              <a:ext cx="193675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/>
                <a:t>t</a:t>
              </a:r>
              <a:r>
                <a:rPr lang="en-US" altLang="it-IT" sz="1800" baseline="-25000"/>
                <a:t>0</a:t>
              </a:r>
            </a:p>
          </p:txBody>
        </p:sp>
        <p:sp>
          <p:nvSpPr>
            <p:cNvPr id="80" name="Text Box 4"/>
            <p:cNvSpPr txBox="1">
              <a:spLocks noChangeArrowheads="1"/>
            </p:cNvSpPr>
            <p:nvPr/>
          </p:nvSpPr>
          <p:spPr bwMode="auto">
            <a:xfrm>
              <a:off x="1246188" y="1069975"/>
              <a:ext cx="193675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2</a:t>
              </a:r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auto">
            <a:xfrm>
              <a:off x="742950" y="1069975"/>
              <a:ext cx="193675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1</a:t>
              </a: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auto">
            <a:xfrm>
              <a:off x="2760663" y="1069975"/>
              <a:ext cx="336550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5</a:t>
              </a:r>
            </a:p>
          </p:txBody>
        </p:sp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2255838" y="1069975"/>
              <a:ext cx="193675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4</a:t>
              </a:r>
            </a:p>
          </p:txBody>
        </p:sp>
        <p:sp>
          <p:nvSpPr>
            <p:cNvPr id="84" name="Text Box 8"/>
            <p:cNvSpPr txBox="1">
              <a:spLocks noChangeArrowheads="1"/>
            </p:cNvSpPr>
            <p:nvPr/>
          </p:nvSpPr>
          <p:spPr bwMode="auto">
            <a:xfrm>
              <a:off x="1793875" y="1069975"/>
              <a:ext cx="193675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3</a:t>
              </a:r>
            </a:p>
          </p:txBody>
        </p:sp>
        <p:sp>
          <p:nvSpPr>
            <p:cNvPr id="85" name="Text Box 26"/>
            <p:cNvSpPr txBox="1">
              <a:spLocks noChangeArrowheads="1"/>
            </p:cNvSpPr>
            <p:nvPr/>
          </p:nvSpPr>
          <p:spPr bwMode="auto">
            <a:xfrm>
              <a:off x="3197225" y="1069975"/>
              <a:ext cx="336550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6</a:t>
              </a:r>
            </a:p>
          </p:txBody>
        </p:sp>
        <p:sp>
          <p:nvSpPr>
            <p:cNvPr id="86" name="Line 19"/>
            <p:cNvSpPr>
              <a:spLocks noChangeShapeType="1"/>
            </p:cNvSpPr>
            <p:nvPr/>
          </p:nvSpPr>
          <p:spPr bwMode="auto">
            <a:xfrm flipH="1">
              <a:off x="587375" y="977900"/>
              <a:ext cx="0" cy="2974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7" name="Line 20"/>
            <p:cNvSpPr>
              <a:spLocks noChangeShapeType="1"/>
            </p:cNvSpPr>
            <p:nvPr/>
          </p:nvSpPr>
          <p:spPr bwMode="auto">
            <a:xfrm>
              <a:off x="1576388" y="971550"/>
              <a:ext cx="0" cy="2973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8" name="Line 21"/>
            <p:cNvSpPr>
              <a:spLocks noChangeShapeType="1"/>
            </p:cNvSpPr>
            <p:nvPr/>
          </p:nvSpPr>
          <p:spPr bwMode="auto">
            <a:xfrm flipH="1">
              <a:off x="2109788" y="971550"/>
              <a:ext cx="1587" cy="2973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9" name="Line 22"/>
            <p:cNvSpPr>
              <a:spLocks noChangeShapeType="1"/>
            </p:cNvSpPr>
            <p:nvPr/>
          </p:nvSpPr>
          <p:spPr bwMode="auto">
            <a:xfrm flipH="1">
              <a:off x="3097213" y="977900"/>
              <a:ext cx="12700" cy="2974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0" name="Line 23"/>
            <p:cNvSpPr>
              <a:spLocks noChangeShapeType="1"/>
            </p:cNvSpPr>
            <p:nvPr/>
          </p:nvSpPr>
          <p:spPr bwMode="auto">
            <a:xfrm flipH="1">
              <a:off x="1092200" y="977900"/>
              <a:ext cx="0" cy="2974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1" name="Line 24"/>
            <p:cNvSpPr>
              <a:spLocks noChangeShapeType="1"/>
            </p:cNvSpPr>
            <p:nvPr/>
          </p:nvSpPr>
          <p:spPr bwMode="auto">
            <a:xfrm flipH="1">
              <a:off x="2605088" y="977900"/>
              <a:ext cx="1587" cy="2974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" name="Line 25"/>
            <p:cNvSpPr>
              <a:spLocks noChangeShapeType="1"/>
            </p:cNvSpPr>
            <p:nvPr/>
          </p:nvSpPr>
          <p:spPr bwMode="auto">
            <a:xfrm flipH="1">
              <a:off x="3533775" y="992188"/>
              <a:ext cx="23813" cy="29606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3" name="Line 28"/>
            <p:cNvSpPr>
              <a:spLocks noChangeShapeType="1"/>
            </p:cNvSpPr>
            <p:nvPr/>
          </p:nvSpPr>
          <p:spPr bwMode="auto">
            <a:xfrm>
              <a:off x="4060825" y="1060450"/>
              <a:ext cx="1588" cy="2892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4" name="Line 29"/>
            <p:cNvSpPr>
              <a:spLocks noChangeShapeType="1"/>
            </p:cNvSpPr>
            <p:nvPr/>
          </p:nvSpPr>
          <p:spPr bwMode="auto">
            <a:xfrm flipH="1">
              <a:off x="4519613" y="1112838"/>
              <a:ext cx="30162" cy="2840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5" name="Text Box 36"/>
            <p:cNvSpPr txBox="1">
              <a:spLocks noChangeArrowheads="1"/>
            </p:cNvSpPr>
            <p:nvPr/>
          </p:nvSpPr>
          <p:spPr bwMode="auto">
            <a:xfrm>
              <a:off x="4191000" y="1069975"/>
              <a:ext cx="252413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8</a:t>
              </a:r>
            </a:p>
          </p:txBody>
        </p:sp>
        <p:sp>
          <p:nvSpPr>
            <p:cNvPr id="96" name="Text Box 37"/>
            <p:cNvSpPr txBox="1">
              <a:spLocks noChangeArrowheads="1"/>
            </p:cNvSpPr>
            <p:nvPr/>
          </p:nvSpPr>
          <p:spPr bwMode="auto">
            <a:xfrm>
              <a:off x="3703638" y="1069975"/>
              <a:ext cx="250825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7</a:t>
              </a:r>
            </a:p>
          </p:txBody>
        </p:sp>
        <p:sp>
          <p:nvSpPr>
            <p:cNvPr id="97" name="Text Box 3"/>
            <p:cNvSpPr txBox="1">
              <a:spLocks noChangeArrowheads="1"/>
            </p:cNvSpPr>
            <p:nvPr/>
          </p:nvSpPr>
          <p:spPr bwMode="auto">
            <a:xfrm>
              <a:off x="4649788" y="1069975"/>
              <a:ext cx="193675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9</a:t>
              </a:r>
            </a:p>
          </p:txBody>
        </p:sp>
        <p:sp>
          <p:nvSpPr>
            <p:cNvPr id="98" name="Text Box 4"/>
            <p:cNvSpPr txBox="1">
              <a:spLocks noChangeArrowheads="1"/>
            </p:cNvSpPr>
            <p:nvPr/>
          </p:nvSpPr>
          <p:spPr bwMode="auto">
            <a:xfrm>
              <a:off x="5573713" y="1069975"/>
              <a:ext cx="327025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11</a:t>
              </a:r>
            </a:p>
          </p:txBody>
        </p:sp>
        <p:sp>
          <p:nvSpPr>
            <p:cNvPr id="99" name="Text Box 5"/>
            <p:cNvSpPr txBox="1">
              <a:spLocks noChangeArrowheads="1"/>
            </p:cNvSpPr>
            <p:nvPr/>
          </p:nvSpPr>
          <p:spPr bwMode="auto">
            <a:xfrm>
              <a:off x="5070475" y="1069975"/>
              <a:ext cx="327025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10</a:t>
              </a:r>
            </a:p>
          </p:txBody>
        </p:sp>
        <p:sp>
          <p:nvSpPr>
            <p:cNvPr id="100" name="Text Box 6"/>
            <p:cNvSpPr txBox="1">
              <a:spLocks noChangeArrowheads="1"/>
            </p:cNvSpPr>
            <p:nvPr/>
          </p:nvSpPr>
          <p:spPr bwMode="auto">
            <a:xfrm>
              <a:off x="7088188" y="1069975"/>
              <a:ext cx="284162" cy="287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720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14</a:t>
              </a:r>
            </a:p>
          </p:txBody>
        </p:sp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6637338" y="1069975"/>
              <a:ext cx="327025" cy="287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720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13</a:t>
              </a:r>
            </a:p>
          </p:txBody>
        </p:sp>
        <p:sp>
          <p:nvSpPr>
            <p:cNvPr id="102" name="Text Box 8"/>
            <p:cNvSpPr txBox="1">
              <a:spLocks noChangeArrowheads="1"/>
            </p:cNvSpPr>
            <p:nvPr/>
          </p:nvSpPr>
          <p:spPr bwMode="auto">
            <a:xfrm>
              <a:off x="6121400" y="1069975"/>
              <a:ext cx="327025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12</a:t>
              </a:r>
            </a:p>
          </p:txBody>
        </p:sp>
        <p:sp>
          <p:nvSpPr>
            <p:cNvPr id="103" name="Text Box 26"/>
            <p:cNvSpPr txBox="1">
              <a:spLocks noChangeArrowheads="1"/>
            </p:cNvSpPr>
            <p:nvPr/>
          </p:nvSpPr>
          <p:spPr bwMode="auto">
            <a:xfrm>
              <a:off x="7470169" y="1069975"/>
              <a:ext cx="284163" cy="287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720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15</a:t>
              </a:r>
            </a:p>
          </p:txBody>
        </p:sp>
        <p:sp>
          <p:nvSpPr>
            <p:cNvPr id="104" name="Line 19"/>
            <p:cNvSpPr>
              <a:spLocks noChangeShapeType="1"/>
            </p:cNvSpPr>
            <p:nvPr/>
          </p:nvSpPr>
          <p:spPr bwMode="auto">
            <a:xfrm flipH="1">
              <a:off x="4997450" y="965200"/>
              <a:ext cx="14288" cy="2987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5" name="Line 20"/>
            <p:cNvSpPr>
              <a:spLocks noChangeShapeType="1"/>
            </p:cNvSpPr>
            <p:nvPr/>
          </p:nvSpPr>
          <p:spPr bwMode="auto">
            <a:xfrm flipH="1">
              <a:off x="6040438" y="923131"/>
              <a:ext cx="1588" cy="2901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6" name="Line 21"/>
            <p:cNvSpPr>
              <a:spLocks noChangeShapeType="1"/>
            </p:cNvSpPr>
            <p:nvPr/>
          </p:nvSpPr>
          <p:spPr bwMode="auto">
            <a:xfrm>
              <a:off x="6511574" y="965200"/>
              <a:ext cx="14288" cy="2901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7" name="Line 22"/>
            <p:cNvSpPr>
              <a:spLocks noChangeShapeType="1"/>
            </p:cNvSpPr>
            <p:nvPr/>
          </p:nvSpPr>
          <p:spPr bwMode="auto">
            <a:xfrm>
              <a:off x="7378883" y="970420"/>
              <a:ext cx="11113" cy="2874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8" name="Line 23"/>
            <p:cNvSpPr>
              <a:spLocks noChangeShapeType="1"/>
            </p:cNvSpPr>
            <p:nvPr/>
          </p:nvSpPr>
          <p:spPr bwMode="auto">
            <a:xfrm flipH="1">
              <a:off x="5494338" y="958850"/>
              <a:ext cx="0" cy="2987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9" name="Line 24"/>
            <p:cNvSpPr>
              <a:spLocks noChangeShapeType="1"/>
            </p:cNvSpPr>
            <p:nvPr/>
          </p:nvSpPr>
          <p:spPr bwMode="auto">
            <a:xfrm flipH="1">
              <a:off x="6947681" y="922097"/>
              <a:ext cx="0" cy="2830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0" name="Line 25"/>
            <p:cNvSpPr>
              <a:spLocks noChangeShapeType="1"/>
            </p:cNvSpPr>
            <p:nvPr/>
          </p:nvSpPr>
          <p:spPr bwMode="auto">
            <a:xfrm>
              <a:off x="7783513" y="900112"/>
              <a:ext cx="25400" cy="2967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1" name="Line 28"/>
            <p:cNvSpPr>
              <a:spLocks noChangeShapeType="1"/>
            </p:cNvSpPr>
            <p:nvPr/>
          </p:nvSpPr>
          <p:spPr bwMode="auto">
            <a:xfrm>
              <a:off x="8216884" y="977900"/>
              <a:ext cx="9525" cy="2897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" name="Text Box 37"/>
            <p:cNvSpPr txBox="1">
              <a:spLocks noChangeArrowheads="1"/>
            </p:cNvSpPr>
            <p:nvPr/>
          </p:nvSpPr>
          <p:spPr bwMode="auto">
            <a:xfrm>
              <a:off x="7906545" y="1069975"/>
              <a:ext cx="411162" cy="287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720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/>
                <a:t>T</a:t>
              </a:r>
              <a:r>
                <a:rPr lang="en-US" altLang="it-IT" sz="1400" baseline="-25000"/>
                <a:t>16</a:t>
              </a:r>
            </a:p>
          </p:txBody>
        </p:sp>
        <p:sp>
          <p:nvSpPr>
            <p:cNvPr id="113" name="Text Box 8"/>
            <p:cNvSpPr txBox="1">
              <a:spLocks noChangeArrowheads="1"/>
            </p:cNvSpPr>
            <p:nvPr/>
          </p:nvSpPr>
          <p:spPr bwMode="auto">
            <a:xfrm>
              <a:off x="-185002" y="1048756"/>
              <a:ext cx="704515" cy="2278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 b="1" dirty="0"/>
                <a:t>Clock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it-IT" sz="1600" b="1" dirty="0"/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 b="1" dirty="0"/>
                <a:t>X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it-IT" sz="1600" b="1" dirty="0"/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 b="1" dirty="0"/>
                <a:t>SP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it-IT" sz="1600" b="1" dirty="0"/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 b="1" dirty="0"/>
                <a:t>SF</a:t>
              </a:r>
              <a:endParaRPr lang="en-US" altLang="it-IT" sz="1600" b="1" baseline="-25000" dirty="0"/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it-IT" sz="1600" b="1" dirty="0"/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 b="1" dirty="0"/>
                <a:t>Z</a:t>
              </a:r>
            </a:p>
          </p:txBody>
        </p:sp>
        <p:sp>
          <p:nvSpPr>
            <p:cNvPr id="114" name="Text Box 37"/>
            <p:cNvSpPr txBox="1">
              <a:spLocks noChangeArrowheads="1"/>
            </p:cNvSpPr>
            <p:nvPr/>
          </p:nvSpPr>
          <p:spPr bwMode="auto">
            <a:xfrm>
              <a:off x="8334376" y="1068388"/>
              <a:ext cx="411162" cy="28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720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 dirty="0"/>
                <a:t>T</a:t>
              </a:r>
              <a:r>
                <a:rPr lang="en-US" altLang="it-IT" sz="1400" baseline="-25000" dirty="0"/>
                <a:t>17</a:t>
              </a:r>
            </a:p>
          </p:txBody>
        </p:sp>
        <p:sp>
          <p:nvSpPr>
            <p:cNvPr id="115" name="Line 28"/>
            <p:cNvSpPr>
              <a:spLocks noChangeShapeType="1"/>
            </p:cNvSpPr>
            <p:nvPr/>
          </p:nvSpPr>
          <p:spPr bwMode="auto">
            <a:xfrm>
              <a:off x="8640765" y="774700"/>
              <a:ext cx="1587" cy="3170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6" name="Line 11"/>
            <p:cNvSpPr>
              <a:spLocks noChangeShapeType="1"/>
            </p:cNvSpPr>
            <p:nvPr/>
          </p:nvSpPr>
          <p:spPr bwMode="auto">
            <a:xfrm>
              <a:off x="552282" y="1824038"/>
              <a:ext cx="57500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7" name="Line 12"/>
            <p:cNvSpPr>
              <a:spLocks noChangeShapeType="1"/>
            </p:cNvSpPr>
            <p:nvPr/>
          </p:nvSpPr>
          <p:spPr bwMode="auto">
            <a:xfrm>
              <a:off x="1684338" y="1536731"/>
              <a:ext cx="4635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8" name="Line 13"/>
            <p:cNvSpPr>
              <a:spLocks noChangeShapeType="1"/>
            </p:cNvSpPr>
            <p:nvPr/>
          </p:nvSpPr>
          <p:spPr bwMode="auto">
            <a:xfrm>
              <a:off x="1092200" y="1813112"/>
              <a:ext cx="5461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9" name="Line 14"/>
            <p:cNvSpPr>
              <a:spLocks noChangeShapeType="1"/>
            </p:cNvSpPr>
            <p:nvPr/>
          </p:nvSpPr>
          <p:spPr bwMode="auto">
            <a:xfrm flipV="1">
              <a:off x="2163150" y="1823811"/>
              <a:ext cx="1433515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120" name="AutoShape 16"/>
            <p:cNvCxnSpPr>
              <a:cxnSpLocks noChangeShapeType="1"/>
              <a:stCxn id="118" idx="0"/>
              <a:endCxn id="116" idx="1"/>
            </p:cNvCxnSpPr>
            <p:nvPr/>
          </p:nvCxnSpPr>
          <p:spPr bwMode="auto">
            <a:xfrm>
              <a:off x="1092200" y="1813112"/>
              <a:ext cx="35092" cy="1092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AutoShape 17"/>
            <p:cNvCxnSpPr>
              <a:cxnSpLocks noChangeShapeType="1"/>
              <a:stCxn id="118" idx="1"/>
              <a:endCxn id="117" idx="0"/>
            </p:cNvCxnSpPr>
            <p:nvPr/>
          </p:nvCxnSpPr>
          <p:spPr bwMode="auto">
            <a:xfrm flipV="1">
              <a:off x="1638300" y="1536731"/>
              <a:ext cx="46038" cy="27638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AutoShape 18"/>
            <p:cNvCxnSpPr>
              <a:cxnSpLocks noChangeShapeType="1"/>
              <a:stCxn id="119" idx="0"/>
              <a:endCxn id="117" idx="1"/>
            </p:cNvCxnSpPr>
            <p:nvPr/>
          </p:nvCxnSpPr>
          <p:spPr bwMode="auto">
            <a:xfrm flipH="1" flipV="1">
              <a:off x="2147888" y="1536732"/>
              <a:ext cx="15263" cy="28730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" name="Line 34"/>
            <p:cNvSpPr>
              <a:spLocks noChangeShapeType="1"/>
            </p:cNvSpPr>
            <p:nvPr/>
          </p:nvSpPr>
          <p:spPr bwMode="auto">
            <a:xfrm flipH="1">
              <a:off x="3595687" y="1492250"/>
              <a:ext cx="7938" cy="27141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" name="Line 30"/>
            <p:cNvSpPr>
              <a:spLocks noChangeShapeType="1"/>
            </p:cNvSpPr>
            <p:nvPr/>
          </p:nvSpPr>
          <p:spPr bwMode="auto">
            <a:xfrm flipV="1">
              <a:off x="4573587" y="1824038"/>
              <a:ext cx="9445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125" name="Connettore 1 129"/>
            <p:cNvCxnSpPr/>
            <p:nvPr/>
          </p:nvCxnSpPr>
          <p:spPr bwMode="auto">
            <a:xfrm>
              <a:off x="4569678" y="1492250"/>
              <a:ext cx="0" cy="3111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Line 13"/>
            <p:cNvSpPr>
              <a:spLocks noChangeShapeType="1"/>
            </p:cNvSpPr>
            <p:nvPr/>
          </p:nvSpPr>
          <p:spPr bwMode="auto">
            <a:xfrm flipV="1">
              <a:off x="3603626" y="1492248"/>
              <a:ext cx="969961" cy="29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7" name="CasellaDiTesto 1"/>
            <p:cNvSpPr txBox="1">
              <a:spLocks noChangeArrowheads="1"/>
            </p:cNvSpPr>
            <p:nvPr/>
          </p:nvSpPr>
          <p:spPr bwMode="auto">
            <a:xfrm>
              <a:off x="554299" y="2062182"/>
              <a:ext cx="351370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A</a:t>
              </a:r>
            </a:p>
          </p:txBody>
        </p:sp>
        <p:sp>
          <p:nvSpPr>
            <p:cNvPr id="128" name="Line 30"/>
            <p:cNvSpPr>
              <a:spLocks noChangeShapeType="1"/>
            </p:cNvSpPr>
            <p:nvPr/>
          </p:nvSpPr>
          <p:spPr bwMode="auto">
            <a:xfrm>
              <a:off x="6562548" y="1768917"/>
              <a:ext cx="415452" cy="68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9" name="Line 13"/>
            <p:cNvSpPr>
              <a:spLocks noChangeShapeType="1"/>
            </p:cNvSpPr>
            <p:nvPr/>
          </p:nvSpPr>
          <p:spPr bwMode="auto">
            <a:xfrm flipV="1">
              <a:off x="5562080" y="1492247"/>
              <a:ext cx="987945" cy="29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0" name="Line 30"/>
            <p:cNvSpPr>
              <a:spLocks noChangeShapeType="1"/>
            </p:cNvSpPr>
            <p:nvPr/>
          </p:nvSpPr>
          <p:spPr bwMode="auto">
            <a:xfrm>
              <a:off x="6993376" y="1478626"/>
              <a:ext cx="396438" cy="66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1" name="Line 13"/>
            <p:cNvSpPr>
              <a:spLocks noChangeShapeType="1"/>
            </p:cNvSpPr>
            <p:nvPr/>
          </p:nvSpPr>
          <p:spPr bwMode="auto">
            <a:xfrm>
              <a:off x="7039534" y="1473179"/>
              <a:ext cx="1599850" cy="190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2" name="Line 34"/>
            <p:cNvSpPr>
              <a:spLocks noChangeShapeType="1"/>
            </p:cNvSpPr>
            <p:nvPr/>
          </p:nvSpPr>
          <p:spPr bwMode="auto">
            <a:xfrm flipH="1">
              <a:off x="5518148" y="1478626"/>
              <a:ext cx="34284" cy="34541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133" name="AutoShape 18"/>
            <p:cNvCxnSpPr>
              <a:cxnSpLocks noChangeShapeType="1"/>
            </p:cNvCxnSpPr>
            <p:nvPr/>
          </p:nvCxnSpPr>
          <p:spPr bwMode="auto">
            <a:xfrm flipH="1" flipV="1">
              <a:off x="6545439" y="1492247"/>
              <a:ext cx="15872" cy="2714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4" name="Line 34"/>
            <p:cNvSpPr>
              <a:spLocks noChangeShapeType="1"/>
            </p:cNvSpPr>
            <p:nvPr/>
          </p:nvSpPr>
          <p:spPr bwMode="auto">
            <a:xfrm flipH="1">
              <a:off x="6964354" y="1485436"/>
              <a:ext cx="32547" cy="28504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135" name="AutoShape 18"/>
            <p:cNvCxnSpPr>
              <a:cxnSpLocks noChangeShapeType="1"/>
            </p:cNvCxnSpPr>
            <p:nvPr/>
          </p:nvCxnSpPr>
          <p:spPr bwMode="auto">
            <a:xfrm flipH="1" flipV="1">
              <a:off x="8652693" y="1492246"/>
              <a:ext cx="15872" cy="2714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8" name="CasellaDiTesto 1"/>
            <p:cNvSpPr txBox="1">
              <a:spLocks noChangeArrowheads="1"/>
            </p:cNvSpPr>
            <p:nvPr/>
          </p:nvSpPr>
          <p:spPr bwMode="auto">
            <a:xfrm>
              <a:off x="5085842" y="3010092"/>
              <a:ext cx="312899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39" name="CasellaDiTesto 1"/>
            <p:cNvSpPr txBox="1">
              <a:spLocks noChangeArrowheads="1"/>
            </p:cNvSpPr>
            <p:nvPr/>
          </p:nvSpPr>
          <p:spPr bwMode="auto">
            <a:xfrm>
              <a:off x="7029451" y="2955794"/>
              <a:ext cx="312899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36" name="Line 28"/>
            <p:cNvSpPr>
              <a:spLocks noChangeShapeType="1"/>
            </p:cNvSpPr>
            <p:nvPr/>
          </p:nvSpPr>
          <p:spPr bwMode="auto">
            <a:xfrm>
              <a:off x="9474203" y="750886"/>
              <a:ext cx="9525" cy="2897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7" name="Line 28"/>
            <p:cNvSpPr>
              <a:spLocks noChangeShapeType="1"/>
            </p:cNvSpPr>
            <p:nvPr/>
          </p:nvSpPr>
          <p:spPr bwMode="auto">
            <a:xfrm>
              <a:off x="9053848" y="793233"/>
              <a:ext cx="9525" cy="2897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9" name="Line 30"/>
            <p:cNvSpPr>
              <a:spLocks noChangeShapeType="1"/>
            </p:cNvSpPr>
            <p:nvPr/>
          </p:nvSpPr>
          <p:spPr bwMode="auto">
            <a:xfrm>
              <a:off x="8663942" y="1756858"/>
              <a:ext cx="415452" cy="68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0" name="Text Box 37"/>
            <p:cNvSpPr txBox="1">
              <a:spLocks noChangeArrowheads="1"/>
            </p:cNvSpPr>
            <p:nvPr/>
          </p:nvSpPr>
          <p:spPr bwMode="auto">
            <a:xfrm>
              <a:off x="8743159" y="1112838"/>
              <a:ext cx="411162" cy="321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720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 dirty="0"/>
                <a:t>T</a:t>
              </a:r>
              <a:r>
                <a:rPr lang="en-US" altLang="it-IT" sz="1400" baseline="-25000" dirty="0"/>
                <a:t>18</a:t>
              </a:r>
            </a:p>
          </p:txBody>
        </p:sp>
        <p:sp>
          <p:nvSpPr>
            <p:cNvPr id="151" name="CasellaDiTesto 1"/>
            <p:cNvSpPr txBox="1">
              <a:spLocks noChangeArrowheads="1"/>
            </p:cNvSpPr>
            <p:nvPr/>
          </p:nvSpPr>
          <p:spPr bwMode="auto">
            <a:xfrm>
              <a:off x="4580464" y="2062182"/>
              <a:ext cx="351370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C</a:t>
              </a:r>
            </a:p>
          </p:txBody>
        </p:sp>
        <p:sp>
          <p:nvSpPr>
            <p:cNvPr id="160" name="CasellaDiTesto 1"/>
            <p:cNvSpPr txBox="1">
              <a:spLocks noChangeArrowheads="1"/>
            </p:cNvSpPr>
            <p:nvPr/>
          </p:nvSpPr>
          <p:spPr bwMode="auto">
            <a:xfrm>
              <a:off x="3145137" y="2062182"/>
              <a:ext cx="351370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A</a:t>
              </a:r>
            </a:p>
          </p:txBody>
        </p:sp>
        <p:sp>
          <p:nvSpPr>
            <p:cNvPr id="161" name="CasellaDiTesto 1"/>
            <p:cNvSpPr txBox="1">
              <a:spLocks noChangeArrowheads="1"/>
            </p:cNvSpPr>
            <p:nvPr/>
          </p:nvSpPr>
          <p:spPr bwMode="auto">
            <a:xfrm>
              <a:off x="4109031" y="2062182"/>
              <a:ext cx="351370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B</a:t>
              </a:r>
            </a:p>
          </p:txBody>
        </p:sp>
        <p:sp>
          <p:nvSpPr>
            <p:cNvPr id="162" name="CasellaDiTesto 1"/>
            <p:cNvSpPr txBox="1">
              <a:spLocks noChangeArrowheads="1"/>
            </p:cNvSpPr>
            <p:nvPr/>
          </p:nvSpPr>
          <p:spPr bwMode="auto">
            <a:xfrm>
              <a:off x="3628817" y="2062182"/>
              <a:ext cx="351370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A</a:t>
              </a:r>
            </a:p>
          </p:txBody>
        </p:sp>
        <p:sp>
          <p:nvSpPr>
            <p:cNvPr id="163" name="CasellaDiTesto 1"/>
            <p:cNvSpPr txBox="1">
              <a:spLocks noChangeArrowheads="1"/>
            </p:cNvSpPr>
            <p:nvPr/>
          </p:nvSpPr>
          <p:spPr bwMode="auto">
            <a:xfrm>
              <a:off x="3145137" y="2593550"/>
              <a:ext cx="351370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A</a:t>
              </a:r>
            </a:p>
          </p:txBody>
        </p:sp>
        <p:sp>
          <p:nvSpPr>
            <p:cNvPr id="164" name="CasellaDiTesto 1"/>
            <p:cNvSpPr txBox="1">
              <a:spLocks noChangeArrowheads="1"/>
            </p:cNvSpPr>
            <p:nvPr/>
          </p:nvSpPr>
          <p:spPr bwMode="auto">
            <a:xfrm>
              <a:off x="4591653" y="2593550"/>
              <a:ext cx="338546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65" name="CasellaDiTesto 1"/>
            <p:cNvSpPr txBox="1">
              <a:spLocks noChangeArrowheads="1"/>
            </p:cNvSpPr>
            <p:nvPr/>
          </p:nvSpPr>
          <p:spPr bwMode="auto">
            <a:xfrm>
              <a:off x="5621327" y="2062182"/>
              <a:ext cx="351370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A</a:t>
              </a:r>
            </a:p>
          </p:txBody>
        </p:sp>
        <p:sp>
          <p:nvSpPr>
            <p:cNvPr id="166" name="CasellaDiTesto 1"/>
            <p:cNvSpPr txBox="1">
              <a:spLocks noChangeArrowheads="1"/>
            </p:cNvSpPr>
            <p:nvPr/>
          </p:nvSpPr>
          <p:spPr bwMode="auto">
            <a:xfrm>
              <a:off x="6128630" y="2062182"/>
              <a:ext cx="351370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B</a:t>
              </a:r>
            </a:p>
          </p:txBody>
        </p:sp>
        <p:sp>
          <p:nvSpPr>
            <p:cNvPr id="167" name="CasellaDiTesto 1"/>
            <p:cNvSpPr txBox="1">
              <a:spLocks noChangeArrowheads="1"/>
            </p:cNvSpPr>
            <p:nvPr/>
          </p:nvSpPr>
          <p:spPr bwMode="auto">
            <a:xfrm>
              <a:off x="6548263" y="2062182"/>
              <a:ext cx="351370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C</a:t>
              </a:r>
            </a:p>
          </p:txBody>
        </p:sp>
        <p:sp>
          <p:nvSpPr>
            <p:cNvPr id="168" name="CasellaDiTesto 1"/>
            <p:cNvSpPr txBox="1">
              <a:spLocks noChangeArrowheads="1"/>
            </p:cNvSpPr>
            <p:nvPr/>
          </p:nvSpPr>
          <p:spPr bwMode="auto">
            <a:xfrm>
              <a:off x="7006791" y="2062182"/>
              <a:ext cx="338546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69" name="CasellaDiTesto 1"/>
            <p:cNvSpPr txBox="1">
              <a:spLocks noChangeArrowheads="1"/>
            </p:cNvSpPr>
            <p:nvPr/>
          </p:nvSpPr>
          <p:spPr bwMode="auto">
            <a:xfrm>
              <a:off x="7412478" y="2062182"/>
              <a:ext cx="351370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B</a:t>
              </a:r>
            </a:p>
          </p:txBody>
        </p:sp>
        <p:sp>
          <p:nvSpPr>
            <p:cNvPr id="170" name="CasellaDiTesto 1"/>
            <p:cNvSpPr txBox="1">
              <a:spLocks noChangeArrowheads="1"/>
            </p:cNvSpPr>
            <p:nvPr/>
          </p:nvSpPr>
          <p:spPr bwMode="auto">
            <a:xfrm>
              <a:off x="7000499" y="2593550"/>
              <a:ext cx="351370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B</a:t>
              </a:r>
            </a:p>
          </p:txBody>
        </p:sp>
        <p:sp>
          <p:nvSpPr>
            <p:cNvPr id="152" name="CasellaDiTesto 1"/>
            <p:cNvSpPr txBox="1">
              <a:spLocks noChangeArrowheads="1"/>
            </p:cNvSpPr>
            <p:nvPr/>
          </p:nvSpPr>
          <p:spPr bwMode="auto">
            <a:xfrm>
              <a:off x="1696783" y="2062182"/>
              <a:ext cx="351370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A</a:t>
              </a:r>
            </a:p>
          </p:txBody>
        </p:sp>
        <p:sp>
          <p:nvSpPr>
            <p:cNvPr id="171" name="CasellaDiTesto 1"/>
            <p:cNvSpPr txBox="1">
              <a:spLocks noChangeArrowheads="1"/>
            </p:cNvSpPr>
            <p:nvPr/>
          </p:nvSpPr>
          <p:spPr bwMode="auto">
            <a:xfrm>
              <a:off x="585170" y="2593550"/>
              <a:ext cx="351370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A</a:t>
              </a:r>
            </a:p>
          </p:txBody>
        </p:sp>
        <p:sp>
          <p:nvSpPr>
            <p:cNvPr id="172" name="CasellaDiTesto 1"/>
            <p:cNvSpPr txBox="1">
              <a:spLocks noChangeArrowheads="1"/>
            </p:cNvSpPr>
            <p:nvPr/>
          </p:nvSpPr>
          <p:spPr bwMode="auto">
            <a:xfrm>
              <a:off x="1128495" y="2062182"/>
              <a:ext cx="351370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A</a:t>
              </a:r>
            </a:p>
          </p:txBody>
        </p:sp>
        <p:sp>
          <p:nvSpPr>
            <p:cNvPr id="173" name="CasellaDiTesto 1"/>
            <p:cNvSpPr txBox="1">
              <a:spLocks noChangeArrowheads="1"/>
            </p:cNvSpPr>
            <p:nvPr/>
          </p:nvSpPr>
          <p:spPr bwMode="auto">
            <a:xfrm>
              <a:off x="1106532" y="2593550"/>
              <a:ext cx="351370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A</a:t>
              </a:r>
            </a:p>
          </p:txBody>
        </p:sp>
        <p:sp>
          <p:nvSpPr>
            <p:cNvPr id="174" name="CasellaDiTesto 1"/>
            <p:cNvSpPr txBox="1">
              <a:spLocks noChangeArrowheads="1"/>
            </p:cNvSpPr>
            <p:nvPr/>
          </p:nvSpPr>
          <p:spPr bwMode="auto">
            <a:xfrm>
              <a:off x="2215518" y="2062182"/>
              <a:ext cx="351370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B</a:t>
              </a:r>
            </a:p>
          </p:txBody>
        </p:sp>
        <p:sp>
          <p:nvSpPr>
            <p:cNvPr id="175" name="CasellaDiTesto 1"/>
            <p:cNvSpPr txBox="1">
              <a:spLocks noChangeArrowheads="1"/>
            </p:cNvSpPr>
            <p:nvPr/>
          </p:nvSpPr>
          <p:spPr bwMode="auto">
            <a:xfrm>
              <a:off x="1693542" y="2593550"/>
              <a:ext cx="351370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B</a:t>
              </a:r>
            </a:p>
          </p:txBody>
        </p:sp>
        <p:sp>
          <p:nvSpPr>
            <p:cNvPr id="176" name="CasellaDiTesto 1"/>
            <p:cNvSpPr txBox="1">
              <a:spLocks noChangeArrowheads="1"/>
            </p:cNvSpPr>
            <p:nvPr/>
          </p:nvSpPr>
          <p:spPr bwMode="auto">
            <a:xfrm>
              <a:off x="5091555" y="2062182"/>
              <a:ext cx="338546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77" name="CasellaDiTesto 1"/>
            <p:cNvSpPr txBox="1">
              <a:spLocks noChangeArrowheads="1"/>
            </p:cNvSpPr>
            <p:nvPr/>
          </p:nvSpPr>
          <p:spPr bwMode="auto">
            <a:xfrm>
              <a:off x="2164251" y="2593550"/>
              <a:ext cx="351370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A</a:t>
              </a:r>
            </a:p>
          </p:txBody>
        </p:sp>
        <p:sp>
          <p:nvSpPr>
            <p:cNvPr id="178" name="CasellaDiTesto 1"/>
            <p:cNvSpPr txBox="1">
              <a:spLocks noChangeArrowheads="1"/>
            </p:cNvSpPr>
            <p:nvPr/>
          </p:nvSpPr>
          <p:spPr bwMode="auto">
            <a:xfrm>
              <a:off x="2655780" y="2062182"/>
              <a:ext cx="351370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A</a:t>
              </a:r>
            </a:p>
          </p:txBody>
        </p:sp>
        <p:sp>
          <p:nvSpPr>
            <p:cNvPr id="179" name="CasellaDiTesto 1"/>
            <p:cNvSpPr txBox="1">
              <a:spLocks noChangeArrowheads="1"/>
            </p:cNvSpPr>
            <p:nvPr/>
          </p:nvSpPr>
          <p:spPr bwMode="auto">
            <a:xfrm>
              <a:off x="2655780" y="2593550"/>
              <a:ext cx="351370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A</a:t>
              </a:r>
            </a:p>
          </p:txBody>
        </p:sp>
        <p:sp>
          <p:nvSpPr>
            <p:cNvPr id="180" name="CasellaDiTesto 1"/>
            <p:cNvSpPr txBox="1">
              <a:spLocks noChangeArrowheads="1"/>
            </p:cNvSpPr>
            <p:nvPr/>
          </p:nvSpPr>
          <p:spPr bwMode="auto">
            <a:xfrm>
              <a:off x="5049219" y="2593550"/>
              <a:ext cx="351370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A</a:t>
              </a:r>
            </a:p>
          </p:txBody>
        </p:sp>
        <p:sp>
          <p:nvSpPr>
            <p:cNvPr id="181" name="CasellaDiTesto 1"/>
            <p:cNvSpPr txBox="1">
              <a:spLocks noChangeArrowheads="1"/>
            </p:cNvSpPr>
            <p:nvPr/>
          </p:nvSpPr>
          <p:spPr bwMode="auto">
            <a:xfrm>
              <a:off x="7823308" y="2062182"/>
              <a:ext cx="351370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C</a:t>
              </a:r>
            </a:p>
          </p:txBody>
        </p:sp>
        <p:sp>
          <p:nvSpPr>
            <p:cNvPr id="182" name="CasellaDiTesto 1"/>
            <p:cNvSpPr txBox="1">
              <a:spLocks noChangeArrowheads="1"/>
            </p:cNvSpPr>
            <p:nvPr/>
          </p:nvSpPr>
          <p:spPr bwMode="auto">
            <a:xfrm>
              <a:off x="8268551" y="2062182"/>
              <a:ext cx="351370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D</a:t>
              </a:r>
            </a:p>
          </p:txBody>
        </p:sp>
        <p:sp>
          <p:nvSpPr>
            <p:cNvPr id="183" name="CasellaDiTesto 1"/>
            <p:cNvSpPr txBox="1">
              <a:spLocks noChangeArrowheads="1"/>
            </p:cNvSpPr>
            <p:nvPr/>
          </p:nvSpPr>
          <p:spPr bwMode="auto">
            <a:xfrm>
              <a:off x="6573909" y="2593550"/>
              <a:ext cx="338546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84" name="CasellaDiTesto 1"/>
            <p:cNvSpPr txBox="1">
              <a:spLocks noChangeArrowheads="1"/>
            </p:cNvSpPr>
            <p:nvPr/>
          </p:nvSpPr>
          <p:spPr bwMode="auto">
            <a:xfrm>
              <a:off x="8268551" y="2593550"/>
              <a:ext cx="351370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D</a:t>
              </a:r>
            </a:p>
          </p:txBody>
        </p:sp>
        <p:sp>
          <p:nvSpPr>
            <p:cNvPr id="185" name="CasellaDiTesto 1"/>
            <p:cNvSpPr txBox="1">
              <a:spLocks noChangeArrowheads="1"/>
            </p:cNvSpPr>
            <p:nvPr/>
          </p:nvSpPr>
          <p:spPr bwMode="auto">
            <a:xfrm>
              <a:off x="8660628" y="2062182"/>
              <a:ext cx="351370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D</a:t>
              </a:r>
            </a:p>
          </p:txBody>
        </p:sp>
        <p:sp>
          <p:nvSpPr>
            <p:cNvPr id="186" name="CasellaDiTesto 1"/>
            <p:cNvSpPr txBox="1">
              <a:spLocks noChangeArrowheads="1"/>
            </p:cNvSpPr>
            <p:nvPr/>
          </p:nvSpPr>
          <p:spPr bwMode="auto">
            <a:xfrm>
              <a:off x="8701812" y="2593550"/>
              <a:ext cx="351370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A</a:t>
              </a:r>
            </a:p>
          </p:txBody>
        </p:sp>
        <p:sp>
          <p:nvSpPr>
            <p:cNvPr id="187" name="CasellaDiTesto 1"/>
            <p:cNvSpPr txBox="1">
              <a:spLocks noChangeArrowheads="1"/>
            </p:cNvSpPr>
            <p:nvPr/>
          </p:nvSpPr>
          <p:spPr bwMode="auto">
            <a:xfrm>
              <a:off x="3642323" y="2593550"/>
              <a:ext cx="351370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B</a:t>
              </a:r>
            </a:p>
          </p:txBody>
        </p:sp>
        <p:sp>
          <p:nvSpPr>
            <p:cNvPr id="188" name="CasellaDiTesto 1"/>
            <p:cNvSpPr txBox="1">
              <a:spLocks noChangeArrowheads="1"/>
            </p:cNvSpPr>
            <p:nvPr/>
          </p:nvSpPr>
          <p:spPr bwMode="auto">
            <a:xfrm>
              <a:off x="4112683" y="2593550"/>
              <a:ext cx="351370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C</a:t>
              </a:r>
            </a:p>
          </p:txBody>
        </p:sp>
        <p:sp>
          <p:nvSpPr>
            <p:cNvPr id="189" name="CasellaDiTesto 1"/>
            <p:cNvSpPr txBox="1">
              <a:spLocks noChangeArrowheads="1"/>
            </p:cNvSpPr>
            <p:nvPr/>
          </p:nvSpPr>
          <p:spPr bwMode="auto">
            <a:xfrm>
              <a:off x="5621327" y="2593550"/>
              <a:ext cx="351370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B</a:t>
              </a:r>
            </a:p>
          </p:txBody>
        </p:sp>
        <p:sp>
          <p:nvSpPr>
            <p:cNvPr id="190" name="CasellaDiTesto 1"/>
            <p:cNvSpPr txBox="1">
              <a:spLocks noChangeArrowheads="1"/>
            </p:cNvSpPr>
            <p:nvPr/>
          </p:nvSpPr>
          <p:spPr bwMode="auto">
            <a:xfrm>
              <a:off x="6123518" y="2593550"/>
              <a:ext cx="351370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C</a:t>
              </a:r>
            </a:p>
          </p:txBody>
        </p:sp>
        <p:sp>
          <p:nvSpPr>
            <p:cNvPr id="191" name="CasellaDiTesto 1"/>
            <p:cNvSpPr txBox="1">
              <a:spLocks noChangeArrowheads="1"/>
            </p:cNvSpPr>
            <p:nvPr/>
          </p:nvSpPr>
          <p:spPr bwMode="auto">
            <a:xfrm>
              <a:off x="7865146" y="2593550"/>
              <a:ext cx="351370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D</a:t>
              </a:r>
            </a:p>
          </p:txBody>
        </p:sp>
        <p:sp>
          <p:nvSpPr>
            <p:cNvPr id="192" name="CasellaDiTesto 1"/>
            <p:cNvSpPr txBox="1">
              <a:spLocks noChangeArrowheads="1"/>
            </p:cNvSpPr>
            <p:nvPr/>
          </p:nvSpPr>
          <p:spPr bwMode="auto">
            <a:xfrm>
              <a:off x="7430139" y="2593550"/>
              <a:ext cx="351370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C</a:t>
              </a:r>
            </a:p>
          </p:txBody>
        </p:sp>
        <p:sp>
          <p:nvSpPr>
            <p:cNvPr id="193" name="CasellaDiTesto 1"/>
            <p:cNvSpPr txBox="1">
              <a:spLocks noChangeArrowheads="1"/>
            </p:cNvSpPr>
            <p:nvPr/>
          </p:nvSpPr>
          <p:spPr bwMode="auto">
            <a:xfrm>
              <a:off x="9081878" y="2050328"/>
              <a:ext cx="351370" cy="41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A</a:t>
              </a:r>
            </a:p>
          </p:txBody>
        </p:sp>
      </p:grpSp>
      <p:sp>
        <p:nvSpPr>
          <p:cNvPr id="148" name="CasellaDiTesto 147"/>
          <p:cNvSpPr txBox="1"/>
          <p:nvPr/>
        </p:nvSpPr>
        <p:spPr>
          <a:xfrm>
            <a:off x="219371" y="4346543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X=0 per t&lt;t0</a:t>
            </a:r>
          </a:p>
        </p:txBody>
      </p:sp>
      <p:grpSp>
        <p:nvGrpSpPr>
          <p:cNvPr id="26" name="Gruppo 25"/>
          <p:cNvGrpSpPr/>
          <p:nvPr/>
        </p:nvGrpSpPr>
        <p:grpSpPr>
          <a:xfrm>
            <a:off x="4441082" y="1509519"/>
            <a:ext cx="3671576" cy="1782808"/>
            <a:chOff x="4441082" y="1509519"/>
            <a:chExt cx="3671576" cy="1782808"/>
          </a:xfrm>
        </p:grpSpPr>
        <p:grpSp>
          <p:nvGrpSpPr>
            <p:cNvPr id="153" name="Gruppo 152"/>
            <p:cNvGrpSpPr/>
            <p:nvPr/>
          </p:nvGrpSpPr>
          <p:grpSpPr>
            <a:xfrm>
              <a:off x="4441082" y="1509519"/>
              <a:ext cx="1285419" cy="1782808"/>
              <a:chOff x="9080155" y="70518"/>
              <a:chExt cx="1285419" cy="1782808"/>
            </a:xfrm>
          </p:grpSpPr>
          <p:sp>
            <p:nvSpPr>
              <p:cNvPr id="155" name="Oval 3"/>
              <p:cNvSpPr>
                <a:spLocks noChangeArrowheads="1"/>
              </p:cNvSpPr>
              <p:nvPr/>
            </p:nvSpPr>
            <p:spPr bwMode="auto">
              <a:xfrm>
                <a:off x="9080155" y="1107412"/>
                <a:ext cx="763302" cy="74591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800" dirty="0"/>
                  <a:t>E,1</a:t>
                </a:r>
              </a:p>
            </p:txBody>
          </p:sp>
          <p:cxnSp>
            <p:nvCxnSpPr>
              <p:cNvPr id="157" name="Connettore 2 156"/>
              <p:cNvCxnSpPr>
                <a:stCxn id="155" idx="7"/>
                <a:endCxn id="5" idx="2"/>
              </p:cNvCxnSpPr>
              <p:nvPr/>
            </p:nvCxnSpPr>
            <p:spPr>
              <a:xfrm flipV="1">
                <a:off x="9731674" y="70518"/>
                <a:ext cx="633900" cy="1146131"/>
              </a:xfrm>
              <a:prstGeom prst="straightConnector1">
                <a:avLst/>
              </a:prstGeom>
              <a:ln w="19050">
                <a:solidFill>
                  <a:srgbClr val="3366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4" name="CasellaDiTesto 25"/>
            <p:cNvSpPr txBox="1">
              <a:spLocks noChangeArrowheads="1"/>
            </p:cNvSpPr>
            <p:nvPr/>
          </p:nvSpPr>
          <p:spPr bwMode="auto">
            <a:xfrm>
              <a:off x="5026290" y="1805260"/>
              <a:ext cx="356188" cy="46166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dirty="0">
                  <a:solidFill>
                    <a:srgbClr val="3366FF"/>
                  </a:solidFill>
                </a:rPr>
                <a:t>0</a:t>
              </a:r>
              <a:endParaRPr lang="it-IT" altLang="it-IT" sz="2400" b="1" dirty="0">
                <a:solidFill>
                  <a:srgbClr val="3366FF"/>
                </a:solidFill>
              </a:endParaRPr>
            </a:p>
          </p:txBody>
        </p:sp>
        <p:cxnSp>
          <p:nvCxnSpPr>
            <p:cNvPr id="158" name="AutoShape 5"/>
            <p:cNvCxnSpPr>
              <a:cxnSpLocks noChangeShapeType="1"/>
              <a:stCxn id="155" idx="6"/>
              <a:endCxn id="6" idx="5"/>
            </p:cNvCxnSpPr>
            <p:nvPr/>
          </p:nvCxnSpPr>
          <p:spPr bwMode="auto">
            <a:xfrm flipV="1">
              <a:off x="5204384" y="1773239"/>
              <a:ext cx="2908274" cy="1146131"/>
            </a:xfrm>
            <a:prstGeom prst="curvedConnector2">
              <a:avLst/>
            </a:prstGeom>
            <a:noFill/>
            <a:ln w="1905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9" name="CasellaDiTesto 25"/>
            <p:cNvSpPr txBox="1">
              <a:spLocks noChangeArrowheads="1"/>
            </p:cNvSpPr>
            <p:nvPr/>
          </p:nvSpPr>
          <p:spPr bwMode="auto">
            <a:xfrm>
              <a:off x="7403667" y="2352534"/>
              <a:ext cx="356188" cy="46166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dirty="0">
                  <a:solidFill>
                    <a:srgbClr val="3366FF"/>
                  </a:solidFill>
                </a:rPr>
                <a:t>1</a:t>
              </a:r>
              <a:endParaRPr lang="it-IT" altLang="it-IT" sz="2400" b="1" dirty="0">
                <a:solidFill>
                  <a:srgbClr val="3366FF"/>
                </a:solidFill>
              </a:endParaRPr>
            </a:p>
          </p:txBody>
        </p:sp>
      </p:grpSp>
      <p:sp>
        <p:nvSpPr>
          <p:cNvPr id="27" name="CasellaDiTesto 26"/>
          <p:cNvSpPr txBox="1"/>
          <p:nvPr/>
        </p:nvSpPr>
        <p:spPr>
          <a:xfrm>
            <a:off x="256982" y="2096777"/>
            <a:ext cx="3997036" cy="13849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i="1" dirty="0">
                <a:solidFill>
                  <a:srgbClr val="FF0000"/>
                </a:solidFill>
              </a:rPr>
              <a:t>Serve uno stato in più e l’uscita arriva in ritardo di un </a:t>
            </a:r>
            <a:r>
              <a:rPr lang="it-IT" sz="2800" i="1" dirty="0" err="1">
                <a:solidFill>
                  <a:srgbClr val="FF0000"/>
                </a:solidFill>
              </a:rPr>
              <a:t>Tck</a:t>
            </a:r>
            <a:r>
              <a:rPr lang="it-IT" sz="2800" i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025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83229" y="528411"/>
            <a:ext cx="8175172" cy="1325563"/>
          </a:xfrm>
        </p:spPr>
        <p:txBody>
          <a:bodyPr/>
          <a:lstStyle/>
          <a:p>
            <a:r>
              <a:rPr lang="it-IT" dirty="0"/>
              <a:t>Argomenti della lezione di oggi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775857" y="2533197"/>
            <a:ext cx="6640286" cy="2929255"/>
          </a:xfrm>
        </p:spPr>
        <p:txBody>
          <a:bodyPr/>
          <a:lstStyle/>
          <a:p>
            <a:r>
              <a:rPr lang="it-IT" dirty="0"/>
              <a:t>Riconoscimento di sequenze con registro a traslazione (</a:t>
            </a:r>
            <a:r>
              <a:rPr lang="it-IT" dirty="0" err="1"/>
              <a:t>shift</a:t>
            </a:r>
            <a:r>
              <a:rPr lang="it-IT" dirty="0"/>
              <a:t> </a:t>
            </a:r>
            <a:r>
              <a:rPr lang="it-IT" dirty="0" err="1"/>
              <a:t>register</a:t>
            </a:r>
            <a:r>
              <a:rPr lang="it-IT" dirty="0"/>
              <a:t>)</a:t>
            </a:r>
          </a:p>
          <a:p>
            <a:r>
              <a:rPr lang="it-IT" dirty="0"/>
              <a:t>Registro a traslazione universale</a:t>
            </a:r>
          </a:p>
          <a:p>
            <a:r>
              <a:rPr lang="it-IT" dirty="0"/>
              <a:t>Esercizi</a:t>
            </a:r>
          </a:p>
          <a:p>
            <a:pPr lvl="1"/>
            <a:r>
              <a:rPr lang="it-IT" dirty="0"/>
              <a:t>Selezione di </a:t>
            </a:r>
            <a:r>
              <a:rPr lang="it-IT" dirty="0" err="1"/>
              <a:t>f.o</a:t>
            </a:r>
            <a:r>
              <a:rPr lang="it-IT" dirty="0"/>
              <a:t>. </a:t>
            </a:r>
          </a:p>
          <a:p>
            <a:pPr lvl="1"/>
            <a:r>
              <a:rPr lang="it-IT" dirty="0"/>
              <a:t>cinematica logica</a:t>
            </a:r>
          </a:p>
        </p:txBody>
      </p:sp>
    </p:spTree>
    <p:extLst>
      <p:ext uri="{BB962C8B-B14F-4D97-AF65-F5344CB8AC3E}">
        <p14:creationId xmlns:p14="http://schemas.microsoft.com/office/powerpoint/2010/main" val="40652971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56688" y="1316101"/>
            <a:ext cx="7491984" cy="4545203"/>
          </a:xfrm>
        </p:spPr>
        <p:txBody>
          <a:bodyPr>
            <a:noAutofit/>
          </a:bodyPr>
          <a:lstStyle/>
          <a:p>
            <a:pPr algn="ctr"/>
            <a:r>
              <a:rPr lang="it-IT" sz="4000" dirty="0"/>
              <a:t>Riconoscitore di sequenze con l’impiego del registro a traslazione</a:t>
            </a:r>
            <a:br>
              <a:rPr lang="it-IT" sz="40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r>
              <a:rPr lang="it-IT" sz="3200" b="1" dirty="0">
                <a:solidFill>
                  <a:srgbClr val="FF0000"/>
                </a:solidFill>
              </a:rPr>
              <a:t>Esempio: </a:t>
            </a:r>
            <a:br>
              <a:rPr lang="it-IT" sz="3200" dirty="0"/>
            </a:br>
            <a:r>
              <a:rPr lang="it-IT" sz="3200" b="1" dirty="0">
                <a:solidFill>
                  <a:srgbClr val="FF0000"/>
                </a:solidFill>
              </a:rPr>
              <a:t>impulsi positivi della durata di due periodi di clock</a:t>
            </a:r>
          </a:p>
        </p:txBody>
      </p:sp>
    </p:spTree>
    <p:extLst>
      <p:ext uri="{BB962C8B-B14F-4D97-AF65-F5344CB8AC3E}">
        <p14:creationId xmlns:p14="http://schemas.microsoft.com/office/powerpoint/2010/main" val="8303158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olo 1"/>
          <p:cNvSpPr>
            <a:spLocks noGrp="1"/>
          </p:cNvSpPr>
          <p:nvPr>
            <p:ph type="title"/>
          </p:nvPr>
        </p:nvSpPr>
        <p:spPr>
          <a:xfrm>
            <a:off x="1558925" y="188913"/>
            <a:ext cx="8993188" cy="1008062"/>
          </a:xfrm>
        </p:spPr>
        <p:txBody>
          <a:bodyPr/>
          <a:lstStyle/>
          <a:p>
            <a:r>
              <a:rPr lang="it-IT" altLang="it-IT" sz="2800"/>
              <a:t>Generazione di ritardi precisi </a:t>
            </a:r>
            <a:r>
              <a:rPr lang="it-IT" altLang="it-IT" sz="2800" b="1">
                <a:solidFill>
                  <a:srgbClr val="0000CC"/>
                </a:solidFill>
              </a:rPr>
              <a:t>rispetto a segnali SINCRONI</a:t>
            </a:r>
            <a:br>
              <a:rPr lang="it-IT" altLang="it-IT" sz="2800" b="1">
                <a:solidFill>
                  <a:srgbClr val="0000CC"/>
                </a:solidFill>
              </a:rPr>
            </a:br>
            <a:r>
              <a:rPr lang="it-IT" altLang="it-IT" sz="2800"/>
              <a:t>Delay = </a:t>
            </a:r>
            <a:r>
              <a:rPr lang="it-IT" altLang="it-IT" sz="2800" i="1"/>
              <a:t>n</a:t>
            </a:r>
            <a:r>
              <a:rPr lang="it-IT" altLang="it-IT" sz="2800"/>
              <a:t>*</a:t>
            </a:r>
            <a:r>
              <a:rPr lang="it-IT" altLang="it-IT" sz="2800" i="1"/>
              <a:t>T</a:t>
            </a:r>
            <a:r>
              <a:rPr lang="it-IT" altLang="it-IT" sz="2800" i="1" baseline="-25000"/>
              <a:t>ck</a:t>
            </a:r>
            <a:r>
              <a:rPr lang="it-IT" altLang="it-IT" sz="2800" baseline="-25000"/>
              <a:t> </a:t>
            </a:r>
            <a:r>
              <a:rPr lang="it-IT" altLang="it-IT" sz="2800"/>
              <a:t>con </a:t>
            </a:r>
            <a:r>
              <a:rPr lang="it-IT" altLang="it-IT" sz="2800" i="1"/>
              <a:t>n </a:t>
            </a:r>
            <a:r>
              <a:rPr lang="it-IT" altLang="it-IT" sz="2800"/>
              <a:t>FF-D in cascata</a:t>
            </a:r>
          </a:p>
        </p:txBody>
      </p:sp>
      <p:grpSp>
        <p:nvGrpSpPr>
          <p:cNvPr id="64515" name="Group 2086"/>
          <p:cNvGrpSpPr>
            <a:grpSpLocks/>
          </p:cNvGrpSpPr>
          <p:nvPr/>
        </p:nvGrpSpPr>
        <p:grpSpPr bwMode="auto">
          <a:xfrm>
            <a:off x="2135188" y="3171825"/>
            <a:ext cx="8233146" cy="3538538"/>
            <a:chOff x="599" y="3276"/>
            <a:chExt cx="2360" cy="2229"/>
          </a:xfrm>
        </p:grpSpPr>
        <p:sp>
          <p:nvSpPr>
            <p:cNvPr id="64573" name="Line 2087"/>
            <p:cNvSpPr>
              <a:spLocks noChangeShapeType="1"/>
            </p:cNvSpPr>
            <p:nvPr/>
          </p:nvSpPr>
          <p:spPr bwMode="auto">
            <a:xfrm flipH="1" flipV="1">
              <a:off x="626" y="3601"/>
              <a:ext cx="0" cy="190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574" name="Line 2088"/>
            <p:cNvSpPr>
              <a:spLocks noChangeShapeType="1"/>
            </p:cNvSpPr>
            <p:nvPr/>
          </p:nvSpPr>
          <p:spPr bwMode="auto">
            <a:xfrm flipV="1">
              <a:off x="960" y="3601"/>
              <a:ext cx="0" cy="19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575" name="Line 2089"/>
            <p:cNvSpPr>
              <a:spLocks noChangeShapeType="1"/>
            </p:cNvSpPr>
            <p:nvPr/>
          </p:nvSpPr>
          <p:spPr bwMode="auto">
            <a:xfrm flipV="1">
              <a:off x="1293" y="3601"/>
              <a:ext cx="1" cy="189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576" name="Line 2090"/>
            <p:cNvSpPr>
              <a:spLocks noChangeShapeType="1"/>
            </p:cNvSpPr>
            <p:nvPr/>
          </p:nvSpPr>
          <p:spPr bwMode="auto">
            <a:xfrm flipV="1">
              <a:off x="1628" y="3601"/>
              <a:ext cx="0" cy="189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577" name="Text Box 2094"/>
            <p:cNvSpPr txBox="1">
              <a:spLocks noChangeArrowheads="1"/>
            </p:cNvSpPr>
            <p:nvPr/>
          </p:nvSpPr>
          <p:spPr bwMode="auto">
            <a:xfrm>
              <a:off x="599" y="3276"/>
              <a:ext cx="8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0</a:t>
              </a:r>
              <a:endParaRPr lang="en-GB" altLang="it-IT"/>
            </a:p>
          </p:txBody>
        </p:sp>
        <p:sp>
          <p:nvSpPr>
            <p:cNvPr id="64578" name="Text Box 2095"/>
            <p:cNvSpPr txBox="1">
              <a:spLocks noChangeArrowheads="1"/>
            </p:cNvSpPr>
            <p:nvPr/>
          </p:nvSpPr>
          <p:spPr bwMode="auto">
            <a:xfrm>
              <a:off x="953" y="3276"/>
              <a:ext cx="8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1</a:t>
              </a:r>
              <a:endParaRPr lang="en-GB" altLang="it-IT"/>
            </a:p>
          </p:txBody>
        </p:sp>
        <p:sp>
          <p:nvSpPr>
            <p:cNvPr id="64579" name="Text Box 2096"/>
            <p:cNvSpPr txBox="1">
              <a:spLocks noChangeArrowheads="1"/>
            </p:cNvSpPr>
            <p:nvPr/>
          </p:nvSpPr>
          <p:spPr bwMode="auto">
            <a:xfrm>
              <a:off x="1293" y="3276"/>
              <a:ext cx="8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2</a:t>
              </a:r>
              <a:endParaRPr lang="en-GB" altLang="it-IT"/>
            </a:p>
          </p:txBody>
        </p:sp>
        <p:sp>
          <p:nvSpPr>
            <p:cNvPr id="64580" name="Text Box 2097"/>
            <p:cNvSpPr txBox="1">
              <a:spLocks noChangeArrowheads="1"/>
            </p:cNvSpPr>
            <p:nvPr/>
          </p:nvSpPr>
          <p:spPr bwMode="auto">
            <a:xfrm>
              <a:off x="1579" y="3276"/>
              <a:ext cx="8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3</a:t>
              </a:r>
              <a:endParaRPr lang="en-GB" altLang="it-IT"/>
            </a:p>
          </p:txBody>
        </p:sp>
        <p:sp>
          <p:nvSpPr>
            <p:cNvPr id="64581" name="Text Box 2098"/>
            <p:cNvSpPr txBox="1">
              <a:spLocks noChangeArrowheads="1"/>
            </p:cNvSpPr>
            <p:nvPr/>
          </p:nvSpPr>
          <p:spPr bwMode="auto">
            <a:xfrm>
              <a:off x="2249" y="3276"/>
              <a:ext cx="8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5</a:t>
              </a:r>
              <a:endParaRPr lang="en-GB" altLang="it-IT"/>
            </a:p>
          </p:txBody>
        </p:sp>
        <p:sp>
          <p:nvSpPr>
            <p:cNvPr id="64582" name="Text Box 2099"/>
            <p:cNvSpPr txBox="1">
              <a:spLocks noChangeArrowheads="1"/>
            </p:cNvSpPr>
            <p:nvPr/>
          </p:nvSpPr>
          <p:spPr bwMode="auto">
            <a:xfrm>
              <a:off x="2589" y="3276"/>
              <a:ext cx="8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6</a:t>
              </a:r>
              <a:endParaRPr lang="en-GB" altLang="it-IT"/>
            </a:p>
          </p:txBody>
        </p:sp>
        <p:sp>
          <p:nvSpPr>
            <p:cNvPr id="64583" name="Line 2100"/>
            <p:cNvSpPr>
              <a:spLocks noChangeShapeType="1"/>
            </p:cNvSpPr>
            <p:nvPr/>
          </p:nvSpPr>
          <p:spPr bwMode="auto">
            <a:xfrm flipV="1">
              <a:off x="2944" y="3601"/>
              <a:ext cx="0" cy="18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584" name="Text Box 2101"/>
            <p:cNvSpPr txBox="1">
              <a:spLocks noChangeArrowheads="1"/>
            </p:cNvSpPr>
            <p:nvPr/>
          </p:nvSpPr>
          <p:spPr bwMode="auto">
            <a:xfrm>
              <a:off x="742" y="3670"/>
              <a:ext cx="121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0</a:t>
              </a:r>
              <a:endParaRPr lang="en-GB" altLang="it-IT"/>
            </a:p>
          </p:txBody>
        </p:sp>
        <p:sp>
          <p:nvSpPr>
            <p:cNvPr id="64585" name="Text Box 2102"/>
            <p:cNvSpPr txBox="1">
              <a:spLocks noChangeArrowheads="1"/>
            </p:cNvSpPr>
            <p:nvPr/>
          </p:nvSpPr>
          <p:spPr bwMode="auto">
            <a:xfrm>
              <a:off x="1042" y="3670"/>
              <a:ext cx="121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1</a:t>
              </a:r>
              <a:endParaRPr lang="en-GB" altLang="it-IT"/>
            </a:p>
          </p:txBody>
        </p:sp>
        <p:sp>
          <p:nvSpPr>
            <p:cNvPr id="64586" name="Text Box 2103"/>
            <p:cNvSpPr txBox="1">
              <a:spLocks noChangeArrowheads="1"/>
            </p:cNvSpPr>
            <p:nvPr/>
          </p:nvSpPr>
          <p:spPr bwMode="auto">
            <a:xfrm>
              <a:off x="1408" y="3670"/>
              <a:ext cx="121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2</a:t>
              </a:r>
              <a:endParaRPr lang="en-GB" altLang="it-IT"/>
            </a:p>
          </p:txBody>
        </p:sp>
        <p:sp>
          <p:nvSpPr>
            <p:cNvPr id="64587" name="Text Box 2104"/>
            <p:cNvSpPr txBox="1">
              <a:spLocks noChangeArrowheads="1"/>
            </p:cNvSpPr>
            <p:nvPr/>
          </p:nvSpPr>
          <p:spPr bwMode="auto">
            <a:xfrm>
              <a:off x="1708" y="3670"/>
              <a:ext cx="121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3</a:t>
              </a:r>
              <a:endParaRPr lang="en-GB" altLang="it-IT"/>
            </a:p>
          </p:txBody>
        </p:sp>
        <p:sp>
          <p:nvSpPr>
            <p:cNvPr id="64588" name="Text Box 2105"/>
            <p:cNvSpPr txBox="1">
              <a:spLocks noChangeArrowheads="1"/>
            </p:cNvSpPr>
            <p:nvPr/>
          </p:nvSpPr>
          <p:spPr bwMode="auto">
            <a:xfrm>
              <a:off x="2040" y="3670"/>
              <a:ext cx="121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4</a:t>
              </a:r>
              <a:endParaRPr lang="en-GB" altLang="it-IT"/>
            </a:p>
          </p:txBody>
        </p:sp>
        <p:sp>
          <p:nvSpPr>
            <p:cNvPr id="64589" name="Text Box 2106"/>
            <p:cNvSpPr txBox="1">
              <a:spLocks noChangeArrowheads="1"/>
            </p:cNvSpPr>
            <p:nvPr/>
          </p:nvSpPr>
          <p:spPr bwMode="auto">
            <a:xfrm>
              <a:off x="2370" y="3670"/>
              <a:ext cx="121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5</a:t>
              </a:r>
              <a:endParaRPr lang="en-GB" altLang="it-IT"/>
            </a:p>
          </p:txBody>
        </p:sp>
        <p:sp>
          <p:nvSpPr>
            <p:cNvPr id="64590" name="Text Box 2107"/>
            <p:cNvSpPr txBox="1">
              <a:spLocks noChangeArrowheads="1"/>
            </p:cNvSpPr>
            <p:nvPr/>
          </p:nvSpPr>
          <p:spPr bwMode="auto">
            <a:xfrm>
              <a:off x="2688" y="3682"/>
              <a:ext cx="121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6</a:t>
              </a:r>
              <a:endParaRPr lang="en-GB" altLang="it-IT"/>
            </a:p>
          </p:txBody>
        </p:sp>
        <p:sp>
          <p:nvSpPr>
            <p:cNvPr id="64591" name="Text Box 2098"/>
            <p:cNvSpPr txBox="1">
              <a:spLocks noChangeArrowheads="1"/>
            </p:cNvSpPr>
            <p:nvPr/>
          </p:nvSpPr>
          <p:spPr bwMode="auto">
            <a:xfrm>
              <a:off x="1895" y="3276"/>
              <a:ext cx="8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4</a:t>
              </a:r>
              <a:endParaRPr lang="en-GB" altLang="it-IT"/>
            </a:p>
          </p:txBody>
        </p:sp>
        <p:sp>
          <p:nvSpPr>
            <p:cNvPr id="64592" name="Text Box 2099"/>
            <p:cNvSpPr txBox="1">
              <a:spLocks noChangeArrowheads="1"/>
            </p:cNvSpPr>
            <p:nvPr/>
          </p:nvSpPr>
          <p:spPr bwMode="auto">
            <a:xfrm>
              <a:off x="2877" y="3276"/>
              <a:ext cx="8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7</a:t>
              </a:r>
              <a:endParaRPr lang="en-GB" altLang="it-IT"/>
            </a:p>
          </p:txBody>
        </p:sp>
        <p:sp>
          <p:nvSpPr>
            <p:cNvPr id="64593" name="Line 2090"/>
            <p:cNvSpPr>
              <a:spLocks noChangeShapeType="1"/>
            </p:cNvSpPr>
            <p:nvPr/>
          </p:nvSpPr>
          <p:spPr bwMode="auto">
            <a:xfrm flipV="1">
              <a:off x="1958" y="3600"/>
              <a:ext cx="0" cy="18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594" name="Line 2090"/>
            <p:cNvSpPr>
              <a:spLocks noChangeShapeType="1"/>
            </p:cNvSpPr>
            <p:nvPr/>
          </p:nvSpPr>
          <p:spPr bwMode="auto">
            <a:xfrm flipH="1" flipV="1">
              <a:off x="2305" y="3620"/>
              <a:ext cx="4" cy="18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595" name="Line 2090"/>
            <p:cNvSpPr>
              <a:spLocks noChangeShapeType="1"/>
            </p:cNvSpPr>
            <p:nvPr/>
          </p:nvSpPr>
          <p:spPr bwMode="auto">
            <a:xfrm flipH="1" flipV="1">
              <a:off x="2635" y="3629"/>
              <a:ext cx="0" cy="186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cxnSp>
        <p:nvCxnSpPr>
          <p:cNvPr id="89" name="Connettore 4 88"/>
          <p:cNvCxnSpPr>
            <a:cxnSpLocks noChangeShapeType="1"/>
          </p:cNvCxnSpPr>
          <p:nvPr/>
        </p:nvCxnSpPr>
        <p:spPr bwMode="auto">
          <a:xfrm flipV="1">
            <a:off x="2135189" y="4492625"/>
            <a:ext cx="8264525" cy="349250"/>
          </a:xfrm>
          <a:prstGeom prst="bentConnector3">
            <a:avLst>
              <a:gd name="adj1" fmla="val 16389"/>
            </a:avLst>
          </a:prstGeom>
          <a:noFill/>
          <a:ln w="28575" algn="ctr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Connettore 4 94"/>
          <p:cNvCxnSpPr>
            <a:cxnSpLocks noChangeShapeType="1"/>
          </p:cNvCxnSpPr>
          <p:nvPr/>
        </p:nvCxnSpPr>
        <p:spPr bwMode="auto">
          <a:xfrm flipV="1">
            <a:off x="2071689" y="4932363"/>
            <a:ext cx="8328025" cy="349250"/>
          </a:xfrm>
          <a:prstGeom prst="bentConnector3">
            <a:avLst>
              <a:gd name="adj1" fmla="val 32157"/>
            </a:avLst>
          </a:prstGeom>
          <a:noFill/>
          <a:ln w="28575" algn="ctr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Connettore 4 96"/>
          <p:cNvCxnSpPr>
            <a:cxnSpLocks noChangeShapeType="1"/>
          </p:cNvCxnSpPr>
          <p:nvPr/>
        </p:nvCxnSpPr>
        <p:spPr bwMode="auto">
          <a:xfrm flipV="1">
            <a:off x="2224089" y="5370513"/>
            <a:ext cx="8175625" cy="349250"/>
          </a:xfrm>
          <a:prstGeom prst="bentConnector3">
            <a:avLst>
              <a:gd name="adj1" fmla="val 44407"/>
            </a:avLst>
          </a:prstGeom>
          <a:noFill/>
          <a:ln w="28575" algn="ctr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Connettore 4 101"/>
          <p:cNvCxnSpPr>
            <a:cxnSpLocks noChangeShapeType="1"/>
          </p:cNvCxnSpPr>
          <p:nvPr/>
        </p:nvCxnSpPr>
        <p:spPr bwMode="auto">
          <a:xfrm flipV="1">
            <a:off x="2187575" y="5862638"/>
            <a:ext cx="8229600" cy="349250"/>
          </a:xfrm>
          <a:prstGeom prst="bentConnector3">
            <a:avLst>
              <a:gd name="adj1" fmla="val 58565"/>
            </a:avLst>
          </a:prstGeom>
          <a:noFill/>
          <a:ln w="28575" algn="ctr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20" name="CasellaDiTesto 108"/>
          <p:cNvSpPr txBox="1">
            <a:spLocks noChangeArrowheads="1"/>
          </p:cNvSpPr>
          <p:nvPr/>
        </p:nvSpPr>
        <p:spPr bwMode="auto">
          <a:xfrm>
            <a:off x="1752600" y="4406901"/>
            <a:ext cx="28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I</a:t>
            </a:r>
          </a:p>
        </p:txBody>
      </p:sp>
      <p:sp>
        <p:nvSpPr>
          <p:cNvPr id="64521" name="CasellaDiTesto 110"/>
          <p:cNvSpPr txBox="1">
            <a:spLocks noChangeArrowheads="1"/>
          </p:cNvSpPr>
          <p:nvPr/>
        </p:nvSpPr>
        <p:spPr bwMode="auto">
          <a:xfrm>
            <a:off x="1752601" y="4876801"/>
            <a:ext cx="346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it-IT" sz="2400"/>
              <a:t>α</a:t>
            </a:r>
            <a:endParaRPr lang="it-IT" altLang="it-IT" sz="2400"/>
          </a:p>
        </p:txBody>
      </p:sp>
      <p:sp>
        <p:nvSpPr>
          <p:cNvPr id="64522" name="CasellaDiTesto 111"/>
          <p:cNvSpPr txBox="1">
            <a:spLocks noChangeArrowheads="1"/>
          </p:cNvSpPr>
          <p:nvPr/>
        </p:nvSpPr>
        <p:spPr bwMode="auto">
          <a:xfrm>
            <a:off x="1752601" y="5338763"/>
            <a:ext cx="341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it-IT" sz="2400"/>
              <a:t>β</a:t>
            </a:r>
            <a:endParaRPr lang="it-IT" altLang="it-IT" sz="2400"/>
          </a:p>
        </p:txBody>
      </p:sp>
      <p:sp>
        <p:nvSpPr>
          <p:cNvPr id="64523" name="CasellaDiTesto 112"/>
          <p:cNvSpPr txBox="1">
            <a:spLocks noChangeArrowheads="1"/>
          </p:cNvSpPr>
          <p:nvPr/>
        </p:nvSpPr>
        <p:spPr bwMode="auto">
          <a:xfrm>
            <a:off x="1752601" y="5772151"/>
            <a:ext cx="32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it-IT" sz="2400"/>
              <a:t>γ</a:t>
            </a:r>
            <a:endParaRPr lang="it-IT" altLang="it-IT" sz="2400"/>
          </a:p>
        </p:txBody>
      </p:sp>
      <p:cxnSp>
        <p:nvCxnSpPr>
          <p:cNvPr id="114" name="Connettore 4 113"/>
          <p:cNvCxnSpPr>
            <a:cxnSpLocks noChangeShapeType="1"/>
          </p:cNvCxnSpPr>
          <p:nvPr/>
        </p:nvCxnSpPr>
        <p:spPr bwMode="auto">
          <a:xfrm flipV="1">
            <a:off x="2241551" y="6234114"/>
            <a:ext cx="8158163" cy="352425"/>
          </a:xfrm>
          <a:prstGeom prst="bentConnector3">
            <a:avLst>
              <a:gd name="adj1" fmla="val 73352"/>
            </a:avLst>
          </a:prstGeom>
          <a:noFill/>
          <a:ln w="28575" algn="ctr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25" name="CasellaDiTesto 119"/>
          <p:cNvSpPr txBox="1">
            <a:spLocks noChangeArrowheads="1"/>
          </p:cNvSpPr>
          <p:nvPr/>
        </p:nvSpPr>
        <p:spPr bwMode="auto">
          <a:xfrm>
            <a:off x="1752601" y="6234113"/>
            <a:ext cx="328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it-IT" sz="2400"/>
              <a:t>δ</a:t>
            </a:r>
            <a:endParaRPr lang="it-IT" altLang="it-IT" sz="2400"/>
          </a:p>
        </p:txBody>
      </p:sp>
      <p:grpSp>
        <p:nvGrpSpPr>
          <p:cNvPr id="64526" name="Gruppo 127"/>
          <p:cNvGrpSpPr>
            <a:grpSpLocks/>
          </p:cNvGrpSpPr>
          <p:nvPr/>
        </p:nvGrpSpPr>
        <p:grpSpPr bwMode="auto">
          <a:xfrm>
            <a:off x="1558926" y="1220788"/>
            <a:ext cx="7807325" cy="1401762"/>
            <a:chOff x="324303" y="1459283"/>
            <a:chExt cx="7807757" cy="1401719"/>
          </a:xfrm>
        </p:grpSpPr>
        <p:grpSp>
          <p:nvGrpSpPr>
            <p:cNvPr id="64532" name="Group 35"/>
            <p:cNvGrpSpPr>
              <a:grpSpLocks/>
            </p:cNvGrpSpPr>
            <p:nvPr/>
          </p:nvGrpSpPr>
          <p:grpSpPr bwMode="auto">
            <a:xfrm>
              <a:off x="731245" y="1696814"/>
              <a:ext cx="1357606" cy="830263"/>
              <a:chOff x="3994" y="3312"/>
              <a:chExt cx="1058" cy="523"/>
            </a:xfrm>
          </p:grpSpPr>
          <p:sp>
            <p:nvSpPr>
              <p:cNvPr id="64569" name="Text Box 36"/>
              <p:cNvSpPr txBox="1">
                <a:spLocks noChangeArrowheads="1"/>
              </p:cNvSpPr>
              <p:nvPr/>
            </p:nvSpPr>
            <p:spPr bwMode="auto">
              <a:xfrm>
                <a:off x="4368" y="3312"/>
                <a:ext cx="684" cy="523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D   Q</a:t>
                </a:r>
              </a:p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     /Q</a:t>
                </a:r>
              </a:p>
            </p:txBody>
          </p:sp>
          <p:sp>
            <p:nvSpPr>
              <p:cNvPr id="51" name="Line 37"/>
              <p:cNvSpPr>
                <a:spLocks noChangeShapeType="1"/>
              </p:cNvSpPr>
              <p:nvPr/>
            </p:nvSpPr>
            <p:spPr bwMode="auto">
              <a:xfrm flipH="1">
                <a:off x="3994" y="3456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it-IT">
                  <a:latin typeface="Times New Roman" pitchFamily="16" charset="0"/>
                  <a:cs typeface="Arial" charset="0"/>
                </a:endParaRPr>
              </a:p>
            </p:txBody>
          </p:sp>
          <p:sp>
            <p:nvSpPr>
              <p:cNvPr id="64571" name="Line 38"/>
              <p:cNvSpPr>
                <a:spLocks noChangeShapeType="1"/>
              </p:cNvSpPr>
              <p:nvPr/>
            </p:nvSpPr>
            <p:spPr bwMode="auto">
              <a:xfrm flipH="1">
                <a:off x="4186" y="3666"/>
                <a:ext cx="20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72" name="AutoShape 40"/>
              <p:cNvSpPr>
                <a:spLocks noChangeArrowheads="1"/>
              </p:cNvSpPr>
              <p:nvPr/>
            </p:nvSpPr>
            <p:spPr bwMode="auto">
              <a:xfrm rot="5400000">
                <a:off x="4410" y="3585"/>
                <a:ext cx="108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grpSp>
          <p:nvGrpSpPr>
            <p:cNvPr id="64533" name="Group 35"/>
            <p:cNvGrpSpPr>
              <a:grpSpLocks/>
            </p:cNvGrpSpPr>
            <p:nvPr/>
          </p:nvGrpSpPr>
          <p:grpSpPr bwMode="auto">
            <a:xfrm>
              <a:off x="2075886" y="1696814"/>
              <a:ext cx="1357606" cy="830263"/>
              <a:chOff x="3994" y="3312"/>
              <a:chExt cx="1058" cy="523"/>
            </a:xfrm>
          </p:grpSpPr>
          <p:sp>
            <p:nvSpPr>
              <p:cNvPr id="64565" name="Text Box 36"/>
              <p:cNvSpPr txBox="1">
                <a:spLocks noChangeArrowheads="1"/>
              </p:cNvSpPr>
              <p:nvPr/>
            </p:nvSpPr>
            <p:spPr bwMode="auto">
              <a:xfrm>
                <a:off x="4368" y="3312"/>
                <a:ext cx="684" cy="523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D   Q</a:t>
                </a:r>
              </a:p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     /Q</a:t>
                </a:r>
              </a:p>
            </p:txBody>
          </p:sp>
          <p:sp>
            <p:nvSpPr>
              <p:cNvPr id="58" name="Line 37"/>
              <p:cNvSpPr>
                <a:spLocks noChangeShapeType="1"/>
              </p:cNvSpPr>
              <p:nvPr/>
            </p:nvSpPr>
            <p:spPr bwMode="auto">
              <a:xfrm flipH="1">
                <a:off x="3994" y="3456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it-IT">
                  <a:latin typeface="Times New Roman" pitchFamily="16" charset="0"/>
                  <a:cs typeface="Arial" charset="0"/>
                </a:endParaRPr>
              </a:p>
            </p:txBody>
          </p:sp>
          <p:sp>
            <p:nvSpPr>
              <p:cNvPr id="64567" name="Line 38"/>
              <p:cNvSpPr>
                <a:spLocks noChangeShapeType="1"/>
              </p:cNvSpPr>
              <p:nvPr/>
            </p:nvSpPr>
            <p:spPr bwMode="auto">
              <a:xfrm flipH="1">
                <a:off x="4195" y="3666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68" name="AutoShape 40"/>
              <p:cNvSpPr>
                <a:spLocks noChangeArrowheads="1"/>
              </p:cNvSpPr>
              <p:nvPr/>
            </p:nvSpPr>
            <p:spPr bwMode="auto">
              <a:xfrm rot="5400000">
                <a:off x="4410" y="3585"/>
                <a:ext cx="108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grpSp>
          <p:nvGrpSpPr>
            <p:cNvPr id="64534" name="Group 35"/>
            <p:cNvGrpSpPr>
              <a:grpSpLocks/>
            </p:cNvGrpSpPr>
            <p:nvPr/>
          </p:nvGrpSpPr>
          <p:grpSpPr bwMode="auto">
            <a:xfrm>
              <a:off x="3458705" y="1696814"/>
              <a:ext cx="1357606" cy="830263"/>
              <a:chOff x="3994" y="3312"/>
              <a:chExt cx="1058" cy="523"/>
            </a:xfrm>
          </p:grpSpPr>
          <p:sp>
            <p:nvSpPr>
              <p:cNvPr id="64561" name="Text Box 36"/>
              <p:cNvSpPr txBox="1">
                <a:spLocks noChangeArrowheads="1"/>
              </p:cNvSpPr>
              <p:nvPr/>
            </p:nvSpPr>
            <p:spPr bwMode="auto">
              <a:xfrm>
                <a:off x="4368" y="3312"/>
                <a:ext cx="684" cy="523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D   Q</a:t>
                </a:r>
              </a:p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     /Q</a:t>
                </a:r>
              </a:p>
            </p:txBody>
          </p:sp>
          <p:sp>
            <p:nvSpPr>
              <p:cNvPr id="63" name="Line 37"/>
              <p:cNvSpPr>
                <a:spLocks noChangeShapeType="1"/>
              </p:cNvSpPr>
              <p:nvPr/>
            </p:nvSpPr>
            <p:spPr bwMode="auto">
              <a:xfrm flipH="1">
                <a:off x="3994" y="3456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it-IT">
                  <a:latin typeface="Times New Roman" pitchFamily="16" charset="0"/>
                  <a:cs typeface="Arial" charset="0"/>
                </a:endParaRPr>
              </a:p>
            </p:txBody>
          </p:sp>
          <p:sp>
            <p:nvSpPr>
              <p:cNvPr id="64563" name="Line 38"/>
              <p:cNvSpPr>
                <a:spLocks noChangeShapeType="1"/>
              </p:cNvSpPr>
              <p:nvPr/>
            </p:nvSpPr>
            <p:spPr bwMode="auto">
              <a:xfrm flipH="1">
                <a:off x="4195" y="3666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64" name="AutoShape 40"/>
              <p:cNvSpPr>
                <a:spLocks noChangeArrowheads="1"/>
              </p:cNvSpPr>
              <p:nvPr/>
            </p:nvSpPr>
            <p:spPr bwMode="auto">
              <a:xfrm rot="5400000">
                <a:off x="4410" y="3585"/>
                <a:ext cx="108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grpSp>
          <p:nvGrpSpPr>
            <p:cNvPr id="64535" name="Group 35"/>
            <p:cNvGrpSpPr>
              <a:grpSpLocks/>
            </p:cNvGrpSpPr>
            <p:nvPr/>
          </p:nvGrpSpPr>
          <p:grpSpPr bwMode="auto">
            <a:xfrm>
              <a:off x="4819509" y="1696814"/>
              <a:ext cx="1357606" cy="830263"/>
              <a:chOff x="3994" y="3312"/>
              <a:chExt cx="1058" cy="523"/>
            </a:xfrm>
          </p:grpSpPr>
          <p:sp>
            <p:nvSpPr>
              <p:cNvPr id="64557" name="Text Box 36"/>
              <p:cNvSpPr txBox="1">
                <a:spLocks noChangeArrowheads="1"/>
              </p:cNvSpPr>
              <p:nvPr/>
            </p:nvSpPr>
            <p:spPr bwMode="auto">
              <a:xfrm>
                <a:off x="4368" y="3312"/>
                <a:ext cx="684" cy="523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D   Q</a:t>
                </a:r>
              </a:p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     /Q</a:t>
                </a:r>
              </a:p>
            </p:txBody>
          </p:sp>
          <p:sp>
            <p:nvSpPr>
              <p:cNvPr id="69" name="Line 37"/>
              <p:cNvSpPr>
                <a:spLocks noChangeShapeType="1"/>
              </p:cNvSpPr>
              <p:nvPr/>
            </p:nvSpPr>
            <p:spPr bwMode="auto">
              <a:xfrm flipH="1">
                <a:off x="3991" y="3456"/>
                <a:ext cx="387" cy="0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it-IT">
                  <a:latin typeface="Times New Roman" pitchFamily="16" charset="0"/>
                  <a:cs typeface="Arial" charset="0"/>
                </a:endParaRPr>
              </a:p>
            </p:txBody>
          </p:sp>
          <p:sp>
            <p:nvSpPr>
              <p:cNvPr id="64559" name="Line 38"/>
              <p:cNvSpPr>
                <a:spLocks noChangeShapeType="1"/>
              </p:cNvSpPr>
              <p:nvPr/>
            </p:nvSpPr>
            <p:spPr bwMode="auto">
              <a:xfrm flipH="1">
                <a:off x="4195" y="3666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60" name="AutoShape 40"/>
              <p:cNvSpPr>
                <a:spLocks noChangeArrowheads="1"/>
              </p:cNvSpPr>
              <p:nvPr/>
            </p:nvSpPr>
            <p:spPr bwMode="auto">
              <a:xfrm rot="5400000">
                <a:off x="4410" y="3585"/>
                <a:ext cx="108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grpSp>
          <p:nvGrpSpPr>
            <p:cNvPr id="64536" name="Group 35"/>
            <p:cNvGrpSpPr>
              <a:grpSpLocks/>
            </p:cNvGrpSpPr>
            <p:nvPr/>
          </p:nvGrpSpPr>
          <p:grpSpPr bwMode="auto">
            <a:xfrm>
              <a:off x="6195417" y="1696814"/>
              <a:ext cx="1357606" cy="830263"/>
              <a:chOff x="3994" y="3312"/>
              <a:chExt cx="1058" cy="523"/>
            </a:xfrm>
          </p:grpSpPr>
          <p:sp>
            <p:nvSpPr>
              <p:cNvPr id="64553" name="Text Box 36"/>
              <p:cNvSpPr txBox="1">
                <a:spLocks noChangeArrowheads="1"/>
              </p:cNvSpPr>
              <p:nvPr/>
            </p:nvSpPr>
            <p:spPr bwMode="auto">
              <a:xfrm>
                <a:off x="4368" y="3312"/>
                <a:ext cx="684" cy="523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D   Q</a:t>
                </a:r>
              </a:p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     /Q</a:t>
                </a:r>
              </a:p>
            </p:txBody>
          </p:sp>
          <p:sp>
            <p:nvSpPr>
              <p:cNvPr id="74" name="Line 37"/>
              <p:cNvSpPr>
                <a:spLocks noChangeShapeType="1"/>
              </p:cNvSpPr>
              <p:nvPr/>
            </p:nvSpPr>
            <p:spPr bwMode="auto">
              <a:xfrm flipH="1">
                <a:off x="3994" y="3456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it-IT">
                  <a:latin typeface="Times New Roman" pitchFamily="16" charset="0"/>
                  <a:cs typeface="Arial" charset="0"/>
                </a:endParaRPr>
              </a:p>
            </p:txBody>
          </p:sp>
          <p:sp>
            <p:nvSpPr>
              <p:cNvPr id="64555" name="Line 38"/>
              <p:cNvSpPr>
                <a:spLocks noChangeShapeType="1"/>
              </p:cNvSpPr>
              <p:nvPr/>
            </p:nvSpPr>
            <p:spPr bwMode="auto">
              <a:xfrm flipH="1">
                <a:off x="4195" y="3666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56" name="AutoShape 40"/>
              <p:cNvSpPr>
                <a:spLocks noChangeArrowheads="1"/>
              </p:cNvSpPr>
              <p:nvPr/>
            </p:nvSpPr>
            <p:spPr bwMode="auto">
              <a:xfrm rot="5400000">
                <a:off x="4410" y="3585"/>
                <a:ext cx="108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cxnSp>
          <p:nvCxnSpPr>
            <p:cNvPr id="64537" name="Connettore 1 78"/>
            <p:cNvCxnSpPr>
              <a:cxnSpLocks noChangeShapeType="1"/>
            </p:cNvCxnSpPr>
            <p:nvPr/>
          </p:nvCxnSpPr>
          <p:spPr bwMode="auto">
            <a:xfrm>
              <a:off x="395536" y="2852936"/>
              <a:ext cx="7492351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538" name="CasellaDiTesto 79"/>
            <p:cNvSpPr txBox="1">
              <a:spLocks noChangeArrowheads="1"/>
            </p:cNvSpPr>
            <p:nvPr/>
          </p:nvSpPr>
          <p:spPr bwMode="auto">
            <a:xfrm>
              <a:off x="861742" y="1463749"/>
              <a:ext cx="2872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I</a:t>
              </a:r>
            </a:p>
          </p:txBody>
        </p:sp>
        <p:sp>
          <p:nvSpPr>
            <p:cNvPr id="64539" name="CasellaDiTesto 80"/>
            <p:cNvSpPr txBox="1">
              <a:spLocks noChangeArrowheads="1"/>
            </p:cNvSpPr>
            <p:nvPr/>
          </p:nvSpPr>
          <p:spPr bwMode="auto">
            <a:xfrm>
              <a:off x="324303" y="2399337"/>
              <a:ext cx="6126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CK</a:t>
              </a:r>
            </a:p>
          </p:txBody>
        </p:sp>
        <p:cxnSp>
          <p:nvCxnSpPr>
            <p:cNvPr id="64540" name="Connettore 1 82"/>
            <p:cNvCxnSpPr>
              <a:cxnSpLocks noChangeShapeType="1"/>
              <a:stCxn id="64555" idx="1"/>
            </p:cNvCxnSpPr>
            <p:nvPr/>
          </p:nvCxnSpPr>
          <p:spPr bwMode="auto">
            <a:xfrm>
              <a:off x="6453336" y="2258790"/>
              <a:ext cx="0" cy="59414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541" name="Connettore 1 83"/>
            <p:cNvCxnSpPr>
              <a:cxnSpLocks noChangeShapeType="1"/>
            </p:cNvCxnSpPr>
            <p:nvPr/>
          </p:nvCxnSpPr>
          <p:spPr bwMode="auto">
            <a:xfrm>
              <a:off x="5100685" y="2258789"/>
              <a:ext cx="0" cy="59414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542" name="Connettore 1 84"/>
            <p:cNvCxnSpPr>
              <a:cxnSpLocks noChangeShapeType="1"/>
            </p:cNvCxnSpPr>
            <p:nvPr/>
          </p:nvCxnSpPr>
          <p:spPr bwMode="auto">
            <a:xfrm>
              <a:off x="3748034" y="2258788"/>
              <a:ext cx="0" cy="59414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543" name="Connettore 1 85"/>
            <p:cNvCxnSpPr>
              <a:cxnSpLocks noChangeShapeType="1"/>
            </p:cNvCxnSpPr>
            <p:nvPr/>
          </p:nvCxnSpPr>
          <p:spPr bwMode="auto">
            <a:xfrm>
              <a:off x="2317064" y="2258787"/>
              <a:ext cx="0" cy="59414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544" name="Connettore 1 86"/>
            <p:cNvCxnSpPr>
              <a:cxnSpLocks noChangeShapeType="1"/>
            </p:cNvCxnSpPr>
            <p:nvPr/>
          </p:nvCxnSpPr>
          <p:spPr bwMode="auto">
            <a:xfrm>
              <a:off x="979824" y="2258786"/>
              <a:ext cx="0" cy="59414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545" name="CasellaDiTesto 115"/>
            <p:cNvSpPr txBox="1">
              <a:spLocks noChangeArrowheads="1"/>
            </p:cNvSpPr>
            <p:nvPr/>
          </p:nvSpPr>
          <p:spPr bwMode="auto">
            <a:xfrm>
              <a:off x="3458705" y="1485431"/>
              <a:ext cx="3417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it-IT" sz="2400"/>
                <a:t>β</a:t>
              </a:r>
              <a:endParaRPr lang="it-IT" altLang="it-IT" sz="2400"/>
            </a:p>
          </p:txBody>
        </p:sp>
        <p:sp>
          <p:nvSpPr>
            <p:cNvPr id="64546" name="CasellaDiTesto 116"/>
            <p:cNvSpPr txBox="1">
              <a:spLocks noChangeArrowheads="1"/>
            </p:cNvSpPr>
            <p:nvPr/>
          </p:nvSpPr>
          <p:spPr bwMode="auto">
            <a:xfrm>
              <a:off x="2143779" y="1459284"/>
              <a:ext cx="3465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it-IT" sz="2400"/>
                <a:t>α</a:t>
              </a:r>
              <a:endParaRPr lang="it-IT" altLang="it-IT" sz="2400"/>
            </a:p>
          </p:txBody>
        </p:sp>
        <p:sp>
          <p:nvSpPr>
            <p:cNvPr id="64547" name="CasellaDiTesto 117"/>
            <p:cNvSpPr txBox="1">
              <a:spLocks noChangeArrowheads="1"/>
            </p:cNvSpPr>
            <p:nvPr/>
          </p:nvSpPr>
          <p:spPr bwMode="auto">
            <a:xfrm>
              <a:off x="7720453" y="1527391"/>
              <a:ext cx="3145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it-IT" sz="2400"/>
                <a:t>ε</a:t>
              </a:r>
              <a:endParaRPr lang="it-IT" altLang="it-IT" sz="2400"/>
            </a:p>
          </p:txBody>
        </p:sp>
        <p:sp>
          <p:nvSpPr>
            <p:cNvPr id="64548" name="CasellaDiTesto 118"/>
            <p:cNvSpPr txBox="1">
              <a:spLocks noChangeArrowheads="1"/>
            </p:cNvSpPr>
            <p:nvPr/>
          </p:nvSpPr>
          <p:spPr bwMode="auto">
            <a:xfrm>
              <a:off x="4958175" y="1487119"/>
              <a:ext cx="3209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it-IT" sz="2400"/>
                <a:t>γ</a:t>
              </a:r>
              <a:endParaRPr lang="it-IT" altLang="it-IT" sz="2400"/>
            </a:p>
          </p:txBody>
        </p:sp>
        <p:sp>
          <p:nvSpPr>
            <p:cNvPr id="64549" name="CasellaDiTesto 121"/>
            <p:cNvSpPr txBox="1">
              <a:spLocks noChangeArrowheads="1"/>
            </p:cNvSpPr>
            <p:nvPr/>
          </p:nvSpPr>
          <p:spPr bwMode="auto">
            <a:xfrm>
              <a:off x="6229379" y="1459283"/>
              <a:ext cx="3289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it-IT" sz="2400"/>
                <a:t>δ</a:t>
              </a:r>
              <a:endParaRPr lang="it-IT" altLang="it-IT" sz="2400"/>
            </a:p>
          </p:txBody>
        </p:sp>
        <p:cxnSp>
          <p:nvCxnSpPr>
            <p:cNvPr id="64550" name="Connettore 1 125"/>
            <p:cNvCxnSpPr>
              <a:cxnSpLocks noChangeShapeType="1"/>
            </p:cNvCxnSpPr>
            <p:nvPr/>
          </p:nvCxnSpPr>
          <p:spPr bwMode="auto">
            <a:xfrm>
              <a:off x="7553023" y="1948784"/>
              <a:ext cx="579037" cy="0"/>
            </a:xfrm>
            <a:prstGeom prst="line">
              <a:avLst/>
            </a:prstGeom>
            <a:noFill/>
            <a:ln w="28575" algn="ctr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551" name="CasellaDiTesto 142"/>
            <p:cNvSpPr txBox="1">
              <a:spLocks noChangeArrowheads="1"/>
            </p:cNvSpPr>
            <p:nvPr/>
          </p:nvSpPr>
          <p:spPr bwMode="auto">
            <a:xfrm>
              <a:off x="1464889" y="1925414"/>
              <a:ext cx="2920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it-IT" sz="1600">
                  <a:solidFill>
                    <a:srgbClr val="FF0000"/>
                  </a:solidFill>
                </a:rPr>
                <a:t>α</a:t>
              </a:r>
              <a:endParaRPr lang="it-IT" altLang="it-IT" sz="1600">
                <a:solidFill>
                  <a:srgbClr val="FF0000"/>
                </a:solidFill>
              </a:endParaRPr>
            </a:p>
          </p:txBody>
        </p:sp>
        <p:sp>
          <p:nvSpPr>
            <p:cNvPr id="64552" name="CasellaDiTesto 143"/>
            <p:cNvSpPr txBox="1">
              <a:spLocks noChangeArrowheads="1"/>
            </p:cNvSpPr>
            <p:nvPr/>
          </p:nvSpPr>
          <p:spPr bwMode="auto">
            <a:xfrm>
              <a:off x="2854496" y="1973445"/>
              <a:ext cx="2632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it-IT" sz="1200">
                  <a:solidFill>
                    <a:srgbClr val="FF0000"/>
                  </a:solidFill>
                </a:rPr>
                <a:t>β</a:t>
              </a:r>
              <a:endParaRPr lang="it-IT" altLang="it-IT" sz="1200">
                <a:solidFill>
                  <a:srgbClr val="FF0000"/>
                </a:solidFill>
              </a:endParaRPr>
            </a:p>
          </p:txBody>
        </p:sp>
      </p:grpSp>
      <p:sp>
        <p:nvSpPr>
          <p:cNvPr id="64527" name="CasellaDiTesto 128"/>
          <p:cNvSpPr txBox="1">
            <a:spLocks noChangeArrowheads="1"/>
          </p:cNvSpPr>
          <p:nvPr/>
        </p:nvSpPr>
        <p:spPr bwMode="auto">
          <a:xfrm>
            <a:off x="2516188" y="2622551"/>
            <a:ext cx="6291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/>
              <a:t>I FF-D devono soddisfare la condizione: </a:t>
            </a:r>
            <a:r>
              <a:rPr lang="el-GR" altLang="it-IT" sz="2400" b="1" i="1"/>
              <a:t>τ</a:t>
            </a:r>
            <a:r>
              <a:rPr lang="it-IT" altLang="it-IT" sz="2400" b="1" i="1" baseline="-25000"/>
              <a:t>r</a:t>
            </a:r>
            <a:r>
              <a:rPr lang="it-IT" altLang="it-IT" sz="2400" b="1" i="1"/>
              <a:t> &gt; </a:t>
            </a:r>
            <a:r>
              <a:rPr lang="el-GR" altLang="it-IT" sz="2400" b="1" i="1"/>
              <a:t>τ</a:t>
            </a:r>
            <a:r>
              <a:rPr lang="it-IT" altLang="it-IT" sz="2400" b="1" i="1" baseline="-25000"/>
              <a:t>h</a:t>
            </a:r>
          </a:p>
        </p:txBody>
      </p:sp>
      <p:sp>
        <p:nvSpPr>
          <p:cNvPr id="64528" name="CasellaDiTesto 131"/>
          <p:cNvSpPr txBox="1">
            <a:spLocks noChangeArrowheads="1"/>
          </p:cNvSpPr>
          <p:nvPr/>
        </p:nvSpPr>
        <p:spPr bwMode="auto">
          <a:xfrm>
            <a:off x="4503738" y="4614864"/>
            <a:ext cx="3286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it-IT" sz="1600" b="1" i="1"/>
              <a:t>τ</a:t>
            </a:r>
            <a:r>
              <a:rPr lang="it-IT" altLang="it-IT" sz="1600" b="1" i="1" baseline="-25000"/>
              <a:t>r</a:t>
            </a:r>
            <a:endParaRPr lang="it-IT" altLang="it-IT" sz="1600"/>
          </a:p>
        </p:txBody>
      </p:sp>
      <p:cxnSp>
        <p:nvCxnSpPr>
          <p:cNvPr id="64529" name="Connettore 2 133"/>
          <p:cNvCxnSpPr>
            <a:cxnSpLocks noChangeShapeType="1"/>
          </p:cNvCxnSpPr>
          <p:nvPr/>
        </p:nvCxnSpPr>
        <p:spPr bwMode="auto">
          <a:xfrm>
            <a:off x="4164014" y="4851400"/>
            <a:ext cx="3952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30" name="Connettore 2 137"/>
          <p:cNvCxnSpPr>
            <a:cxnSpLocks noChangeShapeType="1"/>
          </p:cNvCxnSpPr>
          <p:nvPr/>
        </p:nvCxnSpPr>
        <p:spPr bwMode="auto">
          <a:xfrm>
            <a:off x="4767264" y="4841875"/>
            <a:ext cx="3952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31" name="Connettore 1 139"/>
          <p:cNvCxnSpPr>
            <a:cxnSpLocks noChangeShapeType="1"/>
          </p:cNvCxnSpPr>
          <p:nvPr/>
        </p:nvCxnSpPr>
        <p:spPr bwMode="auto">
          <a:xfrm flipV="1">
            <a:off x="4762500" y="4637088"/>
            <a:ext cx="0" cy="557212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CasellaDiTesto 83"/>
          <p:cNvSpPr txBox="1"/>
          <p:nvPr/>
        </p:nvSpPr>
        <p:spPr>
          <a:xfrm rot="18847954">
            <a:off x="28243" y="550665"/>
            <a:ext cx="1472247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</a:rPr>
              <a:t>RICHIAMO IMPORTANTE</a:t>
            </a:r>
          </a:p>
        </p:txBody>
      </p:sp>
    </p:spTree>
    <p:extLst>
      <p:ext uri="{BB962C8B-B14F-4D97-AF65-F5344CB8AC3E}">
        <p14:creationId xmlns:p14="http://schemas.microsoft.com/office/powerpoint/2010/main" val="332451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856515" y="581956"/>
            <a:ext cx="4539421" cy="663481"/>
          </a:xfrm>
        </p:spPr>
        <p:txBody>
          <a:bodyPr>
            <a:noAutofit/>
          </a:bodyPr>
          <a:lstStyle/>
          <a:p>
            <a:r>
              <a:rPr lang="it-IT" dirty="0"/>
              <a:t>Contatori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29097" y="1251787"/>
            <a:ext cx="10520412" cy="481142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Un CONTATORE è una RSS di MOORE con </a:t>
            </a:r>
            <a:r>
              <a:rPr lang="it-IT" sz="3200" b="1" dirty="0" err="1">
                <a:solidFill>
                  <a:srgbClr val="FF0000"/>
                </a:solidFill>
              </a:rPr>
              <a:t>dds</a:t>
            </a:r>
            <a:r>
              <a:rPr lang="it-IT" sz="3200" b="1" dirty="0">
                <a:solidFill>
                  <a:srgbClr val="FF0000"/>
                </a:solidFill>
              </a:rPr>
              <a:t> ad anello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051632" y="1751154"/>
            <a:ext cx="82753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Se non ci sono ingressi di controllo: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/>
              <a:t>Il contatore resta un periodo di CK in ogni stato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/>
              <a:t>Il suo comportamento è periodico</a:t>
            </a:r>
          </a:p>
          <a:p>
            <a:r>
              <a:rPr lang="it-IT" sz="2400" dirty="0"/>
              <a:t>Il contatore senza ingressi di controllo è detto anche </a:t>
            </a:r>
            <a:r>
              <a:rPr lang="it-IT" sz="2400" i="1" dirty="0"/>
              <a:t>free </a:t>
            </a:r>
            <a:r>
              <a:rPr lang="it-IT" sz="2400" i="1" dirty="0" err="1"/>
              <a:t>running</a:t>
            </a:r>
            <a:endParaRPr lang="it-IT" sz="2400" i="1" dirty="0"/>
          </a:p>
        </p:txBody>
      </p:sp>
      <p:grpSp>
        <p:nvGrpSpPr>
          <p:cNvPr id="106" name="Gruppo 105"/>
          <p:cNvGrpSpPr/>
          <p:nvPr/>
        </p:nvGrpSpPr>
        <p:grpSpPr>
          <a:xfrm>
            <a:off x="3929920" y="3494712"/>
            <a:ext cx="4272618" cy="2877582"/>
            <a:chOff x="175927" y="3197756"/>
            <a:chExt cx="4272618" cy="2877582"/>
          </a:xfrm>
        </p:grpSpPr>
        <p:sp>
          <p:nvSpPr>
            <p:cNvPr id="107" name="Oval 2"/>
            <p:cNvSpPr>
              <a:spLocks noChangeArrowheads="1"/>
            </p:cNvSpPr>
            <p:nvPr/>
          </p:nvSpPr>
          <p:spPr bwMode="auto">
            <a:xfrm>
              <a:off x="175927" y="3228713"/>
              <a:ext cx="792162" cy="7921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A,0</a:t>
              </a:r>
            </a:p>
          </p:txBody>
        </p:sp>
        <p:sp>
          <p:nvSpPr>
            <p:cNvPr id="108" name="Oval 3"/>
            <p:cNvSpPr>
              <a:spLocks noChangeArrowheads="1"/>
            </p:cNvSpPr>
            <p:nvPr/>
          </p:nvSpPr>
          <p:spPr bwMode="auto">
            <a:xfrm>
              <a:off x="1976152" y="3228713"/>
              <a:ext cx="792162" cy="7921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B,1</a:t>
              </a:r>
            </a:p>
          </p:txBody>
        </p:sp>
        <p:cxnSp>
          <p:nvCxnSpPr>
            <p:cNvPr id="109" name="AutoShape 5"/>
            <p:cNvCxnSpPr>
              <a:cxnSpLocks noChangeShapeType="1"/>
              <a:stCxn id="107" idx="7"/>
              <a:endCxn id="108" idx="1"/>
            </p:cNvCxnSpPr>
            <p:nvPr/>
          </p:nvCxnSpPr>
          <p:spPr bwMode="auto">
            <a:xfrm rot="5400000" flipV="1">
              <a:off x="1471327" y="2725475"/>
              <a:ext cx="1588" cy="1239837"/>
            </a:xfrm>
            <a:prstGeom prst="curvedConnector3">
              <a:avLst>
                <a:gd name="adj1" fmla="val -1545081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0" name="Oval 2"/>
            <p:cNvSpPr>
              <a:spLocks noChangeArrowheads="1"/>
            </p:cNvSpPr>
            <p:nvPr/>
          </p:nvSpPr>
          <p:spPr bwMode="auto">
            <a:xfrm>
              <a:off x="182277" y="4586025"/>
              <a:ext cx="792162" cy="792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F,5</a:t>
              </a:r>
            </a:p>
          </p:txBody>
        </p:sp>
        <p:sp>
          <p:nvSpPr>
            <p:cNvPr id="111" name="Oval 3"/>
            <p:cNvSpPr>
              <a:spLocks noChangeArrowheads="1"/>
            </p:cNvSpPr>
            <p:nvPr/>
          </p:nvSpPr>
          <p:spPr bwMode="auto">
            <a:xfrm>
              <a:off x="1982502" y="4586025"/>
              <a:ext cx="792162" cy="792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E,4</a:t>
              </a:r>
            </a:p>
          </p:txBody>
        </p:sp>
        <p:cxnSp>
          <p:nvCxnSpPr>
            <p:cNvPr id="112" name="AutoShape 5"/>
            <p:cNvCxnSpPr>
              <a:cxnSpLocks noChangeShapeType="1"/>
              <a:stCxn id="110" idx="0"/>
              <a:endCxn id="107" idx="4"/>
            </p:cNvCxnSpPr>
            <p:nvPr/>
          </p:nvCxnSpPr>
          <p:spPr bwMode="auto">
            <a:xfrm rot="16200000" flipV="1">
              <a:off x="292608" y="4299481"/>
              <a:ext cx="565150" cy="793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AutoShape 17"/>
            <p:cNvCxnSpPr>
              <a:cxnSpLocks noChangeShapeType="1"/>
              <a:stCxn id="111" idx="3"/>
              <a:endCxn id="110" idx="5"/>
            </p:cNvCxnSpPr>
            <p:nvPr/>
          </p:nvCxnSpPr>
          <p:spPr bwMode="auto">
            <a:xfrm rot="5400000">
              <a:off x="1477677" y="4643175"/>
              <a:ext cx="1588" cy="1239837"/>
            </a:xfrm>
            <a:prstGeom prst="curvedConnector3">
              <a:avLst>
                <a:gd name="adj1" fmla="val 216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AutoShape 5"/>
            <p:cNvCxnSpPr>
              <a:cxnSpLocks noChangeShapeType="1"/>
              <a:stCxn id="117" idx="4"/>
              <a:endCxn id="118" idx="0"/>
            </p:cNvCxnSpPr>
            <p:nvPr/>
          </p:nvCxnSpPr>
          <p:spPr bwMode="auto">
            <a:xfrm rot="5400000">
              <a:off x="3746039" y="4296343"/>
              <a:ext cx="612850" cy="1270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6" name="CasellaDiTesto 47"/>
            <p:cNvSpPr txBox="1">
              <a:spLocks noChangeArrowheads="1"/>
            </p:cNvSpPr>
            <p:nvPr/>
          </p:nvSpPr>
          <p:spPr bwMode="auto">
            <a:xfrm>
              <a:off x="852202" y="5706006"/>
              <a:ext cx="30657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 err="1"/>
                <a:t>d.d.s</a:t>
              </a:r>
              <a:r>
                <a:rPr lang="it-IT" altLang="it-IT" sz="1800" dirty="0"/>
                <a:t>. di un contatore per 6</a:t>
              </a:r>
            </a:p>
          </p:txBody>
        </p:sp>
        <p:sp>
          <p:nvSpPr>
            <p:cNvPr id="117" name="Oval 3"/>
            <p:cNvSpPr>
              <a:spLocks noChangeArrowheads="1"/>
            </p:cNvSpPr>
            <p:nvPr/>
          </p:nvSpPr>
          <p:spPr bwMode="auto">
            <a:xfrm>
              <a:off x="3656383" y="3197756"/>
              <a:ext cx="792162" cy="7921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C,2</a:t>
              </a:r>
            </a:p>
          </p:txBody>
        </p:sp>
        <p:sp>
          <p:nvSpPr>
            <p:cNvPr id="118" name="Oval 2"/>
            <p:cNvSpPr>
              <a:spLocks noChangeArrowheads="1"/>
            </p:cNvSpPr>
            <p:nvPr/>
          </p:nvSpPr>
          <p:spPr bwMode="auto">
            <a:xfrm>
              <a:off x="3656383" y="4602768"/>
              <a:ext cx="792162" cy="792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D,3</a:t>
              </a:r>
            </a:p>
          </p:txBody>
        </p:sp>
        <p:cxnSp>
          <p:nvCxnSpPr>
            <p:cNvPr id="119" name="AutoShape 5"/>
            <p:cNvCxnSpPr>
              <a:cxnSpLocks noChangeShapeType="1"/>
              <a:stCxn id="108" idx="7"/>
              <a:endCxn id="117" idx="1"/>
            </p:cNvCxnSpPr>
            <p:nvPr/>
          </p:nvCxnSpPr>
          <p:spPr bwMode="auto">
            <a:xfrm rot="5400000" flipH="1" flipV="1">
              <a:off x="3196870" y="2769201"/>
              <a:ext cx="30957" cy="1120087"/>
            </a:xfrm>
            <a:prstGeom prst="curvedConnector3">
              <a:avLst>
                <a:gd name="adj1" fmla="val 87117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AutoShape 5"/>
            <p:cNvCxnSpPr>
              <a:cxnSpLocks noChangeShapeType="1"/>
              <a:stCxn id="118" idx="3"/>
              <a:endCxn id="111" idx="5"/>
            </p:cNvCxnSpPr>
            <p:nvPr/>
          </p:nvCxnSpPr>
          <p:spPr bwMode="auto">
            <a:xfrm rot="5400000" flipH="1">
              <a:off x="3207152" y="4713682"/>
              <a:ext cx="16743" cy="1113737"/>
            </a:xfrm>
            <a:prstGeom prst="curvedConnector3">
              <a:avLst>
                <a:gd name="adj1" fmla="val -20582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" name="CasellaDiTesto 12"/>
          <p:cNvSpPr txBox="1"/>
          <p:nvPr/>
        </p:nvSpPr>
        <p:spPr>
          <a:xfrm>
            <a:off x="8047733" y="5625761"/>
            <a:ext cx="4100674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Se vogliamo progettarlo,</a:t>
            </a:r>
          </a:p>
          <a:p>
            <a:r>
              <a:rPr lang="it-IT" dirty="0"/>
              <a:t>Qual è la sua «Black Box»?</a:t>
            </a:r>
          </a:p>
          <a:p>
            <a:r>
              <a:rPr lang="it-IT" dirty="0"/>
              <a:t>Qual è il numero minimo di </a:t>
            </a:r>
            <a:r>
              <a:rPr lang="it-IT" dirty="0" err="1"/>
              <a:t>var</a:t>
            </a:r>
            <a:r>
              <a:rPr lang="it-IT" dirty="0"/>
              <a:t>. di stato?</a:t>
            </a:r>
          </a:p>
          <a:p>
            <a:r>
              <a:rPr lang="it-IT" dirty="0"/>
              <a:t>Qual è il numero minimo di </a:t>
            </a:r>
            <a:r>
              <a:rPr lang="it-IT" dirty="0" err="1"/>
              <a:t>var</a:t>
            </a:r>
            <a:r>
              <a:rPr lang="it-IT" dirty="0"/>
              <a:t>. di uscita?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56909" y="5766058"/>
            <a:ext cx="3081623" cy="9233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Il  controller del semaforo visto a lezione è un esempio di </a:t>
            </a:r>
            <a:r>
              <a:rPr lang="it-IT" b="1" dirty="0"/>
              <a:t>contatore per 7 con 3 uscite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256927" y="5778629"/>
            <a:ext cx="438588" cy="777328"/>
            <a:chOff x="871" y="2823"/>
            <a:chExt cx="606" cy="1107"/>
          </a:xfrm>
        </p:grpSpPr>
        <p:grpSp>
          <p:nvGrpSpPr>
            <p:cNvPr id="22" name="Group 21"/>
            <p:cNvGrpSpPr>
              <a:grpSpLocks/>
            </p:cNvGrpSpPr>
            <p:nvPr/>
          </p:nvGrpSpPr>
          <p:grpSpPr bwMode="auto">
            <a:xfrm>
              <a:off x="871" y="3027"/>
              <a:ext cx="606" cy="863"/>
              <a:chOff x="871" y="3027"/>
              <a:chExt cx="606" cy="863"/>
            </a:xfrm>
          </p:grpSpPr>
          <p:grpSp>
            <p:nvGrpSpPr>
              <p:cNvPr id="52" name="Group 22"/>
              <p:cNvGrpSpPr>
                <a:grpSpLocks/>
              </p:cNvGrpSpPr>
              <p:nvPr/>
            </p:nvGrpSpPr>
            <p:grpSpPr bwMode="auto">
              <a:xfrm>
                <a:off x="871" y="3027"/>
                <a:ext cx="606" cy="259"/>
                <a:chOff x="871" y="3027"/>
                <a:chExt cx="606" cy="259"/>
              </a:xfrm>
            </p:grpSpPr>
            <p:grpSp>
              <p:nvGrpSpPr>
                <p:cNvPr id="67" name="Group 23"/>
                <p:cNvGrpSpPr>
                  <a:grpSpLocks/>
                </p:cNvGrpSpPr>
                <p:nvPr/>
              </p:nvGrpSpPr>
              <p:grpSpPr bwMode="auto">
                <a:xfrm>
                  <a:off x="871" y="3027"/>
                  <a:ext cx="113" cy="258"/>
                  <a:chOff x="871" y="3027"/>
                  <a:chExt cx="113" cy="258"/>
                </a:xfrm>
              </p:grpSpPr>
              <p:sp>
                <p:nvSpPr>
                  <p:cNvPr id="71" name="Arc 24"/>
                  <p:cNvSpPr>
                    <a:spLocks/>
                  </p:cNvSpPr>
                  <p:nvPr/>
                </p:nvSpPr>
                <p:spPr bwMode="auto">
                  <a:xfrm>
                    <a:off x="897" y="3038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</a:path>
                      <a:path w="21600" h="43200" stroke="0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  <a:lnTo>
                          <a:pt x="21600" y="21600"/>
                        </a:lnTo>
                        <a:lnTo>
                          <a:pt x="21600" y="43200"/>
                        </a:lnTo>
                        <a:close/>
                      </a:path>
                    </a:pathLst>
                  </a:custGeom>
                  <a:solidFill>
                    <a:srgbClr val="FF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2" name="Freeform 25"/>
                  <p:cNvSpPr>
                    <a:spLocks/>
                  </p:cNvSpPr>
                  <p:nvPr/>
                </p:nvSpPr>
                <p:spPr bwMode="auto">
                  <a:xfrm>
                    <a:off x="871" y="3027"/>
                    <a:ext cx="113" cy="258"/>
                  </a:xfrm>
                  <a:custGeom>
                    <a:avLst/>
                    <a:gdLst>
                      <a:gd name="T0" fmla="*/ 15 w 224"/>
                      <a:gd name="T1" fmla="*/ 0 h 516"/>
                      <a:gd name="T2" fmla="*/ 0 w 224"/>
                      <a:gd name="T3" fmla="*/ 0 h 516"/>
                      <a:gd name="T4" fmla="*/ 2 w 224"/>
                      <a:gd name="T5" fmla="*/ 1 h 516"/>
                      <a:gd name="T6" fmla="*/ 3 w 224"/>
                      <a:gd name="T7" fmla="*/ 1 h 516"/>
                      <a:gd name="T8" fmla="*/ 4 w 224"/>
                      <a:gd name="T9" fmla="*/ 2 h 516"/>
                      <a:gd name="T10" fmla="*/ 4 w 224"/>
                      <a:gd name="T11" fmla="*/ 2 h 516"/>
                      <a:gd name="T12" fmla="*/ 5 w 224"/>
                      <a:gd name="T13" fmla="*/ 3 h 516"/>
                      <a:gd name="T14" fmla="*/ 6 w 224"/>
                      <a:gd name="T15" fmla="*/ 4 h 516"/>
                      <a:gd name="T16" fmla="*/ 6 w 224"/>
                      <a:gd name="T17" fmla="*/ 4 h 516"/>
                      <a:gd name="T18" fmla="*/ 7 w 224"/>
                      <a:gd name="T19" fmla="*/ 5 h 516"/>
                      <a:gd name="T20" fmla="*/ 7 w 224"/>
                      <a:gd name="T21" fmla="*/ 6 h 516"/>
                      <a:gd name="T22" fmla="*/ 8 w 224"/>
                      <a:gd name="T23" fmla="*/ 7 h 516"/>
                      <a:gd name="T24" fmla="*/ 8 w 224"/>
                      <a:gd name="T25" fmla="*/ 8 h 516"/>
                      <a:gd name="T26" fmla="*/ 8 w 224"/>
                      <a:gd name="T27" fmla="*/ 8 h 516"/>
                      <a:gd name="T28" fmla="*/ 9 w 224"/>
                      <a:gd name="T29" fmla="*/ 9 h 516"/>
                      <a:gd name="T30" fmla="*/ 11 w 224"/>
                      <a:gd name="T31" fmla="*/ 20 h 516"/>
                      <a:gd name="T32" fmla="*/ 12 w 224"/>
                      <a:gd name="T33" fmla="*/ 24 h 516"/>
                      <a:gd name="T34" fmla="*/ 12 w 224"/>
                      <a:gd name="T35" fmla="*/ 27 h 516"/>
                      <a:gd name="T36" fmla="*/ 13 w 224"/>
                      <a:gd name="T37" fmla="*/ 30 h 516"/>
                      <a:gd name="T38" fmla="*/ 14 w 224"/>
                      <a:gd name="T39" fmla="*/ 33 h 516"/>
                      <a:gd name="T40" fmla="*/ 15 w 224"/>
                      <a:gd name="T41" fmla="*/ 33 h 516"/>
                      <a:gd name="T42" fmla="*/ 15 w 224"/>
                      <a:gd name="T43" fmla="*/ 0 h 51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6">
                        <a:moveTo>
                          <a:pt x="222" y="0"/>
                        </a:moveTo>
                        <a:lnTo>
                          <a:pt x="0" y="0"/>
                        </a:lnTo>
                        <a:lnTo>
                          <a:pt x="25" y="7"/>
                        </a:lnTo>
                        <a:lnTo>
                          <a:pt x="39" y="14"/>
                        </a:lnTo>
                        <a:lnTo>
                          <a:pt x="50" y="21"/>
                        </a:lnTo>
                        <a:lnTo>
                          <a:pt x="63" y="29"/>
                        </a:lnTo>
                        <a:lnTo>
                          <a:pt x="74" y="39"/>
                        </a:lnTo>
                        <a:lnTo>
                          <a:pt x="83" y="49"/>
                        </a:lnTo>
                        <a:lnTo>
                          <a:pt x="93" y="61"/>
                        </a:lnTo>
                        <a:lnTo>
                          <a:pt x="99" y="71"/>
                        </a:lnTo>
                        <a:lnTo>
                          <a:pt x="105" y="84"/>
                        </a:lnTo>
                        <a:lnTo>
                          <a:pt x="112" y="97"/>
                        </a:lnTo>
                        <a:lnTo>
                          <a:pt x="119" y="113"/>
                        </a:lnTo>
                        <a:lnTo>
                          <a:pt x="123" y="126"/>
                        </a:lnTo>
                        <a:lnTo>
                          <a:pt x="129" y="140"/>
                        </a:lnTo>
                        <a:lnTo>
                          <a:pt x="165" y="309"/>
                        </a:lnTo>
                        <a:lnTo>
                          <a:pt x="179" y="379"/>
                        </a:lnTo>
                        <a:lnTo>
                          <a:pt x="188" y="426"/>
                        </a:lnTo>
                        <a:lnTo>
                          <a:pt x="199" y="473"/>
                        </a:lnTo>
                        <a:lnTo>
                          <a:pt x="215" y="516"/>
                        </a:lnTo>
                        <a:lnTo>
                          <a:pt x="224" y="516"/>
                        </a:lnTo>
                        <a:lnTo>
                          <a:pt x="22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8" name="Group 26"/>
                <p:cNvGrpSpPr>
                  <a:grpSpLocks/>
                </p:cNvGrpSpPr>
                <p:nvPr/>
              </p:nvGrpSpPr>
              <p:grpSpPr bwMode="auto">
                <a:xfrm>
                  <a:off x="1365" y="3028"/>
                  <a:ext cx="112" cy="258"/>
                  <a:chOff x="1365" y="3028"/>
                  <a:chExt cx="112" cy="258"/>
                </a:xfrm>
              </p:grpSpPr>
              <p:sp>
                <p:nvSpPr>
                  <p:cNvPr id="69" name="Arc 27"/>
                  <p:cNvSpPr>
                    <a:spLocks/>
                  </p:cNvSpPr>
                  <p:nvPr/>
                </p:nvSpPr>
                <p:spPr bwMode="auto">
                  <a:xfrm>
                    <a:off x="1369" y="3039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</a:path>
                      <a:path w="21600" h="432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70" name="Freeform 28"/>
                  <p:cNvSpPr>
                    <a:spLocks/>
                  </p:cNvSpPr>
                  <p:nvPr/>
                </p:nvSpPr>
                <p:spPr bwMode="auto">
                  <a:xfrm>
                    <a:off x="1365" y="3028"/>
                    <a:ext cx="112" cy="258"/>
                  </a:xfrm>
                  <a:custGeom>
                    <a:avLst/>
                    <a:gdLst>
                      <a:gd name="T0" fmla="*/ 1 w 224"/>
                      <a:gd name="T1" fmla="*/ 0 h 515"/>
                      <a:gd name="T2" fmla="*/ 14 w 224"/>
                      <a:gd name="T3" fmla="*/ 0 h 515"/>
                      <a:gd name="T4" fmla="*/ 13 w 224"/>
                      <a:gd name="T5" fmla="*/ 1 h 515"/>
                      <a:gd name="T6" fmla="*/ 12 w 224"/>
                      <a:gd name="T7" fmla="*/ 1 h 515"/>
                      <a:gd name="T8" fmla="*/ 11 w 224"/>
                      <a:gd name="T9" fmla="*/ 2 h 515"/>
                      <a:gd name="T10" fmla="*/ 11 w 224"/>
                      <a:gd name="T11" fmla="*/ 2 h 515"/>
                      <a:gd name="T12" fmla="*/ 10 w 224"/>
                      <a:gd name="T13" fmla="*/ 3 h 515"/>
                      <a:gd name="T14" fmla="*/ 9 w 224"/>
                      <a:gd name="T15" fmla="*/ 4 h 515"/>
                      <a:gd name="T16" fmla="*/ 9 w 224"/>
                      <a:gd name="T17" fmla="*/ 4 h 515"/>
                      <a:gd name="T18" fmla="*/ 8 w 224"/>
                      <a:gd name="T19" fmla="*/ 5 h 515"/>
                      <a:gd name="T20" fmla="*/ 8 w 224"/>
                      <a:gd name="T21" fmla="*/ 6 h 515"/>
                      <a:gd name="T22" fmla="*/ 7 w 224"/>
                      <a:gd name="T23" fmla="*/ 7 h 515"/>
                      <a:gd name="T24" fmla="*/ 7 w 224"/>
                      <a:gd name="T25" fmla="*/ 7 h 515"/>
                      <a:gd name="T26" fmla="*/ 7 w 224"/>
                      <a:gd name="T27" fmla="*/ 8 h 515"/>
                      <a:gd name="T28" fmla="*/ 6 w 224"/>
                      <a:gd name="T29" fmla="*/ 9 h 515"/>
                      <a:gd name="T30" fmla="*/ 4 w 224"/>
                      <a:gd name="T31" fmla="*/ 20 h 515"/>
                      <a:gd name="T32" fmla="*/ 3 w 224"/>
                      <a:gd name="T33" fmla="*/ 24 h 515"/>
                      <a:gd name="T34" fmla="*/ 3 w 224"/>
                      <a:gd name="T35" fmla="*/ 27 h 515"/>
                      <a:gd name="T36" fmla="*/ 2 w 224"/>
                      <a:gd name="T37" fmla="*/ 30 h 515"/>
                      <a:gd name="T38" fmla="*/ 1 w 224"/>
                      <a:gd name="T39" fmla="*/ 33 h 515"/>
                      <a:gd name="T40" fmla="*/ 0 w 224"/>
                      <a:gd name="T41" fmla="*/ 33 h 515"/>
                      <a:gd name="T42" fmla="*/ 1 w 224"/>
                      <a:gd name="T43" fmla="*/ 0 h 51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5">
                        <a:moveTo>
                          <a:pt x="2" y="0"/>
                        </a:moveTo>
                        <a:lnTo>
                          <a:pt x="224" y="0"/>
                        </a:lnTo>
                        <a:lnTo>
                          <a:pt x="199" y="6"/>
                        </a:lnTo>
                        <a:lnTo>
                          <a:pt x="186" y="13"/>
                        </a:lnTo>
                        <a:lnTo>
                          <a:pt x="174" y="20"/>
                        </a:lnTo>
                        <a:lnTo>
                          <a:pt x="161" y="29"/>
                        </a:lnTo>
                        <a:lnTo>
                          <a:pt x="150" y="39"/>
                        </a:lnTo>
                        <a:lnTo>
                          <a:pt x="141" y="49"/>
                        </a:lnTo>
                        <a:lnTo>
                          <a:pt x="131" y="60"/>
                        </a:lnTo>
                        <a:lnTo>
                          <a:pt x="126" y="70"/>
                        </a:lnTo>
                        <a:lnTo>
                          <a:pt x="119" y="83"/>
                        </a:lnTo>
                        <a:lnTo>
                          <a:pt x="112" y="97"/>
                        </a:lnTo>
                        <a:lnTo>
                          <a:pt x="106" y="112"/>
                        </a:lnTo>
                        <a:lnTo>
                          <a:pt x="101" y="126"/>
                        </a:lnTo>
                        <a:lnTo>
                          <a:pt x="96" y="139"/>
                        </a:lnTo>
                        <a:lnTo>
                          <a:pt x="59" y="308"/>
                        </a:lnTo>
                        <a:lnTo>
                          <a:pt x="45" y="378"/>
                        </a:lnTo>
                        <a:lnTo>
                          <a:pt x="37" y="425"/>
                        </a:lnTo>
                        <a:lnTo>
                          <a:pt x="25" y="472"/>
                        </a:lnTo>
                        <a:lnTo>
                          <a:pt x="9" y="515"/>
                        </a:lnTo>
                        <a:lnTo>
                          <a:pt x="0" y="515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53" name="Group 29"/>
              <p:cNvGrpSpPr>
                <a:grpSpLocks/>
              </p:cNvGrpSpPr>
              <p:nvPr/>
            </p:nvGrpSpPr>
            <p:grpSpPr bwMode="auto">
              <a:xfrm>
                <a:off x="871" y="3631"/>
                <a:ext cx="606" cy="259"/>
                <a:chOff x="871" y="3631"/>
                <a:chExt cx="606" cy="259"/>
              </a:xfrm>
            </p:grpSpPr>
            <p:grpSp>
              <p:nvGrpSpPr>
                <p:cNvPr id="61" name="Group 30"/>
                <p:cNvGrpSpPr>
                  <a:grpSpLocks/>
                </p:cNvGrpSpPr>
                <p:nvPr/>
              </p:nvGrpSpPr>
              <p:grpSpPr bwMode="auto">
                <a:xfrm>
                  <a:off x="871" y="3631"/>
                  <a:ext cx="113" cy="258"/>
                  <a:chOff x="871" y="3631"/>
                  <a:chExt cx="113" cy="258"/>
                </a:xfrm>
              </p:grpSpPr>
              <p:sp>
                <p:nvSpPr>
                  <p:cNvPr id="65" name="Arc 31"/>
                  <p:cNvSpPr>
                    <a:spLocks/>
                  </p:cNvSpPr>
                  <p:nvPr/>
                </p:nvSpPr>
                <p:spPr bwMode="auto">
                  <a:xfrm>
                    <a:off x="897" y="3642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</a:path>
                      <a:path w="21600" h="43200" stroke="0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  <a:lnTo>
                          <a:pt x="21600" y="21600"/>
                        </a:lnTo>
                        <a:lnTo>
                          <a:pt x="21600" y="43200"/>
                        </a:lnTo>
                        <a:close/>
                      </a:path>
                    </a:pathLst>
                  </a:custGeom>
                  <a:solidFill>
                    <a:srgbClr val="00A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6" name="Freeform 32"/>
                  <p:cNvSpPr>
                    <a:spLocks/>
                  </p:cNvSpPr>
                  <p:nvPr/>
                </p:nvSpPr>
                <p:spPr bwMode="auto">
                  <a:xfrm>
                    <a:off x="871" y="3631"/>
                    <a:ext cx="113" cy="258"/>
                  </a:xfrm>
                  <a:custGeom>
                    <a:avLst/>
                    <a:gdLst>
                      <a:gd name="T0" fmla="*/ 15 w 224"/>
                      <a:gd name="T1" fmla="*/ 0 h 514"/>
                      <a:gd name="T2" fmla="*/ 0 w 224"/>
                      <a:gd name="T3" fmla="*/ 0 h 514"/>
                      <a:gd name="T4" fmla="*/ 2 w 224"/>
                      <a:gd name="T5" fmla="*/ 1 h 514"/>
                      <a:gd name="T6" fmla="*/ 3 w 224"/>
                      <a:gd name="T7" fmla="*/ 1 h 514"/>
                      <a:gd name="T8" fmla="*/ 4 w 224"/>
                      <a:gd name="T9" fmla="*/ 2 h 514"/>
                      <a:gd name="T10" fmla="*/ 4 w 224"/>
                      <a:gd name="T11" fmla="*/ 2 h 514"/>
                      <a:gd name="T12" fmla="*/ 5 w 224"/>
                      <a:gd name="T13" fmla="*/ 3 h 514"/>
                      <a:gd name="T14" fmla="*/ 6 w 224"/>
                      <a:gd name="T15" fmla="*/ 4 h 514"/>
                      <a:gd name="T16" fmla="*/ 6 w 224"/>
                      <a:gd name="T17" fmla="*/ 4 h 514"/>
                      <a:gd name="T18" fmla="*/ 7 w 224"/>
                      <a:gd name="T19" fmla="*/ 5 h 514"/>
                      <a:gd name="T20" fmla="*/ 7 w 224"/>
                      <a:gd name="T21" fmla="*/ 6 h 514"/>
                      <a:gd name="T22" fmla="*/ 8 w 224"/>
                      <a:gd name="T23" fmla="*/ 6 h 514"/>
                      <a:gd name="T24" fmla="*/ 8 w 224"/>
                      <a:gd name="T25" fmla="*/ 7 h 514"/>
                      <a:gd name="T26" fmla="*/ 8 w 224"/>
                      <a:gd name="T27" fmla="*/ 8 h 514"/>
                      <a:gd name="T28" fmla="*/ 9 w 224"/>
                      <a:gd name="T29" fmla="*/ 9 h 514"/>
                      <a:gd name="T30" fmla="*/ 11 w 224"/>
                      <a:gd name="T31" fmla="*/ 20 h 514"/>
                      <a:gd name="T32" fmla="*/ 12 w 224"/>
                      <a:gd name="T33" fmla="*/ 24 h 514"/>
                      <a:gd name="T34" fmla="*/ 12 w 224"/>
                      <a:gd name="T35" fmla="*/ 27 h 514"/>
                      <a:gd name="T36" fmla="*/ 13 w 224"/>
                      <a:gd name="T37" fmla="*/ 30 h 514"/>
                      <a:gd name="T38" fmla="*/ 14 w 224"/>
                      <a:gd name="T39" fmla="*/ 33 h 514"/>
                      <a:gd name="T40" fmla="*/ 15 w 224"/>
                      <a:gd name="T41" fmla="*/ 33 h 514"/>
                      <a:gd name="T42" fmla="*/ 15 w 224"/>
                      <a:gd name="T43" fmla="*/ 0 h 514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4">
                        <a:moveTo>
                          <a:pt x="222" y="0"/>
                        </a:moveTo>
                        <a:lnTo>
                          <a:pt x="0" y="0"/>
                        </a:lnTo>
                        <a:lnTo>
                          <a:pt x="25" y="7"/>
                        </a:lnTo>
                        <a:lnTo>
                          <a:pt x="39" y="13"/>
                        </a:lnTo>
                        <a:lnTo>
                          <a:pt x="50" y="20"/>
                        </a:lnTo>
                        <a:lnTo>
                          <a:pt x="63" y="29"/>
                        </a:lnTo>
                        <a:lnTo>
                          <a:pt x="74" y="39"/>
                        </a:lnTo>
                        <a:lnTo>
                          <a:pt x="83" y="49"/>
                        </a:lnTo>
                        <a:lnTo>
                          <a:pt x="93" y="59"/>
                        </a:lnTo>
                        <a:lnTo>
                          <a:pt x="99" y="69"/>
                        </a:lnTo>
                        <a:lnTo>
                          <a:pt x="105" y="82"/>
                        </a:lnTo>
                        <a:lnTo>
                          <a:pt x="112" y="96"/>
                        </a:lnTo>
                        <a:lnTo>
                          <a:pt x="119" y="111"/>
                        </a:lnTo>
                        <a:lnTo>
                          <a:pt x="123" y="125"/>
                        </a:lnTo>
                        <a:lnTo>
                          <a:pt x="129" y="138"/>
                        </a:lnTo>
                        <a:lnTo>
                          <a:pt x="165" y="308"/>
                        </a:lnTo>
                        <a:lnTo>
                          <a:pt x="179" y="379"/>
                        </a:lnTo>
                        <a:lnTo>
                          <a:pt x="188" y="424"/>
                        </a:lnTo>
                        <a:lnTo>
                          <a:pt x="199" y="471"/>
                        </a:lnTo>
                        <a:lnTo>
                          <a:pt x="215" y="514"/>
                        </a:lnTo>
                        <a:lnTo>
                          <a:pt x="224" y="514"/>
                        </a:lnTo>
                        <a:lnTo>
                          <a:pt x="22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62" name="Group 33"/>
                <p:cNvGrpSpPr>
                  <a:grpSpLocks/>
                </p:cNvGrpSpPr>
                <p:nvPr/>
              </p:nvGrpSpPr>
              <p:grpSpPr bwMode="auto">
                <a:xfrm>
                  <a:off x="1365" y="3633"/>
                  <a:ext cx="112" cy="257"/>
                  <a:chOff x="1365" y="3633"/>
                  <a:chExt cx="112" cy="257"/>
                </a:xfrm>
              </p:grpSpPr>
              <p:sp>
                <p:nvSpPr>
                  <p:cNvPr id="63" name="Arc 34"/>
                  <p:cNvSpPr>
                    <a:spLocks/>
                  </p:cNvSpPr>
                  <p:nvPr/>
                </p:nvSpPr>
                <p:spPr bwMode="auto">
                  <a:xfrm>
                    <a:off x="1369" y="3644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</a:path>
                      <a:path w="21600" h="432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00A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4" name="Freeform 35"/>
                  <p:cNvSpPr>
                    <a:spLocks/>
                  </p:cNvSpPr>
                  <p:nvPr/>
                </p:nvSpPr>
                <p:spPr bwMode="auto">
                  <a:xfrm>
                    <a:off x="1365" y="3633"/>
                    <a:ext cx="112" cy="257"/>
                  </a:xfrm>
                  <a:custGeom>
                    <a:avLst/>
                    <a:gdLst>
                      <a:gd name="T0" fmla="*/ 1 w 224"/>
                      <a:gd name="T1" fmla="*/ 0 h 515"/>
                      <a:gd name="T2" fmla="*/ 14 w 224"/>
                      <a:gd name="T3" fmla="*/ 0 h 515"/>
                      <a:gd name="T4" fmla="*/ 13 w 224"/>
                      <a:gd name="T5" fmla="*/ 0 h 515"/>
                      <a:gd name="T6" fmla="*/ 12 w 224"/>
                      <a:gd name="T7" fmla="*/ 0 h 515"/>
                      <a:gd name="T8" fmla="*/ 11 w 224"/>
                      <a:gd name="T9" fmla="*/ 1 h 515"/>
                      <a:gd name="T10" fmla="*/ 11 w 224"/>
                      <a:gd name="T11" fmla="*/ 1 h 515"/>
                      <a:gd name="T12" fmla="*/ 10 w 224"/>
                      <a:gd name="T13" fmla="*/ 2 h 515"/>
                      <a:gd name="T14" fmla="*/ 9 w 224"/>
                      <a:gd name="T15" fmla="*/ 3 h 515"/>
                      <a:gd name="T16" fmla="*/ 9 w 224"/>
                      <a:gd name="T17" fmla="*/ 3 h 515"/>
                      <a:gd name="T18" fmla="*/ 8 w 224"/>
                      <a:gd name="T19" fmla="*/ 4 h 515"/>
                      <a:gd name="T20" fmla="*/ 8 w 224"/>
                      <a:gd name="T21" fmla="*/ 5 h 515"/>
                      <a:gd name="T22" fmla="*/ 7 w 224"/>
                      <a:gd name="T23" fmla="*/ 6 h 515"/>
                      <a:gd name="T24" fmla="*/ 7 w 224"/>
                      <a:gd name="T25" fmla="*/ 7 h 515"/>
                      <a:gd name="T26" fmla="*/ 7 w 224"/>
                      <a:gd name="T27" fmla="*/ 7 h 515"/>
                      <a:gd name="T28" fmla="*/ 6 w 224"/>
                      <a:gd name="T29" fmla="*/ 8 h 515"/>
                      <a:gd name="T30" fmla="*/ 4 w 224"/>
                      <a:gd name="T31" fmla="*/ 19 h 515"/>
                      <a:gd name="T32" fmla="*/ 3 w 224"/>
                      <a:gd name="T33" fmla="*/ 23 h 515"/>
                      <a:gd name="T34" fmla="*/ 3 w 224"/>
                      <a:gd name="T35" fmla="*/ 26 h 515"/>
                      <a:gd name="T36" fmla="*/ 2 w 224"/>
                      <a:gd name="T37" fmla="*/ 29 h 515"/>
                      <a:gd name="T38" fmla="*/ 1 w 224"/>
                      <a:gd name="T39" fmla="*/ 32 h 515"/>
                      <a:gd name="T40" fmla="*/ 0 w 224"/>
                      <a:gd name="T41" fmla="*/ 32 h 515"/>
                      <a:gd name="T42" fmla="*/ 1 w 224"/>
                      <a:gd name="T43" fmla="*/ 0 h 51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5">
                        <a:moveTo>
                          <a:pt x="2" y="0"/>
                        </a:moveTo>
                        <a:lnTo>
                          <a:pt x="224" y="0"/>
                        </a:lnTo>
                        <a:lnTo>
                          <a:pt x="199" y="7"/>
                        </a:lnTo>
                        <a:lnTo>
                          <a:pt x="186" y="14"/>
                        </a:lnTo>
                        <a:lnTo>
                          <a:pt x="174" y="20"/>
                        </a:lnTo>
                        <a:lnTo>
                          <a:pt x="161" y="29"/>
                        </a:lnTo>
                        <a:lnTo>
                          <a:pt x="150" y="39"/>
                        </a:lnTo>
                        <a:lnTo>
                          <a:pt x="141" y="49"/>
                        </a:lnTo>
                        <a:lnTo>
                          <a:pt x="131" y="59"/>
                        </a:lnTo>
                        <a:lnTo>
                          <a:pt x="126" y="69"/>
                        </a:lnTo>
                        <a:lnTo>
                          <a:pt x="119" y="83"/>
                        </a:lnTo>
                        <a:lnTo>
                          <a:pt x="112" y="96"/>
                        </a:lnTo>
                        <a:lnTo>
                          <a:pt x="106" y="112"/>
                        </a:lnTo>
                        <a:lnTo>
                          <a:pt x="101" y="125"/>
                        </a:lnTo>
                        <a:lnTo>
                          <a:pt x="96" y="138"/>
                        </a:lnTo>
                        <a:lnTo>
                          <a:pt x="59" y="309"/>
                        </a:lnTo>
                        <a:lnTo>
                          <a:pt x="45" y="379"/>
                        </a:lnTo>
                        <a:lnTo>
                          <a:pt x="37" y="425"/>
                        </a:lnTo>
                        <a:lnTo>
                          <a:pt x="25" y="471"/>
                        </a:lnTo>
                        <a:lnTo>
                          <a:pt x="9" y="515"/>
                        </a:lnTo>
                        <a:lnTo>
                          <a:pt x="0" y="515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54" name="Group 36"/>
              <p:cNvGrpSpPr>
                <a:grpSpLocks/>
              </p:cNvGrpSpPr>
              <p:nvPr/>
            </p:nvGrpSpPr>
            <p:grpSpPr bwMode="auto">
              <a:xfrm>
                <a:off x="871" y="3328"/>
                <a:ext cx="606" cy="259"/>
                <a:chOff x="871" y="3328"/>
                <a:chExt cx="606" cy="259"/>
              </a:xfrm>
            </p:grpSpPr>
            <p:grpSp>
              <p:nvGrpSpPr>
                <p:cNvPr id="55" name="Group 37"/>
                <p:cNvGrpSpPr>
                  <a:grpSpLocks/>
                </p:cNvGrpSpPr>
                <p:nvPr/>
              </p:nvGrpSpPr>
              <p:grpSpPr bwMode="auto">
                <a:xfrm>
                  <a:off x="871" y="3328"/>
                  <a:ext cx="113" cy="258"/>
                  <a:chOff x="871" y="3328"/>
                  <a:chExt cx="113" cy="258"/>
                </a:xfrm>
              </p:grpSpPr>
              <p:sp>
                <p:nvSpPr>
                  <p:cNvPr id="59" name="Arc 38"/>
                  <p:cNvSpPr>
                    <a:spLocks/>
                  </p:cNvSpPr>
                  <p:nvPr/>
                </p:nvSpPr>
                <p:spPr bwMode="auto">
                  <a:xfrm>
                    <a:off x="897" y="3339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</a:path>
                      <a:path w="21600" h="43200" stroke="0" extrusionOk="0">
                        <a:moveTo>
                          <a:pt x="21600" y="43200"/>
                        </a:moveTo>
                        <a:cubicBezTo>
                          <a:pt x="9670" y="43200"/>
                          <a:pt x="0" y="33529"/>
                          <a:pt x="0" y="21600"/>
                        </a:cubicBezTo>
                        <a:cubicBezTo>
                          <a:pt x="-1" y="9670"/>
                          <a:pt x="9670" y="0"/>
                          <a:pt x="21599" y="0"/>
                        </a:cubicBezTo>
                        <a:lnTo>
                          <a:pt x="21600" y="21600"/>
                        </a:lnTo>
                        <a:lnTo>
                          <a:pt x="21600" y="43200"/>
                        </a:lnTo>
                        <a:close/>
                      </a:path>
                    </a:pathLst>
                  </a:custGeom>
                  <a:solidFill>
                    <a:srgbClr val="E0E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60" name="Freeform 39"/>
                  <p:cNvSpPr>
                    <a:spLocks/>
                  </p:cNvSpPr>
                  <p:nvPr/>
                </p:nvSpPr>
                <p:spPr bwMode="auto">
                  <a:xfrm>
                    <a:off x="871" y="3328"/>
                    <a:ext cx="113" cy="258"/>
                  </a:xfrm>
                  <a:custGeom>
                    <a:avLst/>
                    <a:gdLst>
                      <a:gd name="T0" fmla="*/ 15 w 224"/>
                      <a:gd name="T1" fmla="*/ 0 h 516"/>
                      <a:gd name="T2" fmla="*/ 0 w 224"/>
                      <a:gd name="T3" fmla="*/ 0 h 516"/>
                      <a:gd name="T4" fmla="*/ 2 w 224"/>
                      <a:gd name="T5" fmla="*/ 1 h 516"/>
                      <a:gd name="T6" fmla="*/ 3 w 224"/>
                      <a:gd name="T7" fmla="*/ 1 h 516"/>
                      <a:gd name="T8" fmla="*/ 4 w 224"/>
                      <a:gd name="T9" fmla="*/ 2 h 516"/>
                      <a:gd name="T10" fmla="*/ 4 w 224"/>
                      <a:gd name="T11" fmla="*/ 2 h 516"/>
                      <a:gd name="T12" fmla="*/ 5 w 224"/>
                      <a:gd name="T13" fmla="*/ 3 h 516"/>
                      <a:gd name="T14" fmla="*/ 6 w 224"/>
                      <a:gd name="T15" fmla="*/ 4 h 516"/>
                      <a:gd name="T16" fmla="*/ 6 w 224"/>
                      <a:gd name="T17" fmla="*/ 4 h 516"/>
                      <a:gd name="T18" fmla="*/ 7 w 224"/>
                      <a:gd name="T19" fmla="*/ 5 h 516"/>
                      <a:gd name="T20" fmla="*/ 7 w 224"/>
                      <a:gd name="T21" fmla="*/ 6 h 516"/>
                      <a:gd name="T22" fmla="*/ 8 w 224"/>
                      <a:gd name="T23" fmla="*/ 7 h 516"/>
                      <a:gd name="T24" fmla="*/ 8 w 224"/>
                      <a:gd name="T25" fmla="*/ 7 h 516"/>
                      <a:gd name="T26" fmla="*/ 8 w 224"/>
                      <a:gd name="T27" fmla="*/ 8 h 516"/>
                      <a:gd name="T28" fmla="*/ 9 w 224"/>
                      <a:gd name="T29" fmla="*/ 9 h 516"/>
                      <a:gd name="T30" fmla="*/ 11 w 224"/>
                      <a:gd name="T31" fmla="*/ 20 h 516"/>
                      <a:gd name="T32" fmla="*/ 12 w 224"/>
                      <a:gd name="T33" fmla="*/ 24 h 516"/>
                      <a:gd name="T34" fmla="*/ 12 w 224"/>
                      <a:gd name="T35" fmla="*/ 27 h 516"/>
                      <a:gd name="T36" fmla="*/ 13 w 224"/>
                      <a:gd name="T37" fmla="*/ 30 h 516"/>
                      <a:gd name="T38" fmla="*/ 14 w 224"/>
                      <a:gd name="T39" fmla="*/ 33 h 516"/>
                      <a:gd name="T40" fmla="*/ 15 w 224"/>
                      <a:gd name="T41" fmla="*/ 33 h 516"/>
                      <a:gd name="T42" fmla="*/ 15 w 224"/>
                      <a:gd name="T43" fmla="*/ 0 h 51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6">
                        <a:moveTo>
                          <a:pt x="222" y="0"/>
                        </a:moveTo>
                        <a:lnTo>
                          <a:pt x="0" y="0"/>
                        </a:lnTo>
                        <a:lnTo>
                          <a:pt x="25" y="7"/>
                        </a:lnTo>
                        <a:lnTo>
                          <a:pt x="39" y="13"/>
                        </a:lnTo>
                        <a:lnTo>
                          <a:pt x="50" y="20"/>
                        </a:lnTo>
                        <a:lnTo>
                          <a:pt x="63" y="29"/>
                        </a:lnTo>
                        <a:lnTo>
                          <a:pt x="74" y="39"/>
                        </a:lnTo>
                        <a:lnTo>
                          <a:pt x="83" y="49"/>
                        </a:lnTo>
                        <a:lnTo>
                          <a:pt x="93" y="60"/>
                        </a:lnTo>
                        <a:lnTo>
                          <a:pt x="99" y="70"/>
                        </a:lnTo>
                        <a:lnTo>
                          <a:pt x="105" y="83"/>
                        </a:lnTo>
                        <a:lnTo>
                          <a:pt x="112" y="97"/>
                        </a:lnTo>
                        <a:lnTo>
                          <a:pt x="119" y="112"/>
                        </a:lnTo>
                        <a:lnTo>
                          <a:pt x="123" y="126"/>
                        </a:lnTo>
                        <a:lnTo>
                          <a:pt x="129" y="139"/>
                        </a:lnTo>
                        <a:lnTo>
                          <a:pt x="165" y="308"/>
                        </a:lnTo>
                        <a:lnTo>
                          <a:pt x="179" y="379"/>
                        </a:lnTo>
                        <a:lnTo>
                          <a:pt x="188" y="425"/>
                        </a:lnTo>
                        <a:lnTo>
                          <a:pt x="199" y="472"/>
                        </a:lnTo>
                        <a:lnTo>
                          <a:pt x="215" y="516"/>
                        </a:lnTo>
                        <a:lnTo>
                          <a:pt x="224" y="516"/>
                        </a:lnTo>
                        <a:lnTo>
                          <a:pt x="22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56" name="Group 40"/>
                <p:cNvGrpSpPr>
                  <a:grpSpLocks/>
                </p:cNvGrpSpPr>
                <p:nvPr/>
              </p:nvGrpSpPr>
              <p:grpSpPr bwMode="auto">
                <a:xfrm>
                  <a:off x="1365" y="3330"/>
                  <a:ext cx="112" cy="257"/>
                  <a:chOff x="1365" y="3330"/>
                  <a:chExt cx="112" cy="257"/>
                </a:xfrm>
              </p:grpSpPr>
              <p:sp>
                <p:nvSpPr>
                  <p:cNvPr id="57" name="Arc 41"/>
                  <p:cNvSpPr>
                    <a:spLocks/>
                  </p:cNvSpPr>
                  <p:nvPr/>
                </p:nvSpPr>
                <p:spPr bwMode="auto">
                  <a:xfrm>
                    <a:off x="1369" y="3341"/>
                    <a:ext cx="82" cy="232"/>
                  </a:xfrm>
                  <a:custGeom>
                    <a:avLst/>
                    <a:gdLst>
                      <a:gd name="T0" fmla="*/ 0 w 21600"/>
                      <a:gd name="T1" fmla="*/ 0 h 43200"/>
                      <a:gd name="T2" fmla="*/ 0 w 21600"/>
                      <a:gd name="T3" fmla="*/ 0 h 43200"/>
                      <a:gd name="T4" fmla="*/ 0 w 216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</a:path>
                      <a:path w="21600" h="432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29"/>
                          <a:pt x="11929" y="43199"/>
                          <a:pt x="0" y="432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E0E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8" name="Freeform 42"/>
                  <p:cNvSpPr>
                    <a:spLocks/>
                  </p:cNvSpPr>
                  <p:nvPr/>
                </p:nvSpPr>
                <p:spPr bwMode="auto">
                  <a:xfrm>
                    <a:off x="1365" y="3330"/>
                    <a:ext cx="112" cy="257"/>
                  </a:xfrm>
                  <a:custGeom>
                    <a:avLst/>
                    <a:gdLst>
                      <a:gd name="T0" fmla="*/ 1 w 224"/>
                      <a:gd name="T1" fmla="*/ 0 h 516"/>
                      <a:gd name="T2" fmla="*/ 14 w 224"/>
                      <a:gd name="T3" fmla="*/ 0 h 516"/>
                      <a:gd name="T4" fmla="*/ 13 w 224"/>
                      <a:gd name="T5" fmla="*/ 0 h 516"/>
                      <a:gd name="T6" fmla="*/ 12 w 224"/>
                      <a:gd name="T7" fmla="*/ 0 h 516"/>
                      <a:gd name="T8" fmla="*/ 11 w 224"/>
                      <a:gd name="T9" fmla="*/ 1 h 516"/>
                      <a:gd name="T10" fmla="*/ 11 w 224"/>
                      <a:gd name="T11" fmla="*/ 1 h 516"/>
                      <a:gd name="T12" fmla="*/ 10 w 224"/>
                      <a:gd name="T13" fmla="*/ 2 h 516"/>
                      <a:gd name="T14" fmla="*/ 9 w 224"/>
                      <a:gd name="T15" fmla="*/ 3 h 516"/>
                      <a:gd name="T16" fmla="*/ 9 w 224"/>
                      <a:gd name="T17" fmla="*/ 3 h 516"/>
                      <a:gd name="T18" fmla="*/ 8 w 224"/>
                      <a:gd name="T19" fmla="*/ 4 h 516"/>
                      <a:gd name="T20" fmla="*/ 8 w 224"/>
                      <a:gd name="T21" fmla="*/ 5 h 516"/>
                      <a:gd name="T22" fmla="*/ 7 w 224"/>
                      <a:gd name="T23" fmla="*/ 6 h 516"/>
                      <a:gd name="T24" fmla="*/ 7 w 224"/>
                      <a:gd name="T25" fmla="*/ 7 h 516"/>
                      <a:gd name="T26" fmla="*/ 7 w 224"/>
                      <a:gd name="T27" fmla="*/ 7 h 516"/>
                      <a:gd name="T28" fmla="*/ 6 w 224"/>
                      <a:gd name="T29" fmla="*/ 8 h 516"/>
                      <a:gd name="T30" fmla="*/ 4 w 224"/>
                      <a:gd name="T31" fmla="*/ 19 h 516"/>
                      <a:gd name="T32" fmla="*/ 3 w 224"/>
                      <a:gd name="T33" fmla="*/ 23 h 516"/>
                      <a:gd name="T34" fmla="*/ 3 w 224"/>
                      <a:gd name="T35" fmla="*/ 26 h 516"/>
                      <a:gd name="T36" fmla="*/ 2 w 224"/>
                      <a:gd name="T37" fmla="*/ 29 h 516"/>
                      <a:gd name="T38" fmla="*/ 1 w 224"/>
                      <a:gd name="T39" fmla="*/ 32 h 516"/>
                      <a:gd name="T40" fmla="*/ 0 w 224"/>
                      <a:gd name="T41" fmla="*/ 32 h 516"/>
                      <a:gd name="T42" fmla="*/ 1 w 224"/>
                      <a:gd name="T43" fmla="*/ 0 h 51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24" h="516">
                        <a:moveTo>
                          <a:pt x="2" y="0"/>
                        </a:moveTo>
                        <a:lnTo>
                          <a:pt x="224" y="0"/>
                        </a:lnTo>
                        <a:lnTo>
                          <a:pt x="199" y="7"/>
                        </a:lnTo>
                        <a:lnTo>
                          <a:pt x="186" y="14"/>
                        </a:lnTo>
                        <a:lnTo>
                          <a:pt x="174" y="20"/>
                        </a:lnTo>
                        <a:lnTo>
                          <a:pt x="161" y="29"/>
                        </a:lnTo>
                        <a:lnTo>
                          <a:pt x="150" y="39"/>
                        </a:lnTo>
                        <a:lnTo>
                          <a:pt x="141" y="49"/>
                        </a:lnTo>
                        <a:lnTo>
                          <a:pt x="131" y="60"/>
                        </a:lnTo>
                        <a:lnTo>
                          <a:pt x="126" y="70"/>
                        </a:lnTo>
                        <a:lnTo>
                          <a:pt x="119" y="84"/>
                        </a:lnTo>
                        <a:lnTo>
                          <a:pt x="112" y="97"/>
                        </a:lnTo>
                        <a:lnTo>
                          <a:pt x="106" y="113"/>
                        </a:lnTo>
                        <a:lnTo>
                          <a:pt x="101" y="126"/>
                        </a:lnTo>
                        <a:lnTo>
                          <a:pt x="96" y="140"/>
                        </a:lnTo>
                        <a:lnTo>
                          <a:pt x="59" y="309"/>
                        </a:lnTo>
                        <a:lnTo>
                          <a:pt x="45" y="379"/>
                        </a:lnTo>
                        <a:lnTo>
                          <a:pt x="37" y="426"/>
                        </a:lnTo>
                        <a:lnTo>
                          <a:pt x="25" y="472"/>
                        </a:lnTo>
                        <a:lnTo>
                          <a:pt x="9" y="516"/>
                        </a:lnTo>
                        <a:lnTo>
                          <a:pt x="0" y="516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</p:grpSp>
        <p:grpSp>
          <p:nvGrpSpPr>
            <p:cNvPr id="23" name="Group 43"/>
            <p:cNvGrpSpPr>
              <a:grpSpLocks/>
            </p:cNvGrpSpPr>
            <p:nvPr/>
          </p:nvGrpSpPr>
          <p:grpSpPr bwMode="auto">
            <a:xfrm>
              <a:off x="1058" y="2823"/>
              <a:ext cx="231" cy="175"/>
              <a:chOff x="1058" y="2823"/>
              <a:chExt cx="231" cy="175"/>
            </a:xfrm>
          </p:grpSpPr>
          <p:sp>
            <p:nvSpPr>
              <p:cNvPr id="50" name="Freeform 44"/>
              <p:cNvSpPr>
                <a:spLocks/>
              </p:cNvSpPr>
              <p:nvPr/>
            </p:nvSpPr>
            <p:spPr bwMode="auto">
              <a:xfrm>
                <a:off x="1058" y="2823"/>
                <a:ext cx="231" cy="175"/>
              </a:xfrm>
              <a:custGeom>
                <a:avLst/>
                <a:gdLst>
                  <a:gd name="T0" fmla="*/ 9 w 463"/>
                  <a:gd name="T1" fmla="*/ 22 h 349"/>
                  <a:gd name="T2" fmla="*/ 9 w 463"/>
                  <a:gd name="T3" fmla="*/ 17 h 349"/>
                  <a:gd name="T4" fmla="*/ 3 w 463"/>
                  <a:gd name="T5" fmla="*/ 17 h 349"/>
                  <a:gd name="T6" fmla="*/ 2 w 463"/>
                  <a:gd name="T7" fmla="*/ 17 h 349"/>
                  <a:gd name="T8" fmla="*/ 2 w 463"/>
                  <a:gd name="T9" fmla="*/ 17 h 349"/>
                  <a:gd name="T10" fmla="*/ 1 w 463"/>
                  <a:gd name="T11" fmla="*/ 17 h 349"/>
                  <a:gd name="T12" fmla="*/ 1 w 463"/>
                  <a:gd name="T13" fmla="*/ 16 h 349"/>
                  <a:gd name="T14" fmla="*/ 0 w 463"/>
                  <a:gd name="T15" fmla="*/ 16 h 349"/>
                  <a:gd name="T16" fmla="*/ 0 w 463"/>
                  <a:gd name="T17" fmla="*/ 15 h 349"/>
                  <a:gd name="T18" fmla="*/ 0 w 463"/>
                  <a:gd name="T19" fmla="*/ 15 h 349"/>
                  <a:gd name="T20" fmla="*/ 0 w 463"/>
                  <a:gd name="T21" fmla="*/ 14 h 349"/>
                  <a:gd name="T22" fmla="*/ 0 w 463"/>
                  <a:gd name="T23" fmla="*/ 14 h 349"/>
                  <a:gd name="T24" fmla="*/ 0 w 463"/>
                  <a:gd name="T25" fmla="*/ 13 h 349"/>
                  <a:gd name="T26" fmla="*/ 0 w 463"/>
                  <a:gd name="T27" fmla="*/ 12 h 349"/>
                  <a:gd name="T28" fmla="*/ 0 w 463"/>
                  <a:gd name="T29" fmla="*/ 12 h 349"/>
                  <a:gd name="T30" fmla="*/ 1 w 463"/>
                  <a:gd name="T31" fmla="*/ 11 h 349"/>
                  <a:gd name="T32" fmla="*/ 1 w 463"/>
                  <a:gd name="T33" fmla="*/ 10 h 349"/>
                  <a:gd name="T34" fmla="*/ 2 w 463"/>
                  <a:gd name="T35" fmla="*/ 10 h 349"/>
                  <a:gd name="T36" fmla="*/ 2 w 463"/>
                  <a:gd name="T37" fmla="*/ 10 h 349"/>
                  <a:gd name="T38" fmla="*/ 3 w 463"/>
                  <a:gd name="T39" fmla="*/ 9 h 349"/>
                  <a:gd name="T40" fmla="*/ 9 w 463"/>
                  <a:gd name="T41" fmla="*/ 9 h 349"/>
                  <a:gd name="T42" fmla="*/ 9 w 463"/>
                  <a:gd name="T43" fmla="*/ 5 h 349"/>
                  <a:gd name="T44" fmla="*/ 9 w 463"/>
                  <a:gd name="T45" fmla="*/ 5 h 349"/>
                  <a:gd name="T46" fmla="*/ 9 w 463"/>
                  <a:gd name="T47" fmla="*/ 4 h 349"/>
                  <a:gd name="T48" fmla="*/ 10 w 463"/>
                  <a:gd name="T49" fmla="*/ 3 h 349"/>
                  <a:gd name="T50" fmla="*/ 10 w 463"/>
                  <a:gd name="T51" fmla="*/ 2 h 349"/>
                  <a:gd name="T52" fmla="*/ 11 w 463"/>
                  <a:gd name="T53" fmla="*/ 2 h 349"/>
                  <a:gd name="T54" fmla="*/ 12 w 463"/>
                  <a:gd name="T55" fmla="*/ 1 h 349"/>
                  <a:gd name="T56" fmla="*/ 12 w 463"/>
                  <a:gd name="T57" fmla="*/ 1 h 349"/>
                  <a:gd name="T58" fmla="*/ 13 w 463"/>
                  <a:gd name="T59" fmla="*/ 1 h 349"/>
                  <a:gd name="T60" fmla="*/ 14 w 463"/>
                  <a:gd name="T61" fmla="*/ 0 h 349"/>
                  <a:gd name="T62" fmla="*/ 15 w 463"/>
                  <a:gd name="T63" fmla="*/ 0 h 349"/>
                  <a:gd name="T64" fmla="*/ 16 w 463"/>
                  <a:gd name="T65" fmla="*/ 1 h 349"/>
                  <a:gd name="T66" fmla="*/ 16 w 463"/>
                  <a:gd name="T67" fmla="*/ 1 h 349"/>
                  <a:gd name="T68" fmla="*/ 17 w 463"/>
                  <a:gd name="T69" fmla="*/ 1 h 349"/>
                  <a:gd name="T70" fmla="*/ 18 w 463"/>
                  <a:gd name="T71" fmla="*/ 2 h 349"/>
                  <a:gd name="T72" fmla="*/ 18 w 463"/>
                  <a:gd name="T73" fmla="*/ 3 h 349"/>
                  <a:gd name="T74" fmla="*/ 19 w 463"/>
                  <a:gd name="T75" fmla="*/ 3 h 349"/>
                  <a:gd name="T76" fmla="*/ 19 w 463"/>
                  <a:gd name="T77" fmla="*/ 4 h 349"/>
                  <a:gd name="T78" fmla="*/ 19 w 463"/>
                  <a:gd name="T79" fmla="*/ 5 h 349"/>
                  <a:gd name="T80" fmla="*/ 20 w 463"/>
                  <a:gd name="T81" fmla="*/ 5 h 349"/>
                  <a:gd name="T82" fmla="*/ 20 w 463"/>
                  <a:gd name="T83" fmla="*/ 9 h 349"/>
                  <a:gd name="T84" fmla="*/ 25 w 463"/>
                  <a:gd name="T85" fmla="*/ 9 h 349"/>
                  <a:gd name="T86" fmla="*/ 26 w 463"/>
                  <a:gd name="T87" fmla="*/ 10 h 349"/>
                  <a:gd name="T88" fmla="*/ 26 w 463"/>
                  <a:gd name="T89" fmla="*/ 10 h 349"/>
                  <a:gd name="T90" fmla="*/ 27 w 463"/>
                  <a:gd name="T91" fmla="*/ 10 h 349"/>
                  <a:gd name="T92" fmla="*/ 27 w 463"/>
                  <a:gd name="T93" fmla="*/ 11 h 349"/>
                  <a:gd name="T94" fmla="*/ 28 w 463"/>
                  <a:gd name="T95" fmla="*/ 11 h 349"/>
                  <a:gd name="T96" fmla="*/ 28 w 463"/>
                  <a:gd name="T97" fmla="*/ 12 h 349"/>
                  <a:gd name="T98" fmla="*/ 28 w 463"/>
                  <a:gd name="T99" fmla="*/ 13 h 349"/>
                  <a:gd name="T100" fmla="*/ 28 w 463"/>
                  <a:gd name="T101" fmla="*/ 13 h 349"/>
                  <a:gd name="T102" fmla="*/ 28 w 463"/>
                  <a:gd name="T103" fmla="*/ 14 h 349"/>
                  <a:gd name="T104" fmla="*/ 28 w 463"/>
                  <a:gd name="T105" fmla="*/ 15 h 349"/>
                  <a:gd name="T106" fmla="*/ 28 w 463"/>
                  <a:gd name="T107" fmla="*/ 15 h 349"/>
                  <a:gd name="T108" fmla="*/ 27 w 463"/>
                  <a:gd name="T109" fmla="*/ 16 h 349"/>
                  <a:gd name="T110" fmla="*/ 27 w 463"/>
                  <a:gd name="T111" fmla="*/ 17 h 349"/>
                  <a:gd name="T112" fmla="*/ 26 w 463"/>
                  <a:gd name="T113" fmla="*/ 17 h 349"/>
                  <a:gd name="T114" fmla="*/ 25 w 463"/>
                  <a:gd name="T115" fmla="*/ 17 h 349"/>
                  <a:gd name="T116" fmla="*/ 20 w 463"/>
                  <a:gd name="T117" fmla="*/ 17 h 349"/>
                  <a:gd name="T118" fmla="*/ 20 w 463"/>
                  <a:gd name="T119" fmla="*/ 22 h 349"/>
                  <a:gd name="T120" fmla="*/ 9 w 463"/>
                  <a:gd name="T121" fmla="*/ 22 h 34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63" h="349">
                    <a:moveTo>
                      <a:pt x="148" y="347"/>
                    </a:moveTo>
                    <a:lnTo>
                      <a:pt x="148" y="271"/>
                    </a:lnTo>
                    <a:lnTo>
                      <a:pt x="57" y="271"/>
                    </a:lnTo>
                    <a:lnTo>
                      <a:pt x="47" y="267"/>
                    </a:lnTo>
                    <a:lnTo>
                      <a:pt x="38" y="265"/>
                    </a:lnTo>
                    <a:lnTo>
                      <a:pt x="29" y="259"/>
                    </a:lnTo>
                    <a:lnTo>
                      <a:pt x="20" y="253"/>
                    </a:lnTo>
                    <a:lnTo>
                      <a:pt x="12" y="245"/>
                    </a:lnTo>
                    <a:lnTo>
                      <a:pt x="7" y="236"/>
                    </a:lnTo>
                    <a:lnTo>
                      <a:pt x="3" y="229"/>
                    </a:lnTo>
                    <a:lnTo>
                      <a:pt x="0" y="219"/>
                    </a:lnTo>
                    <a:lnTo>
                      <a:pt x="0" y="209"/>
                    </a:lnTo>
                    <a:lnTo>
                      <a:pt x="0" y="199"/>
                    </a:lnTo>
                    <a:lnTo>
                      <a:pt x="3" y="188"/>
                    </a:lnTo>
                    <a:lnTo>
                      <a:pt x="10" y="177"/>
                    </a:lnTo>
                    <a:lnTo>
                      <a:pt x="18" y="167"/>
                    </a:lnTo>
                    <a:lnTo>
                      <a:pt x="27" y="158"/>
                    </a:lnTo>
                    <a:lnTo>
                      <a:pt x="38" y="150"/>
                    </a:lnTo>
                    <a:lnTo>
                      <a:pt x="46" y="145"/>
                    </a:lnTo>
                    <a:lnTo>
                      <a:pt x="56" y="141"/>
                    </a:lnTo>
                    <a:lnTo>
                      <a:pt x="150" y="141"/>
                    </a:lnTo>
                    <a:lnTo>
                      <a:pt x="150" y="73"/>
                    </a:lnTo>
                    <a:lnTo>
                      <a:pt x="154" y="65"/>
                    </a:lnTo>
                    <a:lnTo>
                      <a:pt x="159" y="53"/>
                    </a:lnTo>
                    <a:lnTo>
                      <a:pt x="165" y="43"/>
                    </a:lnTo>
                    <a:lnTo>
                      <a:pt x="174" y="32"/>
                    </a:lnTo>
                    <a:lnTo>
                      <a:pt x="184" y="22"/>
                    </a:lnTo>
                    <a:lnTo>
                      <a:pt x="194" y="14"/>
                    </a:lnTo>
                    <a:lnTo>
                      <a:pt x="202" y="9"/>
                    </a:lnTo>
                    <a:lnTo>
                      <a:pt x="215" y="3"/>
                    </a:lnTo>
                    <a:lnTo>
                      <a:pt x="228" y="0"/>
                    </a:lnTo>
                    <a:lnTo>
                      <a:pt x="241" y="0"/>
                    </a:lnTo>
                    <a:lnTo>
                      <a:pt x="256" y="2"/>
                    </a:lnTo>
                    <a:lnTo>
                      <a:pt x="268" y="8"/>
                    </a:lnTo>
                    <a:lnTo>
                      <a:pt x="278" y="13"/>
                    </a:lnTo>
                    <a:lnTo>
                      <a:pt x="289" y="22"/>
                    </a:lnTo>
                    <a:lnTo>
                      <a:pt x="301" y="33"/>
                    </a:lnTo>
                    <a:lnTo>
                      <a:pt x="310" y="43"/>
                    </a:lnTo>
                    <a:lnTo>
                      <a:pt x="315" y="53"/>
                    </a:lnTo>
                    <a:lnTo>
                      <a:pt x="319" y="65"/>
                    </a:lnTo>
                    <a:lnTo>
                      <a:pt x="321" y="78"/>
                    </a:lnTo>
                    <a:lnTo>
                      <a:pt x="321" y="140"/>
                    </a:lnTo>
                    <a:lnTo>
                      <a:pt x="410" y="140"/>
                    </a:lnTo>
                    <a:lnTo>
                      <a:pt x="420" y="145"/>
                    </a:lnTo>
                    <a:lnTo>
                      <a:pt x="429" y="150"/>
                    </a:lnTo>
                    <a:lnTo>
                      <a:pt x="438" y="157"/>
                    </a:lnTo>
                    <a:lnTo>
                      <a:pt x="447" y="166"/>
                    </a:lnTo>
                    <a:lnTo>
                      <a:pt x="454" y="175"/>
                    </a:lnTo>
                    <a:lnTo>
                      <a:pt x="459" y="185"/>
                    </a:lnTo>
                    <a:lnTo>
                      <a:pt x="461" y="196"/>
                    </a:lnTo>
                    <a:lnTo>
                      <a:pt x="463" y="206"/>
                    </a:lnTo>
                    <a:lnTo>
                      <a:pt x="463" y="218"/>
                    </a:lnTo>
                    <a:lnTo>
                      <a:pt x="459" y="228"/>
                    </a:lnTo>
                    <a:lnTo>
                      <a:pt x="454" y="239"/>
                    </a:lnTo>
                    <a:lnTo>
                      <a:pt x="447" y="248"/>
                    </a:lnTo>
                    <a:lnTo>
                      <a:pt x="439" y="257"/>
                    </a:lnTo>
                    <a:lnTo>
                      <a:pt x="429" y="263"/>
                    </a:lnTo>
                    <a:lnTo>
                      <a:pt x="409" y="271"/>
                    </a:lnTo>
                    <a:lnTo>
                      <a:pt x="321" y="271"/>
                    </a:lnTo>
                    <a:lnTo>
                      <a:pt x="321" y="349"/>
                    </a:lnTo>
                    <a:lnTo>
                      <a:pt x="148" y="347"/>
                    </a:lnTo>
                    <a:close/>
                  </a:path>
                </a:pathLst>
              </a:custGeom>
              <a:solidFill>
                <a:srgbClr val="E0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1" name="Oval 45"/>
              <p:cNvSpPr>
                <a:spLocks noChangeArrowheads="1"/>
              </p:cNvSpPr>
              <p:nvPr/>
            </p:nvSpPr>
            <p:spPr bwMode="auto">
              <a:xfrm>
                <a:off x="1142" y="2895"/>
                <a:ext cx="66" cy="66"/>
              </a:xfrm>
              <a:prstGeom prst="ellipse">
                <a:avLst/>
              </a:prstGeom>
              <a:solidFill>
                <a:srgbClr val="FFA04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rgbClr val="FF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rgbClr val="FF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4" name="Rectangle 46"/>
            <p:cNvSpPr>
              <a:spLocks noChangeArrowheads="1"/>
            </p:cNvSpPr>
            <p:nvPr/>
          </p:nvSpPr>
          <p:spPr bwMode="auto">
            <a:xfrm>
              <a:off x="976" y="2985"/>
              <a:ext cx="397" cy="945"/>
            </a:xfrm>
            <a:prstGeom prst="rect">
              <a:avLst/>
            </a:prstGeom>
            <a:solidFill>
              <a:srgbClr val="FF8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FF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FF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FF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rgbClr val="FF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5" name="Group 47"/>
            <p:cNvGrpSpPr>
              <a:grpSpLocks/>
            </p:cNvGrpSpPr>
            <p:nvPr/>
          </p:nvGrpSpPr>
          <p:grpSpPr bwMode="auto">
            <a:xfrm>
              <a:off x="1029" y="3009"/>
              <a:ext cx="282" cy="872"/>
              <a:chOff x="1029" y="3009"/>
              <a:chExt cx="282" cy="872"/>
            </a:xfrm>
          </p:grpSpPr>
          <p:grpSp>
            <p:nvGrpSpPr>
              <p:cNvPr id="26" name="Group 48"/>
              <p:cNvGrpSpPr>
                <a:grpSpLocks/>
              </p:cNvGrpSpPr>
              <p:nvPr/>
            </p:nvGrpSpPr>
            <p:grpSpPr bwMode="auto">
              <a:xfrm>
                <a:off x="1036" y="3009"/>
                <a:ext cx="275" cy="263"/>
                <a:chOff x="1036" y="3009"/>
                <a:chExt cx="275" cy="263"/>
              </a:xfrm>
            </p:grpSpPr>
            <p:sp>
              <p:nvSpPr>
                <p:cNvPr id="43" name="Freeform 49"/>
                <p:cNvSpPr>
                  <a:spLocks/>
                </p:cNvSpPr>
                <p:nvPr/>
              </p:nvSpPr>
              <p:spPr bwMode="auto">
                <a:xfrm>
                  <a:off x="1036" y="3009"/>
                  <a:ext cx="275" cy="249"/>
                </a:xfrm>
                <a:custGeom>
                  <a:avLst/>
                  <a:gdLst>
                    <a:gd name="T0" fmla="*/ 0 w 550"/>
                    <a:gd name="T1" fmla="*/ 10 h 499"/>
                    <a:gd name="T2" fmla="*/ 1 w 550"/>
                    <a:gd name="T3" fmla="*/ 9 h 499"/>
                    <a:gd name="T4" fmla="*/ 1 w 550"/>
                    <a:gd name="T5" fmla="*/ 8 h 499"/>
                    <a:gd name="T6" fmla="*/ 1 w 550"/>
                    <a:gd name="T7" fmla="*/ 7 h 499"/>
                    <a:gd name="T8" fmla="*/ 2 w 550"/>
                    <a:gd name="T9" fmla="*/ 6 h 499"/>
                    <a:gd name="T10" fmla="*/ 2 w 550"/>
                    <a:gd name="T11" fmla="*/ 6 h 499"/>
                    <a:gd name="T12" fmla="*/ 3 w 550"/>
                    <a:gd name="T13" fmla="*/ 5 h 499"/>
                    <a:gd name="T14" fmla="*/ 4 w 550"/>
                    <a:gd name="T15" fmla="*/ 4 h 499"/>
                    <a:gd name="T16" fmla="*/ 4 w 550"/>
                    <a:gd name="T17" fmla="*/ 3 h 499"/>
                    <a:gd name="T18" fmla="*/ 6 w 550"/>
                    <a:gd name="T19" fmla="*/ 3 h 499"/>
                    <a:gd name="T20" fmla="*/ 7 w 550"/>
                    <a:gd name="T21" fmla="*/ 2 h 499"/>
                    <a:gd name="T22" fmla="*/ 8 w 550"/>
                    <a:gd name="T23" fmla="*/ 1 h 499"/>
                    <a:gd name="T24" fmla="*/ 10 w 550"/>
                    <a:gd name="T25" fmla="*/ 1 h 499"/>
                    <a:gd name="T26" fmla="*/ 11 w 550"/>
                    <a:gd name="T27" fmla="*/ 0 h 499"/>
                    <a:gd name="T28" fmla="*/ 13 w 550"/>
                    <a:gd name="T29" fmla="*/ 0 h 499"/>
                    <a:gd name="T30" fmla="*/ 15 w 550"/>
                    <a:gd name="T31" fmla="*/ 0 h 499"/>
                    <a:gd name="T32" fmla="*/ 16 w 550"/>
                    <a:gd name="T33" fmla="*/ 0 h 499"/>
                    <a:gd name="T34" fmla="*/ 17 w 550"/>
                    <a:gd name="T35" fmla="*/ 0 h 499"/>
                    <a:gd name="T36" fmla="*/ 19 w 550"/>
                    <a:gd name="T37" fmla="*/ 0 h 499"/>
                    <a:gd name="T38" fmla="*/ 20 w 550"/>
                    <a:gd name="T39" fmla="*/ 0 h 499"/>
                    <a:gd name="T40" fmla="*/ 21 w 550"/>
                    <a:gd name="T41" fmla="*/ 0 h 499"/>
                    <a:gd name="T42" fmla="*/ 23 w 550"/>
                    <a:gd name="T43" fmla="*/ 0 h 499"/>
                    <a:gd name="T44" fmla="*/ 24 w 550"/>
                    <a:gd name="T45" fmla="*/ 0 h 499"/>
                    <a:gd name="T46" fmla="*/ 25 w 550"/>
                    <a:gd name="T47" fmla="*/ 1 h 499"/>
                    <a:gd name="T48" fmla="*/ 26 w 550"/>
                    <a:gd name="T49" fmla="*/ 1 h 499"/>
                    <a:gd name="T50" fmla="*/ 28 w 550"/>
                    <a:gd name="T51" fmla="*/ 2 h 499"/>
                    <a:gd name="T52" fmla="*/ 29 w 550"/>
                    <a:gd name="T53" fmla="*/ 2 h 499"/>
                    <a:gd name="T54" fmla="*/ 29 w 550"/>
                    <a:gd name="T55" fmla="*/ 3 h 499"/>
                    <a:gd name="T56" fmla="*/ 30 w 550"/>
                    <a:gd name="T57" fmla="*/ 3 h 499"/>
                    <a:gd name="T58" fmla="*/ 31 w 550"/>
                    <a:gd name="T59" fmla="*/ 4 h 499"/>
                    <a:gd name="T60" fmla="*/ 32 w 550"/>
                    <a:gd name="T61" fmla="*/ 4 h 499"/>
                    <a:gd name="T62" fmla="*/ 32 w 550"/>
                    <a:gd name="T63" fmla="*/ 5 h 499"/>
                    <a:gd name="T64" fmla="*/ 33 w 550"/>
                    <a:gd name="T65" fmla="*/ 6 h 499"/>
                    <a:gd name="T66" fmla="*/ 34 w 550"/>
                    <a:gd name="T67" fmla="*/ 7 h 499"/>
                    <a:gd name="T68" fmla="*/ 34 w 550"/>
                    <a:gd name="T69" fmla="*/ 7 h 499"/>
                    <a:gd name="T70" fmla="*/ 34 w 550"/>
                    <a:gd name="T71" fmla="*/ 8 h 499"/>
                    <a:gd name="T72" fmla="*/ 35 w 550"/>
                    <a:gd name="T73" fmla="*/ 9 h 499"/>
                    <a:gd name="T74" fmla="*/ 35 w 550"/>
                    <a:gd name="T75" fmla="*/ 10 h 499"/>
                    <a:gd name="T76" fmla="*/ 35 w 550"/>
                    <a:gd name="T77" fmla="*/ 31 h 499"/>
                    <a:gd name="T78" fmla="*/ 1 w 550"/>
                    <a:gd name="T79" fmla="*/ 31 h 499"/>
                    <a:gd name="T80" fmla="*/ 0 w 550"/>
                    <a:gd name="T81" fmla="*/ 10 h 49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550" h="499">
                      <a:moveTo>
                        <a:pt x="0" y="171"/>
                      </a:moveTo>
                      <a:lnTo>
                        <a:pt x="1" y="156"/>
                      </a:lnTo>
                      <a:lnTo>
                        <a:pt x="5" y="139"/>
                      </a:lnTo>
                      <a:lnTo>
                        <a:pt x="12" y="125"/>
                      </a:lnTo>
                      <a:lnTo>
                        <a:pt x="21" y="110"/>
                      </a:lnTo>
                      <a:lnTo>
                        <a:pt x="29" y="99"/>
                      </a:lnTo>
                      <a:lnTo>
                        <a:pt x="38" y="88"/>
                      </a:lnTo>
                      <a:lnTo>
                        <a:pt x="49" y="76"/>
                      </a:lnTo>
                      <a:lnTo>
                        <a:pt x="63" y="63"/>
                      </a:lnTo>
                      <a:lnTo>
                        <a:pt x="81" y="52"/>
                      </a:lnTo>
                      <a:lnTo>
                        <a:pt x="103" y="40"/>
                      </a:lnTo>
                      <a:lnTo>
                        <a:pt x="124" y="30"/>
                      </a:lnTo>
                      <a:lnTo>
                        <a:pt x="150" y="21"/>
                      </a:lnTo>
                      <a:lnTo>
                        <a:pt x="173" y="13"/>
                      </a:lnTo>
                      <a:lnTo>
                        <a:pt x="201" y="8"/>
                      </a:lnTo>
                      <a:lnTo>
                        <a:pt x="225" y="3"/>
                      </a:lnTo>
                      <a:lnTo>
                        <a:pt x="245" y="2"/>
                      </a:lnTo>
                      <a:lnTo>
                        <a:pt x="269" y="0"/>
                      </a:lnTo>
                      <a:lnTo>
                        <a:pt x="293" y="0"/>
                      </a:lnTo>
                      <a:lnTo>
                        <a:pt x="312" y="2"/>
                      </a:lnTo>
                      <a:lnTo>
                        <a:pt x="332" y="4"/>
                      </a:lnTo>
                      <a:lnTo>
                        <a:pt x="354" y="9"/>
                      </a:lnTo>
                      <a:lnTo>
                        <a:pt x="374" y="13"/>
                      </a:lnTo>
                      <a:lnTo>
                        <a:pt x="396" y="20"/>
                      </a:lnTo>
                      <a:lnTo>
                        <a:pt x="414" y="27"/>
                      </a:lnTo>
                      <a:lnTo>
                        <a:pt x="434" y="35"/>
                      </a:lnTo>
                      <a:lnTo>
                        <a:pt x="449" y="42"/>
                      </a:lnTo>
                      <a:lnTo>
                        <a:pt x="461" y="50"/>
                      </a:lnTo>
                      <a:lnTo>
                        <a:pt x="473" y="58"/>
                      </a:lnTo>
                      <a:lnTo>
                        <a:pt x="487" y="67"/>
                      </a:lnTo>
                      <a:lnTo>
                        <a:pt x="499" y="77"/>
                      </a:lnTo>
                      <a:lnTo>
                        <a:pt x="511" y="90"/>
                      </a:lnTo>
                      <a:lnTo>
                        <a:pt x="521" y="102"/>
                      </a:lnTo>
                      <a:lnTo>
                        <a:pt x="529" y="113"/>
                      </a:lnTo>
                      <a:lnTo>
                        <a:pt x="536" y="123"/>
                      </a:lnTo>
                      <a:lnTo>
                        <a:pt x="541" y="135"/>
                      </a:lnTo>
                      <a:lnTo>
                        <a:pt x="546" y="146"/>
                      </a:lnTo>
                      <a:lnTo>
                        <a:pt x="550" y="160"/>
                      </a:lnTo>
                      <a:lnTo>
                        <a:pt x="550" y="499"/>
                      </a:lnTo>
                      <a:lnTo>
                        <a:pt x="1" y="497"/>
                      </a:lnTo>
                      <a:lnTo>
                        <a:pt x="0" y="171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44" name="Group 50"/>
                <p:cNvGrpSpPr>
                  <a:grpSpLocks/>
                </p:cNvGrpSpPr>
                <p:nvPr/>
              </p:nvGrpSpPr>
              <p:grpSpPr bwMode="auto">
                <a:xfrm>
                  <a:off x="1036" y="3022"/>
                  <a:ext cx="275" cy="250"/>
                  <a:chOff x="1036" y="3022"/>
                  <a:chExt cx="275" cy="250"/>
                </a:xfrm>
              </p:grpSpPr>
              <p:sp>
                <p:nvSpPr>
                  <p:cNvPr id="45" name="Freeform 51"/>
                  <p:cNvSpPr>
                    <a:spLocks/>
                  </p:cNvSpPr>
                  <p:nvPr/>
                </p:nvSpPr>
                <p:spPr bwMode="auto">
                  <a:xfrm>
                    <a:off x="1036" y="3022"/>
                    <a:ext cx="275" cy="250"/>
                  </a:xfrm>
                  <a:custGeom>
                    <a:avLst/>
                    <a:gdLst>
                      <a:gd name="T0" fmla="*/ 0 w 550"/>
                      <a:gd name="T1" fmla="*/ 11 h 498"/>
                      <a:gd name="T2" fmla="*/ 1 w 550"/>
                      <a:gd name="T3" fmla="*/ 10 h 498"/>
                      <a:gd name="T4" fmla="*/ 1 w 550"/>
                      <a:gd name="T5" fmla="*/ 9 h 498"/>
                      <a:gd name="T6" fmla="*/ 1 w 550"/>
                      <a:gd name="T7" fmla="*/ 8 h 498"/>
                      <a:gd name="T8" fmla="*/ 2 w 550"/>
                      <a:gd name="T9" fmla="*/ 7 h 498"/>
                      <a:gd name="T10" fmla="*/ 2 w 550"/>
                      <a:gd name="T11" fmla="*/ 7 h 498"/>
                      <a:gd name="T12" fmla="*/ 3 w 550"/>
                      <a:gd name="T13" fmla="*/ 6 h 498"/>
                      <a:gd name="T14" fmla="*/ 4 w 550"/>
                      <a:gd name="T15" fmla="*/ 5 h 498"/>
                      <a:gd name="T16" fmla="*/ 4 w 550"/>
                      <a:gd name="T17" fmla="*/ 4 h 498"/>
                      <a:gd name="T18" fmla="*/ 6 w 550"/>
                      <a:gd name="T19" fmla="*/ 4 h 498"/>
                      <a:gd name="T20" fmla="*/ 7 w 550"/>
                      <a:gd name="T21" fmla="*/ 3 h 498"/>
                      <a:gd name="T22" fmla="*/ 8 w 550"/>
                      <a:gd name="T23" fmla="*/ 2 h 498"/>
                      <a:gd name="T24" fmla="*/ 10 w 550"/>
                      <a:gd name="T25" fmla="*/ 2 h 498"/>
                      <a:gd name="T26" fmla="*/ 11 w 550"/>
                      <a:gd name="T27" fmla="*/ 1 h 498"/>
                      <a:gd name="T28" fmla="*/ 13 w 550"/>
                      <a:gd name="T29" fmla="*/ 1 h 498"/>
                      <a:gd name="T30" fmla="*/ 15 w 550"/>
                      <a:gd name="T31" fmla="*/ 1 h 498"/>
                      <a:gd name="T32" fmla="*/ 16 w 550"/>
                      <a:gd name="T33" fmla="*/ 1 h 498"/>
                      <a:gd name="T34" fmla="*/ 17 w 550"/>
                      <a:gd name="T35" fmla="*/ 0 h 498"/>
                      <a:gd name="T36" fmla="*/ 19 w 550"/>
                      <a:gd name="T37" fmla="*/ 0 h 498"/>
                      <a:gd name="T38" fmla="*/ 20 w 550"/>
                      <a:gd name="T39" fmla="*/ 1 h 498"/>
                      <a:gd name="T40" fmla="*/ 21 w 550"/>
                      <a:gd name="T41" fmla="*/ 1 h 498"/>
                      <a:gd name="T42" fmla="*/ 23 w 550"/>
                      <a:gd name="T43" fmla="*/ 1 h 498"/>
                      <a:gd name="T44" fmla="*/ 24 w 550"/>
                      <a:gd name="T45" fmla="*/ 1 h 498"/>
                      <a:gd name="T46" fmla="*/ 25 w 550"/>
                      <a:gd name="T47" fmla="*/ 2 h 498"/>
                      <a:gd name="T48" fmla="*/ 26 w 550"/>
                      <a:gd name="T49" fmla="*/ 2 h 498"/>
                      <a:gd name="T50" fmla="*/ 28 w 550"/>
                      <a:gd name="T51" fmla="*/ 3 h 498"/>
                      <a:gd name="T52" fmla="*/ 29 w 550"/>
                      <a:gd name="T53" fmla="*/ 3 h 498"/>
                      <a:gd name="T54" fmla="*/ 29 w 550"/>
                      <a:gd name="T55" fmla="*/ 4 h 498"/>
                      <a:gd name="T56" fmla="*/ 30 w 550"/>
                      <a:gd name="T57" fmla="*/ 4 h 498"/>
                      <a:gd name="T58" fmla="*/ 31 w 550"/>
                      <a:gd name="T59" fmla="*/ 5 h 498"/>
                      <a:gd name="T60" fmla="*/ 32 w 550"/>
                      <a:gd name="T61" fmla="*/ 5 h 498"/>
                      <a:gd name="T62" fmla="*/ 32 w 550"/>
                      <a:gd name="T63" fmla="*/ 6 h 498"/>
                      <a:gd name="T64" fmla="*/ 33 w 550"/>
                      <a:gd name="T65" fmla="*/ 7 h 498"/>
                      <a:gd name="T66" fmla="*/ 34 w 550"/>
                      <a:gd name="T67" fmla="*/ 8 h 498"/>
                      <a:gd name="T68" fmla="*/ 34 w 550"/>
                      <a:gd name="T69" fmla="*/ 8 h 498"/>
                      <a:gd name="T70" fmla="*/ 34 w 550"/>
                      <a:gd name="T71" fmla="*/ 9 h 498"/>
                      <a:gd name="T72" fmla="*/ 35 w 550"/>
                      <a:gd name="T73" fmla="*/ 10 h 498"/>
                      <a:gd name="T74" fmla="*/ 35 w 550"/>
                      <a:gd name="T75" fmla="*/ 10 h 498"/>
                      <a:gd name="T76" fmla="*/ 35 w 550"/>
                      <a:gd name="T77" fmla="*/ 32 h 498"/>
                      <a:gd name="T78" fmla="*/ 1 w 550"/>
                      <a:gd name="T79" fmla="*/ 32 h 498"/>
                      <a:gd name="T80" fmla="*/ 0 w 550"/>
                      <a:gd name="T81" fmla="*/ 11 h 49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550" h="498">
                        <a:moveTo>
                          <a:pt x="0" y="170"/>
                        </a:moveTo>
                        <a:lnTo>
                          <a:pt x="1" y="155"/>
                        </a:lnTo>
                        <a:lnTo>
                          <a:pt x="5" y="139"/>
                        </a:lnTo>
                        <a:lnTo>
                          <a:pt x="12" y="124"/>
                        </a:lnTo>
                        <a:lnTo>
                          <a:pt x="21" y="110"/>
                        </a:lnTo>
                        <a:lnTo>
                          <a:pt x="29" y="99"/>
                        </a:lnTo>
                        <a:lnTo>
                          <a:pt x="38" y="88"/>
                        </a:lnTo>
                        <a:lnTo>
                          <a:pt x="49" y="75"/>
                        </a:lnTo>
                        <a:lnTo>
                          <a:pt x="63" y="63"/>
                        </a:lnTo>
                        <a:lnTo>
                          <a:pt x="81" y="52"/>
                        </a:lnTo>
                        <a:lnTo>
                          <a:pt x="103" y="40"/>
                        </a:lnTo>
                        <a:lnTo>
                          <a:pt x="124" y="30"/>
                        </a:lnTo>
                        <a:lnTo>
                          <a:pt x="150" y="21"/>
                        </a:lnTo>
                        <a:lnTo>
                          <a:pt x="173" y="13"/>
                        </a:lnTo>
                        <a:lnTo>
                          <a:pt x="201" y="7"/>
                        </a:lnTo>
                        <a:lnTo>
                          <a:pt x="225" y="3"/>
                        </a:lnTo>
                        <a:lnTo>
                          <a:pt x="245" y="2"/>
                        </a:lnTo>
                        <a:lnTo>
                          <a:pt x="269" y="0"/>
                        </a:lnTo>
                        <a:lnTo>
                          <a:pt x="293" y="0"/>
                        </a:lnTo>
                        <a:lnTo>
                          <a:pt x="312" y="2"/>
                        </a:lnTo>
                        <a:lnTo>
                          <a:pt x="332" y="4"/>
                        </a:lnTo>
                        <a:lnTo>
                          <a:pt x="354" y="8"/>
                        </a:lnTo>
                        <a:lnTo>
                          <a:pt x="374" y="13"/>
                        </a:lnTo>
                        <a:lnTo>
                          <a:pt x="396" y="20"/>
                        </a:lnTo>
                        <a:lnTo>
                          <a:pt x="414" y="26"/>
                        </a:lnTo>
                        <a:lnTo>
                          <a:pt x="434" y="35"/>
                        </a:lnTo>
                        <a:lnTo>
                          <a:pt x="449" y="42"/>
                        </a:lnTo>
                        <a:lnTo>
                          <a:pt x="461" y="50"/>
                        </a:lnTo>
                        <a:lnTo>
                          <a:pt x="473" y="57"/>
                        </a:lnTo>
                        <a:lnTo>
                          <a:pt x="487" y="66"/>
                        </a:lnTo>
                        <a:lnTo>
                          <a:pt x="499" y="76"/>
                        </a:lnTo>
                        <a:lnTo>
                          <a:pt x="511" y="90"/>
                        </a:lnTo>
                        <a:lnTo>
                          <a:pt x="521" y="102"/>
                        </a:lnTo>
                        <a:lnTo>
                          <a:pt x="529" y="113"/>
                        </a:lnTo>
                        <a:lnTo>
                          <a:pt x="536" y="123"/>
                        </a:lnTo>
                        <a:lnTo>
                          <a:pt x="541" y="134"/>
                        </a:lnTo>
                        <a:lnTo>
                          <a:pt x="546" y="145"/>
                        </a:lnTo>
                        <a:lnTo>
                          <a:pt x="550" y="159"/>
                        </a:lnTo>
                        <a:lnTo>
                          <a:pt x="550" y="498"/>
                        </a:lnTo>
                        <a:lnTo>
                          <a:pt x="1" y="49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E07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6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1054" y="3033"/>
                    <a:ext cx="235" cy="236"/>
                  </a:xfrm>
                  <a:prstGeom prst="ellipse">
                    <a:avLst/>
                  </a:prstGeom>
                  <a:solidFill>
                    <a:srgbClr val="FF404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it-IT" altLang="it-IT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47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1187" y="3056"/>
                    <a:ext cx="42" cy="38"/>
                    <a:chOff x="1187" y="3056"/>
                    <a:chExt cx="42" cy="38"/>
                  </a:xfrm>
                </p:grpSpPr>
                <p:sp>
                  <p:nvSpPr>
                    <p:cNvPr id="48" name="Oval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7" y="3056"/>
                      <a:ext cx="27" cy="27"/>
                    </a:xfrm>
                    <a:prstGeom prst="ellipse">
                      <a:avLst/>
                    </a:prstGeom>
                    <a:solidFill>
                      <a:srgbClr val="FF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9" name="Oval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8" y="3072"/>
                      <a:ext cx="21" cy="22"/>
                    </a:xfrm>
                    <a:prstGeom prst="ellipse">
                      <a:avLst/>
                    </a:prstGeom>
                    <a:solidFill>
                      <a:srgbClr val="FF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27" name="Group 56"/>
              <p:cNvGrpSpPr>
                <a:grpSpLocks/>
              </p:cNvGrpSpPr>
              <p:nvPr/>
            </p:nvGrpSpPr>
            <p:grpSpPr bwMode="auto">
              <a:xfrm>
                <a:off x="1029" y="3325"/>
                <a:ext cx="275" cy="260"/>
                <a:chOff x="1029" y="3325"/>
                <a:chExt cx="275" cy="260"/>
              </a:xfrm>
            </p:grpSpPr>
            <p:sp>
              <p:nvSpPr>
                <p:cNvPr id="36" name="Freeform 57"/>
                <p:cNvSpPr>
                  <a:spLocks/>
                </p:cNvSpPr>
                <p:nvPr/>
              </p:nvSpPr>
              <p:spPr bwMode="auto">
                <a:xfrm>
                  <a:off x="1029" y="3325"/>
                  <a:ext cx="275" cy="249"/>
                </a:xfrm>
                <a:custGeom>
                  <a:avLst/>
                  <a:gdLst>
                    <a:gd name="T0" fmla="*/ 0 w 551"/>
                    <a:gd name="T1" fmla="*/ 10 h 499"/>
                    <a:gd name="T2" fmla="*/ 0 w 551"/>
                    <a:gd name="T3" fmla="*/ 9 h 499"/>
                    <a:gd name="T4" fmla="*/ 0 w 551"/>
                    <a:gd name="T5" fmla="*/ 8 h 499"/>
                    <a:gd name="T6" fmla="*/ 0 w 551"/>
                    <a:gd name="T7" fmla="*/ 7 h 499"/>
                    <a:gd name="T8" fmla="*/ 1 w 551"/>
                    <a:gd name="T9" fmla="*/ 6 h 499"/>
                    <a:gd name="T10" fmla="*/ 1 w 551"/>
                    <a:gd name="T11" fmla="*/ 6 h 499"/>
                    <a:gd name="T12" fmla="*/ 2 w 551"/>
                    <a:gd name="T13" fmla="*/ 5 h 499"/>
                    <a:gd name="T14" fmla="*/ 3 w 551"/>
                    <a:gd name="T15" fmla="*/ 4 h 499"/>
                    <a:gd name="T16" fmla="*/ 4 w 551"/>
                    <a:gd name="T17" fmla="*/ 4 h 499"/>
                    <a:gd name="T18" fmla="*/ 5 w 551"/>
                    <a:gd name="T19" fmla="*/ 3 h 499"/>
                    <a:gd name="T20" fmla="*/ 6 w 551"/>
                    <a:gd name="T21" fmla="*/ 2 h 499"/>
                    <a:gd name="T22" fmla="*/ 7 w 551"/>
                    <a:gd name="T23" fmla="*/ 1 h 499"/>
                    <a:gd name="T24" fmla="*/ 9 w 551"/>
                    <a:gd name="T25" fmla="*/ 1 h 499"/>
                    <a:gd name="T26" fmla="*/ 10 w 551"/>
                    <a:gd name="T27" fmla="*/ 0 h 499"/>
                    <a:gd name="T28" fmla="*/ 12 w 551"/>
                    <a:gd name="T29" fmla="*/ 0 h 499"/>
                    <a:gd name="T30" fmla="*/ 14 w 551"/>
                    <a:gd name="T31" fmla="*/ 0 h 499"/>
                    <a:gd name="T32" fmla="*/ 15 w 551"/>
                    <a:gd name="T33" fmla="*/ 0 h 499"/>
                    <a:gd name="T34" fmla="*/ 16 w 551"/>
                    <a:gd name="T35" fmla="*/ 0 h 499"/>
                    <a:gd name="T36" fmla="*/ 18 w 551"/>
                    <a:gd name="T37" fmla="*/ 0 h 499"/>
                    <a:gd name="T38" fmla="*/ 19 w 551"/>
                    <a:gd name="T39" fmla="*/ 0 h 499"/>
                    <a:gd name="T40" fmla="*/ 20 w 551"/>
                    <a:gd name="T41" fmla="*/ 0 h 499"/>
                    <a:gd name="T42" fmla="*/ 22 w 551"/>
                    <a:gd name="T43" fmla="*/ 0 h 499"/>
                    <a:gd name="T44" fmla="*/ 23 w 551"/>
                    <a:gd name="T45" fmla="*/ 0 h 499"/>
                    <a:gd name="T46" fmla="*/ 24 w 551"/>
                    <a:gd name="T47" fmla="*/ 1 h 499"/>
                    <a:gd name="T48" fmla="*/ 25 w 551"/>
                    <a:gd name="T49" fmla="*/ 1 h 499"/>
                    <a:gd name="T50" fmla="*/ 27 w 551"/>
                    <a:gd name="T51" fmla="*/ 2 h 499"/>
                    <a:gd name="T52" fmla="*/ 28 w 551"/>
                    <a:gd name="T53" fmla="*/ 2 h 499"/>
                    <a:gd name="T54" fmla="*/ 28 w 551"/>
                    <a:gd name="T55" fmla="*/ 3 h 499"/>
                    <a:gd name="T56" fmla="*/ 29 w 551"/>
                    <a:gd name="T57" fmla="*/ 3 h 499"/>
                    <a:gd name="T58" fmla="*/ 30 w 551"/>
                    <a:gd name="T59" fmla="*/ 4 h 499"/>
                    <a:gd name="T60" fmla="*/ 31 w 551"/>
                    <a:gd name="T61" fmla="*/ 4 h 499"/>
                    <a:gd name="T62" fmla="*/ 32 w 551"/>
                    <a:gd name="T63" fmla="*/ 5 h 499"/>
                    <a:gd name="T64" fmla="*/ 32 w 551"/>
                    <a:gd name="T65" fmla="*/ 6 h 499"/>
                    <a:gd name="T66" fmla="*/ 33 w 551"/>
                    <a:gd name="T67" fmla="*/ 7 h 499"/>
                    <a:gd name="T68" fmla="*/ 33 w 551"/>
                    <a:gd name="T69" fmla="*/ 7 h 499"/>
                    <a:gd name="T70" fmla="*/ 33 w 551"/>
                    <a:gd name="T71" fmla="*/ 8 h 499"/>
                    <a:gd name="T72" fmla="*/ 34 w 551"/>
                    <a:gd name="T73" fmla="*/ 9 h 499"/>
                    <a:gd name="T74" fmla="*/ 34 w 551"/>
                    <a:gd name="T75" fmla="*/ 10 h 499"/>
                    <a:gd name="T76" fmla="*/ 34 w 551"/>
                    <a:gd name="T77" fmla="*/ 31 h 499"/>
                    <a:gd name="T78" fmla="*/ 0 w 551"/>
                    <a:gd name="T79" fmla="*/ 31 h 499"/>
                    <a:gd name="T80" fmla="*/ 0 w 551"/>
                    <a:gd name="T81" fmla="*/ 10 h 49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551" h="499">
                      <a:moveTo>
                        <a:pt x="0" y="172"/>
                      </a:moveTo>
                      <a:lnTo>
                        <a:pt x="1" y="156"/>
                      </a:lnTo>
                      <a:lnTo>
                        <a:pt x="6" y="139"/>
                      </a:lnTo>
                      <a:lnTo>
                        <a:pt x="13" y="125"/>
                      </a:lnTo>
                      <a:lnTo>
                        <a:pt x="21" y="111"/>
                      </a:lnTo>
                      <a:lnTo>
                        <a:pt x="29" y="99"/>
                      </a:lnTo>
                      <a:lnTo>
                        <a:pt x="38" y="88"/>
                      </a:lnTo>
                      <a:lnTo>
                        <a:pt x="49" y="76"/>
                      </a:lnTo>
                      <a:lnTo>
                        <a:pt x="64" y="64"/>
                      </a:lnTo>
                      <a:lnTo>
                        <a:pt x="81" y="53"/>
                      </a:lnTo>
                      <a:lnTo>
                        <a:pt x="104" y="40"/>
                      </a:lnTo>
                      <a:lnTo>
                        <a:pt x="125" y="30"/>
                      </a:lnTo>
                      <a:lnTo>
                        <a:pt x="150" y="21"/>
                      </a:lnTo>
                      <a:lnTo>
                        <a:pt x="175" y="14"/>
                      </a:lnTo>
                      <a:lnTo>
                        <a:pt x="202" y="8"/>
                      </a:lnTo>
                      <a:lnTo>
                        <a:pt x="226" y="4"/>
                      </a:lnTo>
                      <a:lnTo>
                        <a:pt x="246" y="2"/>
                      </a:lnTo>
                      <a:lnTo>
                        <a:pt x="269" y="0"/>
                      </a:lnTo>
                      <a:lnTo>
                        <a:pt x="294" y="0"/>
                      </a:lnTo>
                      <a:lnTo>
                        <a:pt x="313" y="2"/>
                      </a:lnTo>
                      <a:lnTo>
                        <a:pt x="333" y="5"/>
                      </a:lnTo>
                      <a:lnTo>
                        <a:pt x="355" y="9"/>
                      </a:lnTo>
                      <a:lnTo>
                        <a:pt x="375" y="14"/>
                      </a:lnTo>
                      <a:lnTo>
                        <a:pt x="396" y="20"/>
                      </a:lnTo>
                      <a:lnTo>
                        <a:pt x="415" y="27"/>
                      </a:lnTo>
                      <a:lnTo>
                        <a:pt x="435" y="36"/>
                      </a:lnTo>
                      <a:lnTo>
                        <a:pt x="449" y="43"/>
                      </a:lnTo>
                      <a:lnTo>
                        <a:pt x="462" y="50"/>
                      </a:lnTo>
                      <a:lnTo>
                        <a:pt x="474" y="58"/>
                      </a:lnTo>
                      <a:lnTo>
                        <a:pt x="487" y="67"/>
                      </a:lnTo>
                      <a:lnTo>
                        <a:pt x="499" y="77"/>
                      </a:lnTo>
                      <a:lnTo>
                        <a:pt x="512" y="90"/>
                      </a:lnTo>
                      <a:lnTo>
                        <a:pt x="522" y="103"/>
                      </a:lnTo>
                      <a:lnTo>
                        <a:pt x="529" y="114"/>
                      </a:lnTo>
                      <a:lnTo>
                        <a:pt x="536" y="124"/>
                      </a:lnTo>
                      <a:lnTo>
                        <a:pt x="542" y="135"/>
                      </a:lnTo>
                      <a:lnTo>
                        <a:pt x="546" y="146"/>
                      </a:lnTo>
                      <a:lnTo>
                        <a:pt x="551" y="161"/>
                      </a:lnTo>
                      <a:lnTo>
                        <a:pt x="551" y="499"/>
                      </a:lnTo>
                      <a:lnTo>
                        <a:pt x="1" y="497"/>
                      </a:lnTo>
                      <a:lnTo>
                        <a:pt x="0" y="172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37" name="Group 58"/>
                <p:cNvGrpSpPr>
                  <a:grpSpLocks/>
                </p:cNvGrpSpPr>
                <p:nvPr/>
              </p:nvGrpSpPr>
              <p:grpSpPr bwMode="auto">
                <a:xfrm>
                  <a:off x="1029" y="3335"/>
                  <a:ext cx="275" cy="250"/>
                  <a:chOff x="1029" y="3335"/>
                  <a:chExt cx="275" cy="250"/>
                </a:xfrm>
              </p:grpSpPr>
              <p:sp>
                <p:nvSpPr>
                  <p:cNvPr id="38" name="Freeform 59"/>
                  <p:cNvSpPr>
                    <a:spLocks/>
                  </p:cNvSpPr>
                  <p:nvPr/>
                </p:nvSpPr>
                <p:spPr bwMode="auto">
                  <a:xfrm>
                    <a:off x="1029" y="3335"/>
                    <a:ext cx="275" cy="250"/>
                  </a:xfrm>
                  <a:custGeom>
                    <a:avLst/>
                    <a:gdLst>
                      <a:gd name="T0" fmla="*/ 0 w 551"/>
                      <a:gd name="T1" fmla="*/ 11 h 499"/>
                      <a:gd name="T2" fmla="*/ 0 w 551"/>
                      <a:gd name="T3" fmla="*/ 10 h 499"/>
                      <a:gd name="T4" fmla="*/ 0 w 551"/>
                      <a:gd name="T5" fmla="*/ 9 h 499"/>
                      <a:gd name="T6" fmla="*/ 0 w 551"/>
                      <a:gd name="T7" fmla="*/ 8 h 499"/>
                      <a:gd name="T8" fmla="*/ 1 w 551"/>
                      <a:gd name="T9" fmla="*/ 7 h 499"/>
                      <a:gd name="T10" fmla="*/ 1 w 551"/>
                      <a:gd name="T11" fmla="*/ 7 h 499"/>
                      <a:gd name="T12" fmla="*/ 2 w 551"/>
                      <a:gd name="T13" fmla="*/ 6 h 499"/>
                      <a:gd name="T14" fmla="*/ 3 w 551"/>
                      <a:gd name="T15" fmla="*/ 5 h 499"/>
                      <a:gd name="T16" fmla="*/ 4 w 551"/>
                      <a:gd name="T17" fmla="*/ 4 h 499"/>
                      <a:gd name="T18" fmla="*/ 5 w 551"/>
                      <a:gd name="T19" fmla="*/ 4 h 499"/>
                      <a:gd name="T20" fmla="*/ 6 w 551"/>
                      <a:gd name="T21" fmla="*/ 3 h 499"/>
                      <a:gd name="T22" fmla="*/ 7 w 551"/>
                      <a:gd name="T23" fmla="*/ 2 h 499"/>
                      <a:gd name="T24" fmla="*/ 9 w 551"/>
                      <a:gd name="T25" fmla="*/ 2 h 499"/>
                      <a:gd name="T26" fmla="*/ 10 w 551"/>
                      <a:gd name="T27" fmla="*/ 1 h 499"/>
                      <a:gd name="T28" fmla="*/ 12 w 551"/>
                      <a:gd name="T29" fmla="*/ 1 h 499"/>
                      <a:gd name="T30" fmla="*/ 14 w 551"/>
                      <a:gd name="T31" fmla="*/ 1 h 499"/>
                      <a:gd name="T32" fmla="*/ 15 w 551"/>
                      <a:gd name="T33" fmla="*/ 1 h 499"/>
                      <a:gd name="T34" fmla="*/ 16 w 551"/>
                      <a:gd name="T35" fmla="*/ 0 h 499"/>
                      <a:gd name="T36" fmla="*/ 18 w 551"/>
                      <a:gd name="T37" fmla="*/ 0 h 499"/>
                      <a:gd name="T38" fmla="*/ 19 w 551"/>
                      <a:gd name="T39" fmla="*/ 1 h 499"/>
                      <a:gd name="T40" fmla="*/ 20 w 551"/>
                      <a:gd name="T41" fmla="*/ 1 h 499"/>
                      <a:gd name="T42" fmla="*/ 22 w 551"/>
                      <a:gd name="T43" fmla="*/ 1 h 499"/>
                      <a:gd name="T44" fmla="*/ 23 w 551"/>
                      <a:gd name="T45" fmla="*/ 1 h 499"/>
                      <a:gd name="T46" fmla="*/ 24 w 551"/>
                      <a:gd name="T47" fmla="*/ 2 h 499"/>
                      <a:gd name="T48" fmla="*/ 25 w 551"/>
                      <a:gd name="T49" fmla="*/ 2 h 499"/>
                      <a:gd name="T50" fmla="*/ 27 w 551"/>
                      <a:gd name="T51" fmla="*/ 3 h 499"/>
                      <a:gd name="T52" fmla="*/ 28 w 551"/>
                      <a:gd name="T53" fmla="*/ 3 h 499"/>
                      <a:gd name="T54" fmla="*/ 28 w 551"/>
                      <a:gd name="T55" fmla="*/ 4 h 499"/>
                      <a:gd name="T56" fmla="*/ 29 w 551"/>
                      <a:gd name="T57" fmla="*/ 4 h 499"/>
                      <a:gd name="T58" fmla="*/ 30 w 551"/>
                      <a:gd name="T59" fmla="*/ 5 h 499"/>
                      <a:gd name="T60" fmla="*/ 31 w 551"/>
                      <a:gd name="T61" fmla="*/ 5 h 499"/>
                      <a:gd name="T62" fmla="*/ 32 w 551"/>
                      <a:gd name="T63" fmla="*/ 6 h 499"/>
                      <a:gd name="T64" fmla="*/ 32 w 551"/>
                      <a:gd name="T65" fmla="*/ 7 h 499"/>
                      <a:gd name="T66" fmla="*/ 33 w 551"/>
                      <a:gd name="T67" fmla="*/ 8 h 499"/>
                      <a:gd name="T68" fmla="*/ 33 w 551"/>
                      <a:gd name="T69" fmla="*/ 8 h 499"/>
                      <a:gd name="T70" fmla="*/ 33 w 551"/>
                      <a:gd name="T71" fmla="*/ 9 h 499"/>
                      <a:gd name="T72" fmla="*/ 34 w 551"/>
                      <a:gd name="T73" fmla="*/ 10 h 499"/>
                      <a:gd name="T74" fmla="*/ 34 w 551"/>
                      <a:gd name="T75" fmla="*/ 11 h 499"/>
                      <a:gd name="T76" fmla="*/ 34 w 551"/>
                      <a:gd name="T77" fmla="*/ 32 h 499"/>
                      <a:gd name="T78" fmla="*/ 0 w 551"/>
                      <a:gd name="T79" fmla="*/ 32 h 499"/>
                      <a:gd name="T80" fmla="*/ 0 w 551"/>
                      <a:gd name="T81" fmla="*/ 11 h 49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551" h="499">
                        <a:moveTo>
                          <a:pt x="0" y="172"/>
                        </a:moveTo>
                        <a:lnTo>
                          <a:pt x="2" y="156"/>
                        </a:lnTo>
                        <a:lnTo>
                          <a:pt x="6" y="140"/>
                        </a:lnTo>
                        <a:lnTo>
                          <a:pt x="13" y="125"/>
                        </a:lnTo>
                        <a:lnTo>
                          <a:pt x="22" y="111"/>
                        </a:lnTo>
                        <a:lnTo>
                          <a:pt x="29" y="100"/>
                        </a:lnTo>
                        <a:lnTo>
                          <a:pt x="38" y="88"/>
                        </a:lnTo>
                        <a:lnTo>
                          <a:pt x="49" y="76"/>
                        </a:lnTo>
                        <a:lnTo>
                          <a:pt x="64" y="64"/>
                        </a:lnTo>
                        <a:lnTo>
                          <a:pt x="82" y="53"/>
                        </a:lnTo>
                        <a:lnTo>
                          <a:pt x="104" y="41"/>
                        </a:lnTo>
                        <a:lnTo>
                          <a:pt x="125" y="31"/>
                        </a:lnTo>
                        <a:lnTo>
                          <a:pt x="151" y="22"/>
                        </a:lnTo>
                        <a:lnTo>
                          <a:pt x="175" y="14"/>
                        </a:lnTo>
                        <a:lnTo>
                          <a:pt x="202" y="8"/>
                        </a:lnTo>
                        <a:lnTo>
                          <a:pt x="226" y="4"/>
                        </a:lnTo>
                        <a:lnTo>
                          <a:pt x="246" y="3"/>
                        </a:lnTo>
                        <a:lnTo>
                          <a:pt x="269" y="0"/>
                        </a:lnTo>
                        <a:lnTo>
                          <a:pt x="294" y="0"/>
                        </a:lnTo>
                        <a:lnTo>
                          <a:pt x="313" y="3"/>
                        </a:lnTo>
                        <a:lnTo>
                          <a:pt x="333" y="5"/>
                        </a:lnTo>
                        <a:lnTo>
                          <a:pt x="355" y="9"/>
                        </a:lnTo>
                        <a:lnTo>
                          <a:pt x="375" y="14"/>
                        </a:lnTo>
                        <a:lnTo>
                          <a:pt x="396" y="20"/>
                        </a:lnTo>
                        <a:lnTo>
                          <a:pt x="415" y="27"/>
                        </a:lnTo>
                        <a:lnTo>
                          <a:pt x="435" y="36"/>
                        </a:lnTo>
                        <a:lnTo>
                          <a:pt x="450" y="43"/>
                        </a:lnTo>
                        <a:lnTo>
                          <a:pt x="462" y="51"/>
                        </a:lnTo>
                        <a:lnTo>
                          <a:pt x="474" y="58"/>
                        </a:lnTo>
                        <a:lnTo>
                          <a:pt x="487" y="67"/>
                        </a:lnTo>
                        <a:lnTo>
                          <a:pt x="500" y="77"/>
                        </a:lnTo>
                        <a:lnTo>
                          <a:pt x="512" y="91"/>
                        </a:lnTo>
                        <a:lnTo>
                          <a:pt x="522" y="103"/>
                        </a:lnTo>
                        <a:lnTo>
                          <a:pt x="530" y="114"/>
                        </a:lnTo>
                        <a:lnTo>
                          <a:pt x="536" y="124"/>
                        </a:lnTo>
                        <a:lnTo>
                          <a:pt x="542" y="135"/>
                        </a:lnTo>
                        <a:lnTo>
                          <a:pt x="546" y="146"/>
                        </a:lnTo>
                        <a:lnTo>
                          <a:pt x="551" y="161"/>
                        </a:lnTo>
                        <a:lnTo>
                          <a:pt x="551" y="499"/>
                        </a:lnTo>
                        <a:lnTo>
                          <a:pt x="2" y="497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E07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9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1047" y="3346"/>
                    <a:ext cx="235" cy="236"/>
                  </a:xfrm>
                  <a:prstGeom prst="ellipse">
                    <a:avLst/>
                  </a:prstGeom>
                  <a:solidFill>
                    <a:srgbClr val="E0E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it-IT" altLang="it-IT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40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1180" y="3369"/>
                    <a:ext cx="43" cy="38"/>
                    <a:chOff x="1180" y="3369"/>
                    <a:chExt cx="43" cy="38"/>
                  </a:xfrm>
                </p:grpSpPr>
                <p:sp>
                  <p:nvSpPr>
                    <p:cNvPr id="41" name="Oval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0" y="3369"/>
                      <a:ext cx="27" cy="27"/>
                    </a:xfrm>
                    <a:prstGeom prst="ellipse">
                      <a:avLst/>
                    </a:prstGeom>
                    <a:solidFill>
                      <a:srgbClr val="FFFF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2" name="Oval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1" y="3385"/>
                      <a:ext cx="22" cy="22"/>
                    </a:xfrm>
                    <a:prstGeom prst="ellipse">
                      <a:avLst/>
                    </a:prstGeom>
                    <a:solidFill>
                      <a:srgbClr val="FFFF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28" name="Group 64"/>
              <p:cNvGrpSpPr>
                <a:grpSpLocks/>
              </p:cNvGrpSpPr>
              <p:nvPr/>
            </p:nvGrpSpPr>
            <p:grpSpPr bwMode="auto">
              <a:xfrm>
                <a:off x="1035" y="3623"/>
                <a:ext cx="276" cy="258"/>
                <a:chOff x="1035" y="3623"/>
                <a:chExt cx="276" cy="258"/>
              </a:xfrm>
            </p:grpSpPr>
            <p:sp>
              <p:nvSpPr>
                <p:cNvPr id="29" name="Freeform 65"/>
                <p:cNvSpPr>
                  <a:spLocks/>
                </p:cNvSpPr>
                <p:nvPr/>
              </p:nvSpPr>
              <p:spPr bwMode="auto">
                <a:xfrm>
                  <a:off x="1035" y="3623"/>
                  <a:ext cx="275" cy="249"/>
                </a:xfrm>
                <a:custGeom>
                  <a:avLst/>
                  <a:gdLst>
                    <a:gd name="T0" fmla="*/ 0 w 550"/>
                    <a:gd name="T1" fmla="*/ 11 h 498"/>
                    <a:gd name="T2" fmla="*/ 1 w 550"/>
                    <a:gd name="T3" fmla="*/ 10 h 498"/>
                    <a:gd name="T4" fmla="*/ 1 w 550"/>
                    <a:gd name="T5" fmla="*/ 9 h 498"/>
                    <a:gd name="T6" fmla="*/ 1 w 550"/>
                    <a:gd name="T7" fmla="*/ 8 h 498"/>
                    <a:gd name="T8" fmla="*/ 2 w 550"/>
                    <a:gd name="T9" fmla="*/ 7 h 498"/>
                    <a:gd name="T10" fmla="*/ 2 w 550"/>
                    <a:gd name="T11" fmla="*/ 7 h 498"/>
                    <a:gd name="T12" fmla="*/ 3 w 550"/>
                    <a:gd name="T13" fmla="*/ 6 h 498"/>
                    <a:gd name="T14" fmla="*/ 4 w 550"/>
                    <a:gd name="T15" fmla="*/ 5 h 498"/>
                    <a:gd name="T16" fmla="*/ 4 w 550"/>
                    <a:gd name="T17" fmla="*/ 4 h 498"/>
                    <a:gd name="T18" fmla="*/ 6 w 550"/>
                    <a:gd name="T19" fmla="*/ 4 h 498"/>
                    <a:gd name="T20" fmla="*/ 7 w 550"/>
                    <a:gd name="T21" fmla="*/ 3 h 498"/>
                    <a:gd name="T22" fmla="*/ 8 w 550"/>
                    <a:gd name="T23" fmla="*/ 2 h 498"/>
                    <a:gd name="T24" fmla="*/ 10 w 550"/>
                    <a:gd name="T25" fmla="*/ 2 h 498"/>
                    <a:gd name="T26" fmla="*/ 11 w 550"/>
                    <a:gd name="T27" fmla="*/ 1 h 498"/>
                    <a:gd name="T28" fmla="*/ 13 w 550"/>
                    <a:gd name="T29" fmla="*/ 1 h 498"/>
                    <a:gd name="T30" fmla="*/ 15 w 550"/>
                    <a:gd name="T31" fmla="*/ 1 h 498"/>
                    <a:gd name="T32" fmla="*/ 16 w 550"/>
                    <a:gd name="T33" fmla="*/ 1 h 498"/>
                    <a:gd name="T34" fmla="*/ 17 w 550"/>
                    <a:gd name="T35" fmla="*/ 0 h 498"/>
                    <a:gd name="T36" fmla="*/ 19 w 550"/>
                    <a:gd name="T37" fmla="*/ 0 h 498"/>
                    <a:gd name="T38" fmla="*/ 20 w 550"/>
                    <a:gd name="T39" fmla="*/ 1 h 498"/>
                    <a:gd name="T40" fmla="*/ 21 w 550"/>
                    <a:gd name="T41" fmla="*/ 1 h 498"/>
                    <a:gd name="T42" fmla="*/ 23 w 550"/>
                    <a:gd name="T43" fmla="*/ 1 h 498"/>
                    <a:gd name="T44" fmla="*/ 24 w 550"/>
                    <a:gd name="T45" fmla="*/ 1 h 498"/>
                    <a:gd name="T46" fmla="*/ 25 w 550"/>
                    <a:gd name="T47" fmla="*/ 2 h 498"/>
                    <a:gd name="T48" fmla="*/ 26 w 550"/>
                    <a:gd name="T49" fmla="*/ 2 h 498"/>
                    <a:gd name="T50" fmla="*/ 28 w 550"/>
                    <a:gd name="T51" fmla="*/ 3 h 498"/>
                    <a:gd name="T52" fmla="*/ 29 w 550"/>
                    <a:gd name="T53" fmla="*/ 3 h 498"/>
                    <a:gd name="T54" fmla="*/ 29 w 550"/>
                    <a:gd name="T55" fmla="*/ 4 h 498"/>
                    <a:gd name="T56" fmla="*/ 30 w 550"/>
                    <a:gd name="T57" fmla="*/ 4 h 498"/>
                    <a:gd name="T58" fmla="*/ 31 w 550"/>
                    <a:gd name="T59" fmla="*/ 5 h 498"/>
                    <a:gd name="T60" fmla="*/ 32 w 550"/>
                    <a:gd name="T61" fmla="*/ 5 h 498"/>
                    <a:gd name="T62" fmla="*/ 32 w 550"/>
                    <a:gd name="T63" fmla="*/ 6 h 498"/>
                    <a:gd name="T64" fmla="*/ 33 w 550"/>
                    <a:gd name="T65" fmla="*/ 7 h 498"/>
                    <a:gd name="T66" fmla="*/ 34 w 550"/>
                    <a:gd name="T67" fmla="*/ 8 h 498"/>
                    <a:gd name="T68" fmla="*/ 34 w 550"/>
                    <a:gd name="T69" fmla="*/ 8 h 498"/>
                    <a:gd name="T70" fmla="*/ 34 w 550"/>
                    <a:gd name="T71" fmla="*/ 9 h 498"/>
                    <a:gd name="T72" fmla="*/ 35 w 550"/>
                    <a:gd name="T73" fmla="*/ 10 h 498"/>
                    <a:gd name="T74" fmla="*/ 35 w 550"/>
                    <a:gd name="T75" fmla="*/ 10 h 498"/>
                    <a:gd name="T76" fmla="*/ 35 w 550"/>
                    <a:gd name="T77" fmla="*/ 32 h 498"/>
                    <a:gd name="T78" fmla="*/ 1 w 550"/>
                    <a:gd name="T79" fmla="*/ 31 h 498"/>
                    <a:gd name="T80" fmla="*/ 0 w 550"/>
                    <a:gd name="T81" fmla="*/ 11 h 49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550" h="498">
                      <a:moveTo>
                        <a:pt x="0" y="171"/>
                      </a:moveTo>
                      <a:lnTo>
                        <a:pt x="1" y="155"/>
                      </a:lnTo>
                      <a:lnTo>
                        <a:pt x="5" y="138"/>
                      </a:lnTo>
                      <a:lnTo>
                        <a:pt x="12" y="124"/>
                      </a:lnTo>
                      <a:lnTo>
                        <a:pt x="21" y="109"/>
                      </a:lnTo>
                      <a:lnTo>
                        <a:pt x="29" y="98"/>
                      </a:lnTo>
                      <a:lnTo>
                        <a:pt x="37" y="87"/>
                      </a:lnTo>
                      <a:lnTo>
                        <a:pt x="49" y="75"/>
                      </a:lnTo>
                      <a:lnTo>
                        <a:pt x="63" y="64"/>
                      </a:lnTo>
                      <a:lnTo>
                        <a:pt x="81" y="53"/>
                      </a:lnTo>
                      <a:lnTo>
                        <a:pt x="103" y="40"/>
                      </a:lnTo>
                      <a:lnTo>
                        <a:pt x="124" y="30"/>
                      </a:lnTo>
                      <a:lnTo>
                        <a:pt x="150" y="21"/>
                      </a:lnTo>
                      <a:lnTo>
                        <a:pt x="174" y="14"/>
                      </a:lnTo>
                      <a:lnTo>
                        <a:pt x="201" y="8"/>
                      </a:lnTo>
                      <a:lnTo>
                        <a:pt x="225" y="4"/>
                      </a:lnTo>
                      <a:lnTo>
                        <a:pt x="245" y="2"/>
                      </a:lnTo>
                      <a:lnTo>
                        <a:pt x="269" y="0"/>
                      </a:lnTo>
                      <a:lnTo>
                        <a:pt x="293" y="0"/>
                      </a:lnTo>
                      <a:lnTo>
                        <a:pt x="312" y="2"/>
                      </a:lnTo>
                      <a:lnTo>
                        <a:pt x="332" y="5"/>
                      </a:lnTo>
                      <a:lnTo>
                        <a:pt x="354" y="9"/>
                      </a:lnTo>
                      <a:lnTo>
                        <a:pt x="374" y="14"/>
                      </a:lnTo>
                      <a:lnTo>
                        <a:pt x="395" y="20"/>
                      </a:lnTo>
                      <a:lnTo>
                        <a:pt x="414" y="27"/>
                      </a:lnTo>
                      <a:lnTo>
                        <a:pt x="434" y="36"/>
                      </a:lnTo>
                      <a:lnTo>
                        <a:pt x="449" y="43"/>
                      </a:lnTo>
                      <a:lnTo>
                        <a:pt x="461" y="50"/>
                      </a:lnTo>
                      <a:lnTo>
                        <a:pt x="473" y="58"/>
                      </a:lnTo>
                      <a:lnTo>
                        <a:pt x="487" y="67"/>
                      </a:lnTo>
                      <a:lnTo>
                        <a:pt x="499" y="76"/>
                      </a:lnTo>
                      <a:lnTo>
                        <a:pt x="511" y="89"/>
                      </a:lnTo>
                      <a:lnTo>
                        <a:pt x="521" y="102"/>
                      </a:lnTo>
                      <a:lnTo>
                        <a:pt x="529" y="113"/>
                      </a:lnTo>
                      <a:lnTo>
                        <a:pt x="536" y="123"/>
                      </a:lnTo>
                      <a:lnTo>
                        <a:pt x="541" y="134"/>
                      </a:lnTo>
                      <a:lnTo>
                        <a:pt x="546" y="145"/>
                      </a:lnTo>
                      <a:lnTo>
                        <a:pt x="550" y="159"/>
                      </a:lnTo>
                      <a:lnTo>
                        <a:pt x="550" y="498"/>
                      </a:lnTo>
                      <a:lnTo>
                        <a:pt x="1" y="496"/>
                      </a:lnTo>
                      <a:lnTo>
                        <a:pt x="0" y="171"/>
                      </a:lnTo>
                      <a:close/>
                    </a:path>
                  </a:pathLst>
                </a:custGeom>
                <a:solidFill>
                  <a:srgbClr val="FFA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30" name="Group 66"/>
                <p:cNvGrpSpPr>
                  <a:grpSpLocks/>
                </p:cNvGrpSpPr>
                <p:nvPr/>
              </p:nvGrpSpPr>
              <p:grpSpPr bwMode="auto">
                <a:xfrm>
                  <a:off x="1036" y="3632"/>
                  <a:ext cx="275" cy="249"/>
                  <a:chOff x="1036" y="3632"/>
                  <a:chExt cx="275" cy="249"/>
                </a:xfrm>
              </p:grpSpPr>
              <p:sp>
                <p:nvSpPr>
                  <p:cNvPr id="31" name="Freeform 67"/>
                  <p:cNvSpPr>
                    <a:spLocks/>
                  </p:cNvSpPr>
                  <p:nvPr/>
                </p:nvSpPr>
                <p:spPr bwMode="auto">
                  <a:xfrm>
                    <a:off x="1036" y="3632"/>
                    <a:ext cx="275" cy="249"/>
                  </a:xfrm>
                  <a:custGeom>
                    <a:avLst/>
                    <a:gdLst>
                      <a:gd name="T0" fmla="*/ 0 w 550"/>
                      <a:gd name="T1" fmla="*/ 11 h 498"/>
                      <a:gd name="T2" fmla="*/ 1 w 550"/>
                      <a:gd name="T3" fmla="*/ 10 h 498"/>
                      <a:gd name="T4" fmla="*/ 1 w 550"/>
                      <a:gd name="T5" fmla="*/ 9 h 498"/>
                      <a:gd name="T6" fmla="*/ 1 w 550"/>
                      <a:gd name="T7" fmla="*/ 8 h 498"/>
                      <a:gd name="T8" fmla="*/ 2 w 550"/>
                      <a:gd name="T9" fmla="*/ 7 h 498"/>
                      <a:gd name="T10" fmla="*/ 2 w 550"/>
                      <a:gd name="T11" fmla="*/ 7 h 498"/>
                      <a:gd name="T12" fmla="*/ 3 w 550"/>
                      <a:gd name="T13" fmla="*/ 6 h 498"/>
                      <a:gd name="T14" fmla="*/ 4 w 550"/>
                      <a:gd name="T15" fmla="*/ 5 h 498"/>
                      <a:gd name="T16" fmla="*/ 4 w 550"/>
                      <a:gd name="T17" fmla="*/ 4 h 498"/>
                      <a:gd name="T18" fmla="*/ 6 w 550"/>
                      <a:gd name="T19" fmla="*/ 4 h 498"/>
                      <a:gd name="T20" fmla="*/ 7 w 550"/>
                      <a:gd name="T21" fmla="*/ 3 h 498"/>
                      <a:gd name="T22" fmla="*/ 8 w 550"/>
                      <a:gd name="T23" fmla="*/ 2 h 498"/>
                      <a:gd name="T24" fmla="*/ 10 w 550"/>
                      <a:gd name="T25" fmla="*/ 2 h 498"/>
                      <a:gd name="T26" fmla="*/ 11 w 550"/>
                      <a:gd name="T27" fmla="*/ 1 h 498"/>
                      <a:gd name="T28" fmla="*/ 13 w 550"/>
                      <a:gd name="T29" fmla="*/ 1 h 498"/>
                      <a:gd name="T30" fmla="*/ 15 w 550"/>
                      <a:gd name="T31" fmla="*/ 1 h 498"/>
                      <a:gd name="T32" fmla="*/ 16 w 550"/>
                      <a:gd name="T33" fmla="*/ 1 h 498"/>
                      <a:gd name="T34" fmla="*/ 17 w 550"/>
                      <a:gd name="T35" fmla="*/ 0 h 498"/>
                      <a:gd name="T36" fmla="*/ 19 w 550"/>
                      <a:gd name="T37" fmla="*/ 0 h 498"/>
                      <a:gd name="T38" fmla="*/ 20 w 550"/>
                      <a:gd name="T39" fmla="*/ 1 h 498"/>
                      <a:gd name="T40" fmla="*/ 21 w 550"/>
                      <a:gd name="T41" fmla="*/ 1 h 498"/>
                      <a:gd name="T42" fmla="*/ 23 w 550"/>
                      <a:gd name="T43" fmla="*/ 1 h 498"/>
                      <a:gd name="T44" fmla="*/ 24 w 550"/>
                      <a:gd name="T45" fmla="*/ 1 h 498"/>
                      <a:gd name="T46" fmla="*/ 25 w 550"/>
                      <a:gd name="T47" fmla="*/ 2 h 498"/>
                      <a:gd name="T48" fmla="*/ 26 w 550"/>
                      <a:gd name="T49" fmla="*/ 2 h 498"/>
                      <a:gd name="T50" fmla="*/ 28 w 550"/>
                      <a:gd name="T51" fmla="*/ 3 h 498"/>
                      <a:gd name="T52" fmla="*/ 29 w 550"/>
                      <a:gd name="T53" fmla="*/ 3 h 498"/>
                      <a:gd name="T54" fmla="*/ 29 w 550"/>
                      <a:gd name="T55" fmla="*/ 4 h 498"/>
                      <a:gd name="T56" fmla="*/ 30 w 550"/>
                      <a:gd name="T57" fmla="*/ 4 h 498"/>
                      <a:gd name="T58" fmla="*/ 31 w 550"/>
                      <a:gd name="T59" fmla="*/ 5 h 498"/>
                      <a:gd name="T60" fmla="*/ 32 w 550"/>
                      <a:gd name="T61" fmla="*/ 5 h 498"/>
                      <a:gd name="T62" fmla="*/ 32 w 550"/>
                      <a:gd name="T63" fmla="*/ 6 h 498"/>
                      <a:gd name="T64" fmla="*/ 33 w 550"/>
                      <a:gd name="T65" fmla="*/ 7 h 498"/>
                      <a:gd name="T66" fmla="*/ 34 w 550"/>
                      <a:gd name="T67" fmla="*/ 7 h 498"/>
                      <a:gd name="T68" fmla="*/ 34 w 550"/>
                      <a:gd name="T69" fmla="*/ 8 h 498"/>
                      <a:gd name="T70" fmla="*/ 34 w 550"/>
                      <a:gd name="T71" fmla="*/ 9 h 498"/>
                      <a:gd name="T72" fmla="*/ 35 w 550"/>
                      <a:gd name="T73" fmla="*/ 10 h 498"/>
                      <a:gd name="T74" fmla="*/ 35 w 550"/>
                      <a:gd name="T75" fmla="*/ 10 h 498"/>
                      <a:gd name="T76" fmla="*/ 35 w 550"/>
                      <a:gd name="T77" fmla="*/ 32 h 498"/>
                      <a:gd name="T78" fmla="*/ 1 w 550"/>
                      <a:gd name="T79" fmla="*/ 31 h 498"/>
                      <a:gd name="T80" fmla="*/ 0 w 550"/>
                      <a:gd name="T81" fmla="*/ 11 h 49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550" h="498">
                        <a:moveTo>
                          <a:pt x="0" y="170"/>
                        </a:moveTo>
                        <a:lnTo>
                          <a:pt x="1" y="155"/>
                        </a:lnTo>
                        <a:lnTo>
                          <a:pt x="5" y="138"/>
                        </a:lnTo>
                        <a:lnTo>
                          <a:pt x="12" y="124"/>
                        </a:lnTo>
                        <a:lnTo>
                          <a:pt x="21" y="109"/>
                        </a:lnTo>
                        <a:lnTo>
                          <a:pt x="29" y="98"/>
                        </a:lnTo>
                        <a:lnTo>
                          <a:pt x="38" y="87"/>
                        </a:lnTo>
                        <a:lnTo>
                          <a:pt x="49" y="75"/>
                        </a:lnTo>
                        <a:lnTo>
                          <a:pt x="63" y="62"/>
                        </a:lnTo>
                        <a:lnTo>
                          <a:pt x="81" y="51"/>
                        </a:lnTo>
                        <a:lnTo>
                          <a:pt x="103" y="40"/>
                        </a:lnTo>
                        <a:lnTo>
                          <a:pt x="124" y="30"/>
                        </a:lnTo>
                        <a:lnTo>
                          <a:pt x="150" y="21"/>
                        </a:lnTo>
                        <a:lnTo>
                          <a:pt x="173" y="13"/>
                        </a:lnTo>
                        <a:lnTo>
                          <a:pt x="201" y="8"/>
                        </a:lnTo>
                        <a:lnTo>
                          <a:pt x="225" y="3"/>
                        </a:lnTo>
                        <a:lnTo>
                          <a:pt x="245" y="2"/>
                        </a:lnTo>
                        <a:lnTo>
                          <a:pt x="269" y="0"/>
                        </a:lnTo>
                        <a:lnTo>
                          <a:pt x="293" y="0"/>
                        </a:lnTo>
                        <a:lnTo>
                          <a:pt x="312" y="2"/>
                        </a:lnTo>
                        <a:lnTo>
                          <a:pt x="332" y="4"/>
                        </a:lnTo>
                        <a:lnTo>
                          <a:pt x="354" y="9"/>
                        </a:lnTo>
                        <a:lnTo>
                          <a:pt x="374" y="13"/>
                        </a:lnTo>
                        <a:lnTo>
                          <a:pt x="396" y="20"/>
                        </a:lnTo>
                        <a:lnTo>
                          <a:pt x="414" y="27"/>
                        </a:lnTo>
                        <a:lnTo>
                          <a:pt x="434" y="36"/>
                        </a:lnTo>
                        <a:lnTo>
                          <a:pt x="449" y="42"/>
                        </a:lnTo>
                        <a:lnTo>
                          <a:pt x="461" y="50"/>
                        </a:lnTo>
                        <a:lnTo>
                          <a:pt x="473" y="57"/>
                        </a:lnTo>
                        <a:lnTo>
                          <a:pt x="487" y="66"/>
                        </a:lnTo>
                        <a:lnTo>
                          <a:pt x="499" y="76"/>
                        </a:lnTo>
                        <a:lnTo>
                          <a:pt x="511" y="89"/>
                        </a:lnTo>
                        <a:lnTo>
                          <a:pt x="521" y="101"/>
                        </a:lnTo>
                        <a:lnTo>
                          <a:pt x="529" y="112"/>
                        </a:lnTo>
                        <a:lnTo>
                          <a:pt x="536" y="123"/>
                        </a:lnTo>
                        <a:lnTo>
                          <a:pt x="541" y="134"/>
                        </a:lnTo>
                        <a:lnTo>
                          <a:pt x="546" y="145"/>
                        </a:lnTo>
                        <a:lnTo>
                          <a:pt x="550" y="159"/>
                        </a:lnTo>
                        <a:lnTo>
                          <a:pt x="550" y="498"/>
                        </a:lnTo>
                        <a:lnTo>
                          <a:pt x="1" y="49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E07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32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1054" y="3642"/>
                    <a:ext cx="235" cy="236"/>
                  </a:xfrm>
                  <a:prstGeom prst="ellipse">
                    <a:avLst/>
                  </a:prstGeom>
                  <a:solidFill>
                    <a:srgbClr val="00A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28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4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>
                        <a:solidFill>
                          <a:srgbClr val="FF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it-IT" altLang="it-IT">
                      <a:solidFill>
                        <a:schemeClr val="tx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33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1187" y="3665"/>
                    <a:ext cx="42" cy="38"/>
                    <a:chOff x="1187" y="3665"/>
                    <a:chExt cx="42" cy="38"/>
                  </a:xfrm>
                </p:grpSpPr>
                <p:sp>
                  <p:nvSpPr>
                    <p:cNvPr id="34" name="Oval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7" y="3665"/>
                      <a:ext cx="27" cy="27"/>
                    </a:xfrm>
                    <a:prstGeom prst="ellipse">
                      <a:avLst/>
                    </a:prstGeom>
                    <a:solidFill>
                      <a:srgbClr val="80FF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5" name="Oval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8" y="3682"/>
                      <a:ext cx="21" cy="21"/>
                    </a:xfrm>
                    <a:prstGeom prst="ellipse">
                      <a:avLst/>
                    </a:prstGeom>
                    <a:solidFill>
                      <a:srgbClr val="80FF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>
                          <a:solidFill>
                            <a:srgbClr val="FF0000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endParaRPr lang="it-IT" altLang="it-IT">
                        <a:solidFill>
                          <a:schemeClr val="tx1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745BF925-2FB5-4390-9128-E0300A417A6C}"/>
              </a:ext>
            </a:extLst>
          </p:cNvPr>
          <p:cNvGrpSpPr/>
          <p:nvPr/>
        </p:nvGrpSpPr>
        <p:grpSpPr>
          <a:xfrm>
            <a:off x="167602" y="3752367"/>
            <a:ext cx="3433541" cy="1733817"/>
            <a:chOff x="167602" y="3752367"/>
            <a:chExt cx="3433541" cy="1733817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99BA894C-2258-46E9-AA99-8C544AF33121}"/>
                </a:ext>
              </a:extLst>
            </p:cNvPr>
            <p:cNvGrpSpPr/>
            <p:nvPr/>
          </p:nvGrpSpPr>
          <p:grpSpPr>
            <a:xfrm>
              <a:off x="2338649" y="3752367"/>
              <a:ext cx="1262494" cy="490095"/>
              <a:chOff x="2458653" y="3894625"/>
              <a:chExt cx="1262494" cy="490095"/>
            </a:xfrm>
          </p:grpSpPr>
          <p:cxnSp>
            <p:nvCxnSpPr>
              <p:cNvPr id="80" name="Connettore 2 79">
                <a:extLst>
                  <a:ext uri="{FF2B5EF4-FFF2-40B4-BE49-F238E27FC236}">
                    <a16:creationId xmlns:a16="http://schemas.microsoft.com/office/drawing/2014/main" id="{A9077A0A-373C-47E7-A215-2B6E73A8F3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15002" y="4363152"/>
                <a:ext cx="1070158" cy="2156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CasellaDiTesto 80">
                <a:extLst>
                  <a:ext uri="{FF2B5EF4-FFF2-40B4-BE49-F238E27FC236}">
                    <a16:creationId xmlns:a16="http://schemas.microsoft.com/office/drawing/2014/main" id="{39DE47B5-C791-4B2C-9954-82B253C1D409}"/>
                  </a:ext>
                </a:extLst>
              </p:cNvPr>
              <p:cNvSpPr txBox="1"/>
              <p:nvPr/>
            </p:nvSpPr>
            <p:spPr>
              <a:xfrm>
                <a:off x="2458653" y="3894625"/>
                <a:ext cx="12624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/>
                  <a:t> reset asincrono (inizializzazione)</a:t>
                </a:r>
              </a:p>
            </p:txBody>
          </p:sp>
        </p:grpSp>
        <p:grpSp>
          <p:nvGrpSpPr>
            <p:cNvPr id="10" name="Gruppo 9">
              <a:extLst>
                <a:ext uri="{FF2B5EF4-FFF2-40B4-BE49-F238E27FC236}">
                  <a16:creationId xmlns:a16="http://schemas.microsoft.com/office/drawing/2014/main" id="{84D51DCA-5E0A-405F-8702-6552A9EE0FC9}"/>
                </a:ext>
              </a:extLst>
            </p:cNvPr>
            <p:cNvGrpSpPr/>
            <p:nvPr/>
          </p:nvGrpSpPr>
          <p:grpSpPr>
            <a:xfrm>
              <a:off x="1289652" y="5136558"/>
              <a:ext cx="805932" cy="349626"/>
              <a:chOff x="1323256" y="4951579"/>
              <a:chExt cx="805932" cy="742922"/>
            </a:xfrm>
          </p:grpSpPr>
          <p:cxnSp>
            <p:nvCxnSpPr>
              <p:cNvPr id="90" name="Connettore 2 89">
                <a:extLst>
                  <a:ext uri="{FF2B5EF4-FFF2-40B4-BE49-F238E27FC236}">
                    <a16:creationId xmlns:a16="http://schemas.microsoft.com/office/drawing/2014/main" id="{E497FB75-CC68-465B-BB8A-C2939F36A111}"/>
                  </a:ext>
                </a:extLst>
              </p:cNvPr>
              <p:cNvCxnSpPr/>
              <p:nvPr/>
            </p:nvCxnSpPr>
            <p:spPr>
              <a:xfrm>
                <a:off x="2126884" y="4951579"/>
                <a:ext cx="2304" cy="72053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ttore 2 90">
                <a:extLst>
                  <a:ext uri="{FF2B5EF4-FFF2-40B4-BE49-F238E27FC236}">
                    <a16:creationId xmlns:a16="http://schemas.microsoft.com/office/drawing/2014/main" id="{DD77319E-3908-4669-92EC-534D653470C2}"/>
                  </a:ext>
                </a:extLst>
              </p:cNvPr>
              <p:cNvCxnSpPr/>
              <p:nvPr/>
            </p:nvCxnSpPr>
            <p:spPr>
              <a:xfrm>
                <a:off x="1725070" y="4962774"/>
                <a:ext cx="2304" cy="72053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ttore 2 91">
                <a:extLst>
                  <a:ext uri="{FF2B5EF4-FFF2-40B4-BE49-F238E27FC236}">
                    <a16:creationId xmlns:a16="http://schemas.microsoft.com/office/drawing/2014/main" id="{18AFE304-E852-4528-B0FC-AC14B6F7438F}"/>
                  </a:ext>
                </a:extLst>
              </p:cNvPr>
              <p:cNvCxnSpPr/>
              <p:nvPr/>
            </p:nvCxnSpPr>
            <p:spPr>
              <a:xfrm>
                <a:off x="1323256" y="4973969"/>
                <a:ext cx="2304" cy="72053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CasellaDiTesto 93">
              <a:extLst>
                <a:ext uri="{FF2B5EF4-FFF2-40B4-BE49-F238E27FC236}">
                  <a16:creationId xmlns:a16="http://schemas.microsoft.com/office/drawing/2014/main" id="{813F9863-6CCA-448F-B447-6668206FA692}"/>
                </a:ext>
              </a:extLst>
            </p:cNvPr>
            <p:cNvSpPr txBox="1"/>
            <p:nvPr/>
          </p:nvSpPr>
          <p:spPr>
            <a:xfrm>
              <a:off x="1423776" y="434943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>
                  <a:solidFill>
                    <a:srgbClr val="FF0000"/>
                  </a:solidFill>
                </a:rPr>
                <a:t>C 6</a:t>
              </a:r>
            </a:p>
          </p:txBody>
        </p:sp>
        <p:grpSp>
          <p:nvGrpSpPr>
            <p:cNvPr id="95" name="Gruppo 94">
              <a:extLst>
                <a:ext uri="{FF2B5EF4-FFF2-40B4-BE49-F238E27FC236}">
                  <a16:creationId xmlns:a16="http://schemas.microsoft.com/office/drawing/2014/main" id="{9DE3FF24-ADBB-4319-B2F3-BD0E5591B6D6}"/>
                </a:ext>
              </a:extLst>
            </p:cNvPr>
            <p:cNvGrpSpPr/>
            <p:nvPr/>
          </p:nvGrpSpPr>
          <p:grpSpPr>
            <a:xfrm>
              <a:off x="1042109" y="4005419"/>
              <a:ext cx="1338162" cy="1123135"/>
              <a:chOff x="6766558" y="4412975"/>
              <a:chExt cx="2393344" cy="1502796"/>
            </a:xfrm>
          </p:grpSpPr>
          <p:sp>
            <p:nvSpPr>
              <p:cNvPr id="97" name="Triangolo isoscele 96">
                <a:extLst>
                  <a:ext uri="{FF2B5EF4-FFF2-40B4-BE49-F238E27FC236}">
                    <a16:creationId xmlns:a16="http://schemas.microsoft.com/office/drawing/2014/main" id="{39058FE2-799A-43C7-88A6-362010B8ECB4}"/>
                  </a:ext>
                </a:extLst>
              </p:cNvPr>
              <p:cNvSpPr/>
              <p:nvPr/>
            </p:nvSpPr>
            <p:spPr>
              <a:xfrm rot="5400000" flipH="1">
                <a:off x="6776323" y="5230351"/>
                <a:ext cx="234912" cy="254442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8" name="CasellaDiTesto 97">
                <a:extLst>
                  <a:ext uri="{FF2B5EF4-FFF2-40B4-BE49-F238E27FC236}">
                    <a16:creationId xmlns:a16="http://schemas.microsoft.com/office/drawing/2014/main" id="{B96DE7C3-EAE4-4E75-8217-6888BA1F116C}"/>
                  </a:ext>
                </a:extLst>
              </p:cNvPr>
              <p:cNvSpPr txBox="1"/>
              <p:nvPr/>
            </p:nvSpPr>
            <p:spPr>
              <a:xfrm>
                <a:off x="8149081" y="4523790"/>
                <a:ext cx="936378" cy="476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dirty="0"/>
                  <a:t>/RA</a:t>
                </a:r>
              </a:p>
            </p:txBody>
          </p:sp>
          <p:sp>
            <p:nvSpPr>
              <p:cNvPr id="99" name="Rettangolo 98">
                <a:extLst>
                  <a:ext uri="{FF2B5EF4-FFF2-40B4-BE49-F238E27FC236}">
                    <a16:creationId xmlns:a16="http://schemas.microsoft.com/office/drawing/2014/main" id="{B1D82659-C4D9-4070-AA87-34B3EBACBB83}"/>
                  </a:ext>
                </a:extLst>
              </p:cNvPr>
              <p:cNvSpPr/>
              <p:nvPr/>
            </p:nvSpPr>
            <p:spPr>
              <a:xfrm>
                <a:off x="6766559" y="4412975"/>
                <a:ext cx="2393343" cy="150279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0" name="CasellaDiTesto 99">
                <a:extLst>
                  <a:ext uri="{FF2B5EF4-FFF2-40B4-BE49-F238E27FC236}">
                    <a16:creationId xmlns:a16="http://schemas.microsoft.com/office/drawing/2014/main" id="{CFBB83AB-AD4B-433B-8EBD-608A03AC7654}"/>
                  </a:ext>
                </a:extLst>
              </p:cNvPr>
              <p:cNvSpPr txBox="1"/>
              <p:nvPr/>
            </p:nvSpPr>
            <p:spPr>
              <a:xfrm>
                <a:off x="7022537" y="5427106"/>
                <a:ext cx="1918536" cy="440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u</a:t>
                </a:r>
                <a:r>
                  <a:rPr lang="it-IT" baseline="-25000" dirty="0"/>
                  <a:t>2</a:t>
                </a:r>
                <a:r>
                  <a:rPr lang="it-IT" dirty="0"/>
                  <a:t>  u</a:t>
                </a:r>
                <a:r>
                  <a:rPr lang="it-IT" baseline="-25000" dirty="0"/>
                  <a:t>1</a:t>
                </a:r>
                <a:r>
                  <a:rPr lang="it-IT" dirty="0"/>
                  <a:t>   u</a:t>
                </a:r>
                <a:r>
                  <a:rPr lang="it-IT" baseline="-25000" dirty="0"/>
                  <a:t>0</a:t>
                </a:r>
              </a:p>
            </p:txBody>
          </p:sp>
        </p:grpSp>
        <p:sp>
          <p:nvSpPr>
            <p:cNvPr id="101" name="CasellaDiTesto 100">
              <a:extLst>
                <a:ext uri="{FF2B5EF4-FFF2-40B4-BE49-F238E27FC236}">
                  <a16:creationId xmlns:a16="http://schemas.microsoft.com/office/drawing/2014/main" id="{5361ED15-6F97-42EE-AABC-FD1217B5E3D6}"/>
                </a:ext>
              </a:extLst>
            </p:cNvPr>
            <p:cNvSpPr txBox="1"/>
            <p:nvPr/>
          </p:nvSpPr>
          <p:spPr>
            <a:xfrm>
              <a:off x="167602" y="4274651"/>
              <a:ext cx="8737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/>
                <a:t>CLOCK</a:t>
              </a:r>
            </a:p>
          </p:txBody>
        </p:sp>
        <p:cxnSp>
          <p:nvCxnSpPr>
            <p:cNvPr id="6" name="Connettore 2 5">
              <a:extLst>
                <a:ext uri="{FF2B5EF4-FFF2-40B4-BE49-F238E27FC236}">
                  <a16:creationId xmlns:a16="http://schemas.microsoft.com/office/drawing/2014/main" id="{F1EB0383-698F-4306-96F1-DE07EE01EF2C}"/>
                </a:ext>
              </a:extLst>
            </p:cNvPr>
            <p:cNvCxnSpPr>
              <a:cxnSpLocks/>
            </p:cNvCxnSpPr>
            <p:nvPr/>
          </p:nvCxnSpPr>
          <p:spPr>
            <a:xfrm>
              <a:off x="239402" y="4705657"/>
              <a:ext cx="80273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7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13" grpId="0" animBg="1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olo 1"/>
          <p:cNvSpPr>
            <a:spLocks noGrp="1"/>
          </p:cNvSpPr>
          <p:nvPr>
            <p:ph type="title"/>
          </p:nvPr>
        </p:nvSpPr>
        <p:spPr>
          <a:xfrm>
            <a:off x="124252" y="157621"/>
            <a:ext cx="8279217" cy="1008062"/>
          </a:xfrm>
        </p:spPr>
        <p:txBody>
          <a:bodyPr/>
          <a:lstStyle/>
          <a:p>
            <a:r>
              <a:rPr lang="it-IT" altLang="it-IT" sz="2800" dirty="0"/>
              <a:t>Generazione di ritardi precisi </a:t>
            </a:r>
            <a:r>
              <a:rPr lang="it-IT" altLang="it-IT" sz="2800" b="1" dirty="0">
                <a:solidFill>
                  <a:srgbClr val="0000CC"/>
                </a:solidFill>
              </a:rPr>
              <a:t>rispetto a segnali SINCRONI</a:t>
            </a:r>
            <a:br>
              <a:rPr lang="it-IT" altLang="it-IT" sz="2800" b="1" dirty="0">
                <a:solidFill>
                  <a:srgbClr val="0000CC"/>
                </a:solidFill>
              </a:rPr>
            </a:br>
            <a:r>
              <a:rPr lang="it-IT" altLang="it-IT" sz="2800" dirty="0"/>
              <a:t>Delay = </a:t>
            </a:r>
            <a:r>
              <a:rPr lang="it-IT" altLang="it-IT" sz="2800" i="1" dirty="0"/>
              <a:t>n</a:t>
            </a:r>
            <a:r>
              <a:rPr lang="it-IT" altLang="it-IT" sz="2800" dirty="0"/>
              <a:t>*</a:t>
            </a:r>
            <a:r>
              <a:rPr lang="it-IT" altLang="it-IT" sz="2800" i="1" dirty="0" err="1"/>
              <a:t>T</a:t>
            </a:r>
            <a:r>
              <a:rPr lang="it-IT" altLang="it-IT" sz="2800" i="1" baseline="-25000" dirty="0" err="1"/>
              <a:t>ck</a:t>
            </a:r>
            <a:r>
              <a:rPr lang="it-IT" altLang="it-IT" sz="2800" baseline="-25000" dirty="0"/>
              <a:t> </a:t>
            </a:r>
            <a:r>
              <a:rPr lang="it-IT" altLang="it-IT" sz="2800" dirty="0"/>
              <a:t>con </a:t>
            </a:r>
            <a:r>
              <a:rPr lang="it-IT" altLang="it-IT" sz="2800" i="1" dirty="0"/>
              <a:t>n </a:t>
            </a:r>
            <a:r>
              <a:rPr lang="it-IT" altLang="it-IT" sz="2800" dirty="0"/>
              <a:t>FF-D in cascata</a:t>
            </a:r>
          </a:p>
        </p:txBody>
      </p:sp>
      <p:grpSp>
        <p:nvGrpSpPr>
          <p:cNvPr id="64515" name="Group 2086"/>
          <p:cNvGrpSpPr>
            <a:grpSpLocks/>
          </p:cNvGrpSpPr>
          <p:nvPr/>
        </p:nvGrpSpPr>
        <p:grpSpPr bwMode="auto">
          <a:xfrm>
            <a:off x="2991501" y="3159105"/>
            <a:ext cx="8233146" cy="3538538"/>
            <a:chOff x="599" y="3276"/>
            <a:chExt cx="2360" cy="2229"/>
          </a:xfrm>
        </p:grpSpPr>
        <p:sp>
          <p:nvSpPr>
            <p:cNvPr id="64573" name="Line 2087"/>
            <p:cNvSpPr>
              <a:spLocks noChangeShapeType="1"/>
            </p:cNvSpPr>
            <p:nvPr/>
          </p:nvSpPr>
          <p:spPr bwMode="auto">
            <a:xfrm flipH="1" flipV="1">
              <a:off x="626" y="3601"/>
              <a:ext cx="0" cy="190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574" name="Line 2088"/>
            <p:cNvSpPr>
              <a:spLocks noChangeShapeType="1"/>
            </p:cNvSpPr>
            <p:nvPr/>
          </p:nvSpPr>
          <p:spPr bwMode="auto">
            <a:xfrm flipV="1">
              <a:off x="960" y="3601"/>
              <a:ext cx="0" cy="19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575" name="Line 2089"/>
            <p:cNvSpPr>
              <a:spLocks noChangeShapeType="1"/>
            </p:cNvSpPr>
            <p:nvPr/>
          </p:nvSpPr>
          <p:spPr bwMode="auto">
            <a:xfrm flipV="1">
              <a:off x="1293" y="3601"/>
              <a:ext cx="1" cy="189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576" name="Line 2090"/>
            <p:cNvSpPr>
              <a:spLocks noChangeShapeType="1"/>
            </p:cNvSpPr>
            <p:nvPr/>
          </p:nvSpPr>
          <p:spPr bwMode="auto">
            <a:xfrm flipV="1">
              <a:off x="1628" y="3601"/>
              <a:ext cx="0" cy="189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577" name="Text Box 2094"/>
            <p:cNvSpPr txBox="1">
              <a:spLocks noChangeArrowheads="1"/>
            </p:cNvSpPr>
            <p:nvPr/>
          </p:nvSpPr>
          <p:spPr bwMode="auto">
            <a:xfrm>
              <a:off x="599" y="3276"/>
              <a:ext cx="8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0</a:t>
              </a:r>
              <a:endParaRPr lang="en-GB" altLang="it-IT"/>
            </a:p>
          </p:txBody>
        </p:sp>
        <p:sp>
          <p:nvSpPr>
            <p:cNvPr id="64578" name="Text Box 2095"/>
            <p:cNvSpPr txBox="1">
              <a:spLocks noChangeArrowheads="1"/>
            </p:cNvSpPr>
            <p:nvPr/>
          </p:nvSpPr>
          <p:spPr bwMode="auto">
            <a:xfrm>
              <a:off x="953" y="3276"/>
              <a:ext cx="8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1</a:t>
              </a:r>
              <a:endParaRPr lang="en-GB" altLang="it-IT"/>
            </a:p>
          </p:txBody>
        </p:sp>
        <p:sp>
          <p:nvSpPr>
            <p:cNvPr id="64579" name="Text Box 2096"/>
            <p:cNvSpPr txBox="1">
              <a:spLocks noChangeArrowheads="1"/>
            </p:cNvSpPr>
            <p:nvPr/>
          </p:nvSpPr>
          <p:spPr bwMode="auto">
            <a:xfrm>
              <a:off x="1293" y="3276"/>
              <a:ext cx="8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2</a:t>
              </a:r>
              <a:endParaRPr lang="en-GB" altLang="it-IT"/>
            </a:p>
          </p:txBody>
        </p:sp>
        <p:sp>
          <p:nvSpPr>
            <p:cNvPr id="64580" name="Text Box 2097"/>
            <p:cNvSpPr txBox="1">
              <a:spLocks noChangeArrowheads="1"/>
            </p:cNvSpPr>
            <p:nvPr/>
          </p:nvSpPr>
          <p:spPr bwMode="auto">
            <a:xfrm>
              <a:off x="1579" y="3276"/>
              <a:ext cx="8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3</a:t>
              </a:r>
              <a:endParaRPr lang="en-GB" altLang="it-IT"/>
            </a:p>
          </p:txBody>
        </p:sp>
        <p:sp>
          <p:nvSpPr>
            <p:cNvPr id="64581" name="Text Box 2098"/>
            <p:cNvSpPr txBox="1">
              <a:spLocks noChangeArrowheads="1"/>
            </p:cNvSpPr>
            <p:nvPr/>
          </p:nvSpPr>
          <p:spPr bwMode="auto">
            <a:xfrm>
              <a:off x="2249" y="3276"/>
              <a:ext cx="8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5</a:t>
              </a:r>
              <a:endParaRPr lang="en-GB" altLang="it-IT"/>
            </a:p>
          </p:txBody>
        </p:sp>
        <p:sp>
          <p:nvSpPr>
            <p:cNvPr id="64582" name="Text Box 2099"/>
            <p:cNvSpPr txBox="1">
              <a:spLocks noChangeArrowheads="1"/>
            </p:cNvSpPr>
            <p:nvPr/>
          </p:nvSpPr>
          <p:spPr bwMode="auto">
            <a:xfrm>
              <a:off x="2589" y="3276"/>
              <a:ext cx="8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6</a:t>
              </a:r>
              <a:endParaRPr lang="en-GB" altLang="it-IT"/>
            </a:p>
          </p:txBody>
        </p:sp>
        <p:sp>
          <p:nvSpPr>
            <p:cNvPr id="64583" name="Line 2100"/>
            <p:cNvSpPr>
              <a:spLocks noChangeShapeType="1"/>
            </p:cNvSpPr>
            <p:nvPr/>
          </p:nvSpPr>
          <p:spPr bwMode="auto">
            <a:xfrm flipV="1">
              <a:off x="2944" y="3601"/>
              <a:ext cx="0" cy="18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584" name="Text Box 2101"/>
            <p:cNvSpPr txBox="1">
              <a:spLocks noChangeArrowheads="1"/>
            </p:cNvSpPr>
            <p:nvPr/>
          </p:nvSpPr>
          <p:spPr bwMode="auto">
            <a:xfrm>
              <a:off x="742" y="3670"/>
              <a:ext cx="121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0</a:t>
              </a:r>
              <a:endParaRPr lang="en-GB" altLang="it-IT"/>
            </a:p>
          </p:txBody>
        </p:sp>
        <p:sp>
          <p:nvSpPr>
            <p:cNvPr id="64585" name="Text Box 2102"/>
            <p:cNvSpPr txBox="1">
              <a:spLocks noChangeArrowheads="1"/>
            </p:cNvSpPr>
            <p:nvPr/>
          </p:nvSpPr>
          <p:spPr bwMode="auto">
            <a:xfrm>
              <a:off x="1042" y="3670"/>
              <a:ext cx="121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1</a:t>
              </a:r>
              <a:endParaRPr lang="en-GB" altLang="it-IT"/>
            </a:p>
          </p:txBody>
        </p:sp>
        <p:sp>
          <p:nvSpPr>
            <p:cNvPr id="64586" name="Text Box 2103"/>
            <p:cNvSpPr txBox="1">
              <a:spLocks noChangeArrowheads="1"/>
            </p:cNvSpPr>
            <p:nvPr/>
          </p:nvSpPr>
          <p:spPr bwMode="auto">
            <a:xfrm>
              <a:off x="1408" y="3670"/>
              <a:ext cx="121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2</a:t>
              </a:r>
              <a:endParaRPr lang="en-GB" altLang="it-IT"/>
            </a:p>
          </p:txBody>
        </p:sp>
        <p:sp>
          <p:nvSpPr>
            <p:cNvPr id="64587" name="Text Box 2104"/>
            <p:cNvSpPr txBox="1">
              <a:spLocks noChangeArrowheads="1"/>
            </p:cNvSpPr>
            <p:nvPr/>
          </p:nvSpPr>
          <p:spPr bwMode="auto">
            <a:xfrm>
              <a:off x="1708" y="3670"/>
              <a:ext cx="121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3</a:t>
              </a:r>
              <a:endParaRPr lang="en-GB" altLang="it-IT"/>
            </a:p>
          </p:txBody>
        </p:sp>
        <p:sp>
          <p:nvSpPr>
            <p:cNvPr id="64588" name="Text Box 2105"/>
            <p:cNvSpPr txBox="1">
              <a:spLocks noChangeArrowheads="1"/>
            </p:cNvSpPr>
            <p:nvPr/>
          </p:nvSpPr>
          <p:spPr bwMode="auto">
            <a:xfrm>
              <a:off x="2040" y="3670"/>
              <a:ext cx="121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4</a:t>
              </a:r>
              <a:endParaRPr lang="en-GB" altLang="it-IT"/>
            </a:p>
          </p:txBody>
        </p:sp>
        <p:sp>
          <p:nvSpPr>
            <p:cNvPr id="64589" name="Text Box 2106"/>
            <p:cNvSpPr txBox="1">
              <a:spLocks noChangeArrowheads="1"/>
            </p:cNvSpPr>
            <p:nvPr/>
          </p:nvSpPr>
          <p:spPr bwMode="auto">
            <a:xfrm>
              <a:off x="2370" y="3670"/>
              <a:ext cx="121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5</a:t>
              </a:r>
              <a:endParaRPr lang="en-GB" altLang="it-IT"/>
            </a:p>
          </p:txBody>
        </p:sp>
        <p:sp>
          <p:nvSpPr>
            <p:cNvPr id="64590" name="Text Box 2107"/>
            <p:cNvSpPr txBox="1">
              <a:spLocks noChangeArrowheads="1"/>
            </p:cNvSpPr>
            <p:nvPr/>
          </p:nvSpPr>
          <p:spPr bwMode="auto">
            <a:xfrm>
              <a:off x="2688" y="3682"/>
              <a:ext cx="121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6</a:t>
              </a:r>
              <a:endParaRPr lang="en-GB" altLang="it-IT"/>
            </a:p>
          </p:txBody>
        </p:sp>
        <p:sp>
          <p:nvSpPr>
            <p:cNvPr id="64591" name="Text Box 2098"/>
            <p:cNvSpPr txBox="1">
              <a:spLocks noChangeArrowheads="1"/>
            </p:cNvSpPr>
            <p:nvPr/>
          </p:nvSpPr>
          <p:spPr bwMode="auto">
            <a:xfrm>
              <a:off x="1895" y="3276"/>
              <a:ext cx="8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4</a:t>
              </a:r>
              <a:endParaRPr lang="en-GB" altLang="it-IT"/>
            </a:p>
          </p:txBody>
        </p:sp>
        <p:sp>
          <p:nvSpPr>
            <p:cNvPr id="64592" name="Text Box 2099"/>
            <p:cNvSpPr txBox="1">
              <a:spLocks noChangeArrowheads="1"/>
            </p:cNvSpPr>
            <p:nvPr/>
          </p:nvSpPr>
          <p:spPr bwMode="auto">
            <a:xfrm>
              <a:off x="2877" y="3276"/>
              <a:ext cx="8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7</a:t>
              </a:r>
              <a:endParaRPr lang="en-GB" altLang="it-IT"/>
            </a:p>
          </p:txBody>
        </p:sp>
        <p:sp>
          <p:nvSpPr>
            <p:cNvPr id="64593" name="Line 2090"/>
            <p:cNvSpPr>
              <a:spLocks noChangeShapeType="1"/>
            </p:cNvSpPr>
            <p:nvPr/>
          </p:nvSpPr>
          <p:spPr bwMode="auto">
            <a:xfrm flipV="1">
              <a:off x="1958" y="3600"/>
              <a:ext cx="0" cy="18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594" name="Line 2090"/>
            <p:cNvSpPr>
              <a:spLocks noChangeShapeType="1"/>
            </p:cNvSpPr>
            <p:nvPr/>
          </p:nvSpPr>
          <p:spPr bwMode="auto">
            <a:xfrm flipH="1" flipV="1">
              <a:off x="2305" y="3620"/>
              <a:ext cx="4" cy="18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595" name="Line 2090"/>
            <p:cNvSpPr>
              <a:spLocks noChangeShapeType="1"/>
            </p:cNvSpPr>
            <p:nvPr/>
          </p:nvSpPr>
          <p:spPr bwMode="auto">
            <a:xfrm flipH="1" flipV="1">
              <a:off x="2635" y="3629"/>
              <a:ext cx="0" cy="186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cxnSp>
        <p:nvCxnSpPr>
          <p:cNvPr id="89" name="Connettore 4 88"/>
          <p:cNvCxnSpPr>
            <a:cxnSpLocks noChangeShapeType="1"/>
          </p:cNvCxnSpPr>
          <p:nvPr/>
        </p:nvCxnSpPr>
        <p:spPr bwMode="auto">
          <a:xfrm flipV="1">
            <a:off x="2991502" y="4479905"/>
            <a:ext cx="8264525" cy="349250"/>
          </a:xfrm>
          <a:prstGeom prst="bentConnector3">
            <a:avLst>
              <a:gd name="adj1" fmla="val 16389"/>
            </a:avLst>
          </a:prstGeom>
          <a:noFill/>
          <a:ln w="28575" algn="ctr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Connettore 4 94"/>
          <p:cNvCxnSpPr>
            <a:cxnSpLocks noChangeShapeType="1"/>
          </p:cNvCxnSpPr>
          <p:nvPr/>
        </p:nvCxnSpPr>
        <p:spPr bwMode="auto">
          <a:xfrm flipV="1">
            <a:off x="2928002" y="4919643"/>
            <a:ext cx="8328025" cy="349250"/>
          </a:xfrm>
          <a:prstGeom prst="bentConnector3">
            <a:avLst>
              <a:gd name="adj1" fmla="val 32157"/>
            </a:avLst>
          </a:prstGeom>
          <a:noFill/>
          <a:ln w="28575" algn="ctr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Connettore 4 96"/>
          <p:cNvCxnSpPr>
            <a:cxnSpLocks noChangeShapeType="1"/>
          </p:cNvCxnSpPr>
          <p:nvPr/>
        </p:nvCxnSpPr>
        <p:spPr bwMode="auto">
          <a:xfrm flipV="1">
            <a:off x="3080402" y="5357793"/>
            <a:ext cx="8175625" cy="349250"/>
          </a:xfrm>
          <a:prstGeom prst="bentConnector3">
            <a:avLst>
              <a:gd name="adj1" fmla="val 44407"/>
            </a:avLst>
          </a:prstGeom>
          <a:noFill/>
          <a:ln w="28575" algn="ctr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Connettore 4 101"/>
          <p:cNvCxnSpPr>
            <a:cxnSpLocks noChangeShapeType="1"/>
          </p:cNvCxnSpPr>
          <p:nvPr/>
        </p:nvCxnSpPr>
        <p:spPr bwMode="auto">
          <a:xfrm flipV="1">
            <a:off x="3043888" y="5849918"/>
            <a:ext cx="8229600" cy="349250"/>
          </a:xfrm>
          <a:prstGeom prst="bentConnector3">
            <a:avLst>
              <a:gd name="adj1" fmla="val 58565"/>
            </a:avLst>
          </a:prstGeom>
          <a:noFill/>
          <a:ln w="28575" algn="ctr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20" name="CasellaDiTesto 108"/>
          <p:cNvSpPr txBox="1">
            <a:spLocks noChangeArrowheads="1"/>
          </p:cNvSpPr>
          <p:nvPr/>
        </p:nvSpPr>
        <p:spPr bwMode="auto">
          <a:xfrm>
            <a:off x="2608913" y="4394181"/>
            <a:ext cx="28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I</a:t>
            </a:r>
          </a:p>
        </p:txBody>
      </p:sp>
      <p:sp>
        <p:nvSpPr>
          <p:cNvPr id="64521" name="CasellaDiTesto 110"/>
          <p:cNvSpPr txBox="1">
            <a:spLocks noChangeArrowheads="1"/>
          </p:cNvSpPr>
          <p:nvPr/>
        </p:nvSpPr>
        <p:spPr bwMode="auto">
          <a:xfrm>
            <a:off x="2608914" y="4864081"/>
            <a:ext cx="346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it-IT" sz="2400" dirty="0"/>
              <a:t>α</a:t>
            </a:r>
            <a:endParaRPr lang="it-IT" altLang="it-IT" sz="2400" dirty="0"/>
          </a:p>
        </p:txBody>
      </p:sp>
      <p:sp>
        <p:nvSpPr>
          <p:cNvPr id="64522" name="CasellaDiTesto 111"/>
          <p:cNvSpPr txBox="1">
            <a:spLocks noChangeArrowheads="1"/>
          </p:cNvSpPr>
          <p:nvPr/>
        </p:nvSpPr>
        <p:spPr bwMode="auto">
          <a:xfrm>
            <a:off x="2608914" y="5326043"/>
            <a:ext cx="341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it-IT" sz="2400" dirty="0"/>
              <a:t>β</a:t>
            </a:r>
            <a:endParaRPr lang="it-IT" altLang="it-IT" sz="2400" dirty="0"/>
          </a:p>
        </p:txBody>
      </p:sp>
      <p:sp>
        <p:nvSpPr>
          <p:cNvPr id="64523" name="CasellaDiTesto 112"/>
          <p:cNvSpPr txBox="1">
            <a:spLocks noChangeArrowheads="1"/>
          </p:cNvSpPr>
          <p:nvPr/>
        </p:nvSpPr>
        <p:spPr bwMode="auto">
          <a:xfrm>
            <a:off x="2608914" y="5759431"/>
            <a:ext cx="32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it-IT" sz="2400"/>
              <a:t>γ</a:t>
            </a:r>
            <a:endParaRPr lang="it-IT" altLang="it-IT" sz="2400"/>
          </a:p>
        </p:txBody>
      </p:sp>
      <p:cxnSp>
        <p:nvCxnSpPr>
          <p:cNvPr id="114" name="Connettore 4 113"/>
          <p:cNvCxnSpPr>
            <a:cxnSpLocks noChangeShapeType="1"/>
          </p:cNvCxnSpPr>
          <p:nvPr/>
        </p:nvCxnSpPr>
        <p:spPr bwMode="auto">
          <a:xfrm flipV="1">
            <a:off x="3097864" y="6221394"/>
            <a:ext cx="8158163" cy="352425"/>
          </a:xfrm>
          <a:prstGeom prst="bentConnector3">
            <a:avLst>
              <a:gd name="adj1" fmla="val 73352"/>
            </a:avLst>
          </a:prstGeom>
          <a:noFill/>
          <a:ln w="28575" algn="ctr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25" name="CasellaDiTesto 119"/>
          <p:cNvSpPr txBox="1">
            <a:spLocks noChangeArrowheads="1"/>
          </p:cNvSpPr>
          <p:nvPr/>
        </p:nvSpPr>
        <p:spPr bwMode="auto">
          <a:xfrm>
            <a:off x="2608914" y="6221393"/>
            <a:ext cx="328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it-IT" sz="2400"/>
              <a:t>δ</a:t>
            </a:r>
            <a:endParaRPr lang="it-IT" altLang="it-IT" sz="2400"/>
          </a:p>
        </p:txBody>
      </p:sp>
      <p:grpSp>
        <p:nvGrpSpPr>
          <p:cNvPr id="64526" name="Gruppo 127"/>
          <p:cNvGrpSpPr>
            <a:grpSpLocks/>
          </p:cNvGrpSpPr>
          <p:nvPr/>
        </p:nvGrpSpPr>
        <p:grpSpPr bwMode="auto">
          <a:xfrm>
            <a:off x="1558926" y="1150032"/>
            <a:ext cx="7807325" cy="1472518"/>
            <a:chOff x="324303" y="1388529"/>
            <a:chExt cx="7807757" cy="1472473"/>
          </a:xfrm>
        </p:grpSpPr>
        <p:grpSp>
          <p:nvGrpSpPr>
            <p:cNvPr id="64532" name="Group 35"/>
            <p:cNvGrpSpPr>
              <a:grpSpLocks/>
            </p:cNvGrpSpPr>
            <p:nvPr/>
          </p:nvGrpSpPr>
          <p:grpSpPr bwMode="auto">
            <a:xfrm>
              <a:off x="731245" y="1696814"/>
              <a:ext cx="1357606" cy="830263"/>
              <a:chOff x="3994" y="3312"/>
              <a:chExt cx="1058" cy="523"/>
            </a:xfrm>
          </p:grpSpPr>
          <p:sp>
            <p:nvSpPr>
              <p:cNvPr id="64569" name="Text Box 36"/>
              <p:cNvSpPr txBox="1">
                <a:spLocks noChangeArrowheads="1"/>
              </p:cNvSpPr>
              <p:nvPr/>
            </p:nvSpPr>
            <p:spPr bwMode="auto">
              <a:xfrm>
                <a:off x="4368" y="3312"/>
                <a:ext cx="684" cy="523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D   Q</a:t>
                </a:r>
              </a:p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     /Q</a:t>
                </a:r>
              </a:p>
            </p:txBody>
          </p:sp>
          <p:sp>
            <p:nvSpPr>
              <p:cNvPr id="51" name="Line 37"/>
              <p:cNvSpPr>
                <a:spLocks noChangeShapeType="1"/>
              </p:cNvSpPr>
              <p:nvPr/>
            </p:nvSpPr>
            <p:spPr bwMode="auto">
              <a:xfrm flipH="1">
                <a:off x="3994" y="3456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it-IT">
                  <a:latin typeface="Times New Roman" pitchFamily="16" charset="0"/>
                  <a:cs typeface="Arial" charset="0"/>
                </a:endParaRPr>
              </a:p>
            </p:txBody>
          </p:sp>
          <p:sp>
            <p:nvSpPr>
              <p:cNvPr id="64571" name="Line 38"/>
              <p:cNvSpPr>
                <a:spLocks noChangeShapeType="1"/>
              </p:cNvSpPr>
              <p:nvPr/>
            </p:nvSpPr>
            <p:spPr bwMode="auto">
              <a:xfrm flipH="1">
                <a:off x="4186" y="3666"/>
                <a:ext cx="20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72" name="AutoShape 40"/>
              <p:cNvSpPr>
                <a:spLocks noChangeArrowheads="1"/>
              </p:cNvSpPr>
              <p:nvPr/>
            </p:nvSpPr>
            <p:spPr bwMode="auto">
              <a:xfrm rot="5400000">
                <a:off x="4410" y="3585"/>
                <a:ext cx="108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grpSp>
          <p:nvGrpSpPr>
            <p:cNvPr id="64533" name="Group 35"/>
            <p:cNvGrpSpPr>
              <a:grpSpLocks/>
            </p:cNvGrpSpPr>
            <p:nvPr/>
          </p:nvGrpSpPr>
          <p:grpSpPr bwMode="auto">
            <a:xfrm>
              <a:off x="2075886" y="1696814"/>
              <a:ext cx="1357606" cy="830263"/>
              <a:chOff x="3994" y="3312"/>
              <a:chExt cx="1058" cy="523"/>
            </a:xfrm>
          </p:grpSpPr>
          <p:sp>
            <p:nvSpPr>
              <p:cNvPr id="64565" name="Text Box 36"/>
              <p:cNvSpPr txBox="1">
                <a:spLocks noChangeArrowheads="1"/>
              </p:cNvSpPr>
              <p:nvPr/>
            </p:nvSpPr>
            <p:spPr bwMode="auto">
              <a:xfrm>
                <a:off x="4368" y="3312"/>
                <a:ext cx="684" cy="523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D   Q</a:t>
                </a:r>
              </a:p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     /Q</a:t>
                </a:r>
              </a:p>
            </p:txBody>
          </p:sp>
          <p:sp>
            <p:nvSpPr>
              <p:cNvPr id="58" name="Line 37"/>
              <p:cNvSpPr>
                <a:spLocks noChangeShapeType="1"/>
              </p:cNvSpPr>
              <p:nvPr/>
            </p:nvSpPr>
            <p:spPr bwMode="auto">
              <a:xfrm flipH="1">
                <a:off x="3994" y="3456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it-IT">
                  <a:latin typeface="Times New Roman" pitchFamily="16" charset="0"/>
                  <a:cs typeface="Arial" charset="0"/>
                </a:endParaRPr>
              </a:p>
            </p:txBody>
          </p:sp>
          <p:sp>
            <p:nvSpPr>
              <p:cNvPr id="64567" name="Line 38"/>
              <p:cNvSpPr>
                <a:spLocks noChangeShapeType="1"/>
              </p:cNvSpPr>
              <p:nvPr/>
            </p:nvSpPr>
            <p:spPr bwMode="auto">
              <a:xfrm flipH="1">
                <a:off x="4195" y="3666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68" name="AutoShape 40"/>
              <p:cNvSpPr>
                <a:spLocks noChangeArrowheads="1"/>
              </p:cNvSpPr>
              <p:nvPr/>
            </p:nvSpPr>
            <p:spPr bwMode="auto">
              <a:xfrm rot="5400000">
                <a:off x="4410" y="3585"/>
                <a:ext cx="108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grpSp>
          <p:nvGrpSpPr>
            <p:cNvPr id="64534" name="Group 35"/>
            <p:cNvGrpSpPr>
              <a:grpSpLocks/>
            </p:cNvGrpSpPr>
            <p:nvPr/>
          </p:nvGrpSpPr>
          <p:grpSpPr bwMode="auto">
            <a:xfrm>
              <a:off x="3458705" y="1696814"/>
              <a:ext cx="1357606" cy="830263"/>
              <a:chOff x="3994" y="3312"/>
              <a:chExt cx="1058" cy="523"/>
            </a:xfrm>
          </p:grpSpPr>
          <p:sp>
            <p:nvSpPr>
              <p:cNvPr id="64561" name="Text Box 36"/>
              <p:cNvSpPr txBox="1">
                <a:spLocks noChangeArrowheads="1"/>
              </p:cNvSpPr>
              <p:nvPr/>
            </p:nvSpPr>
            <p:spPr bwMode="auto">
              <a:xfrm>
                <a:off x="4368" y="3312"/>
                <a:ext cx="684" cy="523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D   Q</a:t>
                </a:r>
              </a:p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     /Q</a:t>
                </a:r>
              </a:p>
            </p:txBody>
          </p:sp>
          <p:sp>
            <p:nvSpPr>
              <p:cNvPr id="63" name="Line 37"/>
              <p:cNvSpPr>
                <a:spLocks noChangeShapeType="1"/>
              </p:cNvSpPr>
              <p:nvPr/>
            </p:nvSpPr>
            <p:spPr bwMode="auto">
              <a:xfrm flipH="1">
                <a:off x="3994" y="3456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it-IT">
                  <a:latin typeface="Times New Roman" pitchFamily="16" charset="0"/>
                  <a:cs typeface="Arial" charset="0"/>
                </a:endParaRPr>
              </a:p>
            </p:txBody>
          </p:sp>
          <p:sp>
            <p:nvSpPr>
              <p:cNvPr id="64563" name="Line 38"/>
              <p:cNvSpPr>
                <a:spLocks noChangeShapeType="1"/>
              </p:cNvSpPr>
              <p:nvPr/>
            </p:nvSpPr>
            <p:spPr bwMode="auto">
              <a:xfrm flipH="1">
                <a:off x="4195" y="3666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64" name="AutoShape 40"/>
              <p:cNvSpPr>
                <a:spLocks noChangeArrowheads="1"/>
              </p:cNvSpPr>
              <p:nvPr/>
            </p:nvSpPr>
            <p:spPr bwMode="auto">
              <a:xfrm rot="5400000">
                <a:off x="4410" y="3585"/>
                <a:ext cx="108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grpSp>
          <p:nvGrpSpPr>
            <p:cNvPr id="64535" name="Group 35"/>
            <p:cNvGrpSpPr>
              <a:grpSpLocks/>
            </p:cNvGrpSpPr>
            <p:nvPr/>
          </p:nvGrpSpPr>
          <p:grpSpPr bwMode="auto">
            <a:xfrm>
              <a:off x="4819509" y="1696814"/>
              <a:ext cx="1357606" cy="830263"/>
              <a:chOff x="3994" y="3312"/>
              <a:chExt cx="1058" cy="523"/>
            </a:xfrm>
          </p:grpSpPr>
          <p:sp>
            <p:nvSpPr>
              <p:cNvPr id="64557" name="Text Box 36"/>
              <p:cNvSpPr txBox="1">
                <a:spLocks noChangeArrowheads="1"/>
              </p:cNvSpPr>
              <p:nvPr/>
            </p:nvSpPr>
            <p:spPr bwMode="auto">
              <a:xfrm>
                <a:off x="4368" y="3312"/>
                <a:ext cx="684" cy="523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D   Q</a:t>
                </a:r>
              </a:p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     /Q</a:t>
                </a:r>
              </a:p>
            </p:txBody>
          </p:sp>
          <p:sp>
            <p:nvSpPr>
              <p:cNvPr id="69" name="Line 37"/>
              <p:cNvSpPr>
                <a:spLocks noChangeShapeType="1"/>
              </p:cNvSpPr>
              <p:nvPr/>
            </p:nvSpPr>
            <p:spPr bwMode="auto">
              <a:xfrm flipH="1">
                <a:off x="3991" y="3456"/>
                <a:ext cx="387" cy="0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it-IT">
                  <a:latin typeface="Times New Roman" pitchFamily="16" charset="0"/>
                  <a:cs typeface="Arial" charset="0"/>
                </a:endParaRPr>
              </a:p>
            </p:txBody>
          </p:sp>
          <p:sp>
            <p:nvSpPr>
              <p:cNvPr id="64559" name="Line 38"/>
              <p:cNvSpPr>
                <a:spLocks noChangeShapeType="1"/>
              </p:cNvSpPr>
              <p:nvPr/>
            </p:nvSpPr>
            <p:spPr bwMode="auto">
              <a:xfrm flipH="1">
                <a:off x="4195" y="3666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60" name="AutoShape 40"/>
              <p:cNvSpPr>
                <a:spLocks noChangeArrowheads="1"/>
              </p:cNvSpPr>
              <p:nvPr/>
            </p:nvSpPr>
            <p:spPr bwMode="auto">
              <a:xfrm rot="5400000">
                <a:off x="4410" y="3585"/>
                <a:ext cx="108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grpSp>
          <p:nvGrpSpPr>
            <p:cNvPr id="64536" name="Group 35"/>
            <p:cNvGrpSpPr>
              <a:grpSpLocks/>
            </p:cNvGrpSpPr>
            <p:nvPr/>
          </p:nvGrpSpPr>
          <p:grpSpPr bwMode="auto">
            <a:xfrm>
              <a:off x="6195417" y="1696814"/>
              <a:ext cx="1357606" cy="830263"/>
              <a:chOff x="3994" y="3312"/>
              <a:chExt cx="1058" cy="523"/>
            </a:xfrm>
          </p:grpSpPr>
          <p:sp>
            <p:nvSpPr>
              <p:cNvPr id="64553" name="Text Box 36"/>
              <p:cNvSpPr txBox="1">
                <a:spLocks noChangeArrowheads="1"/>
              </p:cNvSpPr>
              <p:nvPr/>
            </p:nvSpPr>
            <p:spPr bwMode="auto">
              <a:xfrm>
                <a:off x="4368" y="3312"/>
                <a:ext cx="684" cy="523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D   Q</a:t>
                </a:r>
              </a:p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     /Q</a:t>
                </a:r>
              </a:p>
            </p:txBody>
          </p:sp>
          <p:sp>
            <p:nvSpPr>
              <p:cNvPr id="74" name="Line 37"/>
              <p:cNvSpPr>
                <a:spLocks noChangeShapeType="1"/>
              </p:cNvSpPr>
              <p:nvPr/>
            </p:nvSpPr>
            <p:spPr bwMode="auto">
              <a:xfrm flipH="1">
                <a:off x="3994" y="3456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it-IT">
                  <a:latin typeface="Times New Roman" pitchFamily="16" charset="0"/>
                  <a:cs typeface="Arial" charset="0"/>
                </a:endParaRPr>
              </a:p>
            </p:txBody>
          </p:sp>
          <p:sp>
            <p:nvSpPr>
              <p:cNvPr id="64555" name="Line 38"/>
              <p:cNvSpPr>
                <a:spLocks noChangeShapeType="1"/>
              </p:cNvSpPr>
              <p:nvPr/>
            </p:nvSpPr>
            <p:spPr bwMode="auto">
              <a:xfrm flipH="1">
                <a:off x="4195" y="3666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56" name="AutoShape 40"/>
              <p:cNvSpPr>
                <a:spLocks noChangeArrowheads="1"/>
              </p:cNvSpPr>
              <p:nvPr/>
            </p:nvSpPr>
            <p:spPr bwMode="auto">
              <a:xfrm rot="5400000">
                <a:off x="4410" y="3585"/>
                <a:ext cx="108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cxnSp>
          <p:nvCxnSpPr>
            <p:cNvPr id="64537" name="Connettore 1 78"/>
            <p:cNvCxnSpPr>
              <a:cxnSpLocks noChangeShapeType="1"/>
            </p:cNvCxnSpPr>
            <p:nvPr/>
          </p:nvCxnSpPr>
          <p:spPr bwMode="auto">
            <a:xfrm>
              <a:off x="395536" y="2852936"/>
              <a:ext cx="7492351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538" name="CasellaDiTesto 79"/>
            <p:cNvSpPr txBox="1">
              <a:spLocks noChangeArrowheads="1"/>
            </p:cNvSpPr>
            <p:nvPr/>
          </p:nvSpPr>
          <p:spPr bwMode="auto">
            <a:xfrm>
              <a:off x="861742" y="1463749"/>
              <a:ext cx="2872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I</a:t>
              </a:r>
            </a:p>
          </p:txBody>
        </p:sp>
        <p:sp>
          <p:nvSpPr>
            <p:cNvPr id="64539" name="CasellaDiTesto 80"/>
            <p:cNvSpPr txBox="1">
              <a:spLocks noChangeArrowheads="1"/>
            </p:cNvSpPr>
            <p:nvPr/>
          </p:nvSpPr>
          <p:spPr bwMode="auto">
            <a:xfrm>
              <a:off x="324303" y="2399337"/>
              <a:ext cx="6126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CK</a:t>
              </a:r>
            </a:p>
          </p:txBody>
        </p:sp>
        <p:cxnSp>
          <p:nvCxnSpPr>
            <p:cNvPr id="64540" name="Connettore 1 82"/>
            <p:cNvCxnSpPr>
              <a:cxnSpLocks noChangeShapeType="1"/>
              <a:stCxn id="64555" idx="1"/>
            </p:cNvCxnSpPr>
            <p:nvPr/>
          </p:nvCxnSpPr>
          <p:spPr bwMode="auto">
            <a:xfrm>
              <a:off x="6453336" y="2258790"/>
              <a:ext cx="0" cy="59414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541" name="Connettore 1 83"/>
            <p:cNvCxnSpPr>
              <a:cxnSpLocks noChangeShapeType="1"/>
            </p:cNvCxnSpPr>
            <p:nvPr/>
          </p:nvCxnSpPr>
          <p:spPr bwMode="auto">
            <a:xfrm>
              <a:off x="5100685" y="2258789"/>
              <a:ext cx="0" cy="59414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542" name="Connettore 1 84"/>
            <p:cNvCxnSpPr>
              <a:cxnSpLocks noChangeShapeType="1"/>
            </p:cNvCxnSpPr>
            <p:nvPr/>
          </p:nvCxnSpPr>
          <p:spPr bwMode="auto">
            <a:xfrm>
              <a:off x="3748034" y="2258788"/>
              <a:ext cx="0" cy="59414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543" name="Connettore 1 85"/>
            <p:cNvCxnSpPr>
              <a:cxnSpLocks noChangeShapeType="1"/>
            </p:cNvCxnSpPr>
            <p:nvPr/>
          </p:nvCxnSpPr>
          <p:spPr bwMode="auto">
            <a:xfrm>
              <a:off x="2317064" y="2258787"/>
              <a:ext cx="0" cy="59414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544" name="Connettore 1 86"/>
            <p:cNvCxnSpPr>
              <a:cxnSpLocks noChangeShapeType="1"/>
            </p:cNvCxnSpPr>
            <p:nvPr/>
          </p:nvCxnSpPr>
          <p:spPr bwMode="auto">
            <a:xfrm>
              <a:off x="979824" y="2258786"/>
              <a:ext cx="0" cy="59414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545" name="CasellaDiTesto 115"/>
            <p:cNvSpPr txBox="1">
              <a:spLocks noChangeArrowheads="1"/>
            </p:cNvSpPr>
            <p:nvPr/>
          </p:nvSpPr>
          <p:spPr bwMode="auto">
            <a:xfrm>
              <a:off x="3427028" y="1388529"/>
              <a:ext cx="3417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it-IT" sz="2400"/>
                <a:t>β</a:t>
              </a:r>
              <a:endParaRPr lang="it-IT" altLang="it-IT" sz="2400"/>
            </a:p>
          </p:txBody>
        </p:sp>
        <p:sp>
          <p:nvSpPr>
            <p:cNvPr id="64546" name="CasellaDiTesto 116"/>
            <p:cNvSpPr txBox="1">
              <a:spLocks noChangeArrowheads="1"/>
            </p:cNvSpPr>
            <p:nvPr/>
          </p:nvSpPr>
          <p:spPr bwMode="auto">
            <a:xfrm>
              <a:off x="2143779" y="1459284"/>
              <a:ext cx="3465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it-IT" sz="2400"/>
                <a:t>α</a:t>
              </a:r>
              <a:endParaRPr lang="it-IT" altLang="it-IT" sz="2400"/>
            </a:p>
          </p:txBody>
        </p:sp>
        <p:sp>
          <p:nvSpPr>
            <p:cNvPr id="64547" name="CasellaDiTesto 117"/>
            <p:cNvSpPr txBox="1">
              <a:spLocks noChangeArrowheads="1"/>
            </p:cNvSpPr>
            <p:nvPr/>
          </p:nvSpPr>
          <p:spPr bwMode="auto">
            <a:xfrm>
              <a:off x="7720453" y="1527391"/>
              <a:ext cx="3145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it-IT" sz="2400"/>
                <a:t>ε</a:t>
              </a:r>
              <a:endParaRPr lang="it-IT" altLang="it-IT" sz="2400"/>
            </a:p>
          </p:txBody>
        </p:sp>
        <p:sp>
          <p:nvSpPr>
            <p:cNvPr id="64548" name="CasellaDiTesto 118"/>
            <p:cNvSpPr txBox="1">
              <a:spLocks noChangeArrowheads="1"/>
            </p:cNvSpPr>
            <p:nvPr/>
          </p:nvSpPr>
          <p:spPr bwMode="auto">
            <a:xfrm>
              <a:off x="4958175" y="1487119"/>
              <a:ext cx="3209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it-IT" sz="2400"/>
                <a:t>γ</a:t>
              </a:r>
              <a:endParaRPr lang="it-IT" altLang="it-IT" sz="2400"/>
            </a:p>
          </p:txBody>
        </p:sp>
        <p:sp>
          <p:nvSpPr>
            <p:cNvPr id="64549" name="CasellaDiTesto 121"/>
            <p:cNvSpPr txBox="1">
              <a:spLocks noChangeArrowheads="1"/>
            </p:cNvSpPr>
            <p:nvPr/>
          </p:nvSpPr>
          <p:spPr bwMode="auto">
            <a:xfrm>
              <a:off x="6229379" y="1459283"/>
              <a:ext cx="3289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it-IT" sz="2400"/>
                <a:t>δ</a:t>
              </a:r>
              <a:endParaRPr lang="it-IT" altLang="it-IT" sz="2400"/>
            </a:p>
          </p:txBody>
        </p:sp>
        <p:cxnSp>
          <p:nvCxnSpPr>
            <p:cNvPr id="64550" name="Connettore 1 125"/>
            <p:cNvCxnSpPr>
              <a:cxnSpLocks noChangeShapeType="1"/>
            </p:cNvCxnSpPr>
            <p:nvPr/>
          </p:nvCxnSpPr>
          <p:spPr bwMode="auto">
            <a:xfrm>
              <a:off x="7553023" y="1948784"/>
              <a:ext cx="579037" cy="0"/>
            </a:xfrm>
            <a:prstGeom prst="line">
              <a:avLst/>
            </a:prstGeom>
            <a:noFill/>
            <a:ln w="28575" algn="ctr">
              <a:solidFill>
                <a:srgbClr val="0000CC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551" name="CasellaDiTesto 142"/>
            <p:cNvSpPr txBox="1">
              <a:spLocks noChangeArrowheads="1"/>
            </p:cNvSpPr>
            <p:nvPr/>
          </p:nvSpPr>
          <p:spPr bwMode="auto">
            <a:xfrm>
              <a:off x="1464889" y="1925414"/>
              <a:ext cx="2920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it-IT" sz="1600">
                  <a:solidFill>
                    <a:srgbClr val="FF0000"/>
                  </a:solidFill>
                </a:rPr>
                <a:t>α</a:t>
              </a:r>
              <a:endParaRPr lang="it-IT" altLang="it-IT" sz="1600">
                <a:solidFill>
                  <a:srgbClr val="FF0000"/>
                </a:solidFill>
              </a:endParaRPr>
            </a:p>
          </p:txBody>
        </p:sp>
        <p:sp>
          <p:nvSpPr>
            <p:cNvPr id="64552" name="CasellaDiTesto 143"/>
            <p:cNvSpPr txBox="1">
              <a:spLocks noChangeArrowheads="1"/>
            </p:cNvSpPr>
            <p:nvPr/>
          </p:nvSpPr>
          <p:spPr bwMode="auto">
            <a:xfrm>
              <a:off x="2854496" y="1973445"/>
              <a:ext cx="2632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it-IT" sz="1200">
                  <a:solidFill>
                    <a:srgbClr val="FF0000"/>
                  </a:solidFill>
                </a:rPr>
                <a:t>β</a:t>
              </a:r>
              <a:endParaRPr lang="it-IT" altLang="it-IT" sz="1200">
                <a:solidFill>
                  <a:srgbClr val="FF0000"/>
                </a:solidFill>
              </a:endParaRPr>
            </a:p>
          </p:txBody>
        </p:sp>
      </p:grpSp>
      <p:sp>
        <p:nvSpPr>
          <p:cNvPr id="64528" name="CasellaDiTesto 131"/>
          <p:cNvSpPr txBox="1">
            <a:spLocks noChangeArrowheads="1"/>
          </p:cNvSpPr>
          <p:nvPr/>
        </p:nvSpPr>
        <p:spPr bwMode="auto">
          <a:xfrm>
            <a:off x="5360051" y="4602144"/>
            <a:ext cx="3286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it-IT" sz="1600" b="1" i="1"/>
              <a:t>τ</a:t>
            </a:r>
            <a:r>
              <a:rPr lang="it-IT" altLang="it-IT" sz="1600" b="1" i="1" baseline="-25000"/>
              <a:t>r</a:t>
            </a:r>
            <a:endParaRPr lang="it-IT" altLang="it-IT" sz="1600"/>
          </a:p>
        </p:txBody>
      </p:sp>
      <p:cxnSp>
        <p:nvCxnSpPr>
          <p:cNvPr id="64529" name="Connettore 2 133"/>
          <p:cNvCxnSpPr>
            <a:cxnSpLocks noChangeShapeType="1"/>
          </p:cNvCxnSpPr>
          <p:nvPr/>
        </p:nvCxnSpPr>
        <p:spPr bwMode="auto">
          <a:xfrm>
            <a:off x="5020327" y="4838680"/>
            <a:ext cx="3952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30" name="Connettore 2 137"/>
          <p:cNvCxnSpPr>
            <a:cxnSpLocks noChangeShapeType="1"/>
          </p:cNvCxnSpPr>
          <p:nvPr/>
        </p:nvCxnSpPr>
        <p:spPr bwMode="auto">
          <a:xfrm>
            <a:off x="5623577" y="4829155"/>
            <a:ext cx="3952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31" name="Connettore 1 139"/>
          <p:cNvCxnSpPr>
            <a:cxnSpLocks noChangeShapeType="1"/>
          </p:cNvCxnSpPr>
          <p:nvPr/>
        </p:nvCxnSpPr>
        <p:spPr bwMode="auto">
          <a:xfrm flipV="1">
            <a:off x="5618813" y="4624368"/>
            <a:ext cx="0" cy="557212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CasellaDiTesto 1"/>
          <p:cNvSpPr txBox="1"/>
          <p:nvPr/>
        </p:nvSpPr>
        <p:spPr>
          <a:xfrm>
            <a:off x="161361" y="4341853"/>
            <a:ext cx="2477815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i="1" dirty="0">
                <a:solidFill>
                  <a:srgbClr val="FF0000"/>
                </a:solidFill>
              </a:rPr>
              <a:t>Su </a:t>
            </a:r>
            <a:r>
              <a:rPr lang="el-GR" altLang="it-IT" sz="1600" b="1" i="1" dirty="0">
                <a:solidFill>
                  <a:srgbClr val="FF0000"/>
                </a:solidFill>
              </a:rPr>
              <a:t>α</a:t>
            </a:r>
            <a:endParaRPr lang="it-IT" altLang="it-IT" sz="1600" b="1" i="1" dirty="0">
              <a:solidFill>
                <a:srgbClr val="FF0000"/>
              </a:solidFill>
            </a:endParaRPr>
          </a:p>
          <a:p>
            <a:r>
              <a:rPr lang="it-IT" sz="1600" b="1" i="1" dirty="0">
                <a:solidFill>
                  <a:srgbClr val="FF0000"/>
                </a:solidFill>
              </a:rPr>
              <a:t>riproduco quello che era l’ingresso I 1 </a:t>
            </a:r>
            <a:r>
              <a:rPr lang="it-IT" sz="1600" b="1" i="1" dirty="0" err="1">
                <a:solidFill>
                  <a:srgbClr val="FF0000"/>
                </a:solidFill>
              </a:rPr>
              <a:t>Tck</a:t>
            </a:r>
            <a:r>
              <a:rPr lang="it-IT" sz="1600" b="1" i="1" dirty="0">
                <a:solidFill>
                  <a:srgbClr val="FF0000"/>
                </a:solidFill>
              </a:rPr>
              <a:t> prima  </a:t>
            </a:r>
          </a:p>
        </p:txBody>
      </p:sp>
      <p:sp>
        <p:nvSpPr>
          <p:cNvPr id="87" name="CasellaDiTesto 86"/>
          <p:cNvSpPr txBox="1"/>
          <p:nvPr/>
        </p:nvSpPr>
        <p:spPr>
          <a:xfrm>
            <a:off x="97797" y="5327452"/>
            <a:ext cx="25254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l-GR" altLang="it-IT" b="1" dirty="0">
                <a:solidFill>
                  <a:srgbClr val="FF0000"/>
                </a:solidFill>
              </a:rPr>
              <a:t>β</a:t>
            </a:r>
            <a:r>
              <a:rPr lang="it-IT" altLang="it-IT" b="1" dirty="0">
                <a:solidFill>
                  <a:srgbClr val="FF0000"/>
                </a:solidFill>
              </a:rPr>
              <a:t> (T2) =  </a:t>
            </a:r>
            <a:r>
              <a:rPr lang="el-GR" altLang="it-IT" b="1" dirty="0">
                <a:solidFill>
                  <a:srgbClr val="FF0000"/>
                </a:solidFill>
              </a:rPr>
              <a:t>α</a:t>
            </a:r>
            <a:r>
              <a:rPr lang="it-IT" altLang="it-IT" b="1" dirty="0">
                <a:solidFill>
                  <a:srgbClr val="FF0000"/>
                </a:solidFill>
              </a:rPr>
              <a:t> (T1) = I (T0)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633979" y="142300"/>
            <a:ext cx="27325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2400" b="1" i="1" dirty="0">
                <a:solidFill>
                  <a:srgbClr val="FF0000"/>
                </a:solidFill>
              </a:rPr>
              <a:t>DEFINIZIONE</a:t>
            </a:r>
          </a:p>
          <a:p>
            <a:r>
              <a:rPr lang="it-IT" altLang="it-IT" sz="2400" b="1" i="1" dirty="0">
                <a:solidFill>
                  <a:srgbClr val="FF0000"/>
                </a:solidFill>
              </a:rPr>
              <a:t>IMPORTANTE: </a:t>
            </a:r>
          </a:p>
          <a:p>
            <a:r>
              <a:rPr lang="it-IT" altLang="it-IT" sz="2400" b="1" i="1" dirty="0">
                <a:solidFill>
                  <a:srgbClr val="FF0000"/>
                </a:solidFill>
              </a:rPr>
              <a:t>Un registro a traslazione di n bit è un insieme di n </a:t>
            </a:r>
            <a:r>
              <a:rPr lang="it-IT" altLang="it-IT" sz="2400" b="1" dirty="0">
                <a:solidFill>
                  <a:srgbClr val="FF0000"/>
                </a:solidFill>
              </a:rPr>
              <a:t>FF-D in cascata che condividono lo stesso clock  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66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olo 1"/>
          <p:cNvSpPr>
            <a:spLocks noGrp="1"/>
          </p:cNvSpPr>
          <p:nvPr>
            <p:ph type="title"/>
          </p:nvPr>
        </p:nvSpPr>
        <p:spPr>
          <a:xfrm>
            <a:off x="124252" y="157621"/>
            <a:ext cx="8279217" cy="1008062"/>
          </a:xfrm>
        </p:spPr>
        <p:txBody>
          <a:bodyPr/>
          <a:lstStyle/>
          <a:p>
            <a:r>
              <a:rPr lang="it-IT" altLang="it-IT" sz="2800" dirty="0"/>
              <a:t>Generazione di ritardi precisi </a:t>
            </a:r>
            <a:r>
              <a:rPr lang="it-IT" altLang="it-IT" sz="2800" b="1" dirty="0">
                <a:solidFill>
                  <a:srgbClr val="0000CC"/>
                </a:solidFill>
              </a:rPr>
              <a:t>rispetto a segnali SINCRONI</a:t>
            </a:r>
            <a:br>
              <a:rPr lang="it-IT" altLang="it-IT" sz="2800" b="1" dirty="0">
                <a:solidFill>
                  <a:srgbClr val="0000CC"/>
                </a:solidFill>
              </a:rPr>
            </a:br>
            <a:r>
              <a:rPr lang="it-IT" altLang="it-IT" sz="2800" dirty="0"/>
              <a:t>Delay = </a:t>
            </a:r>
            <a:r>
              <a:rPr lang="it-IT" altLang="it-IT" sz="2800" i="1" dirty="0"/>
              <a:t>n</a:t>
            </a:r>
            <a:r>
              <a:rPr lang="it-IT" altLang="it-IT" sz="2800" dirty="0"/>
              <a:t>*</a:t>
            </a:r>
            <a:r>
              <a:rPr lang="it-IT" altLang="it-IT" sz="2800" i="1" dirty="0" err="1"/>
              <a:t>T</a:t>
            </a:r>
            <a:r>
              <a:rPr lang="it-IT" altLang="it-IT" sz="2800" i="1" baseline="-25000" dirty="0" err="1"/>
              <a:t>ck</a:t>
            </a:r>
            <a:r>
              <a:rPr lang="it-IT" altLang="it-IT" sz="2800" baseline="-25000" dirty="0"/>
              <a:t> </a:t>
            </a:r>
            <a:r>
              <a:rPr lang="it-IT" altLang="it-IT" sz="2800" dirty="0"/>
              <a:t>con </a:t>
            </a:r>
            <a:r>
              <a:rPr lang="it-IT" altLang="it-IT" sz="2800" i="1" dirty="0"/>
              <a:t>n </a:t>
            </a:r>
            <a:r>
              <a:rPr lang="it-IT" altLang="it-IT" sz="2800" dirty="0"/>
              <a:t>FF-D in cascata</a:t>
            </a:r>
          </a:p>
        </p:txBody>
      </p:sp>
      <p:grpSp>
        <p:nvGrpSpPr>
          <p:cNvPr id="64515" name="Group 2086"/>
          <p:cNvGrpSpPr>
            <a:grpSpLocks/>
          </p:cNvGrpSpPr>
          <p:nvPr/>
        </p:nvGrpSpPr>
        <p:grpSpPr bwMode="auto">
          <a:xfrm>
            <a:off x="2991501" y="3159105"/>
            <a:ext cx="8233146" cy="3538538"/>
            <a:chOff x="599" y="3276"/>
            <a:chExt cx="2360" cy="2229"/>
          </a:xfrm>
        </p:grpSpPr>
        <p:sp>
          <p:nvSpPr>
            <p:cNvPr id="64573" name="Line 2087"/>
            <p:cNvSpPr>
              <a:spLocks noChangeShapeType="1"/>
            </p:cNvSpPr>
            <p:nvPr/>
          </p:nvSpPr>
          <p:spPr bwMode="auto">
            <a:xfrm flipH="1" flipV="1">
              <a:off x="626" y="3601"/>
              <a:ext cx="0" cy="190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574" name="Line 2088"/>
            <p:cNvSpPr>
              <a:spLocks noChangeShapeType="1"/>
            </p:cNvSpPr>
            <p:nvPr/>
          </p:nvSpPr>
          <p:spPr bwMode="auto">
            <a:xfrm flipV="1">
              <a:off x="960" y="3601"/>
              <a:ext cx="0" cy="19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575" name="Line 2089"/>
            <p:cNvSpPr>
              <a:spLocks noChangeShapeType="1"/>
            </p:cNvSpPr>
            <p:nvPr/>
          </p:nvSpPr>
          <p:spPr bwMode="auto">
            <a:xfrm flipV="1">
              <a:off x="1293" y="3601"/>
              <a:ext cx="1" cy="189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576" name="Line 2090"/>
            <p:cNvSpPr>
              <a:spLocks noChangeShapeType="1"/>
            </p:cNvSpPr>
            <p:nvPr/>
          </p:nvSpPr>
          <p:spPr bwMode="auto">
            <a:xfrm flipV="1">
              <a:off x="1628" y="3601"/>
              <a:ext cx="0" cy="189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577" name="Text Box 2094"/>
            <p:cNvSpPr txBox="1">
              <a:spLocks noChangeArrowheads="1"/>
            </p:cNvSpPr>
            <p:nvPr/>
          </p:nvSpPr>
          <p:spPr bwMode="auto">
            <a:xfrm>
              <a:off x="599" y="3276"/>
              <a:ext cx="8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0</a:t>
              </a:r>
              <a:endParaRPr lang="en-GB" altLang="it-IT"/>
            </a:p>
          </p:txBody>
        </p:sp>
        <p:sp>
          <p:nvSpPr>
            <p:cNvPr id="64578" name="Text Box 2095"/>
            <p:cNvSpPr txBox="1">
              <a:spLocks noChangeArrowheads="1"/>
            </p:cNvSpPr>
            <p:nvPr/>
          </p:nvSpPr>
          <p:spPr bwMode="auto">
            <a:xfrm>
              <a:off x="953" y="3276"/>
              <a:ext cx="8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1</a:t>
              </a:r>
              <a:endParaRPr lang="en-GB" altLang="it-IT"/>
            </a:p>
          </p:txBody>
        </p:sp>
        <p:sp>
          <p:nvSpPr>
            <p:cNvPr id="64579" name="Text Box 2096"/>
            <p:cNvSpPr txBox="1">
              <a:spLocks noChangeArrowheads="1"/>
            </p:cNvSpPr>
            <p:nvPr/>
          </p:nvSpPr>
          <p:spPr bwMode="auto">
            <a:xfrm>
              <a:off x="1293" y="3276"/>
              <a:ext cx="8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2</a:t>
              </a:r>
              <a:endParaRPr lang="en-GB" altLang="it-IT"/>
            </a:p>
          </p:txBody>
        </p:sp>
        <p:sp>
          <p:nvSpPr>
            <p:cNvPr id="64580" name="Text Box 2097"/>
            <p:cNvSpPr txBox="1">
              <a:spLocks noChangeArrowheads="1"/>
            </p:cNvSpPr>
            <p:nvPr/>
          </p:nvSpPr>
          <p:spPr bwMode="auto">
            <a:xfrm>
              <a:off x="1579" y="3276"/>
              <a:ext cx="8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3</a:t>
              </a:r>
              <a:endParaRPr lang="en-GB" altLang="it-IT"/>
            </a:p>
          </p:txBody>
        </p:sp>
        <p:sp>
          <p:nvSpPr>
            <p:cNvPr id="64581" name="Text Box 2098"/>
            <p:cNvSpPr txBox="1">
              <a:spLocks noChangeArrowheads="1"/>
            </p:cNvSpPr>
            <p:nvPr/>
          </p:nvSpPr>
          <p:spPr bwMode="auto">
            <a:xfrm>
              <a:off x="2249" y="3276"/>
              <a:ext cx="8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5</a:t>
              </a:r>
              <a:endParaRPr lang="en-GB" altLang="it-IT"/>
            </a:p>
          </p:txBody>
        </p:sp>
        <p:sp>
          <p:nvSpPr>
            <p:cNvPr id="64582" name="Text Box 2099"/>
            <p:cNvSpPr txBox="1">
              <a:spLocks noChangeArrowheads="1"/>
            </p:cNvSpPr>
            <p:nvPr/>
          </p:nvSpPr>
          <p:spPr bwMode="auto">
            <a:xfrm>
              <a:off x="2589" y="3276"/>
              <a:ext cx="8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6</a:t>
              </a:r>
              <a:endParaRPr lang="en-GB" altLang="it-IT"/>
            </a:p>
          </p:txBody>
        </p:sp>
        <p:sp>
          <p:nvSpPr>
            <p:cNvPr id="64583" name="Line 2100"/>
            <p:cNvSpPr>
              <a:spLocks noChangeShapeType="1"/>
            </p:cNvSpPr>
            <p:nvPr/>
          </p:nvSpPr>
          <p:spPr bwMode="auto">
            <a:xfrm flipV="1">
              <a:off x="2944" y="3601"/>
              <a:ext cx="0" cy="18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584" name="Text Box 2101"/>
            <p:cNvSpPr txBox="1">
              <a:spLocks noChangeArrowheads="1"/>
            </p:cNvSpPr>
            <p:nvPr/>
          </p:nvSpPr>
          <p:spPr bwMode="auto">
            <a:xfrm>
              <a:off x="742" y="3670"/>
              <a:ext cx="121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0</a:t>
              </a:r>
              <a:endParaRPr lang="en-GB" altLang="it-IT"/>
            </a:p>
          </p:txBody>
        </p:sp>
        <p:sp>
          <p:nvSpPr>
            <p:cNvPr id="64585" name="Text Box 2102"/>
            <p:cNvSpPr txBox="1">
              <a:spLocks noChangeArrowheads="1"/>
            </p:cNvSpPr>
            <p:nvPr/>
          </p:nvSpPr>
          <p:spPr bwMode="auto">
            <a:xfrm>
              <a:off x="1042" y="3670"/>
              <a:ext cx="121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1</a:t>
              </a:r>
              <a:endParaRPr lang="en-GB" altLang="it-IT"/>
            </a:p>
          </p:txBody>
        </p:sp>
        <p:sp>
          <p:nvSpPr>
            <p:cNvPr id="64586" name="Text Box 2103"/>
            <p:cNvSpPr txBox="1">
              <a:spLocks noChangeArrowheads="1"/>
            </p:cNvSpPr>
            <p:nvPr/>
          </p:nvSpPr>
          <p:spPr bwMode="auto">
            <a:xfrm>
              <a:off x="1408" y="3670"/>
              <a:ext cx="121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2</a:t>
              </a:r>
              <a:endParaRPr lang="en-GB" altLang="it-IT"/>
            </a:p>
          </p:txBody>
        </p:sp>
        <p:sp>
          <p:nvSpPr>
            <p:cNvPr id="64587" name="Text Box 2104"/>
            <p:cNvSpPr txBox="1">
              <a:spLocks noChangeArrowheads="1"/>
            </p:cNvSpPr>
            <p:nvPr/>
          </p:nvSpPr>
          <p:spPr bwMode="auto">
            <a:xfrm>
              <a:off x="1708" y="3670"/>
              <a:ext cx="121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3</a:t>
              </a:r>
              <a:endParaRPr lang="en-GB" altLang="it-IT"/>
            </a:p>
          </p:txBody>
        </p:sp>
        <p:sp>
          <p:nvSpPr>
            <p:cNvPr id="64588" name="Text Box 2105"/>
            <p:cNvSpPr txBox="1">
              <a:spLocks noChangeArrowheads="1"/>
            </p:cNvSpPr>
            <p:nvPr/>
          </p:nvSpPr>
          <p:spPr bwMode="auto">
            <a:xfrm>
              <a:off x="2040" y="3670"/>
              <a:ext cx="121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4</a:t>
              </a:r>
              <a:endParaRPr lang="en-GB" altLang="it-IT"/>
            </a:p>
          </p:txBody>
        </p:sp>
        <p:sp>
          <p:nvSpPr>
            <p:cNvPr id="64589" name="Text Box 2106"/>
            <p:cNvSpPr txBox="1">
              <a:spLocks noChangeArrowheads="1"/>
            </p:cNvSpPr>
            <p:nvPr/>
          </p:nvSpPr>
          <p:spPr bwMode="auto">
            <a:xfrm>
              <a:off x="2370" y="3670"/>
              <a:ext cx="121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5</a:t>
              </a:r>
              <a:endParaRPr lang="en-GB" altLang="it-IT"/>
            </a:p>
          </p:txBody>
        </p:sp>
        <p:sp>
          <p:nvSpPr>
            <p:cNvPr id="64590" name="Text Box 2107"/>
            <p:cNvSpPr txBox="1">
              <a:spLocks noChangeArrowheads="1"/>
            </p:cNvSpPr>
            <p:nvPr/>
          </p:nvSpPr>
          <p:spPr bwMode="auto">
            <a:xfrm>
              <a:off x="2688" y="3682"/>
              <a:ext cx="121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6</a:t>
              </a:r>
              <a:endParaRPr lang="en-GB" altLang="it-IT"/>
            </a:p>
          </p:txBody>
        </p:sp>
        <p:sp>
          <p:nvSpPr>
            <p:cNvPr id="64591" name="Text Box 2098"/>
            <p:cNvSpPr txBox="1">
              <a:spLocks noChangeArrowheads="1"/>
            </p:cNvSpPr>
            <p:nvPr/>
          </p:nvSpPr>
          <p:spPr bwMode="auto">
            <a:xfrm>
              <a:off x="1895" y="3276"/>
              <a:ext cx="8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4</a:t>
              </a:r>
              <a:endParaRPr lang="en-GB" altLang="it-IT"/>
            </a:p>
          </p:txBody>
        </p:sp>
        <p:sp>
          <p:nvSpPr>
            <p:cNvPr id="64592" name="Text Box 2099"/>
            <p:cNvSpPr txBox="1">
              <a:spLocks noChangeArrowheads="1"/>
            </p:cNvSpPr>
            <p:nvPr/>
          </p:nvSpPr>
          <p:spPr bwMode="auto">
            <a:xfrm>
              <a:off x="2877" y="3276"/>
              <a:ext cx="8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7</a:t>
              </a:r>
              <a:endParaRPr lang="en-GB" altLang="it-IT"/>
            </a:p>
          </p:txBody>
        </p:sp>
        <p:sp>
          <p:nvSpPr>
            <p:cNvPr id="64593" name="Line 2090"/>
            <p:cNvSpPr>
              <a:spLocks noChangeShapeType="1"/>
            </p:cNvSpPr>
            <p:nvPr/>
          </p:nvSpPr>
          <p:spPr bwMode="auto">
            <a:xfrm flipV="1">
              <a:off x="1958" y="3600"/>
              <a:ext cx="0" cy="18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594" name="Line 2090"/>
            <p:cNvSpPr>
              <a:spLocks noChangeShapeType="1"/>
            </p:cNvSpPr>
            <p:nvPr/>
          </p:nvSpPr>
          <p:spPr bwMode="auto">
            <a:xfrm flipH="1" flipV="1">
              <a:off x="2305" y="3620"/>
              <a:ext cx="4" cy="18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595" name="Line 2090"/>
            <p:cNvSpPr>
              <a:spLocks noChangeShapeType="1"/>
            </p:cNvSpPr>
            <p:nvPr/>
          </p:nvSpPr>
          <p:spPr bwMode="auto">
            <a:xfrm flipH="1" flipV="1">
              <a:off x="2635" y="3629"/>
              <a:ext cx="0" cy="186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cxnSp>
        <p:nvCxnSpPr>
          <p:cNvPr id="89" name="Connettore 4 88"/>
          <p:cNvCxnSpPr>
            <a:cxnSpLocks noChangeShapeType="1"/>
          </p:cNvCxnSpPr>
          <p:nvPr/>
        </p:nvCxnSpPr>
        <p:spPr bwMode="auto">
          <a:xfrm flipV="1">
            <a:off x="2991502" y="4479905"/>
            <a:ext cx="8264525" cy="349250"/>
          </a:xfrm>
          <a:prstGeom prst="bentConnector3">
            <a:avLst>
              <a:gd name="adj1" fmla="val 16389"/>
            </a:avLst>
          </a:prstGeom>
          <a:noFill/>
          <a:ln w="28575" algn="ctr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Connettore 4 94"/>
          <p:cNvCxnSpPr>
            <a:cxnSpLocks noChangeShapeType="1"/>
          </p:cNvCxnSpPr>
          <p:nvPr/>
        </p:nvCxnSpPr>
        <p:spPr bwMode="auto">
          <a:xfrm flipV="1">
            <a:off x="2928002" y="4919643"/>
            <a:ext cx="8328025" cy="349250"/>
          </a:xfrm>
          <a:prstGeom prst="bentConnector3">
            <a:avLst>
              <a:gd name="adj1" fmla="val 32157"/>
            </a:avLst>
          </a:prstGeom>
          <a:noFill/>
          <a:ln w="28575" algn="ctr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Connettore 4 96"/>
          <p:cNvCxnSpPr>
            <a:cxnSpLocks noChangeShapeType="1"/>
          </p:cNvCxnSpPr>
          <p:nvPr/>
        </p:nvCxnSpPr>
        <p:spPr bwMode="auto">
          <a:xfrm flipV="1">
            <a:off x="3080402" y="5357793"/>
            <a:ext cx="8175625" cy="349250"/>
          </a:xfrm>
          <a:prstGeom prst="bentConnector3">
            <a:avLst>
              <a:gd name="adj1" fmla="val 44407"/>
            </a:avLst>
          </a:prstGeom>
          <a:noFill/>
          <a:ln w="28575" algn="ctr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Connettore 4 101"/>
          <p:cNvCxnSpPr>
            <a:cxnSpLocks noChangeShapeType="1"/>
          </p:cNvCxnSpPr>
          <p:nvPr/>
        </p:nvCxnSpPr>
        <p:spPr bwMode="auto">
          <a:xfrm flipV="1">
            <a:off x="3043888" y="5849918"/>
            <a:ext cx="8229600" cy="349250"/>
          </a:xfrm>
          <a:prstGeom prst="bentConnector3">
            <a:avLst>
              <a:gd name="adj1" fmla="val 58565"/>
            </a:avLst>
          </a:prstGeom>
          <a:noFill/>
          <a:ln w="28575" algn="ctr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20" name="CasellaDiTesto 108"/>
          <p:cNvSpPr txBox="1">
            <a:spLocks noChangeArrowheads="1"/>
          </p:cNvSpPr>
          <p:nvPr/>
        </p:nvSpPr>
        <p:spPr bwMode="auto">
          <a:xfrm>
            <a:off x="2608913" y="4394181"/>
            <a:ext cx="28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I</a:t>
            </a:r>
          </a:p>
        </p:txBody>
      </p:sp>
      <p:sp>
        <p:nvSpPr>
          <p:cNvPr id="64521" name="CasellaDiTesto 110"/>
          <p:cNvSpPr txBox="1">
            <a:spLocks noChangeArrowheads="1"/>
          </p:cNvSpPr>
          <p:nvPr/>
        </p:nvSpPr>
        <p:spPr bwMode="auto">
          <a:xfrm>
            <a:off x="2608914" y="4864081"/>
            <a:ext cx="346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it-IT" sz="2400" dirty="0"/>
              <a:t>α</a:t>
            </a:r>
            <a:endParaRPr lang="it-IT" altLang="it-IT" sz="2400" dirty="0"/>
          </a:p>
        </p:txBody>
      </p:sp>
      <p:sp>
        <p:nvSpPr>
          <p:cNvPr id="64522" name="CasellaDiTesto 111"/>
          <p:cNvSpPr txBox="1">
            <a:spLocks noChangeArrowheads="1"/>
          </p:cNvSpPr>
          <p:nvPr/>
        </p:nvSpPr>
        <p:spPr bwMode="auto">
          <a:xfrm>
            <a:off x="2608914" y="5326043"/>
            <a:ext cx="341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it-IT" sz="2400" dirty="0"/>
              <a:t>β</a:t>
            </a:r>
            <a:endParaRPr lang="it-IT" altLang="it-IT" sz="2400" dirty="0"/>
          </a:p>
        </p:txBody>
      </p:sp>
      <p:sp>
        <p:nvSpPr>
          <p:cNvPr id="64523" name="CasellaDiTesto 112"/>
          <p:cNvSpPr txBox="1">
            <a:spLocks noChangeArrowheads="1"/>
          </p:cNvSpPr>
          <p:nvPr/>
        </p:nvSpPr>
        <p:spPr bwMode="auto">
          <a:xfrm>
            <a:off x="2608914" y="5759431"/>
            <a:ext cx="32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it-IT" sz="2400"/>
              <a:t>γ</a:t>
            </a:r>
            <a:endParaRPr lang="it-IT" altLang="it-IT" sz="2400"/>
          </a:p>
        </p:txBody>
      </p:sp>
      <p:cxnSp>
        <p:nvCxnSpPr>
          <p:cNvPr id="114" name="Connettore 4 113"/>
          <p:cNvCxnSpPr>
            <a:cxnSpLocks noChangeShapeType="1"/>
          </p:cNvCxnSpPr>
          <p:nvPr/>
        </p:nvCxnSpPr>
        <p:spPr bwMode="auto">
          <a:xfrm flipV="1">
            <a:off x="3097864" y="6221394"/>
            <a:ext cx="8158163" cy="352425"/>
          </a:xfrm>
          <a:prstGeom prst="bentConnector3">
            <a:avLst>
              <a:gd name="adj1" fmla="val 73352"/>
            </a:avLst>
          </a:prstGeom>
          <a:noFill/>
          <a:ln w="28575" algn="ctr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25" name="CasellaDiTesto 119"/>
          <p:cNvSpPr txBox="1">
            <a:spLocks noChangeArrowheads="1"/>
          </p:cNvSpPr>
          <p:nvPr/>
        </p:nvSpPr>
        <p:spPr bwMode="auto">
          <a:xfrm>
            <a:off x="2608914" y="6221393"/>
            <a:ext cx="328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it-IT" sz="2400"/>
              <a:t>δ</a:t>
            </a:r>
            <a:endParaRPr lang="it-IT" altLang="it-IT" sz="2400"/>
          </a:p>
        </p:txBody>
      </p:sp>
      <p:grpSp>
        <p:nvGrpSpPr>
          <p:cNvPr id="64526" name="Gruppo 127"/>
          <p:cNvGrpSpPr>
            <a:grpSpLocks/>
          </p:cNvGrpSpPr>
          <p:nvPr/>
        </p:nvGrpSpPr>
        <p:grpSpPr bwMode="auto">
          <a:xfrm>
            <a:off x="1558926" y="1150032"/>
            <a:ext cx="7807325" cy="1472518"/>
            <a:chOff x="324303" y="1388529"/>
            <a:chExt cx="7807757" cy="1472473"/>
          </a:xfrm>
        </p:grpSpPr>
        <p:grpSp>
          <p:nvGrpSpPr>
            <p:cNvPr id="64532" name="Group 35"/>
            <p:cNvGrpSpPr>
              <a:grpSpLocks/>
            </p:cNvGrpSpPr>
            <p:nvPr/>
          </p:nvGrpSpPr>
          <p:grpSpPr bwMode="auto">
            <a:xfrm>
              <a:off x="731245" y="1696814"/>
              <a:ext cx="1357606" cy="830263"/>
              <a:chOff x="3994" y="3312"/>
              <a:chExt cx="1058" cy="523"/>
            </a:xfrm>
          </p:grpSpPr>
          <p:sp>
            <p:nvSpPr>
              <p:cNvPr id="64569" name="Text Box 36"/>
              <p:cNvSpPr txBox="1">
                <a:spLocks noChangeArrowheads="1"/>
              </p:cNvSpPr>
              <p:nvPr/>
            </p:nvSpPr>
            <p:spPr bwMode="auto">
              <a:xfrm>
                <a:off x="4368" y="3312"/>
                <a:ext cx="684" cy="523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D   Q</a:t>
                </a:r>
              </a:p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     /Q</a:t>
                </a:r>
              </a:p>
            </p:txBody>
          </p:sp>
          <p:sp>
            <p:nvSpPr>
              <p:cNvPr id="51" name="Line 37"/>
              <p:cNvSpPr>
                <a:spLocks noChangeShapeType="1"/>
              </p:cNvSpPr>
              <p:nvPr/>
            </p:nvSpPr>
            <p:spPr bwMode="auto">
              <a:xfrm flipH="1">
                <a:off x="3994" y="3456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it-IT">
                  <a:latin typeface="Times New Roman" pitchFamily="16" charset="0"/>
                  <a:cs typeface="Arial" charset="0"/>
                </a:endParaRPr>
              </a:p>
            </p:txBody>
          </p:sp>
          <p:sp>
            <p:nvSpPr>
              <p:cNvPr id="64571" name="Line 38"/>
              <p:cNvSpPr>
                <a:spLocks noChangeShapeType="1"/>
              </p:cNvSpPr>
              <p:nvPr/>
            </p:nvSpPr>
            <p:spPr bwMode="auto">
              <a:xfrm flipH="1">
                <a:off x="4186" y="3666"/>
                <a:ext cx="20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72" name="AutoShape 40"/>
              <p:cNvSpPr>
                <a:spLocks noChangeArrowheads="1"/>
              </p:cNvSpPr>
              <p:nvPr/>
            </p:nvSpPr>
            <p:spPr bwMode="auto">
              <a:xfrm rot="5400000">
                <a:off x="4410" y="3585"/>
                <a:ext cx="108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grpSp>
          <p:nvGrpSpPr>
            <p:cNvPr id="64533" name="Group 35"/>
            <p:cNvGrpSpPr>
              <a:grpSpLocks/>
            </p:cNvGrpSpPr>
            <p:nvPr/>
          </p:nvGrpSpPr>
          <p:grpSpPr bwMode="auto">
            <a:xfrm>
              <a:off x="2075886" y="1696814"/>
              <a:ext cx="1357606" cy="830263"/>
              <a:chOff x="3994" y="3312"/>
              <a:chExt cx="1058" cy="523"/>
            </a:xfrm>
          </p:grpSpPr>
          <p:sp>
            <p:nvSpPr>
              <p:cNvPr id="64565" name="Text Box 36"/>
              <p:cNvSpPr txBox="1">
                <a:spLocks noChangeArrowheads="1"/>
              </p:cNvSpPr>
              <p:nvPr/>
            </p:nvSpPr>
            <p:spPr bwMode="auto">
              <a:xfrm>
                <a:off x="4368" y="3312"/>
                <a:ext cx="684" cy="523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D   Q</a:t>
                </a:r>
              </a:p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     /Q</a:t>
                </a:r>
              </a:p>
            </p:txBody>
          </p:sp>
          <p:sp>
            <p:nvSpPr>
              <p:cNvPr id="58" name="Line 37"/>
              <p:cNvSpPr>
                <a:spLocks noChangeShapeType="1"/>
              </p:cNvSpPr>
              <p:nvPr/>
            </p:nvSpPr>
            <p:spPr bwMode="auto">
              <a:xfrm flipH="1">
                <a:off x="3994" y="3456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it-IT">
                  <a:latin typeface="Times New Roman" pitchFamily="16" charset="0"/>
                  <a:cs typeface="Arial" charset="0"/>
                </a:endParaRPr>
              </a:p>
            </p:txBody>
          </p:sp>
          <p:sp>
            <p:nvSpPr>
              <p:cNvPr id="64567" name="Line 38"/>
              <p:cNvSpPr>
                <a:spLocks noChangeShapeType="1"/>
              </p:cNvSpPr>
              <p:nvPr/>
            </p:nvSpPr>
            <p:spPr bwMode="auto">
              <a:xfrm flipH="1">
                <a:off x="4195" y="3666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68" name="AutoShape 40"/>
              <p:cNvSpPr>
                <a:spLocks noChangeArrowheads="1"/>
              </p:cNvSpPr>
              <p:nvPr/>
            </p:nvSpPr>
            <p:spPr bwMode="auto">
              <a:xfrm rot="5400000">
                <a:off x="4410" y="3585"/>
                <a:ext cx="108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grpSp>
          <p:nvGrpSpPr>
            <p:cNvPr id="64534" name="Group 35"/>
            <p:cNvGrpSpPr>
              <a:grpSpLocks/>
            </p:cNvGrpSpPr>
            <p:nvPr/>
          </p:nvGrpSpPr>
          <p:grpSpPr bwMode="auto">
            <a:xfrm>
              <a:off x="3458705" y="1696814"/>
              <a:ext cx="1357606" cy="830263"/>
              <a:chOff x="3994" y="3312"/>
              <a:chExt cx="1058" cy="523"/>
            </a:xfrm>
          </p:grpSpPr>
          <p:sp>
            <p:nvSpPr>
              <p:cNvPr id="64561" name="Text Box 36"/>
              <p:cNvSpPr txBox="1">
                <a:spLocks noChangeArrowheads="1"/>
              </p:cNvSpPr>
              <p:nvPr/>
            </p:nvSpPr>
            <p:spPr bwMode="auto">
              <a:xfrm>
                <a:off x="4368" y="3312"/>
                <a:ext cx="684" cy="523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D   Q</a:t>
                </a:r>
              </a:p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     /Q</a:t>
                </a:r>
              </a:p>
            </p:txBody>
          </p:sp>
          <p:sp>
            <p:nvSpPr>
              <p:cNvPr id="63" name="Line 37"/>
              <p:cNvSpPr>
                <a:spLocks noChangeShapeType="1"/>
              </p:cNvSpPr>
              <p:nvPr/>
            </p:nvSpPr>
            <p:spPr bwMode="auto">
              <a:xfrm flipH="1">
                <a:off x="3994" y="3456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it-IT">
                  <a:latin typeface="Times New Roman" pitchFamily="16" charset="0"/>
                  <a:cs typeface="Arial" charset="0"/>
                </a:endParaRPr>
              </a:p>
            </p:txBody>
          </p:sp>
          <p:sp>
            <p:nvSpPr>
              <p:cNvPr id="64563" name="Line 38"/>
              <p:cNvSpPr>
                <a:spLocks noChangeShapeType="1"/>
              </p:cNvSpPr>
              <p:nvPr/>
            </p:nvSpPr>
            <p:spPr bwMode="auto">
              <a:xfrm flipH="1">
                <a:off x="4195" y="3666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64" name="AutoShape 40"/>
              <p:cNvSpPr>
                <a:spLocks noChangeArrowheads="1"/>
              </p:cNvSpPr>
              <p:nvPr/>
            </p:nvSpPr>
            <p:spPr bwMode="auto">
              <a:xfrm rot="5400000">
                <a:off x="4410" y="3585"/>
                <a:ext cx="108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grpSp>
          <p:nvGrpSpPr>
            <p:cNvPr id="64535" name="Group 35"/>
            <p:cNvGrpSpPr>
              <a:grpSpLocks/>
            </p:cNvGrpSpPr>
            <p:nvPr/>
          </p:nvGrpSpPr>
          <p:grpSpPr bwMode="auto">
            <a:xfrm>
              <a:off x="4819509" y="1696814"/>
              <a:ext cx="1357606" cy="830263"/>
              <a:chOff x="3994" y="3312"/>
              <a:chExt cx="1058" cy="523"/>
            </a:xfrm>
          </p:grpSpPr>
          <p:sp>
            <p:nvSpPr>
              <p:cNvPr id="64557" name="Text Box 36"/>
              <p:cNvSpPr txBox="1">
                <a:spLocks noChangeArrowheads="1"/>
              </p:cNvSpPr>
              <p:nvPr/>
            </p:nvSpPr>
            <p:spPr bwMode="auto">
              <a:xfrm>
                <a:off x="4368" y="3312"/>
                <a:ext cx="684" cy="523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D   Q</a:t>
                </a:r>
              </a:p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     /Q</a:t>
                </a:r>
              </a:p>
            </p:txBody>
          </p:sp>
          <p:sp>
            <p:nvSpPr>
              <p:cNvPr id="69" name="Line 37"/>
              <p:cNvSpPr>
                <a:spLocks noChangeShapeType="1"/>
              </p:cNvSpPr>
              <p:nvPr/>
            </p:nvSpPr>
            <p:spPr bwMode="auto">
              <a:xfrm flipH="1">
                <a:off x="3991" y="3456"/>
                <a:ext cx="387" cy="0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it-IT">
                  <a:latin typeface="Times New Roman" pitchFamily="16" charset="0"/>
                  <a:cs typeface="Arial" charset="0"/>
                </a:endParaRPr>
              </a:p>
            </p:txBody>
          </p:sp>
          <p:sp>
            <p:nvSpPr>
              <p:cNvPr id="64559" name="Line 38"/>
              <p:cNvSpPr>
                <a:spLocks noChangeShapeType="1"/>
              </p:cNvSpPr>
              <p:nvPr/>
            </p:nvSpPr>
            <p:spPr bwMode="auto">
              <a:xfrm flipH="1">
                <a:off x="4195" y="3666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60" name="AutoShape 40"/>
              <p:cNvSpPr>
                <a:spLocks noChangeArrowheads="1"/>
              </p:cNvSpPr>
              <p:nvPr/>
            </p:nvSpPr>
            <p:spPr bwMode="auto">
              <a:xfrm rot="5400000">
                <a:off x="4410" y="3585"/>
                <a:ext cx="108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grpSp>
          <p:nvGrpSpPr>
            <p:cNvPr id="64536" name="Group 35"/>
            <p:cNvGrpSpPr>
              <a:grpSpLocks/>
            </p:cNvGrpSpPr>
            <p:nvPr/>
          </p:nvGrpSpPr>
          <p:grpSpPr bwMode="auto">
            <a:xfrm>
              <a:off x="6195417" y="1696814"/>
              <a:ext cx="1357606" cy="830263"/>
              <a:chOff x="3994" y="3312"/>
              <a:chExt cx="1058" cy="523"/>
            </a:xfrm>
          </p:grpSpPr>
          <p:sp>
            <p:nvSpPr>
              <p:cNvPr id="64553" name="Text Box 36"/>
              <p:cNvSpPr txBox="1">
                <a:spLocks noChangeArrowheads="1"/>
              </p:cNvSpPr>
              <p:nvPr/>
            </p:nvSpPr>
            <p:spPr bwMode="auto">
              <a:xfrm>
                <a:off x="4368" y="3312"/>
                <a:ext cx="684" cy="523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D   Q</a:t>
                </a:r>
              </a:p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     /Q</a:t>
                </a:r>
              </a:p>
            </p:txBody>
          </p:sp>
          <p:sp>
            <p:nvSpPr>
              <p:cNvPr id="74" name="Line 37"/>
              <p:cNvSpPr>
                <a:spLocks noChangeShapeType="1"/>
              </p:cNvSpPr>
              <p:nvPr/>
            </p:nvSpPr>
            <p:spPr bwMode="auto">
              <a:xfrm flipH="1">
                <a:off x="3994" y="3456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accent6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it-IT">
                  <a:latin typeface="Times New Roman" pitchFamily="16" charset="0"/>
                  <a:cs typeface="Arial" charset="0"/>
                </a:endParaRPr>
              </a:p>
            </p:txBody>
          </p:sp>
          <p:sp>
            <p:nvSpPr>
              <p:cNvPr id="64555" name="Line 38"/>
              <p:cNvSpPr>
                <a:spLocks noChangeShapeType="1"/>
              </p:cNvSpPr>
              <p:nvPr/>
            </p:nvSpPr>
            <p:spPr bwMode="auto">
              <a:xfrm flipH="1">
                <a:off x="4195" y="3666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4556" name="AutoShape 40"/>
              <p:cNvSpPr>
                <a:spLocks noChangeArrowheads="1"/>
              </p:cNvSpPr>
              <p:nvPr/>
            </p:nvSpPr>
            <p:spPr bwMode="auto">
              <a:xfrm rot="5400000">
                <a:off x="4410" y="3585"/>
                <a:ext cx="108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cxnSp>
          <p:nvCxnSpPr>
            <p:cNvPr id="64537" name="Connettore 1 78"/>
            <p:cNvCxnSpPr>
              <a:cxnSpLocks noChangeShapeType="1"/>
            </p:cNvCxnSpPr>
            <p:nvPr/>
          </p:nvCxnSpPr>
          <p:spPr bwMode="auto">
            <a:xfrm>
              <a:off x="395536" y="2852936"/>
              <a:ext cx="7492351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538" name="CasellaDiTesto 79"/>
            <p:cNvSpPr txBox="1">
              <a:spLocks noChangeArrowheads="1"/>
            </p:cNvSpPr>
            <p:nvPr/>
          </p:nvSpPr>
          <p:spPr bwMode="auto">
            <a:xfrm>
              <a:off x="861742" y="1463749"/>
              <a:ext cx="2872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I</a:t>
              </a:r>
            </a:p>
          </p:txBody>
        </p:sp>
        <p:sp>
          <p:nvSpPr>
            <p:cNvPr id="64539" name="CasellaDiTesto 80"/>
            <p:cNvSpPr txBox="1">
              <a:spLocks noChangeArrowheads="1"/>
            </p:cNvSpPr>
            <p:nvPr/>
          </p:nvSpPr>
          <p:spPr bwMode="auto">
            <a:xfrm>
              <a:off x="324303" y="2399337"/>
              <a:ext cx="6126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CK</a:t>
              </a:r>
            </a:p>
          </p:txBody>
        </p:sp>
        <p:cxnSp>
          <p:nvCxnSpPr>
            <p:cNvPr id="64540" name="Connettore 1 82"/>
            <p:cNvCxnSpPr>
              <a:cxnSpLocks noChangeShapeType="1"/>
              <a:stCxn id="64555" idx="1"/>
            </p:cNvCxnSpPr>
            <p:nvPr/>
          </p:nvCxnSpPr>
          <p:spPr bwMode="auto">
            <a:xfrm>
              <a:off x="6453336" y="2258790"/>
              <a:ext cx="0" cy="59414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541" name="Connettore 1 83"/>
            <p:cNvCxnSpPr>
              <a:cxnSpLocks noChangeShapeType="1"/>
            </p:cNvCxnSpPr>
            <p:nvPr/>
          </p:nvCxnSpPr>
          <p:spPr bwMode="auto">
            <a:xfrm>
              <a:off x="5100685" y="2258789"/>
              <a:ext cx="0" cy="59414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542" name="Connettore 1 84"/>
            <p:cNvCxnSpPr>
              <a:cxnSpLocks noChangeShapeType="1"/>
            </p:cNvCxnSpPr>
            <p:nvPr/>
          </p:nvCxnSpPr>
          <p:spPr bwMode="auto">
            <a:xfrm>
              <a:off x="3748034" y="2258788"/>
              <a:ext cx="0" cy="59414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543" name="Connettore 1 85"/>
            <p:cNvCxnSpPr>
              <a:cxnSpLocks noChangeShapeType="1"/>
            </p:cNvCxnSpPr>
            <p:nvPr/>
          </p:nvCxnSpPr>
          <p:spPr bwMode="auto">
            <a:xfrm>
              <a:off x="2317064" y="2258787"/>
              <a:ext cx="0" cy="59414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544" name="Connettore 1 86"/>
            <p:cNvCxnSpPr>
              <a:cxnSpLocks noChangeShapeType="1"/>
            </p:cNvCxnSpPr>
            <p:nvPr/>
          </p:nvCxnSpPr>
          <p:spPr bwMode="auto">
            <a:xfrm>
              <a:off x="979824" y="2258786"/>
              <a:ext cx="0" cy="594146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545" name="CasellaDiTesto 115"/>
            <p:cNvSpPr txBox="1">
              <a:spLocks noChangeArrowheads="1"/>
            </p:cNvSpPr>
            <p:nvPr/>
          </p:nvSpPr>
          <p:spPr bwMode="auto">
            <a:xfrm>
              <a:off x="3427028" y="1388529"/>
              <a:ext cx="3417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it-IT" sz="2400"/>
                <a:t>β</a:t>
              </a:r>
              <a:endParaRPr lang="it-IT" altLang="it-IT" sz="2400"/>
            </a:p>
          </p:txBody>
        </p:sp>
        <p:sp>
          <p:nvSpPr>
            <p:cNvPr id="64546" name="CasellaDiTesto 116"/>
            <p:cNvSpPr txBox="1">
              <a:spLocks noChangeArrowheads="1"/>
            </p:cNvSpPr>
            <p:nvPr/>
          </p:nvSpPr>
          <p:spPr bwMode="auto">
            <a:xfrm>
              <a:off x="2143779" y="1459284"/>
              <a:ext cx="3465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it-IT" sz="2400"/>
                <a:t>α</a:t>
              </a:r>
              <a:endParaRPr lang="it-IT" altLang="it-IT" sz="2400"/>
            </a:p>
          </p:txBody>
        </p:sp>
        <p:sp>
          <p:nvSpPr>
            <p:cNvPr id="64547" name="CasellaDiTesto 117"/>
            <p:cNvSpPr txBox="1">
              <a:spLocks noChangeArrowheads="1"/>
            </p:cNvSpPr>
            <p:nvPr/>
          </p:nvSpPr>
          <p:spPr bwMode="auto">
            <a:xfrm>
              <a:off x="7720453" y="1527391"/>
              <a:ext cx="3145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it-IT" sz="2400"/>
                <a:t>ε</a:t>
              </a:r>
              <a:endParaRPr lang="it-IT" altLang="it-IT" sz="2400"/>
            </a:p>
          </p:txBody>
        </p:sp>
        <p:sp>
          <p:nvSpPr>
            <p:cNvPr id="64548" name="CasellaDiTesto 118"/>
            <p:cNvSpPr txBox="1">
              <a:spLocks noChangeArrowheads="1"/>
            </p:cNvSpPr>
            <p:nvPr/>
          </p:nvSpPr>
          <p:spPr bwMode="auto">
            <a:xfrm>
              <a:off x="4958175" y="1487119"/>
              <a:ext cx="3209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it-IT" sz="2400"/>
                <a:t>γ</a:t>
              </a:r>
              <a:endParaRPr lang="it-IT" altLang="it-IT" sz="2400"/>
            </a:p>
          </p:txBody>
        </p:sp>
        <p:sp>
          <p:nvSpPr>
            <p:cNvPr id="64549" name="CasellaDiTesto 121"/>
            <p:cNvSpPr txBox="1">
              <a:spLocks noChangeArrowheads="1"/>
            </p:cNvSpPr>
            <p:nvPr/>
          </p:nvSpPr>
          <p:spPr bwMode="auto">
            <a:xfrm>
              <a:off x="6229379" y="1459283"/>
              <a:ext cx="3289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it-IT" sz="2400"/>
                <a:t>δ</a:t>
              </a:r>
              <a:endParaRPr lang="it-IT" altLang="it-IT" sz="2400"/>
            </a:p>
          </p:txBody>
        </p:sp>
        <p:cxnSp>
          <p:nvCxnSpPr>
            <p:cNvPr id="64550" name="Connettore 1 125"/>
            <p:cNvCxnSpPr>
              <a:cxnSpLocks noChangeShapeType="1"/>
            </p:cNvCxnSpPr>
            <p:nvPr/>
          </p:nvCxnSpPr>
          <p:spPr bwMode="auto">
            <a:xfrm>
              <a:off x="7553023" y="1948784"/>
              <a:ext cx="579037" cy="0"/>
            </a:xfrm>
            <a:prstGeom prst="line">
              <a:avLst/>
            </a:prstGeom>
            <a:noFill/>
            <a:ln w="28575" algn="ctr">
              <a:solidFill>
                <a:srgbClr val="0000CC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551" name="CasellaDiTesto 142"/>
            <p:cNvSpPr txBox="1">
              <a:spLocks noChangeArrowheads="1"/>
            </p:cNvSpPr>
            <p:nvPr/>
          </p:nvSpPr>
          <p:spPr bwMode="auto">
            <a:xfrm>
              <a:off x="1464889" y="1925414"/>
              <a:ext cx="2920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it-IT" sz="1600">
                  <a:solidFill>
                    <a:srgbClr val="FF0000"/>
                  </a:solidFill>
                </a:rPr>
                <a:t>α</a:t>
              </a:r>
              <a:endParaRPr lang="it-IT" altLang="it-IT" sz="1600">
                <a:solidFill>
                  <a:srgbClr val="FF0000"/>
                </a:solidFill>
              </a:endParaRPr>
            </a:p>
          </p:txBody>
        </p:sp>
        <p:sp>
          <p:nvSpPr>
            <p:cNvPr id="64552" name="CasellaDiTesto 143"/>
            <p:cNvSpPr txBox="1">
              <a:spLocks noChangeArrowheads="1"/>
            </p:cNvSpPr>
            <p:nvPr/>
          </p:nvSpPr>
          <p:spPr bwMode="auto">
            <a:xfrm>
              <a:off x="2854496" y="1973445"/>
              <a:ext cx="2632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it-IT" sz="1200">
                  <a:solidFill>
                    <a:srgbClr val="FF0000"/>
                  </a:solidFill>
                </a:rPr>
                <a:t>β</a:t>
              </a:r>
              <a:endParaRPr lang="it-IT" altLang="it-IT" sz="1200">
                <a:solidFill>
                  <a:srgbClr val="FF0000"/>
                </a:solidFill>
              </a:endParaRPr>
            </a:p>
          </p:txBody>
        </p:sp>
      </p:grpSp>
      <p:sp>
        <p:nvSpPr>
          <p:cNvPr id="64528" name="CasellaDiTesto 131"/>
          <p:cNvSpPr txBox="1">
            <a:spLocks noChangeArrowheads="1"/>
          </p:cNvSpPr>
          <p:nvPr/>
        </p:nvSpPr>
        <p:spPr bwMode="auto">
          <a:xfrm>
            <a:off x="5360051" y="4602144"/>
            <a:ext cx="3286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it-IT" sz="1600" b="1" i="1"/>
              <a:t>τ</a:t>
            </a:r>
            <a:r>
              <a:rPr lang="it-IT" altLang="it-IT" sz="1600" b="1" i="1" baseline="-25000"/>
              <a:t>r</a:t>
            </a:r>
            <a:endParaRPr lang="it-IT" altLang="it-IT" sz="1600"/>
          </a:p>
        </p:txBody>
      </p:sp>
      <p:cxnSp>
        <p:nvCxnSpPr>
          <p:cNvPr id="64529" name="Connettore 2 133"/>
          <p:cNvCxnSpPr>
            <a:cxnSpLocks noChangeShapeType="1"/>
          </p:cNvCxnSpPr>
          <p:nvPr/>
        </p:nvCxnSpPr>
        <p:spPr bwMode="auto">
          <a:xfrm>
            <a:off x="5020327" y="4838680"/>
            <a:ext cx="3952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30" name="Connettore 2 137"/>
          <p:cNvCxnSpPr>
            <a:cxnSpLocks noChangeShapeType="1"/>
          </p:cNvCxnSpPr>
          <p:nvPr/>
        </p:nvCxnSpPr>
        <p:spPr bwMode="auto">
          <a:xfrm>
            <a:off x="5623577" y="4829155"/>
            <a:ext cx="3952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31" name="Connettore 1 139"/>
          <p:cNvCxnSpPr>
            <a:cxnSpLocks noChangeShapeType="1"/>
          </p:cNvCxnSpPr>
          <p:nvPr/>
        </p:nvCxnSpPr>
        <p:spPr bwMode="auto">
          <a:xfrm flipV="1">
            <a:off x="5618813" y="4624368"/>
            <a:ext cx="0" cy="557212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CasellaDiTesto 1"/>
          <p:cNvSpPr txBox="1"/>
          <p:nvPr/>
        </p:nvSpPr>
        <p:spPr>
          <a:xfrm>
            <a:off x="247467" y="4193971"/>
            <a:ext cx="2248811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i="1" dirty="0">
                <a:solidFill>
                  <a:srgbClr val="FF0000"/>
                </a:solidFill>
              </a:rPr>
              <a:t>Su </a:t>
            </a:r>
            <a:r>
              <a:rPr lang="el-GR" altLang="it-IT" sz="1400" b="1" i="1" dirty="0">
                <a:solidFill>
                  <a:srgbClr val="FF0000"/>
                </a:solidFill>
              </a:rPr>
              <a:t>α</a:t>
            </a:r>
            <a:endParaRPr lang="it-IT" altLang="it-IT" sz="1400" b="1" i="1" dirty="0">
              <a:solidFill>
                <a:srgbClr val="FF0000"/>
              </a:solidFill>
            </a:endParaRPr>
          </a:p>
          <a:p>
            <a:r>
              <a:rPr lang="it-IT" sz="1400" b="1" i="1" dirty="0">
                <a:solidFill>
                  <a:srgbClr val="FF0000"/>
                </a:solidFill>
              </a:rPr>
              <a:t>riproduco quello che era l’ingresso I 1 </a:t>
            </a:r>
            <a:r>
              <a:rPr lang="it-IT" sz="1400" b="1" i="1" dirty="0" err="1">
                <a:solidFill>
                  <a:srgbClr val="FF0000"/>
                </a:solidFill>
              </a:rPr>
              <a:t>Tck</a:t>
            </a:r>
            <a:r>
              <a:rPr lang="it-IT" sz="1400" b="1" i="1" dirty="0">
                <a:solidFill>
                  <a:srgbClr val="FF0000"/>
                </a:solidFill>
              </a:rPr>
              <a:t> prima  </a:t>
            </a:r>
          </a:p>
        </p:txBody>
      </p:sp>
      <p:sp>
        <p:nvSpPr>
          <p:cNvPr id="87" name="CasellaDiTesto 86"/>
          <p:cNvSpPr txBox="1"/>
          <p:nvPr/>
        </p:nvSpPr>
        <p:spPr>
          <a:xfrm>
            <a:off x="97797" y="5327452"/>
            <a:ext cx="25254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l-GR" altLang="it-IT" b="1" dirty="0">
                <a:solidFill>
                  <a:srgbClr val="FF0000"/>
                </a:solidFill>
              </a:rPr>
              <a:t>β</a:t>
            </a:r>
            <a:r>
              <a:rPr lang="it-IT" altLang="it-IT" b="1" dirty="0">
                <a:solidFill>
                  <a:srgbClr val="FF0000"/>
                </a:solidFill>
              </a:rPr>
              <a:t> (T2) =  </a:t>
            </a:r>
            <a:r>
              <a:rPr lang="el-GR" altLang="it-IT" b="1" dirty="0">
                <a:solidFill>
                  <a:srgbClr val="FF0000"/>
                </a:solidFill>
              </a:rPr>
              <a:t>α</a:t>
            </a:r>
            <a:r>
              <a:rPr lang="it-IT" altLang="it-IT" b="1" dirty="0">
                <a:solidFill>
                  <a:srgbClr val="FF0000"/>
                </a:solidFill>
              </a:rPr>
              <a:t> (T1) = I (T0)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338025" y="66254"/>
            <a:ext cx="29683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2400" b="1" i="1" dirty="0">
                <a:solidFill>
                  <a:srgbClr val="FF0000"/>
                </a:solidFill>
              </a:rPr>
              <a:t>I registri a traslazione permettono di rappresentare il tempo nello spazio</a:t>
            </a:r>
          </a:p>
          <a:p>
            <a:r>
              <a:rPr lang="it-IT" sz="4400" b="1" i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it-IT" sz="4400" b="1" i="1" dirty="0">
              <a:solidFill>
                <a:srgbClr val="FF0000"/>
              </a:solidFill>
            </a:endParaRPr>
          </a:p>
          <a:p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137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olo 1"/>
          <p:cNvSpPr>
            <a:spLocks noGrp="1"/>
          </p:cNvSpPr>
          <p:nvPr>
            <p:ph type="title"/>
          </p:nvPr>
        </p:nvSpPr>
        <p:spPr>
          <a:xfrm>
            <a:off x="120779" y="159198"/>
            <a:ext cx="11418078" cy="488643"/>
          </a:xfrm>
        </p:spPr>
        <p:txBody>
          <a:bodyPr>
            <a:normAutofit/>
          </a:bodyPr>
          <a:lstStyle/>
          <a:p>
            <a:r>
              <a:rPr lang="it-IT" altLang="it-IT" sz="2800" b="1" dirty="0">
                <a:solidFill>
                  <a:srgbClr val="0000CC"/>
                </a:solidFill>
              </a:rPr>
              <a:t>Riconoscitore di sequenze realizzato con FF-D in cascata – es.: sequenza </a:t>
            </a:r>
            <a:r>
              <a:rPr lang="it-IT" altLang="it-IT" sz="2800" b="1" dirty="0">
                <a:solidFill>
                  <a:srgbClr val="FF0000"/>
                </a:solidFill>
              </a:rPr>
              <a:t>0110</a:t>
            </a:r>
            <a:endParaRPr lang="it-IT" altLang="it-IT" sz="2800" dirty="0">
              <a:solidFill>
                <a:srgbClr val="FF0000"/>
              </a:solidFill>
            </a:endParaRPr>
          </a:p>
        </p:txBody>
      </p:sp>
      <p:grpSp>
        <p:nvGrpSpPr>
          <p:cNvPr id="64515" name="Group 2086"/>
          <p:cNvGrpSpPr>
            <a:grpSpLocks/>
          </p:cNvGrpSpPr>
          <p:nvPr/>
        </p:nvGrpSpPr>
        <p:grpSpPr bwMode="auto">
          <a:xfrm>
            <a:off x="1118101" y="2705996"/>
            <a:ext cx="9215863" cy="3538538"/>
            <a:chOff x="599" y="3276"/>
            <a:chExt cx="2664" cy="2229"/>
          </a:xfrm>
        </p:grpSpPr>
        <p:sp>
          <p:nvSpPr>
            <p:cNvPr id="64573" name="Line 2087"/>
            <p:cNvSpPr>
              <a:spLocks noChangeShapeType="1"/>
            </p:cNvSpPr>
            <p:nvPr/>
          </p:nvSpPr>
          <p:spPr bwMode="auto">
            <a:xfrm flipH="1" flipV="1">
              <a:off x="626" y="3601"/>
              <a:ext cx="0" cy="190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574" name="Line 2088"/>
            <p:cNvSpPr>
              <a:spLocks noChangeShapeType="1"/>
            </p:cNvSpPr>
            <p:nvPr/>
          </p:nvSpPr>
          <p:spPr bwMode="auto">
            <a:xfrm flipV="1">
              <a:off x="960" y="3601"/>
              <a:ext cx="0" cy="19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575" name="Line 2089"/>
            <p:cNvSpPr>
              <a:spLocks noChangeShapeType="1"/>
            </p:cNvSpPr>
            <p:nvPr/>
          </p:nvSpPr>
          <p:spPr bwMode="auto">
            <a:xfrm flipV="1">
              <a:off x="1293" y="3601"/>
              <a:ext cx="1" cy="189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576" name="Line 2090"/>
            <p:cNvSpPr>
              <a:spLocks noChangeShapeType="1"/>
            </p:cNvSpPr>
            <p:nvPr/>
          </p:nvSpPr>
          <p:spPr bwMode="auto">
            <a:xfrm flipV="1">
              <a:off x="1628" y="3601"/>
              <a:ext cx="0" cy="189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577" name="Text Box 2094"/>
            <p:cNvSpPr txBox="1">
              <a:spLocks noChangeArrowheads="1"/>
            </p:cNvSpPr>
            <p:nvPr/>
          </p:nvSpPr>
          <p:spPr bwMode="auto">
            <a:xfrm>
              <a:off x="599" y="3276"/>
              <a:ext cx="8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0</a:t>
              </a:r>
              <a:endParaRPr lang="en-GB" altLang="it-IT"/>
            </a:p>
          </p:txBody>
        </p:sp>
        <p:sp>
          <p:nvSpPr>
            <p:cNvPr id="64578" name="Text Box 2095"/>
            <p:cNvSpPr txBox="1">
              <a:spLocks noChangeArrowheads="1"/>
            </p:cNvSpPr>
            <p:nvPr/>
          </p:nvSpPr>
          <p:spPr bwMode="auto">
            <a:xfrm>
              <a:off x="953" y="3276"/>
              <a:ext cx="8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1</a:t>
              </a:r>
              <a:endParaRPr lang="en-GB" altLang="it-IT"/>
            </a:p>
          </p:txBody>
        </p:sp>
        <p:sp>
          <p:nvSpPr>
            <p:cNvPr id="64579" name="Text Box 2096"/>
            <p:cNvSpPr txBox="1">
              <a:spLocks noChangeArrowheads="1"/>
            </p:cNvSpPr>
            <p:nvPr/>
          </p:nvSpPr>
          <p:spPr bwMode="auto">
            <a:xfrm>
              <a:off x="1293" y="3276"/>
              <a:ext cx="8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2</a:t>
              </a:r>
              <a:endParaRPr lang="en-GB" altLang="it-IT"/>
            </a:p>
          </p:txBody>
        </p:sp>
        <p:sp>
          <p:nvSpPr>
            <p:cNvPr id="64580" name="Text Box 2097"/>
            <p:cNvSpPr txBox="1">
              <a:spLocks noChangeArrowheads="1"/>
            </p:cNvSpPr>
            <p:nvPr/>
          </p:nvSpPr>
          <p:spPr bwMode="auto">
            <a:xfrm>
              <a:off x="1579" y="3276"/>
              <a:ext cx="8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3</a:t>
              </a:r>
              <a:endParaRPr lang="en-GB" altLang="it-IT"/>
            </a:p>
          </p:txBody>
        </p:sp>
        <p:sp>
          <p:nvSpPr>
            <p:cNvPr id="64581" name="Text Box 2098"/>
            <p:cNvSpPr txBox="1">
              <a:spLocks noChangeArrowheads="1"/>
            </p:cNvSpPr>
            <p:nvPr/>
          </p:nvSpPr>
          <p:spPr bwMode="auto">
            <a:xfrm>
              <a:off x="2249" y="3276"/>
              <a:ext cx="8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5</a:t>
              </a:r>
              <a:endParaRPr lang="en-GB" altLang="it-IT"/>
            </a:p>
          </p:txBody>
        </p:sp>
        <p:sp>
          <p:nvSpPr>
            <p:cNvPr id="64582" name="Text Box 2099"/>
            <p:cNvSpPr txBox="1">
              <a:spLocks noChangeArrowheads="1"/>
            </p:cNvSpPr>
            <p:nvPr/>
          </p:nvSpPr>
          <p:spPr bwMode="auto">
            <a:xfrm>
              <a:off x="2589" y="3276"/>
              <a:ext cx="8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6</a:t>
              </a:r>
              <a:endParaRPr lang="en-GB" altLang="it-IT"/>
            </a:p>
          </p:txBody>
        </p:sp>
        <p:sp>
          <p:nvSpPr>
            <p:cNvPr id="64583" name="Line 2100"/>
            <p:cNvSpPr>
              <a:spLocks noChangeShapeType="1"/>
            </p:cNvSpPr>
            <p:nvPr/>
          </p:nvSpPr>
          <p:spPr bwMode="auto">
            <a:xfrm flipV="1">
              <a:off x="2944" y="3601"/>
              <a:ext cx="0" cy="18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584" name="Text Box 2101"/>
            <p:cNvSpPr txBox="1">
              <a:spLocks noChangeArrowheads="1"/>
            </p:cNvSpPr>
            <p:nvPr/>
          </p:nvSpPr>
          <p:spPr bwMode="auto">
            <a:xfrm>
              <a:off x="742" y="3670"/>
              <a:ext cx="121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0</a:t>
              </a:r>
              <a:endParaRPr lang="en-GB" altLang="it-IT"/>
            </a:p>
          </p:txBody>
        </p:sp>
        <p:sp>
          <p:nvSpPr>
            <p:cNvPr id="64585" name="Text Box 2102"/>
            <p:cNvSpPr txBox="1">
              <a:spLocks noChangeArrowheads="1"/>
            </p:cNvSpPr>
            <p:nvPr/>
          </p:nvSpPr>
          <p:spPr bwMode="auto">
            <a:xfrm>
              <a:off x="1042" y="3670"/>
              <a:ext cx="121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1</a:t>
              </a:r>
              <a:endParaRPr lang="en-GB" altLang="it-IT"/>
            </a:p>
          </p:txBody>
        </p:sp>
        <p:sp>
          <p:nvSpPr>
            <p:cNvPr id="64586" name="Text Box 2103"/>
            <p:cNvSpPr txBox="1">
              <a:spLocks noChangeArrowheads="1"/>
            </p:cNvSpPr>
            <p:nvPr/>
          </p:nvSpPr>
          <p:spPr bwMode="auto">
            <a:xfrm>
              <a:off x="1408" y="3670"/>
              <a:ext cx="121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2</a:t>
              </a:r>
              <a:endParaRPr lang="en-GB" altLang="it-IT"/>
            </a:p>
          </p:txBody>
        </p:sp>
        <p:sp>
          <p:nvSpPr>
            <p:cNvPr id="64587" name="Text Box 2104"/>
            <p:cNvSpPr txBox="1">
              <a:spLocks noChangeArrowheads="1"/>
            </p:cNvSpPr>
            <p:nvPr/>
          </p:nvSpPr>
          <p:spPr bwMode="auto">
            <a:xfrm>
              <a:off x="1708" y="3670"/>
              <a:ext cx="121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3</a:t>
              </a:r>
              <a:endParaRPr lang="en-GB" altLang="it-IT"/>
            </a:p>
          </p:txBody>
        </p:sp>
        <p:sp>
          <p:nvSpPr>
            <p:cNvPr id="64588" name="Text Box 2105"/>
            <p:cNvSpPr txBox="1">
              <a:spLocks noChangeArrowheads="1"/>
            </p:cNvSpPr>
            <p:nvPr/>
          </p:nvSpPr>
          <p:spPr bwMode="auto">
            <a:xfrm>
              <a:off x="2040" y="3670"/>
              <a:ext cx="121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4</a:t>
              </a:r>
              <a:endParaRPr lang="en-GB" altLang="it-IT"/>
            </a:p>
          </p:txBody>
        </p:sp>
        <p:sp>
          <p:nvSpPr>
            <p:cNvPr id="64589" name="Text Box 2106"/>
            <p:cNvSpPr txBox="1">
              <a:spLocks noChangeArrowheads="1"/>
            </p:cNvSpPr>
            <p:nvPr/>
          </p:nvSpPr>
          <p:spPr bwMode="auto">
            <a:xfrm>
              <a:off x="2370" y="3670"/>
              <a:ext cx="121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5</a:t>
              </a:r>
              <a:endParaRPr lang="en-GB" altLang="it-IT"/>
            </a:p>
          </p:txBody>
        </p:sp>
        <p:sp>
          <p:nvSpPr>
            <p:cNvPr id="64590" name="Text Box 2107"/>
            <p:cNvSpPr txBox="1">
              <a:spLocks noChangeArrowheads="1"/>
            </p:cNvSpPr>
            <p:nvPr/>
          </p:nvSpPr>
          <p:spPr bwMode="auto">
            <a:xfrm>
              <a:off x="2688" y="3682"/>
              <a:ext cx="121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 dirty="0"/>
                <a:t>T</a:t>
              </a:r>
              <a:r>
                <a:rPr lang="en-GB" altLang="it-IT" baseline="-10000" dirty="0"/>
                <a:t>6</a:t>
              </a:r>
              <a:endParaRPr lang="en-GB" altLang="it-IT" dirty="0"/>
            </a:p>
          </p:txBody>
        </p:sp>
        <p:sp>
          <p:nvSpPr>
            <p:cNvPr id="64591" name="Text Box 2098"/>
            <p:cNvSpPr txBox="1">
              <a:spLocks noChangeArrowheads="1"/>
            </p:cNvSpPr>
            <p:nvPr/>
          </p:nvSpPr>
          <p:spPr bwMode="auto">
            <a:xfrm>
              <a:off x="1895" y="3276"/>
              <a:ext cx="8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/>
                <a:t>t</a:t>
              </a:r>
              <a:r>
                <a:rPr lang="en-GB" altLang="it-IT" baseline="-10000"/>
                <a:t>4</a:t>
              </a:r>
              <a:endParaRPr lang="en-GB" altLang="it-IT"/>
            </a:p>
          </p:txBody>
        </p:sp>
        <p:sp>
          <p:nvSpPr>
            <p:cNvPr id="64592" name="Text Box 2099"/>
            <p:cNvSpPr txBox="1">
              <a:spLocks noChangeArrowheads="1"/>
            </p:cNvSpPr>
            <p:nvPr/>
          </p:nvSpPr>
          <p:spPr bwMode="auto">
            <a:xfrm>
              <a:off x="2877" y="3276"/>
              <a:ext cx="8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 dirty="0"/>
                <a:t>t</a:t>
              </a:r>
              <a:r>
                <a:rPr lang="en-GB" altLang="it-IT" baseline="-10000" dirty="0"/>
                <a:t>7</a:t>
              </a:r>
              <a:endParaRPr lang="en-GB" altLang="it-IT" dirty="0"/>
            </a:p>
          </p:txBody>
        </p:sp>
        <p:sp>
          <p:nvSpPr>
            <p:cNvPr id="64593" name="Line 2090"/>
            <p:cNvSpPr>
              <a:spLocks noChangeShapeType="1"/>
            </p:cNvSpPr>
            <p:nvPr/>
          </p:nvSpPr>
          <p:spPr bwMode="auto">
            <a:xfrm flipV="1">
              <a:off x="1958" y="3600"/>
              <a:ext cx="0" cy="18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594" name="Line 2090"/>
            <p:cNvSpPr>
              <a:spLocks noChangeShapeType="1"/>
            </p:cNvSpPr>
            <p:nvPr/>
          </p:nvSpPr>
          <p:spPr bwMode="auto">
            <a:xfrm flipH="1" flipV="1">
              <a:off x="2305" y="3620"/>
              <a:ext cx="4" cy="18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595" name="Line 2090"/>
            <p:cNvSpPr>
              <a:spLocks noChangeShapeType="1"/>
            </p:cNvSpPr>
            <p:nvPr/>
          </p:nvSpPr>
          <p:spPr bwMode="auto">
            <a:xfrm flipH="1" flipV="1">
              <a:off x="2635" y="3629"/>
              <a:ext cx="0" cy="186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5" name="Line 2100"/>
            <p:cNvSpPr>
              <a:spLocks noChangeShapeType="1"/>
            </p:cNvSpPr>
            <p:nvPr/>
          </p:nvSpPr>
          <p:spPr bwMode="auto">
            <a:xfrm flipV="1">
              <a:off x="3263" y="3602"/>
              <a:ext cx="0" cy="189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9" name="Text Box 2107"/>
            <p:cNvSpPr txBox="1">
              <a:spLocks noChangeArrowheads="1"/>
            </p:cNvSpPr>
            <p:nvPr/>
          </p:nvSpPr>
          <p:spPr bwMode="auto">
            <a:xfrm>
              <a:off x="3053" y="3664"/>
              <a:ext cx="12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0800" rIns="18000" bIns="1080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it-IT" dirty="0"/>
                <a:t>T</a:t>
              </a:r>
              <a:r>
                <a:rPr lang="en-GB" altLang="it-IT" baseline="-10000" dirty="0"/>
                <a:t>7</a:t>
              </a:r>
              <a:endParaRPr lang="en-GB" altLang="it-IT" dirty="0"/>
            </a:p>
          </p:txBody>
        </p:sp>
      </p:grpSp>
      <p:cxnSp>
        <p:nvCxnSpPr>
          <p:cNvPr id="89" name="Connettore 4 88"/>
          <p:cNvCxnSpPr>
            <a:cxnSpLocks noChangeShapeType="1"/>
          </p:cNvCxnSpPr>
          <p:nvPr/>
        </p:nvCxnSpPr>
        <p:spPr bwMode="auto">
          <a:xfrm flipV="1">
            <a:off x="1065715" y="3930397"/>
            <a:ext cx="3840290" cy="423071"/>
          </a:xfrm>
          <a:prstGeom prst="bentConnector3">
            <a:avLst>
              <a:gd name="adj1" fmla="val 64763"/>
            </a:avLst>
          </a:prstGeom>
          <a:noFill/>
          <a:ln w="28575" algn="ctr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Connettore 4 94"/>
          <p:cNvCxnSpPr>
            <a:cxnSpLocks noChangeShapeType="1"/>
          </p:cNvCxnSpPr>
          <p:nvPr/>
        </p:nvCxnSpPr>
        <p:spPr bwMode="auto">
          <a:xfrm flipV="1">
            <a:off x="1002215" y="4455066"/>
            <a:ext cx="5389815" cy="338138"/>
          </a:xfrm>
          <a:prstGeom prst="bentConnector3">
            <a:avLst>
              <a:gd name="adj1" fmla="val 69001"/>
            </a:avLst>
          </a:prstGeom>
          <a:noFill/>
          <a:ln w="28575" algn="ctr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Connettore 4 96"/>
          <p:cNvCxnSpPr>
            <a:cxnSpLocks noChangeShapeType="1"/>
          </p:cNvCxnSpPr>
          <p:nvPr/>
        </p:nvCxnSpPr>
        <p:spPr bwMode="auto">
          <a:xfrm flipV="1">
            <a:off x="970464" y="4949427"/>
            <a:ext cx="5861942" cy="338633"/>
          </a:xfrm>
          <a:prstGeom prst="bentConnector3">
            <a:avLst>
              <a:gd name="adj1" fmla="val 83694"/>
            </a:avLst>
          </a:prstGeom>
          <a:noFill/>
          <a:ln w="28575" algn="ctr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Connettore 4 101"/>
          <p:cNvCxnSpPr>
            <a:cxnSpLocks noChangeShapeType="1"/>
          </p:cNvCxnSpPr>
          <p:nvPr/>
        </p:nvCxnSpPr>
        <p:spPr bwMode="auto">
          <a:xfrm flipV="1">
            <a:off x="1118101" y="5381571"/>
            <a:ext cx="7332013" cy="341908"/>
          </a:xfrm>
          <a:prstGeom prst="bentConnector3">
            <a:avLst>
              <a:gd name="adj1" fmla="val 81698"/>
            </a:avLst>
          </a:prstGeom>
          <a:noFill/>
          <a:ln w="28575" algn="ctr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20" name="CasellaDiTesto 108"/>
          <p:cNvSpPr txBox="1">
            <a:spLocks noChangeArrowheads="1"/>
          </p:cNvSpPr>
          <p:nvPr/>
        </p:nvSpPr>
        <p:spPr bwMode="auto">
          <a:xfrm>
            <a:off x="683126" y="3918492"/>
            <a:ext cx="28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I</a:t>
            </a:r>
          </a:p>
        </p:txBody>
      </p:sp>
      <p:sp>
        <p:nvSpPr>
          <p:cNvPr id="64521" name="CasellaDiTesto 110"/>
          <p:cNvSpPr txBox="1">
            <a:spLocks noChangeArrowheads="1"/>
          </p:cNvSpPr>
          <p:nvPr/>
        </p:nvSpPr>
        <p:spPr bwMode="auto">
          <a:xfrm>
            <a:off x="683127" y="4388392"/>
            <a:ext cx="346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it-IT" sz="2400" dirty="0"/>
              <a:t>α</a:t>
            </a:r>
            <a:endParaRPr lang="it-IT" altLang="it-IT" sz="2400" dirty="0"/>
          </a:p>
        </p:txBody>
      </p:sp>
      <p:sp>
        <p:nvSpPr>
          <p:cNvPr id="64522" name="CasellaDiTesto 111"/>
          <p:cNvSpPr txBox="1">
            <a:spLocks noChangeArrowheads="1"/>
          </p:cNvSpPr>
          <p:nvPr/>
        </p:nvSpPr>
        <p:spPr bwMode="auto">
          <a:xfrm>
            <a:off x="683127" y="4850354"/>
            <a:ext cx="341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it-IT" sz="2400" dirty="0"/>
              <a:t>β</a:t>
            </a:r>
            <a:endParaRPr lang="it-IT" altLang="it-IT" sz="2400" dirty="0"/>
          </a:p>
        </p:txBody>
      </p:sp>
      <p:sp>
        <p:nvSpPr>
          <p:cNvPr id="64523" name="CasellaDiTesto 112"/>
          <p:cNvSpPr txBox="1">
            <a:spLocks noChangeArrowheads="1"/>
          </p:cNvSpPr>
          <p:nvPr/>
        </p:nvSpPr>
        <p:spPr bwMode="auto">
          <a:xfrm>
            <a:off x="683127" y="5283742"/>
            <a:ext cx="32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it-IT" sz="2400" dirty="0"/>
              <a:t>γ</a:t>
            </a:r>
            <a:endParaRPr lang="it-IT" altLang="it-IT" sz="2400" dirty="0"/>
          </a:p>
        </p:txBody>
      </p:sp>
      <p:cxnSp>
        <p:nvCxnSpPr>
          <p:cNvPr id="114" name="Connettore 4 113"/>
          <p:cNvCxnSpPr>
            <a:cxnSpLocks noChangeShapeType="1"/>
          </p:cNvCxnSpPr>
          <p:nvPr/>
        </p:nvCxnSpPr>
        <p:spPr bwMode="auto">
          <a:xfrm flipV="1">
            <a:off x="1151816" y="5851202"/>
            <a:ext cx="5574626" cy="318219"/>
          </a:xfrm>
          <a:prstGeom prst="bentConnector3">
            <a:avLst>
              <a:gd name="adj1" fmla="val 85476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25" name="CasellaDiTesto 119"/>
          <p:cNvSpPr txBox="1">
            <a:spLocks noChangeArrowheads="1"/>
          </p:cNvSpPr>
          <p:nvPr/>
        </p:nvSpPr>
        <p:spPr bwMode="auto">
          <a:xfrm>
            <a:off x="120779" y="6244534"/>
            <a:ext cx="39722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it-IT" altLang="it-IT" sz="2400" dirty="0">
                <a:solidFill>
                  <a:srgbClr val="FF0000"/>
                </a:solidFill>
              </a:rPr>
              <a:t>Z = I’. </a:t>
            </a:r>
            <a:r>
              <a:rPr lang="el-GR" altLang="it-IT" sz="2400" dirty="0">
                <a:solidFill>
                  <a:srgbClr val="FF0000"/>
                </a:solidFill>
              </a:rPr>
              <a:t>α</a:t>
            </a:r>
            <a:r>
              <a:rPr lang="it-IT" altLang="it-IT" sz="2400" dirty="0">
                <a:solidFill>
                  <a:srgbClr val="FF0000"/>
                </a:solidFill>
              </a:rPr>
              <a:t>. </a:t>
            </a:r>
            <a:r>
              <a:rPr lang="el-GR" altLang="it-IT" sz="2400" dirty="0">
                <a:solidFill>
                  <a:srgbClr val="FF0000"/>
                </a:solidFill>
              </a:rPr>
              <a:t>β</a:t>
            </a:r>
            <a:r>
              <a:rPr lang="it-IT" altLang="it-IT" sz="2400" dirty="0">
                <a:solidFill>
                  <a:srgbClr val="FF0000"/>
                </a:solidFill>
              </a:rPr>
              <a:t> .</a:t>
            </a:r>
            <a:r>
              <a:rPr lang="el-GR" altLang="it-IT" sz="2400" dirty="0">
                <a:solidFill>
                  <a:srgbClr val="FF0000"/>
                </a:solidFill>
              </a:rPr>
              <a:t> γ</a:t>
            </a:r>
            <a:r>
              <a:rPr lang="it-IT" altLang="it-IT" sz="2400" dirty="0">
                <a:solidFill>
                  <a:srgbClr val="FF0000"/>
                </a:solidFill>
              </a:rPr>
              <a:t>’     (</a:t>
            </a:r>
            <a:r>
              <a:rPr lang="it-IT" altLang="it-IT" sz="2400" dirty="0" err="1">
                <a:solidFill>
                  <a:srgbClr val="FF0000"/>
                </a:solidFill>
              </a:rPr>
              <a:t>Mealy</a:t>
            </a:r>
            <a:r>
              <a:rPr lang="it-IT" altLang="it-IT" sz="2400" dirty="0">
                <a:solidFill>
                  <a:srgbClr val="FF0000"/>
                </a:solidFill>
              </a:rPr>
              <a:t>!) </a:t>
            </a:r>
          </a:p>
        </p:txBody>
      </p:sp>
      <p:grpSp>
        <p:nvGrpSpPr>
          <p:cNvPr id="64532" name="Group 35"/>
          <p:cNvGrpSpPr>
            <a:grpSpLocks/>
          </p:cNvGrpSpPr>
          <p:nvPr/>
        </p:nvGrpSpPr>
        <p:grpSpPr bwMode="auto">
          <a:xfrm>
            <a:off x="891662" y="1347221"/>
            <a:ext cx="2545691" cy="830288"/>
            <a:chOff x="3068" y="3312"/>
            <a:chExt cx="1984" cy="523"/>
          </a:xfrm>
        </p:grpSpPr>
        <p:sp>
          <p:nvSpPr>
            <p:cNvPr id="64569" name="Text Box 36"/>
            <p:cNvSpPr txBox="1">
              <a:spLocks noChangeArrowheads="1"/>
            </p:cNvSpPr>
            <p:nvPr/>
          </p:nvSpPr>
          <p:spPr bwMode="auto">
            <a:xfrm>
              <a:off x="4368" y="3312"/>
              <a:ext cx="684" cy="523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D   Q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     /Q</a:t>
              </a:r>
            </a:p>
          </p:txBody>
        </p:sp>
        <p:sp>
          <p:nvSpPr>
            <p:cNvPr id="51" name="Line 37"/>
            <p:cNvSpPr>
              <a:spLocks noChangeShapeType="1"/>
            </p:cNvSpPr>
            <p:nvPr/>
          </p:nvSpPr>
          <p:spPr bwMode="auto">
            <a:xfrm flipH="1">
              <a:off x="3068" y="3456"/>
              <a:ext cx="1310" cy="1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it-IT">
                <a:latin typeface="Times New Roman" pitchFamily="16" charset="0"/>
                <a:cs typeface="Arial" charset="0"/>
              </a:endParaRPr>
            </a:p>
          </p:txBody>
        </p:sp>
        <p:sp>
          <p:nvSpPr>
            <p:cNvPr id="64571" name="Line 38"/>
            <p:cNvSpPr>
              <a:spLocks noChangeShapeType="1"/>
            </p:cNvSpPr>
            <p:nvPr/>
          </p:nvSpPr>
          <p:spPr bwMode="auto">
            <a:xfrm flipH="1">
              <a:off x="4186" y="3666"/>
              <a:ext cx="20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572" name="AutoShape 40"/>
            <p:cNvSpPr>
              <a:spLocks noChangeArrowheads="1"/>
            </p:cNvSpPr>
            <p:nvPr/>
          </p:nvSpPr>
          <p:spPr bwMode="auto">
            <a:xfrm rot="5400000">
              <a:off x="4410" y="3585"/>
              <a:ext cx="108" cy="19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64533" name="Group 35"/>
          <p:cNvGrpSpPr>
            <a:grpSpLocks/>
          </p:cNvGrpSpPr>
          <p:nvPr/>
        </p:nvGrpSpPr>
        <p:grpSpPr bwMode="auto">
          <a:xfrm>
            <a:off x="3424389" y="1347221"/>
            <a:ext cx="1357531" cy="830288"/>
            <a:chOff x="3994" y="3312"/>
            <a:chExt cx="1058" cy="523"/>
          </a:xfrm>
        </p:grpSpPr>
        <p:sp>
          <p:nvSpPr>
            <p:cNvPr id="64565" name="Text Box 36"/>
            <p:cNvSpPr txBox="1">
              <a:spLocks noChangeArrowheads="1"/>
            </p:cNvSpPr>
            <p:nvPr/>
          </p:nvSpPr>
          <p:spPr bwMode="auto">
            <a:xfrm>
              <a:off x="4368" y="3312"/>
              <a:ext cx="684" cy="523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D   Q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     /Q</a:t>
              </a:r>
            </a:p>
          </p:txBody>
        </p:sp>
        <p:sp>
          <p:nvSpPr>
            <p:cNvPr id="58" name="Line 37"/>
            <p:cNvSpPr>
              <a:spLocks noChangeShapeType="1"/>
            </p:cNvSpPr>
            <p:nvPr/>
          </p:nvSpPr>
          <p:spPr bwMode="auto">
            <a:xfrm flipH="1">
              <a:off x="3994" y="3456"/>
              <a:ext cx="384" cy="0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it-IT">
                <a:latin typeface="Times New Roman" pitchFamily="16" charset="0"/>
                <a:cs typeface="Arial" charset="0"/>
              </a:endParaRPr>
            </a:p>
          </p:txBody>
        </p:sp>
        <p:sp>
          <p:nvSpPr>
            <p:cNvPr id="64567" name="Line 38"/>
            <p:cNvSpPr>
              <a:spLocks noChangeShapeType="1"/>
            </p:cNvSpPr>
            <p:nvPr/>
          </p:nvSpPr>
          <p:spPr bwMode="auto">
            <a:xfrm flipH="1">
              <a:off x="4195" y="3666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568" name="AutoShape 40"/>
            <p:cNvSpPr>
              <a:spLocks noChangeArrowheads="1"/>
            </p:cNvSpPr>
            <p:nvPr/>
          </p:nvSpPr>
          <p:spPr bwMode="auto">
            <a:xfrm rot="5400000">
              <a:off x="4410" y="3585"/>
              <a:ext cx="108" cy="19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64534" name="Group 35"/>
          <p:cNvGrpSpPr>
            <a:grpSpLocks/>
          </p:cNvGrpSpPr>
          <p:nvPr/>
        </p:nvGrpSpPr>
        <p:grpSpPr bwMode="auto">
          <a:xfrm>
            <a:off x="4807132" y="1347221"/>
            <a:ext cx="1357531" cy="830288"/>
            <a:chOff x="3994" y="3312"/>
            <a:chExt cx="1058" cy="523"/>
          </a:xfrm>
        </p:grpSpPr>
        <p:sp>
          <p:nvSpPr>
            <p:cNvPr id="64561" name="Text Box 36"/>
            <p:cNvSpPr txBox="1">
              <a:spLocks noChangeArrowheads="1"/>
            </p:cNvSpPr>
            <p:nvPr/>
          </p:nvSpPr>
          <p:spPr bwMode="auto">
            <a:xfrm>
              <a:off x="4368" y="3312"/>
              <a:ext cx="684" cy="523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D   Q</a:t>
              </a:r>
            </a:p>
            <a:p>
              <a:pPr algn="just"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     /Q</a:t>
              </a:r>
            </a:p>
          </p:txBody>
        </p:sp>
        <p:sp>
          <p:nvSpPr>
            <p:cNvPr id="63" name="Line 37"/>
            <p:cNvSpPr>
              <a:spLocks noChangeShapeType="1"/>
            </p:cNvSpPr>
            <p:nvPr/>
          </p:nvSpPr>
          <p:spPr bwMode="auto">
            <a:xfrm flipH="1">
              <a:off x="3994" y="3456"/>
              <a:ext cx="384" cy="0"/>
            </a:xfrm>
            <a:prstGeom prst="line">
              <a:avLst/>
            </a:prstGeom>
            <a:noFill/>
            <a:ln w="2857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it-IT">
                <a:latin typeface="Times New Roman" pitchFamily="16" charset="0"/>
                <a:cs typeface="Arial" charset="0"/>
              </a:endParaRPr>
            </a:p>
          </p:txBody>
        </p:sp>
        <p:sp>
          <p:nvSpPr>
            <p:cNvPr id="64563" name="Line 38"/>
            <p:cNvSpPr>
              <a:spLocks noChangeShapeType="1"/>
            </p:cNvSpPr>
            <p:nvPr/>
          </p:nvSpPr>
          <p:spPr bwMode="auto">
            <a:xfrm flipH="1">
              <a:off x="4195" y="3666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4564" name="AutoShape 40"/>
            <p:cNvSpPr>
              <a:spLocks noChangeArrowheads="1"/>
            </p:cNvSpPr>
            <p:nvPr/>
          </p:nvSpPr>
          <p:spPr bwMode="auto">
            <a:xfrm rot="5400000">
              <a:off x="4410" y="3585"/>
              <a:ext cx="108" cy="19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sp>
        <p:nvSpPr>
          <p:cNvPr id="69" name="Line 37"/>
          <p:cNvSpPr>
            <a:spLocks noChangeShapeType="1"/>
          </p:cNvSpPr>
          <p:nvPr/>
        </p:nvSpPr>
        <p:spPr bwMode="auto">
          <a:xfrm flipH="1">
            <a:off x="6164009" y="-3907287"/>
            <a:ext cx="496564" cy="0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Times New Roman" pitchFamily="16" charset="0"/>
              <a:cs typeface="Arial" charset="0"/>
            </a:endParaRPr>
          </a:p>
        </p:txBody>
      </p:sp>
      <p:cxnSp>
        <p:nvCxnSpPr>
          <p:cNvPr id="64537" name="Connettore 1 78"/>
          <p:cNvCxnSpPr>
            <a:cxnSpLocks noChangeShapeType="1"/>
          </p:cNvCxnSpPr>
          <p:nvPr/>
        </p:nvCxnSpPr>
        <p:spPr bwMode="auto">
          <a:xfrm flipV="1">
            <a:off x="1744132" y="2503375"/>
            <a:ext cx="3352313" cy="4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38" name="CasellaDiTesto 79"/>
          <p:cNvSpPr txBox="1">
            <a:spLocks noChangeArrowheads="1"/>
          </p:cNvSpPr>
          <p:nvPr/>
        </p:nvSpPr>
        <p:spPr bwMode="auto">
          <a:xfrm>
            <a:off x="499742" y="1108932"/>
            <a:ext cx="287242" cy="46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/>
              <a:t>I</a:t>
            </a:r>
          </a:p>
        </p:txBody>
      </p:sp>
      <p:sp>
        <p:nvSpPr>
          <p:cNvPr id="64539" name="CasellaDiTesto 80"/>
          <p:cNvSpPr txBox="1">
            <a:spLocks noChangeArrowheads="1"/>
          </p:cNvSpPr>
          <p:nvPr/>
        </p:nvSpPr>
        <p:spPr bwMode="auto">
          <a:xfrm>
            <a:off x="1672903" y="2049766"/>
            <a:ext cx="612634" cy="46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CK</a:t>
            </a:r>
          </a:p>
        </p:txBody>
      </p:sp>
      <p:cxnSp>
        <p:nvCxnSpPr>
          <p:cNvPr id="64542" name="Connettore 1 84"/>
          <p:cNvCxnSpPr>
            <a:cxnSpLocks noChangeShapeType="1"/>
          </p:cNvCxnSpPr>
          <p:nvPr/>
        </p:nvCxnSpPr>
        <p:spPr bwMode="auto">
          <a:xfrm>
            <a:off x="5096445" y="1909213"/>
            <a:ext cx="0" cy="594164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43" name="Connettore 1 85"/>
          <p:cNvCxnSpPr>
            <a:cxnSpLocks noChangeShapeType="1"/>
          </p:cNvCxnSpPr>
          <p:nvPr/>
        </p:nvCxnSpPr>
        <p:spPr bwMode="auto">
          <a:xfrm>
            <a:off x="3665554" y="1909212"/>
            <a:ext cx="0" cy="594164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44" name="Connettore 1 86"/>
          <p:cNvCxnSpPr>
            <a:cxnSpLocks noChangeShapeType="1"/>
          </p:cNvCxnSpPr>
          <p:nvPr/>
        </p:nvCxnSpPr>
        <p:spPr bwMode="auto">
          <a:xfrm>
            <a:off x="2328388" y="1909211"/>
            <a:ext cx="0" cy="594164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45" name="CasellaDiTesto 115"/>
          <p:cNvSpPr txBox="1">
            <a:spLocks noChangeArrowheads="1"/>
          </p:cNvSpPr>
          <p:nvPr/>
        </p:nvSpPr>
        <p:spPr bwMode="auto">
          <a:xfrm>
            <a:off x="4807132" y="1135832"/>
            <a:ext cx="341741" cy="46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it-IT" sz="2400"/>
              <a:t>β</a:t>
            </a:r>
            <a:endParaRPr lang="it-IT" altLang="it-IT" sz="2400"/>
          </a:p>
        </p:txBody>
      </p:sp>
      <p:sp>
        <p:nvSpPr>
          <p:cNvPr id="64546" name="CasellaDiTesto 116"/>
          <p:cNvSpPr txBox="1">
            <a:spLocks noChangeArrowheads="1"/>
          </p:cNvSpPr>
          <p:nvPr/>
        </p:nvSpPr>
        <p:spPr bwMode="auto">
          <a:xfrm>
            <a:off x="3492279" y="1109684"/>
            <a:ext cx="346551" cy="46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it-IT" sz="2400"/>
              <a:t>α</a:t>
            </a:r>
            <a:endParaRPr lang="it-IT" altLang="it-IT" sz="2400"/>
          </a:p>
        </p:txBody>
      </p:sp>
      <p:sp>
        <p:nvSpPr>
          <p:cNvPr id="64548" name="CasellaDiTesto 118"/>
          <p:cNvSpPr txBox="1">
            <a:spLocks noChangeArrowheads="1"/>
          </p:cNvSpPr>
          <p:nvPr/>
        </p:nvSpPr>
        <p:spPr bwMode="auto">
          <a:xfrm>
            <a:off x="6184496" y="1146420"/>
            <a:ext cx="320904" cy="46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it-IT" sz="2400" dirty="0"/>
              <a:t>γ</a:t>
            </a:r>
            <a:endParaRPr lang="it-IT" altLang="it-IT" sz="2400" dirty="0"/>
          </a:p>
        </p:txBody>
      </p:sp>
      <p:cxnSp>
        <p:nvCxnSpPr>
          <p:cNvPr id="64550" name="Connettore 1 125"/>
          <p:cNvCxnSpPr>
            <a:cxnSpLocks noChangeShapeType="1"/>
          </p:cNvCxnSpPr>
          <p:nvPr/>
        </p:nvCxnSpPr>
        <p:spPr bwMode="auto">
          <a:xfrm flipV="1">
            <a:off x="6164009" y="1909212"/>
            <a:ext cx="2038052" cy="37246"/>
          </a:xfrm>
          <a:prstGeom prst="line">
            <a:avLst/>
          </a:prstGeom>
          <a:noFill/>
          <a:ln w="28575" algn="ctr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51" name="CasellaDiTesto 142"/>
          <p:cNvSpPr txBox="1">
            <a:spLocks noChangeArrowheads="1"/>
          </p:cNvSpPr>
          <p:nvPr/>
        </p:nvSpPr>
        <p:spPr bwMode="auto">
          <a:xfrm>
            <a:off x="2813426" y="1575828"/>
            <a:ext cx="292052" cy="33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it-IT" sz="1600">
                <a:solidFill>
                  <a:srgbClr val="FF0000"/>
                </a:solidFill>
              </a:rPr>
              <a:t>α</a:t>
            </a:r>
            <a:endParaRPr lang="it-IT" altLang="it-IT" sz="1600">
              <a:solidFill>
                <a:srgbClr val="FF0000"/>
              </a:solidFill>
            </a:endParaRPr>
          </a:p>
        </p:txBody>
      </p:sp>
      <p:sp>
        <p:nvSpPr>
          <p:cNvPr id="64552" name="CasellaDiTesto 143"/>
          <p:cNvSpPr txBox="1">
            <a:spLocks noChangeArrowheads="1"/>
          </p:cNvSpPr>
          <p:nvPr/>
        </p:nvSpPr>
        <p:spPr bwMode="auto">
          <a:xfrm>
            <a:off x="4202956" y="1623861"/>
            <a:ext cx="263199" cy="27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it-IT" sz="1200">
                <a:solidFill>
                  <a:srgbClr val="FF0000"/>
                </a:solidFill>
              </a:rPr>
              <a:t>β</a:t>
            </a:r>
            <a:endParaRPr lang="it-IT" altLang="it-IT" sz="1200">
              <a:solidFill>
                <a:srgbClr val="FF0000"/>
              </a:solidFill>
            </a:endParaRPr>
          </a:p>
        </p:txBody>
      </p:sp>
      <p:sp>
        <p:nvSpPr>
          <p:cNvPr id="64528" name="CasellaDiTesto 131"/>
          <p:cNvSpPr txBox="1">
            <a:spLocks noChangeArrowheads="1"/>
          </p:cNvSpPr>
          <p:nvPr/>
        </p:nvSpPr>
        <p:spPr bwMode="auto">
          <a:xfrm>
            <a:off x="3434163" y="4455067"/>
            <a:ext cx="3286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it-IT" sz="1600" b="1" i="1" dirty="0"/>
              <a:t>τ</a:t>
            </a:r>
            <a:r>
              <a:rPr lang="it-IT" altLang="it-IT" sz="1600" b="1" i="1" baseline="-25000" dirty="0"/>
              <a:t>r</a:t>
            </a:r>
            <a:endParaRPr lang="it-IT" altLang="it-IT" sz="1600" dirty="0"/>
          </a:p>
        </p:txBody>
      </p:sp>
      <p:cxnSp>
        <p:nvCxnSpPr>
          <p:cNvPr id="64529" name="Connettore 2 133"/>
          <p:cNvCxnSpPr>
            <a:cxnSpLocks noChangeShapeType="1"/>
          </p:cNvCxnSpPr>
          <p:nvPr/>
        </p:nvCxnSpPr>
        <p:spPr bwMode="auto">
          <a:xfrm>
            <a:off x="3094540" y="4362991"/>
            <a:ext cx="3952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30" name="Connettore 2 137"/>
          <p:cNvCxnSpPr>
            <a:cxnSpLocks noChangeShapeType="1"/>
          </p:cNvCxnSpPr>
          <p:nvPr/>
        </p:nvCxnSpPr>
        <p:spPr bwMode="auto">
          <a:xfrm>
            <a:off x="3697790" y="4353466"/>
            <a:ext cx="3952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531" name="Connettore 1 139"/>
          <p:cNvCxnSpPr>
            <a:cxnSpLocks noChangeShapeType="1"/>
          </p:cNvCxnSpPr>
          <p:nvPr/>
        </p:nvCxnSpPr>
        <p:spPr bwMode="auto">
          <a:xfrm flipV="1">
            <a:off x="3693026" y="4148679"/>
            <a:ext cx="0" cy="557212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Connettore 4 87"/>
          <p:cNvCxnSpPr>
            <a:cxnSpLocks noChangeShapeType="1"/>
          </p:cNvCxnSpPr>
          <p:nvPr/>
        </p:nvCxnSpPr>
        <p:spPr bwMode="auto">
          <a:xfrm rot="10800000">
            <a:off x="4847344" y="3931545"/>
            <a:ext cx="5714792" cy="428626"/>
          </a:xfrm>
          <a:prstGeom prst="bentConnector3">
            <a:avLst>
              <a:gd name="adj1" fmla="val 81443"/>
            </a:avLst>
          </a:prstGeom>
          <a:noFill/>
          <a:ln w="28575" algn="ctr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Connettore 4 106"/>
          <p:cNvCxnSpPr>
            <a:cxnSpLocks noChangeShapeType="1"/>
          </p:cNvCxnSpPr>
          <p:nvPr/>
        </p:nvCxnSpPr>
        <p:spPr bwMode="auto">
          <a:xfrm rot="10800000">
            <a:off x="6299989" y="4455690"/>
            <a:ext cx="4300251" cy="383552"/>
          </a:xfrm>
          <a:prstGeom prst="bentConnector3">
            <a:avLst>
              <a:gd name="adj1" fmla="val 80714"/>
            </a:avLst>
          </a:prstGeom>
          <a:noFill/>
          <a:ln w="28575" algn="ctr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Connettore 4 121"/>
          <p:cNvCxnSpPr>
            <a:cxnSpLocks noChangeShapeType="1"/>
          </p:cNvCxnSpPr>
          <p:nvPr/>
        </p:nvCxnSpPr>
        <p:spPr bwMode="auto">
          <a:xfrm rot="10800000">
            <a:off x="6364312" y="4942086"/>
            <a:ext cx="4115382" cy="329300"/>
          </a:xfrm>
          <a:prstGeom prst="bentConnector3">
            <a:avLst>
              <a:gd name="adj1" fmla="val 53395"/>
            </a:avLst>
          </a:prstGeom>
          <a:noFill/>
          <a:ln w="28575" algn="ctr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Connettore 4 131"/>
          <p:cNvCxnSpPr>
            <a:cxnSpLocks noChangeShapeType="1"/>
          </p:cNvCxnSpPr>
          <p:nvPr/>
        </p:nvCxnSpPr>
        <p:spPr bwMode="auto">
          <a:xfrm rot="10800000">
            <a:off x="8179532" y="5381572"/>
            <a:ext cx="2337781" cy="336569"/>
          </a:xfrm>
          <a:prstGeom prst="bentConnector3">
            <a:avLst>
              <a:gd name="adj1" fmla="val 51956"/>
            </a:avLst>
          </a:prstGeom>
          <a:noFill/>
          <a:ln w="28575" algn="ctr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Connettore 4 132"/>
          <p:cNvCxnSpPr>
            <a:cxnSpLocks noChangeShapeType="1"/>
          </p:cNvCxnSpPr>
          <p:nvPr/>
        </p:nvCxnSpPr>
        <p:spPr bwMode="auto">
          <a:xfrm rot="10800000">
            <a:off x="6218582" y="5851078"/>
            <a:ext cx="4115382" cy="329300"/>
          </a:xfrm>
          <a:prstGeom prst="bentConnector3">
            <a:avLst>
              <a:gd name="adj1" fmla="val 76906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4635" name="Gruppo 64634"/>
          <p:cNvGrpSpPr/>
          <p:nvPr/>
        </p:nvGrpSpPr>
        <p:grpSpPr>
          <a:xfrm>
            <a:off x="8184870" y="1108932"/>
            <a:ext cx="1125109" cy="930747"/>
            <a:chOff x="8184870" y="1108932"/>
            <a:chExt cx="1125109" cy="930747"/>
          </a:xfrm>
        </p:grpSpPr>
        <p:sp>
          <p:nvSpPr>
            <p:cNvPr id="64547" name="CasellaDiTesto 117"/>
            <p:cNvSpPr txBox="1">
              <a:spLocks noChangeArrowheads="1"/>
            </p:cNvSpPr>
            <p:nvPr/>
          </p:nvSpPr>
          <p:spPr bwMode="auto">
            <a:xfrm>
              <a:off x="8878368" y="1108932"/>
              <a:ext cx="36740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dirty="0">
                  <a:solidFill>
                    <a:srgbClr val="FF0000"/>
                  </a:solidFill>
                </a:rPr>
                <a:t>z</a:t>
              </a:r>
            </a:p>
          </p:txBody>
        </p:sp>
        <p:cxnSp>
          <p:nvCxnSpPr>
            <p:cNvPr id="143" name="Connettore 1 125"/>
            <p:cNvCxnSpPr>
              <a:cxnSpLocks noChangeShapeType="1"/>
            </p:cNvCxnSpPr>
            <p:nvPr/>
          </p:nvCxnSpPr>
          <p:spPr bwMode="auto">
            <a:xfrm>
              <a:off x="8730974" y="1640130"/>
              <a:ext cx="579005" cy="0"/>
            </a:xfrm>
            <a:prstGeom prst="line">
              <a:avLst/>
            </a:prstGeom>
            <a:noFill/>
            <a:ln w="28575" algn="ctr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2" name="Ritardo 141"/>
            <p:cNvSpPr/>
            <p:nvPr/>
          </p:nvSpPr>
          <p:spPr>
            <a:xfrm>
              <a:off x="8184870" y="1214712"/>
              <a:ext cx="583860" cy="824967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grpSp>
        <p:nvGrpSpPr>
          <p:cNvPr id="64604" name="Gruppo 64603"/>
          <p:cNvGrpSpPr/>
          <p:nvPr/>
        </p:nvGrpSpPr>
        <p:grpSpPr>
          <a:xfrm>
            <a:off x="318588" y="619567"/>
            <a:ext cx="7842868" cy="953225"/>
            <a:chOff x="318588" y="631532"/>
            <a:chExt cx="7842868" cy="953225"/>
          </a:xfrm>
        </p:grpSpPr>
        <p:cxnSp>
          <p:nvCxnSpPr>
            <p:cNvPr id="146" name="Connettore 4 145"/>
            <p:cNvCxnSpPr>
              <a:cxnSpLocks noChangeShapeType="1"/>
            </p:cNvCxnSpPr>
            <p:nvPr/>
          </p:nvCxnSpPr>
          <p:spPr bwMode="auto">
            <a:xfrm>
              <a:off x="2079823" y="887906"/>
              <a:ext cx="6081633" cy="499765"/>
            </a:xfrm>
            <a:prstGeom prst="bentConnector3">
              <a:avLst>
                <a:gd name="adj1" fmla="val 95106"/>
              </a:avLst>
            </a:prstGeom>
            <a:noFill/>
            <a:ln w="28575" algn="ctr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4517" name="Gruppo 64516"/>
            <p:cNvGrpSpPr/>
            <p:nvPr/>
          </p:nvGrpSpPr>
          <p:grpSpPr>
            <a:xfrm>
              <a:off x="1476234" y="631532"/>
              <a:ext cx="603589" cy="531022"/>
              <a:chOff x="9996651" y="839923"/>
              <a:chExt cx="603589" cy="531022"/>
            </a:xfrm>
          </p:grpSpPr>
          <p:sp>
            <p:nvSpPr>
              <p:cNvPr id="64513" name="Triangolo isoscele 64512"/>
              <p:cNvSpPr/>
              <p:nvPr/>
            </p:nvSpPr>
            <p:spPr>
              <a:xfrm rot="5400000">
                <a:off x="9948672" y="887902"/>
                <a:ext cx="531022" cy="435063"/>
              </a:xfrm>
              <a:prstGeom prst="triangl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4516" name="Ovale 64515"/>
              <p:cNvSpPr/>
              <p:nvPr/>
            </p:nvSpPr>
            <p:spPr>
              <a:xfrm>
                <a:off x="10434665" y="1015577"/>
                <a:ext cx="165575" cy="17511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cxnSp>
          <p:nvCxnSpPr>
            <p:cNvPr id="157" name="Connettore 4 156"/>
            <p:cNvCxnSpPr>
              <a:cxnSpLocks noChangeShapeType="1"/>
              <a:endCxn id="64513" idx="3"/>
            </p:cNvCxnSpPr>
            <p:nvPr/>
          </p:nvCxnSpPr>
          <p:spPr bwMode="auto">
            <a:xfrm flipV="1">
              <a:off x="318588" y="897043"/>
              <a:ext cx="1157647" cy="687714"/>
            </a:xfrm>
            <a:prstGeom prst="bentConnector3">
              <a:avLst>
                <a:gd name="adj1" fmla="val 50000"/>
              </a:avLst>
            </a:prstGeom>
            <a:noFill/>
            <a:ln w="28575" algn="ctr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66" name="Connettore 4 165"/>
          <p:cNvCxnSpPr/>
          <p:nvPr/>
        </p:nvCxnSpPr>
        <p:spPr>
          <a:xfrm flipV="1">
            <a:off x="5096445" y="1249689"/>
            <a:ext cx="1898230" cy="310119"/>
          </a:xfrm>
          <a:prstGeom prst="bentConnector3">
            <a:avLst>
              <a:gd name="adj1" fmla="val 384"/>
            </a:avLst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nettore 4 170"/>
          <p:cNvCxnSpPr>
            <a:cxnSpLocks noChangeShapeType="1"/>
          </p:cNvCxnSpPr>
          <p:nvPr/>
        </p:nvCxnSpPr>
        <p:spPr bwMode="auto">
          <a:xfrm rot="10800000">
            <a:off x="6827820" y="1254623"/>
            <a:ext cx="1358849" cy="530915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" name="Line 37"/>
          <p:cNvSpPr>
            <a:spLocks noChangeShapeType="1"/>
          </p:cNvSpPr>
          <p:nvPr/>
        </p:nvSpPr>
        <p:spPr bwMode="auto">
          <a:xfrm flipH="1" flipV="1">
            <a:off x="6164008" y="1599911"/>
            <a:ext cx="636843" cy="8188"/>
          </a:xfrm>
          <a:prstGeom prst="lin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latin typeface="Times New Roman" pitchFamily="16" charset="0"/>
              <a:cs typeface="Arial" charset="0"/>
            </a:endParaRPr>
          </a:p>
        </p:txBody>
      </p:sp>
      <p:grpSp>
        <p:nvGrpSpPr>
          <p:cNvPr id="64605" name="Gruppo 64604"/>
          <p:cNvGrpSpPr/>
          <p:nvPr/>
        </p:nvGrpSpPr>
        <p:grpSpPr>
          <a:xfrm>
            <a:off x="3771332" y="1004492"/>
            <a:ext cx="4413539" cy="622704"/>
            <a:chOff x="3771332" y="1004492"/>
            <a:chExt cx="4413539" cy="622704"/>
          </a:xfrm>
        </p:grpSpPr>
        <p:cxnSp>
          <p:nvCxnSpPr>
            <p:cNvPr id="64558" name="Connettore 4 64557"/>
            <p:cNvCxnSpPr/>
            <p:nvPr/>
          </p:nvCxnSpPr>
          <p:spPr>
            <a:xfrm flipV="1">
              <a:off x="3771332" y="1004492"/>
              <a:ext cx="3543868" cy="566050"/>
            </a:xfrm>
            <a:prstGeom prst="bentConnector3">
              <a:avLst>
                <a:gd name="adj1" fmla="val 718"/>
              </a:avLst>
            </a:prstGeom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4 174"/>
            <p:cNvCxnSpPr>
              <a:cxnSpLocks noChangeShapeType="1"/>
              <a:stCxn id="142" idx="1"/>
            </p:cNvCxnSpPr>
            <p:nvPr/>
          </p:nvCxnSpPr>
          <p:spPr bwMode="auto">
            <a:xfrm rot="10800000">
              <a:off x="6925358" y="1004688"/>
              <a:ext cx="1259513" cy="622508"/>
            </a:xfrm>
            <a:prstGeom prst="bentConnector3">
              <a:avLst>
                <a:gd name="adj1" fmla="val 42014"/>
              </a:avLst>
            </a:prstGeom>
            <a:noFill/>
            <a:ln w="28575" algn="ctr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4607" name="Parentesi graffa chiusa 64606"/>
          <p:cNvSpPr/>
          <p:nvPr/>
        </p:nvSpPr>
        <p:spPr>
          <a:xfrm rot="5400000">
            <a:off x="10490306" y="1354624"/>
            <a:ext cx="234373" cy="1155915"/>
          </a:xfrm>
          <a:prstGeom prst="rightBrace">
            <a:avLst>
              <a:gd name="adj1" fmla="val 50952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64634" name="Gruppo 64633"/>
          <p:cNvGrpSpPr/>
          <p:nvPr/>
        </p:nvGrpSpPr>
        <p:grpSpPr>
          <a:xfrm>
            <a:off x="9659426" y="561185"/>
            <a:ext cx="2182008" cy="1447865"/>
            <a:chOff x="9659426" y="561185"/>
            <a:chExt cx="2182008" cy="1447865"/>
          </a:xfrm>
        </p:grpSpPr>
        <p:sp>
          <p:nvSpPr>
            <p:cNvPr id="64606" name="CasellaDiTesto 64605"/>
            <p:cNvSpPr txBox="1"/>
            <p:nvPr/>
          </p:nvSpPr>
          <p:spPr>
            <a:xfrm>
              <a:off x="9659426" y="1239609"/>
              <a:ext cx="218200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sz="4400" dirty="0"/>
                <a:t>0</a:t>
              </a:r>
              <a:r>
                <a:rPr lang="it-IT" sz="4400" dirty="0">
                  <a:solidFill>
                    <a:srgbClr val="7030A0"/>
                  </a:solidFill>
                </a:rPr>
                <a:t>0</a:t>
              </a:r>
              <a:r>
                <a:rPr lang="it-IT" sz="4400" dirty="0">
                  <a:solidFill>
                    <a:srgbClr val="0070C0"/>
                  </a:solidFill>
                </a:rPr>
                <a:t>1</a:t>
              </a:r>
              <a:r>
                <a:rPr lang="it-IT" sz="4400" dirty="0">
                  <a:solidFill>
                    <a:srgbClr val="009900"/>
                  </a:solidFill>
                </a:rPr>
                <a:t>1</a:t>
              </a:r>
              <a:r>
                <a:rPr lang="it-IT" sz="4400" dirty="0">
                  <a:solidFill>
                    <a:srgbClr val="FF0000"/>
                  </a:solidFill>
                </a:rPr>
                <a:t>0</a:t>
              </a:r>
              <a:r>
                <a:rPr lang="it-IT" sz="4400" dirty="0"/>
                <a:t>00</a:t>
              </a:r>
            </a:p>
          </p:txBody>
        </p:sp>
        <p:sp>
          <p:nvSpPr>
            <p:cNvPr id="64608" name="CasellaDiTesto 64607"/>
            <p:cNvSpPr txBox="1"/>
            <p:nvPr/>
          </p:nvSpPr>
          <p:spPr>
            <a:xfrm>
              <a:off x="9659426" y="561185"/>
              <a:ext cx="21066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  <a:p>
              <a:pPr algn="ctr"/>
              <a:r>
                <a:rPr lang="it-IT" dirty="0"/>
                <a:t>T0 T1 T2 T3 T4 T5 T6</a:t>
              </a:r>
            </a:p>
          </p:txBody>
        </p:sp>
      </p:grpSp>
      <p:grpSp>
        <p:nvGrpSpPr>
          <p:cNvPr id="64636" name="Gruppo 64635"/>
          <p:cNvGrpSpPr/>
          <p:nvPr/>
        </p:nvGrpSpPr>
        <p:grpSpPr>
          <a:xfrm>
            <a:off x="9764434" y="2067324"/>
            <a:ext cx="1293845" cy="633405"/>
            <a:chOff x="9764434" y="2067324"/>
            <a:chExt cx="1293845" cy="633405"/>
          </a:xfrm>
        </p:grpSpPr>
        <p:sp>
          <p:nvSpPr>
            <p:cNvPr id="64610" name="CasellaDiTesto 64609"/>
            <p:cNvSpPr txBox="1"/>
            <p:nvPr/>
          </p:nvSpPr>
          <p:spPr>
            <a:xfrm>
              <a:off x="9764434" y="2177509"/>
              <a:ext cx="7152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>
                  <a:solidFill>
                    <a:srgbClr val="FF0000"/>
                  </a:solidFill>
                </a:rPr>
                <a:t>Z=1</a:t>
              </a:r>
            </a:p>
          </p:txBody>
        </p:sp>
        <p:cxnSp>
          <p:nvCxnSpPr>
            <p:cNvPr id="64612" name="Connettore 4 64611"/>
            <p:cNvCxnSpPr/>
            <p:nvPr/>
          </p:nvCxnSpPr>
          <p:spPr>
            <a:xfrm flipV="1">
              <a:off x="10383240" y="2067324"/>
              <a:ext cx="675039" cy="382985"/>
            </a:xfrm>
            <a:prstGeom prst="bentConnector3">
              <a:avLst>
                <a:gd name="adj1" fmla="val 100403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628" name="CasellaDiTesto 64627"/>
          <p:cNvSpPr txBox="1"/>
          <p:nvPr/>
        </p:nvSpPr>
        <p:spPr>
          <a:xfrm>
            <a:off x="6265702" y="388321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03" name="CasellaDiTesto 202"/>
          <p:cNvSpPr txBox="1"/>
          <p:nvPr/>
        </p:nvSpPr>
        <p:spPr>
          <a:xfrm>
            <a:off x="5099722" y="394071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204" name="CasellaDiTesto 203"/>
          <p:cNvSpPr txBox="1"/>
          <p:nvPr/>
        </p:nvSpPr>
        <p:spPr>
          <a:xfrm>
            <a:off x="3995426" y="3944488"/>
            <a:ext cx="34015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05" name="CasellaDiTesto 204"/>
          <p:cNvSpPr txBox="1"/>
          <p:nvPr/>
        </p:nvSpPr>
        <p:spPr>
          <a:xfrm>
            <a:off x="2747464" y="392935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7030A0"/>
                </a:solidFill>
              </a:rPr>
              <a:t>0</a:t>
            </a:r>
          </a:p>
        </p:txBody>
      </p:sp>
      <p:grpSp>
        <p:nvGrpSpPr>
          <p:cNvPr id="64631" name="Gruppo 64630"/>
          <p:cNvGrpSpPr/>
          <p:nvPr/>
        </p:nvGrpSpPr>
        <p:grpSpPr>
          <a:xfrm>
            <a:off x="5455024" y="4394536"/>
            <a:ext cx="1168787" cy="520811"/>
            <a:chOff x="5455024" y="4394536"/>
            <a:chExt cx="1168787" cy="520811"/>
          </a:xfrm>
        </p:grpSpPr>
        <p:sp>
          <p:nvSpPr>
            <p:cNvPr id="206" name="CasellaDiTesto 205"/>
            <p:cNvSpPr txBox="1"/>
            <p:nvPr/>
          </p:nvSpPr>
          <p:spPr>
            <a:xfrm>
              <a:off x="6283653" y="445368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>
                  <a:solidFill>
                    <a:srgbClr val="009900"/>
                  </a:solidFill>
                </a:rPr>
                <a:t>1</a:t>
              </a:r>
            </a:p>
          </p:txBody>
        </p:sp>
        <p:sp>
          <p:nvSpPr>
            <p:cNvPr id="64630" name="Freccia a destra 64629"/>
            <p:cNvSpPr/>
            <p:nvPr/>
          </p:nvSpPr>
          <p:spPr>
            <a:xfrm rot="1570727">
              <a:off x="5455024" y="4394536"/>
              <a:ext cx="761130" cy="100893"/>
            </a:xfrm>
            <a:prstGeom prst="rightArrow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4632" name="Gruppo 64631"/>
          <p:cNvGrpSpPr/>
          <p:nvPr/>
        </p:nvGrpSpPr>
        <p:grpSpPr>
          <a:xfrm>
            <a:off x="4162792" y="4680485"/>
            <a:ext cx="2471834" cy="739359"/>
            <a:chOff x="4162792" y="4680485"/>
            <a:chExt cx="2471834" cy="739359"/>
          </a:xfrm>
        </p:grpSpPr>
        <p:sp>
          <p:nvSpPr>
            <p:cNvPr id="207" name="CasellaDiTesto 206"/>
            <p:cNvSpPr txBox="1"/>
            <p:nvPr/>
          </p:nvSpPr>
          <p:spPr>
            <a:xfrm>
              <a:off x="6294468" y="4958179"/>
              <a:ext cx="3401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sz="2400" dirty="0">
                  <a:solidFill>
                    <a:srgbClr val="0070C0"/>
                  </a:solidFill>
                </a:rPr>
                <a:t>1</a:t>
              </a:r>
            </a:p>
          </p:txBody>
        </p:sp>
        <p:sp>
          <p:nvSpPr>
            <p:cNvPr id="211" name="Freccia a destra 210"/>
            <p:cNvSpPr/>
            <p:nvPr/>
          </p:nvSpPr>
          <p:spPr>
            <a:xfrm rot="1570727">
              <a:off x="4162792" y="4680485"/>
              <a:ext cx="2175669" cy="153943"/>
            </a:xfrm>
            <a:prstGeom prst="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4633" name="Gruppo 64632"/>
          <p:cNvGrpSpPr/>
          <p:nvPr/>
        </p:nvGrpSpPr>
        <p:grpSpPr>
          <a:xfrm>
            <a:off x="3048469" y="4745214"/>
            <a:ext cx="3594308" cy="1042096"/>
            <a:chOff x="3048469" y="4745120"/>
            <a:chExt cx="3594308" cy="1042096"/>
          </a:xfrm>
        </p:grpSpPr>
        <p:sp>
          <p:nvSpPr>
            <p:cNvPr id="208" name="CasellaDiTesto 207"/>
            <p:cNvSpPr txBox="1"/>
            <p:nvPr/>
          </p:nvSpPr>
          <p:spPr>
            <a:xfrm>
              <a:off x="6302619" y="532555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212" name="Freccia a destra 211"/>
            <p:cNvSpPr/>
            <p:nvPr/>
          </p:nvSpPr>
          <p:spPr>
            <a:xfrm rot="1474806" flipV="1">
              <a:off x="3048469" y="4745120"/>
              <a:ext cx="3295792" cy="214550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08983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4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4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REGISRTRO A TRASLAZIONE (SHIFT REGISTER) «PROGRAMMABILE»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18952" y="1772463"/>
            <a:ext cx="10515600" cy="2937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Si progetti un registro a traslazione di n bit (</a:t>
            </a:r>
            <a:r>
              <a:rPr lang="it-IT" sz="2400" dirty="0" err="1"/>
              <a:t>RTn</a:t>
            </a:r>
            <a:r>
              <a:rPr lang="it-IT" sz="2400" dirty="0"/>
              <a:t>) con le seguenti funzioni:</a:t>
            </a:r>
          </a:p>
          <a:p>
            <a:r>
              <a:rPr lang="it-IT" sz="2400" dirty="0"/>
              <a:t>Traslazione verso destra</a:t>
            </a:r>
          </a:p>
          <a:p>
            <a:r>
              <a:rPr lang="it-IT" sz="2400" dirty="0"/>
              <a:t>Traslazione verso sinistra</a:t>
            </a:r>
          </a:p>
          <a:p>
            <a:r>
              <a:rPr lang="it-IT" sz="2400" dirty="0"/>
              <a:t>HOLD (cioè non traslare)</a:t>
            </a:r>
          </a:p>
          <a:p>
            <a:r>
              <a:rPr lang="it-IT" sz="2400" dirty="0"/>
              <a:t>LOAD, cioè carica una configurazione binaria di n bit nel </a:t>
            </a:r>
            <a:r>
              <a:rPr lang="it-IT" sz="2400" dirty="0" err="1"/>
              <a:t>RTn</a:t>
            </a:r>
            <a:endParaRPr lang="it-IT" sz="2400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699975" y="4264027"/>
            <a:ext cx="10515600" cy="17540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/>
              <a:t>Suggerimento:</a:t>
            </a:r>
          </a:p>
          <a:p>
            <a:pPr marL="0" indent="0">
              <a:buNone/>
            </a:pPr>
            <a:r>
              <a:rPr lang="it-IT" dirty="0" err="1"/>
              <a:t>RTn</a:t>
            </a:r>
            <a:r>
              <a:rPr lang="it-IT" dirty="0"/>
              <a:t> è composto da n celle, ove ogni cella è costituita da un FF-D con davanti un MUX a 4 vie che decide lo stato futuro di ogni FF-D in funzione degli ingressi di controllo</a:t>
            </a:r>
          </a:p>
        </p:txBody>
      </p:sp>
    </p:spTree>
    <p:extLst>
      <p:ext uri="{BB962C8B-B14F-4D97-AF65-F5344CB8AC3E}">
        <p14:creationId xmlns:p14="http://schemas.microsoft.com/office/powerpoint/2010/main" val="366552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59263" t="12532" r="9806" b="6351"/>
          <a:stretch/>
        </p:blipFill>
        <p:spPr>
          <a:xfrm>
            <a:off x="1422984" y="244549"/>
            <a:ext cx="8609260" cy="635014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283453" y="3419619"/>
            <a:ext cx="4774021" cy="2928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0" rtlCol="0" anchor="t" anchorCtr="0">
            <a:spAutoFit/>
          </a:bodyPr>
          <a:lstStyle/>
          <a:p>
            <a:pPr>
              <a:lnSpc>
                <a:spcPts val="2000"/>
              </a:lnSpc>
            </a:pPr>
            <a:r>
              <a:rPr lang="it-IT" sz="2200" b="1" dirty="0">
                <a:solidFill>
                  <a:schemeClr val="tx1"/>
                </a:solidFill>
              </a:rPr>
              <a:t>Q </a:t>
            </a:r>
            <a:r>
              <a:rPr lang="it-IT" sz="2200" b="1" baseline="-25000" dirty="0">
                <a:solidFill>
                  <a:schemeClr val="tx1"/>
                </a:solidFill>
              </a:rPr>
              <a:t>N-1</a:t>
            </a:r>
            <a:r>
              <a:rPr lang="it-IT" sz="2200" b="1" dirty="0">
                <a:solidFill>
                  <a:schemeClr val="tx1"/>
                </a:solidFill>
              </a:rPr>
              <a:t>       Q </a:t>
            </a:r>
            <a:r>
              <a:rPr lang="it-IT" sz="2200" b="1" baseline="-25000" dirty="0">
                <a:solidFill>
                  <a:schemeClr val="tx1"/>
                </a:solidFill>
              </a:rPr>
              <a:t>N-2</a:t>
            </a:r>
            <a:r>
              <a:rPr lang="it-IT" sz="2200" b="1" dirty="0">
                <a:solidFill>
                  <a:schemeClr val="tx1"/>
                </a:solidFill>
              </a:rPr>
              <a:t>    ……………….       Q </a:t>
            </a:r>
            <a:r>
              <a:rPr lang="it-IT" sz="2200" b="1" baseline="-25000" dirty="0">
                <a:solidFill>
                  <a:schemeClr val="tx1"/>
                </a:solidFill>
              </a:rPr>
              <a:t>1</a:t>
            </a:r>
            <a:r>
              <a:rPr lang="it-IT" sz="2200" b="1" dirty="0">
                <a:solidFill>
                  <a:schemeClr val="tx1"/>
                </a:solidFill>
              </a:rPr>
              <a:t>      Q </a:t>
            </a:r>
            <a:r>
              <a:rPr lang="it-IT" sz="2200" b="1" baseline="-25000" dirty="0">
                <a:solidFill>
                  <a:schemeClr val="tx1"/>
                </a:solidFill>
              </a:rPr>
              <a:t>0</a:t>
            </a:r>
            <a:endParaRPr lang="it-IT" sz="2200" b="1" dirty="0"/>
          </a:p>
        </p:txBody>
      </p:sp>
    </p:spTree>
    <p:extLst>
      <p:ext uri="{BB962C8B-B14F-4D97-AF65-F5344CB8AC3E}">
        <p14:creationId xmlns:p14="http://schemas.microsoft.com/office/powerpoint/2010/main" val="25354814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9471" t="13870" r="9892" b="6976"/>
          <a:stretch/>
        </p:blipFill>
        <p:spPr>
          <a:xfrm>
            <a:off x="2049870" y="661286"/>
            <a:ext cx="7623544" cy="553956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769100" y="2088116"/>
            <a:ext cx="717550" cy="707886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267899" y="3324741"/>
            <a:ext cx="2527300" cy="1200329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N.B.!</a:t>
            </a:r>
          </a:p>
          <a:p>
            <a:r>
              <a:rPr lang="it-IT" dirty="0">
                <a:solidFill>
                  <a:schemeClr val="bg1"/>
                </a:solidFill>
              </a:rPr>
              <a:t>Nella figura e nella tabella si consideri </a:t>
            </a:r>
          </a:p>
          <a:p>
            <a:r>
              <a:rPr lang="it-IT" dirty="0">
                <a:solidFill>
                  <a:schemeClr val="bg1"/>
                </a:solidFill>
              </a:rPr>
              <a:t>A1 più significativo di A0</a:t>
            </a:r>
          </a:p>
        </p:txBody>
      </p:sp>
    </p:spTree>
    <p:extLst>
      <p:ext uri="{BB962C8B-B14F-4D97-AF65-F5344CB8AC3E}">
        <p14:creationId xmlns:p14="http://schemas.microsoft.com/office/powerpoint/2010/main" val="2228312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61214" y="0"/>
            <a:ext cx="8731102" cy="212662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Progetto di sistemi (RSS sincrone) composte dall’interconnessione di una RSS di controllo e una RSS di elaborazione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5037" y="2126623"/>
            <a:ext cx="110490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Esempi (anticipazione del futuro corso di calcolatori elettronici):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Il calcolatore. </a:t>
            </a:r>
          </a:p>
          <a:p>
            <a:pPr marL="457200" lvl="1" indent="0">
              <a:buNone/>
            </a:pPr>
            <a:r>
              <a:rPr lang="it-IT" dirty="0"/>
              <a:t>Il calcolatore è una RSS la cui funzione è affidata a una sequenza di istruzioni memorizzate (programma). L’unità di elaborazione del calcolatore (</a:t>
            </a:r>
            <a:r>
              <a:rPr lang="it-IT" i="1" dirty="0"/>
              <a:t>detta CPU – </a:t>
            </a:r>
            <a:r>
              <a:rPr lang="it-IT" i="1" dirty="0" err="1"/>
              <a:t>central</a:t>
            </a:r>
            <a:r>
              <a:rPr lang="it-IT" i="1" dirty="0"/>
              <a:t> processing </a:t>
            </a:r>
            <a:r>
              <a:rPr lang="it-IT" i="1" dirty="0" err="1"/>
              <a:t>unit</a:t>
            </a:r>
            <a:r>
              <a:rPr lang="it-IT" dirty="0"/>
              <a:t>) si compone di una Unità di Controllo (</a:t>
            </a:r>
            <a:r>
              <a:rPr lang="it-IT" i="1" dirty="0" err="1">
                <a:solidFill>
                  <a:srgbClr val="FF0000"/>
                </a:solidFill>
              </a:rPr>
              <a:t>U.d.C.</a:t>
            </a:r>
            <a:r>
              <a:rPr lang="it-IT" dirty="0"/>
              <a:t>) che interpreta le istruzioni da eseguire e una rete di </a:t>
            </a:r>
            <a:r>
              <a:rPr lang="it-IT" dirty="0" err="1"/>
              <a:t>elabborazione</a:t>
            </a:r>
            <a:r>
              <a:rPr lang="it-IT" dirty="0"/>
              <a:t> (detto </a:t>
            </a:r>
            <a:r>
              <a:rPr lang="it-IT" i="1" dirty="0">
                <a:solidFill>
                  <a:srgbClr val="FF0000"/>
                </a:solidFill>
              </a:rPr>
              <a:t>Data </a:t>
            </a:r>
            <a:r>
              <a:rPr lang="it-IT" i="1" dirty="0" err="1">
                <a:solidFill>
                  <a:srgbClr val="FF0000"/>
                </a:solidFill>
              </a:rPr>
              <a:t>Path</a:t>
            </a:r>
            <a:r>
              <a:rPr lang="it-IT" dirty="0"/>
              <a:t>, composta da ALU e registri interconnessi, che ha il compito di eseguire la specifica elaborazione richiesta dall’istruzione, sotto la guida dei segnali generati </a:t>
            </a:r>
            <a:r>
              <a:rPr lang="it-IT" dirty="0" err="1"/>
              <a:t>dall’</a:t>
            </a:r>
            <a:r>
              <a:rPr lang="it-IT" i="1" dirty="0" err="1">
                <a:solidFill>
                  <a:srgbClr val="FF0000"/>
                </a:solidFill>
              </a:rPr>
              <a:t>U.d.C.</a:t>
            </a:r>
            <a:r>
              <a:rPr lang="it-IT" dirty="0"/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Quasi tutte le prove d’esame di Reti Logiche riguardano il progetto di RSS di questo tipo: una rete di controllo riconosce interpreta e riconosce specifici eventi e una Rete di elaborazione ne fa una semplice elaborazione (es. li conta)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Segue un esempio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98700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6682" y="1389128"/>
            <a:ext cx="1579627" cy="3669029"/>
          </a:xfrm>
          <a:custGeom>
            <a:avLst/>
            <a:gdLst/>
            <a:ahLst/>
            <a:cxnLst/>
            <a:rect l="l" t="t" r="r" b="b"/>
            <a:pathLst>
              <a:path w="1301114" h="3669029">
                <a:moveTo>
                  <a:pt x="0" y="0"/>
                </a:moveTo>
                <a:lnTo>
                  <a:pt x="1300861" y="0"/>
                </a:lnTo>
                <a:lnTo>
                  <a:pt x="1300861" y="3668522"/>
                </a:lnTo>
                <a:lnTo>
                  <a:pt x="0" y="3668522"/>
                </a:lnTo>
                <a:lnTo>
                  <a:pt x="0" y="0"/>
                </a:lnTo>
              </a:path>
            </a:pathLst>
          </a:custGeom>
          <a:ln w="28955">
            <a:solidFill>
              <a:srgbClr val="FF1F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05963" y="2847596"/>
            <a:ext cx="90170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spcBef>
                <a:spcPts val="105"/>
              </a:spcBef>
            </a:pPr>
            <a:r>
              <a:rPr sz="1400" b="1" dirty="0">
                <a:solidFill>
                  <a:srgbClr val="FF0000"/>
                </a:solidFill>
                <a:latin typeface="Verdana"/>
                <a:cs typeface="Verdana"/>
              </a:rPr>
              <a:t>Unità </a:t>
            </a:r>
            <a:r>
              <a:rPr sz="1400" b="1" spc="-5" dirty="0">
                <a:solidFill>
                  <a:srgbClr val="FF0000"/>
                </a:solidFill>
                <a:latin typeface="Verdana"/>
                <a:cs typeface="Verdana"/>
              </a:rPr>
              <a:t>di  co</a:t>
            </a:r>
            <a:r>
              <a:rPr sz="1400" b="1" spc="-10" dirty="0">
                <a:solidFill>
                  <a:srgbClr val="FF0000"/>
                </a:solidFill>
                <a:latin typeface="Verdana"/>
                <a:cs typeface="Verdana"/>
              </a:rPr>
              <a:t>n</a:t>
            </a:r>
            <a:r>
              <a:rPr sz="1400" b="1" spc="-5" dirty="0">
                <a:solidFill>
                  <a:srgbClr val="FF0000"/>
                </a:solidFill>
                <a:latin typeface="Verdana"/>
                <a:cs typeface="Verdana"/>
              </a:rPr>
              <a:t>tr</a:t>
            </a:r>
            <a:r>
              <a:rPr sz="1400" b="1" spc="-10" dirty="0">
                <a:solidFill>
                  <a:srgbClr val="FF0000"/>
                </a:solidFill>
                <a:latin typeface="Verdana"/>
                <a:cs typeface="Verdana"/>
              </a:rPr>
              <a:t>o</a:t>
            </a:r>
            <a:r>
              <a:rPr sz="1400" b="1" dirty="0">
                <a:solidFill>
                  <a:srgbClr val="FF0000"/>
                </a:solidFill>
                <a:latin typeface="Verdana"/>
                <a:cs typeface="Verdana"/>
              </a:rPr>
              <a:t>llo</a:t>
            </a:r>
            <a:endParaRPr sz="1400" dirty="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76601" y="1371600"/>
            <a:ext cx="7179945" cy="3901440"/>
            <a:chOff x="1287780" y="1324355"/>
            <a:chExt cx="7179945" cy="3901440"/>
          </a:xfrm>
        </p:grpSpPr>
        <p:sp>
          <p:nvSpPr>
            <p:cNvPr id="5" name="object 5"/>
            <p:cNvSpPr/>
            <p:nvPr/>
          </p:nvSpPr>
          <p:spPr>
            <a:xfrm>
              <a:off x="1287780" y="3842004"/>
              <a:ext cx="76200" cy="288290"/>
            </a:xfrm>
            <a:custGeom>
              <a:avLst/>
              <a:gdLst/>
              <a:ahLst/>
              <a:cxnLst/>
              <a:rect l="l" t="t" r="r" b="b"/>
              <a:pathLst>
                <a:path w="76200" h="288289">
                  <a:moveTo>
                    <a:pt x="44450" y="63500"/>
                  </a:moveTo>
                  <a:lnTo>
                    <a:pt x="31750" y="63500"/>
                  </a:lnTo>
                  <a:lnTo>
                    <a:pt x="31750" y="288036"/>
                  </a:lnTo>
                  <a:lnTo>
                    <a:pt x="44450" y="288036"/>
                  </a:lnTo>
                  <a:lnTo>
                    <a:pt x="44450" y="63500"/>
                  </a:lnTo>
                  <a:close/>
                </a:path>
                <a:path w="76200" h="288289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88289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63268" y="4642103"/>
              <a:ext cx="1905000" cy="76200"/>
            </a:xfrm>
            <a:custGeom>
              <a:avLst/>
              <a:gdLst/>
              <a:ahLst/>
              <a:cxnLst/>
              <a:rect l="l" t="t" r="r" b="b"/>
              <a:pathLst>
                <a:path w="1905000" h="76200">
                  <a:moveTo>
                    <a:pt x="1828799" y="0"/>
                  </a:moveTo>
                  <a:lnTo>
                    <a:pt x="1828799" y="76200"/>
                  </a:lnTo>
                  <a:lnTo>
                    <a:pt x="1892299" y="44450"/>
                  </a:lnTo>
                  <a:lnTo>
                    <a:pt x="1841499" y="44450"/>
                  </a:lnTo>
                  <a:lnTo>
                    <a:pt x="1841499" y="31750"/>
                  </a:lnTo>
                  <a:lnTo>
                    <a:pt x="1892299" y="31750"/>
                  </a:lnTo>
                  <a:lnTo>
                    <a:pt x="1828799" y="0"/>
                  </a:lnTo>
                  <a:close/>
                </a:path>
                <a:path w="1905000" h="76200">
                  <a:moveTo>
                    <a:pt x="1828799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1828799" y="44450"/>
                  </a:lnTo>
                  <a:lnTo>
                    <a:pt x="1828799" y="31750"/>
                  </a:lnTo>
                  <a:close/>
                </a:path>
                <a:path w="1905000" h="76200">
                  <a:moveTo>
                    <a:pt x="1892299" y="31750"/>
                  </a:moveTo>
                  <a:lnTo>
                    <a:pt x="1841499" y="31750"/>
                  </a:lnTo>
                  <a:lnTo>
                    <a:pt x="1841499" y="44450"/>
                  </a:lnTo>
                  <a:lnTo>
                    <a:pt x="1892299" y="44450"/>
                  </a:lnTo>
                  <a:lnTo>
                    <a:pt x="1904999" y="38100"/>
                  </a:lnTo>
                  <a:lnTo>
                    <a:pt x="1892299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10968" y="1331975"/>
              <a:ext cx="6049010" cy="3886200"/>
            </a:xfrm>
            <a:custGeom>
              <a:avLst/>
              <a:gdLst/>
              <a:ahLst/>
              <a:cxnLst/>
              <a:rect l="l" t="t" r="r" b="b"/>
              <a:pathLst>
                <a:path w="6049009" h="3886200">
                  <a:moveTo>
                    <a:pt x="0" y="3886200"/>
                  </a:moveTo>
                  <a:lnTo>
                    <a:pt x="6048756" y="3886200"/>
                  </a:lnTo>
                  <a:lnTo>
                    <a:pt x="6048756" y="0"/>
                  </a:lnTo>
                  <a:lnTo>
                    <a:pt x="0" y="0"/>
                  </a:lnTo>
                  <a:lnTo>
                    <a:pt x="0" y="3886200"/>
                  </a:lnTo>
                  <a:close/>
                </a:path>
              </a:pathLst>
            </a:custGeom>
            <a:ln w="1524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-911337" y="423493"/>
            <a:ext cx="12788233" cy="50462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562100" marR="5080" indent="12065">
              <a:lnSpc>
                <a:spcPct val="100000"/>
              </a:lnSpc>
              <a:spcBef>
                <a:spcPts val="95"/>
              </a:spcBef>
            </a:pPr>
            <a:r>
              <a:rPr lang="it-IT" sz="3200" dirty="0"/>
              <a:t>A</a:t>
            </a:r>
            <a:r>
              <a:rPr sz="3200" dirty="0" err="1"/>
              <a:t>rchitettura</a:t>
            </a:r>
            <a:r>
              <a:rPr sz="3200" dirty="0"/>
              <a:t> </a:t>
            </a:r>
            <a:r>
              <a:rPr sz="3200" spc="-5" dirty="0"/>
              <a:t>d</a:t>
            </a:r>
            <a:r>
              <a:rPr lang="it-IT" sz="3200" spc="-5" dirty="0" err="1"/>
              <a:t>ell’hardware</a:t>
            </a:r>
            <a:r>
              <a:rPr lang="it-IT" sz="3200" spc="-5" dirty="0"/>
              <a:t> di un calcolatore «</a:t>
            </a:r>
            <a:r>
              <a:rPr lang="it-IT" sz="3200" spc="-5" dirty="0" err="1"/>
              <a:t>microprogrammato</a:t>
            </a:r>
            <a:r>
              <a:rPr lang="it-IT" sz="3200" spc="-5" dirty="0"/>
              <a:t>»</a:t>
            </a:r>
            <a:endParaRPr sz="3200" dirty="0"/>
          </a:p>
        </p:txBody>
      </p:sp>
      <p:sp>
        <p:nvSpPr>
          <p:cNvPr id="9" name="object 9"/>
          <p:cNvSpPr txBox="1"/>
          <p:nvPr/>
        </p:nvSpPr>
        <p:spPr>
          <a:xfrm>
            <a:off x="9520175" y="5035677"/>
            <a:ext cx="8655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latin typeface="Verdana"/>
                <a:cs typeface="Verdana"/>
              </a:rPr>
              <a:t>Data</a:t>
            </a:r>
            <a:r>
              <a:rPr sz="1200" b="1" spc="-5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path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98691" y="5535168"/>
            <a:ext cx="2752090" cy="328936"/>
          </a:xfrm>
          <a:prstGeom prst="rect">
            <a:avLst/>
          </a:prstGeom>
          <a:solidFill>
            <a:srgbClr val="99CCFF"/>
          </a:solidFill>
          <a:ln w="12192">
            <a:solidFill>
              <a:srgbClr val="0033CC"/>
            </a:solidFill>
          </a:ln>
        </p:spPr>
        <p:txBody>
          <a:bodyPr vert="horz" wrap="square" lIns="0" tIns="112395" rIns="0" bIns="0" rtlCol="0">
            <a:spAutoFit/>
          </a:bodyPr>
          <a:lstStyle/>
          <a:p>
            <a:pPr marL="4445" algn="ctr">
              <a:spcBef>
                <a:spcPts val="885"/>
              </a:spcBef>
            </a:pPr>
            <a:r>
              <a:rPr sz="1400" spc="-5" dirty="0">
                <a:latin typeface="Times New Roman"/>
                <a:cs typeface="Times New Roman"/>
              </a:rPr>
              <a:t>Memoria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94076" y="4177286"/>
            <a:ext cx="864235" cy="689291"/>
          </a:xfrm>
          <a:prstGeom prst="rect">
            <a:avLst/>
          </a:prstGeom>
          <a:solidFill>
            <a:srgbClr val="FFFF99"/>
          </a:solidFill>
          <a:ln w="12191">
            <a:solidFill>
              <a:srgbClr val="FF000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635" algn="ctr">
              <a:spcBef>
                <a:spcPts val="335"/>
              </a:spcBef>
            </a:pPr>
            <a:r>
              <a:rPr sz="1400" spc="5" dirty="0">
                <a:solidFill>
                  <a:srgbClr val="FF0000"/>
                </a:solidFill>
                <a:latin typeface="Arial"/>
                <a:cs typeface="Arial"/>
              </a:rPr>
              <a:t>IR</a:t>
            </a:r>
            <a:endParaRPr sz="1400">
              <a:latin typeface="Arial"/>
              <a:cs typeface="Arial"/>
            </a:endParaRPr>
          </a:p>
          <a:p>
            <a:pPr marL="20955" marR="12700" algn="ctr"/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Instru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ct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ion  register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366516" y="5388865"/>
            <a:ext cx="2109470" cy="995680"/>
            <a:chOff x="1377696" y="5341620"/>
            <a:chExt cx="2109470" cy="995680"/>
          </a:xfrm>
        </p:grpSpPr>
        <p:sp>
          <p:nvSpPr>
            <p:cNvPr id="13" name="object 13"/>
            <p:cNvSpPr/>
            <p:nvPr/>
          </p:nvSpPr>
          <p:spPr>
            <a:xfrm>
              <a:off x="1417313" y="5344625"/>
              <a:ext cx="1991881" cy="9556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77696" y="5341620"/>
              <a:ext cx="2109216" cy="9951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392423" y="5378198"/>
            <a:ext cx="1871980" cy="782265"/>
          </a:xfrm>
          <a:prstGeom prst="rect">
            <a:avLst/>
          </a:prstGeom>
          <a:solidFill>
            <a:srgbClr val="99FF99"/>
          </a:solidFill>
          <a:ln w="12192">
            <a:solidFill>
              <a:srgbClr val="FF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54610" marR="47625" indent="-2540" algn="ctr">
              <a:spcBef>
                <a:spcPts val="340"/>
              </a:spcBef>
            </a:pPr>
            <a:r>
              <a:rPr sz="1200" b="1" spc="-5" dirty="0">
                <a:latin typeface="Arial"/>
                <a:cs typeface="Arial"/>
              </a:rPr>
              <a:t>Parallelismo  </a:t>
            </a:r>
            <a:r>
              <a:rPr sz="1200" b="1" spc="15" dirty="0">
                <a:latin typeface="Arial"/>
                <a:cs typeface="Arial"/>
              </a:rPr>
              <a:t>dell’architettura: </a:t>
            </a:r>
            <a:r>
              <a:rPr sz="1200" b="1" spc="-5" dirty="0">
                <a:latin typeface="Arial"/>
                <a:cs typeface="Arial"/>
              </a:rPr>
              <a:t>32 </a:t>
            </a:r>
            <a:r>
              <a:rPr sz="1200" b="1" dirty="0">
                <a:latin typeface="Arial"/>
                <a:cs typeface="Arial"/>
              </a:rPr>
              <a:t>bit  </a:t>
            </a:r>
            <a:r>
              <a:rPr sz="1200" dirty="0">
                <a:latin typeface="Arial"/>
                <a:cs typeface="Arial"/>
              </a:rPr>
              <a:t>(bus, </a:t>
            </a:r>
            <a:r>
              <a:rPr sz="1200" spc="-5" dirty="0">
                <a:latin typeface="Arial"/>
                <a:cs typeface="Arial"/>
              </a:rPr>
              <a:t>ALU e registri</a:t>
            </a:r>
            <a:r>
              <a:rPr sz="1200" spc="-1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hanno  </a:t>
            </a:r>
            <a:r>
              <a:rPr sz="1200" spc="-5" dirty="0">
                <a:latin typeface="Arial"/>
                <a:cs typeface="Arial"/>
              </a:rPr>
              <a:t>parallelismo 32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bit)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77316" y="1529113"/>
            <a:ext cx="1505605" cy="791883"/>
          </a:xfrm>
          <a:prstGeom prst="rect">
            <a:avLst/>
          </a:prstGeom>
          <a:solidFill>
            <a:srgbClr val="99FF99"/>
          </a:solidFill>
        </p:spPr>
        <p:txBody>
          <a:bodyPr vert="horz" wrap="square" lIns="0" tIns="37465" rIns="0" bIns="0" rtlCol="0">
            <a:spAutoFit/>
          </a:bodyPr>
          <a:lstStyle/>
          <a:p>
            <a:pPr marL="65405" marR="40005" indent="-70485" algn="ctr">
              <a:spcBef>
                <a:spcPts val="295"/>
              </a:spcBef>
            </a:pPr>
            <a:r>
              <a:rPr lang="it-IT" sz="1100" b="1" spc="-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100" b="1" spc="-5" dirty="0" err="1">
                <a:solidFill>
                  <a:srgbClr val="FF0000"/>
                </a:solidFill>
                <a:latin typeface="Arial"/>
                <a:cs typeface="Arial"/>
              </a:rPr>
              <a:t>egnali</a:t>
            </a:r>
            <a:r>
              <a:rPr sz="1100" b="1" spc="-5" dirty="0">
                <a:solidFill>
                  <a:srgbClr val="FF0000"/>
                </a:solidFill>
                <a:latin typeface="Arial"/>
                <a:cs typeface="Arial"/>
              </a:rPr>
              <a:t> di</a:t>
            </a:r>
            <a:r>
              <a:rPr sz="11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spc="-5" dirty="0" err="1">
                <a:solidFill>
                  <a:srgbClr val="FF0000"/>
                </a:solidFill>
                <a:latin typeface="Arial"/>
                <a:cs typeface="Arial"/>
              </a:rPr>
              <a:t>controllo</a:t>
            </a:r>
            <a:r>
              <a:rPr sz="1100" b="1" spc="-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lang="it-IT" sz="1100" b="1" spc="-5" dirty="0">
                <a:solidFill>
                  <a:srgbClr val="FF0000"/>
                </a:solidFill>
                <a:latin typeface="Arial"/>
                <a:cs typeface="Arial"/>
              </a:rPr>
              <a:t> dei registri e</a:t>
            </a:r>
          </a:p>
          <a:p>
            <a:pPr marL="65405" marR="40005" indent="-70485" algn="ctr">
              <a:spcBef>
                <a:spcPts val="295"/>
              </a:spcBef>
            </a:pPr>
            <a:r>
              <a:rPr lang="it-IT" sz="1100" b="1" spc="-5" dirty="0">
                <a:solidFill>
                  <a:srgbClr val="FF0000"/>
                </a:solidFill>
                <a:latin typeface="Arial"/>
                <a:cs typeface="Arial"/>
              </a:rPr>
              <a:t> della ALU</a:t>
            </a:r>
          </a:p>
          <a:p>
            <a:pPr marL="65405" marR="40005" indent="-70485" algn="ctr">
              <a:spcBef>
                <a:spcPts val="295"/>
              </a:spcBef>
            </a:pPr>
            <a:r>
              <a:rPr lang="it-IT" sz="1100" b="1" spc="-5" dirty="0">
                <a:latin typeface="Arial"/>
                <a:cs typeface="Arial"/>
              </a:rPr>
              <a:t>E </a:t>
            </a:r>
            <a:r>
              <a:rPr lang="it-IT" sz="1100" b="1" spc="-5" dirty="0">
                <a:solidFill>
                  <a:srgbClr val="3366FF"/>
                </a:solidFill>
                <a:latin typeface="Arial"/>
                <a:cs typeface="Arial"/>
              </a:rPr>
              <a:t>FLAGS</a:t>
            </a:r>
            <a:endParaRPr sz="1100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66310" y="1548766"/>
            <a:ext cx="26098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dirty="0">
                <a:latin typeface="Verdana"/>
                <a:cs typeface="Verdana"/>
              </a:rPr>
              <a:t>S1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316974" y="1543941"/>
            <a:ext cx="5080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dirty="0">
                <a:latin typeface="Verdana"/>
                <a:cs typeface="Verdana"/>
              </a:rPr>
              <a:t>DEST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004815" y="1859154"/>
            <a:ext cx="4434840" cy="610235"/>
            <a:chOff x="3015995" y="1811908"/>
            <a:chExt cx="4434840" cy="610235"/>
          </a:xfrm>
        </p:grpSpPr>
        <p:sp>
          <p:nvSpPr>
            <p:cNvPr id="25" name="object 25"/>
            <p:cNvSpPr/>
            <p:nvPr/>
          </p:nvSpPr>
          <p:spPr>
            <a:xfrm>
              <a:off x="3015996" y="1818131"/>
              <a:ext cx="4434840" cy="542925"/>
            </a:xfrm>
            <a:custGeom>
              <a:avLst/>
              <a:gdLst/>
              <a:ahLst/>
              <a:cxnLst/>
              <a:rect l="l" t="t" r="r" b="b"/>
              <a:pathLst>
                <a:path w="4434840" h="542925">
                  <a:moveTo>
                    <a:pt x="2438400" y="504444"/>
                  </a:moveTo>
                  <a:lnTo>
                    <a:pt x="2425700" y="498094"/>
                  </a:lnTo>
                  <a:lnTo>
                    <a:pt x="2362200" y="466344"/>
                  </a:lnTo>
                  <a:lnTo>
                    <a:pt x="2362200" y="498094"/>
                  </a:lnTo>
                  <a:lnTo>
                    <a:pt x="0" y="498094"/>
                  </a:lnTo>
                  <a:lnTo>
                    <a:pt x="0" y="510794"/>
                  </a:lnTo>
                  <a:lnTo>
                    <a:pt x="2362200" y="510794"/>
                  </a:lnTo>
                  <a:lnTo>
                    <a:pt x="2362200" y="542544"/>
                  </a:lnTo>
                  <a:lnTo>
                    <a:pt x="2425700" y="510794"/>
                  </a:lnTo>
                  <a:lnTo>
                    <a:pt x="2438400" y="504444"/>
                  </a:lnTo>
                  <a:close/>
                </a:path>
                <a:path w="4434840" h="542925">
                  <a:moveTo>
                    <a:pt x="2453640" y="38100"/>
                  </a:moveTo>
                  <a:lnTo>
                    <a:pt x="2440940" y="31750"/>
                  </a:lnTo>
                  <a:lnTo>
                    <a:pt x="2377440" y="0"/>
                  </a:lnTo>
                  <a:lnTo>
                    <a:pt x="2377440" y="31750"/>
                  </a:lnTo>
                  <a:lnTo>
                    <a:pt x="853440" y="31750"/>
                  </a:lnTo>
                  <a:lnTo>
                    <a:pt x="853440" y="44450"/>
                  </a:lnTo>
                  <a:lnTo>
                    <a:pt x="2377440" y="44450"/>
                  </a:lnTo>
                  <a:lnTo>
                    <a:pt x="2377440" y="76200"/>
                  </a:lnTo>
                  <a:lnTo>
                    <a:pt x="2440940" y="44450"/>
                  </a:lnTo>
                  <a:lnTo>
                    <a:pt x="2453640" y="38100"/>
                  </a:lnTo>
                  <a:close/>
                </a:path>
                <a:path w="4434840" h="542925">
                  <a:moveTo>
                    <a:pt x="4422699" y="281813"/>
                  </a:moveTo>
                  <a:lnTo>
                    <a:pt x="4371340" y="281813"/>
                  </a:lnTo>
                  <a:lnTo>
                    <a:pt x="4358589" y="281813"/>
                  </a:lnTo>
                  <a:lnTo>
                    <a:pt x="4358386" y="313436"/>
                  </a:lnTo>
                  <a:lnTo>
                    <a:pt x="4422699" y="281813"/>
                  </a:lnTo>
                  <a:close/>
                </a:path>
                <a:path w="4434840" h="542925">
                  <a:moveTo>
                    <a:pt x="4434840" y="275844"/>
                  </a:moveTo>
                  <a:lnTo>
                    <a:pt x="4358894" y="237236"/>
                  </a:lnTo>
                  <a:lnTo>
                    <a:pt x="4358678" y="269036"/>
                  </a:lnTo>
                  <a:lnTo>
                    <a:pt x="3200400" y="261874"/>
                  </a:lnTo>
                  <a:lnTo>
                    <a:pt x="3200400" y="274574"/>
                  </a:lnTo>
                  <a:lnTo>
                    <a:pt x="4358589" y="281736"/>
                  </a:lnTo>
                  <a:lnTo>
                    <a:pt x="4371340" y="281813"/>
                  </a:lnTo>
                  <a:lnTo>
                    <a:pt x="4422851" y="281736"/>
                  </a:lnTo>
                  <a:lnTo>
                    <a:pt x="4434840" y="2758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502401" y="1826513"/>
              <a:ext cx="719455" cy="581025"/>
            </a:xfrm>
            <a:custGeom>
              <a:avLst/>
              <a:gdLst/>
              <a:ahLst/>
              <a:cxnLst/>
              <a:rect l="l" t="t" r="r" b="b"/>
              <a:pathLst>
                <a:path w="719454" h="581025">
                  <a:moveTo>
                    <a:pt x="719327" y="376427"/>
                  </a:moveTo>
                  <a:lnTo>
                    <a:pt x="361188" y="580644"/>
                  </a:lnTo>
                </a:path>
                <a:path w="719454" h="581025">
                  <a:moveTo>
                    <a:pt x="361188" y="307848"/>
                  </a:moveTo>
                  <a:lnTo>
                    <a:pt x="0" y="103632"/>
                  </a:lnTo>
                </a:path>
                <a:path w="719454" h="581025">
                  <a:moveTo>
                    <a:pt x="0" y="103632"/>
                  </a:moveTo>
                  <a:lnTo>
                    <a:pt x="0" y="0"/>
                  </a:lnTo>
                </a:path>
                <a:path w="719454" h="581025">
                  <a:moveTo>
                    <a:pt x="0" y="580644"/>
                  </a:moveTo>
                  <a:lnTo>
                    <a:pt x="0" y="480060"/>
                  </a:lnTo>
                </a:path>
                <a:path w="719454" h="581025">
                  <a:moveTo>
                    <a:pt x="0" y="480060"/>
                  </a:moveTo>
                  <a:lnTo>
                    <a:pt x="361188" y="307848"/>
                  </a:lnTo>
                </a:path>
                <a:path w="719454" h="581025">
                  <a:moveTo>
                    <a:pt x="361188" y="580644"/>
                  </a:moveTo>
                  <a:lnTo>
                    <a:pt x="0" y="580644"/>
                  </a:lnTo>
                </a:path>
                <a:path w="719454" h="581025">
                  <a:moveTo>
                    <a:pt x="719327" y="204215"/>
                  </a:moveTo>
                  <a:lnTo>
                    <a:pt x="719327" y="376427"/>
                  </a:lnTo>
                </a:path>
                <a:path w="719454" h="581025">
                  <a:moveTo>
                    <a:pt x="361188" y="0"/>
                  </a:moveTo>
                  <a:lnTo>
                    <a:pt x="719327" y="204215"/>
                  </a:lnTo>
                </a:path>
                <a:path w="719454" h="581025">
                  <a:moveTo>
                    <a:pt x="0" y="0"/>
                  </a:moveTo>
                  <a:lnTo>
                    <a:pt x="361188" y="0"/>
                  </a:lnTo>
                </a:path>
              </a:pathLst>
            </a:custGeom>
            <a:ln w="28956">
              <a:solidFill>
                <a:srgbClr val="FF1F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857871" y="2047495"/>
            <a:ext cx="28321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2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000" spc="-1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1000" spc="-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977384" y="3326892"/>
            <a:ext cx="4419600" cy="2458720"/>
            <a:chOff x="2988564" y="3279647"/>
            <a:chExt cx="4419600" cy="2458720"/>
          </a:xfrm>
        </p:grpSpPr>
        <p:sp>
          <p:nvSpPr>
            <p:cNvPr id="29" name="object 29"/>
            <p:cNvSpPr/>
            <p:nvPr/>
          </p:nvSpPr>
          <p:spPr>
            <a:xfrm>
              <a:off x="4159758" y="5687313"/>
              <a:ext cx="152400" cy="50800"/>
            </a:xfrm>
            <a:custGeom>
              <a:avLst/>
              <a:gdLst/>
              <a:ahLst/>
              <a:cxnLst/>
              <a:rect l="l" t="t" r="r" b="b"/>
              <a:pathLst>
                <a:path w="152400" h="50800">
                  <a:moveTo>
                    <a:pt x="101600" y="0"/>
                  </a:moveTo>
                  <a:lnTo>
                    <a:pt x="101600" y="50800"/>
                  </a:lnTo>
                  <a:lnTo>
                    <a:pt x="132587" y="35306"/>
                  </a:lnTo>
                  <a:lnTo>
                    <a:pt x="114300" y="35306"/>
                  </a:lnTo>
                  <a:lnTo>
                    <a:pt x="114300" y="15494"/>
                  </a:lnTo>
                  <a:lnTo>
                    <a:pt x="132587" y="15494"/>
                  </a:lnTo>
                  <a:lnTo>
                    <a:pt x="101600" y="0"/>
                  </a:lnTo>
                  <a:close/>
                </a:path>
                <a:path w="152400" h="50800">
                  <a:moveTo>
                    <a:pt x="101600" y="15494"/>
                  </a:moveTo>
                  <a:lnTo>
                    <a:pt x="0" y="15494"/>
                  </a:lnTo>
                  <a:lnTo>
                    <a:pt x="0" y="35306"/>
                  </a:lnTo>
                  <a:lnTo>
                    <a:pt x="101600" y="35306"/>
                  </a:lnTo>
                  <a:lnTo>
                    <a:pt x="101600" y="15494"/>
                  </a:lnTo>
                  <a:close/>
                </a:path>
                <a:path w="152400" h="50800">
                  <a:moveTo>
                    <a:pt x="132587" y="15494"/>
                  </a:moveTo>
                  <a:lnTo>
                    <a:pt x="114300" y="15494"/>
                  </a:lnTo>
                  <a:lnTo>
                    <a:pt x="114300" y="35306"/>
                  </a:lnTo>
                  <a:lnTo>
                    <a:pt x="132587" y="35306"/>
                  </a:lnTo>
                  <a:lnTo>
                    <a:pt x="152400" y="25400"/>
                  </a:lnTo>
                  <a:lnTo>
                    <a:pt x="132587" y="1549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135374" y="4994909"/>
              <a:ext cx="15240" cy="719455"/>
            </a:xfrm>
            <a:custGeom>
              <a:avLst/>
              <a:gdLst/>
              <a:ahLst/>
              <a:cxnLst/>
              <a:rect l="l" t="t" r="r" b="b"/>
              <a:pathLst>
                <a:path w="15239" h="719454">
                  <a:moveTo>
                    <a:pt x="15239" y="719327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918204" y="4850383"/>
              <a:ext cx="455295" cy="183515"/>
            </a:xfrm>
            <a:custGeom>
              <a:avLst/>
              <a:gdLst/>
              <a:ahLst/>
              <a:cxnLst/>
              <a:rect l="l" t="t" r="r" b="b"/>
              <a:pathLst>
                <a:path w="455295" h="183514">
                  <a:moveTo>
                    <a:pt x="455295" y="0"/>
                  </a:moveTo>
                  <a:lnTo>
                    <a:pt x="0" y="0"/>
                  </a:lnTo>
                  <a:lnTo>
                    <a:pt x="90678" y="183388"/>
                  </a:lnTo>
                  <a:lnTo>
                    <a:pt x="364617" y="183388"/>
                  </a:lnTo>
                  <a:lnTo>
                    <a:pt x="455295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918204" y="4850383"/>
              <a:ext cx="455295" cy="183515"/>
            </a:xfrm>
            <a:custGeom>
              <a:avLst/>
              <a:gdLst/>
              <a:ahLst/>
              <a:cxnLst/>
              <a:rect l="l" t="t" r="r" b="b"/>
              <a:pathLst>
                <a:path w="455295" h="183514">
                  <a:moveTo>
                    <a:pt x="0" y="0"/>
                  </a:moveTo>
                  <a:lnTo>
                    <a:pt x="90678" y="183388"/>
                  </a:lnTo>
                  <a:lnTo>
                    <a:pt x="364617" y="183388"/>
                  </a:lnTo>
                  <a:lnTo>
                    <a:pt x="455295" y="0"/>
                  </a:lnTo>
                  <a:lnTo>
                    <a:pt x="90678" y="0"/>
                  </a:lnTo>
                  <a:lnTo>
                    <a:pt x="0" y="0"/>
                  </a:lnTo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278630" y="3339845"/>
              <a:ext cx="0" cy="1510665"/>
            </a:xfrm>
            <a:custGeom>
              <a:avLst/>
              <a:gdLst/>
              <a:ahLst/>
              <a:cxnLst/>
              <a:rect l="l" t="t" r="r" b="b"/>
              <a:pathLst>
                <a:path h="1510664">
                  <a:moveTo>
                    <a:pt x="0" y="1510283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239768" y="3279647"/>
              <a:ext cx="80772" cy="807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985260" y="4270247"/>
              <a:ext cx="80772" cy="807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018026" y="4342637"/>
              <a:ext cx="3175" cy="508000"/>
            </a:xfrm>
            <a:custGeom>
              <a:avLst/>
              <a:gdLst/>
              <a:ahLst/>
              <a:cxnLst/>
              <a:rect l="l" t="t" r="r" b="b"/>
              <a:pathLst>
                <a:path w="3175" h="508000">
                  <a:moveTo>
                    <a:pt x="3048" y="0"/>
                  </a:moveTo>
                  <a:lnTo>
                    <a:pt x="0" y="507492"/>
                  </a:lnTo>
                </a:path>
              </a:pathLst>
            </a:custGeom>
            <a:ln w="1981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988564" y="4196079"/>
              <a:ext cx="1981200" cy="139700"/>
            </a:xfrm>
            <a:custGeom>
              <a:avLst/>
              <a:gdLst/>
              <a:ahLst/>
              <a:cxnLst/>
              <a:rect l="l" t="t" r="r" b="b"/>
              <a:pathLst>
                <a:path w="1981200" h="139700">
                  <a:moveTo>
                    <a:pt x="1973580" y="19050"/>
                  </a:moveTo>
                  <a:lnTo>
                    <a:pt x="908812" y="19050"/>
                  </a:lnTo>
                  <a:lnTo>
                    <a:pt x="908812" y="0"/>
                  </a:lnTo>
                  <a:lnTo>
                    <a:pt x="858012" y="25400"/>
                  </a:lnTo>
                  <a:lnTo>
                    <a:pt x="908812" y="50800"/>
                  </a:lnTo>
                  <a:lnTo>
                    <a:pt x="908812" y="31750"/>
                  </a:lnTo>
                  <a:lnTo>
                    <a:pt x="1973580" y="31750"/>
                  </a:lnTo>
                  <a:lnTo>
                    <a:pt x="1973580" y="19050"/>
                  </a:lnTo>
                  <a:close/>
                </a:path>
                <a:path w="1981200" h="139700">
                  <a:moveTo>
                    <a:pt x="1981200" y="95250"/>
                  </a:moveTo>
                  <a:lnTo>
                    <a:pt x="76200" y="95250"/>
                  </a:lnTo>
                  <a:lnTo>
                    <a:pt x="76200" y="63500"/>
                  </a:lnTo>
                  <a:lnTo>
                    <a:pt x="0" y="101600"/>
                  </a:lnTo>
                  <a:lnTo>
                    <a:pt x="76200" y="139700"/>
                  </a:lnTo>
                  <a:lnTo>
                    <a:pt x="76200" y="107950"/>
                  </a:lnTo>
                  <a:lnTo>
                    <a:pt x="1981200" y="107950"/>
                  </a:lnTo>
                  <a:lnTo>
                    <a:pt x="1981200" y="952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297167" y="4186427"/>
              <a:ext cx="1111250" cy="76200"/>
            </a:xfrm>
            <a:custGeom>
              <a:avLst/>
              <a:gdLst/>
              <a:ahLst/>
              <a:cxnLst/>
              <a:rect l="l" t="t" r="r" b="b"/>
              <a:pathLst>
                <a:path w="111125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111125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1111250" h="76200">
                  <a:moveTo>
                    <a:pt x="1110996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1110996" y="44450"/>
                  </a:lnTo>
                  <a:lnTo>
                    <a:pt x="1110996" y="3175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5414265" y="5305806"/>
            <a:ext cx="6305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sz="1200" spc="-5" dirty="0">
                <a:solidFill>
                  <a:srgbClr val="FF0000"/>
                </a:solidFill>
                <a:latin typeface="Verdana"/>
                <a:cs typeface="Verdana"/>
              </a:rPr>
              <a:t>ndiri</a:t>
            </a:r>
            <a:r>
              <a:rPr sz="1200" dirty="0">
                <a:solidFill>
                  <a:srgbClr val="FF0000"/>
                </a:solidFill>
                <a:latin typeface="Verdana"/>
                <a:cs typeface="Verdana"/>
              </a:rPr>
              <a:t>zzi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842760" y="4184904"/>
            <a:ext cx="1440180" cy="205184"/>
          </a:xfrm>
          <a:prstGeom prst="rect">
            <a:avLst/>
          </a:prstGeom>
          <a:solidFill>
            <a:srgbClr val="FFFF99"/>
          </a:solidFill>
          <a:ln w="12192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ts val="1639"/>
              </a:lnSpc>
            </a:pP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MAR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981956" y="3906520"/>
            <a:ext cx="4419600" cy="139700"/>
          </a:xfrm>
          <a:custGeom>
            <a:avLst/>
            <a:gdLst/>
            <a:ahLst/>
            <a:cxnLst/>
            <a:rect l="l" t="t" r="r" b="b"/>
            <a:pathLst>
              <a:path w="4419600" h="139700">
                <a:moveTo>
                  <a:pt x="1972056" y="19050"/>
                </a:moveTo>
                <a:lnTo>
                  <a:pt x="907288" y="19050"/>
                </a:lnTo>
                <a:lnTo>
                  <a:pt x="907288" y="0"/>
                </a:lnTo>
                <a:lnTo>
                  <a:pt x="856488" y="25400"/>
                </a:lnTo>
                <a:lnTo>
                  <a:pt x="907288" y="50800"/>
                </a:lnTo>
                <a:lnTo>
                  <a:pt x="907288" y="31750"/>
                </a:lnTo>
                <a:lnTo>
                  <a:pt x="1972056" y="31750"/>
                </a:lnTo>
                <a:lnTo>
                  <a:pt x="1972056" y="19050"/>
                </a:lnTo>
                <a:close/>
              </a:path>
              <a:path w="4419600" h="139700">
                <a:moveTo>
                  <a:pt x="1981200" y="95250"/>
                </a:moveTo>
                <a:lnTo>
                  <a:pt x="76200" y="95250"/>
                </a:lnTo>
                <a:lnTo>
                  <a:pt x="76200" y="63500"/>
                </a:lnTo>
                <a:lnTo>
                  <a:pt x="0" y="101600"/>
                </a:lnTo>
                <a:lnTo>
                  <a:pt x="76200" y="139700"/>
                </a:lnTo>
                <a:lnTo>
                  <a:pt x="76200" y="107950"/>
                </a:lnTo>
                <a:lnTo>
                  <a:pt x="1981200" y="107950"/>
                </a:lnTo>
                <a:lnTo>
                  <a:pt x="1981200" y="95250"/>
                </a:lnTo>
                <a:close/>
              </a:path>
              <a:path w="4419600" h="139700">
                <a:moveTo>
                  <a:pt x="4419600" y="66294"/>
                </a:moveTo>
                <a:lnTo>
                  <a:pt x="3348228" y="67678"/>
                </a:lnTo>
                <a:lnTo>
                  <a:pt x="3348228" y="35941"/>
                </a:lnTo>
                <a:lnTo>
                  <a:pt x="3272028" y="74168"/>
                </a:lnTo>
                <a:lnTo>
                  <a:pt x="3348228" y="112141"/>
                </a:lnTo>
                <a:lnTo>
                  <a:pt x="3348228" y="80391"/>
                </a:lnTo>
                <a:lnTo>
                  <a:pt x="4419600" y="78994"/>
                </a:lnTo>
                <a:lnTo>
                  <a:pt x="4419600" y="662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842760" y="3858768"/>
            <a:ext cx="1440180" cy="205184"/>
          </a:xfrm>
          <a:prstGeom prst="rect">
            <a:avLst/>
          </a:prstGeom>
          <a:solidFill>
            <a:srgbClr val="FFFF99"/>
          </a:solidFill>
          <a:ln w="12192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ts val="1645"/>
              </a:lnSpc>
            </a:pP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IAR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989577" y="3578860"/>
            <a:ext cx="4420235" cy="139700"/>
          </a:xfrm>
          <a:custGeom>
            <a:avLst/>
            <a:gdLst/>
            <a:ahLst/>
            <a:cxnLst/>
            <a:rect l="l" t="t" r="r" b="b"/>
            <a:pathLst>
              <a:path w="4420234" h="139700">
                <a:moveTo>
                  <a:pt x="1973580" y="19050"/>
                </a:moveTo>
                <a:lnTo>
                  <a:pt x="907288" y="19050"/>
                </a:lnTo>
                <a:lnTo>
                  <a:pt x="907288" y="0"/>
                </a:lnTo>
                <a:lnTo>
                  <a:pt x="856488" y="25400"/>
                </a:lnTo>
                <a:lnTo>
                  <a:pt x="907288" y="50800"/>
                </a:lnTo>
                <a:lnTo>
                  <a:pt x="907288" y="31750"/>
                </a:lnTo>
                <a:lnTo>
                  <a:pt x="1973580" y="31750"/>
                </a:lnTo>
                <a:lnTo>
                  <a:pt x="1973580" y="19050"/>
                </a:lnTo>
                <a:close/>
              </a:path>
              <a:path w="4420234" h="139700">
                <a:moveTo>
                  <a:pt x="1981200" y="95250"/>
                </a:moveTo>
                <a:lnTo>
                  <a:pt x="76200" y="95250"/>
                </a:lnTo>
                <a:lnTo>
                  <a:pt x="76200" y="63500"/>
                </a:lnTo>
                <a:lnTo>
                  <a:pt x="0" y="101600"/>
                </a:lnTo>
                <a:lnTo>
                  <a:pt x="76200" y="139700"/>
                </a:lnTo>
                <a:lnTo>
                  <a:pt x="76200" y="107950"/>
                </a:lnTo>
                <a:lnTo>
                  <a:pt x="1981200" y="107950"/>
                </a:lnTo>
                <a:lnTo>
                  <a:pt x="1981200" y="95250"/>
                </a:lnTo>
                <a:close/>
              </a:path>
              <a:path w="4420234" h="139700">
                <a:moveTo>
                  <a:pt x="4419727" y="67830"/>
                </a:moveTo>
                <a:lnTo>
                  <a:pt x="3349828" y="53644"/>
                </a:lnTo>
                <a:lnTo>
                  <a:pt x="3349828" y="53479"/>
                </a:lnTo>
                <a:lnTo>
                  <a:pt x="3350260" y="21844"/>
                </a:lnTo>
                <a:lnTo>
                  <a:pt x="3273552" y="58940"/>
                </a:lnTo>
                <a:lnTo>
                  <a:pt x="3349244" y="98044"/>
                </a:lnTo>
                <a:lnTo>
                  <a:pt x="3349663" y="66344"/>
                </a:lnTo>
                <a:lnTo>
                  <a:pt x="4419473" y="80518"/>
                </a:lnTo>
                <a:lnTo>
                  <a:pt x="4419727" y="678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842760" y="3529585"/>
            <a:ext cx="1440180" cy="226060"/>
          </a:xfrm>
          <a:prstGeom prst="rect">
            <a:avLst/>
          </a:prstGeom>
          <a:solidFill>
            <a:srgbClr val="FFFF99"/>
          </a:solidFill>
          <a:ln w="12192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73709">
              <a:lnSpc>
                <a:spcPts val="1650"/>
              </a:lnSpc>
            </a:pP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TEMP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969765" y="3222245"/>
            <a:ext cx="4451985" cy="167640"/>
            <a:chOff x="2980944" y="3175000"/>
            <a:chExt cx="4451985" cy="167640"/>
          </a:xfrm>
        </p:grpSpPr>
        <p:sp>
          <p:nvSpPr>
            <p:cNvPr id="46" name="object 46"/>
            <p:cNvSpPr/>
            <p:nvPr/>
          </p:nvSpPr>
          <p:spPr>
            <a:xfrm>
              <a:off x="2980944" y="3174999"/>
              <a:ext cx="1981200" cy="167640"/>
            </a:xfrm>
            <a:custGeom>
              <a:avLst/>
              <a:gdLst/>
              <a:ahLst/>
              <a:cxnLst/>
              <a:rect l="l" t="t" r="r" b="b"/>
              <a:pathLst>
                <a:path w="1981200" h="167639">
                  <a:moveTo>
                    <a:pt x="1981200" y="122682"/>
                  </a:moveTo>
                  <a:lnTo>
                    <a:pt x="76200" y="122682"/>
                  </a:lnTo>
                  <a:lnTo>
                    <a:pt x="76200" y="90932"/>
                  </a:lnTo>
                  <a:lnTo>
                    <a:pt x="0" y="129032"/>
                  </a:lnTo>
                  <a:lnTo>
                    <a:pt x="76200" y="167132"/>
                  </a:lnTo>
                  <a:lnTo>
                    <a:pt x="76200" y="135382"/>
                  </a:lnTo>
                  <a:lnTo>
                    <a:pt x="1981200" y="135382"/>
                  </a:lnTo>
                  <a:lnTo>
                    <a:pt x="1981200" y="122682"/>
                  </a:lnTo>
                  <a:close/>
                </a:path>
                <a:path w="1981200" h="167639">
                  <a:moveTo>
                    <a:pt x="1981200" y="19050"/>
                  </a:moveTo>
                  <a:lnTo>
                    <a:pt x="916432" y="19050"/>
                  </a:lnTo>
                  <a:lnTo>
                    <a:pt x="916432" y="0"/>
                  </a:lnTo>
                  <a:lnTo>
                    <a:pt x="865632" y="25400"/>
                  </a:lnTo>
                  <a:lnTo>
                    <a:pt x="916432" y="50800"/>
                  </a:lnTo>
                  <a:lnTo>
                    <a:pt x="916432" y="31750"/>
                  </a:lnTo>
                  <a:lnTo>
                    <a:pt x="1981200" y="31750"/>
                  </a:lnTo>
                  <a:lnTo>
                    <a:pt x="1981200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271259" y="3189731"/>
              <a:ext cx="1161415" cy="76200"/>
            </a:xfrm>
            <a:custGeom>
              <a:avLst/>
              <a:gdLst/>
              <a:ahLst/>
              <a:cxnLst/>
              <a:rect l="l" t="t" r="r" b="b"/>
              <a:pathLst>
                <a:path w="116141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1161415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1161415" h="76200">
                  <a:moveTo>
                    <a:pt x="1161288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1161288" y="44450"/>
                  </a:lnTo>
                  <a:lnTo>
                    <a:pt x="1161288" y="3175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6842760" y="3169921"/>
            <a:ext cx="1440180" cy="205184"/>
          </a:xfrm>
          <a:prstGeom prst="rect">
            <a:avLst/>
          </a:prstGeom>
          <a:solidFill>
            <a:srgbClr val="FFFF99"/>
          </a:solidFill>
          <a:ln w="12192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1639"/>
              </a:lnSpc>
            </a:pP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PC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6443472" y="2659128"/>
            <a:ext cx="2513330" cy="321945"/>
            <a:chOff x="4454652" y="2611882"/>
            <a:chExt cx="2513330" cy="321945"/>
          </a:xfrm>
        </p:grpSpPr>
        <p:sp>
          <p:nvSpPr>
            <p:cNvPr id="50" name="object 50"/>
            <p:cNvSpPr/>
            <p:nvPr/>
          </p:nvSpPr>
          <p:spPr>
            <a:xfrm>
              <a:off x="4454652" y="2665983"/>
              <a:ext cx="2223770" cy="267970"/>
            </a:xfrm>
            <a:custGeom>
              <a:avLst/>
              <a:gdLst/>
              <a:ahLst/>
              <a:cxnLst/>
              <a:rect l="l" t="t" r="r" b="b"/>
              <a:pathLst>
                <a:path w="2223770" h="267969">
                  <a:moveTo>
                    <a:pt x="568452" y="19050"/>
                  </a:moveTo>
                  <a:lnTo>
                    <a:pt x="50800" y="19050"/>
                  </a:lnTo>
                  <a:lnTo>
                    <a:pt x="50800" y="0"/>
                  </a:lnTo>
                  <a:lnTo>
                    <a:pt x="0" y="25400"/>
                  </a:lnTo>
                  <a:lnTo>
                    <a:pt x="50800" y="50800"/>
                  </a:lnTo>
                  <a:lnTo>
                    <a:pt x="50800" y="31750"/>
                  </a:lnTo>
                  <a:lnTo>
                    <a:pt x="568452" y="31750"/>
                  </a:lnTo>
                  <a:lnTo>
                    <a:pt x="568452" y="19050"/>
                  </a:lnTo>
                  <a:close/>
                </a:path>
                <a:path w="2223770" h="267969">
                  <a:moveTo>
                    <a:pt x="568579" y="243078"/>
                  </a:moveTo>
                  <a:lnTo>
                    <a:pt x="63080" y="236143"/>
                  </a:lnTo>
                  <a:lnTo>
                    <a:pt x="63080" y="235966"/>
                  </a:lnTo>
                  <a:lnTo>
                    <a:pt x="63373" y="217043"/>
                  </a:lnTo>
                  <a:lnTo>
                    <a:pt x="12192" y="241808"/>
                  </a:lnTo>
                  <a:lnTo>
                    <a:pt x="62611" y="267843"/>
                  </a:lnTo>
                  <a:lnTo>
                    <a:pt x="62890" y="248843"/>
                  </a:lnTo>
                  <a:lnTo>
                    <a:pt x="568325" y="255778"/>
                  </a:lnTo>
                  <a:lnTo>
                    <a:pt x="568579" y="243078"/>
                  </a:lnTo>
                  <a:close/>
                </a:path>
                <a:path w="2223770" h="267969">
                  <a:moveTo>
                    <a:pt x="2223516" y="90678"/>
                  </a:moveTo>
                  <a:lnTo>
                    <a:pt x="1890268" y="90678"/>
                  </a:lnTo>
                  <a:lnTo>
                    <a:pt x="1890268" y="71628"/>
                  </a:lnTo>
                  <a:lnTo>
                    <a:pt x="1839468" y="97028"/>
                  </a:lnTo>
                  <a:lnTo>
                    <a:pt x="1890268" y="122428"/>
                  </a:lnTo>
                  <a:lnTo>
                    <a:pt x="1890268" y="103378"/>
                  </a:lnTo>
                  <a:lnTo>
                    <a:pt x="2223516" y="103378"/>
                  </a:lnTo>
                  <a:lnTo>
                    <a:pt x="2223516" y="906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655308" y="2618232"/>
              <a:ext cx="306705" cy="287020"/>
            </a:xfrm>
            <a:custGeom>
              <a:avLst/>
              <a:gdLst/>
              <a:ahLst/>
              <a:cxnLst/>
              <a:rect l="l" t="t" r="r" b="b"/>
              <a:pathLst>
                <a:path w="306704" h="287019">
                  <a:moveTo>
                    <a:pt x="306324" y="0"/>
                  </a:moveTo>
                  <a:lnTo>
                    <a:pt x="0" y="0"/>
                  </a:lnTo>
                  <a:lnTo>
                    <a:pt x="0" y="286512"/>
                  </a:lnTo>
                  <a:lnTo>
                    <a:pt x="306324" y="286512"/>
                  </a:lnTo>
                  <a:lnTo>
                    <a:pt x="30632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655308" y="2618232"/>
              <a:ext cx="306705" cy="287020"/>
            </a:xfrm>
            <a:custGeom>
              <a:avLst/>
              <a:gdLst/>
              <a:ahLst/>
              <a:cxnLst/>
              <a:rect l="l" t="t" r="r" b="b"/>
              <a:pathLst>
                <a:path w="306704" h="287019">
                  <a:moveTo>
                    <a:pt x="0" y="286512"/>
                  </a:moveTo>
                  <a:lnTo>
                    <a:pt x="306324" y="286512"/>
                  </a:lnTo>
                  <a:lnTo>
                    <a:pt x="306324" y="0"/>
                  </a:lnTo>
                  <a:lnTo>
                    <a:pt x="0" y="0"/>
                  </a:lnTo>
                  <a:lnTo>
                    <a:pt x="0" y="286512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8644128" y="2665478"/>
            <a:ext cx="306705" cy="2269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92710">
              <a:spcBef>
                <a:spcPts val="330"/>
              </a:spcBef>
            </a:pPr>
            <a:r>
              <a:rPr sz="1200" b="1" spc="-5" dirty="0">
                <a:solidFill>
                  <a:srgbClr val="FF1F0F"/>
                </a:solidFill>
                <a:latin typeface="Times New Roman"/>
                <a:cs typeface="Times New Roman"/>
              </a:rPr>
              <a:t>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971289" y="2637028"/>
            <a:ext cx="4436745" cy="533400"/>
          </a:xfrm>
          <a:custGeom>
            <a:avLst/>
            <a:gdLst/>
            <a:ahLst/>
            <a:cxnLst/>
            <a:rect l="l" t="t" r="r" b="b"/>
            <a:pathLst>
              <a:path w="4436745" h="533400">
                <a:moveTo>
                  <a:pt x="1309116" y="392430"/>
                </a:moveTo>
                <a:lnTo>
                  <a:pt x="928116" y="392430"/>
                </a:lnTo>
                <a:lnTo>
                  <a:pt x="928116" y="373380"/>
                </a:lnTo>
                <a:lnTo>
                  <a:pt x="851916" y="398780"/>
                </a:lnTo>
                <a:lnTo>
                  <a:pt x="928116" y="424180"/>
                </a:lnTo>
                <a:lnTo>
                  <a:pt x="928116" y="405130"/>
                </a:lnTo>
                <a:lnTo>
                  <a:pt x="1309116" y="405130"/>
                </a:lnTo>
                <a:lnTo>
                  <a:pt x="1309116" y="392430"/>
                </a:lnTo>
                <a:close/>
              </a:path>
              <a:path w="4436745" h="533400">
                <a:moveTo>
                  <a:pt x="1309116" y="19050"/>
                </a:moveTo>
                <a:lnTo>
                  <a:pt x="928116" y="19050"/>
                </a:lnTo>
                <a:lnTo>
                  <a:pt x="928116" y="0"/>
                </a:lnTo>
                <a:lnTo>
                  <a:pt x="851916" y="25400"/>
                </a:lnTo>
                <a:lnTo>
                  <a:pt x="928116" y="50800"/>
                </a:lnTo>
                <a:lnTo>
                  <a:pt x="928116" y="31750"/>
                </a:lnTo>
                <a:lnTo>
                  <a:pt x="1309116" y="31750"/>
                </a:lnTo>
                <a:lnTo>
                  <a:pt x="1309116" y="19050"/>
                </a:lnTo>
                <a:close/>
              </a:path>
              <a:path w="4436745" h="533400">
                <a:moveTo>
                  <a:pt x="1371600" y="488442"/>
                </a:moveTo>
                <a:lnTo>
                  <a:pt x="76200" y="488442"/>
                </a:lnTo>
                <a:lnTo>
                  <a:pt x="76200" y="456692"/>
                </a:lnTo>
                <a:lnTo>
                  <a:pt x="0" y="494792"/>
                </a:lnTo>
                <a:lnTo>
                  <a:pt x="76200" y="532892"/>
                </a:lnTo>
                <a:lnTo>
                  <a:pt x="76200" y="501142"/>
                </a:lnTo>
                <a:lnTo>
                  <a:pt x="1371600" y="501142"/>
                </a:lnTo>
                <a:lnTo>
                  <a:pt x="1371600" y="488442"/>
                </a:lnTo>
                <a:close/>
              </a:path>
              <a:path w="4436745" h="533400">
                <a:moveTo>
                  <a:pt x="1371600" y="107442"/>
                </a:moveTo>
                <a:lnTo>
                  <a:pt x="76200" y="107442"/>
                </a:lnTo>
                <a:lnTo>
                  <a:pt x="76200" y="75692"/>
                </a:lnTo>
                <a:lnTo>
                  <a:pt x="0" y="113792"/>
                </a:lnTo>
                <a:lnTo>
                  <a:pt x="76200" y="151892"/>
                </a:lnTo>
                <a:lnTo>
                  <a:pt x="76200" y="120142"/>
                </a:lnTo>
                <a:lnTo>
                  <a:pt x="1371600" y="120142"/>
                </a:lnTo>
                <a:lnTo>
                  <a:pt x="1371600" y="107442"/>
                </a:lnTo>
                <a:close/>
              </a:path>
              <a:path w="4436745" h="533400">
                <a:moveTo>
                  <a:pt x="4436364" y="166878"/>
                </a:moveTo>
                <a:lnTo>
                  <a:pt x="4055364" y="166878"/>
                </a:lnTo>
                <a:lnTo>
                  <a:pt x="4055364" y="147828"/>
                </a:lnTo>
                <a:lnTo>
                  <a:pt x="3979164" y="173228"/>
                </a:lnTo>
                <a:lnTo>
                  <a:pt x="4055364" y="198628"/>
                </a:lnTo>
                <a:lnTo>
                  <a:pt x="4055364" y="179578"/>
                </a:lnTo>
                <a:lnTo>
                  <a:pt x="4436364" y="179578"/>
                </a:lnTo>
                <a:lnTo>
                  <a:pt x="4436364" y="1668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6842760" y="2686812"/>
            <a:ext cx="1440180" cy="231474"/>
          </a:xfrm>
          <a:prstGeom prst="rect">
            <a:avLst/>
          </a:prstGeom>
          <a:solidFill>
            <a:srgbClr val="00FF00"/>
          </a:solidFill>
          <a:ln w="12192">
            <a:solidFill>
              <a:srgbClr val="FF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84785">
              <a:spcBef>
                <a:spcPts val="365"/>
              </a:spcBef>
            </a:pPr>
            <a:r>
              <a:rPr sz="1200" b="1" spc="-5" dirty="0">
                <a:solidFill>
                  <a:srgbClr val="FF0000"/>
                </a:solidFill>
                <a:latin typeface="Verdana"/>
                <a:cs typeface="Verdana"/>
              </a:rPr>
              <a:t>Register File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263640" y="2554224"/>
            <a:ext cx="158750" cy="243656"/>
          </a:xfrm>
          <a:prstGeom prst="rect">
            <a:avLst/>
          </a:prstGeom>
          <a:solidFill>
            <a:srgbClr val="FFFF99"/>
          </a:solidFill>
          <a:ln w="12192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870"/>
              </a:lnSpc>
            </a:pP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266687" y="2880362"/>
            <a:ext cx="167640" cy="258403"/>
          </a:xfrm>
          <a:prstGeom prst="rect">
            <a:avLst/>
          </a:prstGeom>
          <a:solidFill>
            <a:srgbClr val="FFFF99"/>
          </a:solidFill>
          <a:ln w="12192">
            <a:solidFill>
              <a:srgbClr val="FF0000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19050">
              <a:spcBef>
                <a:spcPts val="334"/>
              </a:spcBef>
            </a:pP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4974813" y="4397186"/>
            <a:ext cx="4419600" cy="1145413"/>
            <a:chOff x="2982468" y="4354067"/>
            <a:chExt cx="4419600" cy="1145413"/>
          </a:xfrm>
        </p:grpSpPr>
        <p:sp>
          <p:nvSpPr>
            <p:cNvPr id="59" name="object 59"/>
            <p:cNvSpPr/>
            <p:nvPr/>
          </p:nvSpPr>
          <p:spPr>
            <a:xfrm>
              <a:off x="2982468" y="4506975"/>
              <a:ext cx="1981200" cy="139700"/>
            </a:xfrm>
            <a:custGeom>
              <a:avLst/>
              <a:gdLst/>
              <a:ahLst/>
              <a:cxnLst/>
              <a:rect l="l" t="t" r="r" b="b"/>
              <a:pathLst>
                <a:path w="1981200" h="139700">
                  <a:moveTo>
                    <a:pt x="1973580" y="19050"/>
                  </a:moveTo>
                  <a:lnTo>
                    <a:pt x="908812" y="19050"/>
                  </a:lnTo>
                  <a:lnTo>
                    <a:pt x="908812" y="0"/>
                  </a:lnTo>
                  <a:lnTo>
                    <a:pt x="858012" y="25400"/>
                  </a:lnTo>
                  <a:lnTo>
                    <a:pt x="908812" y="50800"/>
                  </a:lnTo>
                  <a:lnTo>
                    <a:pt x="908812" y="31750"/>
                  </a:lnTo>
                  <a:lnTo>
                    <a:pt x="1973580" y="31750"/>
                  </a:lnTo>
                  <a:lnTo>
                    <a:pt x="1973580" y="19050"/>
                  </a:lnTo>
                  <a:close/>
                </a:path>
                <a:path w="1981200" h="139700">
                  <a:moveTo>
                    <a:pt x="1981200" y="95250"/>
                  </a:moveTo>
                  <a:lnTo>
                    <a:pt x="76200" y="95250"/>
                  </a:lnTo>
                  <a:lnTo>
                    <a:pt x="76200" y="63500"/>
                  </a:lnTo>
                  <a:lnTo>
                    <a:pt x="0" y="101600"/>
                  </a:lnTo>
                  <a:lnTo>
                    <a:pt x="76200" y="139700"/>
                  </a:lnTo>
                  <a:lnTo>
                    <a:pt x="76200" y="107950"/>
                  </a:lnTo>
                  <a:lnTo>
                    <a:pt x="1981200" y="107950"/>
                  </a:lnTo>
                  <a:lnTo>
                    <a:pt x="1981200" y="952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640067" y="4354067"/>
              <a:ext cx="183515" cy="455295"/>
            </a:xfrm>
            <a:custGeom>
              <a:avLst/>
              <a:gdLst/>
              <a:ahLst/>
              <a:cxnLst/>
              <a:rect l="l" t="t" r="r" b="b"/>
              <a:pathLst>
                <a:path w="183515" h="455295">
                  <a:moveTo>
                    <a:pt x="183387" y="0"/>
                  </a:moveTo>
                  <a:lnTo>
                    <a:pt x="0" y="90677"/>
                  </a:lnTo>
                  <a:lnTo>
                    <a:pt x="0" y="364616"/>
                  </a:lnTo>
                  <a:lnTo>
                    <a:pt x="183387" y="455294"/>
                  </a:lnTo>
                  <a:lnTo>
                    <a:pt x="183387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640067" y="4354067"/>
              <a:ext cx="183515" cy="455295"/>
            </a:xfrm>
            <a:custGeom>
              <a:avLst/>
              <a:gdLst/>
              <a:ahLst/>
              <a:cxnLst/>
              <a:rect l="l" t="t" r="r" b="b"/>
              <a:pathLst>
                <a:path w="183515" h="455295">
                  <a:moveTo>
                    <a:pt x="183387" y="0"/>
                  </a:moveTo>
                  <a:lnTo>
                    <a:pt x="0" y="90677"/>
                  </a:lnTo>
                  <a:lnTo>
                    <a:pt x="0" y="364616"/>
                  </a:lnTo>
                  <a:lnTo>
                    <a:pt x="183387" y="455294"/>
                  </a:lnTo>
                  <a:lnTo>
                    <a:pt x="183387" y="90677"/>
                  </a:lnTo>
                  <a:lnTo>
                    <a:pt x="183387" y="0"/>
                  </a:lnTo>
                </a:path>
              </a:pathLst>
            </a:custGeom>
            <a:ln w="1219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658358" y="4418075"/>
              <a:ext cx="1743710" cy="1081405"/>
            </a:xfrm>
            <a:custGeom>
              <a:avLst/>
              <a:gdLst/>
              <a:ahLst/>
              <a:cxnLst/>
              <a:rect l="l" t="t" r="r" b="b"/>
              <a:pathLst>
                <a:path w="1743709" h="1081404">
                  <a:moveTo>
                    <a:pt x="50800" y="1030478"/>
                  </a:moveTo>
                  <a:lnTo>
                    <a:pt x="35306" y="1030478"/>
                  </a:lnTo>
                  <a:lnTo>
                    <a:pt x="35306" y="877062"/>
                  </a:lnTo>
                  <a:lnTo>
                    <a:pt x="15494" y="877062"/>
                  </a:lnTo>
                  <a:lnTo>
                    <a:pt x="15494" y="1030478"/>
                  </a:lnTo>
                  <a:lnTo>
                    <a:pt x="0" y="1030478"/>
                  </a:lnTo>
                  <a:lnTo>
                    <a:pt x="25400" y="1081278"/>
                  </a:lnTo>
                  <a:lnTo>
                    <a:pt x="44450" y="1043178"/>
                  </a:lnTo>
                  <a:lnTo>
                    <a:pt x="50800" y="1030478"/>
                  </a:lnTo>
                  <a:close/>
                </a:path>
                <a:path w="1743709" h="1081404">
                  <a:moveTo>
                    <a:pt x="969518" y="152146"/>
                  </a:moveTo>
                  <a:lnTo>
                    <a:pt x="740918" y="152146"/>
                  </a:lnTo>
                  <a:lnTo>
                    <a:pt x="740918" y="120396"/>
                  </a:lnTo>
                  <a:lnTo>
                    <a:pt x="664718" y="158496"/>
                  </a:lnTo>
                  <a:lnTo>
                    <a:pt x="740918" y="196596"/>
                  </a:lnTo>
                  <a:lnTo>
                    <a:pt x="740918" y="164846"/>
                  </a:lnTo>
                  <a:lnTo>
                    <a:pt x="969518" y="164846"/>
                  </a:lnTo>
                  <a:lnTo>
                    <a:pt x="969518" y="152146"/>
                  </a:lnTo>
                  <a:close/>
                </a:path>
                <a:path w="1743709" h="1081404">
                  <a:moveTo>
                    <a:pt x="1743710" y="31750"/>
                  </a:moveTo>
                  <a:lnTo>
                    <a:pt x="1248410" y="31750"/>
                  </a:lnTo>
                  <a:lnTo>
                    <a:pt x="1248410" y="0"/>
                  </a:lnTo>
                  <a:lnTo>
                    <a:pt x="1172210" y="38100"/>
                  </a:lnTo>
                  <a:lnTo>
                    <a:pt x="1248410" y="76200"/>
                  </a:lnTo>
                  <a:lnTo>
                    <a:pt x="1248410" y="44450"/>
                  </a:lnTo>
                  <a:lnTo>
                    <a:pt x="1743710" y="44450"/>
                  </a:lnTo>
                  <a:lnTo>
                    <a:pt x="1743710" y="3175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455413" y="4522215"/>
              <a:ext cx="1219200" cy="762762"/>
            </a:xfrm>
            <a:custGeom>
              <a:avLst/>
              <a:gdLst/>
              <a:ahLst/>
              <a:cxnLst/>
              <a:rect l="l" t="t" r="r" b="b"/>
              <a:pathLst>
                <a:path w="1219200" h="675639">
                  <a:moveTo>
                    <a:pt x="0" y="0"/>
                  </a:moveTo>
                  <a:lnTo>
                    <a:pt x="0" y="675132"/>
                  </a:lnTo>
                </a:path>
                <a:path w="1219200" h="675639">
                  <a:moveTo>
                    <a:pt x="6096" y="675132"/>
                  </a:moveTo>
                  <a:lnTo>
                    <a:pt x="1219200" y="675132"/>
                  </a:lnTo>
                </a:path>
              </a:pathLst>
            </a:custGeom>
            <a:ln w="1981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 flipV="1">
              <a:off x="4424087" y="4488823"/>
              <a:ext cx="83238" cy="80118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6495415" y="5022850"/>
            <a:ext cx="12166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solidFill>
                  <a:srgbClr val="009900"/>
                </a:solidFill>
                <a:latin typeface="Verdana"/>
                <a:cs typeface="Verdana"/>
              </a:rPr>
              <a:t>Dati in</a:t>
            </a:r>
            <a:r>
              <a:rPr sz="1200" spc="-60" dirty="0">
                <a:solidFill>
                  <a:srgbClr val="009900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009900"/>
                </a:solidFill>
                <a:latin typeface="Verdana"/>
                <a:cs typeface="Verdana"/>
              </a:rPr>
              <a:t>scrittura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842760" y="4511041"/>
            <a:ext cx="1440180" cy="226060"/>
          </a:xfrm>
          <a:prstGeom prst="rect">
            <a:avLst/>
          </a:prstGeom>
          <a:solidFill>
            <a:srgbClr val="FFFF99"/>
          </a:solidFill>
          <a:ln w="12192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1650"/>
              </a:lnSpc>
            </a:pP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MDR</a:t>
            </a:r>
            <a:endParaRPr sz="14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9304148" y="5670906"/>
            <a:ext cx="10826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solidFill>
                  <a:srgbClr val="009900"/>
                </a:solidFill>
                <a:latin typeface="Verdana"/>
                <a:cs typeface="Verdana"/>
              </a:rPr>
              <a:t>Dati in</a:t>
            </a:r>
            <a:r>
              <a:rPr sz="1200" spc="-55" dirty="0">
                <a:solidFill>
                  <a:srgbClr val="009900"/>
                </a:solidFill>
                <a:latin typeface="Verdana"/>
                <a:cs typeface="Verdana"/>
              </a:rPr>
              <a:t> </a:t>
            </a:r>
            <a:r>
              <a:rPr sz="1200" spc="-10" dirty="0">
                <a:solidFill>
                  <a:srgbClr val="009900"/>
                </a:solidFill>
                <a:latin typeface="Verdana"/>
                <a:cs typeface="Verdana"/>
              </a:rPr>
              <a:t>lettura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3291078" y="1766062"/>
            <a:ext cx="6012180" cy="4519930"/>
            <a:chOff x="1302258" y="1718817"/>
            <a:chExt cx="6012180" cy="4519930"/>
          </a:xfrm>
        </p:grpSpPr>
        <p:sp>
          <p:nvSpPr>
            <p:cNvPr id="69" name="object 69"/>
            <p:cNvSpPr/>
            <p:nvPr/>
          </p:nvSpPr>
          <p:spPr>
            <a:xfrm>
              <a:off x="1340358" y="6218682"/>
              <a:ext cx="4307205" cy="9525"/>
            </a:xfrm>
            <a:custGeom>
              <a:avLst/>
              <a:gdLst/>
              <a:ahLst/>
              <a:cxnLst/>
              <a:rect l="l" t="t" r="r" b="b"/>
              <a:pathLst>
                <a:path w="4307205" h="9525">
                  <a:moveTo>
                    <a:pt x="4306824" y="0"/>
                  </a:moveTo>
                  <a:lnTo>
                    <a:pt x="0" y="9144"/>
                  </a:lnTo>
                </a:path>
              </a:pathLst>
            </a:custGeom>
            <a:ln w="1981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302258" y="4641341"/>
              <a:ext cx="5991225" cy="1597660"/>
            </a:xfrm>
            <a:custGeom>
              <a:avLst/>
              <a:gdLst/>
              <a:ahLst/>
              <a:cxnLst/>
              <a:rect l="l" t="t" r="r" b="b"/>
              <a:pathLst>
                <a:path w="5991225" h="1597660">
                  <a:moveTo>
                    <a:pt x="76200" y="443484"/>
                  </a:moveTo>
                  <a:lnTo>
                    <a:pt x="69850" y="430784"/>
                  </a:lnTo>
                  <a:lnTo>
                    <a:pt x="38100" y="367284"/>
                  </a:lnTo>
                  <a:lnTo>
                    <a:pt x="0" y="443484"/>
                  </a:lnTo>
                  <a:lnTo>
                    <a:pt x="28194" y="443484"/>
                  </a:lnTo>
                  <a:lnTo>
                    <a:pt x="28194" y="1586484"/>
                  </a:lnTo>
                  <a:lnTo>
                    <a:pt x="48006" y="1586484"/>
                  </a:lnTo>
                  <a:lnTo>
                    <a:pt x="48006" y="443484"/>
                  </a:lnTo>
                  <a:lnTo>
                    <a:pt x="76200" y="443484"/>
                  </a:lnTo>
                  <a:close/>
                </a:path>
                <a:path w="5991225" h="1597660">
                  <a:moveTo>
                    <a:pt x="4410456" y="1520952"/>
                  </a:moveTo>
                  <a:lnTo>
                    <a:pt x="4382262" y="1520952"/>
                  </a:lnTo>
                  <a:lnTo>
                    <a:pt x="4382262" y="1292352"/>
                  </a:lnTo>
                  <a:lnTo>
                    <a:pt x="4362450" y="1292352"/>
                  </a:lnTo>
                  <a:lnTo>
                    <a:pt x="4362450" y="1520952"/>
                  </a:lnTo>
                  <a:lnTo>
                    <a:pt x="4334256" y="1520952"/>
                  </a:lnTo>
                  <a:lnTo>
                    <a:pt x="4372356" y="1597152"/>
                  </a:lnTo>
                  <a:lnTo>
                    <a:pt x="4404106" y="1533652"/>
                  </a:lnTo>
                  <a:lnTo>
                    <a:pt x="4410456" y="1520952"/>
                  </a:lnTo>
                  <a:close/>
                </a:path>
                <a:path w="5991225" h="1597660">
                  <a:moveTo>
                    <a:pt x="5990844" y="28194"/>
                  </a:moveTo>
                  <a:lnTo>
                    <a:pt x="5609844" y="28194"/>
                  </a:lnTo>
                  <a:lnTo>
                    <a:pt x="5609844" y="0"/>
                  </a:lnTo>
                  <a:lnTo>
                    <a:pt x="5533644" y="38100"/>
                  </a:lnTo>
                  <a:lnTo>
                    <a:pt x="5609844" y="76200"/>
                  </a:lnTo>
                  <a:lnTo>
                    <a:pt x="5609844" y="48006"/>
                  </a:lnTo>
                  <a:lnTo>
                    <a:pt x="5990844" y="48006"/>
                  </a:lnTo>
                  <a:lnTo>
                    <a:pt x="5990844" y="28194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718810" y="4673345"/>
              <a:ext cx="1584960" cy="1545590"/>
            </a:xfrm>
            <a:custGeom>
              <a:avLst/>
              <a:gdLst/>
              <a:ahLst/>
              <a:cxnLst/>
              <a:rect l="l" t="t" r="r" b="b"/>
              <a:pathLst>
                <a:path w="1584959" h="1545589">
                  <a:moveTo>
                    <a:pt x="1562099" y="0"/>
                  </a:moveTo>
                  <a:lnTo>
                    <a:pt x="1584960" y="1545335"/>
                  </a:lnTo>
                </a:path>
                <a:path w="1584959" h="1545589">
                  <a:moveTo>
                    <a:pt x="0" y="1545335"/>
                  </a:moveTo>
                  <a:lnTo>
                    <a:pt x="1584960" y="1545335"/>
                  </a:lnTo>
                </a:path>
              </a:pathLst>
            </a:custGeom>
            <a:ln w="1981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645408" y="1761743"/>
              <a:ext cx="177800" cy="3034665"/>
            </a:xfrm>
            <a:custGeom>
              <a:avLst/>
              <a:gdLst/>
              <a:ahLst/>
              <a:cxnLst/>
              <a:rect l="l" t="t" r="r" b="b"/>
              <a:pathLst>
                <a:path w="177800" h="3034665">
                  <a:moveTo>
                    <a:pt x="177418" y="0"/>
                  </a:moveTo>
                  <a:lnTo>
                    <a:pt x="0" y="0"/>
                  </a:lnTo>
                  <a:lnTo>
                    <a:pt x="0" y="3034664"/>
                  </a:lnTo>
                  <a:lnTo>
                    <a:pt x="177418" y="3034664"/>
                  </a:lnTo>
                  <a:lnTo>
                    <a:pt x="177418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645408" y="1761743"/>
              <a:ext cx="177800" cy="3034665"/>
            </a:xfrm>
            <a:custGeom>
              <a:avLst/>
              <a:gdLst/>
              <a:ahLst/>
              <a:cxnLst/>
              <a:rect l="l" t="t" r="r" b="b"/>
              <a:pathLst>
                <a:path w="177800" h="3034665">
                  <a:moveTo>
                    <a:pt x="0" y="0"/>
                  </a:moveTo>
                  <a:lnTo>
                    <a:pt x="177418" y="0"/>
                  </a:lnTo>
                  <a:lnTo>
                    <a:pt x="177418" y="3034664"/>
                  </a:lnTo>
                  <a:lnTo>
                    <a:pt x="0" y="3034664"/>
                  </a:ln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807208" y="1725167"/>
              <a:ext cx="177800" cy="3034665"/>
            </a:xfrm>
            <a:custGeom>
              <a:avLst/>
              <a:gdLst/>
              <a:ahLst/>
              <a:cxnLst/>
              <a:rect l="l" t="t" r="r" b="b"/>
              <a:pathLst>
                <a:path w="177800" h="3034665">
                  <a:moveTo>
                    <a:pt x="177419" y="0"/>
                  </a:moveTo>
                  <a:lnTo>
                    <a:pt x="0" y="0"/>
                  </a:lnTo>
                  <a:lnTo>
                    <a:pt x="0" y="3034665"/>
                  </a:lnTo>
                  <a:lnTo>
                    <a:pt x="177419" y="3034665"/>
                  </a:lnTo>
                  <a:lnTo>
                    <a:pt x="177419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807208" y="1725167"/>
              <a:ext cx="177800" cy="3034665"/>
            </a:xfrm>
            <a:custGeom>
              <a:avLst/>
              <a:gdLst/>
              <a:ahLst/>
              <a:cxnLst/>
              <a:rect l="l" t="t" r="r" b="b"/>
              <a:pathLst>
                <a:path w="177800" h="3034665">
                  <a:moveTo>
                    <a:pt x="0" y="0"/>
                  </a:moveTo>
                  <a:lnTo>
                    <a:pt x="177419" y="0"/>
                  </a:lnTo>
                  <a:lnTo>
                    <a:pt x="177419" y="3034665"/>
                  </a:lnTo>
                  <a:lnTo>
                    <a:pt x="0" y="3034665"/>
                  </a:ln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2956560" y="2478780"/>
            <a:ext cx="576580" cy="201337"/>
          </a:xfrm>
          <a:prstGeom prst="rect">
            <a:avLst/>
          </a:prstGeom>
          <a:solidFill>
            <a:srgbClr val="FFFF99"/>
          </a:solidFill>
          <a:ln w="9143">
            <a:solidFill>
              <a:srgbClr val="FF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174625">
              <a:spcBef>
                <a:spcPts val="370"/>
              </a:spcBef>
            </a:pPr>
            <a:r>
              <a:rPr sz="1000" spc="-15" dirty="0">
                <a:solidFill>
                  <a:srgbClr val="FF0000"/>
                </a:solidFill>
                <a:latin typeface="Verdana"/>
                <a:cs typeface="Verdana"/>
              </a:rPr>
              <a:t>IEN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896514" y="3597022"/>
            <a:ext cx="829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spcBef>
                <a:spcPts val="100"/>
              </a:spcBef>
            </a:pPr>
            <a:r>
              <a:rPr sz="900" dirty="0">
                <a:solidFill>
                  <a:srgbClr val="FF0000"/>
                </a:solidFill>
                <a:latin typeface="Verdana"/>
                <a:cs typeface="Verdana"/>
              </a:rPr>
              <a:t>Uscita</a:t>
            </a:r>
            <a:r>
              <a:rPr sz="900" spc="-9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FF0000"/>
                </a:solidFill>
                <a:latin typeface="Verdana"/>
                <a:cs typeface="Verdana"/>
              </a:rPr>
              <a:t>sempre  abilitata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576062" y="1548766"/>
            <a:ext cx="26098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dirty="0">
                <a:latin typeface="Verdana"/>
                <a:cs typeface="Verdana"/>
              </a:rPr>
              <a:t>S2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3969259" y="1602790"/>
            <a:ext cx="5649721" cy="3251785"/>
            <a:chOff x="1980438" y="1555545"/>
            <a:chExt cx="5649721" cy="3251785"/>
          </a:xfrm>
        </p:grpSpPr>
        <p:sp>
          <p:nvSpPr>
            <p:cNvPr id="80" name="object 80"/>
            <p:cNvSpPr/>
            <p:nvPr/>
          </p:nvSpPr>
          <p:spPr>
            <a:xfrm>
              <a:off x="7452359" y="1773935"/>
              <a:ext cx="177800" cy="3033395"/>
            </a:xfrm>
            <a:custGeom>
              <a:avLst/>
              <a:gdLst/>
              <a:ahLst/>
              <a:cxnLst/>
              <a:rect l="l" t="t" r="r" b="b"/>
              <a:pathLst>
                <a:path w="177800" h="3033395">
                  <a:moveTo>
                    <a:pt x="177419" y="0"/>
                  </a:moveTo>
                  <a:lnTo>
                    <a:pt x="0" y="0"/>
                  </a:lnTo>
                  <a:lnTo>
                    <a:pt x="0" y="3033141"/>
                  </a:lnTo>
                  <a:lnTo>
                    <a:pt x="177419" y="3033141"/>
                  </a:lnTo>
                  <a:lnTo>
                    <a:pt x="177419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452359" y="1773935"/>
              <a:ext cx="177800" cy="3033395"/>
            </a:xfrm>
            <a:custGeom>
              <a:avLst/>
              <a:gdLst/>
              <a:ahLst/>
              <a:cxnLst/>
              <a:rect l="l" t="t" r="r" b="b"/>
              <a:pathLst>
                <a:path w="177800" h="3033395">
                  <a:moveTo>
                    <a:pt x="0" y="0"/>
                  </a:moveTo>
                  <a:lnTo>
                    <a:pt x="177419" y="0"/>
                  </a:lnTo>
                  <a:lnTo>
                    <a:pt x="177419" y="3033141"/>
                  </a:lnTo>
                  <a:lnTo>
                    <a:pt x="0" y="3033141"/>
                  </a:lnTo>
                  <a:lnTo>
                    <a:pt x="0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052066" y="1801367"/>
              <a:ext cx="360045" cy="86995"/>
            </a:xfrm>
            <a:custGeom>
              <a:avLst/>
              <a:gdLst/>
              <a:ahLst/>
              <a:cxnLst/>
              <a:rect l="l" t="t" r="r" b="b"/>
              <a:pathLst>
                <a:path w="360044" h="86994">
                  <a:moveTo>
                    <a:pt x="272795" y="0"/>
                  </a:moveTo>
                  <a:lnTo>
                    <a:pt x="272795" y="86868"/>
                  </a:lnTo>
                  <a:lnTo>
                    <a:pt x="330708" y="57912"/>
                  </a:lnTo>
                  <a:lnTo>
                    <a:pt x="287273" y="57912"/>
                  </a:lnTo>
                  <a:lnTo>
                    <a:pt x="287273" y="28956"/>
                  </a:lnTo>
                  <a:lnTo>
                    <a:pt x="330708" y="28956"/>
                  </a:lnTo>
                  <a:lnTo>
                    <a:pt x="272795" y="0"/>
                  </a:lnTo>
                  <a:close/>
                </a:path>
                <a:path w="360044" h="86994">
                  <a:moveTo>
                    <a:pt x="272795" y="28956"/>
                  </a:moveTo>
                  <a:lnTo>
                    <a:pt x="0" y="28956"/>
                  </a:lnTo>
                  <a:lnTo>
                    <a:pt x="0" y="57912"/>
                  </a:lnTo>
                  <a:lnTo>
                    <a:pt x="272795" y="57912"/>
                  </a:lnTo>
                  <a:lnTo>
                    <a:pt x="272795" y="28956"/>
                  </a:lnTo>
                  <a:close/>
                </a:path>
                <a:path w="360044" h="86994">
                  <a:moveTo>
                    <a:pt x="330708" y="28956"/>
                  </a:moveTo>
                  <a:lnTo>
                    <a:pt x="287273" y="28956"/>
                  </a:lnTo>
                  <a:lnTo>
                    <a:pt x="287273" y="57912"/>
                  </a:lnTo>
                  <a:lnTo>
                    <a:pt x="330708" y="57912"/>
                  </a:lnTo>
                  <a:lnTo>
                    <a:pt x="359663" y="43434"/>
                  </a:lnTo>
                  <a:lnTo>
                    <a:pt x="330708" y="2895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980438" y="1555545"/>
              <a:ext cx="3759200" cy="289510"/>
            </a:xfrm>
            <a:custGeom>
              <a:avLst/>
              <a:gdLst/>
              <a:ahLst/>
              <a:cxnLst/>
              <a:rect l="l" t="t" r="r" b="b"/>
              <a:pathLst>
                <a:path w="3759200" h="474980">
                  <a:moveTo>
                    <a:pt x="3729990" y="43434"/>
                  </a:moveTo>
                  <a:lnTo>
                    <a:pt x="3729990" y="474725"/>
                  </a:lnTo>
                  <a:lnTo>
                    <a:pt x="3758946" y="474725"/>
                  </a:lnTo>
                  <a:lnTo>
                    <a:pt x="3758946" y="57912"/>
                  </a:lnTo>
                  <a:lnTo>
                    <a:pt x="3744467" y="57912"/>
                  </a:lnTo>
                  <a:lnTo>
                    <a:pt x="3729990" y="43434"/>
                  </a:lnTo>
                  <a:close/>
                </a:path>
                <a:path w="3759200" h="474980">
                  <a:moveTo>
                    <a:pt x="86868" y="0"/>
                  </a:moveTo>
                  <a:lnTo>
                    <a:pt x="0" y="43434"/>
                  </a:lnTo>
                  <a:lnTo>
                    <a:pt x="86868" y="86868"/>
                  </a:lnTo>
                  <a:lnTo>
                    <a:pt x="86868" y="57912"/>
                  </a:lnTo>
                  <a:lnTo>
                    <a:pt x="72389" y="57912"/>
                  </a:lnTo>
                  <a:lnTo>
                    <a:pt x="72389" y="28956"/>
                  </a:lnTo>
                  <a:lnTo>
                    <a:pt x="86868" y="28956"/>
                  </a:lnTo>
                  <a:lnTo>
                    <a:pt x="86868" y="0"/>
                  </a:lnTo>
                  <a:close/>
                </a:path>
                <a:path w="3759200" h="474980">
                  <a:moveTo>
                    <a:pt x="86868" y="28956"/>
                  </a:moveTo>
                  <a:lnTo>
                    <a:pt x="72389" y="28956"/>
                  </a:lnTo>
                  <a:lnTo>
                    <a:pt x="72389" y="57912"/>
                  </a:lnTo>
                  <a:lnTo>
                    <a:pt x="86868" y="57912"/>
                  </a:lnTo>
                  <a:lnTo>
                    <a:pt x="86868" y="28956"/>
                  </a:lnTo>
                  <a:close/>
                </a:path>
                <a:path w="3759200" h="474980">
                  <a:moveTo>
                    <a:pt x="3752469" y="28956"/>
                  </a:moveTo>
                  <a:lnTo>
                    <a:pt x="86868" y="28956"/>
                  </a:lnTo>
                  <a:lnTo>
                    <a:pt x="86868" y="57912"/>
                  </a:lnTo>
                  <a:lnTo>
                    <a:pt x="3729990" y="57912"/>
                  </a:lnTo>
                  <a:lnTo>
                    <a:pt x="3729990" y="43434"/>
                  </a:lnTo>
                  <a:lnTo>
                    <a:pt x="3758946" y="43434"/>
                  </a:lnTo>
                  <a:lnTo>
                    <a:pt x="3758946" y="35433"/>
                  </a:lnTo>
                  <a:lnTo>
                    <a:pt x="3752469" y="28956"/>
                  </a:lnTo>
                  <a:close/>
                </a:path>
                <a:path w="3759200" h="474980">
                  <a:moveTo>
                    <a:pt x="3758946" y="43434"/>
                  </a:moveTo>
                  <a:lnTo>
                    <a:pt x="3729990" y="43434"/>
                  </a:lnTo>
                  <a:lnTo>
                    <a:pt x="3744467" y="57912"/>
                  </a:lnTo>
                  <a:lnTo>
                    <a:pt x="3758946" y="57912"/>
                  </a:lnTo>
                  <a:lnTo>
                    <a:pt x="3758946" y="43434"/>
                  </a:lnTo>
                  <a:close/>
                </a:path>
              </a:pathLst>
            </a:custGeom>
            <a:solidFill>
              <a:srgbClr val="00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5487161" y="6031180"/>
            <a:ext cx="7416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solidFill>
                  <a:srgbClr val="009900"/>
                </a:solidFill>
                <a:latin typeface="Verdana"/>
                <a:cs typeface="Verdana"/>
              </a:rPr>
              <a:t>Istruzioni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0362058" y="6172912"/>
            <a:ext cx="16573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5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pPr marL="38100">
                <a:lnSpc>
                  <a:spcPts val="1635"/>
                </a:lnSpc>
              </a:pPr>
              <a:t>57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745730" y="1421640"/>
            <a:ext cx="39687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dirty="0">
                <a:solidFill>
                  <a:srgbClr val="0033CC"/>
                </a:solidFill>
                <a:latin typeface="Verdana"/>
                <a:cs typeface="Verdana"/>
              </a:rPr>
              <a:t>F</a:t>
            </a:r>
            <a:r>
              <a:rPr sz="1400" spc="10" dirty="0">
                <a:solidFill>
                  <a:srgbClr val="0033CC"/>
                </a:solidFill>
                <a:latin typeface="Verdana"/>
                <a:cs typeface="Verdana"/>
              </a:rPr>
              <a:t>l</a:t>
            </a:r>
            <a:r>
              <a:rPr sz="1400" dirty="0">
                <a:solidFill>
                  <a:srgbClr val="0033CC"/>
                </a:solidFill>
                <a:latin typeface="Verdana"/>
                <a:cs typeface="Verdana"/>
              </a:rPr>
              <a:t>ag</a:t>
            </a:r>
            <a:endParaRPr sz="14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875426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Esercizi di applicazione dei contatori </a:t>
            </a:r>
            <a:br>
              <a:rPr lang="it-IT" dirty="0"/>
            </a:br>
            <a:r>
              <a:rPr lang="it-IT" dirty="0"/>
              <a:t>tratti da prove d’esame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8452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/>
        </p:nvGrpSpPr>
        <p:grpSpPr>
          <a:xfrm flipH="1">
            <a:off x="192720" y="5966409"/>
            <a:ext cx="2169659" cy="679644"/>
            <a:chOff x="9159903" y="4183644"/>
            <a:chExt cx="2169659" cy="679644"/>
          </a:xfrm>
        </p:grpSpPr>
        <p:cxnSp>
          <p:nvCxnSpPr>
            <p:cNvPr id="11" name="Connettore 2 10"/>
            <p:cNvCxnSpPr/>
            <p:nvPr/>
          </p:nvCxnSpPr>
          <p:spPr>
            <a:xfrm flipH="1">
              <a:off x="9159903" y="4858981"/>
              <a:ext cx="1818512" cy="430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sellaDiTesto 11"/>
            <p:cNvSpPr txBox="1"/>
            <p:nvPr/>
          </p:nvSpPr>
          <p:spPr>
            <a:xfrm>
              <a:off x="9174757" y="4183644"/>
              <a:ext cx="21548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/>
                <a:t>Ingresso  </a:t>
              </a:r>
              <a:r>
                <a:rPr lang="it-IT" sz="1200" b="1" dirty="0">
                  <a:solidFill>
                    <a:srgbClr val="FF0000"/>
                  </a:solidFill>
                </a:rPr>
                <a:t>RA</a:t>
              </a:r>
              <a:r>
                <a:rPr lang="it-IT" sz="1200" dirty="0"/>
                <a:t> di reset asincrono (inizializzazione), indipendente dal CLOCK e dall’automa</a:t>
              </a:r>
            </a:p>
          </p:txBody>
        </p:sp>
      </p:grpSp>
      <p:grpSp>
        <p:nvGrpSpPr>
          <p:cNvPr id="121" name="Gruppo 120"/>
          <p:cNvGrpSpPr/>
          <p:nvPr/>
        </p:nvGrpSpPr>
        <p:grpSpPr>
          <a:xfrm>
            <a:off x="2907380" y="6124579"/>
            <a:ext cx="2075069" cy="617861"/>
            <a:chOff x="2756859" y="6130005"/>
            <a:chExt cx="2075069" cy="617861"/>
          </a:xfrm>
        </p:grpSpPr>
        <p:cxnSp>
          <p:nvCxnSpPr>
            <p:cNvPr id="14" name="Connettore 2 13"/>
            <p:cNvCxnSpPr/>
            <p:nvPr/>
          </p:nvCxnSpPr>
          <p:spPr>
            <a:xfrm flipV="1">
              <a:off x="3395660" y="6407852"/>
              <a:ext cx="1436268" cy="231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sellaDiTesto 14"/>
            <p:cNvSpPr txBox="1"/>
            <p:nvPr/>
          </p:nvSpPr>
          <p:spPr>
            <a:xfrm flipH="1">
              <a:off x="3395660" y="6409312"/>
              <a:ext cx="7284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/>
                <a:t>CLOCK</a:t>
              </a:r>
            </a:p>
          </p:txBody>
        </p:sp>
        <p:sp>
          <p:nvSpPr>
            <p:cNvPr id="16" name="Ovale 15"/>
            <p:cNvSpPr/>
            <p:nvPr/>
          </p:nvSpPr>
          <p:spPr>
            <a:xfrm flipH="1">
              <a:off x="2756859" y="6130005"/>
              <a:ext cx="643638" cy="5556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/>
                <a:t>OSC</a:t>
              </a:r>
            </a:p>
          </p:txBody>
        </p:sp>
      </p:grpSp>
      <p:sp>
        <p:nvSpPr>
          <p:cNvPr id="21" name="CasellaDiTesto 20"/>
          <p:cNvSpPr txBox="1"/>
          <p:nvPr/>
        </p:nvSpPr>
        <p:spPr>
          <a:xfrm flipH="1">
            <a:off x="9045160" y="3640977"/>
            <a:ext cx="2918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</a:rPr>
              <a:t>I contatori hanno 3 uscite che mostrano lo stato presente agli utilizzatori</a:t>
            </a:r>
          </a:p>
        </p:txBody>
      </p:sp>
      <p:grpSp>
        <p:nvGrpSpPr>
          <p:cNvPr id="25" name="Gruppo 24"/>
          <p:cNvGrpSpPr/>
          <p:nvPr/>
        </p:nvGrpSpPr>
        <p:grpSpPr>
          <a:xfrm>
            <a:off x="1768929" y="1692095"/>
            <a:ext cx="1924917" cy="1568927"/>
            <a:chOff x="1513319" y="2148079"/>
            <a:chExt cx="1924917" cy="1568927"/>
          </a:xfrm>
        </p:grpSpPr>
        <p:grpSp>
          <p:nvGrpSpPr>
            <p:cNvPr id="4" name="Gruppo 3"/>
            <p:cNvGrpSpPr/>
            <p:nvPr/>
          </p:nvGrpSpPr>
          <p:grpSpPr>
            <a:xfrm>
              <a:off x="1513319" y="2148079"/>
              <a:ext cx="1924917" cy="1568927"/>
              <a:chOff x="6766559" y="4319398"/>
              <a:chExt cx="2408047" cy="1596373"/>
            </a:xfrm>
          </p:grpSpPr>
          <p:sp>
            <p:nvSpPr>
              <p:cNvPr id="5" name="CasellaDiTesto 4"/>
              <p:cNvSpPr txBox="1"/>
              <p:nvPr/>
            </p:nvSpPr>
            <p:spPr>
              <a:xfrm>
                <a:off x="6801338" y="4541884"/>
                <a:ext cx="449597" cy="748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dirty="0"/>
                  <a:t>i</a:t>
                </a:r>
                <a:r>
                  <a:rPr lang="it-IT" sz="2400" baseline="-25000" dirty="0"/>
                  <a:t>1</a:t>
                </a:r>
              </a:p>
              <a:p>
                <a:r>
                  <a:rPr lang="it-IT" sz="2400" dirty="0"/>
                  <a:t>i</a:t>
                </a:r>
                <a:r>
                  <a:rPr lang="it-IT" sz="2400" baseline="-25000" dirty="0"/>
                  <a:t>2</a:t>
                </a:r>
              </a:p>
            </p:txBody>
          </p:sp>
          <p:sp>
            <p:nvSpPr>
              <p:cNvPr id="7" name="CasellaDiTesto 6"/>
              <p:cNvSpPr txBox="1"/>
              <p:nvPr/>
            </p:nvSpPr>
            <p:spPr>
              <a:xfrm>
                <a:off x="7152606" y="4319398"/>
                <a:ext cx="6479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dirty="0"/>
                  <a:t>/RA</a:t>
                </a:r>
              </a:p>
            </p:txBody>
          </p:sp>
          <p:sp>
            <p:nvSpPr>
              <p:cNvPr id="8" name="Rettangolo 7"/>
              <p:cNvSpPr/>
              <p:nvPr/>
            </p:nvSpPr>
            <p:spPr>
              <a:xfrm>
                <a:off x="6766559" y="4412975"/>
                <a:ext cx="2393343" cy="150279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" name="Triangolo isoscele 22"/>
              <p:cNvSpPr/>
              <p:nvPr/>
            </p:nvSpPr>
            <p:spPr>
              <a:xfrm rot="16200000" flipV="1">
                <a:off x="6784765" y="5501545"/>
                <a:ext cx="234912" cy="254442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" name="CasellaDiTesto 23"/>
              <p:cNvSpPr txBox="1"/>
              <p:nvPr/>
            </p:nvSpPr>
            <p:spPr>
              <a:xfrm>
                <a:off x="8739047" y="4878297"/>
                <a:ext cx="435559" cy="748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dirty="0"/>
                  <a:t>L</a:t>
                </a:r>
              </a:p>
              <a:p>
                <a:r>
                  <a:rPr lang="it-IT" sz="2400" dirty="0"/>
                  <a:t>C</a:t>
                </a:r>
              </a:p>
            </p:txBody>
          </p:sp>
        </p:grpSp>
        <p:sp>
          <p:nvSpPr>
            <p:cNvPr id="22" name="CasellaDiTesto 21"/>
            <p:cNvSpPr txBox="1"/>
            <p:nvPr/>
          </p:nvSpPr>
          <p:spPr>
            <a:xfrm>
              <a:off x="2109981" y="2747933"/>
              <a:ext cx="4683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>
                  <a:solidFill>
                    <a:srgbClr val="FF0000"/>
                  </a:solidFill>
                </a:rPr>
                <a:t>IN</a:t>
              </a:r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1768929" y="3584810"/>
            <a:ext cx="1913163" cy="1568927"/>
            <a:chOff x="1513319" y="2148079"/>
            <a:chExt cx="1913163" cy="1568927"/>
          </a:xfrm>
        </p:grpSpPr>
        <p:grpSp>
          <p:nvGrpSpPr>
            <p:cNvPr id="27" name="Gruppo 26"/>
            <p:cNvGrpSpPr/>
            <p:nvPr/>
          </p:nvGrpSpPr>
          <p:grpSpPr>
            <a:xfrm>
              <a:off x="1513319" y="2148079"/>
              <a:ext cx="1913163" cy="1568927"/>
              <a:chOff x="6766559" y="4319398"/>
              <a:chExt cx="2393343" cy="1596373"/>
            </a:xfrm>
          </p:grpSpPr>
          <p:sp>
            <p:nvSpPr>
              <p:cNvPr id="29" name="CasellaDiTesto 28"/>
              <p:cNvSpPr txBox="1"/>
              <p:nvPr/>
            </p:nvSpPr>
            <p:spPr>
              <a:xfrm>
                <a:off x="6801338" y="4541884"/>
                <a:ext cx="449597" cy="748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dirty="0"/>
                  <a:t>i</a:t>
                </a:r>
                <a:r>
                  <a:rPr lang="it-IT" sz="2400" baseline="-25000" dirty="0"/>
                  <a:t>1</a:t>
                </a:r>
              </a:p>
              <a:p>
                <a:r>
                  <a:rPr lang="it-IT" sz="2400" dirty="0"/>
                  <a:t>i</a:t>
                </a:r>
                <a:r>
                  <a:rPr lang="it-IT" sz="2400" baseline="-25000" dirty="0"/>
                  <a:t>2</a:t>
                </a:r>
              </a:p>
            </p:txBody>
          </p:sp>
          <p:sp>
            <p:nvSpPr>
              <p:cNvPr id="30" name="CasellaDiTesto 29"/>
              <p:cNvSpPr txBox="1"/>
              <p:nvPr/>
            </p:nvSpPr>
            <p:spPr>
              <a:xfrm>
                <a:off x="7152606" y="4319398"/>
                <a:ext cx="6479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dirty="0"/>
                  <a:t>/RA</a:t>
                </a:r>
              </a:p>
            </p:txBody>
          </p:sp>
          <p:sp>
            <p:nvSpPr>
              <p:cNvPr id="31" name="Rettangolo 30"/>
              <p:cNvSpPr/>
              <p:nvPr/>
            </p:nvSpPr>
            <p:spPr>
              <a:xfrm>
                <a:off x="6766559" y="4412975"/>
                <a:ext cx="2393343" cy="150279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2" name="Triangolo isoscele 31"/>
              <p:cNvSpPr/>
              <p:nvPr/>
            </p:nvSpPr>
            <p:spPr>
              <a:xfrm rot="16200000" flipV="1">
                <a:off x="6784765" y="5501545"/>
                <a:ext cx="234912" cy="254442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3" name="CasellaDiTesto 32"/>
              <p:cNvSpPr txBox="1"/>
              <p:nvPr/>
            </p:nvSpPr>
            <p:spPr>
              <a:xfrm>
                <a:off x="8724343" y="4754472"/>
                <a:ext cx="435559" cy="748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dirty="0"/>
                  <a:t>L</a:t>
                </a:r>
              </a:p>
              <a:p>
                <a:r>
                  <a:rPr lang="it-IT" sz="2400" dirty="0"/>
                  <a:t>C</a:t>
                </a:r>
              </a:p>
            </p:txBody>
          </p:sp>
        </p:grpSp>
        <p:sp>
          <p:nvSpPr>
            <p:cNvPr id="28" name="CasellaDiTesto 27"/>
            <p:cNvSpPr txBox="1"/>
            <p:nvPr/>
          </p:nvSpPr>
          <p:spPr>
            <a:xfrm>
              <a:off x="2109981" y="2747933"/>
              <a:ext cx="7457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>
                  <a:solidFill>
                    <a:srgbClr val="FF0000"/>
                  </a:solidFill>
                </a:rPr>
                <a:t>OUT</a:t>
              </a:r>
            </a:p>
          </p:txBody>
        </p:sp>
      </p:grpSp>
      <p:grpSp>
        <p:nvGrpSpPr>
          <p:cNvPr id="35" name="Group 15"/>
          <p:cNvGrpSpPr>
            <a:grpSpLocks/>
          </p:cNvGrpSpPr>
          <p:nvPr/>
        </p:nvGrpSpPr>
        <p:grpSpPr bwMode="auto">
          <a:xfrm>
            <a:off x="5544987" y="672800"/>
            <a:ext cx="3278188" cy="2946046"/>
            <a:chOff x="1440" y="720"/>
            <a:chExt cx="2065" cy="1764"/>
          </a:xfrm>
        </p:grpSpPr>
        <p:grpSp>
          <p:nvGrpSpPr>
            <p:cNvPr id="37" name="Group 7"/>
            <p:cNvGrpSpPr>
              <a:grpSpLocks/>
            </p:cNvGrpSpPr>
            <p:nvPr/>
          </p:nvGrpSpPr>
          <p:grpSpPr bwMode="auto">
            <a:xfrm>
              <a:off x="1670" y="888"/>
              <a:ext cx="1835" cy="758"/>
              <a:chOff x="1670" y="888"/>
              <a:chExt cx="1835" cy="758"/>
            </a:xfrm>
          </p:grpSpPr>
          <p:sp>
            <p:nvSpPr>
              <p:cNvPr id="45" name="Text Box 3"/>
              <p:cNvSpPr txBox="1">
                <a:spLocks noChangeArrowheads="1"/>
              </p:cNvSpPr>
              <p:nvPr/>
            </p:nvSpPr>
            <p:spPr bwMode="auto">
              <a:xfrm>
                <a:off x="1670" y="890"/>
                <a:ext cx="1835" cy="756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/>
                  <a:t>U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/>
                  <a:t>D	 CL</a:t>
                </a:r>
                <a:br>
                  <a:rPr lang="it-IT" altLang="it-IT" sz="2400" b="1" dirty="0"/>
                </a:br>
                <a:r>
                  <a:rPr lang="it-IT" altLang="it-IT" sz="2400" b="1" dirty="0"/>
                  <a:t>      Q</a:t>
                </a:r>
                <a:r>
                  <a:rPr lang="it-IT" altLang="it-IT" sz="2400" b="1" baseline="-25000" dirty="0"/>
                  <a:t>2	     </a:t>
                </a:r>
                <a:r>
                  <a:rPr lang="it-IT" altLang="it-IT" sz="2400" b="1" dirty="0"/>
                  <a:t>Q</a:t>
                </a:r>
                <a:r>
                  <a:rPr lang="it-IT" altLang="it-IT" sz="2400" b="1" baseline="-25000" dirty="0"/>
                  <a:t>1	 </a:t>
                </a:r>
                <a:r>
                  <a:rPr lang="it-IT" altLang="it-IT" sz="2400" b="1" dirty="0"/>
                  <a:t>Q</a:t>
                </a:r>
                <a:r>
                  <a:rPr lang="it-IT" altLang="it-IT" sz="2400" b="1" baseline="-25000" dirty="0"/>
                  <a:t>0</a:t>
                </a:r>
                <a:endParaRPr lang="it-IT" altLang="it-IT" sz="2400" baseline="-25000" dirty="0"/>
              </a:p>
            </p:txBody>
          </p:sp>
          <p:grpSp>
            <p:nvGrpSpPr>
              <p:cNvPr id="46" name="Group 6"/>
              <p:cNvGrpSpPr>
                <a:grpSpLocks/>
              </p:cNvGrpSpPr>
              <p:nvPr/>
            </p:nvGrpSpPr>
            <p:grpSpPr bwMode="auto">
              <a:xfrm>
                <a:off x="2064" y="888"/>
                <a:ext cx="192" cy="144"/>
                <a:chOff x="2064" y="912"/>
                <a:chExt cx="192" cy="144"/>
              </a:xfrm>
            </p:grpSpPr>
            <p:sp>
              <p:nvSpPr>
                <p:cNvPr id="47" name="Line 4"/>
                <p:cNvSpPr>
                  <a:spLocks noChangeShapeType="1"/>
                </p:cNvSpPr>
                <p:nvPr/>
              </p:nvSpPr>
              <p:spPr bwMode="auto">
                <a:xfrm>
                  <a:off x="2064" y="912"/>
                  <a:ext cx="96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48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2160" y="912"/>
                  <a:ext cx="96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  <p:sp>
          <p:nvSpPr>
            <p:cNvPr id="38" name="Line 8"/>
            <p:cNvSpPr>
              <a:spLocks noChangeShapeType="1"/>
            </p:cNvSpPr>
            <p:nvPr/>
          </p:nvSpPr>
          <p:spPr bwMode="auto">
            <a:xfrm>
              <a:off x="1440" y="1056"/>
              <a:ext cx="240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9" name="Line 9"/>
            <p:cNvSpPr>
              <a:spLocks noChangeShapeType="1"/>
            </p:cNvSpPr>
            <p:nvPr/>
          </p:nvSpPr>
          <p:spPr bwMode="auto">
            <a:xfrm>
              <a:off x="1440" y="1248"/>
              <a:ext cx="240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1440" y="720"/>
              <a:ext cx="720" cy="192"/>
            </a:xfrm>
            <a:custGeom>
              <a:avLst/>
              <a:gdLst>
                <a:gd name="T0" fmla="*/ 0 w 720"/>
                <a:gd name="T1" fmla="*/ 0 h 192"/>
                <a:gd name="T2" fmla="*/ 720 w 720"/>
                <a:gd name="T3" fmla="*/ 0 h 192"/>
                <a:gd name="T4" fmla="*/ 720 w 720"/>
                <a:gd name="T5" fmla="*/ 192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0" h="192">
                  <a:moveTo>
                    <a:pt x="0" y="0"/>
                  </a:moveTo>
                  <a:lnTo>
                    <a:pt x="720" y="0"/>
                  </a:lnTo>
                  <a:lnTo>
                    <a:pt x="720" y="192"/>
                  </a:ln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2" name="Line 12"/>
            <p:cNvSpPr>
              <a:spLocks noChangeShapeType="1"/>
            </p:cNvSpPr>
            <p:nvPr/>
          </p:nvSpPr>
          <p:spPr bwMode="auto">
            <a:xfrm flipH="1">
              <a:off x="2069" y="1638"/>
              <a:ext cx="9" cy="8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" name="Line 13"/>
            <p:cNvSpPr>
              <a:spLocks noChangeShapeType="1"/>
            </p:cNvSpPr>
            <p:nvPr/>
          </p:nvSpPr>
          <p:spPr bwMode="auto">
            <a:xfrm flipH="1">
              <a:off x="2520" y="1646"/>
              <a:ext cx="8" cy="8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" name="Line 14"/>
            <p:cNvSpPr>
              <a:spLocks noChangeShapeType="1"/>
            </p:cNvSpPr>
            <p:nvPr/>
          </p:nvSpPr>
          <p:spPr bwMode="auto">
            <a:xfrm flipH="1">
              <a:off x="3031" y="1646"/>
              <a:ext cx="6" cy="7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69" name="Gruppo 68"/>
          <p:cNvGrpSpPr/>
          <p:nvPr/>
        </p:nvGrpSpPr>
        <p:grpSpPr>
          <a:xfrm>
            <a:off x="6535587" y="2523825"/>
            <a:ext cx="3616158" cy="638203"/>
            <a:chOff x="6420977" y="2199620"/>
            <a:chExt cx="3616158" cy="638203"/>
          </a:xfrm>
        </p:grpSpPr>
        <p:cxnSp>
          <p:nvCxnSpPr>
            <p:cNvPr id="18" name="Connettore 2 17"/>
            <p:cNvCxnSpPr/>
            <p:nvPr/>
          </p:nvCxnSpPr>
          <p:spPr>
            <a:xfrm>
              <a:off x="7956090" y="2304088"/>
              <a:ext cx="79859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2 18"/>
            <p:cNvCxnSpPr/>
            <p:nvPr/>
          </p:nvCxnSpPr>
          <p:spPr>
            <a:xfrm flipV="1">
              <a:off x="9595839" y="2539154"/>
              <a:ext cx="441296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ttangolo 51"/>
            <p:cNvSpPr/>
            <p:nvPr/>
          </p:nvSpPr>
          <p:spPr>
            <a:xfrm>
              <a:off x="8736373" y="2199620"/>
              <a:ext cx="859466" cy="63820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3200" dirty="0">
                  <a:solidFill>
                    <a:srgbClr val="FF0000"/>
                  </a:solidFill>
                </a:rPr>
                <a:t>m7</a:t>
              </a:r>
            </a:p>
          </p:txBody>
        </p:sp>
        <p:cxnSp>
          <p:nvCxnSpPr>
            <p:cNvPr id="59" name="Connettore 2 58"/>
            <p:cNvCxnSpPr>
              <a:endCxn id="52" idx="1"/>
            </p:cNvCxnSpPr>
            <p:nvPr/>
          </p:nvCxnSpPr>
          <p:spPr>
            <a:xfrm>
              <a:off x="7144877" y="2496912"/>
              <a:ext cx="1591496" cy="2181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2 61"/>
            <p:cNvCxnSpPr/>
            <p:nvPr/>
          </p:nvCxnSpPr>
          <p:spPr>
            <a:xfrm>
              <a:off x="6420977" y="2711545"/>
              <a:ext cx="234315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CasellaDiTesto 64"/>
          <p:cNvSpPr txBox="1"/>
          <p:nvPr/>
        </p:nvSpPr>
        <p:spPr>
          <a:xfrm>
            <a:off x="7982880" y="965455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CB8UD</a:t>
            </a:r>
          </a:p>
        </p:txBody>
      </p:sp>
      <p:grpSp>
        <p:nvGrpSpPr>
          <p:cNvPr id="68" name="Gruppo 67"/>
          <p:cNvGrpSpPr/>
          <p:nvPr/>
        </p:nvGrpSpPr>
        <p:grpSpPr>
          <a:xfrm>
            <a:off x="10140182" y="2532484"/>
            <a:ext cx="1598326" cy="666707"/>
            <a:chOff x="10025572" y="2208279"/>
            <a:chExt cx="1598326" cy="666707"/>
          </a:xfrm>
        </p:grpSpPr>
        <p:sp>
          <p:nvSpPr>
            <p:cNvPr id="53" name="Rettangolo 52"/>
            <p:cNvSpPr/>
            <p:nvPr/>
          </p:nvSpPr>
          <p:spPr>
            <a:xfrm>
              <a:off x="10025572" y="2209058"/>
              <a:ext cx="859466" cy="63820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3200" dirty="0">
                  <a:solidFill>
                    <a:srgbClr val="FF0000"/>
                  </a:solidFill>
                </a:rPr>
                <a:t>d1</a:t>
              </a:r>
            </a:p>
          </p:txBody>
        </p:sp>
        <p:sp>
          <p:nvSpPr>
            <p:cNvPr id="55" name="Ovale 54"/>
            <p:cNvSpPr/>
            <p:nvPr/>
          </p:nvSpPr>
          <p:spPr>
            <a:xfrm>
              <a:off x="11315554" y="2208279"/>
              <a:ext cx="308344" cy="3092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Ovale 57"/>
            <p:cNvSpPr/>
            <p:nvPr/>
          </p:nvSpPr>
          <p:spPr>
            <a:xfrm>
              <a:off x="11314771" y="2565739"/>
              <a:ext cx="308344" cy="30924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6" name="Connettore 2 65"/>
            <p:cNvCxnSpPr/>
            <p:nvPr/>
          </p:nvCxnSpPr>
          <p:spPr>
            <a:xfrm flipV="1">
              <a:off x="10873475" y="2366392"/>
              <a:ext cx="441296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2 66"/>
            <p:cNvCxnSpPr/>
            <p:nvPr/>
          </p:nvCxnSpPr>
          <p:spPr>
            <a:xfrm flipV="1">
              <a:off x="10885038" y="2720890"/>
              <a:ext cx="441296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15"/>
          <p:cNvGrpSpPr>
            <a:grpSpLocks/>
          </p:cNvGrpSpPr>
          <p:nvPr/>
        </p:nvGrpSpPr>
        <p:grpSpPr bwMode="auto">
          <a:xfrm>
            <a:off x="5475189" y="3811669"/>
            <a:ext cx="3278188" cy="2946046"/>
            <a:chOff x="1440" y="720"/>
            <a:chExt cx="2065" cy="1764"/>
          </a:xfrm>
        </p:grpSpPr>
        <p:grpSp>
          <p:nvGrpSpPr>
            <p:cNvPr id="71" name="Group 7"/>
            <p:cNvGrpSpPr>
              <a:grpSpLocks/>
            </p:cNvGrpSpPr>
            <p:nvPr/>
          </p:nvGrpSpPr>
          <p:grpSpPr bwMode="auto">
            <a:xfrm>
              <a:off x="1670" y="888"/>
              <a:ext cx="1835" cy="721"/>
              <a:chOff x="1670" y="888"/>
              <a:chExt cx="1835" cy="721"/>
            </a:xfrm>
          </p:grpSpPr>
          <p:sp>
            <p:nvSpPr>
              <p:cNvPr id="78" name="Text Box 3"/>
              <p:cNvSpPr txBox="1">
                <a:spLocks noChangeArrowheads="1"/>
              </p:cNvSpPr>
              <p:nvPr/>
            </p:nvSpPr>
            <p:spPr bwMode="auto">
              <a:xfrm>
                <a:off x="1670" y="890"/>
                <a:ext cx="1835" cy="719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/>
                  <a:t>U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/>
                  <a:t>D	 CC</a:t>
                </a:r>
                <a:br>
                  <a:rPr lang="it-IT" altLang="it-IT" sz="2400" b="1" dirty="0"/>
                </a:br>
                <a:r>
                  <a:rPr lang="it-IT" altLang="it-IT" sz="2400" b="1" dirty="0"/>
                  <a:t>      Q</a:t>
                </a:r>
                <a:r>
                  <a:rPr lang="it-IT" altLang="it-IT" sz="2400" b="1" baseline="-25000" dirty="0"/>
                  <a:t>2	     </a:t>
                </a:r>
                <a:r>
                  <a:rPr lang="it-IT" altLang="it-IT" sz="2400" b="1" dirty="0"/>
                  <a:t>Q</a:t>
                </a:r>
                <a:r>
                  <a:rPr lang="it-IT" altLang="it-IT" sz="2400" b="1" baseline="-25000" dirty="0"/>
                  <a:t>1	 </a:t>
                </a:r>
                <a:r>
                  <a:rPr lang="it-IT" altLang="it-IT" sz="2400" b="1" dirty="0"/>
                  <a:t>Q</a:t>
                </a:r>
                <a:r>
                  <a:rPr lang="it-IT" altLang="it-IT" sz="2400" b="1" baseline="-25000" dirty="0"/>
                  <a:t>0</a:t>
                </a:r>
                <a:endParaRPr lang="it-IT" altLang="it-IT" sz="2400" baseline="-25000" dirty="0"/>
              </a:p>
            </p:txBody>
          </p:sp>
          <p:grpSp>
            <p:nvGrpSpPr>
              <p:cNvPr id="79" name="Group 6"/>
              <p:cNvGrpSpPr>
                <a:grpSpLocks/>
              </p:cNvGrpSpPr>
              <p:nvPr/>
            </p:nvGrpSpPr>
            <p:grpSpPr bwMode="auto">
              <a:xfrm>
                <a:off x="2064" y="888"/>
                <a:ext cx="192" cy="144"/>
                <a:chOff x="2064" y="912"/>
                <a:chExt cx="192" cy="144"/>
              </a:xfrm>
            </p:grpSpPr>
            <p:sp>
              <p:nvSpPr>
                <p:cNvPr id="80" name="Line 4"/>
                <p:cNvSpPr>
                  <a:spLocks noChangeShapeType="1"/>
                </p:cNvSpPr>
                <p:nvPr/>
              </p:nvSpPr>
              <p:spPr bwMode="auto">
                <a:xfrm>
                  <a:off x="2064" y="912"/>
                  <a:ext cx="96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81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2160" y="912"/>
                  <a:ext cx="96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  <p:sp>
          <p:nvSpPr>
            <p:cNvPr id="72" name="Line 8"/>
            <p:cNvSpPr>
              <a:spLocks noChangeShapeType="1"/>
            </p:cNvSpPr>
            <p:nvPr/>
          </p:nvSpPr>
          <p:spPr bwMode="auto">
            <a:xfrm>
              <a:off x="1440" y="1056"/>
              <a:ext cx="240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3" name="Line 9"/>
            <p:cNvSpPr>
              <a:spLocks noChangeShapeType="1"/>
            </p:cNvSpPr>
            <p:nvPr/>
          </p:nvSpPr>
          <p:spPr bwMode="auto">
            <a:xfrm>
              <a:off x="1440" y="1248"/>
              <a:ext cx="240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4" name="Freeform 10"/>
            <p:cNvSpPr>
              <a:spLocks/>
            </p:cNvSpPr>
            <p:nvPr/>
          </p:nvSpPr>
          <p:spPr bwMode="auto">
            <a:xfrm>
              <a:off x="1440" y="720"/>
              <a:ext cx="720" cy="192"/>
            </a:xfrm>
            <a:custGeom>
              <a:avLst/>
              <a:gdLst>
                <a:gd name="T0" fmla="*/ 0 w 720"/>
                <a:gd name="T1" fmla="*/ 0 h 192"/>
                <a:gd name="T2" fmla="*/ 720 w 720"/>
                <a:gd name="T3" fmla="*/ 0 h 192"/>
                <a:gd name="T4" fmla="*/ 720 w 720"/>
                <a:gd name="T5" fmla="*/ 192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0" h="192">
                  <a:moveTo>
                    <a:pt x="0" y="0"/>
                  </a:moveTo>
                  <a:lnTo>
                    <a:pt x="720" y="0"/>
                  </a:lnTo>
                  <a:lnTo>
                    <a:pt x="720" y="192"/>
                  </a:ln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" name="Line 12"/>
            <p:cNvSpPr>
              <a:spLocks noChangeShapeType="1"/>
            </p:cNvSpPr>
            <p:nvPr/>
          </p:nvSpPr>
          <p:spPr bwMode="auto">
            <a:xfrm flipH="1">
              <a:off x="2069" y="1638"/>
              <a:ext cx="9" cy="8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6" name="Line 13"/>
            <p:cNvSpPr>
              <a:spLocks noChangeShapeType="1"/>
            </p:cNvSpPr>
            <p:nvPr/>
          </p:nvSpPr>
          <p:spPr bwMode="auto">
            <a:xfrm flipH="1">
              <a:off x="2520" y="1646"/>
              <a:ext cx="8" cy="8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7" name="Line 14"/>
            <p:cNvSpPr>
              <a:spLocks noChangeShapeType="1"/>
            </p:cNvSpPr>
            <p:nvPr/>
          </p:nvSpPr>
          <p:spPr bwMode="auto">
            <a:xfrm flipH="1">
              <a:off x="3031" y="1646"/>
              <a:ext cx="6" cy="7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82" name="Gruppo 81"/>
          <p:cNvGrpSpPr/>
          <p:nvPr/>
        </p:nvGrpSpPr>
        <p:grpSpPr>
          <a:xfrm>
            <a:off x="6465277" y="5479342"/>
            <a:ext cx="3616158" cy="638203"/>
            <a:chOff x="6420977" y="2199620"/>
            <a:chExt cx="3616158" cy="638203"/>
          </a:xfrm>
        </p:grpSpPr>
        <p:cxnSp>
          <p:nvCxnSpPr>
            <p:cNvPr id="83" name="Connettore 2 82"/>
            <p:cNvCxnSpPr/>
            <p:nvPr/>
          </p:nvCxnSpPr>
          <p:spPr>
            <a:xfrm>
              <a:off x="7956090" y="2304088"/>
              <a:ext cx="79859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2 83"/>
            <p:cNvCxnSpPr/>
            <p:nvPr/>
          </p:nvCxnSpPr>
          <p:spPr>
            <a:xfrm flipV="1">
              <a:off x="9595839" y="2539154"/>
              <a:ext cx="441296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ttangolo 84"/>
            <p:cNvSpPr/>
            <p:nvPr/>
          </p:nvSpPr>
          <p:spPr>
            <a:xfrm>
              <a:off x="8736373" y="2199620"/>
              <a:ext cx="859466" cy="63820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3200" dirty="0">
                  <a:solidFill>
                    <a:srgbClr val="FF0000"/>
                  </a:solidFill>
                </a:rPr>
                <a:t>m7</a:t>
              </a:r>
            </a:p>
          </p:txBody>
        </p:sp>
        <p:cxnSp>
          <p:nvCxnSpPr>
            <p:cNvPr id="86" name="Connettore 2 85"/>
            <p:cNvCxnSpPr>
              <a:endCxn id="85" idx="1"/>
            </p:cNvCxnSpPr>
            <p:nvPr/>
          </p:nvCxnSpPr>
          <p:spPr>
            <a:xfrm>
              <a:off x="7144877" y="2496912"/>
              <a:ext cx="1591496" cy="2181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2 86"/>
            <p:cNvCxnSpPr/>
            <p:nvPr/>
          </p:nvCxnSpPr>
          <p:spPr>
            <a:xfrm>
              <a:off x="6420977" y="2711545"/>
              <a:ext cx="234315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CasellaDiTesto 87"/>
          <p:cNvSpPr txBox="1"/>
          <p:nvPr/>
        </p:nvSpPr>
        <p:spPr>
          <a:xfrm>
            <a:off x="7926231" y="4170227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CB8UD</a:t>
            </a:r>
          </a:p>
        </p:txBody>
      </p:sp>
      <p:grpSp>
        <p:nvGrpSpPr>
          <p:cNvPr id="89" name="Gruppo 88"/>
          <p:cNvGrpSpPr/>
          <p:nvPr/>
        </p:nvGrpSpPr>
        <p:grpSpPr>
          <a:xfrm>
            <a:off x="10069872" y="5488001"/>
            <a:ext cx="1598326" cy="666707"/>
            <a:chOff x="10025572" y="2208279"/>
            <a:chExt cx="1598326" cy="666707"/>
          </a:xfrm>
        </p:grpSpPr>
        <p:sp>
          <p:nvSpPr>
            <p:cNvPr id="90" name="Rettangolo 89"/>
            <p:cNvSpPr/>
            <p:nvPr/>
          </p:nvSpPr>
          <p:spPr>
            <a:xfrm>
              <a:off x="10025572" y="2209058"/>
              <a:ext cx="859466" cy="63820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3200" dirty="0">
                  <a:solidFill>
                    <a:srgbClr val="FF0000"/>
                  </a:solidFill>
                </a:rPr>
                <a:t>d1</a:t>
              </a:r>
            </a:p>
          </p:txBody>
        </p:sp>
        <p:sp>
          <p:nvSpPr>
            <p:cNvPr id="91" name="Ovale 90"/>
            <p:cNvSpPr/>
            <p:nvPr/>
          </p:nvSpPr>
          <p:spPr>
            <a:xfrm>
              <a:off x="11315554" y="2208279"/>
              <a:ext cx="308344" cy="3092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2" name="Ovale 91"/>
            <p:cNvSpPr/>
            <p:nvPr/>
          </p:nvSpPr>
          <p:spPr>
            <a:xfrm>
              <a:off x="11314771" y="2565739"/>
              <a:ext cx="308344" cy="30924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93" name="Connettore 2 92"/>
            <p:cNvCxnSpPr/>
            <p:nvPr/>
          </p:nvCxnSpPr>
          <p:spPr>
            <a:xfrm flipV="1">
              <a:off x="10873475" y="2366392"/>
              <a:ext cx="441296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2 93"/>
            <p:cNvCxnSpPr/>
            <p:nvPr/>
          </p:nvCxnSpPr>
          <p:spPr>
            <a:xfrm flipV="1">
              <a:off x="10885038" y="2720890"/>
              <a:ext cx="441296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riangolo isoscele 94"/>
          <p:cNvSpPr/>
          <p:nvPr/>
        </p:nvSpPr>
        <p:spPr>
          <a:xfrm>
            <a:off x="477518" y="2730095"/>
            <a:ext cx="312701" cy="2660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6" name="Triangolo isoscele 95"/>
          <p:cNvSpPr/>
          <p:nvPr/>
        </p:nvSpPr>
        <p:spPr>
          <a:xfrm>
            <a:off x="1025335" y="2730836"/>
            <a:ext cx="312701" cy="2660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Triangolo isoscele 96"/>
          <p:cNvSpPr/>
          <p:nvPr/>
        </p:nvSpPr>
        <p:spPr>
          <a:xfrm>
            <a:off x="505922" y="4633236"/>
            <a:ext cx="312701" cy="2660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Triangolo isoscele 97"/>
          <p:cNvSpPr/>
          <p:nvPr/>
        </p:nvSpPr>
        <p:spPr>
          <a:xfrm>
            <a:off x="1051906" y="4633235"/>
            <a:ext cx="312701" cy="2660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0" name="Connettore 4 99"/>
          <p:cNvCxnSpPr>
            <a:stCxn id="95" idx="0"/>
          </p:cNvCxnSpPr>
          <p:nvPr/>
        </p:nvCxnSpPr>
        <p:spPr>
          <a:xfrm rot="5400000" flipH="1" flipV="1">
            <a:off x="914775" y="1896489"/>
            <a:ext cx="552700" cy="111451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4 101"/>
          <p:cNvCxnSpPr>
            <a:stCxn id="96" idx="0"/>
            <a:endCxn id="8" idx="1"/>
          </p:cNvCxnSpPr>
          <p:nvPr/>
        </p:nvCxnSpPr>
        <p:spPr>
          <a:xfrm rot="5400000" flipH="1" flipV="1">
            <a:off x="1371161" y="2333069"/>
            <a:ext cx="208293" cy="58724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4 108"/>
          <p:cNvCxnSpPr/>
          <p:nvPr/>
        </p:nvCxnSpPr>
        <p:spPr>
          <a:xfrm flipV="1">
            <a:off x="660979" y="4086698"/>
            <a:ext cx="1087400" cy="572376"/>
          </a:xfrm>
          <a:prstGeom prst="bentConnector3">
            <a:avLst>
              <a:gd name="adj1" fmla="val 111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ttore 4 109"/>
          <p:cNvCxnSpPr/>
          <p:nvPr/>
        </p:nvCxnSpPr>
        <p:spPr>
          <a:xfrm rot="5400000" flipH="1" flipV="1">
            <a:off x="1398272" y="4262046"/>
            <a:ext cx="208293" cy="58724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Parentesi graffa aperta 114"/>
          <p:cNvSpPr/>
          <p:nvPr/>
        </p:nvSpPr>
        <p:spPr>
          <a:xfrm rot="16200000">
            <a:off x="821830" y="2963607"/>
            <a:ext cx="170120" cy="5894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6" name="CasellaDiTesto 115"/>
          <p:cNvSpPr txBox="1"/>
          <p:nvPr/>
        </p:nvSpPr>
        <p:spPr>
          <a:xfrm>
            <a:off x="702185" y="3387478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IN</a:t>
            </a:r>
          </a:p>
        </p:txBody>
      </p:sp>
      <p:sp>
        <p:nvSpPr>
          <p:cNvPr id="117" name="Parentesi graffa aperta 116"/>
          <p:cNvSpPr/>
          <p:nvPr/>
        </p:nvSpPr>
        <p:spPr>
          <a:xfrm rot="16200000">
            <a:off x="780097" y="4881638"/>
            <a:ext cx="170120" cy="5894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8" name="CasellaDiTesto 117"/>
          <p:cNvSpPr txBox="1"/>
          <p:nvPr/>
        </p:nvSpPr>
        <p:spPr>
          <a:xfrm>
            <a:off x="573902" y="5261428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OUT</a:t>
            </a:r>
          </a:p>
        </p:txBody>
      </p:sp>
      <p:sp>
        <p:nvSpPr>
          <p:cNvPr id="120" name="CasellaDiTesto 119"/>
          <p:cNvSpPr txBox="1"/>
          <p:nvPr/>
        </p:nvSpPr>
        <p:spPr>
          <a:xfrm>
            <a:off x="147685" y="85858"/>
            <a:ext cx="3790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INGRESSI DEL SISTEMA DI CONTROLLO DEL PARCHEGGIO</a:t>
            </a:r>
          </a:p>
          <a:p>
            <a:r>
              <a:rPr lang="it-IT" dirty="0"/>
              <a:t>Due sensori su ogni corsia </a:t>
            </a:r>
          </a:p>
          <a:p>
            <a:r>
              <a:rPr lang="it-IT" dirty="0"/>
              <a:t>( IN e OUT) del parcheggio</a:t>
            </a:r>
          </a:p>
        </p:txBody>
      </p:sp>
      <p:sp>
        <p:nvSpPr>
          <p:cNvPr id="122" name="Freccia in giù 121"/>
          <p:cNvSpPr/>
          <p:nvPr/>
        </p:nvSpPr>
        <p:spPr>
          <a:xfrm>
            <a:off x="768862" y="1315193"/>
            <a:ext cx="473856" cy="6270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0" name="Connettore 4 139"/>
          <p:cNvCxnSpPr>
            <a:endCxn id="73" idx="0"/>
          </p:cNvCxnSpPr>
          <p:nvPr/>
        </p:nvCxnSpPr>
        <p:spPr>
          <a:xfrm>
            <a:off x="3682092" y="4633235"/>
            <a:ext cx="1793097" cy="60244"/>
          </a:xfrm>
          <a:prstGeom prst="bentConnector4">
            <a:avLst>
              <a:gd name="adj1" fmla="val 63639"/>
              <a:gd name="adj2" fmla="val 726545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8" name="Gruppo 207"/>
          <p:cNvGrpSpPr/>
          <p:nvPr/>
        </p:nvGrpSpPr>
        <p:grpSpPr>
          <a:xfrm>
            <a:off x="3682092" y="1554610"/>
            <a:ext cx="1862895" cy="2674899"/>
            <a:chOff x="3682092" y="1554610"/>
            <a:chExt cx="1862895" cy="2674899"/>
          </a:xfrm>
        </p:grpSpPr>
        <p:sp>
          <p:nvSpPr>
            <p:cNvPr id="153" name="Line 8"/>
            <p:cNvSpPr>
              <a:spLocks noChangeShapeType="1"/>
            </p:cNvSpPr>
            <p:nvPr/>
          </p:nvSpPr>
          <p:spPr bwMode="auto">
            <a:xfrm>
              <a:off x="3682092" y="4229508"/>
              <a:ext cx="381000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206" name="Gruppo 205"/>
            <p:cNvGrpSpPr/>
            <p:nvPr/>
          </p:nvGrpSpPr>
          <p:grpSpPr>
            <a:xfrm>
              <a:off x="4063093" y="1554610"/>
              <a:ext cx="1481894" cy="2674899"/>
              <a:chOff x="4063093" y="1554610"/>
              <a:chExt cx="1481894" cy="2674899"/>
            </a:xfrm>
          </p:grpSpPr>
          <p:cxnSp>
            <p:nvCxnSpPr>
              <p:cNvPr id="163" name="Connettore 2 162"/>
              <p:cNvCxnSpPr>
                <a:endCxn id="39" idx="0"/>
              </p:cNvCxnSpPr>
              <p:nvPr/>
            </p:nvCxnSpPr>
            <p:spPr>
              <a:xfrm>
                <a:off x="5039282" y="1554610"/>
                <a:ext cx="505705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Connettore 4 165"/>
              <p:cNvCxnSpPr>
                <a:stCxn id="153" idx="1"/>
              </p:cNvCxnSpPr>
              <p:nvPr/>
            </p:nvCxnSpPr>
            <p:spPr>
              <a:xfrm rot="5400000" flipH="1" flipV="1">
                <a:off x="3220944" y="2396759"/>
                <a:ext cx="2674899" cy="990602"/>
              </a:xfrm>
              <a:prstGeom prst="bentConnector3">
                <a:avLst>
                  <a:gd name="adj1" fmla="val 32113"/>
                </a:avLst>
              </a:prstGeom>
              <a:ln w="28575"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" name="Gruppo 203"/>
          <p:cNvGrpSpPr/>
          <p:nvPr/>
        </p:nvGrpSpPr>
        <p:grpSpPr>
          <a:xfrm>
            <a:off x="3682092" y="1233952"/>
            <a:ext cx="1862895" cy="1288591"/>
            <a:chOff x="3682092" y="1233952"/>
            <a:chExt cx="1862895" cy="1288591"/>
          </a:xfrm>
        </p:grpSpPr>
        <p:cxnSp>
          <p:nvCxnSpPr>
            <p:cNvPr id="184" name="Connettore 4 183"/>
            <p:cNvCxnSpPr>
              <a:stCxn id="8" idx="3"/>
            </p:cNvCxnSpPr>
            <p:nvPr/>
          </p:nvCxnSpPr>
          <p:spPr>
            <a:xfrm flipV="1">
              <a:off x="3682092" y="1243303"/>
              <a:ext cx="1141718" cy="1279240"/>
            </a:xfrm>
            <a:prstGeom prst="bentConnector2">
              <a:avLst/>
            </a:prstGeom>
            <a:ln w="317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2 201"/>
            <p:cNvCxnSpPr/>
            <p:nvPr/>
          </p:nvCxnSpPr>
          <p:spPr>
            <a:xfrm>
              <a:off x="4823810" y="1233952"/>
              <a:ext cx="721177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headEnd w="lg" len="med"/>
              <a:tailEnd type="triangl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" name="Gruppo 204"/>
          <p:cNvGrpSpPr/>
          <p:nvPr/>
        </p:nvGrpSpPr>
        <p:grpSpPr>
          <a:xfrm>
            <a:off x="3688082" y="2753613"/>
            <a:ext cx="1860449" cy="1620488"/>
            <a:chOff x="3688082" y="2753613"/>
            <a:chExt cx="1860449" cy="1620488"/>
          </a:xfrm>
        </p:grpSpPr>
        <p:cxnSp>
          <p:nvCxnSpPr>
            <p:cNvPr id="178" name="Connettore 4 177"/>
            <p:cNvCxnSpPr/>
            <p:nvPr/>
          </p:nvCxnSpPr>
          <p:spPr>
            <a:xfrm rot="16200000" flipH="1">
              <a:off x="3462268" y="2979427"/>
              <a:ext cx="1601279" cy="1149651"/>
            </a:xfrm>
            <a:prstGeom prst="bentConnector3">
              <a:avLst>
                <a:gd name="adj1" fmla="val 1528"/>
              </a:avLst>
            </a:prstGeom>
            <a:ln w="317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2 202"/>
            <p:cNvCxnSpPr/>
            <p:nvPr/>
          </p:nvCxnSpPr>
          <p:spPr>
            <a:xfrm flipH="1">
              <a:off x="4827354" y="4374101"/>
              <a:ext cx="721177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headEnd type="arrow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7" name="CasellaDiTesto 206"/>
          <p:cNvSpPr txBox="1"/>
          <p:nvPr/>
        </p:nvSpPr>
        <p:spPr>
          <a:xfrm>
            <a:off x="9149692" y="169100"/>
            <a:ext cx="2840445" cy="17543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rgbClr val="0070C0"/>
                </a:solidFill>
              </a:rPr>
              <a:t>PROGETTO DEL SISTEMA DI CONTROLLO ALL’ACCESSO DI UN PARCHEGGIO CON  AREE SEPARATE PER AUTO CORTE E AUTO LUNGHE</a:t>
            </a:r>
          </a:p>
          <a:p>
            <a:r>
              <a:rPr lang="it-IT" b="1" i="1" dirty="0">
                <a:solidFill>
                  <a:srgbClr val="0070C0"/>
                </a:solidFill>
              </a:rPr>
              <a:t>(prova del 23/12/2016)</a:t>
            </a:r>
          </a:p>
        </p:txBody>
      </p:sp>
    </p:spTree>
    <p:extLst>
      <p:ext uri="{BB962C8B-B14F-4D97-AF65-F5344CB8AC3E}">
        <p14:creationId xmlns:p14="http://schemas.microsoft.com/office/powerpoint/2010/main" val="143023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5" grpId="0"/>
      <p:bldP spid="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9008" y="179246"/>
            <a:ext cx="7974306" cy="89986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it-IT" sz="3200" spc="-5" dirty="0"/>
              <a:t>Riepilogo sui </a:t>
            </a:r>
            <a:r>
              <a:rPr sz="3200" spc="-5" dirty="0" err="1"/>
              <a:t>comportamenti</a:t>
            </a:r>
            <a:r>
              <a:rPr sz="3200" spc="-5" dirty="0"/>
              <a:t> </a:t>
            </a:r>
            <a:r>
              <a:rPr sz="3200" dirty="0"/>
              <a:t>e </a:t>
            </a:r>
            <a:r>
              <a:rPr sz="3200" dirty="0" err="1"/>
              <a:t>quindi</a:t>
            </a:r>
            <a:r>
              <a:rPr sz="3200" spc="-55" dirty="0"/>
              <a:t> </a:t>
            </a:r>
            <a:r>
              <a:rPr lang="it-IT" sz="3200" dirty="0"/>
              <a:t>sul</a:t>
            </a:r>
            <a:br>
              <a:rPr lang="it-IT" sz="3200" dirty="0"/>
            </a:br>
            <a:r>
              <a:rPr lang="it-IT" sz="3200" spc="-5" dirty="0"/>
              <a:t>grafo </a:t>
            </a:r>
            <a:r>
              <a:rPr lang="it-IT" sz="3200" dirty="0"/>
              <a:t>degli stati delle </a:t>
            </a:r>
            <a:r>
              <a:rPr lang="it-IT" sz="3200" spc="-5" dirty="0"/>
              <a:t>Macchine</a:t>
            </a:r>
            <a:r>
              <a:rPr lang="it-IT" sz="3200" spc="-55" dirty="0"/>
              <a:t> </a:t>
            </a:r>
            <a:r>
              <a:rPr lang="it-IT" sz="3200" spc="-5" dirty="0"/>
              <a:t>Sequenziali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2475427" y="1564511"/>
            <a:ext cx="4085523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 indent="-304800"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1: una variazione di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ingresso  determina (al più) </a:t>
            </a:r>
            <a:r>
              <a:rPr sz="2000" dirty="0" err="1">
                <a:solidFill>
                  <a:srgbClr val="FF0000"/>
                </a:solidFill>
                <a:latin typeface="Times New Roman"/>
                <a:cs typeface="Times New Roman"/>
              </a:rPr>
              <a:t>una</a:t>
            </a:r>
            <a:r>
              <a:rPr lang="it-IT" sz="2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variazione</a:t>
            </a:r>
            <a:r>
              <a:rPr sz="2000" dirty="0">
                <a:latin typeface="Times New Roman"/>
                <a:cs typeface="Times New Roman"/>
              </a:rPr>
              <a:t> di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uscita</a:t>
            </a:r>
            <a:br>
              <a:rPr lang="it-IT" sz="2000" dirty="0">
                <a:latin typeface="Times New Roman"/>
                <a:cs typeface="Times New Roman"/>
              </a:rPr>
            </a:br>
            <a:r>
              <a:rPr lang="it-IT" sz="2000" dirty="0">
                <a:latin typeface="Times New Roman"/>
                <a:cs typeface="Times New Roman"/>
              </a:rPr>
              <a:t>(</a:t>
            </a:r>
            <a:r>
              <a:rPr lang="it-IT" sz="2000" i="1" dirty="0">
                <a:solidFill>
                  <a:srgbClr val="0070C0"/>
                </a:solidFill>
                <a:latin typeface="Times New Roman"/>
                <a:cs typeface="Times New Roman"/>
              </a:rPr>
              <a:t>abbiamo già visto questo tipo di </a:t>
            </a:r>
            <a:r>
              <a:rPr lang="it-IT" sz="2000" i="1" dirty="0" err="1">
                <a:solidFill>
                  <a:srgbClr val="0070C0"/>
                </a:solidFill>
                <a:latin typeface="Times New Roman"/>
                <a:cs typeface="Times New Roman"/>
              </a:rPr>
              <a:t>d.d.s</a:t>
            </a:r>
            <a:r>
              <a:rPr lang="it-IT" sz="2000" i="1" dirty="0">
                <a:solidFill>
                  <a:srgbClr val="0070C0"/>
                </a:solidFill>
                <a:latin typeface="Times New Roman"/>
                <a:cs typeface="Times New Roman"/>
              </a:rPr>
              <a:t>. nelle Reti Sequenziali Asincrone)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06435" y="3323843"/>
            <a:ext cx="440542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2: una variazione di ingresso  determina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un </a:t>
            </a:r>
            <a:r>
              <a:rPr spc="-5" dirty="0">
                <a:solidFill>
                  <a:srgbClr val="FF0000"/>
                </a:solidFill>
                <a:latin typeface="Times New Roman"/>
                <a:cs typeface="Times New Roman"/>
              </a:rPr>
              <a:t>numero</a:t>
            </a:r>
            <a:r>
              <a:rPr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0000"/>
                </a:solidFill>
                <a:latin typeface="Times New Roman"/>
                <a:cs typeface="Times New Roman"/>
              </a:rPr>
              <a:t>limitato  </a:t>
            </a:r>
            <a:r>
              <a:rPr dirty="0">
                <a:latin typeface="Times New Roman"/>
                <a:cs typeface="Times New Roman"/>
              </a:rPr>
              <a:t>di variazioni di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cs typeface="Times New Roman"/>
              </a:rPr>
              <a:t>uscita</a:t>
            </a:r>
            <a:br>
              <a:rPr lang="it-IT" dirty="0">
                <a:latin typeface="Times New Roman"/>
                <a:cs typeface="Times New Roman"/>
              </a:rPr>
            </a:br>
            <a:r>
              <a:rPr lang="it-IT" b="1" dirty="0">
                <a:latin typeface="Times New Roman"/>
                <a:cs typeface="Times New Roman"/>
              </a:rPr>
              <a:t>(</a:t>
            </a:r>
            <a:r>
              <a:rPr lang="it-IT" b="1" i="1" dirty="0">
                <a:solidFill>
                  <a:srgbClr val="0070C0"/>
                </a:solidFill>
                <a:latin typeface="Times New Roman"/>
                <a:cs typeface="Times New Roman"/>
              </a:rPr>
              <a:t>solo le RSS possono avere </a:t>
            </a:r>
            <a:r>
              <a:rPr lang="it-IT" b="1" i="1" dirty="0" err="1">
                <a:solidFill>
                  <a:srgbClr val="0070C0"/>
                </a:solidFill>
                <a:latin typeface="Times New Roman"/>
                <a:cs typeface="Times New Roman"/>
              </a:rPr>
              <a:t>dds</a:t>
            </a:r>
            <a:r>
              <a:rPr lang="it-IT" b="1" i="1" dirty="0">
                <a:solidFill>
                  <a:srgbClr val="0070C0"/>
                </a:solidFill>
                <a:latin typeface="Times New Roman"/>
                <a:cs typeface="Times New Roman"/>
              </a:rPr>
              <a:t> di tipo 2! </a:t>
            </a:r>
            <a:r>
              <a:rPr lang="it-IT" b="1" i="1" dirty="0">
                <a:solidFill>
                  <a:srgbClr val="FF0000"/>
                </a:solidFill>
                <a:latin typeface="Times New Roman"/>
                <a:cs typeface="Times New Roman"/>
              </a:rPr>
              <a:t>Una RSA con DDS di questo tipo darebbe luogo a un  impulso sull’uscita di durata impredicibile!)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80593" y="5183183"/>
            <a:ext cx="4233163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 indent="-304800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3: una variazione di</a:t>
            </a:r>
            <a:r>
              <a:rPr spc="-1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ingresso  determina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continue  </a:t>
            </a:r>
            <a:r>
              <a:rPr dirty="0">
                <a:latin typeface="Times New Roman"/>
                <a:cs typeface="Times New Roman"/>
              </a:rPr>
              <a:t>variazioni di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cs typeface="Times New Roman"/>
              </a:rPr>
              <a:t>uscita</a:t>
            </a:r>
            <a:r>
              <a:rPr lang="it-IT" dirty="0">
                <a:latin typeface="Times New Roman"/>
                <a:cs typeface="Times New Roman"/>
              </a:rPr>
              <a:t> </a:t>
            </a:r>
            <a:r>
              <a:rPr lang="it-IT" b="1" dirty="0">
                <a:latin typeface="Times New Roman"/>
                <a:cs typeface="Times New Roman"/>
              </a:rPr>
              <a:t>(</a:t>
            </a:r>
            <a:r>
              <a:rPr lang="it-IT" b="1" i="1" dirty="0">
                <a:solidFill>
                  <a:srgbClr val="0070C0"/>
                </a:solidFill>
                <a:latin typeface="Times New Roman"/>
                <a:cs typeface="Times New Roman"/>
              </a:rPr>
              <a:t>solo le RSS possono avere </a:t>
            </a:r>
            <a:r>
              <a:rPr lang="it-IT" b="1" i="1" dirty="0" err="1">
                <a:solidFill>
                  <a:srgbClr val="0070C0"/>
                </a:solidFill>
                <a:latin typeface="Times New Roman"/>
                <a:cs typeface="Times New Roman"/>
              </a:rPr>
              <a:t>dds</a:t>
            </a:r>
            <a:r>
              <a:rPr lang="it-IT" b="1" i="1" dirty="0">
                <a:solidFill>
                  <a:srgbClr val="0070C0"/>
                </a:solidFill>
                <a:latin typeface="Times New Roman"/>
                <a:cs typeface="Times New Roman"/>
              </a:rPr>
              <a:t> di tipo 3!  </a:t>
            </a:r>
            <a:r>
              <a:rPr lang="it-IT" b="1" i="1" dirty="0">
                <a:solidFill>
                  <a:srgbClr val="FF0000"/>
                </a:solidFill>
                <a:latin typeface="Times New Roman"/>
                <a:cs typeface="Times New Roman"/>
              </a:rPr>
              <a:t>Una RSA con DDS di questo tipo oscillerebbe, cioè non raggiungerebbe  mai la condizione di stabilità!</a:t>
            </a:r>
            <a:r>
              <a:rPr lang="it-IT" dirty="0">
                <a:latin typeface="Times New Roman"/>
                <a:cs typeface="Times New Roman"/>
              </a:rPr>
              <a:t>)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85993" y="1587342"/>
            <a:ext cx="762000" cy="609600"/>
          </a:xfrm>
          <a:custGeom>
            <a:avLst/>
            <a:gdLst/>
            <a:ahLst/>
            <a:cxnLst/>
            <a:rect l="l" t="t" r="r" b="b"/>
            <a:pathLst>
              <a:path w="762000" h="609600">
                <a:moveTo>
                  <a:pt x="0" y="304800"/>
                </a:moveTo>
                <a:lnTo>
                  <a:pt x="3477" y="263453"/>
                </a:lnTo>
                <a:lnTo>
                  <a:pt x="13608" y="223793"/>
                </a:lnTo>
                <a:lnTo>
                  <a:pt x="29938" y="186183"/>
                </a:lnTo>
                <a:lnTo>
                  <a:pt x="52013" y="150988"/>
                </a:lnTo>
                <a:lnTo>
                  <a:pt x="79380" y="118571"/>
                </a:lnTo>
                <a:lnTo>
                  <a:pt x="111585" y="89296"/>
                </a:lnTo>
                <a:lnTo>
                  <a:pt x="148174" y="63527"/>
                </a:lnTo>
                <a:lnTo>
                  <a:pt x="188693" y="41627"/>
                </a:lnTo>
                <a:lnTo>
                  <a:pt x="232689" y="23961"/>
                </a:lnTo>
                <a:lnTo>
                  <a:pt x="279708" y="10892"/>
                </a:lnTo>
                <a:lnTo>
                  <a:pt x="329296" y="2783"/>
                </a:lnTo>
                <a:lnTo>
                  <a:pt x="381000" y="0"/>
                </a:lnTo>
                <a:lnTo>
                  <a:pt x="432703" y="2783"/>
                </a:lnTo>
                <a:lnTo>
                  <a:pt x="482291" y="10892"/>
                </a:lnTo>
                <a:lnTo>
                  <a:pt x="529310" y="23961"/>
                </a:lnTo>
                <a:lnTo>
                  <a:pt x="573306" y="41627"/>
                </a:lnTo>
                <a:lnTo>
                  <a:pt x="613825" y="63527"/>
                </a:lnTo>
                <a:lnTo>
                  <a:pt x="650414" y="89296"/>
                </a:lnTo>
                <a:lnTo>
                  <a:pt x="682619" y="118571"/>
                </a:lnTo>
                <a:lnTo>
                  <a:pt x="709986" y="150988"/>
                </a:lnTo>
                <a:lnTo>
                  <a:pt x="732061" y="186183"/>
                </a:lnTo>
                <a:lnTo>
                  <a:pt x="748391" y="223793"/>
                </a:lnTo>
                <a:lnTo>
                  <a:pt x="758522" y="263453"/>
                </a:lnTo>
                <a:lnTo>
                  <a:pt x="762000" y="304800"/>
                </a:lnTo>
                <a:lnTo>
                  <a:pt x="758522" y="346146"/>
                </a:lnTo>
                <a:lnTo>
                  <a:pt x="748391" y="385806"/>
                </a:lnTo>
                <a:lnTo>
                  <a:pt x="732061" y="423416"/>
                </a:lnTo>
                <a:lnTo>
                  <a:pt x="709986" y="458611"/>
                </a:lnTo>
                <a:lnTo>
                  <a:pt x="682619" y="491028"/>
                </a:lnTo>
                <a:lnTo>
                  <a:pt x="650414" y="520303"/>
                </a:lnTo>
                <a:lnTo>
                  <a:pt x="613825" y="546072"/>
                </a:lnTo>
                <a:lnTo>
                  <a:pt x="573306" y="567972"/>
                </a:lnTo>
                <a:lnTo>
                  <a:pt x="529310" y="585638"/>
                </a:lnTo>
                <a:lnTo>
                  <a:pt x="482291" y="598707"/>
                </a:lnTo>
                <a:lnTo>
                  <a:pt x="432703" y="606816"/>
                </a:lnTo>
                <a:lnTo>
                  <a:pt x="381000" y="609600"/>
                </a:lnTo>
                <a:lnTo>
                  <a:pt x="329296" y="606816"/>
                </a:lnTo>
                <a:lnTo>
                  <a:pt x="279708" y="598707"/>
                </a:lnTo>
                <a:lnTo>
                  <a:pt x="232689" y="585638"/>
                </a:lnTo>
                <a:lnTo>
                  <a:pt x="188693" y="567972"/>
                </a:lnTo>
                <a:lnTo>
                  <a:pt x="148174" y="546072"/>
                </a:lnTo>
                <a:lnTo>
                  <a:pt x="111585" y="520303"/>
                </a:lnTo>
                <a:lnTo>
                  <a:pt x="79380" y="491028"/>
                </a:lnTo>
                <a:lnTo>
                  <a:pt x="52013" y="458611"/>
                </a:lnTo>
                <a:lnTo>
                  <a:pt x="29938" y="423416"/>
                </a:lnTo>
                <a:lnTo>
                  <a:pt x="13608" y="385806"/>
                </a:lnTo>
                <a:lnTo>
                  <a:pt x="3477" y="346146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62193" y="1968342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62193" y="1968342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86221" y="1506569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54546" y="2103724"/>
            <a:ext cx="170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i="1" dirty="0">
                <a:latin typeface="Symbol"/>
                <a:cs typeface="Symbol"/>
              </a:rPr>
              <a:t></a:t>
            </a:r>
            <a:endParaRPr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09164" y="1109882"/>
            <a:ext cx="1858454" cy="393698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R="1005205" algn="r">
              <a:spcBef>
                <a:spcPts val="730"/>
              </a:spcBef>
            </a:pPr>
            <a:r>
              <a:rPr dirty="0">
                <a:latin typeface="Times New Roman"/>
                <a:cs typeface="Times New Roman"/>
              </a:rPr>
              <a:t>i</a:t>
            </a:r>
            <a:r>
              <a:rPr baseline="-20833" dirty="0">
                <a:latin typeface="Times New Roman"/>
                <a:cs typeface="Times New Roman"/>
              </a:rPr>
              <a:t>1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-100" dirty="0"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CC99"/>
                </a:solidFill>
                <a:latin typeface="Times New Roman"/>
                <a:cs typeface="Times New Roman"/>
              </a:rPr>
              <a:t>u</a:t>
            </a:r>
            <a:r>
              <a:rPr baseline="-20833" dirty="0">
                <a:solidFill>
                  <a:srgbClr val="00CC99"/>
                </a:solidFill>
                <a:latin typeface="Times New Roman"/>
                <a:cs typeface="Times New Roman"/>
              </a:rPr>
              <a:t>1</a:t>
            </a:r>
            <a:endParaRPr baseline="-20833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247993" y="2235042"/>
            <a:ext cx="2057400" cy="76200"/>
          </a:xfrm>
          <a:custGeom>
            <a:avLst/>
            <a:gdLst/>
            <a:ahLst/>
            <a:cxnLst/>
            <a:rect l="l" t="t" r="r" b="b"/>
            <a:pathLst>
              <a:path w="2057400" h="76200">
                <a:moveTo>
                  <a:pt x="1981200" y="0"/>
                </a:moveTo>
                <a:lnTo>
                  <a:pt x="1981200" y="76200"/>
                </a:lnTo>
                <a:lnTo>
                  <a:pt x="2044700" y="44450"/>
                </a:lnTo>
                <a:lnTo>
                  <a:pt x="1993900" y="44450"/>
                </a:lnTo>
                <a:lnTo>
                  <a:pt x="1993900" y="31750"/>
                </a:lnTo>
                <a:lnTo>
                  <a:pt x="2044700" y="31750"/>
                </a:lnTo>
                <a:lnTo>
                  <a:pt x="1981200" y="0"/>
                </a:lnTo>
                <a:close/>
              </a:path>
              <a:path w="2057400" h="76200">
                <a:moveTo>
                  <a:pt x="19812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981200" y="44450"/>
                </a:lnTo>
                <a:lnTo>
                  <a:pt x="1981200" y="31750"/>
                </a:lnTo>
                <a:close/>
              </a:path>
              <a:path w="2057400" h="76200">
                <a:moveTo>
                  <a:pt x="2044700" y="31750"/>
                </a:moveTo>
                <a:lnTo>
                  <a:pt x="1993900" y="31750"/>
                </a:lnTo>
                <a:lnTo>
                  <a:pt x="1993900" y="44450"/>
                </a:lnTo>
                <a:lnTo>
                  <a:pt x="2044700" y="44450"/>
                </a:lnTo>
                <a:lnTo>
                  <a:pt x="2057400" y="38100"/>
                </a:lnTo>
                <a:lnTo>
                  <a:pt x="20447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988402" y="1841292"/>
            <a:ext cx="52133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i</a:t>
            </a:r>
            <a:r>
              <a:rPr baseline="-20833" dirty="0">
                <a:latin typeface="Times New Roman"/>
                <a:cs typeface="Times New Roman"/>
              </a:rPr>
              <a:t>2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pc="-7"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baseline="-20833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229193" y="1587342"/>
            <a:ext cx="762000" cy="609600"/>
          </a:xfrm>
          <a:custGeom>
            <a:avLst/>
            <a:gdLst/>
            <a:ahLst/>
            <a:cxnLst/>
            <a:rect l="l" t="t" r="r" b="b"/>
            <a:pathLst>
              <a:path w="762000" h="609600">
                <a:moveTo>
                  <a:pt x="0" y="304800"/>
                </a:moveTo>
                <a:lnTo>
                  <a:pt x="3477" y="263453"/>
                </a:lnTo>
                <a:lnTo>
                  <a:pt x="13608" y="223793"/>
                </a:lnTo>
                <a:lnTo>
                  <a:pt x="29938" y="186183"/>
                </a:lnTo>
                <a:lnTo>
                  <a:pt x="52013" y="150988"/>
                </a:lnTo>
                <a:lnTo>
                  <a:pt x="79380" y="118571"/>
                </a:lnTo>
                <a:lnTo>
                  <a:pt x="111585" y="89296"/>
                </a:lnTo>
                <a:lnTo>
                  <a:pt x="148174" y="63527"/>
                </a:lnTo>
                <a:lnTo>
                  <a:pt x="188693" y="41627"/>
                </a:lnTo>
                <a:lnTo>
                  <a:pt x="232689" y="23961"/>
                </a:lnTo>
                <a:lnTo>
                  <a:pt x="279708" y="10892"/>
                </a:lnTo>
                <a:lnTo>
                  <a:pt x="329296" y="2783"/>
                </a:lnTo>
                <a:lnTo>
                  <a:pt x="381000" y="0"/>
                </a:lnTo>
                <a:lnTo>
                  <a:pt x="432703" y="2783"/>
                </a:lnTo>
                <a:lnTo>
                  <a:pt x="482291" y="10892"/>
                </a:lnTo>
                <a:lnTo>
                  <a:pt x="529310" y="23961"/>
                </a:lnTo>
                <a:lnTo>
                  <a:pt x="573306" y="41627"/>
                </a:lnTo>
                <a:lnTo>
                  <a:pt x="613825" y="63527"/>
                </a:lnTo>
                <a:lnTo>
                  <a:pt x="650414" y="89296"/>
                </a:lnTo>
                <a:lnTo>
                  <a:pt x="682619" y="118571"/>
                </a:lnTo>
                <a:lnTo>
                  <a:pt x="709986" y="150988"/>
                </a:lnTo>
                <a:lnTo>
                  <a:pt x="732061" y="186183"/>
                </a:lnTo>
                <a:lnTo>
                  <a:pt x="748391" y="223793"/>
                </a:lnTo>
                <a:lnTo>
                  <a:pt x="758522" y="263453"/>
                </a:lnTo>
                <a:lnTo>
                  <a:pt x="762000" y="304800"/>
                </a:lnTo>
                <a:lnTo>
                  <a:pt x="758522" y="346146"/>
                </a:lnTo>
                <a:lnTo>
                  <a:pt x="748391" y="385806"/>
                </a:lnTo>
                <a:lnTo>
                  <a:pt x="732061" y="423416"/>
                </a:lnTo>
                <a:lnTo>
                  <a:pt x="709986" y="458611"/>
                </a:lnTo>
                <a:lnTo>
                  <a:pt x="682619" y="491028"/>
                </a:lnTo>
                <a:lnTo>
                  <a:pt x="650414" y="520303"/>
                </a:lnTo>
                <a:lnTo>
                  <a:pt x="613825" y="546072"/>
                </a:lnTo>
                <a:lnTo>
                  <a:pt x="573306" y="567972"/>
                </a:lnTo>
                <a:lnTo>
                  <a:pt x="529310" y="585638"/>
                </a:lnTo>
                <a:lnTo>
                  <a:pt x="482291" y="598707"/>
                </a:lnTo>
                <a:lnTo>
                  <a:pt x="432703" y="606816"/>
                </a:lnTo>
                <a:lnTo>
                  <a:pt x="381000" y="609600"/>
                </a:lnTo>
                <a:lnTo>
                  <a:pt x="329296" y="606816"/>
                </a:lnTo>
                <a:lnTo>
                  <a:pt x="279708" y="598707"/>
                </a:lnTo>
                <a:lnTo>
                  <a:pt x="232689" y="585638"/>
                </a:lnTo>
                <a:lnTo>
                  <a:pt x="188693" y="567972"/>
                </a:lnTo>
                <a:lnTo>
                  <a:pt x="148174" y="546072"/>
                </a:lnTo>
                <a:lnTo>
                  <a:pt x="111585" y="520303"/>
                </a:lnTo>
                <a:lnTo>
                  <a:pt x="79380" y="491028"/>
                </a:lnTo>
                <a:lnTo>
                  <a:pt x="52013" y="458611"/>
                </a:lnTo>
                <a:lnTo>
                  <a:pt x="29938" y="423416"/>
                </a:lnTo>
                <a:lnTo>
                  <a:pt x="13608" y="385806"/>
                </a:lnTo>
                <a:lnTo>
                  <a:pt x="3477" y="346146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05393" y="1968342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05393" y="1968342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529421" y="1506569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598127" y="2103724"/>
            <a:ext cx="151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i="1" dirty="0">
                <a:latin typeface="Symbol"/>
                <a:cs typeface="Symbol"/>
              </a:rPr>
              <a:t></a:t>
            </a:r>
            <a:endParaRPr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271736" y="1079108"/>
            <a:ext cx="521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i</a:t>
            </a:r>
            <a:r>
              <a:rPr baseline="-20833" dirty="0">
                <a:latin typeface="Times New Roman"/>
                <a:cs typeface="Times New Roman"/>
              </a:rPr>
              <a:t>2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baseline="-20833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485993" y="3568542"/>
            <a:ext cx="762000" cy="609600"/>
          </a:xfrm>
          <a:custGeom>
            <a:avLst/>
            <a:gdLst/>
            <a:ahLst/>
            <a:cxnLst/>
            <a:rect l="l" t="t" r="r" b="b"/>
            <a:pathLst>
              <a:path w="762000" h="609600">
                <a:moveTo>
                  <a:pt x="0" y="304800"/>
                </a:moveTo>
                <a:lnTo>
                  <a:pt x="3477" y="263453"/>
                </a:lnTo>
                <a:lnTo>
                  <a:pt x="13608" y="223793"/>
                </a:lnTo>
                <a:lnTo>
                  <a:pt x="29938" y="186183"/>
                </a:lnTo>
                <a:lnTo>
                  <a:pt x="52013" y="150988"/>
                </a:lnTo>
                <a:lnTo>
                  <a:pt x="79380" y="118571"/>
                </a:lnTo>
                <a:lnTo>
                  <a:pt x="111585" y="89296"/>
                </a:lnTo>
                <a:lnTo>
                  <a:pt x="148174" y="63527"/>
                </a:lnTo>
                <a:lnTo>
                  <a:pt x="188693" y="41627"/>
                </a:lnTo>
                <a:lnTo>
                  <a:pt x="232689" y="23961"/>
                </a:lnTo>
                <a:lnTo>
                  <a:pt x="279708" y="10892"/>
                </a:lnTo>
                <a:lnTo>
                  <a:pt x="329296" y="2783"/>
                </a:lnTo>
                <a:lnTo>
                  <a:pt x="381000" y="0"/>
                </a:lnTo>
                <a:lnTo>
                  <a:pt x="432703" y="2783"/>
                </a:lnTo>
                <a:lnTo>
                  <a:pt x="482291" y="10892"/>
                </a:lnTo>
                <a:lnTo>
                  <a:pt x="529310" y="23961"/>
                </a:lnTo>
                <a:lnTo>
                  <a:pt x="573306" y="41627"/>
                </a:lnTo>
                <a:lnTo>
                  <a:pt x="613825" y="63527"/>
                </a:lnTo>
                <a:lnTo>
                  <a:pt x="650414" y="89296"/>
                </a:lnTo>
                <a:lnTo>
                  <a:pt x="682619" y="118571"/>
                </a:lnTo>
                <a:lnTo>
                  <a:pt x="709986" y="150988"/>
                </a:lnTo>
                <a:lnTo>
                  <a:pt x="732061" y="186183"/>
                </a:lnTo>
                <a:lnTo>
                  <a:pt x="748391" y="223793"/>
                </a:lnTo>
                <a:lnTo>
                  <a:pt x="758522" y="263453"/>
                </a:lnTo>
                <a:lnTo>
                  <a:pt x="762000" y="304800"/>
                </a:lnTo>
                <a:lnTo>
                  <a:pt x="758522" y="346146"/>
                </a:lnTo>
                <a:lnTo>
                  <a:pt x="748391" y="385806"/>
                </a:lnTo>
                <a:lnTo>
                  <a:pt x="732061" y="423416"/>
                </a:lnTo>
                <a:lnTo>
                  <a:pt x="709986" y="458611"/>
                </a:lnTo>
                <a:lnTo>
                  <a:pt x="682619" y="491028"/>
                </a:lnTo>
                <a:lnTo>
                  <a:pt x="650414" y="520303"/>
                </a:lnTo>
                <a:lnTo>
                  <a:pt x="613825" y="546072"/>
                </a:lnTo>
                <a:lnTo>
                  <a:pt x="573306" y="567972"/>
                </a:lnTo>
                <a:lnTo>
                  <a:pt x="529310" y="585638"/>
                </a:lnTo>
                <a:lnTo>
                  <a:pt x="482291" y="598707"/>
                </a:lnTo>
                <a:lnTo>
                  <a:pt x="432703" y="606816"/>
                </a:lnTo>
                <a:lnTo>
                  <a:pt x="381000" y="609600"/>
                </a:lnTo>
                <a:lnTo>
                  <a:pt x="329296" y="606816"/>
                </a:lnTo>
                <a:lnTo>
                  <a:pt x="279708" y="598707"/>
                </a:lnTo>
                <a:lnTo>
                  <a:pt x="232689" y="585638"/>
                </a:lnTo>
                <a:lnTo>
                  <a:pt x="188693" y="567972"/>
                </a:lnTo>
                <a:lnTo>
                  <a:pt x="148174" y="546072"/>
                </a:lnTo>
                <a:lnTo>
                  <a:pt x="111585" y="520303"/>
                </a:lnTo>
                <a:lnTo>
                  <a:pt x="79380" y="491028"/>
                </a:lnTo>
                <a:lnTo>
                  <a:pt x="52013" y="458611"/>
                </a:lnTo>
                <a:lnTo>
                  <a:pt x="29938" y="423416"/>
                </a:lnTo>
                <a:lnTo>
                  <a:pt x="13608" y="385806"/>
                </a:lnTo>
                <a:lnTo>
                  <a:pt x="3477" y="346146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62193" y="3949542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62193" y="3949542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86221" y="3487770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854546" y="4085559"/>
            <a:ext cx="170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i="1" dirty="0">
                <a:latin typeface="Symbol"/>
                <a:cs typeface="Symbol"/>
              </a:rPr>
              <a:t></a:t>
            </a:r>
            <a:endParaRPr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16421" y="3137073"/>
            <a:ext cx="5219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pc="-5" dirty="0">
                <a:latin typeface="Times New Roman"/>
                <a:cs typeface="Times New Roman"/>
              </a:rPr>
              <a:t>i</a:t>
            </a:r>
            <a:r>
              <a:rPr spc="-7" baseline="-20833" dirty="0">
                <a:latin typeface="Times New Roman"/>
                <a:cs typeface="Times New Roman"/>
              </a:rPr>
              <a:t>1</a:t>
            </a:r>
            <a:r>
              <a:rPr spc="-5" dirty="0">
                <a:latin typeface="Times New Roman"/>
                <a:cs typeface="Times New Roman"/>
              </a:rPr>
              <a:t>,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CC99"/>
                </a:solidFill>
                <a:latin typeface="Times New Roman"/>
                <a:cs typeface="Times New Roman"/>
              </a:rPr>
              <a:t>u</a:t>
            </a:r>
            <a:r>
              <a:rPr spc="-7" baseline="-20833" dirty="0">
                <a:solidFill>
                  <a:srgbClr val="00CC99"/>
                </a:solidFill>
                <a:latin typeface="Times New Roman"/>
                <a:cs typeface="Times New Roman"/>
              </a:rPr>
              <a:t>1</a:t>
            </a:r>
            <a:endParaRPr baseline="-20833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009993" y="3949542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009993" y="3949542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278978" y="4135850"/>
            <a:ext cx="151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i="1" dirty="0">
                <a:latin typeface="Symbol"/>
                <a:cs typeface="Symbol"/>
              </a:rPr>
              <a:t></a:t>
            </a:r>
            <a:endParaRPr>
              <a:latin typeface="Symbol"/>
              <a:cs typeface="Symbo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247993" y="4216242"/>
            <a:ext cx="762000" cy="76200"/>
          </a:xfrm>
          <a:custGeom>
            <a:avLst/>
            <a:gdLst/>
            <a:ahLst/>
            <a:cxnLst/>
            <a:rect l="l" t="t" r="r" b="b"/>
            <a:pathLst>
              <a:path w="762000" h="76200">
                <a:moveTo>
                  <a:pt x="685800" y="0"/>
                </a:moveTo>
                <a:lnTo>
                  <a:pt x="685800" y="76200"/>
                </a:lnTo>
                <a:lnTo>
                  <a:pt x="749300" y="44450"/>
                </a:lnTo>
                <a:lnTo>
                  <a:pt x="698500" y="44450"/>
                </a:lnTo>
                <a:lnTo>
                  <a:pt x="698500" y="31750"/>
                </a:lnTo>
                <a:lnTo>
                  <a:pt x="749300" y="31750"/>
                </a:lnTo>
                <a:lnTo>
                  <a:pt x="685800" y="0"/>
                </a:lnTo>
                <a:close/>
              </a:path>
              <a:path w="762000" h="76200">
                <a:moveTo>
                  <a:pt x="685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85800" y="44450"/>
                </a:lnTo>
                <a:lnTo>
                  <a:pt x="685800" y="31750"/>
                </a:lnTo>
                <a:close/>
              </a:path>
              <a:path w="762000" h="76200">
                <a:moveTo>
                  <a:pt x="749300" y="31750"/>
                </a:moveTo>
                <a:lnTo>
                  <a:pt x="698500" y="31750"/>
                </a:lnTo>
                <a:lnTo>
                  <a:pt x="698500" y="44450"/>
                </a:lnTo>
                <a:lnTo>
                  <a:pt x="749300" y="44450"/>
                </a:lnTo>
                <a:lnTo>
                  <a:pt x="762000" y="38100"/>
                </a:lnTo>
                <a:lnTo>
                  <a:pt x="749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286346" y="3861531"/>
            <a:ext cx="5213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i</a:t>
            </a:r>
            <a:r>
              <a:rPr baseline="-20833" dirty="0">
                <a:latin typeface="Times New Roman"/>
                <a:cs typeface="Times New Roman"/>
              </a:rPr>
              <a:t>2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3333CC"/>
                </a:solidFill>
                <a:latin typeface="Times New Roman"/>
                <a:cs typeface="Times New Roman"/>
              </a:rPr>
              <a:t>u</a:t>
            </a:r>
            <a:r>
              <a:rPr baseline="-20833" dirty="0">
                <a:solidFill>
                  <a:srgbClr val="3333CC"/>
                </a:solidFill>
                <a:latin typeface="Times New Roman"/>
                <a:cs typeface="Times New Roman"/>
              </a:rPr>
              <a:t>2</a:t>
            </a:r>
            <a:endParaRPr baseline="-20833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229193" y="3568542"/>
            <a:ext cx="762000" cy="609600"/>
          </a:xfrm>
          <a:custGeom>
            <a:avLst/>
            <a:gdLst/>
            <a:ahLst/>
            <a:cxnLst/>
            <a:rect l="l" t="t" r="r" b="b"/>
            <a:pathLst>
              <a:path w="762000" h="609600">
                <a:moveTo>
                  <a:pt x="0" y="304800"/>
                </a:moveTo>
                <a:lnTo>
                  <a:pt x="3477" y="263453"/>
                </a:lnTo>
                <a:lnTo>
                  <a:pt x="13608" y="223793"/>
                </a:lnTo>
                <a:lnTo>
                  <a:pt x="29938" y="186183"/>
                </a:lnTo>
                <a:lnTo>
                  <a:pt x="52013" y="150988"/>
                </a:lnTo>
                <a:lnTo>
                  <a:pt x="79380" y="118571"/>
                </a:lnTo>
                <a:lnTo>
                  <a:pt x="111585" y="89296"/>
                </a:lnTo>
                <a:lnTo>
                  <a:pt x="148174" y="63527"/>
                </a:lnTo>
                <a:lnTo>
                  <a:pt x="188693" y="41627"/>
                </a:lnTo>
                <a:lnTo>
                  <a:pt x="232689" y="23961"/>
                </a:lnTo>
                <a:lnTo>
                  <a:pt x="279708" y="10892"/>
                </a:lnTo>
                <a:lnTo>
                  <a:pt x="329296" y="2783"/>
                </a:lnTo>
                <a:lnTo>
                  <a:pt x="381000" y="0"/>
                </a:lnTo>
                <a:lnTo>
                  <a:pt x="432703" y="2783"/>
                </a:lnTo>
                <a:lnTo>
                  <a:pt x="482291" y="10892"/>
                </a:lnTo>
                <a:lnTo>
                  <a:pt x="529310" y="23961"/>
                </a:lnTo>
                <a:lnTo>
                  <a:pt x="573306" y="41627"/>
                </a:lnTo>
                <a:lnTo>
                  <a:pt x="613825" y="63527"/>
                </a:lnTo>
                <a:lnTo>
                  <a:pt x="650414" y="89296"/>
                </a:lnTo>
                <a:lnTo>
                  <a:pt x="682619" y="118571"/>
                </a:lnTo>
                <a:lnTo>
                  <a:pt x="709986" y="150988"/>
                </a:lnTo>
                <a:lnTo>
                  <a:pt x="732061" y="186183"/>
                </a:lnTo>
                <a:lnTo>
                  <a:pt x="748391" y="223793"/>
                </a:lnTo>
                <a:lnTo>
                  <a:pt x="758522" y="263453"/>
                </a:lnTo>
                <a:lnTo>
                  <a:pt x="762000" y="304800"/>
                </a:lnTo>
                <a:lnTo>
                  <a:pt x="758522" y="346146"/>
                </a:lnTo>
                <a:lnTo>
                  <a:pt x="748391" y="385806"/>
                </a:lnTo>
                <a:lnTo>
                  <a:pt x="732061" y="423416"/>
                </a:lnTo>
                <a:lnTo>
                  <a:pt x="709986" y="458611"/>
                </a:lnTo>
                <a:lnTo>
                  <a:pt x="682619" y="491028"/>
                </a:lnTo>
                <a:lnTo>
                  <a:pt x="650414" y="520303"/>
                </a:lnTo>
                <a:lnTo>
                  <a:pt x="613825" y="546072"/>
                </a:lnTo>
                <a:lnTo>
                  <a:pt x="573306" y="567972"/>
                </a:lnTo>
                <a:lnTo>
                  <a:pt x="529310" y="585638"/>
                </a:lnTo>
                <a:lnTo>
                  <a:pt x="482291" y="598707"/>
                </a:lnTo>
                <a:lnTo>
                  <a:pt x="432703" y="606816"/>
                </a:lnTo>
                <a:lnTo>
                  <a:pt x="381000" y="609600"/>
                </a:lnTo>
                <a:lnTo>
                  <a:pt x="329296" y="606816"/>
                </a:lnTo>
                <a:lnTo>
                  <a:pt x="279708" y="598707"/>
                </a:lnTo>
                <a:lnTo>
                  <a:pt x="232689" y="585638"/>
                </a:lnTo>
                <a:lnTo>
                  <a:pt x="188693" y="567972"/>
                </a:lnTo>
                <a:lnTo>
                  <a:pt x="148174" y="546072"/>
                </a:lnTo>
                <a:lnTo>
                  <a:pt x="111585" y="520303"/>
                </a:lnTo>
                <a:lnTo>
                  <a:pt x="79380" y="491028"/>
                </a:lnTo>
                <a:lnTo>
                  <a:pt x="52013" y="458611"/>
                </a:lnTo>
                <a:lnTo>
                  <a:pt x="29938" y="423416"/>
                </a:lnTo>
                <a:lnTo>
                  <a:pt x="13608" y="385806"/>
                </a:lnTo>
                <a:lnTo>
                  <a:pt x="3477" y="346146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305393" y="3949542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305393" y="3949542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50"/>
                </a:lnTo>
                <a:lnTo>
                  <a:pt x="476363" y="26949"/>
                </a:lnTo>
                <a:lnTo>
                  <a:pt x="515958" y="46820"/>
                </a:lnTo>
                <a:lnTo>
                  <a:pt x="552426" y="71454"/>
                </a:lnTo>
                <a:lnTo>
                  <a:pt x="585358" y="100441"/>
                </a:lnTo>
                <a:lnTo>
                  <a:pt x="614345" y="133373"/>
                </a:lnTo>
                <a:lnTo>
                  <a:pt x="638979" y="169841"/>
                </a:lnTo>
                <a:lnTo>
                  <a:pt x="658850" y="209436"/>
                </a:lnTo>
                <a:lnTo>
                  <a:pt x="673549" y="251751"/>
                </a:lnTo>
                <a:lnTo>
                  <a:pt x="682669" y="296375"/>
                </a:lnTo>
                <a:lnTo>
                  <a:pt x="685800" y="342900"/>
                </a:lnTo>
                <a:lnTo>
                  <a:pt x="682669" y="389424"/>
                </a:lnTo>
                <a:lnTo>
                  <a:pt x="673549" y="434048"/>
                </a:lnTo>
                <a:lnTo>
                  <a:pt x="658850" y="476363"/>
                </a:lnTo>
                <a:lnTo>
                  <a:pt x="638979" y="515958"/>
                </a:lnTo>
                <a:lnTo>
                  <a:pt x="614345" y="552426"/>
                </a:lnTo>
                <a:lnTo>
                  <a:pt x="585358" y="585358"/>
                </a:lnTo>
                <a:lnTo>
                  <a:pt x="552426" y="614345"/>
                </a:lnTo>
                <a:lnTo>
                  <a:pt x="515958" y="638979"/>
                </a:lnTo>
                <a:lnTo>
                  <a:pt x="476363" y="658850"/>
                </a:lnTo>
                <a:lnTo>
                  <a:pt x="434048" y="673549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49"/>
                </a:lnTo>
                <a:lnTo>
                  <a:pt x="209436" y="658850"/>
                </a:lnTo>
                <a:lnTo>
                  <a:pt x="169841" y="638979"/>
                </a:lnTo>
                <a:lnTo>
                  <a:pt x="133373" y="614345"/>
                </a:lnTo>
                <a:lnTo>
                  <a:pt x="100441" y="585358"/>
                </a:lnTo>
                <a:lnTo>
                  <a:pt x="71454" y="552426"/>
                </a:lnTo>
                <a:lnTo>
                  <a:pt x="46820" y="515958"/>
                </a:lnTo>
                <a:lnTo>
                  <a:pt x="26949" y="476363"/>
                </a:lnTo>
                <a:lnTo>
                  <a:pt x="12250" y="434048"/>
                </a:lnTo>
                <a:lnTo>
                  <a:pt x="3130" y="389424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529421" y="3487770"/>
            <a:ext cx="161544" cy="16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0598127" y="4085559"/>
            <a:ext cx="119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i="1" dirty="0">
                <a:latin typeface="Symbol"/>
                <a:cs typeface="Symbol"/>
              </a:rPr>
              <a:t></a:t>
            </a:r>
            <a:endParaRPr>
              <a:latin typeface="Symbol"/>
              <a:cs typeface="Symbo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360002" y="3137073"/>
            <a:ext cx="5219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pc="-5" dirty="0">
                <a:latin typeface="Times New Roman"/>
                <a:cs typeface="Times New Roman"/>
              </a:rPr>
              <a:t>i</a:t>
            </a:r>
            <a:r>
              <a:rPr spc="-7" baseline="-20833" dirty="0">
                <a:latin typeface="Times New Roman"/>
                <a:cs typeface="Times New Roman"/>
              </a:rPr>
              <a:t>2</a:t>
            </a:r>
            <a:r>
              <a:rPr spc="-5" dirty="0">
                <a:latin typeface="Times New Roman"/>
                <a:cs typeface="Times New Roman"/>
              </a:rPr>
              <a:t>,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baseline="-20833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695793" y="4216242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76200"/>
                </a:lnTo>
                <a:lnTo>
                  <a:pt x="596900" y="44450"/>
                </a:lnTo>
                <a:lnTo>
                  <a:pt x="546100" y="44450"/>
                </a:lnTo>
                <a:lnTo>
                  <a:pt x="546100" y="31750"/>
                </a:lnTo>
                <a:lnTo>
                  <a:pt x="596900" y="31750"/>
                </a:lnTo>
                <a:lnTo>
                  <a:pt x="533400" y="0"/>
                </a:lnTo>
                <a:close/>
              </a:path>
              <a:path w="609600" h="76200">
                <a:moveTo>
                  <a:pt x="5334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33400" y="44450"/>
                </a:lnTo>
                <a:lnTo>
                  <a:pt x="533400" y="31750"/>
                </a:lnTo>
                <a:close/>
              </a:path>
              <a:path w="609600" h="76200">
                <a:moveTo>
                  <a:pt x="596900" y="31750"/>
                </a:moveTo>
                <a:lnTo>
                  <a:pt x="546100" y="31750"/>
                </a:lnTo>
                <a:lnTo>
                  <a:pt x="546100" y="44450"/>
                </a:lnTo>
                <a:lnTo>
                  <a:pt x="596900" y="44450"/>
                </a:lnTo>
                <a:lnTo>
                  <a:pt x="609600" y="38100"/>
                </a:lnTo>
                <a:lnTo>
                  <a:pt x="5969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9750402" y="3899631"/>
            <a:ext cx="5213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i</a:t>
            </a:r>
            <a:r>
              <a:rPr baseline="-20833" dirty="0">
                <a:latin typeface="Times New Roman"/>
                <a:cs typeface="Times New Roman"/>
              </a:rPr>
              <a:t>2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baseline="-20833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577433" y="5664042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48"/>
                </a:lnTo>
                <a:lnTo>
                  <a:pt x="209436" y="26946"/>
                </a:lnTo>
                <a:lnTo>
                  <a:pt x="169841" y="46815"/>
                </a:lnTo>
                <a:lnTo>
                  <a:pt x="133373" y="71446"/>
                </a:lnTo>
                <a:lnTo>
                  <a:pt x="100441" y="100431"/>
                </a:lnTo>
                <a:lnTo>
                  <a:pt x="71454" y="133362"/>
                </a:lnTo>
                <a:lnTo>
                  <a:pt x="46820" y="169830"/>
                </a:lnTo>
                <a:lnTo>
                  <a:pt x="26949" y="209426"/>
                </a:lnTo>
                <a:lnTo>
                  <a:pt x="12250" y="251742"/>
                </a:lnTo>
                <a:lnTo>
                  <a:pt x="3130" y="296369"/>
                </a:lnTo>
                <a:lnTo>
                  <a:pt x="0" y="342900"/>
                </a:lnTo>
                <a:lnTo>
                  <a:pt x="3130" y="389430"/>
                </a:lnTo>
                <a:lnTo>
                  <a:pt x="12250" y="434057"/>
                </a:lnTo>
                <a:lnTo>
                  <a:pt x="26949" y="476373"/>
                </a:lnTo>
                <a:lnTo>
                  <a:pt x="46820" y="515969"/>
                </a:lnTo>
                <a:lnTo>
                  <a:pt x="71454" y="552437"/>
                </a:lnTo>
                <a:lnTo>
                  <a:pt x="100441" y="585368"/>
                </a:lnTo>
                <a:lnTo>
                  <a:pt x="133373" y="614353"/>
                </a:lnTo>
                <a:lnTo>
                  <a:pt x="169841" y="638984"/>
                </a:lnTo>
                <a:lnTo>
                  <a:pt x="209436" y="658853"/>
                </a:lnTo>
                <a:lnTo>
                  <a:pt x="251751" y="673551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51"/>
                </a:lnTo>
                <a:lnTo>
                  <a:pt x="476363" y="658853"/>
                </a:lnTo>
                <a:lnTo>
                  <a:pt x="515958" y="638984"/>
                </a:lnTo>
                <a:lnTo>
                  <a:pt x="552426" y="614353"/>
                </a:lnTo>
                <a:lnTo>
                  <a:pt x="585358" y="585368"/>
                </a:lnTo>
                <a:lnTo>
                  <a:pt x="614345" y="552437"/>
                </a:lnTo>
                <a:lnTo>
                  <a:pt x="638979" y="515969"/>
                </a:lnTo>
                <a:lnTo>
                  <a:pt x="658850" y="476373"/>
                </a:lnTo>
                <a:lnTo>
                  <a:pt x="673549" y="434057"/>
                </a:lnTo>
                <a:lnTo>
                  <a:pt x="682669" y="389430"/>
                </a:lnTo>
                <a:lnTo>
                  <a:pt x="685800" y="342900"/>
                </a:lnTo>
                <a:lnTo>
                  <a:pt x="682669" y="296369"/>
                </a:lnTo>
                <a:lnTo>
                  <a:pt x="673549" y="251742"/>
                </a:lnTo>
                <a:lnTo>
                  <a:pt x="658850" y="209426"/>
                </a:lnTo>
                <a:lnTo>
                  <a:pt x="638979" y="169830"/>
                </a:lnTo>
                <a:lnTo>
                  <a:pt x="614345" y="133362"/>
                </a:lnTo>
                <a:lnTo>
                  <a:pt x="585358" y="100431"/>
                </a:lnTo>
                <a:lnTo>
                  <a:pt x="552426" y="71446"/>
                </a:lnTo>
                <a:lnTo>
                  <a:pt x="515958" y="46815"/>
                </a:lnTo>
                <a:lnTo>
                  <a:pt x="476363" y="26946"/>
                </a:lnTo>
                <a:lnTo>
                  <a:pt x="434048" y="12248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577433" y="5664042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69"/>
                </a:lnTo>
                <a:lnTo>
                  <a:pt x="12250" y="251742"/>
                </a:lnTo>
                <a:lnTo>
                  <a:pt x="26949" y="209426"/>
                </a:lnTo>
                <a:lnTo>
                  <a:pt x="46820" y="169830"/>
                </a:lnTo>
                <a:lnTo>
                  <a:pt x="71454" y="133362"/>
                </a:lnTo>
                <a:lnTo>
                  <a:pt x="100441" y="100431"/>
                </a:lnTo>
                <a:lnTo>
                  <a:pt x="133373" y="71446"/>
                </a:lnTo>
                <a:lnTo>
                  <a:pt x="169841" y="46815"/>
                </a:lnTo>
                <a:lnTo>
                  <a:pt x="209436" y="26946"/>
                </a:lnTo>
                <a:lnTo>
                  <a:pt x="251751" y="12248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48"/>
                </a:lnTo>
                <a:lnTo>
                  <a:pt x="476363" y="26946"/>
                </a:lnTo>
                <a:lnTo>
                  <a:pt x="515958" y="46815"/>
                </a:lnTo>
                <a:lnTo>
                  <a:pt x="552426" y="71446"/>
                </a:lnTo>
                <a:lnTo>
                  <a:pt x="585358" y="100431"/>
                </a:lnTo>
                <a:lnTo>
                  <a:pt x="614345" y="133362"/>
                </a:lnTo>
                <a:lnTo>
                  <a:pt x="638979" y="169830"/>
                </a:lnTo>
                <a:lnTo>
                  <a:pt x="658850" y="209426"/>
                </a:lnTo>
                <a:lnTo>
                  <a:pt x="673549" y="251742"/>
                </a:lnTo>
                <a:lnTo>
                  <a:pt x="682669" y="296369"/>
                </a:lnTo>
                <a:lnTo>
                  <a:pt x="685800" y="342900"/>
                </a:lnTo>
                <a:lnTo>
                  <a:pt x="682669" y="389430"/>
                </a:lnTo>
                <a:lnTo>
                  <a:pt x="673549" y="434057"/>
                </a:lnTo>
                <a:lnTo>
                  <a:pt x="658850" y="476373"/>
                </a:lnTo>
                <a:lnTo>
                  <a:pt x="638979" y="515969"/>
                </a:lnTo>
                <a:lnTo>
                  <a:pt x="614345" y="552437"/>
                </a:lnTo>
                <a:lnTo>
                  <a:pt x="585358" y="585368"/>
                </a:lnTo>
                <a:lnTo>
                  <a:pt x="552426" y="614353"/>
                </a:lnTo>
                <a:lnTo>
                  <a:pt x="515958" y="638984"/>
                </a:lnTo>
                <a:lnTo>
                  <a:pt x="476363" y="658853"/>
                </a:lnTo>
                <a:lnTo>
                  <a:pt x="434048" y="673551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51"/>
                </a:lnTo>
                <a:lnTo>
                  <a:pt x="209436" y="658853"/>
                </a:lnTo>
                <a:lnTo>
                  <a:pt x="169841" y="638984"/>
                </a:lnTo>
                <a:lnTo>
                  <a:pt x="133373" y="614353"/>
                </a:lnTo>
                <a:lnTo>
                  <a:pt x="100441" y="585368"/>
                </a:lnTo>
                <a:lnTo>
                  <a:pt x="71454" y="552437"/>
                </a:lnTo>
                <a:lnTo>
                  <a:pt x="46820" y="515969"/>
                </a:lnTo>
                <a:lnTo>
                  <a:pt x="26949" y="476373"/>
                </a:lnTo>
                <a:lnTo>
                  <a:pt x="12250" y="434057"/>
                </a:lnTo>
                <a:lnTo>
                  <a:pt x="3130" y="389430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836004" y="5850377"/>
            <a:ext cx="1701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i="1" dirty="0">
                <a:latin typeface="Symbol"/>
                <a:cs typeface="Symbol"/>
              </a:rPr>
              <a:t></a:t>
            </a:r>
            <a:endParaRPr>
              <a:latin typeface="Symbol"/>
              <a:cs typeface="Symbo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815433" y="5930742"/>
            <a:ext cx="762000" cy="76200"/>
          </a:xfrm>
          <a:custGeom>
            <a:avLst/>
            <a:gdLst/>
            <a:ahLst/>
            <a:cxnLst/>
            <a:rect l="l" t="t" r="r" b="b"/>
            <a:pathLst>
              <a:path w="762000" h="76200">
                <a:moveTo>
                  <a:pt x="685800" y="0"/>
                </a:moveTo>
                <a:lnTo>
                  <a:pt x="685800" y="76200"/>
                </a:lnTo>
                <a:lnTo>
                  <a:pt x="749300" y="44450"/>
                </a:lnTo>
                <a:lnTo>
                  <a:pt x="698500" y="44450"/>
                </a:lnTo>
                <a:lnTo>
                  <a:pt x="698500" y="31750"/>
                </a:lnTo>
                <a:lnTo>
                  <a:pt x="749300" y="31750"/>
                </a:lnTo>
                <a:lnTo>
                  <a:pt x="685800" y="0"/>
                </a:lnTo>
                <a:close/>
              </a:path>
              <a:path w="762000" h="76200">
                <a:moveTo>
                  <a:pt x="685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85800" y="44450"/>
                </a:lnTo>
                <a:lnTo>
                  <a:pt x="685800" y="31750"/>
                </a:lnTo>
                <a:close/>
              </a:path>
              <a:path w="762000" h="76200">
                <a:moveTo>
                  <a:pt x="749300" y="31750"/>
                </a:moveTo>
                <a:lnTo>
                  <a:pt x="698500" y="31750"/>
                </a:lnTo>
                <a:lnTo>
                  <a:pt x="698500" y="44450"/>
                </a:lnTo>
                <a:lnTo>
                  <a:pt x="749300" y="44450"/>
                </a:lnTo>
                <a:lnTo>
                  <a:pt x="762000" y="38100"/>
                </a:lnTo>
                <a:lnTo>
                  <a:pt x="749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854421" y="5576361"/>
            <a:ext cx="5213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i</a:t>
            </a:r>
            <a:r>
              <a:rPr baseline="-20833" dirty="0">
                <a:latin typeface="Times New Roman"/>
                <a:cs typeface="Times New Roman"/>
              </a:rPr>
              <a:t>2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</a:t>
            </a:r>
            <a:r>
              <a:rPr baseline="-20833" dirty="0">
                <a:latin typeface="Times New Roman"/>
                <a:cs typeface="Times New Roman"/>
              </a:rPr>
              <a:t>1</a:t>
            </a:r>
            <a:endParaRPr baseline="-20833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9025233" y="5664042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48"/>
                </a:lnTo>
                <a:lnTo>
                  <a:pt x="209436" y="26946"/>
                </a:lnTo>
                <a:lnTo>
                  <a:pt x="169841" y="46815"/>
                </a:lnTo>
                <a:lnTo>
                  <a:pt x="133373" y="71446"/>
                </a:lnTo>
                <a:lnTo>
                  <a:pt x="100441" y="100431"/>
                </a:lnTo>
                <a:lnTo>
                  <a:pt x="71454" y="133362"/>
                </a:lnTo>
                <a:lnTo>
                  <a:pt x="46820" y="169830"/>
                </a:lnTo>
                <a:lnTo>
                  <a:pt x="26949" y="209426"/>
                </a:lnTo>
                <a:lnTo>
                  <a:pt x="12250" y="251742"/>
                </a:lnTo>
                <a:lnTo>
                  <a:pt x="3130" y="296369"/>
                </a:lnTo>
                <a:lnTo>
                  <a:pt x="0" y="342900"/>
                </a:lnTo>
                <a:lnTo>
                  <a:pt x="3130" y="389430"/>
                </a:lnTo>
                <a:lnTo>
                  <a:pt x="12250" y="434057"/>
                </a:lnTo>
                <a:lnTo>
                  <a:pt x="26949" y="476373"/>
                </a:lnTo>
                <a:lnTo>
                  <a:pt x="46820" y="515969"/>
                </a:lnTo>
                <a:lnTo>
                  <a:pt x="71454" y="552437"/>
                </a:lnTo>
                <a:lnTo>
                  <a:pt x="100441" y="585368"/>
                </a:lnTo>
                <a:lnTo>
                  <a:pt x="133373" y="614353"/>
                </a:lnTo>
                <a:lnTo>
                  <a:pt x="169841" y="638984"/>
                </a:lnTo>
                <a:lnTo>
                  <a:pt x="209436" y="658853"/>
                </a:lnTo>
                <a:lnTo>
                  <a:pt x="251751" y="673551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51"/>
                </a:lnTo>
                <a:lnTo>
                  <a:pt x="476363" y="658853"/>
                </a:lnTo>
                <a:lnTo>
                  <a:pt x="515958" y="638984"/>
                </a:lnTo>
                <a:lnTo>
                  <a:pt x="552426" y="614353"/>
                </a:lnTo>
                <a:lnTo>
                  <a:pt x="585358" y="585368"/>
                </a:lnTo>
                <a:lnTo>
                  <a:pt x="614345" y="552437"/>
                </a:lnTo>
                <a:lnTo>
                  <a:pt x="638979" y="515969"/>
                </a:lnTo>
                <a:lnTo>
                  <a:pt x="658850" y="476373"/>
                </a:lnTo>
                <a:lnTo>
                  <a:pt x="673549" y="434057"/>
                </a:lnTo>
                <a:lnTo>
                  <a:pt x="682669" y="389430"/>
                </a:lnTo>
                <a:lnTo>
                  <a:pt x="685800" y="342900"/>
                </a:lnTo>
                <a:lnTo>
                  <a:pt x="682669" y="296369"/>
                </a:lnTo>
                <a:lnTo>
                  <a:pt x="673549" y="251742"/>
                </a:lnTo>
                <a:lnTo>
                  <a:pt x="658850" y="209426"/>
                </a:lnTo>
                <a:lnTo>
                  <a:pt x="638979" y="169830"/>
                </a:lnTo>
                <a:lnTo>
                  <a:pt x="614345" y="133362"/>
                </a:lnTo>
                <a:lnTo>
                  <a:pt x="585358" y="100431"/>
                </a:lnTo>
                <a:lnTo>
                  <a:pt x="552426" y="71446"/>
                </a:lnTo>
                <a:lnTo>
                  <a:pt x="515958" y="46815"/>
                </a:lnTo>
                <a:lnTo>
                  <a:pt x="476363" y="26946"/>
                </a:lnTo>
                <a:lnTo>
                  <a:pt x="434048" y="12248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025233" y="5664042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69"/>
                </a:lnTo>
                <a:lnTo>
                  <a:pt x="12250" y="251742"/>
                </a:lnTo>
                <a:lnTo>
                  <a:pt x="26949" y="209426"/>
                </a:lnTo>
                <a:lnTo>
                  <a:pt x="46820" y="169830"/>
                </a:lnTo>
                <a:lnTo>
                  <a:pt x="71454" y="133362"/>
                </a:lnTo>
                <a:lnTo>
                  <a:pt x="100441" y="100431"/>
                </a:lnTo>
                <a:lnTo>
                  <a:pt x="133373" y="71446"/>
                </a:lnTo>
                <a:lnTo>
                  <a:pt x="169841" y="46815"/>
                </a:lnTo>
                <a:lnTo>
                  <a:pt x="209436" y="26946"/>
                </a:lnTo>
                <a:lnTo>
                  <a:pt x="251751" y="12248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48"/>
                </a:lnTo>
                <a:lnTo>
                  <a:pt x="476363" y="26946"/>
                </a:lnTo>
                <a:lnTo>
                  <a:pt x="515958" y="46815"/>
                </a:lnTo>
                <a:lnTo>
                  <a:pt x="552426" y="71446"/>
                </a:lnTo>
                <a:lnTo>
                  <a:pt x="585358" y="100431"/>
                </a:lnTo>
                <a:lnTo>
                  <a:pt x="614345" y="133362"/>
                </a:lnTo>
                <a:lnTo>
                  <a:pt x="638979" y="169830"/>
                </a:lnTo>
                <a:lnTo>
                  <a:pt x="658850" y="209426"/>
                </a:lnTo>
                <a:lnTo>
                  <a:pt x="673549" y="251742"/>
                </a:lnTo>
                <a:lnTo>
                  <a:pt x="682669" y="296369"/>
                </a:lnTo>
                <a:lnTo>
                  <a:pt x="685800" y="342900"/>
                </a:lnTo>
                <a:lnTo>
                  <a:pt x="682669" y="389430"/>
                </a:lnTo>
                <a:lnTo>
                  <a:pt x="673549" y="434057"/>
                </a:lnTo>
                <a:lnTo>
                  <a:pt x="658850" y="476373"/>
                </a:lnTo>
                <a:lnTo>
                  <a:pt x="638979" y="515969"/>
                </a:lnTo>
                <a:lnTo>
                  <a:pt x="614345" y="552437"/>
                </a:lnTo>
                <a:lnTo>
                  <a:pt x="585358" y="585368"/>
                </a:lnTo>
                <a:lnTo>
                  <a:pt x="552426" y="614353"/>
                </a:lnTo>
                <a:lnTo>
                  <a:pt x="515958" y="638984"/>
                </a:lnTo>
                <a:lnTo>
                  <a:pt x="476363" y="658853"/>
                </a:lnTo>
                <a:lnTo>
                  <a:pt x="434048" y="673551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51"/>
                </a:lnTo>
                <a:lnTo>
                  <a:pt x="209436" y="658853"/>
                </a:lnTo>
                <a:lnTo>
                  <a:pt x="169841" y="638984"/>
                </a:lnTo>
                <a:lnTo>
                  <a:pt x="133373" y="614353"/>
                </a:lnTo>
                <a:lnTo>
                  <a:pt x="100441" y="585368"/>
                </a:lnTo>
                <a:lnTo>
                  <a:pt x="71454" y="552437"/>
                </a:lnTo>
                <a:lnTo>
                  <a:pt x="46820" y="515969"/>
                </a:lnTo>
                <a:lnTo>
                  <a:pt x="26949" y="476373"/>
                </a:lnTo>
                <a:lnTo>
                  <a:pt x="12250" y="434057"/>
                </a:lnTo>
                <a:lnTo>
                  <a:pt x="3130" y="389430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9294726" y="5850377"/>
            <a:ext cx="1511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i="1" dirty="0">
                <a:latin typeface="Symbol"/>
                <a:cs typeface="Symbol"/>
              </a:rPr>
              <a:t></a:t>
            </a:r>
            <a:endParaRPr>
              <a:latin typeface="Symbol"/>
              <a:cs typeface="Symbo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8263233" y="5930742"/>
            <a:ext cx="762000" cy="76200"/>
          </a:xfrm>
          <a:custGeom>
            <a:avLst/>
            <a:gdLst/>
            <a:ahLst/>
            <a:cxnLst/>
            <a:rect l="l" t="t" r="r" b="b"/>
            <a:pathLst>
              <a:path w="762000" h="76200">
                <a:moveTo>
                  <a:pt x="685800" y="0"/>
                </a:moveTo>
                <a:lnTo>
                  <a:pt x="685800" y="76200"/>
                </a:lnTo>
                <a:lnTo>
                  <a:pt x="749300" y="44450"/>
                </a:lnTo>
                <a:lnTo>
                  <a:pt x="698500" y="44450"/>
                </a:lnTo>
                <a:lnTo>
                  <a:pt x="698500" y="31750"/>
                </a:lnTo>
                <a:lnTo>
                  <a:pt x="749300" y="31750"/>
                </a:lnTo>
                <a:lnTo>
                  <a:pt x="685800" y="0"/>
                </a:lnTo>
                <a:close/>
              </a:path>
              <a:path w="762000" h="76200">
                <a:moveTo>
                  <a:pt x="685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85800" y="44450"/>
                </a:lnTo>
                <a:lnTo>
                  <a:pt x="685800" y="31750"/>
                </a:lnTo>
                <a:close/>
              </a:path>
              <a:path w="762000" h="76200">
                <a:moveTo>
                  <a:pt x="749300" y="31750"/>
                </a:moveTo>
                <a:lnTo>
                  <a:pt x="698500" y="31750"/>
                </a:lnTo>
                <a:lnTo>
                  <a:pt x="698500" y="44450"/>
                </a:lnTo>
                <a:lnTo>
                  <a:pt x="749300" y="44450"/>
                </a:lnTo>
                <a:lnTo>
                  <a:pt x="762000" y="38100"/>
                </a:lnTo>
                <a:lnTo>
                  <a:pt x="749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8302221" y="5576361"/>
            <a:ext cx="5213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i</a:t>
            </a:r>
            <a:r>
              <a:rPr baseline="-20833" dirty="0">
                <a:latin typeface="Times New Roman"/>
                <a:cs typeface="Times New Roman"/>
              </a:rPr>
              <a:t>2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CC99"/>
                </a:solidFill>
                <a:latin typeface="Times New Roman"/>
                <a:cs typeface="Times New Roman"/>
              </a:rPr>
              <a:t>u</a:t>
            </a:r>
            <a:r>
              <a:rPr baseline="-20833" dirty="0">
                <a:solidFill>
                  <a:srgbClr val="00CC99"/>
                </a:solidFill>
                <a:latin typeface="Times New Roman"/>
                <a:cs typeface="Times New Roman"/>
              </a:rPr>
              <a:t>2</a:t>
            </a:r>
            <a:endParaRPr baseline="-20833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0473033" y="5664042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48"/>
                </a:lnTo>
                <a:lnTo>
                  <a:pt x="209436" y="26946"/>
                </a:lnTo>
                <a:lnTo>
                  <a:pt x="169841" y="46815"/>
                </a:lnTo>
                <a:lnTo>
                  <a:pt x="133373" y="71446"/>
                </a:lnTo>
                <a:lnTo>
                  <a:pt x="100441" y="100431"/>
                </a:lnTo>
                <a:lnTo>
                  <a:pt x="71454" y="133362"/>
                </a:lnTo>
                <a:lnTo>
                  <a:pt x="46820" y="169830"/>
                </a:lnTo>
                <a:lnTo>
                  <a:pt x="26949" y="209426"/>
                </a:lnTo>
                <a:lnTo>
                  <a:pt x="12250" y="251742"/>
                </a:lnTo>
                <a:lnTo>
                  <a:pt x="3130" y="296369"/>
                </a:lnTo>
                <a:lnTo>
                  <a:pt x="0" y="342900"/>
                </a:lnTo>
                <a:lnTo>
                  <a:pt x="3130" y="389430"/>
                </a:lnTo>
                <a:lnTo>
                  <a:pt x="12250" y="434057"/>
                </a:lnTo>
                <a:lnTo>
                  <a:pt x="26949" y="476373"/>
                </a:lnTo>
                <a:lnTo>
                  <a:pt x="46820" y="515969"/>
                </a:lnTo>
                <a:lnTo>
                  <a:pt x="71454" y="552437"/>
                </a:lnTo>
                <a:lnTo>
                  <a:pt x="100441" y="585368"/>
                </a:lnTo>
                <a:lnTo>
                  <a:pt x="133373" y="614353"/>
                </a:lnTo>
                <a:lnTo>
                  <a:pt x="169841" y="638984"/>
                </a:lnTo>
                <a:lnTo>
                  <a:pt x="209436" y="658853"/>
                </a:lnTo>
                <a:lnTo>
                  <a:pt x="251751" y="673551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51"/>
                </a:lnTo>
                <a:lnTo>
                  <a:pt x="476363" y="658853"/>
                </a:lnTo>
                <a:lnTo>
                  <a:pt x="515958" y="638984"/>
                </a:lnTo>
                <a:lnTo>
                  <a:pt x="552426" y="614353"/>
                </a:lnTo>
                <a:lnTo>
                  <a:pt x="585358" y="585368"/>
                </a:lnTo>
                <a:lnTo>
                  <a:pt x="614345" y="552437"/>
                </a:lnTo>
                <a:lnTo>
                  <a:pt x="638979" y="515969"/>
                </a:lnTo>
                <a:lnTo>
                  <a:pt x="658850" y="476373"/>
                </a:lnTo>
                <a:lnTo>
                  <a:pt x="673549" y="434057"/>
                </a:lnTo>
                <a:lnTo>
                  <a:pt x="682669" y="389430"/>
                </a:lnTo>
                <a:lnTo>
                  <a:pt x="685800" y="342900"/>
                </a:lnTo>
                <a:lnTo>
                  <a:pt x="682669" y="296369"/>
                </a:lnTo>
                <a:lnTo>
                  <a:pt x="673549" y="251742"/>
                </a:lnTo>
                <a:lnTo>
                  <a:pt x="658850" y="209426"/>
                </a:lnTo>
                <a:lnTo>
                  <a:pt x="638979" y="169830"/>
                </a:lnTo>
                <a:lnTo>
                  <a:pt x="614345" y="133362"/>
                </a:lnTo>
                <a:lnTo>
                  <a:pt x="585358" y="100431"/>
                </a:lnTo>
                <a:lnTo>
                  <a:pt x="552426" y="71446"/>
                </a:lnTo>
                <a:lnTo>
                  <a:pt x="515958" y="46815"/>
                </a:lnTo>
                <a:lnTo>
                  <a:pt x="476363" y="26946"/>
                </a:lnTo>
                <a:lnTo>
                  <a:pt x="434048" y="12248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473033" y="5664042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3130" y="296369"/>
                </a:lnTo>
                <a:lnTo>
                  <a:pt x="12250" y="251742"/>
                </a:lnTo>
                <a:lnTo>
                  <a:pt x="26949" y="209426"/>
                </a:lnTo>
                <a:lnTo>
                  <a:pt x="46820" y="169830"/>
                </a:lnTo>
                <a:lnTo>
                  <a:pt x="71454" y="133362"/>
                </a:lnTo>
                <a:lnTo>
                  <a:pt x="100441" y="100431"/>
                </a:lnTo>
                <a:lnTo>
                  <a:pt x="133373" y="71446"/>
                </a:lnTo>
                <a:lnTo>
                  <a:pt x="169841" y="46815"/>
                </a:lnTo>
                <a:lnTo>
                  <a:pt x="209436" y="26946"/>
                </a:lnTo>
                <a:lnTo>
                  <a:pt x="251751" y="12248"/>
                </a:lnTo>
                <a:lnTo>
                  <a:pt x="296375" y="3130"/>
                </a:lnTo>
                <a:lnTo>
                  <a:pt x="342900" y="0"/>
                </a:lnTo>
                <a:lnTo>
                  <a:pt x="389424" y="3130"/>
                </a:lnTo>
                <a:lnTo>
                  <a:pt x="434048" y="12248"/>
                </a:lnTo>
                <a:lnTo>
                  <a:pt x="476363" y="26946"/>
                </a:lnTo>
                <a:lnTo>
                  <a:pt x="515958" y="46815"/>
                </a:lnTo>
                <a:lnTo>
                  <a:pt x="552426" y="71446"/>
                </a:lnTo>
                <a:lnTo>
                  <a:pt x="585358" y="100431"/>
                </a:lnTo>
                <a:lnTo>
                  <a:pt x="614345" y="133362"/>
                </a:lnTo>
                <a:lnTo>
                  <a:pt x="638979" y="169830"/>
                </a:lnTo>
                <a:lnTo>
                  <a:pt x="658850" y="209426"/>
                </a:lnTo>
                <a:lnTo>
                  <a:pt x="673549" y="251742"/>
                </a:lnTo>
                <a:lnTo>
                  <a:pt x="682669" y="296369"/>
                </a:lnTo>
                <a:lnTo>
                  <a:pt x="685800" y="342900"/>
                </a:lnTo>
                <a:lnTo>
                  <a:pt x="682669" y="389430"/>
                </a:lnTo>
                <a:lnTo>
                  <a:pt x="673549" y="434057"/>
                </a:lnTo>
                <a:lnTo>
                  <a:pt x="658850" y="476373"/>
                </a:lnTo>
                <a:lnTo>
                  <a:pt x="638979" y="515969"/>
                </a:lnTo>
                <a:lnTo>
                  <a:pt x="614345" y="552437"/>
                </a:lnTo>
                <a:lnTo>
                  <a:pt x="585358" y="585368"/>
                </a:lnTo>
                <a:lnTo>
                  <a:pt x="552426" y="614353"/>
                </a:lnTo>
                <a:lnTo>
                  <a:pt x="515958" y="638984"/>
                </a:lnTo>
                <a:lnTo>
                  <a:pt x="476363" y="658853"/>
                </a:lnTo>
                <a:lnTo>
                  <a:pt x="434048" y="673551"/>
                </a:lnTo>
                <a:lnTo>
                  <a:pt x="389424" y="682669"/>
                </a:lnTo>
                <a:lnTo>
                  <a:pt x="342900" y="685800"/>
                </a:lnTo>
                <a:lnTo>
                  <a:pt x="296375" y="682669"/>
                </a:lnTo>
                <a:lnTo>
                  <a:pt x="251751" y="673551"/>
                </a:lnTo>
                <a:lnTo>
                  <a:pt x="209436" y="658853"/>
                </a:lnTo>
                <a:lnTo>
                  <a:pt x="169841" y="638984"/>
                </a:lnTo>
                <a:lnTo>
                  <a:pt x="133373" y="614353"/>
                </a:lnTo>
                <a:lnTo>
                  <a:pt x="100441" y="585368"/>
                </a:lnTo>
                <a:lnTo>
                  <a:pt x="71454" y="552437"/>
                </a:lnTo>
                <a:lnTo>
                  <a:pt x="46820" y="515969"/>
                </a:lnTo>
                <a:lnTo>
                  <a:pt x="26949" y="476373"/>
                </a:lnTo>
                <a:lnTo>
                  <a:pt x="12250" y="434057"/>
                </a:lnTo>
                <a:lnTo>
                  <a:pt x="3130" y="389430"/>
                </a:lnTo>
                <a:lnTo>
                  <a:pt x="0" y="3429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0758148" y="5850377"/>
            <a:ext cx="12001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i="1" dirty="0">
                <a:latin typeface="Symbol"/>
                <a:cs typeface="Symbol"/>
              </a:rPr>
              <a:t></a:t>
            </a:r>
            <a:endParaRPr>
              <a:latin typeface="Symbol"/>
              <a:cs typeface="Symbo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9711033" y="5930742"/>
            <a:ext cx="762000" cy="76200"/>
          </a:xfrm>
          <a:custGeom>
            <a:avLst/>
            <a:gdLst/>
            <a:ahLst/>
            <a:cxnLst/>
            <a:rect l="l" t="t" r="r" b="b"/>
            <a:pathLst>
              <a:path w="762000" h="76200">
                <a:moveTo>
                  <a:pt x="685800" y="0"/>
                </a:moveTo>
                <a:lnTo>
                  <a:pt x="685800" y="76200"/>
                </a:lnTo>
                <a:lnTo>
                  <a:pt x="749300" y="44450"/>
                </a:lnTo>
                <a:lnTo>
                  <a:pt x="698500" y="44450"/>
                </a:lnTo>
                <a:lnTo>
                  <a:pt x="698500" y="31750"/>
                </a:lnTo>
                <a:lnTo>
                  <a:pt x="749300" y="31750"/>
                </a:lnTo>
                <a:lnTo>
                  <a:pt x="685800" y="0"/>
                </a:lnTo>
                <a:close/>
              </a:path>
              <a:path w="762000" h="76200">
                <a:moveTo>
                  <a:pt x="685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85800" y="44450"/>
                </a:lnTo>
                <a:lnTo>
                  <a:pt x="685800" y="31750"/>
                </a:lnTo>
                <a:close/>
              </a:path>
              <a:path w="762000" h="76200">
                <a:moveTo>
                  <a:pt x="749300" y="31750"/>
                </a:moveTo>
                <a:lnTo>
                  <a:pt x="698500" y="31750"/>
                </a:lnTo>
                <a:lnTo>
                  <a:pt x="698500" y="44450"/>
                </a:lnTo>
                <a:lnTo>
                  <a:pt x="749300" y="44450"/>
                </a:lnTo>
                <a:lnTo>
                  <a:pt x="762000" y="38100"/>
                </a:lnTo>
                <a:lnTo>
                  <a:pt x="749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9750402" y="5576361"/>
            <a:ext cx="5213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i</a:t>
            </a:r>
            <a:r>
              <a:rPr baseline="-20833" dirty="0">
                <a:latin typeface="Times New Roman"/>
                <a:cs typeface="Times New Roman"/>
              </a:rPr>
              <a:t>2</a:t>
            </a:r>
            <a:r>
              <a:rPr dirty="0">
                <a:latin typeface="Times New Roman"/>
                <a:cs typeface="Times New Roman"/>
              </a:rPr>
              <a:t>,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baseline="-20833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baseline="-20833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791370" y="5919261"/>
            <a:ext cx="4540250" cy="546100"/>
          </a:xfrm>
          <a:custGeom>
            <a:avLst/>
            <a:gdLst/>
            <a:ahLst/>
            <a:cxnLst/>
            <a:rect l="l" t="t" r="r" b="b"/>
            <a:pathLst>
              <a:path w="4540250" h="546100">
                <a:moveTo>
                  <a:pt x="44450" y="129120"/>
                </a:moveTo>
                <a:lnTo>
                  <a:pt x="31750" y="129120"/>
                </a:lnTo>
                <a:lnTo>
                  <a:pt x="31750" y="543255"/>
                </a:lnTo>
                <a:lnTo>
                  <a:pt x="34544" y="546100"/>
                </a:lnTo>
                <a:lnTo>
                  <a:pt x="4537456" y="546100"/>
                </a:lnTo>
                <a:lnTo>
                  <a:pt x="4540250" y="543255"/>
                </a:lnTo>
                <a:lnTo>
                  <a:pt x="4540250" y="539750"/>
                </a:lnTo>
                <a:lnTo>
                  <a:pt x="44450" y="539750"/>
                </a:lnTo>
                <a:lnTo>
                  <a:pt x="38100" y="533400"/>
                </a:lnTo>
                <a:lnTo>
                  <a:pt x="44450" y="533400"/>
                </a:lnTo>
                <a:lnTo>
                  <a:pt x="44450" y="129120"/>
                </a:lnTo>
                <a:close/>
              </a:path>
              <a:path w="4540250" h="546100">
                <a:moveTo>
                  <a:pt x="44450" y="533400"/>
                </a:moveTo>
                <a:lnTo>
                  <a:pt x="38100" y="533400"/>
                </a:lnTo>
                <a:lnTo>
                  <a:pt x="44450" y="539750"/>
                </a:lnTo>
                <a:lnTo>
                  <a:pt x="44450" y="533400"/>
                </a:lnTo>
                <a:close/>
              </a:path>
              <a:path w="4540250" h="546100">
                <a:moveTo>
                  <a:pt x="4527550" y="533400"/>
                </a:moveTo>
                <a:lnTo>
                  <a:pt x="44450" y="533400"/>
                </a:lnTo>
                <a:lnTo>
                  <a:pt x="44450" y="539750"/>
                </a:lnTo>
                <a:lnTo>
                  <a:pt x="4527550" y="539750"/>
                </a:lnTo>
                <a:lnTo>
                  <a:pt x="4527550" y="533400"/>
                </a:lnTo>
                <a:close/>
              </a:path>
              <a:path w="4540250" h="546100">
                <a:moveTo>
                  <a:pt x="4527550" y="6350"/>
                </a:moveTo>
                <a:lnTo>
                  <a:pt x="4527550" y="539750"/>
                </a:lnTo>
                <a:lnTo>
                  <a:pt x="4533900" y="533400"/>
                </a:lnTo>
                <a:lnTo>
                  <a:pt x="4540250" y="533400"/>
                </a:lnTo>
                <a:lnTo>
                  <a:pt x="4540250" y="12700"/>
                </a:lnTo>
                <a:lnTo>
                  <a:pt x="4533900" y="12700"/>
                </a:lnTo>
                <a:lnTo>
                  <a:pt x="4527550" y="6350"/>
                </a:lnTo>
                <a:close/>
              </a:path>
              <a:path w="4540250" h="546100">
                <a:moveTo>
                  <a:pt x="4540250" y="533400"/>
                </a:moveTo>
                <a:lnTo>
                  <a:pt x="4533900" y="533400"/>
                </a:lnTo>
                <a:lnTo>
                  <a:pt x="4527550" y="539750"/>
                </a:lnTo>
                <a:lnTo>
                  <a:pt x="4540250" y="539750"/>
                </a:lnTo>
                <a:lnTo>
                  <a:pt x="4540250" y="533400"/>
                </a:lnTo>
                <a:close/>
              </a:path>
              <a:path w="4540250" h="546100">
                <a:moveTo>
                  <a:pt x="38100" y="65620"/>
                </a:moveTo>
                <a:lnTo>
                  <a:pt x="0" y="141820"/>
                </a:lnTo>
                <a:lnTo>
                  <a:pt x="31750" y="141820"/>
                </a:lnTo>
                <a:lnTo>
                  <a:pt x="31750" y="129120"/>
                </a:lnTo>
                <a:lnTo>
                  <a:pt x="69850" y="129120"/>
                </a:lnTo>
                <a:lnTo>
                  <a:pt x="38100" y="65620"/>
                </a:lnTo>
                <a:close/>
              </a:path>
              <a:path w="4540250" h="546100">
                <a:moveTo>
                  <a:pt x="69850" y="129120"/>
                </a:moveTo>
                <a:lnTo>
                  <a:pt x="44450" y="129120"/>
                </a:lnTo>
                <a:lnTo>
                  <a:pt x="44450" y="141820"/>
                </a:lnTo>
                <a:lnTo>
                  <a:pt x="76200" y="141820"/>
                </a:lnTo>
                <a:lnTo>
                  <a:pt x="69850" y="129120"/>
                </a:lnTo>
                <a:close/>
              </a:path>
              <a:path w="4540250" h="546100">
                <a:moveTo>
                  <a:pt x="4537456" y="0"/>
                </a:moveTo>
                <a:lnTo>
                  <a:pt x="4381500" y="0"/>
                </a:lnTo>
                <a:lnTo>
                  <a:pt x="4381500" y="12700"/>
                </a:lnTo>
                <a:lnTo>
                  <a:pt x="4527550" y="12700"/>
                </a:lnTo>
                <a:lnTo>
                  <a:pt x="4527550" y="6350"/>
                </a:lnTo>
                <a:lnTo>
                  <a:pt x="4540250" y="6350"/>
                </a:lnTo>
                <a:lnTo>
                  <a:pt x="4540250" y="2844"/>
                </a:lnTo>
                <a:lnTo>
                  <a:pt x="4537456" y="0"/>
                </a:lnTo>
                <a:close/>
              </a:path>
              <a:path w="4540250" h="546100">
                <a:moveTo>
                  <a:pt x="4540250" y="6350"/>
                </a:moveTo>
                <a:lnTo>
                  <a:pt x="4527550" y="6350"/>
                </a:lnTo>
                <a:lnTo>
                  <a:pt x="4533900" y="12700"/>
                </a:lnTo>
                <a:lnTo>
                  <a:pt x="4540250" y="12700"/>
                </a:lnTo>
                <a:lnTo>
                  <a:pt x="454025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CasellaDiTesto 54"/>
          <p:cNvSpPr txBox="1"/>
          <p:nvPr/>
        </p:nvSpPr>
        <p:spPr>
          <a:xfrm>
            <a:off x="212987" y="5675850"/>
            <a:ext cx="1962653" cy="70788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i="1" dirty="0">
                <a:solidFill>
                  <a:srgbClr val="0070C0"/>
                </a:solidFill>
              </a:rPr>
              <a:t>I contatori hanno il </a:t>
            </a:r>
            <a:r>
              <a:rPr lang="it-IT" sz="2000" i="1" dirty="0" err="1">
                <a:solidFill>
                  <a:srgbClr val="0070C0"/>
                </a:solidFill>
              </a:rPr>
              <a:t>d.d.s</a:t>
            </a:r>
            <a:r>
              <a:rPr lang="it-IT" sz="2000" i="1" dirty="0">
                <a:solidFill>
                  <a:srgbClr val="0070C0"/>
                </a:solidFill>
              </a:rPr>
              <a:t>. di tipo 3!</a:t>
            </a:r>
          </a:p>
        </p:txBody>
      </p:sp>
    </p:spTree>
    <p:extLst>
      <p:ext uri="{BB962C8B-B14F-4D97-AF65-F5344CB8AC3E}">
        <p14:creationId xmlns:p14="http://schemas.microsoft.com/office/powerpoint/2010/main" val="25468069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Altri Esercizi</a:t>
            </a:r>
          </a:p>
        </p:txBody>
      </p:sp>
    </p:spTree>
    <p:extLst>
      <p:ext uri="{BB962C8B-B14F-4D97-AF65-F5344CB8AC3E}">
        <p14:creationId xmlns:p14="http://schemas.microsoft.com/office/powerpoint/2010/main" val="19152155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9343" y="2662010"/>
            <a:ext cx="8643257" cy="1325563"/>
          </a:xfrm>
        </p:spPr>
        <p:txBody>
          <a:bodyPr/>
          <a:lstStyle/>
          <a:p>
            <a:r>
              <a:rPr lang="it-IT" dirty="0"/>
              <a:t>Richiamo sui buffer tristate, </a:t>
            </a:r>
            <a:br>
              <a:rPr lang="it-IT" dirty="0"/>
            </a:br>
            <a:r>
              <a:rPr lang="it-IT" dirty="0"/>
              <a:t>(funzionale al prossimo esercizio)</a:t>
            </a:r>
          </a:p>
        </p:txBody>
      </p:sp>
    </p:spTree>
    <p:extLst>
      <p:ext uri="{BB962C8B-B14F-4D97-AF65-F5344CB8AC3E}">
        <p14:creationId xmlns:p14="http://schemas.microsoft.com/office/powerpoint/2010/main" val="34998041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5320" y="374269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Abbandoniamo la logica binaria e introduciamo la logica ternaria</a:t>
            </a:r>
          </a:p>
        </p:txBody>
      </p:sp>
      <p:grpSp>
        <p:nvGrpSpPr>
          <p:cNvPr id="38" name="Gruppo 37"/>
          <p:cNvGrpSpPr/>
          <p:nvPr/>
        </p:nvGrpSpPr>
        <p:grpSpPr>
          <a:xfrm>
            <a:off x="1354123" y="2376270"/>
            <a:ext cx="4270248" cy="1509713"/>
            <a:chOff x="1093923" y="1821275"/>
            <a:chExt cx="4270248" cy="1509713"/>
          </a:xfrm>
        </p:grpSpPr>
        <p:sp>
          <p:nvSpPr>
            <p:cNvPr id="4" name="Triangolo isoscele 3"/>
            <p:cNvSpPr/>
            <p:nvPr/>
          </p:nvSpPr>
          <p:spPr>
            <a:xfrm rot="5400000">
              <a:off x="2678121" y="1832705"/>
              <a:ext cx="1028700" cy="10058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" name="Connettore 2 5"/>
            <p:cNvCxnSpPr>
              <a:endCxn id="4" idx="3"/>
            </p:cNvCxnSpPr>
            <p:nvPr/>
          </p:nvCxnSpPr>
          <p:spPr>
            <a:xfrm flipV="1">
              <a:off x="1093923" y="2335625"/>
              <a:ext cx="1595628" cy="22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2 7"/>
            <p:cNvCxnSpPr>
              <a:stCxn id="4" idx="0"/>
            </p:cNvCxnSpPr>
            <p:nvPr/>
          </p:nvCxnSpPr>
          <p:spPr>
            <a:xfrm flipV="1">
              <a:off x="3695391" y="2328767"/>
              <a:ext cx="1668780" cy="68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2 9"/>
            <p:cNvCxnSpPr>
              <a:endCxn id="4" idx="5"/>
            </p:cNvCxnSpPr>
            <p:nvPr/>
          </p:nvCxnSpPr>
          <p:spPr>
            <a:xfrm flipV="1">
              <a:off x="3169611" y="2592800"/>
              <a:ext cx="22860" cy="738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sellaDiTesto 11"/>
            <p:cNvSpPr txBox="1"/>
            <p:nvPr/>
          </p:nvSpPr>
          <p:spPr>
            <a:xfrm>
              <a:off x="1891737" y="1959435"/>
              <a:ext cx="2616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/>
                <a:t>I</a:t>
              </a: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4100790" y="1959434"/>
              <a:ext cx="3818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/>
                <a:t>U</a:t>
              </a: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64365" y="2789258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/>
                <a:t>C</a:t>
              </a:r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1912372" y="1829860"/>
            <a:ext cx="3268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BUFFER TRISTATE AI MORSETTI</a:t>
            </a:r>
          </a:p>
        </p:txBody>
      </p:sp>
      <p:grpSp>
        <p:nvGrpSpPr>
          <p:cNvPr id="49" name="Gruppo 48"/>
          <p:cNvGrpSpPr/>
          <p:nvPr/>
        </p:nvGrpSpPr>
        <p:grpSpPr>
          <a:xfrm>
            <a:off x="8524253" y="3109711"/>
            <a:ext cx="455523" cy="738188"/>
            <a:chOff x="8581604" y="3069746"/>
            <a:chExt cx="455523" cy="738188"/>
          </a:xfrm>
        </p:grpSpPr>
        <p:cxnSp>
          <p:nvCxnSpPr>
            <p:cNvPr id="34" name="Connettore 2 33"/>
            <p:cNvCxnSpPr>
              <a:endCxn id="31" idx="5"/>
            </p:cNvCxnSpPr>
            <p:nvPr/>
          </p:nvCxnSpPr>
          <p:spPr>
            <a:xfrm flipV="1">
              <a:off x="8581604" y="3069746"/>
              <a:ext cx="22860" cy="738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CasellaDiTesto 36"/>
            <p:cNvSpPr txBox="1"/>
            <p:nvPr/>
          </p:nvSpPr>
          <p:spPr>
            <a:xfrm>
              <a:off x="8688955" y="3208007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/>
                <a:t>C</a:t>
              </a:r>
            </a:p>
          </p:txBody>
        </p:sp>
      </p:grpSp>
      <p:grpSp>
        <p:nvGrpSpPr>
          <p:cNvPr id="44" name="Gruppo 43"/>
          <p:cNvGrpSpPr/>
          <p:nvPr/>
        </p:nvGrpSpPr>
        <p:grpSpPr>
          <a:xfrm>
            <a:off x="8090965" y="2643479"/>
            <a:ext cx="1036540" cy="177976"/>
            <a:chOff x="7476564" y="4337829"/>
            <a:chExt cx="1237608" cy="197612"/>
          </a:xfrm>
        </p:grpSpPr>
        <p:cxnSp>
          <p:nvCxnSpPr>
            <p:cNvPr id="40" name="Connettore diritto 39"/>
            <p:cNvCxnSpPr/>
            <p:nvPr/>
          </p:nvCxnSpPr>
          <p:spPr>
            <a:xfrm>
              <a:off x="7476564" y="4535441"/>
              <a:ext cx="34235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diritto 40"/>
            <p:cNvCxnSpPr/>
            <p:nvPr/>
          </p:nvCxnSpPr>
          <p:spPr>
            <a:xfrm>
              <a:off x="8175512" y="4517962"/>
              <a:ext cx="538660" cy="174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diritto 41"/>
            <p:cNvCxnSpPr/>
            <p:nvPr/>
          </p:nvCxnSpPr>
          <p:spPr>
            <a:xfrm flipV="1">
              <a:off x="7833289" y="4337829"/>
              <a:ext cx="303375" cy="18774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CasellaDiTesto 61"/>
          <p:cNvSpPr txBox="1"/>
          <p:nvPr/>
        </p:nvSpPr>
        <p:spPr>
          <a:xfrm>
            <a:off x="9625015" y="3494389"/>
            <a:ext cx="20184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If</a:t>
            </a:r>
            <a:r>
              <a:rPr lang="it-IT" dirty="0"/>
              <a:t> C = 1 </a:t>
            </a:r>
          </a:p>
          <a:p>
            <a:r>
              <a:rPr lang="it-IT" dirty="0" err="1"/>
              <a:t>then</a:t>
            </a:r>
            <a:r>
              <a:rPr lang="it-IT" dirty="0"/>
              <a:t>  </a:t>
            </a:r>
          </a:p>
          <a:p>
            <a:r>
              <a:rPr lang="it-IT" dirty="0"/>
              <a:t>Il contatto  è chiuso</a:t>
            </a:r>
          </a:p>
          <a:p>
            <a:r>
              <a:rPr lang="it-IT" dirty="0"/>
              <a:t>Else</a:t>
            </a:r>
          </a:p>
          <a:p>
            <a:r>
              <a:rPr lang="it-IT" dirty="0"/>
              <a:t>Il contatto è aperto</a:t>
            </a:r>
          </a:p>
        </p:txBody>
      </p:sp>
      <p:sp>
        <p:nvSpPr>
          <p:cNvPr id="63" name="CasellaDiTesto 62"/>
          <p:cNvSpPr txBox="1"/>
          <p:nvPr/>
        </p:nvSpPr>
        <p:spPr>
          <a:xfrm>
            <a:off x="6640516" y="3971093"/>
            <a:ext cx="2837688" cy="2677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Se C=1:</a:t>
            </a:r>
          </a:p>
          <a:p>
            <a:r>
              <a:rPr lang="it-IT" sz="1600" b="1" dirty="0">
                <a:solidFill>
                  <a:srgbClr val="FF0000"/>
                </a:solidFill>
              </a:rPr>
              <a:t>U= I</a:t>
            </a:r>
          </a:p>
          <a:p>
            <a:endParaRPr lang="it-IT" sz="1600" b="1" dirty="0"/>
          </a:p>
          <a:p>
            <a:r>
              <a:rPr lang="it-IT" sz="2000" b="1" dirty="0"/>
              <a:t>Se C = 0: </a:t>
            </a:r>
          </a:p>
          <a:p>
            <a:r>
              <a:rPr lang="it-IT" sz="1600" dirty="0"/>
              <a:t>Si ha una interruzione elettrica in presenza di connessione meccanica</a:t>
            </a:r>
          </a:p>
          <a:p>
            <a:r>
              <a:rPr lang="it-IT" sz="1600" dirty="0"/>
              <a:t>Cioè il comportamento di U è quello che si avrebbe se U fosse staccato dal buffer</a:t>
            </a:r>
          </a:p>
        </p:txBody>
      </p:sp>
      <p:grpSp>
        <p:nvGrpSpPr>
          <p:cNvPr id="65" name="Gruppo 64"/>
          <p:cNvGrpSpPr/>
          <p:nvPr/>
        </p:nvGrpSpPr>
        <p:grpSpPr>
          <a:xfrm>
            <a:off x="5826753" y="1799067"/>
            <a:ext cx="5417860" cy="1527854"/>
            <a:chOff x="5826753" y="1799067"/>
            <a:chExt cx="5417860" cy="1527854"/>
          </a:xfrm>
        </p:grpSpPr>
        <p:sp>
          <p:nvSpPr>
            <p:cNvPr id="31" name="Triangolo isoscele 30"/>
            <p:cNvSpPr/>
            <p:nvPr/>
          </p:nvSpPr>
          <p:spPr>
            <a:xfrm rot="5400000">
              <a:off x="8090114" y="2309651"/>
              <a:ext cx="1028700" cy="1005840"/>
            </a:xfrm>
            <a:prstGeom prst="triangle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2" name="Connettore 2 31"/>
            <p:cNvCxnSpPr>
              <a:endCxn id="31" idx="3"/>
            </p:cNvCxnSpPr>
            <p:nvPr/>
          </p:nvCxnSpPr>
          <p:spPr>
            <a:xfrm flipV="1">
              <a:off x="6505916" y="2812571"/>
              <a:ext cx="1595628" cy="22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2 32"/>
            <p:cNvCxnSpPr>
              <a:stCxn id="31" idx="0"/>
            </p:cNvCxnSpPr>
            <p:nvPr/>
          </p:nvCxnSpPr>
          <p:spPr>
            <a:xfrm flipV="1">
              <a:off x="9107384" y="2805713"/>
              <a:ext cx="1668780" cy="68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sellaDiTesto 34"/>
            <p:cNvSpPr txBox="1"/>
            <p:nvPr/>
          </p:nvSpPr>
          <p:spPr>
            <a:xfrm>
              <a:off x="7303730" y="2436381"/>
              <a:ext cx="2616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/>
                <a:t>I</a:t>
              </a:r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9512783" y="2436380"/>
              <a:ext cx="3818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/>
                <a:t>U</a:t>
              </a:r>
            </a:p>
          </p:txBody>
        </p:sp>
        <p:sp>
          <p:nvSpPr>
            <p:cNvPr id="64" name="CasellaDiTesto 63"/>
            <p:cNvSpPr txBox="1"/>
            <p:nvPr/>
          </p:nvSpPr>
          <p:spPr>
            <a:xfrm>
              <a:off x="5826753" y="1799067"/>
              <a:ext cx="5417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BUFFER TRISTATE: MODELLO DEL COMPORTAMENTO</a:t>
              </a:r>
            </a:p>
          </p:txBody>
        </p:sp>
      </p:grpSp>
      <p:grpSp>
        <p:nvGrpSpPr>
          <p:cNvPr id="68" name="Gruppo 67"/>
          <p:cNvGrpSpPr/>
          <p:nvPr/>
        </p:nvGrpSpPr>
        <p:grpSpPr>
          <a:xfrm>
            <a:off x="1136252" y="4166883"/>
            <a:ext cx="1470660" cy="2353801"/>
            <a:chOff x="1680970" y="4038962"/>
            <a:chExt cx="1470660" cy="2353801"/>
          </a:xfrm>
        </p:grpSpPr>
        <p:grpSp>
          <p:nvGrpSpPr>
            <p:cNvPr id="24" name="Gruppo 23"/>
            <p:cNvGrpSpPr/>
            <p:nvPr/>
          </p:nvGrpSpPr>
          <p:grpSpPr>
            <a:xfrm>
              <a:off x="1680970" y="4448723"/>
              <a:ext cx="1470660" cy="1944040"/>
              <a:chOff x="1726690" y="4145785"/>
              <a:chExt cx="1470660" cy="1944040"/>
            </a:xfrm>
          </p:grpSpPr>
          <p:cxnSp>
            <p:nvCxnSpPr>
              <p:cNvPr id="17" name="Connettore diritto 16"/>
              <p:cNvCxnSpPr/>
              <p:nvPr/>
            </p:nvCxnSpPr>
            <p:spPr>
              <a:xfrm flipH="1" flipV="1">
                <a:off x="1726690" y="4526297"/>
                <a:ext cx="1470660" cy="91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ttore diritto 17"/>
              <p:cNvCxnSpPr/>
              <p:nvPr/>
            </p:nvCxnSpPr>
            <p:spPr>
              <a:xfrm>
                <a:off x="2526790" y="4248929"/>
                <a:ext cx="15242" cy="183183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CasellaDiTesto 20"/>
              <p:cNvSpPr txBox="1"/>
              <p:nvPr/>
            </p:nvSpPr>
            <p:spPr>
              <a:xfrm>
                <a:off x="1845253" y="4145785"/>
                <a:ext cx="633507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dirty="0"/>
                  <a:t>C  I</a:t>
                </a:r>
              </a:p>
              <a:p>
                <a:r>
                  <a:rPr lang="it-IT" sz="2400" dirty="0"/>
                  <a:t>0  0</a:t>
                </a:r>
              </a:p>
              <a:p>
                <a:r>
                  <a:rPr lang="it-IT" sz="2400" dirty="0"/>
                  <a:t>0  1</a:t>
                </a:r>
              </a:p>
              <a:p>
                <a:r>
                  <a:rPr lang="it-IT" sz="2400" dirty="0"/>
                  <a:t>1  0</a:t>
                </a:r>
              </a:p>
              <a:p>
                <a:r>
                  <a:rPr lang="it-IT" sz="2400" dirty="0"/>
                  <a:t>1  1</a:t>
                </a:r>
              </a:p>
            </p:txBody>
          </p:sp>
          <p:sp>
            <p:nvSpPr>
              <p:cNvPr id="23" name="CasellaDiTesto 22"/>
              <p:cNvSpPr txBox="1"/>
              <p:nvPr/>
            </p:nvSpPr>
            <p:spPr>
              <a:xfrm>
                <a:off x="2615501" y="4150833"/>
                <a:ext cx="543739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dirty="0"/>
                  <a:t>U</a:t>
                </a:r>
              </a:p>
              <a:p>
                <a:r>
                  <a:rPr lang="it-IT" sz="2400" dirty="0" err="1"/>
                  <a:t>Hi</a:t>
                </a:r>
                <a:r>
                  <a:rPr lang="it-IT" sz="2400" baseline="-25000" dirty="0" err="1"/>
                  <a:t>Z</a:t>
                </a:r>
                <a:endParaRPr lang="it-IT" sz="2400" baseline="-25000" dirty="0"/>
              </a:p>
              <a:p>
                <a:r>
                  <a:rPr lang="it-IT" sz="2400" dirty="0" err="1"/>
                  <a:t>Hi</a:t>
                </a:r>
                <a:r>
                  <a:rPr lang="it-IT" sz="2400" baseline="-25000" dirty="0" err="1"/>
                  <a:t>Z</a:t>
                </a:r>
                <a:endParaRPr lang="it-IT" sz="2400" baseline="-25000" dirty="0"/>
              </a:p>
              <a:p>
                <a:r>
                  <a:rPr lang="it-IT" sz="2400" dirty="0"/>
                  <a:t>0</a:t>
                </a:r>
              </a:p>
              <a:p>
                <a:r>
                  <a:rPr lang="it-IT" sz="2400" dirty="0"/>
                  <a:t>1</a:t>
                </a:r>
              </a:p>
            </p:txBody>
          </p:sp>
        </p:grpSp>
        <p:sp>
          <p:nvSpPr>
            <p:cNvPr id="66" name="CasellaDiTesto 65"/>
            <p:cNvSpPr txBox="1"/>
            <p:nvPr/>
          </p:nvSpPr>
          <p:spPr>
            <a:xfrm>
              <a:off x="2212589" y="4038962"/>
              <a:ext cx="6498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err="1"/>
                <a:t>TdV</a:t>
              </a:r>
              <a:endParaRPr lang="it-IT" sz="2400" dirty="0"/>
            </a:p>
          </p:txBody>
        </p:sp>
      </p:grpSp>
      <p:grpSp>
        <p:nvGrpSpPr>
          <p:cNvPr id="69" name="Gruppo 68"/>
          <p:cNvGrpSpPr/>
          <p:nvPr/>
        </p:nvGrpSpPr>
        <p:grpSpPr>
          <a:xfrm>
            <a:off x="4742826" y="4160024"/>
            <a:ext cx="1470660" cy="2162764"/>
            <a:chOff x="4153711" y="4074550"/>
            <a:chExt cx="1470660" cy="2162764"/>
          </a:xfrm>
        </p:grpSpPr>
        <p:grpSp>
          <p:nvGrpSpPr>
            <p:cNvPr id="25" name="Gruppo 24"/>
            <p:cNvGrpSpPr/>
            <p:nvPr/>
          </p:nvGrpSpPr>
          <p:grpSpPr>
            <a:xfrm>
              <a:off x="4153711" y="4608933"/>
              <a:ext cx="1470660" cy="1628381"/>
              <a:chOff x="1726690" y="4150833"/>
              <a:chExt cx="1470660" cy="1726349"/>
            </a:xfrm>
          </p:grpSpPr>
          <p:cxnSp>
            <p:nvCxnSpPr>
              <p:cNvPr id="26" name="Connettore diritto 25"/>
              <p:cNvCxnSpPr/>
              <p:nvPr/>
            </p:nvCxnSpPr>
            <p:spPr>
              <a:xfrm flipH="1" flipV="1">
                <a:off x="1726690" y="4526297"/>
                <a:ext cx="1470660" cy="91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ttore diritto 26"/>
              <p:cNvCxnSpPr/>
              <p:nvPr/>
            </p:nvCxnSpPr>
            <p:spPr>
              <a:xfrm>
                <a:off x="2526790" y="4248929"/>
                <a:ext cx="19688" cy="162825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CasellaDiTesto 27"/>
              <p:cNvSpPr txBox="1"/>
              <p:nvPr/>
            </p:nvSpPr>
            <p:spPr>
              <a:xfrm>
                <a:off x="1861571" y="4150833"/>
                <a:ext cx="633507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dirty="0"/>
                  <a:t>C  I</a:t>
                </a:r>
              </a:p>
              <a:p>
                <a:r>
                  <a:rPr lang="it-IT" sz="2400" dirty="0"/>
                  <a:t>0  -</a:t>
                </a:r>
              </a:p>
              <a:p>
                <a:r>
                  <a:rPr lang="it-IT" sz="2400" dirty="0"/>
                  <a:t>1  0</a:t>
                </a:r>
              </a:p>
              <a:p>
                <a:r>
                  <a:rPr lang="it-IT" sz="2400" dirty="0"/>
                  <a:t>1  1</a:t>
                </a:r>
              </a:p>
            </p:txBody>
          </p:sp>
          <p:sp>
            <p:nvSpPr>
              <p:cNvPr id="29" name="CasellaDiTesto 28"/>
              <p:cNvSpPr txBox="1"/>
              <p:nvPr/>
            </p:nvSpPr>
            <p:spPr>
              <a:xfrm>
                <a:off x="2615501" y="4150833"/>
                <a:ext cx="543739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dirty="0"/>
                  <a:t>U</a:t>
                </a:r>
              </a:p>
              <a:p>
                <a:r>
                  <a:rPr lang="it-IT" sz="2400" dirty="0" err="1"/>
                  <a:t>Hi</a:t>
                </a:r>
                <a:r>
                  <a:rPr lang="it-IT" sz="2400" baseline="-25000" dirty="0" err="1"/>
                  <a:t>Z</a:t>
                </a:r>
                <a:endParaRPr lang="it-IT" sz="2400" baseline="-25000" dirty="0"/>
              </a:p>
              <a:p>
                <a:r>
                  <a:rPr lang="it-IT" sz="2400" dirty="0"/>
                  <a:t>0</a:t>
                </a:r>
              </a:p>
              <a:p>
                <a:r>
                  <a:rPr lang="it-IT" sz="2400" dirty="0"/>
                  <a:t>1</a:t>
                </a:r>
              </a:p>
            </p:txBody>
          </p:sp>
        </p:grpSp>
        <p:sp>
          <p:nvSpPr>
            <p:cNvPr id="67" name="CasellaDiTesto 66"/>
            <p:cNvSpPr txBox="1"/>
            <p:nvPr/>
          </p:nvSpPr>
          <p:spPr>
            <a:xfrm>
              <a:off x="4638726" y="4074550"/>
              <a:ext cx="6498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 err="1"/>
                <a:t>TdV</a:t>
              </a:r>
              <a:endParaRPr lang="it-IT" sz="2400" dirty="0"/>
            </a:p>
          </p:txBody>
        </p:sp>
      </p:grpSp>
      <p:sp>
        <p:nvSpPr>
          <p:cNvPr id="70" name="CasellaDiTesto 69"/>
          <p:cNvSpPr txBox="1"/>
          <p:nvPr/>
        </p:nvSpPr>
        <p:spPr>
          <a:xfrm>
            <a:off x="2966224" y="4845460"/>
            <a:ext cx="1375213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L’uscita può assumere 3 valori:</a:t>
            </a:r>
          </a:p>
          <a:p>
            <a:pPr algn="ctr"/>
            <a:r>
              <a:rPr lang="it-IT" i="1" dirty="0"/>
              <a:t>Logica ternaria!</a:t>
            </a:r>
          </a:p>
        </p:txBody>
      </p:sp>
    </p:spTree>
    <p:extLst>
      <p:ext uri="{BB962C8B-B14F-4D97-AF65-F5344CB8AC3E}">
        <p14:creationId xmlns:p14="http://schemas.microsoft.com/office/powerpoint/2010/main" val="303215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 animBg="1"/>
      <p:bldP spid="7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0496" y="585217"/>
            <a:ext cx="10515600" cy="1316736"/>
          </a:xfrm>
        </p:spPr>
        <p:txBody>
          <a:bodyPr>
            <a:normAutofit/>
          </a:bodyPr>
          <a:lstStyle/>
          <a:p>
            <a:r>
              <a:rPr lang="it-IT" dirty="0"/>
              <a:t>La logica tristate serve per fare multiplexer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0477206" y="3847305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U</a:t>
            </a:r>
          </a:p>
        </p:txBody>
      </p:sp>
      <p:grpSp>
        <p:nvGrpSpPr>
          <p:cNvPr id="30" name="Gruppo 29"/>
          <p:cNvGrpSpPr/>
          <p:nvPr/>
        </p:nvGrpSpPr>
        <p:grpSpPr>
          <a:xfrm>
            <a:off x="6408701" y="5145628"/>
            <a:ext cx="2917245" cy="1028700"/>
            <a:chOff x="6336483" y="2392410"/>
            <a:chExt cx="2917245" cy="1028700"/>
          </a:xfrm>
        </p:grpSpPr>
        <p:sp>
          <p:nvSpPr>
            <p:cNvPr id="31" name="Triangolo isoscele 30"/>
            <p:cNvSpPr/>
            <p:nvPr/>
          </p:nvSpPr>
          <p:spPr>
            <a:xfrm rot="5400000">
              <a:off x="7920681" y="2403840"/>
              <a:ext cx="1028700" cy="1005840"/>
            </a:xfrm>
            <a:prstGeom prst="triangle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2" name="Connettore 2 31"/>
            <p:cNvCxnSpPr>
              <a:endCxn id="31" idx="3"/>
            </p:cNvCxnSpPr>
            <p:nvPr/>
          </p:nvCxnSpPr>
          <p:spPr>
            <a:xfrm flipV="1">
              <a:off x="6336483" y="2906760"/>
              <a:ext cx="1595628" cy="22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asellaDiTesto 32"/>
            <p:cNvSpPr txBox="1"/>
            <p:nvPr/>
          </p:nvSpPr>
          <p:spPr>
            <a:xfrm>
              <a:off x="6343705" y="2412963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/>
                <a:t>I</a:t>
              </a:r>
              <a:r>
                <a:rPr lang="it-IT" sz="2400" baseline="-25000" dirty="0"/>
                <a:t>1</a:t>
              </a:r>
            </a:p>
          </p:txBody>
        </p:sp>
        <p:grpSp>
          <p:nvGrpSpPr>
            <p:cNvPr id="35" name="Gruppo 34"/>
            <p:cNvGrpSpPr/>
            <p:nvPr/>
          </p:nvGrpSpPr>
          <p:grpSpPr>
            <a:xfrm>
              <a:off x="7921532" y="2737668"/>
              <a:ext cx="1036540" cy="177976"/>
              <a:chOff x="7476564" y="4337829"/>
              <a:chExt cx="1237608" cy="197612"/>
            </a:xfrm>
          </p:grpSpPr>
          <p:cxnSp>
            <p:nvCxnSpPr>
              <p:cNvPr id="37" name="Connettore diritto 36"/>
              <p:cNvCxnSpPr/>
              <p:nvPr/>
            </p:nvCxnSpPr>
            <p:spPr>
              <a:xfrm>
                <a:off x="7476564" y="4535441"/>
                <a:ext cx="342352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ttore diritto 37"/>
              <p:cNvCxnSpPr/>
              <p:nvPr/>
            </p:nvCxnSpPr>
            <p:spPr>
              <a:xfrm>
                <a:off x="8175512" y="4517962"/>
                <a:ext cx="538660" cy="1747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diritto 38"/>
              <p:cNvCxnSpPr/>
              <p:nvPr/>
            </p:nvCxnSpPr>
            <p:spPr>
              <a:xfrm flipV="1">
                <a:off x="7833289" y="4337829"/>
                <a:ext cx="303375" cy="18774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Connettore 2 35"/>
            <p:cNvCxnSpPr>
              <a:stCxn id="31" idx="0"/>
            </p:cNvCxnSpPr>
            <p:nvPr/>
          </p:nvCxnSpPr>
          <p:spPr>
            <a:xfrm>
              <a:off x="8937951" y="2906760"/>
              <a:ext cx="315777" cy="88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po 52"/>
          <p:cNvGrpSpPr/>
          <p:nvPr/>
        </p:nvGrpSpPr>
        <p:grpSpPr>
          <a:xfrm>
            <a:off x="9315764" y="3017520"/>
            <a:ext cx="1696366" cy="2656156"/>
            <a:chOff x="9315764" y="3017520"/>
            <a:chExt cx="1696366" cy="2656156"/>
          </a:xfrm>
        </p:grpSpPr>
        <p:cxnSp>
          <p:nvCxnSpPr>
            <p:cNvPr id="6" name="Connettore 2 5"/>
            <p:cNvCxnSpPr/>
            <p:nvPr/>
          </p:nvCxnSpPr>
          <p:spPr>
            <a:xfrm flipV="1">
              <a:off x="9343350" y="4234926"/>
              <a:ext cx="1668780" cy="68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diritto 43"/>
            <p:cNvCxnSpPr/>
            <p:nvPr/>
          </p:nvCxnSpPr>
          <p:spPr>
            <a:xfrm flipH="1">
              <a:off x="9315764" y="3017520"/>
              <a:ext cx="20365" cy="26561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uppo 51"/>
          <p:cNvGrpSpPr/>
          <p:nvPr/>
        </p:nvGrpSpPr>
        <p:grpSpPr>
          <a:xfrm>
            <a:off x="5128988" y="3283579"/>
            <a:ext cx="3415965" cy="2119224"/>
            <a:chOff x="5128988" y="3283579"/>
            <a:chExt cx="3415965" cy="2119224"/>
          </a:xfrm>
        </p:grpSpPr>
        <p:grpSp>
          <p:nvGrpSpPr>
            <p:cNvPr id="42" name="Gruppo 41"/>
            <p:cNvGrpSpPr/>
            <p:nvPr/>
          </p:nvGrpSpPr>
          <p:grpSpPr>
            <a:xfrm>
              <a:off x="5128988" y="3911567"/>
              <a:ext cx="2241768" cy="990600"/>
              <a:chOff x="4910327" y="4241784"/>
              <a:chExt cx="2241768" cy="990600"/>
            </a:xfrm>
          </p:grpSpPr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5929499" y="4241784"/>
                <a:ext cx="1215375" cy="9906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 dirty="0"/>
                  <a:t>d1</a:t>
                </a:r>
              </a:p>
            </p:txBody>
          </p:sp>
          <p:cxnSp>
            <p:nvCxnSpPr>
              <p:cNvPr id="18" name="Connettore 2 17"/>
              <p:cNvCxnSpPr/>
              <p:nvPr/>
            </p:nvCxnSpPr>
            <p:spPr>
              <a:xfrm>
                <a:off x="4910328" y="4557521"/>
                <a:ext cx="1008593" cy="277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CasellaDiTesto 22"/>
              <p:cNvSpPr txBox="1"/>
              <p:nvPr/>
            </p:nvSpPr>
            <p:spPr>
              <a:xfrm>
                <a:off x="6702933" y="4378866"/>
                <a:ext cx="4491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U0</a:t>
                </a:r>
              </a:p>
              <a:p>
                <a:r>
                  <a:rPr lang="it-IT" dirty="0"/>
                  <a:t>U1</a:t>
                </a:r>
              </a:p>
            </p:txBody>
          </p:sp>
          <p:sp>
            <p:nvSpPr>
              <p:cNvPr id="25" name="CasellaDiTesto 24"/>
              <p:cNvSpPr txBox="1"/>
              <p:nvPr/>
            </p:nvSpPr>
            <p:spPr>
              <a:xfrm>
                <a:off x="5878424" y="4407060"/>
                <a:ext cx="3048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X</a:t>
                </a:r>
              </a:p>
              <a:p>
                <a:r>
                  <a:rPr lang="it-IT" dirty="0"/>
                  <a:t>E</a:t>
                </a:r>
              </a:p>
            </p:txBody>
          </p:sp>
          <p:cxnSp>
            <p:nvCxnSpPr>
              <p:cNvPr id="26" name="Connettore 2 25"/>
              <p:cNvCxnSpPr/>
              <p:nvPr/>
            </p:nvCxnSpPr>
            <p:spPr>
              <a:xfrm>
                <a:off x="4910327" y="4883657"/>
                <a:ext cx="1008593" cy="277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Connettore 4 47"/>
            <p:cNvCxnSpPr>
              <a:endCxn id="31" idx="1"/>
            </p:cNvCxnSpPr>
            <p:nvPr/>
          </p:nvCxnSpPr>
          <p:spPr>
            <a:xfrm>
              <a:off x="7360181" y="4596487"/>
              <a:ext cx="1147068" cy="806316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4 50"/>
            <p:cNvCxnSpPr>
              <a:endCxn id="4" idx="5"/>
            </p:cNvCxnSpPr>
            <p:nvPr/>
          </p:nvCxnSpPr>
          <p:spPr>
            <a:xfrm flipV="1">
              <a:off x="7352960" y="3283579"/>
              <a:ext cx="1191993" cy="86956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rapezio 53"/>
          <p:cNvSpPr/>
          <p:nvPr/>
        </p:nvSpPr>
        <p:spPr bwMode="auto">
          <a:xfrm rot="5400000" flipH="1">
            <a:off x="10159411" y="2011587"/>
            <a:ext cx="1484914" cy="562487"/>
          </a:xfrm>
          <a:prstGeom prst="trapezoid">
            <a:avLst>
              <a:gd name="adj" fmla="val 66235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it-IT" dirty="0">
              <a:cs typeface="+mn-cs"/>
            </a:endParaRPr>
          </a:p>
        </p:txBody>
      </p:sp>
      <p:cxnSp>
        <p:nvCxnSpPr>
          <p:cNvPr id="56" name="Connettore 2 55"/>
          <p:cNvCxnSpPr>
            <a:stCxn id="54" idx="0"/>
          </p:cNvCxnSpPr>
          <p:nvPr/>
        </p:nvCxnSpPr>
        <p:spPr>
          <a:xfrm>
            <a:off x="11183112" y="2292831"/>
            <a:ext cx="338328" cy="15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/>
          <p:cNvSpPr txBox="1"/>
          <p:nvPr/>
        </p:nvSpPr>
        <p:spPr>
          <a:xfrm>
            <a:off x="10901868" y="2127884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U</a:t>
            </a:r>
          </a:p>
        </p:txBody>
      </p:sp>
      <p:sp>
        <p:nvSpPr>
          <p:cNvPr id="58" name="CasellaDiTesto 57"/>
          <p:cNvSpPr txBox="1"/>
          <p:nvPr/>
        </p:nvSpPr>
        <p:spPr>
          <a:xfrm>
            <a:off x="10722332" y="2459167"/>
            <a:ext cx="348172" cy="351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C</a:t>
            </a:r>
          </a:p>
        </p:txBody>
      </p:sp>
      <p:cxnSp>
        <p:nvCxnSpPr>
          <p:cNvPr id="60" name="Connettore 4 59"/>
          <p:cNvCxnSpPr>
            <a:endCxn id="54" idx="1"/>
          </p:cNvCxnSpPr>
          <p:nvPr/>
        </p:nvCxnSpPr>
        <p:spPr>
          <a:xfrm flipV="1">
            <a:off x="10009527" y="2849006"/>
            <a:ext cx="892341" cy="45479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uppo 79"/>
          <p:cNvGrpSpPr/>
          <p:nvPr/>
        </p:nvGrpSpPr>
        <p:grpSpPr>
          <a:xfrm>
            <a:off x="6446405" y="2512054"/>
            <a:ext cx="2917245" cy="1192882"/>
            <a:chOff x="6446405" y="2512054"/>
            <a:chExt cx="2917245" cy="1192882"/>
          </a:xfrm>
        </p:grpSpPr>
        <p:grpSp>
          <p:nvGrpSpPr>
            <p:cNvPr id="79" name="Gruppo 78"/>
            <p:cNvGrpSpPr/>
            <p:nvPr/>
          </p:nvGrpSpPr>
          <p:grpSpPr>
            <a:xfrm>
              <a:off x="6446405" y="2512054"/>
              <a:ext cx="2917245" cy="1192882"/>
              <a:chOff x="6446405" y="2512054"/>
              <a:chExt cx="2917245" cy="1192882"/>
            </a:xfrm>
          </p:grpSpPr>
          <p:grpSp>
            <p:nvGrpSpPr>
              <p:cNvPr id="29" name="Gruppo 28"/>
              <p:cNvGrpSpPr/>
              <p:nvPr/>
            </p:nvGrpSpPr>
            <p:grpSpPr>
              <a:xfrm>
                <a:off x="8031454" y="2512054"/>
                <a:ext cx="1332196" cy="1192882"/>
                <a:chOff x="7921532" y="2392410"/>
                <a:chExt cx="1332196" cy="1192882"/>
              </a:xfrm>
            </p:grpSpPr>
            <p:sp>
              <p:nvSpPr>
                <p:cNvPr id="4" name="Triangolo isoscele 3"/>
                <p:cNvSpPr/>
                <p:nvPr/>
              </p:nvSpPr>
              <p:spPr>
                <a:xfrm rot="5400000">
                  <a:off x="7920681" y="2403840"/>
                  <a:ext cx="1028700" cy="1005840"/>
                </a:xfrm>
                <a:prstGeom prst="triangle">
                  <a:avLst/>
                </a:prstGeom>
                <a:noFill/>
                <a:ln w="317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" name="CasellaDiTesto 10"/>
                <p:cNvSpPr txBox="1"/>
                <p:nvPr/>
              </p:nvSpPr>
              <p:spPr>
                <a:xfrm>
                  <a:off x="8487819" y="3233502"/>
                  <a:ext cx="348172" cy="3517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 dirty="0"/>
                    <a:t>C</a:t>
                  </a:r>
                </a:p>
              </p:txBody>
            </p:sp>
            <p:grpSp>
              <p:nvGrpSpPr>
                <p:cNvPr id="12" name="Gruppo 11"/>
                <p:cNvGrpSpPr/>
                <p:nvPr/>
              </p:nvGrpSpPr>
              <p:grpSpPr>
                <a:xfrm>
                  <a:off x="7921532" y="2737668"/>
                  <a:ext cx="1036540" cy="177976"/>
                  <a:chOff x="7476564" y="4337829"/>
                  <a:chExt cx="1237608" cy="197612"/>
                </a:xfrm>
              </p:grpSpPr>
              <p:cxnSp>
                <p:nvCxnSpPr>
                  <p:cNvPr id="13" name="Connettore diritto 12"/>
                  <p:cNvCxnSpPr/>
                  <p:nvPr/>
                </p:nvCxnSpPr>
                <p:spPr>
                  <a:xfrm>
                    <a:off x="7476564" y="4535441"/>
                    <a:ext cx="342352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Connettore diritto 13"/>
                  <p:cNvCxnSpPr/>
                  <p:nvPr/>
                </p:nvCxnSpPr>
                <p:spPr>
                  <a:xfrm>
                    <a:off x="8175512" y="4517962"/>
                    <a:ext cx="538660" cy="17479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Connettore diritto 14"/>
                  <p:cNvCxnSpPr/>
                  <p:nvPr/>
                </p:nvCxnSpPr>
                <p:spPr>
                  <a:xfrm flipV="1">
                    <a:off x="7833289" y="4337829"/>
                    <a:ext cx="303375" cy="187749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" name="Connettore 2 27"/>
                <p:cNvCxnSpPr>
                  <a:stCxn id="4" idx="0"/>
                </p:cNvCxnSpPr>
                <p:nvPr/>
              </p:nvCxnSpPr>
              <p:spPr>
                <a:xfrm>
                  <a:off x="8937951" y="2906760"/>
                  <a:ext cx="315777" cy="888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1" name="Connettore 2 60"/>
              <p:cNvCxnSpPr/>
              <p:nvPr/>
            </p:nvCxnSpPr>
            <p:spPr>
              <a:xfrm flipV="1">
                <a:off x="6446405" y="3026404"/>
                <a:ext cx="1595628" cy="228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CasellaDiTesto 61"/>
            <p:cNvSpPr txBox="1"/>
            <p:nvPr/>
          </p:nvSpPr>
          <p:spPr>
            <a:xfrm>
              <a:off x="6453627" y="2532607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/>
                <a:t>I</a:t>
              </a:r>
              <a:r>
                <a:rPr lang="it-IT" sz="2400" baseline="-25000" dirty="0"/>
                <a:t>0</a:t>
              </a:r>
            </a:p>
          </p:txBody>
        </p:sp>
      </p:grpSp>
      <p:cxnSp>
        <p:nvCxnSpPr>
          <p:cNvPr id="63" name="Connettore 2 62"/>
          <p:cNvCxnSpPr/>
          <p:nvPr/>
        </p:nvCxnSpPr>
        <p:spPr>
          <a:xfrm>
            <a:off x="9628632" y="1983472"/>
            <a:ext cx="991992" cy="1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sellaDiTesto 63"/>
          <p:cNvSpPr txBox="1"/>
          <p:nvPr/>
        </p:nvSpPr>
        <p:spPr>
          <a:xfrm flipH="1">
            <a:off x="10555322" y="1606121"/>
            <a:ext cx="60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</a:t>
            </a:r>
            <a:r>
              <a:rPr lang="it-IT" sz="2400" baseline="-25000" dirty="0"/>
              <a:t>0</a:t>
            </a:r>
          </a:p>
        </p:txBody>
      </p:sp>
      <p:cxnSp>
        <p:nvCxnSpPr>
          <p:cNvPr id="69" name="Connettore 2 68"/>
          <p:cNvCxnSpPr/>
          <p:nvPr/>
        </p:nvCxnSpPr>
        <p:spPr>
          <a:xfrm>
            <a:off x="9628632" y="2535739"/>
            <a:ext cx="991992" cy="1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sellaDiTesto 69"/>
          <p:cNvSpPr txBox="1"/>
          <p:nvPr/>
        </p:nvSpPr>
        <p:spPr>
          <a:xfrm flipH="1">
            <a:off x="10592698" y="2149305"/>
            <a:ext cx="60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</a:t>
            </a:r>
            <a:r>
              <a:rPr lang="it-IT" sz="2400" baseline="-25000" dirty="0"/>
              <a:t>1</a:t>
            </a:r>
          </a:p>
        </p:txBody>
      </p:sp>
      <p:sp>
        <p:nvSpPr>
          <p:cNvPr id="76" name="CasellaDiTesto 75"/>
          <p:cNvSpPr txBox="1"/>
          <p:nvPr/>
        </p:nvSpPr>
        <p:spPr>
          <a:xfrm>
            <a:off x="919592" y="5814413"/>
            <a:ext cx="4815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 </a:t>
            </a:r>
            <a:r>
              <a:rPr lang="it-IT" dirty="0" err="1"/>
              <a:t>mux</a:t>
            </a:r>
            <a:r>
              <a:rPr lang="it-IT" dirty="0"/>
              <a:t> realizzati con buffer tristate si  chiamano </a:t>
            </a:r>
          </a:p>
          <a:p>
            <a:r>
              <a:rPr lang="it-IT" dirty="0"/>
              <a:t>multiplexer distribuiti</a:t>
            </a:r>
          </a:p>
        </p:txBody>
      </p:sp>
      <p:sp>
        <p:nvSpPr>
          <p:cNvPr id="77" name="CasellaDiTesto 76"/>
          <p:cNvSpPr txBox="1"/>
          <p:nvPr/>
        </p:nvSpPr>
        <p:spPr>
          <a:xfrm>
            <a:off x="919592" y="1558889"/>
            <a:ext cx="33631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b="1" dirty="0">
                <a:solidFill>
                  <a:srgbClr val="FF0000"/>
                </a:solidFill>
              </a:rPr>
              <a:t>PREMESSA:</a:t>
            </a:r>
          </a:p>
          <a:p>
            <a:r>
              <a:rPr lang="it-IT" b="1" dirty="0">
                <a:solidFill>
                  <a:srgbClr val="FF0000"/>
                </a:solidFill>
              </a:rPr>
              <a:t>In logica binaria è vietato </a:t>
            </a:r>
          </a:p>
          <a:p>
            <a:r>
              <a:rPr lang="it-IT" b="1" dirty="0">
                <a:solidFill>
                  <a:srgbClr val="FF0000"/>
                </a:solidFill>
              </a:rPr>
              <a:t>Interconnettere le uscite di due dispositivi, in quanto si creerebbero conflitti logici, ed elettrici!</a:t>
            </a:r>
          </a:p>
        </p:txBody>
      </p:sp>
      <p:sp>
        <p:nvSpPr>
          <p:cNvPr id="78" name="CasellaDiTesto 77"/>
          <p:cNvSpPr txBox="1"/>
          <p:nvPr/>
        </p:nvSpPr>
        <p:spPr>
          <a:xfrm>
            <a:off x="968550" y="3686723"/>
            <a:ext cx="39389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Grazie al valore </a:t>
            </a:r>
            <a:r>
              <a:rPr lang="it-IT" b="1" dirty="0" err="1">
                <a:solidFill>
                  <a:srgbClr val="0070C0"/>
                </a:solidFill>
              </a:rPr>
              <a:t>Hi</a:t>
            </a:r>
            <a:r>
              <a:rPr lang="it-IT" b="1" baseline="-25000" dirty="0" err="1">
                <a:solidFill>
                  <a:srgbClr val="0070C0"/>
                </a:solidFill>
              </a:rPr>
              <a:t>z</a:t>
            </a:r>
            <a:r>
              <a:rPr lang="it-IT" b="1" dirty="0">
                <a:solidFill>
                  <a:srgbClr val="0070C0"/>
                </a:solidFill>
              </a:rPr>
              <a:t>, possiamo interconnettere tra loro le uscite di più dispositivi con uscita tristate, a condizione che al più UN SOLO dispositivo abbia l’uscita abilitata (cioè  C=1)</a:t>
            </a:r>
          </a:p>
        </p:txBody>
      </p:sp>
    </p:spTree>
    <p:extLst>
      <p:ext uri="{BB962C8B-B14F-4D97-AF65-F5344CB8AC3E}">
        <p14:creationId xmlns:p14="http://schemas.microsoft.com/office/powerpoint/2010/main" val="391145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76200"/>
            <a:ext cx="7543800" cy="685800"/>
          </a:xfrm>
        </p:spPr>
        <p:txBody>
          <a:bodyPr/>
          <a:lstStyle/>
          <a:p>
            <a:r>
              <a:rPr lang="it-IT" altLang="it-IT" sz="3600" b="1"/>
              <a:t>MUX con amplificatori 3-state (1) </a:t>
            </a:r>
            <a:endParaRPr lang="it-IT" altLang="it-IT" b="1"/>
          </a:p>
        </p:txBody>
      </p:sp>
      <p:sp>
        <p:nvSpPr>
          <p:cNvPr id="89143" name="Text Box 55"/>
          <p:cNvSpPr txBox="1">
            <a:spLocks noChangeArrowheads="1"/>
          </p:cNvSpPr>
          <p:nvPr/>
        </p:nvSpPr>
        <p:spPr bwMode="auto">
          <a:xfrm>
            <a:off x="7315200" y="1066800"/>
            <a:ext cx="33528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3300"/>
                </a:solidFill>
              </a:rPr>
              <a:t>In ogni istante di tempo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3300"/>
                </a:solidFill>
              </a:rPr>
              <a:t>non deve esserci più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3300"/>
                </a:solidFill>
              </a:rPr>
              <a:t>di un 3-state abilitato !</a:t>
            </a:r>
            <a:r>
              <a:rPr lang="it-IT" altLang="it-IT" sz="4000">
                <a:solidFill>
                  <a:srgbClr val="FF3300"/>
                </a:solidFill>
              </a:rPr>
              <a:t> </a:t>
            </a:r>
            <a:endParaRPr lang="it-IT" altLang="it-IT" sz="2400">
              <a:solidFill>
                <a:srgbClr val="FF3300"/>
              </a:solidFill>
            </a:endParaRPr>
          </a:p>
        </p:txBody>
      </p:sp>
      <p:grpSp>
        <p:nvGrpSpPr>
          <p:cNvPr id="89147" name="Group 59"/>
          <p:cNvGrpSpPr>
            <a:grpSpLocks/>
          </p:cNvGrpSpPr>
          <p:nvPr/>
        </p:nvGrpSpPr>
        <p:grpSpPr bwMode="auto">
          <a:xfrm>
            <a:off x="1676400" y="990600"/>
            <a:ext cx="4419600" cy="3962400"/>
            <a:chOff x="432" y="1008"/>
            <a:chExt cx="2784" cy="2496"/>
          </a:xfrm>
        </p:grpSpPr>
        <p:sp>
          <p:nvSpPr>
            <p:cNvPr id="12303" name="Rectangle 5"/>
            <p:cNvSpPr>
              <a:spLocks noChangeArrowheads="1"/>
            </p:cNvSpPr>
            <p:nvPr/>
          </p:nvSpPr>
          <p:spPr bwMode="auto">
            <a:xfrm>
              <a:off x="1100" y="2880"/>
              <a:ext cx="1200" cy="62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2304" name="Text Box 6"/>
            <p:cNvSpPr txBox="1">
              <a:spLocks noChangeArrowheads="1"/>
            </p:cNvSpPr>
            <p:nvPr/>
          </p:nvSpPr>
          <p:spPr bwMode="auto">
            <a:xfrm>
              <a:off x="1477" y="3139"/>
              <a:ext cx="487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200"/>
                <a:t>DEC</a:t>
              </a:r>
              <a:endParaRPr lang="it-IT" altLang="it-IT" sz="2400"/>
            </a:p>
          </p:txBody>
        </p:sp>
        <p:sp>
          <p:nvSpPr>
            <p:cNvPr id="12305" name="Text Box 7"/>
            <p:cNvSpPr txBox="1">
              <a:spLocks noChangeArrowheads="1"/>
            </p:cNvSpPr>
            <p:nvPr/>
          </p:nvSpPr>
          <p:spPr bwMode="auto">
            <a:xfrm>
              <a:off x="2088" y="283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0</a:t>
              </a:r>
            </a:p>
          </p:txBody>
        </p:sp>
        <p:sp>
          <p:nvSpPr>
            <p:cNvPr id="12306" name="Text Box 9"/>
            <p:cNvSpPr txBox="1">
              <a:spLocks noChangeArrowheads="1"/>
            </p:cNvSpPr>
            <p:nvPr/>
          </p:nvSpPr>
          <p:spPr bwMode="auto">
            <a:xfrm>
              <a:off x="1100" y="283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3</a:t>
              </a:r>
            </a:p>
          </p:txBody>
        </p:sp>
        <p:sp>
          <p:nvSpPr>
            <p:cNvPr id="12307" name="Text Box 10"/>
            <p:cNvSpPr txBox="1">
              <a:spLocks noChangeArrowheads="1"/>
            </p:cNvSpPr>
            <p:nvPr/>
          </p:nvSpPr>
          <p:spPr bwMode="auto">
            <a:xfrm>
              <a:off x="1436" y="283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2</a:t>
              </a:r>
            </a:p>
          </p:txBody>
        </p:sp>
        <p:sp>
          <p:nvSpPr>
            <p:cNvPr id="12308" name="Text Box 11"/>
            <p:cNvSpPr txBox="1">
              <a:spLocks noChangeArrowheads="1"/>
            </p:cNvSpPr>
            <p:nvPr/>
          </p:nvSpPr>
          <p:spPr bwMode="auto">
            <a:xfrm>
              <a:off x="1772" y="283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1</a:t>
              </a:r>
            </a:p>
          </p:txBody>
        </p:sp>
        <p:sp>
          <p:nvSpPr>
            <p:cNvPr id="12309" name="Line 12"/>
            <p:cNvSpPr>
              <a:spLocks noChangeShapeType="1"/>
            </p:cNvSpPr>
            <p:nvPr/>
          </p:nvSpPr>
          <p:spPr bwMode="auto">
            <a:xfrm>
              <a:off x="2444" y="1178"/>
              <a:ext cx="0" cy="12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10" name="Freeform 14"/>
            <p:cNvSpPr>
              <a:spLocks noChangeAspect="1"/>
            </p:cNvSpPr>
            <p:nvPr/>
          </p:nvSpPr>
          <p:spPr bwMode="auto">
            <a:xfrm>
              <a:off x="2029" y="1056"/>
              <a:ext cx="275" cy="257"/>
            </a:xfrm>
            <a:custGeom>
              <a:avLst/>
              <a:gdLst>
                <a:gd name="T0" fmla="*/ 13338 w 144"/>
                <a:gd name="T1" fmla="*/ 3786 h 146"/>
                <a:gd name="T2" fmla="*/ 0 w 144"/>
                <a:gd name="T3" fmla="*/ 0 h 146"/>
                <a:gd name="T4" fmla="*/ 0 w 144"/>
                <a:gd name="T5" fmla="*/ 7641 h 146"/>
                <a:gd name="T6" fmla="*/ 13338 w 144"/>
                <a:gd name="T7" fmla="*/ 3786 h 1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4" h="146">
                  <a:moveTo>
                    <a:pt x="144" y="72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144" y="72"/>
                  </a:lnTo>
                </a:path>
              </a:pathLst>
            </a:custGeom>
            <a:solidFill>
              <a:schemeClr val="bg1"/>
            </a:solidFill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11" name="Line 15"/>
            <p:cNvSpPr>
              <a:spLocks noChangeShapeType="1"/>
            </p:cNvSpPr>
            <p:nvPr/>
          </p:nvSpPr>
          <p:spPr bwMode="auto">
            <a:xfrm>
              <a:off x="764" y="1184"/>
              <a:ext cx="12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12" name="Line 16"/>
            <p:cNvSpPr>
              <a:spLocks noChangeShapeType="1"/>
            </p:cNvSpPr>
            <p:nvPr/>
          </p:nvSpPr>
          <p:spPr bwMode="auto">
            <a:xfrm>
              <a:off x="2306" y="1184"/>
              <a:ext cx="1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13" name="Line 17"/>
            <p:cNvSpPr>
              <a:spLocks noChangeShapeType="1"/>
            </p:cNvSpPr>
            <p:nvPr/>
          </p:nvSpPr>
          <p:spPr bwMode="auto">
            <a:xfrm>
              <a:off x="2189" y="1247"/>
              <a:ext cx="0" cy="16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14" name="Text Box 18"/>
            <p:cNvSpPr txBox="1">
              <a:spLocks noChangeArrowheads="1"/>
            </p:cNvSpPr>
            <p:nvPr/>
          </p:nvSpPr>
          <p:spPr bwMode="auto">
            <a:xfrm>
              <a:off x="524" y="1008"/>
              <a:ext cx="24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200"/>
                <a:t>I</a:t>
              </a:r>
              <a:r>
                <a:rPr lang="it-IT" altLang="it-IT" sz="2200" baseline="-25000"/>
                <a:t>0</a:t>
              </a:r>
              <a:endParaRPr lang="it-IT" altLang="it-IT" sz="2200"/>
            </a:p>
          </p:txBody>
        </p:sp>
        <p:sp>
          <p:nvSpPr>
            <p:cNvPr id="12315" name="Freeform 23"/>
            <p:cNvSpPr>
              <a:spLocks noChangeAspect="1"/>
            </p:cNvSpPr>
            <p:nvPr/>
          </p:nvSpPr>
          <p:spPr bwMode="auto">
            <a:xfrm>
              <a:off x="1693" y="1473"/>
              <a:ext cx="275" cy="257"/>
            </a:xfrm>
            <a:custGeom>
              <a:avLst/>
              <a:gdLst>
                <a:gd name="T0" fmla="*/ 13338 w 144"/>
                <a:gd name="T1" fmla="*/ 3786 h 146"/>
                <a:gd name="T2" fmla="*/ 0 w 144"/>
                <a:gd name="T3" fmla="*/ 0 h 146"/>
                <a:gd name="T4" fmla="*/ 0 w 144"/>
                <a:gd name="T5" fmla="*/ 7641 h 146"/>
                <a:gd name="T6" fmla="*/ 13338 w 144"/>
                <a:gd name="T7" fmla="*/ 3786 h 1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4" h="146">
                  <a:moveTo>
                    <a:pt x="144" y="72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144" y="72"/>
                  </a:lnTo>
                </a:path>
              </a:pathLst>
            </a:custGeom>
            <a:solidFill>
              <a:schemeClr val="bg1"/>
            </a:solidFill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16" name="Line 24"/>
            <p:cNvSpPr>
              <a:spLocks noChangeShapeType="1"/>
            </p:cNvSpPr>
            <p:nvPr/>
          </p:nvSpPr>
          <p:spPr bwMode="auto">
            <a:xfrm>
              <a:off x="764" y="1601"/>
              <a:ext cx="9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17" name="Line 25"/>
            <p:cNvSpPr>
              <a:spLocks noChangeShapeType="1"/>
            </p:cNvSpPr>
            <p:nvPr/>
          </p:nvSpPr>
          <p:spPr bwMode="auto">
            <a:xfrm>
              <a:off x="1970" y="1601"/>
              <a:ext cx="4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18" name="Line 26"/>
            <p:cNvSpPr>
              <a:spLocks noChangeShapeType="1"/>
            </p:cNvSpPr>
            <p:nvPr/>
          </p:nvSpPr>
          <p:spPr bwMode="auto">
            <a:xfrm>
              <a:off x="1853" y="1664"/>
              <a:ext cx="0" cy="1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19" name="Freeform 32"/>
            <p:cNvSpPr>
              <a:spLocks noChangeAspect="1"/>
            </p:cNvSpPr>
            <p:nvPr/>
          </p:nvSpPr>
          <p:spPr bwMode="auto">
            <a:xfrm>
              <a:off x="1382" y="1857"/>
              <a:ext cx="275" cy="257"/>
            </a:xfrm>
            <a:custGeom>
              <a:avLst/>
              <a:gdLst>
                <a:gd name="T0" fmla="*/ 13338 w 144"/>
                <a:gd name="T1" fmla="*/ 3786 h 146"/>
                <a:gd name="T2" fmla="*/ 0 w 144"/>
                <a:gd name="T3" fmla="*/ 0 h 146"/>
                <a:gd name="T4" fmla="*/ 0 w 144"/>
                <a:gd name="T5" fmla="*/ 7641 h 146"/>
                <a:gd name="T6" fmla="*/ 13338 w 144"/>
                <a:gd name="T7" fmla="*/ 3786 h 1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4" h="146">
                  <a:moveTo>
                    <a:pt x="144" y="72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144" y="72"/>
                  </a:lnTo>
                </a:path>
              </a:pathLst>
            </a:custGeom>
            <a:solidFill>
              <a:schemeClr val="bg1"/>
            </a:solidFill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20" name="Line 33"/>
            <p:cNvSpPr>
              <a:spLocks noChangeShapeType="1"/>
            </p:cNvSpPr>
            <p:nvPr/>
          </p:nvSpPr>
          <p:spPr bwMode="auto">
            <a:xfrm>
              <a:off x="764" y="1985"/>
              <a:ext cx="6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21" name="Line 34"/>
            <p:cNvSpPr>
              <a:spLocks noChangeShapeType="1"/>
            </p:cNvSpPr>
            <p:nvPr/>
          </p:nvSpPr>
          <p:spPr bwMode="auto">
            <a:xfrm>
              <a:off x="1659" y="1985"/>
              <a:ext cx="78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22" name="Line 35"/>
            <p:cNvSpPr>
              <a:spLocks noChangeShapeType="1"/>
            </p:cNvSpPr>
            <p:nvPr/>
          </p:nvSpPr>
          <p:spPr bwMode="auto">
            <a:xfrm>
              <a:off x="1542" y="2048"/>
              <a:ext cx="0" cy="8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23" name="Freeform 36"/>
            <p:cNvSpPr>
              <a:spLocks noChangeAspect="1"/>
            </p:cNvSpPr>
            <p:nvPr/>
          </p:nvSpPr>
          <p:spPr bwMode="auto">
            <a:xfrm>
              <a:off x="1046" y="2337"/>
              <a:ext cx="275" cy="257"/>
            </a:xfrm>
            <a:custGeom>
              <a:avLst/>
              <a:gdLst>
                <a:gd name="T0" fmla="*/ 13338 w 144"/>
                <a:gd name="T1" fmla="*/ 3786 h 146"/>
                <a:gd name="T2" fmla="*/ 0 w 144"/>
                <a:gd name="T3" fmla="*/ 0 h 146"/>
                <a:gd name="T4" fmla="*/ 0 w 144"/>
                <a:gd name="T5" fmla="*/ 7641 h 146"/>
                <a:gd name="T6" fmla="*/ 13338 w 144"/>
                <a:gd name="T7" fmla="*/ 3786 h 1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4" h="146">
                  <a:moveTo>
                    <a:pt x="144" y="72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144" y="72"/>
                  </a:lnTo>
                </a:path>
              </a:pathLst>
            </a:custGeom>
            <a:solidFill>
              <a:schemeClr val="bg1"/>
            </a:solidFill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24" name="Line 37"/>
            <p:cNvSpPr>
              <a:spLocks noChangeShapeType="1"/>
            </p:cNvSpPr>
            <p:nvPr/>
          </p:nvSpPr>
          <p:spPr bwMode="auto">
            <a:xfrm>
              <a:off x="764" y="2465"/>
              <a:ext cx="2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25" name="Line 38"/>
            <p:cNvSpPr>
              <a:spLocks noChangeShapeType="1"/>
            </p:cNvSpPr>
            <p:nvPr/>
          </p:nvSpPr>
          <p:spPr bwMode="auto">
            <a:xfrm>
              <a:off x="1206" y="2528"/>
              <a:ext cx="0" cy="3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26" name="Line 40"/>
            <p:cNvSpPr>
              <a:spLocks noChangeShapeType="1"/>
            </p:cNvSpPr>
            <p:nvPr/>
          </p:nvSpPr>
          <p:spPr bwMode="auto">
            <a:xfrm>
              <a:off x="1340" y="2464"/>
              <a:ext cx="11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27" name="Oval 42"/>
            <p:cNvSpPr>
              <a:spLocks noChangeAspect="1" noChangeArrowheads="1"/>
            </p:cNvSpPr>
            <p:nvPr/>
          </p:nvSpPr>
          <p:spPr bwMode="auto">
            <a:xfrm>
              <a:off x="2396" y="1548"/>
              <a:ext cx="82" cy="8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2328" name="Oval 43"/>
            <p:cNvSpPr>
              <a:spLocks noChangeAspect="1" noChangeArrowheads="1"/>
            </p:cNvSpPr>
            <p:nvPr/>
          </p:nvSpPr>
          <p:spPr bwMode="auto">
            <a:xfrm>
              <a:off x="2396" y="1936"/>
              <a:ext cx="82" cy="8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2329" name="Line 44"/>
            <p:cNvSpPr>
              <a:spLocks noChangeShapeType="1"/>
            </p:cNvSpPr>
            <p:nvPr/>
          </p:nvSpPr>
          <p:spPr bwMode="auto">
            <a:xfrm>
              <a:off x="2444" y="1776"/>
              <a:ext cx="5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30" name="Text Box 45"/>
            <p:cNvSpPr txBox="1">
              <a:spLocks noChangeArrowheads="1"/>
            </p:cNvSpPr>
            <p:nvPr/>
          </p:nvSpPr>
          <p:spPr bwMode="auto">
            <a:xfrm>
              <a:off x="524" y="1392"/>
              <a:ext cx="24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200"/>
                <a:t>I</a:t>
              </a:r>
              <a:r>
                <a:rPr lang="it-IT" altLang="it-IT" sz="2200" baseline="-25000"/>
                <a:t>1</a:t>
              </a:r>
              <a:endParaRPr lang="it-IT" altLang="it-IT" sz="2200"/>
            </a:p>
          </p:txBody>
        </p:sp>
        <p:sp>
          <p:nvSpPr>
            <p:cNvPr id="12331" name="Text Box 46"/>
            <p:cNvSpPr txBox="1">
              <a:spLocks noChangeArrowheads="1"/>
            </p:cNvSpPr>
            <p:nvPr/>
          </p:nvSpPr>
          <p:spPr bwMode="auto">
            <a:xfrm>
              <a:off x="524" y="1776"/>
              <a:ext cx="24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200"/>
                <a:t>I</a:t>
              </a:r>
              <a:r>
                <a:rPr lang="it-IT" altLang="it-IT" sz="2200" baseline="-25000"/>
                <a:t>2</a:t>
              </a:r>
              <a:endParaRPr lang="it-IT" altLang="it-IT" sz="2200"/>
            </a:p>
          </p:txBody>
        </p:sp>
        <p:sp>
          <p:nvSpPr>
            <p:cNvPr id="12332" name="Text Box 47"/>
            <p:cNvSpPr txBox="1">
              <a:spLocks noChangeArrowheads="1"/>
            </p:cNvSpPr>
            <p:nvPr/>
          </p:nvSpPr>
          <p:spPr bwMode="auto">
            <a:xfrm>
              <a:off x="524" y="2275"/>
              <a:ext cx="24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200"/>
                <a:t>I</a:t>
              </a:r>
              <a:r>
                <a:rPr lang="it-IT" altLang="it-IT" sz="2200" baseline="-25000"/>
                <a:t>3</a:t>
              </a:r>
              <a:endParaRPr lang="it-IT" altLang="it-IT" sz="2200"/>
            </a:p>
          </p:txBody>
        </p:sp>
        <p:sp>
          <p:nvSpPr>
            <p:cNvPr id="12333" name="Text Box 48"/>
            <p:cNvSpPr txBox="1">
              <a:spLocks noChangeArrowheads="1"/>
            </p:cNvSpPr>
            <p:nvPr/>
          </p:nvSpPr>
          <p:spPr bwMode="auto">
            <a:xfrm>
              <a:off x="2972" y="1632"/>
              <a:ext cx="24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200"/>
                <a:t>Z</a:t>
              </a:r>
            </a:p>
          </p:txBody>
        </p:sp>
        <p:sp>
          <p:nvSpPr>
            <p:cNvPr id="12334" name="Line 49"/>
            <p:cNvSpPr>
              <a:spLocks noChangeShapeType="1"/>
            </p:cNvSpPr>
            <p:nvPr/>
          </p:nvSpPr>
          <p:spPr bwMode="auto">
            <a:xfrm>
              <a:off x="720" y="3197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35" name="Line 50"/>
            <p:cNvSpPr>
              <a:spLocks noChangeShapeType="1"/>
            </p:cNvSpPr>
            <p:nvPr/>
          </p:nvSpPr>
          <p:spPr bwMode="auto">
            <a:xfrm>
              <a:off x="720" y="3408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36" name="Text Box 52"/>
            <p:cNvSpPr txBox="1">
              <a:spLocks noChangeArrowheads="1"/>
            </p:cNvSpPr>
            <p:nvPr/>
          </p:nvSpPr>
          <p:spPr bwMode="auto">
            <a:xfrm>
              <a:off x="432" y="2976"/>
              <a:ext cx="38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200"/>
                <a:t>A</a:t>
              </a:r>
              <a:r>
                <a:rPr lang="it-IT" altLang="it-IT" sz="2200" baseline="-25000"/>
                <a:t>0</a:t>
              </a:r>
              <a:endParaRPr lang="it-IT" altLang="it-IT" sz="2200"/>
            </a:p>
          </p:txBody>
        </p:sp>
        <p:sp>
          <p:nvSpPr>
            <p:cNvPr id="12337" name="Text Box 53"/>
            <p:cNvSpPr txBox="1">
              <a:spLocks noChangeArrowheads="1"/>
            </p:cNvSpPr>
            <p:nvPr/>
          </p:nvSpPr>
          <p:spPr bwMode="auto">
            <a:xfrm>
              <a:off x="432" y="3216"/>
              <a:ext cx="38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200"/>
                <a:t>A</a:t>
              </a:r>
              <a:r>
                <a:rPr lang="it-IT" altLang="it-IT" sz="2200" baseline="-25000"/>
                <a:t>1</a:t>
              </a:r>
              <a:endParaRPr lang="it-IT" altLang="it-IT" sz="2200"/>
            </a:p>
          </p:txBody>
        </p:sp>
      </p:grpSp>
      <p:grpSp>
        <p:nvGrpSpPr>
          <p:cNvPr id="89170" name="Group 82"/>
          <p:cNvGrpSpPr>
            <a:grpSpLocks/>
          </p:cNvGrpSpPr>
          <p:nvPr/>
        </p:nvGrpSpPr>
        <p:grpSpPr bwMode="auto">
          <a:xfrm>
            <a:off x="2362200" y="990600"/>
            <a:ext cx="3346450" cy="4038600"/>
            <a:chOff x="528" y="624"/>
            <a:chExt cx="2108" cy="2544"/>
          </a:xfrm>
        </p:grpSpPr>
        <p:sp>
          <p:nvSpPr>
            <p:cNvPr id="12301" name="Rectangle 57"/>
            <p:cNvSpPr>
              <a:spLocks noChangeArrowheads="1"/>
            </p:cNvSpPr>
            <p:nvPr/>
          </p:nvSpPr>
          <p:spPr bwMode="auto">
            <a:xfrm>
              <a:off x="528" y="624"/>
              <a:ext cx="2016" cy="2544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2302" name="Text Box 58"/>
            <p:cNvSpPr txBox="1">
              <a:spLocks noChangeArrowheads="1"/>
            </p:cNvSpPr>
            <p:nvPr/>
          </p:nvSpPr>
          <p:spPr bwMode="auto">
            <a:xfrm>
              <a:off x="2018" y="2640"/>
              <a:ext cx="61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solidFill>
                    <a:schemeClr val="accent2"/>
                  </a:solidFill>
                </a:rPr>
                <a:t>MUX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solidFill>
                    <a:schemeClr val="accent2"/>
                  </a:solidFill>
                </a:rPr>
                <a:t>4:1</a:t>
              </a:r>
            </a:p>
          </p:txBody>
        </p:sp>
      </p:grpSp>
      <p:sp>
        <p:nvSpPr>
          <p:cNvPr id="89148" name="Text Box 60"/>
          <p:cNvSpPr txBox="1">
            <a:spLocks noChangeArrowheads="1"/>
          </p:cNvSpPr>
          <p:nvPr/>
        </p:nvSpPr>
        <p:spPr bwMode="auto">
          <a:xfrm>
            <a:off x="3669729" y="5061802"/>
            <a:ext cx="701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3300"/>
                </a:solidFill>
              </a:rPr>
              <a:t>Le uscite del decoder non variano simultaneamente e possono esserci alee sui </a:t>
            </a:r>
            <a:r>
              <a:rPr lang="it-IT" altLang="it-IT" sz="2400" dirty="0" err="1">
                <a:solidFill>
                  <a:srgbClr val="FF3300"/>
                </a:solidFill>
              </a:rPr>
              <a:t>mintermini</a:t>
            </a:r>
            <a:endParaRPr lang="it-IT" altLang="it-IT" sz="2400" dirty="0">
              <a:solidFill>
                <a:srgbClr val="FF3300"/>
              </a:solidFill>
            </a:endParaRPr>
          </a:p>
        </p:txBody>
      </p:sp>
      <p:graphicFrame>
        <p:nvGraphicFramePr>
          <p:cNvPr id="89160" name="Object 72"/>
          <p:cNvGraphicFramePr>
            <a:graphicFrameLocks noChangeAspect="1"/>
          </p:cNvGraphicFramePr>
          <p:nvPr/>
        </p:nvGraphicFramePr>
        <p:xfrm>
          <a:off x="6248401" y="1219200"/>
          <a:ext cx="10001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ClipArt" r:id="rId5" imgW="1874960" imgH="2288198" progId="MS_ClipArt_Gallery.2">
                  <p:embed/>
                </p:oleObj>
              </mc:Choice>
              <mc:Fallback>
                <p:oleObj name="ClipArt" r:id="rId5" imgW="1874960" imgH="2288198" progId="MS_ClipArt_Gallery.2">
                  <p:embed/>
                  <p:pic>
                    <p:nvPicPr>
                      <p:cNvPr id="8916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1" y="1219200"/>
                        <a:ext cx="100012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64" name="Text Box 76"/>
          <p:cNvSpPr txBox="1">
            <a:spLocks noChangeArrowheads="1"/>
          </p:cNvSpPr>
          <p:nvPr/>
        </p:nvSpPr>
        <p:spPr bwMode="auto">
          <a:xfrm>
            <a:off x="6629399" y="3248025"/>
            <a:ext cx="46482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3300"/>
                </a:solidFill>
              </a:rPr>
              <a:t>Altrimenti si crea una situazione di corto circuito (</a:t>
            </a:r>
            <a:r>
              <a:rPr lang="it-IT" altLang="it-IT" sz="2400" i="1" dirty="0">
                <a:solidFill>
                  <a:srgbClr val="FF3300"/>
                </a:solidFill>
              </a:rPr>
              <a:t>conflitto</a:t>
            </a:r>
            <a:r>
              <a:rPr lang="it-IT" altLang="it-IT" sz="2400" dirty="0">
                <a:solidFill>
                  <a:srgbClr val="FF3300"/>
                </a:solidFill>
              </a:rPr>
              <a:t> </a:t>
            </a:r>
            <a:r>
              <a:rPr lang="it-IT" altLang="it-IT" sz="2400" i="1" dirty="0">
                <a:solidFill>
                  <a:srgbClr val="FF3300"/>
                </a:solidFill>
              </a:rPr>
              <a:t>elettrico</a:t>
            </a:r>
            <a:r>
              <a:rPr lang="it-IT" altLang="it-IT" sz="2400" dirty="0">
                <a:solidFill>
                  <a:srgbClr val="FF3300"/>
                </a:solidFill>
              </a:rPr>
              <a:t>) con possibili malfunzionamenti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3300"/>
                </a:solidFill>
              </a:rPr>
              <a:t>della rete e del  sistema</a:t>
            </a:r>
          </a:p>
        </p:txBody>
      </p:sp>
      <p:sp>
        <p:nvSpPr>
          <p:cNvPr id="89166" name="Text Box 78"/>
          <p:cNvSpPr txBox="1">
            <a:spLocks noChangeArrowheads="1"/>
          </p:cNvSpPr>
          <p:nvPr/>
        </p:nvSpPr>
        <p:spPr bwMode="auto">
          <a:xfrm>
            <a:off x="1572852" y="5805579"/>
            <a:ext cx="87414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3300"/>
                </a:solidFill>
              </a:rPr>
              <a:t>Inoltre, nei 3-state il tempo di risposta all’abilitazione </a:t>
            </a:r>
            <a:r>
              <a:rPr lang="it-IT" altLang="it-IT" dirty="0">
                <a:solidFill>
                  <a:srgbClr val="FF3300"/>
                </a:solidFill>
              </a:rPr>
              <a:t>(</a:t>
            </a:r>
            <a:r>
              <a:rPr lang="it-IT" altLang="it-IT" dirty="0" err="1">
                <a:solidFill>
                  <a:srgbClr val="FF3300"/>
                </a:solidFill>
              </a:rPr>
              <a:t>t</a:t>
            </a:r>
            <a:r>
              <a:rPr lang="it-IT" altLang="it-IT" baseline="-25000" dirty="0" err="1">
                <a:solidFill>
                  <a:srgbClr val="FF3300"/>
                </a:solidFill>
              </a:rPr>
              <a:t>pZH</a:t>
            </a:r>
            <a:r>
              <a:rPr lang="it-IT" altLang="it-IT" dirty="0">
                <a:solidFill>
                  <a:srgbClr val="FF3300"/>
                </a:solidFill>
              </a:rPr>
              <a:t>, </a:t>
            </a:r>
            <a:r>
              <a:rPr lang="it-IT" altLang="it-IT" dirty="0" err="1">
                <a:solidFill>
                  <a:srgbClr val="FF3300"/>
                </a:solidFill>
              </a:rPr>
              <a:t>t</a:t>
            </a:r>
            <a:r>
              <a:rPr lang="it-IT" altLang="it-IT" baseline="-25000" dirty="0" err="1">
                <a:solidFill>
                  <a:srgbClr val="FF3300"/>
                </a:solidFill>
              </a:rPr>
              <a:t>pZL</a:t>
            </a:r>
            <a:r>
              <a:rPr lang="it-IT" altLang="it-IT" dirty="0">
                <a:solidFill>
                  <a:srgbClr val="FF3300"/>
                </a:solidFill>
              </a:rPr>
              <a:t>)</a:t>
            </a:r>
            <a:r>
              <a:rPr lang="it-IT" altLang="it-IT" sz="2400" dirty="0">
                <a:solidFill>
                  <a:srgbClr val="FF3300"/>
                </a:solidFill>
              </a:rPr>
              <a:t> è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3300"/>
                </a:solidFill>
              </a:rPr>
              <a:t>inferiore a quello necessario per il passaggio nel terzo stato </a:t>
            </a:r>
            <a:r>
              <a:rPr lang="it-IT" altLang="it-IT" dirty="0">
                <a:solidFill>
                  <a:srgbClr val="FF3300"/>
                </a:solidFill>
              </a:rPr>
              <a:t>(</a:t>
            </a:r>
            <a:r>
              <a:rPr lang="it-IT" altLang="it-IT" dirty="0" err="1">
                <a:solidFill>
                  <a:srgbClr val="FF3300"/>
                </a:solidFill>
              </a:rPr>
              <a:t>t</a:t>
            </a:r>
            <a:r>
              <a:rPr lang="it-IT" altLang="it-IT" baseline="-25000" dirty="0" err="1">
                <a:solidFill>
                  <a:srgbClr val="FF3300"/>
                </a:solidFill>
              </a:rPr>
              <a:t>pHZ</a:t>
            </a:r>
            <a:r>
              <a:rPr lang="it-IT" altLang="it-IT" dirty="0">
                <a:solidFill>
                  <a:srgbClr val="FF3300"/>
                </a:solidFill>
              </a:rPr>
              <a:t>, </a:t>
            </a:r>
            <a:r>
              <a:rPr lang="it-IT" altLang="it-IT" dirty="0" err="1">
                <a:solidFill>
                  <a:srgbClr val="FF3300"/>
                </a:solidFill>
              </a:rPr>
              <a:t>t</a:t>
            </a:r>
            <a:r>
              <a:rPr lang="it-IT" altLang="it-IT" baseline="-25000" dirty="0" err="1">
                <a:solidFill>
                  <a:srgbClr val="FF3300"/>
                </a:solidFill>
              </a:rPr>
              <a:t>pLZ</a:t>
            </a:r>
            <a:r>
              <a:rPr lang="it-IT" altLang="it-IT" dirty="0">
                <a:solidFill>
                  <a:srgbClr val="FF3300"/>
                </a:solidFill>
              </a:rPr>
              <a:t>)</a:t>
            </a:r>
            <a:r>
              <a:rPr lang="it-IT" altLang="it-IT" sz="2400" dirty="0">
                <a:solidFill>
                  <a:srgbClr val="FF3300"/>
                </a:solidFill>
              </a:rPr>
              <a:t>  </a:t>
            </a:r>
          </a:p>
        </p:txBody>
      </p:sp>
      <p:sp>
        <p:nvSpPr>
          <p:cNvPr id="89167" name="AutoShape 79"/>
          <p:cNvSpPr>
            <a:spLocks noChangeArrowheads="1"/>
          </p:cNvSpPr>
          <p:nvPr/>
        </p:nvSpPr>
        <p:spPr bwMode="auto">
          <a:xfrm rot="5400000">
            <a:off x="5638800" y="4495800"/>
            <a:ext cx="609600" cy="609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9168" name="AutoShape 80"/>
          <p:cNvSpPr>
            <a:spLocks noChangeArrowheads="1"/>
          </p:cNvSpPr>
          <p:nvPr/>
        </p:nvSpPr>
        <p:spPr bwMode="auto">
          <a:xfrm>
            <a:off x="2667000" y="5105400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89171" name="AutoShape 83"/>
          <p:cNvSpPr>
            <a:spLocks noChangeArrowheads="1"/>
          </p:cNvSpPr>
          <p:nvPr/>
        </p:nvSpPr>
        <p:spPr bwMode="auto">
          <a:xfrm>
            <a:off x="8382000" y="2514600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  <p:extLst>
      <p:ext uri="{BB962C8B-B14F-4D97-AF65-F5344CB8AC3E}">
        <p14:creationId xmlns:p14="http://schemas.microsoft.com/office/powerpoint/2010/main" val="302218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9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utomobile che fren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9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9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9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9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89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9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89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43" grpId="0" autoUpdateAnimBg="0"/>
      <p:bldP spid="89148" grpId="0" build="p" autoUpdateAnimBg="0"/>
      <p:bldP spid="89164" grpId="0" autoUpdateAnimBg="0"/>
      <p:bldP spid="89166" grpId="0" autoUpdateAnimBg="0"/>
      <p:bldP spid="89168" grpId="0" animBg="1"/>
      <p:bldP spid="8917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543800" cy="685800"/>
          </a:xfrm>
        </p:spPr>
        <p:txBody>
          <a:bodyPr/>
          <a:lstStyle/>
          <a:p>
            <a:r>
              <a:rPr lang="it-IT" altLang="it-IT" sz="3600" b="1"/>
              <a:t>MUX con amplificatori 3-state (2) </a:t>
            </a:r>
            <a:endParaRPr lang="it-IT" altLang="it-IT" b="1"/>
          </a:p>
        </p:txBody>
      </p:sp>
      <p:grpSp>
        <p:nvGrpSpPr>
          <p:cNvPr id="91317" name="Group 181"/>
          <p:cNvGrpSpPr>
            <a:grpSpLocks/>
          </p:cNvGrpSpPr>
          <p:nvPr/>
        </p:nvGrpSpPr>
        <p:grpSpPr bwMode="auto">
          <a:xfrm>
            <a:off x="2279650" y="838200"/>
            <a:ext cx="4121150" cy="3581400"/>
            <a:chOff x="476" y="528"/>
            <a:chExt cx="2596" cy="2256"/>
          </a:xfrm>
        </p:grpSpPr>
        <p:sp>
          <p:nvSpPr>
            <p:cNvPr id="13433" name="Text Box 6"/>
            <p:cNvSpPr txBox="1">
              <a:spLocks noChangeArrowheads="1"/>
            </p:cNvSpPr>
            <p:nvPr/>
          </p:nvSpPr>
          <p:spPr bwMode="auto">
            <a:xfrm>
              <a:off x="1333" y="2496"/>
              <a:ext cx="487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200"/>
                <a:t>DEC</a:t>
              </a:r>
              <a:endParaRPr lang="it-IT" altLang="it-IT" sz="2400"/>
            </a:p>
          </p:txBody>
        </p:sp>
        <p:sp>
          <p:nvSpPr>
            <p:cNvPr id="13434" name="Text Box 7"/>
            <p:cNvSpPr txBox="1">
              <a:spLocks noChangeArrowheads="1"/>
            </p:cNvSpPr>
            <p:nvPr/>
          </p:nvSpPr>
          <p:spPr bwMode="auto">
            <a:xfrm>
              <a:off x="1964" y="2160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/>
                <a:t>0</a:t>
              </a:r>
            </a:p>
          </p:txBody>
        </p:sp>
        <p:sp>
          <p:nvSpPr>
            <p:cNvPr id="13435" name="Text Box 8"/>
            <p:cNvSpPr txBox="1">
              <a:spLocks noChangeArrowheads="1"/>
            </p:cNvSpPr>
            <p:nvPr/>
          </p:nvSpPr>
          <p:spPr bwMode="auto">
            <a:xfrm>
              <a:off x="1100" y="2150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/>
                <a:t>3</a:t>
              </a:r>
            </a:p>
          </p:txBody>
        </p:sp>
        <p:sp>
          <p:nvSpPr>
            <p:cNvPr id="13436" name="Text Box 9"/>
            <p:cNvSpPr txBox="1">
              <a:spLocks noChangeArrowheads="1"/>
            </p:cNvSpPr>
            <p:nvPr/>
          </p:nvSpPr>
          <p:spPr bwMode="auto">
            <a:xfrm>
              <a:off x="1388" y="2160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/>
                <a:t>2</a:t>
              </a:r>
            </a:p>
          </p:txBody>
        </p:sp>
        <p:sp>
          <p:nvSpPr>
            <p:cNvPr id="13437" name="Text Box 10"/>
            <p:cNvSpPr txBox="1">
              <a:spLocks noChangeArrowheads="1"/>
            </p:cNvSpPr>
            <p:nvPr/>
          </p:nvSpPr>
          <p:spPr bwMode="auto">
            <a:xfrm>
              <a:off x="1644" y="2160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/>
                <a:t>1</a:t>
              </a:r>
            </a:p>
          </p:txBody>
        </p:sp>
        <p:sp>
          <p:nvSpPr>
            <p:cNvPr id="13438" name="Text Box 16"/>
            <p:cNvSpPr txBox="1">
              <a:spLocks noChangeArrowheads="1"/>
            </p:cNvSpPr>
            <p:nvPr/>
          </p:nvSpPr>
          <p:spPr bwMode="auto">
            <a:xfrm>
              <a:off x="568" y="528"/>
              <a:ext cx="2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/>
                <a:t>I</a:t>
              </a:r>
              <a:r>
                <a:rPr lang="it-IT" altLang="it-IT" baseline="-25000"/>
                <a:t>0</a:t>
              </a:r>
              <a:endParaRPr lang="it-IT" altLang="it-IT"/>
            </a:p>
          </p:txBody>
        </p:sp>
        <p:sp>
          <p:nvSpPr>
            <p:cNvPr id="13439" name="Text Box 32"/>
            <p:cNvSpPr txBox="1">
              <a:spLocks noChangeArrowheads="1"/>
            </p:cNvSpPr>
            <p:nvPr/>
          </p:nvSpPr>
          <p:spPr bwMode="auto">
            <a:xfrm>
              <a:off x="568" y="902"/>
              <a:ext cx="2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/>
                <a:t>I</a:t>
              </a:r>
              <a:r>
                <a:rPr lang="it-IT" altLang="it-IT" baseline="-25000"/>
                <a:t>1</a:t>
              </a:r>
              <a:endParaRPr lang="it-IT" altLang="it-IT"/>
            </a:p>
          </p:txBody>
        </p:sp>
        <p:sp>
          <p:nvSpPr>
            <p:cNvPr id="13440" name="Text Box 33"/>
            <p:cNvSpPr txBox="1">
              <a:spLocks noChangeArrowheads="1"/>
            </p:cNvSpPr>
            <p:nvPr/>
          </p:nvSpPr>
          <p:spPr bwMode="auto">
            <a:xfrm>
              <a:off x="568" y="1238"/>
              <a:ext cx="2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/>
                <a:t>I</a:t>
              </a:r>
              <a:r>
                <a:rPr lang="it-IT" altLang="it-IT" baseline="-25000"/>
                <a:t>2</a:t>
              </a:r>
              <a:endParaRPr lang="it-IT" altLang="it-IT"/>
            </a:p>
          </p:txBody>
        </p:sp>
        <p:sp>
          <p:nvSpPr>
            <p:cNvPr id="13441" name="Text Box 34"/>
            <p:cNvSpPr txBox="1">
              <a:spLocks noChangeArrowheads="1"/>
            </p:cNvSpPr>
            <p:nvPr/>
          </p:nvSpPr>
          <p:spPr bwMode="auto">
            <a:xfrm>
              <a:off x="568" y="1670"/>
              <a:ext cx="2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/>
                <a:t>I</a:t>
              </a:r>
              <a:r>
                <a:rPr lang="it-IT" altLang="it-IT" baseline="-25000"/>
                <a:t>3</a:t>
              </a:r>
              <a:endParaRPr lang="it-IT" altLang="it-IT"/>
            </a:p>
          </p:txBody>
        </p:sp>
        <p:sp>
          <p:nvSpPr>
            <p:cNvPr id="13442" name="Text Box 35"/>
            <p:cNvSpPr txBox="1">
              <a:spLocks noChangeArrowheads="1"/>
            </p:cNvSpPr>
            <p:nvPr/>
          </p:nvSpPr>
          <p:spPr bwMode="auto">
            <a:xfrm>
              <a:off x="2828" y="1056"/>
              <a:ext cx="2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/>
                <a:t>Z</a:t>
              </a:r>
            </a:p>
          </p:txBody>
        </p:sp>
        <p:sp>
          <p:nvSpPr>
            <p:cNvPr id="13443" name="Rectangle 5"/>
            <p:cNvSpPr>
              <a:spLocks noChangeArrowheads="1"/>
            </p:cNvSpPr>
            <p:nvPr/>
          </p:nvSpPr>
          <p:spPr bwMode="auto">
            <a:xfrm>
              <a:off x="1082" y="2185"/>
              <a:ext cx="1059" cy="55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3444" name="Line 11"/>
            <p:cNvSpPr>
              <a:spLocks noChangeShapeType="1"/>
            </p:cNvSpPr>
            <p:nvPr/>
          </p:nvSpPr>
          <p:spPr bwMode="auto">
            <a:xfrm>
              <a:off x="2268" y="684"/>
              <a:ext cx="0" cy="11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45" name="Freeform 12"/>
            <p:cNvSpPr>
              <a:spLocks noChangeAspect="1"/>
            </p:cNvSpPr>
            <p:nvPr/>
          </p:nvSpPr>
          <p:spPr bwMode="auto">
            <a:xfrm>
              <a:off x="1902" y="576"/>
              <a:ext cx="243" cy="227"/>
            </a:xfrm>
            <a:custGeom>
              <a:avLst/>
              <a:gdLst>
                <a:gd name="T0" fmla="*/ 5613 w 144"/>
                <a:gd name="T1" fmla="*/ 1583 h 146"/>
                <a:gd name="T2" fmla="*/ 0 w 144"/>
                <a:gd name="T3" fmla="*/ 0 h 146"/>
                <a:gd name="T4" fmla="*/ 0 w 144"/>
                <a:gd name="T5" fmla="*/ 3211 h 146"/>
                <a:gd name="T6" fmla="*/ 5613 w 144"/>
                <a:gd name="T7" fmla="*/ 1583 h 1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4" h="146">
                  <a:moveTo>
                    <a:pt x="144" y="72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144" y="72"/>
                  </a:lnTo>
                </a:path>
              </a:pathLst>
            </a:custGeom>
            <a:solidFill>
              <a:schemeClr val="bg1"/>
            </a:solidFill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446" name="Line 13"/>
            <p:cNvSpPr>
              <a:spLocks noChangeShapeType="1"/>
            </p:cNvSpPr>
            <p:nvPr/>
          </p:nvSpPr>
          <p:spPr bwMode="auto">
            <a:xfrm>
              <a:off x="786" y="689"/>
              <a:ext cx="11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47" name="Line 14"/>
            <p:cNvSpPr>
              <a:spLocks noChangeShapeType="1"/>
            </p:cNvSpPr>
            <p:nvPr/>
          </p:nvSpPr>
          <p:spPr bwMode="auto">
            <a:xfrm>
              <a:off x="2146" y="689"/>
              <a:ext cx="12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48" name="Line 15"/>
            <p:cNvSpPr>
              <a:spLocks noChangeShapeType="1"/>
            </p:cNvSpPr>
            <p:nvPr/>
          </p:nvSpPr>
          <p:spPr bwMode="auto">
            <a:xfrm>
              <a:off x="2043" y="745"/>
              <a:ext cx="0" cy="14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49" name="Freeform 17"/>
            <p:cNvSpPr>
              <a:spLocks noChangeAspect="1"/>
            </p:cNvSpPr>
            <p:nvPr/>
          </p:nvSpPr>
          <p:spPr bwMode="auto">
            <a:xfrm>
              <a:off x="1606" y="944"/>
              <a:ext cx="242" cy="227"/>
            </a:xfrm>
            <a:custGeom>
              <a:avLst/>
              <a:gdLst>
                <a:gd name="T0" fmla="*/ 5460 w 144"/>
                <a:gd name="T1" fmla="*/ 1583 h 146"/>
                <a:gd name="T2" fmla="*/ 0 w 144"/>
                <a:gd name="T3" fmla="*/ 0 h 146"/>
                <a:gd name="T4" fmla="*/ 0 w 144"/>
                <a:gd name="T5" fmla="*/ 3211 h 146"/>
                <a:gd name="T6" fmla="*/ 5460 w 144"/>
                <a:gd name="T7" fmla="*/ 1583 h 1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4" h="146">
                  <a:moveTo>
                    <a:pt x="144" y="72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144" y="72"/>
                  </a:lnTo>
                </a:path>
              </a:pathLst>
            </a:custGeom>
            <a:solidFill>
              <a:schemeClr val="bg1"/>
            </a:solidFill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450" name="Line 18"/>
            <p:cNvSpPr>
              <a:spLocks noChangeShapeType="1"/>
            </p:cNvSpPr>
            <p:nvPr/>
          </p:nvSpPr>
          <p:spPr bwMode="auto">
            <a:xfrm>
              <a:off x="786" y="1057"/>
              <a:ext cx="8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51" name="Line 19"/>
            <p:cNvSpPr>
              <a:spLocks noChangeShapeType="1"/>
            </p:cNvSpPr>
            <p:nvPr/>
          </p:nvSpPr>
          <p:spPr bwMode="auto">
            <a:xfrm>
              <a:off x="1850" y="1057"/>
              <a:ext cx="4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52" name="Line 20"/>
            <p:cNvSpPr>
              <a:spLocks noChangeShapeType="1"/>
            </p:cNvSpPr>
            <p:nvPr/>
          </p:nvSpPr>
          <p:spPr bwMode="auto">
            <a:xfrm>
              <a:off x="1747" y="1112"/>
              <a:ext cx="0" cy="10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53" name="Freeform 21"/>
            <p:cNvSpPr>
              <a:spLocks noChangeAspect="1"/>
            </p:cNvSpPr>
            <p:nvPr/>
          </p:nvSpPr>
          <p:spPr bwMode="auto">
            <a:xfrm>
              <a:off x="1331" y="1283"/>
              <a:ext cx="243" cy="227"/>
            </a:xfrm>
            <a:custGeom>
              <a:avLst/>
              <a:gdLst>
                <a:gd name="T0" fmla="*/ 5613 w 144"/>
                <a:gd name="T1" fmla="*/ 1583 h 146"/>
                <a:gd name="T2" fmla="*/ 0 w 144"/>
                <a:gd name="T3" fmla="*/ 0 h 146"/>
                <a:gd name="T4" fmla="*/ 0 w 144"/>
                <a:gd name="T5" fmla="*/ 3211 h 146"/>
                <a:gd name="T6" fmla="*/ 5613 w 144"/>
                <a:gd name="T7" fmla="*/ 1583 h 1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4" h="146">
                  <a:moveTo>
                    <a:pt x="144" y="72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144" y="72"/>
                  </a:lnTo>
                </a:path>
              </a:pathLst>
            </a:custGeom>
            <a:solidFill>
              <a:schemeClr val="bg1"/>
            </a:solidFill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454" name="Line 22"/>
            <p:cNvSpPr>
              <a:spLocks noChangeShapeType="1"/>
            </p:cNvSpPr>
            <p:nvPr/>
          </p:nvSpPr>
          <p:spPr bwMode="auto">
            <a:xfrm>
              <a:off x="786" y="1396"/>
              <a:ext cx="5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55" name="Line 23"/>
            <p:cNvSpPr>
              <a:spLocks noChangeShapeType="1"/>
            </p:cNvSpPr>
            <p:nvPr/>
          </p:nvSpPr>
          <p:spPr bwMode="auto">
            <a:xfrm>
              <a:off x="1576" y="1396"/>
              <a:ext cx="6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56" name="Line 24"/>
            <p:cNvSpPr>
              <a:spLocks noChangeShapeType="1"/>
            </p:cNvSpPr>
            <p:nvPr/>
          </p:nvSpPr>
          <p:spPr bwMode="auto">
            <a:xfrm>
              <a:off x="1472" y="1451"/>
              <a:ext cx="0" cy="7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57" name="Freeform 25"/>
            <p:cNvSpPr>
              <a:spLocks noChangeAspect="1"/>
            </p:cNvSpPr>
            <p:nvPr/>
          </p:nvSpPr>
          <p:spPr bwMode="auto">
            <a:xfrm>
              <a:off x="1035" y="1706"/>
              <a:ext cx="242" cy="227"/>
            </a:xfrm>
            <a:custGeom>
              <a:avLst/>
              <a:gdLst>
                <a:gd name="T0" fmla="*/ 5460 w 144"/>
                <a:gd name="T1" fmla="*/ 1583 h 146"/>
                <a:gd name="T2" fmla="*/ 0 w 144"/>
                <a:gd name="T3" fmla="*/ 0 h 146"/>
                <a:gd name="T4" fmla="*/ 0 w 144"/>
                <a:gd name="T5" fmla="*/ 3211 h 146"/>
                <a:gd name="T6" fmla="*/ 5460 w 144"/>
                <a:gd name="T7" fmla="*/ 1583 h 1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4" h="146">
                  <a:moveTo>
                    <a:pt x="144" y="72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144" y="72"/>
                  </a:lnTo>
                </a:path>
              </a:pathLst>
            </a:custGeom>
            <a:solidFill>
              <a:schemeClr val="bg1"/>
            </a:solidFill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458" name="Line 26"/>
            <p:cNvSpPr>
              <a:spLocks noChangeShapeType="1"/>
            </p:cNvSpPr>
            <p:nvPr/>
          </p:nvSpPr>
          <p:spPr bwMode="auto">
            <a:xfrm>
              <a:off x="786" y="1819"/>
              <a:ext cx="24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59" name="Line 27"/>
            <p:cNvSpPr>
              <a:spLocks noChangeShapeType="1"/>
            </p:cNvSpPr>
            <p:nvPr/>
          </p:nvSpPr>
          <p:spPr bwMode="auto">
            <a:xfrm>
              <a:off x="1176" y="1875"/>
              <a:ext cx="0" cy="3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60" name="Line 28"/>
            <p:cNvSpPr>
              <a:spLocks noChangeShapeType="1"/>
            </p:cNvSpPr>
            <p:nvPr/>
          </p:nvSpPr>
          <p:spPr bwMode="auto">
            <a:xfrm>
              <a:off x="1294" y="1818"/>
              <a:ext cx="97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61" name="Oval 29"/>
            <p:cNvSpPr>
              <a:spLocks noChangeAspect="1" noChangeArrowheads="1"/>
            </p:cNvSpPr>
            <p:nvPr/>
          </p:nvSpPr>
          <p:spPr bwMode="auto">
            <a:xfrm>
              <a:off x="2226" y="1010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3462" name="Oval 30"/>
            <p:cNvSpPr>
              <a:spLocks noChangeAspect="1" noChangeArrowheads="1"/>
            </p:cNvSpPr>
            <p:nvPr/>
          </p:nvSpPr>
          <p:spPr bwMode="auto">
            <a:xfrm>
              <a:off x="2226" y="1352"/>
              <a:ext cx="72" cy="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3463" name="Line 31"/>
            <p:cNvSpPr>
              <a:spLocks noChangeShapeType="1"/>
            </p:cNvSpPr>
            <p:nvPr/>
          </p:nvSpPr>
          <p:spPr bwMode="auto">
            <a:xfrm>
              <a:off x="2268" y="1211"/>
              <a:ext cx="5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64" name="Line 36"/>
            <p:cNvSpPr>
              <a:spLocks noChangeShapeType="1"/>
            </p:cNvSpPr>
            <p:nvPr/>
          </p:nvSpPr>
          <p:spPr bwMode="auto">
            <a:xfrm>
              <a:off x="747" y="2527"/>
              <a:ext cx="33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65" name="Line 37"/>
            <p:cNvSpPr>
              <a:spLocks noChangeShapeType="1"/>
            </p:cNvSpPr>
            <p:nvPr/>
          </p:nvSpPr>
          <p:spPr bwMode="auto">
            <a:xfrm>
              <a:off x="747" y="2699"/>
              <a:ext cx="33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66" name="Text Box 38"/>
            <p:cNvSpPr txBox="1">
              <a:spLocks noChangeArrowheads="1"/>
            </p:cNvSpPr>
            <p:nvPr/>
          </p:nvSpPr>
          <p:spPr bwMode="auto">
            <a:xfrm>
              <a:off x="476" y="2352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/>
                <a:t>A</a:t>
              </a:r>
              <a:r>
                <a:rPr lang="it-IT" altLang="it-IT" baseline="-25000"/>
                <a:t>0</a:t>
              </a:r>
              <a:endParaRPr lang="it-IT" altLang="it-IT"/>
            </a:p>
          </p:txBody>
        </p:sp>
        <p:sp>
          <p:nvSpPr>
            <p:cNvPr id="13467" name="Text Box 39"/>
            <p:cNvSpPr txBox="1">
              <a:spLocks noChangeArrowheads="1"/>
            </p:cNvSpPr>
            <p:nvPr/>
          </p:nvSpPr>
          <p:spPr bwMode="auto">
            <a:xfrm>
              <a:off x="476" y="2534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/>
                <a:t>A</a:t>
              </a:r>
              <a:r>
                <a:rPr lang="it-IT" altLang="it-IT" baseline="-25000"/>
                <a:t>1</a:t>
              </a:r>
              <a:endParaRPr lang="it-IT" altLang="it-IT"/>
            </a:p>
          </p:txBody>
        </p:sp>
      </p:grpSp>
      <p:grpSp>
        <p:nvGrpSpPr>
          <p:cNvPr id="91302" name="Group 166"/>
          <p:cNvGrpSpPr>
            <a:grpSpLocks/>
          </p:cNvGrpSpPr>
          <p:nvPr/>
        </p:nvGrpSpPr>
        <p:grpSpPr bwMode="auto">
          <a:xfrm>
            <a:off x="3200400" y="4876800"/>
            <a:ext cx="5105400" cy="457200"/>
            <a:chOff x="240" y="3072"/>
            <a:chExt cx="3216" cy="288"/>
          </a:xfrm>
        </p:grpSpPr>
        <p:sp>
          <p:nvSpPr>
            <p:cNvPr id="13422" name="Line 126"/>
            <p:cNvSpPr>
              <a:spLocks noChangeShapeType="1"/>
            </p:cNvSpPr>
            <p:nvPr/>
          </p:nvSpPr>
          <p:spPr bwMode="auto">
            <a:xfrm>
              <a:off x="576" y="312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23" name="Line 127"/>
            <p:cNvSpPr>
              <a:spLocks noChangeShapeType="1"/>
            </p:cNvSpPr>
            <p:nvPr/>
          </p:nvSpPr>
          <p:spPr bwMode="auto">
            <a:xfrm>
              <a:off x="576" y="336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24" name="Line 128"/>
            <p:cNvSpPr>
              <a:spLocks noChangeShapeType="1"/>
            </p:cNvSpPr>
            <p:nvPr/>
          </p:nvSpPr>
          <p:spPr bwMode="auto">
            <a:xfrm>
              <a:off x="960" y="3120"/>
              <a:ext cx="24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25" name="Line 129"/>
            <p:cNvSpPr>
              <a:spLocks noChangeShapeType="1"/>
            </p:cNvSpPr>
            <p:nvPr/>
          </p:nvSpPr>
          <p:spPr bwMode="auto">
            <a:xfrm flipV="1">
              <a:off x="960" y="3120"/>
              <a:ext cx="24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26" name="Line 130"/>
            <p:cNvSpPr>
              <a:spLocks noChangeShapeType="1"/>
            </p:cNvSpPr>
            <p:nvPr/>
          </p:nvSpPr>
          <p:spPr bwMode="auto">
            <a:xfrm>
              <a:off x="1200" y="3120"/>
              <a:ext cx="1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27" name="Line 131"/>
            <p:cNvSpPr>
              <a:spLocks noChangeShapeType="1"/>
            </p:cNvSpPr>
            <p:nvPr/>
          </p:nvSpPr>
          <p:spPr bwMode="auto">
            <a:xfrm>
              <a:off x="1200" y="3360"/>
              <a:ext cx="1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28" name="Line 132"/>
            <p:cNvSpPr>
              <a:spLocks noChangeShapeType="1"/>
            </p:cNvSpPr>
            <p:nvPr/>
          </p:nvSpPr>
          <p:spPr bwMode="auto">
            <a:xfrm>
              <a:off x="2592" y="3120"/>
              <a:ext cx="24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29" name="Line 133"/>
            <p:cNvSpPr>
              <a:spLocks noChangeShapeType="1"/>
            </p:cNvSpPr>
            <p:nvPr/>
          </p:nvSpPr>
          <p:spPr bwMode="auto">
            <a:xfrm flipV="1">
              <a:off x="2592" y="3120"/>
              <a:ext cx="24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30" name="Line 134"/>
            <p:cNvSpPr>
              <a:spLocks noChangeShapeType="1"/>
            </p:cNvSpPr>
            <p:nvPr/>
          </p:nvSpPr>
          <p:spPr bwMode="auto">
            <a:xfrm>
              <a:off x="2832" y="3120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31" name="Line 135"/>
            <p:cNvSpPr>
              <a:spLocks noChangeShapeType="1"/>
            </p:cNvSpPr>
            <p:nvPr/>
          </p:nvSpPr>
          <p:spPr bwMode="auto">
            <a:xfrm>
              <a:off x="2832" y="3360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32" name="Text Box 144"/>
            <p:cNvSpPr txBox="1">
              <a:spLocks noChangeArrowheads="1"/>
            </p:cNvSpPr>
            <p:nvPr/>
          </p:nvSpPr>
          <p:spPr bwMode="auto">
            <a:xfrm>
              <a:off x="240" y="3072"/>
              <a:ext cx="27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200"/>
                <a:t>A</a:t>
              </a:r>
              <a:r>
                <a:rPr lang="it-IT" altLang="it-IT" sz="2200" baseline="-25000"/>
                <a:t>i</a:t>
              </a:r>
              <a:endParaRPr lang="it-IT" altLang="it-IT" sz="2200"/>
            </a:p>
          </p:txBody>
        </p:sp>
      </p:grpSp>
      <p:grpSp>
        <p:nvGrpSpPr>
          <p:cNvPr id="91315" name="Group 179"/>
          <p:cNvGrpSpPr>
            <a:grpSpLocks/>
          </p:cNvGrpSpPr>
          <p:nvPr/>
        </p:nvGrpSpPr>
        <p:grpSpPr bwMode="auto">
          <a:xfrm>
            <a:off x="3124200" y="5486400"/>
            <a:ext cx="5181600" cy="1066800"/>
            <a:chOff x="1008" y="3456"/>
            <a:chExt cx="3264" cy="672"/>
          </a:xfrm>
        </p:grpSpPr>
        <p:grpSp>
          <p:nvGrpSpPr>
            <p:cNvPr id="13383" name="Group 173"/>
            <p:cNvGrpSpPr>
              <a:grpSpLocks/>
            </p:cNvGrpSpPr>
            <p:nvPr/>
          </p:nvGrpSpPr>
          <p:grpSpPr bwMode="auto">
            <a:xfrm>
              <a:off x="2280" y="3840"/>
              <a:ext cx="1176" cy="288"/>
              <a:chOff x="1464" y="3840"/>
              <a:chExt cx="1176" cy="288"/>
            </a:xfrm>
          </p:grpSpPr>
          <p:grpSp>
            <p:nvGrpSpPr>
              <p:cNvPr id="13417" name="Group 154"/>
              <p:cNvGrpSpPr>
                <a:grpSpLocks/>
              </p:cNvGrpSpPr>
              <p:nvPr/>
            </p:nvGrpSpPr>
            <p:grpSpPr bwMode="auto">
              <a:xfrm>
                <a:off x="1464" y="3840"/>
                <a:ext cx="120" cy="288"/>
                <a:chOff x="1128" y="3792"/>
                <a:chExt cx="120" cy="288"/>
              </a:xfrm>
            </p:grpSpPr>
            <p:sp>
              <p:nvSpPr>
                <p:cNvPr id="13420" name="Line 137"/>
                <p:cNvSpPr>
                  <a:spLocks noChangeShapeType="1"/>
                </p:cNvSpPr>
                <p:nvPr/>
              </p:nvSpPr>
              <p:spPr bwMode="auto">
                <a:xfrm>
                  <a:off x="1128" y="3936"/>
                  <a:ext cx="12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3421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1128" y="3792"/>
                  <a:ext cx="12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13418" name="Line 139"/>
              <p:cNvSpPr>
                <a:spLocks noChangeShapeType="1"/>
              </p:cNvSpPr>
              <p:nvPr/>
            </p:nvSpPr>
            <p:spPr bwMode="auto">
              <a:xfrm>
                <a:off x="1584" y="3840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419" name="Line 140"/>
              <p:cNvSpPr>
                <a:spLocks noChangeShapeType="1"/>
              </p:cNvSpPr>
              <p:nvPr/>
            </p:nvSpPr>
            <p:spPr bwMode="auto">
              <a:xfrm>
                <a:off x="1584" y="4128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3384" name="Group 167"/>
            <p:cNvGrpSpPr>
              <a:grpSpLocks/>
            </p:cNvGrpSpPr>
            <p:nvPr/>
          </p:nvGrpSpPr>
          <p:grpSpPr bwMode="auto">
            <a:xfrm>
              <a:off x="1008" y="3456"/>
              <a:ext cx="360" cy="653"/>
              <a:chOff x="192" y="3456"/>
              <a:chExt cx="360" cy="653"/>
            </a:xfrm>
          </p:grpSpPr>
          <p:sp>
            <p:nvSpPr>
              <p:cNvPr id="13415" name="Text Box 145"/>
              <p:cNvSpPr txBox="1">
                <a:spLocks noChangeArrowheads="1"/>
              </p:cNvSpPr>
              <p:nvPr/>
            </p:nvSpPr>
            <p:spPr bwMode="auto">
              <a:xfrm>
                <a:off x="192" y="3456"/>
                <a:ext cx="360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200">
                    <a:solidFill>
                      <a:srgbClr val="FF3300"/>
                    </a:solidFill>
                  </a:rPr>
                  <a:t>EN</a:t>
                </a:r>
              </a:p>
            </p:txBody>
          </p:sp>
          <p:sp>
            <p:nvSpPr>
              <p:cNvPr id="13416" name="Text Box 146"/>
              <p:cNvSpPr txBox="1">
                <a:spLocks noChangeArrowheads="1"/>
              </p:cNvSpPr>
              <p:nvPr/>
            </p:nvSpPr>
            <p:spPr bwMode="auto">
              <a:xfrm>
                <a:off x="240" y="3840"/>
                <a:ext cx="233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200"/>
                  <a:t>Z</a:t>
                </a:r>
              </a:p>
            </p:txBody>
          </p:sp>
        </p:grpSp>
        <p:grpSp>
          <p:nvGrpSpPr>
            <p:cNvPr id="13385" name="Group 174"/>
            <p:cNvGrpSpPr>
              <a:grpSpLocks/>
            </p:cNvGrpSpPr>
            <p:nvPr/>
          </p:nvGrpSpPr>
          <p:grpSpPr bwMode="auto">
            <a:xfrm>
              <a:off x="3264" y="3504"/>
              <a:ext cx="1008" cy="240"/>
              <a:chOff x="2448" y="3504"/>
              <a:chExt cx="1008" cy="240"/>
            </a:xfrm>
          </p:grpSpPr>
          <p:sp>
            <p:nvSpPr>
              <p:cNvPr id="13411" name="Line 124"/>
              <p:cNvSpPr>
                <a:spLocks noChangeShapeType="1"/>
              </p:cNvSpPr>
              <p:nvPr/>
            </p:nvSpPr>
            <p:spPr bwMode="auto">
              <a:xfrm>
                <a:off x="2448" y="3504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412" name="Line 125"/>
              <p:cNvSpPr>
                <a:spLocks noChangeShapeType="1"/>
              </p:cNvSpPr>
              <p:nvPr/>
            </p:nvSpPr>
            <p:spPr bwMode="auto">
              <a:xfrm>
                <a:off x="2448" y="3744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413" name="Line 149"/>
              <p:cNvSpPr>
                <a:spLocks noChangeShapeType="1"/>
              </p:cNvSpPr>
              <p:nvPr/>
            </p:nvSpPr>
            <p:spPr bwMode="auto">
              <a:xfrm flipV="1">
                <a:off x="3024" y="3504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414" name="Line 150"/>
              <p:cNvSpPr>
                <a:spLocks noChangeShapeType="1"/>
              </p:cNvSpPr>
              <p:nvPr/>
            </p:nvSpPr>
            <p:spPr bwMode="auto">
              <a:xfrm>
                <a:off x="3024" y="3504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3386" name="Group 172"/>
            <p:cNvGrpSpPr>
              <a:grpSpLocks/>
            </p:cNvGrpSpPr>
            <p:nvPr/>
          </p:nvGrpSpPr>
          <p:grpSpPr bwMode="auto">
            <a:xfrm>
              <a:off x="2208" y="3504"/>
              <a:ext cx="1056" cy="240"/>
              <a:chOff x="1392" y="3504"/>
              <a:chExt cx="1056" cy="240"/>
            </a:xfrm>
          </p:grpSpPr>
          <p:sp>
            <p:nvSpPr>
              <p:cNvPr id="13409" name="Line 122"/>
              <p:cNvSpPr>
                <a:spLocks noChangeShapeType="1"/>
              </p:cNvSpPr>
              <p:nvPr/>
            </p:nvSpPr>
            <p:spPr bwMode="auto">
              <a:xfrm flipV="1">
                <a:off x="1392" y="3504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410" name="Line 123"/>
              <p:cNvSpPr>
                <a:spLocks noChangeShapeType="1"/>
              </p:cNvSpPr>
              <p:nvPr/>
            </p:nvSpPr>
            <p:spPr bwMode="auto">
              <a:xfrm>
                <a:off x="1392" y="3504"/>
                <a:ext cx="105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3387" name="Group 171"/>
            <p:cNvGrpSpPr>
              <a:grpSpLocks/>
            </p:cNvGrpSpPr>
            <p:nvPr/>
          </p:nvGrpSpPr>
          <p:grpSpPr bwMode="auto">
            <a:xfrm>
              <a:off x="1392" y="3504"/>
              <a:ext cx="816" cy="240"/>
              <a:chOff x="576" y="3504"/>
              <a:chExt cx="816" cy="240"/>
            </a:xfrm>
          </p:grpSpPr>
          <p:sp>
            <p:nvSpPr>
              <p:cNvPr id="13406" name="Line 121"/>
              <p:cNvSpPr>
                <a:spLocks noChangeShapeType="1"/>
              </p:cNvSpPr>
              <p:nvPr/>
            </p:nvSpPr>
            <p:spPr bwMode="auto">
              <a:xfrm>
                <a:off x="768" y="3744"/>
                <a:ext cx="624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407" name="Line 151"/>
              <p:cNvSpPr>
                <a:spLocks noChangeShapeType="1"/>
              </p:cNvSpPr>
              <p:nvPr/>
            </p:nvSpPr>
            <p:spPr bwMode="auto">
              <a:xfrm>
                <a:off x="576" y="3504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408" name="Line 152"/>
              <p:cNvSpPr>
                <a:spLocks noChangeShapeType="1"/>
              </p:cNvSpPr>
              <p:nvPr/>
            </p:nvSpPr>
            <p:spPr bwMode="auto">
              <a:xfrm>
                <a:off x="768" y="3504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3388" name="Group 176"/>
            <p:cNvGrpSpPr>
              <a:grpSpLocks/>
            </p:cNvGrpSpPr>
            <p:nvPr/>
          </p:nvGrpSpPr>
          <p:grpSpPr bwMode="auto">
            <a:xfrm>
              <a:off x="3456" y="3840"/>
              <a:ext cx="816" cy="288"/>
              <a:chOff x="2640" y="3840"/>
              <a:chExt cx="816" cy="288"/>
            </a:xfrm>
          </p:grpSpPr>
          <p:grpSp>
            <p:nvGrpSpPr>
              <p:cNvPr id="13396" name="Group 160"/>
              <p:cNvGrpSpPr>
                <a:grpSpLocks/>
              </p:cNvGrpSpPr>
              <p:nvPr/>
            </p:nvGrpSpPr>
            <p:grpSpPr bwMode="auto">
              <a:xfrm>
                <a:off x="2640" y="3840"/>
                <a:ext cx="120" cy="288"/>
                <a:chOff x="2304" y="3792"/>
                <a:chExt cx="120" cy="288"/>
              </a:xfrm>
            </p:grpSpPr>
            <p:sp>
              <p:nvSpPr>
                <p:cNvPr id="13404" name="Line 141"/>
                <p:cNvSpPr>
                  <a:spLocks noChangeShapeType="1"/>
                </p:cNvSpPr>
                <p:nvPr/>
              </p:nvSpPr>
              <p:spPr bwMode="auto">
                <a:xfrm>
                  <a:off x="2304" y="3792"/>
                  <a:ext cx="12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3405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2304" y="3936"/>
                  <a:ext cx="12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13397" name="Group 175"/>
              <p:cNvGrpSpPr>
                <a:grpSpLocks/>
              </p:cNvGrpSpPr>
              <p:nvPr/>
            </p:nvGrpSpPr>
            <p:grpSpPr bwMode="auto">
              <a:xfrm>
                <a:off x="2746" y="3840"/>
                <a:ext cx="710" cy="288"/>
                <a:chOff x="2746" y="3840"/>
                <a:chExt cx="710" cy="288"/>
              </a:xfrm>
            </p:grpSpPr>
            <p:sp>
              <p:nvSpPr>
                <p:cNvPr id="13398" name="Line 143"/>
                <p:cNvSpPr>
                  <a:spLocks noChangeShapeType="1"/>
                </p:cNvSpPr>
                <p:nvPr/>
              </p:nvSpPr>
              <p:spPr bwMode="auto">
                <a:xfrm>
                  <a:off x="2746" y="3984"/>
                  <a:ext cx="42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grpSp>
              <p:nvGrpSpPr>
                <p:cNvPr id="13399" name="Group 155"/>
                <p:cNvGrpSpPr>
                  <a:grpSpLocks/>
                </p:cNvGrpSpPr>
                <p:nvPr/>
              </p:nvGrpSpPr>
              <p:grpSpPr bwMode="auto">
                <a:xfrm>
                  <a:off x="3144" y="3840"/>
                  <a:ext cx="120" cy="288"/>
                  <a:chOff x="1128" y="3792"/>
                  <a:chExt cx="120" cy="288"/>
                </a:xfrm>
              </p:grpSpPr>
              <p:sp>
                <p:nvSpPr>
                  <p:cNvPr id="13402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1128" y="3936"/>
                    <a:ext cx="120" cy="14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3403" name="Line 1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28" y="3792"/>
                    <a:ext cx="120" cy="14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sp>
              <p:nvSpPr>
                <p:cNvPr id="13400" name="Line 158"/>
                <p:cNvSpPr>
                  <a:spLocks noChangeShapeType="1"/>
                </p:cNvSpPr>
                <p:nvPr/>
              </p:nvSpPr>
              <p:spPr bwMode="auto">
                <a:xfrm>
                  <a:off x="3264" y="3840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3401" name="Line 159"/>
                <p:cNvSpPr>
                  <a:spLocks noChangeShapeType="1"/>
                </p:cNvSpPr>
                <p:nvPr/>
              </p:nvSpPr>
              <p:spPr bwMode="auto">
                <a:xfrm>
                  <a:off x="3264" y="4128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  <p:grpSp>
          <p:nvGrpSpPr>
            <p:cNvPr id="13389" name="Group 170"/>
            <p:cNvGrpSpPr>
              <a:grpSpLocks/>
            </p:cNvGrpSpPr>
            <p:nvPr/>
          </p:nvGrpSpPr>
          <p:grpSpPr bwMode="auto">
            <a:xfrm>
              <a:off x="1392" y="3840"/>
              <a:ext cx="912" cy="288"/>
              <a:chOff x="576" y="3840"/>
              <a:chExt cx="912" cy="288"/>
            </a:xfrm>
          </p:grpSpPr>
          <p:sp>
            <p:nvSpPr>
              <p:cNvPr id="13390" name="Line 136"/>
              <p:cNvSpPr>
                <a:spLocks noChangeShapeType="1"/>
              </p:cNvSpPr>
              <p:nvPr/>
            </p:nvSpPr>
            <p:spPr bwMode="auto">
              <a:xfrm>
                <a:off x="1104" y="3984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13391" name="Group 161"/>
              <p:cNvGrpSpPr>
                <a:grpSpLocks/>
              </p:cNvGrpSpPr>
              <p:nvPr/>
            </p:nvGrpSpPr>
            <p:grpSpPr bwMode="auto">
              <a:xfrm>
                <a:off x="1008" y="3840"/>
                <a:ext cx="120" cy="288"/>
                <a:chOff x="2304" y="3792"/>
                <a:chExt cx="120" cy="288"/>
              </a:xfrm>
            </p:grpSpPr>
            <p:sp>
              <p:nvSpPr>
                <p:cNvPr id="13394" name="Line 162"/>
                <p:cNvSpPr>
                  <a:spLocks noChangeShapeType="1"/>
                </p:cNvSpPr>
                <p:nvPr/>
              </p:nvSpPr>
              <p:spPr bwMode="auto">
                <a:xfrm>
                  <a:off x="2304" y="3792"/>
                  <a:ext cx="12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3395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2304" y="3936"/>
                  <a:ext cx="12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13392" name="Line 164"/>
              <p:cNvSpPr>
                <a:spLocks noChangeShapeType="1"/>
              </p:cNvSpPr>
              <p:nvPr/>
            </p:nvSpPr>
            <p:spPr bwMode="auto">
              <a:xfrm>
                <a:off x="576" y="3840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93" name="Line 165"/>
              <p:cNvSpPr>
                <a:spLocks noChangeShapeType="1"/>
              </p:cNvSpPr>
              <p:nvPr/>
            </p:nvSpPr>
            <p:spPr bwMode="auto">
              <a:xfrm>
                <a:off x="576" y="4128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91321" name="Group 185"/>
          <p:cNvGrpSpPr>
            <a:grpSpLocks/>
          </p:cNvGrpSpPr>
          <p:nvPr/>
        </p:nvGrpSpPr>
        <p:grpSpPr bwMode="auto">
          <a:xfrm>
            <a:off x="6769100" y="685801"/>
            <a:ext cx="3898900" cy="4054475"/>
            <a:chOff x="3304" y="432"/>
            <a:chExt cx="2456" cy="2554"/>
          </a:xfrm>
        </p:grpSpPr>
        <p:grpSp>
          <p:nvGrpSpPr>
            <p:cNvPr id="13322" name="Group 178"/>
            <p:cNvGrpSpPr>
              <a:grpSpLocks/>
            </p:cNvGrpSpPr>
            <p:nvPr/>
          </p:nvGrpSpPr>
          <p:grpSpPr bwMode="auto">
            <a:xfrm>
              <a:off x="3304" y="432"/>
              <a:ext cx="2456" cy="2554"/>
              <a:chOff x="3304" y="432"/>
              <a:chExt cx="2456" cy="2554"/>
            </a:xfrm>
          </p:grpSpPr>
          <p:sp>
            <p:nvSpPr>
              <p:cNvPr id="13324" name="Text Box 62"/>
              <p:cNvSpPr txBox="1">
                <a:spLocks noChangeArrowheads="1"/>
              </p:cNvSpPr>
              <p:nvPr/>
            </p:nvSpPr>
            <p:spPr bwMode="auto">
              <a:xfrm>
                <a:off x="3308" y="432"/>
                <a:ext cx="24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/>
                  <a:t>I</a:t>
                </a:r>
                <a:r>
                  <a:rPr lang="it-IT" altLang="it-IT" baseline="-25000"/>
                  <a:t>0</a:t>
                </a:r>
                <a:endParaRPr lang="it-IT" altLang="it-IT"/>
              </a:p>
            </p:txBody>
          </p:sp>
          <p:sp>
            <p:nvSpPr>
              <p:cNvPr id="13325" name="Text Box 63"/>
              <p:cNvSpPr txBox="1">
                <a:spLocks noChangeArrowheads="1"/>
              </p:cNvSpPr>
              <p:nvPr/>
            </p:nvSpPr>
            <p:spPr bwMode="auto">
              <a:xfrm>
                <a:off x="3304" y="730"/>
                <a:ext cx="24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/>
                  <a:t>I</a:t>
                </a:r>
                <a:r>
                  <a:rPr lang="it-IT" altLang="it-IT" baseline="-25000"/>
                  <a:t>1</a:t>
                </a:r>
                <a:endParaRPr lang="it-IT" altLang="it-IT"/>
              </a:p>
            </p:txBody>
          </p:sp>
          <p:sp>
            <p:nvSpPr>
              <p:cNvPr id="13326" name="Text Box 64"/>
              <p:cNvSpPr txBox="1">
                <a:spLocks noChangeArrowheads="1"/>
              </p:cNvSpPr>
              <p:nvPr/>
            </p:nvSpPr>
            <p:spPr bwMode="auto">
              <a:xfrm>
                <a:off x="3304" y="1066"/>
                <a:ext cx="24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/>
                  <a:t>I</a:t>
                </a:r>
                <a:r>
                  <a:rPr lang="it-IT" altLang="it-IT" baseline="-25000"/>
                  <a:t>2</a:t>
                </a:r>
                <a:endParaRPr lang="it-IT" altLang="it-IT"/>
              </a:p>
            </p:txBody>
          </p:sp>
          <p:sp>
            <p:nvSpPr>
              <p:cNvPr id="13327" name="Text Box 65"/>
              <p:cNvSpPr txBox="1">
                <a:spLocks noChangeArrowheads="1"/>
              </p:cNvSpPr>
              <p:nvPr/>
            </p:nvSpPr>
            <p:spPr bwMode="auto">
              <a:xfrm>
                <a:off x="3304" y="1402"/>
                <a:ext cx="24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/>
                  <a:t>I</a:t>
                </a:r>
                <a:r>
                  <a:rPr lang="it-IT" altLang="it-IT" baseline="-25000"/>
                  <a:t>3</a:t>
                </a:r>
                <a:endParaRPr lang="it-IT" altLang="it-IT"/>
              </a:p>
            </p:txBody>
          </p:sp>
          <p:sp>
            <p:nvSpPr>
              <p:cNvPr id="13328" name="Text Box 66"/>
              <p:cNvSpPr txBox="1">
                <a:spLocks noChangeArrowheads="1"/>
              </p:cNvSpPr>
              <p:nvPr/>
            </p:nvSpPr>
            <p:spPr bwMode="auto">
              <a:xfrm>
                <a:off x="5550" y="904"/>
                <a:ext cx="21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/>
                  <a:t>Z</a:t>
                </a:r>
              </a:p>
            </p:txBody>
          </p:sp>
          <p:sp>
            <p:nvSpPr>
              <p:cNvPr id="13329" name="Line 68"/>
              <p:cNvSpPr>
                <a:spLocks noChangeShapeType="1"/>
              </p:cNvSpPr>
              <p:nvPr/>
            </p:nvSpPr>
            <p:spPr bwMode="auto">
              <a:xfrm>
                <a:off x="5066" y="583"/>
                <a:ext cx="0" cy="9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30" name="Freeform 69"/>
              <p:cNvSpPr>
                <a:spLocks noChangeAspect="1"/>
              </p:cNvSpPr>
              <p:nvPr/>
            </p:nvSpPr>
            <p:spPr bwMode="auto">
              <a:xfrm>
                <a:off x="4751" y="490"/>
                <a:ext cx="209" cy="196"/>
              </a:xfrm>
              <a:custGeom>
                <a:avLst/>
                <a:gdLst>
                  <a:gd name="T0" fmla="*/ 1952 w 144"/>
                  <a:gd name="T1" fmla="*/ 568 h 146"/>
                  <a:gd name="T2" fmla="*/ 0 w 144"/>
                  <a:gd name="T3" fmla="*/ 0 h 146"/>
                  <a:gd name="T4" fmla="*/ 0 w 144"/>
                  <a:gd name="T5" fmla="*/ 1146 h 146"/>
                  <a:gd name="T6" fmla="*/ 1952 w 144"/>
                  <a:gd name="T7" fmla="*/ 568 h 1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4" h="146">
                    <a:moveTo>
                      <a:pt x="144" y="72"/>
                    </a:moveTo>
                    <a:lnTo>
                      <a:pt x="0" y="0"/>
                    </a:lnTo>
                    <a:lnTo>
                      <a:pt x="0" y="146"/>
                    </a:lnTo>
                    <a:lnTo>
                      <a:pt x="144" y="72"/>
                    </a:lnTo>
                  </a:path>
                </a:pathLst>
              </a:custGeom>
              <a:solidFill>
                <a:schemeClr val="bg1"/>
              </a:solidFill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31" name="Line 70"/>
              <p:cNvSpPr>
                <a:spLocks noChangeShapeType="1"/>
              </p:cNvSpPr>
              <p:nvPr/>
            </p:nvSpPr>
            <p:spPr bwMode="auto">
              <a:xfrm>
                <a:off x="3596" y="587"/>
                <a:ext cx="115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32" name="Line 71"/>
              <p:cNvSpPr>
                <a:spLocks noChangeShapeType="1"/>
              </p:cNvSpPr>
              <p:nvPr/>
            </p:nvSpPr>
            <p:spPr bwMode="auto">
              <a:xfrm>
                <a:off x="4961" y="587"/>
                <a:ext cx="10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33" name="Line 72"/>
              <p:cNvSpPr>
                <a:spLocks noChangeShapeType="1"/>
              </p:cNvSpPr>
              <p:nvPr/>
            </p:nvSpPr>
            <p:spPr bwMode="auto">
              <a:xfrm>
                <a:off x="4872" y="636"/>
                <a:ext cx="0" cy="12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34" name="Freeform 73"/>
              <p:cNvSpPr>
                <a:spLocks noChangeAspect="1"/>
              </p:cNvSpPr>
              <p:nvPr/>
            </p:nvSpPr>
            <p:spPr bwMode="auto">
              <a:xfrm>
                <a:off x="4495" y="807"/>
                <a:ext cx="209" cy="196"/>
              </a:xfrm>
              <a:custGeom>
                <a:avLst/>
                <a:gdLst>
                  <a:gd name="T0" fmla="*/ 1952 w 144"/>
                  <a:gd name="T1" fmla="*/ 568 h 146"/>
                  <a:gd name="T2" fmla="*/ 0 w 144"/>
                  <a:gd name="T3" fmla="*/ 0 h 146"/>
                  <a:gd name="T4" fmla="*/ 0 w 144"/>
                  <a:gd name="T5" fmla="*/ 1146 h 146"/>
                  <a:gd name="T6" fmla="*/ 1952 w 144"/>
                  <a:gd name="T7" fmla="*/ 568 h 1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4" h="146">
                    <a:moveTo>
                      <a:pt x="144" y="72"/>
                    </a:moveTo>
                    <a:lnTo>
                      <a:pt x="0" y="0"/>
                    </a:lnTo>
                    <a:lnTo>
                      <a:pt x="0" y="146"/>
                    </a:lnTo>
                    <a:lnTo>
                      <a:pt x="144" y="72"/>
                    </a:lnTo>
                  </a:path>
                </a:pathLst>
              </a:custGeom>
              <a:solidFill>
                <a:schemeClr val="bg1"/>
              </a:solidFill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35" name="Line 74"/>
              <p:cNvSpPr>
                <a:spLocks noChangeShapeType="1"/>
              </p:cNvSpPr>
              <p:nvPr/>
            </p:nvSpPr>
            <p:spPr bwMode="auto">
              <a:xfrm>
                <a:off x="3596" y="905"/>
                <a:ext cx="89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36" name="Line 75"/>
              <p:cNvSpPr>
                <a:spLocks noChangeShapeType="1"/>
              </p:cNvSpPr>
              <p:nvPr/>
            </p:nvSpPr>
            <p:spPr bwMode="auto">
              <a:xfrm>
                <a:off x="4706" y="905"/>
                <a:ext cx="3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37" name="Line 76"/>
              <p:cNvSpPr>
                <a:spLocks noChangeShapeType="1"/>
              </p:cNvSpPr>
              <p:nvPr/>
            </p:nvSpPr>
            <p:spPr bwMode="auto">
              <a:xfrm>
                <a:off x="4617" y="952"/>
                <a:ext cx="0" cy="9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38" name="Freeform 77"/>
              <p:cNvSpPr>
                <a:spLocks noChangeAspect="1"/>
              </p:cNvSpPr>
              <p:nvPr/>
            </p:nvSpPr>
            <p:spPr bwMode="auto">
              <a:xfrm>
                <a:off x="4258" y="1100"/>
                <a:ext cx="210" cy="196"/>
              </a:xfrm>
              <a:custGeom>
                <a:avLst/>
                <a:gdLst>
                  <a:gd name="T0" fmla="*/ 2017 w 144"/>
                  <a:gd name="T1" fmla="*/ 568 h 146"/>
                  <a:gd name="T2" fmla="*/ 0 w 144"/>
                  <a:gd name="T3" fmla="*/ 0 h 146"/>
                  <a:gd name="T4" fmla="*/ 0 w 144"/>
                  <a:gd name="T5" fmla="*/ 1146 h 146"/>
                  <a:gd name="T6" fmla="*/ 2017 w 144"/>
                  <a:gd name="T7" fmla="*/ 568 h 1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4" h="146">
                    <a:moveTo>
                      <a:pt x="144" y="72"/>
                    </a:moveTo>
                    <a:lnTo>
                      <a:pt x="0" y="0"/>
                    </a:lnTo>
                    <a:lnTo>
                      <a:pt x="0" y="146"/>
                    </a:lnTo>
                    <a:lnTo>
                      <a:pt x="144" y="72"/>
                    </a:lnTo>
                  </a:path>
                </a:pathLst>
              </a:custGeom>
              <a:solidFill>
                <a:schemeClr val="bg1"/>
              </a:solidFill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39" name="Line 78"/>
              <p:cNvSpPr>
                <a:spLocks noChangeShapeType="1"/>
              </p:cNvSpPr>
              <p:nvPr/>
            </p:nvSpPr>
            <p:spPr bwMode="auto">
              <a:xfrm>
                <a:off x="3596" y="1197"/>
                <a:ext cx="66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40" name="Line 79"/>
              <p:cNvSpPr>
                <a:spLocks noChangeShapeType="1"/>
              </p:cNvSpPr>
              <p:nvPr/>
            </p:nvSpPr>
            <p:spPr bwMode="auto">
              <a:xfrm>
                <a:off x="4469" y="1197"/>
                <a:ext cx="59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41" name="Line 80"/>
              <p:cNvSpPr>
                <a:spLocks noChangeShapeType="1"/>
              </p:cNvSpPr>
              <p:nvPr/>
            </p:nvSpPr>
            <p:spPr bwMode="auto">
              <a:xfrm>
                <a:off x="4380" y="1245"/>
                <a:ext cx="0" cy="63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42" name="Freeform 81"/>
              <p:cNvSpPr>
                <a:spLocks noChangeAspect="1"/>
              </p:cNvSpPr>
              <p:nvPr/>
            </p:nvSpPr>
            <p:spPr bwMode="auto">
              <a:xfrm>
                <a:off x="4003" y="1465"/>
                <a:ext cx="209" cy="196"/>
              </a:xfrm>
              <a:custGeom>
                <a:avLst/>
                <a:gdLst>
                  <a:gd name="T0" fmla="*/ 1952 w 144"/>
                  <a:gd name="T1" fmla="*/ 568 h 146"/>
                  <a:gd name="T2" fmla="*/ 0 w 144"/>
                  <a:gd name="T3" fmla="*/ 0 h 146"/>
                  <a:gd name="T4" fmla="*/ 0 w 144"/>
                  <a:gd name="T5" fmla="*/ 1146 h 146"/>
                  <a:gd name="T6" fmla="*/ 1952 w 144"/>
                  <a:gd name="T7" fmla="*/ 568 h 1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4" h="146">
                    <a:moveTo>
                      <a:pt x="144" y="72"/>
                    </a:moveTo>
                    <a:lnTo>
                      <a:pt x="0" y="0"/>
                    </a:lnTo>
                    <a:lnTo>
                      <a:pt x="0" y="146"/>
                    </a:lnTo>
                    <a:lnTo>
                      <a:pt x="144" y="72"/>
                    </a:lnTo>
                  </a:path>
                </a:pathLst>
              </a:custGeom>
              <a:solidFill>
                <a:schemeClr val="bg1"/>
              </a:solidFill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43" name="Line 82"/>
              <p:cNvSpPr>
                <a:spLocks noChangeShapeType="1"/>
              </p:cNvSpPr>
              <p:nvPr/>
            </p:nvSpPr>
            <p:spPr bwMode="auto">
              <a:xfrm>
                <a:off x="3596" y="1562"/>
                <a:ext cx="40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44" name="Line 83"/>
              <p:cNvSpPr>
                <a:spLocks noChangeShapeType="1"/>
              </p:cNvSpPr>
              <p:nvPr/>
            </p:nvSpPr>
            <p:spPr bwMode="auto">
              <a:xfrm>
                <a:off x="4124" y="1611"/>
                <a:ext cx="0" cy="2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45" name="Line 84"/>
              <p:cNvSpPr>
                <a:spLocks noChangeShapeType="1"/>
              </p:cNvSpPr>
              <p:nvPr/>
            </p:nvSpPr>
            <p:spPr bwMode="auto">
              <a:xfrm>
                <a:off x="4226" y="1561"/>
                <a:ext cx="8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46" name="Oval 85"/>
              <p:cNvSpPr>
                <a:spLocks noChangeAspect="1" noChangeArrowheads="1"/>
              </p:cNvSpPr>
              <p:nvPr/>
            </p:nvSpPr>
            <p:spPr bwMode="auto">
              <a:xfrm>
                <a:off x="5030" y="864"/>
                <a:ext cx="62" cy="6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13347" name="Oval 86"/>
              <p:cNvSpPr>
                <a:spLocks noChangeAspect="1" noChangeArrowheads="1"/>
              </p:cNvSpPr>
              <p:nvPr/>
            </p:nvSpPr>
            <p:spPr bwMode="auto">
              <a:xfrm>
                <a:off x="5030" y="1159"/>
                <a:ext cx="62" cy="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13348" name="Line 87"/>
              <p:cNvSpPr>
                <a:spLocks noChangeShapeType="1"/>
              </p:cNvSpPr>
              <p:nvPr/>
            </p:nvSpPr>
            <p:spPr bwMode="auto">
              <a:xfrm>
                <a:off x="5066" y="1038"/>
                <a:ext cx="44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49" name="Text Box 57"/>
              <p:cNvSpPr txBox="1">
                <a:spLocks noChangeArrowheads="1"/>
              </p:cNvSpPr>
              <p:nvPr/>
            </p:nvSpPr>
            <p:spPr bwMode="auto">
              <a:xfrm>
                <a:off x="4165" y="2717"/>
                <a:ext cx="487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200"/>
                  <a:t>DEC</a:t>
                </a:r>
                <a:endParaRPr lang="it-IT" altLang="it-IT" sz="2400"/>
              </a:p>
            </p:txBody>
          </p:sp>
          <p:sp>
            <p:nvSpPr>
              <p:cNvPr id="13350" name="Text Box 58"/>
              <p:cNvSpPr txBox="1">
                <a:spLocks noChangeArrowheads="1"/>
              </p:cNvSpPr>
              <p:nvPr/>
            </p:nvSpPr>
            <p:spPr bwMode="auto">
              <a:xfrm>
                <a:off x="4796" y="2381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/>
                  <a:t>0</a:t>
                </a:r>
              </a:p>
            </p:txBody>
          </p:sp>
          <p:sp>
            <p:nvSpPr>
              <p:cNvPr id="13351" name="Text Box 59"/>
              <p:cNvSpPr txBox="1">
                <a:spLocks noChangeArrowheads="1"/>
              </p:cNvSpPr>
              <p:nvPr/>
            </p:nvSpPr>
            <p:spPr bwMode="auto">
              <a:xfrm>
                <a:off x="4072" y="2381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/>
                  <a:t>3</a:t>
                </a:r>
              </a:p>
            </p:txBody>
          </p:sp>
          <p:sp>
            <p:nvSpPr>
              <p:cNvPr id="13352" name="Text Box 60"/>
              <p:cNvSpPr txBox="1">
                <a:spLocks noChangeArrowheads="1"/>
              </p:cNvSpPr>
              <p:nvPr/>
            </p:nvSpPr>
            <p:spPr bwMode="auto">
              <a:xfrm>
                <a:off x="4316" y="2381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/>
                  <a:t>2</a:t>
                </a:r>
              </a:p>
            </p:txBody>
          </p:sp>
          <p:sp>
            <p:nvSpPr>
              <p:cNvPr id="13353" name="Text Box 61"/>
              <p:cNvSpPr txBox="1">
                <a:spLocks noChangeArrowheads="1"/>
              </p:cNvSpPr>
              <p:nvPr/>
            </p:nvSpPr>
            <p:spPr bwMode="auto">
              <a:xfrm>
                <a:off x="4556" y="2381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/>
                  <a:t>1</a:t>
                </a:r>
              </a:p>
            </p:txBody>
          </p:sp>
          <p:sp>
            <p:nvSpPr>
              <p:cNvPr id="13354" name="Rectangle 67"/>
              <p:cNvSpPr>
                <a:spLocks noChangeArrowheads="1"/>
              </p:cNvSpPr>
              <p:nvPr/>
            </p:nvSpPr>
            <p:spPr bwMode="auto">
              <a:xfrm>
                <a:off x="3914" y="2406"/>
                <a:ext cx="1059" cy="55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13355" name="Line 88"/>
              <p:cNvSpPr>
                <a:spLocks noChangeShapeType="1"/>
              </p:cNvSpPr>
              <p:nvPr/>
            </p:nvSpPr>
            <p:spPr bwMode="auto">
              <a:xfrm>
                <a:off x="3579" y="2652"/>
                <a:ext cx="33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56" name="Line 89"/>
              <p:cNvSpPr>
                <a:spLocks noChangeShapeType="1"/>
              </p:cNvSpPr>
              <p:nvPr/>
            </p:nvSpPr>
            <p:spPr bwMode="auto">
              <a:xfrm>
                <a:off x="3579" y="2824"/>
                <a:ext cx="33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57" name="Text Box 90"/>
              <p:cNvSpPr txBox="1">
                <a:spLocks noChangeArrowheads="1"/>
              </p:cNvSpPr>
              <p:nvPr/>
            </p:nvSpPr>
            <p:spPr bwMode="auto">
              <a:xfrm>
                <a:off x="3308" y="2477"/>
                <a:ext cx="38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/>
                  <a:t>A</a:t>
                </a:r>
                <a:r>
                  <a:rPr lang="it-IT" altLang="it-IT" baseline="-25000"/>
                  <a:t>0</a:t>
                </a:r>
                <a:endParaRPr lang="it-IT" altLang="it-IT"/>
              </a:p>
            </p:txBody>
          </p:sp>
          <p:sp>
            <p:nvSpPr>
              <p:cNvPr id="13358" name="Text Box 91"/>
              <p:cNvSpPr txBox="1">
                <a:spLocks noChangeArrowheads="1"/>
              </p:cNvSpPr>
              <p:nvPr/>
            </p:nvSpPr>
            <p:spPr bwMode="auto">
              <a:xfrm>
                <a:off x="3308" y="2659"/>
                <a:ext cx="38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/>
                  <a:t>A</a:t>
                </a:r>
                <a:r>
                  <a:rPr lang="it-IT" altLang="it-IT" baseline="-25000"/>
                  <a:t>1</a:t>
                </a:r>
                <a:endParaRPr lang="it-IT" altLang="it-IT"/>
              </a:p>
            </p:txBody>
          </p:sp>
          <p:sp>
            <p:nvSpPr>
              <p:cNvPr id="13359" name="Line 92"/>
              <p:cNvSpPr>
                <a:spLocks noChangeShapeType="1"/>
              </p:cNvSpPr>
              <p:nvPr/>
            </p:nvSpPr>
            <p:spPr bwMode="auto">
              <a:xfrm>
                <a:off x="3596" y="2266"/>
                <a:ext cx="1200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60" name="Text Box 93"/>
              <p:cNvSpPr txBox="1">
                <a:spLocks noChangeArrowheads="1"/>
              </p:cNvSpPr>
              <p:nvPr/>
            </p:nvSpPr>
            <p:spPr bwMode="auto">
              <a:xfrm>
                <a:off x="3308" y="2112"/>
                <a:ext cx="48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>
                    <a:solidFill>
                      <a:srgbClr val="FF3300"/>
                    </a:solidFill>
                  </a:rPr>
                  <a:t>EN</a:t>
                </a:r>
              </a:p>
            </p:txBody>
          </p:sp>
          <p:grpSp>
            <p:nvGrpSpPr>
              <p:cNvPr id="13361" name="Group 95"/>
              <p:cNvGrpSpPr>
                <a:grpSpLocks/>
              </p:cNvGrpSpPr>
              <p:nvPr/>
            </p:nvGrpSpPr>
            <p:grpSpPr bwMode="auto">
              <a:xfrm rot="16200000" flipV="1">
                <a:off x="4011" y="1899"/>
                <a:ext cx="240" cy="206"/>
                <a:chOff x="2245" y="1306"/>
                <a:chExt cx="532" cy="494"/>
              </a:xfrm>
            </p:grpSpPr>
            <p:sp>
              <p:nvSpPr>
                <p:cNvPr id="13381" name="Freeform 96"/>
                <p:cNvSpPr>
                  <a:spLocks/>
                </p:cNvSpPr>
                <p:nvPr/>
              </p:nvSpPr>
              <p:spPr bwMode="auto">
                <a:xfrm>
                  <a:off x="2245" y="1306"/>
                  <a:ext cx="304" cy="494"/>
                </a:xfrm>
                <a:custGeom>
                  <a:avLst/>
                  <a:gdLst>
                    <a:gd name="T0" fmla="*/ 304 w 304"/>
                    <a:gd name="T1" fmla="*/ 0 h 494"/>
                    <a:gd name="T2" fmla="*/ 0 w 304"/>
                    <a:gd name="T3" fmla="*/ 0 h 494"/>
                    <a:gd name="T4" fmla="*/ 0 w 304"/>
                    <a:gd name="T5" fmla="*/ 494 h 494"/>
                    <a:gd name="T6" fmla="*/ 304 w 304"/>
                    <a:gd name="T7" fmla="*/ 492 h 49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04" h="494">
                      <a:moveTo>
                        <a:pt x="304" y="0"/>
                      </a:moveTo>
                      <a:lnTo>
                        <a:pt x="0" y="0"/>
                      </a:lnTo>
                      <a:lnTo>
                        <a:pt x="0" y="494"/>
                      </a:lnTo>
                      <a:lnTo>
                        <a:pt x="304" y="492"/>
                      </a:lnTo>
                    </a:path>
                  </a:pathLst>
                </a:custGeom>
                <a:noFill/>
                <a:ln w="28575" cmpd="sng">
                  <a:solidFill>
                    <a:srgbClr val="FF33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3382" name="Freeform 97"/>
                <p:cNvSpPr>
                  <a:spLocks/>
                </p:cNvSpPr>
                <p:nvPr/>
              </p:nvSpPr>
              <p:spPr bwMode="auto">
                <a:xfrm>
                  <a:off x="2549" y="1306"/>
                  <a:ext cx="228" cy="492"/>
                </a:xfrm>
                <a:custGeom>
                  <a:avLst/>
                  <a:gdLst>
                    <a:gd name="T0" fmla="*/ 0 w 228"/>
                    <a:gd name="T1" fmla="*/ 492 h 492"/>
                    <a:gd name="T2" fmla="*/ 54 w 228"/>
                    <a:gd name="T3" fmla="*/ 476 h 492"/>
                    <a:gd name="T4" fmla="*/ 100 w 228"/>
                    <a:gd name="T5" fmla="*/ 454 h 492"/>
                    <a:gd name="T6" fmla="*/ 120 w 228"/>
                    <a:gd name="T7" fmla="*/ 440 h 492"/>
                    <a:gd name="T8" fmla="*/ 138 w 228"/>
                    <a:gd name="T9" fmla="*/ 426 h 492"/>
                    <a:gd name="T10" fmla="*/ 172 w 228"/>
                    <a:gd name="T11" fmla="*/ 394 h 492"/>
                    <a:gd name="T12" fmla="*/ 196 w 228"/>
                    <a:gd name="T13" fmla="*/ 358 h 492"/>
                    <a:gd name="T14" fmla="*/ 206 w 228"/>
                    <a:gd name="T15" fmla="*/ 338 h 492"/>
                    <a:gd name="T16" fmla="*/ 214 w 228"/>
                    <a:gd name="T17" fmla="*/ 320 h 492"/>
                    <a:gd name="T18" fmla="*/ 224 w 228"/>
                    <a:gd name="T19" fmla="*/ 280 h 492"/>
                    <a:gd name="T20" fmla="*/ 228 w 228"/>
                    <a:gd name="T21" fmla="*/ 238 h 492"/>
                    <a:gd name="T22" fmla="*/ 224 w 228"/>
                    <a:gd name="T23" fmla="*/ 198 h 492"/>
                    <a:gd name="T24" fmla="*/ 214 w 228"/>
                    <a:gd name="T25" fmla="*/ 158 h 492"/>
                    <a:gd name="T26" fmla="*/ 196 w 228"/>
                    <a:gd name="T27" fmla="*/ 122 h 492"/>
                    <a:gd name="T28" fmla="*/ 172 w 228"/>
                    <a:gd name="T29" fmla="*/ 88 h 492"/>
                    <a:gd name="T30" fmla="*/ 156 w 228"/>
                    <a:gd name="T31" fmla="*/ 72 h 492"/>
                    <a:gd name="T32" fmla="*/ 138 w 228"/>
                    <a:gd name="T33" fmla="*/ 58 h 492"/>
                    <a:gd name="T34" fmla="*/ 130 w 228"/>
                    <a:gd name="T35" fmla="*/ 50 h 492"/>
                    <a:gd name="T36" fmla="*/ 120 w 228"/>
                    <a:gd name="T37" fmla="*/ 44 h 492"/>
                    <a:gd name="T38" fmla="*/ 100 w 228"/>
                    <a:gd name="T39" fmla="*/ 32 h 492"/>
                    <a:gd name="T40" fmla="*/ 54 w 228"/>
                    <a:gd name="T41" fmla="*/ 12 h 492"/>
                    <a:gd name="T42" fmla="*/ 0 w 228"/>
                    <a:gd name="T43" fmla="*/ 0 h 49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28" h="492">
                      <a:moveTo>
                        <a:pt x="0" y="492"/>
                      </a:moveTo>
                      <a:lnTo>
                        <a:pt x="54" y="476"/>
                      </a:lnTo>
                      <a:lnTo>
                        <a:pt x="100" y="454"/>
                      </a:lnTo>
                      <a:lnTo>
                        <a:pt x="120" y="440"/>
                      </a:lnTo>
                      <a:lnTo>
                        <a:pt x="138" y="426"/>
                      </a:lnTo>
                      <a:lnTo>
                        <a:pt x="172" y="394"/>
                      </a:lnTo>
                      <a:lnTo>
                        <a:pt x="196" y="358"/>
                      </a:lnTo>
                      <a:lnTo>
                        <a:pt x="206" y="338"/>
                      </a:lnTo>
                      <a:lnTo>
                        <a:pt x="214" y="320"/>
                      </a:lnTo>
                      <a:lnTo>
                        <a:pt x="224" y="280"/>
                      </a:lnTo>
                      <a:lnTo>
                        <a:pt x="228" y="238"/>
                      </a:lnTo>
                      <a:lnTo>
                        <a:pt x="224" y="198"/>
                      </a:lnTo>
                      <a:lnTo>
                        <a:pt x="214" y="158"/>
                      </a:lnTo>
                      <a:lnTo>
                        <a:pt x="196" y="122"/>
                      </a:lnTo>
                      <a:lnTo>
                        <a:pt x="172" y="88"/>
                      </a:lnTo>
                      <a:lnTo>
                        <a:pt x="156" y="72"/>
                      </a:lnTo>
                      <a:lnTo>
                        <a:pt x="138" y="58"/>
                      </a:lnTo>
                      <a:lnTo>
                        <a:pt x="130" y="50"/>
                      </a:lnTo>
                      <a:lnTo>
                        <a:pt x="120" y="44"/>
                      </a:lnTo>
                      <a:lnTo>
                        <a:pt x="100" y="32"/>
                      </a:lnTo>
                      <a:lnTo>
                        <a:pt x="54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mpd="sng">
                  <a:solidFill>
                    <a:srgbClr val="FF33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3362" name="Group 98"/>
              <p:cNvGrpSpPr>
                <a:grpSpLocks/>
              </p:cNvGrpSpPr>
              <p:nvPr/>
            </p:nvGrpSpPr>
            <p:grpSpPr bwMode="auto">
              <a:xfrm rot="16200000" flipV="1">
                <a:off x="4251" y="1899"/>
                <a:ext cx="240" cy="206"/>
                <a:chOff x="2245" y="1306"/>
                <a:chExt cx="532" cy="494"/>
              </a:xfrm>
            </p:grpSpPr>
            <p:sp>
              <p:nvSpPr>
                <p:cNvPr id="13379" name="Freeform 99"/>
                <p:cNvSpPr>
                  <a:spLocks/>
                </p:cNvSpPr>
                <p:nvPr/>
              </p:nvSpPr>
              <p:spPr bwMode="auto">
                <a:xfrm>
                  <a:off x="2245" y="1306"/>
                  <a:ext cx="304" cy="494"/>
                </a:xfrm>
                <a:custGeom>
                  <a:avLst/>
                  <a:gdLst>
                    <a:gd name="T0" fmla="*/ 304 w 304"/>
                    <a:gd name="T1" fmla="*/ 0 h 494"/>
                    <a:gd name="T2" fmla="*/ 0 w 304"/>
                    <a:gd name="T3" fmla="*/ 0 h 494"/>
                    <a:gd name="T4" fmla="*/ 0 w 304"/>
                    <a:gd name="T5" fmla="*/ 494 h 494"/>
                    <a:gd name="T6" fmla="*/ 304 w 304"/>
                    <a:gd name="T7" fmla="*/ 492 h 49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04" h="494">
                      <a:moveTo>
                        <a:pt x="304" y="0"/>
                      </a:moveTo>
                      <a:lnTo>
                        <a:pt x="0" y="0"/>
                      </a:lnTo>
                      <a:lnTo>
                        <a:pt x="0" y="494"/>
                      </a:lnTo>
                      <a:lnTo>
                        <a:pt x="304" y="492"/>
                      </a:lnTo>
                    </a:path>
                  </a:pathLst>
                </a:custGeom>
                <a:noFill/>
                <a:ln w="28575" cmpd="sng">
                  <a:solidFill>
                    <a:srgbClr val="FF33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3380" name="Freeform 100"/>
                <p:cNvSpPr>
                  <a:spLocks/>
                </p:cNvSpPr>
                <p:nvPr/>
              </p:nvSpPr>
              <p:spPr bwMode="auto">
                <a:xfrm>
                  <a:off x="2549" y="1306"/>
                  <a:ext cx="228" cy="492"/>
                </a:xfrm>
                <a:custGeom>
                  <a:avLst/>
                  <a:gdLst>
                    <a:gd name="T0" fmla="*/ 0 w 228"/>
                    <a:gd name="T1" fmla="*/ 492 h 492"/>
                    <a:gd name="T2" fmla="*/ 54 w 228"/>
                    <a:gd name="T3" fmla="*/ 476 h 492"/>
                    <a:gd name="T4" fmla="*/ 100 w 228"/>
                    <a:gd name="T5" fmla="*/ 454 h 492"/>
                    <a:gd name="T6" fmla="*/ 120 w 228"/>
                    <a:gd name="T7" fmla="*/ 440 h 492"/>
                    <a:gd name="T8" fmla="*/ 138 w 228"/>
                    <a:gd name="T9" fmla="*/ 426 h 492"/>
                    <a:gd name="T10" fmla="*/ 172 w 228"/>
                    <a:gd name="T11" fmla="*/ 394 h 492"/>
                    <a:gd name="T12" fmla="*/ 196 w 228"/>
                    <a:gd name="T13" fmla="*/ 358 h 492"/>
                    <a:gd name="T14" fmla="*/ 206 w 228"/>
                    <a:gd name="T15" fmla="*/ 338 h 492"/>
                    <a:gd name="T16" fmla="*/ 214 w 228"/>
                    <a:gd name="T17" fmla="*/ 320 h 492"/>
                    <a:gd name="T18" fmla="*/ 224 w 228"/>
                    <a:gd name="T19" fmla="*/ 280 h 492"/>
                    <a:gd name="T20" fmla="*/ 228 w 228"/>
                    <a:gd name="T21" fmla="*/ 238 h 492"/>
                    <a:gd name="T22" fmla="*/ 224 w 228"/>
                    <a:gd name="T23" fmla="*/ 198 h 492"/>
                    <a:gd name="T24" fmla="*/ 214 w 228"/>
                    <a:gd name="T25" fmla="*/ 158 h 492"/>
                    <a:gd name="T26" fmla="*/ 196 w 228"/>
                    <a:gd name="T27" fmla="*/ 122 h 492"/>
                    <a:gd name="T28" fmla="*/ 172 w 228"/>
                    <a:gd name="T29" fmla="*/ 88 h 492"/>
                    <a:gd name="T30" fmla="*/ 156 w 228"/>
                    <a:gd name="T31" fmla="*/ 72 h 492"/>
                    <a:gd name="T32" fmla="*/ 138 w 228"/>
                    <a:gd name="T33" fmla="*/ 58 h 492"/>
                    <a:gd name="T34" fmla="*/ 130 w 228"/>
                    <a:gd name="T35" fmla="*/ 50 h 492"/>
                    <a:gd name="T36" fmla="*/ 120 w 228"/>
                    <a:gd name="T37" fmla="*/ 44 h 492"/>
                    <a:gd name="T38" fmla="*/ 100 w 228"/>
                    <a:gd name="T39" fmla="*/ 32 h 492"/>
                    <a:gd name="T40" fmla="*/ 54 w 228"/>
                    <a:gd name="T41" fmla="*/ 12 h 492"/>
                    <a:gd name="T42" fmla="*/ 0 w 228"/>
                    <a:gd name="T43" fmla="*/ 0 h 49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28" h="492">
                      <a:moveTo>
                        <a:pt x="0" y="492"/>
                      </a:moveTo>
                      <a:lnTo>
                        <a:pt x="54" y="476"/>
                      </a:lnTo>
                      <a:lnTo>
                        <a:pt x="100" y="454"/>
                      </a:lnTo>
                      <a:lnTo>
                        <a:pt x="120" y="440"/>
                      </a:lnTo>
                      <a:lnTo>
                        <a:pt x="138" y="426"/>
                      </a:lnTo>
                      <a:lnTo>
                        <a:pt x="172" y="394"/>
                      </a:lnTo>
                      <a:lnTo>
                        <a:pt x="196" y="358"/>
                      </a:lnTo>
                      <a:lnTo>
                        <a:pt x="206" y="338"/>
                      </a:lnTo>
                      <a:lnTo>
                        <a:pt x="214" y="320"/>
                      </a:lnTo>
                      <a:lnTo>
                        <a:pt x="224" y="280"/>
                      </a:lnTo>
                      <a:lnTo>
                        <a:pt x="228" y="238"/>
                      </a:lnTo>
                      <a:lnTo>
                        <a:pt x="224" y="198"/>
                      </a:lnTo>
                      <a:lnTo>
                        <a:pt x="214" y="158"/>
                      </a:lnTo>
                      <a:lnTo>
                        <a:pt x="196" y="122"/>
                      </a:lnTo>
                      <a:lnTo>
                        <a:pt x="172" y="88"/>
                      </a:lnTo>
                      <a:lnTo>
                        <a:pt x="156" y="72"/>
                      </a:lnTo>
                      <a:lnTo>
                        <a:pt x="138" y="58"/>
                      </a:lnTo>
                      <a:lnTo>
                        <a:pt x="130" y="50"/>
                      </a:lnTo>
                      <a:lnTo>
                        <a:pt x="120" y="44"/>
                      </a:lnTo>
                      <a:lnTo>
                        <a:pt x="100" y="32"/>
                      </a:lnTo>
                      <a:lnTo>
                        <a:pt x="54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mpd="sng">
                  <a:solidFill>
                    <a:srgbClr val="FF33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3363" name="Group 101"/>
              <p:cNvGrpSpPr>
                <a:grpSpLocks/>
              </p:cNvGrpSpPr>
              <p:nvPr/>
            </p:nvGrpSpPr>
            <p:grpSpPr bwMode="auto">
              <a:xfrm rot="16200000" flipV="1">
                <a:off x="4491" y="1899"/>
                <a:ext cx="240" cy="206"/>
                <a:chOff x="2245" y="1306"/>
                <a:chExt cx="532" cy="494"/>
              </a:xfrm>
            </p:grpSpPr>
            <p:sp>
              <p:nvSpPr>
                <p:cNvPr id="13377" name="Freeform 102"/>
                <p:cNvSpPr>
                  <a:spLocks/>
                </p:cNvSpPr>
                <p:nvPr/>
              </p:nvSpPr>
              <p:spPr bwMode="auto">
                <a:xfrm>
                  <a:off x="2245" y="1306"/>
                  <a:ext cx="304" cy="494"/>
                </a:xfrm>
                <a:custGeom>
                  <a:avLst/>
                  <a:gdLst>
                    <a:gd name="T0" fmla="*/ 304 w 304"/>
                    <a:gd name="T1" fmla="*/ 0 h 494"/>
                    <a:gd name="T2" fmla="*/ 0 w 304"/>
                    <a:gd name="T3" fmla="*/ 0 h 494"/>
                    <a:gd name="T4" fmla="*/ 0 w 304"/>
                    <a:gd name="T5" fmla="*/ 494 h 494"/>
                    <a:gd name="T6" fmla="*/ 304 w 304"/>
                    <a:gd name="T7" fmla="*/ 492 h 49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04" h="494">
                      <a:moveTo>
                        <a:pt x="304" y="0"/>
                      </a:moveTo>
                      <a:lnTo>
                        <a:pt x="0" y="0"/>
                      </a:lnTo>
                      <a:lnTo>
                        <a:pt x="0" y="494"/>
                      </a:lnTo>
                      <a:lnTo>
                        <a:pt x="304" y="492"/>
                      </a:lnTo>
                    </a:path>
                  </a:pathLst>
                </a:custGeom>
                <a:noFill/>
                <a:ln w="28575" cmpd="sng">
                  <a:solidFill>
                    <a:srgbClr val="FF33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3378" name="Freeform 103"/>
                <p:cNvSpPr>
                  <a:spLocks/>
                </p:cNvSpPr>
                <p:nvPr/>
              </p:nvSpPr>
              <p:spPr bwMode="auto">
                <a:xfrm>
                  <a:off x="2549" y="1306"/>
                  <a:ext cx="228" cy="492"/>
                </a:xfrm>
                <a:custGeom>
                  <a:avLst/>
                  <a:gdLst>
                    <a:gd name="T0" fmla="*/ 0 w 228"/>
                    <a:gd name="T1" fmla="*/ 492 h 492"/>
                    <a:gd name="T2" fmla="*/ 54 w 228"/>
                    <a:gd name="T3" fmla="*/ 476 h 492"/>
                    <a:gd name="T4" fmla="*/ 100 w 228"/>
                    <a:gd name="T5" fmla="*/ 454 h 492"/>
                    <a:gd name="T6" fmla="*/ 120 w 228"/>
                    <a:gd name="T7" fmla="*/ 440 h 492"/>
                    <a:gd name="T8" fmla="*/ 138 w 228"/>
                    <a:gd name="T9" fmla="*/ 426 h 492"/>
                    <a:gd name="T10" fmla="*/ 172 w 228"/>
                    <a:gd name="T11" fmla="*/ 394 h 492"/>
                    <a:gd name="T12" fmla="*/ 196 w 228"/>
                    <a:gd name="T13" fmla="*/ 358 h 492"/>
                    <a:gd name="T14" fmla="*/ 206 w 228"/>
                    <a:gd name="T15" fmla="*/ 338 h 492"/>
                    <a:gd name="T16" fmla="*/ 214 w 228"/>
                    <a:gd name="T17" fmla="*/ 320 h 492"/>
                    <a:gd name="T18" fmla="*/ 224 w 228"/>
                    <a:gd name="T19" fmla="*/ 280 h 492"/>
                    <a:gd name="T20" fmla="*/ 228 w 228"/>
                    <a:gd name="T21" fmla="*/ 238 h 492"/>
                    <a:gd name="T22" fmla="*/ 224 w 228"/>
                    <a:gd name="T23" fmla="*/ 198 h 492"/>
                    <a:gd name="T24" fmla="*/ 214 w 228"/>
                    <a:gd name="T25" fmla="*/ 158 h 492"/>
                    <a:gd name="T26" fmla="*/ 196 w 228"/>
                    <a:gd name="T27" fmla="*/ 122 h 492"/>
                    <a:gd name="T28" fmla="*/ 172 w 228"/>
                    <a:gd name="T29" fmla="*/ 88 h 492"/>
                    <a:gd name="T30" fmla="*/ 156 w 228"/>
                    <a:gd name="T31" fmla="*/ 72 h 492"/>
                    <a:gd name="T32" fmla="*/ 138 w 228"/>
                    <a:gd name="T33" fmla="*/ 58 h 492"/>
                    <a:gd name="T34" fmla="*/ 130 w 228"/>
                    <a:gd name="T35" fmla="*/ 50 h 492"/>
                    <a:gd name="T36" fmla="*/ 120 w 228"/>
                    <a:gd name="T37" fmla="*/ 44 h 492"/>
                    <a:gd name="T38" fmla="*/ 100 w 228"/>
                    <a:gd name="T39" fmla="*/ 32 h 492"/>
                    <a:gd name="T40" fmla="*/ 54 w 228"/>
                    <a:gd name="T41" fmla="*/ 12 h 492"/>
                    <a:gd name="T42" fmla="*/ 0 w 228"/>
                    <a:gd name="T43" fmla="*/ 0 h 49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28" h="492">
                      <a:moveTo>
                        <a:pt x="0" y="492"/>
                      </a:moveTo>
                      <a:lnTo>
                        <a:pt x="54" y="476"/>
                      </a:lnTo>
                      <a:lnTo>
                        <a:pt x="100" y="454"/>
                      </a:lnTo>
                      <a:lnTo>
                        <a:pt x="120" y="440"/>
                      </a:lnTo>
                      <a:lnTo>
                        <a:pt x="138" y="426"/>
                      </a:lnTo>
                      <a:lnTo>
                        <a:pt x="172" y="394"/>
                      </a:lnTo>
                      <a:lnTo>
                        <a:pt x="196" y="358"/>
                      </a:lnTo>
                      <a:lnTo>
                        <a:pt x="206" y="338"/>
                      </a:lnTo>
                      <a:lnTo>
                        <a:pt x="214" y="320"/>
                      </a:lnTo>
                      <a:lnTo>
                        <a:pt x="224" y="280"/>
                      </a:lnTo>
                      <a:lnTo>
                        <a:pt x="228" y="238"/>
                      </a:lnTo>
                      <a:lnTo>
                        <a:pt x="224" y="198"/>
                      </a:lnTo>
                      <a:lnTo>
                        <a:pt x="214" y="158"/>
                      </a:lnTo>
                      <a:lnTo>
                        <a:pt x="196" y="122"/>
                      </a:lnTo>
                      <a:lnTo>
                        <a:pt x="172" y="88"/>
                      </a:lnTo>
                      <a:lnTo>
                        <a:pt x="156" y="72"/>
                      </a:lnTo>
                      <a:lnTo>
                        <a:pt x="138" y="58"/>
                      </a:lnTo>
                      <a:lnTo>
                        <a:pt x="130" y="50"/>
                      </a:lnTo>
                      <a:lnTo>
                        <a:pt x="120" y="44"/>
                      </a:lnTo>
                      <a:lnTo>
                        <a:pt x="100" y="32"/>
                      </a:lnTo>
                      <a:lnTo>
                        <a:pt x="54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mpd="sng">
                  <a:solidFill>
                    <a:srgbClr val="FF33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3364" name="Group 104"/>
              <p:cNvGrpSpPr>
                <a:grpSpLocks/>
              </p:cNvGrpSpPr>
              <p:nvPr/>
            </p:nvGrpSpPr>
            <p:grpSpPr bwMode="auto">
              <a:xfrm rot="16200000" flipV="1">
                <a:off x="4731" y="1899"/>
                <a:ext cx="240" cy="206"/>
                <a:chOff x="2245" y="1306"/>
                <a:chExt cx="532" cy="494"/>
              </a:xfrm>
            </p:grpSpPr>
            <p:sp>
              <p:nvSpPr>
                <p:cNvPr id="13375" name="Freeform 105"/>
                <p:cNvSpPr>
                  <a:spLocks/>
                </p:cNvSpPr>
                <p:nvPr/>
              </p:nvSpPr>
              <p:spPr bwMode="auto">
                <a:xfrm>
                  <a:off x="2245" y="1306"/>
                  <a:ext cx="304" cy="494"/>
                </a:xfrm>
                <a:custGeom>
                  <a:avLst/>
                  <a:gdLst>
                    <a:gd name="T0" fmla="*/ 304 w 304"/>
                    <a:gd name="T1" fmla="*/ 0 h 494"/>
                    <a:gd name="T2" fmla="*/ 0 w 304"/>
                    <a:gd name="T3" fmla="*/ 0 h 494"/>
                    <a:gd name="T4" fmla="*/ 0 w 304"/>
                    <a:gd name="T5" fmla="*/ 494 h 494"/>
                    <a:gd name="T6" fmla="*/ 304 w 304"/>
                    <a:gd name="T7" fmla="*/ 492 h 49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04" h="494">
                      <a:moveTo>
                        <a:pt x="304" y="0"/>
                      </a:moveTo>
                      <a:lnTo>
                        <a:pt x="0" y="0"/>
                      </a:lnTo>
                      <a:lnTo>
                        <a:pt x="0" y="494"/>
                      </a:lnTo>
                      <a:lnTo>
                        <a:pt x="304" y="492"/>
                      </a:lnTo>
                    </a:path>
                  </a:pathLst>
                </a:custGeom>
                <a:noFill/>
                <a:ln w="28575" cmpd="sng">
                  <a:solidFill>
                    <a:srgbClr val="FF33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3376" name="Freeform 106"/>
                <p:cNvSpPr>
                  <a:spLocks/>
                </p:cNvSpPr>
                <p:nvPr/>
              </p:nvSpPr>
              <p:spPr bwMode="auto">
                <a:xfrm>
                  <a:off x="2549" y="1306"/>
                  <a:ext cx="228" cy="492"/>
                </a:xfrm>
                <a:custGeom>
                  <a:avLst/>
                  <a:gdLst>
                    <a:gd name="T0" fmla="*/ 0 w 228"/>
                    <a:gd name="T1" fmla="*/ 492 h 492"/>
                    <a:gd name="T2" fmla="*/ 54 w 228"/>
                    <a:gd name="T3" fmla="*/ 476 h 492"/>
                    <a:gd name="T4" fmla="*/ 100 w 228"/>
                    <a:gd name="T5" fmla="*/ 454 h 492"/>
                    <a:gd name="T6" fmla="*/ 120 w 228"/>
                    <a:gd name="T7" fmla="*/ 440 h 492"/>
                    <a:gd name="T8" fmla="*/ 138 w 228"/>
                    <a:gd name="T9" fmla="*/ 426 h 492"/>
                    <a:gd name="T10" fmla="*/ 172 w 228"/>
                    <a:gd name="T11" fmla="*/ 394 h 492"/>
                    <a:gd name="T12" fmla="*/ 196 w 228"/>
                    <a:gd name="T13" fmla="*/ 358 h 492"/>
                    <a:gd name="T14" fmla="*/ 206 w 228"/>
                    <a:gd name="T15" fmla="*/ 338 h 492"/>
                    <a:gd name="T16" fmla="*/ 214 w 228"/>
                    <a:gd name="T17" fmla="*/ 320 h 492"/>
                    <a:gd name="T18" fmla="*/ 224 w 228"/>
                    <a:gd name="T19" fmla="*/ 280 h 492"/>
                    <a:gd name="T20" fmla="*/ 228 w 228"/>
                    <a:gd name="T21" fmla="*/ 238 h 492"/>
                    <a:gd name="T22" fmla="*/ 224 w 228"/>
                    <a:gd name="T23" fmla="*/ 198 h 492"/>
                    <a:gd name="T24" fmla="*/ 214 w 228"/>
                    <a:gd name="T25" fmla="*/ 158 h 492"/>
                    <a:gd name="T26" fmla="*/ 196 w 228"/>
                    <a:gd name="T27" fmla="*/ 122 h 492"/>
                    <a:gd name="T28" fmla="*/ 172 w 228"/>
                    <a:gd name="T29" fmla="*/ 88 h 492"/>
                    <a:gd name="T30" fmla="*/ 156 w 228"/>
                    <a:gd name="T31" fmla="*/ 72 h 492"/>
                    <a:gd name="T32" fmla="*/ 138 w 228"/>
                    <a:gd name="T33" fmla="*/ 58 h 492"/>
                    <a:gd name="T34" fmla="*/ 130 w 228"/>
                    <a:gd name="T35" fmla="*/ 50 h 492"/>
                    <a:gd name="T36" fmla="*/ 120 w 228"/>
                    <a:gd name="T37" fmla="*/ 44 h 492"/>
                    <a:gd name="T38" fmla="*/ 100 w 228"/>
                    <a:gd name="T39" fmla="*/ 32 h 492"/>
                    <a:gd name="T40" fmla="*/ 54 w 228"/>
                    <a:gd name="T41" fmla="*/ 12 h 492"/>
                    <a:gd name="T42" fmla="*/ 0 w 228"/>
                    <a:gd name="T43" fmla="*/ 0 h 49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28" h="492">
                      <a:moveTo>
                        <a:pt x="0" y="492"/>
                      </a:moveTo>
                      <a:lnTo>
                        <a:pt x="54" y="476"/>
                      </a:lnTo>
                      <a:lnTo>
                        <a:pt x="100" y="454"/>
                      </a:lnTo>
                      <a:lnTo>
                        <a:pt x="120" y="440"/>
                      </a:lnTo>
                      <a:lnTo>
                        <a:pt x="138" y="426"/>
                      </a:lnTo>
                      <a:lnTo>
                        <a:pt x="172" y="394"/>
                      </a:lnTo>
                      <a:lnTo>
                        <a:pt x="196" y="358"/>
                      </a:lnTo>
                      <a:lnTo>
                        <a:pt x="206" y="338"/>
                      </a:lnTo>
                      <a:lnTo>
                        <a:pt x="214" y="320"/>
                      </a:lnTo>
                      <a:lnTo>
                        <a:pt x="224" y="280"/>
                      </a:lnTo>
                      <a:lnTo>
                        <a:pt x="228" y="238"/>
                      </a:lnTo>
                      <a:lnTo>
                        <a:pt x="224" y="198"/>
                      </a:lnTo>
                      <a:lnTo>
                        <a:pt x="214" y="158"/>
                      </a:lnTo>
                      <a:lnTo>
                        <a:pt x="196" y="122"/>
                      </a:lnTo>
                      <a:lnTo>
                        <a:pt x="172" y="88"/>
                      </a:lnTo>
                      <a:lnTo>
                        <a:pt x="156" y="72"/>
                      </a:lnTo>
                      <a:lnTo>
                        <a:pt x="138" y="58"/>
                      </a:lnTo>
                      <a:lnTo>
                        <a:pt x="130" y="50"/>
                      </a:lnTo>
                      <a:lnTo>
                        <a:pt x="120" y="44"/>
                      </a:lnTo>
                      <a:lnTo>
                        <a:pt x="100" y="32"/>
                      </a:lnTo>
                      <a:lnTo>
                        <a:pt x="54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 cmpd="sng">
                  <a:solidFill>
                    <a:srgbClr val="FF33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3365" name="Line 108"/>
              <p:cNvSpPr>
                <a:spLocks noChangeShapeType="1"/>
              </p:cNvSpPr>
              <p:nvPr/>
            </p:nvSpPr>
            <p:spPr bwMode="auto">
              <a:xfrm flipV="1">
                <a:off x="4892" y="2122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66" name="Line 109"/>
              <p:cNvSpPr>
                <a:spLocks noChangeShapeType="1"/>
              </p:cNvSpPr>
              <p:nvPr/>
            </p:nvSpPr>
            <p:spPr bwMode="auto">
              <a:xfrm flipV="1">
                <a:off x="4652" y="2122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67" name="Line 110"/>
              <p:cNvSpPr>
                <a:spLocks noChangeShapeType="1"/>
              </p:cNvSpPr>
              <p:nvPr/>
            </p:nvSpPr>
            <p:spPr bwMode="auto">
              <a:xfrm flipV="1">
                <a:off x="4412" y="2122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68" name="Line 111"/>
              <p:cNvSpPr>
                <a:spLocks noChangeShapeType="1"/>
              </p:cNvSpPr>
              <p:nvPr/>
            </p:nvSpPr>
            <p:spPr bwMode="auto">
              <a:xfrm flipV="1">
                <a:off x="4172" y="2122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69" name="Line 112"/>
              <p:cNvSpPr>
                <a:spLocks noChangeShapeType="1"/>
              </p:cNvSpPr>
              <p:nvPr/>
            </p:nvSpPr>
            <p:spPr bwMode="auto">
              <a:xfrm flipV="1">
                <a:off x="4796" y="2122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70" name="Line 113"/>
              <p:cNvSpPr>
                <a:spLocks noChangeShapeType="1"/>
              </p:cNvSpPr>
              <p:nvPr/>
            </p:nvSpPr>
            <p:spPr bwMode="auto">
              <a:xfrm flipV="1">
                <a:off x="4556" y="2122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71" name="Line 114"/>
              <p:cNvSpPr>
                <a:spLocks noChangeShapeType="1"/>
              </p:cNvSpPr>
              <p:nvPr/>
            </p:nvSpPr>
            <p:spPr bwMode="auto">
              <a:xfrm flipV="1">
                <a:off x="4316" y="2122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72" name="Line 115"/>
              <p:cNvSpPr>
                <a:spLocks noChangeShapeType="1"/>
              </p:cNvSpPr>
              <p:nvPr/>
            </p:nvSpPr>
            <p:spPr bwMode="auto">
              <a:xfrm flipV="1">
                <a:off x="4076" y="2122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73" name="Oval 116"/>
              <p:cNvSpPr>
                <a:spLocks noChangeAspect="1" noChangeArrowheads="1"/>
              </p:cNvSpPr>
              <p:nvPr/>
            </p:nvSpPr>
            <p:spPr bwMode="auto">
              <a:xfrm>
                <a:off x="4279" y="2225"/>
                <a:ext cx="73" cy="7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13374" name="Oval 117"/>
              <p:cNvSpPr>
                <a:spLocks noChangeAspect="1" noChangeArrowheads="1"/>
              </p:cNvSpPr>
              <p:nvPr/>
            </p:nvSpPr>
            <p:spPr bwMode="auto">
              <a:xfrm>
                <a:off x="4519" y="2225"/>
                <a:ext cx="73" cy="7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13323" name="Oval 177"/>
            <p:cNvSpPr>
              <a:spLocks noChangeAspect="1" noChangeArrowheads="1"/>
            </p:cNvSpPr>
            <p:nvPr/>
          </p:nvSpPr>
          <p:spPr bwMode="auto">
            <a:xfrm>
              <a:off x="4032" y="2223"/>
              <a:ext cx="73" cy="7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91318" name="Group 182"/>
          <p:cNvGrpSpPr>
            <a:grpSpLocks/>
          </p:cNvGrpSpPr>
          <p:nvPr/>
        </p:nvGrpSpPr>
        <p:grpSpPr bwMode="auto">
          <a:xfrm>
            <a:off x="2203451" y="3489326"/>
            <a:ext cx="1038225" cy="396875"/>
            <a:chOff x="428" y="2198"/>
            <a:chExt cx="654" cy="250"/>
          </a:xfrm>
        </p:grpSpPr>
        <p:sp>
          <p:nvSpPr>
            <p:cNvPr id="13320" name="Line 183"/>
            <p:cNvSpPr>
              <a:spLocks noChangeShapeType="1"/>
            </p:cNvSpPr>
            <p:nvPr/>
          </p:nvSpPr>
          <p:spPr bwMode="auto">
            <a:xfrm>
              <a:off x="746" y="2352"/>
              <a:ext cx="33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21" name="Text Box 184"/>
            <p:cNvSpPr txBox="1">
              <a:spLocks noChangeArrowheads="1"/>
            </p:cNvSpPr>
            <p:nvPr/>
          </p:nvSpPr>
          <p:spPr bwMode="auto">
            <a:xfrm>
              <a:off x="428" y="2198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>
                  <a:solidFill>
                    <a:srgbClr val="FF3300"/>
                  </a:solidFill>
                </a:rPr>
                <a:t>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814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1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U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1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1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91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4654" y="168721"/>
            <a:ext cx="11105075" cy="708763"/>
          </a:xfrm>
        </p:spPr>
        <p:txBody>
          <a:bodyPr>
            <a:normAutofit fontScale="90000"/>
          </a:bodyPr>
          <a:lstStyle/>
          <a:p>
            <a:r>
              <a:rPr lang="it-IT" sz="4000" dirty="0"/>
              <a:t>CALENDARIO DEI GIORNI FERIALI (prova di febbraio 2018)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5917" y="99098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/>
              <a:t>Utilizzando due contatori per 7 uguali si progetti un sistema S con un ingresso N sincrono, un’uscita periodica </a:t>
            </a:r>
            <a:r>
              <a:rPr lang="it-IT" sz="2400" b="1" dirty="0">
                <a:solidFill>
                  <a:srgbClr val="FF0000"/>
                </a:solidFill>
              </a:rPr>
              <a:t>z</a:t>
            </a:r>
            <a:r>
              <a:rPr lang="it-IT" sz="2400" dirty="0"/>
              <a:t> e 3 led, uno rosso, uno giallo e uno verde, che funzioni come segue: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/>
              <a:t>All’ingresso N si connette un segnale che si attiva a mezzanotte di ogni giorno e dura esattamente un periodo di clock cioè (un evento al giorno)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/>
              <a:t>Il led verde resta acceso solo nei giorni feriali (lunedì-venerdì), il led giallo resta acceso solo il sabato e il led rosso solo la domenica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/>
              <a:t>Sull’uscita </a:t>
            </a:r>
            <a:r>
              <a:rPr lang="it-IT" sz="2400" b="1" dirty="0">
                <a:solidFill>
                  <a:srgbClr val="FF0000"/>
                </a:solidFill>
              </a:rPr>
              <a:t>z</a:t>
            </a:r>
            <a:r>
              <a:rPr lang="it-IT" sz="2400" dirty="0"/>
              <a:t> si deve avere una forma d’onda periodica di periodo 7 </a:t>
            </a:r>
            <a:r>
              <a:rPr lang="it-IT" sz="2400" dirty="0" err="1"/>
              <a:t>μs</a:t>
            </a:r>
            <a:r>
              <a:rPr lang="it-IT" sz="2400" dirty="0"/>
              <a:t>, che cambia come segue: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000" dirty="0"/>
              <a:t> giorni feriali: 1000000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000" dirty="0"/>
              <a:t> sabato: 1110000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sz="2000" dirty="0"/>
              <a:t>domenica: 1111100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6766559" y="4322800"/>
            <a:ext cx="2393344" cy="1427359"/>
            <a:chOff x="6766559" y="4412975"/>
            <a:chExt cx="2393344" cy="1502796"/>
          </a:xfrm>
        </p:grpSpPr>
        <p:sp>
          <p:nvSpPr>
            <p:cNvPr id="6" name="Triangolo isoscele 5"/>
            <p:cNvSpPr/>
            <p:nvPr/>
          </p:nvSpPr>
          <p:spPr>
            <a:xfrm rot="16200000" flipH="1">
              <a:off x="8905746" y="5288161"/>
              <a:ext cx="234912" cy="254442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8511969" y="4696045"/>
              <a:ext cx="647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/>
                <a:t>/RA</a:t>
              </a:r>
            </a:p>
          </p:txBody>
        </p:sp>
        <p:sp>
          <p:nvSpPr>
            <p:cNvPr id="8" name="Rettangolo 7"/>
            <p:cNvSpPr/>
            <p:nvPr/>
          </p:nvSpPr>
          <p:spPr>
            <a:xfrm>
              <a:off x="6766559" y="4412975"/>
              <a:ext cx="2393343" cy="150279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9159903" y="4183644"/>
            <a:ext cx="2169659" cy="679644"/>
            <a:chOff x="9159903" y="4183644"/>
            <a:chExt cx="2169659" cy="679644"/>
          </a:xfrm>
        </p:grpSpPr>
        <p:cxnSp>
          <p:nvCxnSpPr>
            <p:cNvPr id="11" name="Connettore 2 10"/>
            <p:cNvCxnSpPr/>
            <p:nvPr/>
          </p:nvCxnSpPr>
          <p:spPr>
            <a:xfrm flipH="1">
              <a:off x="9159903" y="4858981"/>
              <a:ext cx="1818512" cy="430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sellaDiTesto 11"/>
            <p:cNvSpPr txBox="1"/>
            <p:nvPr/>
          </p:nvSpPr>
          <p:spPr>
            <a:xfrm>
              <a:off x="9174757" y="4183644"/>
              <a:ext cx="21548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rgbClr val="FF0000"/>
                  </a:solidFill>
                </a:rPr>
                <a:t>Ingresso di reset asincrono (inizializzazione), indipendente dal CLOCK e dall’automa</a:t>
              </a:r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9125904" y="4929966"/>
            <a:ext cx="2993003" cy="831489"/>
            <a:chOff x="9159901" y="5014378"/>
            <a:chExt cx="2768554" cy="831489"/>
          </a:xfrm>
        </p:grpSpPr>
        <p:cxnSp>
          <p:nvCxnSpPr>
            <p:cNvPr id="14" name="Connettore 2 13"/>
            <p:cNvCxnSpPr/>
            <p:nvPr/>
          </p:nvCxnSpPr>
          <p:spPr>
            <a:xfrm flipH="1" flipV="1">
              <a:off x="9159901" y="5382269"/>
              <a:ext cx="1916266" cy="306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sellaDiTesto 14"/>
            <p:cNvSpPr txBox="1"/>
            <p:nvPr/>
          </p:nvSpPr>
          <p:spPr>
            <a:xfrm>
              <a:off x="10077496" y="5384202"/>
              <a:ext cx="9986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/>
                <a:t>CLOCK</a:t>
              </a:r>
            </a:p>
          </p:txBody>
        </p:sp>
        <p:sp>
          <p:nvSpPr>
            <p:cNvPr id="16" name="Ovale 15"/>
            <p:cNvSpPr/>
            <p:nvPr/>
          </p:nvSpPr>
          <p:spPr>
            <a:xfrm>
              <a:off x="11069714" y="5014378"/>
              <a:ext cx="858741" cy="7357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dirty="0"/>
                <a:t>OSC</a:t>
              </a:r>
            </a:p>
            <a:p>
              <a:pPr algn="ctr"/>
              <a:r>
                <a:rPr lang="it-IT" dirty="0"/>
                <a:t>1 MHz</a:t>
              </a:r>
            </a:p>
          </p:txBody>
        </p:sp>
      </p:grpSp>
      <p:cxnSp>
        <p:nvCxnSpPr>
          <p:cNvPr id="17" name="Connettore 2 16"/>
          <p:cNvCxnSpPr/>
          <p:nvPr/>
        </p:nvCxnSpPr>
        <p:spPr>
          <a:xfrm flipV="1">
            <a:off x="5197484" y="4964985"/>
            <a:ext cx="1569074" cy="121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 flipH="1">
            <a:off x="242114" y="5651678"/>
            <a:ext cx="357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Si ipotizza di associare lo stato 0 del contatore dei giorni della settimana alla domenica</a:t>
            </a:r>
          </a:p>
        </p:txBody>
      </p:sp>
      <p:sp>
        <p:nvSpPr>
          <p:cNvPr id="24" name="CasellaDiTesto 23"/>
          <p:cNvSpPr txBox="1"/>
          <p:nvPr/>
        </p:nvSpPr>
        <p:spPr>
          <a:xfrm flipH="1">
            <a:off x="6258527" y="6440801"/>
            <a:ext cx="854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</a:rPr>
              <a:t>3 led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7758775" y="4591661"/>
            <a:ext cx="391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S</a:t>
            </a:r>
          </a:p>
        </p:txBody>
      </p:sp>
      <p:grpSp>
        <p:nvGrpSpPr>
          <p:cNvPr id="26" name="Gruppo 25"/>
          <p:cNvGrpSpPr/>
          <p:nvPr/>
        </p:nvGrpSpPr>
        <p:grpSpPr>
          <a:xfrm>
            <a:off x="6865112" y="5207374"/>
            <a:ext cx="1975095" cy="538115"/>
            <a:chOff x="6021339" y="4245341"/>
            <a:chExt cx="2282853" cy="418229"/>
          </a:xfrm>
        </p:grpSpPr>
        <p:sp>
          <p:nvSpPr>
            <p:cNvPr id="27" name="CasellaDiTesto 26"/>
            <p:cNvSpPr txBox="1"/>
            <p:nvPr/>
          </p:nvSpPr>
          <p:spPr>
            <a:xfrm>
              <a:off x="7111804" y="4256918"/>
              <a:ext cx="1192388" cy="406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it-IT" sz="2800" b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it-IT" sz="2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it-IT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6021339" y="4254042"/>
              <a:ext cx="912341" cy="406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it-IT" sz="2800" b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it-IT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6652259" y="4245341"/>
              <a:ext cx="435774" cy="406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it-IT" sz="2800" b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it-IT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uppo 50"/>
          <p:cNvGrpSpPr/>
          <p:nvPr/>
        </p:nvGrpSpPr>
        <p:grpSpPr>
          <a:xfrm>
            <a:off x="6893005" y="5751310"/>
            <a:ext cx="308344" cy="1029779"/>
            <a:chOff x="6893005" y="5751310"/>
            <a:chExt cx="308344" cy="1029779"/>
          </a:xfrm>
        </p:grpSpPr>
        <p:cxnSp>
          <p:nvCxnSpPr>
            <p:cNvPr id="23" name="Connettore 2 22"/>
            <p:cNvCxnSpPr/>
            <p:nvPr/>
          </p:nvCxnSpPr>
          <p:spPr>
            <a:xfrm>
              <a:off x="7040442" y="5751310"/>
              <a:ext cx="2483" cy="7205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e 29"/>
            <p:cNvSpPr/>
            <p:nvPr/>
          </p:nvSpPr>
          <p:spPr>
            <a:xfrm>
              <a:off x="6893005" y="6471842"/>
              <a:ext cx="308344" cy="3092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2" name="Gruppo 51"/>
          <p:cNvGrpSpPr/>
          <p:nvPr/>
        </p:nvGrpSpPr>
        <p:grpSpPr>
          <a:xfrm>
            <a:off x="7319445" y="5740115"/>
            <a:ext cx="308344" cy="1029779"/>
            <a:chOff x="7319445" y="5740115"/>
            <a:chExt cx="308344" cy="1029779"/>
          </a:xfrm>
        </p:grpSpPr>
        <p:cxnSp>
          <p:nvCxnSpPr>
            <p:cNvPr id="22" name="Connettore 2 21"/>
            <p:cNvCxnSpPr/>
            <p:nvPr/>
          </p:nvCxnSpPr>
          <p:spPr>
            <a:xfrm>
              <a:off x="7473555" y="5740115"/>
              <a:ext cx="2483" cy="7205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e 30"/>
            <p:cNvSpPr/>
            <p:nvPr/>
          </p:nvSpPr>
          <p:spPr>
            <a:xfrm>
              <a:off x="7319445" y="6460647"/>
              <a:ext cx="308344" cy="30924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4" name="Gruppo 53"/>
          <p:cNvGrpSpPr/>
          <p:nvPr/>
        </p:nvGrpSpPr>
        <p:grpSpPr>
          <a:xfrm>
            <a:off x="7785059" y="5730593"/>
            <a:ext cx="324000" cy="1044531"/>
            <a:chOff x="7763685" y="5719014"/>
            <a:chExt cx="324000" cy="1044531"/>
          </a:xfrm>
        </p:grpSpPr>
        <p:cxnSp>
          <p:nvCxnSpPr>
            <p:cNvPr id="21" name="Connettore 2 20"/>
            <p:cNvCxnSpPr>
              <a:endCxn id="32" idx="0"/>
            </p:cNvCxnSpPr>
            <p:nvPr/>
          </p:nvCxnSpPr>
          <p:spPr>
            <a:xfrm>
              <a:off x="7917082" y="5719014"/>
              <a:ext cx="8603" cy="7205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e 31"/>
            <p:cNvSpPr/>
            <p:nvPr/>
          </p:nvSpPr>
          <p:spPr>
            <a:xfrm>
              <a:off x="7763685" y="6439545"/>
              <a:ext cx="324000" cy="324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0" name="Gruppo 49"/>
          <p:cNvGrpSpPr/>
          <p:nvPr/>
        </p:nvGrpSpPr>
        <p:grpSpPr>
          <a:xfrm>
            <a:off x="3548565" y="5719014"/>
            <a:ext cx="2533890" cy="923330"/>
            <a:chOff x="3548565" y="5719014"/>
            <a:chExt cx="2533890" cy="923330"/>
          </a:xfrm>
        </p:grpSpPr>
        <p:sp>
          <p:nvSpPr>
            <p:cNvPr id="39" name="CasellaDiTesto 38"/>
            <p:cNvSpPr txBox="1"/>
            <p:nvPr/>
          </p:nvSpPr>
          <p:spPr>
            <a:xfrm>
              <a:off x="4312513" y="5719014"/>
              <a:ext cx="1769942" cy="92333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/>
                <a:t>RA va attivato una  sola volta, di domenica</a:t>
              </a:r>
            </a:p>
          </p:txBody>
        </p:sp>
        <p:sp>
          <p:nvSpPr>
            <p:cNvPr id="44" name="Freccia a destra 43"/>
            <p:cNvSpPr/>
            <p:nvPr/>
          </p:nvSpPr>
          <p:spPr>
            <a:xfrm>
              <a:off x="3548565" y="5968183"/>
              <a:ext cx="656199" cy="3826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9" name="Gruppo 48"/>
          <p:cNvGrpSpPr/>
          <p:nvPr/>
        </p:nvGrpSpPr>
        <p:grpSpPr>
          <a:xfrm>
            <a:off x="8569275" y="5763877"/>
            <a:ext cx="3549631" cy="1003891"/>
            <a:chOff x="8569275" y="5763877"/>
            <a:chExt cx="3549631" cy="1003891"/>
          </a:xfrm>
        </p:grpSpPr>
        <p:cxnSp>
          <p:nvCxnSpPr>
            <p:cNvPr id="35" name="Connettore 4 34"/>
            <p:cNvCxnSpPr/>
            <p:nvPr/>
          </p:nvCxnSpPr>
          <p:spPr>
            <a:xfrm>
              <a:off x="8569275" y="5763877"/>
              <a:ext cx="1280210" cy="599979"/>
            </a:xfrm>
            <a:prstGeom prst="bentConnector3">
              <a:avLst>
                <a:gd name="adj1" fmla="val -5646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CasellaDiTesto 44"/>
            <p:cNvSpPr txBox="1"/>
            <p:nvPr/>
          </p:nvSpPr>
          <p:spPr>
            <a:xfrm flipH="1">
              <a:off x="9981047" y="5936771"/>
              <a:ext cx="21378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>
                  <a:solidFill>
                    <a:srgbClr val="FF0000"/>
                  </a:solidFill>
                </a:rPr>
                <a:t>Forma d’onda periodica  di periodo 7 </a:t>
              </a:r>
              <a:r>
                <a:rPr lang="el-GR" sz="1600" dirty="0">
                  <a:solidFill>
                    <a:srgbClr val="FF0000"/>
                  </a:solidFill>
                </a:rPr>
                <a:t>μ</a:t>
              </a:r>
              <a:r>
                <a:rPr lang="it-IT" sz="1600" dirty="0">
                  <a:solidFill>
                    <a:srgbClr val="FF0000"/>
                  </a:solidFill>
                </a:rPr>
                <a:t>s che  cambia nei week end</a:t>
              </a:r>
            </a:p>
          </p:txBody>
        </p:sp>
      </p:grpSp>
      <p:sp>
        <p:nvSpPr>
          <p:cNvPr id="55" name="CasellaDiTesto 54"/>
          <p:cNvSpPr txBox="1"/>
          <p:nvPr/>
        </p:nvSpPr>
        <p:spPr>
          <a:xfrm>
            <a:off x="6766560" y="4617334"/>
            <a:ext cx="449162" cy="662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N</a:t>
            </a:r>
          </a:p>
        </p:txBody>
      </p:sp>
      <p:sp>
        <p:nvSpPr>
          <p:cNvPr id="56" name="CasellaDiTesto 55"/>
          <p:cNvSpPr txBox="1"/>
          <p:nvPr/>
        </p:nvSpPr>
        <p:spPr>
          <a:xfrm flipH="1">
            <a:off x="5257475" y="4370536"/>
            <a:ext cx="1518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</a:rPr>
              <a:t>1 impulso di 1 </a:t>
            </a:r>
            <a:r>
              <a:rPr lang="el-GR" sz="1600" dirty="0">
                <a:solidFill>
                  <a:srgbClr val="FF0000"/>
                </a:solidFill>
              </a:rPr>
              <a:t>μ</a:t>
            </a:r>
            <a:r>
              <a:rPr lang="it-IT" sz="1600" dirty="0">
                <a:solidFill>
                  <a:srgbClr val="FF0000"/>
                </a:solidFill>
              </a:rPr>
              <a:t>s ogni 24 ore</a:t>
            </a:r>
          </a:p>
        </p:txBody>
      </p:sp>
    </p:spTree>
    <p:extLst>
      <p:ext uri="{BB962C8B-B14F-4D97-AF65-F5344CB8AC3E}">
        <p14:creationId xmlns:p14="http://schemas.microsoft.com/office/powerpoint/2010/main" val="225032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55" grpId="0"/>
      <p:bldP spid="5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1305" y="102515"/>
            <a:ext cx="3640882" cy="1325563"/>
          </a:xfrm>
        </p:spPr>
        <p:txBody>
          <a:bodyPr>
            <a:noAutofit/>
          </a:bodyPr>
          <a:lstStyle/>
          <a:p>
            <a:pPr algn="ctr"/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Il contatore dei giorni della settimana CGS svolge il ruolo di </a:t>
            </a:r>
            <a:r>
              <a:rPr lang="it-IT" sz="2400" b="1" dirty="0" err="1">
                <a:solidFill>
                  <a:schemeClr val="accent5">
                    <a:lumMod val="75000"/>
                  </a:schemeClr>
                </a:solidFill>
              </a:rPr>
              <a:t>U.d.C.</a:t>
            </a:r>
            <a:endParaRPr lang="it-IT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8" name="Gruppo 17"/>
          <p:cNvGrpSpPr/>
          <p:nvPr/>
        </p:nvGrpSpPr>
        <p:grpSpPr>
          <a:xfrm flipH="1">
            <a:off x="264507" y="5969690"/>
            <a:ext cx="4999925" cy="809419"/>
            <a:chOff x="9159903" y="3544586"/>
            <a:chExt cx="1818512" cy="1318702"/>
          </a:xfrm>
        </p:grpSpPr>
        <p:cxnSp>
          <p:nvCxnSpPr>
            <p:cNvPr id="19" name="Connettore 2 18"/>
            <p:cNvCxnSpPr/>
            <p:nvPr/>
          </p:nvCxnSpPr>
          <p:spPr>
            <a:xfrm flipH="1">
              <a:off x="9159903" y="4858981"/>
              <a:ext cx="1818512" cy="430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sellaDiTesto 19"/>
            <p:cNvSpPr txBox="1"/>
            <p:nvPr/>
          </p:nvSpPr>
          <p:spPr>
            <a:xfrm>
              <a:off x="9216957" y="3544586"/>
              <a:ext cx="1757637" cy="1253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/>
                <a:t>Ingresso  </a:t>
              </a:r>
              <a:r>
                <a:rPr lang="it-IT" sz="1400" b="1" dirty="0">
                  <a:solidFill>
                    <a:srgbClr val="FF0000"/>
                  </a:solidFill>
                </a:rPr>
                <a:t>RA</a:t>
              </a:r>
              <a:r>
                <a:rPr lang="it-IT" sz="1400" dirty="0"/>
                <a:t> di reset asincrono (inizializzazione), indipendente dal CLOCK e dall’automa, inizializza i due contatori come segue: </a:t>
              </a:r>
              <a:r>
                <a:rPr lang="it-IT" sz="1600" b="1" dirty="0">
                  <a:solidFill>
                    <a:srgbClr val="FF0000"/>
                  </a:solidFill>
                </a:rPr>
                <a:t>nello stato 0, di domenica</a:t>
              </a:r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5778620" y="6118109"/>
            <a:ext cx="2610918" cy="716822"/>
            <a:chOff x="2756859" y="6130005"/>
            <a:chExt cx="2075069" cy="617861"/>
          </a:xfrm>
        </p:grpSpPr>
        <p:cxnSp>
          <p:nvCxnSpPr>
            <p:cNvPr id="22" name="Connettore 2 21"/>
            <p:cNvCxnSpPr/>
            <p:nvPr/>
          </p:nvCxnSpPr>
          <p:spPr>
            <a:xfrm flipV="1">
              <a:off x="3395660" y="6407852"/>
              <a:ext cx="1436268" cy="231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asellaDiTesto 22"/>
            <p:cNvSpPr txBox="1"/>
            <p:nvPr/>
          </p:nvSpPr>
          <p:spPr>
            <a:xfrm flipH="1">
              <a:off x="3395660" y="6409312"/>
              <a:ext cx="7284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/>
                <a:t>CLOCK</a:t>
              </a:r>
            </a:p>
          </p:txBody>
        </p:sp>
        <p:sp>
          <p:nvSpPr>
            <p:cNvPr id="24" name="Ovale 23"/>
            <p:cNvSpPr/>
            <p:nvPr/>
          </p:nvSpPr>
          <p:spPr>
            <a:xfrm flipH="1">
              <a:off x="2756859" y="6130005"/>
              <a:ext cx="643638" cy="5556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it-IT" sz="1600" b="1" dirty="0"/>
                <a:t>OSC</a:t>
              </a:r>
            </a:p>
            <a:p>
              <a:pPr algn="ctr"/>
              <a:r>
                <a:rPr lang="it-IT" sz="1600" b="1" dirty="0"/>
                <a:t>1 MHz</a:t>
              </a:r>
            </a:p>
          </p:txBody>
        </p:sp>
      </p:grpSp>
      <p:grpSp>
        <p:nvGrpSpPr>
          <p:cNvPr id="215" name="Gruppo 214"/>
          <p:cNvGrpSpPr/>
          <p:nvPr/>
        </p:nvGrpSpPr>
        <p:grpSpPr>
          <a:xfrm>
            <a:off x="4532052" y="370899"/>
            <a:ext cx="3479509" cy="1585018"/>
            <a:chOff x="4532052" y="370899"/>
            <a:chExt cx="3479509" cy="1585018"/>
          </a:xfrm>
        </p:grpSpPr>
        <p:sp>
          <p:nvSpPr>
            <p:cNvPr id="27" name="CasellaDiTesto 26"/>
            <p:cNvSpPr txBox="1"/>
            <p:nvPr/>
          </p:nvSpPr>
          <p:spPr>
            <a:xfrm>
              <a:off x="4532052" y="501542"/>
              <a:ext cx="5533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b="1" dirty="0"/>
                <a:t>‘1’</a:t>
              </a:r>
            </a:p>
          </p:txBody>
        </p:sp>
        <p:grpSp>
          <p:nvGrpSpPr>
            <p:cNvPr id="29" name="Gruppo 28"/>
            <p:cNvGrpSpPr/>
            <p:nvPr/>
          </p:nvGrpSpPr>
          <p:grpSpPr>
            <a:xfrm>
              <a:off x="4733373" y="370899"/>
              <a:ext cx="3278188" cy="1585018"/>
              <a:chOff x="1068680" y="2044400"/>
              <a:chExt cx="3278188" cy="1585018"/>
            </a:xfrm>
          </p:grpSpPr>
          <p:grpSp>
            <p:nvGrpSpPr>
              <p:cNvPr id="30" name="Group 7"/>
              <p:cNvGrpSpPr>
                <a:grpSpLocks/>
              </p:cNvGrpSpPr>
              <p:nvPr/>
            </p:nvGrpSpPr>
            <p:grpSpPr bwMode="auto">
              <a:xfrm>
                <a:off x="1433805" y="2324976"/>
                <a:ext cx="2913063" cy="835047"/>
                <a:chOff x="1670" y="888"/>
                <a:chExt cx="1835" cy="500"/>
              </a:xfrm>
            </p:grpSpPr>
            <p:sp>
              <p:nvSpPr>
                <p:cNvPr id="37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1670" y="890"/>
                  <a:ext cx="1835" cy="498"/>
                </a:xfrm>
                <a:prstGeom prst="rect">
                  <a:avLst/>
                </a:prstGeom>
                <a:solidFill>
                  <a:srgbClr val="FF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 dirty="0"/>
                    <a:t>E	 C7</a:t>
                  </a:r>
                  <a:br>
                    <a:rPr lang="it-IT" altLang="it-IT" sz="2400" b="1" dirty="0"/>
                  </a:br>
                  <a:r>
                    <a:rPr lang="it-IT" altLang="it-IT" sz="2400" b="1" dirty="0"/>
                    <a:t>      Q</a:t>
                  </a:r>
                  <a:r>
                    <a:rPr lang="it-IT" altLang="it-IT" sz="2400" b="1" baseline="-25000" dirty="0"/>
                    <a:t>2	     </a:t>
                  </a:r>
                  <a:r>
                    <a:rPr lang="it-IT" altLang="it-IT" sz="2400" b="1" dirty="0"/>
                    <a:t>Q</a:t>
                  </a:r>
                  <a:r>
                    <a:rPr lang="it-IT" altLang="it-IT" sz="2400" b="1" baseline="-25000" dirty="0"/>
                    <a:t>1	 </a:t>
                  </a:r>
                  <a:r>
                    <a:rPr lang="it-IT" altLang="it-IT" sz="2400" b="1" dirty="0"/>
                    <a:t>Q</a:t>
                  </a:r>
                  <a:r>
                    <a:rPr lang="it-IT" altLang="it-IT" sz="2400" b="1" baseline="-25000" dirty="0"/>
                    <a:t>0</a:t>
                  </a:r>
                  <a:endParaRPr lang="it-IT" altLang="it-IT" sz="2400" baseline="-25000" dirty="0"/>
                </a:p>
              </p:txBody>
            </p:sp>
            <p:grpSp>
              <p:nvGrpSpPr>
                <p:cNvPr id="38" name="Group 6"/>
                <p:cNvGrpSpPr>
                  <a:grpSpLocks/>
                </p:cNvGrpSpPr>
                <p:nvPr/>
              </p:nvGrpSpPr>
              <p:grpSpPr bwMode="auto">
                <a:xfrm>
                  <a:off x="2064" y="888"/>
                  <a:ext cx="192" cy="144"/>
                  <a:chOff x="2064" y="912"/>
                  <a:chExt cx="192" cy="144"/>
                </a:xfrm>
              </p:grpSpPr>
              <p:sp>
                <p:nvSpPr>
                  <p:cNvPr id="39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912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40" name="Line 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60" y="912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  <p:sp>
            <p:nvSpPr>
              <p:cNvPr id="31" name="Line 8"/>
              <p:cNvSpPr>
                <a:spLocks noChangeShapeType="1"/>
              </p:cNvSpPr>
              <p:nvPr/>
            </p:nvSpPr>
            <p:spPr bwMode="auto">
              <a:xfrm>
                <a:off x="1068680" y="2605551"/>
                <a:ext cx="381000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2" name="Freeform 10"/>
              <p:cNvSpPr>
                <a:spLocks/>
              </p:cNvSpPr>
              <p:nvPr/>
            </p:nvSpPr>
            <p:spPr bwMode="auto">
              <a:xfrm>
                <a:off x="1068680" y="2044400"/>
                <a:ext cx="1143000" cy="320658"/>
              </a:xfrm>
              <a:custGeom>
                <a:avLst/>
                <a:gdLst>
                  <a:gd name="T0" fmla="*/ 0 w 720"/>
                  <a:gd name="T1" fmla="*/ 0 h 192"/>
                  <a:gd name="T2" fmla="*/ 720 w 720"/>
                  <a:gd name="T3" fmla="*/ 0 h 192"/>
                  <a:gd name="T4" fmla="*/ 720 w 720"/>
                  <a:gd name="T5" fmla="*/ 192 h 19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20" h="192">
                    <a:moveTo>
                      <a:pt x="0" y="0"/>
                    </a:moveTo>
                    <a:lnTo>
                      <a:pt x="720" y="0"/>
                    </a:lnTo>
                    <a:lnTo>
                      <a:pt x="720" y="192"/>
                    </a:lnTo>
                  </a:path>
                </a:pathLst>
              </a:custGeom>
              <a:noFill/>
              <a:ln w="1905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3" name="Line 12"/>
              <p:cNvSpPr>
                <a:spLocks noChangeShapeType="1"/>
              </p:cNvSpPr>
              <p:nvPr/>
            </p:nvSpPr>
            <p:spPr bwMode="auto">
              <a:xfrm>
                <a:off x="2110779" y="3174370"/>
                <a:ext cx="1664" cy="4550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4" name="CasellaDiTesto 33"/>
              <p:cNvSpPr txBox="1"/>
              <p:nvPr/>
            </p:nvSpPr>
            <p:spPr>
              <a:xfrm>
                <a:off x="3796717" y="2302327"/>
                <a:ext cx="550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>
                    <a:solidFill>
                      <a:srgbClr val="FF0000"/>
                    </a:solidFill>
                  </a:rPr>
                  <a:t>CB7</a:t>
                </a:r>
              </a:p>
            </p:txBody>
          </p:sp>
          <p:sp>
            <p:nvSpPr>
              <p:cNvPr id="35" name="Line 12"/>
              <p:cNvSpPr>
                <a:spLocks noChangeShapeType="1"/>
              </p:cNvSpPr>
              <p:nvPr/>
            </p:nvSpPr>
            <p:spPr bwMode="auto">
              <a:xfrm>
                <a:off x="2815185" y="3148119"/>
                <a:ext cx="1664" cy="4550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6" name="Line 12"/>
              <p:cNvSpPr>
                <a:spLocks noChangeShapeType="1"/>
              </p:cNvSpPr>
              <p:nvPr/>
            </p:nvSpPr>
            <p:spPr bwMode="auto">
              <a:xfrm>
                <a:off x="3519591" y="3142609"/>
                <a:ext cx="1664" cy="4550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206" name="Gruppo 205"/>
          <p:cNvGrpSpPr/>
          <p:nvPr/>
        </p:nvGrpSpPr>
        <p:grpSpPr>
          <a:xfrm>
            <a:off x="221601" y="1437165"/>
            <a:ext cx="3735665" cy="1585018"/>
            <a:chOff x="221601" y="1437165"/>
            <a:chExt cx="3735665" cy="1585018"/>
          </a:xfrm>
        </p:grpSpPr>
        <p:grpSp>
          <p:nvGrpSpPr>
            <p:cNvPr id="28" name="Gruppo 27"/>
            <p:cNvGrpSpPr/>
            <p:nvPr/>
          </p:nvGrpSpPr>
          <p:grpSpPr>
            <a:xfrm>
              <a:off x="679078" y="1437165"/>
              <a:ext cx="3278188" cy="1585018"/>
              <a:chOff x="1068680" y="2044400"/>
              <a:chExt cx="3278188" cy="1585018"/>
            </a:xfrm>
          </p:grpSpPr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1433805" y="2324976"/>
                <a:ext cx="2913063" cy="835047"/>
                <a:chOff x="1670" y="888"/>
                <a:chExt cx="1835" cy="500"/>
              </a:xfrm>
            </p:grpSpPr>
            <p:sp>
              <p:nvSpPr>
                <p:cNvPr id="12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1670" y="890"/>
                  <a:ext cx="1835" cy="498"/>
                </a:xfrm>
                <a:prstGeom prst="rect">
                  <a:avLst/>
                </a:prstGeom>
                <a:solidFill>
                  <a:srgbClr val="FF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 dirty="0"/>
                    <a:t>E	 CGS</a:t>
                  </a:r>
                  <a:br>
                    <a:rPr lang="it-IT" altLang="it-IT" sz="2400" b="1" dirty="0"/>
                  </a:br>
                  <a:r>
                    <a:rPr lang="it-IT" altLang="it-IT" sz="2400" b="1" dirty="0"/>
                    <a:t>      Q</a:t>
                  </a:r>
                  <a:r>
                    <a:rPr lang="it-IT" altLang="it-IT" sz="2400" b="1" baseline="-25000" dirty="0"/>
                    <a:t>2	     </a:t>
                  </a:r>
                  <a:r>
                    <a:rPr lang="it-IT" altLang="it-IT" sz="2400" b="1" dirty="0"/>
                    <a:t>Q</a:t>
                  </a:r>
                  <a:r>
                    <a:rPr lang="it-IT" altLang="it-IT" sz="2400" b="1" baseline="-25000" dirty="0"/>
                    <a:t>1	 </a:t>
                  </a:r>
                  <a:r>
                    <a:rPr lang="it-IT" altLang="it-IT" sz="2400" b="1" dirty="0"/>
                    <a:t>Q</a:t>
                  </a:r>
                  <a:r>
                    <a:rPr lang="it-IT" altLang="it-IT" sz="2400" b="1" baseline="-25000" dirty="0"/>
                    <a:t>0</a:t>
                  </a:r>
                  <a:endParaRPr lang="it-IT" altLang="it-IT" sz="2400" baseline="-25000" dirty="0"/>
                </a:p>
              </p:txBody>
            </p:sp>
            <p:grpSp>
              <p:nvGrpSpPr>
                <p:cNvPr id="13" name="Group 6"/>
                <p:cNvGrpSpPr>
                  <a:grpSpLocks/>
                </p:cNvGrpSpPr>
                <p:nvPr/>
              </p:nvGrpSpPr>
              <p:grpSpPr bwMode="auto">
                <a:xfrm>
                  <a:off x="2064" y="888"/>
                  <a:ext cx="192" cy="144"/>
                  <a:chOff x="2064" y="912"/>
                  <a:chExt cx="192" cy="144"/>
                </a:xfrm>
              </p:grpSpPr>
              <p:sp>
                <p:nvSpPr>
                  <p:cNvPr id="14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912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5" name="Line 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60" y="912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  <p:sp>
            <p:nvSpPr>
              <p:cNvPr id="6" name="Line 8"/>
              <p:cNvSpPr>
                <a:spLocks noChangeShapeType="1"/>
              </p:cNvSpPr>
              <p:nvPr/>
            </p:nvSpPr>
            <p:spPr bwMode="auto">
              <a:xfrm>
                <a:off x="1068680" y="2605551"/>
                <a:ext cx="381000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stealth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1068680" y="2044400"/>
                <a:ext cx="1143000" cy="320658"/>
              </a:xfrm>
              <a:custGeom>
                <a:avLst/>
                <a:gdLst>
                  <a:gd name="T0" fmla="*/ 0 w 720"/>
                  <a:gd name="T1" fmla="*/ 0 h 192"/>
                  <a:gd name="T2" fmla="*/ 720 w 720"/>
                  <a:gd name="T3" fmla="*/ 0 h 192"/>
                  <a:gd name="T4" fmla="*/ 720 w 720"/>
                  <a:gd name="T5" fmla="*/ 192 h 19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20" h="192">
                    <a:moveTo>
                      <a:pt x="0" y="0"/>
                    </a:moveTo>
                    <a:lnTo>
                      <a:pt x="720" y="0"/>
                    </a:lnTo>
                    <a:lnTo>
                      <a:pt x="720" y="192"/>
                    </a:lnTo>
                  </a:path>
                </a:pathLst>
              </a:custGeom>
              <a:noFill/>
              <a:ln w="19050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" name="Line 12"/>
              <p:cNvSpPr>
                <a:spLocks noChangeShapeType="1"/>
              </p:cNvSpPr>
              <p:nvPr/>
            </p:nvSpPr>
            <p:spPr bwMode="auto">
              <a:xfrm>
                <a:off x="2110779" y="3174370"/>
                <a:ext cx="1664" cy="4550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" name="CasellaDiTesto 15"/>
              <p:cNvSpPr txBox="1"/>
              <p:nvPr/>
            </p:nvSpPr>
            <p:spPr>
              <a:xfrm>
                <a:off x="3796717" y="2302327"/>
                <a:ext cx="550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>
                    <a:solidFill>
                      <a:srgbClr val="FF0000"/>
                    </a:solidFill>
                  </a:rPr>
                  <a:t>CB7</a:t>
                </a:r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2815185" y="3148119"/>
                <a:ext cx="1664" cy="4550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6" name="Line 12"/>
              <p:cNvSpPr>
                <a:spLocks noChangeShapeType="1"/>
              </p:cNvSpPr>
              <p:nvPr/>
            </p:nvSpPr>
            <p:spPr bwMode="auto">
              <a:xfrm>
                <a:off x="3519591" y="3142609"/>
                <a:ext cx="1664" cy="4550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41" name="CasellaDiTesto 40"/>
            <p:cNvSpPr txBox="1"/>
            <p:nvPr/>
          </p:nvSpPr>
          <p:spPr>
            <a:xfrm>
              <a:off x="221601" y="1675150"/>
              <a:ext cx="4892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600" b="1" dirty="0"/>
                <a:t>N</a:t>
              </a:r>
            </a:p>
          </p:txBody>
        </p:sp>
      </p:grpSp>
      <p:grpSp>
        <p:nvGrpSpPr>
          <p:cNvPr id="48" name="Group 1027"/>
          <p:cNvGrpSpPr>
            <a:grpSpLocks/>
          </p:cNvGrpSpPr>
          <p:nvPr/>
        </p:nvGrpSpPr>
        <p:grpSpPr bwMode="auto">
          <a:xfrm>
            <a:off x="8892112" y="394843"/>
            <a:ext cx="3022288" cy="3786188"/>
            <a:chOff x="3724" y="1728"/>
            <a:chExt cx="1679" cy="2385"/>
          </a:xfrm>
        </p:grpSpPr>
        <p:sp>
          <p:nvSpPr>
            <p:cNvPr id="49" name="Text Box 1028"/>
            <p:cNvSpPr txBox="1">
              <a:spLocks noChangeArrowheads="1"/>
            </p:cNvSpPr>
            <p:nvPr/>
          </p:nvSpPr>
          <p:spPr bwMode="auto">
            <a:xfrm>
              <a:off x="3724" y="1728"/>
              <a:ext cx="1679" cy="238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dirty="0"/>
                <a:t>Q</a:t>
              </a:r>
              <a:r>
                <a:rPr lang="it-IT" altLang="it-IT" baseline="-25000" dirty="0"/>
                <a:t>2</a:t>
              </a:r>
              <a:r>
                <a:rPr lang="it-IT" altLang="it-IT" dirty="0"/>
                <a:t> Q</a:t>
              </a:r>
              <a:r>
                <a:rPr lang="it-IT" altLang="it-IT" baseline="-25000" dirty="0"/>
                <a:t>1</a:t>
              </a:r>
              <a:r>
                <a:rPr lang="it-IT" altLang="it-IT" dirty="0"/>
                <a:t>  Q</a:t>
              </a:r>
              <a:r>
                <a:rPr lang="it-IT" altLang="it-IT" baseline="-25000" dirty="0"/>
                <a:t>0 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it-IT" altLang="it-IT" dirty="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dirty="0"/>
                <a:t>0    0    0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dirty="0"/>
                <a:t>0    0    1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dirty="0"/>
                <a:t>0    1 	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dirty="0"/>
                <a:t>0    1	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dirty="0"/>
                <a:t>1    0 	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dirty="0"/>
                <a:t>1    0    1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dirty="0"/>
                <a:t>1    1    0	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dirty="0"/>
                <a:t>1    1	1</a:t>
              </a:r>
            </a:p>
          </p:txBody>
        </p:sp>
        <p:sp>
          <p:nvSpPr>
            <p:cNvPr id="50" name="Line 1029"/>
            <p:cNvSpPr>
              <a:spLocks noChangeShapeType="1"/>
            </p:cNvSpPr>
            <p:nvPr/>
          </p:nvSpPr>
          <p:spPr bwMode="auto">
            <a:xfrm>
              <a:off x="3724" y="2139"/>
              <a:ext cx="1659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it-IT" dirty="0"/>
                <a:t> </a:t>
              </a:r>
            </a:p>
          </p:txBody>
        </p:sp>
        <p:sp>
          <p:nvSpPr>
            <p:cNvPr id="51" name="Line 1030"/>
            <p:cNvSpPr>
              <a:spLocks noChangeShapeType="1"/>
            </p:cNvSpPr>
            <p:nvPr/>
          </p:nvSpPr>
          <p:spPr bwMode="auto">
            <a:xfrm>
              <a:off x="4481" y="1749"/>
              <a:ext cx="0" cy="23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2" name="Line 1031"/>
            <p:cNvSpPr>
              <a:spLocks noChangeShapeType="1"/>
            </p:cNvSpPr>
            <p:nvPr/>
          </p:nvSpPr>
          <p:spPr bwMode="auto">
            <a:xfrm>
              <a:off x="4744" y="1728"/>
              <a:ext cx="0" cy="23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3" name="Line 1031"/>
            <p:cNvSpPr>
              <a:spLocks noChangeShapeType="1"/>
            </p:cNvSpPr>
            <p:nvPr/>
          </p:nvSpPr>
          <p:spPr bwMode="auto">
            <a:xfrm>
              <a:off x="5054" y="1740"/>
              <a:ext cx="0" cy="23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12" name="Gruppo 211"/>
          <p:cNvGrpSpPr/>
          <p:nvPr/>
        </p:nvGrpSpPr>
        <p:grpSpPr>
          <a:xfrm>
            <a:off x="11259943" y="465665"/>
            <a:ext cx="500895" cy="3684052"/>
            <a:chOff x="11259943" y="465665"/>
            <a:chExt cx="500895" cy="3684052"/>
          </a:xfrm>
        </p:grpSpPr>
        <p:sp>
          <p:nvSpPr>
            <p:cNvPr id="55" name="CasellaDiTesto 54"/>
            <p:cNvSpPr txBox="1"/>
            <p:nvPr/>
          </p:nvSpPr>
          <p:spPr>
            <a:xfrm>
              <a:off x="11259943" y="465665"/>
              <a:ext cx="439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/>
                <a:t> </a:t>
              </a:r>
              <a:r>
                <a:rPr lang="it-IT" sz="2400" b="1" dirty="0" err="1"/>
                <a:t>z</a:t>
              </a:r>
              <a:r>
                <a:rPr lang="it-IT" sz="2400" b="1" baseline="-25000" dirty="0" err="1"/>
                <a:t>f</a:t>
              </a:r>
              <a:endParaRPr lang="it-IT" sz="2400" b="1" baseline="-25000" dirty="0"/>
            </a:p>
          </p:txBody>
        </p:sp>
        <p:sp>
          <p:nvSpPr>
            <p:cNvPr id="71" name="CasellaDiTesto 70"/>
            <p:cNvSpPr txBox="1"/>
            <p:nvPr/>
          </p:nvSpPr>
          <p:spPr>
            <a:xfrm>
              <a:off x="11339380" y="1102729"/>
              <a:ext cx="42145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/>
                <a:t>1 0 0 0 0 0 0 -</a:t>
              </a:r>
            </a:p>
          </p:txBody>
        </p:sp>
      </p:grpSp>
      <p:grpSp>
        <p:nvGrpSpPr>
          <p:cNvPr id="213" name="Gruppo 212"/>
          <p:cNvGrpSpPr/>
          <p:nvPr/>
        </p:nvGrpSpPr>
        <p:grpSpPr>
          <a:xfrm>
            <a:off x="10780634" y="465665"/>
            <a:ext cx="454483" cy="3678499"/>
            <a:chOff x="10780634" y="465665"/>
            <a:chExt cx="454483" cy="3678499"/>
          </a:xfrm>
        </p:grpSpPr>
        <p:sp>
          <p:nvSpPr>
            <p:cNvPr id="57" name="CasellaDiTesto 56"/>
            <p:cNvSpPr txBox="1"/>
            <p:nvPr/>
          </p:nvSpPr>
          <p:spPr>
            <a:xfrm>
              <a:off x="10780634" y="465665"/>
              <a:ext cx="4544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/>
                <a:t> </a:t>
              </a:r>
              <a:r>
                <a:rPr lang="it-IT" sz="2400" b="1" dirty="0" err="1"/>
                <a:t>z</a:t>
              </a:r>
              <a:r>
                <a:rPr lang="it-IT" sz="2400" b="1" baseline="-25000" dirty="0" err="1"/>
                <a:t>s</a:t>
              </a:r>
              <a:endParaRPr lang="it-IT" sz="2400" b="1" baseline="-25000" dirty="0"/>
            </a:p>
          </p:txBody>
        </p:sp>
        <p:sp>
          <p:nvSpPr>
            <p:cNvPr id="72" name="CasellaDiTesto 71"/>
            <p:cNvSpPr txBox="1"/>
            <p:nvPr/>
          </p:nvSpPr>
          <p:spPr>
            <a:xfrm>
              <a:off x="10811348" y="1097176"/>
              <a:ext cx="42145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/>
                <a:t>1 1 1 0 0 0 0 -</a:t>
              </a:r>
            </a:p>
          </p:txBody>
        </p:sp>
      </p:grpSp>
      <p:grpSp>
        <p:nvGrpSpPr>
          <p:cNvPr id="214" name="Gruppo 213"/>
          <p:cNvGrpSpPr/>
          <p:nvPr/>
        </p:nvGrpSpPr>
        <p:grpSpPr>
          <a:xfrm>
            <a:off x="10283316" y="465665"/>
            <a:ext cx="421458" cy="3672946"/>
            <a:chOff x="10283316" y="465665"/>
            <a:chExt cx="421458" cy="3672946"/>
          </a:xfrm>
        </p:grpSpPr>
        <p:sp>
          <p:nvSpPr>
            <p:cNvPr id="56" name="CasellaDiTesto 55"/>
            <p:cNvSpPr txBox="1"/>
            <p:nvPr/>
          </p:nvSpPr>
          <p:spPr>
            <a:xfrm>
              <a:off x="10285547" y="465665"/>
              <a:ext cx="2512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 err="1"/>
                <a:t>z</a:t>
              </a:r>
              <a:r>
                <a:rPr lang="it-IT" sz="2400" b="1" baseline="-25000" dirty="0" err="1"/>
                <a:t>d</a:t>
              </a:r>
              <a:endParaRPr lang="it-IT" sz="2400" b="1" baseline="-25000" dirty="0"/>
            </a:p>
          </p:txBody>
        </p:sp>
        <p:sp>
          <p:nvSpPr>
            <p:cNvPr id="73" name="CasellaDiTesto 72"/>
            <p:cNvSpPr txBox="1"/>
            <p:nvPr/>
          </p:nvSpPr>
          <p:spPr>
            <a:xfrm>
              <a:off x="10283316" y="1091623"/>
              <a:ext cx="42145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/>
                <a:t>1 1 1 1 1 0 0 -</a:t>
              </a:r>
            </a:p>
          </p:txBody>
        </p:sp>
      </p:grpSp>
      <p:sp>
        <p:nvSpPr>
          <p:cNvPr id="75" name="CasellaDiTesto 74"/>
          <p:cNvSpPr txBox="1"/>
          <p:nvPr/>
        </p:nvSpPr>
        <p:spPr>
          <a:xfrm>
            <a:off x="9466398" y="5083842"/>
            <a:ext cx="1154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/>
              <a:t>z</a:t>
            </a:r>
            <a:r>
              <a:rPr lang="it-IT" sz="2400" b="1" baseline="-25000" dirty="0" err="1"/>
              <a:t>f</a:t>
            </a:r>
            <a:r>
              <a:rPr lang="it-IT" sz="2400" b="1" baseline="-25000" dirty="0"/>
              <a:t>    </a:t>
            </a:r>
            <a:r>
              <a:rPr lang="it-IT" sz="2400" b="1" dirty="0"/>
              <a:t>=</a:t>
            </a:r>
            <a:r>
              <a:rPr lang="it-IT" sz="2400" b="1" baseline="-25000" dirty="0"/>
              <a:t> </a:t>
            </a:r>
            <a:r>
              <a:rPr lang="it-IT" sz="2400" b="1" dirty="0"/>
              <a:t>m0</a:t>
            </a:r>
          </a:p>
        </p:txBody>
      </p:sp>
      <p:sp>
        <p:nvSpPr>
          <p:cNvPr id="78" name="CasellaDiTesto 77"/>
          <p:cNvSpPr txBox="1"/>
          <p:nvPr/>
        </p:nvSpPr>
        <p:spPr>
          <a:xfrm>
            <a:off x="9418692" y="4624442"/>
            <a:ext cx="2851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>
                <a:solidFill>
                  <a:schemeClr val="accent5">
                    <a:lumMod val="75000"/>
                  </a:schemeClr>
                </a:solidFill>
              </a:rPr>
              <a:t>z</a:t>
            </a:r>
            <a:r>
              <a:rPr lang="it-IT" sz="2400" b="1" baseline="-25000" dirty="0" err="1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it-IT" sz="2400" baseline="-25000" dirty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=</a:t>
            </a:r>
            <a:r>
              <a:rPr lang="it-IT" sz="2400" baseline="-25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Q</a:t>
            </a:r>
            <a:r>
              <a:rPr lang="it-IT" sz="2400" b="1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it-IT" sz="2400" b="1" baseline="30000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. (/Q</a:t>
            </a:r>
            <a:r>
              <a:rPr lang="it-IT" sz="2400" b="1" baseline="-250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 + /Q</a:t>
            </a:r>
            <a:r>
              <a:rPr lang="it-IT" sz="2400" b="1" baseline="-25000" dirty="0">
                <a:solidFill>
                  <a:schemeClr val="accent5">
                    <a:lumMod val="75000"/>
                  </a:schemeClr>
                </a:solidFill>
              </a:rPr>
              <a:t>0</a:t>
            </a:r>
            <a:r>
              <a:rPr lang="it-IT" sz="2400" b="1" dirty="0">
                <a:solidFill>
                  <a:schemeClr val="accent5">
                    <a:lumMod val="75000"/>
                  </a:schemeClr>
                </a:solidFill>
              </a:rPr>
              <a:t> )</a:t>
            </a:r>
            <a:endParaRPr lang="it-IT" sz="2400" b="1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220" name="Gruppo 219"/>
          <p:cNvGrpSpPr/>
          <p:nvPr/>
        </p:nvGrpSpPr>
        <p:grpSpPr>
          <a:xfrm>
            <a:off x="5126534" y="1940193"/>
            <a:ext cx="4434750" cy="3603048"/>
            <a:chOff x="5126534" y="1940193"/>
            <a:chExt cx="4434750" cy="3603048"/>
          </a:xfrm>
        </p:grpSpPr>
        <p:grpSp>
          <p:nvGrpSpPr>
            <p:cNvPr id="219" name="Gruppo 218"/>
            <p:cNvGrpSpPr/>
            <p:nvPr/>
          </p:nvGrpSpPr>
          <p:grpSpPr>
            <a:xfrm>
              <a:off x="5126534" y="1940193"/>
              <a:ext cx="2706688" cy="931060"/>
              <a:chOff x="5126534" y="1940193"/>
              <a:chExt cx="2706688" cy="931060"/>
            </a:xfrm>
          </p:grpSpPr>
          <p:sp>
            <p:nvSpPr>
              <p:cNvPr id="42" name="Rettangolo 41"/>
              <p:cNvSpPr/>
              <p:nvPr/>
            </p:nvSpPr>
            <p:spPr>
              <a:xfrm>
                <a:off x="5126534" y="1940193"/>
                <a:ext cx="2706688" cy="8949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3600" dirty="0">
                    <a:solidFill>
                      <a:schemeClr val="tx1"/>
                    </a:solidFill>
                  </a:rPr>
                  <a:t>F3</a:t>
                </a:r>
              </a:p>
            </p:txBody>
          </p:sp>
          <p:grpSp>
            <p:nvGrpSpPr>
              <p:cNvPr id="47" name="Gruppo 46"/>
              <p:cNvGrpSpPr/>
              <p:nvPr/>
            </p:nvGrpSpPr>
            <p:grpSpPr>
              <a:xfrm>
                <a:off x="5496629" y="2409588"/>
                <a:ext cx="1966498" cy="461665"/>
                <a:chOff x="6304930" y="4123434"/>
                <a:chExt cx="1966498" cy="461665"/>
              </a:xfrm>
              <a:noFill/>
            </p:grpSpPr>
            <p:sp>
              <p:nvSpPr>
                <p:cNvPr id="43" name="CasellaDiTesto 42"/>
                <p:cNvSpPr txBox="1"/>
                <p:nvPr/>
              </p:nvSpPr>
              <p:spPr>
                <a:xfrm>
                  <a:off x="7900685" y="4123434"/>
                  <a:ext cx="370743" cy="461665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 b="1" dirty="0" err="1">
                      <a:solidFill>
                        <a:srgbClr val="00B050"/>
                      </a:solidFill>
                    </a:rPr>
                    <a:t>z</a:t>
                  </a:r>
                  <a:r>
                    <a:rPr lang="it-IT" sz="2400" b="1" baseline="-25000" dirty="0" err="1">
                      <a:solidFill>
                        <a:srgbClr val="00B050"/>
                      </a:solidFill>
                    </a:rPr>
                    <a:t>f</a:t>
                  </a:r>
                  <a:endParaRPr lang="it-IT" sz="2400" b="1" baseline="-25000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45" name="CasellaDiTesto 44"/>
                <p:cNvSpPr txBox="1"/>
                <p:nvPr/>
              </p:nvSpPr>
              <p:spPr>
                <a:xfrm>
                  <a:off x="6304930" y="4123434"/>
                  <a:ext cx="411395" cy="461665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 b="1" dirty="0" err="1">
                      <a:solidFill>
                        <a:srgbClr val="FF0000"/>
                      </a:solidFill>
                    </a:rPr>
                    <a:t>z</a:t>
                  </a:r>
                  <a:r>
                    <a:rPr lang="it-IT" sz="2400" b="1" baseline="-25000" dirty="0" err="1">
                      <a:solidFill>
                        <a:srgbClr val="FF0000"/>
                      </a:solidFill>
                    </a:rPr>
                    <a:t>d</a:t>
                  </a:r>
                  <a:endParaRPr lang="it-IT" sz="2400" b="1" baseline="-250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6" name="CasellaDiTesto 45"/>
                <p:cNvSpPr txBox="1"/>
                <p:nvPr/>
              </p:nvSpPr>
              <p:spPr>
                <a:xfrm>
                  <a:off x="7115728" y="4123434"/>
                  <a:ext cx="385555" cy="461665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400" b="1" dirty="0" err="1">
                      <a:solidFill>
                        <a:schemeClr val="accent5">
                          <a:lumMod val="75000"/>
                        </a:schemeClr>
                      </a:solidFill>
                    </a:rPr>
                    <a:t>z</a:t>
                  </a:r>
                  <a:r>
                    <a:rPr lang="it-IT" sz="2400" b="1" baseline="-25000" dirty="0" err="1">
                      <a:solidFill>
                        <a:schemeClr val="accent5">
                          <a:lumMod val="75000"/>
                        </a:schemeClr>
                      </a:solidFill>
                    </a:rPr>
                    <a:t>s</a:t>
                  </a:r>
                  <a:endParaRPr lang="it-IT" sz="2400" b="1" baseline="-25000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80" name="CasellaDiTesto 79"/>
            <p:cNvSpPr txBox="1"/>
            <p:nvPr/>
          </p:nvSpPr>
          <p:spPr>
            <a:xfrm>
              <a:off x="8535562" y="4640686"/>
              <a:ext cx="5325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/>
                <a:t>F3</a:t>
              </a:r>
            </a:p>
          </p:txBody>
        </p:sp>
        <p:sp>
          <p:nvSpPr>
            <p:cNvPr id="82" name="Parentesi graffa aperta 81"/>
            <p:cNvSpPr/>
            <p:nvPr/>
          </p:nvSpPr>
          <p:spPr>
            <a:xfrm>
              <a:off x="9220834" y="4254755"/>
              <a:ext cx="340450" cy="1288486"/>
            </a:xfrm>
            <a:prstGeom prst="leftBrace">
              <a:avLst>
                <a:gd name="adj1" fmla="val 33318"/>
                <a:gd name="adj2" fmla="val 5000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1" name="CasellaDiTesto 80"/>
          <p:cNvSpPr txBox="1"/>
          <p:nvPr/>
        </p:nvSpPr>
        <p:spPr>
          <a:xfrm>
            <a:off x="8253931" y="448803"/>
            <a:ext cx="53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F3</a:t>
            </a:r>
          </a:p>
        </p:txBody>
      </p:sp>
      <p:sp>
        <p:nvSpPr>
          <p:cNvPr id="109" name="CasellaDiTesto 108"/>
          <p:cNvSpPr txBox="1"/>
          <p:nvPr/>
        </p:nvSpPr>
        <p:spPr>
          <a:xfrm>
            <a:off x="9391059" y="4202545"/>
            <a:ext cx="2508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/>
              <a:t>z</a:t>
            </a:r>
            <a:r>
              <a:rPr lang="it-IT" sz="2400" b="1" baseline="-25000" dirty="0" err="1"/>
              <a:t>d</a:t>
            </a:r>
            <a:r>
              <a:rPr lang="it-IT" sz="2400" b="1" baseline="-25000" dirty="0"/>
              <a:t>   </a:t>
            </a:r>
            <a:r>
              <a:rPr lang="it-IT" sz="2400" b="1" dirty="0"/>
              <a:t>= </a:t>
            </a:r>
            <a:r>
              <a:rPr lang="it-IT" sz="2400" dirty="0"/>
              <a:t>/</a:t>
            </a:r>
            <a:r>
              <a:rPr lang="it-IT" sz="2400" b="1" dirty="0"/>
              <a:t>Q</a:t>
            </a:r>
            <a:r>
              <a:rPr lang="it-IT" sz="2400" b="1" baseline="-25000" dirty="0"/>
              <a:t>2</a:t>
            </a:r>
            <a:r>
              <a:rPr lang="it-IT" sz="2400" b="1" baseline="30000" dirty="0"/>
              <a:t> </a:t>
            </a:r>
            <a:r>
              <a:rPr lang="it-IT" sz="2400" b="1" dirty="0"/>
              <a:t> + /Q</a:t>
            </a:r>
            <a:r>
              <a:rPr lang="it-IT" sz="2400" b="1" baseline="-25000" dirty="0"/>
              <a:t>1</a:t>
            </a:r>
            <a:r>
              <a:rPr lang="it-IT" sz="2400" b="1" dirty="0"/>
              <a:t> /Q</a:t>
            </a:r>
            <a:r>
              <a:rPr lang="it-IT" sz="2400" b="1" baseline="-25000" dirty="0"/>
              <a:t>0</a:t>
            </a:r>
          </a:p>
        </p:txBody>
      </p:sp>
      <p:grpSp>
        <p:nvGrpSpPr>
          <p:cNvPr id="221" name="Gruppo 220"/>
          <p:cNvGrpSpPr/>
          <p:nvPr/>
        </p:nvGrpSpPr>
        <p:grpSpPr>
          <a:xfrm>
            <a:off x="9132779" y="5521487"/>
            <a:ext cx="2777395" cy="1254887"/>
            <a:chOff x="9132779" y="5521487"/>
            <a:chExt cx="2777395" cy="1254887"/>
          </a:xfrm>
        </p:grpSpPr>
        <p:sp>
          <p:nvSpPr>
            <p:cNvPr id="92" name="Text Box 19"/>
            <p:cNvSpPr txBox="1">
              <a:spLocks noChangeArrowheads="1"/>
            </p:cNvSpPr>
            <p:nvPr/>
          </p:nvSpPr>
          <p:spPr bwMode="auto">
            <a:xfrm>
              <a:off x="9662777" y="5521487"/>
              <a:ext cx="64312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600" b="1" dirty="0"/>
                <a:t>Q</a:t>
              </a:r>
              <a:r>
                <a:rPr lang="it-IT" altLang="it-IT" sz="1600" b="1" baseline="-25000" dirty="0"/>
                <a:t>1</a:t>
              </a:r>
              <a:r>
                <a:rPr lang="it-IT" altLang="it-IT" sz="1600" b="1" dirty="0"/>
                <a:t>Q</a:t>
              </a:r>
              <a:r>
                <a:rPr lang="it-IT" altLang="it-IT" sz="1600" b="1" baseline="-25000" dirty="0"/>
                <a:t>0</a:t>
              </a:r>
            </a:p>
          </p:txBody>
        </p:sp>
        <p:grpSp>
          <p:nvGrpSpPr>
            <p:cNvPr id="216" name="Gruppo 215"/>
            <p:cNvGrpSpPr/>
            <p:nvPr/>
          </p:nvGrpSpPr>
          <p:grpSpPr>
            <a:xfrm>
              <a:off x="9132779" y="5643149"/>
              <a:ext cx="2777395" cy="1133225"/>
              <a:chOff x="9132779" y="5643149"/>
              <a:chExt cx="2777395" cy="1133225"/>
            </a:xfrm>
          </p:grpSpPr>
          <p:grpSp>
            <p:nvGrpSpPr>
              <p:cNvPr id="84" name="Group 5"/>
              <p:cNvGrpSpPr>
                <a:grpSpLocks/>
              </p:cNvGrpSpPr>
              <p:nvPr/>
            </p:nvGrpSpPr>
            <p:grpSpPr bwMode="auto">
              <a:xfrm>
                <a:off x="10089076" y="5995263"/>
                <a:ext cx="1746595" cy="738961"/>
                <a:chOff x="1536" y="2880"/>
                <a:chExt cx="1152" cy="576"/>
              </a:xfrm>
            </p:grpSpPr>
            <p:sp>
              <p:nvSpPr>
                <p:cNvPr id="102" name="Line 6"/>
                <p:cNvSpPr>
                  <a:spLocks noChangeShapeType="1"/>
                </p:cNvSpPr>
                <p:nvPr/>
              </p:nvSpPr>
              <p:spPr bwMode="auto">
                <a:xfrm>
                  <a:off x="1824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600"/>
                </a:p>
              </p:txBody>
            </p:sp>
            <p:sp>
              <p:nvSpPr>
                <p:cNvPr id="103" name="Rectangle 7"/>
                <p:cNvSpPr>
                  <a:spLocks noChangeArrowheads="1"/>
                </p:cNvSpPr>
                <p:nvPr/>
              </p:nvSpPr>
              <p:spPr bwMode="auto">
                <a:xfrm>
                  <a:off x="1536" y="2880"/>
                  <a:ext cx="1152" cy="5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it-IT" altLang="it-IT" sz="2000"/>
                </a:p>
              </p:txBody>
            </p:sp>
            <p:sp>
              <p:nvSpPr>
                <p:cNvPr id="104" name="Line 8"/>
                <p:cNvSpPr>
                  <a:spLocks noChangeShapeType="1"/>
                </p:cNvSpPr>
                <p:nvPr/>
              </p:nvSpPr>
              <p:spPr bwMode="auto">
                <a:xfrm>
                  <a:off x="1536" y="3168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600"/>
                </a:p>
              </p:txBody>
            </p:sp>
            <p:sp>
              <p:nvSpPr>
                <p:cNvPr id="105" name="Line 9"/>
                <p:cNvSpPr>
                  <a:spLocks noChangeShapeType="1"/>
                </p:cNvSpPr>
                <p:nvPr/>
              </p:nvSpPr>
              <p:spPr bwMode="auto">
                <a:xfrm>
                  <a:off x="2112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600"/>
                </a:p>
              </p:txBody>
            </p:sp>
            <p:sp>
              <p:nvSpPr>
                <p:cNvPr id="106" name="Line 10"/>
                <p:cNvSpPr>
                  <a:spLocks noChangeShapeType="1"/>
                </p:cNvSpPr>
                <p:nvPr/>
              </p:nvSpPr>
              <p:spPr bwMode="auto">
                <a:xfrm>
                  <a:off x="2400" y="2880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600"/>
                </a:p>
              </p:txBody>
            </p:sp>
          </p:grpSp>
          <p:sp>
            <p:nvSpPr>
              <p:cNvPr id="85" name="Line 11"/>
              <p:cNvSpPr>
                <a:spLocks noChangeShapeType="1"/>
              </p:cNvSpPr>
              <p:nvPr/>
            </p:nvSpPr>
            <p:spPr bwMode="auto">
              <a:xfrm flipH="1" flipV="1">
                <a:off x="9576626" y="5654349"/>
                <a:ext cx="512450" cy="3409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600"/>
              </a:p>
            </p:txBody>
          </p:sp>
          <p:sp>
            <p:nvSpPr>
              <p:cNvPr id="86" name="Text Box 12"/>
              <p:cNvSpPr txBox="1">
                <a:spLocks noChangeArrowheads="1"/>
              </p:cNvSpPr>
              <p:nvPr/>
            </p:nvSpPr>
            <p:spPr bwMode="auto">
              <a:xfrm>
                <a:off x="9796247" y="6032195"/>
                <a:ext cx="294354" cy="3579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0</a:t>
                </a:r>
              </a:p>
            </p:txBody>
          </p:sp>
          <p:sp>
            <p:nvSpPr>
              <p:cNvPr id="87" name="Text Box 13"/>
              <p:cNvSpPr txBox="1">
                <a:spLocks noChangeArrowheads="1"/>
              </p:cNvSpPr>
              <p:nvPr/>
            </p:nvSpPr>
            <p:spPr bwMode="auto">
              <a:xfrm>
                <a:off x="9801773" y="6387207"/>
                <a:ext cx="294354" cy="3579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1</a:t>
                </a:r>
              </a:p>
            </p:txBody>
          </p:sp>
          <p:sp>
            <p:nvSpPr>
              <p:cNvPr id="88" name="Text Box 14"/>
              <p:cNvSpPr txBox="1">
                <a:spLocks noChangeArrowheads="1"/>
              </p:cNvSpPr>
              <p:nvPr/>
            </p:nvSpPr>
            <p:spPr bwMode="auto">
              <a:xfrm>
                <a:off x="10131780" y="5654349"/>
                <a:ext cx="542953" cy="3579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00</a:t>
                </a:r>
              </a:p>
            </p:txBody>
          </p:sp>
          <p:sp>
            <p:nvSpPr>
              <p:cNvPr id="89" name="Text Box 15"/>
              <p:cNvSpPr txBox="1">
                <a:spLocks noChangeArrowheads="1"/>
              </p:cNvSpPr>
              <p:nvPr/>
            </p:nvSpPr>
            <p:spPr bwMode="auto">
              <a:xfrm>
                <a:off x="10523812" y="5643149"/>
                <a:ext cx="542953" cy="3579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01</a:t>
                </a:r>
              </a:p>
            </p:txBody>
          </p:sp>
          <p:sp>
            <p:nvSpPr>
              <p:cNvPr id="90" name="Text Box 16"/>
              <p:cNvSpPr txBox="1">
                <a:spLocks noChangeArrowheads="1"/>
              </p:cNvSpPr>
              <p:nvPr/>
            </p:nvSpPr>
            <p:spPr bwMode="auto">
              <a:xfrm>
                <a:off x="10941333" y="5666678"/>
                <a:ext cx="542953" cy="3579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11</a:t>
                </a:r>
              </a:p>
            </p:txBody>
          </p:sp>
          <p:sp>
            <p:nvSpPr>
              <p:cNvPr id="91" name="Text Box 17"/>
              <p:cNvSpPr txBox="1">
                <a:spLocks noChangeArrowheads="1"/>
              </p:cNvSpPr>
              <p:nvPr/>
            </p:nvSpPr>
            <p:spPr bwMode="auto">
              <a:xfrm>
                <a:off x="11367221" y="5643402"/>
                <a:ext cx="542953" cy="3579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10</a:t>
                </a:r>
              </a:p>
            </p:txBody>
          </p:sp>
          <p:sp>
            <p:nvSpPr>
              <p:cNvPr id="93" name="Text Box 20"/>
              <p:cNvSpPr txBox="1">
                <a:spLocks noChangeArrowheads="1"/>
              </p:cNvSpPr>
              <p:nvPr/>
            </p:nvSpPr>
            <p:spPr bwMode="auto">
              <a:xfrm>
                <a:off x="10220239" y="6032195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1</a:t>
                </a:r>
              </a:p>
            </p:txBody>
          </p:sp>
          <p:sp>
            <p:nvSpPr>
              <p:cNvPr id="94" name="Text Box 21"/>
              <p:cNvSpPr txBox="1">
                <a:spLocks noChangeArrowheads="1"/>
              </p:cNvSpPr>
              <p:nvPr/>
            </p:nvSpPr>
            <p:spPr bwMode="auto">
              <a:xfrm>
                <a:off x="10621490" y="6012309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1</a:t>
                </a:r>
              </a:p>
            </p:txBody>
          </p:sp>
          <p:sp>
            <p:nvSpPr>
              <p:cNvPr id="95" name="Text Box 22"/>
              <p:cNvSpPr txBox="1">
                <a:spLocks noChangeArrowheads="1"/>
              </p:cNvSpPr>
              <p:nvPr/>
            </p:nvSpPr>
            <p:spPr bwMode="auto">
              <a:xfrm>
                <a:off x="11029198" y="5995263"/>
                <a:ext cx="42394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0</a:t>
                </a:r>
              </a:p>
            </p:txBody>
          </p:sp>
          <p:sp>
            <p:nvSpPr>
              <p:cNvPr id="96" name="Text Box 23"/>
              <p:cNvSpPr txBox="1">
                <a:spLocks noChangeArrowheads="1"/>
              </p:cNvSpPr>
              <p:nvPr/>
            </p:nvSpPr>
            <p:spPr bwMode="auto">
              <a:xfrm>
                <a:off x="11479068" y="6021715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1</a:t>
                </a:r>
              </a:p>
            </p:txBody>
          </p:sp>
          <p:sp>
            <p:nvSpPr>
              <p:cNvPr id="97" name="Text Box 24"/>
              <p:cNvSpPr txBox="1">
                <a:spLocks noChangeArrowheads="1"/>
              </p:cNvSpPr>
              <p:nvPr/>
            </p:nvSpPr>
            <p:spPr bwMode="auto">
              <a:xfrm>
                <a:off x="10191891" y="6376264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0</a:t>
                </a:r>
              </a:p>
            </p:txBody>
          </p:sp>
          <p:sp>
            <p:nvSpPr>
              <p:cNvPr id="98" name="Text Box 25"/>
              <p:cNvSpPr txBox="1">
                <a:spLocks noChangeArrowheads="1"/>
              </p:cNvSpPr>
              <p:nvPr/>
            </p:nvSpPr>
            <p:spPr bwMode="auto">
              <a:xfrm>
                <a:off x="10621009" y="6345057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0</a:t>
                </a:r>
              </a:p>
            </p:txBody>
          </p:sp>
          <p:sp>
            <p:nvSpPr>
              <p:cNvPr id="99" name="Text Box 26"/>
              <p:cNvSpPr txBox="1">
                <a:spLocks noChangeArrowheads="1"/>
              </p:cNvSpPr>
              <p:nvPr/>
            </p:nvSpPr>
            <p:spPr bwMode="auto">
              <a:xfrm>
                <a:off x="11046124" y="6311368"/>
                <a:ext cx="26962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-</a:t>
                </a:r>
              </a:p>
            </p:txBody>
          </p:sp>
          <p:sp>
            <p:nvSpPr>
              <p:cNvPr id="100" name="Text Box 27"/>
              <p:cNvSpPr txBox="1">
                <a:spLocks noChangeArrowheads="1"/>
              </p:cNvSpPr>
              <p:nvPr/>
            </p:nvSpPr>
            <p:spPr bwMode="auto">
              <a:xfrm>
                <a:off x="11448102" y="6354213"/>
                <a:ext cx="31290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0</a:t>
                </a:r>
              </a:p>
            </p:txBody>
          </p:sp>
          <p:sp>
            <p:nvSpPr>
              <p:cNvPr id="101" name="Text Box 19"/>
              <p:cNvSpPr txBox="1">
                <a:spLocks noChangeArrowheads="1"/>
              </p:cNvSpPr>
              <p:nvPr/>
            </p:nvSpPr>
            <p:spPr bwMode="auto">
              <a:xfrm>
                <a:off x="9551465" y="5733819"/>
                <a:ext cx="413896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600" b="1" dirty="0"/>
                  <a:t>Q</a:t>
                </a:r>
                <a:r>
                  <a:rPr lang="it-IT" altLang="it-IT" sz="1600" b="1" baseline="-25000" dirty="0"/>
                  <a:t>2</a:t>
                </a:r>
              </a:p>
            </p:txBody>
          </p:sp>
          <p:sp>
            <p:nvSpPr>
              <p:cNvPr id="107" name="CasellaDiTesto 106"/>
              <p:cNvSpPr txBox="1"/>
              <p:nvPr/>
            </p:nvSpPr>
            <p:spPr>
              <a:xfrm>
                <a:off x="9132779" y="6071684"/>
                <a:ext cx="3855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b="1" dirty="0" err="1">
                    <a:solidFill>
                      <a:schemeClr val="accent5">
                        <a:lumMod val="75000"/>
                      </a:schemeClr>
                    </a:solidFill>
                  </a:rPr>
                  <a:t>z</a:t>
                </a:r>
                <a:r>
                  <a:rPr lang="it-IT" sz="2400" b="1" baseline="-25000" dirty="0" err="1">
                    <a:solidFill>
                      <a:schemeClr val="accent5">
                        <a:lumMod val="75000"/>
                      </a:schemeClr>
                    </a:solidFill>
                  </a:rPr>
                  <a:t>s</a:t>
                </a:r>
                <a:endParaRPr lang="it-IT" sz="2400" b="1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0" name="Ovale 109"/>
              <p:cNvSpPr/>
              <p:nvPr/>
            </p:nvSpPr>
            <p:spPr>
              <a:xfrm>
                <a:off x="10132623" y="6421826"/>
                <a:ext cx="1730889" cy="28302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1" name="Ovale 110"/>
              <p:cNvSpPr/>
              <p:nvPr/>
            </p:nvSpPr>
            <p:spPr>
              <a:xfrm>
                <a:off x="11068553" y="6032195"/>
                <a:ext cx="287907" cy="666260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17" name="CasellaDiTesto 116"/>
          <p:cNvSpPr txBox="1"/>
          <p:nvPr/>
        </p:nvSpPr>
        <p:spPr>
          <a:xfrm>
            <a:off x="5063336" y="4449224"/>
            <a:ext cx="3641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Z = </a:t>
            </a:r>
            <a:r>
              <a:rPr lang="it-IT" sz="2800" b="1" dirty="0" err="1"/>
              <a:t>l</a:t>
            </a:r>
            <a:r>
              <a:rPr lang="it-IT" sz="2800" b="1" baseline="-25000" dirty="0" err="1"/>
              <a:t>d</a:t>
            </a:r>
            <a:r>
              <a:rPr lang="it-IT" sz="2800" b="1" baseline="-25000" dirty="0"/>
              <a:t> </a:t>
            </a:r>
            <a:r>
              <a:rPr lang="it-IT" sz="2800" b="1" dirty="0" err="1"/>
              <a:t>z</a:t>
            </a:r>
            <a:r>
              <a:rPr lang="it-IT" sz="2800" b="1" baseline="-25000" dirty="0" err="1"/>
              <a:t>d</a:t>
            </a:r>
            <a:r>
              <a:rPr lang="it-IT" sz="2800" b="1" dirty="0"/>
              <a:t> + </a:t>
            </a:r>
            <a:r>
              <a:rPr lang="it-IT" sz="2800" b="1" dirty="0" err="1"/>
              <a:t>l</a:t>
            </a:r>
            <a:r>
              <a:rPr lang="it-IT" sz="2800" b="1" baseline="-25000" dirty="0" err="1"/>
              <a:t>s</a:t>
            </a:r>
            <a:r>
              <a:rPr lang="it-IT" sz="2800" b="1" baseline="-25000" dirty="0"/>
              <a:t> </a:t>
            </a:r>
            <a:r>
              <a:rPr lang="it-IT" sz="2800" b="1" dirty="0" err="1"/>
              <a:t>z</a:t>
            </a:r>
            <a:r>
              <a:rPr lang="it-IT" sz="2800" b="1" baseline="-25000" dirty="0" err="1"/>
              <a:t>s</a:t>
            </a:r>
            <a:r>
              <a:rPr lang="it-IT" sz="2800" b="1" dirty="0"/>
              <a:t> + </a:t>
            </a:r>
            <a:r>
              <a:rPr lang="it-IT" sz="2800" b="1" dirty="0" err="1"/>
              <a:t>l</a:t>
            </a:r>
            <a:r>
              <a:rPr lang="it-IT" sz="2800" b="1" baseline="-25000" dirty="0" err="1"/>
              <a:t>f</a:t>
            </a:r>
            <a:r>
              <a:rPr lang="it-IT" sz="2800" b="1" baseline="-25000" dirty="0"/>
              <a:t> </a:t>
            </a:r>
            <a:r>
              <a:rPr lang="it-IT" sz="2800" b="1" dirty="0" err="1"/>
              <a:t>z</a:t>
            </a:r>
            <a:r>
              <a:rPr lang="it-IT" sz="2800" b="1" baseline="-25000" dirty="0" err="1"/>
              <a:t>f</a:t>
            </a:r>
            <a:r>
              <a:rPr lang="it-IT" sz="2800" b="1" dirty="0"/>
              <a:t> </a:t>
            </a:r>
            <a:endParaRPr lang="it-IT" sz="2800" b="1" baseline="-25000" dirty="0"/>
          </a:p>
        </p:txBody>
      </p:sp>
      <p:sp>
        <p:nvSpPr>
          <p:cNvPr id="140" name="CasellaDiTesto 139"/>
          <p:cNvSpPr txBox="1"/>
          <p:nvPr/>
        </p:nvSpPr>
        <p:spPr>
          <a:xfrm>
            <a:off x="5083005" y="5201444"/>
            <a:ext cx="303980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A quanti livelli è la z?</a:t>
            </a:r>
          </a:p>
          <a:p>
            <a:r>
              <a:rPr lang="it-IT" dirty="0">
                <a:solidFill>
                  <a:srgbClr val="FF0000"/>
                </a:solidFill>
              </a:rPr>
              <a:t>Come posso eliminare le alee?</a:t>
            </a:r>
          </a:p>
        </p:txBody>
      </p:sp>
      <p:grpSp>
        <p:nvGrpSpPr>
          <p:cNvPr id="211" name="Gruppo 210"/>
          <p:cNvGrpSpPr/>
          <p:nvPr/>
        </p:nvGrpSpPr>
        <p:grpSpPr>
          <a:xfrm>
            <a:off x="1937217" y="2836507"/>
            <a:ext cx="5782227" cy="2572983"/>
            <a:chOff x="1937217" y="2836507"/>
            <a:chExt cx="5782227" cy="2572983"/>
          </a:xfrm>
        </p:grpSpPr>
        <p:cxnSp>
          <p:nvCxnSpPr>
            <p:cNvPr id="128" name="Connettore 2 127"/>
            <p:cNvCxnSpPr/>
            <p:nvPr/>
          </p:nvCxnSpPr>
          <p:spPr>
            <a:xfrm flipH="1">
              <a:off x="7276544" y="2849257"/>
              <a:ext cx="1" cy="337309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2 128"/>
            <p:cNvCxnSpPr/>
            <p:nvPr/>
          </p:nvCxnSpPr>
          <p:spPr>
            <a:xfrm flipH="1">
              <a:off x="6492797" y="2853880"/>
              <a:ext cx="1" cy="337309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2 129"/>
            <p:cNvCxnSpPr/>
            <p:nvPr/>
          </p:nvCxnSpPr>
          <p:spPr>
            <a:xfrm flipH="1">
              <a:off x="5707839" y="2836507"/>
              <a:ext cx="1" cy="337309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0" name="Gruppo 209"/>
            <p:cNvGrpSpPr/>
            <p:nvPr/>
          </p:nvGrpSpPr>
          <p:grpSpPr>
            <a:xfrm>
              <a:off x="1937217" y="3160117"/>
              <a:ext cx="5782227" cy="2249373"/>
              <a:chOff x="1937217" y="3160117"/>
              <a:chExt cx="5782227" cy="2249373"/>
            </a:xfrm>
          </p:grpSpPr>
          <p:cxnSp>
            <p:nvCxnSpPr>
              <p:cNvPr id="119" name="Connettore 2 118"/>
              <p:cNvCxnSpPr/>
              <p:nvPr/>
            </p:nvCxnSpPr>
            <p:spPr>
              <a:xfrm flipH="1">
                <a:off x="6479878" y="3885938"/>
                <a:ext cx="1" cy="549676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9" name="Gruppo 208"/>
              <p:cNvGrpSpPr/>
              <p:nvPr/>
            </p:nvGrpSpPr>
            <p:grpSpPr>
              <a:xfrm>
                <a:off x="1937217" y="3160117"/>
                <a:ext cx="5782227" cy="2249373"/>
                <a:chOff x="1937217" y="3160117"/>
                <a:chExt cx="5782227" cy="2249373"/>
              </a:xfrm>
            </p:grpSpPr>
            <p:sp>
              <p:nvSpPr>
                <p:cNvPr id="58" name="Trapezio 57"/>
                <p:cNvSpPr/>
                <p:nvPr/>
              </p:nvSpPr>
              <p:spPr bwMode="auto">
                <a:xfrm rot="10800000">
                  <a:off x="5211281" y="3160117"/>
                  <a:ext cx="2508163" cy="720548"/>
                </a:xfrm>
                <a:prstGeom prst="trapezoid">
                  <a:avLst>
                    <a:gd name="adj" fmla="val 103123"/>
                  </a:avLst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endParaRPr lang="it-IT" dirty="0">
                    <a:cs typeface="+mn-cs"/>
                  </a:endParaRPr>
                </a:p>
              </p:txBody>
            </p:sp>
            <p:sp>
              <p:nvSpPr>
                <p:cNvPr id="123" name="CasellaDiTesto 122"/>
                <p:cNvSpPr txBox="1"/>
                <p:nvPr/>
              </p:nvSpPr>
              <p:spPr>
                <a:xfrm>
                  <a:off x="5755438" y="3196800"/>
                  <a:ext cx="156628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dirty="0">
                      <a:solidFill>
                        <a:srgbClr val="002060"/>
                      </a:solidFill>
                    </a:rPr>
                    <a:t>MUX CUSTOM A 3 VIE</a:t>
                  </a:r>
                </a:p>
              </p:txBody>
            </p:sp>
            <p:cxnSp>
              <p:nvCxnSpPr>
                <p:cNvPr id="145" name="Connettore 4 144"/>
                <p:cNvCxnSpPr>
                  <a:stCxn id="61" idx="2"/>
                  <a:endCxn id="58" idx="3"/>
                </p:cNvCxnSpPr>
                <p:nvPr/>
              </p:nvCxnSpPr>
              <p:spPr>
                <a:xfrm rot="5400000" flipH="1" flipV="1">
                  <a:off x="4287989" y="2742012"/>
                  <a:ext cx="516437" cy="2073195"/>
                </a:xfrm>
                <a:prstGeom prst="bentConnector4">
                  <a:avLst>
                    <a:gd name="adj1" fmla="val -44265"/>
                    <a:gd name="adj2" fmla="val 44678"/>
                  </a:avLst>
                </a:prstGeom>
                <a:ln w="25400">
                  <a:solidFill>
                    <a:srgbClr val="0099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Connettore 4 145"/>
                <p:cNvCxnSpPr/>
                <p:nvPr/>
              </p:nvCxnSpPr>
              <p:spPr>
                <a:xfrm flipV="1">
                  <a:off x="2781801" y="3654259"/>
                  <a:ext cx="2953759" cy="1044123"/>
                </a:xfrm>
                <a:prstGeom prst="bentConnector3">
                  <a:avLst>
                    <a:gd name="adj1" fmla="val 67279"/>
                  </a:avLst>
                </a:prstGeom>
                <a:ln w="25400">
                  <a:solidFill>
                    <a:srgbClr val="00206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Connettore 4 170"/>
                <p:cNvCxnSpPr/>
                <p:nvPr/>
              </p:nvCxnSpPr>
              <p:spPr>
                <a:xfrm flipV="1">
                  <a:off x="1937217" y="3802793"/>
                  <a:ext cx="3917712" cy="1606697"/>
                </a:xfrm>
                <a:prstGeom prst="bentConnector3">
                  <a:avLst>
                    <a:gd name="adj1" fmla="val 75783"/>
                  </a:avLst>
                </a:prstGeom>
                <a:ln w="254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08" name="Gruppo 207"/>
          <p:cNvGrpSpPr/>
          <p:nvPr/>
        </p:nvGrpSpPr>
        <p:grpSpPr>
          <a:xfrm>
            <a:off x="275013" y="4036828"/>
            <a:ext cx="3400638" cy="1913396"/>
            <a:chOff x="275013" y="4036828"/>
            <a:chExt cx="3400638" cy="1913396"/>
          </a:xfrm>
        </p:grpSpPr>
        <p:sp>
          <p:nvSpPr>
            <p:cNvPr id="64" name="Ovale 63"/>
            <p:cNvSpPr/>
            <p:nvPr/>
          </p:nvSpPr>
          <p:spPr>
            <a:xfrm>
              <a:off x="1796472" y="5640977"/>
              <a:ext cx="308344" cy="3092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Ovale 64"/>
            <p:cNvSpPr/>
            <p:nvPr/>
          </p:nvSpPr>
          <p:spPr>
            <a:xfrm>
              <a:off x="2596432" y="4882678"/>
              <a:ext cx="308344" cy="30924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Ovale 65"/>
            <p:cNvSpPr/>
            <p:nvPr/>
          </p:nvSpPr>
          <p:spPr>
            <a:xfrm>
              <a:off x="3367307" y="4325235"/>
              <a:ext cx="308344" cy="30924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13" name="Connettore 2 112"/>
            <p:cNvCxnSpPr>
              <a:stCxn id="62" idx="2"/>
              <a:endCxn id="64" idx="0"/>
            </p:cNvCxnSpPr>
            <p:nvPr/>
          </p:nvCxnSpPr>
          <p:spPr>
            <a:xfrm flipH="1">
              <a:off x="1950644" y="4036828"/>
              <a:ext cx="2212" cy="1604149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ttore 2 131"/>
            <p:cNvCxnSpPr>
              <a:stCxn id="63" idx="2"/>
              <a:endCxn id="65" idx="0"/>
            </p:cNvCxnSpPr>
            <p:nvPr/>
          </p:nvCxnSpPr>
          <p:spPr>
            <a:xfrm flipH="1">
              <a:off x="2750604" y="4036828"/>
              <a:ext cx="1829" cy="845850"/>
            </a:xfrm>
            <a:prstGeom prst="straightConnector1">
              <a:avLst/>
            </a:prstGeom>
            <a:ln w="317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2 136"/>
            <p:cNvCxnSpPr>
              <a:stCxn id="61" idx="2"/>
              <a:endCxn id="66" idx="0"/>
            </p:cNvCxnSpPr>
            <p:nvPr/>
          </p:nvCxnSpPr>
          <p:spPr>
            <a:xfrm>
              <a:off x="3509611" y="4036828"/>
              <a:ext cx="11868" cy="288407"/>
            </a:xfrm>
            <a:prstGeom prst="straightConnector1">
              <a:avLst/>
            </a:prstGeom>
            <a:ln w="31750">
              <a:solidFill>
                <a:srgbClr val="00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Parentesi graffa aperta 174"/>
            <p:cNvSpPr/>
            <p:nvPr/>
          </p:nvSpPr>
          <p:spPr>
            <a:xfrm>
              <a:off x="275013" y="4254755"/>
              <a:ext cx="189562" cy="1244656"/>
            </a:xfrm>
            <a:prstGeom prst="leftBrace">
              <a:avLst>
                <a:gd name="adj1" fmla="val 33318"/>
                <a:gd name="adj2" fmla="val 5000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07" name="Gruppo 206"/>
          <p:cNvGrpSpPr/>
          <p:nvPr/>
        </p:nvGrpSpPr>
        <p:grpSpPr>
          <a:xfrm>
            <a:off x="-67796" y="3027768"/>
            <a:ext cx="3839801" cy="3057162"/>
            <a:chOff x="-57756" y="3027283"/>
            <a:chExt cx="3839801" cy="3057162"/>
          </a:xfrm>
        </p:grpSpPr>
        <p:sp>
          <p:nvSpPr>
            <p:cNvPr id="59" name="Rettangolo 58"/>
            <p:cNvSpPr/>
            <p:nvPr/>
          </p:nvSpPr>
          <p:spPr>
            <a:xfrm>
              <a:off x="1555155" y="3027283"/>
              <a:ext cx="2226890" cy="97219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3600" dirty="0">
                  <a:solidFill>
                    <a:srgbClr val="FF0000"/>
                  </a:solidFill>
                </a:rPr>
                <a:t>FS</a:t>
              </a:r>
            </a:p>
          </p:txBody>
        </p:sp>
        <p:grpSp>
          <p:nvGrpSpPr>
            <p:cNvPr id="60" name="Gruppo 59"/>
            <p:cNvGrpSpPr/>
            <p:nvPr/>
          </p:nvGrpSpPr>
          <p:grpSpPr>
            <a:xfrm>
              <a:off x="1793619" y="3636233"/>
              <a:ext cx="1876875" cy="400110"/>
              <a:chOff x="6304930" y="4123434"/>
              <a:chExt cx="1876875" cy="400110"/>
            </a:xfrm>
          </p:grpSpPr>
          <p:sp>
            <p:nvSpPr>
              <p:cNvPr id="61" name="CasellaDiTesto 60"/>
              <p:cNvSpPr txBox="1"/>
              <p:nvPr/>
            </p:nvSpPr>
            <p:spPr>
              <a:xfrm>
                <a:off x="7880119" y="4123434"/>
                <a:ext cx="3016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b="1" dirty="0" err="1">
                    <a:solidFill>
                      <a:srgbClr val="00B050"/>
                    </a:solidFill>
                  </a:rPr>
                  <a:t>l</a:t>
                </a:r>
                <a:r>
                  <a:rPr lang="it-IT" sz="2000" b="1" baseline="-25000" dirty="0" err="1">
                    <a:solidFill>
                      <a:srgbClr val="00B050"/>
                    </a:solidFill>
                  </a:rPr>
                  <a:t>f</a:t>
                </a:r>
                <a:endParaRPr lang="it-IT" sz="2000" b="1" baseline="-250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62" name="CasellaDiTesto 61"/>
              <p:cNvSpPr txBox="1"/>
              <p:nvPr/>
            </p:nvSpPr>
            <p:spPr>
              <a:xfrm>
                <a:off x="6304930" y="4123434"/>
                <a:ext cx="3385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b="1" dirty="0" err="1">
                    <a:solidFill>
                      <a:srgbClr val="FF0000"/>
                    </a:solidFill>
                  </a:rPr>
                  <a:t>l</a:t>
                </a:r>
                <a:r>
                  <a:rPr lang="it-IT" sz="2000" b="1" baseline="-25000" dirty="0" err="1">
                    <a:solidFill>
                      <a:srgbClr val="FF0000"/>
                    </a:solidFill>
                  </a:rPr>
                  <a:t>d</a:t>
                </a:r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CasellaDiTesto 62"/>
              <p:cNvSpPr txBox="1"/>
              <p:nvPr/>
            </p:nvSpPr>
            <p:spPr>
              <a:xfrm>
                <a:off x="7115728" y="4123434"/>
                <a:ext cx="3161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b="1" dirty="0" err="1">
                    <a:solidFill>
                      <a:srgbClr val="FFFF00"/>
                    </a:solidFill>
                  </a:rPr>
                  <a:t>l</a:t>
                </a:r>
                <a:r>
                  <a:rPr lang="it-IT" sz="2000" b="1" baseline="-25000" dirty="0" err="1">
                    <a:solidFill>
                      <a:srgbClr val="FFFF00"/>
                    </a:solidFill>
                  </a:rPr>
                  <a:t>s</a:t>
                </a:r>
                <a:endParaRPr lang="it-IT" sz="2000" b="1" baseline="-250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67" name="Gruppo 66"/>
            <p:cNvGrpSpPr/>
            <p:nvPr/>
          </p:nvGrpSpPr>
          <p:grpSpPr>
            <a:xfrm>
              <a:off x="337139" y="4115624"/>
              <a:ext cx="1540430" cy="1383787"/>
              <a:chOff x="6304930" y="4123434"/>
              <a:chExt cx="442851" cy="1383787"/>
            </a:xfrm>
          </p:grpSpPr>
          <p:sp>
            <p:nvSpPr>
              <p:cNvPr id="68" name="CasellaDiTesto 67"/>
              <p:cNvSpPr txBox="1"/>
              <p:nvPr/>
            </p:nvSpPr>
            <p:spPr>
              <a:xfrm>
                <a:off x="6310352" y="5045556"/>
                <a:ext cx="4374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it-IT" sz="24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it-IT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it-IT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/(</a:t>
                </a:r>
                <a:r>
                  <a:rPr lang="it-IT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it-IT" sz="24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it-IT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+l</a:t>
                </a:r>
                <a:r>
                  <a:rPr lang="it-IT" sz="24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it-IT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it-IT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CasellaDiTesto 68"/>
              <p:cNvSpPr txBox="1"/>
              <p:nvPr/>
            </p:nvSpPr>
            <p:spPr>
              <a:xfrm>
                <a:off x="6304930" y="4123434"/>
                <a:ext cx="3226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b="1" dirty="0" err="1">
                    <a:latin typeface="Times New Roman" panose="02020603050405020304" pitchFamily="18" charset="0"/>
                    <a:ea typeface="Microsoft YaHei UI" panose="020B0503020204020204" pitchFamily="34" charset="-122"/>
                    <a:cs typeface="Times New Roman" panose="02020603050405020304" pitchFamily="18" charset="0"/>
                  </a:rPr>
                  <a:t>l</a:t>
                </a:r>
                <a:r>
                  <a:rPr lang="it-IT" sz="24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it-IT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m</a:t>
                </a:r>
                <a:r>
                  <a:rPr lang="it-IT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70" name="CasellaDiTesto 69"/>
              <p:cNvSpPr txBox="1"/>
              <p:nvPr/>
            </p:nvSpPr>
            <p:spPr>
              <a:xfrm>
                <a:off x="6310352" y="4560877"/>
                <a:ext cx="4208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it-IT" sz="24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it-IT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it-IT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Q</a:t>
                </a:r>
                <a:r>
                  <a:rPr lang="it-IT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it-IT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</a:t>
                </a:r>
                <a:r>
                  <a:rPr lang="it-IT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176" name="CasellaDiTesto 175"/>
            <p:cNvSpPr txBox="1"/>
            <p:nvPr/>
          </p:nvSpPr>
          <p:spPr>
            <a:xfrm>
              <a:off x="-57756" y="5499670"/>
              <a:ext cx="5571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dirty="0">
                  <a:solidFill>
                    <a:srgbClr val="FF0000"/>
                  </a:solidFill>
                </a:rPr>
                <a:t>FS</a:t>
              </a:r>
            </a:p>
          </p:txBody>
        </p:sp>
        <p:cxnSp>
          <p:nvCxnSpPr>
            <p:cNvPr id="178" name="Connettore 4 177"/>
            <p:cNvCxnSpPr/>
            <p:nvPr/>
          </p:nvCxnSpPr>
          <p:spPr>
            <a:xfrm rot="5400000" flipH="1" flipV="1">
              <a:off x="-203832" y="5188165"/>
              <a:ext cx="736687" cy="125216"/>
            </a:xfrm>
            <a:prstGeom prst="bentConnector3">
              <a:avLst>
                <a:gd name="adj1" fmla="val 98705"/>
              </a:avLst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6" name="Connettore diritto 195"/>
          <p:cNvCxnSpPr/>
          <p:nvPr/>
        </p:nvCxnSpPr>
        <p:spPr>
          <a:xfrm flipH="1">
            <a:off x="4315785" y="206943"/>
            <a:ext cx="20094" cy="258771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ttore diritto 202"/>
          <p:cNvCxnSpPr/>
          <p:nvPr/>
        </p:nvCxnSpPr>
        <p:spPr>
          <a:xfrm flipV="1">
            <a:off x="233738" y="2783054"/>
            <a:ext cx="4088549" cy="2622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11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8" grpId="0"/>
      <p:bldP spid="81" grpId="0"/>
      <p:bldP spid="109" grpId="0"/>
      <p:bldP spid="117" grpId="0"/>
      <p:bldP spid="14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16" y="381824"/>
            <a:ext cx="7063981" cy="1325563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Realizzazioni alternative di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 F3 + MUX</a:t>
            </a:r>
          </a:p>
        </p:txBody>
      </p:sp>
      <p:grpSp>
        <p:nvGrpSpPr>
          <p:cNvPr id="48" name="Group 1027"/>
          <p:cNvGrpSpPr>
            <a:grpSpLocks/>
          </p:cNvGrpSpPr>
          <p:nvPr/>
        </p:nvGrpSpPr>
        <p:grpSpPr bwMode="auto">
          <a:xfrm>
            <a:off x="8882148" y="362774"/>
            <a:ext cx="3022288" cy="3786188"/>
            <a:chOff x="3724" y="1728"/>
            <a:chExt cx="1679" cy="2385"/>
          </a:xfrm>
        </p:grpSpPr>
        <p:sp>
          <p:nvSpPr>
            <p:cNvPr id="49" name="Text Box 1028"/>
            <p:cNvSpPr txBox="1">
              <a:spLocks noChangeArrowheads="1"/>
            </p:cNvSpPr>
            <p:nvPr/>
          </p:nvSpPr>
          <p:spPr bwMode="auto">
            <a:xfrm>
              <a:off x="3724" y="1728"/>
              <a:ext cx="1679" cy="238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dirty="0"/>
                <a:t>Q</a:t>
              </a:r>
              <a:r>
                <a:rPr lang="it-IT" altLang="it-IT" baseline="-25000" dirty="0"/>
                <a:t>2</a:t>
              </a:r>
              <a:r>
                <a:rPr lang="it-IT" altLang="it-IT" dirty="0"/>
                <a:t> Q</a:t>
              </a:r>
              <a:r>
                <a:rPr lang="it-IT" altLang="it-IT" baseline="-25000" dirty="0"/>
                <a:t>1</a:t>
              </a:r>
              <a:r>
                <a:rPr lang="it-IT" altLang="it-IT" dirty="0"/>
                <a:t>  Q</a:t>
              </a:r>
              <a:r>
                <a:rPr lang="it-IT" altLang="it-IT" baseline="-25000" dirty="0"/>
                <a:t>0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it-IT" altLang="it-IT" dirty="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dirty="0"/>
                <a:t>0    0    0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dirty="0"/>
                <a:t>0    0    1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dirty="0"/>
                <a:t>0    1 	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dirty="0"/>
                <a:t>0    1	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dirty="0"/>
                <a:t>1    0 	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dirty="0"/>
                <a:t>1    0    1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dirty="0"/>
                <a:t>1    1    0	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dirty="0"/>
                <a:t>1    1	1</a:t>
              </a:r>
            </a:p>
          </p:txBody>
        </p:sp>
        <p:sp>
          <p:nvSpPr>
            <p:cNvPr id="50" name="Line 1029"/>
            <p:cNvSpPr>
              <a:spLocks noChangeShapeType="1"/>
            </p:cNvSpPr>
            <p:nvPr/>
          </p:nvSpPr>
          <p:spPr bwMode="auto">
            <a:xfrm>
              <a:off x="3724" y="2139"/>
              <a:ext cx="1659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it-IT" dirty="0"/>
                <a:t> </a:t>
              </a:r>
            </a:p>
          </p:txBody>
        </p:sp>
        <p:sp>
          <p:nvSpPr>
            <p:cNvPr id="51" name="Line 1030"/>
            <p:cNvSpPr>
              <a:spLocks noChangeShapeType="1"/>
            </p:cNvSpPr>
            <p:nvPr/>
          </p:nvSpPr>
          <p:spPr bwMode="auto">
            <a:xfrm>
              <a:off x="4481" y="1749"/>
              <a:ext cx="0" cy="23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2" name="Line 1031"/>
            <p:cNvSpPr>
              <a:spLocks noChangeShapeType="1"/>
            </p:cNvSpPr>
            <p:nvPr/>
          </p:nvSpPr>
          <p:spPr bwMode="auto">
            <a:xfrm>
              <a:off x="4744" y="1728"/>
              <a:ext cx="0" cy="23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3" name="Line 1031"/>
            <p:cNvSpPr>
              <a:spLocks noChangeShapeType="1"/>
            </p:cNvSpPr>
            <p:nvPr/>
          </p:nvSpPr>
          <p:spPr bwMode="auto">
            <a:xfrm>
              <a:off x="5054" y="1740"/>
              <a:ext cx="0" cy="23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4" name="Gruppo 53"/>
          <p:cNvGrpSpPr/>
          <p:nvPr/>
        </p:nvGrpSpPr>
        <p:grpSpPr>
          <a:xfrm>
            <a:off x="10231860" y="479581"/>
            <a:ext cx="1200778" cy="461665"/>
            <a:chOff x="6304930" y="4123434"/>
            <a:chExt cx="1966498" cy="461665"/>
          </a:xfrm>
        </p:grpSpPr>
        <p:sp>
          <p:nvSpPr>
            <p:cNvPr id="55" name="CasellaDiTesto 54"/>
            <p:cNvSpPr txBox="1"/>
            <p:nvPr/>
          </p:nvSpPr>
          <p:spPr>
            <a:xfrm>
              <a:off x="7900685" y="4123434"/>
              <a:ext cx="3707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 err="1"/>
                <a:t>z</a:t>
              </a:r>
              <a:r>
                <a:rPr lang="it-IT" sz="2400" b="1" baseline="-25000" dirty="0" err="1"/>
                <a:t>f</a:t>
              </a:r>
              <a:endParaRPr lang="it-IT" sz="2400" b="1" baseline="-25000" dirty="0"/>
            </a:p>
          </p:txBody>
        </p:sp>
        <p:sp>
          <p:nvSpPr>
            <p:cNvPr id="56" name="CasellaDiTesto 55"/>
            <p:cNvSpPr txBox="1"/>
            <p:nvPr/>
          </p:nvSpPr>
          <p:spPr>
            <a:xfrm>
              <a:off x="6304930" y="4123434"/>
              <a:ext cx="4113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 err="1"/>
                <a:t>z</a:t>
              </a:r>
              <a:r>
                <a:rPr lang="it-IT" sz="2400" b="1" baseline="-25000" dirty="0" err="1"/>
                <a:t>d</a:t>
              </a:r>
              <a:endParaRPr lang="it-IT" sz="2400" b="1" baseline="-25000" dirty="0"/>
            </a:p>
          </p:txBody>
        </p:sp>
        <p:sp>
          <p:nvSpPr>
            <p:cNvPr id="57" name="CasellaDiTesto 56"/>
            <p:cNvSpPr txBox="1"/>
            <p:nvPr/>
          </p:nvSpPr>
          <p:spPr>
            <a:xfrm>
              <a:off x="7115728" y="4123434"/>
              <a:ext cx="3855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 err="1"/>
                <a:t>z</a:t>
              </a:r>
              <a:r>
                <a:rPr lang="it-IT" sz="2400" b="1" baseline="-25000" dirty="0" err="1"/>
                <a:t>s</a:t>
              </a:r>
              <a:endParaRPr lang="it-IT" sz="2400" b="1" baseline="-25000" dirty="0"/>
            </a:p>
          </p:txBody>
        </p:sp>
      </p:grpSp>
      <p:sp>
        <p:nvSpPr>
          <p:cNvPr id="71" name="CasellaDiTesto 70"/>
          <p:cNvSpPr txBox="1"/>
          <p:nvPr/>
        </p:nvSpPr>
        <p:spPr>
          <a:xfrm>
            <a:off x="11315371" y="1176877"/>
            <a:ext cx="4214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1 0 0 0 0 0 0 -</a:t>
            </a:r>
          </a:p>
        </p:txBody>
      </p:sp>
      <p:sp>
        <p:nvSpPr>
          <p:cNvPr id="72" name="CasellaDiTesto 71"/>
          <p:cNvSpPr txBox="1"/>
          <p:nvPr/>
        </p:nvSpPr>
        <p:spPr>
          <a:xfrm>
            <a:off x="10787339" y="1171324"/>
            <a:ext cx="4214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1 1 1 0 0 0 0 -</a:t>
            </a:r>
          </a:p>
        </p:txBody>
      </p:sp>
      <p:sp>
        <p:nvSpPr>
          <p:cNvPr id="73" name="CasellaDiTesto 72"/>
          <p:cNvSpPr txBox="1"/>
          <p:nvPr/>
        </p:nvSpPr>
        <p:spPr>
          <a:xfrm>
            <a:off x="10259307" y="1165771"/>
            <a:ext cx="4214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1 1 1 1 1 0 0 -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999870" y="4977871"/>
            <a:ext cx="707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/>
              <a:t>z</a:t>
            </a:r>
            <a:r>
              <a:rPr lang="it-IT" sz="2400" baseline="-25000" dirty="0" err="1"/>
              <a:t>f</a:t>
            </a:r>
            <a:r>
              <a:rPr lang="it-IT" sz="2400" baseline="-25000" dirty="0"/>
              <a:t>    </a:t>
            </a:r>
            <a:r>
              <a:rPr lang="it-IT" sz="2400" dirty="0"/>
              <a:t>=</a:t>
            </a:r>
          </a:p>
        </p:txBody>
      </p:sp>
      <p:sp>
        <p:nvSpPr>
          <p:cNvPr id="78" name="CasellaDiTesto 77"/>
          <p:cNvSpPr txBox="1"/>
          <p:nvPr/>
        </p:nvSpPr>
        <p:spPr>
          <a:xfrm>
            <a:off x="952164" y="4518471"/>
            <a:ext cx="816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/>
              <a:t>z</a:t>
            </a:r>
            <a:r>
              <a:rPr lang="it-IT" sz="2400" baseline="-25000" dirty="0" err="1"/>
              <a:t>s</a:t>
            </a:r>
            <a:r>
              <a:rPr lang="it-IT" sz="2400" baseline="-25000" dirty="0"/>
              <a:t>     </a:t>
            </a:r>
            <a:r>
              <a:rPr lang="it-IT" sz="2400" dirty="0"/>
              <a:t>=</a:t>
            </a:r>
            <a:r>
              <a:rPr lang="it-IT" sz="2400" baseline="-25000" dirty="0"/>
              <a:t> </a:t>
            </a:r>
            <a:endParaRPr lang="it-IT" sz="2400" b="1" baseline="-25000" dirty="0"/>
          </a:p>
        </p:txBody>
      </p:sp>
      <p:sp>
        <p:nvSpPr>
          <p:cNvPr id="79" name="CasellaDiTesto 78"/>
          <p:cNvSpPr txBox="1"/>
          <p:nvPr/>
        </p:nvSpPr>
        <p:spPr>
          <a:xfrm>
            <a:off x="924531" y="4096574"/>
            <a:ext cx="793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/>
              <a:t>z</a:t>
            </a:r>
            <a:r>
              <a:rPr lang="it-IT" sz="2400" baseline="-25000" dirty="0" err="1"/>
              <a:t>d</a:t>
            </a:r>
            <a:r>
              <a:rPr lang="it-IT" sz="2400" baseline="-25000" dirty="0"/>
              <a:t>     </a:t>
            </a:r>
            <a:r>
              <a:rPr lang="it-IT" sz="2400" dirty="0"/>
              <a:t>=</a:t>
            </a:r>
            <a:endParaRPr lang="it-IT" sz="2400" b="1" baseline="-25000" dirty="0"/>
          </a:p>
        </p:txBody>
      </p:sp>
      <p:sp>
        <p:nvSpPr>
          <p:cNvPr id="80" name="CasellaDiTesto 79"/>
          <p:cNvSpPr txBox="1"/>
          <p:nvPr/>
        </p:nvSpPr>
        <p:spPr>
          <a:xfrm>
            <a:off x="69034" y="4534715"/>
            <a:ext cx="53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F3</a:t>
            </a:r>
          </a:p>
        </p:txBody>
      </p:sp>
      <p:sp>
        <p:nvSpPr>
          <p:cNvPr id="81" name="CasellaDiTesto 80"/>
          <p:cNvSpPr txBox="1"/>
          <p:nvPr/>
        </p:nvSpPr>
        <p:spPr>
          <a:xfrm>
            <a:off x="8253931" y="448803"/>
            <a:ext cx="53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F3</a:t>
            </a:r>
          </a:p>
        </p:txBody>
      </p:sp>
      <p:sp>
        <p:nvSpPr>
          <p:cNvPr id="82" name="Parentesi graffa aperta 81"/>
          <p:cNvSpPr/>
          <p:nvPr/>
        </p:nvSpPr>
        <p:spPr>
          <a:xfrm>
            <a:off x="754306" y="4148784"/>
            <a:ext cx="340450" cy="1288486"/>
          </a:xfrm>
          <a:prstGeom prst="leftBrace">
            <a:avLst>
              <a:gd name="adj1" fmla="val 33318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4" name="Group 5"/>
          <p:cNvGrpSpPr>
            <a:grpSpLocks/>
          </p:cNvGrpSpPr>
          <p:nvPr/>
        </p:nvGrpSpPr>
        <p:grpSpPr bwMode="auto">
          <a:xfrm>
            <a:off x="1027851" y="2300088"/>
            <a:ext cx="1746595" cy="738961"/>
            <a:chOff x="1536" y="2880"/>
            <a:chExt cx="1152" cy="576"/>
          </a:xfrm>
        </p:grpSpPr>
        <p:sp>
          <p:nvSpPr>
            <p:cNvPr id="102" name="Line 6"/>
            <p:cNvSpPr>
              <a:spLocks noChangeShapeType="1"/>
            </p:cNvSpPr>
            <p:nvPr/>
          </p:nvSpPr>
          <p:spPr bwMode="auto">
            <a:xfrm>
              <a:off x="1824" y="288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600"/>
            </a:p>
          </p:txBody>
        </p:sp>
        <p:sp>
          <p:nvSpPr>
            <p:cNvPr id="103" name="Rectangle 7"/>
            <p:cNvSpPr>
              <a:spLocks noChangeArrowheads="1"/>
            </p:cNvSpPr>
            <p:nvPr/>
          </p:nvSpPr>
          <p:spPr bwMode="auto">
            <a:xfrm>
              <a:off x="1536" y="2880"/>
              <a:ext cx="1152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000"/>
            </a:p>
          </p:txBody>
        </p:sp>
        <p:sp>
          <p:nvSpPr>
            <p:cNvPr id="104" name="Line 8"/>
            <p:cNvSpPr>
              <a:spLocks noChangeShapeType="1"/>
            </p:cNvSpPr>
            <p:nvPr/>
          </p:nvSpPr>
          <p:spPr bwMode="auto">
            <a:xfrm>
              <a:off x="1536" y="3168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600"/>
            </a:p>
          </p:txBody>
        </p:sp>
        <p:sp>
          <p:nvSpPr>
            <p:cNvPr id="105" name="Line 9"/>
            <p:cNvSpPr>
              <a:spLocks noChangeShapeType="1"/>
            </p:cNvSpPr>
            <p:nvPr/>
          </p:nvSpPr>
          <p:spPr bwMode="auto">
            <a:xfrm>
              <a:off x="2112" y="288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600"/>
            </a:p>
          </p:txBody>
        </p:sp>
        <p:sp>
          <p:nvSpPr>
            <p:cNvPr id="106" name="Line 10"/>
            <p:cNvSpPr>
              <a:spLocks noChangeShapeType="1"/>
            </p:cNvSpPr>
            <p:nvPr/>
          </p:nvSpPr>
          <p:spPr bwMode="auto">
            <a:xfrm>
              <a:off x="2400" y="288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600"/>
            </a:p>
          </p:txBody>
        </p:sp>
      </p:grpSp>
      <p:sp>
        <p:nvSpPr>
          <p:cNvPr id="85" name="Line 11"/>
          <p:cNvSpPr>
            <a:spLocks noChangeShapeType="1"/>
          </p:cNvSpPr>
          <p:nvPr/>
        </p:nvSpPr>
        <p:spPr bwMode="auto">
          <a:xfrm flipH="1" flipV="1">
            <a:off x="515401" y="1959174"/>
            <a:ext cx="512450" cy="3409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600"/>
          </a:p>
        </p:txBody>
      </p:sp>
      <p:sp>
        <p:nvSpPr>
          <p:cNvPr id="86" name="Text Box 12"/>
          <p:cNvSpPr txBox="1">
            <a:spLocks noChangeArrowheads="1"/>
          </p:cNvSpPr>
          <p:nvPr/>
        </p:nvSpPr>
        <p:spPr bwMode="auto">
          <a:xfrm>
            <a:off x="735022" y="2337020"/>
            <a:ext cx="294354" cy="35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0</a:t>
            </a:r>
          </a:p>
        </p:txBody>
      </p:sp>
      <p:sp>
        <p:nvSpPr>
          <p:cNvPr id="87" name="Text Box 13"/>
          <p:cNvSpPr txBox="1">
            <a:spLocks noChangeArrowheads="1"/>
          </p:cNvSpPr>
          <p:nvPr/>
        </p:nvSpPr>
        <p:spPr bwMode="auto">
          <a:xfrm>
            <a:off x="740548" y="2692032"/>
            <a:ext cx="294354" cy="35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1</a:t>
            </a:r>
          </a:p>
        </p:txBody>
      </p:sp>
      <p:sp>
        <p:nvSpPr>
          <p:cNvPr id="88" name="Text Box 14"/>
          <p:cNvSpPr txBox="1">
            <a:spLocks noChangeArrowheads="1"/>
          </p:cNvSpPr>
          <p:nvPr/>
        </p:nvSpPr>
        <p:spPr bwMode="auto">
          <a:xfrm>
            <a:off x="1070555" y="1959174"/>
            <a:ext cx="542953" cy="35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00</a:t>
            </a:r>
          </a:p>
        </p:txBody>
      </p:sp>
      <p:sp>
        <p:nvSpPr>
          <p:cNvPr id="89" name="Text Box 15"/>
          <p:cNvSpPr txBox="1">
            <a:spLocks noChangeArrowheads="1"/>
          </p:cNvSpPr>
          <p:nvPr/>
        </p:nvSpPr>
        <p:spPr bwMode="auto">
          <a:xfrm>
            <a:off x="1462587" y="1947974"/>
            <a:ext cx="542953" cy="35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01</a:t>
            </a:r>
          </a:p>
        </p:txBody>
      </p:sp>
      <p:sp>
        <p:nvSpPr>
          <p:cNvPr id="90" name="Text Box 16"/>
          <p:cNvSpPr txBox="1">
            <a:spLocks noChangeArrowheads="1"/>
          </p:cNvSpPr>
          <p:nvPr/>
        </p:nvSpPr>
        <p:spPr bwMode="auto">
          <a:xfrm>
            <a:off x="1880108" y="1971503"/>
            <a:ext cx="542953" cy="35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11</a:t>
            </a:r>
          </a:p>
        </p:txBody>
      </p:sp>
      <p:sp>
        <p:nvSpPr>
          <p:cNvPr id="91" name="Text Box 17"/>
          <p:cNvSpPr txBox="1">
            <a:spLocks noChangeArrowheads="1"/>
          </p:cNvSpPr>
          <p:nvPr/>
        </p:nvSpPr>
        <p:spPr bwMode="auto">
          <a:xfrm>
            <a:off x="2305996" y="1948227"/>
            <a:ext cx="542953" cy="35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10</a:t>
            </a:r>
          </a:p>
        </p:txBody>
      </p:sp>
      <p:sp>
        <p:nvSpPr>
          <p:cNvPr id="92" name="Text Box 19"/>
          <p:cNvSpPr txBox="1">
            <a:spLocks noChangeArrowheads="1"/>
          </p:cNvSpPr>
          <p:nvPr/>
        </p:nvSpPr>
        <p:spPr bwMode="auto">
          <a:xfrm>
            <a:off x="601552" y="1826312"/>
            <a:ext cx="6431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b="1" dirty="0"/>
              <a:t>Q</a:t>
            </a:r>
            <a:r>
              <a:rPr lang="it-IT" altLang="it-IT" sz="1600" b="1" baseline="-25000" dirty="0"/>
              <a:t>1</a:t>
            </a:r>
            <a:r>
              <a:rPr lang="it-IT" altLang="it-IT" sz="1600" b="1" dirty="0"/>
              <a:t>Q</a:t>
            </a:r>
            <a:r>
              <a:rPr lang="it-IT" altLang="it-IT" sz="1600" b="1" baseline="-25000" dirty="0"/>
              <a:t>0</a:t>
            </a:r>
          </a:p>
        </p:txBody>
      </p:sp>
      <p:sp>
        <p:nvSpPr>
          <p:cNvPr id="93" name="Text Box 20"/>
          <p:cNvSpPr txBox="1">
            <a:spLocks noChangeArrowheads="1"/>
          </p:cNvSpPr>
          <p:nvPr/>
        </p:nvSpPr>
        <p:spPr bwMode="auto">
          <a:xfrm>
            <a:off x="1159014" y="2337020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1</a:t>
            </a:r>
          </a:p>
        </p:txBody>
      </p:sp>
      <p:sp>
        <p:nvSpPr>
          <p:cNvPr id="94" name="Text Box 21"/>
          <p:cNvSpPr txBox="1">
            <a:spLocks noChangeArrowheads="1"/>
          </p:cNvSpPr>
          <p:nvPr/>
        </p:nvSpPr>
        <p:spPr bwMode="auto">
          <a:xfrm>
            <a:off x="1560265" y="2317134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1</a:t>
            </a:r>
          </a:p>
        </p:txBody>
      </p:sp>
      <p:sp>
        <p:nvSpPr>
          <p:cNvPr id="95" name="Text Box 22"/>
          <p:cNvSpPr txBox="1">
            <a:spLocks noChangeArrowheads="1"/>
          </p:cNvSpPr>
          <p:nvPr/>
        </p:nvSpPr>
        <p:spPr bwMode="auto">
          <a:xfrm>
            <a:off x="1967973" y="2300088"/>
            <a:ext cx="4239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1</a:t>
            </a:r>
          </a:p>
        </p:txBody>
      </p:sp>
      <p:sp>
        <p:nvSpPr>
          <p:cNvPr id="96" name="Text Box 23"/>
          <p:cNvSpPr txBox="1">
            <a:spLocks noChangeArrowheads="1"/>
          </p:cNvSpPr>
          <p:nvPr/>
        </p:nvSpPr>
        <p:spPr bwMode="auto">
          <a:xfrm>
            <a:off x="2417843" y="2326540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1</a:t>
            </a:r>
          </a:p>
        </p:txBody>
      </p:sp>
      <p:sp>
        <p:nvSpPr>
          <p:cNvPr id="97" name="Text Box 24"/>
          <p:cNvSpPr txBox="1">
            <a:spLocks noChangeArrowheads="1"/>
          </p:cNvSpPr>
          <p:nvPr/>
        </p:nvSpPr>
        <p:spPr bwMode="auto">
          <a:xfrm>
            <a:off x="1130666" y="2681089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1</a:t>
            </a:r>
          </a:p>
        </p:txBody>
      </p:sp>
      <p:sp>
        <p:nvSpPr>
          <p:cNvPr id="98" name="Text Box 25"/>
          <p:cNvSpPr txBox="1">
            <a:spLocks noChangeArrowheads="1"/>
          </p:cNvSpPr>
          <p:nvPr/>
        </p:nvSpPr>
        <p:spPr bwMode="auto">
          <a:xfrm>
            <a:off x="1559784" y="2649882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0</a:t>
            </a:r>
          </a:p>
        </p:txBody>
      </p:sp>
      <p:sp>
        <p:nvSpPr>
          <p:cNvPr id="99" name="Text Box 26"/>
          <p:cNvSpPr txBox="1">
            <a:spLocks noChangeArrowheads="1"/>
          </p:cNvSpPr>
          <p:nvPr/>
        </p:nvSpPr>
        <p:spPr bwMode="auto">
          <a:xfrm>
            <a:off x="1955418" y="2681089"/>
            <a:ext cx="2696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-</a:t>
            </a:r>
          </a:p>
        </p:txBody>
      </p:sp>
      <p:sp>
        <p:nvSpPr>
          <p:cNvPr id="100" name="Text Box 27"/>
          <p:cNvSpPr txBox="1">
            <a:spLocks noChangeArrowheads="1"/>
          </p:cNvSpPr>
          <p:nvPr/>
        </p:nvSpPr>
        <p:spPr bwMode="auto">
          <a:xfrm>
            <a:off x="2386877" y="2659038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0</a:t>
            </a:r>
          </a:p>
        </p:txBody>
      </p:sp>
      <p:sp>
        <p:nvSpPr>
          <p:cNvPr id="101" name="Text Box 19"/>
          <p:cNvSpPr txBox="1">
            <a:spLocks noChangeArrowheads="1"/>
          </p:cNvSpPr>
          <p:nvPr/>
        </p:nvSpPr>
        <p:spPr bwMode="auto">
          <a:xfrm>
            <a:off x="490240" y="2038644"/>
            <a:ext cx="4138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b="1" dirty="0"/>
              <a:t>Q</a:t>
            </a:r>
            <a:r>
              <a:rPr lang="it-IT" altLang="it-IT" sz="1600" b="1" baseline="-25000" dirty="0"/>
              <a:t>2</a:t>
            </a:r>
          </a:p>
        </p:txBody>
      </p:sp>
      <p:sp>
        <p:nvSpPr>
          <p:cNvPr id="107" name="CasellaDiTesto 106"/>
          <p:cNvSpPr txBox="1"/>
          <p:nvPr/>
        </p:nvSpPr>
        <p:spPr>
          <a:xfrm>
            <a:off x="1025074" y="3123050"/>
            <a:ext cx="411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/>
              <a:t>z</a:t>
            </a:r>
            <a:r>
              <a:rPr lang="it-IT" sz="2400" b="1" baseline="-25000" dirty="0" err="1"/>
              <a:t>d</a:t>
            </a:r>
            <a:endParaRPr lang="it-IT" sz="2400" b="1" baseline="-25000" dirty="0"/>
          </a:p>
        </p:txBody>
      </p:sp>
      <p:grpSp>
        <p:nvGrpSpPr>
          <p:cNvPr id="108" name="Group 5"/>
          <p:cNvGrpSpPr>
            <a:grpSpLocks/>
          </p:cNvGrpSpPr>
          <p:nvPr/>
        </p:nvGrpSpPr>
        <p:grpSpPr bwMode="auto">
          <a:xfrm>
            <a:off x="3791299" y="2367649"/>
            <a:ext cx="1746595" cy="738961"/>
            <a:chOff x="1536" y="2880"/>
            <a:chExt cx="1152" cy="576"/>
          </a:xfrm>
        </p:grpSpPr>
        <p:sp>
          <p:nvSpPr>
            <p:cNvPr id="109" name="Line 6"/>
            <p:cNvSpPr>
              <a:spLocks noChangeShapeType="1"/>
            </p:cNvSpPr>
            <p:nvPr/>
          </p:nvSpPr>
          <p:spPr bwMode="auto">
            <a:xfrm>
              <a:off x="1824" y="288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600"/>
            </a:p>
          </p:txBody>
        </p:sp>
        <p:sp>
          <p:nvSpPr>
            <p:cNvPr id="110" name="Rectangle 7"/>
            <p:cNvSpPr>
              <a:spLocks noChangeArrowheads="1"/>
            </p:cNvSpPr>
            <p:nvPr/>
          </p:nvSpPr>
          <p:spPr bwMode="auto">
            <a:xfrm>
              <a:off x="1536" y="2880"/>
              <a:ext cx="1152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000"/>
            </a:p>
          </p:txBody>
        </p:sp>
        <p:sp>
          <p:nvSpPr>
            <p:cNvPr id="111" name="Line 8"/>
            <p:cNvSpPr>
              <a:spLocks noChangeShapeType="1"/>
            </p:cNvSpPr>
            <p:nvPr/>
          </p:nvSpPr>
          <p:spPr bwMode="auto">
            <a:xfrm>
              <a:off x="1536" y="3168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600"/>
            </a:p>
          </p:txBody>
        </p:sp>
        <p:sp>
          <p:nvSpPr>
            <p:cNvPr id="112" name="Line 9"/>
            <p:cNvSpPr>
              <a:spLocks noChangeShapeType="1"/>
            </p:cNvSpPr>
            <p:nvPr/>
          </p:nvSpPr>
          <p:spPr bwMode="auto">
            <a:xfrm>
              <a:off x="2112" y="288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600"/>
            </a:p>
          </p:txBody>
        </p:sp>
        <p:sp>
          <p:nvSpPr>
            <p:cNvPr id="113" name="Line 10"/>
            <p:cNvSpPr>
              <a:spLocks noChangeShapeType="1"/>
            </p:cNvSpPr>
            <p:nvPr/>
          </p:nvSpPr>
          <p:spPr bwMode="auto">
            <a:xfrm>
              <a:off x="2400" y="288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600"/>
            </a:p>
          </p:txBody>
        </p:sp>
      </p:grpSp>
      <p:sp>
        <p:nvSpPr>
          <p:cNvPr id="114" name="Line 11"/>
          <p:cNvSpPr>
            <a:spLocks noChangeShapeType="1"/>
          </p:cNvSpPr>
          <p:nvPr/>
        </p:nvSpPr>
        <p:spPr bwMode="auto">
          <a:xfrm flipH="1" flipV="1">
            <a:off x="3278849" y="2026735"/>
            <a:ext cx="512450" cy="3409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600"/>
          </a:p>
        </p:txBody>
      </p:sp>
      <p:sp>
        <p:nvSpPr>
          <p:cNvPr id="115" name="Text Box 12"/>
          <p:cNvSpPr txBox="1">
            <a:spLocks noChangeArrowheads="1"/>
          </p:cNvSpPr>
          <p:nvPr/>
        </p:nvSpPr>
        <p:spPr bwMode="auto">
          <a:xfrm>
            <a:off x="3498470" y="2404581"/>
            <a:ext cx="294354" cy="35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0</a:t>
            </a:r>
          </a:p>
        </p:txBody>
      </p:sp>
      <p:sp>
        <p:nvSpPr>
          <p:cNvPr id="116" name="Text Box 13"/>
          <p:cNvSpPr txBox="1">
            <a:spLocks noChangeArrowheads="1"/>
          </p:cNvSpPr>
          <p:nvPr/>
        </p:nvSpPr>
        <p:spPr bwMode="auto">
          <a:xfrm>
            <a:off x="3503996" y="2759593"/>
            <a:ext cx="294354" cy="35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1</a:t>
            </a:r>
          </a:p>
        </p:txBody>
      </p:sp>
      <p:sp>
        <p:nvSpPr>
          <p:cNvPr id="117" name="Text Box 14"/>
          <p:cNvSpPr txBox="1">
            <a:spLocks noChangeArrowheads="1"/>
          </p:cNvSpPr>
          <p:nvPr/>
        </p:nvSpPr>
        <p:spPr bwMode="auto">
          <a:xfrm>
            <a:off x="3834003" y="2026735"/>
            <a:ext cx="542953" cy="35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00</a:t>
            </a:r>
          </a:p>
        </p:txBody>
      </p:sp>
      <p:sp>
        <p:nvSpPr>
          <p:cNvPr id="118" name="Text Box 15"/>
          <p:cNvSpPr txBox="1">
            <a:spLocks noChangeArrowheads="1"/>
          </p:cNvSpPr>
          <p:nvPr/>
        </p:nvSpPr>
        <p:spPr bwMode="auto">
          <a:xfrm>
            <a:off x="4226035" y="2015535"/>
            <a:ext cx="542953" cy="35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01</a:t>
            </a:r>
          </a:p>
        </p:txBody>
      </p:sp>
      <p:sp>
        <p:nvSpPr>
          <p:cNvPr id="119" name="Text Box 16"/>
          <p:cNvSpPr txBox="1">
            <a:spLocks noChangeArrowheads="1"/>
          </p:cNvSpPr>
          <p:nvPr/>
        </p:nvSpPr>
        <p:spPr bwMode="auto">
          <a:xfrm>
            <a:off x="4643556" y="2039064"/>
            <a:ext cx="542953" cy="35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11</a:t>
            </a:r>
          </a:p>
        </p:txBody>
      </p:sp>
      <p:sp>
        <p:nvSpPr>
          <p:cNvPr id="120" name="Text Box 17"/>
          <p:cNvSpPr txBox="1">
            <a:spLocks noChangeArrowheads="1"/>
          </p:cNvSpPr>
          <p:nvPr/>
        </p:nvSpPr>
        <p:spPr bwMode="auto">
          <a:xfrm>
            <a:off x="5069444" y="2015788"/>
            <a:ext cx="542953" cy="35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10</a:t>
            </a:r>
          </a:p>
        </p:txBody>
      </p:sp>
      <p:sp>
        <p:nvSpPr>
          <p:cNvPr id="121" name="Text Box 19"/>
          <p:cNvSpPr txBox="1">
            <a:spLocks noChangeArrowheads="1"/>
          </p:cNvSpPr>
          <p:nvPr/>
        </p:nvSpPr>
        <p:spPr bwMode="auto">
          <a:xfrm>
            <a:off x="3365000" y="1893873"/>
            <a:ext cx="6431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b="1" dirty="0"/>
              <a:t>Q</a:t>
            </a:r>
            <a:r>
              <a:rPr lang="it-IT" altLang="it-IT" sz="1600" b="1" baseline="-25000" dirty="0"/>
              <a:t>1</a:t>
            </a:r>
            <a:r>
              <a:rPr lang="it-IT" altLang="it-IT" sz="1600" b="1" dirty="0"/>
              <a:t>Q</a:t>
            </a:r>
            <a:r>
              <a:rPr lang="it-IT" altLang="it-IT" sz="1600" b="1" baseline="-25000" dirty="0"/>
              <a:t>0</a:t>
            </a:r>
          </a:p>
        </p:txBody>
      </p:sp>
      <p:sp>
        <p:nvSpPr>
          <p:cNvPr id="122" name="Text Box 20"/>
          <p:cNvSpPr txBox="1">
            <a:spLocks noChangeArrowheads="1"/>
          </p:cNvSpPr>
          <p:nvPr/>
        </p:nvSpPr>
        <p:spPr bwMode="auto">
          <a:xfrm>
            <a:off x="3922462" y="2404581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1</a:t>
            </a:r>
          </a:p>
        </p:txBody>
      </p:sp>
      <p:sp>
        <p:nvSpPr>
          <p:cNvPr id="123" name="Text Box 21"/>
          <p:cNvSpPr txBox="1">
            <a:spLocks noChangeArrowheads="1"/>
          </p:cNvSpPr>
          <p:nvPr/>
        </p:nvSpPr>
        <p:spPr bwMode="auto">
          <a:xfrm>
            <a:off x="4323713" y="2384695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1</a:t>
            </a:r>
          </a:p>
        </p:txBody>
      </p:sp>
      <p:sp>
        <p:nvSpPr>
          <p:cNvPr id="124" name="Text Box 22"/>
          <p:cNvSpPr txBox="1">
            <a:spLocks noChangeArrowheads="1"/>
          </p:cNvSpPr>
          <p:nvPr/>
        </p:nvSpPr>
        <p:spPr bwMode="auto">
          <a:xfrm>
            <a:off x="4731421" y="2367649"/>
            <a:ext cx="4239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0</a:t>
            </a:r>
          </a:p>
        </p:txBody>
      </p:sp>
      <p:sp>
        <p:nvSpPr>
          <p:cNvPr id="125" name="Text Box 23"/>
          <p:cNvSpPr txBox="1">
            <a:spLocks noChangeArrowheads="1"/>
          </p:cNvSpPr>
          <p:nvPr/>
        </p:nvSpPr>
        <p:spPr bwMode="auto">
          <a:xfrm>
            <a:off x="5181291" y="2394101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1</a:t>
            </a:r>
          </a:p>
        </p:txBody>
      </p:sp>
      <p:sp>
        <p:nvSpPr>
          <p:cNvPr id="126" name="Text Box 24"/>
          <p:cNvSpPr txBox="1">
            <a:spLocks noChangeArrowheads="1"/>
          </p:cNvSpPr>
          <p:nvPr/>
        </p:nvSpPr>
        <p:spPr bwMode="auto">
          <a:xfrm>
            <a:off x="3894114" y="2748650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0</a:t>
            </a:r>
          </a:p>
        </p:txBody>
      </p:sp>
      <p:sp>
        <p:nvSpPr>
          <p:cNvPr id="127" name="Text Box 25"/>
          <p:cNvSpPr txBox="1">
            <a:spLocks noChangeArrowheads="1"/>
          </p:cNvSpPr>
          <p:nvPr/>
        </p:nvSpPr>
        <p:spPr bwMode="auto">
          <a:xfrm>
            <a:off x="4323232" y="2717443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0</a:t>
            </a:r>
          </a:p>
        </p:txBody>
      </p:sp>
      <p:sp>
        <p:nvSpPr>
          <p:cNvPr id="128" name="Text Box 26"/>
          <p:cNvSpPr txBox="1">
            <a:spLocks noChangeArrowheads="1"/>
          </p:cNvSpPr>
          <p:nvPr/>
        </p:nvSpPr>
        <p:spPr bwMode="auto">
          <a:xfrm>
            <a:off x="4718866" y="2748650"/>
            <a:ext cx="2696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-</a:t>
            </a:r>
          </a:p>
        </p:txBody>
      </p:sp>
      <p:sp>
        <p:nvSpPr>
          <p:cNvPr id="129" name="Text Box 27"/>
          <p:cNvSpPr txBox="1">
            <a:spLocks noChangeArrowheads="1"/>
          </p:cNvSpPr>
          <p:nvPr/>
        </p:nvSpPr>
        <p:spPr bwMode="auto">
          <a:xfrm>
            <a:off x="5150325" y="2726599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0</a:t>
            </a:r>
          </a:p>
        </p:txBody>
      </p:sp>
      <p:sp>
        <p:nvSpPr>
          <p:cNvPr id="130" name="Text Box 19"/>
          <p:cNvSpPr txBox="1">
            <a:spLocks noChangeArrowheads="1"/>
          </p:cNvSpPr>
          <p:nvPr/>
        </p:nvSpPr>
        <p:spPr bwMode="auto">
          <a:xfrm>
            <a:off x="3253688" y="2106205"/>
            <a:ext cx="4138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b="1" dirty="0"/>
              <a:t>Q</a:t>
            </a:r>
            <a:r>
              <a:rPr lang="it-IT" altLang="it-IT" sz="1600" b="1" baseline="-25000" dirty="0"/>
              <a:t>2</a:t>
            </a:r>
          </a:p>
        </p:txBody>
      </p:sp>
      <p:sp>
        <p:nvSpPr>
          <p:cNvPr id="131" name="CasellaDiTesto 130"/>
          <p:cNvSpPr txBox="1"/>
          <p:nvPr/>
        </p:nvSpPr>
        <p:spPr>
          <a:xfrm>
            <a:off x="3834003" y="3168073"/>
            <a:ext cx="385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/>
              <a:t>z</a:t>
            </a:r>
            <a:r>
              <a:rPr lang="it-IT" sz="2400" b="1" baseline="-25000" dirty="0" err="1"/>
              <a:t>s</a:t>
            </a:r>
            <a:endParaRPr lang="it-IT" sz="2400" b="1" baseline="-25000" dirty="0"/>
          </a:p>
        </p:txBody>
      </p:sp>
      <p:grpSp>
        <p:nvGrpSpPr>
          <p:cNvPr id="132" name="Group 5"/>
          <p:cNvGrpSpPr>
            <a:grpSpLocks/>
          </p:cNvGrpSpPr>
          <p:nvPr/>
        </p:nvGrpSpPr>
        <p:grpSpPr bwMode="auto">
          <a:xfrm>
            <a:off x="6645329" y="2457993"/>
            <a:ext cx="1746595" cy="738961"/>
            <a:chOff x="1536" y="2880"/>
            <a:chExt cx="1152" cy="576"/>
          </a:xfrm>
        </p:grpSpPr>
        <p:sp>
          <p:nvSpPr>
            <p:cNvPr id="133" name="Line 6"/>
            <p:cNvSpPr>
              <a:spLocks noChangeShapeType="1"/>
            </p:cNvSpPr>
            <p:nvPr/>
          </p:nvSpPr>
          <p:spPr bwMode="auto">
            <a:xfrm>
              <a:off x="1824" y="288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600"/>
            </a:p>
          </p:txBody>
        </p:sp>
        <p:sp>
          <p:nvSpPr>
            <p:cNvPr id="134" name="Rectangle 7"/>
            <p:cNvSpPr>
              <a:spLocks noChangeArrowheads="1"/>
            </p:cNvSpPr>
            <p:nvPr/>
          </p:nvSpPr>
          <p:spPr bwMode="auto">
            <a:xfrm>
              <a:off x="1536" y="2880"/>
              <a:ext cx="1152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000"/>
            </a:p>
          </p:txBody>
        </p:sp>
        <p:sp>
          <p:nvSpPr>
            <p:cNvPr id="135" name="Line 8"/>
            <p:cNvSpPr>
              <a:spLocks noChangeShapeType="1"/>
            </p:cNvSpPr>
            <p:nvPr/>
          </p:nvSpPr>
          <p:spPr bwMode="auto">
            <a:xfrm>
              <a:off x="1536" y="3168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600"/>
            </a:p>
          </p:txBody>
        </p:sp>
        <p:sp>
          <p:nvSpPr>
            <p:cNvPr id="136" name="Line 9"/>
            <p:cNvSpPr>
              <a:spLocks noChangeShapeType="1"/>
            </p:cNvSpPr>
            <p:nvPr/>
          </p:nvSpPr>
          <p:spPr bwMode="auto">
            <a:xfrm>
              <a:off x="2112" y="288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600"/>
            </a:p>
          </p:txBody>
        </p:sp>
        <p:sp>
          <p:nvSpPr>
            <p:cNvPr id="137" name="Line 10"/>
            <p:cNvSpPr>
              <a:spLocks noChangeShapeType="1"/>
            </p:cNvSpPr>
            <p:nvPr/>
          </p:nvSpPr>
          <p:spPr bwMode="auto">
            <a:xfrm>
              <a:off x="2400" y="288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600"/>
            </a:p>
          </p:txBody>
        </p:sp>
      </p:grpSp>
      <p:sp>
        <p:nvSpPr>
          <p:cNvPr id="138" name="Line 11"/>
          <p:cNvSpPr>
            <a:spLocks noChangeShapeType="1"/>
          </p:cNvSpPr>
          <p:nvPr/>
        </p:nvSpPr>
        <p:spPr bwMode="auto">
          <a:xfrm flipH="1" flipV="1">
            <a:off x="6132879" y="2117079"/>
            <a:ext cx="512450" cy="3409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600"/>
          </a:p>
        </p:txBody>
      </p:sp>
      <p:sp>
        <p:nvSpPr>
          <p:cNvPr id="139" name="Text Box 12"/>
          <p:cNvSpPr txBox="1">
            <a:spLocks noChangeArrowheads="1"/>
          </p:cNvSpPr>
          <p:nvPr/>
        </p:nvSpPr>
        <p:spPr bwMode="auto">
          <a:xfrm>
            <a:off x="6352500" y="2494925"/>
            <a:ext cx="294354" cy="35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0</a:t>
            </a:r>
          </a:p>
        </p:txBody>
      </p:sp>
      <p:sp>
        <p:nvSpPr>
          <p:cNvPr id="140" name="Text Box 13"/>
          <p:cNvSpPr txBox="1">
            <a:spLocks noChangeArrowheads="1"/>
          </p:cNvSpPr>
          <p:nvPr/>
        </p:nvSpPr>
        <p:spPr bwMode="auto">
          <a:xfrm>
            <a:off x="6358026" y="2849937"/>
            <a:ext cx="294354" cy="35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1</a:t>
            </a:r>
          </a:p>
        </p:txBody>
      </p:sp>
      <p:sp>
        <p:nvSpPr>
          <p:cNvPr id="141" name="Text Box 14"/>
          <p:cNvSpPr txBox="1">
            <a:spLocks noChangeArrowheads="1"/>
          </p:cNvSpPr>
          <p:nvPr/>
        </p:nvSpPr>
        <p:spPr bwMode="auto">
          <a:xfrm>
            <a:off x="6688033" y="2117079"/>
            <a:ext cx="542953" cy="35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00</a:t>
            </a:r>
          </a:p>
        </p:txBody>
      </p:sp>
      <p:sp>
        <p:nvSpPr>
          <p:cNvPr id="142" name="Text Box 15"/>
          <p:cNvSpPr txBox="1">
            <a:spLocks noChangeArrowheads="1"/>
          </p:cNvSpPr>
          <p:nvPr/>
        </p:nvSpPr>
        <p:spPr bwMode="auto">
          <a:xfrm>
            <a:off x="7080065" y="2105879"/>
            <a:ext cx="542953" cy="35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01</a:t>
            </a:r>
          </a:p>
        </p:txBody>
      </p:sp>
      <p:sp>
        <p:nvSpPr>
          <p:cNvPr id="143" name="Text Box 16"/>
          <p:cNvSpPr txBox="1">
            <a:spLocks noChangeArrowheads="1"/>
          </p:cNvSpPr>
          <p:nvPr/>
        </p:nvSpPr>
        <p:spPr bwMode="auto">
          <a:xfrm>
            <a:off x="7497586" y="2129408"/>
            <a:ext cx="542953" cy="35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11</a:t>
            </a:r>
          </a:p>
        </p:txBody>
      </p:sp>
      <p:sp>
        <p:nvSpPr>
          <p:cNvPr id="144" name="Text Box 17"/>
          <p:cNvSpPr txBox="1">
            <a:spLocks noChangeArrowheads="1"/>
          </p:cNvSpPr>
          <p:nvPr/>
        </p:nvSpPr>
        <p:spPr bwMode="auto">
          <a:xfrm>
            <a:off x="7923474" y="2106132"/>
            <a:ext cx="542953" cy="35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10</a:t>
            </a:r>
          </a:p>
        </p:txBody>
      </p:sp>
      <p:sp>
        <p:nvSpPr>
          <p:cNvPr id="145" name="Text Box 19"/>
          <p:cNvSpPr txBox="1">
            <a:spLocks noChangeArrowheads="1"/>
          </p:cNvSpPr>
          <p:nvPr/>
        </p:nvSpPr>
        <p:spPr bwMode="auto">
          <a:xfrm>
            <a:off x="6219030" y="1984217"/>
            <a:ext cx="6431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b="1" dirty="0"/>
              <a:t>Q</a:t>
            </a:r>
            <a:r>
              <a:rPr lang="it-IT" altLang="it-IT" sz="1600" b="1" baseline="-25000" dirty="0"/>
              <a:t>1</a:t>
            </a:r>
            <a:r>
              <a:rPr lang="it-IT" altLang="it-IT" sz="1600" b="1" dirty="0"/>
              <a:t>Q</a:t>
            </a:r>
            <a:r>
              <a:rPr lang="it-IT" altLang="it-IT" sz="1600" b="1" baseline="-25000" dirty="0"/>
              <a:t>0</a:t>
            </a:r>
          </a:p>
        </p:txBody>
      </p:sp>
      <p:sp>
        <p:nvSpPr>
          <p:cNvPr id="146" name="Text Box 20"/>
          <p:cNvSpPr txBox="1">
            <a:spLocks noChangeArrowheads="1"/>
          </p:cNvSpPr>
          <p:nvPr/>
        </p:nvSpPr>
        <p:spPr bwMode="auto">
          <a:xfrm>
            <a:off x="6776492" y="2494925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1</a:t>
            </a:r>
          </a:p>
        </p:txBody>
      </p:sp>
      <p:sp>
        <p:nvSpPr>
          <p:cNvPr id="147" name="Text Box 21"/>
          <p:cNvSpPr txBox="1">
            <a:spLocks noChangeArrowheads="1"/>
          </p:cNvSpPr>
          <p:nvPr/>
        </p:nvSpPr>
        <p:spPr bwMode="auto">
          <a:xfrm>
            <a:off x="7177743" y="2475039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0</a:t>
            </a:r>
          </a:p>
        </p:txBody>
      </p:sp>
      <p:sp>
        <p:nvSpPr>
          <p:cNvPr id="148" name="Text Box 22"/>
          <p:cNvSpPr txBox="1">
            <a:spLocks noChangeArrowheads="1"/>
          </p:cNvSpPr>
          <p:nvPr/>
        </p:nvSpPr>
        <p:spPr bwMode="auto">
          <a:xfrm>
            <a:off x="7585451" y="2457993"/>
            <a:ext cx="4239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0</a:t>
            </a:r>
          </a:p>
        </p:txBody>
      </p:sp>
      <p:sp>
        <p:nvSpPr>
          <p:cNvPr id="149" name="Text Box 23"/>
          <p:cNvSpPr txBox="1">
            <a:spLocks noChangeArrowheads="1"/>
          </p:cNvSpPr>
          <p:nvPr/>
        </p:nvSpPr>
        <p:spPr bwMode="auto">
          <a:xfrm>
            <a:off x="8035321" y="2484445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0</a:t>
            </a:r>
          </a:p>
        </p:txBody>
      </p:sp>
      <p:sp>
        <p:nvSpPr>
          <p:cNvPr id="150" name="Text Box 24"/>
          <p:cNvSpPr txBox="1">
            <a:spLocks noChangeArrowheads="1"/>
          </p:cNvSpPr>
          <p:nvPr/>
        </p:nvSpPr>
        <p:spPr bwMode="auto">
          <a:xfrm>
            <a:off x="6748144" y="2838994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0</a:t>
            </a:r>
          </a:p>
        </p:txBody>
      </p:sp>
      <p:sp>
        <p:nvSpPr>
          <p:cNvPr id="151" name="Text Box 25"/>
          <p:cNvSpPr txBox="1">
            <a:spLocks noChangeArrowheads="1"/>
          </p:cNvSpPr>
          <p:nvPr/>
        </p:nvSpPr>
        <p:spPr bwMode="auto">
          <a:xfrm>
            <a:off x="7177262" y="2807787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0</a:t>
            </a:r>
          </a:p>
        </p:txBody>
      </p:sp>
      <p:sp>
        <p:nvSpPr>
          <p:cNvPr id="152" name="Text Box 26"/>
          <p:cNvSpPr txBox="1">
            <a:spLocks noChangeArrowheads="1"/>
          </p:cNvSpPr>
          <p:nvPr/>
        </p:nvSpPr>
        <p:spPr bwMode="auto">
          <a:xfrm>
            <a:off x="7572896" y="2838994"/>
            <a:ext cx="2696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-</a:t>
            </a:r>
          </a:p>
        </p:txBody>
      </p:sp>
      <p:sp>
        <p:nvSpPr>
          <p:cNvPr id="153" name="Text Box 27"/>
          <p:cNvSpPr txBox="1">
            <a:spLocks noChangeArrowheads="1"/>
          </p:cNvSpPr>
          <p:nvPr/>
        </p:nvSpPr>
        <p:spPr bwMode="auto">
          <a:xfrm>
            <a:off x="8004355" y="2816943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0</a:t>
            </a:r>
          </a:p>
        </p:txBody>
      </p:sp>
      <p:sp>
        <p:nvSpPr>
          <p:cNvPr id="154" name="Text Box 19"/>
          <p:cNvSpPr txBox="1">
            <a:spLocks noChangeArrowheads="1"/>
          </p:cNvSpPr>
          <p:nvPr/>
        </p:nvSpPr>
        <p:spPr bwMode="auto">
          <a:xfrm>
            <a:off x="6107718" y="2196549"/>
            <a:ext cx="4138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b="1" dirty="0"/>
              <a:t>Q</a:t>
            </a:r>
            <a:r>
              <a:rPr lang="it-IT" altLang="it-IT" sz="1600" b="1" baseline="-25000" dirty="0"/>
              <a:t>2</a:t>
            </a:r>
          </a:p>
        </p:txBody>
      </p:sp>
      <p:sp>
        <p:nvSpPr>
          <p:cNvPr id="155" name="CasellaDiTesto 154"/>
          <p:cNvSpPr txBox="1"/>
          <p:nvPr/>
        </p:nvSpPr>
        <p:spPr>
          <a:xfrm>
            <a:off x="6760602" y="3216641"/>
            <a:ext cx="37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/>
              <a:t>z</a:t>
            </a:r>
            <a:r>
              <a:rPr lang="it-IT" sz="2400" b="1" baseline="-25000" dirty="0" err="1"/>
              <a:t>f</a:t>
            </a:r>
            <a:endParaRPr lang="it-IT" sz="2400" b="1" baseline="-25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432495" y="32054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=</a:t>
            </a:r>
          </a:p>
        </p:txBody>
      </p:sp>
      <p:sp>
        <p:nvSpPr>
          <p:cNvPr id="156" name="CasellaDiTesto 155"/>
          <p:cNvSpPr txBox="1"/>
          <p:nvPr/>
        </p:nvSpPr>
        <p:spPr>
          <a:xfrm>
            <a:off x="4168581" y="319366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=</a:t>
            </a:r>
          </a:p>
        </p:txBody>
      </p:sp>
      <p:sp>
        <p:nvSpPr>
          <p:cNvPr id="157" name="CasellaDiTesto 156"/>
          <p:cNvSpPr txBox="1"/>
          <p:nvPr/>
        </p:nvSpPr>
        <p:spPr>
          <a:xfrm>
            <a:off x="8926315" y="4353768"/>
            <a:ext cx="3641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Z = </a:t>
            </a:r>
            <a:r>
              <a:rPr lang="it-IT" sz="2800" b="1" dirty="0" err="1"/>
              <a:t>l</a:t>
            </a:r>
            <a:r>
              <a:rPr lang="it-IT" sz="2800" b="1" baseline="-25000" dirty="0" err="1"/>
              <a:t>d</a:t>
            </a:r>
            <a:r>
              <a:rPr lang="it-IT" sz="2800" b="1" baseline="-25000" dirty="0"/>
              <a:t> </a:t>
            </a:r>
            <a:r>
              <a:rPr lang="it-IT" sz="2800" b="1" dirty="0" err="1"/>
              <a:t>z</a:t>
            </a:r>
            <a:r>
              <a:rPr lang="it-IT" sz="2800" b="1" baseline="-25000" dirty="0" err="1"/>
              <a:t>d</a:t>
            </a:r>
            <a:r>
              <a:rPr lang="it-IT" sz="2800" b="1" dirty="0"/>
              <a:t> + </a:t>
            </a:r>
            <a:r>
              <a:rPr lang="it-IT" sz="2800" b="1" dirty="0" err="1"/>
              <a:t>l</a:t>
            </a:r>
            <a:r>
              <a:rPr lang="it-IT" sz="2800" b="1" baseline="-25000" dirty="0" err="1"/>
              <a:t>s</a:t>
            </a:r>
            <a:r>
              <a:rPr lang="it-IT" sz="2800" b="1" baseline="-25000" dirty="0"/>
              <a:t> </a:t>
            </a:r>
            <a:r>
              <a:rPr lang="it-IT" sz="2800" b="1" dirty="0" err="1"/>
              <a:t>z</a:t>
            </a:r>
            <a:r>
              <a:rPr lang="it-IT" sz="2800" b="1" baseline="-25000" dirty="0" err="1"/>
              <a:t>s</a:t>
            </a:r>
            <a:r>
              <a:rPr lang="it-IT" sz="2800" b="1" dirty="0"/>
              <a:t> + </a:t>
            </a:r>
            <a:r>
              <a:rPr lang="it-IT" sz="2800" b="1" dirty="0" err="1"/>
              <a:t>l</a:t>
            </a:r>
            <a:r>
              <a:rPr lang="it-IT" sz="2800" b="1" baseline="-25000" dirty="0" err="1"/>
              <a:t>f</a:t>
            </a:r>
            <a:r>
              <a:rPr lang="it-IT" sz="2800" b="1" baseline="-25000" dirty="0"/>
              <a:t> </a:t>
            </a:r>
            <a:r>
              <a:rPr lang="it-IT" sz="2800" b="1" dirty="0" err="1"/>
              <a:t>z</a:t>
            </a:r>
            <a:r>
              <a:rPr lang="it-IT" sz="2800" b="1" baseline="-25000" dirty="0" err="1"/>
              <a:t>f</a:t>
            </a:r>
            <a:r>
              <a:rPr lang="it-IT" sz="2800" b="1" dirty="0"/>
              <a:t> </a:t>
            </a:r>
            <a:endParaRPr lang="it-IT" sz="2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412092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Realizzazione del MUX a 3 VIE con buffer tristate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1218973" y="2168085"/>
            <a:ext cx="3349616" cy="1525970"/>
            <a:chOff x="4661945" y="429947"/>
            <a:chExt cx="3349616" cy="1525970"/>
          </a:xfrm>
        </p:grpSpPr>
        <p:sp>
          <p:nvSpPr>
            <p:cNvPr id="5" name="CasellaDiTesto 4"/>
            <p:cNvSpPr txBox="1"/>
            <p:nvPr/>
          </p:nvSpPr>
          <p:spPr>
            <a:xfrm>
              <a:off x="4661945" y="429947"/>
              <a:ext cx="4219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b="1" dirty="0"/>
                <a:t>N</a:t>
              </a:r>
            </a:p>
          </p:txBody>
        </p:sp>
        <p:grpSp>
          <p:nvGrpSpPr>
            <p:cNvPr id="6" name="Gruppo 5"/>
            <p:cNvGrpSpPr/>
            <p:nvPr/>
          </p:nvGrpSpPr>
          <p:grpSpPr>
            <a:xfrm>
              <a:off x="4733373" y="628826"/>
              <a:ext cx="3278188" cy="1327091"/>
              <a:chOff x="1068680" y="2302327"/>
              <a:chExt cx="3278188" cy="1327091"/>
            </a:xfrm>
          </p:grpSpPr>
          <p:grpSp>
            <p:nvGrpSpPr>
              <p:cNvPr id="7" name="Group 7"/>
              <p:cNvGrpSpPr>
                <a:grpSpLocks/>
              </p:cNvGrpSpPr>
              <p:nvPr/>
            </p:nvGrpSpPr>
            <p:grpSpPr bwMode="auto">
              <a:xfrm>
                <a:off x="1433805" y="2324976"/>
                <a:ext cx="2913063" cy="835047"/>
                <a:chOff x="1670" y="888"/>
                <a:chExt cx="1835" cy="500"/>
              </a:xfrm>
            </p:grpSpPr>
            <p:sp>
              <p:nvSpPr>
                <p:cNvPr id="14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1670" y="890"/>
                  <a:ext cx="1835" cy="498"/>
                </a:xfrm>
                <a:prstGeom prst="rect">
                  <a:avLst/>
                </a:prstGeom>
                <a:solidFill>
                  <a:srgbClr val="FF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 dirty="0"/>
                    <a:t>E	 CGS</a:t>
                  </a:r>
                  <a:br>
                    <a:rPr lang="it-IT" altLang="it-IT" sz="2400" b="1" dirty="0"/>
                  </a:br>
                  <a:r>
                    <a:rPr lang="it-IT" altLang="it-IT" sz="2400" b="1" dirty="0"/>
                    <a:t>      Q</a:t>
                  </a:r>
                  <a:r>
                    <a:rPr lang="it-IT" altLang="it-IT" sz="2400" b="1" baseline="-25000" dirty="0"/>
                    <a:t>2	     </a:t>
                  </a:r>
                  <a:r>
                    <a:rPr lang="it-IT" altLang="it-IT" sz="2400" b="1" dirty="0"/>
                    <a:t>Q</a:t>
                  </a:r>
                  <a:r>
                    <a:rPr lang="it-IT" altLang="it-IT" sz="2400" b="1" baseline="-25000" dirty="0"/>
                    <a:t>1	 </a:t>
                  </a:r>
                  <a:r>
                    <a:rPr lang="it-IT" altLang="it-IT" sz="2400" b="1" dirty="0"/>
                    <a:t>Q</a:t>
                  </a:r>
                  <a:r>
                    <a:rPr lang="it-IT" altLang="it-IT" sz="2400" b="1" baseline="-25000" dirty="0"/>
                    <a:t>0</a:t>
                  </a:r>
                  <a:endParaRPr lang="it-IT" altLang="it-IT" sz="2400" baseline="-25000" dirty="0"/>
                </a:p>
              </p:txBody>
            </p:sp>
            <p:grpSp>
              <p:nvGrpSpPr>
                <p:cNvPr id="15" name="Group 6"/>
                <p:cNvGrpSpPr>
                  <a:grpSpLocks/>
                </p:cNvGrpSpPr>
                <p:nvPr/>
              </p:nvGrpSpPr>
              <p:grpSpPr bwMode="auto">
                <a:xfrm>
                  <a:off x="2064" y="888"/>
                  <a:ext cx="192" cy="144"/>
                  <a:chOff x="2064" y="912"/>
                  <a:chExt cx="192" cy="144"/>
                </a:xfrm>
              </p:grpSpPr>
              <p:sp>
                <p:nvSpPr>
                  <p:cNvPr id="16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912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7" name="Line 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60" y="912"/>
                    <a:ext cx="96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  <p:sp>
            <p:nvSpPr>
              <p:cNvPr id="8" name="Line 8"/>
              <p:cNvSpPr>
                <a:spLocks noChangeShapeType="1"/>
              </p:cNvSpPr>
              <p:nvPr/>
            </p:nvSpPr>
            <p:spPr bwMode="auto">
              <a:xfrm>
                <a:off x="1068680" y="2605551"/>
                <a:ext cx="381000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" name="Line 12"/>
              <p:cNvSpPr>
                <a:spLocks noChangeShapeType="1"/>
              </p:cNvSpPr>
              <p:nvPr/>
            </p:nvSpPr>
            <p:spPr bwMode="auto">
              <a:xfrm>
                <a:off x="2110779" y="3174370"/>
                <a:ext cx="1664" cy="4550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" name="CasellaDiTesto 10"/>
              <p:cNvSpPr txBox="1"/>
              <p:nvPr/>
            </p:nvSpPr>
            <p:spPr>
              <a:xfrm>
                <a:off x="3796717" y="2302327"/>
                <a:ext cx="5501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b="1" dirty="0">
                    <a:solidFill>
                      <a:srgbClr val="FF0000"/>
                    </a:solidFill>
                  </a:rPr>
                  <a:t>CB7</a:t>
                </a:r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>
                <a:off x="2815185" y="3148119"/>
                <a:ext cx="1664" cy="4550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" name="Line 12"/>
              <p:cNvSpPr>
                <a:spLocks noChangeShapeType="1"/>
              </p:cNvSpPr>
              <p:nvPr/>
            </p:nvSpPr>
            <p:spPr bwMode="auto">
              <a:xfrm>
                <a:off x="3519591" y="3142609"/>
                <a:ext cx="1664" cy="4550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19" name="Gruppo 18"/>
          <p:cNvGrpSpPr/>
          <p:nvPr/>
        </p:nvGrpSpPr>
        <p:grpSpPr>
          <a:xfrm>
            <a:off x="1647942" y="3699445"/>
            <a:ext cx="2706688" cy="931060"/>
            <a:chOff x="5126534" y="1940193"/>
            <a:chExt cx="2706688" cy="931060"/>
          </a:xfrm>
        </p:grpSpPr>
        <p:sp>
          <p:nvSpPr>
            <p:cNvPr id="22" name="Rettangolo 21"/>
            <p:cNvSpPr/>
            <p:nvPr/>
          </p:nvSpPr>
          <p:spPr>
            <a:xfrm>
              <a:off x="5126534" y="1940193"/>
              <a:ext cx="2706688" cy="89499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3600" dirty="0">
                  <a:solidFill>
                    <a:schemeClr val="tx1"/>
                  </a:solidFill>
                </a:rPr>
                <a:t>F3</a:t>
              </a:r>
            </a:p>
          </p:txBody>
        </p:sp>
        <p:grpSp>
          <p:nvGrpSpPr>
            <p:cNvPr id="23" name="Gruppo 22"/>
            <p:cNvGrpSpPr/>
            <p:nvPr/>
          </p:nvGrpSpPr>
          <p:grpSpPr>
            <a:xfrm>
              <a:off x="5496629" y="2409588"/>
              <a:ext cx="1921485" cy="461665"/>
              <a:chOff x="6304930" y="4123434"/>
              <a:chExt cx="1921485" cy="461665"/>
            </a:xfrm>
            <a:noFill/>
          </p:grpSpPr>
          <p:sp>
            <p:nvSpPr>
              <p:cNvPr id="24" name="CasellaDiTesto 23"/>
              <p:cNvSpPr txBox="1"/>
              <p:nvPr/>
            </p:nvSpPr>
            <p:spPr>
              <a:xfrm>
                <a:off x="7900685" y="4123434"/>
                <a:ext cx="325730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it-IT" sz="2400" b="1" dirty="0" err="1">
                    <a:solidFill>
                      <a:srgbClr val="00B050"/>
                    </a:solidFill>
                  </a:rPr>
                  <a:t>l</a:t>
                </a:r>
                <a:r>
                  <a:rPr lang="it-IT" sz="2400" b="1" baseline="-25000" dirty="0" err="1">
                    <a:solidFill>
                      <a:srgbClr val="00B050"/>
                    </a:solidFill>
                  </a:rPr>
                  <a:t>f</a:t>
                </a:r>
                <a:endParaRPr lang="it-IT" sz="2400" b="1" baseline="-250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5" name="CasellaDiTesto 24"/>
              <p:cNvSpPr txBox="1"/>
              <p:nvPr/>
            </p:nvSpPr>
            <p:spPr>
              <a:xfrm>
                <a:off x="6304930" y="4123434"/>
                <a:ext cx="370614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it-IT" sz="2400" b="1" dirty="0" err="1">
                    <a:solidFill>
                      <a:srgbClr val="FF0000"/>
                    </a:solidFill>
                  </a:rPr>
                  <a:t>l</a:t>
                </a:r>
                <a:r>
                  <a:rPr lang="it-IT" sz="2400" b="1" baseline="-25000" dirty="0" err="1">
                    <a:solidFill>
                      <a:srgbClr val="FF0000"/>
                    </a:solidFill>
                  </a:rPr>
                  <a:t>d</a:t>
                </a:r>
                <a:endParaRPr lang="it-IT" sz="2400" b="1" baseline="-25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CasellaDiTesto 25"/>
              <p:cNvSpPr txBox="1"/>
              <p:nvPr/>
            </p:nvSpPr>
            <p:spPr>
              <a:xfrm>
                <a:off x="7115728" y="4123434"/>
                <a:ext cx="341760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it-IT" sz="2400" b="1" dirty="0" err="1">
                    <a:solidFill>
                      <a:schemeClr val="accent5">
                        <a:lumMod val="75000"/>
                      </a:schemeClr>
                    </a:solidFill>
                  </a:rPr>
                  <a:t>l</a:t>
                </a:r>
                <a:r>
                  <a:rPr lang="it-IT" sz="2400" b="1" baseline="-25000" dirty="0" err="1">
                    <a:solidFill>
                      <a:schemeClr val="accent5">
                        <a:lumMod val="75000"/>
                      </a:schemeClr>
                    </a:solidFill>
                  </a:rPr>
                  <a:t>s</a:t>
                </a:r>
                <a:endParaRPr lang="it-IT" sz="2400" b="1" baseline="-25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27" name="CasellaDiTesto 26"/>
          <p:cNvSpPr txBox="1"/>
          <p:nvPr/>
        </p:nvSpPr>
        <p:spPr>
          <a:xfrm>
            <a:off x="10019942" y="6013454"/>
            <a:ext cx="426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z</a:t>
            </a:r>
            <a:endParaRPr lang="it-IT" sz="2800" b="1" baseline="-25000" dirty="0"/>
          </a:p>
        </p:txBody>
      </p:sp>
      <p:cxnSp>
        <p:nvCxnSpPr>
          <p:cNvPr id="29" name="Connettore 2 28"/>
          <p:cNvCxnSpPr/>
          <p:nvPr/>
        </p:nvCxnSpPr>
        <p:spPr>
          <a:xfrm>
            <a:off x="7739372" y="3313913"/>
            <a:ext cx="1" cy="33730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>
            <a:off x="8345880" y="3276302"/>
            <a:ext cx="1" cy="33730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 flipH="1">
            <a:off x="6996373" y="3314841"/>
            <a:ext cx="1" cy="33730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>
            <a:off x="9286340" y="6421048"/>
            <a:ext cx="115485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4 36"/>
          <p:cNvCxnSpPr>
            <a:endCxn id="68" idx="1"/>
          </p:cNvCxnSpPr>
          <p:nvPr/>
        </p:nvCxnSpPr>
        <p:spPr>
          <a:xfrm flipV="1">
            <a:off x="3796127" y="4555339"/>
            <a:ext cx="2548917" cy="57555"/>
          </a:xfrm>
          <a:prstGeom prst="bentConnector5">
            <a:avLst>
              <a:gd name="adj1" fmla="val -206"/>
              <a:gd name="adj2" fmla="val -524243"/>
              <a:gd name="adj3" fmla="val 51404"/>
            </a:avLst>
          </a:prstGeom>
          <a:ln w="254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4 37"/>
          <p:cNvCxnSpPr>
            <a:endCxn id="72" idx="1"/>
          </p:cNvCxnSpPr>
          <p:nvPr/>
        </p:nvCxnSpPr>
        <p:spPr>
          <a:xfrm flipV="1">
            <a:off x="3008016" y="5084551"/>
            <a:ext cx="3337028" cy="571046"/>
          </a:xfrm>
          <a:prstGeom prst="bentConnector5">
            <a:avLst>
              <a:gd name="adj1" fmla="val 59731"/>
              <a:gd name="adj2" fmla="val 237"/>
              <a:gd name="adj3" fmla="val 76899"/>
            </a:avLst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4 38"/>
          <p:cNvCxnSpPr>
            <a:endCxn id="75" idx="1"/>
          </p:cNvCxnSpPr>
          <p:nvPr/>
        </p:nvCxnSpPr>
        <p:spPr>
          <a:xfrm flipV="1">
            <a:off x="2212159" y="5654175"/>
            <a:ext cx="4132885" cy="360575"/>
          </a:xfrm>
          <a:prstGeom prst="bentConnector3">
            <a:avLst>
              <a:gd name="adj1" fmla="val 87728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tangolo 41"/>
          <p:cNvSpPr/>
          <p:nvPr/>
        </p:nvSpPr>
        <p:spPr>
          <a:xfrm>
            <a:off x="6369791" y="2403489"/>
            <a:ext cx="2706688" cy="894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err="1">
                <a:solidFill>
                  <a:schemeClr val="tx1"/>
                </a:solidFill>
              </a:rPr>
              <a:t>Gen</a:t>
            </a:r>
            <a:r>
              <a:rPr lang="it-IT" sz="3600" dirty="0">
                <a:solidFill>
                  <a:schemeClr val="tx1"/>
                </a:solidFill>
              </a:rPr>
              <a:t> 3 FO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8224609" y="2879439"/>
            <a:ext cx="37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>
                <a:solidFill>
                  <a:srgbClr val="00B050"/>
                </a:solidFill>
              </a:rPr>
              <a:t>z</a:t>
            </a:r>
            <a:r>
              <a:rPr lang="it-IT" sz="2400" b="1" baseline="-25000" dirty="0" err="1">
                <a:solidFill>
                  <a:srgbClr val="00B050"/>
                </a:solidFill>
              </a:rPr>
              <a:t>f</a:t>
            </a:r>
            <a:endParaRPr lang="it-IT" sz="2400" b="1" baseline="-25000" dirty="0">
              <a:solidFill>
                <a:srgbClr val="00B050"/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6814225" y="2879439"/>
            <a:ext cx="411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>
                <a:solidFill>
                  <a:srgbClr val="FF0000"/>
                </a:solidFill>
              </a:rPr>
              <a:t>z</a:t>
            </a:r>
            <a:r>
              <a:rPr lang="it-IT" sz="2400" b="1" baseline="-25000" dirty="0" err="1">
                <a:solidFill>
                  <a:srgbClr val="FF0000"/>
                </a:solidFill>
              </a:rPr>
              <a:t>d</a:t>
            </a:r>
            <a:endParaRPr lang="it-IT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7566492" y="2879439"/>
            <a:ext cx="385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>
                <a:solidFill>
                  <a:schemeClr val="accent5">
                    <a:lumMod val="75000"/>
                  </a:schemeClr>
                </a:solidFill>
              </a:rPr>
              <a:t>z</a:t>
            </a:r>
            <a:r>
              <a:rPr lang="it-IT" sz="2400" b="1" baseline="-25000" dirty="0" err="1">
                <a:solidFill>
                  <a:schemeClr val="accent5">
                    <a:lumMod val="75000"/>
                  </a:schemeClr>
                </a:solidFill>
              </a:rPr>
              <a:t>s</a:t>
            </a:r>
            <a:endParaRPr lang="it-IT" sz="2400" b="1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87" name="Gruppo 86"/>
          <p:cNvGrpSpPr/>
          <p:nvPr/>
        </p:nvGrpSpPr>
        <p:grpSpPr>
          <a:xfrm rot="16200000" flipV="1">
            <a:off x="6497328" y="3400438"/>
            <a:ext cx="2868327" cy="3172896"/>
            <a:chOff x="7221384" y="3451937"/>
            <a:chExt cx="2366168" cy="2846388"/>
          </a:xfrm>
        </p:grpSpPr>
        <p:sp>
          <p:nvSpPr>
            <p:cNvPr id="64" name="Line 15"/>
            <p:cNvSpPr>
              <a:spLocks noChangeShapeType="1"/>
            </p:cNvSpPr>
            <p:nvPr/>
          </p:nvSpPr>
          <p:spPr bwMode="auto">
            <a:xfrm flipH="1">
              <a:off x="7221384" y="3451937"/>
              <a:ext cx="0" cy="2286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5" name="Freeform 17"/>
            <p:cNvSpPr>
              <a:spLocks noChangeAspect="1"/>
            </p:cNvSpPr>
            <p:nvPr/>
          </p:nvSpPr>
          <p:spPr bwMode="auto">
            <a:xfrm flipH="1">
              <a:off x="8536627" y="4328237"/>
              <a:ext cx="384175" cy="360363"/>
            </a:xfrm>
            <a:custGeom>
              <a:avLst/>
              <a:gdLst>
                <a:gd name="T0" fmla="*/ 5460 w 144"/>
                <a:gd name="T1" fmla="*/ 1583 h 146"/>
                <a:gd name="T2" fmla="*/ 0 w 144"/>
                <a:gd name="T3" fmla="*/ 0 h 146"/>
                <a:gd name="T4" fmla="*/ 0 w 144"/>
                <a:gd name="T5" fmla="*/ 3211 h 146"/>
                <a:gd name="T6" fmla="*/ 5460 w 144"/>
                <a:gd name="T7" fmla="*/ 1583 h 1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4" h="146">
                  <a:moveTo>
                    <a:pt x="144" y="72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144" y="72"/>
                  </a:lnTo>
                </a:path>
              </a:pathLst>
            </a:custGeom>
            <a:solidFill>
              <a:schemeClr val="bg1"/>
            </a:solidFill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6" name="Line 18"/>
            <p:cNvSpPr>
              <a:spLocks noChangeShapeType="1"/>
            </p:cNvSpPr>
            <p:nvPr/>
          </p:nvSpPr>
          <p:spPr bwMode="auto">
            <a:xfrm flipH="1">
              <a:off x="7234877" y="4507625"/>
              <a:ext cx="13017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7" name="Line 19"/>
            <p:cNvSpPr>
              <a:spLocks noChangeShapeType="1"/>
            </p:cNvSpPr>
            <p:nvPr/>
          </p:nvSpPr>
          <p:spPr bwMode="auto">
            <a:xfrm flipH="1">
              <a:off x="8923977" y="4507625"/>
              <a:ext cx="6635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8" name="Line 20"/>
            <p:cNvSpPr>
              <a:spLocks noChangeShapeType="1"/>
            </p:cNvSpPr>
            <p:nvPr/>
          </p:nvSpPr>
          <p:spPr bwMode="auto">
            <a:xfrm flipH="1">
              <a:off x="8760465" y="4594937"/>
              <a:ext cx="0" cy="17033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9" name="Freeform 21"/>
            <p:cNvSpPr>
              <a:spLocks noChangeAspect="1"/>
            </p:cNvSpPr>
            <p:nvPr/>
          </p:nvSpPr>
          <p:spPr bwMode="auto">
            <a:xfrm flipH="1">
              <a:off x="8100065" y="4866400"/>
              <a:ext cx="385763" cy="360363"/>
            </a:xfrm>
            <a:custGeom>
              <a:avLst/>
              <a:gdLst>
                <a:gd name="T0" fmla="*/ 5613 w 144"/>
                <a:gd name="T1" fmla="*/ 1583 h 146"/>
                <a:gd name="T2" fmla="*/ 0 w 144"/>
                <a:gd name="T3" fmla="*/ 0 h 146"/>
                <a:gd name="T4" fmla="*/ 0 w 144"/>
                <a:gd name="T5" fmla="*/ 3211 h 146"/>
                <a:gd name="T6" fmla="*/ 5613 w 144"/>
                <a:gd name="T7" fmla="*/ 1583 h 1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4" h="146">
                  <a:moveTo>
                    <a:pt x="144" y="72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144" y="72"/>
                  </a:lnTo>
                </a:path>
              </a:pathLst>
            </a:custGeom>
            <a:solidFill>
              <a:schemeClr val="bg1"/>
            </a:solidFill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0" name="Line 22"/>
            <p:cNvSpPr>
              <a:spLocks noChangeShapeType="1"/>
            </p:cNvSpPr>
            <p:nvPr/>
          </p:nvSpPr>
          <p:spPr bwMode="auto">
            <a:xfrm flipH="1">
              <a:off x="7234877" y="5045787"/>
              <a:ext cx="8651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" name="Line 23"/>
            <p:cNvSpPr>
              <a:spLocks noChangeShapeType="1"/>
            </p:cNvSpPr>
            <p:nvPr/>
          </p:nvSpPr>
          <p:spPr bwMode="auto">
            <a:xfrm flipH="1">
              <a:off x="8489002" y="5045787"/>
              <a:ext cx="10985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2" name="Line 24"/>
            <p:cNvSpPr>
              <a:spLocks noChangeShapeType="1"/>
            </p:cNvSpPr>
            <p:nvPr/>
          </p:nvSpPr>
          <p:spPr bwMode="auto">
            <a:xfrm flipH="1">
              <a:off x="8323902" y="5133100"/>
              <a:ext cx="0" cy="11652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3" name="Freeform 25"/>
            <p:cNvSpPr>
              <a:spLocks noChangeAspect="1"/>
            </p:cNvSpPr>
            <p:nvPr/>
          </p:nvSpPr>
          <p:spPr bwMode="auto">
            <a:xfrm flipH="1">
              <a:off x="7630165" y="5537912"/>
              <a:ext cx="384175" cy="360363"/>
            </a:xfrm>
            <a:custGeom>
              <a:avLst/>
              <a:gdLst>
                <a:gd name="T0" fmla="*/ 5460 w 144"/>
                <a:gd name="T1" fmla="*/ 1583 h 146"/>
                <a:gd name="T2" fmla="*/ 0 w 144"/>
                <a:gd name="T3" fmla="*/ 0 h 146"/>
                <a:gd name="T4" fmla="*/ 0 w 144"/>
                <a:gd name="T5" fmla="*/ 3211 h 146"/>
                <a:gd name="T6" fmla="*/ 5460 w 144"/>
                <a:gd name="T7" fmla="*/ 1583 h 1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4" h="146">
                  <a:moveTo>
                    <a:pt x="144" y="72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144" y="72"/>
                  </a:lnTo>
                </a:path>
              </a:pathLst>
            </a:custGeom>
            <a:solidFill>
              <a:schemeClr val="bg1"/>
            </a:solidFill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4" name="Line 26"/>
            <p:cNvSpPr>
              <a:spLocks noChangeShapeType="1"/>
            </p:cNvSpPr>
            <p:nvPr/>
          </p:nvSpPr>
          <p:spPr bwMode="auto">
            <a:xfrm flipH="1">
              <a:off x="7234877" y="5717300"/>
              <a:ext cx="395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5" name="Line 27"/>
            <p:cNvSpPr>
              <a:spLocks noChangeShapeType="1"/>
            </p:cNvSpPr>
            <p:nvPr/>
          </p:nvSpPr>
          <p:spPr bwMode="auto">
            <a:xfrm flipH="1">
              <a:off x="7854002" y="5806200"/>
              <a:ext cx="0" cy="492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6" name="Line 28"/>
            <p:cNvSpPr>
              <a:spLocks noChangeShapeType="1"/>
            </p:cNvSpPr>
            <p:nvPr/>
          </p:nvSpPr>
          <p:spPr bwMode="auto">
            <a:xfrm flipH="1">
              <a:off x="8041327" y="5715712"/>
              <a:ext cx="15462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cxnSp>
        <p:nvCxnSpPr>
          <p:cNvPr id="90" name="Connettore diritto 89"/>
          <p:cNvCxnSpPr/>
          <p:nvPr/>
        </p:nvCxnSpPr>
        <p:spPr>
          <a:xfrm>
            <a:off x="2212159" y="4593826"/>
            <a:ext cx="11575" cy="141962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diritto 93"/>
          <p:cNvCxnSpPr/>
          <p:nvPr/>
        </p:nvCxnSpPr>
        <p:spPr>
          <a:xfrm>
            <a:off x="2993927" y="4593826"/>
            <a:ext cx="16482" cy="1060347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asellaDiTesto 104"/>
          <p:cNvSpPr txBox="1"/>
          <p:nvPr/>
        </p:nvSpPr>
        <p:spPr>
          <a:xfrm>
            <a:off x="8789455" y="4630505"/>
            <a:ext cx="2564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3 buffer tristate</a:t>
            </a:r>
          </a:p>
          <a:p>
            <a:r>
              <a:rPr lang="it-IT" sz="2400" b="1" baseline="-25000" dirty="0"/>
              <a:t>UNO SOLO  E’ ABILITATO IN OGNI ISTANTE</a:t>
            </a:r>
            <a:endParaRPr lang="it-IT" sz="2800" b="1" baseline="-25000" dirty="0"/>
          </a:p>
        </p:txBody>
      </p:sp>
      <p:sp>
        <p:nvSpPr>
          <p:cNvPr id="107" name="Freeform 10"/>
          <p:cNvSpPr>
            <a:spLocks/>
          </p:cNvSpPr>
          <p:nvPr/>
        </p:nvSpPr>
        <p:spPr bwMode="auto">
          <a:xfrm>
            <a:off x="1290401" y="2109037"/>
            <a:ext cx="1143000" cy="320658"/>
          </a:xfrm>
          <a:custGeom>
            <a:avLst/>
            <a:gdLst>
              <a:gd name="T0" fmla="*/ 0 w 720"/>
              <a:gd name="T1" fmla="*/ 0 h 192"/>
              <a:gd name="T2" fmla="*/ 720 w 720"/>
              <a:gd name="T3" fmla="*/ 0 h 192"/>
              <a:gd name="T4" fmla="*/ 720 w 720"/>
              <a:gd name="T5" fmla="*/ 192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0" h="192">
                <a:moveTo>
                  <a:pt x="0" y="0"/>
                </a:moveTo>
                <a:lnTo>
                  <a:pt x="720" y="0"/>
                </a:lnTo>
                <a:lnTo>
                  <a:pt x="720" y="192"/>
                </a:lnTo>
              </a:path>
            </a:pathLst>
          </a:custGeom>
          <a:noFill/>
          <a:ln w="190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8" name="Freeform 10"/>
          <p:cNvSpPr>
            <a:spLocks/>
          </p:cNvSpPr>
          <p:nvPr/>
        </p:nvSpPr>
        <p:spPr bwMode="auto">
          <a:xfrm>
            <a:off x="5582126" y="2088364"/>
            <a:ext cx="1143000" cy="320658"/>
          </a:xfrm>
          <a:custGeom>
            <a:avLst/>
            <a:gdLst>
              <a:gd name="T0" fmla="*/ 0 w 720"/>
              <a:gd name="T1" fmla="*/ 0 h 192"/>
              <a:gd name="T2" fmla="*/ 720 w 720"/>
              <a:gd name="T3" fmla="*/ 0 h 192"/>
              <a:gd name="T4" fmla="*/ 720 w 720"/>
              <a:gd name="T5" fmla="*/ 192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0" h="192">
                <a:moveTo>
                  <a:pt x="0" y="0"/>
                </a:moveTo>
                <a:lnTo>
                  <a:pt x="720" y="0"/>
                </a:lnTo>
                <a:lnTo>
                  <a:pt x="720" y="192"/>
                </a:lnTo>
              </a:path>
            </a:pathLst>
          </a:custGeom>
          <a:noFill/>
          <a:ln w="190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0" name="Triangolo isoscele 109"/>
          <p:cNvSpPr/>
          <p:nvPr/>
        </p:nvSpPr>
        <p:spPr>
          <a:xfrm flipV="1">
            <a:off x="6637151" y="2409022"/>
            <a:ext cx="175950" cy="259453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1" name="Rettangolo 110"/>
          <p:cNvSpPr/>
          <p:nvPr/>
        </p:nvSpPr>
        <p:spPr>
          <a:xfrm>
            <a:off x="6058532" y="4050792"/>
            <a:ext cx="2730923" cy="2114311"/>
          </a:xfrm>
          <a:prstGeom prst="rect">
            <a:avLst/>
          </a:prstGeom>
          <a:noFill/>
          <a:ln w="254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1350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46" y="76966"/>
            <a:ext cx="10145717" cy="1292133"/>
          </a:xfrm>
        </p:spPr>
        <p:txBody>
          <a:bodyPr>
            <a:noAutofit/>
          </a:bodyPr>
          <a:lstStyle/>
          <a:p>
            <a:r>
              <a:rPr lang="it-IT" sz="3600" dirty="0"/>
              <a:t>Dinamica di un contatore senza ingressi di controllo</a:t>
            </a:r>
            <a:br>
              <a:rPr lang="it-IT" sz="3600" dirty="0"/>
            </a:br>
            <a:r>
              <a:rPr lang="it-IT" sz="2400" dirty="0"/>
              <a:t>con più variabili di uscita </a:t>
            </a:r>
            <a:br>
              <a:rPr lang="it-IT" sz="2400" dirty="0"/>
            </a:br>
            <a:r>
              <a:rPr lang="it-IT" sz="2400" dirty="0"/>
              <a:t>(ogni </a:t>
            </a:r>
            <a:r>
              <a:rPr lang="it-IT" sz="2400" b="1" i="1" dirty="0"/>
              <a:t>variabile</a:t>
            </a:r>
            <a:r>
              <a:rPr lang="it-IT" sz="2400" b="1" dirty="0"/>
              <a:t> </a:t>
            </a:r>
            <a:r>
              <a:rPr lang="it-IT" sz="2400" b="1" i="1" dirty="0"/>
              <a:t>di uscita </a:t>
            </a:r>
            <a:r>
              <a:rPr lang="it-IT" sz="2400" dirty="0"/>
              <a:t>è periodica con periodo max pari al numero degli stati)</a:t>
            </a:r>
            <a:endParaRPr lang="it-IT" sz="3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83271" y="1492037"/>
            <a:ext cx="10520412" cy="980913"/>
          </a:xfrm>
        </p:spPr>
        <p:txBody>
          <a:bodyPr>
            <a:normAutofit fontScale="92500"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CONTATORE: RSS di MOORE con </a:t>
            </a:r>
            <a:r>
              <a:rPr lang="it-IT" b="1" dirty="0" err="1">
                <a:solidFill>
                  <a:srgbClr val="0070C0"/>
                </a:solidFill>
              </a:rPr>
              <a:t>dds</a:t>
            </a:r>
            <a:r>
              <a:rPr lang="it-IT" b="1" dirty="0">
                <a:solidFill>
                  <a:srgbClr val="0070C0"/>
                </a:solidFill>
              </a:rPr>
              <a:t> ad anello</a:t>
            </a:r>
          </a:p>
          <a:p>
            <a:r>
              <a:rPr lang="it-IT" dirty="0"/>
              <a:t>Se non ci sono ingressi di controllo, il contatore resta in ogni stato per un periodo di CK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203358" y="2556424"/>
            <a:ext cx="4272618" cy="2862698"/>
            <a:chOff x="175927" y="3197756"/>
            <a:chExt cx="4272618" cy="2878137"/>
          </a:xfrm>
        </p:grpSpPr>
        <p:sp>
          <p:nvSpPr>
            <p:cNvPr id="5" name="Oval 2"/>
            <p:cNvSpPr>
              <a:spLocks noChangeArrowheads="1"/>
            </p:cNvSpPr>
            <p:nvPr/>
          </p:nvSpPr>
          <p:spPr bwMode="auto">
            <a:xfrm>
              <a:off x="175927" y="3228713"/>
              <a:ext cx="792162" cy="7921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A,0</a:t>
              </a:r>
            </a:p>
          </p:txBody>
        </p:sp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1976152" y="3228713"/>
              <a:ext cx="792162" cy="7921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B,1</a:t>
              </a:r>
            </a:p>
          </p:txBody>
        </p:sp>
        <p:cxnSp>
          <p:nvCxnSpPr>
            <p:cNvPr id="7" name="AutoShape 5"/>
            <p:cNvCxnSpPr>
              <a:cxnSpLocks noChangeShapeType="1"/>
              <a:stCxn id="5" idx="7"/>
              <a:endCxn id="6" idx="1"/>
            </p:cNvCxnSpPr>
            <p:nvPr/>
          </p:nvCxnSpPr>
          <p:spPr bwMode="auto">
            <a:xfrm rot="5400000" flipV="1">
              <a:off x="1471327" y="2725475"/>
              <a:ext cx="1588" cy="1239837"/>
            </a:xfrm>
            <a:prstGeom prst="curvedConnector3">
              <a:avLst>
                <a:gd name="adj1" fmla="val -1545081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Oval 2"/>
            <p:cNvSpPr>
              <a:spLocks noChangeArrowheads="1"/>
            </p:cNvSpPr>
            <p:nvPr/>
          </p:nvSpPr>
          <p:spPr bwMode="auto">
            <a:xfrm>
              <a:off x="182277" y="4586025"/>
              <a:ext cx="792162" cy="792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F,5</a:t>
              </a:r>
            </a:p>
          </p:txBody>
        </p:sp>
        <p:sp>
          <p:nvSpPr>
            <p:cNvPr id="10" name="Oval 3"/>
            <p:cNvSpPr>
              <a:spLocks noChangeArrowheads="1"/>
            </p:cNvSpPr>
            <p:nvPr/>
          </p:nvSpPr>
          <p:spPr bwMode="auto">
            <a:xfrm>
              <a:off x="1982502" y="4586025"/>
              <a:ext cx="792162" cy="792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E,4</a:t>
              </a:r>
            </a:p>
          </p:txBody>
        </p:sp>
        <p:cxnSp>
          <p:nvCxnSpPr>
            <p:cNvPr id="11" name="AutoShape 5"/>
            <p:cNvCxnSpPr>
              <a:cxnSpLocks noChangeShapeType="1"/>
              <a:stCxn id="9" idx="0"/>
              <a:endCxn id="5" idx="4"/>
            </p:cNvCxnSpPr>
            <p:nvPr/>
          </p:nvCxnSpPr>
          <p:spPr bwMode="auto">
            <a:xfrm rot="16200000" flipV="1">
              <a:off x="292608" y="4299481"/>
              <a:ext cx="565150" cy="793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AutoShape 17"/>
            <p:cNvCxnSpPr>
              <a:cxnSpLocks noChangeShapeType="1"/>
              <a:stCxn id="10" idx="3"/>
              <a:endCxn id="9" idx="5"/>
            </p:cNvCxnSpPr>
            <p:nvPr/>
          </p:nvCxnSpPr>
          <p:spPr bwMode="auto">
            <a:xfrm rot="5400000">
              <a:off x="1477677" y="4643175"/>
              <a:ext cx="1588" cy="1239837"/>
            </a:xfrm>
            <a:prstGeom prst="curvedConnector3">
              <a:avLst>
                <a:gd name="adj1" fmla="val 216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5"/>
            <p:cNvCxnSpPr>
              <a:cxnSpLocks noChangeShapeType="1"/>
              <a:stCxn id="38" idx="4"/>
              <a:endCxn id="39" idx="0"/>
            </p:cNvCxnSpPr>
            <p:nvPr/>
          </p:nvCxnSpPr>
          <p:spPr bwMode="auto">
            <a:xfrm rot="5400000">
              <a:off x="3746039" y="4296343"/>
              <a:ext cx="612850" cy="1270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CasellaDiTesto 47"/>
            <p:cNvSpPr txBox="1">
              <a:spLocks noChangeArrowheads="1"/>
            </p:cNvSpPr>
            <p:nvPr/>
          </p:nvSpPr>
          <p:spPr bwMode="auto">
            <a:xfrm>
              <a:off x="2092040" y="5706006"/>
              <a:ext cx="7858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 err="1"/>
                <a:t>d.d.s</a:t>
              </a:r>
              <a:r>
                <a:rPr lang="it-IT" altLang="it-IT" sz="1800" dirty="0"/>
                <a:t>.</a:t>
              </a:r>
            </a:p>
          </p:txBody>
        </p:sp>
        <p:sp>
          <p:nvSpPr>
            <p:cNvPr id="38" name="Oval 3"/>
            <p:cNvSpPr>
              <a:spLocks noChangeArrowheads="1"/>
            </p:cNvSpPr>
            <p:nvPr/>
          </p:nvSpPr>
          <p:spPr bwMode="auto">
            <a:xfrm>
              <a:off x="3656383" y="3197756"/>
              <a:ext cx="792162" cy="7921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C,2</a:t>
              </a:r>
            </a:p>
          </p:txBody>
        </p:sp>
        <p:sp>
          <p:nvSpPr>
            <p:cNvPr id="39" name="Oval 2"/>
            <p:cNvSpPr>
              <a:spLocks noChangeArrowheads="1"/>
            </p:cNvSpPr>
            <p:nvPr/>
          </p:nvSpPr>
          <p:spPr bwMode="auto">
            <a:xfrm>
              <a:off x="3656383" y="4602768"/>
              <a:ext cx="792162" cy="792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D,3</a:t>
              </a:r>
            </a:p>
          </p:txBody>
        </p:sp>
        <p:cxnSp>
          <p:nvCxnSpPr>
            <p:cNvPr id="43" name="AutoShape 5"/>
            <p:cNvCxnSpPr>
              <a:cxnSpLocks noChangeShapeType="1"/>
              <a:stCxn id="6" idx="7"/>
              <a:endCxn id="38" idx="1"/>
            </p:cNvCxnSpPr>
            <p:nvPr/>
          </p:nvCxnSpPr>
          <p:spPr bwMode="auto">
            <a:xfrm rot="5400000" flipH="1" flipV="1">
              <a:off x="3196870" y="2769201"/>
              <a:ext cx="30957" cy="1120087"/>
            </a:xfrm>
            <a:prstGeom prst="curvedConnector3">
              <a:avLst>
                <a:gd name="adj1" fmla="val 87117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AutoShape 5"/>
            <p:cNvCxnSpPr>
              <a:cxnSpLocks noChangeShapeType="1"/>
              <a:stCxn id="39" idx="3"/>
              <a:endCxn id="10" idx="5"/>
            </p:cNvCxnSpPr>
            <p:nvPr/>
          </p:nvCxnSpPr>
          <p:spPr bwMode="auto">
            <a:xfrm rot="5400000" flipH="1">
              <a:off x="3207152" y="4713682"/>
              <a:ext cx="16743" cy="1113737"/>
            </a:xfrm>
            <a:prstGeom prst="curvedConnector3">
              <a:avLst>
                <a:gd name="adj1" fmla="val -20582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5106341" y="2580737"/>
            <a:ext cx="19368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t</a:t>
            </a:r>
            <a:r>
              <a:rPr lang="en-US" altLang="it-IT" sz="1800" baseline="-25000"/>
              <a:t>0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5828671" y="2953799"/>
            <a:ext cx="19368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2</a:t>
            </a: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5325421" y="2953799"/>
            <a:ext cx="19368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1</a:t>
            </a: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7343182" y="2953799"/>
            <a:ext cx="33655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5</a:t>
            </a: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6838345" y="2953799"/>
            <a:ext cx="19368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4</a:t>
            </a:r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6376371" y="2953799"/>
            <a:ext cx="19368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3</a:t>
            </a:r>
          </a:p>
        </p:txBody>
      </p:sp>
      <p:sp>
        <p:nvSpPr>
          <p:cNvPr id="48" name="Text Box 26"/>
          <p:cNvSpPr txBox="1">
            <a:spLocks noChangeArrowheads="1"/>
          </p:cNvSpPr>
          <p:nvPr/>
        </p:nvSpPr>
        <p:spPr bwMode="auto">
          <a:xfrm>
            <a:off x="7779754" y="2953799"/>
            <a:ext cx="33655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6</a:t>
            </a:r>
          </a:p>
        </p:txBody>
      </p:sp>
      <p:sp>
        <p:nvSpPr>
          <p:cNvPr id="49" name="Line 19"/>
          <p:cNvSpPr>
            <a:spLocks noChangeShapeType="1"/>
          </p:cNvSpPr>
          <p:nvPr/>
        </p:nvSpPr>
        <p:spPr bwMode="auto">
          <a:xfrm flipH="1">
            <a:off x="5169843" y="2861724"/>
            <a:ext cx="0" cy="2974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" name="Line 20"/>
          <p:cNvSpPr>
            <a:spLocks noChangeShapeType="1"/>
          </p:cNvSpPr>
          <p:nvPr/>
        </p:nvSpPr>
        <p:spPr bwMode="auto">
          <a:xfrm>
            <a:off x="6158879" y="2855374"/>
            <a:ext cx="0" cy="29733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" name="Line 21"/>
          <p:cNvSpPr>
            <a:spLocks noChangeShapeType="1"/>
          </p:cNvSpPr>
          <p:nvPr/>
        </p:nvSpPr>
        <p:spPr bwMode="auto">
          <a:xfrm flipH="1">
            <a:off x="6692291" y="2855374"/>
            <a:ext cx="1587" cy="29733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" name="Line 22"/>
          <p:cNvSpPr>
            <a:spLocks noChangeShapeType="1"/>
          </p:cNvSpPr>
          <p:nvPr/>
        </p:nvSpPr>
        <p:spPr bwMode="auto">
          <a:xfrm flipH="1">
            <a:off x="7679740" y="2861724"/>
            <a:ext cx="12700" cy="29749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3" name="Line 23"/>
          <p:cNvSpPr>
            <a:spLocks noChangeShapeType="1"/>
          </p:cNvSpPr>
          <p:nvPr/>
        </p:nvSpPr>
        <p:spPr bwMode="auto">
          <a:xfrm flipH="1">
            <a:off x="5674679" y="2861724"/>
            <a:ext cx="0" cy="2974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4" name="Line 24"/>
          <p:cNvSpPr>
            <a:spLocks noChangeShapeType="1"/>
          </p:cNvSpPr>
          <p:nvPr/>
        </p:nvSpPr>
        <p:spPr bwMode="auto">
          <a:xfrm flipH="1">
            <a:off x="7187603" y="2861724"/>
            <a:ext cx="1587" cy="2974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5" name="Line 25"/>
          <p:cNvSpPr>
            <a:spLocks noChangeShapeType="1"/>
          </p:cNvSpPr>
          <p:nvPr/>
        </p:nvSpPr>
        <p:spPr bwMode="auto">
          <a:xfrm flipH="1">
            <a:off x="8116312" y="2876012"/>
            <a:ext cx="23814" cy="29606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6" name="Line 28"/>
          <p:cNvSpPr>
            <a:spLocks noChangeShapeType="1"/>
          </p:cNvSpPr>
          <p:nvPr/>
        </p:nvSpPr>
        <p:spPr bwMode="auto">
          <a:xfrm>
            <a:off x="8643374" y="2944274"/>
            <a:ext cx="1588" cy="28924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" name="Line 29"/>
          <p:cNvSpPr>
            <a:spLocks noChangeShapeType="1"/>
          </p:cNvSpPr>
          <p:nvPr/>
        </p:nvSpPr>
        <p:spPr bwMode="auto">
          <a:xfrm flipH="1">
            <a:off x="9102173" y="2996662"/>
            <a:ext cx="30163" cy="28400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8" name="Text Box 36"/>
          <p:cNvSpPr txBox="1">
            <a:spLocks noChangeArrowheads="1"/>
          </p:cNvSpPr>
          <p:nvPr/>
        </p:nvSpPr>
        <p:spPr bwMode="auto">
          <a:xfrm>
            <a:off x="8773552" y="2953799"/>
            <a:ext cx="252419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8</a:t>
            </a:r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8286179" y="2953799"/>
            <a:ext cx="250831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7</a:t>
            </a:r>
          </a:p>
        </p:txBody>
      </p:sp>
      <p:sp>
        <p:nvSpPr>
          <p:cNvPr id="60" name="Text Box 3"/>
          <p:cNvSpPr txBox="1">
            <a:spLocks noChangeArrowheads="1"/>
          </p:cNvSpPr>
          <p:nvPr/>
        </p:nvSpPr>
        <p:spPr bwMode="auto">
          <a:xfrm>
            <a:off x="9232351" y="2953799"/>
            <a:ext cx="19368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9</a:t>
            </a:r>
          </a:p>
        </p:txBody>
      </p: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10156298" y="2953799"/>
            <a:ext cx="32703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11</a:t>
            </a:r>
          </a:p>
        </p:txBody>
      </p:sp>
      <p:sp>
        <p:nvSpPr>
          <p:cNvPr id="62" name="Text Box 5"/>
          <p:cNvSpPr txBox="1">
            <a:spLocks noChangeArrowheads="1"/>
          </p:cNvSpPr>
          <p:nvPr/>
        </p:nvSpPr>
        <p:spPr bwMode="auto">
          <a:xfrm>
            <a:off x="9653048" y="2953799"/>
            <a:ext cx="32703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10</a:t>
            </a: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11670808" y="2953799"/>
            <a:ext cx="284169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72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14</a:t>
            </a: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11219948" y="2953799"/>
            <a:ext cx="32703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72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13</a:t>
            </a: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10703998" y="2953799"/>
            <a:ext cx="32703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12</a:t>
            </a:r>
          </a:p>
        </p:txBody>
      </p:sp>
      <p:sp>
        <p:nvSpPr>
          <p:cNvPr id="66" name="Line 19"/>
          <p:cNvSpPr>
            <a:spLocks noChangeShapeType="1"/>
          </p:cNvSpPr>
          <p:nvPr/>
        </p:nvSpPr>
        <p:spPr bwMode="auto">
          <a:xfrm flipH="1">
            <a:off x="9580021" y="2849024"/>
            <a:ext cx="14288" cy="2987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7" name="Line 20"/>
          <p:cNvSpPr>
            <a:spLocks noChangeShapeType="1"/>
          </p:cNvSpPr>
          <p:nvPr/>
        </p:nvSpPr>
        <p:spPr bwMode="auto">
          <a:xfrm flipH="1">
            <a:off x="10623034" y="2806955"/>
            <a:ext cx="1588" cy="29019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8" name="Line 21"/>
          <p:cNvSpPr>
            <a:spLocks noChangeShapeType="1"/>
          </p:cNvSpPr>
          <p:nvPr/>
        </p:nvSpPr>
        <p:spPr bwMode="auto">
          <a:xfrm>
            <a:off x="11094181" y="2849024"/>
            <a:ext cx="14288" cy="2901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9" name="Line 22"/>
          <p:cNvSpPr>
            <a:spLocks noChangeShapeType="1"/>
          </p:cNvSpPr>
          <p:nvPr/>
        </p:nvSpPr>
        <p:spPr bwMode="auto">
          <a:xfrm>
            <a:off x="11961510" y="2854244"/>
            <a:ext cx="11113" cy="28749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" name="Line 23"/>
          <p:cNvSpPr>
            <a:spLocks noChangeShapeType="1"/>
          </p:cNvSpPr>
          <p:nvPr/>
        </p:nvSpPr>
        <p:spPr bwMode="auto">
          <a:xfrm flipH="1">
            <a:off x="10076921" y="2842674"/>
            <a:ext cx="0" cy="2987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" name="Line 24"/>
          <p:cNvSpPr>
            <a:spLocks noChangeShapeType="1"/>
          </p:cNvSpPr>
          <p:nvPr/>
        </p:nvSpPr>
        <p:spPr bwMode="auto">
          <a:xfrm flipH="1">
            <a:off x="11530298" y="2805921"/>
            <a:ext cx="0" cy="28305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2" name="Text Box 8"/>
          <p:cNvSpPr txBox="1">
            <a:spLocks noChangeArrowheads="1"/>
          </p:cNvSpPr>
          <p:nvPr/>
        </p:nvSpPr>
        <p:spPr bwMode="auto">
          <a:xfrm>
            <a:off x="4505626" y="2944274"/>
            <a:ext cx="704532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400" b="1" dirty="0"/>
              <a:t>Clock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it-IT" sz="1600" b="1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600" b="1" dirty="0">
                <a:solidFill>
                  <a:schemeClr val="bg1"/>
                </a:solidFill>
              </a:rPr>
              <a:t>X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it-IT" sz="1600" b="1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600" b="1" dirty="0"/>
              <a:t>SP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it-IT" sz="1600" b="1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600" b="1" dirty="0"/>
              <a:t>SF</a:t>
            </a:r>
            <a:endParaRPr lang="en-US" altLang="it-IT" sz="1600" b="1" baseline="-25000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it-IT" sz="1600" b="1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600" b="1" dirty="0"/>
              <a:t>U</a:t>
            </a:r>
          </a:p>
        </p:txBody>
      </p:sp>
      <p:cxnSp>
        <p:nvCxnSpPr>
          <p:cNvPr id="73" name="AutoShape 16"/>
          <p:cNvCxnSpPr>
            <a:cxnSpLocks noChangeShapeType="1"/>
          </p:cNvCxnSpPr>
          <p:nvPr/>
        </p:nvCxnSpPr>
        <p:spPr bwMode="auto">
          <a:xfrm>
            <a:off x="5720719" y="3420555"/>
            <a:ext cx="0" cy="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AutoShape 17"/>
          <p:cNvCxnSpPr>
            <a:cxnSpLocks noChangeShapeType="1"/>
          </p:cNvCxnSpPr>
          <p:nvPr/>
        </p:nvCxnSpPr>
        <p:spPr bwMode="auto">
          <a:xfrm flipV="1">
            <a:off x="6266831" y="3420555"/>
            <a:ext cx="0" cy="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CasellaDiTesto 1"/>
          <p:cNvSpPr txBox="1">
            <a:spLocks noChangeArrowheads="1"/>
          </p:cNvSpPr>
          <p:nvPr/>
        </p:nvSpPr>
        <p:spPr bwMode="auto">
          <a:xfrm>
            <a:off x="5207944" y="3849149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FF0000"/>
                </a:solidFill>
              </a:rPr>
              <a:t>C </a:t>
            </a:r>
          </a:p>
        </p:txBody>
      </p:sp>
      <p:grpSp>
        <p:nvGrpSpPr>
          <p:cNvPr id="76" name="Gruppo 75"/>
          <p:cNvGrpSpPr/>
          <p:nvPr/>
        </p:nvGrpSpPr>
        <p:grpSpPr>
          <a:xfrm>
            <a:off x="5193200" y="4349211"/>
            <a:ext cx="438049" cy="859870"/>
            <a:chOff x="2230624" y="2605087"/>
            <a:chExt cx="438049" cy="859870"/>
          </a:xfrm>
        </p:grpSpPr>
        <p:sp>
          <p:nvSpPr>
            <p:cNvPr id="77" name="CasellaDiTesto 1"/>
            <p:cNvSpPr txBox="1">
              <a:spLocks noChangeArrowheads="1"/>
            </p:cNvSpPr>
            <p:nvPr/>
          </p:nvSpPr>
          <p:spPr bwMode="auto">
            <a:xfrm>
              <a:off x="2253175" y="2605087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D</a:t>
              </a:r>
              <a:r>
                <a:rPr lang="it-IT" altLang="it-IT" sz="1800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78" name="CasellaDiTesto 1"/>
            <p:cNvSpPr txBox="1">
              <a:spLocks noChangeArrowheads="1"/>
            </p:cNvSpPr>
            <p:nvPr/>
          </p:nvSpPr>
          <p:spPr bwMode="auto">
            <a:xfrm>
              <a:off x="2230624" y="3095625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FF0000"/>
                  </a:solidFill>
                </a:rPr>
                <a:t>2 </a:t>
              </a:r>
            </a:p>
          </p:txBody>
        </p:sp>
      </p:grpSp>
      <p:grpSp>
        <p:nvGrpSpPr>
          <p:cNvPr id="79" name="Gruppo 78"/>
          <p:cNvGrpSpPr/>
          <p:nvPr/>
        </p:nvGrpSpPr>
        <p:grpSpPr>
          <a:xfrm>
            <a:off x="5716351" y="4356355"/>
            <a:ext cx="415498" cy="848666"/>
            <a:chOff x="2753775" y="2612231"/>
            <a:chExt cx="415498" cy="848666"/>
          </a:xfrm>
        </p:grpSpPr>
        <p:sp>
          <p:nvSpPr>
            <p:cNvPr id="80" name="CasellaDiTesto 1"/>
            <p:cNvSpPr txBox="1">
              <a:spLocks noChangeArrowheads="1"/>
            </p:cNvSpPr>
            <p:nvPr/>
          </p:nvSpPr>
          <p:spPr bwMode="auto">
            <a:xfrm>
              <a:off x="2753775" y="2612231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E</a:t>
              </a:r>
              <a:r>
                <a:rPr lang="it-IT" altLang="it-IT" sz="1800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81" name="CasellaDiTesto 1"/>
            <p:cNvSpPr txBox="1">
              <a:spLocks noChangeArrowheads="1"/>
            </p:cNvSpPr>
            <p:nvPr/>
          </p:nvSpPr>
          <p:spPr bwMode="auto">
            <a:xfrm>
              <a:off x="2775316" y="3091565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FF0000"/>
                  </a:solidFill>
                </a:rPr>
                <a:t>3 </a:t>
              </a:r>
            </a:p>
          </p:txBody>
        </p:sp>
      </p:grpSp>
      <p:grpSp>
        <p:nvGrpSpPr>
          <p:cNvPr id="82" name="Gruppo 81"/>
          <p:cNvGrpSpPr/>
          <p:nvPr/>
        </p:nvGrpSpPr>
        <p:grpSpPr>
          <a:xfrm>
            <a:off x="5560503" y="3849148"/>
            <a:ext cx="550552" cy="567532"/>
            <a:chOff x="2607650" y="2105025"/>
            <a:chExt cx="550552" cy="567532"/>
          </a:xfrm>
        </p:grpSpPr>
        <p:sp>
          <p:nvSpPr>
            <p:cNvPr id="83" name="CasellaDiTesto 1"/>
            <p:cNvSpPr txBox="1">
              <a:spLocks noChangeArrowheads="1"/>
            </p:cNvSpPr>
            <p:nvPr/>
          </p:nvSpPr>
          <p:spPr bwMode="auto">
            <a:xfrm>
              <a:off x="2742704" y="2105025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FF0000"/>
                  </a:solidFill>
                </a:rPr>
                <a:t>D </a:t>
              </a:r>
            </a:p>
          </p:txBody>
        </p:sp>
        <p:cxnSp>
          <p:nvCxnSpPr>
            <p:cNvPr id="84" name="Connettore 2 83"/>
            <p:cNvCxnSpPr/>
            <p:nvPr/>
          </p:nvCxnSpPr>
          <p:spPr>
            <a:xfrm flipV="1">
              <a:off x="2607650" y="2414588"/>
              <a:ext cx="189744" cy="2579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uppo 84"/>
          <p:cNvGrpSpPr/>
          <p:nvPr/>
        </p:nvGrpSpPr>
        <p:grpSpPr>
          <a:xfrm>
            <a:off x="6199545" y="3849148"/>
            <a:ext cx="5574859" cy="1615203"/>
            <a:chOff x="3236969" y="2105024"/>
            <a:chExt cx="5574859" cy="1615203"/>
          </a:xfrm>
        </p:grpSpPr>
        <p:sp>
          <p:nvSpPr>
            <p:cNvPr id="86" name="CasellaDiTesto 1"/>
            <p:cNvSpPr txBox="1">
              <a:spLocks noChangeArrowheads="1"/>
            </p:cNvSpPr>
            <p:nvPr/>
          </p:nvSpPr>
          <p:spPr bwMode="auto">
            <a:xfrm>
              <a:off x="3236969" y="2105024"/>
              <a:ext cx="54979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 </a:t>
              </a:r>
              <a:r>
                <a:rPr lang="it-IT" altLang="it-IT" sz="1800" b="1" dirty="0">
                  <a:solidFill>
                    <a:srgbClr val="FF0000"/>
                  </a:solidFill>
                </a:rPr>
                <a:t>E       F      A     B </a:t>
              </a:r>
              <a:r>
                <a:rPr lang="it-IT" altLang="it-IT" sz="1800" b="1" dirty="0"/>
                <a:t>   </a:t>
              </a:r>
              <a:r>
                <a:rPr lang="it-IT" altLang="it-IT" sz="1800" b="1" dirty="0">
                  <a:solidFill>
                    <a:schemeClr val="accent5"/>
                  </a:solidFill>
                </a:rPr>
                <a:t>C      D    E      F     A      B     </a:t>
              </a:r>
              <a:r>
                <a:rPr lang="it-IT" altLang="it-IT" sz="1800" b="1" dirty="0"/>
                <a:t>C</a:t>
              </a:r>
            </a:p>
          </p:txBody>
        </p:sp>
        <p:sp>
          <p:nvSpPr>
            <p:cNvPr id="87" name="CasellaDiTesto 1"/>
            <p:cNvSpPr txBox="1">
              <a:spLocks noChangeArrowheads="1"/>
            </p:cNvSpPr>
            <p:nvPr/>
          </p:nvSpPr>
          <p:spPr bwMode="auto">
            <a:xfrm>
              <a:off x="3236969" y="2612231"/>
              <a:ext cx="5574859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 F       A     B    C      D    E     F       A     B      C     D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200" b="1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FF0000"/>
                  </a:solidFill>
                </a:rPr>
                <a:t>4        5      0      1    </a:t>
              </a:r>
              <a:r>
                <a:rPr lang="it-IT" altLang="it-IT" sz="1800" b="1" dirty="0">
                  <a:solidFill>
                    <a:schemeClr val="accent5"/>
                  </a:solidFill>
                </a:rPr>
                <a:t>2      3     4       5      0      1</a:t>
              </a:r>
              <a:r>
                <a:rPr lang="it-IT" altLang="it-IT" sz="1800" b="1" dirty="0"/>
                <a:t>     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 b="1" dirty="0"/>
            </a:p>
          </p:txBody>
        </p:sp>
      </p:grpSp>
      <p:cxnSp>
        <p:nvCxnSpPr>
          <p:cNvPr id="88" name="Connettore 2 87"/>
          <p:cNvCxnSpPr/>
          <p:nvPr/>
        </p:nvCxnSpPr>
        <p:spPr>
          <a:xfrm flipV="1">
            <a:off x="6047605" y="4155356"/>
            <a:ext cx="189744" cy="2579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rentesi graffa chiusa 88"/>
          <p:cNvSpPr/>
          <p:nvPr/>
        </p:nvSpPr>
        <p:spPr>
          <a:xfrm rot="16200000" flipV="1">
            <a:off x="9501683" y="2238769"/>
            <a:ext cx="284283" cy="2876267"/>
          </a:xfrm>
          <a:prstGeom prst="rightBrace">
            <a:avLst>
              <a:gd name="adj1" fmla="val 8278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" name="Parentesi graffa chiusa 89"/>
          <p:cNvSpPr/>
          <p:nvPr/>
        </p:nvSpPr>
        <p:spPr>
          <a:xfrm rot="16200000" flipV="1">
            <a:off x="6555467" y="2250654"/>
            <a:ext cx="284283" cy="2876267"/>
          </a:xfrm>
          <a:prstGeom prst="rightBrace">
            <a:avLst>
              <a:gd name="adj1" fmla="val 8278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1" name="Gruppo 90"/>
          <p:cNvGrpSpPr/>
          <p:nvPr/>
        </p:nvGrpSpPr>
        <p:grpSpPr>
          <a:xfrm>
            <a:off x="5176377" y="5178398"/>
            <a:ext cx="5917804" cy="390390"/>
            <a:chOff x="2297985" y="3434274"/>
            <a:chExt cx="5833620" cy="285955"/>
          </a:xfrm>
        </p:grpSpPr>
        <p:sp>
          <p:nvSpPr>
            <p:cNvPr id="92" name="Parentesi graffa chiusa 91"/>
            <p:cNvSpPr/>
            <p:nvPr/>
          </p:nvSpPr>
          <p:spPr>
            <a:xfrm rot="5400000">
              <a:off x="6551330" y="2139954"/>
              <a:ext cx="284283" cy="2876267"/>
            </a:xfrm>
            <a:prstGeom prst="rightBrace">
              <a:avLst>
                <a:gd name="adj1" fmla="val 82785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3" name="Parentesi graffa chiusa 92"/>
            <p:cNvSpPr/>
            <p:nvPr/>
          </p:nvSpPr>
          <p:spPr>
            <a:xfrm rot="5400000">
              <a:off x="3593977" y="2138282"/>
              <a:ext cx="284283" cy="2876267"/>
            </a:xfrm>
            <a:prstGeom prst="rightBrace">
              <a:avLst>
                <a:gd name="adj1" fmla="val 82785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94" name="Gruppo 93"/>
          <p:cNvGrpSpPr/>
          <p:nvPr/>
        </p:nvGrpSpPr>
        <p:grpSpPr>
          <a:xfrm>
            <a:off x="6589397" y="4158254"/>
            <a:ext cx="5134243" cy="241294"/>
            <a:chOff x="1353898" y="4773507"/>
            <a:chExt cx="3408339" cy="257969"/>
          </a:xfrm>
        </p:grpSpPr>
        <p:cxnSp>
          <p:nvCxnSpPr>
            <p:cNvPr id="95" name="Connettore 2 94"/>
            <p:cNvCxnSpPr/>
            <p:nvPr/>
          </p:nvCxnSpPr>
          <p:spPr>
            <a:xfrm flipV="1">
              <a:off x="1353898" y="4773507"/>
              <a:ext cx="189744" cy="2579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2 95"/>
            <p:cNvCxnSpPr/>
            <p:nvPr/>
          </p:nvCxnSpPr>
          <p:spPr>
            <a:xfrm flipV="1">
              <a:off x="1705572" y="4773507"/>
              <a:ext cx="189744" cy="2579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2 96"/>
            <p:cNvCxnSpPr/>
            <p:nvPr/>
          </p:nvCxnSpPr>
          <p:spPr>
            <a:xfrm flipV="1">
              <a:off x="2031591" y="4773507"/>
              <a:ext cx="189744" cy="2579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2 97"/>
            <p:cNvCxnSpPr/>
            <p:nvPr/>
          </p:nvCxnSpPr>
          <p:spPr>
            <a:xfrm flipV="1">
              <a:off x="2339404" y="4773507"/>
              <a:ext cx="189744" cy="2579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2 98"/>
            <p:cNvCxnSpPr/>
            <p:nvPr/>
          </p:nvCxnSpPr>
          <p:spPr>
            <a:xfrm flipV="1">
              <a:off x="2671024" y="4773507"/>
              <a:ext cx="189744" cy="2579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2 99"/>
            <p:cNvCxnSpPr/>
            <p:nvPr/>
          </p:nvCxnSpPr>
          <p:spPr>
            <a:xfrm flipV="1">
              <a:off x="2957680" y="4773507"/>
              <a:ext cx="189744" cy="2579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2 100"/>
            <p:cNvCxnSpPr/>
            <p:nvPr/>
          </p:nvCxnSpPr>
          <p:spPr>
            <a:xfrm flipV="1">
              <a:off x="3240029" y="4773507"/>
              <a:ext cx="189744" cy="2579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2 101"/>
            <p:cNvCxnSpPr/>
            <p:nvPr/>
          </p:nvCxnSpPr>
          <p:spPr>
            <a:xfrm flipV="1">
              <a:off x="3573145" y="4773507"/>
              <a:ext cx="189744" cy="2579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2 102"/>
            <p:cNvCxnSpPr/>
            <p:nvPr/>
          </p:nvCxnSpPr>
          <p:spPr>
            <a:xfrm flipV="1">
              <a:off x="3906261" y="4773507"/>
              <a:ext cx="189744" cy="2579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2 103"/>
            <p:cNvCxnSpPr/>
            <p:nvPr/>
          </p:nvCxnSpPr>
          <p:spPr>
            <a:xfrm flipV="1">
              <a:off x="4239377" y="4773507"/>
              <a:ext cx="189744" cy="2579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2 104"/>
            <p:cNvCxnSpPr/>
            <p:nvPr/>
          </p:nvCxnSpPr>
          <p:spPr>
            <a:xfrm flipV="1">
              <a:off x="4572493" y="4773507"/>
              <a:ext cx="189744" cy="2579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asellaDiTesto 7"/>
          <p:cNvSpPr txBox="1"/>
          <p:nvPr/>
        </p:nvSpPr>
        <p:spPr>
          <a:xfrm>
            <a:off x="6635263" y="6033521"/>
            <a:ext cx="3631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Periodo pari al numero degli stati……</a:t>
            </a:r>
          </a:p>
        </p:txBody>
      </p:sp>
      <p:pic>
        <p:nvPicPr>
          <p:cNvPr id="106" name="Immagine 10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501" y="5238651"/>
            <a:ext cx="1007049" cy="143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5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89" grpId="0" animBg="1"/>
      <p:bldP spid="90" grpId="0" animBg="1"/>
      <p:bldP spid="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9445" y="80896"/>
            <a:ext cx="10515600" cy="1325563"/>
          </a:xfrm>
        </p:spPr>
        <p:txBody>
          <a:bodyPr>
            <a:normAutofit/>
          </a:bodyPr>
          <a:lstStyle/>
          <a:p>
            <a:r>
              <a:rPr lang="it-IT" sz="3600" dirty="0"/>
              <a:t>Esercizio: </a:t>
            </a:r>
            <a:br>
              <a:rPr lang="it-IT" sz="3600" dirty="0"/>
            </a:br>
            <a:r>
              <a:rPr lang="it-IT" sz="3600" dirty="0"/>
              <a:t>calcolo della velocità e della lunghezza di oggetti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6837" y="3162944"/>
            <a:ext cx="11100816" cy="2149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Calcolo della velocità del nastro </a:t>
            </a:r>
            <a:r>
              <a:rPr lang="it-IT" sz="1600" b="1" dirty="0">
                <a:solidFill>
                  <a:srgbClr val="FF0000"/>
                </a:solidFill>
              </a:rPr>
              <a:t>(la velocità dei pezzi sulla linea è variabile ma è comunque compresa tra 1 mm/s e 1 m/s)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1800" dirty="0"/>
              <a:t>Ricordando dalla cinematica elementare che s=</a:t>
            </a:r>
            <a:r>
              <a:rPr lang="it-IT" sz="1800" dirty="0" err="1"/>
              <a:t>vt</a:t>
            </a:r>
            <a:r>
              <a:rPr lang="it-IT" sz="1800" dirty="0"/>
              <a:t>, possiamo scrivere: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1800" b="1" dirty="0"/>
              <a:t>v= s/t  </a:t>
            </a:r>
            <a:r>
              <a:rPr lang="it-IT" sz="1800" dirty="0">
                <a:sym typeface="Wingdings" panose="05000000000000000000" pitchFamily="2" charset="2"/>
              </a:rPr>
              <a:t> determiniamo  v misurando il tempo impiegato a percorrere il tratto ab (10 cm) </a:t>
            </a:r>
          </a:p>
          <a:p>
            <a:pPr marL="265113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1800" dirty="0">
                <a:sym typeface="Wingdings" panose="05000000000000000000" pitchFamily="2" charset="2"/>
              </a:rPr>
              <a:t>Facciamo quindi contare un contatore nell’intervallo in cui ciascun pezzo percorre il tratto ab</a:t>
            </a:r>
          </a:p>
          <a:p>
            <a:pPr marL="265113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1800" dirty="0">
                <a:sym typeface="Wingdings" panose="05000000000000000000" pitchFamily="2" charset="2"/>
              </a:rPr>
              <a:t>Se </a:t>
            </a:r>
            <a:r>
              <a:rPr lang="it-IT" sz="18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fck</a:t>
            </a:r>
            <a:r>
              <a:rPr lang="it-IT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= 1 KHz</a:t>
            </a:r>
            <a:r>
              <a:rPr lang="it-IT" sz="1800" dirty="0">
                <a:sym typeface="Wingdings" panose="05000000000000000000" pitchFamily="2" charset="2"/>
              </a:rPr>
              <a:t>, il conteggio misura </a:t>
            </a:r>
            <a:r>
              <a:rPr lang="it-IT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t in </a:t>
            </a:r>
            <a:r>
              <a:rPr lang="it-IT" sz="18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ms</a:t>
            </a:r>
            <a:r>
              <a:rPr lang="it-IT" sz="1800" dirty="0">
                <a:sym typeface="Wingdings" panose="05000000000000000000" pitchFamily="2" charset="2"/>
              </a:rPr>
              <a:t>, quindi se vogliamo misurare la velocità in m/s, avremo: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v = </a:t>
            </a:r>
            <a:r>
              <a:rPr lang="it-IT" sz="1800" b="1" dirty="0">
                <a:sym typeface="Wingdings" panose="05000000000000000000" pitchFamily="2" charset="2"/>
              </a:rPr>
              <a:t>0,1 m </a:t>
            </a:r>
            <a:r>
              <a:rPr lang="it-IT" sz="1800" dirty="0">
                <a:sym typeface="Wingdings" panose="05000000000000000000" pitchFamily="2" charset="2"/>
              </a:rPr>
              <a:t>/ [(</a:t>
            </a:r>
            <a:r>
              <a:rPr lang="it-IT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conteggio/1000</a:t>
            </a:r>
            <a:r>
              <a:rPr lang="it-IT" sz="1800" dirty="0">
                <a:sym typeface="Wingdings" panose="05000000000000000000" pitchFamily="2" charset="2"/>
              </a:rPr>
              <a:t>) </a:t>
            </a:r>
            <a:r>
              <a:rPr lang="it-IT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s</a:t>
            </a:r>
            <a:r>
              <a:rPr lang="it-IT" sz="1800" dirty="0">
                <a:sym typeface="Wingdings" panose="05000000000000000000" pitchFamily="2" charset="2"/>
              </a:rPr>
              <a:t>] = [10 </a:t>
            </a:r>
            <a:r>
              <a:rPr lang="it-IT" sz="1800" baseline="30000" dirty="0">
                <a:sym typeface="Wingdings" panose="05000000000000000000" pitchFamily="2" charset="2"/>
              </a:rPr>
              <a:t>-1  </a:t>
            </a:r>
            <a:r>
              <a:rPr lang="it-IT" sz="1800" dirty="0">
                <a:sym typeface="Wingdings" panose="05000000000000000000" pitchFamily="2" charset="2"/>
              </a:rPr>
              <a:t>/</a:t>
            </a:r>
            <a:r>
              <a:rPr lang="it-IT" sz="1800" baseline="30000" dirty="0">
                <a:sym typeface="Wingdings" panose="05000000000000000000" pitchFamily="2" charset="2"/>
              </a:rPr>
              <a:t> </a:t>
            </a:r>
            <a:r>
              <a:rPr lang="it-IT" sz="1800" dirty="0">
                <a:sym typeface="Wingdings" panose="05000000000000000000" pitchFamily="2" charset="2"/>
              </a:rPr>
              <a:t>(10</a:t>
            </a:r>
            <a:r>
              <a:rPr lang="it-IT" sz="1800" baseline="30000" dirty="0">
                <a:sym typeface="Wingdings" panose="05000000000000000000" pitchFamily="2" charset="2"/>
              </a:rPr>
              <a:t>-3  </a:t>
            </a:r>
            <a:r>
              <a:rPr lang="it-IT" sz="1800" dirty="0">
                <a:sym typeface="Wingdings" panose="05000000000000000000" pitchFamily="2" charset="2"/>
              </a:rPr>
              <a:t>* Conteggio)]  m/s = </a:t>
            </a:r>
            <a:r>
              <a:rPr lang="it-IT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100/Conteggio  (m/s)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it-IT" sz="1800" b="1" dirty="0"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it-IT" sz="1800" b="1" dirty="0"/>
          </a:p>
        </p:txBody>
      </p:sp>
      <p:sp>
        <p:nvSpPr>
          <p:cNvPr id="4" name="Triangolo isoscele 3"/>
          <p:cNvSpPr/>
          <p:nvPr/>
        </p:nvSpPr>
        <p:spPr>
          <a:xfrm>
            <a:off x="4562869" y="2359556"/>
            <a:ext cx="312701" cy="2660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riangolo isoscele 4"/>
          <p:cNvSpPr/>
          <p:nvPr/>
        </p:nvSpPr>
        <p:spPr>
          <a:xfrm>
            <a:off x="6268999" y="2359556"/>
            <a:ext cx="312701" cy="2660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4562869" y="2573836"/>
            <a:ext cx="2279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0900"/>
            <a:r>
              <a:rPr lang="it-IT" dirty="0"/>
              <a:t>a   		 b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133386" y="1401733"/>
            <a:ext cx="893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10 cm</a:t>
            </a:r>
          </a:p>
        </p:txBody>
      </p:sp>
      <p:sp>
        <p:nvSpPr>
          <p:cNvPr id="9" name="Freccia bidirezionale orizzontale 8"/>
          <p:cNvSpPr/>
          <p:nvPr/>
        </p:nvSpPr>
        <p:spPr>
          <a:xfrm>
            <a:off x="4734615" y="1724963"/>
            <a:ext cx="1690734" cy="9946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diritto 10"/>
          <p:cNvCxnSpPr>
            <a:endCxn id="4" idx="0"/>
          </p:cNvCxnSpPr>
          <p:nvPr/>
        </p:nvCxnSpPr>
        <p:spPr>
          <a:xfrm>
            <a:off x="4719219" y="1388729"/>
            <a:ext cx="1" cy="970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>
            <a:off x="6425349" y="1422241"/>
            <a:ext cx="1" cy="936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2748144" y="1999766"/>
            <a:ext cx="2350008" cy="3587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diritto 14"/>
          <p:cNvCxnSpPr/>
          <p:nvPr/>
        </p:nvCxnSpPr>
        <p:spPr>
          <a:xfrm>
            <a:off x="789445" y="2340538"/>
            <a:ext cx="10753344" cy="47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7050544" y="2145110"/>
            <a:ext cx="3867051" cy="223766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2 22"/>
          <p:cNvCxnSpPr/>
          <p:nvPr/>
        </p:nvCxnSpPr>
        <p:spPr>
          <a:xfrm>
            <a:off x="789445" y="2492588"/>
            <a:ext cx="1958699" cy="0"/>
          </a:xfrm>
          <a:prstGeom prst="straightConnector1">
            <a:avLst/>
          </a:prstGeom>
          <a:ln w="508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668176" y="2591054"/>
            <a:ext cx="3103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Verso di percorrenza del nastro</a:t>
            </a:r>
          </a:p>
        </p:txBody>
      </p:sp>
      <p:cxnSp>
        <p:nvCxnSpPr>
          <p:cNvPr id="27" name="Connettore diritto 26"/>
          <p:cNvCxnSpPr>
            <a:stCxn id="25" idx="1"/>
            <a:endCxn id="35" idx="3"/>
          </p:cNvCxnSpPr>
          <p:nvPr/>
        </p:nvCxnSpPr>
        <p:spPr>
          <a:xfrm>
            <a:off x="7851792" y="5970792"/>
            <a:ext cx="4135343" cy="41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/>
          <p:cNvCxnSpPr>
            <a:stCxn id="25" idx="0"/>
            <a:endCxn id="25" idx="2"/>
          </p:cNvCxnSpPr>
          <p:nvPr/>
        </p:nvCxnSpPr>
        <p:spPr>
          <a:xfrm>
            <a:off x="9290087" y="5532025"/>
            <a:ext cx="0" cy="87753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7912719" y="6012600"/>
            <a:ext cx="1134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Conteggio</a:t>
            </a:r>
          </a:p>
        </p:txBody>
      </p:sp>
      <p:grpSp>
        <p:nvGrpSpPr>
          <p:cNvPr id="43" name="Gruppo 42"/>
          <p:cNvGrpSpPr/>
          <p:nvPr/>
        </p:nvGrpSpPr>
        <p:grpSpPr>
          <a:xfrm>
            <a:off x="7851792" y="5532025"/>
            <a:ext cx="4135343" cy="881646"/>
            <a:chOff x="7851792" y="5532025"/>
            <a:chExt cx="4135343" cy="881646"/>
          </a:xfrm>
        </p:grpSpPr>
        <p:sp>
          <p:nvSpPr>
            <p:cNvPr id="30" name="CasellaDiTesto 29"/>
            <p:cNvSpPr txBox="1"/>
            <p:nvPr/>
          </p:nvSpPr>
          <p:spPr>
            <a:xfrm>
              <a:off x="7926239" y="5589766"/>
              <a:ext cx="94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</a:rPr>
                <a:t>Velocità</a:t>
              </a:r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9546154" y="5589766"/>
              <a:ext cx="726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</a:rPr>
                <a:t>1 m/s</a:t>
              </a:r>
            </a:p>
          </p:txBody>
        </p:sp>
        <p:grpSp>
          <p:nvGrpSpPr>
            <p:cNvPr id="42" name="Gruppo 41"/>
            <p:cNvGrpSpPr/>
            <p:nvPr/>
          </p:nvGrpSpPr>
          <p:grpSpPr>
            <a:xfrm>
              <a:off x="7851792" y="5532025"/>
              <a:ext cx="4135343" cy="881646"/>
              <a:chOff x="6425349" y="5312249"/>
              <a:chExt cx="4561412" cy="1304533"/>
            </a:xfrm>
          </p:grpSpPr>
          <p:sp>
            <p:nvSpPr>
              <p:cNvPr id="25" name="Rettangolo 24"/>
              <p:cNvSpPr/>
              <p:nvPr/>
            </p:nvSpPr>
            <p:spPr>
              <a:xfrm>
                <a:off x="6425349" y="5312249"/>
                <a:ext cx="3172968" cy="1298448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5" name="Rettangolo 34"/>
              <p:cNvSpPr/>
              <p:nvPr/>
            </p:nvSpPr>
            <p:spPr>
              <a:xfrm>
                <a:off x="9598317" y="5318334"/>
                <a:ext cx="1388444" cy="1298448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37" name="CasellaDiTesto 36"/>
            <p:cNvSpPr txBox="1"/>
            <p:nvPr/>
          </p:nvSpPr>
          <p:spPr>
            <a:xfrm>
              <a:off x="11013040" y="5579018"/>
              <a:ext cx="9142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</a:rPr>
                <a:t>1 mm/s</a:t>
              </a:r>
            </a:p>
          </p:txBody>
        </p:sp>
      </p:grpSp>
      <p:sp>
        <p:nvSpPr>
          <p:cNvPr id="38" name="CasellaDiTesto 37"/>
          <p:cNvSpPr txBox="1"/>
          <p:nvPr/>
        </p:nvSpPr>
        <p:spPr>
          <a:xfrm>
            <a:off x="311668" y="5495451"/>
            <a:ext cx="3816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ym typeface="Wingdings" panose="05000000000000000000" pitchFamily="2" charset="2"/>
              </a:rPr>
              <a:t>DIMENSIONAMENTO DEL CONTATORE</a:t>
            </a:r>
          </a:p>
          <a:p>
            <a:r>
              <a:rPr lang="it-IT" b="1" dirty="0">
                <a:solidFill>
                  <a:srgbClr val="FF0000"/>
                </a:solidFill>
              </a:rPr>
              <a:t>conteggio = 100/v (in m/s)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9558995" y="604929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100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10883950" y="6044339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100.000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301455" y="6086697"/>
            <a:ext cx="7637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ym typeface="Wingdings" panose="05000000000000000000" pitchFamily="2" charset="2"/>
              </a:rPr>
              <a:t>Serve un contatore  da almeno 17 bit (con 16 si arriva a 64K)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ym typeface="Wingdings" panose="05000000000000000000" pitchFamily="2" charset="2"/>
              </a:rPr>
              <a:t>La risoluzione più bassa (alla massima velocità) sarà dell’1% del fondo scala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3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20" grpId="0" animBg="1"/>
      <p:bldP spid="31" grpId="0"/>
      <p:bldP spid="38" grpId="0"/>
      <p:bldP spid="39" grpId="0"/>
      <p:bldP spid="40" grpId="0"/>
      <p:bldP spid="41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Misura della lunghezza degli oggetti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Si applica sempre la formula s= </a:t>
            </a:r>
            <a:r>
              <a:rPr lang="it-IT" dirty="0" err="1"/>
              <a:t>vt</a:t>
            </a:r>
            <a:endParaRPr lang="it-IT" dirty="0"/>
          </a:p>
          <a:p>
            <a:r>
              <a:rPr lang="it-IT" dirty="0"/>
              <a:t>Ora però si conosce v (appena calcolata) e si misura l’intervallo di tempo in cui un pezzo resta su un sensore (tempo che ci mette il pezzo a percorrere la propria lunghezza)</a:t>
            </a:r>
          </a:p>
        </p:txBody>
      </p:sp>
    </p:spTree>
    <p:extLst>
      <p:ext uri="{BB962C8B-B14F-4D97-AF65-F5344CB8AC3E}">
        <p14:creationId xmlns:p14="http://schemas.microsoft.com/office/powerpoint/2010/main" val="2541156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7686" y="931182"/>
            <a:ext cx="3243943" cy="1325563"/>
          </a:xfrm>
        </p:spPr>
        <p:txBody>
          <a:bodyPr>
            <a:normAutofit/>
          </a:bodyPr>
          <a:lstStyle/>
          <a:p>
            <a:r>
              <a:rPr lang="it-IT" sz="5400" dirty="0"/>
              <a:t>Richiami</a:t>
            </a:r>
          </a:p>
        </p:txBody>
      </p:sp>
    </p:spTree>
    <p:extLst>
      <p:ext uri="{BB962C8B-B14F-4D97-AF65-F5344CB8AC3E}">
        <p14:creationId xmlns:p14="http://schemas.microsoft.com/office/powerpoint/2010/main" val="1368299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214211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/>
              <a:t>Riconoscimento di una forma d’onda (filtro)</a:t>
            </a:r>
            <a:br>
              <a:rPr lang="it-IT" dirty="0"/>
            </a:br>
            <a:r>
              <a:rPr lang="it-IT" dirty="0"/>
              <a:t>con uno </a:t>
            </a:r>
            <a:r>
              <a:rPr lang="it-IT" dirty="0" err="1"/>
              <a:t>shift</a:t>
            </a:r>
            <a:r>
              <a:rPr lang="it-IT" dirty="0"/>
              <a:t> </a:t>
            </a:r>
            <a:r>
              <a:rPr lang="it-IT" dirty="0" err="1"/>
              <a:t>register</a:t>
            </a:r>
            <a:endParaRPr lang="it-IT" dirty="0"/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838200" y="3545568"/>
            <a:ext cx="10515600" cy="9284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5400" dirty="0">
                <a:solidFill>
                  <a:srgbClr val="FF0000"/>
                </a:solidFill>
              </a:rPr>
              <a:t>Vedi esempio nella slide 49</a:t>
            </a:r>
          </a:p>
        </p:txBody>
      </p:sp>
    </p:spTree>
    <p:extLst>
      <p:ext uri="{BB962C8B-B14F-4D97-AF65-F5344CB8AC3E}">
        <p14:creationId xmlns:p14="http://schemas.microsoft.com/office/powerpoint/2010/main" val="329486372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81441" y="2133932"/>
            <a:ext cx="9144000" cy="1292133"/>
          </a:xfrm>
        </p:spPr>
        <p:txBody>
          <a:bodyPr>
            <a:normAutofit fontScale="90000"/>
          </a:bodyPr>
          <a:lstStyle/>
          <a:p>
            <a:r>
              <a:rPr lang="it-IT" sz="4800" dirty="0"/>
              <a:t>CONTATORE: </a:t>
            </a:r>
            <a:br>
              <a:rPr lang="it-IT" sz="4800" dirty="0"/>
            </a:br>
            <a:r>
              <a:rPr lang="it-IT" sz="4800" dirty="0"/>
              <a:t>RSS di MOORE con </a:t>
            </a:r>
            <a:r>
              <a:rPr lang="it-IT" sz="4800" dirty="0" err="1"/>
              <a:t>dds</a:t>
            </a:r>
            <a:r>
              <a:rPr lang="it-IT" sz="4800" dirty="0"/>
              <a:t> ad anello</a:t>
            </a:r>
          </a:p>
        </p:txBody>
      </p:sp>
    </p:spTree>
    <p:extLst>
      <p:ext uri="{BB962C8B-B14F-4D97-AF65-F5344CB8AC3E}">
        <p14:creationId xmlns:p14="http://schemas.microsoft.com/office/powerpoint/2010/main" val="20751930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85498" y="130961"/>
            <a:ext cx="9144000" cy="1697839"/>
          </a:xfrm>
        </p:spPr>
        <p:txBody>
          <a:bodyPr>
            <a:normAutofit fontScale="90000"/>
          </a:bodyPr>
          <a:lstStyle/>
          <a:p>
            <a:r>
              <a:rPr lang="it-IT" dirty="0"/>
              <a:t>CONTATORE: RSS di MOORE con </a:t>
            </a:r>
            <a:r>
              <a:rPr lang="it-IT" dirty="0" err="1"/>
              <a:t>dds</a:t>
            </a:r>
            <a:r>
              <a:rPr lang="it-IT" dirty="0"/>
              <a:t> ad anello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75900" y="1828800"/>
            <a:ext cx="10520412" cy="113769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it-IT" dirty="0"/>
              <a:t>Se non ci sono ingressi di controllo, il contatore resta un periodo di CK in ogni stato</a:t>
            </a:r>
          </a:p>
          <a:p>
            <a:pPr algn="l"/>
            <a:r>
              <a:rPr lang="it-IT" dirty="0"/>
              <a:t>il contatore senza ingressi di controllo si chiama anche  contatore </a:t>
            </a:r>
            <a:r>
              <a:rPr lang="it-IT" i="1" dirty="0"/>
              <a:t>free </a:t>
            </a:r>
            <a:r>
              <a:rPr lang="it-IT" i="1" dirty="0" err="1"/>
              <a:t>running</a:t>
            </a:r>
            <a:endParaRPr lang="it-IT" i="1" dirty="0"/>
          </a:p>
          <a:p>
            <a:pPr algn="l"/>
            <a:r>
              <a:rPr lang="it-IT" i="1" dirty="0"/>
              <a:t>Esempi:</a:t>
            </a:r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1791033" y="3557596"/>
            <a:ext cx="792162" cy="7921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/>
              <a:t>A,0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3591258" y="3557596"/>
            <a:ext cx="792162" cy="7921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/>
              <a:t>B,1</a:t>
            </a:r>
          </a:p>
        </p:txBody>
      </p:sp>
      <p:cxnSp>
        <p:nvCxnSpPr>
          <p:cNvPr id="7" name="AutoShape 5"/>
          <p:cNvCxnSpPr>
            <a:cxnSpLocks noChangeShapeType="1"/>
            <a:stCxn id="5" idx="7"/>
            <a:endCxn id="6" idx="1"/>
          </p:cNvCxnSpPr>
          <p:nvPr/>
        </p:nvCxnSpPr>
        <p:spPr bwMode="auto">
          <a:xfrm rot="5400000" flipV="1">
            <a:off x="3086433" y="3054358"/>
            <a:ext cx="1588" cy="1239837"/>
          </a:xfrm>
          <a:prstGeom prst="curvedConnector3">
            <a:avLst>
              <a:gd name="adj1" fmla="val -1545081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1797383" y="4914908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/>
              <a:t>F,5</a:t>
            </a:r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3597608" y="4914908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/>
              <a:t>E,4</a:t>
            </a:r>
          </a:p>
        </p:txBody>
      </p:sp>
      <p:cxnSp>
        <p:nvCxnSpPr>
          <p:cNvPr id="11" name="AutoShape 5"/>
          <p:cNvCxnSpPr>
            <a:cxnSpLocks noChangeShapeType="1"/>
            <a:stCxn id="9" idx="0"/>
            <a:endCxn id="5" idx="4"/>
          </p:cNvCxnSpPr>
          <p:nvPr/>
        </p:nvCxnSpPr>
        <p:spPr bwMode="auto">
          <a:xfrm rot="16200000" flipV="1">
            <a:off x="1907714" y="4628364"/>
            <a:ext cx="565150" cy="793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17"/>
          <p:cNvCxnSpPr>
            <a:cxnSpLocks noChangeShapeType="1"/>
            <a:stCxn id="10" idx="3"/>
            <a:endCxn id="9" idx="5"/>
          </p:cNvCxnSpPr>
          <p:nvPr/>
        </p:nvCxnSpPr>
        <p:spPr bwMode="auto">
          <a:xfrm rot="5400000">
            <a:off x="3092783" y="4972058"/>
            <a:ext cx="1588" cy="1239837"/>
          </a:xfrm>
          <a:prstGeom prst="curvedConnector3">
            <a:avLst>
              <a:gd name="adj1" fmla="val 216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5"/>
          <p:cNvCxnSpPr>
            <a:cxnSpLocks noChangeShapeType="1"/>
            <a:stCxn id="38" idx="4"/>
            <a:endCxn id="39" idx="0"/>
          </p:cNvCxnSpPr>
          <p:nvPr/>
        </p:nvCxnSpPr>
        <p:spPr bwMode="auto">
          <a:xfrm rot="5400000">
            <a:off x="5361145" y="4625226"/>
            <a:ext cx="612850" cy="127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CasellaDiTesto 47"/>
          <p:cNvSpPr txBox="1">
            <a:spLocks noChangeArrowheads="1"/>
          </p:cNvSpPr>
          <p:nvPr/>
        </p:nvSpPr>
        <p:spPr bwMode="auto">
          <a:xfrm>
            <a:off x="3707146" y="6034889"/>
            <a:ext cx="785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 err="1"/>
              <a:t>d.d.s</a:t>
            </a:r>
            <a:r>
              <a:rPr lang="it-IT" altLang="it-IT" sz="1800" dirty="0"/>
              <a:t>.</a:t>
            </a:r>
          </a:p>
        </p:txBody>
      </p:sp>
      <p:sp>
        <p:nvSpPr>
          <p:cNvPr id="27" name="Oval 2"/>
          <p:cNvSpPr>
            <a:spLocks noChangeArrowheads="1"/>
          </p:cNvSpPr>
          <p:nvPr/>
        </p:nvSpPr>
        <p:spPr bwMode="auto">
          <a:xfrm>
            <a:off x="7368774" y="3616333"/>
            <a:ext cx="792162" cy="7921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/>
              <a:t>00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9168999" y="3616333"/>
            <a:ext cx="792162" cy="7921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/>
              <a:t>01</a:t>
            </a:r>
          </a:p>
        </p:txBody>
      </p:sp>
      <p:cxnSp>
        <p:nvCxnSpPr>
          <p:cNvPr id="29" name="AutoShape 5"/>
          <p:cNvCxnSpPr>
            <a:cxnSpLocks noChangeShapeType="1"/>
            <a:stCxn id="27" idx="7"/>
            <a:endCxn id="28" idx="1"/>
          </p:cNvCxnSpPr>
          <p:nvPr/>
        </p:nvCxnSpPr>
        <p:spPr bwMode="auto">
          <a:xfrm rot="5400000" flipV="1">
            <a:off x="8664174" y="3113095"/>
            <a:ext cx="1588" cy="1239837"/>
          </a:xfrm>
          <a:prstGeom prst="curvedConnector3">
            <a:avLst>
              <a:gd name="adj1" fmla="val -1545081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Oval 2"/>
          <p:cNvSpPr>
            <a:spLocks noChangeArrowheads="1"/>
          </p:cNvSpPr>
          <p:nvPr/>
        </p:nvSpPr>
        <p:spPr bwMode="auto">
          <a:xfrm>
            <a:off x="7375124" y="4973645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01</a:t>
            </a:r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9175349" y="4973645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11</a:t>
            </a:r>
          </a:p>
        </p:txBody>
      </p:sp>
      <p:cxnSp>
        <p:nvCxnSpPr>
          <p:cNvPr id="32" name="AutoShape 5"/>
          <p:cNvCxnSpPr>
            <a:cxnSpLocks noChangeShapeType="1"/>
            <a:stCxn id="30" idx="0"/>
            <a:endCxn id="27" idx="4"/>
          </p:cNvCxnSpPr>
          <p:nvPr/>
        </p:nvCxnSpPr>
        <p:spPr bwMode="auto">
          <a:xfrm rot="16200000" flipV="1">
            <a:off x="7485455" y="4687101"/>
            <a:ext cx="565150" cy="793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AutoShape 17"/>
          <p:cNvCxnSpPr>
            <a:cxnSpLocks noChangeShapeType="1"/>
            <a:stCxn id="31" idx="3"/>
            <a:endCxn id="30" idx="5"/>
          </p:cNvCxnSpPr>
          <p:nvPr/>
        </p:nvCxnSpPr>
        <p:spPr bwMode="auto">
          <a:xfrm rot="5400000">
            <a:off x="8670524" y="5030795"/>
            <a:ext cx="1588" cy="1239837"/>
          </a:xfrm>
          <a:prstGeom prst="curvedConnector3">
            <a:avLst>
              <a:gd name="adj1" fmla="val 216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CasellaDiTesto 41"/>
          <p:cNvSpPr txBox="1">
            <a:spLocks noChangeArrowheads="1"/>
          </p:cNvSpPr>
          <p:nvPr/>
        </p:nvSpPr>
        <p:spPr bwMode="auto">
          <a:xfrm>
            <a:off x="7544986" y="3614745"/>
            <a:ext cx="500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/>
              <a:t>y</a:t>
            </a:r>
            <a:r>
              <a:rPr lang="it-IT" altLang="it-IT" sz="1400" baseline="-25000" dirty="0"/>
              <a:t>1</a:t>
            </a:r>
            <a:r>
              <a:rPr lang="it-IT" altLang="it-IT" sz="1400" dirty="0"/>
              <a:t>y</a:t>
            </a:r>
            <a:r>
              <a:rPr lang="it-IT" altLang="it-IT" sz="1400" baseline="-25000" dirty="0"/>
              <a:t>0</a:t>
            </a:r>
          </a:p>
        </p:txBody>
      </p:sp>
      <p:cxnSp>
        <p:nvCxnSpPr>
          <p:cNvPr id="35" name="AutoShape 5"/>
          <p:cNvCxnSpPr>
            <a:cxnSpLocks noChangeShapeType="1"/>
            <a:stCxn id="28" idx="4"/>
            <a:endCxn id="31" idx="0"/>
          </p:cNvCxnSpPr>
          <p:nvPr/>
        </p:nvCxnSpPr>
        <p:spPr bwMode="auto">
          <a:xfrm rot="16200000" flipH="1">
            <a:off x="9285680" y="4687101"/>
            <a:ext cx="565150" cy="793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CasellaDiTesto 39"/>
          <p:cNvSpPr txBox="1">
            <a:spLocks noChangeArrowheads="1"/>
          </p:cNvSpPr>
          <p:nvPr/>
        </p:nvSpPr>
        <p:spPr bwMode="auto">
          <a:xfrm>
            <a:off x="7351311" y="4546608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>0,0</a:t>
            </a:r>
          </a:p>
        </p:txBody>
      </p:sp>
      <p:sp>
        <p:nvSpPr>
          <p:cNvPr id="37" name="CasellaDiTesto 47"/>
          <p:cNvSpPr txBox="1">
            <a:spLocks noChangeArrowheads="1"/>
          </p:cNvSpPr>
          <p:nvPr/>
        </p:nvSpPr>
        <p:spPr bwMode="auto">
          <a:xfrm>
            <a:off x="8367311" y="6219833"/>
            <a:ext cx="785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>d.d.s.</a:t>
            </a:r>
          </a:p>
        </p:txBody>
      </p:sp>
      <p:sp>
        <p:nvSpPr>
          <p:cNvPr id="38" name="Oval 3"/>
          <p:cNvSpPr>
            <a:spLocks noChangeArrowheads="1"/>
          </p:cNvSpPr>
          <p:nvPr/>
        </p:nvSpPr>
        <p:spPr bwMode="auto">
          <a:xfrm>
            <a:off x="5271489" y="3526639"/>
            <a:ext cx="792162" cy="7921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/>
              <a:t>C,2</a:t>
            </a:r>
          </a:p>
        </p:txBody>
      </p:sp>
      <p:sp>
        <p:nvSpPr>
          <p:cNvPr id="39" name="Oval 2"/>
          <p:cNvSpPr>
            <a:spLocks noChangeArrowheads="1"/>
          </p:cNvSpPr>
          <p:nvPr/>
        </p:nvSpPr>
        <p:spPr bwMode="auto">
          <a:xfrm>
            <a:off x="5271489" y="4931651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/>
              <a:t>D,3</a:t>
            </a:r>
          </a:p>
        </p:txBody>
      </p:sp>
      <p:cxnSp>
        <p:nvCxnSpPr>
          <p:cNvPr id="43" name="AutoShape 5"/>
          <p:cNvCxnSpPr>
            <a:cxnSpLocks noChangeShapeType="1"/>
            <a:stCxn id="6" idx="7"/>
            <a:endCxn id="38" idx="1"/>
          </p:cNvCxnSpPr>
          <p:nvPr/>
        </p:nvCxnSpPr>
        <p:spPr bwMode="auto">
          <a:xfrm rot="5400000" flipH="1" flipV="1">
            <a:off x="4811976" y="3098084"/>
            <a:ext cx="30957" cy="1120087"/>
          </a:xfrm>
          <a:prstGeom prst="curvedConnector3">
            <a:avLst>
              <a:gd name="adj1" fmla="val 87117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AutoShape 5"/>
          <p:cNvCxnSpPr>
            <a:cxnSpLocks noChangeShapeType="1"/>
            <a:stCxn id="39" idx="3"/>
            <a:endCxn id="10" idx="5"/>
          </p:cNvCxnSpPr>
          <p:nvPr/>
        </p:nvCxnSpPr>
        <p:spPr bwMode="auto">
          <a:xfrm rot="5400000" flipH="1">
            <a:off x="4822258" y="5042565"/>
            <a:ext cx="16743" cy="1113737"/>
          </a:xfrm>
          <a:prstGeom prst="curvedConnector3">
            <a:avLst>
              <a:gd name="adj1" fmla="val -205823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765074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9417" y="-77958"/>
            <a:ext cx="9144000" cy="1093395"/>
          </a:xfrm>
        </p:spPr>
        <p:txBody>
          <a:bodyPr>
            <a:normAutofit/>
          </a:bodyPr>
          <a:lstStyle/>
          <a:p>
            <a:r>
              <a:rPr lang="it-IT" dirty="0"/>
              <a:t>Contatori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73734" y="1191763"/>
            <a:ext cx="10520412" cy="899093"/>
          </a:xfrm>
        </p:spPr>
        <p:txBody>
          <a:bodyPr/>
          <a:lstStyle/>
          <a:p>
            <a:r>
              <a:rPr lang="it-IT" dirty="0"/>
              <a:t>CONTATORE: RSS di MOORE con </a:t>
            </a:r>
            <a:r>
              <a:rPr lang="it-IT" dirty="0" err="1"/>
              <a:t>dds</a:t>
            </a:r>
            <a:r>
              <a:rPr lang="it-IT" dirty="0"/>
              <a:t> ad anello</a:t>
            </a:r>
          </a:p>
          <a:p>
            <a:r>
              <a:rPr lang="it-IT" dirty="0"/>
              <a:t>Esempio di contatore </a:t>
            </a:r>
            <a:r>
              <a:rPr lang="it-IT" i="1" dirty="0"/>
              <a:t>free </a:t>
            </a:r>
            <a:r>
              <a:rPr lang="it-IT" i="1" dirty="0" err="1"/>
              <a:t>running</a:t>
            </a:r>
            <a:r>
              <a:rPr lang="it-IT" i="1" dirty="0"/>
              <a:t> </a:t>
            </a:r>
            <a:r>
              <a:rPr lang="it-IT" dirty="0"/>
              <a:t>per 4</a:t>
            </a:r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550061" y="3307899"/>
            <a:ext cx="792162" cy="7921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/>
              <a:t>A,0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350286" y="3307899"/>
            <a:ext cx="792162" cy="7921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/>
              <a:t>B,1</a:t>
            </a:r>
          </a:p>
        </p:txBody>
      </p:sp>
      <p:cxnSp>
        <p:nvCxnSpPr>
          <p:cNvPr id="7" name="AutoShape 5"/>
          <p:cNvCxnSpPr>
            <a:cxnSpLocks noChangeShapeType="1"/>
            <a:stCxn id="5" idx="7"/>
            <a:endCxn id="6" idx="1"/>
          </p:cNvCxnSpPr>
          <p:nvPr/>
        </p:nvCxnSpPr>
        <p:spPr bwMode="auto">
          <a:xfrm rot="5400000" flipV="1">
            <a:off x="1845461" y="2804661"/>
            <a:ext cx="1588" cy="1239837"/>
          </a:xfrm>
          <a:prstGeom prst="curvedConnector3">
            <a:avLst>
              <a:gd name="adj1" fmla="val -1545081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556411" y="4665211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/>
              <a:t>D,3</a:t>
            </a:r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2356636" y="4665211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/>
              <a:t>C,2</a:t>
            </a:r>
          </a:p>
        </p:txBody>
      </p:sp>
      <p:cxnSp>
        <p:nvCxnSpPr>
          <p:cNvPr id="11" name="AutoShape 5"/>
          <p:cNvCxnSpPr>
            <a:cxnSpLocks noChangeShapeType="1"/>
            <a:stCxn id="9" idx="0"/>
            <a:endCxn id="5" idx="4"/>
          </p:cNvCxnSpPr>
          <p:nvPr/>
        </p:nvCxnSpPr>
        <p:spPr bwMode="auto">
          <a:xfrm rot="16200000" flipV="1">
            <a:off x="666742" y="4378667"/>
            <a:ext cx="565150" cy="793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AutoShape 17"/>
          <p:cNvCxnSpPr>
            <a:cxnSpLocks noChangeShapeType="1"/>
            <a:stCxn id="10" idx="3"/>
            <a:endCxn id="9" idx="5"/>
          </p:cNvCxnSpPr>
          <p:nvPr/>
        </p:nvCxnSpPr>
        <p:spPr bwMode="auto">
          <a:xfrm rot="5400000">
            <a:off x="1851811" y="4722361"/>
            <a:ext cx="1588" cy="1239837"/>
          </a:xfrm>
          <a:prstGeom prst="curvedConnector3">
            <a:avLst>
              <a:gd name="adj1" fmla="val 216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AutoShape 5"/>
          <p:cNvCxnSpPr>
            <a:cxnSpLocks noChangeShapeType="1"/>
            <a:stCxn id="6" idx="4"/>
            <a:endCxn id="10" idx="0"/>
          </p:cNvCxnSpPr>
          <p:nvPr/>
        </p:nvCxnSpPr>
        <p:spPr bwMode="auto">
          <a:xfrm rot="16200000" flipH="1">
            <a:off x="2466967" y="4379461"/>
            <a:ext cx="565150" cy="63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CasellaDiTesto 47"/>
          <p:cNvSpPr txBox="1">
            <a:spLocks noChangeArrowheads="1"/>
          </p:cNvSpPr>
          <p:nvPr/>
        </p:nvSpPr>
        <p:spPr bwMode="auto">
          <a:xfrm>
            <a:off x="1485498" y="5649461"/>
            <a:ext cx="785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 err="1"/>
              <a:t>d.d.s</a:t>
            </a:r>
            <a:r>
              <a:rPr lang="it-IT" altLang="it-IT" sz="1800" dirty="0"/>
              <a:t>.</a:t>
            </a:r>
          </a:p>
        </p:txBody>
      </p:sp>
      <p:sp>
        <p:nvSpPr>
          <p:cNvPr id="27" name="Oval 2"/>
          <p:cNvSpPr>
            <a:spLocks noChangeArrowheads="1"/>
          </p:cNvSpPr>
          <p:nvPr/>
        </p:nvSpPr>
        <p:spPr bwMode="auto">
          <a:xfrm>
            <a:off x="3991192" y="3307898"/>
            <a:ext cx="792162" cy="7921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/>
              <a:t>00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5791417" y="3307898"/>
            <a:ext cx="792162" cy="7921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/>
              <a:t>01</a:t>
            </a:r>
          </a:p>
        </p:txBody>
      </p:sp>
      <p:cxnSp>
        <p:nvCxnSpPr>
          <p:cNvPr id="29" name="AutoShape 5"/>
          <p:cNvCxnSpPr>
            <a:cxnSpLocks noChangeShapeType="1"/>
            <a:stCxn id="27" idx="7"/>
            <a:endCxn id="28" idx="1"/>
          </p:cNvCxnSpPr>
          <p:nvPr/>
        </p:nvCxnSpPr>
        <p:spPr bwMode="auto">
          <a:xfrm rot="5400000" flipV="1">
            <a:off x="5286592" y="2804660"/>
            <a:ext cx="1588" cy="1239837"/>
          </a:xfrm>
          <a:prstGeom prst="curvedConnector3">
            <a:avLst>
              <a:gd name="adj1" fmla="val -1545081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Oval 2"/>
          <p:cNvSpPr>
            <a:spLocks noChangeArrowheads="1"/>
          </p:cNvSpPr>
          <p:nvPr/>
        </p:nvSpPr>
        <p:spPr bwMode="auto">
          <a:xfrm>
            <a:off x="3997542" y="466521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01</a:t>
            </a:r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5797767" y="466521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11</a:t>
            </a:r>
          </a:p>
        </p:txBody>
      </p:sp>
      <p:cxnSp>
        <p:nvCxnSpPr>
          <p:cNvPr id="32" name="AutoShape 5"/>
          <p:cNvCxnSpPr>
            <a:cxnSpLocks noChangeShapeType="1"/>
            <a:stCxn id="30" idx="0"/>
            <a:endCxn id="27" idx="4"/>
          </p:cNvCxnSpPr>
          <p:nvPr/>
        </p:nvCxnSpPr>
        <p:spPr bwMode="auto">
          <a:xfrm rot="16200000" flipV="1">
            <a:off x="4107873" y="4378666"/>
            <a:ext cx="565150" cy="793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AutoShape 17"/>
          <p:cNvCxnSpPr>
            <a:cxnSpLocks noChangeShapeType="1"/>
            <a:stCxn id="31" idx="3"/>
            <a:endCxn id="30" idx="5"/>
          </p:cNvCxnSpPr>
          <p:nvPr/>
        </p:nvCxnSpPr>
        <p:spPr bwMode="auto">
          <a:xfrm rot="5400000">
            <a:off x="5292942" y="4722360"/>
            <a:ext cx="1588" cy="1239837"/>
          </a:xfrm>
          <a:prstGeom prst="curvedConnector3">
            <a:avLst>
              <a:gd name="adj1" fmla="val 216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CasellaDiTesto 41"/>
          <p:cNvSpPr txBox="1">
            <a:spLocks noChangeArrowheads="1"/>
          </p:cNvSpPr>
          <p:nvPr/>
        </p:nvSpPr>
        <p:spPr bwMode="auto">
          <a:xfrm>
            <a:off x="4167404" y="3306310"/>
            <a:ext cx="500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/>
              <a:t>y</a:t>
            </a:r>
            <a:r>
              <a:rPr lang="it-IT" altLang="it-IT" sz="1400" baseline="-25000" dirty="0"/>
              <a:t>1</a:t>
            </a:r>
            <a:r>
              <a:rPr lang="it-IT" altLang="it-IT" sz="1400" dirty="0"/>
              <a:t>y</a:t>
            </a:r>
            <a:r>
              <a:rPr lang="it-IT" altLang="it-IT" sz="1400" baseline="-25000" dirty="0"/>
              <a:t>0</a:t>
            </a:r>
          </a:p>
        </p:txBody>
      </p:sp>
      <p:cxnSp>
        <p:nvCxnSpPr>
          <p:cNvPr id="35" name="AutoShape 5"/>
          <p:cNvCxnSpPr>
            <a:cxnSpLocks noChangeShapeType="1"/>
            <a:stCxn id="28" idx="4"/>
            <a:endCxn id="31" idx="0"/>
          </p:cNvCxnSpPr>
          <p:nvPr/>
        </p:nvCxnSpPr>
        <p:spPr bwMode="auto">
          <a:xfrm rot="16200000" flipH="1">
            <a:off x="5908098" y="4378666"/>
            <a:ext cx="565150" cy="793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CasellaDiTesto 47"/>
          <p:cNvSpPr txBox="1">
            <a:spLocks noChangeArrowheads="1"/>
          </p:cNvSpPr>
          <p:nvPr/>
        </p:nvSpPr>
        <p:spPr bwMode="auto">
          <a:xfrm>
            <a:off x="3708832" y="5809344"/>
            <a:ext cx="327876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 err="1"/>
              <a:t>d.d.s</a:t>
            </a:r>
            <a:r>
              <a:rPr lang="it-IT" altLang="it-IT" sz="1800" dirty="0"/>
              <a:t>., con stati e uscite codificate e con uscita uguale allo stato presente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56411" y="6340023"/>
            <a:ext cx="1626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Stato Iniziale: A</a:t>
            </a:r>
          </a:p>
        </p:txBody>
      </p:sp>
      <p:sp>
        <p:nvSpPr>
          <p:cNvPr id="40" name="CasellaDiTesto 47"/>
          <p:cNvSpPr txBox="1">
            <a:spLocks noChangeArrowheads="1"/>
          </p:cNvSpPr>
          <p:nvPr/>
        </p:nvSpPr>
        <p:spPr bwMode="auto">
          <a:xfrm>
            <a:off x="7547631" y="5449242"/>
            <a:ext cx="822679" cy="36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 err="1"/>
              <a:t>T.d.T</a:t>
            </a:r>
            <a:r>
              <a:rPr lang="it-IT" altLang="it-IT" sz="1800" dirty="0"/>
              <a:t>.</a:t>
            </a:r>
          </a:p>
        </p:txBody>
      </p:sp>
      <p:graphicFrame>
        <p:nvGraphicFramePr>
          <p:cNvPr id="41" name="Tabel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893832"/>
              </p:ext>
            </p:extLst>
          </p:nvPr>
        </p:nvGraphicFramePr>
        <p:xfrm>
          <a:off x="6959424" y="3353818"/>
          <a:ext cx="1999094" cy="1828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1665">
                  <a:extLst>
                    <a:ext uri="{9D8B030D-6E8A-4147-A177-3AD203B41FA5}">
                      <a16:colId xmlns:a16="http://schemas.microsoft.com/office/drawing/2014/main" val="3432354461"/>
                    </a:ext>
                  </a:extLst>
                </a:gridCol>
                <a:gridCol w="701062">
                  <a:extLst>
                    <a:ext uri="{9D8B030D-6E8A-4147-A177-3AD203B41FA5}">
                      <a16:colId xmlns:a16="http://schemas.microsoft.com/office/drawing/2014/main" val="2262238447"/>
                    </a:ext>
                  </a:extLst>
                </a:gridCol>
                <a:gridCol w="666367">
                  <a:extLst>
                    <a:ext uri="{9D8B030D-6E8A-4147-A177-3AD203B41FA5}">
                      <a16:colId xmlns:a16="http://schemas.microsoft.com/office/drawing/2014/main" val="2677374702"/>
                    </a:ext>
                  </a:extLst>
                </a:gridCol>
              </a:tblGrid>
              <a:tr h="348332"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Y1</a:t>
                      </a:r>
                      <a:r>
                        <a:rPr lang="it-IT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Y0</a:t>
                      </a:r>
                      <a:endParaRPr lang="it-IT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Z1 Z0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523312"/>
                  </a:ext>
                </a:extLst>
              </a:tr>
              <a:tr h="348332"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319147"/>
                  </a:ext>
                </a:extLst>
              </a:tr>
              <a:tr h="348332"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75373"/>
                  </a:ext>
                </a:extLst>
              </a:tr>
              <a:tr h="348332"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937928"/>
                  </a:ext>
                </a:extLst>
              </a:tr>
              <a:tr h="348332"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487514"/>
                  </a:ext>
                </a:extLst>
              </a:tr>
            </a:tbl>
          </a:graphicData>
        </a:graphic>
      </p:graphicFrame>
      <p:graphicFrame>
        <p:nvGraphicFramePr>
          <p:cNvPr id="44" name="Tabella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437374"/>
              </p:ext>
            </p:extLst>
          </p:nvPr>
        </p:nvGraphicFramePr>
        <p:xfrm>
          <a:off x="9574086" y="1994085"/>
          <a:ext cx="1999094" cy="1828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1665">
                  <a:extLst>
                    <a:ext uri="{9D8B030D-6E8A-4147-A177-3AD203B41FA5}">
                      <a16:colId xmlns:a16="http://schemas.microsoft.com/office/drawing/2014/main" val="3432354461"/>
                    </a:ext>
                  </a:extLst>
                </a:gridCol>
                <a:gridCol w="701062">
                  <a:extLst>
                    <a:ext uri="{9D8B030D-6E8A-4147-A177-3AD203B41FA5}">
                      <a16:colId xmlns:a16="http://schemas.microsoft.com/office/drawing/2014/main" val="2262238447"/>
                    </a:ext>
                  </a:extLst>
                </a:gridCol>
                <a:gridCol w="666367">
                  <a:extLst>
                    <a:ext uri="{9D8B030D-6E8A-4147-A177-3AD203B41FA5}">
                      <a16:colId xmlns:a16="http://schemas.microsoft.com/office/drawing/2014/main" val="2677374702"/>
                    </a:ext>
                  </a:extLst>
                </a:gridCol>
              </a:tblGrid>
              <a:tr h="348332"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Z1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Z0</a:t>
                      </a:r>
                      <a:r>
                        <a:rPr lang="it-IT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it-IT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523312"/>
                  </a:ext>
                </a:extLst>
              </a:tr>
              <a:tr h="348332"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319147"/>
                  </a:ext>
                </a:extLst>
              </a:tr>
              <a:tr h="348332"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75373"/>
                  </a:ext>
                </a:extLst>
              </a:tr>
              <a:tr h="348332"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937928"/>
                  </a:ext>
                </a:extLst>
              </a:tr>
              <a:tr h="348332"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487514"/>
                  </a:ext>
                </a:extLst>
              </a:tr>
            </a:tbl>
          </a:graphicData>
        </a:graphic>
      </p:graphicFrame>
      <p:sp>
        <p:nvSpPr>
          <p:cNvPr id="45" name="CasellaDiTesto 47"/>
          <p:cNvSpPr txBox="1">
            <a:spLocks noChangeArrowheads="1"/>
          </p:cNvSpPr>
          <p:nvPr/>
        </p:nvSpPr>
        <p:spPr bwMode="auto">
          <a:xfrm>
            <a:off x="10573632" y="3915119"/>
            <a:ext cx="822679" cy="36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F</a:t>
            </a:r>
          </a:p>
        </p:txBody>
      </p:sp>
      <p:graphicFrame>
        <p:nvGraphicFramePr>
          <p:cNvPr id="46" name="Tabella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075016"/>
              </p:ext>
            </p:extLst>
          </p:nvPr>
        </p:nvGraphicFramePr>
        <p:xfrm>
          <a:off x="9562926" y="4719781"/>
          <a:ext cx="1999094" cy="1828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1665">
                  <a:extLst>
                    <a:ext uri="{9D8B030D-6E8A-4147-A177-3AD203B41FA5}">
                      <a16:colId xmlns:a16="http://schemas.microsoft.com/office/drawing/2014/main" val="3432354461"/>
                    </a:ext>
                  </a:extLst>
                </a:gridCol>
                <a:gridCol w="701062">
                  <a:extLst>
                    <a:ext uri="{9D8B030D-6E8A-4147-A177-3AD203B41FA5}">
                      <a16:colId xmlns:a16="http://schemas.microsoft.com/office/drawing/2014/main" val="2262238447"/>
                    </a:ext>
                  </a:extLst>
                </a:gridCol>
                <a:gridCol w="666367">
                  <a:extLst>
                    <a:ext uri="{9D8B030D-6E8A-4147-A177-3AD203B41FA5}">
                      <a16:colId xmlns:a16="http://schemas.microsoft.com/office/drawing/2014/main" val="2677374702"/>
                    </a:ext>
                  </a:extLst>
                </a:gridCol>
              </a:tblGrid>
              <a:tr h="348332">
                <a:tc>
                  <a:txBody>
                    <a:bodyPr/>
                    <a:lstStyle/>
                    <a:p>
                      <a:pPr algn="ctr"/>
                      <a:endParaRPr lang="it-IT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Y1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Y0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523312"/>
                  </a:ext>
                </a:extLst>
              </a:tr>
              <a:tr h="348332"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319147"/>
                  </a:ext>
                </a:extLst>
              </a:tr>
              <a:tr h="348332"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75373"/>
                  </a:ext>
                </a:extLst>
              </a:tr>
              <a:tr h="348332"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937928"/>
                  </a:ext>
                </a:extLst>
              </a:tr>
              <a:tr h="348332"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1435" marR="9143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1435" marR="914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487514"/>
                  </a:ext>
                </a:extLst>
              </a:tr>
            </a:tbl>
          </a:graphicData>
        </a:graphic>
      </p:graphicFrame>
      <p:sp>
        <p:nvSpPr>
          <p:cNvPr id="48" name="CasellaDiTesto 47"/>
          <p:cNvSpPr txBox="1">
            <a:spLocks noChangeArrowheads="1"/>
          </p:cNvSpPr>
          <p:nvPr/>
        </p:nvSpPr>
        <p:spPr bwMode="auto">
          <a:xfrm>
            <a:off x="11573180" y="5440163"/>
            <a:ext cx="822679" cy="36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/>
              <a:t>G</a:t>
            </a:r>
          </a:p>
        </p:txBody>
      </p:sp>
      <p:sp>
        <p:nvSpPr>
          <p:cNvPr id="49" name="CasellaDiTesto 41"/>
          <p:cNvSpPr txBox="1">
            <a:spLocks noChangeArrowheads="1"/>
          </p:cNvSpPr>
          <p:nvPr/>
        </p:nvSpPr>
        <p:spPr bwMode="auto">
          <a:xfrm>
            <a:off x="9478945" y="2042520"/>
            <a:ext cx="500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/>
              <a:t>y</a:t>
            </a:r>
            <a:r>
              <a:rPr lang="it-IT" altLang="it-IT" sz="1400" baseline="-25000" dirty="0"/>
              <a:t>1</a:t>
            </a:r>
            <a:r>
              <a:rPr lang="it-IT" altLang="it-IT" sz="1400" dirty="0"/>
              <a:t>y</a:t>
            </a:r>
            <a:r>
              <a:rPr lang="it-IT" altLang="it-IT" sz="1400" baseline="-25000" dirty="0"/>
              <a:t>0</a:t>
            </a:r>
          </a:p>
        </p:txBody>
      </p:sp>
      <p:sp>
        <p:nvSpPr>
          <p:cNvPr id="50" name="CasellaDiTesto 41"/>
          <p:cNvSpPr txBox="1">
            <a:spLocks noChangeArrowheads="1"/>
          </p:cNvSpPr>
          <p:nvPr/>
        </p:nvSpPr>
        <p:spPr bwMode="auto">
          <a:xfrm>
            <a:off x="9551766" y="4753316"/>
            <a:ext cx="500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/>
              <a:t>y</a:t>
            </a:r>
            <a:r>
              <a:rPr lang="it-IT" altLang="it-IT" sz="1400" baseline="-25000" dirty="0"/>
              <a:t>1</a:t>
            </a:r>
            <a:r>
              <a:rPr lang="it-IT" altLang="it-IT" sz="1400" dirty="0"/>
              <a:t>y</a:t>
            </a:r>
            <a:r>
              <a:rPr lang="it-IT" altLang="it-IT" sz="1400" baseline="-25000" dirty="0"/>
              <a:t>0</a:t>
            </a:r>
          </a:p>
        </p:txBody>
      </p:sp>
      <p:sp>
        <p:nvSpPr>
          <p:cNvPr id="51" name="CasellaDiTesto 41"/>
          <p:cNvSpPr txBox="1">
            <a:spLocks noChangeArrowheads="1"/>
          </p:cNvSpPr>
          <p:nvPr/>
        </p:nvSpPr>
        <p:spPr bwMode="auto">
          <a:xfrm>
            <a:off x="6953074" y="3423784"/>
            <a:ext cx="500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solidFill>
                  <a:schemeClr val="bg1"/>
                </a:solidFill>
              </a:rPr>
              <a:t>y</a:t>
            </a:r>
            <a:r>
              <a:rPr lang="it-IT" altLang="it-IT" sz="1400" baseline="-25000" dirty="0">
                <a:solidFill>
                  <a:schemeClr val="bg1"/>
                </a:solidFill>
              </a:rPr>
              <a:t>1</a:t>
            </a:r>
            <a:r>
              <a:rPr lang="it-IT" altLang="it-IT" sz="1400" dirty="0">
                <a:solidFill>
                  <a:schemeClr val="bg1"/>
                </a:solidFill>
              </a:rPr>
              <a:t>y</a:t>
            </a:r>
            <a:r>
              <a:rPr lang="it-IT" altLang="it-IT" sz="1400" baseline="-25000" dirty="0">
                <a:solidFill>
                  <a:schemeClr val="bg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713560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Struttura di un contatore per 2</a:t>
            </a:r>
            <a:r>
              <a:rPr lang="it-IT" baseline="30000" dirty="0"/>
              <a:t>n </a:t>
            </a:r>
            <a:br>
              <a:rPr lang="it-IT" baseline="30000" dirty="0"/>
            </a:br>
            <a:r>
              <a:rPr lang="it-IT" dirty="0"/>
              <a:t>con ingresso di reset sincrono ed </a:t>
            </a:r>
            <a:r>
              <a:rPr lang="it-IT" dirty="0" err="1"/>
              <a:t>Enable</a:t>
            </a:r>
            <a:endParaRPr lang="it-IT" baseline="30000" dirty="0"/>
          </a:p>
        </p:txBody>
      </p:sp>
      <p:grpSp>
        <p:nvGrpSpPr>
          <p:cNvPr id="107" name="Gruppo 106"/>
          <p:cNvGrpSpPr/>
          <p:nvPr/>
        </p:nvGrpSpPr>
        <p:grpSpPr>
          <a:xfrm>
            <a:off x="650679" y="1857498"/>
            <a:ext cx="5692651" cy="4683002"/>
            <a:chOff x="1793679" y="1971798"/>
            <a:chExt cx="5692651" cy="4683002"/>
          </a:xfrm>
        </p:grpSpPr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4016454" y="4359657"/>
              <a:ext cx="1055720" cy="1506486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200" b="1" dirty="0" err="1">
                  <a:solidFill>
                    <a:schemeClr val="bg1"/>
                  </a:solidFill>
                </a:rPr>
                <a:t>Rn</a:t>
              </a:r>
              <a:endParaRPr lang="it-IT" altLang="it-IT" sz="2200" b="1" dirty="0">
                <a:solidFill>
                  <a:schemeClr val="bg1"/>
                </a:solidFill>
              </a:endParaRPr>
            </a:p>
          </p:txBody>
        </p:sp>
        <p:grpSp>
          <p:nvGrpSpPr>
            <p:cNvPr id="76" name="Gruppo 75"/>
            <p:cNvGrpSpPr/>
            <p:nvPr/>
          </p:nvGrpSpPr>
          <p:grpSpPr>
            <a:xfrm>
              <a:off x="1798428" y="6005467"/>
              <a:ext cx="457200" cy="457200"/>
              <a:chOff x="2434824" y="6041819"/>
              <a:chExt cx="457200" cy="457200"/>
            </a:xfrm>
          </p:grpSpPr>
          <p:sp>
            <p:nvSpPr>
              <p:cNvPr id="16" name="object 41"/>
              <p:cNvSpPr/>
              <p:nvPr/>
            </p:nvSpPr>
            <p:spPr>
              <a:xfrm>
                <a:off x="2434824" y="6041819"/>
                <a:ext cx="4572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457200" h="457200">
                    <a:moveTo>
                      <a:pt x="0" y="457200"/>
                    </a:moveTo>
                    <a:lnTo>
                      <a:pt x="457200" y="457200"/>
                    </a:lnTo>
                    <a:lnTo>
                      <a:pt x="457200" y="0"/>
                    </a:lnTo>
                    <a:lnTo>
                      <a:pt x="0" y="0"/>
                    </a:lnTo>
                    <a:lnTo>
                      <a:pt x="0" y="457200"/>
                    </a:lnTo>
                    <a:close/>
                  </a:path>
                </a:pathLst>
              </a:custGeom>
              <a:solidFill>
                <a:srgbClr val="FF9966"/>
              </a:solidFill>
              <a:ln w="914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43"/>
              <p:cNvSpPr/>
              <p:nvPr/>
            </p:nvSpPr>
            <p:spPr>
              <a:xfrm>
                <a:off x="2488613" y="6092963"/>
                <a:ext cx="349621" cy="356686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304800">
                    <a:moveTo>
                      <a:pt x="0" y="152400"/>
                    </a:moveTo>
                    <a:lnTo>
                      <a:pt x="7766" y="104217"/>
                    </a:lnTo>
                    <a:lnTo>
                      <a:pt x="29394" y="62380"/>
                    </a:lnTo>
                    <a:lnTo>
                      <a:pt x="62380" y="29394"/>
                    </a:lnTo>
                    <a:lnTo>
                      <a:pt x="104217" y="7766"/>
                    </a:lnTo>
                    <a:lnTo>
                      <a:pt x="152400" y="0"/>
                    </a:lnTo>
                    <a:lnTo>
                      <a:pt x="200582" y="7766"/>
                    </a:lnTo>
                    <a:lnTo>
                      <a:pt x="242419" y="29394"/>
                    </a:lnTo>
                    <a:lnTo>
                      <a:pt x="275405" y="62380"/>
                    </a:lnTo>
                    <a:lnTo>
                      <a:pt x="297033" y="104217"/>
                    </a:lnTo>
                    <a:lnTo>
                      <a:pt x="304800" y="152400"/>
                    </a:lnTo>
                    <a:lnTo>
                      <a:pt x="297033" y="200582"/>
                    </a:lnTo>
                    <a:lnTo>
                      <a:pt x="275405" y="242419"/>
                    </a:lnTo>
                    <a:lnTo>
                      <a:pt x="242419" y="275405"/>
                    </a:lnTo>
                    <a:lnTo>
                      <a:pt x="200582" y="297033"/>
                    </a:lnTo>
                    <a:lnTo>
                      <a:pt x="152400" y="304800"/>
                    </a:lnTo>
                    <a:lnTo>
                      <a:pt x="104217" y="297033"/>
                    </a:lnTo>
                    <a:lnTo>
                      <a:pt x="62380" y="275405"/>
                    </a:lnTo>
                    <a:lnTo>
                      <a:pt x="29394" y="242419"/>
                    </a:lnTo>
                    <a:lnTo>
                      <a:pt x="7766" y="200582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chemeClr val="bg1"/>
              </a:solidFill>
              <a:ln w="914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44"/>
              <p:cNvSpPr/>
              <p:nvPr/>
            </p:nvSpPr>
            <p:spPr>
              <a:xfrm>
                <a:off x="2511024" y="6187693"/>
                <a:ext cx="3048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152400">
                    <a:moveTo>
                      <a:pt x="0" y="152400"/>
                    </a:moveTo>
                    <a:lnTo>
                      <a:pt x="76200" y="152400"/>
                    </a:lnTo>
                    <a:lnTo>
                      <a:pt x="76200" y="0"/>
                    </a:lnTo>
                    <a:lnTo>
                      <a:pt x="152400" y="0"/>
                    </a:lnTo>
                    <a:lnTo>
                      <a:pt x="152400" y="152400"/>
                    </a:lnTo>
                    <a:lnTo>
                      <a:pt x="228600" y="152400"/>
                    </a:lnTo>
                    <a:lnTo>
                      <a:pt x="228600" y="0"/>
                    </a:lnTo>
                    <a:lnTo>
                      <a:pt x="304800" y="0"/>
                    </a:lnTo>
                  </a:path>
                </a:pathLst>
              </a:custGeom>
              <a:ln w="914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" name="Triangolo isoscele 19"/>
            <p:cNvSpPr/>
            <p:nvPr/>
          </p:nvSpPr>
          <p:spPr>
            <a:xfrm>
              <a:off x="4412456" y="5706549"/>
              <a:ext cx="152400" cy="14818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4763574" y="4979856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27" name="Freccia a destra 26"/>
            <p:cNvSpPr/>
            <p:nvPr/>
          </p:nvSpPr>
          <p:spPr>
            <a:xfrm rot="16200000">
              <a:off x="2521327" y="4712668"/>
              <a:ext cx="561439" cy="331253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36" name="Gruppo 35"/>
            <p:cNvGrpSpPr/>
            <p:nvPr/>
          </p:nvGrpSpPr>
          <p:grpSpPr>
            <a:xfrm>
              <a:off x="2952603" y="1971798"/>
              <a:ext cx="4533727" cy="3670147"/>
              <a:chOff x="7525108" y="1892536"/>
              <a:chExt cx="4533727" cy="3670147"/>
            </a:xfrm>
          </p:grpSpPr>
          <p:grpSp>
            <p:nvGrpSpPr>
              <p:cNvPr id="3" name="Group 22"/>
              <p:cNvGrpSpPr>
                <a:grpSpLocks/>
              </p:cNvGrpSpPr>
              <p:nvPr/>
            </p:nvGrpSpPr>
            <p:grpSpPr bwMode="auto">
              <a:xfrm>
                <a:off x="7668591" y="1892536"/>
                <a:ext cx="4390244" cy="3670147"/>
                <a:chOff x="1723" y="584"/>
                <a:chExt cx="3668" cy="3012"/>
              </a:xfrm>
            </p:grpSpPr>
            <p:sp>
              <p:nvSpPr>
                <p:cNvPr id="4" name="Rectangle 14"/>
                <p:cNvSpPr>
                  <a:spLocks noChangeArrowheads="1"/>
                </p:cNvSpPr>
                <p:nvPr/>
              </p:nvSpPr>
              <p:spPr bwMode="auto">
                <a:xfrm>
                  <a:off x="3494" y="1402"/>
                  <a:ext cx="171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1" dirty="0">
                      <a:solidFill>
                        <a:srgbClr val="000000"/>
                      </a:solidFill>
                    </a:rPr>
                    <a:t>s*</a:t>
                  </a:r>
                </a:p>
              </p:txBody>
            </p:sp>
            <p:grpSp>
              <p:nvGrpSpPr>
                <p:cNvPr id="5" name="Group 18"/>
                <p:cNvGrpSpPr>
                  <a:grpSpLocks/>
                </p:cNvGrpSpPr>
                <p:nvPr/>
              </p:nvGrpSpPr>
              <p:grpSpPr bwMode="auto">
                <a:xfrm>
                  <a:off x="1723" y="584"/>
                  <a:ext cx="3668" cy="3012"/>
                  <a:chOff x="1723" y="584"/>
                  <a:chExt cx="3668" cy="3012"/>
                </a:xfrm>
              </p:grpSpPr>
              <p:sp>
                <p:nvSpPr>
                  <p:cNvPr id="6" name="Rectangle 3"/>
                  <p:cNvSpPr>
                    <a:spLocks noChangeArrowheads="1"/>
                  </p:cNvSpPr>
                  <p:nvPr/>
                </p:nvSpPr>
                <p:spPr bwMode="auto">
                  <a:xfrm>
                    <a:off x="2509" y="755"/>
                    <a:ext cx="865" cy="542"/>
                  </a:xfrm>
                  <a:prstGeom prst="rect">
                    <a:avLst/>
                  </a:prstGeom>
                  <a:solidFill>
                    <a:srgbClr val="FFFF00"/>
                  </a:solidFill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defTabSz="762000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76200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7620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7620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7620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2400" b="1" dirty="0">
                        <a:solidFill>
                          <a:srgbClr val="000000"/>
                        </a:solidFill>
                      </a:rPr>
                      <a:t>F</a:t>
                    </a:r>
                  </a:p>
                </p:txBody>
              </p:sp>
              <p:sp>
                <p:nvSpPr>
                  <p:cNvPr id="7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2519" y="1444"/>
                    <a:ext cx="865" cy="504"/>
                  </a:xfrm>
                  <a:prstGeom prst="rect">
                    <a:avLst/>
                  </a:prstGeom>
                  <a:solidFill>
                    <a:srgbClr val="FFFF00"/>
                  </a:solidFill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defTabSz="762000"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76200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7620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7620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7620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7620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1800" b="1" dirty="0">
                        <a:solidFill>
                          <a:srgbClr val="000000"/>
                        </a:solidFill>
                      </a:rPr>
                      <a:t>G-CB-2</a:t>
                    </a:r>
                    <a:r>
                      <a:rPr lang="it-IT" altLang="it-IT" sz="1800" b="1" baseline="30000" dirty="0">
                        <a:solidFill>
                          <a:srgbClr val="000000"/>
                        </a:solidFill>
                      </a:rPr>
                      <a:t>n</a:t>
                    </a: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1800" b="1" dirty="0">
                        <a:solidFill>
                          <a:srgbClr val="000000"/>
                        </a:solidFill>
                      </a:rPr>
                      <a:t>(base)</a:t>
                    </a:r>
                  </a:p>
                </p:txBody>
              </p:sp>
              <p:sp>
                <p:nvSpPr>
                  <p:cNvPr id="8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1723" y="584"/>
                    <a:ext cx="0" cy="3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 b="1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" name="Freeform 9"/>
                  <p:cNvSpPr>
                    <a:spLocks/>
                  </p:cNvSpPr>
                  <p:nvPr/>
                </p:nvSpPr>
                <p:spPr bwMode="auto">
                  <a:xfrm>
                    <a:off x="3384" y="1740"/>
                    <a:ext cx="1001" cy="1856"/>
                  </a:xfrm>
                  <a:custGeom>
                    <a:avLst/>
                    <a:gdLst>
                      <a:gd name="T0" fmla="*/ 0 w 240"/>
                      <a:gd name="T1" fmla="*/ 0 h 1152"/>
                      <a:gd name="T2" fmla="*/ 598 w 240"/>
                      <a:gd name="T3" fmla="*/ 0 h 1152"/>
                      <a:gd name="T4" fmla="*/ 598 w 240"/>
                      <a:gd name="T5" fmla="*/ 401 h 1152"/>
                      <a:gd name="T6" fmla="*/ 0 w 240"/>
                      <a:gd name="T7" fmla="*/ 401 h 115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40" h="1152">
                        <a:moveTo>
                          <a:pt x="0" y="0"/>
                        </a:moveTo>
                        <a:lnTo>
                          <a:pt x="240" y="0"/>
                        </a:lnTo>
                        <a:lnTo>
                          <a:pt x="240" y="1152"/>
                        </a:lnTo>
                        <a:lnTo>
                          <a:pt x="0" y="1152"/>
                        </a:lnTo>
                      </a:path>
                    </a:pathLst>
                  </a:custGeom>
                  <a:noFill/>
                  <a:ln w="381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0" name="Freeform 10"/>
                  <p:cNvSpPr>
                    <a:spLocks/>
                  </p:cNvSpPr>
                  <p:nvPr/>
                </p:nvSpPr>
                <p:spPr bwMode="auto">
                  <a:xfrm>
                    <a:off x="2204" y="1102"/>
                    <a:ext cx="292" cy="2179"/>
                  </a:xfrm>
                  <a:custGeom>
                    <a:avLst/>
                    <a:gdLst>
                      <a:gd name="T0" fmla="*/ 240 w 240"/>
                      <a:gd name="T1" fmla="*/ 1319 h 2208"/>
                      <a:gd name="T2" fmla="*/ 0 w 240"/>
                      <a:gd name="T3" fmla="*/ 1319 h 2208"/>
                      <a:gd name="T4" fmla="*/ 0 w 240"/>
                      <a:gd name="T5" fmla="*/ 0 h 2208"/>
                      <a:gd name="T6" fmla="*/ 240 w 240"/>
                      <a:gd name="T7" fmla="*/ 0 h 220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40" h="2208">
                        <a:moveTo>
                          <a:pt x="240" y="2208"/>
                        </a:moveTo>
                        <a:lnTo>
                          <a:pt x="0" y="2208"/>
                        </a:lnTo>
                        <a:lnTo>
                          <a:pt x="0" y="0"/>
                        </a:lnTo>
                        <a:lnTo>
                          <a:pt x="240" y="0"/>
                        </a:ln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1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216" y="1832"/>
                    <a:ext cx="30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 type="oval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2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776"/>
                    <a:ext cx="390" cy="3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2400" b="1" dirty="0">
                        <a:solidFill>
                          <a:srgbClr val="000000"/>
                        </a:solidFill>
                      </a:rPr>
                      <a:t>u=s</a:t>
                    </a:r>
                  </a:p>
                </p:txBody>
              </p:sp>
              <p:sp>
                <p:nvSpPr>
                  <p:cNvPr id="14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374" y="1099"/>
                    <a:ext cx="2017" cy="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  <p:sp>
            <p:nvSpPr>
              <p:cNvPr id="25" name="Rectangle 8"/>
              <p:cNvSpPr>
                <a:spLocks noChangeArrowheads="1"/>
              </p:cNvSpPr>
              <p:nvPr/>
            </p:nvSpPr>
            <p:spPr bwMode="auto">
              <a:xfrm>
                <a:off x="7525108" y="2104250"/>
                <a:ext cx="0" cy="368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15"/>
              <p:cNvSpPr>
                <a:spLocks noChangeArrowheads="1"/>
              </p:cNvSpPr>
              <p:nvPr/>
            </p:nvSpPr>
            <p:spPr bwMode="auto">
              <a:xfrm>
                <a:off x="8362363" y="4741109"/>
                <a:ext cx="13181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>
                    <a:solidFill>
                      <a:srgbClr val="000000"/>
                    </a:solidFill>
                  </a:rPr>
                  <a:t>s</a:t>
                </a:r>
              </a:p>
            </p:txBody>
          </p:sp>
          <p:cxnSp>
            <p:nvCxnSpPr>
              <p:cNvPr id="29" name="Connettore diritto 28"/>
              <p:cNvCxnSpPr>
                <a:stCxn id="10" idx="3"/>
                <a:endCxn id="14" idx="0"/>
              </p:cNvCxnSpPr>
              <p:nvPr/>
            </p:nvCxnSpPr>
            <p:spPr>
              <a:xfrm flipV="1">
                <a:off x="8593798" y="2520068"/>
                <a:ext cx="1050882" cy="3655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CasellaDiTesto 30"/>
            <p:cNvSpPr txBox="1"/>
            <p:nvPr/>
          </p:nvSpPr>
          <p:spPr>
            <a:xfrm>
              <a:off x="4662104" y="4729391"/>
              <a:ext cx="412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bg1"/>
                  </a:solidFill>
                </a:rPr>
                <a:t>RS</a:t>
              </a:r>
            </a:p>
          </p:txBody>
        </p:sp>
        <p:cxnSp>
          <p:nvCxnSpPr>
            <p:cNvPr id="34" name="Connettore 4 33"/>
            <p:cNvCxnSpPr>
              <a:endCxn id="20" idx="3"/>
            </p:cNvCxnSpPr>
            <p:nvPr/>
          </p:nvCxnSpPr>
          <p:spPr>
            <a:xfrm flipV="1">
              <a:off x="2255627" y="5854729"/>
              <a:ext cx="2233029" cy="405254"/>
            </a:xfrm>
            <a:prstGeom prst="bentConnector2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CasellaDiTesto 36"/>
            <p:cNvSpPr txBox="1"/>
            <p:nvPr/>
          </p:nvSpPr>
          <p:spPr>
            <a:xfrm>
              <a:off x="4439454" y="5417743"/>
              <a:ext cx="6415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solidFill>
                    <a:schemeClr val="bg1"/>
                  </a:solidFill>
                </a:rPr>
                <a:t>D</a:t>
              </a:r>
              <a:r>
                <a:rPr lang="it-IT" sz="1600" b="1" baseline="-25000" dirty="0">
                  <a:solidFill>
                    <a:schemeClr val="bg1"/>
                  </a:solidFill>
                </a:rPr>
                <a:t>n-1..0</a:t>
              </a:r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3959941" y="5073567"/>
              <a:ext cx="6992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solidFill>
                    <a:schemeClr val="bg1"/>
                  </a:solidFill>
                </a:rPr>
                <a:t>Q </a:t>
              </a:r>
              <a:r>
                <a:rPr lang="it-IT" sz="1600" b="1" baseline="-25000" dirty="0">
                  <a:solidFill>
                    <a:schemeClr val="bg1"/>
                  </a:solidFill>
                </a:rPr>
                <a:t>n-1..0</a:t>
              </a:r>
            </a:p>
          </p:txBody>
        </p:sp>
        <p:cxnSp>
          <p:nvCxnSpPr>
            <p:cNvPr id="49" name="Connettore 4 48"/>
            <p:cNvCxnSpPr>
              <a:stCxn id="97" idx="5"/>
              <a:endCxn id="31" idx="3"/>
            </p:cNvCxnSpPr>
            <p:nvPr/>
          </p:nvCxnSpPr>
          <p:spPr>
            <a:xfrm rot="16200000" flipH="1">
              <a:off x="3422548" y="3262016"/>
              <a:ext cx="775842" cy="2528240"/>
            </a:xfrm>
            <a:prstGeom prst="bentConnector4">
              <a:avLst>
                <a:gd name="adj1" fmla="val -3697"/>
                <a:gd name="adj2" fmla="val 109042"/>
              </a:avLst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4 50"/>
            <p:cNvCxnSpPr>
              <a:stCxn id="93" idx="5"/>
              <a:endCxn id="22" idx="3"/>
            </p:cNvCxnSpPr>
            <p:nvPr/>
          </p:nvCxnSpPr>
          <p:spPr>
            <a:xfrm rot="16200000" flipH="1">
              <a:off x="3132945" y="3237016"/>
              <a:ext cx="1329271" cy="2525740"/>
            </a:xfrm>
            <a:prstGeom prst="bentConnector4">
              <a:avLst>
                <a:gd name="adj1" fmla="val -2137"/>
                <a:gd name="adj2" fmla="val 135151"/>
              </a:avLst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CasellaDiTesto 59"/>
            <p:cNvSpPr txBox="1"/>
            <p:nvPr/>
          </p:nvSpPr>
          <p:spPr>
            <a:xfrm>
              <a:off x="2502095" y="3286856"/>
              <a:ext cx="3850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b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61" name="CasellaDiTesto 60"/>
            <p:cNvSpPr txBox="1"/>
            <p:nvPr/>
          </p:nvSpPr>
          <p:spPr>
            <a:xfrm>
              <a:off x="2511017" y="4047235"/>
              <a:ext cx="6054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b="1" dirty="0">
                  <a:solidFill>
                    <a:srgbClr val="FF0000"/>
                  </a:solidFill>
                </a:rPr>
                <a:t>RS</a:t>
              </a:r>
            </a:p>
          </p:txBody>
        </p:sp>
        <p:sp>
          <p:nvSpPr>
            <p:cNvPr id="71" name="CasellaDiTesto 70"/>
            <p:cNvSpPr txBox="1"/>
            <p:nvPr/>
          </p:nvSpPr>
          <p:spPr>
            <a:xfrm>
              <a:off x="2531542" y="5164876"/>
              <a:ext cx="13436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i="1" dirty="0"/>
                <a:t>E </a:t>
              </a:r>
              <a:r>
                <a:rPr lang="it-IT" sz="1600" i="1" dirty="0" err="1"/>
                <a:t>e</a:t>
              </a:r>
              <a:r>
                <a:rPr lang="it-IT" sz="1600" i="1" dirty="0"/>
                <a:t> RS sono ingressi della rete G</a:t>
              </a:r>
            </a:p>
          </p:txBody>
        </p:sp>
        <p:sp>
          <p:nvSpPr>
            <p:cNvPr id="79" name="Rettangolo 78"/>
            <p:cNvSpPr/>
            <p:nvPr/>
          </p:nvSpPr>
          <p:spPr>
            <a:xfrm>
              <a:off x="2492241" y="1971798"/>
              <a:ext cx="4289560" cy="4683002"/>
            </a:xfrm>
            <a:prstGeom prst="rect">
              <a:avLst/>
            </a:prstGeom>
            <a:noFill/>
            <a:ln w="285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3" name="Ovale 92"/>
            <p:cNvSpPr/>
            <p:nvPr/>
          </p:nvSpPr>
          <p:spPr>
            <a:xfrm>
              <a:off x="2422851" y="3773607"/>
              <a:ext cx="131051" cy="72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7" name="Ovale 96"/>
            <p:cNvSpPr/>
            <p:nvPr/>
          </p:nvSpPr>
          <p:spPr>
            <a:xfrm>
              <a:off x="2434490" y="4076571"/>
              <a:ext cx="131051" cy="722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01" name="Connettore 2 100"/>
            <p:cNvCxnSpPr>
              <a:endCxn id="93" idx="2"/>
            </p:cNvCxnSpPr>
            <p:nvPr/>
          </p:nvCxnSpPr>
          <p:spPr>
            <a:xfrm>
              <a:off x="1798428" y="3809717"/>
              <a:ext cx="624423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2 101"/>
            <p:cNvCxnSpPr/>
            <p:nvPr/>
          </p:nvCxnSpPr>
          <p:spPr>
            <a:xfrm>
              <a:off x="1793679" y="4112681"/>
              <a:ext cx="628965" cy="11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1" name="Immagine 1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800" y="2758715"/>
            <a:ext cx="2970744" cy="24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162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8861" y="195236"/>
            <a:ext cx="10515600" cy="1325563"/>
          </a:xfrm>
        </p:spPr>
        <p:txBody>
          <a:bodyPr>
            <a:normAutofit/>
          </a:bodyPr>
          <a:lstStyle/>
          <a:p>
            <a:r>
              <a:rPr lang="it-IT" sz="3600" dirty="0"/>
              <a:t>Semplificazione del progetto del CB16 grazie all’utilizzo dei FF-D con ingresso di E </a:t>
            </a:r>
            <a:r>
              <a:rPr lang="it-IT" sz="3600" dirty="0" err="1"/>
              <a:t>e</a:t>
            </a:r>
            <a:r>
              <a:rPr lang="it-IT" sz="3600" dirty="0"/>
              <a:t> RS sincroni (FFD-E-RS)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021870" y="5006535"/>
            <a:ext cx="20267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Y0= y0’</a:t>
            </a:r>
          </a:p>
          <a:p>
            <a:r>
              <a:rPr lang="it-IT" dirty="0"/>
              <a:t>Y1 =  y1 </a:t>
            </a:r>
            <a:r>
              <a:rPr lang="it-IT" dirty="0" err="1"/>
              <a:t>xor</a:t>
            </a:r>
            <a:r>
              <a:rPr lang="it-IT" dirty="0"/>
              <a:t> y0</a:t>
            </a:r>
          </a:p>
          <a:p>
            <a:r>
              <a:rPr lang="it-IT" dirty="0"/>
              <a:t>Y2=  y2 </a:t>
            </a:r>
            <a:r>
              <a:rPr lang="it-IT" dirty="0" err="1"/>
              <a:t>xor</a:t>
            </a:r>
            <a:r>
              <a:rPr lang="it-IT" dirty="0"/>
              <a:t>  y0 y1</a:t>
            </a:r>
          </a:p>
          <a:p>
            <a:r>
              <a:rPr lang="it-IT" dirty="0"/>
              <a:t>Y3 = y3 </a:t>
            </a:r>
            <a:r>
              <a:rPr lang="it-IT" dirty="0" err="1"/>
              <a:t>xor</a:t>
            </a:r>
            <a:r>
              <a:rPr lang="it-IT" dirty="0"/>
              <a:t> y0 y1 y2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021870" y="4444460"/>
            <a:ext cx="213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/>
              <a:t>Rete G  di CB16 base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350798" y="4328885"/>
            <a:ext cx="6863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chemeClr val="accent1">
                    <a:lumMod val="75000"/>
                  </a:schemeClr>
                </a:solidFill>
              </a:rPr>
              <a:t>Rete G del C-BCD  con ingresso di E </a:t>
            </a:r>
            <a:r>
              <a:rPr lang="it-IT" b="1" i="1" dirty="0" err="1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it-IT" b="1" i="1" dirty="0">
                <a:solidFill>
                  <a:schemeClr val="accent1">
                    <a:lumMod val="75000"/>
                  </a:schemeClr>
                </a:solidFill>
              </a:rPr>
              <a:t> RS nell’ipotesi di utilizzare  FF-D  con ingressi E </a:t>
            </a:r>
            <a:r>
              <a:rPr lang="it-IT" b="1" i="1" dirty="0" err="1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it-IT" b="1" i="1" dirty="0">
                <a:solidFill>
                  <a:schemeClr val="accent1">
                    <a:lumMod val="75000"/>
                  </a:schemeClr>
                </a:solidFill>
              </a:rPr>
              <a:t> RS sincrono per memorizzare le variabili di stato 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529593" y="5042420"/>
            <a:ext cx="955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E0=  E</a:t>
            </a:r>
          </a:p>
          <a:p>
            <a:r>
              <a:rPr lang="it-IT" dirty="0"/>
              <a:t>E1 = </a:t>
            </a:r>
            <a:r>
              <a:rPr lang="it-IT" dirty="0">
                <a:solidFill>
                  <a:srgbClr val="FF0000"/>
                </a:solidFill>
              </a:rPr>
              <a:t>E</a:t>
            </a:r>
            <a:endParaRPr lang="it-IT" dirty="0"/>
          </a:p>
          <a:p>
            <a:r>
              <a:rPr lang="it-IT" dirty="0"/>
              <a:t>E2 = </a:t>
            </a:r>
            <a:r>
              <a:rPr lang="it-IT" dirty="0">
                <a:solidFill>
                  <a:srgbClr val="FF0000"/>
                </a:solidFill>
              </a:rPr>
              <a:t>E</a:t>
            </a:r>
            <a:endParaRPr lang="it-IT" dirty="0"/>
          </a:p>
          <a:p>
            <a:r>
              <a:rPr lang="it-IT" dirty="0"/>
              <a:t>E3 = </a:t>
            </a:r>
            <a:r>
              <a:rPr lang="it-IT" dirty="0">
                <a:solidFill>
                  <a:srgbClr val="FF0000"/>
                </a:solidFill>
              </a:rPr>
              <a:t>E</a:t>
            </a:r>
            <a:endParaRPr lang="it-IT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6425025" y="5062812"/>
            <a:ext cx="1449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RS0 =  y1y3</a:t>
            </a:r>
          </a:p>
          <a:p>
            <a:r>
              <a:rPr lang="it-IT" dirty="0"/>
              <a:t>RS1 = y1 y3</a:t>
            </a:r>
          </a:p>
          <a:p>
            <a:r>
              <a:rPr lang="it-IT" dirty="0"/>
              <a:t>RS2 = y1 y3</a:t>
            </a:r>
          </a:p>
          <a:p>
            <a:r>
              <a:rPr lang="it-IT" dirty="0"/>
              <a:t>RS3 = y1 y3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8815053" y="5087634"/>
            <a:ext cx="21982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D0= y0’</a:t>
            </a:r>
          </a:p>
          <a:p>
            <a:r>
              <a:rPr lang="it-IT" dirty="0"/>
              <a:t>D1 =  y1 </a:t>
            </a:r>
            <a:r>
              <a:rPr lang="it-IT" dirty="0" err="1"/>
              <a:t>xor</a:t>
            </a:r>
            <a:r>
              <a:rPr lang="it-IT" dirty="0"/>
              <a:t> y0</a:t>
            </a:r>
          </a:p>
          <a:p>
            <a:r>
              <a:rPr lang="it-IT" dirty="0"/>
              <a:t>D2=  y2 </a:t>
            </a:r>
            <a:r>
              <a:rPr lang="it-IT" dirty="0" err="1"/>
              <a:t>xor</a:t>
            </a:r>
            <a:r>
              <a:rPr lang="it-IT" dirty="0"/>
              <a:t>  (y0 y1)</a:t>
            </a:r>
          </a:p>
          <a:p>
            <a:r>
              <a:rPr lang="it-IT" dirty="0"/>
              <a:t>D3 = y3 </a:t>
            </a:r>
            <a:r>
              <a:rPr lang="it-IT" dirty="0" err="1"/>
              <a:t>xor</a:t>
            </a:r>
            <a:r>
              <a:rPr lang="it-IT" dirty="0"/>
              <a:t> (y0 y1 y2)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4742166" y="2548568"/>
            <a:ext cx="21421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Y= </a:t>
            </a:r>
            <a:r>
              <a:rPr lang="it-IT" sz="2400" dirty="0">
                <a:solidFill>
                  <a:srgbClr val="FF0000"/>
                </a:solidFill>
              </a:rPr>
              <a:t>E’ y </a:t>
            </a:r>
            <a:r>
              <a:rPr lang="it-IT" sz="2400" dirty="0"/>
              <a:t>+ </a:t>
            </a:r>
            <a:r>
              <a:rPr lang="it-IT" sz="2400" dirty="0">
                <a:solidFill>
                  <a:srgbClr val="7030A0"/>
                </a:solidFill>
              </a:rPr>
              <a:t>E RS’ D</a:t>
            </a:r>
          </a:p>
          <a:p>
            <a:r>
              <a:rPr lang="it-IT" sz="2400" dirty="0"/>
              <a:t>z=y </a:t>
            </a:r>
          </a:p>
        </p:txBody>
      </p:sp>
      <p:grpSp>
        <p:nvGrpSpPr>
          <p:cNvPr id="38" name="Gruppo 37"/>
          <p:cNvGrpSpPr/>
          <p:nvPr/>
        </p:nvGrpSpPr>
        <p:grpSpPr>
          <a:xfrm>
            <a:off x="2182343" y="2268106"/>
            <a:ext cx="2168455" cy="1391921"/>
            <a:chOff x="2535339" y="4808508"/>
            <a:chExt cx="2613975" cy="1563371"/>
          </a:xfrm>
        </p:grpSpPr>
        <p:pic>
          <p:nvPicPr>
            <p:cNvPr id="39" name="Immagin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5339" y="4808508"/>
              <a:ext cx="2613975" cy="1329408"/>
            </a:xfrm>
            <a:prstGeom prst="rect">
              <a:avLst/>
            </a:prstGeom>
          </p:spPr>
        </p:pic>
        <p:sp>
          <p:nvSpPr>
            <p:cNvPr id="40" name="CasellaDiTesto 39"/>
            <p:cNvSpPr txBox="1"/>
            <p:nvPr/>
          </p:nvSpPr>
          <p:spPr>
            <a:xfrm>
              <a:off x="2912205" y="5910214"/>
              <a:ext cx="38768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rgbClr val="00B050"/>
                  </a:solidFill>
                </a:rPr>
                <a:t>E</a:t>
              </a:r>
            </a:p>
          </p:txBody>
        </p:sp>
      </p:grpSp>
      <p:sp>
        <p:nvSpPr>
          <p:cNvPr id="41" name="Rettangolo 40"/>
          <p:cNvSpPr/>
          <p:nvPr/>
        </p:nvSpPr>
        <p:spPr>
          <a:xfrm>
            <a:off x="2192622" y="2717020"/>
            <a:ext cx="134894" cy="22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2" name="Gruppo 41"/>
          <p:cNvGrpSpPr/>
          <p:nvPr/>
        </p:nvGrpSpPr>
        <p:grpSpPr>
          <a:xfrm>
            <a:off x="920310" y="2388926"/>
            <a:ext cx="1217349" cy="804535"/>
            <a:chOff x="1317990" y="5018385"/>
            <a:chExt cx="1217349" cy="804535"/>
          </a:xfrm>
        </p:grpSpPr>
        <p:sp>
          <p:nvSpPr>
            <p:cNvPr id="43" name="Text Box 65"/>
            <p:cNvSpPr txBox="1">
              <a:spLocks noChangeArrowheads="1"/>
            </p:cNvSpPr>
            <p:nvPr/>
          </p:nvSpPr>
          <p:spPr bwMode="auto">
            <a:xfrm>
              <a:off x="1340670" y="5018385"/>
              <a:ext cx="40748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/>
                <a:t>D</a:t>
              </a:r>
              <a:endParaRPr lang="it-IT" altLang="it-IT" sz="2400" b="1" baseline="-25000" dirty="0"/>
            </a:p>
          </p:txBody>
        </p:sp>
        <p:grpSp>
          <p:nvGrpSpPr>
            <p:cNvPr id="44" name="Gruppo 43"/>
            <p:cNvGrpSpPr/>
            <p:nvPr/>
          </p:nvGrpSpPr>
          <p:grpSpPr>
            <a:xfrm>
              <a:off x="1317990" y="5364132"/>
              <a:ext cx="1217349" cy="458788"/>
              <a:chOff x="1317990" y="5364132"/>
              <a:chExt cx="1217349" cy="458788"/>
            </a:xfrm>
          </p:grpSpPr>
          <p:sp>
            <p:nvSpPr>
              <p:cNvPr id="45" name="Ritardo 44"/>
              <p:cNvSpPr/>
              <p:nvPr/>
            </p:nvSpPr>
            <p:spPr>
              <a:xfrm>
                <a:off x="2156464" y="5364132"/>
                <a:ext cx="378875" cy="458788"/>
              </a:xfrm>
              <a:prstGeom prst="flowChartDelay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t-IT"/>
              </a:p>
            </p:txBody>
          </p:sp>
          <p:cxnSp>
            <p:nvCxnSpPr>
              <p:cNvPr id="46" name="Connettore 2 45"/>
              <p:cNvCxnSpPr/>
              <p:nvPr/>
            </p:nvCxnSpPr>
            <p:spPr>
              <a:xfrm flipV="1">
                <a:off x="1317990" y="5461176"/>
                <a:ext cx="849414" cy="6350"/>
              </a:xfrm>
              <a:prstGeom prst="straightConnector1">
                <a:avLst/>
              </a:prstGeom>
              <a:ln w="28575"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uppo 46"/>
          <p:cNvGrpSpPr/>
          <p:nvPr/>
        </p:nvGrpSpPr>
        <p:grpSpPr>
          <a:xfrm>
            <a:off x="349801" y="2898250"/>
            <a:ext cx="1407313" cy="671215"/>
            <a:chOff x="768870" y="5529214"/>
            <a:chExt cx="1407313" cy="671215"/>
          </a:xfrm>
        </p:grpSpPr>
        <p:sp>
          <p:nvSpPr>
            <p:cNvPr id="48" name="Text Box 65"/>
            <p:cNvSpPr txBox="1">
              <a:spLocks noChangeArrowheads="1"/>
            </p:cNvSpPr>
            <p:nvPr/>
          </p:nvSpPr>
          <p:spPr bwMode="auto">
            <a:xfrm>
              <a:off x="768870" y="5738764"/>
              <a:ext cx="61266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0070C0"/>
                  </a:solidFill>
                </a:rPr>
                <a:t>RS</a:t>
              </a:r>
              <a:endParaRPr lang="it-IT" altLang="it-IT" sz="2400" b="1" baseline="-25000" dirty="0"/>
            </a:p>
          </p:txBody>
        </p:sp>
        <p:cxnSp>
          <p:nvCxnSpPr>
            <p:cNvPr id="49" name="Connettore 2 48"/>
            <p:cNvCxnSpPr/>
            <p:nvPr/>
          </p:nvCxnSpPr>
          <p:spPr>
            <a:xfrm flipV="1">
              <a:off x="1796669" y="5738764"/>
              <a:ext cx="379514" cy="6350"/>
            </a:xfrm>
            <a:prstGeom prst="straightConnector1">
              <a:avLst/>
            </a:prstGeom>
            <a:ln w="1905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uppo 49"/>
            <p:cNvGrpSpPr/>
            <p:nvPr/>
          </p:nvGrpSpPr>
          <p:grpSpPr>
            <a:xfrm>
              <a:off x="880682" y="5529214"/>
              <a:ext cx="915987" cy="431800"/>
              <a:chOff x="969207" y="5478414"/>
              <a:chExt cx="915987" cy="431800"/>
            </a:xfrm>
          </p:grpSpPr>
          <p:sp>
            <p:nvSpPr>
              <p:cNvPr id="51" name="Freeform 4"/>
              <p:cNvSpPr>
                <a:spLocks noChangeAspect="1"/>
              </p:cNvSpPr>
              <p:nvPr/>
            </p:nvSpPr>
            <p:spPr bwMode="auto">
              <a:xfrm>
                <a:off x="1472444" y="5478414"/>
                <a:ext cx="327025" cy="431800"/>
              </a:xfrm>
              <a:custGeom>
                <a:avLst/>
                <a:gdLst>
                  <a:gd name="T0" fmla="*/ 2147483646 w 144"/>
                  <a:gd name="T1" fmla="*/ 2147483646 h 146"/>
                  <a:gd name="T2" fmla="*/ 0 w 144"/>
                  <a:gd name="T3" fmla="*/ 0 h 146"/>
                  <a:gd name="T4" fmla="*/ 0 w 144"/>
                  <a:gd name="T5" fmla="*/ 2147483646 h 146"/>
                  <a:gd name="T6" fmla="*/ 2147483646 w 144"/>
                  <a:gd name="T7" fmla="*/ 2147483646 h 1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4" h="146">
                    <a:moveTo>
                      <a:pt x="144" y="72"/>
                    </a:moveTo>
                    <a:lnTo>
                      <a:pt x="0" y="0"/>
                    </a:lnTo>
                    <a:lnTo>
                      <a:pt x="0" y="146"/>
                    </a:lnTo>
                    <a:lnTo>
                      <a:pt x="144" y="72"/>
                    </a:lnTo>
                  </a:path>
                </a:pathLst>
              </a:custGeom>
              <a:solidFill>
                <a:schemeClr val="bg1"/>
              </a:solidFill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" name="Line 5"/>
              <p:cNvSpPr>
                <a:spLocks noChangeAspect="1" noChangeShapeType="1"/>
              </p:cNvSpPr>
              <p:nvPr/>
            </p:nvSpPr>
            <p:spPr bwMode="auto">
              <a:xfrm>
                <a:off x="969207" y="5691139"/>
                <a:ext cx="498475" cy="0"/>
              </a:xfrm>
              <a:prstGeom prst="line">
                <a:avLst/>
              </a:prstGeom>
              <a:noFill/>
              <a:ln w="28575">
                <a:solidFill>
                  <a:srgbClr val="002060"/>
                </a:solidFill>
                <a:round/>
                <a:headEnd type="oval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3" name="Oval 6"/>
              <p:cNvSpPr>
                <a:spLocks noChangeAspect="1" noChangeArrowheads="1"/>
              </p:cNvSpPr>
              <p:nvPr/>
            </p:nvSpPr>
            <p:spPr bwMode="auto">
              <a:xfrm>
                <a:off x="1804232" y="5640339"/>
                <a:ext cx="80962" cy="1079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</p:grpSp>
      </p:grpSp>
      <p:grpSp>
        <p:nvGrpSpPr>
          <p:cNvPr id="54" name="Gruppo 53"/>
          <p:cNvGrpSpPr/>
          <p:nvPr/>
        </p:nvGrpSpPr>
        <p:grpSpPr>
          <a:xfrm>
            <a:off x="9361158" y="6287963"/>
            <a:ext cx="2837621" cy="485727"/>
            <a:chOff x="5199768" y="3080869"/>
            <a:chExt cx="3133954" cy="485727"/>
          </a:xfrm>
        </p:grpSpPr>
        <p:sp>
          <p:nvSpPr>
            <p:cNvPr id="55" name="Parentesi graffa aperta 54"/>
            <p:cNvSpPr/>
            <p:nvPr/>
          </p:nvSpPr>
          <p:spPr>
            <a:xfrm rot="16200000">
              <a:off x="5942261" y="2338376"/>
              <a:ext cx="183879" cy="1668865"/>
            </a:xfrm>
            <a:prstGeom prst="leftBrace">
              <a:avLst>
                <a:gd name="adj1" fmla="val 28821"/>
                <a:gd name="adj2" fmla="val 47986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CasellaDiTesto 55"/>
            <p:cNvSpPr txBox="1"/>
            <p:nvPr/>
          </p:nvSpPr>
          <p:spPr>
            <a:xfrm>
              <a:off x="5992681" y="3104931"/>
              <a:ext cx="2341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/>
                <a:t>Di dei FFD-E-RS</a:t>
              </a:r>
            </a:p>
          </p:txBody>
        </p:sp>
      </p:grpSp>
      <p:pic>
        <p:nvPicPr>
          <p:cNvPr id="84" name="Immagin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796" y="1866585"/>
            <a:ext cx="2970744" cy="2407112"/>
          </a:xfrm>
          <a:prstGeom prst="rect">
            <a:avLst/>
          </a:prstGeom>
        </p:spPr>
      </p:pic>
      <p:grpSp>
        <p:nvGrpSpPr>
          <p:cNvPr id="85" name="Gruppo 84"/>
          <p:cNvGrpSpPr/>
          <p:nvPr/>
        </p:nvGrpSpPr>
        <p:grpSpPr>
          <a:xfrm>
            <a:off x="1571984" y="6228979"/>
            <a:ext cx="2276380" cy="485727"/>
            <a:chOff x="5199768" y="3080869"/>
            <a:chExt cx="2514103" cy="485727"/>
          </a:xfrm>
        </p:grpSpPr>
        <p:sp>
          <p:nvSpPr>
            <p:cNvPr id="86" name="Parentesi graffa aperta 85"/>
            <p:cNvSpPr/>
            <p:nvPr/>
          </p:nvSpPr>
          <p:spPr>
            <a:xfrm rot="16200000">
              <a:off x="5942261" y="2338376"/>
              <a:ext cx="183879" cy="1668865"/>
            </a:xfrm>
            <a:prstGeom prst="leftBrace">
              <a:avLst>
                <a:gd name="adj1" fmla="val 28821"/>
                <a:gd name="adj2" fmla="val 47986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7" name="CasellaDiTesto 86"/>
            <p:cNvSpPr txBox="1"/>
            <p:nvPr/>
          </p:nvSpPr>
          <p:spPr>
            <a:xfrm>
              <a:off x="5992683" y="3104931"/>
              <a:ext cx="1721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/>
                <a:t>Di dei FF-D</a:t>
              </a:r>
            </a:p>
          </p:txBody>
        </p:sp>
      </p:grpSp>
      <p:sp>
        <p:nvSpPr>
          <p:cNvPr id="88" name="CasellaDiTesto 87"/>
          <p:cNvSpPr txBox="1"/>
          <p:nvPr/>
        </p:nvSpPr>
        <p:spPr>
          <a:xfrm>
            <a:off x="4462161" y="6254428"/>
            <a:ext cx="31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rgbClr val="FF0000"/>
                </a:solidFill>
              </a:rPr>
              <a:t>Se E=0 lo stato non si aggiorna!</a:t>
            </a:r>
          </a:p>
        </p:txBody>
      </p:sp>
    </p:spTree>
    <p:extLst>
      <p:ext uri="{BB962C8B-B14F-4D97-AF65-F5344CB8AC3E}">
        <p14:creationId xmlns:p14="http://schemas.microsoft.com/office/powerpoint/2010/main" val="232835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4657" y="441325"/>
            <a:ext cx="10809514" cy="1325563"/>
          </a:xfrm>
        </p:spPr>
        <p:txBody>
          <a:bodyPr>
            <a:noAutofit/>
          </a:bodyPr>
          <a:lstStyle/>
          <a:p>
            <a:r>
              <a:rPr lang="it-IT" sz="2800" dirty="0"/>
              <a:t>Svolgere il seguente esercizio: </a:t>
            </a:r>
            <a:br>
              <a:rPr lang="it-IT" sz="2800" dirty="0"/>
            </a:br>
            <a:r>
              <a:rPr lang="it-IT" sz="2800" i="1" dirty="0"/>
              <a:t>completare il progetto del contatore per 16 con ingressi sincroni di Reset, </a:t>
            </a:r>
            <a:r>
              <a:rPr lang="it-IT" sz="2800" i="1" dirty="0" err="1"/>
              <a:t>Load</a:t>
            </a:r>
            <a:r>
              <a:rPr lang="it-IT" sz="2800" i="1" dirty="0"/>
              <a:t>, </a:t>
            </a:r>
            <a:r>
              <a:rPr lang="it-IT" sz="2800" i="1" dirty="0" err="1"/>
              <a:t>Enable</a:t>
            </a:r>
            <a:r>
              <a:rPr lang="it-IT" sz="2800" i="1" dirty="0"/>
              <a:t> e Up/Down, a partire dal blocco disegnato nella slide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461" t="14620" r="14882" b="8248"/>
          <a:stretch/>
        </p:blipFill>
        <p:spPr>
          <a:xfrm>
            <a:off x="3646228" y="2301813"/>
            <a:ext cx="4921315" cy="359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47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39055" y="-23127"/>
            <a:ext cx="9144000" cy="1292133"/>
          </a:xfrm>
        </p:spPr>
        <p:txBody>
          <a:bodyPr>
            <a:normAutofit/>
          </a:bodyPr>
          <a:lstStyle/>
          <a:p>
            <a:r>
              <a:rPr lang="it-IT" sz="3600" dirty="0"/>
              <a:t>Dinamica di un contatore </a:t>
            </a:r>
            <a:br>
              <a:rPr lang="it-IT" sz="3600" dirty="0"/>
            </a:br>
            <a:r>
              <a:rPr lang="it-IT" sz="3600" dirty="0"/>
              <a:t>senza ingressi di controllo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175889" y="2981223"/>
            <a:ext cx="4272618" cy="2878137"/>
            <a:chOff x="175927" y="3197756"/>
            <a:chExt cx="4272618" cy="2878137"/>
          </a:xfrm>
        </p:grpSpPr>
        <p:sp>
          <p:nvSpPr>
            <p:cNvPr id="5" name="Oval 2"/>
            <p:cNvSpPr>
              <a:spLocks noChangeArrowheads="1"/>
            </p:cNvSpPr>
            <p:nvPr/>
          </p:nvSpPr>
          <p:spPr bwMode="auto">
            <a:xfrm>
              <a:off x="175927" y="3228713"/>
              <a:ext cx="792162" cy="7921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A,1</a:t>
              </a:r>
            </a:p>
          </p:txBody>
        </p:sp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1976152" y="3228713"/>
              <a:ext cx="792162" cy="7921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B,1</a:t>
              </a:r>
            </a:p>
          </p:txBody>
        </p:sp>
        <p:cxnSp>
          <p:nvCxnSpPr>
            <p:cNvPr id="7" name="AutoShape 5"/>
            <p:cNvCxnSpPr>
              <a:cxnSpLocks noChangeShapeType="1"/>
              <a:stCxn id="5" idx="7"/>
              <a:endCxn id="6" idx="1"/>
            </p:cNvCxnSpPr>
            <p:nvPr/>
          </p:nvCxnSpPr>
          <p:spPr bwMode="auto">
            <a:xfrm rot="5400000" flipV="1">
              <a:off x="1471327" y="2725475"/>
              <a:ext cx="1588" cy="1239837"/>
            </a:xfrm>
            <a:prstGeom prst="curvedConnector3">
              <a:avLst>
                <a:gd name="adj1" fmla="val -1545081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Oval 2"/>
            <p:cNvSpPr>
              <a:spLocks noChangeArrowheads="1"/>
            </p:cNvSpPr>
            <p:nvPr/>
          </p:nvSpPr>
          <p:spPr bwMode="auto">
            <a:xfrm>
              <a:off x="182277" y="4586025"/>
              <a:ext cx="792162" cy="792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F,0</a:t>
              </a:r>
            </a:p>
          </p:txBody>
        </p:sp>
        <p:sp>
          <p:nvSpPr>
            <p:cNvPr id="10" name="Oval 3"/>
            <p:cNvSpPr>
              <a:spLocks noChangeArrowheads="1"/>
            </p:cNvSpPr>
            <p:nvPr/>
          </p:nvSpPr>
          <p:spPr bwMode="auto">
            <a:xfrm>
              <a:off x="1982502" y="4586025"/>
              <a:ext cx="792162" cy="792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E,0</a:t>
              </a:r>
            </a:p>
          </p:txBody>
        </p:sp>
        <p:cxnSp>
          <p:nvCxnSpPr>
            <p:cNvPr id="11" name="AutoShape 5"/>
            <p:cNvCxnSpPr>
              <a:cxnSpLocks noChangeShapeType="1"/>
              <a:stCxn id="9" idx="0"/>
              <a:endCxn id="5" idx="4"/>
            </p:cNvCxnSpPr>
            <p:nvPr/>
          </p:nvCxnSpPr>
          <p:spPr bwMode="auto">
            <a:xfrm rot="16200000" flipV="1">
              <a:off x="292608" y="4299481"/>
              <a:ext cx="565150" cy="793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AutoShape 17"/>
            <p:cNvCxnSpPr>
              <a:cxnSpLocks noChangeShapeType="1"/>
              <a:stCxn id="10" idx="3"/>
              <a:endCxn id="9" idx="5"/>
            </p:cNvCxnSpPr>
            <p:nvPr/>
          </p:nvCxnSpPr>
          <p:spPr bwMode="auto">
            <a:xfrm rot="5400000">
              <a:off x="1477677" y="4643175"/>
              <a:ext cx="1588" cy="1239837"/>
            </a:xfrm>
            <a:prstGeom prst="curvedConnector3">
              <a:avLst>
                <a:gd name="adj1" fmla="val 216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5"/>
            <p:cNvCxnSpPr>
              <a:cxnSpLocks noChangeShapeType="1"/>
              <a:stCxn id="38" idx="4"/>
              <a:endCxn id="39" idx="0"/>
            </p:cNvCxnSpPr>
            <p:nvPr/>
          </p:nvCxnSpPr>
          <p:spPr bwMode="auto">
            <a:xfrm rot="5400000">
              <a:off x="3746039" y="4296343"/>
              <a:ext cx="612850" cy="1270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CasellaDiTesto 47"/>
            <p:cNvSpPr txBox="1">
              <a:spLocks noChangeArrowheads="1"/>
            </p:cNvSpPr>
            <p:nvPr/>
          </p:nvSpPr>
          <p:spPr bwMode="auto">
            <a:xfrm>
              <a:off x="2092040" y="5706006"/>
              <a:ext cx="7858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 err="1"/>
                <a:t>d.d.s</a:t>
              </a:r>
              <a:r>
                <a:rPr lang="it-IT" altLang="it-IT" sz="1800" dirty="0"/>
                <a:t>.</a:t>
              </a:r>
            </a:p>
          </p:txBody>
        </p:sp>
        <p:sp>
          <p:nvSpPr>
            <p:cNvPr id="38" name="Oval 3"/>
            <p:cNvSpPr>
              <a:spLocks noChangeArrowheads="1"/>
            </p:cNvSpPr>
            <p:nvPr/>
          </p:nvSpPr>
          <p:spPr bwMode="auto">
            <a:xfrm>
              <a:off x="3656383" y="3197756"/>
              <a:ext cx="792162" cy="7921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C,0</a:t>
              </a:r>
            </a:p>
          </p:txBody>
        </p:sp>
        <p:sp>
          <p:nvSpPr>
            <p:cNvPr id="39" name="Oval 2"/>
            <p:cNvSpPr>
              <a:spLocks noChangeArrowheads="1"/>
            </p:cNvSpPr>
            <p:nvPr/>
          </p:nvSpPr>
          <p:spPr bwMode="auto">
            <a:xfrm>
              <a:off x="3656383" y="4602768"/>
              <a:ext cx="792162" cy="792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dirty="0"/>
                <a:t>D,0</a:t>
              </a:r>
            </a:p>
          </p:txBody>
        </p:sp>
        <p:cxnSp>
          <p:nvCxnSpPr>
            <p:cNvPr id="43" name="AutoShape 5"/>
            <p:cNvCxnSpPr>
              <a:cxnSpLocks noChangeShapeType="1"/>
              <a:stCxn id="6" idx="7"/>
              <a:endCxn id="38" idx="1"/>
            </p:cNvCxnSpPr>
            <p:nvPr/>
          </p:nvCxnSpPr>
          <p:spPr bwMode="auto">
            <a:xfrm rot="5400000" flipH="1" flipV="1">
              <a:off x="3196870" y="2769201"/>
              <a:ext cx="30957" cy="1120087"/>
            </a:xfrm>
            <a:prstGeom prst="curvedConnector3">
              <a:avLst>
                <a:gd name="adj1" fmla="val 87117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AutoShape 5"/>
            <p:cNvCxnSpPr>
              <a:cxnSpLocks noChangeShapeType="1"/>
              <a:stCxn id="39" idx="3"/>
              <a:endCxn id="10" idx="5"/>
            </p:cNvCxnSpPr>
            <p:nvPr/>
          </p:nvCxnSpPr>
          <p:spPr bwMode="auto">
            <a:xfrm rot="5400000" flipH="1">
              <a:off x="3207152" y="4713682"/>
              <a:ext cx="16743" cy="1113737"/>
            </a:xfrm>
            <a:prstGeom prst="curvedConnector3">
              <a:avLst>
                <a:gd name="adj1" fmla="val -20582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5106341" y="2580737"/>
            <a:ext cx="19368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t</a:t>
            </a:r>
            <a:r>
              <a:rPr lang="en-US" altLang="it-IT" sz="1800" baseline="-25000"/>
              <a:t>0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5828671" y="2953799"/>
            <a:ext cx="19368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2</a:t>
            </a: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5325421" y="2953799"/>
            <a:ext cx="19368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1</a:t>
            </a: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7343182" y="2953799"/>
            <a:ext cx="33655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5</a:t>
            </a: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6838345" y="2953799"/>
            <a:ext cx="19368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4</a:t>
            </a:r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6376371" y="2953799"/>
            <a:ext cx="19368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3</a:t>
            </a:r>
          </a:p>
        </p:txBody>
      </p:sp>
      <p:sp>
        <p:nvSpPr>
          <p:cNvPr id="48" name="Text Box 26"/>
          <p:cNvSpPr txBox="1">
            <a:spLocks noChangeArrowheads="1"/>
          </p:cNvSpPr>
          <p:nvPr/>
        </p:nvSpPr>
        <p:spPr bwMode="auto">
          <a:xfrm>
            <a:off x="7779754" y="2953799"/>
            <a:ext cx="33655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6</a:t>
            </a:r>
          </a:p>
        </p:txBody>
      </p:sp>
      <p:sp>
        <p:nvSpPr>
          <p:cNvPr id="49" name="Line 19"/>
          <p:cNvSpPr>
            <a:spLocks noChangeShapeType="1"/>
          </p:cNvSpPr>
          <p:nvPr/>
        </p:nvSpPr>
        <p:spPr bwMode="auto">
          <a:xfrm flipH="1">
            <a:off x="5169843" y="2861724"/>
            <a:ext cx="0" cy="2974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" name="Line 20"/>
          <p:cNvSpPr>
            <a:spLocks noChangeShapeType="1"/>
          </p:cNvSpPr>
          <p:nvPr/>
        </p:nvSpPr>
        <p:spPr bwMode="auto">
          <a:xfrm>
            <a:off x="6158879" y="2855374"/>
            <a:ext cx="0" cy="29733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" name="Line 21"/>
          <p:cNvSpPr>
            <a:spLocks noChangeShapeType="1"/>
          </p:cNvSpPr>
          <p:nvPr/>
        </p:nvSpPr>
        <p:spPr bwMode="auto">
          <a:xfrm flipH="1">
            <a:off x="6692291" y="2855374"/>
            <a:ext cx="1587" cy="29733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" name="Line 22"/>
          <p:cNvSpPr>
            <a:spLocks noChangeShapeType="1"/>
          </p:cNvSpPr>
          <p:nvPr/>
        </p:nvSpPr>
        <p:spPr bwMode="auto">
          <a:xfrm flipH="1">
            <a:off x="7679740" y="2861724"/>
            <a:ext cx="12700" cy="29749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3" name="Line 23"/>
          <p:cNvSpPr>
            <a:spLocks noChangeShapeType="1"/>
          </p:cNvSpPr>
          <p:nvPr/>
        </p:nvSpPr>
        <p:spPr bwMode="auto">
          <a:xfrm flipH="1">
            <a:off x="5674679" y="2861724"/>
            <a:ext cx="0" cy="2974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4" name="Line 24"/>
          <p:cNvSpPr>
            <a:spLocks noChangeShapeType="1"/>
          </p:cNvSpPr>
          <p:nvPr/>
        </p:nvSpPr>
        <p:spPr bwMode="auto">
          <a:xfrm flipH="1">
            <a:off x="7187603" y="2861724"/>
            <a:ext cx="1587" cy="2974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5" name="Line 25"/>
          <p:cNvSpPr>
            <a:spLocks noChangeShapeType="1"/>
          </p:cNvSpPr>
          <p:nvPr/>
        </p:nvSpPr>
        <p:spPr bwMode="auto">
          <a:xfrm flipH="1">
            <a:off x="8116312" y="2876012"/>
            <a:ext cx="23814" cy="29606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6" name="Line 28"/>
          <p:cNvSpPr>
            <a:spLocks noChangeShapeType="1"/>
          </p:cNvSpPr>
          <p:nvPr/>
        </p:nvSpPr>
        <p:spPr bwMode="auto">
          <a:xfrm>
            <a:off x="8643374" y="2944274"/>
            <a:ext cx="1588" cy="28924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" name="Line 29"/>
          <p:cNvSpPr>
            <a:spLocks noChangeShapeType="1"/>
          </p:cNvSpPr>
          <p:nvPr/>
        </p:nvSpPr>
        <p:spPr bwMode="auto">
          <a:xfrm flipH="1">
            <a:off x="9102173" y="2996662"/>
            <a:ext cx="30163" cy="28400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8" name="Text Box 36"/>
          <p:cNvSpPr txBox="1">
            <a:spLocks noChangeArrowheads="1"/>
          </p:cNvSpPr>
          <p:nvPr/>
        </p:nvSpPr>
        <p:spPr bwMode="auto">
          <a:xfrm>
            <a:off x="8773552" y="2953799"/>
            <a:ext cx="252419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8</a:t>
            </a:r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8286179" y="2953799"/>
            <a:ext cx="250831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7</a:t>
            </a:r>
          </a:p>
        </p:txBody>
      </p:sp>
      <p:sp>
        <p:nvSpPr>
          <p:cNvPr id="60" name="Text Box 3"/>
          <p:cNvSpPr txBox="1">
            <a:spLocks noChangeArrowheads="1"/>
          </p:cNvSpPr>
          <p:nvPr/>
        </p:nvSpPr>
        <p:spPr bwMode="auto">
          <a:xfrm>
            <a:off x="9232351" y="2953799"/>
            <a:ext cx="19368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9</a:t>
            </a:r>
          </a:p>
        </p:txBody>
      </p: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10156298" y="2953799"/>
            <a:ext cx="32703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11</a:t>
            </a:r>
          </a:p>
        </p:txBody>
      </p:sp>
      <p:sp>
        <p:nvSpPr>
          <p:cNvPr id="62" name="Text Box 5"/>
          <p:cNvSpPr txBox="1">
            <a:spLocks noChangeArrowheads="1"/>
          </p:cNvSpPr>
          <p:nvPr/>
        </p:nvSpPr>
        <p:spPr bwMode="auto">
          <a:xfrm>
            <a:off x="9653048" y="2953799"/>
            <a:ext cx="32703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10</a:t>
            </a: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11670808" y="2953799"/>
            <a:ext cx="284169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72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14</a:t>
            </a: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11219948" y="2953799"/>
            <a:ext cx="32703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72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13</a:t>
            </a: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10703998" y="2953799"/>
            <a:ext cx="32703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12</a:t>
            </a:r>
          </a:p>
        </p:txBody>
      </p:sp>
      <p:sp>
        <p:nvSpPr>
          <p:cNvPr id="66" name="Line 19"/>
          <p:cNvSpPr>
            <a:spLocks noChangeShapeType="1"/>
          </p:cNvSpPr>
          <p:nvPr/>
        </p:nvSpPr>
        <p:spPr bwMode="auto">
          <a:xfrm flipH="1">
            <a:off x="9580021" y="2849024"/>
            <a:ext cx="14288" cy="2987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7" name="Line 20"/>
          <p:cNvSpPr>
            <a:spLocks noChangeShapeType="1"/>
          </p:cNvSpPr>
          <p:nvPr/>
        </p:nvSpPr>
        <p:spPr bwMode="auto">
          <a:xfrm flipH="1">
            <a:off x="10623034" y="2806955"/>
            <a:ext cx="1588" cy="29019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8" name="Line 21"/>
          <p:cNvSpPr>
            <a:spLocks noChangeShapeType="1"/>
          </p:cNvSpPr>
          <p:nvPr/>
        </p:nvSpPr>
        <p:spPr bwMode="auto">
          <a:xfrm>
            <a:off x="11094181" y="2849024"/>
            <a:ext cx="14288" cy="2901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9" name="Line 22"/>
          <p:cNvSpPr>
            <a:spLocks noChangeShapeType="1"/>
          </p:cNvSpPr>
          <p:nvPr/>
        </p:nvSpPr>
        <p:spPr bwMode="auto">
          <a:xfrm>
            <a:off x="11961510" y="2854244"/>
            <a:ext cx="11113" cy="28749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" name="Line 23"/>
          <p:cNvSpPr>
            <a:spLocks noChangeShapeType="1"/>
          </p:cNvSpPr>
          <p:nvPr/>
        </p:nvSpPr>
        <p:spPr bwMode="auto">
          <a:xfrm flipH="1">
            <a:off x="10076921" y="2842674"/>
            <a:ext cx="0" cy="2987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" name="Line 24"/>
          <p:cNvSpPr>
            <a:spLocks noChangeShapeType="1"/>
          </p:cNvSpPr>
          <p:nvPr/>
        </p:nvSpPr>
        <p:spPr bwMode="auto">
          <a:xfrm flipH="1">
            <a:off x="11530298" y="2805921"/>
            <a:ext cx="0" cy="28305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2" name="Text Box 8"/>
          <p:cNvSpPr txBox="1">
            <a:spLocks noChangeArrowheads="1"/>
          </p:cNvSpPr>
          <p:nvPr/>
        </p:nvSpPr>
        <p:spPr bwMode="auto">
          <a:xfrm>
            <a:off x="4505626" y="2944274"/>
            <a:ext cx="704532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400" b="1" dirty="0"/>
              <a:t>Clock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it-IT" sz="1600" b="1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600" b="1" dirty="0">
                <a:solidFill>
                  <a:schemeClr val="bg1"/>
                </a:solidFill>
              </a:rPr>
              <a:t>X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it-IT" sz="1600" b="1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600" b="1" dirty="0"/>
              <a:t>SP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it-IT" sz="1600" b="1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600" b="1" dirty="0"/>
              <a:t>SF</a:t>
            </a:r>
            <a:endParaRPr lang="en-US" altLang="it-IT" sz="1600" b="1" baseline="-25000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it-IT" sz="1600" b="1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600" b="1" dirty="0"/>
              <a:t>U</a:t>
            </a:r>
          </a:p>
        </p:txBody>
      </p:sp>
      <p:cxnSp>
        <p:nvCxnSpPr>
          <p:cNvPr id="73" name="AutoShape 16"/>
          <p:cNvCxnSpPr>
            <a:cxnSpLocks noChangeShapeType="1"/>
          </p:cNvCxnSpPr>
          <p:nvPr/>
        </p:nvCxnSpPr>
        <p:spPr bwMode="auto">
          <a:xfrm>
            <a:off x="5720719" y="3420555"/>
            <a:ext cx="0" cy="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AutoShape 17"/>
          <p:cNvCxnSpPr>
            <a:cxnSpLocks noChangeShapeType="1"/>
          </p:cNvCxnSpPr>
          <p:nvPr/>
        </p:nvCxnSpPr>
        <p:spPr bwMode="auto">
          <a:xfrm flipV="1">
            <a:off x="6266831" y="3420555"/>
            <a:ext cx="0" cy="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CasellaDiTesto 1"/>
          <p:cNvSpPr txBox="1">
            <a:spLocks noChangeArrowheads="1"/>
          </p:cNvSpPr>
          <p:nvPr/>
        </p:nvSpPr>
        <p:spPr bwMode="auto">
          <a:xfrm>
            <a:off x="5207944" y="3849149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FF0000"/>
                </a:solidFill>
              </a:rPr>
              <a:t>C </a:t>
            </a:r>
          </a:p>
        </p:txBody>
      </p:sp>
      <p:grpSp>
        <p:nvGrpSpPr>
          <p:cNvPr id="76" name="Gruppo 75"/>
          <p:cNvGrpSpPr/>
          <p:nvPr/>
        </p:nvGrpSpPr>
        <p:grpSpPr>
          <a:xfrm>
            <a:off x="5193200" y="4349211"/>
            <a:ext cx="438049" cy="859870"/>
            <a:chOff x="2230624" y="2605087"/>
            <a:chExt cx="438049" cy="859870"/>
          </a:xfrm>
        </p:grpSpPr>
        <p:sp>
          <p:nvSpPr>
            <p:cNvPr id="77" name="CasellaDiTesto 1"/>
            <p:cNvSpPr txBox="1">
              <a:spLocks noChangeArrowheads="1"/>
            </p:cNvSpPr>
            <p:nvPr/>
          </p:nvSpPr>
          <p:spPr bwMode="auto">
            <a:xfrm>
              <a:off x="2253175" y="2605087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D</a:t>
              </a:r>
              <a:r>
                <a:rPr lang="it-IT" altLang="it-IT" sz="1800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78" name="CasellaDiTesto 1"/>
            <p:cNvSpPr txBox="1">
              <a:spLocks noChangeArrowheads="1"/>
            </p:cNvSpPr>
            <p:nvPr/>
          </p:nvSpPr>
          <p:spPr bwMode="auto">
            <a:xfrm>
              <a:off x="2230624" y="3095625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FF0000"/>
                  </a:solidFill>
                </a:rPr>
                <a:t>0 </a:t>
              </a:r>
            </a:p>
          </p:txBody>
        </p:sp>
      </p:grpSp>
      <p:grpSp>
        <p:nvGrpSpPr>
          <p:cNvPr id="79" name="Gruppo 78"/>
          <p:cNvGrpSpPr/>
          <p:nvPr/>
        </p:nvGrpSpPr>
        <p:grpSpPr>
          <a:xfrm>
            <a:off x="5716351" y="4356355"/>
            <a:ext cx="415498" cy="848666"/>
            <a:chOff x="2753775" y="2612231"/>
            <a:chExt cx="415498" cy="848666"/>
          </a:xfrm>
        </p:grpSpPr>
        <p:sp>
          <p:nvSpPr>
            <p:cNvPr id="80" name="CasellaDiTesto 1"/>
            <p:cNvSpPr txBox="1">
              <a:spLocks noChangeArrowheads="1"/>
            </p:cNvSpPr>
            <p:nvPr/>
          </p:nvSpPr>
          <p:spPr bwMode="auto">
            <a:xfrm>
              <a:off x="2753775" y="2612231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E</a:t>
              </a:r>
              <a:r>
                <a:rPr lang="it-IT" altLang="it-IT" sz="1800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81" name="CasellaDiTesto 1"/>
            <p:cNvSpPr txBox="1">
              <a:spLocks noChangeArrowheads="1"/>
            </p:cNvSpPr>
            <p:nvPr/>
          </p:nvSpPr>
          <p:spPr bwMode="auto">
            <a:xfrm>
              <a:off x="2775316" y="3091565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FF0000"/>
                  </a:solidFill>
                </a:rPr>
                <a:t>0 </a:t>
              </a:r>
            </a:p>
          </p:txBody>
        </p:sp>
      </p:grpSp>
      <p:grpSp>
        <p:nvGrpSpPr>
          <p:cNvPr id="82" name="Gruppo 81"/>
          <p:cNvGrpSpPr/>
          <p:nvPr/>
        </p:nvGrpSpPr>
        <p:grpSpPr>
          <a:xfrm>
            <a:off x="5560503" y="3849148"/>
            <a:ext cx="550552" cy="567532"/>
            <a:chOff x="2607650" y="2105025"/>
            <a:chExt cx="550552" cy="567532"/>
          </a:xfrm>
        </p:grpSpPr>
        <p:sp>
          <p:nvSpPr>
            <p:cNvPr id="83" name="CasellaDiTesto 1"/>
            <p:cNvSpPr txBox="1">
              <a:spLocks noChangeArrowheads="1"/>
            </p:cNvSpPr>
            <p:nvPr/>
          </p:nvSpPr>
          <p:spPr bwMode="auto">
            <a:xfrm>
              <a:off x="2742704" y="2105025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FF0000"/>
                  </a:solidFill>
                </a:rPr>
                <a:t>D </a:t>
              </a:r>
            </a:p>
          </p:txBody>
        </p:sp>
        <p:cxnSp>
          <p:nvCxnSpPr>
            <p:cNvPr id="84" name="Connettore 2 83"/>
            <p:cNvCxnSpPr/>
            <p:nvPr/>
          </p:nvCxnSpPr>
          <p:spPr>
            <a:xfrm flipV="1">
              <a:off x="2607650" y="2414588"/>
              <a:ext cx="189744" cy="2579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uppo 84"/>
          <p:cNvGrpSpPr/>
          <p:nvPr/>
        </p:nvGrpSpPr>
        <p:grpSpPr>
          <a:xfrm>
            <a:off x="6199545" y="3849148"/>
            <a:ext cx="5574859" cy="1615203"/>
            <a:chOff x="3236969" y="2105024"/>
            <a:chExt cx="5574859" cy="1615203"/>
          </a:xfrm>
        </p:grpSpPr>
        <p:sp>
          <p:nvSpPr>
            <p:cNvPr id="86" name="CasellaDiTesto 1"/>
            <p:cNvSpPr txBox="1">
              <a:spLocks noChangeArrowheads="1"/>
            </p:cNvSpPr>
            <p:nvPr/>
          </p:nvSpPr>
          <p:spPr bwMode="auto">
            <a:xfrm>
              <a:off x="3236969" y="2105024"/>
              <a:ext cx="54979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 </a:t>
              </a:r>
              <a:r>
                <a:rPr lang="it-IT" altLang="it-IT" sz="1800" b="1" dirty="0">
                  <a:solidFill>
                    <a:srgbClr val="FF0000"/>
                  </a:solidFill>
                </a:rPr>
                <a:t>E       F      A     B </a:t>
              </a:r>
              <a:r>
                <a:rPr lang="it-IT" altLang="it-IT" sz="1800" b="1" dirty="0"/>
                <a:t>   </a:t>
              </a:r>
              <a:r>
                <a:rPr lang="it-IT" altLang="it-IT" sz="1800" b="1" dirty="0">
                  <a:solidFill>
                    <a:schemeClr val="accent5"/>
                  </a:solidFill>
                </a:rPr>
                <a:t>C      D    E      F     A      B     </a:t>
              </a:r>
              <a:r>
                <a:rPr lang="it-IT" altLang="it-IT" sz="1800" b="1" dirty="0"/>
                <a:t>C</a:t>
              </a:r>
            </a:p>
          </p:txBody>
        </p:sp>
        <p:sp>
          <p:nvSpPr>
            <p:cNvPr id="87" name="CasellaDiTesto 1"/>
            <p:cNvSpPr txBox="1">
              <a:spLocks noChangeArrowheads="1"/>
            </p:cNvSpPr>
            <p:nvPr/>
          </p:nvSpPr>
          <p:spPr bwMode="auto">
            <a:xfrm>
              <a:off x="3236969" y="2612231"/>
              <a:ext cx="5574859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 F       A     B    C      D    E     F       A     B      C     D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200" b="1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FF0000"/>
                  </a:solidFill>
                </a:rPr>
                <a:t>0        0      1      1    </a:t>
              </a:r>
              <a:r>
                <a:rPr lang="it-IT" altLang="it-IT" sz="1800" b="1" dirty="0">
                  <a:solidFill>
                    <a:schemeClr val="accent5"/>
                  </a:solidFill>
                </a:rPr>
                <a:t>0     0     0       0      1      1</a:t>
              </a:r>
              <a:r>
                <a:rPr lang="it-IT" altLang="it-IT" sz="1800" b="1" dirty="0"/>
                <a:t>     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 b="1" dirty="0"/>
            </a:p>
          </p:txBody>
        </p:sp>
      </p:grpSp>
      <p:cxnSp>
        <p:nvCxnSpPr>
          <p:cNvPr id="88" name="Connettore 2 87"/>
          <p:cNvCxnSpPr/>
          <p:nvPr/>
        </p:nvCxnSpPr>
        <p:spPr>
          <a:xfrm flipV="1">
            <a:off x="6047605" y="4155356"/>
            <a:ext cx="189744" cy="2579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rentesi graffa chiusa 88"/>
          <p:cNvSpPr/>
          <p:nvPr/>
        </p:nvSpPr>
        <p:spPr>
          <a:xfrm rot="16200000" flipV="1">
            <a:off x="9501683" y="2238769"/>
            <a:ext cx="284283" cy="2876267"/>
          </a:xfrm>
          <a:prstGeom prst="rightBrace">
            <a:avLst>
              <a:gd name="adj1" fmla="val 8278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" name="Parentesi graffa chiusa 89"/>
          <p:cNvSpPr/>
          <p:nvPr/>
        </p:nvSpPr>
        <p:spPr>
          <a:xfrm rot="16200000" flipV="1">
            <a:off x="6555467" y="2250654"/>
            <a:ext cx="284283" cy="2876267"/>
          </a:xfrm>
          <a:prstGeom prst="rightBrace">
            <a:avLst>
              <a:gd name="adj1" fmla="val 8278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1" name="Gruppo 90"/>
          <p:cNvGrpSpPr/>
          <p:nvPr/>
        </p:nvGrpSpPr>
        <p:grpSpPr>
          <a:xfrm>
            <a:off x="5185898" y="5899195"/>
            <a:ext cx="5917804" cy="390390"/>
            <a:chOff x="2297985" y="3434274"/>
            <a:chExt cx="5833620" cy="285955"/>
          </a:xfrm>
        </p:grpSpPr>
        <p:sp>
          <p:nvSpPr>
            <p:cNvPr id="92" name="Parentesi graffa chiusa 91"/>
            <p:cNvSpPr/>
            <p:nvPr/>
          </p:nvSpPr>
          <p:spPr>
            <a:xfrm rot="5400000">
              <a:off x="6551330" y="2139954"/>
              <a:ext cx="284283" cy="2876267"/>
            </a:xfrm>
            <a:prstGeom prst="rightBrace">
              <a:avLst>
                <a:gd name="adj1" fmla="val 82785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3" name="Parentesi graffa chiusa 92"/>
            <p:cNvSpPr/>
            <p:nvPr/>
          </p:nvSpPr>
          <p:spPr>
            <a:xfrm rot="5400000">
              <a:off x="3593977" y="2138282"/>
              <a:ext cx="284283" cy="2876267"/>
            </a:xfrm>
            <a:prstGeom prst="rightBrace">
              <a:avLst>
                <a:gd name="adj1" fmla="val 82785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94" name="Gruppo 93"/>
          <p:cNvGrpSpPr/>
          <p:nvPr/>
        </p:nvGrpSpPr>
        <p:grpSpPr>
          <a:xfrm>
            <a:off x="6589397" y="4158254"/>
            <a:ext cx="5134243" cy="241294"/>
            <a:chOff x="1353898" y="4773507"/>
            <a:chExt cx="3408339" cy="257969"/>
          </a:xfrm>
        </p:grpSpPr>
        <p:cxnSp>
          <p:nvCxnSpPr>
            <p:cNvPr id="95" name="Connettore 2 94"/>
            <p:cNvCxnSpPr/>
            <p:nvPr/>
          </p:nvCxnSpPr>
          <p:spPr>
            <a:xfrm flipV="1">
              <a:off x="1353898" y="4773507"/>
              <a:ext cx="189744" cy="2579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2 95"/>
            <p:cNvCxnSpPr/>
            <p:nvPr/>
          </p:nvCxnSpPr>
          <p:spPr>
            <a:xfrm flipV="1">
              <a:off x="1705572" y="4773507"/>
              <a:ext cx="189744" cy="2579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2 96"/>
            <p:cNvCxnSpPr/>
            <p:nvPr/>
          </p:nvCxnSpPr>
          <p:spPr>
            <a:xfrm flipV="1">
              <a:off x="2031591" y="4773507"/>
              <a:ext cx="189744" cy="2579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2 97"/>
            <p:cNvCxnSpPr/>
            <p:nvPr/>
          </p:nvCxnSpPr>
          <p:spPr>
            <a:xfrm flipV="1">
              <a:off x="2339404" y="4773507"/>
              <a:ext cx="189744" cy="2579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2 98"/>
            <p:cNvCxnSpPr/>
            <p:nvPr/>
          </p:nvCxnSpPr>
          <p:spPr>
            <a:xfrm flipV="1">
              <a:off x="2671024" y="4773507"/>
              <a:ext cx="189744" cy="2579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2 99"/>
            <p:cNvCxnSpPr/>
            <p:nvPr/>
          </p:nvCxnSpPr>
          <p:spPr>
            <a:xfrm flipV="1">
              <a:off x="2957680" y="4773507"/>
              <a:ext cx="189744" cy="2579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2 100"/>
            <p:cNvCxnSpPr/>
            <p:nvPr/>
          </p:nvCxnSpPr>
          <p:spPr>
            <a:xfrm flipV="1">
              <a:off x="3240029" y="4773507"/>
              <a:ext cx="189744" cy="2579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2 101"/>
            <p:cNvCxnSpPr/>
            <p:nvPr/>
          </p:nvCxnSpPr>
          <p:spPr>
            <a:xfrm flipV="1">
              <a:off x="3573145" y="4773507"/>
              <a:ext cx="189744" cy="2579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2 102"/>
            <p:cNvCxnSpPr/>
            <p:nvPr/>
          </p:nvCxnSpPr>
          <p:spPr>
            <a:xfrm flipV="1">
              <a:off x="3906261" y="4773507"/>
              <a:ext cx="189744" cy="2579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2 103"/>
            <p:cNvCxnSpPr/>
            <p:nvPr/>
          </p:nvCxnSpPr>
          <p:spPr>
            <a:xfrm flipV="1">
              <a:off x="4239377" y="4773507"/>
              <a:ext cx="189744" cy="2579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2 104"/>
            <p:cNvCxnSpPr/>
            <p:nvPr/>
          </p:nvCxnSpPr>
          <p:spPr>
            <a:xfrm flipV="1">
              <a:off x="4572493" y="4773507"/>
              <a:ext cx="189744" cy="2579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asellaDiTesto 7"/>
          <p:cNvSpPr txBox="1"/>
          <p:nvPr/>
        </p:nvSpPr>
        <p:spPr>
          <a:xfrm>
            <a:off x="6570051" y="6329098"/>
            <a:ext cx="390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Il periodo pari al numero degli stati……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687935" y="1172512"/>
            <a:ext cx="8816129" cy="13849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Se non ci sono ingressi di controllo, il contatore è </a:t>
            </a:r>
            <a:br>
              <a:rPr lang="it-IT" sz="2800" dirty="0"/>
            </a:br>
            <a:r>
              <a:rPr lang="it-IT" sz="2800" dirty="0"/>
              <a:t>un generatore di forme d’onda periodiche</a:t>
            </a:r>
          </a:p>
          <a:p>
            <a:pPr algn="ctr"/>
            <a:r>
              <a:rPr lang="it-IT" sz="2800" dirty="0"/>
              <a:t> definita tramite la funzione F</a:t>
            </a:r>
          </a:p>
        </p:txBody>
      </p:sp>
      <p:sp>
        <p:nvSpPr>
          <p:cNvPr id="111" name="Line 14"/>
          <p:cNvSpPr>
            <a:spLocks noChangeShapeType="1"/>
          </p:cNvSpPr>
          <p:nvPr/>
        </p:nvSpPr>
        <p:spPr bwMode="auto">
          <a:xfrm flipV="1">
            <a:off x="11171667" y="5475167"/>
            <a:ext cx="1056269" cy="143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35" name="Gruppo 34"/>
          <p:cNvGrpSpPr/>
          <p:nvPr/>
        </p:nvGrpSpPr>
        <p:grpSpPr>
          <a:xfrm>
            <a:off x="5232201" y="5264295"/>
            <a:ext cx="2907925" cy="309314"/>
            <a:chOff x="5232201" y="5264295"/>
            <a:chExt cx="2907925" cy="309314"/>
          </a:xfrm>
        </p:grpSpPr>
        <p:sp>
          <p:nvSpPr>
            <p:cNvPr id="107" name="Line 14"/>
            <p:cNvSpPr>
              <a:spLocks noChangeShapeType="1"/>
            </p:cNvSpPr>
            <p:nvPr/>
          </p:nvSpPr>
          <p:spPr bwMode="auto">
            <a:xfrm flipV="1">
              <a:off x="5232201" y="5541501"/>
              <a:ext cx="1980815" cy="32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9" name="Line 14"/>
            <p:cNvSpPr>
              <a:spLocks noChangeShapeType="1"/>
            </p:cNvSpPr>
            <p:nvPr/>
          </p:nvSpPr>
          <p:spPr bwMode="auto">
            <a:xfrm flipV="1">
              <a:off x="7238198" y="5264295"/>
              <a:ext cx="901928" cy="7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16" name="Connettore diritto 15"/>
            <p:cNvCxnSpPr>
              <a:stCxn id="109" idx="0"/>
              <a:endCxn id="107" idx="1"/>
            </p:cNvCxnSpPr>
            <p:nvPr/>
          </p:nvCxnSpPr>
          <p:spPr>
            <a:xfrm flipH="1">
              <a:off x="7213016" y="5265019"/>
              <a:ext cx="25182" cy="27648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o 36"/>
          <p:cNvGrpSpPr/>
          <p:nvPr/>
        </p:nvGrpSpPr>
        <p:grpSpPr>
          <a:xfrm>
            <a:off x="8140126" y="5220585"/>
            <a:ext cx="3031541" cy="314893"/>
            <a:chOff x="8140126" y="5220585"/>
            <a:chExt cx="3031541" cy="314893"/>
          </a:xfrm>
        </p:grpSpPr>
        <p:cxnSp>
          <p:nvCxnSpPr>
            <p:cNvPr id="114" name="Connettore diritto 113"/>
            <p:cNvCxnSpPr>
              <a:stCxn id="109" idx="1"/>
              <a:endCxn id="108" idx="0"/>
            </p:cNvCxnSpPr>
            <p:nvPr/>
          </p:nvCxnSpPr>
          <p:spPr>
            <a:xfrm>
              <a:off x="8140126" y="5264295"/>
              <a:ext cx="42372" cy="2711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uppo 35"/>
            <p:cNvGrpSpPr/>
            <p:nvPr/>
          </p:nvGrpSpPr>
          <p:grpSpPr>
            <a:xfrm>
              <a:off x="8182498" y="5220585"/>
              <a:ext cx="2989169" cy="314893"/>
              <a:chOff x="8182498" y="5220585"/>
              <a:chExt cx="2989169" cy="314893"/>
            </a:xfrm>
          </p:grpSpPr>
          <p:sp>
            <p:nvSpPr>
              <p:cNvPr id="108" name="Line 14"/>
              <p:cNvSpPr>
                <a:spLocks noChangeShapeType="1"/>
              </p:cNvSpPr>
              <p:nvPr/>
            </p:nvSpPr>
            <p:spPr bwMode="auto">
              <a:xfrm flipV="1">
                <a:off x="8182498" y="5514765"/>
                <a:ext cx="1894423" cy="207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0" name="Line 14"/>
              <p:cNvSpPr>
                <a:spLocks noChangeShapeType="1"/>
              </p:cNvSpPr>
              <p:nvPr/>
            </p:nvSpPr>
            <p:spPr bwMode="auto">
              <a:xfrm flipV="1">
                <a:off x="10111562" y="5220585"/>
                <a:ext cx="1026043" cy="159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cxnSp>
            <p:nvCxnSpPr>
              <p:cNvPr id="112" name="Connettore diritto 111"/>
              <p:cNvCxnSpPr>
                <a:stCxn id="110" idx="0"/>
                <a:endCxn id="108" idx="1"/>
              </p:cNvCxnSpPr>
              <p:nvPr/>
            </p:nvCxnSpPr>
            <p:spPr>
              <a:xfrm flipH="1">
                <a:off x="10076921" y="5236535"/>
                <a:ext cx="34641" cy="27823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Connettore diritto 114"/>
              <p:cNvCxnSpPr>
                <a:stCxn id="110" idx="1"/>
                <a:endCxn id="111" idx="0"/>
              </p:cNvCxnSpPr>
              <p:nvPr/>
            </p:nvCxnSpPr>
            <p:spPr>
              <a:xfrm>
                <a:off x="11137605" y="5220585"/>
                <a:ext cx="34062" cy="26888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CasellaDiTesto 2"/>
          <p:cNvSpPr txBox="1"/>
          <p:nvPr/>
        </p:nvSpPr>
        <p:spPr>
          <a:xfrm>
            <a:off x="285981" y="5854552"/>
            <a:ext cx="385468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In ogni periodo di clock il valore dell’uscita è quello associato allo stato presente in quel periodo di clock!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78344" y="3892213"/>
            <a:ext cx="3218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In questo esempio c’è un solo bit in uscita</a:t>
            </a:r>
          </a:p>
        </p:txBody>
      </p:sp>
    </p:spTree>
    <p:extLst>
      <p:ext uri="{BB962C8B-B14F-4D97-AF65-F5344CB8AC3E}">
        <p14:creationId xmlns:p14="http://schemas.microsoft.com/office/powerpoint/2010/main" val="146504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89" grpId="0" animBg="1"/>
      <p:bldP spid="90" grpId="0" animBg="1"/>
      <p:bldP spid="8" grpId="0"/>
      <p:bldP spid="13" grpId="0" animBg="1"/>
      <p:bldP spid="111" grpId="0" animBg="1"/>
      <p:bldP spid="3" grpId="0" animBg="1"/>
      <p:bldP spid="1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209620" y="6011527"/>
            <a:ext cx="6235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rgbClr val="FF0000"/>
                </a:solidFill>
              </a:rPr>
              <a:t>From Alessandro </a:t>
            </a:r>
            <a:r>
              <a:rPr lang="it-IT" i="1" dirty="0" err="1">
                <a:solidFill>
                  <a:srgbClr val="FF0000"/>
                </a:solidFill>
              </a:rPr>
              <a:t>Piovaccari</a:t>
            </a:r>
            <a:r>
              <a:rPr lang="it-IT" i="1" dirty="0">
                <a:solidFill>
                  <a:srgbClr val="FF0000"/>
                </a:solidFill>
              </a:rPr>
              <a:t> talk on 21 </a:t>
            </a:r>
            <a:r>
              <a:rPr lang="it-IT" i="1" dirty="0" err="1">
                <a:solidFill>
                  <a:srgbClr val="FF0000"/>
                </a:solidFill>
              </a:rPr>
              <a:t>December</a:t>
            </a:r>
            <a:r>
              <a:rPr lang="it-IT" i="1" dirty="0">
                <a:solidFill>
                  <a:srgbClr val="FF0000"/>
                </a:solidFill>
              </a:rPr>
              <a:t> 2021 in Cesena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600100" y="0"/>
            <a:ext cx="10578071" cy="5878286"/>
            <a:chOff x="600100" y="0"/>
            <a:chExt cx="10578071" cy="5878286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 rotWithShape="1">
            <a:blip r:embed="rId2"/>
            <a:srcRect l="5088" t="30317" r="65061" b="8730"/>
            <a:stretch/>
          </p:blipFill>
          <p:spPr>
            <a:xfrm>
              <a:off x="600100" y="0"/>
              <a:ext cx="10235975" cy="5878286"/>
            </a:xfrm>
            <a:prstGeom prst="rect">
              <a:avLst/>
            </a:prstGeom>
          </p:spPr>
        </p:pic>
        <p:sp>
          <p:nvSpPr>
            <p:cNvPr id="5" name="Ovale 4"/>
            <p:cNvSpPr/>
            <p:nvPr/>
          </p:nvSpPr>
          <p:spPr>
            <a:xfrm>
              <a:off x="1636776" y="4608576"/>
              <a:ext cx="8933688" cy="31089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Ovale 5"/>
            <p:cNvSpPr/>
            <p:nvPr/>
          </p:nvSpPr>
          <p:spPr>
            <a:xfrm rot="5400000">
              <a:off x="6418326" y="2075035"/>
              <a:ext cx="4856988" cy="1728216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Freccia in giù 6"/>
            <p:cNvSpPr/>
            <p:nvPr/>
          </p:nvSpPr>
          <p:spPr>
            <a:xfrm rot="2162082">
              <a:off x="10094484" y="2673564"/>
              <a:ext cx="528551" cy="213969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Freccia in giù 7"/>
            <p:cNvSpPr/>
            <p:nvPr/>
          </p:nvSpPr>
          <p:spPr>
            <a:xfrm rot="8849767">
              <a:off x="9966920" y="471241"/>
              <a:ext cx="528551" cy="278310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Freccia in giù 8"/>
            <p:cNvSpPr/>
            <p:nvPr/>
          </p:nvSpPr>
          <p:spPr>
            <a:xfrm rot="6301793">
              <a:off x="6672110" y="-2379489"/>
              <a:ext cx="457752" cy="85543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35393084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80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39055" y="-23127"/>
            <a:ext cx="9144000" cy="1292133"/>
          </a:xfrm>
        </p:spPr>
        <p:txBody>
          <a:bodyPr>
            <a:normAutofit/>
          </a:bodyPr>
          <a:lstStyle/>
          <a:p>
            <a:r>
              <a:rPr lang="it-IT" sz="3600" dirty="0"/>
              <a:t>Dinamica di un contatore </a:t>
            </a:r>
            <a:br>
              <a:rPr lang="it-IT" sz="3600" dirty="0"/>
            </a:br>
            <a:r>
              <a:rPr lang="it-IT" sz="3600" dirty="0"/>
              <a:t>senza ingressi di controllo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175889" y="2981223"/>
            <a:ext cx="4272618" cy="2878137"/>
            <a:chOff x="175927" y="3197756"/>
            <a:chExt cx="4272618" cy="2878137"/>
          </a:xfrm>
        </p:grpSpPr>
        <p:sp>
          <p:nvSpPr>
            <p:cNvPr id="5" name="Oval 2"/>
            <p:cNvSpPr>
              <a:spLocks noChangeArrowheads="1"/>
            </p:cNvSpPr>
            <p:nvPr/>
          </p:nvSpPr>
          <p:spPr bwMode="auto">
            <a:xfrm>
              <a:off x="175927" y="3228713"/>
              <a:ext cx="792162" cy="7921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b="1" dirty="0">
                  <a:solidFill>
                    <a:srgbClr val="0070C0"/>
                  </a:solidFill>
                </a:rPr>
                <a:t>A</a:t>
              </a:r>
              <a:r>
                <a:rPr lang="en-US" altLang="it-IT" sz="1800" dirty="0"/>
                <a:t>,</a:t>
              </a:r>
              <a:r>
                <a:rPr lang="en-US" altLang="it-IT" sz="18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1976152" y="3228713"/>
              <a:ext cx="792162" cy="7921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b="1" dirty="0">
                  <a:solidFill>
                    <a:srgbClr val="009900"/>
                  </a:solidFill>
                </a:rPr>
                <a:t>B</a:t>
              </a:r>
              <a:r>
                <a:rPr lang="en-US" altLang="it-IT" sz="1800" dirty="0"/>
                <a:t>,</a:t>
              </a:r>
              <a:r>
                <a:rPr lang="en-US" altLang="it-IT" sz="1800" dirty="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7" name="AutoShape 5"/>
            <p:cNvCxnSpPr>
              <a:cxnSpLocks noChangeShapeType="1"/>
              <a:stCxn id="5" idx="7"/>
              <a:endCxn id="6" idx="1"/>
            </p:cNvCxnSpPr>
            <p:nvPr/>
          </p:nvCxnSpPr>
          <p:spPr bwMode="auto">
            <a:xfrm rot="5400000" flipV="1">
              <a:off x="1471327" y="2725475"/>
              <a:ext cx="1588" cy="1239837"/>
            </a:xfrm>
            <a:prstGeom prst="curvedConnector3">
              <a:avLst>
                <a:gd name="adj1" fmla="val -1545081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Oval 2"/>
            <p:cNvSpPr>
              <a:spLocks noChangeArrowheads="1"/>
            </p:cNvSpPr>
            <p:nvPr/>
          </p:nvSpPr>
          <p:spPr bwMode="auto">
            <a:xfrm>
              <a:off x="182277" y="4586025"/>
              <a:ext cx="792162" cy="792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b="1" dirty="0"/>
                <a:t>F</a:t>
              </a:r>
              <a:r>
                <a:rPr lang="en-US" altLang="it-IT" sz="1800" dirty="0"/>
                <a:t>,</a:t>
              </a:r>
              <a:r>
                <a:rPr lang="en-US" altLang="it-IT" sz="1800" dirty="0">
                  <a:solidFill>
                    <a:schemeClr val="accent6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10" name="Oval 3"/>
            <p:cNvSpPr>
              <a:spLocks noChangeArrowheads="1"/>
            </p:cNvSpPr>
            <p:nvPr/>
          </p:nvSpPr>
          <p:spPr bwMode="auto">
            <a:xfrm>
              <a:off x="1982502" y="4586025"/>
              <a:ext cx="792162" cy="792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b="1" dirty="0">
                  <a:solidFill>
                    <a:srgbClr val="009900"/>
                  </a:solidFill>
                </a:rPr>
                <a:t>E</a:t>
              </a:r>
              <a:r>
                <a:rPr lang="en-US" altLang="it-IT" sz="1800" dirty="0"/>
                <a:t>,</a:t>
              </a:r>
              <a:r>
                <a:rPr lang="en-US" altLang="it-IT" sz="1800" dirty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</a:p>
          </p:txBody>
        </p:sp>
        <p:cxnSp>
          <p:nvCxnSpPr>
            <p:cNvPr id="11" name="AutoShape 5"/>
            <p:cNvCxnSpPr>
              <a:cxnSpLocks noChangeShapeType="1"/>
              <a:stCxn id="9" idx="0"/>
              <a:endCxn id="5" idx="4"/>
            </p:cNvCxnSpPr>
            <p:nvPr/>
          </p:nvCxnSpPr>
          <p:spPr bwMode="auto">
            <a:xfrm rot="16200000" flipV="1">
              <a:off x="292608" y="4299481"/>
              <a:ext cx="565150" cy="793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AutoShape 17"/>
            <p:cNvCxnSpPr>
              <a:cxnSpLocks noChangeShapeType="1"/>
              <a:stCxn id="10" idx="3"/>
              <a:endCxn id="9" idx="5"/>
            </p:cNvCxnSpPr>
            <p:nvPr/>
          </p:nvCxnSpPr>
          <p:spPr bwMode="auto">
            <a:xfrm rot="5400000">
              <a:off x="1477677" y="4643175"/>
              <a:ext cx="1588" cy="1239837"/>
            </a:xfrm>
            <a:prstGeom prst="curvedConnector3">
              <a:avLst>
                <a:gd name="adj1" fmla="val 216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5"/>
            <p:cNvCxnSpPr>
              <a:cxnSpLocks noChangeShapeType="1"/>
              <a:stCxn id="38" idx="4"/>
              <a:endCxn id="39" idx="0"/>
            </p:cNvCxnSpPr>
            <p:nvPr/>
          </p:nvCxnSpPr>
          <p:spPr bwMode="auto">
            <a:xfrm rot="5400000">
              <a:off x="3746039" y="4296343"/>
              <a:ext cx="612850" cy="1270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CasellaDiTesto 47"/>
            <p:cNvSpPr txBox="1">
              <a:spLocks noChangeArrowheads="1"/>
            </p:cNvSpPr>
            <p:nvPr/>
          </p:nvSpPr>
          <p:spPr bwMode="auto">
            <a:xfrm>
              <a:off x="2092040" y="5706006"/>
              <a:ext cx="7858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 err="1"/>
                <a:t>d.d.s</a:t>
              </a:r>
              <a:r>
                <a:rPr lang="it-IT" altLang="it-IT" sz="1800" dirty="0"/>
                <a:t>.</a:t>
              </a:r>
            </a:p>
          </p:txBody>
        </p:sp>
        <p:sp>
          <p:nvSpPr>
            <p:cNvPr id="38" name="Oval 3"/>
            <p:cNvSpPr>
              <a:spLocks noChangeArrowheads="1"/>
            </p:cNvSpPr>
            <p:nvPr/>
          </p:nvSpPr>
          <p:spPr bwMode="auto">
            <a:xfrm>
              <a:off x="3656383" y="3197756"/>
              <a:ext cx="792162" cy="7921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b="1" dirty="0"/>
                <a:t>C</a:t>
              </a:r>
              <a:r>
                <a:rPr lang="en-US" altLang="it-IT" sz="1800" dirty="0"/>
                <a:t>,</a:t>
              </a:r>
              <a:r>
                <a:rPr lang="en-US" altLang="it-IT" sz="1800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39" name="Oval 2"/>
            <p:cNvSpPr>
              <a:spLocks noChangeArrowheads="1"/>
            </p:cNvSpPr>
            <p:nvPr/>
          </p:nvSpPr>
          <p:spPr bwMode="auto">
            <a:xfrm>
              <a:off x="3656383" y="4602768"/>
              <a:ext cx="792162" cy="792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 b="1" dirty="0">
                  <a:solidFill>
                    <a:srgbClr val="0070C0"/>
                  </a:solidFill>
                </a:rPr>
                <a:t>D</a:t>
              </a:r>
              <a:r>
                <a:rPr lang="en-US" altLang="it-IT" sz="1800" dirty="0"/>
                <a:t>,</a:t>
              </a:r>
              <a:r>
                <a:rPr lang="en-US" altLang="it-IT" sz="1800" dirty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</a:p>
          </p:txBody>
        </p:sp>
        <p:cxnSp>
          <p:nvCxnSpPr>
            <p:cNvPr id="43" name="AutoShape 5"/>
            <p:cNvCxnSpPr>
              <a:cxnSpLocks noChangeShapeType="1"/>
              <a:stCxn id="6" idx="7"/>
              <a:endCxn id="38" idx="1"/>
            </p:cNvCxnSpPr>
            <p:nvPr/>
          </p:nvCxnSpPr>
          <p:spPr bwMode="auto">
            <a:xfrm rot="5400000" flipH="1" flipV="1">
              <a:off x="3196870" y="2769201"/>
              <a:ext cx="30957" cy="1120087"/>
            </a:xfrm>
            <a:prstGeom prst="curvedConnector3">
              <a:avLst>
                <a:gd name="adj1" fmla="val 87117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AutoShape 5"/>
            <p:cNvCxnSpPr>
              <a:cxnSpLocks noChangeShapeType="1"/>
              <a:stCxn id="39" idx="3"/>
              <a:endCxn id="10" idx="5"/>
            </p:cNvCxnSpPr>
            <p:nvPr/>
          </p:nvCxnSpPr>
          <p:spPr bwMode="auto">
            <a:xfrm rot="5400000" flipH="1">
              <a:off x="3207152" y="4713682"/>
              <a:ext cx="16743" cy="1113737"/>
            </a:xfrm>
            <a:prstGeom prst="curvedConnector3">
              <a:avLst>
                <a:gd name="adj1" fmla="val -20582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5106341" y="2580737"/>
            <a:ext cx="19368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t</a:t>
            </a:r>
            <a:r>
              <a:rPr lang="en-US" altLang="it-IT" sz="1800" baseline="-25000"/>
              <a:t>0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5828671" y="2953799"/>
            <a:ext cx="19368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2</a:t>
            </a: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5325421" y="2953799"/>
            <a:ext cx="19368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1</a:t>
            </a: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7343182" y="2953799"/>
            <a:ext cx="33655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5</a:t>
            </a: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6838345" y="2953799"/>
            <a:ext cx="19368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4</a:t>
            </a:r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6376371" y="2953799"/>
            <a:ext cx="19368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3</a:t>
            </a:r>
          </a:p>
        </p:txBody>
      </p:sp>
      <p:sp>
        <p:nvSpPr>
          <p:cNvPr id="48" name="Text Box 26"/>
          <p:cNvSpPr txBox="1">
            <a:spLocks noChangeArrowheads="1"/>
          </p:cNvSpPr>
          <p:nvPr/>
        </p:nvSpPr>
        <p:spPr bwMode="auto">
          <a:xfrm>
            <a:off x="7779754" y="2953799"/>
            <a:ext cx="33655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6</a:t>
            </a:r>
          </a:p>
        </p:txBody>
      </p:sp>
      <p:sp>
        <p:nvSpPr>
          <p:cNvPr id="49" name="Line 19"/>
          <p:cNvSpPr>
            <a:spLocks noChangeShapeType="1"/>
          </p:cNvSpPr>
          <p:nvPr/>
        </p:nvSpPr>
        <p:spPr bwMode="auto">
          <a:xfrm flipH="1">
            <a:off x="5169843" y="2861724"/>
            <a:ext cx="0" cy="2974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" name="Line 20"/>
          <p:cNvSpPr>
            <a:spLocks noChangeShapeType="1"/>
          </p:cNvSpPr>
          <p:nvPr/>
        </p:nvSpPr>
        <p:spPr bwMode="auto">
          <a:xfrm>
            <a:off x="6158879" y="2855374"/>
            <a:ext cx="0" cy="29733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" name="Line 21"/>
          <p:cNvSpPr>
            <a:spLocks noChangeShapeType="1"/>
          </p:cNvSpPr>
          <p:nvPr/>
        </p:nvSpPr>
        <p:spPr bwMode="auto">
          <a:xfrm flipH="1">
            <a:off x="6692291" y="2855374"/>
            <a:ext cx="1587" cy="29733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" name="Line 22"/>
          <p:cNvSpPr>
            <a:spLocks noChangeShapeType="1"/>
          </p:cNvSpPr>
          <p:nvPr/>
        </p:nvSpPr>
        <p:spPr bwMode="auto">
          <a:xfrm flipH="1">
            <a:off x="7679740" y="2861724"/>
            <a:ext cx="12700" cy="29749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3" name="Line 23"/>
          <p:cNvSpPr>
            <a:spLocks noChangeShapeType="1"/>
          </p:cNvSpPr>
          <p:nvPr/>
        </p:nvSpPr>
        <p:spPr bwMode="auto">
          <a:xfrm flipH="1">
            <a:off x="5674679" y="2861724"/>
            <a:ext cx="0" cy="2974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4" name="Line 24"/>
          <p:cNvSpPr>
            <a:spLocks noChangeShapeType="1"/>
          </p:cNvSpPr>
          <p:nvPr/>
        </p:nvSpPr>
        <p:spPr bwMode="auto">
          <a:xfrm flipH="1">
            <a:off x="7187603" y="2861724"/>
            <a:ext cx="1587" cy="2974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5" name="Line 25"/>
          <p:cNvSpPr>
            <a:spLocks noChangeShapeType="1"/>
          </p:cNvSpPr>
          <p:nvPr/>
        </p:nvSpPr>
        <p:spPr bwMode="auto">
          <a:xfrm flipH="1">
            <a:off x="8116312" y="2876012"/>
            <a:ext cx="23814" cy="29606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6" name="Line 28"/>
          <p:cNvSpPr>
            <a:spLocks noChangeShapeType="1"/>
          </p:cNvSpPr>
          <p:nvPr/>
        </p:nvSpPr>
        <p:spPr bwMode="auto">
          <a:xfrm>
            <a:off x="8643374" y="2944274"/>
            <a:ext cx="1588" cy="28924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" name="Line 29"/>
          <p:cNvSpPr>
            <a:spLocks noChangeShapeType="1"/>
          </p:cNvSpPr>
          <p:nvPr/>
        </p:nvSpPr>
        <p:spPr bwMode="auto">
          <a:xfrm flipH="1">
            <a:off x="9102173" y="2996662"/>
            <a:ext cx="30163" cy="28400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8" name="Text Box 36"/>
          <p:cNvSpPr txBox="1">
            <a:spLocks noChangeArrowheads="1"/>
          </p:cNvSpPr>
          <p:nvPr/>
        </p:nvSpPr>
        <p:spPr bwMode="auto">
          <a:xfrm>
            <a:off x="8773552" y="2953799"/>
            <a:ext cx="252419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8</a:t>
            </a:r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8286179" y="2953799"/>
            <a:ext cx="250831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7</a:t>
            </a:r>
          </a:p>
        </p:txBody>
      </p:sp>
      <p:sp>
        <p:nvSpPr>
          <p:cNvPr id="60" name="Text Box 3"/>
          <p:cNvSpPr txBox="1">
            <a:spLocks noChangeArrowheads="1"/>
          </p:cNvSpPr>
          <p:nvPr/>
        </p:nvSpPr>
        <p:spPr bwMode="auto">
          <a:xfrm>
            <a:off x="9232351" y="2953799"/>
            <a:ext cx="19368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9</a:t>
            </a:r>
          </a:p>
        </p:txBody>
      </p: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10156298" y="2953799"/>
            <a:ext cx="32703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11</a:t>
            </a:r>
          </a:p>
        </p:txBody>
      </p:sp>
      <p:sp>
        <p:nvSpPr>
          <p:cNvPr id="62" name="Text Box 5"/>
          <p:cNvSpPr txBox="1">
            <a:spLocks noChangeArrowheads="1"/>
          </p:cNvSpPr>
          <p:nvPr/>
        </p:nvSpPr>
        <p:spPr bwMode="auto">
          <a:xfrm>
            <a:off x="9653048" y="2953799"/>
            <a:ext cx="32703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10</a:t>
            </a: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11670808" y="2953799"/>
            <a:ext cx="284169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72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14</a:t>
            </a: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11219948" y="2953799"/>
            <a:ext cx="32703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72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13</a:t>
            </a: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10703998" y="2953799"/>
            <a:ext cx="32703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/>
              <a:t>T</a:t>
            </a:r>
            <a:r>
              <a:rPr lang="en-US" altLang="it-IT" sz="1400" baseline="-25000"/>
              <a:t>12</a:t>
            </a:r>
          </a:p>
        </p:txBody>
      </p:sp>
      <p:sp>
        <p:nvSpPr>
          <p:cNvPr id="66" name="Line 19"/>
          <p:cNvSpPr>
            <a:spLocks noChangeShapeType="1"/>
          </p:cNvSpPr>
          <p:nvPr/>
        </p:nvSpPr>
        <p:spPr bwMode="auto">
          <a:xfrm flipH="1">
            <a:off x="9580021" y="2849024"/>
            <a:ext cx="14288" cy="2987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7" name="Line 20"/>
          <p:cNvSpPr>
            <a:spLocks noChangeShapeType="1"/>
          </p:cNvSpPr>
          <p:nvPr/>
        </p:nvSpPr>
        <p:spPr bwMode="auto">
          <a:xfrm flipH="1">
            <a:off x="10623034" y="2806955"/>
            <a:ext cx="1588" cy="29019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8" name="Line 21"/>
          <p:cNvSpPr>
            <a:spLocks noChangeShapeType="1"/>
          </p:cNvSpPr>
          <p:nvPr/>
        </p:nvSpPr>
        <p:spPr bwMode="auto">
          <a:xfrm>
            <a:off x="11058516" y="2861724"/>
            <a:ext cx="14288" cy="2901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9" name="Line 22"/>
          <p:cNvSpPr>
            <a:spLocks noChangeShapeType="1"/>
          </p:cNvSpPr>
          <p:nvPr/>
        </p:nvSpPr>
        <p:spPr bwMode="auto">
          <a:xfrm>
            <a:off x="11961510" y="2854244"/>
            <a:ext cx="11113" cy="28749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0" name="Line 23"/>
          <p:cNvSpPr>
            <a:spLocks noChangeShapeType="1"/>
          </p:cNvSpPr>
          <p:nvPr/>
        </p:nvSpPr>
        <p:spPr bwMode="auto">
          <a:xfrm flipH="1">
            <a:off x="10076921" y="2842674"/>
            <a:ext cx="0" cy="2987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" name="Line 24"/>
          <p:cNvSpPr>
            <a:spLocks noChangeShapeType="1"/>
          </p:cNvSpPr>
          <p:nvPr/>
        </p:nvSpPr>
        <p:spPr bwMode="auto">
          <a:xfrm flipH="1">
            <a:off x="11530298" y="2805921"/>
            <a:ext cx="0" cy="28305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2" name="Text Box 8"/>
          <p:cNvSpPr txBox="1">
            <a:spLocks noChangeArrowheads="1"/>
          </p:cNvSpPr>
          <p:nvPr/>
        </p:nvSpPr>
        <p:spPr bwMode="auto">
          <a:xfrm>
            <a:off x="4505626" y="2944274"/>
            <a:ext cx="704532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400" b="1" dirty="0"/>
              <a:t>Clock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it-IT" sz="1600" b="1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600" b="1" dirty="0">
                <a:solidFill>
                  <a:schemeClr val="bg1"/>
                </a:solidFill>
              </a:rPr>
              <a:t>X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it-IT" sz="1600" b="1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600" b="1" dirty="0"/>
              <a:t>SP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it-IT" sz="1600" b="1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600" b="1" dirty="0"/>
              <a:t>SF</a:t>
            </a:r>
            <a:endParaRPr lang="en-US" altLang="it-IT" sz="1600" b="1" baseline="-25000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it-IT" sz="1600" b="1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600" b="1" dirty="0"/>
              <a:t>U</a:t>
            </a:r>
          </a:p>
        </p:txBody>
      </p:sp>
      <p:cxnSp>
        <p:nvCxnSpPr>
          <p:cNvPr id="73" name="AutoShape 16"/>
          <p:cNvCxnSpPr>
            <a:cxnSpLocks noChangeShapeType="1"/>
          </p:cNvCxnSpPr>
          <p:nvPr/>
        </p:nvCxnSpPr>
        <p:spPr bwMode="auto">
          <a:xfrm>
            <a:off x="5720719" y="3420555"/>
            <a:ext cx="0" cy="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AutoShape 17"/>
          <p:cNvCxnSpPr>
            <a:cxnSpLocks noChangeShapeType="1"/>
          </p:cNvCxnSpPr>
          <p:nvPr/>
        </p:nvCxnSpPr>
        <p:spPr bwMode="auto">
          <a:xfrm flipV="1">
            <a:off x="6266831" y="3420555"/>
            <a:ext cx="0" cy="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CasellaDiTesto 1"/>
          <p:cNvSpPr txBox="1">
            <a:spLocks noChangeArrowheads="1"/>
          </p:cNvSpPr>
          <p:nvPr/>
        </p:nvSpPr>
        <p:spPr bwMode="auto">
          <a:xfrm>
            <a:off x="5207944" y="3849149"/>
            <a:ext cx="4154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FF0000"/>
                </a:solidFill>
              </a:rPr>
              <a:t>C </a:t>
            </a:r>
          </a:p>
        </p:txBody>
      </p:sp>
      <p:grpSp>
        <p:nvGrpSpPr>
          <p:cNvPr id="76" name="Gruppo 75"/>
          <p:cNvGrpSpPr/>
          <p:nvPr/>
        </p:nvGrpSpPr>
        <p:grpSpPr>
          <a:xfrm>
            <a:off x="5193200" y="4349211"/>
            <a:ext cx="438049" cy="859870"/>
            <a:chOff x="2230624" y="2605087"/>
            <a:chExt cx="438049" cy="859870"/>
          </a:xfrm>
        </p:grpSpPr>
        <p:sp>
          <p:nvSpPr>
            <p:cNvPr id="77" name="CasellaDiTesto 1"/>
            <p:cNvSpPr txBox="1">
              <a:spLocks noChangeArrowheads="1"/>
            </p:cNvSpPr>
            <p:nvPr/>
          </p:nvSpPr>
          <p:spPr bwMode="auto">
            <a:xfrm>
              <a:off x="2253175" y="2605087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D</a:t>
              </a:r>
              <a:r>
                <a:rPr lang="it-IT" altLang="it-IT" sz="1800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78" name="CasellaDiTesto 1"/>
            <p:cNvSpPr txBox="1">
              <a:spLocks noChangeArrowheads="1"/>
            </p:cNvSpPr>
            <p:nvPr/>
          </p:nvSpPr>
          <p:spPr bwMode="auto">
            <a:xfrm>
              <a:off x="2230624" y="3095625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FF0000"/>
                  </a:solidFill>
                </a:rPr>
                <a:t>0 </a:t>
              </a:r>
            </a:p>
          </p:txBody>
        </p:sp>
      </p:grpSp>
      <p:grpSp>
        <p:nvGrpSpPr>
          <p:cNvPr id="79" name="Gruppo 78"/>
          <p:cNvGrpSpPr/>
          <p:nvPr/>
        </p:nvGrpSpPr>
        <p:grpSpPr>
          <a:xfrm>
            <a:off x="5716351" y="4356355"/>
            <a:ext cx="415498" cy="848666"/>
            <a:chOff x="2753775" y="2612231"/>
            <a:chExt cx="415498" cy="848666"/>
          </a:xfrm>
        </p:grpSpPr>
        <p:sp>
          <p:nvSpPr>
            <p:cNvPr id="80" name="CasellaDiTesto 1"/>
            <p:cNvSpPr txBox="1">
              <a:spLocks noChangeArrowheads="1"/>
            </p:cNvSpPr>
            <p:nvPr/>
          </p:nvSpPr>
          <p:spPr bwMode="auto">
            <a:xfrm>
              <a:off x="2753775" y="2612231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E</a:t>
              </a:r>
              <a:r>
                <a:rPr lang="it-IT" altLang="it-IT" sz="1800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81" name="CasellaDiTesto 1"/>
            <p:cNvSpPr txBox="1">
              <a:spLocks noChangeArrowheads="1"/>
            </p:cNvSpPr>
            <p:nvPr/>
          </p:nvSpPr>
          <p:spPr bwMode="auto">
            <a:xfrm>
              <a:off x="2775316" y="3091565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  <a:r>
                <a:rPr lang="it-IT" altLang="it-IT" sz="1800" b="1" dirty="0">
                  <a:solidFill>
                    <a:srgbClr val="FF0000"/>
                  </a:solidFill>
                </a:rPr>
                <a:t> </a:t>
              </a:r>
            </a:p>
          </p:txBody>
        </p:sp>
      </p:grpSp>
      <p:grpSp>
        <p:nvGrpSpPr>
          <p:cNvPr id="82" name="Gruppo 81"/>
          <p:cNvGrpSpPr/>
          <p:nvPr/>
        </p:nvGrpSpPr>
        <p:grpSpPr>
          <a:xfrm>
            <a:off x="5560503" y="3849148"/>
            <a:ext cx="550552" cy="567532"/>
            <a:chOff x="2607650" y="2105025"/>
            <a:chExt cx="550552" cy="567532"/>
          </a:xfrm>
        </p:grpSpPr>
        <p:sp>
          <p:nvSpPr>
            <p:cNvPr id="83" name="CasellaDiTesto 1"/>
            <p:cNvSpPr txBox="1">
              <a:spLocks noChangeArrowheads="1"/>
            </p:cNvSpPr>
            <p:nvPr/>
          </p:nvSpPr>
          <p:spPr bwMode="auto">
            <a:xfrm>
              <a:off x="2742704" y="2105025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rgbClr val="FF0000"/>
                  </a:solidFill>
                </a:rPr>
                <a:t>D </a:t>
              </a:r>
            </a:p>
          </p:txBody>
        </p:sp>
        <p:cxnSp>
          <p:nvCxnSpPr>
            <p:cNvPr id="84" name="Connettore 2 83"/>
            <p:cNvCxnSpPr/>
            <p:nvPr/>
          </p:nvCxnSpPr>
          <p:spPr>
            <a:xfrm flipV="1">
              <a:off x="2607650" y="2414588"/>
              <a:ext cx="189744" cy="2579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uppo 84"/>
          <p:cNvGrpSpPr/>
          <p:nvPr/>
        </p:nvGrpSpPr>
        <p:grpSpPr>
          <a:xfrm>
            <a:off x="6199545" y="3849148"/>
            <a:ext cx="5574859" cy="1615203"/>
            <a:chOff x="3236969" y="2105024"/>
            <a:chExt cx="5574859" cy="1615203"/>
          </a:xfrm>
        </p:grpSpPr>
        <p:sp>
          <p:nvSpPr>
            <p:cNvPr id="86" name="CasellaDiTesto 1"/>
            <p:cNvSpPr txBox="1">
              <a:spLocks noChangeArrowheads="1"/>
            </p:cNvSpPr>
            <p:nvPr/>
          </p:nvSpPr>
          <p:spPr bwMode="auto">
            <a:xfrm>
              <a:off x="3236969" y="2105024"/>
              <a:ext cx="54979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 </a:t>
              </a:r>
              <a:r>
                <a:rPr lang="it-IT" altLang="it-IT" sz="1800" b="1" dirty="0">
                  <a:solidFill>
                    <a:srgbClr val="FF0000"/>
                  </a:solidFill>
                </a:rPr>
                <a:t>E       F      A     B </a:t>
              </a:r>
              <a:r>
                <a:rPr lang="it-IT" altLang="it-IT" sz="1800" b="1" dirty="0"/>
                <a:t>   </a:t>
              </a:r>
              <a:r>
                <a:rPr lang="it-IT" altLang="it-IT" sz="1800" b="1" dirty="0">
                  <a:solidFill>
                    <a:schemeClr val="accent5"/>
                  </a:solidFill>
                </a:rPr>
                <a:t>C      D    E      F     A     B     </a:t>
              </a:r>
              <a:r>
                <a:rPr lang="it-IT" altLang="it-IT" sz="1800" b="1" dirty="0"/>
                <a:t>C</a:t>
              </a:r>
            </a:p>
          </p:txBody>
        </p:sp>
        <p:sp>
          <p:nvSpPr>
            <p:cNvPr id="87" name="CasellaDiTesto 1"/>
            <p:cNvSpPr txBox="1">
              <a:spLocks noChangeArrowheads="1"/>
            </p:cNvSpPr>
            <p:nvPr/>
          </p:nvSpPr>
          <p:spPr bwMode="auto">
            <a:xfrm>
              <a:off x="3236969" y="2612231"/>
              <a:ext cx="5574859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/>
                <a:t> F       A     B    C      D    E     F       A     B    C     D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200" b="1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  <a:r>
                <a:rPr lang="it-IT" altLang="it-IT" sz="1800" b="1" dirty="0">
                  <a:solidFill>
                    <a:srgbClr val="FF0000"/>
                  </a:solidFill>
                </a:rPr>
                <a:t>       </a:t>
              </a:r>
              <a:r>
                <a:rPr lang="it-IT" altLang="it-IT" sz="1800" b="1" dirty="0">
                  <a:solidFill>
                    <a:schemeClr val="accent6">
                      <a:lumMod val="75000"/>
                    </a:schemeClr>
                  </a:solidFill>
                </a:rPr>
                <a:t>0</a:t>
              </a:r>
              <a:r>
                <a:rPr lang="it-IT" altLang="it-IT" sz="1800" b="1" dirty="0">
                  <a:solidFill>
                    <a:srgbClr val="FF0000"/>
                  </a:solidFill>
                </a:rPr>
                <a:t>      1      1    </a:t>
              </a:r>
              <a:r>
                <a:rPr lang="it-IT" altLang="it-IT" sz="1800" b="1" dirty="0">
                  <a:solidFill>
                    <a:schemeClr val="accent5"/>
                  </a:solidFill>
                </a:rPr>
                <a:t>0     1     1       0      1      1</a:t>
              </a:r>
              <a:r>
                <a:rPr lang="it-IT" altLang="it-IT" sz="1800" b="1" dirty="0"/>
                <a:t>     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 b="1" dirty="0"/>
            </a:p>
          </p:txBody>
        </p:sp>
      </p:grpSp>
      <p:cxnSp>
        <p:nvCxnSpPr>
          <p:cNvPr id="88" name="Connettore 2 87"/>
          <p:cNvCxnSpPr/>
          <p:nvPr/>
        </p:nvCxnSpPr>
        <p:spPr>
          <a:xfrm flipV="1">
            <a:off x="6047605" y="4155356"/>
            <a:ext cx="189744" cy="2579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Parentesi graffa chiusa 88"/>
          <p:cNvSpPr/>
          <p:nvPr/>
        </p:nvSpPr>
        <p:spPr>
          <a:xfrm rot="16200000" flipV="1">
            <a:off x="9469640" y="2270811"/>
            <a:ext cx="284283" cy="2812182"/>
          </a:xfrm>
          <a:prstGeom prst="rightBrace">
            <a:avLst>
              <a:gd name="adj1" fmla="val 8278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" name="Parentesi graffa chiusa 89"/>
          <p:cNvSpPr/>
          <p:nvPr/>
        </p:nvSpPr>
        <p:spPr>
          <a:xfrm rot="16200000" flipV="1">
            <a:off x="6555467" y="2250654"/>
            <a:ext cx="284283" cy="2876267"/>
          </a:xfrm>
          <a:prstGeom prst="rightBrace">
            <a:avLst>
              <a:gd name="adj1" fmla="val 8278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1" name="Gruppo 90"/>
          <p:cNvGrpSpPr/>
          <p:nvPr/>
        </p:nvGrpSpPr>
        <p:grpSpPr>
          <a:xfrm>
            <a:off x="5185899" y="5899195"/>
            <a:ext cx="2949844" cy="390390"/>
            <a:chOff x="2297985" y="3434274"/>
            <a:chExt cx="5833620" cy="285955"/>
          </a:xfrm>
        </p:grpSpPr>
        <p:sp>
          <p:nvSpPr>
            <p:cNvPr id="92" name="Parentesi graffa chiusa 91"/>
            <p:cNvSpPr/>
            <p:nvPr/>
          </p:nvSpPr>
          <p:spPr>
            <a:xfrm rot="5400000">
              <a:off x="6551330" y="2139954"/>
              <a:ext cx="284283" cy="2876267"/>
            </a:xfrm>
            <a:prstGeom prst="rightBrace">
              <a:avLst>
                <a:gd name="adj1" fmla="val 82785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3" name="Parentesi graffa chiusa 92"/>
            <p:cNvSpPr/>
            <p:nvPr/>
          </p:nvSpPr>
          <p:spPr>
            <a:xfrm rot="5400000">
              <a:off x="3593977" y="2138282"/>
              <a:ext cx="284283" cy="2876267"/>
            </a:xfrm>
            <a:prstGeom prst="rightBrace">
              <a:avLst>
                <a:gd name="adj1" fmla="val 82785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94" name="Gruppo 93"/>
          <p:cNvGrpSpPr/>
          <p:nvPr/>
        </p:nvGrpSpPr>
        <p:grpSpPr>
          <a:xfrm>
            <a:off x="6589397" y="4158254"/>
            <a:ext cx="5134243" cy="241294"/>
            <a:chOff x="1353898" y="4773507"/>
            <a:chExt cx="3408339" cy="257969"/>
          </a:xfrm>
        </p:grpSpPr>
        <p:cxnSp>
          <p:nvCxnSpPr>
            <p:cNvPr id="95" name="Connettore 2 94"/>
            <p:cNvCxnSpPr/>
            <p:nvPr/>
          </p:nvCxnSpPr>
          <p:spPr>
            <a:xfrm flipV="1">
              <a:off x="1353898" y="4773507"/>
              <a:ext cx="189744" cy="2579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2 95"/>
            <p:cNvCxnSpPr/>
            <p:nvPr/>
          </p:nvCxnSpPr>
          <p:spPr>
            <a:xfrm flipV="1">
              <a:off x="1705572" y="4773507"/>
              <a:ext cx="189744" cy="2579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2 96"/>
            <p:cNvCxnSpPr/>
            <p:nvPr/>
          </p:nvCxnSpPr>
          <p:spPr>
            <a:xfrm flipV="1">
              <a:off x="2031591" y="4773507"/>
              <a:ext cx="189744" cy="2579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2 97"/>
            <p:cNvCxnSpPr/>
            <p:nvPr/>
          </p:nvCxnSpPr>
          <p:spPr>
            <a:xfrm flipV="1">
              <a:off x="2339404" y="4773507"/>
              <a:ext cx="189744" cy="2579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2 98"/>
            <p:cNvCxnSpPr/>
            <p:nvPr/>
          </p:nvCxnSpPr>
          <p:spPr>
            <a:xfrm flipV="1">
              <a:off x="2671024" y="4773507"/>
              <a:ext cx="189744" cy="2579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2 99"/>
            <p:cNvCxnSpPr/>
            <p:nvPr/>
          </p:nvCxnSpPr>
          <p:spPr>
            <a:xfrm flipV="1">
              <a:off x="2957680" y="4773507"/>
              <a:ext cx="189744" cy="2579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2 100"/>
            <p:cNvCxnSpPr/>
            <p:nvPr/>
          </p:nvCxnSpPr>
          <p:spPr>
            <a:xfrm flipV="1">
              <a:off x="3240029" y="4773507"/>
              <a:ext cx="189744" cy="2579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2 101"/>
            <p:cNvCxnSpPr/>
            <p:nvPr/>
          </p:nvCxnSpPr>
          <p:spPr>
            <a:xfrm flipV="1">
              <a:off x="3573145" y="4773507"/>
              <a:ext cx="189744" cy="2579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2 102"/>
            <p:cNvCxnSpPr/>
            <p:nvPr/>
          </p:nvCxnSpPr>
          <p:spPr>
            <a:xfrm flipV="1">
              <a:off x="3906261" y="4773507"/>
              <a:ext cx="189744" cy="2579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2 103"/>
            <p:cNvCxnSpPr/>
            <p:nvPr/>
          </p:nvCxnSpPr>
          <p:spPr>
            <a:xfrm flipV="1">
              <a:off x="4239377" y="4773507"/>
              <a:ext cx="189744" cy="2579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2 104"/>
            <p:cNvCxnSpPr/>
            <p:nvPr/>
          </p:nvCxnSpPr>
          <p:spPr>
            <a:xfrm flipV="1">
              <a:off x="4572493" y="4773507"/>
              <a:ext cx="189744" cy="25796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asellaDiTesto 7"/>
          <p:cNvSpPr txBox="1"/>
          <p:nvPr/>
        </p:nvSpPr>
        <p:spPr>
          <a:xfrm>
            <a:off x="4234173" y="6473349"/>
            <a:ext cx="7896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La </a:t>
            </a:r>
            <a:r>
              <a:rPr lang="it-IT" sz="1600" dirty="0" err="1"/>
              <a:t>f.o</a:t>
            </a:r>
            <a:r>
              <a:rPr lang="it-IT" sz="1600" dirty="0"/>
              <a:t>. di periodo 3 si ripete due volte nell’anello: 6 è uguale a 3 * 2 </a:t>
            </a:r>
            <a:r>
              <a:rPr lang="it-IT" sz="1600" dirty="0">
                <a:sym typeface="Wingdings" panose="05000000000000000000" pitchFamily="2" charset="2"/>
              </a:rPr>
              <a:t> 3 è sottomultiplo di 6</a:t>
            </a:r>
            <a:endParaRPr lang="it-IT" sz="16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687935" y="1172512"/>
            <a:ext cx="8816129" cy="13849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Se non ci sono ingressi di controllo, il contatore è un generatore di forma d’onda periodica di periodo pari al</a:t>
            </a:r>
          </a:p>
          <a:p>
            <a:pPr algn="ctr"/>
            <a:r>
              <a:rPr lang="it-IT" sz="2800" dirty="0"/>
              <a:t> numero degli stati, </a:t>
            </a:r>
            <a:r>
              <a:rPr lang="it-IT" sz="2800" b="1" dirty="0">
                <a:solidFill>
                  <a:srgbClr val="FF0000"/>
                </a:solidFill>
              </a:rPr>
              <a:t>o a un suo sottomultiplo</a:t>
            </a:r>
            <a:r>
              <a:rPr lang="it-IT" sz="2800" dirty="0"/>
              <a:t>!</a:t>
            </a:r>
          </a:p>
        </p:txBody>
      </p:sp>
      <p:grpSp>
        <p:nvGrpSpPr>
          <p:cNvPr id="14" name="Gruppo 13"/>
          <p:cNvGrpSpPr/>
          <p:nvPr/>
        </p:nvGrpSpPr>
        <p:grpSpPr>
          <a:xfrm>
            <a:off x="5078402" y="5304887"/>
            <a:ext cx="1656057" cy="302926"/>
            <a:chOff x="6640320" y="5264295"/>
            <a:chExt cx="1499806" cy="277206"/>
          </a:xfrm>
        </p:grpSpPr>
        <p:sp>
          <p:nvSpPr>
            <p:cNvPr id="107" name="Line 14"/>
            <p:cNvSpPr>
              <a:spLocks noChangeShapeType="1"/>
            </p:cNvSpPr>
            <p:nvPr/>
          </p:nvSpPr>
          <p:spPr bwMode="auto">
            <a:xfrm flipV="1">
              <a:off x="6640320" y="5541501"/>
              <a:ext cx="5726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9" name="Line 14"/>
            <p:cNvSpPr>
              <a:spLocks noChangeShapeType="1"/>
            </p:cNvSpPr>
            <p:nvPr/>
          </p:nvSpPr>
          <p:spPr bwMode="auto">
            <a:xfrm flipV="1">
              <a:off x="7238198" y="5264295"/>
              <a:ext cx="901928" cy="7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16" name="Connettore diritto 15"/>
            <p:cNvCxnSpPr>
              <a:stCxn id="109" idx="0"/>
              <a:endCxn id="107" idx="1"/>
            </p:cNvCxnSpPr>
            <p:nvPr/>
          </p:nvCxnSpPr>
          <p:spPr>
            <a:xfrm flipH="1">
              <a:off x="7213016" y="5265019"/>
              <a:ext cx="25182" cy="27648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o 27"/>
          <p:cNvGrpSpPr/>
          <p:nvPr/>
        </p:nvGrpSpPr>
        <p:grpSpPr>
          <a:xfrm>
            <a:off x="11079705" y="5337295"/>
            <a:ext cx="1085364" cy="280329"/>
            <a:chOff x="11079705" y="5337295"/>
            <a:chExt cx="1085364" cy="280329"/>
          </a:xfrm>
        </p:grpSpPr>
        <p:sp>
          <p:nvSpPr>
            <p:cNvPr id="111" name="Line 14"/>
            <p:cNvSpPr>
              <a:spLocks noChangeShapeType="1"/>
            </p:cNvSpPr>
            <p:nvPr/>
          </p:nvSpPr>
          <p:spPr bwMode="auto">
            <a:xfrm flipV="1">
              <a:off x="11108800" y="5603318"/>
              <a:ext cx="1056269" cy="143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115" name="Connettore diritto 114"/>
            <p:cNvCxnSpPr/>
            <p:nvPr/>
          </p:nvCxnSpPr>
          <p:spPr>
            <a:xfrm>
              <a:off x="11079705" y="5337295"/>
              <a:ext cx="34062" cy="2688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uppo 105"/>
          <p:cNvGrpSpPr/>
          <p:nvPr/>
        </p:nvGrpSpPr>
        <p:grpSpPr>
          <a:xfrm>
            <a:off x="8202338" y="5894998"/>
            <a:ext cx="2815535" cy="390390"/>
            <a:chOff x="2297985" y="3434274"/>
            <a:chExt cx="5833620" cy="285955"/>
          </a:xfrm>
        </p:grpSpPr>
        <p:sp>
          <p:nvSpPr>
            <p:cNvPr id="113" name="Parentesi graffa chiusa 112"/>
            <p:cNvSpPr/>
            <p:nvPr/>
          </p:nvSpPr>
          <p:spPr>
            <a:xfrm rot="5400000">
              <a:off x="6551330" y="2139954"/>
              <a:ext cx="284283" cy="2876267"/>
            </a:xfrm>
            <a:prstGeom prst="rightBrace">
              <a:avLst>
                <a:gd name="adj1" fmla="val 82785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6" name="Parentesi graffa chiusa 115"/>
            <p:cNvSpPr/>
            <p:nvPr/>
          </p:nvSpPr>
          <p:spPr>
            <a:xfrm rot="5400000">
              <a:off x="3593977" y="2138282"/>
              <a:ext cx="284283" cy="2876267"/>
            </a:xfrm>
            <a:prstGeom prst="rightBrace">
              <a:avLst>
                <a:gd name="adj1" fmla="val 82785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" name="CasellaDiTesto 2"/>
          <p:cNvSpPr txBox="1"/>
          <p:nvPr/>
        </p:nvSpPr>
        <p:spPr>
          <a:xfrm>
            <a:off x="661742" y="5903700"/>
            <a:ext cx="3384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La </a:t>
            </a:r>
            <a:r>
              <a:rPr lang="it-IT" dirty="0" err="1"/>
              <a:t>f.o</a:t>
            </a:r>
            <a:r>
              <a:rPr lang="it-IT" dirty="0"/>
              <a:t>. si ripete un numero intero di volte nell’anello </a:t>
            </a:r>
          </a:p>
        </p:txBody>
      </p:sp>
      <p:grpSp>
        <p:nvGrpSpPr>
          <p:cNvPr id="27" name="Gruppo 26"/>
          <p:cNvGrpSpPr/>
          <p:nvPr/>
        </p:nvGrpSpPr>
        <p:grpSpPr>
          <a:xfrm>
            <a:off x="6719806" y="5287122"/>
            <a:ext cx="1440956" cy="271183"/>
            <a:chOff x="6719806" y="5287122"/>
            <a:chExt cx="1440956" cy="271183"/>
          </a:xfrm>
        </p:grpSpPr>
        <p:sp>
          <p:nvSpPr>
            <p:cNvPr id="118" name="Line 14"/>
            <p:cNvSpPr>
              <a:spLocks noChangeShapeType="1"/>
            </p:cNvSpPr>
            <p:nvPr/>
          </p:nvSpPr>
          <p:spPr bwMode="auto">
            <a:xfrm flipV="1">
              <a:off x="6740992" y="5558305"/>
              <a:ext cx="464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9" name="Line 14"/>
            <p:cNvSpPr>
              <a:spLocks noChangeShapeType="1"/>
            </p:cNvSpPr>
            <p:nvPr/>
          </p:nvSpPr>
          <p:spPr bwMode="auto">
            <a:xfrm>
              <a:off x="7244677" y="5295001"/>
              <a:ext cx="916085" cy="98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120" name="Connettore diritto 119"/>
            <p:cNvCxnSpPr>
              <a:stCxn id="119" idx="0"/>
              <a:endCxn id="118" idx="1"/>
            </p:cNvCxnSpPr>
            <p:nvPr/>
          </p:nvCxnSpPr>
          <p:spPr>
            <a:xfrm flipH="1">
              <a:off x="7205305" y="5295001"/>
              <a:ext cx="39372" cy="26330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diritto 120"/>
            <p:cNvCxnSpPr>
              <a:endCxn id="118" idx="0"/>
            </p:cNvCxnSpPr>
            <p:nvPr/>
          </p:nvCxnSpPr>
          <p:spPr>
            <a:xfrm>
              <a:off x="6719806" y="5287122"/>
              <a:ext cx="21186" cy="2711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uppo 121"/>
          <p:cNvGrpSpPr/>
          <p:nvPr/>
        </p:nvGrpSpPr>
        <p:grpSpPr>
          <a:xfrm>
            <a:off x="8154628" y="5304886"/>
            <a:ext cx="1440956" cy="271183"/>
            <a:chOff x="6719806" y="5287122"/>
            <a:chExt cx="1440956" cy="271183"/>
          </a:xfrm>
        </p:grpSpPr>
        <p:sp>
          <p:nvSpPr>
            <p:cNvPr id="123" name="Line 14"/>
            <p:cNvSpPr>
              <a:spLocks noChangeShapeType="1"/>
            </p:cNvSpPr>
            <p:nvPr/>
          </p:nvSpPr>
          <p:spPr bwMode="auto">
            <a:xfrm flipV="1">
              <a:off x="6740992" y="5558305"/>
              <a:ext cx="464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" name="Line 14"/>
            <p:cNvSpPr>
              <a:spLocks noChangeShapeType="1"/>
            </p:cNvSpPr>
            <p:nvPr/>
          </p:nvSpPr>
          <p:spPr bwMode="auto">
            <a:xfrm>
              <a:off x="7244677" y="5295001"/>
              <a:ext cx="916085" cy="98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125" name="Connettore diritto 124"/>
            <p:cNvCxnSpPr>
              <a:stCxn id="124" idx="0"/>
              <a:endCxn id="123" idx="1"/>
            </p:cNvCxnSpPr>
            <p:nvPr/>
          </p:nvCxnSpPr>
          <p:spPr>
            <a:xfrm flipH="1">
              <a:off x="7205305" y="5295001"/>
              <a:ext cx="39372" cy="26330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diritto 125"/>
            <p:cNvCxnSpPr>
              <a:endCxn id="123" idx="0"/>
            </p:cNvCxnSpPr>
            <p:nvPr/>
          </p:nvCxnSpPr>
          <p:spPr>
            <a:xfrm>
              <a:off x="6719806" y="5287122"/>
              <a:ext cx="21186" cy="2711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uppo 126"/>
          <p:cNvGrpSpPr/>
          <p:nvPr/>
        </p:nvGrpSpPr>
        <p:grpSpPr>
          <a:xfrm>
            <a:off x="9587945" y="5336479"/>
            <a:ext cx="1512445" cy="341307"/>
            <a:chOff x="6719806" y="5287122"/>
            <a:chExt cx="1440956" cy="271183"/>
          </a:xfrm>
        </p:grpSpPr>
        <p:sp>
          <p:nvSpPr>
            <p:cNvPr id="128" name="Line 14"/>
            <p:cNvSpPr>
              <a:spLocks noChangeShapeType="1"/>
            </p:cNvSpPr>
            <p:nvPr/>
          </p:nvSpPr>
          <p:spPr bwMode="auto">
            <a:xfrm flipV="1">
              <a:off x="6740992" y="5558305"/>
              <a:ext cx="464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9" name="Line 14"/>
            <p:cNvSpPr>
              <a:spLocks noChangeShapeType="1"/>
            </p:cNvSpPr>
            <p:nvPr/>
          </p:nvSpPr>
          <p:spPr bwMode="auto">
            <a:xfrm>
              <a:off x="7244677" y="5295001"/>
              <a:ext cx="916085" cy="98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130" name="Connettore diritto 129"/>
            <p:cNvCxnSpPr>
              <a:stCxn id="129" idx="0"/>
              <a:endCxn id="128" idx="1"/>
            </p:cNvCxnSpPr>
            <p:nvPr/>
          </p:nvCxnSpPr>
          <p:spPr>
            <a:xfrm flipH="1">
              <a:off x="7205305" y="5295001"/>
              <a:ext cx="39372" cy="26330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diritto 130"/>
            <p:cNvCxnSpPr>
              <a:endCxn id="128" idx="0"/>
            </p:cNvCxnSpPr>
            <p:nvPr/>
          </p:nvCxnSpPr>
          <p:spPr>
            <a:xfrm>
              <a:off x="6719806" y="5287122"/>
              <a:ext cx="21186" cy="27118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410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89" grpId="0" animBg="1"/>
      <p:bldP spid="90" grpId="0" animBg="1"/>
      <p:bldP spid="8" grpId="0"/>
      <p:bldP spid="13" grpId="0" animBg="1"/>
      <p:bldP spid="3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7353B7BB52EB47A1595C124D6A43CD" ma:contentTypeVersion="13" ma:contentTypeDescription="Create a new document." ma:contentTypeScope="" ma:versionID="9518ed909e0a2b750c36948a6131eb10">
  <xsd:schema xmlns:xsd="http://www.w3.org/2001/XMLSchema" xmlns:xs="http://www.w3.org/2001/XMLSchema" xmlns:p="http://schemas.microsoft.com/office/2006/metadata/properties" xmlns:ns3="232f9d21-f77d-4ab0-bf36-cd1c218c4c9c" xmlns:ns4="6291d256-6ac7-4195-92d9-273e62d85aa1" targetNamespace="http://schemas.microsoft.com/office/2006/metadata/properties" ma:root="true" ma:fieldsID="49275c800a78ba889a34cdab4c8f9a1c" ns3:_="" ns4:_="">
    <xsd:import namespace="232f9d21-f77d-4ab0-bf36-cd1c218c4c9c"/>
    <xsd:import namespace="6291d256-6ac7-4195-92d9-273e62d85aa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2f9d21-f77d-4ab0-bf36-cd1c218c4c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1d256-6ac7-4195-92d9-273e62d85aa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470E04-8E3F-4B15-92FA-0B98FCFB288F}">
  <ds:schemaRefs>
    <ds:schemaRef ds:uri="6291d256-6ac7-4195-92d9-273e62d85aa1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232f9d21-f77d-4ab0-bf36-cd1c218c4c9c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45DFEEE-E090-4B2E-A963-191F1ABF1E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45E54F-EB05-4FC7-ACBE-0657BA3D93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2f9d21-f77d-4ab0-bf36-cd1c218c4c9c"/>
    <ds:schemaRef ds:uri="6291d256-6ac7-4195-92d9-273e62d85a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33405</TotalTime>
  <Words>8954</Words>
  <Application>Microsoft Office PowerPoint</Application>
  <PresentationFormat>Widescreen</PresentationFormat>
  <Paragraphs>2279</Paragraphs>
  <Slides>81</Slides>
  <Notes>11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81</vt:i4>
      </vt:variant>
    </vt:vector>
  </HeadingPairs>
  <TitlesOfParts>
    <vt:vector size="91" baseType="lpstr">
      <vt:lpstr>Arial</vt:lpstr>
      <vt:lpstr>Calibri</vt:lpstr>
      <vt:lpstr>Calibri Light</vt:lpstr>
      <vt:lpstr>Comic Sans MS</vt:lpstr>
      <vt:lpstr>Symbol</vt:lpstr>
      <vt:lpstr>Times New Roman</vt:lpstr>
      <vt:lpstr>Verdana</vt:lpstr>
      <vt:lpstr>Wingdings</vt:lpstr>
      <vt:lpstr>Tema di Office</vt:lpstr>
      <vt:lpstr>ClipArt</vt:lpstr>
      <vt:lpstr>Presentazione standard di PowerPoint</vt:lpstr>
      <vt:lpstr>Il grafo degli stati della RSS di  controllo di un  semaforo</vt:lpstr>
      <vt:lpstr>Controllo della dinamica del semaforo con ingressi esterni:  il reset sincrono</vt:lpstr>
      <vt:lpstr>Controllo della dinamica del semaforo con ingressi esterni:  l’ingresso di enable</vt:lpstr>
      <vt:lpstr>Contatori </vt:lpstr>
      <vt:lpstr>Riepilogo sui comportamenti e quindi sul grafo degli stati delle Macchine Sequenziali</vt:lpstr>
      <vt:lpstr>Dinamica di un contatore senza ingressi di controllo con più variabili di uscita  (ogni variabile di uscita è periodica con periodo max pari al numero degli stati)</vt:lpstr>
      <vt:lpstr>Dinamica di un contatore  senza ingressi di controllo</vt:lpstr>
      <vt:lpstr>Dinamica di un contatore  senza ingressi di controllo</vt:lpstr>
      <vt:lpstr>Presentazione standard di PowerPoint</vt:lpstr>
      <vt:lpstr>Dinamica di un contatore con ingressi di controllo</vt:lpstr>
      <vt:lpstr>4 modi di descrivere un contatore  (2 modi in questa slide)</vt:lpstr>
      <vt:lpstr>4 modi di descrivere un contatore (terzo modo) </vt:lpstr>
      <vt:lpstr>Contatori: esempio di realizzazione </vt:lpstr>
      <vt:lpstr>4 modi di descrivere un contatore (quarto modo) </vt:lpstr>
      <vt:lpstr>Esempio di contatore del secondo tipo indicato nella slide precedente:  una struttura per il contatore binario free running per 16</vt:lpstr>
      <vt:lpstr>Riassunto della lezione precedente (introduzione ai contatori)</vt:lpstr>
      <vt:lpstr>Presentazione standard di PowerPoint</vt:lpstr>
      <vt:lpstr>Presentazione standard di PowerPoint</vt:lpstr>
      <vt:lpstr>Espressioni del CB16 free running</vt:lpstr>
      <vt:lpstr>Presentazione standard di PowerPoint</vt:lpstr>
      <vt:lpstr>Esempio:  modifichiamo il d.d.s. del contatore binario per 2 4  in modo da ottenere un d.d.s. ad anello di k stati</vt:lpstr>
      <vt:lpstr>Disegnamo ora il CB-K free running sulla base della slide precedente</vt:lpstr>
      <vt:lpstr>Osservazioni sui contatori descritti nelle slide precedenti: possiamo controllare il contatore free running  con molti ingressi di controllo sincroni </vt:lpstr>
      <vt:lpstr>Il FF-D con ingresso di ENABLE sincrono: (qui presentato come esercizio di analisi)</vt:lpstr>
      <vt:lpstr>Prima osservazione</vt:lpstr>
      <vt:lpstr>Seconda osservazione</vt:lpstr>
      <vt:lpstr>Presentazione standard di PowerPoint</vt:lpstr>
      <vt:lpstr>Semplificazione del progetto del CB16-E-RS grazie all’utilizzo dei FF-D con ingresso di E e RS sincroni (FFD-E-RS)</vt:lpstr>
      <vt:lpstr>Costruzione di un contatore per 256 (CB256-E-RS)  a partire da due contatori per 16</vt:lpstr>
      <vt:lpstr>Il contatore BCD (CB10 – ER)</vt:lpstr>
      <vt:lpstr>COSTRUZIONE DI UN CONTATORE BCD CON INGRESSO DI ENABLE  A PARTIRE DA UN CONTATORE BINARIO PER 16  CON INGRESSO DI EN E RS ( Enable e Reset Sincrono)</vt:lpstr>
      <vt:lpstr>DDS del contatore BCD con ingresso di enable (C-BCD-E)</vt:lpstr>
      <vt:lpstr>IL CONTATORE BCD</vt:lpstr>
      <vt:lpstr>Espressioni del C-BCD-E  (contatore BCD con ingresso di ENABLE) se si utilizzano FF-D con ingressi di E e RS</vt:lpstr>
      <vt:lpstr>Espressioni dello stato futuro del C-BCD-E con FF-D standard</vt:lpstr>
      <vt:lpstr>Modifica del DDS del contatore BCD con ingresso di enable in modo da entrare nel ciclo di conteggio  in max 2 clock</vt:lpstr>
      <vt:lpstr>MODIFICHIAMO ORA IL CODICE DEGLI STATI</vt:lpstr>
      <vt:lpstr>Esercizio di Analisi (solo rete G) 1/2</vt:lpstr>
      <vt:lpstr>Esercizio di Analisi (solo rete G)  2/2</vt:lpstr>
      <vt:lpstr>Contatore Johnson per 6 con ingresso di enable Suo impiego per realizzare un CB6-E</vt:lpstr>
      <vt:lpstr>CONTATORE AD ANELLO</vt:lpstr>
      <vt:lpstr>Riconoscimento di sequenze</vt:lpstr>
      <vt:lpstr>Esempio: riconoscitore di impulsi positivi della durata di due periodi di clock (Mealy)</vt:lpstr>
      <vt:lpstr>Esempio: riconoscitore di impulsi positivi o negativi  della durata di due periodi di clock Come modifichiamo il dds?</vt:lpstr>
      <vt:lpstr>Riconoscitore di impulsi positivi della durata di due periodi di clock con MOORE</vt:lpstr>
      <vt:lpstr>Argomenti della lezione di oggi</vt:lpstr>
      <vt:lpstr>Riconoscitore di sequenze con l’impiego del registro a traslazione     Esempio:  impulsi positivi della durata di due periodi di clock</vt:lpstr>
      <vt:lpstr>Generazione di ritardi precisi rispetto a segnali SINCRONI Delay = n*Tck con n FF-D in cascata</vt:lpstr>
      <vt:lpstr>Generazione di ritardi precisi rispetto a segnali SINCRONI Delay = n*Tck con n FF-D in cascata</vt:lpstr>
      <vt:lpstr>Generazione di ritardi precisi rispetto a segnali SINCRONI Delay = n*Tck con n FF-D in cascata</vt:lpstr>
      <vt:lpstr>Riconoscitore di sequenze realizzato con FF-D in cascata – es.: sequenza 0110</vt:lpstr>
      <vt:lpstr>REGISRTRO A TRASLAZIONE (SHIFT REGISTER) «PROGRAMMABILE» </vt:lpstr>
      <vt:lpstr>Presentazione standard di PowerPoint</vt:lpstr>
      <vt:lpstr>Presentazione standard di PowerPoint</vt:lpstr>
      <vt:lpstr>Progetto di sistemi (RSS sincrone) composte dall’interconnessione di una RSS di controllo e una RSS di elaborazione </vt:lpstr>
      <vt:lpstr>Architettura dell’hardware di un calcolatore «microprogrammato»</vt:lpstr>
      <vt:lpstr>Esercizi di applicazione dei contatori  tratti da prove d’esame</vt:lpstr>
      <vt:lpstr>Presentazione standard di PowerPoint</vt:lpstr>
      <vt:lpstr>Altri Esercizi</vt:lpstr>
      <vt:lpstr>Richiamo sui buffer tristate,  (funzionale al prossimo esercizio)</vt:lpstr>
      <vt:lpstr>Abbandoniamo la logica binaria e introduciamo la logica ternaria</vt:lpstr>
      <vt:lpstr>La logica tristate serve per fare multiplexer</vt:lpstr>
      <vt:lpstr>MUX con amplificatori 3-state (1) </vt:lpstr>
      <vt:lpstr>MUX con amplificatori 3-state (2) </vt:lpstr>
      <vt:lpstr>CALENDARIO DEI GIORNI FERIALI (prova di febbraio 2018)</vt:lpstr>
      <vt:lpstr>Il contatore dei giorni della settimana CGS svolge il ruolo di U.d.C.</vt:lpstr>
      <vt:lpstr>Realizzazioni alternative di  F3 + MUX</vt:lpstr>
      <vt:lpstr>Realizzazione del MUX a 3 VIE con buffer tristate</vt:lpstr>
      <vt:lpstr>Esercizio:  calcolo della velocità e della lunghezza di oggetti</vt:lpstr>
      <vt:lpstr>Misura della lunghezza degli oggetti</vt:lpstr>
      <vt:lpstr>Richiami</vt:lpstr>
      <vt:lpstr>Riconoscimento di una forma d’onda (filtro) con uno shift register</vt:lpstr>
      <vt:lpstr>CONTATORE:  RSS di MOORE con dds ad anello</vt:lpstr>
      <vt:lpstr>CONTATORE: RSS di MOORE con dds ad anello</vt:lpstr>
      <vt:lpstr>Contatori </vt:lpstr>
      <vt:lpstr>Struttura di un contatore per 2n  con ingresso di reset sincrono ed Enable</vt:lpstr>
      <vt:lpstr>Semplificazione del progetto del CB16 grazie all’utilizzo dei FF-D con ingresso di E e RS sincroni (FFD-E-RS)</vt:lpstr>
      <vt:lpstr>Svolgere il seguente esercizio:  completare il progetto del contatore per 16 con ingressi sincroni di Reset, Load, Enable e Up/Down, a partire dal blocco disegnato nella slide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Oggi contatori  in tutte le salse</dc:title>
  <dc:creator>Tullio Salmon Cinotti</dc:creator>
  <cp:lastModifiedBy>Tullio Salmon Cinotti</cp:lastModifiedBy>
  <cp:revision>357</cp:revision>
  <dcterms:created xsi:type="dcterms:W3CDTF">2020-12-09T05:59:00Z</dcterms:created>
  <dcterms:modified xsi:type="dcterms:W3CDTF">2024-12-08T21:25:03Z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0x010100137353B7BB52EB47A1595C124D6A43CD</vt:lpwstr>
  </property>
</Properties>
</file>