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85" r:id="rId13"/>
    <p:sldId id="282" r:id="rId14"/>
    <p:sldId id="287" r:id="rId15"/>
    <p:sldId id="286" r:id="rId16"/>
    <p:sldId id="284" r:id="rId17"/>
    <p:sldId id="280" r:id="rId18"/>
    <p:sldId id="283" r:id="rId19"/>
    <p:sldId id="279" r:id="rId20"/>
    <p:sldId id="281" r:id="rId21"/>
    <p:sldId id="288" r:id="rId22"/>
    <p:sldId id="271" r:id="rId23"/>
    <p:sldId id="289" r:id="rId24"/>
  </p:sldIdLst>
  <p:sldSz cx="12192000" cy="6858000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F4AEB0-CD33-1BD0-22A5-C1F3939E5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B7AC00-1A6C-201E-1584-59D472289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99C145-9C58-91B1-6198-76A9474B5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F5F47E-298D-F01B-4AD0-53558F3A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040687-DBFA-2D2F-4436-D8345D1F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41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AD77FE-F645-5FF9-0637-34FD3E8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0EA761-FE8F-B406-E09F-670A5348A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7DCA2-EB1E-5591-B656-FEFA24B3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FBE136-D138-1351-6297-605CFEE6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2BB9B7-E3D0-B00E-365A-CD2408AC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05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A6E82EE-3B27-617E-0A94-0EFE04A49C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FD2F0B-CFC0-BE16-C609-11AD836AF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60273-4648-0BF1-CA6B-F203FCFF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B6793B-922D-3679-F57D-6C2E4D6C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25627B-851D-2395-4343-0C3F1C5C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9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1C4D25-8F16-B18A-A9B4-71EBE516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E7FF6C-03AC-8EC8-1F22-659751B9C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41C89B-5A66-792C-0335-4615AF70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5987DC-709F-E3F7-C1C6-A890BBBB4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0D6BC4-84FA-A649-1914-7B420F7F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6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204D70-F16E-555B-A5EF-CB58C12E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B65470-3896-E378-2089-CE97A5D94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FC5091-A30A-502A-7F85-065AB99A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E681E1-48C7-2F86-8EB8-371A3C3D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3DB964-874B-CB52-64D8-D1E8505E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86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8B10C9-0ACB-424A-24E1-6103A11D4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B26743-E2F0-98D3-08A6-24FC7130D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7D0461-B551-BB54-3249-30518871E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A1EFC6-911B-3162-9E0C-D8B69A6F3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52D7BC-FB92-427D-0F04-43B6EECE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8E95FC-39DF-025B-8458-01371CEF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49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BA108-F7F2-704B-40E9-F6A9493B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6FD6AD-CB71-C8ED-AD2F-F49549A78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854044-048C-2456-BF9C-FA9428B98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C55EE0-4971-C856-6F79-DB0CC35F2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9D84D34-DE91-9767-52AB-BFFF2C1A4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7EE267C-9634-BBD9-AE89-51B84D56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7B4E17-FA56-663C-4827-E6F5AD6BD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AFCC419-6F7D-8D58-DF77-F5F9E24A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9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42F9E-3889-AC93-6927-FEB1C33B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1530397-5B54-E52D-2445-269E6C60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ADF4D4-AF6C-511F-7265-21231FEE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5339CC1-5EB7-0D30-FB56-8A252C96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4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040509E-94F8-16B9-0391-FC62A9DD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4B72AB4-8C40-0428-A095-C9447B30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BA27FA8-8F01-B0F9-E508-ABC9EA254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28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16963D-7185-7769-072B-2F6EA09A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97AF84-86F9-DE66-F5FB-BDF4B2CF1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0276AA-6E62-D518-4B7A-42386C0F5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A3A3B5-9CE1-608C-627F-FF63EA68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7DEF37-E507-301D-E15C-CF9E72A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473F5F-8B9B-5BF5-418C-44C4F395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90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1A3D9F-619F-00C2-86D6-B230A4E7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A54CE3-0818-E3D6-43DF-CE0601F02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76BB5A-147D-ECAE-E2E1-96DE8EE61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CC5E9F-F431-D79A-46DF-64D7713F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B6ABAE-A6FB-BBF3-FFD0-8CD2E4385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677D8D-0D1A-079C-92D6-4B1E8A99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80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7A47A4-C2DE-5E03-7537-92938880F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2A23DA0-248E-7A66-5B33-0F39ACBB0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97922A-A6F2-E189-39D2-1E666C350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C7B98-C838-C040-A547-5F6F997BA4AC}" type="datetimeFigureOut">
              <a:rPr lang="it-IT" smtClean="0"/>
              <a:t>07/01/2025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41BA31-10E5-F029-EAD5-6ADB72D69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F1CBD7-3C13-922F-CF02-E9537B220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D1F188-6991-8F4B-884B-25D0BED4BC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2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mondo.org/Guide/Economia/Gruppi-di-acquisto-solidale/(desc)/sho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mondo.org/Guide/Economia/Gruppi-di-acquisto-solidale/(desc)/sho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zwFaisrHR8" TargetMode="External"/><Relationship Id="rId2" Type="http://schemas.openxmlformats.org/officeDocument/2006/relationships/hyperlink" Target="https://www.youtube.com/watch?v=A1Mllrji3h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2DF76E7-DF5F-B257-E239-4D60DC5F8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br>
              <a:rPr lang="it-IT" sz="4800" dirty="0">
                <a:solidFill>
                  <a:srgbClr val="FFFFFF"/>
                </a:solidFill>
              </a:rPr>
            </a:br>
            <a:r>
              <a:rPr lang="it-IT" sz="4800" dirty="0">
                <a:solidFill>
                  <a:srgbClr val="FFFFFF"/>
                </a:solidFill>
              </a:rPr>
              <a:t>narrazione e consumo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142566-B5CB-E60F-EC09-7A4FDB93B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it-IT" dirty="0"/>
              <a:t>considerazioni preliminari</a:t>
            </a:r>
          </a:p>
        </p:txBody>
      </p:sp>
    </p:spTree>
    <p:extLst>
      <p:ext uri="{BB962C8B-B14F-4D97-AF65-F5344CB8AC3E}">
        <p14:creationId xmlns:p14="http://schemas.microsoft.com/office/powerpoint/2010/main" val="260896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FA9E6E-4103-4D31-25A2-8C31D084B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15CFC1-4DCA-5ADB-CD2F-0676DD3C4B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4728EA-F18E-1505-E2BA-2E8EA1615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2BE325-32DB-100B-C5D7-66EE12F10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514ED5-1F3B-1205-86E8-C367D5102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B1C2CE-CE42-A715-1A62-423EC34D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442960-D2D7-974A-24DF-01B94ADE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solidFill>
                  <a:srgbClr val="FFFFFF"/>
                </a:solidFill>
              </a:rPr>
            </a:br>
            <a:r>
              <a:rPr lang="it-IT" sz="4000" dirty="0">
                <a:solidFill>
                  <a:srgbClr val="FFFFFF"/>
                </a:solidFill>
              </a:rPr>
              <a:t>la proposta di Jerome Bruner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2046A9-950E-4C91-981D-127E0D2A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indent="612340" algn="just">
              <a:lnSpc>
                <a:spcPct val="150000"/>
              </a:lnSpc>
              <a:spcAft>
                <a:spcPts val="1200"/>
              </a:spcAf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Jerome Bruner (1986) ha sottolineato la rilevanza della narrazione come forma di conoscenza proprio in relazione alla sua capacità di dare significato alle «vicissitudini delle intenzioni umane».</a:t>
            </a:r>
          </a:p>
          <a:p>
            <a:pPr indent="612340" algn="just">
              <a:lnSpc>
                <a:spcPct val="150000"/>
              </a:lnSpc>
              <a:spcAft>
                <a:spcPts val="1200"/>
              </a:spcAf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narrazione ci consente di dare senso alle azioni, ma anche di considerarle nella loro unicità (Bruner distingue un modello narrativo e uno paradigmatico di conoscenza).</a:t>
            </a:r>
          </a:p>
          <a:p>
            <a:pPr indent="612340" algn="just">
              <a:lnSpc>
                <a:spcPct val="150000"/>
              </a:lnSpc>
              <a:spcAft>
                <a:spcPts val="1200"/>
              </a:spcAf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ascoltiamo un racconto, ci sembra di comprendere l’intenzionalità del soggetto e l’unicità dei suoi motivi.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7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54B97F-06C0-C4B8-7D90-4F1158B1D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813618-A80F-AA44-A33B-4C3B4C23B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DB05AD-F9DB-2EF3-1FE9-4214E2231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D910C2-26A5-D8DD-26B6-84AA162A0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5D2D44-8102-6940-1BFD-98CEF4C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E04C7B-16DB-1AEF-538B-7FD18848C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783A1D-88D5-390F-51FA-7ADAFACA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perché ascoltiamo quando gli altri raccontano?</a:t>
            </a:r>
            <a:br>
              <a:rPr lang="it-IT" sz="4000" dirty="0">
                <a:solidFill>
                  <a:srgbClr val="FFFFFF"/>
                </a:solidFill>
              </a:rPr>
            </a:br>
            <a:r>
              <a:rPr lang="it-IT" sz="4000" dirty="0">
                <a:solidFill>
                  <a:srgbClr val="FFFFFF"/>
                </a:solidFill>
              </a:rPr>
              <a:t>ancora Jerome Bruner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006E05-CFC9-0CB4-355A-5FAE37479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TimesNewRomanPSMT"/>
              </a:rPr>
              <a:t>La capacità del racconto di dare senso alle azioni e alle interazioni dipende dal fatto che le narrazioni sono in grado di prefigurare, in modo ovviamente congetturale, i motivi che guidano il soggetto, in questo modo consentendo la comprensione del campo «ricco e caotico delle interazioni umane»</a:t>
            </a:r>
            <a:r>
              <a:rPr lang="it-IT" sz="1800" dirty="0">
                <a:effectLst/>
              </a:rPr>
              <a:t>  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(Bruner, 1986).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2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48DD0D5-04E7-FA46-98DB-1AF1C21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la narrazione e i consumi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58A736-6E1F-2D2E-F976-F2482488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t-IT" sz="2400" dirty="0"/>
              <a:t>La narrazione è dunque un aspetto molto rilevante della comunicazione, dell’interazione e della costruzione del senso</a:t>
            </a:r>
          </a:p>
          <a:p>
            <a:r>
              <a:rPr lang="it-IT" sz="2400" dirty="0"/>
              <a:t>Ma quale può essere il rapporto tra narrazione e consumi? </a:t>
            </a:r>
          </a:p>
          <a:p>
            <a:r>
              <a:rPr lang="it-IT" sz="2400" dirty="0"/>
              <a:t>Esiste una letteratura di riferimento abbastanza corposa (per una ricognizione cfr. </a:t>
            </a:r>
            <a:r>
              <a:rPr lang="it-IT" sz="2400" dirty="0" err="1">
                <a:effectLst/>
                <a:latin typeface="Times"/>
              </a:rPr>
              <a:t>Rahmanian</a:t>
            </a:r>
            <a:r>
              <a:rPr lang="it-IT" sz="2400" dirty="0">
                <a:latin typeface="Times"/>
              </a:rPr>
              <a:t>, 2021)</a:t>
            </a:r>
            <a:endParaRPr lang="it-IT" sz="2400" dirty="0">
              <a:effectLst/>
              <a:latin typeface="Times"/>
            </a:endParaRPr>
          </a:p>
          <a:p>
            <a:r>
              <a:rPr lang="it-IT" sz="2400" dirty="0"/>
              <a:t> di seguito propongo alcune indicazioni</a:t>
            </a:r>
          </a:p>
        </p:txBody>
      </p:sp>
    </p:spTree>
    <p:extLst>
      <p:ext uri="{BB962C8B-B14F-4D97-AF65-F5344CB8AC3E}">
        <p14:creationId xmlns:p14="http://schemas.microsoft.com/office/powerpoint/2010/main" val="44174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735A33B-0E7A-A3B6-1115-C903C8DC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narrazioni esterne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B34E48-87E6-6D71-6068-04CFFFC0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10000"/>
          </a:bodyPr>
          <a:lstStyle/>
          <a:p>
            <a:r>
              <a:rPr lang="it-IT" sz="2400" dirty="0"/>
              <a:t>È un  tipo di narrazioni con cui il consumatore entra in contatto nella sfera pubblica. </a:t>
            </a:r>
          </a:p>
          <a:p>
            <a:r>
              <a:rPr lang="it-IT" sz="2400" dirty="0"/>
              <a:t>Si può trattare di storie costruite con finalità di marketing (ad esempio uno spot).</a:t>
            </a:r>
          </a:p>
          <a:p>
            <a:r>
              <a:rPr lang="it-IT" sz="2400" dirty="0"/>
              <a:t>Oppure di costruzioni identitarie legate a movimenti (ad esempio i gruppi di acquisto equo e solidale) </a:t>
            </a:r>
            <a:r>
              <a:rPr lang="it-IT" sz="2400" dirty="0">
                <a:hlinkClick r:id="rId2"/>
              </a:rPr>
              <a:t>https://www.unimondo.org/Guide/Economia/Gruppi-di-acquisto-solidale/(desc)/show</a:t>
            </a:r>
            <a:r>
              <a:rPr lang="it-IT" sz="2400" dirty="0"/>
              <a:t> </a:t>
            </a:r>
          </a:p>
          <a:p>
            <a:r>
              <a:rPr lang="it-IT" sz="2400" dirty="0"/>
              <a:t>Ma anche di narrazioni collaterali, che comunque rimandano ai consumi (</a:t>
            </a:r>
            <a:r>
              <a:rPr lang="it-IT" sz="2400" dirty="0" err="1"/>
              <a:t>Hamby</a:t>
            </a:r>
            <a:r>
              <a:rPr lang="it-IT" sz="2400" dirty="0"/>
              <a:t> and Edson-</a:t>
            </a:r>
            <a:r>
              <a:rPr lang="it-IT" sz="2400" dirty="0" err="1"/>
              <a:t>Escalas</a:t>
            </a:r>
            <a:r>
              <a:rPr lang="it-IT" sz="2400" dirty="0"/>
              <a:t>, 2023) (un caso è  Ferragni e il Pandoro). Trascurerò quest’ultimo tipo di narrazione.   </a:t>
            </a:r>
          </a:p>
        </p:txBody>
      </p:sp>
    </p:spTree>
    <p:extLst>
      <p:ext uri="{BB962C8B-B14F-4D97-AF65-F5344CB8AC3E}">
        <p14:creationId xmlns:p14="http://schemas.microsoft.com/office/powerpoint/2010/main" val="2456206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D0EC833-07CB-8481-4540-D1E4CF79D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l’</a:t>
            </a:r>
            <a:r>
              <a:rPr lang="it-IT" sz="4000" dirty="0" err="1">
                <a:solidFill>
                  <a:srgbClr val="FFFFFF"/>
                </a:solidFill>
              </a:rPr>
              <a:t>emplotment</a:t>
            </a:r>
            <a:endParaRPr lang="it-IT" sz="40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1A2E3C-B9D4-AEA3-3586-1D78F4983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In questi diversi tipi di narrazioni esterne, cambia il processo di </a:t>
            </a:r>
            <a:r>
              <a:rPr lang="it-IT" sz="2000" i="1" dirty="0" err="1"/>
              <a:t>emplotment</a:t>
            </a:r>
            <a:r>
              <a:rPr lang="it-IT" sz="2000" dirty="0"/>
              <a:t> (Ricoeur, 1984) nel senso che ciò che viene messo in connessione in uno spot (eventi, azioni, relazioni ecc.)  è diverso da ciò che viene connesso allo scopo di costruire identità alternative di consumo</a:t>
            </a:r>
          </a:p>
          <a:p>
            <a:r>
              <a:rPr lang="it-IT" sz="2000" dirty="0"/>
              <a:t>Le narrazioni esterne mutano la modalità narrativa in relazione alla loro finalità</a:t>
            </a:r>
          </a:p>
        </p:txBody>
      </p:sp>
    </p:spTree>
    <p:extLst>
      <p:ext uri="{BB962C8B-B14F-4D97-AF65-F5344CB8AC3E}">
        <p14:creationId xmlns:p14="http://schemas.microsoft.com/office/powerpoint/2010/main" val="856263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ECADC2-E0E2-65CC-1C3F-8DA5F372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narrazioni esterne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BBE38993-BA8F-80F8-15CC-8B9A98649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Quelle presentate nella slide precedente sono forme diverse di narrazione del consumo: </a:t>
            </a:r>
          </a:p>
          <a:p>
            <a:r>
              <a:rPr lang="it-IT" sz="2000" dirty="0"/>
              <a:t>La terza forma di narrazione crea comportamenti di consumo consapevoli, identità collettive forti, basate su valori</a:t>
            </a:r>
          </a:p>
          <a:p>
            <a:r>
              <a:rPr lang="it-IT" sz="2000" dirty="0"/>
              <a:t>Questo tipo di narrazioni fa ricorso stabile all’argomentazione (perché è razionale agire così)  e rafforza la componente valutativa (perché è giusto agire così) (</a:t>
            </a:r>
            <a:r>
              <a:rPr lang="it-IT" sz="2000" dirty="0" err="1"/>
              <a:t>Labov</a:t>
            </a:r>
            <a:r>
              <a:rPr lang="it-IT" sz="2000" dirty="0"/>
              <a:t>).</a:t>
            </a:r>
          </a:p>
          <a:p>
            <a:r>
              <a:rPr lang="it-IT" sz="2000" dirty="0"/>
              <a:t>Esempio: </a:t>
            </a:r>
            <a:r>
              <a:rPr lang="it-IT" sz="2000" dirty="0">
                <a:hlinkClick r:id="rId2"/>
              </a:rPr>
              <a:t>https://www.unimondo.org/Guide/Economia/Gruppi-di-acquisto-solidale/(desc)/show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395302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4414EBE-851E-7D43-13B5-92D3FBB1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persuasione narrativa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D54721-7C5B-C371-C0C3-38CCDD5F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La persuasione narrativa  (narrative </a:t>
            </a:r>
            <a:r>
              <a:rPr lang="it-IT" sz="2000" dirty="0" err="1"/>
              <a:t>persuasion</a:t>
            </a:r>
            <a:r>
              <a:rPr lang="it-IT" sz="2000" dirty="0"/>
              <a:t>) (</a:t>
            </a:r>
            <a:r>
              <a:rPr lang="it-IT" sz="2000" dirty="0" err="1"/>
              <a:t>Rahmanian</a:t>
            </a:r>
            <a:r>
              <a:rPr lang="it-IT" sz="2000" dirty="0"/>
              <a:t>, 2021) si attiva mediante quello che viene definito narrative </a:t>
            </a:r>
            <a:r>
              <a:rPr lang="it-IT" sz="2000" dirty="0" err="1"/>
              <a:t>transportation</a:t>
            </a:r>
            <a:r>
              <a:rPr lang="it-IT" sz="2000" dirty="0"/>
              <a:t> (Krause-Maloni and Mazzocco, 2023). </a:t>
            </a:r>
          </a:p>
          <a:p>
            <a:r>
              <a:rPr lang="it-IT" sz="2000" dirty="0"/>
              <a:t>La capacità immersiva delle narrazioni, che ci trasporta in altri contesti, attiva preferenze e persuade al consumo sulla base di processi di identificazione. </a:t>
            </a:r>
          </a:p>
          <a:p>
            <a:r>
              <a:rPr lang="it-IT" sz="2000" dirty="0"/>
              <a:t>Qui sono preferite le suggestioni agli argomenti, forme di identificazione a costruzioni consapevoli di identità</a:t>
            </a:r>
          </a:p>
          <a:p>
            <a:r>
              <a:rPr lang="it-IT" sz="2000" dirty="0"/>
              <a:t>Due esempi che possiamo leggere a partire dalla slide 9: </a:t>
            </a:r>
          </a:p>
          <a:p>
            <a:r>
              <a:rPr lang="it-IT" sz="2000" dirty="0">
                <a:hlinkClick r:id="rId2"/>
              </a:rPr>
              <a:t>https://www.youtube.com/watch?v=A1Mllrji3ho</a:t>
            </a:r>
            <a:endParaRPr lang="it-IT" sz="2000" dirty="0"/>
          </a:p>
          <a:p>
            <a:r>
              <a:rPr lang="it-IT" sz="2000" dirty="0">
                <a:hlinkClick r:id="rId3"/>
              </a:rPr>
              <a:t>https://www.youtube.com/watch?v=wzwFaisrHR8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311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7CE907-F865-F7D5-91F4-CE7C9C2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le storie sono parte del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B9B2F3-771F-2913-6F97-54F59FD5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Il modo in cui un prodotto viene presentato e proposto è parte di una storia, o di una serie di storie (si pensi alle differenze e alle somiglianze delle storie raccontate dagli spot dell’Amaro Montenegro). </a:t>
            </a:r>
          </a:p>
          <a:p>
            <a:r>
              <a:rPr lang="it-IT" sz="2000" dirty="0"/>
              <a:t>Se infatti siamo, come dice Ricoeur, immersi nelle storie, le narrazioni possono essere utilizzate per costruire rappresentazioni, culturalmente orientate, connesse ai prodotti e quindi ai consumi individuali.</a:t>
            </a:r>
          </a:p>
          <a:p>
            <a:r>
              <a:rPr lang="it-IT" sz="2000" dirty="0"/>
              <a:t>Il carattere immersivo delle storie consente di individuare storie diverse per modelli diversi di consumo.   </a:t>
            </a:r>
          </a:p>
        </p:txBody>
      </p:sp>
    </p:spTree>
    <p:extLst>
      <p:ext uri="{BB962C8B-B14F-4D97-AF65-F5344CB8AC3E}">
        <p14:creationId xmlns:p14="http://schemas.microsoft.com/office/powerpoint/2010/main" val="4227046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51F1087-B0F4-AAB0-7EF6-878C6F42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narrazioni interne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B34AA-943C-8473-4332-E6BE73B98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Tutti noi riceviamo storie ma, allo stesso tempo, le produciamo.</a:t>
            </a:r>
          </a:p>
          <a:p>
            <a:r>
              <a:rPr lang="it-IT" sz="2000" dirty="0"/>
              <a:t>Con l’espressione narrazioni interne si può intendere il modo in cui gli attori raccontano le proprie esperienze di consumo.</a:t>
            </a:r>
          </a:p>
          <a:p>
            <a:r>
              <a:rPr lang="it-IT" sz="2000" dirty="0"/>
              <a:t>I bisogni, le preferenze, le idiosincrasie dei consumatori vengono anche essi comunicati narrativamente (fanno parte di una o di più storie).</a:t>
            </a:r>
          </a:p>
          <a:p>
            <a:r>
              <a:rPr lang="it-IT" sz="2000" dirty="0"/>
              <a:t>In questo caso, le narrazioni hanno il carattere individuale della costruzione del senso (</a:t>
            </a:r>
            <a:r>
              <a:rPr lang="it-IT" sz="2000" dirty="0" err="1"/>
              <a:t>Hamby</a:t>
            </a:r>
            <a:r>
              <a:rPr lang="it-IT" sz="2000" dirty="0"/>
              <a:t> and Edson-</a:t>
            </a:r>
            <a:r>
              <a:rPr lang="it-IT" sz="2000" dirty="0" err="1"/>
              <a:t>Escalas</a:t>
            </a:r>
            <a:r>
              <a:rPr lang="it-IT" sz="2000" dirty="0"/>
              <a:t>, 2023). </a:t>
            </a:r>
          </a:p>
          <a:p>
            <a:r>
              <a:rPr lang="it-IT" sz="2000" dirty="0"/>
              <a:t>E possono contribuire a definire elementi della memoria, strategie di consumo, appartenenze.  </a:t>
            </a:r>
          </a:p>
        </p:txBody>
      </p:sp>
    </p:spTree>
    <p:extLst>
      <p:ext uri="{BB962C8B-B14F-4D97-AF65-F5344CB8AC3E}">
        <p14:creationId xmlns:p14="http://schemas.microsoft.com/office/powerpoint/2010/main" val="3049113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15AB9CA-6DBB-B72E-D51A-A8C2C4E11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3400">
                <a:solidFill>
                  <a:srgbClr val="FFFFFF"/>
                </a:solidFill>
              </a:rPr>
              <a:t>perché adottare le narrazioni per spiegare il consumo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4527F9-D609-02CF-2653-1C5F2D0F6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 dirty="0"/>
              <a:t>Shankar, Elliott e Goulding (2010) sottolineano la rilevanza delle narrazioni per studiare il consumo individuale. </a:t>
            </a:r>
          </a:p>
          <a:p>
            <a:pPr marL="0" indent="0">
              <a:buNone/>
            </a:pPr>
            <a:r>
              <a:rPr lang="it-IT" sz="2000" dirty="0"/>
              <a:t>- gli attori attribuiscono significato alla loro esperienza di consumo; </a:t>
            </a:r>
          </a:p>
          <a:p>
            <a:pPr marL="0" indent="0">
              <a:buNone/>
            </a:pPr>
            <a:r>
              <a:rPr lang="it-IT" sz="2000" dirty="0"/>
              <a:t>- collegano significativamente l’acquisto a bisogni, relazioni, contesti sociali;</a:t>
            </a:r>
          </a:p>
          <a:p>
            <a:pPr marL="0" indent="0">
              <a:buNone/>
            </a:pPr>
            <a:r>
              <a:rPr lang="it-IT" sz="2000" dirty="0"/>
              <a:t>- danno contenuto specifico alla loro identità. </a:t>
            </a:r>
          </a:p>
          <a:p>
            <a:pPr marL="0" indent="0">
              <a:buNone/>
            </a:pPr>
            <a:r>
              <a:rPr lang="it-IT" sz="2000" dirty="0"/>
              <a:t>Pensate alla rilevanza delle narrazioni di pratiche di consumo alternative e alla loro forte  connessione con il modo in cui gli attori si rappresentano</a:t>
            </a:r>
          </a:p>
        </p:txBody>
      </p:sp>
    </p:spTree>
    <p:extLst>
      <p:ext uri="{BB962C8B-B14F-4D97-AF65-F5344CB8AC3E}">
        <p14:creationId xmlns:p14="http://schemas.microsoft.com/office/powerpoint/2010/main" val="207692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F626896-3EAB-1230-A1E9-7A258D331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siamo comunicazione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38AE41-AEF8-B497-90D1-6575EED04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La comunicazione è l’elemento fondativo del sociale, </a:t>
            </a:r>
          </a:p>
          <a:p>
            <a:pPr marL="0" indent="0">
              <a:buNone/>
            </a:pPr>
            <a:r>
              <a:rPr lang="it-IT" sz="2000" dirty="0"/>
              <a:t>eppure</a:t>
            </a:r>
          </a:p>
          <a:p>
            <a:r>
              <a:rPr lang="it-IT" sz="2000" dirty="0"/>
              <a:t>la comunicazione si basa sull’imprevedibilità della comprensione;</a:t>
            </a:r>
          </a:p>
          <a:p>
            <a:r>
              <a:rPr lang="it-IT" sz="2000" dirty="0"/>
              <a:t>comunichiamo presupponendo che alter ci comprenda e alter comunica con noi perché suppone di averci compreso;</a:t>
            </a:r>
          </a:p>
          <a:p>
            <a:r>
              <a:rPr lang="it-IT" sz="2000" dirty="0"/>
              <a:t>in questo senso, la comunicazione è un fatto propriamente sociale: funziona se è la premessa di ulteriore comunicazione.</a:t>
            </a:r>
          </a:p>
        </p:txBody>
      </p:sp>
    </p:spTree>
    <p:extLst>
      <p:ext uri="{BB962C8B-B14F-4D97-AF65-F5344CB8AC3E}">
        <p14:creationId xmlns:p14="http://schemas.microsoft.com/office/powerpoint/2010/main" val="103871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B3211C5-59D2-BC34-22D1-BB37BDFA0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le narrazioni consentono di collegare consumo e identità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C1FB4B-B3F1-328F-C6EB-6F37183C3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meaning-based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symbolic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the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customers’ 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self (</a:t>
            </a:r>
            <a:r>
              <a:rPr lang="it-IT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Rahmanian</a:t>
            </a:r>
            <a:r>
              <a:rPr lang="it-IT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2021)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quanto afferma </a:t>
            </a:r>
            <a:r>
              <a:rPr 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Rahmanian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è vero, allora non può sottostimarsi il ruolo delle narrazioni (interne e esterne) nella costruzione dell’identità (o di aspetti dell’identità, legati al consumo).</a:t>
            </a:r>
          </a:p>
          <a:p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nel ruolo delle narrazioni per la costruzione dell’identità che è forse necessario insistere individuando, anche empiricamente, in che modo le narrazioni esterne (possiamo definirle approssimativamente rappresentazioni sociali del consumo) incidono su quelle interne (possiamo definirle rappresentazioni soggettive del consumo) e ne vengono contemporaneamente condizionate. </a:t>
            </a:r>
          </a:p>
          <a:p>
            <a:pPr marL="0" indent="0">
              <a:buNone/>
            </a:pPr>
            <a:endParaRPr lang="it-IT" sz="1800" dirty="0">
              <a:effectLst/>
              <a:latin typeface="Times"/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6035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F41BA67-07B1-A032-FF90-4BB95B432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ancora su narrazioni esterne e interne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340E86-9366-2CC0-4E79-8E78D1928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 narrazioni esterne danno senso al consumo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solo a patto che vi sia un processo attivo di traduzione della rappresentazione collettiva in  pratica di consumo e che, dalla pratica di consumo, si generi una qualche rappresentazione del sé.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Un esempio empirico è la raccolta di narrative di acquirenti di auto che evidenzia, secondo gli autori, che  «brand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powerful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social tool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consumers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for self-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(Schembri,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Merrilees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Kristiansen</a:t>
            </a:r>
            <a:r>
              <a:rPr lang="it-IT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2010)</a:t>
            </a:r>
          </a:p>
          <a:p>
            <a:endParaRPr lang="it-IT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49165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753C90-C77A-7770-AAA7-67E8EC4ED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8250CEC-BA98-996E-B570-B7C221310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45D094-82A2-A216-56BA-A5D39689B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ED5AD6-010E-6131-A5E2-623F03EDE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822244-1E5F-54EF-9308-1B3A550EF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517678-A35D-B84C-D6CA-1150AA6A5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0EFF57-5FA5-6C15-A87E-DA3B9169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a proposito </a:t>
            </a:r>
            <a:r>
              <a:rPr lang="it-IT" sz="4000" dirty="0">
                <a:solidFill>
                  <a:srgbClr val="FFFFFF"/>
                </a:solidFill>
              </a:rPr>
              <a:t>di agency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EA51C2-6745-48DC-5A6B-51C2DD47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racconto delle pratiche di consumo da parte dei soggetti rende evidente l’agency del consumatore.</a:t>
            </a:r>
          </a:p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consumatore come agente seleziona, sceglie, collega la scelta a valori (ad esempio solidarietà) o a modelli </a:t>
            </a:r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identitari rendendo operative le narrazioni di consumo presenti nella sfera pubblica. 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narrazioni rendono evidente quindi sia il legame tra marketing consumi e interessi economici, sia spazi di autonomia e di agency del soggetto che narra. 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946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616B9-BABC-D2CD-E83A-CB828B48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it-IT" sz="3200"/>
              <a:t>bibliografia</a:t>
            </a:r>
          </a:p>
        </p:txBody>
      </p:sp>
      <p:pic>
        <p:nvPicPr>
          <p:cNvPr id="5" name="Picture 4" descr="Primo piano di pagine di un libro">
            <a:extLst>
              <a:ext uri="{FF2B5EF4-FFF2-40B4-BE49-F238E27FC236}">
                <a16:creationId xmlns:a16="http://schemas.microsoft.com/office/drawing/2014/main" id="{E6417933-FEA4-A56C-8918-5DBA71CAB3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123" r="11543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C8B29E-E986-9C76-3A50-867A41D00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1771650"/>
            <a:ext cx="5444382" cy="4370733"/>
          </a:xfrm>
        </p:spPr>
        <p:txBody>
          <a:bodyPr>
            <a:normAutofit fontScale="92500" lnSpcReduction="10000"/>
          </a:bodyPr>
          <a:lstStyle/>
          <a:p>
            <a:r>
              <a:rPr lang="it-IT" sz="1400" dirty="0"/>
              <a:t>Bruner, </a:t>
            </a:r>
            <a:r>
              <a:rPr lang="it-IT" sz="1400" dirty="0" err="1"/>
              <a:t>J</a:t>
            </a:r>
            <a:r>
              <a:rPr lang="it-IT" sz="1400" dirty="0"/>
              <a:t>. (1986). </a:t>
            </a:r>
            <a:r>
              <a:rPr lang="it-IT" sz="1400" i="1" dirty="0" err="1"/>
              <a:t>Actual</a:t>
            </a:r>
            <a:r>
              <a:rPr lang="it-IT" sz="1400" i="1" dirty="0"/>
              <a:t> minds, </a:t>
            </a:r>
            <a:r>
              <a:rPr lang="it-IT" sz="1400" i="1" dirty="0" err="1"/>
              <a:t>possible</a:t>
            </a:r>
            <a:r>
              <a:rPr lang="it-IT" sz="1400" i="1" dirty="0"/>
              <a:t> worlds</a:t>
            </a:r>
            <a:r>
              <a:rPr lang="it-IT" sz="1400" dirty="0"/>
              <a:t>. Harvard University Press, Cambridge, MA.</a:t>
            </a:r>
          </a:p>
          <a:p>
            <a:r>
              <a:rPr lang="it-IT" sz="1400" dirty="0" err="1"/>
              <a:t>Labov</a:t>
            </a:r>
            <a:r>
              <a:rPr lang="it-IT" sz="1400" dirty="0"/>
              <a:t>, </a:t>
            </a:r>
            <a:r>
              <a:rPr lang="it-IT" sz="1400" dirty="0" err="1"/>
              <a:t>W</a:t>
            </a:r>
            <a:r>
              <a:rPr lang="it-IT" sz="1400" dirty="0"/>
              <a:t>., &amp; </a:t>
            </a:r>
            <a:r>
              <a:rPr lang="it-IT" sz="1400" dirty="0" err="1"/>
              <a:t>Waletzky</a:t>
            </a:r>
            <a:r>
              <a:rPr lang="it-IT" sz="1400" dirty="0"/>
              <a:t>, </a:t>
            </a:r>
            <a:r>
              <a:rPr lang="it-IT" sz="1400" dirty="0" err="1"/>
              <a:t>J</a:t>
            </a:r>
            <a:r>
              <a:rPr lang="it-IT" sz="1400" dirty="0"/>
              <a:t>. (1967). Narrative </a:t>
            </a:r>
            <a:r>
              <a:rPr lang="it-IT" sz="1400" dirty="0" err="1"/>
              <a:t>analysis</a:t>
            </a:r>
            <a:r>
              <a:rPr lang="it-IT" sz="1400" dirty="0"/>
              <a:t>. In </a:t>
            </a:r>
            <a:r>
              <a:rPr lang="it-IT" sz="1400" dirty="0" err="1"/>
              <a:t>J</a:t>
            </a:r>
            <a:r>
              <a:rPr lang="it-IT" sz="1400" dirty="0"/>
              <a:t>. Helm (Ed.), </a:t>
            </a:r>
            <a:r>
              <a:rPr lang="it-IT" sz="1400" i="1" dirty="0" err="1"/>
              <a:t>Essays</a:t>
            </a:r>
            <a:r>
              <a:rPr lang="it-IT" sz="1400" i="1" dirty="0"/>
              <a:t> on the </a:t>
            </a:r>
            <a:r>
              <a:rPr lang="it-IT" sz="1400" i="1" dirty="0" err="1"/>
              <a:t>verbal</a:t>
            </a:r>
            <a:r>
              <a:rPr lang="it-IT" sz="1400" i="1" dirty="0"/>
              <a:t> and visual </a:t>
            </a:r>
            <a:r>
              <a:rPr lang="it-IT" sz="1400" i="1" dirty="0" err="1"/>
              <a:t>arts</a:t>
            </a:r>
            <a:r>
              <a:rPr lang="it-IT" sz="1400" dirty="0"/>
              <a:t> (pp. 12-44). University of Washington Press, Seattle, WA.</a:t>
            </a:r>
          </a:p>
          <a:p>
            <a:r>
              <a:rPr lang="it-IT" sz="1400" dirty="0" err="1"/>
              <a:t>Rahamnian</a:t>
            </a:r>
            <a:r>
              <a:rPr lang="it-IT" sz="1400" dirty="0"/>
              <a:t>, E. (2010). </a:t>
            </a:r>
            <a:r>
              <a:rPr lang="it-IT" sz="1400" dirty="0" err="1"/>
              <a:t>Consumption</a:t>
            </a:r>
            <a:r>
              <a:rPr lang="it-IT" sz="1400" dirty="0"/>
              <a:t> </a:t>
            </a:r>
            <a:r>
              <a:rPr lang="it-IT" sz="1400" dirty="0" err="1"/>
              <a:t>narratives</a:t>
            </a:r>
            <a:r>
              <a:rPr lang="it-IT" sz="1400" dirty="0"/>
              <a:t>: </a:t>
            </a:r>
            <a:r>
              <a:rPr lang="it-IT" sz="1400" dirty="0" err="1"/>
              <a:t>Contributions</a:t>
            </a:r>
            <a:r>
              <a:rPr lang="it-IT" sz="1400" dirty="0"/>
              <a:t>, </a:t>
            </a:r>
            <a:r>
              <a:rPr lang="it-IT" sz="1400" dirty="0" err="1"/>
              <a:t>methods</a:t>
            </a:r>
            <a:r>
              <a:rPr lang="it-IT" sz="1400" dirty="0"/>
              <a:t>, </a:t>
            </a:r>
            <a:r>
              <a:rPr lang="it-IT" sz="1400" dirty="0" err="1"/>
              <a:t>findings</a:t>
            </a:r>
            <a:r>
              <a:rPr lang="it-IT" sz="1400" dirty="0"/>
              <a:t>, and agenda for future </a:t>
            </a:r>
            <a:r>
              <a:rPr lang="it-IT" sz="1400" dirty="0" err="1"/>
              <a:t>research</a:t>
            </a:r>
            <a:r>
              <a:rPr lang="it-IT" sz="1400" dirty="0"/>
              <a:t>. </a:t>
            </a:r>
            <a:r>
              <a:rPr lang="it-IT" sz="1400" i="1" dirty="0"/>
              <a:t>Journal of Marketing Management</a:t>
            </a:r>
            <a:r>
              <a:rPr lang="it-IT" sz="1400" dirty="0"/>
              <a:t>, </a:t>
            </a:r>
            <a:r>
              <a:rPr lang="it-IT" sz="1400" i="1" dirty="0"/>
              <a:t>26</a:t>
            </a:r>
            <a:r>
              <a:rPr lang="it-IT" sz="1400" dirty="0"/>
              <a:t>(3-4), 221-248.</a:t>
            </a:r>
          </a:p>
          <a:p>
            <a:r>
              <a:rPr lang="it-IT" sz="1400" dirty="0"/>
              <a:t>Ricoeur, P. (1984). </a:t>
            </a:r>
            <a:r>
              <a:rPr lang="it-IT" sz="1400" i="1" dirty="0"/>
              <a:t>Time and narrative</a:t>
            </a:r>
            <a:r>
              <a:rPr lang="it-IT" sz="1400" dirty="0"/>
              <a:t> (Vol. 1). University of Chicago Press, Chicago, IL.</a:t>
            </a:r>
          </a:p>
          <a:p>
            <a:r>
              <a:rPr lang="it-IT" sz="1400" dirty="0"/>
              <a:t>Schembri, S., </a:t>
            </a:r>
            <a:r>
              <a:rPr lang="it-IT" sz="1400" dirty="0" err="1"/>
              <a:t>Merrilees</a:t>
            </a:r>
            <a:r>
              <a:rPr lang="it-IT" sz="1400" dirty="0"/>
              <a:t>, B., &amp; </a:t>
            </a:r>
            <a:r>
              <a:rPr lang="it-IT" sz="1400" dirty="0" err="1"/>
              <a:t>Kristiansen</a:t>
            </a:r>
            <a:r>
              <a:rPr lang="it-IT" sz="1400" dirty="0"/>
              <a:t>, S. (2010). Brand </a:t>
            </a:r>
            <a:r>
              <a:rPr lang="it-IT" sz="1400" dirty="0" err="1"/>
              <a:t>consumption</a:t>
            </a:r>
            <a:r>
              <a:rPr lang="it-IT" sz="1400" dirty="0"/>
              <a:t> and narrative of the self. </a:t>
            </a:r>
            <a:r>
              <a:rPr lang="it-IT" sz="1400" i="1" dirty="0" err="1"/>
              <a:t>Psychology</a:t>
            </a:r>
            <a:r>
              <a:rPr lang="it-IT" sz="1400" i="1" dirty="0"/>
              <a:t> &amp; Marketing</a:t>
            </a:r>
            <a:r>
              <a:rPr lang="it-IT" sz="1400" dirty="0"/>
              <a:t>, </a:t>
            </a:r>
            <a:r>
              <a:rPr lang="it-IT" sz="1400" i="1" dirty="0"/>
              <a:t>27</a:t>
            </a:r>
            <a:r>
              <a:rPr lang="it-IT" sz="1400" dirty="0"/>
              <a:t>(7), 623-637.</a:t>
            </a:r>
          </a:p>
          <a:p>
            <a:r>
              <a:rPr lang="it-IT" sz="1400" dirty="0"/>
              <a:t>Van Dijk, T. A. (1975). Action, action </a:t>
            </a:r>
            <a:r>
              <a:rPr lang="it-IT" sz="1400" dirty="0" err="1"/>
              <a:t>description</a:t>
            </a:r>
            <a:r>
              <a:rPr lang="it-IT" sz="1400" dirty="0"/>
              <a:t>, and narrative. </a:t>
            </a:r>
            <a:r>
              <a:rPr lang="it-IT" sz="1400" i="1" dirty="0"/>
              <a:t>New </a:t>
            </a:r>
            <a:r>
              <a:rPr lang="it-IT" sz="1400" i="1" dirty="0" err="1"/>
              <a:t>Literary</a:t>
            </a:r>
            <a:r>
              <a:rPr lang="it-IT" sz="1400" i="1" dirty="0"/>
              <a:t> History</a:t>
            </a:r>
            <a:r>
              <a:rPr lang="it-IT" sz="1400" dirty="0"/>
              <a:t>, </a:t>
            </a:r>
            <a:r>
              <a:rPr lang="it-IT" sz="1400" i="1" dirty="0"/>
              <a:t>6</a:t>
            </a:r>
            <a:r>
              <a:rPr lang="it-IT" sz="1400" dirty="0"/>
              <a:t>(2), 273-294.</a:t>
            </a:r>
          </a:p>
          <a:p>
            <a:r>
              <a:rPr lang="it-IT" sz="1400" dirty="0"/>
              <a:t>Van Dijk, T. A. (1976). </a:t>
            </a:r>
            <a:r>
              <a:rPr lang="it-IT" sz="1400" dirty="0" err="1"/>
              <a:t>Philosophy</a:t>
            </a:r>
            <a:r>
              <a:rPr lang="it-IT" sz="1400" dirty="0"/>
              <a:t> of action and theory of narrative. </a:t>
            </a:r>
            <a:r>
              <a:rPr lang="it-IT" sz="1400" i="1" dirty="0" err="1"/>
              <a:t>Poetics</a:t>
            </a:r>
            <a:r>
              <a:rPr lang="it-IT" sz="1400" dirty="0"/>
              <a:t>, </a:t>
            </a:r>
            <a:r>
              <a:rPr lang="it-IT" sz="1400" i="1" dirty="0"/>
              <a:t>5</a:t>
            </a:r>
            <a:r>
              <a:rPr lang="it-IT" sz="1400" dirty="0"/>
              <a:t>(4), 287-338.</a:t>
            </a:r>
          </a:p>
          <a:p>
            <a:r>
              <a:rPr lang="it-IT" sz="1400" dirty="0" err="1"/>
              <a:t>Hamby</a:t>
            </a:r>
            <a:r>
              <a:rPr lang="it-IT" sz="1400" dirty="0"/>
              <a:t>, A., &amp; </a:t>
            </a:r>
            <a:r>
              <a:rPr lang="it-IT" sz="1400" dirty="0" err="1"/>
              <a:t>Escalas</a:t>
            </a:r>
            <a:r>
              <a:rPr lang="it-IT" sz="1400" dirty="0"/>
              <a:t>, </a:t>
            </a:r>
            <a:r>
              <a:rPr lang="it-IT" sz="1400" dirty="0" err="1"/>
              <a:t>J</a:t>
            </a:r>
            <a:r>
              <a:rPr lang="it-IT" sz="1400" dirty="0"/>
              <a:t>. E. (2024). </a:t>
            </a:r>
            <a:r>
              <a:rPr lang="it-IT" sz="1400" dirty="0" err="1"/>
              <a:t>Connecting</a:t>
            </a:r>
            <a:r>
              <a:rPr lang="it-IT" sz="1400" dirty="0"/>
              <a:t> the plot points: How consumers use and </a:t>
            </a:r>
            <a:r>
              <a:rPr lang="it-IT" sz="1400" dirty="0" err="1"/>
              <a:t>respond</a:t>
            </a:r>
            <a:r>
              <a:rPr lang="it-IT" sz="1400" dirty="0"/>
              <a:t> to </a:t>
            </a:r>
            <a:r>
              <a:rPr lang="it-IT" sz="1400" dirty="0" err="1"/>
              <a:t>narratives</a:t>
            </a:r>
            <a:r>
              <a:rPr lang="it-IT" sz="1400" dirty="0"/>
              <a:t>. </a:t>
            </a:r>
            <a:r>
              <a:rPr lang="it-IT" sz="1400" i="1" dirty="0"/>
              <a:t>Journal of the Association for Consumer </a:t>
            </a:r>
            <a:r>
              <a:rPr lang="it-IT" sz="1400" i="1" dirty="0" err="1"/>
              <a:t>Research</a:t>
            </a:r>
            <a:r>
              <a:rPr lang="it-IT" sz="1400" dirty="0"/>
              <a:t>, </a:t>
            </a:r>
            <a:r>
              <a:rPr lang="it-IT" sz="1400" i="1" dirty="0"/>
              <a:t>9</a:t>
            </a:r>
            <a:r>
              <a:rPr lang="it-IT" sz="1400" dirty="0"/>
              <a:t>(1), 1-8.</a:t>
            </a:r>
          </a:p>
          <a:p>
            <a:pPr marL="0" indent="0">
              <a:buNone/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65849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17A8A3-39AD-F940-7D81-18F717C256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5494EF-003C-93C5-3A2D-AA9ED021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69C1B2-F9E9-473B-FE68-A559CE7AA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86C7C9-3CBE-BF6D-8E81-45359F911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74B465-3681-DA8D-48BF-3978F2B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D9D257-9A41-3704-FA68-86C0223F3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393E79F-8B03-07EC-4502-81B604EE9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siamo narrazione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EB309B-B00C-99CC-4A8C-27223B690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it-IT" sz="2000" dirty="0"/>
              <a:t>Buona parte della comunicazione sociale si svolge nella modalità della narrazione. </a:t>
            </a:r>
          </a:p>
          <a:p>
            <a:r>
              <a:rPr lang="it-IT" sz="2000" dirty="0"/>
              <a:t>Raccontiamo eventi, accadimenti, azioni</a:t>
            </a:r>
          </a:p>
          <a:p>
            <a:r>
              <a:rPr lang="it-IT" sz="2000" dirty="0"/>
              <a:t>E nella reciprocità dell’interazione, ascoltiamo il racconto di eventi, accadimenti, narrazioni </a:t>
            </a:r>
          </a:p>
          <a:p>
            <a:r>
              <a:rPr lang="it-IT" sz="2000" dirty="0"/>
              <a:t>Siamo socializzati alla narrazione e all’ascolto </a:t>
            </a:r>
          </a:p>
          <a:p>
            <a:r>
              <a:rPr lang="it-IT" sz="2000" dirty="0"/>
              <a:t>O, meglio, siamo socializzati grazie alla narrazione e all’ascolto </a:t>
            </a:r>
          </a:p>
        </p:txBody>
      </p:sp>
    </p:spTree>
    <p:extLst>
      <p:ext uri="{BB962C8B-B14F-4D97-AF65-F5344CB8AC3E}">
        <p14:creationId xmlns:p14="http://schemas.microsoft.com/office/powerpoint/2010/main" val="120879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8E69F27-4CF3-E69E-C2DA-7F63252198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6FAF5A-A72C-1A29-BE6B-9ED64C3A5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6C819E-5DCE-740E-2444-1C8C58900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60ECE1-24B0-0FF7-D418-4FA923B3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14DE7-09C0-5E24-6917-A535AD139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EAD141-6CFD-500B-E05A-1EE8EB9AC6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9B2D520-107E-53F7-77C0-4978F273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narrazione come ricostruzione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07CDE9-6BD8-DCD1-B961-C93206146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narrazione non è riproduzione del passato, né ricostruzione. </a:t>
            </a: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narrazione è principalmente costruzione. </a:t>
            </a:r>
          </a:p>
          <a:p>
            <a:pPr indent="0" algn="just">
              <a:lnSpc>
                <a:spcPct val="150000"/>
              </a:lnSpc>
              <a:spcAft>
                <a:spcPts val="1200"/>
              </a:spcAft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Ricoeur (1984) parla del processo di </a:t>
            </a:r>
            <a:r>
              <a:rPr lang="it-IT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emplotment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come il modo attraverso cui eventi eterogenei (quindi non necessariamente interrelati) vengono connessi attraverso relazioni di tipo temporale o causale </a:t>
            </a:r>
          </a:p>
        </p:txBody>
      </p:sp>
    </p:spTree>
    <p:extLst>
      <p:ext uri="{BB962C8B-B14F-4D97-AF65-F5344CB8AC3E}">
        <p14:creationId xmlns:p14="http://schemas.microsoft.com/office/powerpoint/2010/main" val="112215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A37057-7599-E8A4-F3D1-71580D45DD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5472DD-15A9-50BD-78A5-C89C4E884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9FBD6F-3B92-0521-1550-BE9F06B30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ABF0E6-EFC2-DEE7-6E45-B7E0C8098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76E9EB-EBFF-BBEB-5BF7-1A8A08BF3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035D7A-D3AB-D28F-0F25-B8C841A9D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72B27ED-CB60-FCAF-A07D-474CFBE6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ma che cos’è una narrazione?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CF66B3-8CED-FB4B-4679-D24F2D54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it-IT" sz="2000" dirty="0">
                <a:latin typeface="Arial"/>
              </a:rPr>
              <a:t>Nella definizione più semplice, che rimanda a Aristotele, una narrazione è un testo (scritto o orale) che racconta una storia.</a:t>
            </a:r>
          </a:p>
          <a:p>
            <a:pPr algn="just">
              <a:lnSpc>
                <a:spcPct val="100000"/>
              </a:lnSpc>
            </a:pPr>
            <a:r>
              <a:rPr lang="it-IT" sz="2000" dirty="0">
                <a:latin typeface="Arial"/>
              </a:rPr>
              <a:t>Raccontare una storia implica la presenza di uno o più attori e, soprattutto, un processo di cambiamento da una situazione iniziale x a una finale y.</a:t>
            </a:r>
          </a:p>
          <a:p>
            <a:pPr algn="just">
              <a:lnSpc>
                <a:spcPct val="100000"/>
              </a:lnSpc>
            </a:pPr>
            <a:r>
              <a:rPr lang="it-IT" sz="2000" dirty="0">
                <a:latin typeface="Arial"/>
              </a:rPr>
              <a:t>Per Aristotele quindi la narrazione è imitazione dell’azione.</a:t>
            </a:r>
          </a:p>
          <a:p>
            <a:r>
              <a:rPr lang="it-IT" sz="2000" dirty="0">
                <a:latin typeface="Arial"/>
              </a:rPr>
              <a:t>La narrazione ha a che fare con l’agire, col tempo e col cambiamento.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8622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A17FE0-3583-8499-F75E-6CF4C7716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B71F03-D557-2B21-3A00-E8921766E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7C8A71-C0B4-D9D3-1364-8A6DE34A1A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A29A63-7381-510C-A95E-1AA4E3D91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8DA16A-409A-0CE7-2031-33AFE1A2F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ECD3FB-BD59-8E16-EF7E-77D099A8F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3AB9CF7-01A8-C3C0-C3B9-B5CA8CFA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ciò che facciamo, ciò che ci capita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30CF89-9362-6CF2-B6A0-215011B95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Una narrazione è sempre una combinazione di azioni (ciò che facciamo) e accidenti (ciò che ci capita).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Nelle narrazioni gli eventi sono o il risultato consapevole delle azioni degli individui (intenzionalità) o l’esito imprevisto e non pianificato (casualità). 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In una narrazione, dunque, non tutto ciò che accade è previsto.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Come modalità comunicativa la narrazione ci consente di confrontarci con l’imprevisto.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5690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1E137C-D4A2-F804-47E7-633858FAF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99F8D6-140A-3A81-0884-E1F495EF1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8D24B0-2B5A-959F-3E57-47B10CB43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0EC50A-80EB-E9F6-3D7D-4B146BF5B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4C2BB-653B-F5EC-1300-6776A5137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047150-6D7A-9E00-4C51-F5D39A9EF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5657BBF-2D02-AF11-E9AC-3AF3C00B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piccole narrazioni quotidiane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F36FF-7EEC-4F87-CE25-BBE2A8950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 err="1">
                <a:latin typeface="Arial"/>
              </a:rPr>
              <a:t>Labov</a:t>
            </a:r>
            <a:r>
              <a:rPr lang="it-IT" sz="2000" dirty="0">
                <a:latin typeface="Arial"/>
              </a:rPr>
              <a:t> e </a:t>
            </a:r>
            <a:r>
              <a:rPr lang="it-IT" sz="2000" dirty="0" err="1">
                <a:latin typeface="Arial"/>
              </a:rPr>
              <a:t>Waletzky</a:t>
            </a:r>
            <a:r>
              <a:rPr lang="it-IT" sz="2000" dirty="0">
                <a:latin typeface="Arial"/>
              </a:rPr>
              <a:t> (1967) hanno analizzato brevi racconti quotidiani per individuare i tratti essenziali delle narrazioni:</a:t>
            </a:r>
            <a:endParaRPr lang="it-IT" sz="1400" dirty="0"/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- un’introduzione: la collocazione degli attori nello spazio e nel tempo; </a:t>
            </a:r>
            <a:endParaRPr lang="it-IT" sz="1400" dirty="0"/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- una complicazione: l’azione è attivata dall’interruzione dell’ordinario; </a:t>
            </a:r>
            <a:endParaRPr lang="it-IT" sz="1400" dirty="0"/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- una valutazione: il narratore prende posizioni rispetto agli attori e agli eventi; </a:t>
            </a:r>
            <a:endParaRPr lang="it-IT" sz="1400" dirty="0"/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- una risoluzione: come si è risolta la frattura dell’ordine degli eventi?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- una chiusa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6147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61B9B6-2BEA-5337-2219-2A9AF76AA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AC5D8C-26B0-A6D9-1636-AADA887A4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15E974-AF31-D227-0960-7014971CE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5CB93-8337-64AA-3F3B-27D88E6A2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E6594-6C35-E98D-05CC-FFCAA80CD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AE35F6-750C-7CD0-4FC7-70113473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593D86E-11D5-D21F-1075-E11973A9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perché ci interessano i racconti?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3B8DA9-2E86-B80F-D334-FDC38238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SzPct val="45000"/>
              <a:buNone/>
            </a:pPr>
            <a:endParaRPr lang="en-GB" sz="1400" dirty="0">
              <a:latin typeface="Arial"/>
            </a:endParaRPr>
          </a:p>
          <a:p>
            <a:pPr>
              <a:lnSpc>
                <a:spcPct val="100000"/>
              </a:lnSpc>
              <a:buSzPct val="45000"/>
              <a:buFont typeface="Wingdings" pitchFamily="2" charset="2"/>
              <a:buChar char="§"/>
            </a:pPr>
            <a:r>
              <a:rPr lang="it-IT" sz="1800" dirty="0">
                <a:latin typeface="Arial"/>
              </a:rPr>
              <a:t>Grazie al racconto, possiamo collocare eventi nel tempo, li spieghiamo come cause o effetti, imputiamo azioni a soggetti, diamo quindi ordine alle cose.  </a:t>
            </a:r>
          </a:p>
          <a:p>
            <a:pPr>
              <a:lnSpc>
                <a:spcPct val="100000"/>
              </a:lnSpc>
              <a:buSzPct val="45000"/>
              <a:buFont typeface="Wingdings" pitchFamily="2" charset="2"/>
              <a:buChar char="§"/>
            </a:pPr>
            <a:r>
              <a:rPr lang="it-IT" sz="1800" dirty="0">
                <a:latin typeface="Arial"/>
              </a:rPr>
              <a:t>La narrazione ci consente di confrontarci con l’ordine infranto, quindi con ciò che esula dall’ordinario (sai cosa è successo a….!?), e con le pratiche di ritorno all’ordine.  </a:t>
            </a:r>
            <a:endParaRPr lang="it-IT" sz="1800" dirty="0"/>
          </a:p>
          <a:p>
            <a:pPr>
              <a:lnSpc>
                <a:spcPct val="100000"/>
              </a:lnSpc>
              <a:buSzPct val="45000"/>
              <a:buFont typeface="Wingdings" pitchFamily="2" charset="2"/>
              <a:buChar char="§"/>
            </a:pPr>
            <a:r>
              <a:rPr lang="it-IT" sz="1800" dirty="0">
                <a:latin typeface="Arial"/>
              </a:rPr>
              <a:t>Nella voce del narratore, è implicito un giudizio morale e una valutazione-  le azioni narrate vengono sottoposte a giudizio positivo o negativo. </a:t>
            </a:r>
            <a:endParaRPr lang="it-IT" sz="1800" dirty="0"/>
          </a:p>
          <a:p>
            <a:pPr marL="0" indent="0">
              <a:lnSpc>
                <a:spcPct val="100000"/>
              </a:lnSpc>
              <a:buSzPct val="45000"/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8013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942383-2D82-C5C9-79BD-47BC9B0CE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4C476B-173B-891B-B035-601752022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2FB457-79C0-3A9B-AF37-16454A7034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BDA834-7646-B319-F835-414D7DC28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D72BD2-6157-4151-18DE-ED31BF975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9279FB-2DD6-0061-430E-F45FC1F3B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2C6186C-E953-3BEB-EA38-508C3FC60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solidFill>
                  <a:srgbClr val="FFFFFF"/>
                </a:solidFill>
              </a:rPr>
            </a:br>
            <a:r>
              <a:rPr lang="it-IT" sz="4000" dirty="0">
                <a:solidFill>
                  <a:srgbClr val="FFFFFF"/>
                </a:solidFill>
              </a:rPr>
              <a:t>la proposta di </a:t>
            </a:r>
            <a:r>
              <a:rPr lang="it-IT" sz="4000" dirty="0" err="1">
                <a:solidFill>
                  <a:srgbClr val="FFFFFF"/>
                </a:solidFill>
              </a:rPr>
              <a:t>Teun</a:t>
            </a:r>
            <a:r>
              <a:rPr lang="it-IT" sz="4000" dirty="0">
                <a:solidFill>
                  <a:srgbClr val="FFFFFF"/>
                </a:solidFill>
              </a:rPr>
              <a:t> Van Dijk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59A515-F660-538A-A848-C48B615E8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Quando raccontiamo, diciamo qualcosa sull’agire nostro e altrui. Ma la nostra intenzione è solo quella di informare? 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Per Van Dijk (1975; 1976) è possibile che il narratore voglia trasmettere modelli di comportamento (ciò che è preferibile fare o evitare) e in questo senso la narrazione si converte in un modello di esperienza.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Può assumere una funzione emotiva (impariamo a comprendere le emozioni, ci commuoviamo etc.). </a:t>
            </a:r>
          </a:p>
          <a:p>
            <a:pPr marL="0" indent="0">
              <a:lnSpc>
                <a:spcPct val="100000"/>
              </a:lnSpc>
              <a:buSzPct val="45000"/>
              <a:buNone/>
            </a:pPr>
            <a:r>
              <a:rPr lang="it-IT" sz="2000" dirty="0">
                <a:latin typeface="Arial"/>
              </a:rPr>
              <a:t>Raccontando, attiviamo forme di condivisione, creiamo comunità e riproduciamo ordine sociale (norme, valori, forme di comportamento), confermando il senso che le cose hanno per noi.</a:t>
            </a:r>
          </a:p>
        </p:txBody>
      </p:sp>
    </p:spTree>
    <p:extLst>
      <p:ext uri="{BB962C8B-B14F-4D97-AF65-F5344CB8AC3E}">
        <p14:creationId xmlns:p14="http://schemas.microsoft.com/office/powerpoint/2010/main" val="3457188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1987</Words>
  <Application>Microsoft Office PowerPoint</Application>
  <PresentationFormat>Widescreen</PresentationFormat>
  <Paragraphs>111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Aptos</vt:lpstr>
      <vt:lpstr>Aptos Display</vt:lpstr>
      <vt:lpstr>Arial</vt:lpstr>
      <vt:lpstr>Times</vt:lpstr>
      <vt:lpstr>Times New Roman</vt:lpstr>
      <vt:lpstr>Wingdings</vt:lpstr>
      <vt:lpstr>Tema di Office</vt:lpstr>
      <vt:lpstr> narrazione e consumo</vt:lpstr>
      <vt:lpstr>siamo comunicazione </vt:lpstr>
      <vt:lpstr>siamo narrazione </vt:lpstr>
      <vt:lpstr>narrazione come ricostruzione</vt:lpstr>
      <vt:lpstr>ma che cos’è una narrazione?</vt:lpstr>
      <vt:lpstr>ciò che facciamo, ciò che ci capita</vt:lpstr>
      <vt:lpstr>piccole narrazioni quotidiane</vt:lpstr>
      <vt:lpstr>perché ci interessano i racconti?</vt:lpstr>
      <vt:lpstr> la proposta di Teun Van Dijk</vt:lpstr>
      <vt:lpstr> la proposta di Jerome Bruner </vt:lpstr>
      <vt:lpstr>perché ascoltiamo quando gli altri raccontano? ancora Jerome Bruner </vt:lpstr>
      <vt:lpstr>la narrazione e i consumi</vt:lpstr>
      <vt:lpstr>narrazioni esterne</vt:lpstr>
      <vt:lpstr>l’emplotment</vt:lpstr>
      <vt:lpstr>narrazioni esterne</vt:lpstr>
      <vt:lpstr>persuasione narrativa</vt:lpstr>
      <vt:lpstr>le storie sono parte del marketing</vt:lpstr>
      <vt:lpstr>narrazioni interne</vt:lpstr>
      <vt:lpstr>perché adottare le narrazioni per spiegare il consumo</vt:lpstr>
      <vt:lpstr>le narrazioni consentono di collegare consumo e identità</vt:lpstr>
      <vt:lpstr>ancora su narrazioni esterne e interne</vt:lpstr>
      <vt:lpstr>a proposito di agency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Mariano Longo</dc:creator>
  <cp:lastModifiedBy>Roberta Paltrinieri</cp:lastModifiedBy>
  <cp:revision>12</cp:revision>
  <cp:lastPrinted>2024-11-20T19:23:36Z</cp:lastPrinted>
  <dcterms:created xsi:type="dcterms:W3CDTF">2024-10-15T05:19:46Z</dcterms:created>
  <dcterms:modified xsi:type="dcterms:W3CDTF">2025-01-07T16:44:40Z</dcterms:modified>
</cp:coreProperties>
</file>