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7" r:id="rId3"/>
    <p:sldId id="285" r:id="rId4"/>
    <p:sldId id="286" r:id="rId5"/>
    <p:sldId id="287" r:id="rId6"/>
    <p:sldId id="268" r:id="rId7"/>
    <p:sldId id="258" r:id="rId8"/>
    <p:sldId id="259" r:id="rId9"/>
    <p:sldId id="260" r:id="rId10"/>
    <p:sldId id="261" r:id="rId11"/>
    <p:sldId id="262" r:id="rId12"/>
    <p:sldId id="277" r:id="rId13"/>
    <p:sldId id="263" r:id="rId14"/>
    <p:sldId id="284" r:id="rId15"/>
    <p:sldId id="264" r:id="rId16"/>
    <p:sldId id="265" r:id="rId17"/>
    <p:sldId id="282" r:id="rId18"/>
    <p:sldId id="266" r:id="rId19"/>
    <p:sldId id="278" r:id="rId20"/>
    <p:sldId id="279" r:id="rId21"/>
    <p:sldId id="267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5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54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4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21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305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410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329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08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8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2/10/25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sagepub.com/doi/pdf/10.1177/175063521663613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7506352198719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4C5A3C-498A-E44F-C909-309CF21FE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477" y="992221"/>
            <a:ext cx="4685481" cy="4873558"/>
          </a:xfrm>
        </p:spPr>
        <p:txBody>
          <a:bodyPr anchor="ctr">
            <a:normAutofit/>
          </a:bodyPr>
          <a:lstStyle/>
          <a:p>
            <a:r>
              <a:rPr lang="it-IT" sz="4200"/>
              <a:t>Semiotics of conflict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7D323D-DB66-B217-AC6B-37213B70D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42" y="996610"/>
            <a:ext cx="2522925" cy="4864780"/>
          </a:xfrm>
        </p:spPr>
        <p:txBody>
          <a:bodyPr anchor="ctr">
            <a:normAutofit/>
          </a:bodyPr>
          <a:lstStyle/>
          <a:p>
            <a:pPr algn="r"/>
            <a:r>
              <a:rPr lang="it-IT" sz="1700" dirty="0"/>
              <a:t>Prof. Cristina Demaria</a:t>
            </a:r>
          </a:p>
          <a:p>
            <a:pPr algn="r"/>
            <a:r>
              <a:rPr lang="it-IT" sz="1700" dirty="0" err="1"/>
              <a:t>February</a:t>
            </a:r>
            <a:r>
              <a:rPr lang="it-IT" sz="1700" dirty="0"/>
              <a:t>-March  2025</a:t>
            </a:r>
          </a:p>
        </p:txBody>
      </p:sp>
    </p:spTree>
    <p:extLst>
      <p:ext uri="{BB962C8B-B14F-4D97-AF65-F5344CB8AC3E}">
        <p14:creationId xmlns:p14="http://schemas.microsoft.com/office/powerpoint/2010/main" val="2380613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B98B8-4148-88D2-7028-CBD94278A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838337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Second week: February 18</a:t>
            </a:r>
            <a:r>
              <a:rPr lang="en-US" sz="20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-</a:t>
            </a:r>
            <a:r>
              <a:rPr lang="en-US" sz="20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20</a:t>
            </a:r>
            <a:r>
              <a:rPr lang="en-US" sz="20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</a:t>
            </a:r>
            <a:br>
              <a:rPr lang="en-US" sz="27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</a:br>
            <a:br>
              <a:rPr lang="en-US" sz="31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</a:br>
            <a:r>
              <a:rPr lang="en-US" sz="31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Group discussions and presentations</a:t>
            </a:r>
            <a:br>
              <a:rPr lang="en-US" sz="31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</a:br>
            <a:br>
              <a:rPr lang="en-US" sz="2000" b="1" baseline="300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</a:b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D0FDD0-84A0-DE7C-C829-1E0779896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6571343" cy="373444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From this week we will start individual and/or group discussions of journal articles and book chapters</a:t>
            </a:r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, linking them to case studies</a:t>
            </a:r>
            <a:r>
              <a:rPr lang="en-US" sz="1800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; you can bring and present </a:t>
            </a:r>
          </a:p>
          <a:p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The student(s) (max 3 people, depending on the length of the article/chapter and the case-study) must select 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from the week reading list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an essay to present and discuss with the class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. </a:t>
            </a:r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Select images as well, and films</a:t>
            </a:r>
            <a:endParaRPr lang="en-US" sz="1800" b="1" dirty="0">
              <a:solidFill>
                <a:srgbClr val="262626"/>
              </a:solidFill>
              <a:effectLst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Collected material will also be discussed. </a:t>
            </a:r>
            <a:r>
              <a:rPr lang="it-AR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You can use examples and other material depending on the conflict you want to analyse, and on the topic of the week: </a:t>
            </a:r>
            <a:r>
              <a:rPr lang="en-US" sz="1800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films, photographs, images; newspaper articles; social media posts and stories, etc.</a:t>
            </a:r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915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B2D4EB-170C-4E5A-4CC0-AECD3CE8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Actors, </a:t>
            </a:r>
            <a:r>
              <a:rPr lang="it-IT" dirty="0" err="1"/>
              <a:t>roles</a:t>
            </a:r>
            <a:r>
              <a:rPr lang="it-IT" dirty="0"/>
              <a:t>, and </a:t>
            </a:r>
            <a:r>
              <a:rPr lang="it-IT" dirty="0" err="1"/>
              <a:t>gendered</a:t>
            </a:r>
            <a:r>
              <a:rPr lang="it-IT" dirty="0"/>
              <a:t> </a:t>
            </a:r>
            <a:r>
              <a:rPr lang="en-GB" dirty="0"/>
              <a:t>identities at stake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0BEA0-1A82-26B8-B18E-7AA9624DC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6571343" cy="3851450"/>
          </a:xfrm>
        </p:spPr>
        <p:txBody>
          <a:bodyPr/>
          <a:lstStyle/>
          <a:p>
            <a:r>
              <a:rPr lang="en-US" sz="1800" b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Women, men and wars: engendering conflict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. Witnesses and bystanders</a:t>
            </a:r>
          </a:p>
          <a:p>
            <a:r>
              <a:rPr lang="en-US" sz="1800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Violent women: t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he case of Italian women terrorists during the “anni di </a:t>
            </a:r>
            <a:r>
              <a:rPr lang="en-US" sz="1800" dirty="0" err="1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piombo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”; the case of Chilean female torturers; women and genocide</a:t>
            </a:r>
            <a:endParaRPr lang="it-AR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The figure of the </a:t>
            </a:r>
            <a:r>
              <a:rPr lang="en-US" sz="1800" b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“victim”, the “perpetrator”, and of the “implicated subject” 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(and of the hero, the soldier; and nowadays of “digital individuals” and social media groups)</a:t>
            </a:r>
          </a:p>
        </p:txBody>
      </p:sp>
    </p:spTree>
    <p:extLst>
      <p:ext uri="{BB962C8B-B14F-4D97-AF65-F5344CB8AC3E}">
        <p14:creationId xmlns:p14="http://schemas.microsoft.com/office/powerpoint/2010/main" val="174909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EDADF-3965-3661-8F6B-BDE020C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Readings: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9DE924-9444-C91D-1B6D-4A17EDA4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94" y="2005407"/>
            <a:ext cx="6571343" cy="328863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Bielby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Murer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J.S. (eds) (2018), </a:t>
            </a:r>
            <a:r>
              <a:rPr lang="en-GB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Perpetrating Selves. Doing Violence, Performing Identity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Palgrave Macmillan (</a:t>
            </a:r>
            <a:r>
              <a:rPr lang="en-GB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selected chapters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Bielby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C. (2019)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”Gendering the Perpetrator”, in S. </a:t>
            </a:r>
            <a:r>
              <a:rPr lang="en-GB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Knittel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; Z. Goldberg (eds.), </a:t>
            </a:r>
            <a:r>
              <a:rPr lang="en-GB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The Routledge International Handbook of Perpetrators Studies,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London &amp; New York, Routledge.</a:t>
            </a:r>
            <a:endParaRPr lang="en-GB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Glynn, R. 2013, </a:t>
            </a:r>
            <a:r>
              <a:rPr lang="en-US" sz="2000" i="1" dirty="0"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Women, Terrorism, and Trauma in Italian Culture</a:t>
            </a:r>
            <a:r>
              <a:rPr lang="en-US" sz="2000" dirty="0"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London and New York, Palgrave (</a:t>
            </a:r>
            <a:r>
              <a:rPr lang="en-US" sz="2000" b="1" dirty="0"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selected chapters</a:t>
            </a:r>
            <a:r>
              <a:rPr lang="en-US" sz="2000" dirty="0"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it-A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7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806B85-EE76-4488-CAB8-47054A3C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0955B-82E1-6544-3275-7E4BE868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102" y="1678328"/>
            <a:ext cx="7477246" cy="5042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A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Rothberg, M. (2019), </a:t>
            </a:r>
            <a:r>
              <a:rPr lang="en-GB" sz="1800" i="1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implicated subject. Beyond Victims and Perpetrators</a:t>
            </a:r>
            <a:r>
              <a:rPr lang="en-GB" sz="18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Stanford University Press, Stanford CA.</a:t>
            </a:r>
          </a:p>
          <a:p>
            <a:pPr>
              <a:lnSpc>
                <a:spcPct val="115000"/>
              </a:lnSpc>
            </a:pP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Sjoberg, L. &amp; Gentry, Caron E. (2007), </a:t>
            </a:r>
            <a:r>
              <a:rPr lang="en-US" sz="1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Mothers, Monsters, Whores. Women’s Violence in Global Politics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London, Zed Books </a:t>
            </a:r>
            <a:r>
              <a:rPr lang="en-US" sz="1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(selected chapters)</a:t>
            </a:r>
            <a:endParaRPr lang="it-AR" sz="18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Sjoberg, L. &amp; Gentry, Caron E. (2008), “Reduced to Bad Sex: Narratives of Violent Women from the Bible to the War on Terror”, </a:t>
            </a:r>
            <a:r>
              <a:rPr lang="en-US" sz="1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International Relations,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Vol 22(1): 5–23 [DOI: 10.1177/0047117807087240] </a:t>
            </a:r>
          </a:p>
          <a:p>
            <a:r>
              <a:rPr lang="it-IT" sz="1800" dirty="0" err="1">
                <a:effectLst/>
              </a:rPr>
              <a:t>Gaufman</a:t>
            </a:r>
            <a:r>
              <a:rPr lang="it-IT" sz="1800" dirty="0">
                <a:effectLst/>
              </a:rPr>
              <a:t>, E. (2023), «</a:t>
            </a:r>
            <a:r>
              <a:rPr lang="it-IT" sz="1800" dirty="0" err="1">
                <a:effectLst/>
              </a:rPr>
              <a:t>Damsels</a:t>
            </a:r>
            <a:r>
              <a:rPr lang="it-IT" sz="1800" dirty="0">
                <a:effectLst/>
              </a:rPr>
              <a:t> in distress: Fragile </a:t>
            </a:r>
            <a:r>
              <a:rPr lang="it-IT" sz="1800" dirty="0" err="1">
                <a:effectLst/>
              </a:rPr>
              <a:t>masculinity</a:t>
            </a:r>
            <a:r>
              <a:rPr lang="it-IT" sz="1800" dirty="0">
                <a:effectLst/>
              </a:rPr>
              <a:t> in digital war», </a:t>
            </a:r>
            <a:r>
              <a:rPr lang="it-IT" sz="1800" i="1" dirty="0">
                <a:effectLst/>
              </a:rPr>
              <a:t>Media, War &amp; </a:t>
            </a:r>
            <a:r>
              <a:rPr lang="it-IT" sz="1800" i="1" dirty="0" err="1">
                <a:effectLst/>
              </a:rPr>
              <a:t>Conflict</a:t>
            </a:r>
            <a:r>
              <a:rPr lang="it-IT" sz="1800" i="1" dirty="0">
                <a:effectLst/>
              </a:rPr>
              <a:t>, </a:t>
            </a:r>
            <a:r>
              <a:rPr lang="it-IT" sz="1800" dirty="0">
                <a:effectLst/>
              </a:rPr>
              <a:t>Vol. 16(4) 516–533</a:t>
            </a:r>
          </a:p>
          <a:p>
            <a:r>
              <a:rPr lang="it-IT" sz="1800" dirty="0" err="1"/>
              <a:t>Kalnes,O</a:t>
            </a:r>
            <a:r>
              <a:rPr lang="it-IT" sz="1800" dirty="0"/>
              <a:t>., Nina M. </a:t>
            </a:r>
            <a:r>
              <a:rPr lang="it-IT" sz="1800" dirty="0" err="1"/>
              <a:t>Bjørge</a:t>
            </a:r>
            <a:r>
              <a:rPr lang="it-IT" sz="1800" dirty="0"/>
              <a:t>, N.M. (2025), «</a:t>
            </a:r>
            <a:r>
              <a:rPr lang="it-IT" sz="1800" dirty="0">
                <a:effectLst/>
              </a:rPr>
              <a:t>So, </a:t>
            </a:r>
            <a:r>
              <a:rPr lang="it-IT" sz="1800" dirty="0" err="1">
                <a:effectLst/>
              </a:rPr>
              <a:t>we</a:t>
            </a:r>
            <a:r>
              <a:rPr lang="it-IT" sz="1800" dirty="0">
                <a:effectLst/>
              </a:rPr>
              <a:t> </a:t>
            </a:r>
            <a:r>
              <a:rPr lang="it-IT" sz="1800" dirty="0" err="1">
                <a:effectLst/>
              </a:rPr>
              <a:t>have</a:t>
            </a:r>
            <a:r>
              <a:rPr lang="it-IT" sz="1800" dirty="0">
                <a:effectLst/>
              </a:rPr>
              <a:t> </a:t>
            </a:r>
            <a:r>
              <a:rPr lang="it-IT" sz="1800" dirty="0" err="1">
                <a:effectLst/>
              </a:rPr>
              <a:t>occupied</a:t>
            </a:r>
            <a:r>
              <a:rPr lang="it-IT" sz="1800" dirty="0">
                <a:effectLst/>
              </a:rPr>
              <a:t> TikTok’: </a:t>
            </a:r>
            <a:r>
              <a:rPr lang="it-IT" sz="1800" dirty="0" err="1">
                <a:effectLst/>
              </a:rPr>
              <a:t>Ukrainian</a:t>
            </a:r>
            <a:r>
              <a:rPr lang="it-IT" sz="1800" dirty="0">
                <a:effectLst/>
              </a:rPr>
              <a:t> women in #</a:t>
            </a:r>
            <a:r>
              <a:rPr lang="it-IT" sz="1800" dirty="0" err="1">
                <a:effectLst/>
              </a:rPr>
              <a:t>ParticipativeWar</a:t>
            </a:r>
            <a:r>
              <a:rPr lang="it-IT" sz="1800" dirty="0">
                <a:effectLst/>
              </a:rPr>
              <a:t>»</a:t>
            </a:r>
            <a:r>
              <a:rPr lang="it-IT" sz="1800" dirty="0"/>
              <a:t>, </a:t>
            </a:r>
            <a:r>
              <a:rPr lang="it-IT" sz="1800" i="1" dirty="0">
                <a:effectLst/>
              </a:rPr>
              <a:t>Media, War &amp; </a:t>
            </a:r>
            <a:r>
              <a:rPr lang="it-IT" sz="1800" i="1" dirty="0" err="1">
                <a:effectLst/>
              </a:rPr>
              <a:t>Conflict</a:t>
            </a:r>
            <a:r>
              <a:rPr lang="it-IT" sz="1800" dirty="0">
                <a:effectLst/>
              </a:rPr>
              <a:t>, on line.</a:t>
            </a:r>
          </a:p>
          <a:p>
            <a:endParaRPr lang="it-IT" sz="1800" dirty="0">
              <a:effectLst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32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9B0AA8-47C6-62FA-86FE-A9EC3A1F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26D4EB-6AA5-3F65-5602-BA42C47F7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>
                <a:effectLst/>
              </a:rPr>
              <a:t>Ljungbäck</a:t>
            </a:r>
            <a:r>
              <a:rPr lang="it-IT" dirty="0">
                <a:effectLst/>
              </a:rPr>
              <a:t>, H.</a:t>
            </a:r>
            <a:r>
              <a:rPr lang="it-IT" dirty="0"/>
              <a:t>, (2024), «</a:t>
            </a:r>
            <a:r>
              <a:rPr lang="it-IT" dirty="0">
                <a:effectLst/>
              </a:rPr>
              <a:t>Vertical </a:t>
            </a:r>
            <a:r>
              <a:rPr lang="it-IT" dirty="0" err="1">
                <a:effectLst/>
              </a:rPr>
              <a:t>interference</a:t>
            </a:r>
            <a:r>
              <a:rPr lang="it-IT" dirty="0">
                <a:effectLst/>
              </a:rPr>
              <a:t>: video, drone </a:t>
            </a:r>
            <a:r>
              <a:rPr lang="it-IT" dirty="0" err="1">
                <a:effectLst/>
              </a:rPr>
              <a:t>witnessing</a:t>
            </a:r>
            <a:r>
              <a:rPr lang="it-IT" dirty="0">
                <a:effectLst/>
              </a:rPr>
              <a:t>, and the </a:t>
            </a:r>
            <a:r>
              <a:rPr lang="it-IT" dirty="0" err="1">
                <a:effectLst/>
              </a:rPr>
              <a:t>myth</a:t>
            </a:r>
            <a:r>
              <a:rPr lang="it-IT" dirty="0">
                <a:effectLst/>
              </a:rPr>
              <a:t> of </a:t>
            </a:r>
            <a:r>
              <a:rPr lang="it-IT" dirty="0" err="1">
                <a:effectLst/>
              </a:rPr>
              <a:t>precision</a:t>
            </a:r>
            <a:r>
              <a:rPr lang="it-IT" dirty="0">
                <a:effectLst/>
              </a:rPr>
              <a:t> targeting», </a:t>
            </a:r>
            <a:r>
              <a:rPr lang="it-IT" i="1" dirty="0">
                <a:effectLst/>
              </a:rPr>
              <a:t>Media, War &amp; </a:t>
            </a:r>
            <a:r>
              <a:rPr lang="it-IT" i="1" dirty="0" err="1">
                <a:effectLst/>
              </a:rPr>
              <a:t>Conflict</a:t>
            </a:r>
            <a:r>
              <a:rPr lang="it-IT" dirty="0"/>
              <a:t>,</a:t>
            </a:r>
            <a:r>
              <a:rPr lang="it-IT" dirty="0">
                <a:effectLst/>
              </a:rPr>
              <a:t> Vol. 17(3), 275–291</a:t>
            </a:r>
            <a:endParaRPr lang="it-IT" sz="2000" dirty="0">
              <a:effectLst/>
            </a:endParaRPr>
          </a:p>
          <a:p>
            <a:r>
              <a:rPr lang="it-IT" sz="2000" dirty="0">
                <a:effectLst/>
              </a:rPr>
              <a:t>MacKenzie M., (2023), «</a:t>
            </a:r>
            <a:r>
              <a:rPr lang="it-IT" sz="2000" dirty="0" err="1">
                <a:effectLst/>
              </a:rPr>
              <a:t>Iconic</a:t>
            </a:r>
            <a:r>
              <a:rPr lang="it-IT" sz="2000" dirty="0">
                <a:effectLst/>
              </a:rPr>
              <a:t> war images and the </a:t>
            </a:r>
            <a:r>
              <a:rPr lang="it-IT" sz="2000" dirty="0" err="1">
                <a:effectLst/>
              </a:rPr>
              <a:t>myth</a:t>
            </a:r>
            <a:r>
              <a:rPr lang="it-IT" sz="2000" dirty="0">
                <a:effectLst/>
              </a:rPr>
              <a:t> of the ‘good American </a:t>
            </a:r>
            <a:r>
              <a:rPr lang="it-IT" sz="2000" dirty="0" err="1">
                <a:effectLst/>
              </a:rPr>
              <a:t>Soldier</a:t>
            </a:r>
            <a:r>
              <a:rPr lang="it-IT" sz="2000" dirty="0">
                <a:effectLst/>
              </a:rPr>
              <a:t>’», </a:t>
            </a:r>
            <a:r>
              <a:rPr lang="it-IT" sz="2000" i="1" dirty="0">
                <a:effectLst/>
              </a:rPr>
              <a:t>Media, War &amp; </a:t>
            </a:r>
            <a:r>
              <a:rPr lang="it-IT" sz="2000" i="1" dirty="0" err="1">
                <a:effectLst/>
              </a:rPr>
              <a:t>Conflict</a:t>
            </a:r>
            <a:r>
              <a:rPr lang="it-IT" sz="2000" i="1" dirty="0"/>
              <a:t>,</a:t>
            </a:r>
            <a:r>
              <a:rPr lang="it-IT" sz="2000" dirty="0">
                <a:effectLst/>
              </a:rPr>
              <a:t> Vol. 16(2) 192–208.</a:t>
            </a:r>
          </a:p>
          <a:p>
            <a:r>
              <a:rPr lang="it-IT" dirty="0" err="1">
                <a:effectLst/>
              </a:rPr>
              <a:t>Pavliuc</a:t>
            </a:r>
            <a:r>
              <a:rPr lang="it-IT" dirty="0">
                <a:effectLst/>
              </a:rPr>
              <a:t>, A., (2025), «Gender and narrative in digital </a:t>
            </a:r>
            <a:r>
              <a:rPr lang="it-IT" dirty="0" err="1">
                <a:effectLst/>
              </a:rPr>
              <a:t>political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communication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during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Russia’s</a:t>
            </a:r>
            <a:r>
              <a:rPr lang="it-IT" dirty="0">
                <a:effectLst/>
              </a:rPr>
              <a:t> full-scale </a:t>
            </a:r>
            <a:r>
              <a:rPr lang="it-IT" dirty="0" err="1">
                <a:effectLst/>
              </a:rPr>
              <a:t>invasion</a:t>
            </a:r>
            <a:r>
              <a:rPr lang="it-IT" dirty="0">
                <a:effectLst/>
              </a:rPr>
              <a:t> of Ukraine»</a:t>
            </a:r>
            <a:r>
              <a:rPr lang="it-IT" dirty="0"/>
              <a:t>, </a:t>
            </a:r>
            <a:r>
              <a:rPr lang="it-IT" dirty="0">
                <a:effectLst/>
              </a:rPr>
              <a:t>Media, War &amp; </a:t>
            </a:r>
            <a:r>
              <a:rPr lang="it-IT" dirty="0" err="1">
                <a:effectLst/>
              </a:rPr>
              <a:t>Conflict</a:t>
            </a:r>
            <a:r>
              <a:rPr lang="it-IT" dirty="0">
                <a:effectLst/>
              </a:rPr>
              <a:t> (on line)</a:t>
            </a:r>
            <a:endParaRPr lang="it-IT" sz="2000" dirty="0">
              <a:effectLst/>
            </a:endParaRPr>
          </a:p>
          <a:p>
            <a:r>
              <a:rPr lang="it-IT" dirty="0" err="1">
                <a:effectLst/>
              </a:rPr>
              <a:t>Trisko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Darden</a:t>
            </a:r>
            <a:r>
              <a:rPr lang="it-IT" dirty="0">
                <a:effectLst/>
              </a:rPr>
              <a:t>, </a:t>
            </a:r>
            <a:r>
              <a:rPr lang="it-IT" dirty="0" err="1">
                <a:effectLst/>
              </a:rPr>
              <a:t>J</a:t>
            </a:r>
            <a:r>
              <a:rPr lang="it-IT" dirty="0">
                <a:effectLst/>
              </a:rPr>
              <a:t>.</a:t>
            </a:r>
            <a:r>
              <a:rPr lang="it-IT" dirty="0"/>
              <a:t>, </a:t>
            </a:r>
            <a:r>
              <a:rPr lang="it-IT" dirty="0" err="1">
                <a:effectLst/>
              </a:rPr>
              <a:t>Steflja</a:t>
            </a:r>
            <a:r>
              <a:rPr lang="it-IT" dirty="0">
                <a:effectLst/>
              </a:rPr>
              <a:t>, I.</a:t>
            </a:r>
            <a:r>
              <a:rPr lang="it-IT" dirty="0"/>
              <a:t>, </a:t>
            </a:r>
            <a:r>
              <a:rPr lang="it-IT" dirty="0" err="1">
                <a:effectLst/>
              </a:rPr>
              <a:t>Wintersieck</a:t>
            </a:r>
            <a:r>
              <a:rPr lang="it-IT" dirty="0">
                <a:effectLst/>
              </a:rPr>
              <a:t>, A., (2025), </a:t>
            </a:r>
            <a:r>
              <a:rPr lang="it-IT" dirty="0"/>
              <a:t>«</a:t>
            </a:r>
            <a:r>
              <a:rPr lang="it-IT" dirty="0">
                <a:effectLst/>
              </a:rPr>
              <a:t>Framing </a:t>
            </a:r>
            <a:r>
              <a:rPr lang="it-IT" dirty="0" err="1">
                <a:effectLst/>
              </a:rPr>
              <a:t>victims</a:t>
            </a:r>
            <a:r>
              <a:rPr lang="it-IT" dirty="0">
                <a:effectLst/>
              </a:rPr>
              <a:t> and </a:t>
            </a:r>
            <a:r>
              <a:rPr lang="it-IT" dirty="0" err="1">
                <a:effectLst/>
              </a:rPr>
              <a:t>perpetrators</a:t>
            </a:r>
            <a:r>
              <a:rPr lang="it-IT" dirty="0">
                <a:effectLst/>
              </a:rPr>
              <a:t>: Local and international reporting on the International </a:t>
            </a:r>
            <a:r>
              <a:rPr lang="it-IT" dirty="0" err="1">
                <a:effectLst/>
              </a:rPr>
              <a:t>Criminal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Courtcase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against</a:t>
            </a:r>
            <a:r>
              <a:rPr lang="it-IT" dirty="0">
                <a:effectLst/>
              </a:rPr>
              <a:t> Dominic </a:t>
            </a:r>
            <a:r>
              <a:rPr lang="it-IT" dirty="0" err="1">
                <a:effectLst/>
              </a:rPr>
              <a:t>Ongwen</a:t>
            </a:r>
            <a:r>
              <a:rPr lang="it-IT" dirty="0">
                <a:effectLst/>
              </a:rPr>
              <a:t>», </a:t>
            </a:r>
            <a:r>
              <a:rPr lang="it-IT" i="1" dirty="0">
                <a:effectLst/>
              </a:rPr>
              <a:t>Media, War &amp; </a:t>
            </a:r>
            <a:r>
              <a:rPr lang="it-IT" i="1" dirty="0" err="1">
                <a:effectLst/>
              </a:rPr>
              <a:t>Conflict</a:t>
            </a:r>
            <a:r>
              <a:rPr lang="it-IT" dirty="0">
                <a:effectLst/>
              </a:rPr>
              <a:t>, Vol. </a:t>
            </a:r>
            <a:r>
              <a:rPr lang="it-IT" dirty="0"/>
              <a:t>1,</a:t>
            </a:r>
            <a:r>
              <a:rPr lang="it-IT" dirty="0">
                <a:effectLst/>
              </a:rPr>
              <a:t> 1–19.</a:t>
            </a:r>
          </a:p>
          <a:p>
            <a:endParaRPr lang="it-IT" sz="2000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92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F2328-D5A6-4D03-6FC5-2A230233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328" y="578982"/>
            <a:ext cx="6571343" cy="1341258"/>
          </a:xfrm>
        </p:spPr>
        <p:txBody>
          <a:bodyPr>
            <a:normAutofit/>
          </a:bodyPr>
          <a:lstStyle/>
          <a:p>
            <a:r>
              <a:rPr lang="it-IT" sz="1800" dirty="0"/>
              <a:t>T</a:t>
            </a:r>
            <a:br>
              <a:rPr lang="it-IT" sz="1800" dirty="0"/>
            </a:br>
            <a:br>
              <a:rPr lang="it-IT" sz="1800" dirty="0">
                <a:highlight>
                  <a:srgbClr val="FFFF00"/>
                </a:highlight>
              </a:rPr>
            </a:br>
            <a:r>
              <a:rPr lang="it-IT" sz="1800" dirty="0"/>
              <a:t>Third week: </a:t>
            </a:r>
            <a:r>
              <a:rPr lang="it-IT" sz="1800" dirty="0" err="1"/>
              <a:t>February</a:t>
            </a:r>
            <a:r>
              <a:rPr lang="it-IT" sz="1800" dirty="0"/>
              <a:t> 25- </a:t>
            </a:r>
            <a:r>
              <a:rPr lang="it-IT" sz="1800" dirty="0" err="1"/>
              <a:t>February</a:t>
            </a:r>
            <a:r>
              <a:rPr lang="it-IT" sz="1800" dirty="0"/>
              <a:t> 27</a:t>
            </a:r>
            <a:br>
              <a:rPr lang="it-IT" sz="1800" dirty="0">
                <a:highlight>
                  <a:srgbClr val="FFFF00"/>
                </a:highlight>
              </a:rPr>
            </a:br>
            <a:r>
              <a:rPr lang="it-IT" sz="1800" b="1" dirty="0"/>
              <a:t>Media </a:t>
            </a:r>
            <a:r>
              <a:rPr lang="it-IT" sz="1800" b="1" dirty="0" err="1"/>
              <a:t>witnessing</a:t>
            </a:r>
            <a:r>
              <a:rPr lang="it-IT" sz="1800" b="1" dirty="0"/>
              <a:t> and the </a:t>
            </a:r>
            <a:r>
              <a:rPr lang="it-IT" sz="1800" b="1" dirty="0" err="1"/>
              <a:t>role</a:t>
            </a:r>
            <a:r>
              <a:rPr lang="it-IT" sz="1800" b="1" dirty="0"/>
              <a:t> of the image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60DF37-5979-61BC-6662-CC0ED0065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Media witnessing and wars; 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on conflict and post-conflict situations as (still?) “iconic” events. </a:t>
            </a:r>
            <a:endParaRPr lang="it-AR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1800" dirty="0" err="1">
                <a:latin typeface="+mj-lt"/>
              </a:rPr>
              <a:t>What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is</a:t>
            </a:r>
            <a:r>
              <a:rPr lang="it-IT" sz="1800" dirty="0">
                <a:latin typeface="+mj-lt"/>
              </a:rPr>
              <a:t> media </a:t>
            </a:r>
            <a:r>
              <a:rPr lang="it-IT" sz="1800" dirty="0" err="1">
                <a:latin typeface="+mj-lt"/>
              </a:rPr>
              <a:t>witnessing</a:t>
            </a:r>
            <a:r>
              <a:rPr lang="it-IT" sz="1800" dirty="0">
                <a:latin typeface="+mj-lt"/>
              </a:rPr>
              <a:t>? And </a:t>
            </a:r>
            <a:r>
              <a:rPr lang="it-IT" sz="1800" dirty="0" err="1">
                <a:latin typeface="+mj-lt"/>
              </a:rPr>
              <a:t>how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has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it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changed</a:t>
            </a:r>
            <a:r>
              <a:rPr lang="it-IT" sz="1800" dirty="0">
                <a:latin typeface="+mj-lt"/>
              </a:rPr>
              <a:t>?</a:t>
            </a:r>
          </a:p>
          <a:p>
            <a:r>
              <a:rPr lang="en-US" sz="1800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O</a:t>
            </a:r>
            <a:r>
              <a:rPr lang="en-US" sz="18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n still images and photographs of atrocity; on visual reportage of war, images as icons, and memes</a:t>
            </a:r>
          </a:p>
          <a:p>
            <a:r>
              <a:rPr lang="en-US" sz="1800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</a:rPr>
              <a:t>The view from above (war and drones; drone as witnesses)</a:t>
            </a:r>
            <a:endParaRPr lang="it-IT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1197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F8DE4-9E26-21A0-5C00-2E5750EC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331" y="956172"/>
            <a:ext cx="6483696" cy="598309"/>
          </a:xfrm>
        </p:spPr>
        <p:txBody>
          <a:bodyPr/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AABBE9-2499-3F2C-80A2-7284D3ED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5" y="1554481"/>
            <a:ext cx="6483696" cy="3901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>
              <a:solidFill>
                <a:srgbClr val="434343"/>
              </a:solidFill>
              <a:effectLst/>
              <a:latin typeface="+mj-lt"/>
              <a:ea typeface="MS Mincho" panose="02020609040205080304" pitchFamily="49" charset="-128"/>
              <a:cs typeface="Verdana" panose="020B0604030504040204" pitchFamily="34" charset="0"/>
            </a:endParaRPr>
          </a:p>
          <a:p>
            <a:r>
              <a:rPr lang="en-US" sz="1800" dirty="0" err="1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Blagard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, B., Mortensen, M., </a:t>
            </a:r>
            <a:r>
              <a:rPr lang="en-US" sz="1800" dirty="0" err="1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Neumayer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, C. (2017), “Digital images and globalized conflict”, </a:t>
            </a:r>
            <a:r>
              <a:rPr lang="en-US" sz="1800" i="1" dirty="0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Media, Culture &amp; Society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,  vol. 39 (8), pp. 1111, 1121.</a:t>
            </a:r>
          </a:p>
          <a:p>
            <a:r>
              <a:rPr lang="en-US" sz="1800" dirty="0" err="1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Boudana</a:t>
            </a:r>
            <a:r>
              <a:rPr lang="en-US" sz="1800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, S.; Cohen, A.C.; Frosh, P. (2017), “Reviving icons to death: when historic photographs become digital memes”, </a:t>
            </a:r>
            <a:r>
              <a:rPr lang="en-US" sz="1800" i="1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Media, Culture &amp; Society</a:t>
            </a:r>
            <a:r>
              <a:rPr lang="en-US" sz="1800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, vol. 39 (8), pp. 1210-1230. </a:t>
            </a:r>
          </a:p>
          <a:p>
            <a:r>
              <a:rPr lang="it-AR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Frosh, P.; Pinchevsky, A. (2014), «Media Witnessing and the ripeness of time», </a:t>
            </a:r>
            <a:r>
              <a:rPr lang="it-AR" sz="1800" i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Cultural Studies</a:t>
            </a:r>
            <a:r>
              <a:rPr lang="it-AR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vol. 28 (4), pp. 594-610.</a:t>
            </a:r>
            <a:endParaRPr lang="it-AR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04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4EE09B-4ECF-F2DA-0AE0-C689FDCC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956173"/>
            <a:ext cx="6385577" cy="506868"/>
          </a:xfrm>
        </p:spPr>
        <p:txBody>
          <a:bodyPr>
            <a:normAutofit fontScale="90000"/>
          </a:bodyPr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77F50-F08D-46F2-CD3C-1DB006366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990" y="1463042"/>
            <a:ext cx="6637037" cy="5516492"/>
          </a:xfrm>
        </p:spPr>
        <p:txBody>
          <a:bodyPr>
            <a:normAutofit/>
          </a:bodyPr>
          <a:lstStyle/>
          <a:p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Pollock, G. (2012), “Photographing Atrocity: Becoming Iconic?”, in G. </a:t>
            </a:r>
            <a:r>
              <a:rPr lang="en-US" sz="1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Batchen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M. Gidley, Miller, K. and J. Prosser (eds), </a:t>
            </a:r>
            <a:r>
              <a:rPr lang="en-US" sz="1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Picturing Atrocity. Photography in Crisis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London, </a:t>
            </a:r>
            <a:r>
              <a:rPr lang="en-US" sz="1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Reaktion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Books.  (this essay is also linked to “women and war”)</a:t>
            </a:r>
            <a:endParaRPr lang="it-AR" sz="1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Maurer, K.  (2017), “Visual Power: The </a:t>
            </a:r>
            <a:r>
              <a:rPr lang="en-US" sz="1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scopic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regime of military drone operations”, </a:t>
            </a:r>
            <a:r>
              <a:rPr lang="en-US" sz="1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Media,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War &amp; Conflict, 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vol. 10, no. 2, pp. 141-15, </a:t>
            </a:r>
            <a:r>
              <a:rPr lang="en-US" sz="1600" u="sng" dirty="0">
                <a:solidFill>
                  <a:srgbClr val="0000FF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http://journals.sagepub.com/doi/pdf/10.1177/1750635216636137</a:t>
            </a:r>
            <a:r>
              <a:rPr lang="en-US" sz="1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r>
              <a:rPr lang="it-IT" sz="1600" dirty="0" err="1">
                <a:effectLst/>
              </a:rPr>
              <a:t>Auchter</a:t>
            </a:r>
            <a:r>
              <a:rPr lang="it-IT" sz="1600" dirty="0">
                <a:effectLst/>
              </a:rPr>
              <a:t>, </a:t>
            </a:r>
            <a:r>
              <a:rPr lang="it-IT" sz="1600" dirty="0" err="1">
                <a:effectLst/>
              </a:rPr>
              <a:t>J</a:t>
            </a:r>
            <a:r>
              <a:rPr lang="it-IT" sz="1600" dirty="0">
                <a:effectLst/>
              </a:rPr>
              <a:t>. </a:t>
            </a:r>
            <a:r>
              <a:rPr lang="it-IT" sz="1600" dirty="0"/>
              <a:t>«</a:t>
            </a:r>
            <a:r>
              <a:rPr lang="it-IT" sz="1600" dirty="0">
                <a:effectLst/>
              </a:rPr>
              <a:t>The </a:t>
            </a:r>
            <a:r>
              <a:rPr lang="it-IT" sz="1600" dirty="0" err="1">
                <a:effectLst/>
              </a:rPr>
              <a:t>Ocular</a:t>
            </a:r>
            <a:r>
              <a:rPr lang="it-IT" sz="1600" dirty="0">
                <a:effectLst/>
              </a:rPr>
              <a:t> </a:t>
            </a:r>
            <a:r>
              <a:rPr lang="it-IT" sz="1600" dirty="0" err="1">
                <a:effectLst/>
              </a:rPr>
              <a:t>Politics</a:t>
            </a:r>
            <a:r>
              <a:rPr lang="it-IT" sz="1600" dirty="0">
                <a:effectLst/>
              </a:rPr>
              <a:t> of Targeting: </a:t>
            </a:r>
            <a:r>
              <a:rPr lang="it-IT" sz="1600" dirty="0" err="1">
                <a:effectLst/>
              </a:rPr>
              <a:t>Disembodiment</a:t>
            </a:r>
            <a:r>
              <a:rPr lang="it-IT" sz="1600" dirty="0"/>
              <a:t> </a:t>
            </a:r>
            <a:r>
              <a:rPr lang="it-IT" sz="1600" dirty="0">
                <a:effectLst/>
              </a:rPr>
              <a:t>and the Perpetrator Gaze in the War on </a:t>
            </a:r>
            <a:r>
              <a:rPr lang="it-IT" sz="1600" dirty="0" err="1">
                <a:effectLst/>
              </a:rPr>
              <a:t>Terror</a:t>
            </a:r>
            <a:r>
              <a:rPr lang="it-IT" sz="1600" dirty="0">
                <a:effectLst/>
              </a:rPr>
              <a:t>», </a:t>
            </a:r>
            <a:r>
              <a:rPr lang="it-IT" sz="1600" i="1" dirty="0">
                <a:effectLst/>
              </a:rPr>
              <a:t>Media, War &amp; </a:t>
            </a:r>
            <a:r>
              <a:rPr lang="it-IT" sz="1600" i="1" dirty="0" err="1">
                <a:effectLst/>
              </a:rPr>
              <a:t>Conflict</a:t>
            </a:r>
            <a:r>
              <a:rPr lang="it-IT" sz="1600" dirty="0"/>
              <a:t>,, </a:t>
            </a:r>
            <a:r>
              <a:rPr lang="it-IT" sz="1600" dirty="0">
                <a:effectLst/>
              </a:rPr>
              <a:t>Vol. 16(4) 534–547</a:t>
            </a:r>
          </a:p>
          <a:p>
            <a:r>
              <a:rPr lang="it-IT" sz="1600" dirty="0" err="1">
                <a:effectLst/>
              </a:rPr>
              <a:t>Instead</a:t>
            </a:r>
            <a:r>
              <a:rPr lang="it-IT" sz="1600" dirty="0">
                <a:effectLst/>
              </a:rPr>
              <a:t> of film, for </a:t>
            </a:r>
            <a:r>
              <a:rPr lang="it-IT" sz="1600" dirty="0" err="1">
                <a:effectLst/>
              </a:rPr>
              <a:t>this</a:t>
            </a:r>
            <a:r>
              <a:rPr lang="it-IT" sz="1600" dirty="0">
                <a:effectLst/>
              </a:rPr>
              <a:t> week </a:t>
            </a:r>
            <a:r>
              <a:rPr lang="it-IT" sz="1600" b="1" dirty="0" err="1">
                <a:effectLst/>
              </a:rPr>
              <a:t>research</a:t>
            </a:r>
            <a:r>
              <a:rPr lang="it-IT" sz="1600" b="1" dirty="0">
                <a:effectLst/>
              </a:rPr>
              <a:t> images!</a:t>
            </a:r>
          </a:p>
          <a:p>
            <a:endParaRPr lang="en-US" sz="20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3783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87DBAD-0EDE-619E-92CA-34230CF8F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Forth week: March 4-6 </a:t>
            </a:r>
            <a:br>
              <a:rPr lang="it-IT" sz="2000" dirty="0"/>
            </a:br>
            <a:br>
              <a:rPr lang="it-IT" sz="2000" dirty="0"/>
            </a:br>
            <a:r>
              <a:rPr lang="it-IT" sz="2000" b="1" dirty="0"/>
              <a:t>The </a:t>
            </a:r>
            <a:r>
              <a:rPr lang="it-IT" sz="2000" b="1" dirty="0" err="1"/>
              <a:t>role</a:t>
            </a:r>
            <a:r>
              <a:rPr lang="it-IT" sz="2000" b="1" dirty="0"/>
              <a:t> of </a:t>
            </a:r>
            <a:r>
              <a:rPr lang="it-IT" sz="2000" b="1" dirty="0" err="1"/>
              <a:t>moving</a:t>
            </a:r>
            <a:r>
              <a:rPr lang="it-IT" sz="2000" b="1" dirty="0"/>
              <a:t> images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3E84D9-B52D-6C61-5B1E-FFC1B27F8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6780876" cy="36276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Cinema, memory and post-conflict</a:t>
            </a:r>
            <a:r>
              <a:rPr lang="en-US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: the documentary genre.</a:t>
            </a:r>
            <a:endParaRPr lang="it-AR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Cinema and spaces of post-conflict and memories</a:t>
            </a:r>
          </a:p>
          <a:p>
            <a:r>
              <a:rPr lang="en-US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Filming spaces of war and memories</a:t>
            </a:r>
          </a:p>
          <a:p>
            <a:r>
              <a:rPr lang="en-US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Cinema as a counter-monument/architecture</a:t>
            </a:r>
          </a:p>
          <a:p>
            <a:pPr marL="0" indent="0">
              <a:buNone/>
            </a:pPr>
            <a:endParaRPr lang="en-US" dirty="0">
              <a:solidFill>
                <a:srgbClr val="262626"/>
              </a:solidFill>
              <a:effectLst/>
              <a:latin typeface="+mj-lt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262626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endParaRPr lang="en-US" sz="1800" dirty="0">
              <a:solidFill>
                <a:srgbClr val="262626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588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3E66B1-1EF8-1EEC-E4EB-D616C8B0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02E8F4-7E68-461E-4808-A3B25066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Demaria, C. and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Violi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P. (2019), “The act of documenting: Joshua Oppenheimer’s </a:t>
            </a:r>
            <a:r>
              <a:rPr lang="en-US" sz="1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 Act of Killing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Media”, War &amp; Conflict; </a:t>
            </a:r>
            <a:r>
              <a:rPr lang="en-US" sz="1800" u="none" strike="noStrike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https://doi.org/10.1177/1750635219871910</a:t>
            </a:r>
            <a:endParaRPr lang="it-AR" sz="1800" dirty="0">
              <a:effectLst/>
              <a:highlight>
                <a:srgbClr val="FFFF00"/>
              </a:highlight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Moral, J., Bayer, G. and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Canet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F. (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2020), “Facing the perpetrator’s legacy: post-perpetrator generation documentary films”, in </a:t>
            </a:r>
            <a:r>
              <a:rPr lang="en-GB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Continuum. Journal of Media and Cultural Studies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34(2), pp. 255-270.</a:t>
            </a:r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Nichols, B. (2016), </a:t>
            </a:r>
            <a:r>
              <a:rPr lang="en-US" sz="1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Speaking Truth with Film: Evidence, Ethics, Politics in Documentary, 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Oakland, University of California Press (Part III, chapters 9 and 10; part IV, chapter 16).</a:t>
            </a:r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787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AEEAA-2BDC-4C54-985A-06E30F12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02" y="953324"/>
            <a:ext cx="7202456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2400" b="1" dirty="0">
                <a:solidFill>
                  <a:schemeClr val="accent2"/>
                </a:solidFill>
              </a:rPr>
              <a:t>The course</a:t>
            </a:r>
            <a:br>
              <a:rPr lang="en-US" sz="2400" b="1" dirty="0">
                <a:solidFill>
                  <a:schemeClr val="accent2"/>
                </a:solidFill>
              </a:rPr>
            </a:br>
            <a:endParaRPr lang="en-US" sz="2400" b="1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A page in a planner">
            <a:extLst>
              <a:ext uri="{FF2B5EF4-FFF2-40B4-BE49-F238E27FC236}">
                <a16:creationId xmlns:a16="http://schemas.microsoft.com/office/drawing/2014/main" id="{5DF53AB9-C619-8436-27F0-D82555F96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2586" b="1"/>
          <a:stretch/>
        </p:blipFill>
        <p:spPr>
          <a:xfrm>
            <a:off x="4466961" y="2314897"/>
            <a:ext cx="3460404" cy="298369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4CC997F-9931-94E3-B569-10E69224F353}"/>
              </a:ext>
            </a:extLst>
          </p:cNvPr>
          <p:cNvSpPr txBox="1"/>
          <p:nvPr/>
        </p:nvSpPr>
        <p:spPr>
          <a:xfrm>
            <a:off x="617220" y="1897380"/>
            <a:ext cx="3690886" cy="40072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Detailed schedule and </a:t>
            </a:r>
            <a:br>
              <a:rPr lang="en-US" dirty="0"/>
            </a:br>
            <a:r>
              <a:rPr lang="en-US" dirty="0"/>
              <a:t>recommended readings of a course on – to attempt a recap:</a:t>
            </a: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/>
              <a:t>News, social media, photographs/images, cinema and artistic imaginary of conflict and post-conflict gendered cultures and societies: contemporary conflicts and radical wars under (semiotic) scrutiny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6737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DA9E8-A576-24AA-372D-D92D81C7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7C9BCC-672A-5931-6947-A8469D05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+mj-lt"/>
              </a:rPr>
              <a:t>Demaria, C., </a:t>
            </a:r>
            <a:r>
              <a:rPr lang="en-CA" dirty="0" err="1">
                <a:latin typeface="+mj-lt"/>
              </a:rPr>
              <a:t>Panico</a:t>
            </a:r>
            <a:r>
              <a:rPr lang="en-CA" dirty="0">
                <a:latin typeface="+mj-lt"/>
              </a:rPr>
              <a:t>, M. (2023), «</a:t>
            </a:r>
            <a:r>
              <a:rPr lang="en-CA" b="0" dirty="0">
                <a:solidFill>
                  <a:srgbClr val="242424"/>
                </a:solidFill>
                <a:effectLst/>
                <a:latin typeface="+mj-lt"/>
              </a:rPr>
              <a:t>Remembering the other, repositioning oneself: The right to a biography and </a:t>
            </a:r>
            <a:r>
              <a:rPr lang="en-CA" b="0" dirty="0" err="1">
                <a:solidFill>
                  <a:srgbClr val="242424"/>
                </a:solidFill>
                <a:effectLst/>
                <a:latin typeface="+mj-lt"/>
              </a:rPr>
              <a:t>autocommunication</a:t>
            </a:r>
            <a:r>
              <a:rPr lang="en-CA" b="0" dirty="0">
                <a:solidFill>
                  <a:srgbClr val="242424"/>
                </a:solidFill>
                <a:effectLst/>
                <a:latin typeface="+mj-lt"/>
              </a:rPr>
              <a:t> in perpetrator and collaborator descendant documentaries», </a:t>
            </a:r>
            <a:r>
              <a:rPr lang="en-CA" b="0" i="1" dirty="0">
                <a:solidFill>
                  <a:srgbClr val="242424"/>
                </a:solidFill>
                <a:effectLst/>
                <a:latin typeface="+mj-lt"/>
              </a:rPr>
              <a:t>Social Semiotics</a:t>
            </a:r>
            <a:r>
              <a:rPr lang="en-CA" b="0" dirty="0">
                <a:solidFill>
                  <a:srgbClr val="242424"/>
                </a:solidFill>
                <a:effectLst/>
                <a:latin typeface="+mj-lt"/>
              </a:rPr>
              <a:t>, vol. 32 (5).</a:t>
            </a:r>
          </a:p>
          <a:p>
            <a:r>
              <a:rPr lang="en-CA" dirty="0">
                <a:solidFill>
                  <a:srgbClr val="242424"/>
                </a:solidFill>
                <a:latin typeface="+mj-lt"/>
              </a:rPr>
              <a:t>Demaria, C. (2023) “Turning spaces of memory into </a:t>
            </a:r>
            <a:r>
              <a:rPr lang="en-CA" dirty="0" err="1">
                <a:solidFill>
                  <a:srgbClr val="242424"/>
                </a:solidFill>
                <a:latin typeface="+mj-lt"/>
              </a:rPr>
              <a:t>Memoryscapes</a:t>
            </a:r>
            <a:r>
              <a:rPr lang="en-CA" dirty="0">
                <a:solidFill>
                  <a:srgbClr val="242424"/>
                </a:solidFill>
                <a:latin typeface="+mj-lt"/>
              </a:rPr>
              <a:t>. Cinema as counter monument in Jonathan </a:t>
            </a:r>
            <a:r>
              <a:rPr lang="en-CA" dirty="0" err="1">
                <a:solidFill>
                  <a:srgbClr val="242424"/>
                </a:solidFill>
                <a:latin typeface="+mj-lt"/>
              </a:rPr>
              <a:t>Perel’s</a:t>
            </a:r>
            <a:r>
              <a:rPr lang="en-CA" dirty="0">
                <a:solidFill>
                  <a:srgbClr val="242424"/>
                </a:solidFill>
                <a:latin typeface="+mj-lt"/>
              </a:rPr>
              <a:t> El </a:t>
            </a:r>
            <a:r>
              <a:rPr lang="en-CA" dirty="0" err="1">
                <a:solidFill>
                  <a:srgbClr val="242424"/>
                </a:solidFill>
                <a:latin typeface="+mj-lt"/>
              </a:rPr>
              <a:t>Predio</a:t>
            </a:r>
            <a:r>
              <a:rPr lang="en-CA" dirty="0">
                <a:solidFill>
                  <a:srgbClr val="242424"/>
                </a:solidFill>
                <a:latin typeface="+mj-lt"/>
              </a:rPr>
              <a:t> and Tabula Rasa”, in </a:t>
            </a:r>
            <a:r>
              <a:rPr lang="en-CA" dirty="0" err="1">
                <a:solidFill>
                  <a:srgbClr val="242424"/>
                </a:solidFill>
                <a:latin typeface="+mj-lt"/>
              </a:rPr>
              <a:t>C.Demaria</a:t>
            </a:r>
            <a:r>
              <a:rPr lang="en-CA" dirty="0">
                <a:solidFill>
                  <a:srgbClr val="242424"/>
                </a:solidFill>
                <a:latin typeface="+mj-lt"/>
              </a:rPr>
              <a:t> and P. </a:t>
            </a:r>
            <a:r>
              <a:rPr lang="en-CA" dirty="0" err="1">
                <a:solidFill>
                  <a:srgbClr val="242424"/>
                </a:solidFill>
                <a:latin typeface="+mj-lt"/>
              </a:rPr>
              <a:t>Violi</a:t>
            </a:r>
            <a:r>
              <a:rPr lang="en-CA" dirty="0">
                <a:solidFill>
                  <a:srgbClr val="242424"/>
                </a:solidFill>
                <a:latin typeface="+mj-lt"/>
              </a:rPr>
              <a:t>.</a:t>
            </a: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803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AFE14-E741-BE86-9BF1-018C9EE0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Fifth week: March 11-13</a:t>
            </a:r>
            <a:br>
              <a:rPr lang="it-IT" sz="2000" dirty="0"/>
            </a:br>
            <a:br>
              <a:rPr lang="it-IT" sz="2000" dirty="0"/>
            </a:br>
            <a:r>
              <a:rPr lang="it-IT" sz="2000" b="1" dirty="0" err="1"/>
              <a:t>Fictionalizing</a:t>
            </a:r>
            <a:r>
              <a:rPr lang="it-IT" sz="2000" b="1" dirty="0"/>
              <a:t> history?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D5B638-7797-469F-55B5-A0AA5DF69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Cinema, memory and post-conflict: How do we fictionalize history? </a:t>
            </a:r>
            <a:r>
              <a:rPr lang="en-US" sz="2400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From WW2 to the </a:t>
            </a:r>
            <a:r>
              <a:rPr lang="en-US" sz="2400" dirty="0" err="1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Rpresent</a:t>
            </a:r>
            <a:endParaRPr lang="en-US" sz="2400" dirty="0">
              <a:solidFill>
                <a:srgbClr val="262626"/>
              </a:solidFill>
              <a:latin typeface="+mj-lt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r>
              <a:rPr lang="en-US" sz="24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Posttraumatic Cinema</a:t>
            </a:r>
          </a:p>
          <a:p>
            <a:r>
              <a:rPr lang="en-US" sz="2400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Groups’ presentations</a:t>
            </a:r>
          </a:p>
          <a:p>
            <a:r>
              <a:rPr lang="en-US" sz="24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Film: </a:t>
            </a:r>
            <a:r>
              <a:rPr lang="en-US" sz="2400" b="1" i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The Zo</a:t>
            </a:r>
            <a:r>
              <a:rPr lang="en-US" sz="2400" b="1" i="1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ne of Interest </a:t>
            </a:r>
            <a:r>
              <a:rPr lang="en-US" sz="2400" b="1" dirty="0">
                <a:solidFill>
                  <a:srgbClr val="262626"/>
                </a:solidFill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(Jonathan Glazer 2024)</a:t>
            </a:r>
            <a:endParaRPr lang="en-US" sz="2400" b="1" dirty="0">
              <a:solidFill>
                <a:srgbClr val="262626"/>
              </a:solidFill>
              <a:effectLst/>
              <a:latin typeface="+mj-lt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endParaRPr lang="en-US" sz="1800" b="1" dirty="0">
              <a:solidFill>
                <a:srgbClr val="262626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59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D47946-5F6C-EEDD-BA95-DE5085E9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0E1FD1-42C3-FD88-4CB0-D4C07195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800" dirty="0">
              <a:solidFill>
                <a:srgbClr val="434343"/>
              </a:solidFill>
              <a:effectLst/>
              <a:ea typeface="MS Mincho" panose="02020609040205080304" pitchFamily="49" charset="-128"/>
              <a:cs typeface="Verdana" panose="020B0604030504040204" pitchFamily="34" charset="0"/>
            </a:endParaRPr>
          </a:p>
          <a:p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Elm, M., </a:t>
            </a:r>
            <a:r>
              <a:rPr lang="en-US" sz="1800" dirty="0" err="1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Kabalek</a:t>
            </a:r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, K., </a:t>
            </a:r>
            <a:r>
              <a:rPr lang="en-US" sz="1800" dirty="0" err="1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Kohne</a:t>
            </a:r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, J.(2014), </a:t>
            </a:r>
            <a:r>
              <a:rPr lang="en-US" sz="1800" i="1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The Horrors of Trauma in Cinema: Violence, Void, Visualization</a:t>
            </a:r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, Newcastle, Cambridge Scholars. (selected chapters) </a:t>
            </a:r>
          </a:p>
          <a:p>
            <a:r>
              <a:rPr lang="en-US" sz="1800" dirty="0" err="1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Elsaesser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T. (2014), </a:t>
            </a:r>
            <a:r>
              <a:rPr lang="en-US" sz="1800" i="1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German Cinema. Terror and Trauma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New York, Routledge. (Part One) </a:t>
            </a:r>
            <a:endParaRPr lang="en-US" sz="1800" dirty="0">
              <a:solidFill>
                <a:srgbClr val="434343"/>
              </a:solidFill>
              <a:ea typeface="MS Mincho" panose="02020609040205080304" pitchFamily="49" charset="-128"/>
              <a:cs typeface="Verdana" panose="020B0604030504040204" pitchFamily="34" charset="0"/>
            </a:endParaRPr>
          </a:p>
          <a:p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Hirsh, J. (2004), </a:t>
            </a:r>
            <a:r>
              <a:rPr lang="en-US" sz="1800" i="1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After Image. Film, Trauma, and the Holocaust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Philadelphia, Temple University Press. (selected chapters) </a:t>
            </a:r>
            <a:endParaRPr lang="it-AR" sz="1800" dirty="0">
              <a:effectLst/>
              <a:highlight>
                <a:srgbClr val="FFFF00"/>
              </a:highlight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Kaes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A. (1989), </a:t>
            </a:r>
            <a:r>
              <a:rPr lang="en-US" sz="1800" i="1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From Hitler to Heimat: The Return of History as Film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, Cambridge, MA., Harvard University Press. (selected chapters)</a:t>
            </a:r>
          </a:p>
          <a:p>
            <a:r>
              <a:rPr lang="en-US" sz="1800" dirty="0" err="1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Kobrynskyy</a:t>
            </a:r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, O.; Bayer, G. (eds.) (2015), </a:t>
            </a:r>
            <a:r>
              <a:rPr lang="en-US" sz="1800" i="1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Holocaust Cinema in the Twenty-First Century,</a:t>
            </a:r>
            <a:r>
              <a:rPr lang="en-US" sz="1800" dirty="0">
                <a:solidFill>
                  <a:srgbClr val="434343"/>
                </a:solidFill>
                <a:ea typeface="MS Mincho" panose="02020609040205080304" pitchFamily="49" charset="-128"/>
                <a:cs typeface="Verdana" panose="020B0604030504040204" pitchFamily="34" charset="0"/>
              </a:rPr>
              <a:t> London, Wallflower Press. </a:t>
            </a:r>
            <a:r>
              <a:rPr lang="en-US" sz="1800" dirty="0">
                <a:solidFill>
                  <a:srgbClr val="434343"/>
                </a:solidFill>
                <a:effectLst/>
                <a:ea typeface="MS Mincho" panose="02020609040205080304" pitchFamily="49" charset="-128"/>
                <a:cs typeface="Verdana" panose="020B0604030504040204" pitchFamily="34" charset="0"/>
              </a:rPr>
              <a:t>(selected chapters)</a:t>
            </a:r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A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87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D898F0-4AD8-77F5-6BF9-5BA26B58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782552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The exam (for the ones that regularly attended the course and gave a presentation)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E09B3-CD33-E53E-196A-5B8544592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1831787"/>
            <a:ext cx="6571343" cy="3624233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A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paper of approximately 4000 words to be handed by the deadline that will be published on </a:t>
            </a:r>
            <a:r>
              <a:rPr lang="en-US" sz="1800" b="1" dirty="0" err="1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Almaesami</a:t>
            </a:r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 (first date: end of March)</a:t>
            </a:r>
          </a:p>
          <a:p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It will have to be on a specific case-study (a media/art representation of a war, a conflict, a post-conflict situation) that will have to be analyzed using the categories and methods that will be </a:t>
            </a:r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p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resented in the next weeks</a:t>
            </a:r>
          </a:p>
          <a:p>
            <a:r>
              <a:rPr lang="en-US" sz="1800" b="1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We will discuss how to write the paper in further details as we will present case-studies</a:t>
            </a:r>
            <a:endParaRPr lang="en-US" sz="1800" b="1" dirty="0">
              <a:solidFill>
                <a:srgbClr val="262626"/>
              </a:solidFill>
              <a:effectLst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endParaRPr lang="en-US" sz="1800" b="1" dirty="0">
              <a:solidFill>
                <a:srgbClr val="262626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endParaRPr lang="en-US" sz="1800" b="1" dirty="0">
              <a:solidFill>
                <a:srgbClr val="262626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A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264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678439D-6E19-43F5-AD92-3601D4D68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8FB347-E0F8-4BCD-9ACF-9A8CE9599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820" y="783768"/>
            <a:ext cx="7936360" cy="5290464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D76F10-08F2-4210-AA40-B3CD8B741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955" y="1019556"/>
            <a:ext cx="7578090" cy="4818888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aria aperta, cielo, edificio, castello&#10;&#10;Descrizione generata automaticamente">
            <a:extLst>
              <a:ext uri="{FF2B5EF4-FFF2-40B4-BE49-F238E27FC236}">
                <a16:creationId xmlns:a16="http://schemas.microsoft.com/office/drawing/2014/main" id="{A780477E-A383-D0C2-B0BE-F53F008D73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720" r="161" b="1"/>
          <a:stretch/>
        </p:blipFill>
        <p:spPr>
          <a:xfrm>
            <a:off x="1022985" y="1339596"/>
            <a:ext cx="7098030" cy="41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8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inquinamento, Disastro, cielo, aria aperta&#10;&#10;Descrizione generata automaticamente">
            <a:extLst>
              <a:ext uri="{FF2B5EF4-FFF2-40B4-BE49-F238E27FC236}">
                <a16:creationId xmlns:a16="http://schemas.microsoft.com/office/drawing/2014/main" id="{4E5037AA-8DC0-7A37-E045-BA5B86886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81" y="697229"/>
            <a:ext cx="8757129" cy="582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9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DE5115-89C8-4B9C-B0E8-78A15C20C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7063" y="533400"/>
            <a:ext cx="6809874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6402E2-72CC-4683-9B83-1126540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53" y="763203"/>
            <a:ext cx="6467094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arma, testo, Veicolo militare, Semoventi di artiglieria&#10;&#10;Descrizione generata automaticamente">
            <a:extLst>
              <a:ext uri="{FF2B5EF4-FFF2-40B4-BE49-F238E27FC236}">
                <a16:creationId xmlns:a16="http://schemas.microsoft.com/office/drawing/2014/main" id="{6302A8C8-4C74-15C9-FA9D-B1DABC9C75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64" r="4330"/>
          <a:stretch/>
        </p:blipFill>
        <p:spPr>
          <a:xfrm>
            <a:off x="1701927" y="1247835"/>
            <a:ext cx="5740146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2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814A4-0B99-7FFD-6D66-47715065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war, conflict and post-conflict situations will we look at?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66E64-9344-F8FE-EC23-65120B64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6" y="2005407"/>
            <a:ext cx="7847635" cy="3896421"/>
          </a:xfrm>
        </p:spPr>
        <p:txBody>
          <a:bodyPr>
            <a:normAutofit fontScale="92500"/>
          </a:bodyPr>
          <a:lstStyle/>
          <a:p>
            <a:r>
              <a:rPr lang="en-GB" dirty="0"/>
              <a:t>Current “visible” war(s), and «past» conflicts/post-conflict situations </a:t>
            </a:r>
            <a:r>
              <a:rPr lang="en-GB" b="1" dirty="0"/>
              <a:t>(collect material and create groups); </a:t>
            </a:r>
            <a:r>
              <a:rPr lang="en-GB" b="1" u="sng" dirty="0"/>
              <a:t>which war do you want to look at?</a:t>
            </a:r>
          </a:p>
          <a:p>
            <a:r>
              <a:rPr lang="en-GB" dirty="0"/>
              <a:t>Current wars: the Russia/Ukraine conflict, that did not start on February 2022; Israeli –Palestinian on-going conflict; Iran, etc.</a:t>
            </a:r>
          </a:p>
          <a:p>
            <a:r>
              <a:rPr lang="en-GB" dirty="0"/>
              <a:t>Past ones: WW2; South American post-dictatorship cultures/situations (Argentina and Chile); </a:t>
            </a:r>
          </a:p>
          <a:p>
            <a:r>
              <a:rPr lang="en-GB" dirty="0"/>
              <a:t>What about Italian conflicts and wars? </a:t>
            </a:r>
          </a:p>
          <a:p>
            <a:pPr lvl="1"/>
            <a:r>
              <a:rPr lang="en-GB" b="1" dirty="0"/>
              <a:t>We will look at the legacy of Fascism, and at the «lead years», </a:t>
            </a:r>
            <a:r>
              <a:rPr lang="en-GB" b="1" dirty="0">
                <a:solidFill>
                  <a:srgbClr val="7030A0"/>
                </a:solidFill>
              </a:rPr>
              <a:t>but this is not a course based on Italy’s predicaments and conflicts.  </a:t>
            </a:r>
            <a:r>
              <a:rPr lang="en-GB" b="1" dirty="0"/>
              <a:t>Why?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62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urglass and a calendar">
            <a:extLst>
              <a:ext uri="{FF2B5EF4-FFF2-40B4-BE49-F238E27FC236}">
                <a16:creationId xmlns:a16="http://schemas.microsoft.com/office/drawing/2014/main" id="{11E649FF-8EA0-EE04-1F05-E5112E3344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l="10669" r="2" b="2"/>
          <a:stretch/>
        </p:blipFill>
        <p:spPr>
          <a:xfrm>
            <a:off x="228" y="10"/>
            <a:ext cx="9143772" cy="6857990"/>
          </a:xfrm>
          <a:prstGeom prst="rect">
            <a:avLst/>
          </a:pr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47775294-72B9-DA04-378E-D06382EB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02" y="953324"/>
            <a:ext cx="7202456" cy="1049235"/>
          </a:xfrm>
        </p:spPr>
        <p:txBody>
          <a:bodyPr vert="horz" lIns="91440" tIns="45720" rIns="91440" bIns="0" rtlCol="0">
            <a:normAutofit/>
          </a:bodyPr>
          <a:lstStyle/>
          <a:p>
            <a:pPr defTabSz="914400">
              <a:lnSpc>
                <a:spcPct val="100000"/>
              </a:lnSpc>
            </a:pPr>
            <a:r>
              <a:rPr lang="en-US" sz="2400" dirty="0"/>
              <a:t>First week: </a:t>
            </a:r>
            <a:r>
              <a:rPr lang="it-IT" sz="2400" dirty="0" err="1"/>
              <a:t>February</a:t>
            </a:r>
            <a:r>
              <a:rPr lang="it-IT" sz="2400" dirty="0"/>
              <a:t> 11-13</a:t>
            </a:r>
            <a:br>
              <a:rPr lang="it-IT" dirty="0"/>
            </a:br>
            <a:r>
              <a:rPr lang="en-US" sz="2800" b="1" dirty="0"/>
              <a:t>What is a conflict? What is a war?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FE8425-209D-D334-A0F7-4F8DD09B9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01" y="2171768"/>
            <a:ext cx="7434907" cy="3943281"/>
          </a:xfrm>
        </p:spPr>
        <p:txBody>
          <a:bodyPr>
            <a:normAutofit fontScale="92500" lnSpcReduction="10000"/>
          </a:bodyPr>
          <a:lstStyle/>
          <a:p>
            <a:endParaRPr lang="en-US" sz="1800" dirty="0">
              <a:solidFill>
                <a:srgbClr val="262626"/>
              </a:solidFill>
              <a:effectLst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r>
              <a:rPr lang="en-US" sz="1800" dirty="0">
                <a:solidFill>
                  <a:srgbClr val="262626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We won’t be speaking about inter-personal conflicts</a:t>
            </a:r>
            <a:endParaRPr lang="en-US" sz="1800" dirty="0">
              <a:solidFill>
                <a:srgbClr val="262626"/>
              </a:solidFill>
              <a:effectLst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How do we define wars and conflicts?  We will speak about war as a “species” of the genus of conflict, as a form of political violence</a:t>
            </a:r>
            <a:endParaRPr lang="en-US" sz="1800" dirty="0">
              <a:solidFill>
                <a:srgbClr val="262626"/>
              </a:solidFill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pPr lvl="1"/>
            <a:r>
              <a:rPr lang="en-US" sz="14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The post-media age and the role of the digital media in dealing with conflicts and their aftermath: a new “logistics” of perception</a:t>
            </a:r>
          </a:p>
          <a:p>
            <a:r>
              <a:rPr lang="en-US" sz="1800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H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ow does 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semiotics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fit into the study of 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conflict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</a:t>
            </a:r>
            <a:r>
              <a:rPr lang="en-US" sz="1800" b="1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and post-conflict/post-war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scenarios? </a:t>
            </a:r>
          </a:p>
          <a:p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The relationship between conflict, memory and cultures, and Yuri </a:t>
            </a:r>
            <a:r>
              <a:rPr lang="en-US" sz="1800" dirty="0" err="1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Lotman’s</a:t>
            </a:r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 cultural semiotics</a:t>
            </a:r>
            <a:r>
              <a:rPr lang="en-US" sz="1800" dirty="0">
                <a:solidFill>
                  <a:srgbClr val="262626"/>
                </a:solidFill>
                <a:ea typeface="MS Mincho" panose="02020609040205080304" pitchFamily="49" charset="-128"/>
                <a:cs typeface="Georgia" panose="02040502050405020303" pitchFamily="18" charset="0"/>
              </a:rPr>
              <a:t>; the role of collective affects/passions</a:t>
            </a:r>
            <a:endParaRPr lang="en-US" sz="1800" dirty="0">
              <a:solidFill>
                <a:srgbClr val="262626"/>
              </a:solidFill>
              <a:effectLst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r>
              <a:rPr lang="en-US" sz="1800" dirty="0">
                <a:solidFill>
                  <a:srgbClr val="262626"/>
                </a:solidFill>
                <a:effectLst/>
                <a:ea typeface="MS Mincho" panose="02020609040205080304" pitchFamily="49" charset="-128"/>
                <a:cs typeface="Georgia" panose="02040502050405020303" pitchFamily="18" charset="0"/>
              </a:rPr>
              <a:t>What do we mean by “post-conflict cultures”?</a:t>
            </a:r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A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425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A8345-5EA7-F429-1987-E50EB643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First week: </a:t>
            </a:r>
            <a:r>
              <a:rPr lang="en-GB" sz="2800" b="1" dirty="0"/>
              <a:t>references and recommended readings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B8479F-2A35-C933-C867-EECF8F758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6826596" cy="4027675"/>
          </a:xfrm>
        </p:spPr>
        <p:txBody>
          <a:bodyPr>
            <a:normAutofit fontScale="62500" lnSpcReduction="20000"/>
          </a:bodyPr>
          <a:lstStyle/>
          <a:p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Demaria, C. (2020), “What is a Post-conflict Culture? Temporalities and Agencies of Post-Conflict Memories”, in C. Demaria (ed.), </a:t>
            </a:r>
            <a:r>
              <a:rPr lang="en-US" sz="2300" i="1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Post-conflict Cultures. A Reader</a:t>
            </a:r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London: CCCP Press, pp. 11-47. </a:t>
            </a:r>
          </a:p>
          <a:p>
            <a:r>
              <a:rPr lang="it-AR" sz="23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Ford, M., Hoskins, A. (2022), </a:t>
            </a:r>
            <a:r>
              <a:rPr lang="it-AR" sz="2300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Radical War. </a:t>
            </a:r>
            <a:r>
              <a:rPr lang="it-IT" sz="2300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it-AR" sz="2300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ata, Attention and Control in the Twenty-First Century</a:t>
            </a:r>
            <a:r>
              <a:rPr lang="it-AR" sz="23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Hurst &amp; Company, London.</a:t>
            </a:r>
          </a:p>
          <a:p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Kaldor, M. (2012), </a:t>
            </a:r>
            <a:r>
              <a:rPr lang="en-US" sz="2300" i="1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New and Old Wars</a:t>
            </a:r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Verdana" panose="020B0604030504040204" pitchFamily="34" charset="0"/>
              </a:rPr>
              <a:t> (3rd edition), Cambridge, Polity Press.</a:t>
            </a:r>
            <a:endParaRPr lang="it-AR" sz="23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300" dirty="0" err="1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Makarychev</a:t>
            </a:r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A.,</a:t>
            </a:r>
            <a:r>
              <a:rPr lang="en-US" sz="2300" dirty="0" err="1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Yatsyk</a:t>
            </a:r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A. (2017), </a:t>
            </a:r>
            <a:r>
              <a:rPr lang="en-US" sz="2300" i="1" dirty="0" err="1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Lotman's</a:t>
            </a:r>
            <a:r>
              <a:rPr lang="en-US" sz="2300" i="1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 Cultural Semiotics and the Political. Reframing the Boundaries: Thinking the Political</a:t>
            </a:r>
            <a:r>
              <a:rPr lang="en-US" sz="2300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London, Rowman &amp; Littlefield Publishers.</a:t>
            </a:r>
            <a:r>
              <a:rPr lang="en-US" sz="2300" b="1" dirty="0"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 </a:t>
            </a:r>
          </a:p>
          <a:p>
            <a:r>
              <a:rPr lang="en-US" sz="2300" b="1" dirty="0" err="1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Monticelli</a:t>
            </a:r>
            <a:r>
              <a:rPr lang="en-US" sz="2300" b="1" dirty="0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D., Maran, M. and </a:t>
            </a:r>
            <a:r>
              <a:rPr lang="en-US" sz="2300" b="1" dirty="0" err="1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Sedda</a:t>
            </a:r>
            <a:r>
              <a:rPr lang="en-US" sz="2300" b="1" dirty="0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F. (2024), Semiotics of Conflict. A </a:t>
            </a:r>
            <a:r>
              <a:rPr lang="en-US" sz="2300" b="1" dirty="0" err="1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Lotmanian</a:t>
            </a:r>
            <a:r>
              <a:rPr lang="en-US" sz="2300" b="1" dirty="0"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 Perspective, Tallin, TLU Press (Introduction, chapter 2 and part II: this part will be used also in the following weeks)</a:t>
            </a:r>
            <a:endParaRPr lang="en-US" sz="2300" b="1" dirty="0">
              <a:effectLst/>
              <a:latin typeface="+mj-lt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endParaRPr lang="it-AR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8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BF8D96-FB28-5747-9C1E-EECB9C96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598308"/>
          </a:xfrm>
        </p:spPr>
        <p:txBody>
          <a:bodyPr>
            <a:normAutofit/>
          </a:bodyPr>
          <a:lstStyle/>
          <a:p>
            <a:r>
              <a:rPr lang="it-IT" dirty="0"/>
              <a:t>Readings: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09983F-598E-1ECB-000B-0505472A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167385"/>
            <a:ext cx="6756359" cy="37344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it-IT" sz="2300" b="1" dirty="0">
              <a:solidFill>
                <a:srgbClr val="262626"/>
              </a:solidFill>
              <a:effectLst/>
              <a:latin typeface="+mj-lt"/>
              <a:ea typeface="MS Mincho" panose="02020609040205080304" pitchFamily="49" charset="-128"/>
              <a:cs typeface="Georgia" panose="02040502050405020303" pitchFamily="18" charset="0"/>
            </a:endParaRPr>
          </a:p>
          <a:p>
            <a:pPr>
              <a:lnSpc>
                <a:spcPct val="100000"/>
              </a:lnSpc>
            </a:pPr>
            <a:r>
              <a:rPr lang="it-IT" sz="2300" b="1" dirty="0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Montanari, </a:t>
            </a:r>
            <a:r>
              <a:rPr lang="it-IT" sz="2300" b="1" dirty="0" err="1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F</a:t>
            </a:r>
            <a:r>
              <a:rPr lang="it-IT" sz="2300" b="1" dirty="0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. (2004), </a:t>
            </a:r>
            <a:r>
              <a:rPr lang="it-IT" sz="2300" b="1" i="1" dirty="0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I linguaggi della guerra</a:t>
            </a:r>
            <a:r>
              <a:rPr lang="it-IT" sz="2300" b="1" dirty="0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Roma, </a:t>
            </a:r>
            <a:r>
              <a:rPr lang="it-IT" sz="2300" b="1" dirty="0" err="1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Meltemi</a:t>
            </a:r>
            <a:r>
              <a:rPr lang="it-IT" sz="2300" b="1" dirty="0">
                <a:solidFill>
                  <a:srgbClr val="7030A0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.</a:t>
            </a:r>
            <a:endParaRPr lang="it-AR" sz="2300" dirty="0">
              <a:solidFill>
                <a:srgbClr val="7030A0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300" dirty="0" err="1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Montanari</a:t>
            </a:r>
            <a:r>
              <a:rPr lang="en-US" sz="23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F. (2020), “The New Narrative Form of Post-conflicts: New Wars as World-Wide War”, in C. Demaria (ed.), </a:t>
            </a:r>
            <a:r>
              <a:rPr lang="en-US" sz="2300" i="1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Post-conflict Cultures. A Reader</a:t>
            </a:r>
            <a:r>
              <a:rPr lang="en-US" sz="2300" dirty="0">
                <a:solidFill>
                  <a:srgbClr val="262626"/>
                </a:solidFill>
                <a:effectLst/>
                <a:latin typeface="+mj-lt"/>
                <a:ea typeface="MS Mincho" panose="02020609040205080304" pitchFamily="49" charset="-128"/>
                <a:cs typeface="Georgia" panose="02040502050405020303" pitchFamily="18" charset="0"/>
              </a:rPr>
              <a:t>, London: CCCP Press, pp. 49-66.</a:t>
            </a:r>
            <a:r>
              <a:rPr lang="it-AR" sz="2300" dirty="0">
                <a:effectLst/>
                <a:latin typeface="+mj-lt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AR" sz="2300" b="1" dirty="0">
                <a:latin typeface="+mj-lt"/>
              </a:rPr>
              <a:t>[extra] A film for this week, if you manage to watch it: </a:t>
            </a:r>
            <a:r>
              <a:rPr lang="it-AR" sz="2300" b="1" i="1" dirty="0">
                <a:latin typeface="+mj-lt"/>
              </a:rPr>
              <a:t>Civil War </a:t>
            </a:r>
            <a:r>
              <a:rPr lang="it-AR" sz="2300" b="1" dirty="0">
                <a:latin typeface="+mj-lt"/>
              </a:rPr>
              <a:t>(Alex Garland, 2024). </a:t>
            </a: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AR" dirty="0">
              <a:effectLst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5689308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Raccolt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{D6B6CC96-9925-824C-863F-1AADA103D788}tf10001119</Template>
  <TotalTime>6502</TotalTime>
  <Words>2104</Words>
  <Application>Microsoft Macintosh PowerPoint</Application>
  <PresentationFormat>Presentazione su schermo (4:3)</PresentationFormat>
  <Paragraphs>108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Century Gothic</vt:lpstr>
      <vt:lpstr>Helvetica</vt:lpstr>
      <vt:lpstr>Raccolta</vt:lpstr>
      <vt:lpstr>Semiotics of conflict</vt:lpstr>
      <vt:lpstr>The course </vt:lpstr>
      <vt:lpstr>Presentazione standard di PowerPoint</vt:lpstr>
      <vt:lpstr>Presentazione standard di PowerPoint</vt:lpstr>
      <vt:lpstr>Presentazione standard di PowerPoint</vt:lpstr>
      <vt:lpstr>Which war, conflict and post-conflict situations will we look at?</vt:lpstr>
      <vt:lpstr>First week: February 11-13 What is a conflict? What is a war?</vt:lpstr>
      <vt:lpstr>First week: references and recommended readings</vt:lpstr>
      <vt:lpstr>Readings:</vt:lpstr>
      <vt:lpstr>Second week: February 18- 20   Group discussions and presentations  </vt:lpstr>
      <vt:lpstr>Actors, roles, and gendered identities at stake</vt:lpstr>
      <vt:lpstr>Readings:</vt:lpstr>
      <vt:lpstr>Readings</vt:lpstr>
      <vt:lpstr>Presentazione standard di PowerPoint</vt:lpstr>
      <vt:lpstr>T  Third week: February 25- February 27 Media witnessing and the role of the image </vt:lpstr>
      <vt:lpstr>Readings</vt:lpstr>
      <vt:lpstr>Readings</vt:lpstr>
      <vt:lpstr>Forth week: March 4-6   The role of moving images </vt:lpstr>
      <vt:lpstr>Readings</vt:lpstr>
      <vt:lpstr>Readings</vt:lpstr>
      <vt:lpstr>Fifth week: March 11-13  Fictionalizing history?</vt:lpstr>
      <vt:lpstr>Readings</vt:lpstr>
      <vt:lpstr>The exam (for the ones that regularly attended the course and gave a presentation)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Semiotics of conflict</dc:title>
  <dc:creator>Cristina Demaria</dc:creator>
  <cp:lastModifiedBy>Cristina Demaria</cp:lastModifiedBy>
  <cp:revision>49</cp:revision>
  <dcterms:created xsi:type="dcterms:W3CDTF">2023-01-24T17:31:05Z</dcterms:created>
  <dcterms:modified xsi:type="dcterms:W3CDTF">2025-02-10T21:51:00Z</dcterms:modified>
</cp:coreProperties>
</file>