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56" r:id="rId2"/>
    <p:sldId id="292" r:id="rId3"/>
    <p:sldId id="294" r:id="rId4"/>
    <p:sldId id="295" r:id="rId5"/>
    <p:sldId id="296" r:id="rId6"/>
    <p:sldId id="297" r:id="rId7"/>
    <p:sldId id="298" r:id="rId8"/>
    <p:sldId id="299" r:id="rId9"/>
    <p:sldId id="300"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7" y="2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A9C8873C-61C1-1601-7F04-B0D5A6154A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59D31044-4B29-515A-1E32-E184BCDF60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F4B9F4-62B5-48CF-8FEF-4CC027341E12}" type="datetimeFigureOut">
              <a:rPr lang="it-IT" smtClean="0"/>
              <a:t>18/02/2025</a:t>
            </a:fld>
            <a:endParaRPr lang="it-IT"/>
          </a:p>
        </p:txBody>
      </p:sp>
      <p:sp>
        <p:nvSpPr>
          <p:cNvPr id="4" name="Segnaposto piè di pagina 3">
            <a:extLst>
              <a:ext uri="{FF2B5EF4-FFF2-40B4-BE49-F238E27FC236}">
                <a16:creationId xmlns:a16="http://schemas.microsoft.com/office/drawing/2014/main" id="{7D57E8E0-34E1-0F5C-ADEE-A6E59EB6DD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C1A48008-41EE-98DF-FEEC-0126896C683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345C21-4971-4DCE-ABF6-57C7CD09A3B1}" type="slidenum">
              <a:rPr lang="it-IT" smtClean="0"/>
              <a:t>‹N›</a:t>
            </a:fld>
            <a:endParaRPr lang="it-IT"/>
          </a:p>
        </p:txBody>
      </p:sp>
    </p:spTree>
    <p:extLst>
      <p:ext uri="{BB962C8B-B14F-4D97-AF65-F5344CB8AC3E}">
        <p14:creationId xmlns:p14="http://schemas.microsoft.com/office/powerpoint/2010/main" val="772777812"/>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4A07EB-212E-4876-9266-5882D4216691}" type="datetimeFigureOut">
              <a:rPr lang="it-IT" smtClean="0"/>
              <a:t>18/02/2025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45D5-CFF6-4230-9BFE-19AC03F3E8ED}" type="slidenum">
              <a:rPr lang="it-IT" smtClean="0"/>
              <a:t>‹N›</a:t>
            </a:fld>
            <a:endParaRPr lang="it-IT"/>
          </a:p>
        </p:txBody>
      </p:sp>
    </p:spTree>
    <p:extLst>
      <p:ext uri="{BB962C8B-B14F-4D97-AF65-F5344CB8AC3E}">
        <p14:creationId xmlns:p14="http://schemas.microsoft.com/office/powerpoint/2010/main" val="423098392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6F24A6-5881-DFAF-DE8B-4794375CA9F0}"/>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A8C34D2-7BC7-0B41-DE7E-A37082C851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3289563-A476-83FE-2EFF-C13DDB6D4499}"/>
              </a:ext>
            </a:extLst>
          </p:cNvPr>
          <p:cNvSpPr>
            <a:spLocks noGrp="1"/>
          </p:cNvSpPr>
          <p:nvPr>
            <p:ph type="dt" sz="half" idx="10"/>
          </p:nvPr>
        </p:nvSpPr>
        <p:spPr/>
        <p:txBody>
          <a:bodyPr/>
          <a:lstStyle/>
          <a:p>
            <a:fld id="{F4B09A93-9403-45E8-88E8-ACA8B15EAE14}" type="datetime1">
              <a:rPr lang="it-IT" smtClean="0"/>
              <a:t>18/02/2025</a:t>
            </a:fld>
            <a:endParaRPr lang="it-IT"/>
          </a:p>
        </p:txBody>
      </p:sp>
      <p:sp>
        <p:nvSpPr>
          <p:cNvPr id="5" name="Segnaposto piè di pagina 4">
            <a:extLst>
              <a:ext uri="{FF2B5EF4-FFF2-40B4-BE49-F238E27FC236}">
                <a16:creationId xmlns:a16="http://schemas.microsoft.com/office/drawing/2014/main" id="{A16228F2-BF20-3D65-1A4E-3753A5424C04}"/>
              </a:ext>
            </a:extLst>
          </p:cNvPr>
          <p:cNvSpPr>
            <a:spLocks noGrp="1"/>
          </p:cNvSpPr>
          <p:nvPr>
            <p:ph type="ftr" sz="quarter" idx="11"/>
          </p:nvPr>
        </p:nvSpPr>
        <p:spPr/>
        <p:txBody>
          <a:bodyPr/>
          <a:lstStyle/>
          <a:p>
            <a:r>
              <a:rPr lang="en-US"/>
              <a:t>99616 - Applied Geology (Cds. 5897 - Ra) 2024 – 2025</a:t>
            </a:r>
            <a:endParaRPr lang="it-IT"/>
          </a:p>
        </p:txBody>
      </p:sp>
      <p:sp>
        <p:nvSpPr>
          <p:cNvPr id="6" name="Segnaposto numero diapositiva 5">
            <a:extLst>
              <a:ext uri="{FF2B5EF4-FFF2-40B4-BE49-F238E27FC236}">
                <a16:creationId xmlns:a16="http://schemas.microsoft.com/office/drawing/2014/main" id="{21B1F118-A1B8-C457-D26F-71447DC07DBF}"/>
              </a:ext>
            </a:extLst>
          </p:cNvPr>
          <p:cNvSpPr>
            <a:spLocks noGrp="1"/>
          </p:cNvSpPr>
          <p:nvPr>
            <p:ph type="sldNum" sz="quarter" idx="12"/>
          </p:nvPr>
        </p:nvSpPr>
        <p:spPr/>
        <p:txBody>
          <a:bodyPr/>
          <a:lstStyle/>
          <a:p>
            <a:fld id="{666F4854-825C-401C-AAE4-A20804C6E6C8}" type="slidenum">
              <a:rPr lang="it-IT" smtClean="0"/>
              <a:t>‹N›</a:t>
            </a:fld>
            <a:endParaRPr lang="it-IT"/>
          </a:p>
        </p:txBody>
      </p:sp>
    </p:spTree>
    <p:extLst>
      <p:ext uri="{BB962C8B-B14F-4D97-AF65-F5344CB8AC3E}">
        <p14:creationId xmlns:p14="http://schemas.microsoft.com/office/powerpoint/2010/main" val="1697979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47D63B-6801-DE1A-F275-398E0E69AAD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A81F3E0-7849-B9F1-D53B-BDBC13DBCE0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AF17448-5739-2776-347C-0E259D7103D8}"/>
              </a:ext>
            </a:extLst>
          </p:cNvPr>
          <p:cNvSpPr>
            <a:spLocks noGrp="1"/>
          </p:cNvSpPr>
          <p:nvPr>
            <p:ph type="dt" sz="half" idx="10"/>
          </p:nvPr>
        </p:nvSpPr>
        <p:spPr/>
        <p:txBody>
          <a:bodyPr/>
          <a:lstStyle/>
          <a:p>
            <a:fld id="{5FA083A1-B426-4CD1-9907-099A2F297397}" type="datetime1">
              <a:rPr lang="it-IT" smtClean="0"/>
              <a:t>18/02/2025</a:t>
            </a:fld>
            <a:endParaRPr lang="it-IT"/>
          </a:p>
        </p:txBody>
      </p:sp>
      <p:sp>
        <p:nvSpPr>
          <p:cNvPr id="5" name="Segnaposto piè di pagina 4">
            <a:extLst>
              <a:ext uri="{FF2B5EF4-FFF2-40B4-BE49-F238E27FC236}">
                <a16:creationId xmlns:a16="http://schemas.microsoft.com/office/drawing/2014/main" id="{7C1C7C57-BD80-7AE9-AB3D-009D80876360}"/>
              </a:ext>
            </a:extLst>
          </p:cNvPr>
          <p:cNvSpPr>
            <a:spLocks noGrp="1"/>
          </p:cNvSpPr>
          <p:nvPr>
            <p:ph type="ftr" sz="quarter" idx="11"/>
          </p:nvPr>
        </p:nvSpPr>
        <p:spPr/>
        <p:txBody>
          <a:bodyPr/>
          <a:lstStyle/>
          <a:p>
            <a:r>
              <a:rPr lang="en-US"/>
              <a:t>99616 - Applied Geology (Cds. 5897 - Ra) 2024 – 2025</a:t>
            </a:r>
            <a:endParaRPr lang="it-IT"/>
          </a:p>
        </p:txBody>
      </p:sp>
      <p:sp>
        <p:nvSpPr>
          <p:cNvPr id="6" name="Segnaposto numero diapositiva 5">
            <a:extLst>
              <a:ext uri="{FF2B5EF4-FFF2-40B4-BE49-F238E27FC236}">
                <a16:creationId xmlns:a16="http://schemas.microsoft.com/office/drawing/2014/main" id="{0E22792E-B7FC-F161-CB68-ED12142BA5E3}"/>
              </a:ext>
            </a:extLst>
          </p:cNvPr>
          <p:cNvSpPr>
            <a:spLocks noGrp="1"/>
          </p:cNvSpPr>
          <p:nvPr>
            <p:ph type="sldNum" sz="quarter" idx="12"/>
          </p:nvPr>
        </p:nvSpPr>
        <p:spPr/>
        <p:txBody>
          <a:bodyPr/>
          <a:lstStyle/>
          <a:p>
            <a:fld id="{666F4854-825C-401C-AAE4-A20804C6E6C8}" type="slidenum">
              <a:rPr lang="it-IT" smtClean="0"/>
              <a:t>‹N›</a:t>
            </a:fld>
            <a:endParaRPr lang="it-IT"/>
          </a:p>
        </p:txBody>
      </p:sp>
    </p:spTree>
    <p:extLst>
      <p:ext uri="{BB962C8B-B14F-4D97-AF65-F5344CB8AC3E}">
        <p14:creationId xmlns:p14="http://schemas.microsoft.com/office/powerpoint/2010/main" val="3756019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3EF385F-7F93-C2F1-7E0A-64F75E9DBBB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25E06BD-56EC-461B-47D2-1F072C0BB6E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A37F3DF-4A17-8A6D-90C7-A84FCC240C4D}"/>
              </a:ext>
            </a:extLst>
          </p:cNvPr>
          <p:cNvSpPr>
            <a:spLocks noGrp="1"/>
          </p:cNvSpPr>
          <p:nvPr>
            <p:ph type="dt" sz="half" idx="10"/>
          </p:nvPr>
        </p:nvSpPr>
        <p:spPr/>
        <p:txBody>
          <a:bodyPr/>
          <a:lstStyle/>
          <a:p>
            <a:fld id="{27B25EC4-EE8D-4ADC-8EA4-6E9E6A8EBAA6}" type="datetime1">
              <a:rPr lang="it-IT" smtClean="0"/>
              <a:t>18/02/2025</a:t>
            </a:fld>
            <a:endParaRPr lang="it-IT"/>
          </a:p>
        </p:txBody>
      </p:sp>
      <p:sp>
        <p:nvSpPr>
          <p:cNvPr id="5" name="Segnaposto piè di pagina 4">
            <a:extLst>
              <a:ext uri="{FF2B5EF4-FFF2-40B4-BE49-F238E27FC236}">
                <a16:creationId xmlns:a16="http://schemas.microsoft.com/office/drawing/2014/main" id="{58EEF4F6-4157-2F13-58D8-0F6E81AB9B3B}"/>
              </a:ext>
            </a:extLst>
          </p:cNvPr>
          <p:cNvSpPr>
            <a:spLocks noGrp="1"/>
          </p:cNvSpPr>
          <p:nvPr>
            <p:ph type="ftr" sz="quarter" idx="11"/>
          </p:nvPr>
        </p:nvSpPr>
        <p:spPr/>
        <p:txBody>
          <a:bodyPr/>
          <a:lstStyle/>
          <a:p>
            <a:r>
              <a:rPr lang="en-US"/>
              <a:t>99616 - Applied Geology (Cds. 5897 - Ra) 2024 – 2025</a:t>
            </a:r>
            <a:endParaRPr lang="it-IT"/>
          </a:p>
        </p:txBody>
      </p:sp>
      <p:sp>
        <p:nvSpPr>
          <p:cNvPr id="6" name="Segnaposto numero diapositiva 5">
            <a:extLst>
              <a:ext uri="{FF2B5EF4-FFF2-40B4-BE49-F238E27FC236}">
                <a16:creationId xmlns:a16="http://schemas.microsoft.com/office/drawing/2014/main" id="{7D9914C0-BFC8-E41E-AD9B-057E67CF4FB6}"/>
              </a:ext>
            </a:extLst>
          </p:cNvPr>
          <p:cNvSpPr>
            <a:spLocks noGrp="1"/>
          </p:cNvSpPr>
          <p:nvPr>
            <p:ph type="sldNum" sz="quarter" idx="12"/>
          </p:nvPr>
        </p:nvSpPr>
        <p:spPr/>
        <p:txBody>
          <a:bodyPr/>
          <a:lstStyle/>
          <a:p>
            <a:fld id="{666F4854-825C-401C-AAE4-A20804C6E6C8}" type="slidenum">
              <a:rPr lang="it-IT" smtClean="0"/>
              <a:t>‹N›</a:t>
            </a:fld>
            <a:endParaRPr lang="it-IT"/>
          </a:p>
        </p:txBody>
      </p:sp>
    </p:spTree>
    <p:extLst>
      <p:ext uri="{BB962C8B-B14F-4D97-AF65-F5344CB8AC3E}">
        <p14:creationId xmlns:p14="http://schemas.microsoft.com/office/powerpoint/2010/main" val="43530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64FF0B-E3CC-4249-E9C5-F149F2548E6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AD56841-D546-9C03-7D10-A3B494AEB2B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9D320A8-60F0-3459-685C-15EDF0FB7F15}"/>
              </a:ext>
            </a:extLst>
          </p:cNvPr>
          <p:cNvSpPr>
            <a:spLocks noGrp="1"/>
          </p:cNvSpPr>
          <p:nvPr>
            <p:ph type="dt" sz="half" idx="10"/>
          </p:nvPr>
        </p:nvSpPr>
        <p:spPr/>
        <p:txBody>
          <a:bodyPr/>
          <a:lstStyle/>
          <a:p>
            <a:fld id="{77AAD22F-62E4-410C-ABA5-2E1B66BD77F5}" type="datetime1">
              <a:rPr lang="it-IT" smtClean="0"/>
              <a:t>18/02/2025</a:t>
            </a:fld>
            <a:endParaRPr lang="it-IT"/>
          </a:p>
        </p:txBody>
      </p:sp>
      <p:sp>
        <p:nvSpPr>
          <p:cNvPr id="5" name="Segnaposto piè di pagina 4">
            <a:extLst>
              <a:ext uri="{FF2B5EF4-FFF2-40B4-BE49-F238E27FC236}">
                <a16:creationId xmlns:a16="http://schemas.microsoft.com/office/drawing/2014/main" id="{FE67832E-41D4-02BB-EEEC-B80EE4253D57}"/>
              </a:ext>
            </a:extLst>
          </p:cNvPr>
          <p:cNvSpPr>
            <a:spLocks noGrp="1"/>
          </p:cNvSpPr>
          <p:nvPr>
            <p:ph type="ftr" sz="quarter" idx="11"/>
          </p:nvPr>
        </p:nvSpPr>
        <p:spPr/>
        <p:txBody>
          <a:bodyPr/>
          <a:lstStyle/>
          <a:p>
            <a:r>
              <a:rPr lang="en-US"/>
              <a:t>99616 - Applied Geology (Cds. 5897 - Ra) 2024 – 2025</a:t>
            </a:r>
            <a:endParaRPr lang="it-IT"/>
          </a:p>
        </p:txBody>
      </p:sp>
      <p:sp>
        <p:nvSpPr>
          <p:cNvPr id="6" name="Segnaposto numero diapositiva 5">
            <a:extLst>
              <a:ext uri="{FF2B5EF4-FFF2-40B4-BE49-F238E27FC236}">
                <a16:creationId xmlns:a16="http://schemas.microsoft.com/office/drawing/2014/main" id="{57D2DCFE-44CE-84D7-6538-FA47123A3DED}"/>
              </a:ext>
            </a:extLst>
          </p:cNvPr>
          <p:cNvSpPr>
            <a:spLocks noGrp="1"/>
          </p:cNvSpPr>
          <p:nvPr>
            <p:ph type="sldNum" sz="quarter" idx="12"/>
          </p:nvPr>
        </p:nvSpPr>
        <p:spPr/>
        <p:txBody>
          <a:bodyPr/>
          <a:lstStyle/>
          <a:p>
            <a:fld id="{666F4854-825C-401C-AAE4-A20804C6E6C8}" type="slidenum">
              <a:rPr lang="it-IT" smtClean="0"/>
              <a:t>‹N›</a:t>
            </a:fld>
            <a:endParaRPr lang="it-IT"/>
          </a:p>
        </p:txBody>
      </p:sp>
    </p:spTree>
    <p:extLst>
      <p:ext uri="{BB962C8B-B14F-4D97-AF65-F5344CB8AC3E}">
        <p14:creationId xmlns:p14="http://schemas.microsoft.com/office/powerpoint/2010/main" val="383072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D21778-5EFF-0537-9656-158B818233C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CA1FD44-10A9-11DD-C76B-8FE3D02A523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1E48FF4-136E-ADC3-EB93-DB7677894343}"/>
              </a:ext>
            </a:extLst>
          </p:cNvPr>
          <p:cNvSpPr>
            <a:spLocks noGrp="1"/>
          </p:cNvSpPr>
          <p:nvPr>
            <p:ph type="dt" sz="half" idx="10"/>
          </p:nvPr>
        </p:nvSpPr>
        <p:spPr/>
        <p:txBody>
          <a:bodyPr/>
          <a:lstStyle/>
          <a:p>
            <a:fld id="{41359ADF-A4CC-43FD-85CF-48D36DB3A659}" type="datetime1">
              <a:rPr lang="it-IT" smtClean="0"/>
              <a:t>18/02/2025</a:t>
            </a:fld>
            <a:endParaRPr lang="it-IT"/>
          </a:p>
        </p:txBody>
      </p:sp>
      <p:sp>
        <p:nvSpPr>
          <p:cNvPr id="5" name="Segnaposto piè di pagina 4">
            <a:extLst>
              <a:ext uri="{FF2B5EF4-FFF2-40B4-BE49-F238E27FC236}">
                <a16:creationId xmlns:a16="http://schemas.microsoft.com/office/drawing/2014/main" id="{D461820C-E2AB-F4EC-5772-1D95EDE921BF}"/>
              </a:ext>
            </a:extLst>
          </p:cNvPr>
          <p:cNvSpPr>
            <a:spLocks noGrp="1"/>
          </p:cNvSpPr>
          <p:nvPr>
            <p:ph type="ftr" sz="quarter" idx="11"/>
          </p:nvPr>
        </p:nvSpPr>
        <p:spPr/>
        <p:txBody>
          <a:bodyPr/>
          <a:lstStyle/>
          <a:p>
            <a:r>
              <a:rPr lang="en-US"/>
              <a:t>99616 - Applied Geology (Cds. 5897 - Ra) 2024 – 2025</a:t>
            </a:r>
            <a:endParaRPr lang="it-IT"/>
          </a:p>
        </p:txBody>
      </p:sp>
      <p:sp>
        <p:nvSpPr>
          <p:cNvPr id="6" name="Segnaposto numero diapositiva 5">
            <a:extLst>
              <a:ext uri="{FF2B5EF4-FFF2-40B4-BE49-F238E27FC236}">
                <a16:creationId xmlns:a16="http://schemas.microsoft.com/office/drawing/2014/main" id="{125AA8F9-300A-0C59-49F1-8A31ED43E3D9}"/>
              </a:ext>
            </a:extLst>
          </p:cNvPr>
          <p:cNvSpPr>
            <a:spLocks noGrp="1"/>
          </p:cNvSpPr>
          <p:nvPr>
            <p:ph type="sldNum" sz="quarter" idx="12"/>
          </p:nvPr>
        </p:nvSpPr>
        <p:spPr/>
        <p:txBody>
          <a:bodyPr/>
          <a:lstStyle/>
          <a:p>
            <a:fld id="{666F4854-825C-401C-AAE4-A20804C6E6C8}" type="slidenum">
              <a:rPr lang="it-IT" smtClean="0"/>
              <a:t>‹N›</a:t>
            </a:fld>
            <a:endParaRPr lang="it-IT"/>
          </a:p>
        </p:txBody>
      </p:sp>
    </p:spTree>
    <p:extLst>
      <p:ext uri="{BB962C8B-B14F-4D97-AF65-F5344CB8AC3E}">
        <p14:creationId xmlns:p14="http://schemas.microsoft.com/office/powerpoint/2010/main" val="3921544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5369B8-5C51-6A51-64E6-2FE3D30A5AF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A11F2C5-D3C4-EA04-FAD2-1D3361C36533}"/>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6E2F6445-BDA5-E56B-7FCF-B6ABFB6A0BF2}"/>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9CF71ED-17AB-755A-9A7A-1D1B7EF1A419}"/>
              </a:ext>
            </a:extLst>
          </p:cNvPr>
          <p:cNvSpPr>
            <a:spLocks noGrp="1"/>
          </p:cNvSpPr>
          <p:nvPr>
            <p:ph type="dt" sz="half" idx="10"/>
          </p:nvPr>
        </p:nvSpPr>
        <p:spPr/>
        <p:txBody>
          <a:bodyPr/>
          <a:lstStyle/>
          <a:p>
            <a:fld id="{159D6556-7162-476E-B733-F6033F520F57}" type="datetime1">
              <a:rPr lang="it-IT" smtClean="0"/>
              <a:t>18/02/2025</a:t>
            </a:fld>
            <a:endParaRPr lang="it-IT"/>
          </a:p>
        </p:txBody>
      </p:sp>
      <p:sp>
        <p:nvSpPr>
          <p:cNvPr id="6" name="Segnaposto piè di pagina 5">
            <a:extLst>
              <a:ext uri="{FF2B5EF4-FFF2-40B4-BE49-F238E27FC236}">
                <a16:creationId xmlns:a16="http://schemas.microsoft.com/office/drawing/2014/main" id="{1C0A01CB-FBDD-E379-32B0-EE89A03EA57C}"/>
              </a:ext>
            </a:extLst>
          </p:cNvPr>
          <p:cNvSpPr>
            <a:spLocks noGrp="1"/>
          </p:cNvSpPr>
          <p:nvPr>
            <p:ph type="ftr" sz="quarter" idx="11"/>
          </p:nvPr>
        </p:nvSpPr>
        <p:spPr/>
        <p:txBody>
          <a:bodyPr/>
          <a:lstStyle/>
          <a:p>
            <a:r>
              <a:rPr lang="en-US"/>
              <a:t>99616 - Applied Geology (Cds. 5897 - Ra) 2024 – 2025</a:t>
            </a:r>
            <a:endParaRPr lang="it-IT"/>
          </a:p>
        </p:txBody>
      </p:sp>
      <p:sp>
        <p:nvSpPr>
          <p:cNvPr id="7" name="Segnaposto numero diapositiva 6">
            <a:extLst>
              <a:ext uri="{FF2B5EF4-FFF2-40B4-BE49-F238E27FC236}">
                <a16:creationId xmlns:a16="http://schemas.microsoft.com/office/drawing/2014/main" id="{E62739BC-3A75-C103-8E2B-C9FED33460A0}"/>
              </a:ext>
            </a:extLst>
          </p:cNvPr>
          <p:cNvSpPr>
            <a:spLocks noGrp="1"/>
          </p:cNvSpPr>
          <p:nvPr>
            <p:ph type="sldNum" sz="quarter" idx="12"/>
          </p:nvPr>
        </p:nvSpPr>
        <p:spPr/>
        <p:txBody>
          <a:bodyPr/>
          <a:lstStyle/>
          <a:p>
            <a:fld id="{666F4854-825C-401C-AAE4-A20804C6E6C8}" type="slidenum">
              <a:rPr lang="it-IT" smtClean="0"/>
              <a:t>‹N›</a:t>
            </a:fld>
            <a:endParaRPr lang="it-IT"/>
          </a:p>
        </p:txBody>
      </p:sp>
    </p:spTree>
    <p:extLst>
      <p:ext uri="{BB962C8B-B14F-4D97-AF65-F5344CB8AC3E}">
        <p14:creationId xmlns:p14="http://schemas.microsoft.com/office/powerpoint/2010/main" val="2631088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03C185-B003-A135-F040-2678EA2709C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C00CD49-8FC8-631D-25CB-E2D2E81E68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03482805-F886-FA13-D393-A1856AEC9F6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1D9B81F-8572-4628-DBC6-A00A2A45D1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814571C1-D6FA-7F8E-8B83-719BA4124BB3}"/>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1CA3312-B5C7-FF17-4BE0-8A4CD5611810}"/>
              </a:ext>
            </a:extLst>
          </p:cNvPr>
          <p:cNvSpPr>
            <a:spLocks noGrp="1"/>
          </p:cNvSpPr>
          <p:nvPr>
            <p:ph type="dt" sz="half" idx="10"/>
          </p:nvPr>
        </p:nvSpPr>
        <p:spPr/>
        <p:txBody>
          <a:bodyPr/>
          <a:lstStyle/>
          <a:p>
            <a:fld id="{FA6EA87C-B9DD-44F8-8880-EDC16B0F12FE}" type="datetime1">
              <a:rPr lang="it-IT" smtClean="0"/>
              <a:t>18/02/2025</a:t>
            </a:fld>
            <a:endParaRPr lang="it-IT"/>
          </a:p>
        </p:txBody>
      </p:sp>
      <p:sp>
        <p:nvSpPr>
          <p:cNvPr id="8" name="Segnaposto piè di pagina 7">
            <a:extLst>
              <a:ext uri="{FF2B5EF4-FFF2-40B4-BE49-F238E27FC236}">
                <a16:creationId xmlns:a16="http://schemas.microsoft.com/office/drawing/2014/main" id="{5E830952-D0FB-6C89-D655-14032CC1CBDA}"/>
              </a:ext>
            </a:extLst>
          </p:cNvPr>
          <p:cNvSpPr>
            <a:spLocks noGrp="1"/>
          </p:cNvSpPr>
          <p:nvPr>
            <p:ph type="ftr" sz="quarter" idx="11"/>
          </p:nvPr>
        </p:nvSpPr>
        <p:spPr/>
        <p:txBody>
          <a:bodyPr/>
          <a:lstStyle/>
          <a:p>
            <a:r>
              <a:rPr lang="en-US"/>
              <a:t>99616 - Applied Geology (Cds. 5897 - Ra) 2024 – 2025</a:t>
            </a:r>
            <a:endParaRPr lang="it-IT"/>
          </a:p>
        </p:txBody>
      </p:sp>
      <p:sp>
        <p:nvSpPr>
          <p:cNvPr id="9" name="Segnaposto numero diapositiva 8">
            <a:extLst>
              <a:ext uri="{FF2B5EF4-FFF2-40B4-BE49-F238E27FC236}">
                <a16:creationId xmlns:a16="http://schemas.microsoft.com/office/drawing/2014/main" id="{AD12C052-A965-A35A-012D-1C90D9FF97B7}"/>
              </a:ext>
            </a:extLst>
          </p:cNvPr>
          <p:cNvSpPr>
            <a:spLocks noGrp="1"/>
          </p:cNvSpPr>
          <p:nvPr>
            <p:ph type="sldNum" sz="quarter" idx="12"/>
          </p:nvPr>
        </p:nvSpPr>
        <p:spPr/>
        <p:txBody>
          <a:bodyPr/>
          <a:lstStyle/>
          <a:p>
            <a:fld id="{666F4854-825C-401C-AAE4-A20804C6E6C8}" type="slidenum">
              <a:rPr lang="it-IT" smtClean="0"/>
              <a:t>‹N›</a:t>
            </a:fld>
            <a:endParaRPr lang="it-IT"/>
          </a:p>
        </p:txBody>
      </p:sp>
    </p:spTree>
    <p:extLst>
      <p:ext uri="{BB962C8B-B14F-4D97-AF65-F5344CB8AC3E}">
        <p14:creationId xmlns:p14="http://schemas.microsoft.com/office/powerpoint/2010/main" val="510518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9C7670-EB5A-C99C-E663-673220C4210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93FAB4A-C8A9-1A2B-D634-D1EF10BEC9C2}"/>
              </a:ext>
            </a:extLst>
          </p:cNvPr>
          <p:cNvSpPr>
            <a:spLocks noGrp="1"/>
          </p:cNvSpPr>
          <p:nvPr>
            <p:ph type="dt" sz="half" idx="10"/>
          </p:nvPr>
        </p:nvSpPr>
        <p:spPr/>
        <p:txBody>
          <a:bodyPr/>
          <a:lstStyle/>
          <a:p>
            <a:fld id="{CA095669-18C5-4242-A3FD-96674D45E3D7}" type="datetime1">
              <a:rPr lang="it-IT" smtClean="0"/>
              <a:t>18/02/2025</a:t>
            </a:fld>
            <a:endParaRPr lang="it-IT"/>
          </a:p>
        </p:txBody>
      </p:sp>
      <p:sp>
        <p:nvSpPr>
          <p:cNvPr id="4" name="Segnaposto piè di pagina 3">
            <a:extLst>
              <a:ext uri="{FF2B5EF4-FFF2-40B4-BE49-F238E27FC236}">
                <a16:creationId xmlns:a16="http://schemas.microsoft.com/office/drawing/2014/main" id="{5B13B37E-9A3D-DA61-5266-0B08C7D0B2C1}"/>
              </a:ext>
            </a:extLst>
          </p:cNvPr>
          <p:cNvSpPr>
            <a:spLocks noGrp="1"/>
          </p:cNvSpPr>
          <p:nvPr>
            <p:ph type="ftr" sz="quarter" idx="11"/>
          </p:nvPr>
        </p:nvSpPr>
        <p:spPr/>
        <p:txBody>
          <a:bodyPr/>
          <a:lstStyle/>
          <a:p>
            <a:r>
              <a:rPr lang="en-US"/>
              <a:t>99616 - Applied Geology (Cds. 5897 - Ra) 2024 – 2025</a:t>
            </a:r>
            <a:endParaRPr lang="it-IT"/>
          </a:p>
        </p:txBody>
      </p:sp>
      <p:sp>
        <p:nvSpPr>
          <p:cNvPr id="5" name="Segnaposto numero diapositiva 4">
            <a:extLst>
              <a:ext uri="{FF2B5EF4-FFF2-40B4-BE49-F238E27FC236}">
                <a16:creationId xmlns:a16="http://schemas.microsoft.com/office/drawing/2014/main" id="{D49DC2E1-8FB2-2E25-0813-5DABD0F1D5DA}"/>
              </a:ext>
            </a:extLst>
          </p:cNvPr>
          <p:cNvSpPr>
            <a:spLocks noGrp="1"/>
          </p:cNvSpPr>
          <p:nvPr>
            <p:ph type="sldNum" sz="quarter" idx="12"/>
          </p:nvPr>
        </p:nvSpPr>
        <p:spPr/>
        <p:txBody>
          <a:bodyPr/>
          <a:lstStyle/>
          <a:p>
            <a:fld id="{666F4854-825C-401C-AAE4-A20804C6E6C8}" type="slidenum">
              <a:rPr lang="it-IT" smtClean="0"/>
              <a:t>‹N›</a:t>
            </a:fld>
            <a:endParaRPr lang="it-IT"/>
          </a:p>
        </p:txBody>
      </p:sp>
    </p:spTree>
    <p:extLst>
      <p:ext uri="{BB962C8B-B14F-4D97-AF65-F5344CB8AC3E}">
        <p14:creationId xmlns:p14="http://schemas.microsoft.com/office/powerpoint/2010/main" val="3392770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0E17ABF-09A1-576E-C638-B943DBB5BE52}"/>
              </a:ext>
            </a:extLst>
          </p:cNvPr>
          <p:cNvSpPr>
            <a:spLocks noGrp="1"/>
          </p:cNvSpPr>
          <p:nvPr>
            <p:ph type="dt" sz="half" idx="10"/>
          </p:nvPr>
        </p:nvSpPr>
        <p:spPr/>
        <p:txBody>
          <a:bodyPr/>
          <a:lstStyle/>
          <a:p>
            <a:fld id="{A84378F8-B601-46C7-8140-B7634E20BC3C}" type="datetime1">
              <a:rPr lang="it-IT" smtClean="0"/>
              <a:t>18/02/2025</a:t>
            </a:fld>
            <a:endParaRPr lang="it-IT"/>
          </a:p>
        </p:txBody>
      </p:sp>
      <p:sp>
        <p:nvSpPr>
          <p:cNvPr id="3" name="Segnaposto piè di pagina 2">
            <a:extLst>
              <a:ext uri="{FF2B5EF4-FFF2-40B4-BE49-F238E27FC236}">
                <a16:creationId xmlns:a16="http://schemas.microsoft.com/office/drawing/2014/main" id="{5C39C8D5-AE45-09C4-4DBD-969E9BF7F205}"/>
              </a:ext>
            </a:extLst>
          </p:cNvPr>
          <p:cNvSpPr>
            <a:spLocks noGrp="1"/>
          </p:cNvSpPr>
          <p:nvPr>
            <p:ph type="ftr" sz="quarter" idx="11"/>
          </p:nvPr>
        </p:nvSpPr>
        <p:spPr/>
        <p:txBody>
          <a:bodyPr/>
          <a:lstStyle/>
          <a:p>
            <a:r>
              <a:rPr lang="en-US"/>
              <a:t>99616 - Applied Geology (Cds. 5897 - Ra) 2024 – 2025</a:t>
            </a:r>
            <a:endParaRPr lang="it-IT"/>
          </a:p>
        </p:txBody>
      </p:sp>
      <p:sp>
        <p:nvSpPr>
          <p:cNvPr id="4" name="Segnaposto numero diapositiva 3">
            <a:extLst>
              <a:ext uri="{FF2B5EF4-FFF2-40B4-BE49-F238E27FC236}">
                <a16:creationId xmlns:a16="http://schemas.microsoft.com/office/drawing/2014/main" id="{471CCE7B-C52C-3C66-4C74-9D10CA9E6B7C}"/>
              </a:ext>
            </a:extLst>
          </p:cNvPr>
          <p:cNvSpPr>
            <a:spLocks noGrp="1"/>
          </p:cNvSpPr>
          <p:nvPr>
            <p:ph type="sldNum" sz="quarter" idx="12"/>
          </p:nvPr>
        </p:nvSpPr>
        <p:spPr/>
        <p:txBody>
          <a:bodyPr/>
          <a:lstStyle/>
          <a:p>
            <a:fld id="{666F4854-825C-401C-AAE4-A20804C6E6C8}" type="slidenum">
              <a:rPr lang="it-IT" smtClean="0"/>
              <a:t>‹N›</a:t>
            </a:fld>
            <a:endParaRPr lang="it-IT"/>
          </a:p>
        </p:txBody>
      </p:sp>
    </p:spTree>
    <p:extLst>
      <p:ext uri="{BB962C8B-B14F-4D97-AF65-F5344CB8AC3E}">
        <p14:creationId xmlns:p14="http://schemas.microsoft.com/office/powerpoint/2010/main" val="3241475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CBC1D1-3E04-29D6-F751-29970FCF230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8B90A4C-6D19-DE84-DF94-B7A71AD7B6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444CBB4-7B0A-06F2-A1B9-AD2B81FBC9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51AE2A0-C90A-5F5C-CCDB-0537BFFEFD7A}"/>
              </a:ext>
            </a:extLst>
          </p:cNvPr>
          <p:cNvSpPr>
            <a:spLocks noGrp="1"/>
          </p:cNvSpPr>
          <p:nvPr>
            <p:ph type="dt" sz="half" idx="10"/>
          </p:nvPr>
        </p:nvSpPr>
        <p:spPr/>
        <p:txBody>
          <a:bodyPr/>
          <a:lstStyle/>
          <a:p>
            <a:fld id="{00AE2C6E-C3D1-44F2-AB03-35226FFA026B}" type="datetime1">
              <a:rPr lang="it-IT" smtClean="0"/>
              <a:t>18/02/2025</a:t>
            </a:fld>
            <a:endParaRPr lang="it-IT"/>
          </a:p>
        </p:txBody>
      </p:sp>
      <p:sp>
        <p:nvSpPr>
          <p:cNvPr id="6" name="Segnaposto piè di pagina 5">
            <a:extLst>
              <a:ext uri="{FF2B5EF4-FFF2-40B4-BE49-F238E27FC236}">
                <a16:creationId xmlns:a16="http://schemas.microsoft.com/office/drawing/2014/main" id="{7D3BD9D6-1477-8F0F-E65C-F035B40347DF}"/>
              </a:ext>
            </a:extLst>
          </p:cNvPr>
          <p:cNvSpPr>
            <a:spLocks noGrp="1"/>
          </p:cNvSpPr>
          <p:nvPr>
            <p:ph type="ftr" sz="quarter" idx="11"/>
          </p:nvPr>
        </p:nvSpPr>
        <p:spPr/>
        <p:txBody>
          <a:bodyPr/>
          <a:lstStyle/>
          <a:p>
            <a:r>
              <a:rPr lang="en-US"/>
              <a:t>99616 - Applied Geology (Cds. 5897 - Ra) 2024 – 2025</a:t>
            </a:r>
            <a:endParaRPr lang="it-IT"/>
          </a:p>
        </p:txBody>
      </p:sp>
      <p:sp>
        <p:nvSpPr>
          <p:cNvPr id="7" name="Segnaposto numero diapositiva 6">
            <a:extLst>
              <a:ext uri="{FF2B5EF4-FFF2-40B4-BE49-F238E27FC236}">
                <a16:creationId xmlns:a16="http://schemas.microsoft.com/office/drawing/2014/main" id="{3F79E814-D972-CA4F-96BE-8ED0DB9D3CB1}"/>
              </a:ext>
            </a:extLst>
          </p:cNvPr>
          <p:cNvSpPr>
            <a:spLocks noGrp="1"/>
          </p:cNvSpPr>
          <p:nvPr>
            <p:ph type="sldNum" sz="quarter" idx="12"/>
          </p:nvPr>
        </p:nvSpPr>
        <p:spPr/>
        <p:txBody>
          <a:bodyPr/>
          <a:lstStyle/>
          <a:p>
            <a:fld id="{666F4854-825C-401C-AAE4-A20804C6E6C8}" type="slidenum">
              <a:rPr lang="it-IT" smtClean="0"/>
              <a:t>‹N›</a:t>
            </a:fld>
            <a:endParaRPr lang="it-IT"/>
          </a:p>
        </p:txBody>
      </p:sp>
    </p:spTree>
    <p:extLst>
      <p:ext uri="{BB962C8B-B14F-4D97-AF65-F5344CB8AC3E}">
        <p14:creationId xmlns:p14="http://schemas.microsoft.com/office/powerpoint/2010/main" val="834183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025F1B-E1A5-3E0E-79B9-3CE45D55DA3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2065BF6-55D3-5C33-5AC2-3A94933EF5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FC9DB5D-97DD-3717-D986-3D33E001F7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3C262DB-57F9-4486-CFE6-FA04A11A90EC}"/>
              </a:ext>
            </a:extLst>
          </p:cNvPr>
          <p:cNvSpPr>
            <a:spLocks noGrp="1"/>
          </p:cNvSpPr>
          <p:nvPr>
            <p:ph type="dt" sz="half" idx="10"/>
          </p:nvPr>
        </p:nvSpPr>
        <p:spPr/>
        <p:txBody>
          <a:bodyPr/>
          <a:lstStyle/>
          <a:p>
            <a:fld id="{7217D07C-3F58-4DD5-9522-05AC9F19ACF9}" type="datetime1">
              <a:rPr lang="it-IT" smtClean="0"/>
              <a:t>18/02/2025</a:t>
            </a:fld>
            <a:endParaRPr lang="it-IT"/>
          </a:p>
        </p:txBody>
      </p:sp>
      <p:sp>
        <p:nvSpPr>
          <p:cNvPr id="6" name="Segnaposto piè di pagina 5">
            <a:extLst>
              <a:ext uri="{FF2B5EF4-FFF2-40B4-BE49-F238E27FC236}">
                <a16:creationId xmlns:a16="http://schemas.microsoft.com/office/drawing/2014/main" id="{389A6E9D-4C82-7514-DB37-CDD9FC9CC2A8}"/>
              </a:ext>
            </a:extLst>
          </p:cNvPr>
          <p:cNvSpPr>
            <a:spLocks noGrp="1"/>
          </p:cNvSpPr>
          <p:nvPr>
            <p:ph type="ftr" sz="quarter" idx="11"/>
          </p:nvPr>
        </p:nvSpPr>
        <p:spPr/>
        <p:txBody>
          <a:bodyPr/>
          <a:lstStyle/>
          <a:p>
            <a:r>
              <a:rPr lang="en-US"/>
              <a:t>99616 - Applied Geology (Cds. 5897 - Ra) 2024 – 2025</a:t>
            </a:r>
            <a:endParaRPr lang="it-IT"/>
          </a:p>
        </p:txBody>
      </p:sp>
      <p:sp>
        <p:nvSpPr>
          <p:cNvPr id="7" name="Segnaposto numero diapositiva 6">
            <a:extLst>
              <a:ext uri="{FF2B5EF4-FFF2-40B4-BE49-F238E27FC236}">
                <a16:creationId xmlns:a16="http://schemas.microsoft.com/office/drawing/2014/main" id="{C783E101-13D1-4A6C-D413-29D7CC9BECF2}"/>
              </a:ext>
            </a:extLst>
          </p:cNvPr>
          <p:cNvSpPr>
            <a:spLocks noGrp="1"/>
          </p:cNvSpPr>
          <p:nvPr>
            <p:ph type="sldNum" sz="quarter" idx="12"/>
          </p:nvPr>
        </p:nvSpPr>
        <p:spPr/>
        <p:txBody>
          <a:bodyPr/>
          <a:lstStyle/>
          <a:p>
            <a:fld id="{666F4854-825C-401C-AAE4-A20804C6E6C8}" type="slidenum">
              <a:rPr lang="it-IT" smtClean="0"/>
              <a:t>‹N›</a:t>
            </a:fld>
            <a:endParaRPr lang="it-IT"/>
          </a:p>
        </p:txBody>
      </p:sp>
    </p:spTree>
    <p:extLst>
      <p:ext uri="{BB962C8B-B14F-4D97-AF65-F5344CB8AC3E}">
        <p14:creationId xmlns:p14="http://schemas.microsoft.com/office/powerpoint/2010/main" val="148286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A6D39BA-631E-BDCB-D2C6-3E1703C2C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301DAD6-E6D9-26AE-8F3C-17FADDCEC4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A2ECE50-69C7-5B5C-745F-99E93ADE19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B3221C2-F29C-446E-857C-07F333BA0694}" type="datetime1">
              <a:rPr lang="it-IT" smtClean="0"/>
              <a:t>18/02/2025</a:t>
            </a:fld>
            <a:endParaRPr lang="it-IT"/>
          </a:p>
        </p:txBody>
      </p:sp>
      <p:sp>
        <p:nvSpPr>
          <p:cNvPr id="5" name="Segnaposto piè di pagina 4">
            <a:extLst>
              <a:ext uri="{FF2B5EF4-FFF2-40B4-BE49-F238E27FC236}">
                <a16:creationId xmlns:a16="http://schemas.microsoft.com/office/drawing/2014/main" id="{82FE55DC-B1E4-E6CF-66FE-A50814F1D1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99616 - Applied Geology (Cds. 5897 - Ra) 2024 – 2025</a:t>
            </a:r>
            <a:endParaRPr lang="it-IT"/>
          </a:p>
        </p:txBody>
      </p:sp>
      <p:sp>
        <p:nvSpPr>
          <p:cNvPr id="6" name="Segnaposto numero diapositiva 5">
            <a:extLst>
              <a:ext uri="{FF2B5EF4-FFF2-40B4-BE49-F238E27FC236}">
                <a16:creationId xmlns:a16="http://schemas.microsoft.com/office/drawing/2014/main" id="{F5FD4140-5653-49E3-D3D0-181210CEA1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66F4854-825C-401C-AAE4-A20804C6E6C8}" type="slidenum">
              <a:rPr lang="it-IT" smtClean="0"/>
              <a:t>‹N›</a:t>
            </a:fld>
            <a:endParaRPr lang="it-IT"/>
          </a:p>
        </p:txBody>
      </p:sp>
    </p:spTree>
    <p:extLst>
      <p:ext uri="{BB962C8B-B14F-4D97-AF65-F5344CB8AC3E}">
        <p14:creationId xmlns:p14="http://schemas.microsoft.com/office/powerpoint/2010/main" val="839755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unibo.it/sitoweb/giacomo.titti" TargetMode="External"/><Relationship Id="rId2" Type="http://schemas.openxmlformats.org/officeDocument/2006/relationships/hyperlink" Target="https://www.unibo.it/sitoweb/gilberto.bonaga"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2271BB-154B-E516-2445-760299A9C9F0}"/>
              </a:ext>
            </a:extLst>
          </p:cNvPr>
          <p:cNvSpPr>
            <a:spLocks noGrp="1"/>
          </p:cNvSpPr>
          <p:nvPr>
            <p:ph type="ctrTitle"/>
          </p:nvPr>
        </p:nvSpPr>
        <p:spPr/>
        <p:txBody>
          <a:bodyPr/>
          <a:lstStyle/>
          <a:p>
            <a:r>
              <a:rPr lang="it-IT" dirty="0"/>
              <a:t>Course </a:t>
            </a:r>
            <a:r>
              <a:rPr lang="it-IT" dirty="0" err="1"/>
              <a:t>presentation</a:t>
            </a:r>
            <a:endParaRPr lang="it-IT" dirty="0"/>
          </a:p>
        </p:txBody>
      </p:sp>
      <p:sp>
        <p:nvSpPr>
          <p:cNvPr id="3" name="Sottotitolo 2">
            <a:extLst>
              <a:ext uri="{FF2B5EF4-FFF2-40B4-BE49-F238E27FC236}">
                <a16:creationId xmlns:a16="http://schemas.microsoft.com/office/drawing/2014/main" id="{5529AE87-D31C-7972-626E-B148C475F8FA}"/>
              </a:ext>
            </a:extLst>
          </p:cNvPr>
          <p:cNvSpPr>
            <a:spLocks noGrp="1"/>
          </p:cNvSpPr>
          <p:nvPr>
            <p:ph type="subTitle" idx="1"/>
          </p:nvPr>
        </p:nvSpPr>
        <p:spPr/>
        <p:txBody>
          <a:bodyPr/>
          <a:lstStyle/>
          <a:p>
            <a:r>
              <a:rPr lang="en-US" dirty="0"/>
              <a:t>99616 - Applied Geology</a:t>
            </a:r>
          </a:p>
          <a:p>
            <a:r>
              <a:rPr lang="en-US" dirty="0" err="1"/>
              <a:t>Cds</a:t>
            </a:r>
            <a:r>
              <a:rPr lang="en-US" dirty="0"/>
              <a:t>. 5897 – BUILDING </a:t>
            </a:r>
            <a:r>
              <a:rPr lang="en-US" dirty="0" err="1"/>
              <a:t>ENGINEERINg</a:t>
            </a:r>
            <a:br>
              <a:rPr lang="en-US" dirty="0"/>
            </a:br>
            <a:r>
              <a:rPr lang="en-US" dirty="0"/>
              <a:t> Ravenna Campus 2024 – 2025</a:t>
            </a:r>
            <a:endParaRPr lang="it-IT" dirty="0"/>
          </a:p>
          <a:p>
            <a:endParaRPr lang="it-IT" dirty="0"/>
          </a:p>
        </p:txBody>
      </p:sp>
    </p:spTree>
    <p:extLst>
      <p:ext uri="{BB962C8B-B14F-4D97-AF65-F5344CB8AC3E}">
        <p14:creationId xmlns:p14="http://schemas.microsoft.com/office/powerpoint/2010/main" val="2275506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046A92E2-14F4-2C70-27E4-E6EAD0DF2041}"/>
              </a:ext>
            </a:extLst>
          </p:cNvPr>
          <p:cNvSpPr>
            <a:spLocks noGrp="1"/>
          </p:cNvSpPr>
          <p:nvPr>
            <p:ph type="ftr" sz="quarter" idx="11"/>
          </p:nvPr>
        </p:nvSpPr>
        <p:spPr/>
        <p:txBody>
          <a:bodyPr/>
          <a:lstStyle/>
          <a:p>
            <a:r>
              <a:rPr lang="en-US"/>
              <a:t>99616 - Applied Geology (Cds. 5897 - Ra) 2024 – 2025</a:t>
            </a:r>
            <a:endParaRPr lang="it-IT"/>
          </a:p>
        </p:txBody>
      </p:sp>
      <p:sp>
        <p:nvSpPr>
          <p:cNvPr id="4" name="CasellaDiTesto 3">
            <a:extLst>
              <a:ext uri="{FF2B5EF4-FFF2-40B4-BE49-F238E27FC236}">
                <a16:creationId xmlns:a16="http://schemas.microsoft.com/office/drawing/2014/main" id="{1E17FF88-BDE9-B090-7688-37B34177EDA6}"/>
              </a:ext>
            </a:extLst>
          </p:cNvPr>
          <p:cNvSpPr txBox="1"/>
          <p:nvPr/>
        </p:nvSpPr>
        <p:spPr>
          <a:xfrm>
            <a:off x="479684" y="419726"/>
            <a:ext cx="11712315" cy="6001643"/>
          </a:xfrm>
          <a:prstGeom prst="rect">
            <a:avLst/>
          </a:prstGeom>
          <a:noFill/>
        </p:spPr>
        <p:txBody>
          <a:bodyPr wrap="square">
            <a:spAutoFit/>
          </a:bodyPr>
          <a:lstStyle/>
          <a:p>
            <a:pPr algn="ctr"/>
            <a:r>
              <a:rPr lang="it-IT" sz="3200" b="0" i="0" dirty="0">
                <a:solidFill>
                  <a:srgbClr val="BB2E29"/>
                </a:solidFill>
                <a:effectLst/>
                <a:latin typeface="Merriweather" panose="020F0502020204030204" pitchFamily="2" charset="0"/>
              </a:rPr>
              <a:t>99616 - APPLIED GEOLOGY</a:t>
            </a:r>
          </a:p>
          <a:p>
            <a:pPr algn="ctr"/>
            <a:r>
              <a:rPr lang="it-IT" sz="3200" b="0" i="0" dirty="0">
                <a:solidFill>
                  <a:srgbClr val="333333"/>
                </a:solidFill>
                <a:effectLst/>
                <a:latin typeface="Merriweather" panose="020F0502020204030204" pitchFamily="2" charset="0"/>
              </a:rPr>
              <a:t>Anno Accademico 2024/2025</a:t>
            </a:r>
          </a:p>
          <a:p>
            <a:pPr algn="ctr"/>
            <a:r>
              <a:rPr lang="it-IT" sz="3200" b="0" i="0" dirty="0">
                <a:solidFill>
                  <a:srgbClr val="333333"/>
                </a:solidFill>
                <a:effectLst/>
                <a:latin typeface="SourceSans"/>
              </a:rPr>
              <a:t>Docente: </a:t>
            </a:r>
            <a:r>
              <a:rPr lang="it-IT" sz="3200" b="0" i="0" u="none" strike="noStrike" dirty="0">
                <a:solidFill>
                  <a:srgbClr val="333333"/>
                </a:solidFill>
                <a:effectLst/>
                <a:latin typeface="SourceSans"/>
                <a:hlinkClick r:id="rId2"/>
              </a:rPr>
              <a:t>Gilberto Bonaga</a:t>
            </a:r>
            <a:endParaRPr lang="it-IT" sz="3200" b="0" i="0" dirty="0">
              <a:solidFill>
                <a:srgbClr val="333333"/>
              </a:solidFill>
              <a:effectLst/>
              <a:latin typeface="SourceSans"/>
            </a:endParaRPr>
          </a:p>
          <a:p>
            <a:pPr algn="ctr"/>
            <a:r>
              <a:rPr lang="it-IT" sz="3200" b="0" i="0" dirty="0">
                <a:solidFill>
                  <a:srgbClr val="333333"/>
                </a:solidFill>
                <a:effectLst/>
                <a:latin typeface="SourceSans"/>
              </a:rPr>
              <a:t>Crediti formativi (CFU): 6</a:t>
            </a:r>
          </a:p>
          <a:p>
            <a:pPr algn="ctr"/>
            <a:r>
              <a:rPr lang="it-IT" sz="3200" b="0" i="0" dirty="0">
                <a:solidFill>
                  <a:srgbClr val="333333"/>
                </a:solidFill>
                <a:effectLst/>
                <a:latin typeface="SourceSans"/>
              </a:rPr>
              <a:t>SSD: GEO/05</a:t>
            </a:r>
          </a:p>
          <a:p>
            <a:pPr algn="ctr"/>
            <a:r>
              <a:rPr lang="it-IT" sz="3200" b="0" i="0" dirty="0" err="1">
                <a:solidFill>
                  <a:srgbClr val="333333"/>
                </a:solidFill>
                <a:effectLst/>
                <a:latin typeface="SourceSans"/>
              </a:rPr>
              <a:t>Teaching</a:t>
            </a:r>
            <a:r>
              <a:rPr lang="it-IT" sz="3200" b="0" i="0" dirty="0">
                <a:solidFill>
                  <a:srgbClr val="333333"/>
                </a:solidFill>
                <a:effectLst/>
                <a:latin typeface="SourceSans"/>
              </a:rPr>
              <a:t> </a:t>
            </a:r>
            <a:r>
              <a:rPr lang="it-IT" sz="3200" b="0" i="0" dirty="0" err="1">
                <a:solidFill>
                  <a:srgbClr val="333333"/>
                </a:solidFill>
                <a:effectLst/>
                <a:latin typeface="SourceSans"/>
              </a:rPr>
              <a:t>linguage</a:t>
            </a:r>
            <a:r>
              <a:rPr lang="it-IT" sz="3200" b="0" i="0" dirty="0">
                <a:solidFill>
                  <a:srgbClr val="333333"/>
                </a:solidFill>
                <a:effectLst/>
                <a:latin typeface="SourceSans"/>
              </a:rPr>
              <a:t>: </a:t>
            </a:r>
            <a:r>
              <a:rPr lang="it-IT" sz="3200" b="0" i="0" dirty="0" err="1">
                <a:solidFill>
                  <a:srgbClr val="333333"/>
                </a:solidFill>
                <a:effectLst/>
                <a:latin typeface="SourceSans"/>
              </a:rPr>
              <a:t>english</a:t>
            </a:r>
            <a:endParaRPr lang="it-IT" sz="3200" b="0" i="0" dirty="0">
              <a:solidFill>
                <a:srgbClr val="333333"/>
              </a:solidFill>
              <a:effectLst/>
              <a:latin typeface="SourceSans"/>
            </a:endParaRPr>
          </a:p>
          <a:p>
            <a:pPr algn="ctr"/>
            <a:r>
              <a:rPr lang="it-IT" sz="3200" b="0" i="0" dirty="0">
                <a:solidFill>
                  <a:srgbClr val="333333"/>
                </a:solidFill>
                <a:effectLst/>
                <a:latin typeface="SourceSans"/>
              </a:rPr>
              <a:t>Moduli: </a:t>
            </a:r>
            <a:r>
              <a:rPr lang="it-IT" sz="3200" b="0" i="0" u="none" strike="noStrike" dirty="0">
                <a:solidFill>
                  <a:srgbClr val="333333"/>
                </a:solidFill>
                <a:effectLst/>
                <a:latin typeface="SourceSans"/>
                <a:hlinkClick r:id="rId2"/>
              </a:rPr>
              <a:t>Gilberto Bonaga</a:t>
            </a:r>
            <a:r>
              <a:rPr lang="it-IT" sz="3200" b="0" i="0" dirty="0">
                <a:solidFill>
                  <a:srgbClr val="333333"/>
                </a:solidFill>
                <a:effectLst/>
                <a:latin typeface="SourceSans"/>
              </a:rPr>
              <a:t> (Modulo 1) </a:t>
            </a:r>
            <a:r>
              <a:rPr lang="it-IT" sz="3200" b="0" i="0" u="none" strike="noStrike" dirty="0">
                <a:solidFill>
                  <a:srgbClr val="333333"/>
                </a:solidFill>
                <a:effectLst/>
                <a:latin typeface="SourceSans"/>
                <a:hlinkClick r:id="rId3"/>
              </a:rPr>
              <a:t>Giacomo Titti</a:t>
            </a:r>
            <a:r>
              <a:rPr lang="it-IT" sz="3200" b="0" i="0" dirty="0">
                <a:solidFill>
                  <a:srgbClr val="333333"/>
                </a:solidFill>
                <a:effectLst/>
                <a:latin typeface="SourceSans"/>
              </a:rPr>
              <a:t> (Modulo 2)</a:t>
            </a:r>
          </a:p>
          <a:p>
            <a:pPr algn="ctr"/>
            <a:r>
              <a:rPr lang="it-IT" sz="3200" b="0" i="0" dirty="0">
                <a:solidFill>
                  <a:srgbClr val="333333"/>
                </a:solidFill>
                <a:effectLst/>
                <a:latin typeface="SourceSans"/>
              </a:rPr>
              <a:t>Modalità didattica: </a:t>
            </a:r>
          </a:p>
          <a:p>
            <a:pPr algn="ctr"/>
            <a:r>
              <a:rPr lang="it-IT" sz="3200" b="0" i="0" dirty="0" err="1">
                <a:solidFill>
                  <a:srgbClr val="333333"/>
                </a:solidFill>
                <a:effectLst/>
                <a:latin typeface="SourceSans"/>
              </a:rPr>
              <a:t>Conventional</a:t>
            </a:r>
            <a:r>
              <a:rPr lang="it-IT" sz="3200" b="0" i="0" dirty="0">
                <a:solidFill>
                  <a:srgbClr val="333333"/>
                </a:solidFill>
                <a:effectLst/>
                <a:latin typeface="SourceSans"/>
              </a:rPr>
              <a:t> – </a:t>
            </a:r>
            <a:r>
              <a:rPr lang="it-IT" sz="3200" b="0" i="0" dirty="0" err="1">
                <a:solidFill>
                  <a:srgbClr val="333333"/>
                </a:solidFill>
                <a:effectLst/>
                <a:latin typeface="SourceSans"/>
              </a:rPr>
              <a:t>Lessons</a:t>
            </a:r>
            <a:r>
              <a:rPr lang="it-IT" sz="3200" b="0" i="0" dirty="0">
                <a:solidFill>
                  <a:srgbClr val="333333"/>
                </a:solidFill>
                <a:effectLst/>
                <a:latin typeface="SourceSans"/>
              </a:rPr>
              <a:t> in </a:t>
            </a:r>
            <a:r>
              <a:rPr lang="it-IT" sz="3200" b="0" i="0" dirty="0" err="1">
                <a:solidFill>
                  <a:srgbClr val="333333"/>
                </a:solidFill>
                <a:effectLst/>
                <a:latin typeface="SourceSans"/>
              </a:rPr>
              <a:t>presence</a:t>
            </a:r>
            <a:r>
              <a:rPr lang="it-IT" sz="3200" b="0" i="0" dirty="0">
                <a:solidFill>
                  <a:srgbClr val="333333"/>
                </a:solidFill>
                <a:effectLst/>
                <a:latin typeface="SourceSans"/>
              </a:rPr>
              <a:t> (Modulo 1) </a:t>
            </a:r>
            <a:endParaRPr lang="it-IT" sz="3200" dirty="0">
              <a:solidFill>
                <a:srgbClr val="333333"/>
              </a:solidFill>
              <a:latin typeface="SourceSans"/>
            </a:endParaRPr>
          </a:p>
          <a:p>
            <a:pPr algn="ctr"/>
            <a:r>
              <a:rPr lang="it-IT" sz="3200" b="0" i="0" dirty="0" err="1">
                <a:solidFill>
                  <a:srgbClr val="333333"/>
                </a:solidFill>
                <a:effectLst/>
                <a:latin typeface="SourceSans"/>
              </a:rPr>
              <a:t>Conventional</a:t>
            </a:r>
            <a:r>
              <a:rPr lang="it-IT" sz="3200" b="0" i="0" dirty="0">
                <a:solidFill>
                  <a:srgbClr val="333333"/>
                </a:solidFill>
                <a:effectLst/>
                <a:latin typeface="SourceSans"/>
              </a:rPr>
              <a:t> – </a:t>
            </a:r>
            <a:r>
              <a:rPr lang="it-IT" sz="3200" b="0" i="0" dirty="0" err="1">
                <a:solidFill>
                  <a:srgbClr val="333333"/>
                </a:solidFill>
                <a:effectLst/>
                <a:latin typeface="SourceSans"/>
              </a:rPr>
              <a:t>Lessons</a:t>
            </a:r>
            <a:r>
              <a:rPr lang="it-IT" sz="3200" b="0" i="0" dirty="0">
                <a:solidFill>
                  <a:srgbClr val="333333"/>
                </a:solidFill>
                <a:effectLst/>
                <a:latin typeface="SourceSans"/>
              </a:rPr>
              <a:t> in </a:t>
            </a:r>
            <a:r>
              <a:rPr lang="it-IT" sz="3200" b="0" i="0" dirty="0" err="1">
                <a:solidFill>
                  <a:srgbClr val="333333"/>
                </a:solidFill>
                <a:effectLst/>
                <a:latin typeface="SourceSans"/>
              </a:rPr>
              <a:t>presence</a:t>
            </a:r>
            <a:r>
              <a:rPr lang="it-IT" sz="3200" b="0" i="0" dirty="0">
                <a:solidFill>
                  <a:srgbClr val="333333"/>
                </a:solidFill>
                <a:effectLst/>
                <a:latin typeface="SourceSans"/>
              </a:rPr>
              <a:t> (Modulo 2)</a:t>
            </a:r>
          </a:p>
          <a:p>
            <a:pPr algn="ctr"/>
            <a:r>
              <a:rPr lang="it-IT" sz="3200" b="0" i="0" dirty="0">
                <a:solidFill>
                  <a:srgbClr val="333333"/>
                </a:solidFill>
                <a:effectLst/>
                <a:latin typeface="SourceSans"/>
              </a:rPr>
              <a:t>Campus: Ravenna</a:t>
            </a:r>
          </a:p>
          <a:p>
            <a:pPr algn="ctr"/>
            <a:r>
              <a:rPr lang="it-IT" sz="3200" b="0" i="0" dirty="0">
                <a:solidFill>
                  <a:srgbClr val="333333"/>
                </a:solidFill>
                <a:effectLst/>
                <a:latin typeface="SourceSans"/>
              </a:rPr>
              <a:t>Corso: Laurea in Building Construction Engineering (cod. 5897)</a:t>
            </a:r>
          </a:p>
        </p:txBody>
      </p:sp>
    </p:spTree>
    <p:extLst>
      <p:ext uri="{BB962C8B-B14F-4D97-AF65-F5344CB8AC3E}">
        <p14:creationId xmlns:p14="http://schemas.microsoft.com/office/powerpoint/2010/main" val="1078793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7D58B4-4D17-4D19-C056-097D0B53C0B4}"/>
            </a:ext>
          </a:extLst>
        </p:cNvPr>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360A59C1-632E-9BD3-2908-6F70F9340E35}"/>
              </a:ext>
            </a:extLst>
          </p:cNvPr>
          <p:cNvSpPr>
            <a:spLocks noGrp="1"/>
          </p:cNvSpPr>
          <p:nvPr>
            <p:ph type="ftr" sz="quarter" idx="11"/>
          </p:nvPr>
        </p:nvSpPr>
        <p:spPr/>
        <p:txBody>
          <a:bodyPr/>
          <a:lstStyle/>
          <a:p>
            <a:r>
              <a:rPr lang="en-US"/>
              <a:t>99616 - Applied Geology (Cds. 5897 - Ra) 2024 – 2025</a:t>
            </a:r>
            <a:endParaRPr lang="it-IT"/>
          </a:p>
        </p:txBody>
      </p:sp>
      <p:sp>
        <p:nvSpPr>
          <p:cNvPr id="4" name="CasellaDiTesto 3">
            <a:extLst>
              <a:ext uri="{FF2B5EF4-FFF2-40B4-BE49-F238E27FC236}">
                <a16:creationId xmlns:a16="http://schemas.microsoft.com/office/drawing/2014/main" id="{AA311B72-3F4E-E411-4245-BFCF2B5C1A81}"/>
              </a:ext>
            </a:extLst>
          </p:cNvPr>
          <p:cNvSpPr txBox="1"/>
          <p:nvPr/>
        </p:nvSpPr>
        <p:spPr>
          <a:xfrm>
            <a:off x="479684" y="419726"/>
            <a:ext cx="11712315" cy="584775"/>
          </a:xfrm>
          <a:prstGeom prst="rect">
            <a:avLst/>
          </a:prstGeom>
          <a:noFill/>
        </p:spPr>
        <p:txBody>
          <a:bodyPr wrap="square">
            <a:spAutoFit/>
          </a:bodyPr>
          <a:lstStyle/>
          <a:p>
            <a:pPr algn="ctr"/>
            <a:r>
              <a:rPr lang="it-IT" sz="3200" b="0" i="0" dirty="0" err="1">
                <a:solidFill>
                  <a:srgbClr val="333333"/>
                </a:solidFill>
                <a:effectLst/>
                <a:latin typeface="SourceSans"/>
              </a:rPr>
              <a:t>Lessons</a:t>
            </a:r>
            <a:r>
              <a:rPr lang="it-IT" sz="3200" b="0" i="0" dirty="0">
                <a:solidFill>
                  <a:srgbClr val="333333"/>
                </a:solidFill>
                <a:effectLst/>
                <a:latin typeface="SourceSans"/>
              </a:rPr>
              <a:t> schedule:</a:t>
            </a:r>
          </a:p>
        </p:txBody>
      </p:sp>
      <p:sp>
        <p:nvSpPr>
          <p:cNvPr id="7" name="CasellaDiTesto 6">
            <a:extLst>
              <a:ext uri="{FF2B5EF4-FFF2-40B4-BE49-F238E27FC236}">
                <a16:creationId xmlns:a16="http://schemas.microsoft.com/office/drawing/2014/main" id="{8B46ADB0-759F-48E2-E16E-FAB369E2F2B6}"/>
              </a:ext>
            </a:extLst>
          </p:cNvPr>
          <p:cNvSpPr txBox="1"/>
          <p:nvPr/>
        </p:nvSpPr>
        <p:spPr>
          <a:xfrm>
            <a:off x="1125415" y="2086708"/>
            <a:ext cx="10621108" cy="830997"/>
          </a:xfrm>
          <a:prstGeom prst="rect">
            <a:avLst/>
          </a:prstGeom>
          <a:noFill/>
        </p:spPr>
        <p:txBody>
          <a:bodyPr wrap="square">
            <a:spAutoFit/>
          </a:bodyPr>
          <a:lstStyle/>
          <a:p>
            <a:r>
              <a:rPr lang="it-IT" sz="2400" dirty="0"/>
              <a:t>https://www.unibo.it/it/studiare/dottorati-master-specializzazioni-e-altra-formazione/insegnamenti/insegnamento/2024/482061/orariolezioni#489558</a:t>
            </a:r>
          </a:p>
        </p:txBody>
      </p:sp>
    </p:spTree>
    <p:extLst>
      <p:ext uri="{BB962C8B-B14F-4D97-AF65-F5344CB8AC3E}">
        <p14:creationId xmlns:p14="http://schemas.microsoft.com/office/powerpoint/2010/main" val="3373381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550797A7-6000-4DCD-669E-8B26AB847C59}"/>
              </a:ext>
            </a:extLst>
          </p:cNvPr>
          <p:cNvSpPr>
            <a:spLocks noGrp="1"/>
          </p:cNvSpPr>
          <p:nvPr>
            <p:ph type="ftr" sz="quarter" idx="11"/>
          </p:nvPr>
        </p:nvSpPr>
        <p:spPr/>
        <p:txBody>
          <a:bodyPr/>
          <a:lstStyle/>
          <a:p>
            <a:r>
              <a:rPr lang="en-US"/>
              <a:t>99616 - Applied Geology (Cds. 5897 - Ra) 2024 – 2025</a:t>
            </a:r>
            <a:endParaRPr lang="it-IT"/>
          </a:p>
        </p:txBody>
      </p:sp>
      <p:sp>
        <p:nvSpPr>
          <p:cNvPr id="4" name="CasellaDiTesto 3">
            <a:extLst>
              <a:ext uri="{FF2B5EF4-FFF2-40B4-BE49-F238E27FC236}">
                <a16:creationId xmlns:a16="http://schemas.microsoft.com/office/drawing/2014/main" id="{F49191B9-BAC4-8CCE-B7BB-78D0D0E5B95F}"/>
              </a:ext>
            </a:extLst>
          </p:cNvPr>
          <p:cNvSpPr txBox="1"/>
          <p:nvPr/>
        </p:nvSpPr>
        <p:spPr>
          <a:xfrm>
            <a:off x="363415" y="1201505"/>
            <a:ext cx="11711354" cy="3539430"/>
          </a:xfrm>
          <a:prstGeom prst="rect">
            <a:avLst/>
          </a:prstGeom>
          <a:noFill/>
        </p:spPr>
        <p:txBody>
          <a:bodyPr wrap="square">
            <a:spAutoFit/>
          </a:bodyPr>
          <a:lstStyle/>
          <a:p>
            <a:pPr algn="just"/>
            <a:r>
              <a:rPr lang="en-US" sz="2800" b="0" i="0" dirty="0">
                <a:solidFill>
                  <a:srgbClr val="333333"/>
                </a:solidFill>
                <a:effectLst/>
                <a:latin typeface="SourceSans"/>
              </a:rPr>
              <a:t>The course is designed to instruct the students to recognize rock-forming minerals and rock textures in order to classify specimens and outcrops understanding their </a:t>
            </a:r>
            <a:r>
              <a:rPr lang="en-US" sz="2800" b="0" i="0" dirty="0" err="1">
                <a:solidFill>
                  <a:srgbClr val="333333"/>
                </a:solidFill>
                <a:effectLst/>
                <a:latin typeface="SourceSans"/>
              </a:rPr>
              <a:t>physico</a:t>
            </a:r>
            <a:r>
              <a:rPr lang="en-US" sz="2800" b="0" i="0" dirty="0">
                <a:solidFill>
                  <a:srgbClr val="333333"/>
                </a:solidFill>
                <a:effectLst/>
                <a:latin typeface="SourceSans"/>
              </a:rPr>
              <a:t>-chemical </a:t>
            </a:r>
            <a:r>
              <a:rPr lang="en-US" sz="2800" b="0" i="0" dirty="0" err="1">
                <a:solidFill>
                  <a:srgbClr val="333333"/>
                </a:solidFill>
                <a:effectLst/>
                <a:latin typeface="SourceSans"/>
              </a:rPr>
              <a:t>behaviour</a:t>
            </a:r>
            <a:r>
              <a:rPr lang="en-US" sz="2800" b="0" i="0" dirty="0">
                <a:solidFill>
                  <a:srgbClr val="333333"/>
                </a:solidFill>
                <a:effectLst/>
                <a:latin typeface="SourceSans"/>
              </a:rPr>
              <a:t>. At the end of the course the students will be also able to read and understand thematic maps and documents needed for the design of buildings on the basis of general concepts of stratigraphy and structural geology. Finally, the students will be introduced to geological hazards and risks with particular regard to volcanic, seismic, landslide and flood risk, in the frame of environmental impact assessment (E.I.A.).</a:t>
            </a:r>
            <a:endParaRPr lang="it-IT" sz="2800" dirty="0"/>
          </a:p>
        </p:txBody>
      </p:sp>
      <p:sp>
        <p:nvSpPr>
          <p:cNvPr id="6" name="CasellaDiTesto 5">
            <a:extLst>
              <a:ext uri="{FF2B5EF4-FFF2-40B4-BE49-F238E27FC236}">
                <a16:creationId xmlns:a16="http://schemas.microsoft.com/office/drawing/2014/main" id="{C6E2D4D4-4C38-8A0D-BA10-D053B120E194}"/>
              </a:ext>
            </a:extLst>
          </p:cNvPr>
          <p:cNvSpPr txBox="1"/>
          <p:nvPr/>
        </p:nvSpPr>
        <p:spPr>
          <a:xfrm>
            <a:off x="2813539" y="566678"/>
            <a:ext cx="6096000" cy="461665"/>
          </a:xfrm>
          <a:prstGeom prst="rect">
            <a:avLst/>
          </a:prstGeom>
          <a:noFill/>
        </p:spPr>
        <p:txBody>
          <a:bodyPr wrap="square">
            <a:spAutoFit/>
          </a:bodyPr>
          <a:lstStyle/>
          <a:p>
            <a:pPr algn="ctr"/>
            <a:r>
              <a:rPr lang="it-IT" sz="2400" b="0" i="0" dirty="0">
                <a:solidFill>
                  <a:srgbClr val="000000"/>
                </a:solidFill>
                <a:effectLst/>
                <a:latin typeface="Segoe UI Web (West European)"/>
              </a:rPr>
              <a:t>Target skills and knowledge</a:t>
            </a:r>
            <a:r>
              <a:rPr lang="en-US" sz="2400" b="0" i="0" dirty="0">
                <a:solidFill>
                  <a:srgbClr val="333333"/>
                </a:solidFill>
                <a:effectLst/>
                <a:latin typeface="SourceSans"/>
              </a:rPr>
              <a:t>:</a:t>
            </a:r>
            <a:endParaRPr lang="it-IT" sz="2400" dirty="0"/>
          </a:p>
        </p:txBody>
      </p:sp>
    </p:spTree>
    <p:extLst>
      <p:ext uri="{BB962C8B-B14F-4D97-AF65-F5344CB8AC3E}">
        <p14:creationId xmlns:p14="http://schemas.microsoft.com/office/powerpoint/2010/main" val="2295658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7EF4504A-986A-279B-3FD1-C2EF3A074E98}"/>
              </a:ext>
            </a:extLst>
          </p:cNvPr>
          <p:cNvSpPr>
            <a:spLocks noGrp="1"/>
          </p:cNvSpPr>
          <p:nvPr>
            <p:ph type="ftr" sz="quarter" idx="11"/>
          </p:nvPr>
        </p:nvSpPr>
        <p:spPr/>
        <p:txBody>
          <a:bodyPr/>
          <a:lstStyle/>
          <a:p>
            <a:r>
              <a:rPr lang="en-US"/>
              <a:t>99616 - Applied Geology (Cds. 5897 - Ra) 2024 – 2025</a:t>
            </a:r>
            <a:endParaRPr lang="it-IT"/>
          </a:p>
        </p:txBody>
      </p:sp>
      <p:sp>
        <p:nvSpPr>
          <p:cNvPr id="6" name="CasellaDiTesto 5">
            <a:extLst>
              <a:ext uri="{FF2B5EF4-FFF2-40B4-BE49-F238E27FC236}">
                <a16:creationId xmlns:a16="http://schemas.microsoft.com/office/drawing/2014/main" id="{9E0F2ED5-01C9-F128-1DBE-503DDBFAC26C}"/>
              </a:ext>
            </a:extLst>
          </p:cNvPr>
          <p:cNvSpPr txBox="1"/>
          <p:nvPr/>
        </p:nvSpPr>
        <p:spPr>
          <a:xfrm>
            <a:off x="525517" y="515458"/>
            <a:ext cx="11666483" cy="4247317"/>
          </a:xfrm>
          <a:prstGeom prst="rect">
            <a:avLst/>
          </a:prstGeom>
          <a:noFill/>
        </p:spPr>
        <p:txBody>
          <a:bodyPr wrap="square">
            <a:spAutoFit/>
          </a:bodyPr>
          <a:lstStyle/>
          <a:p>
            <a:pPr algn="l"/>
            <a:r>
              <a:rPr lang="en-US" b="0" i="0" dirty="0">
                <a:solidFill>
                  <a:srgbClr val="333333"/>
                </a:solidFill>
                <a:effectLst/>
                <a:latin typeface="SourceSans"/>
              </a:rPr>
              <a:t>The course is structured in two consequential modules. Module 1 is more theoretical and would introduce the student to the basic knowledge of geology. The second Module is more practical and would focus on the field activities, risk mitigation solution design, site characterization and geological models development. The objects of the lessons can be summarized:</a:t>
            </a:r>
            <a:br>
              <a:rPr lang="en-US" b="0" i="0" dirty="0">
                <a:solidFill>
                  <a:srgbClr val="333333"/>
                </a:solidFill>
                <a:effectLst/>
                <a:latin typeface="SourceSans"/>
              </a:rPr>
            </a:br>
            <a:br>
              <a:rPr lang="en-US" b="0" i="0" dirty="0">
                <a:solidFill>
                  <a:srgbClr val="333333"/>
                </a:solidFill>
                <a:effectLst/>
                <a:latin typeface="SourceSans"/>
              </a:rPr>
            </a:br>
            <a:r>
              <a:rPr lang="en-US" b="0" i="0" dirty="0">
                <a:solidFill>
                  <a:srgbClr val="000000"/>
                </a:solidFill>
                <a:effectLst/>
                <a:latin typeface="Segoe UI Web (West European)"/>
              </a:rPr>
              <a:t>Module 1:</a:t>
            </a:r>
            <a:br>
              <a:rPr lang="en-US" b="0" i="0" dirty="0">
                <a:solidFill>
                  <a:srgbClr val="000000"/>
                </a:solidFill>
                <a:effectLst/>
                <a:latin typeface="Segoe UI Web (West European)"/>
              </a:rPr>
            </a:br>
            <a:r>
              <a:rPr lang="en-US" b="0" i="0" dirty="0">
                <a:solidFill>
                  <a:srgbClr val="000000"/>
                </a:solidFill>
                <a:effectLst/>
                <a:latin typeface="Segoe UI Web (West European)"/>
              </a:rPr>
              <a:t>1.Lithology as a function of the recognition of minerals and rocks, through genetic processes; </a:t>
            </a:r>
          </a:p>
          <a:p>
            <a:pPr algn="l"/>
            <a:r>
              <a:rPr lang="en-US" dirty="0">
                <a:solidFill>
                  <a:srgbClr val="000000"/>
                </a:solidFill>
                <a:latin typeface="Segoe UI Web (West European)"/>
              </a:rPr>
              <a:t>2.</a:t>
            </a:r>
            <a:r>
              <a:rPr lang="en-US" b="0" i="0" dirty="0">
                <a:solidFill>
                  <a:srgbClr val="000000"/>
                </a:solidFill>
                <a:effectLst/>
                <a:latin typeface="Segoe UI Web (West European)"/>
              </a:rPr>
              <a:t>Geo-thematic cartography, elaboration and reading of geological documentation preparatory to building design through general information on Stratigraphic Geology and Structural Geology;</a:t>
            </a:r>
          </a:p>
          <a:p>
            <a:pPr algn="l"/>
            <a:br>
              <a:rPr lang="it-IT" dirty="0"/>
            </a:br>
            <a:r>
              <a:rPr lang="it-IT" b="0" i="0" dirty="0">
                <a:solidFill>
                  <a:srgbClr val="000000"/>
                </a:solidFill>
                <a:effectLst/>
                <a:latin typeface="Segoe UI Web (West European)"/>
              </a:rPr>
              <a:t>Module 2</a:t>
            </a:r>
          </a:p>
          <a:p>
            <a:pPr algn="l"/>
            <a:r>
              <a:rPr lang="en-US" b="0" i="0" dirty="0">
                <a:solidFill>
                  <a:srgbClr val="000000"/>
                </a:solidFill>
                <a:effectLst/>
                <a:latin typeface="Segoe UI Web (West European)"/>
              </a:rPr>
              <a:t>1.Risk assessment arising from natural hazards with particular interest to geological risks;</a:t>
            </a:r>
          </a:p>
          <a:p>
            <a:pPr algn="l"/>
            <a:r>
              <a:rPr lang="en-US" dirty="0">
                <a:solidFill>
                  <a:srgbClr val="000000"/>
                </a:solidFill>
                <a:latin typeface="Segoe UI Web (West European)"/>
              </a:rPr>
              <a:t>2.</a:t>
            </a:r>
            <a:r>
              <a:rPr lang="en-US" b="0" i="0" dirty="0">
                <a:solidFill>
                  <a:srgbClr val="000000"/>
                </a:solidFill>
                <a:effectLst/>
                <a:latin typeface="Segoe UI Web (West European)"/>
              </a:rPr>
              <a:t>Tools and related applications for monitoring in different geological and geomorphological contexts;</a:t>
            </a:r>
          </a:p>
          <a:p>
            <a:pPr algn="l"/>
            <a:r>
              <a:rPr lang="en-US" dirty="0">
                <a:solidFill>
                  <a:srgbClr val="000000"/>
                </a:solidFill>
                <a:latin typeface="Segoe UI Web (West European)"/>
              </a:rPr>
              <a:t>3.</a:t>
            </a:r>
            <a:r>
              <a:rPr lang="en-US" b="0" i="0" dirty="0">
                <a:solidFill>
                  <a:srgbClr val="000000"/>
                </a:solidFill>
                <a:effectLst/>
                <a:latin typeface="Segoe UI Web (West European)"/>
              </a:rPr>
              <a:t>Case studies of surveys and campaigns aimed at the evaluation of the geological model</a:t>
            </a:r>
          </a:p>
          <a:p>
            <a:pPr algn="l"/>
            <a:r>
              <a:rPr lang="en-US" dirty="0">
                <a:solidFill>
                  <a:srgbClr val="000000"/>
                </a:solidFill>
                <a:latin typeface="Segoe UI Web (West European)"/>
              </a:rPr>
              <a:t>4.</a:t>
            </a:r>
            <a:r>
              <a:rPr lang="en-US" b="0" i="0" dirty="0">
                <a:solidFill>
                  <a:srgbClr val="000000"/>
                </a:solidFill>
                <a:effectLst/>
                <a:latin typeface="Segoe UI Web (West European)"/>
              </a:rPr>
              <a:t>Basic concepts on groundwater</a:t>
            </a:r>
          </a:p>
          <a:p>
            <a:pPr algn="l"/>
            <a:r>
              <a:rPr lang="en-US" dirty="0">
                <a:solidFill>
                  <a:srgbClr val="000000"/>
                </a:solidFill>
                <a:latin typeface="Segoe UI Web (West European)"/>
              </a:rPr>
              <a:t>5.</a:t>
            </a:r>
            <a:r>
              <a:rPr lang="en-US" b="0" i="0" dirty="0">
                <a:solidFill>
                  <a:srgbClr val="000000"/>
                </a:solidFill>
                <a:effectLst/>
                <a:latin typeface="Segoe UI Web (West European)"/>
              </a:rPr>
              <a:t>Measures for the prevention and mitigation of geological risk</a:t>
            </a:r>
            <a:endParaRPr lang="it-IT" dirty="0"/>
          </a:p>
        </p:txBody>
      </p:sp>
    </p:spTree>
    <p:extLst>
      <p:ext uri="{BB962C8B-B14F-4D97-AF65-F5344CB8AC3E}">
        <p14:creationId xmlns:p14="http://schemas.microsoft.com/office/powerpoint/2010/main" val="2114234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9AD81026-244B-E410-DB02-E176B4EC7B1D}"/>
              </a:ext>
            </a:extLst>
          </p:cNvPr>
          <p:cNvSpPr>
            <a:spLocks noGrp="1"/>
          </p:cNvSpPr>
          <p:nvPr>
            <p:ph type="ftr" sz="quarter" idx="11"/>
          </p:nvPr>
        </p:nvSpPr>
        <p:spPr/>
        <p:txBody>
          <a:bodyPr/>
          <a:lstStyle/>
          <a:p>
            <a:r>
              <a:rPr lang="en-US"/>
              <a:t>99616 - Applied Geology (Cds. 5897 - Ra) 2024 – 2025</a:t>
            </a:r>
            <a:endParaRPr lang="it-IT"/>
          </a:p>
        </p:txBody>
      </p:sp>
      <p:sp>
        <p:nvSpPr>
          <p:cNvPr id="4" name="CasellaDiTesto 3">
            <a:extLst>
              <a:ext uri="{FF2B5EF4-FFF2-40B4-BE49-F238E27FC236}">
                <a16:creationId xmlns:a16="http://schemas.microsoft.com/office/drawing/2014/main" id="{955A2BF1-8617-6A6D-E641-A578AFBAC0F9}"/>
              </a:ext>
            </a:extLst>
          </p:cNvPr>
          <p:cNvSpPr txBox="1"/>
          <p:nvPr/>
        </p:nvSpPr>
        <p:spPr>
          <a:xfrm>
            <a:off x="451945" y="301520"/>
            <a:ext cx="11466786" cy="2585323"/>
          </a:xfrm>
          <a:prstGeom prst="rect">
            <a:avLst/>
          </a:prstGeom>
          <a:noFill/>
        </p:spPr>
        <p:txBody>
          <a:bodyPr wrap="square">
            <a:spAutoFit/>
          </a:bodyPr>
          <a:lstStyle/>
          <a:p>
            <a:pPr algn="ctr"/>
            <a:r>
              <a:rPr lang="en-US" sz="3600" b="0" i="0" dirty="0">
                <a:solidFill>
                  <a:srgbClr val="000000"/>
                </a:solidFill>
                <a:effectLst/>
                <a:latin typeface="Segoe UI Web (West European)"/>
              </a:rPr>
              <a:t>Readings/Bibliography</a:t>
            </a:r>
          </a:p>
          <a:p>
            <a:pPr algn="ctr"/>
            <a:r>
              <a:rPr lang="en-US" b="0" i="0" dirty="0">
                <a:solidFill>
                  <a:srgbClr val="000000"/>
                </a:solidFill>
                <a:effectLst/>
                <a:latin typeface="Segoe UI Web (West European)"/>
              </a:rPr>
              <a:t>All materials, documents and readings provided are available on the VIRTUALE platform </a:t>
            </a:r>
          </a:p>
          <a:p>
            <a:pPr algn="ctr"/>
            <a:endParaRPr lang="en-US" dirty="0">
              <a:solidFill>
                <a:srgbClr val="000000"/>
              </a:solidFill>
              <a:latin typeface="Segoe UI Web (West European)"/>
            </a:endParaRPr>
          </a:p>
          <a:p>
            <a:pPr algn="ctr"/>
            <a:r>
              <a:rPr lang="en-US" b="0" i="0" dirty="0">
                <a:solidFill>
                  <a:srgbClr val="000000"/>
                </a:solidFill>
                <a:effectLst/>
                <a:latin typeface="Segoe UI Web (West European)"/>
              </a:rPr>
              <a:t>(https://virtuale.unibo.it [https://virtuale.unibo.it/] ) </a:t>
            </a:r>
          </a:p>
          <a:p>
            <a:pPr algn="ctr"/>
            <a:endParaRPr lang="en-US" dirty="0">
              <a:solidFill>
                <a:srgbClr val="000000"/>
              </a:solidFill>
              <a:latin typeface="Segoe UI Web (West European)"/>
            </a:endParaRPr>
          </a:p>
          <a:p>
            <a:pPr algn="ctr"/>
            <a:r>
              <a:rPr lang="en-US" b="0" i="0" dirty="0">
                <a:solidFill>
                  <a:srgbClr val="000000"/>
                </a:solidFill>
                <a:effectLst/>
                <a:latin typeface="Segoe UI Web (West European)"/>
              </a:rPr>
              <a:t>of the course. The slides represent the main study material for passing the final exam </a:t>
            </a:r>
          </a:p>
          <a:p>
            <a:pPr algn="just"/>
            <a:endParaRPr lang="en-US" dirty="0">
              <a:solidFill>
                <a:srgbClr val="000000"/>
              </a:solidFill>
              <a:latin typeface="Segoe UI Web (West European)"/>
            </a:endParaRPr>
          </a:p>
          <a:p>
            <a:pPr algn="just"/>
            <a:r>
              <a:rPr lang="en-US" b="0" i="0" dirty="0">
                <a:solidFill>
                  <a:srgbClr val="000000"/>
                </a:solidFill>
                <a:effectLst/>
                <a:latin typeface="Segoe UI Web (West European)"/>
              </a:rPr>
              <a:t>Below are some recommended readings useful for passing the final exam:</a:t>
            </a:r>
            <a:endParaRPr lang="it-IT" b="0" i="0" dirty="0">
              <a:solidFill>
                <a:srgbClr val="333333"/>
              </a:solidFill>
              <a:effectLst/>
              <a:latin typeface="SourceSans"/>
            </a:endParaRPr>
          </a:p>
        </p:txBody>
      </p:sp>
      <p:sp>
        <p:nvSpPr>
          <p:cNvPr id="6" name="CasellaDiTesto 5">
            <a:extLst>
              <a:ext uri="{FF2B5EF4-FFF2-40B4-BE49-F238E27FC236}">
                <a16:creationId xmlns:a16="http://schemas.microsoft.com/office/drawing/2014/main" id="{E8805215-105F-0156-58C2-C7B782B50131}"/>
              </a:ext>
            </a:extLst>
          </p:cNvPr>
          <p:cNvSpPr txBox="1"/>
          <p:nvPr/>
        </p:nvSpPr>
        <p:spPr>
          <a:xfrm>
            <a:off x="588579" y="3111062"/>
            <a:ext cx="10972800" cy="2031325"/>
          </a:xfrm>
          <a:prstGeom prst="rect">
            <a:avLst/>
          </a:prstGeom>
          <a:noFill/>
        </p:spPr>
        <p:txBody>
          <a:bodyPr wrap="square">
            <a:spAutoFit/>
          </a:bodyPr>
          <a:lstStyle/>
          <a:p>
            <a:pPr algn="l"/>
            <a:r>
              <a:rPr lang="it-IT" b="0" i="0" dirty="0">
                <a:solidFill>
                  <a:srgbClr val="000000"/>
                </a:solidFill>
                <a:effectLst/>
                <a:latin typeface="Segoe UI Web (West European)"/>
              </a:rPr>
              <a:t>Module 1</a:t>
            </a:r>
          </a:p>
          <a:p>
            <a:pPr algn="l"/>
            <a:r>
              <a:rPr lang="it-IT" b="0" i="0" dirty="0" err="1">
                <a:solidFill>
                  <a:srgbClr val="000000"/>
                </a:solidFill>
                <a:effectLst/>
                <a:latin typeface="Segoe UI Web (West European)"/>
              </a:rPr>
              <a:t>Earle</a:t>
            </a:r>
            <a:r>
              <a:rPr lang="it-IT" b="0" i="0" dirty="0">
                <a:solidFill>
                  <a:srgbClr val="000000"/>
                </a:solidFill>
                <a:effectLst/>
                <a:latin typeface="Segoe UI Web (West European)"/>
              </a:rPr>
              <a:t>, S. (2015). </a:t>
            </a:r>
            <a:r>
              <a:rPr lang="it-IT" b="0" i="0" dirty="0" err="1">
                <a:solidFill>
                  <a:srgbClr val="000000"/>
                </a:solidFill>
                <a:effectLst/>
                <a:latin typeface="Segoe UI Web (West European)"/>
              </a:rPr>
              <a:t>Physical</a:t>
            </a:r>
            <a:r>
              <a:rPr lang="it-IT" b="0" i="0" dirty="0">
                <a:solidFill>
                  <a:srgbClr val="000000"/>
                </a:solidFill>
                <a:effectLst/>
                <a:latin typeface="Segoe UI Web (West European)"/>
              </a:rPr>
              <a:t> </a:t>
            </a:r>
            <a:r>
              <a:rPr lang="it-IT" b="0" i="0" dirty="0" err="1">
                <a:solidFill>
                  <a:srgbClr val="000000"/>
                </a:solidFill>
                <a:effectLst/>
                <a:latin typeface="Segoe UI Web (West European)"/>
              </a:rPr>
              <a:t>geology</a:t>
            </a:r>
            <a:r>
              <a:rPr lang="it-IT" b="0" i="0" dirty="0">
                <a:solidFill>
                  <a:srgbClr val="000000"/>
                </a:solidFill>
                <a:effectLst/>
                <a:latin typeface="Segoe UI Web (West European)"/>
              </a:rPr>
              <a:t>. </a:t>
            </a:r>
            <a:r>
              <a:rPr lang="it-IT" b="0" i="0" dirty="0" err="1">
                <a:solidFill>
                  <a:srgbClr val="000000"/>
                </a:solidFill>
                <a:effectLst/>
                <a:latin typeface="Segoe UI Web (West European)"/>
              </a:rPr>
              <a:t>BCcampus</a:t>
            </a:r>
            <a:r>
              <a:rPr lang="it-IT" b="0" i="0" dirty="0">
                <a:solidFill>
                  <a:srgbClr val="000000"/>
                </a:solidFill>
                <a:effectLst/>
                <a:latin typeface="Segoe UI Web (West European)"/>
              </a:rPr>
              <a:t>. </a:t>
            </a:r>
            <a:r>
              <a:rPr lang="it-IT" b="0" i="0" dirty="0" err="1">
                <a:solidFill>
                  <a:srgbClr val="000000"/>
                </a:solidFill>
                <a:effectLst/>
                <a:latin typeface="Segoe UI Web (West European)"/>
              </a:rPr>
              <a:t>Available</a:t>
            </a:r>
            <a:r>
              <a:rPr lang="it-IT" b="0" i="0" dirty="0">
                <a:solidFill>
                  <a:srgbClr val="000000"/>
                </a:solidFill>
                <a:effectLst/>
                <a:latin typeface="Segoe UI Web (West European)"/>
              </a:rPr>
              <a:t> for free online</a:t>
            </a:r>
          </a:p>
          <a:p>
            <a:pPr algn="l"/>
            <a:endParaRPr lang="it-IT" dirty="0">
              <a:solidFill>
                <a:srgbClr val="000000"/>
              </a:solidFill>
              <a:latin typeface="Segoe UI Web (West European)"/>
            </a:endParaRPr>
          </a:p>
          <a:p>
            <a:pPr algn="l"/>
            <a:r>
              <a:rPr lang="it-IT" b="0" i="0" dirty="0">
                <a:solidFill>
                  <a:srgbClr val="000000"/>
                </a:solidFill>
                <a:effectLst/>
                <a:latin typeface="Segoe UI Web (West European)"/>
              </a:rPr>
              <a:t>Module 2 </a:t>
            </a:r>
          </a:p>
          <a:p>
            <a:pPr algn="l"/>
            <a:r>
              <a:rPr lang="it-IT" b="0" i="0" dirty="0" err="1">
                <a:solidFill>
                  <a:srgbClr val="000000"/>
                </a:solidFill>
                <a:effectLst/>
                <a:latin typeface="Segoe UI Web (West European)"/>
              </a:rPr>
              <a:t>Wieczorek</a:t>
            </a:r>
            <a:r>
              <a:rPr lang="it-IT" b="0" i="0" dirty="0">
                <a:solidFill>
                  <a:srgbClr val="000000"/>
                </a:solidFill>
                <a:effectLst/>
                <a:latin typeface="Segoe UI Web (West European)"/>
              </a:rPr>
              <a:t>, G. F. (1996). </a:t>
            </a:r>
            <a:r>
              <a:rPr lang="it-IT" b="0" i="0" dirty="0" err="1">
                <a:solidFill>
                  <a:srgbClr val="000000"/>
                </a:solidFill>
                <a:effectLst/>
                <a:latin typeface="Segoe UI Web (West European)"/>
              </a:rPr>
              <a:t>Landslides</a:t>
            </a:r>
            <a:r>
              <a:rPr lang="it-IT" b="0" i="0" dirty="0">
                <a:solidFill>
                  <a:srgbClr val="000000"/>
                </a:solidFill>
                <a:effectLst/>
                <a:latin typeface="Segoe UI Web (West European)"/>
              </a:rPr>
              <a:t>: </a:t>
            </a:r>
            <a:r>
              <a:rPr lang="it-IT" b="0" i="0" dirty="0" err="1">
                <a:solidFill>
                  <a:srgbClr val="000000"/>
                </a:solidFill>
                <a:effectLst/>
                <a:latin typeface="Segoe UI Web (West European)"/>
              </a:rPr>
              <a:t>investigation</a:t>
            </a:r>
            <a:r>
              <a:rPr lang="it-IT" b="0" i="0" dirty="0">
                <a:solidFill>
                  <a:srgbClr val="000000"/>
                </a:solidFill>
                <a:effectLst/>
                <a:latin typeface="Segoe UI Web (West European)"/>
              </a:rPr>
              <a:t> and </a:t>
            </a:r>
            <a:r>
              <a:rPr lang="it-IT" b="0" i="0" dirty="0" err="1">
                <a:solidFill>
                  <a:srgbClr val="000000"/>
                </a:solidFill>
                <a:effectLst/>
                <a:latin typeface="Segoe UI Web (West European)"/>
              </a:rPr>
              <a:t>mitigation</a:t>
            </a:r>
            <a:r>
              <a:rPr lang="it-IT" b="0" i="0" dirty="0">
                <a:solidFill>
                  <a:srgbClr val="000000"/>
                </a:solidFill>
                <a:effectLst/>
                <a:latin typeface="Segoe UI Web (West European)"/>
              </a:rPr>
              <a:t>. </a:t>
            </a:r>
            <a:r>
              <a:rPr lang="it-IT" b="0" i="0" dirty="0" err="1">
                <a:solidFill>
                  <a:srgbClr val="000000"/>
                </a:solidFill>
                <a:effectLst/>
                <a:latin typeface="Segoe UI Web (West European)"/>
              </a:rPr>
              <a:t>Transportation</a:t>
            </a:r>
            <a:r>
              <a:rPr lang="it-IT" b="0" i="0" dirty="0">
                <a:solidFill>
                  <a:srgbClr val="000000"/>
                </a:solidFill>
                <a:effectLst/>
                <a:latin typeface="Segoe UI Web (West European)"/>
              </a:rPr>
              <a:t> Research Board Special Report, (247). </a:t>
            </a:r>
            <a:r>
              <a:rPr lang="it-IT" b="0" i="0" dirty="0" err="1">
                <a:solidFill>
                  <a:srgbClr val="000000"/>
                </a:solidFill>
                <a:effectLst/>
                <a:latin typeface="Segoe UI Web (West European)"/>
              </a:rPr>
              <a:t>Available</a:t>
            </a:r>
            <a:r>
              <a:rPr lang="it-IT" b="0" i="0" dirty="0">
                <a:solidFill>
                  <a:srgbClr val="000000"/>
                </a:solidFill>
                <a:effectLst/>
                <a:latin typeface="Segoe UI Web (West European)"/>
              </a:rPr>
              <a:t> for free online </a:t>
            </a:r>
          </a:p>
          <a:p>
            <a:pPr algn="l"/>
            <a:r>
              <a:rPr lang="it-IT" b="0" i="0" dirty="0">
                <a:solidFill>
                  <a:srgbClr val="000000"/>
                </a:solidFill>
                <a:effectLst/>
                <a:latin typeface="Segoe UI Web (West European)"/>
              </a:rPr>
              <a:t>Freeze, R. A., Cherry, J. A. (1979). </a:t>
            </a:r>
            <a:r>
              <a:rPr lang="it-IT" b="0" i="0" dirty="0" err="1">
                <a:solidFill>
                  <a:srgbClr val="000000"/>
                </a:solidFill>
                <a:effectLst/>
                <a:latin typeface="Segoe UI Web (West European)"/>
              </a:rPr>
              <a:t>Groundwater</a:t>
            </a:r>
            <a:r>
              <a:rPr lang="it-IT" b="0" i="0" dirty="0">
                <a:solidFill>
                  <a:srgbClr val="000000"/>
                </a:solidFill>
                <a:effectLst/>
                <a:latin typeface="Segoe UI Web (West European)"/>
              </a:rPr>
              <a:t>. Prentice-Hall. </a:t>
            </a:r>
            <a:r>
              <a:rPr lang="it-IT" b="0" i="0" dirty="0" err="1">
                <a:solidFill>
                  <a:srgbClr val="000000"/>
                </a:solidFill>
                <a:effectLst/>
                <a:latin typeface="Segoe UI Web (West European)"/>
              </a:rPr>
              <a:t>Available</a:t>
            </a:r>
            <a:r>
              <a:rPr lang="it-IT" b="0" i="0" dirty="0">
                <a:solidFill>
                  <a:srgbClr val="000000"/>
                </a:solidFill>
                <a:effectLst/>
                <a:latin typeface="Segoe UI Web (West European)"/>
              </a:rPr>
              <a:t> for free online</a:t>
            </a:r>
            <a:endParaRPr lang="en-US" b="0" i="0" dirty="0">
              <a:solidFill>
                <a:srgbClr val="333333"/>
              </a:solidFill>
              <a:effectLst/>
              <a:latin typeface="SourceSans"/>
            </a:endParaRPr>
          </a:p>
        </p:txBody>
      </p:sp>
    </p:spTree>
    <p:extLst>
      <p:ext uri="{BB962C8B-B14F-4D97-AF65-F5344CB8AC3E}">
        <p14:creationId xmlns:p14="http://schemas.microsoft.com/office/powerpoint/2010/main" val="1841523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57722432-219E-D358-37E5-5914BD6A7B3D}"/>
              </a:ext>
            </a:extLst>
          </p:cNvPr>
          <p:cNvSpPr>
            <a:spLocks noGrp="1"/>
          </p:cNvSpPr>
          <p:nvPr>
            <p:ph type="ftr" sz="quarter" idx="11"/>
          </p:nvPr>
        </p:nvSpPr>
        <p:spPr/>
        <p:txBody>
          <a:bodyPr/>
          <a:lstStyle/>
          <a:p>
            <a:r>
              <a:rPr lang="en-US"/>
              <a:t>99616 - Applied Geology (Cds. 5897 - Ra) 2024 – 2025</a:t>
            </a:r>
            <a:endParaRPr lang="it-IT"/>
          </a:p>
        </p:txBody>
      </p:sp>
      <p:sp>
        <p:nvSpPr>
          <p:cNvPr id="4" name="CasellaDiTesto 3">
            <a:extLst>
              <a:ext uri="{FF2B5EF4-FFF2-40B4-BE49-F238E27FC236}">
                <a16:creationId xmlns:a16="http://schemas.microsoft.com/office/drawing/2014/main" id="{5CFACC06-9DAB-0776-8BE4-CDB228380A97}"/>
              </a:ext>
            </a:extLst>
          </p:cNvPr>
          <p:cNvSpPr txBox="1"/>
          <p:nvPr/>
        </p:nvSpPr>
        <p:spPr>
          <a:xfrm>
            <a:off x="2942897" y="511727"/>
            <a:ext cx="6096000" cy="3170099"/>
          </a:xfrm>
          <a:prstGeom prst="rect">
            <a:avLst/>
          </a:prstGeom>
          <a:noFill/>
        </p:spPr>
        <p:txBody>
          <a:bodyPr wrap="square">
            <a:spAutoFit/>
          </a:bodyPr>
          <a:lstStyle/>
          <a:p>
            <a:pPr algn="ctr"/>
            <a:r>
              <a:rPr lang="en-US" sz="3200" b="0" i="0" dirty="0">
                <a:solidFill>
                  <a:srgbClr val="000000"/>
                </a:solidFill>
                <a:effectLst/>
                <a:latin typeface="Segoe UI Web (West European)"/>
              </a:rPr>
              <a:t>Teaching methods</a:t>
            </a:r>
          </a:p>
          <a:p>
            <a:endParaRPr lang="en-US" sz="2400" dirty="0">
              <a:solidFill>
                <a:srgbClr val="000000"/>
              </a:solidFill>
              <a:latin typeface="Segoe UI Web (West European)"/>
            </a:endParaRPr>
          </a:p>
          <a:p>
            <a:pPr algn="just"/>
            <a:r>
              <a:rPr lang="en-US" b="0" i="0" dirty="0">
                <a:solidFill>
                  <a:srgbClr val="000000"/>
                </a:solidFill>
                <a:effectLst/>
                <a:latin typeface="Segoe UI Web (West European)"/>
              </a:rPr>
              <a:t>Lessons take place in presence. No online lessons are given. The language of the lessons is English. The teaching method is based on lectures supported by interactive discussions between teacher and students and by practical group exercises to be carried out during the lessons. To stimulate student learning, professionals such as: geologists, engineers and experts in the field will occasionally be invited.</a:t>
            </a:r>
            <a:endParaRPr lang="it-IT" dirty="0"/>
          </a:p>
        </p:txBody>
      </p:sp>
    </p:spTree>
    <p:extLst>
      <p:ext uri="{BB962C8B-B14F-4D97-AF65-F5344CB8AC3E}">
        <p14:creationId xmlns:p14="http://schemas.microsoft.com/office/powerpoint/2010/main" val="2063333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D79B6213-9970-5387-86D0-D064E5FC77D6}"/>
              </a:ext>
            </a:extLst>
          </p:cNvPr>
          <p:cNvSpPr>
            <a:spLocks noGrp="1"/>
          </p:cNvSpPr>
          <p:nvPr>
            <p:ph type="ftr" sz="quarter" idx="11"/>
          </p:nvPr>
        </p:nvSpPr>
        <p:spPr/>
        <p:txBody>
          <a:bodyPr/>
          <a:lstStyle/>
          <a:p>
            <a:r>
              <a:rPr lang="en-US"/>
              <a:t>99616 - Applied Geology (Cds. 5897 - Ra) 2024 – 2025</a:t>
            </a:r>
            <a:endParaRPr lang="it-IT"/>
          </a:p>
        </p:txBody>
      </p:sp>
      <p:sp>
        <p:nvSpPr>
          <p:cNvPr id="4" name="CasellaDiTesto 3">
            <a:extLst>
              <a:ext uri="{FF2B5EF4-FFF2-40B4-BE49-F238E27FC236}">
                <a16:creationId xmlns:a16="http://schemas.microsoft.com/office/drawing/2014/main" id="{9FA58B6F-9F11-07BC-D018-896991649362}"/>
              </a:ext>
            </a:extLst>
          </p:cNvPr>
          <p:cNvSpPr txBox="1"/>
          <p:nvPr/>
        </p:nvSpPr>
        <p:spPr>
          <a:xfrm>
            <a:off x="304800" y="0"/>
            <a:ext cx="11729545" cy="4401205"/>
          </a:xfrm>
          <a:prstGeom prst="rect">
            <a:avLst/>
          </a:prstGeom>
          <a:noFill/>
        </p:spPr>
        <p:txBody>
          <a:bodyPr wrap="square">
            <a:spAutoFit/>
          </a:bodyPr>
          <a:lstStyle/>
          <a:p>
            <a:pPr algn="ctr"/>
            <a:r>
              <a:rPr lang="en-US" sz="3200" b="0" i="0" dirty="0">
                <a:solidFill>
                  <a:srgbClr val="000000"/>
                </a:solidFill>
                <a:effectLst/>
                <a:latin typeface="Segoe UI Web (West European)"/>
              </a:rPr>
              <a:t>Assessment methods 1/2</a:t>
            </a:r>
            <a:br>
              <a:rPr lang="en-US" sz="3200" b="0" i="0" dirty="0">
                <a:solidFill>
                  <a:srgbClr val="000000"/>
                </a:solidFill>
                <a:effectLst/>
                <a:latin typeface="Segoe UI Web (West European)"/>
              </a:rPr>
            </a:br>
            <a:endParaRPr lang="en-US" sz="3200" b="0" i="0" dirty="0">
              <a:solidFill>
                <a:srgbClr val="000000"/>
              </a:solidFill>
              <a:effectLst/>
              <a:latin typeface="Segoe UI Web (West European)"/>
            </a:endParaRPr>
          </a:p>
          <a:p>
            <a:pPr algn="just"/>
            <a:r>
              <a:rPr lang="en-US" b="0" i="0" dirty="0">
                <a:solidFill>
                  <a:srgbClr val="000000"/>
                </a:solidFill>
                <a:effectLst/>
                <a:latin typeface="Segoe UI Web (West European)"/>
              </a:rPr>
              <a:t>To obtain the sufficiency, students must demonstrate at least a knowledge of the key concepts of the subject, a certain capacity for critical application and a comprehensible use of the technical language described in the section 'Knowledge and skills to be achieved'. A failing grade will be given if the student shows gaps in knowledge of key concepts of the subject, inappropriate use of language, and/or logical failures in the analysis of the subject. There are no intermediate tests. No exercises or homework are required that may affect the final grade. Classroom attendance during the course is recommended but is not mandatory and does not affect the final score. The assessment of knowledge is based on a single written test and an optional oral test. Only students who have obtained a grade of 17/30 or 30/30 will be admitted to the oral exam. If during the oral test the student is able to demonstrate knowledge of the key concepts, the grade can be converted from 17/30 to 18/30 in the first situation, while if during the oral exam the student demonstrates critical application skills, and an understandable use of technical language, the grade can be converted from 30/30 to 30 laude/30 in the second hypothesis. </a:t>
            </a:r>
          </a:p>
          <a:p>
            <a:pPr algn="just"/>
            <a:endParaRPr lang="en-US" dirty="0">
              <a:solidFill>
                <a:srgbClr val="000000"/>
              </a:solidFill>
              <a:latin typeface="Segoe UI Web (West European)"/>
            </a:endParaRPr>
          </a:p>
        </p:txBody>
      </p:sp>
    </p:spTree>
    <p:extLst>
      <p:ext uri="{BB962C8B-B14F-4D97-AF65-F5344CB8AC3E}">
        <p14:creationId xmlns:p14="http://schemas.microsoft.com/office/powerpoint/2010/main" val="3438860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061F5466-5E58-606D-497A-D2D10A5582B1}"/>
              </a:ext>
            </a:extLst>
          </p:cNvPr>
          <p:cNvSpPr>
            <a:spLocks noGrp="1"/>
          </p:cNvSpPr>
          <p:nvPr>
            <p:ph type="ftr" sz="quarter" idx="11"/>
          </p:nvPr>
        </p:nvSpPr>
        <p:spPr/>
        <p:txBody>
          <a:bodyPr/>
          <a:lstStyle/>
          <a:p>
            <a:r>
              <a:rPr lang="en-US"/>
              <a:t>99616 - Applied Geology (Cds. 5897 - Ra) 2024 – 2025</a:t>
            </a:r>
            <a:endParaRPr lang="it-IT"/>
          </a:p>
        </p:txBody>
      </p:sp>
      <p:sp>
        <p:nvSpPr>
          <p:cNvPr id="4" name="CasellaDiTesto 3">
            <a:extLst>
              <a:ext uri="{FF2B5EF4-FFF2-40B4-BE49-F238E27FC236}">
                <a16:creationId xmlns:a16="http://schemas.microsoft.com/office/drawing/2014/main" id="{F60D277A-CAD3-C4CA-9C35-78BB379DA227}"/>
              </a:ext>
            </a:extLst>
          </p:cNvPr>
          <p:cNvSpPr txBox="1"/>
          <p:nvPr/>
        </p:nvSpPr>
        <p:spPr>
          <a:xfrm>
            <a:off x="3048000" y="367126"/>
            <a:ext cx="6096000" cy="584775"/>
          </a:xfrm>
          <a:prstGeom prst="rect">
            <a:avLst/>
          </a:prstGeom>
          <a:noFill/>
        </p:spPr>
        <p:txBody>
          <a:bodyPr wrap="square">
            <a:spAutoFit/>
          </a:bodyPr>
          <a:lstStyle/>
          <a:p>
            <a:pPr algn="ctr"/>
            <a:r>
              <a:rPr lang="en-US" sz="3200" b="0" i="0" dirty="0">
                <a:solidFill>
                  <a:srgbClr val="000000"/>
                </a:solidFill>
                <a:effectLst/>
                <a:latin typeface="Segoe UI Web (West European)"/>
              </a:rPr>
              <a:t>Assessment methods 2/2</a:t>
            </a:r>
            <a:endParaRPr lang="it-IT" sz="3200" dirty="0"/>
          </a:p>
        </p:txBody>
      </p:sp>
      <p:sp>
        <p:nvSpPr>
          <p:cNvPr id="6" name="CasellaDiTesto 5">
            <a:extLst>
              <a:ext uri="{FF2B5EF4-FFF2-40B4-BE49-F238E27FC236}">
                <a16:creationId xmlns:a16="http://schemas.microsoft.com/office/drawing/2014/main" id="{6E33CA75-1BCA-1535-7A11-839174DE3485}"/>
              </a:ext>
            </a:extLst>
          </p:cNvPr>
          <p:cNvSpPr txBox="1"/>
          <p:nvPr/>
        </p:nvSpPr>
        <p:spPr>
          <a:xfrm>
            <a:off x="183931" y="1253468"/>
            <a:ext cx="11824138" cy="4801314"/>
          </a:xfrm>
          <a:prstGeom prst="rect">
            <a:avLst/>
          </a:prstGeom>
          <a:noFill/>
        </p:spPr>
        <p:txBody>
          <a:bodyPr wrap="square">
            <a:spAutoFit/>
          </a:bodyPr>
          <a:lstStyle/>
          <a:p>
            <a:pPr algn="just"/>
            <a:r>
              <a:rPr lang="en-US" b="0" i="0" dirty="0">
                <a:solidFill>
                  <a:srgbClr val="000000"/>
                </a:solidFill>
                <a:effectLst/>
                <a:latin typeface="Segoe UI Web (West European)"/>
              </a:rPr>
              <a:t>The written exam is structured in: </a:t>
            </a:r>
          </a:p>
          <a:p>
            <a:pPr algn="just"/>
            <a:r>
              <a:rPr lang="en-US" b="0" i="0" dirty="0">
                <a:solidFill>
                  <a:srgbClr val="000000"/>
                </a:solidFill>
                <a:effectLst/>
                <a:latin typeface="Segoe UI Web (West European)"/>
              </a:rPr>
              <a:t>18 multiple-choice questions (Score: 1 point if the answer is correct, -0.5 points if wrong, 0 points for no answer) </a:t>
            </a:r>
          </a:p>
          <a:p>
            <a:pPr algn="just"/>
            <a:r>
              <a:rPr lang="en-US" b="0" i="0" dirty="0">
                <a:solidFill>
                  <a:srgbClr val="000000"/>
                </a:solidFill>
                <a:effectLst/>
                <a:latin typeface="Segoe UI Web (West European)"/>
              </a:rPr>
              <a:t>3 multiple-choice graphic questions (Score: 2 points if the answer is correct, -0.5 points if wrong, 0 points for no answer)</a:t>
            </a:r>
          </a:p>
          <a:p>
            <a:pPr algn="just"/>
            <a:r>
              <a:rPr lang="en-US" b="0" i="0" dirty="0">
                <a:solidFill>
                  <a:srgbClr val="000000"/>
                </a:solidFill>
                <a:effectLst/>
                <a:latin typeface="Segoe UI Web (West European)"/>
              </a:rPr>
              <a:t> 2 open questions (Score: from 1 to 3 points) The final grade is calculated from the arithmetic sum of the points with a maximum of 30 points. The written test must be completed in 1 hour and 30 minutes. </a:t>
            </a:r>
          </a:p>
          <a:p>
            <a:pPr algn="just"/>
            <a:endParaRPr lang="en-US" b="0" i="0" dirty="0">
              <a:solidFill>
                <a:srgbClr val="000000"/>
              </a:solidFill>
              <a:effectLst/>
              <a:latin typeface="Segoe UI Web (West European)"/>
            </a:endParaRPr>
          </a:p>
          <a:p>
            <a:pPr algn="just"/>
            <a:r>
              <a:rPr lang="en-US" b="0" i="0" dirty="0">
                <a:solidFill>
                  <a:srgbClr val="000000"/>
                </a:solidFill>
                <a:effectLst/>
                <a:latin typeface="Segoe UI Web (West European)"/>
              </a:rPr>
              <a:t>Books, notes, personal computers and any other device are not allowed during the written test. </a:t>
            </a:r>
          </a:p>
          <a:p>
            <a:pPr algn="just"/>
            <a:endParaRPr lang="en-US" dirty="0">
              <a:solidFill>
                <a:srgbClr val="000000"/>
              </a:solidFill>
              <a:latin typeface="Segoe UI Web (West European)"/>
            </a:endParaRPr>
          </a:p>
          <a:p>
            <a:pPr algn="just"/>
            <a:r>
              <a:rPr lang="en-US" b="0" i="0" dirty="0">
                <a:solidFill>
                  <a:srgbClr val="000000"/>
                </a:solidFill>
                <a:effectLst/>
                <a:latin typeface="Segoe UI Web (West European)"/>
              </a:rPr>
              <a:t>To take the exam, the student must book for the exam date through the online application prepared by UNIBO: ALMAESAMI</a:t>
            </a:r>
            <a:br>
              <a:rPr lang="en-US" b="0" i="0" dirty="0">
                <a:solidFill>
                  <a:srgbClr val="000000"/>
                </a:solidFill>
                <a:effectLst/>
                <a:latin typeface="Segoe UI Web (West European)"/>
              </a:rPr>
            </a:br>
            <a:r>
              <a:rPr lang="en-US" b="0" i="0" dirty="0">
                <a:solidFill>
                  <a:srgbClr val="000000"/>
                </a:solidFill>
                <a:effectLst/>
                <a:latin typeface="Segoe UI Web (West European)"/>
              </a:rPr>
              <a:t>(https://almaesami.unibo.it [https://almaesami.unibo.it/] )</a:t>
            </a:r>
          </a:p>
          <a:p>
            <a:pPr algn="just"/>
            <a:endParaRPr lang="en-US" dirty="0">
              <a:solidFill>
                <a:srgbClr val="000000"/>
              </a:solidFill>
              <a:latin typeface="Segoe UI Web (West European)"/>
            </a:endParaRPr>
          </a:p>
          <a:p>
            <a:pPr algn="just"/>
            <a:r>
              <a:rPr lang="en-US" b="0" i="0" dirty="0">
                <a:solidFill>
                  <a:srgbClr val="000000"/>
                </a:solidFill>
                <a:effectLst/>
                <a:latin typeface="Segoe UI Web (West European)"/>
              </a:rPr>
              <a:t>More information here: </a:t>
            </a:r>
          </a:p>
          <a:p>
            <a:pPr algn="just"/>
            <a:endParaRPr lang="en-US" dirty="0">
              <a:solidFill>
                <a:srgbClr val="000000"/>
              </a:solidFill>
              <a:latin typeface="Segoe UI Web (West European)"/>
            </a:endParaRPr>
          </a:p>
          <a:p>
            <a:pPr algn="just"/>
            <a:r>
              <a:rPr lang="en-US" b="0" i="0" dirty="0">
                <a:solidFill>
                  <a:srgbClr val="000000"/>
                </a:solidFill>
                <a:effectLst/>
                <a:latin typeface="Segoe UI Web (West European)"/>
              </a:rPr>
              <a:t>https://www.unibo.it/en/university/organisation-and-campuses/university-services/online-services/online-services-for-students/guide-to-online-student-services/almaesami .</a:t>
            </a:r>
            <a:endParaRPr lang="it-IT" dirty="0"/>
          </a:p>
        </p:txBody>
      </p:sp>
    </p:spTree>
    <p:extLst>
      <p:ext uri="{BB962C8B-B14F-4D97-AF65-F5344CB8AC3E}">
        <p14:creationId xmlns:p14="http://schemas.microsoft.com/office/powerpoint/2010/main" val="27316955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57</TotalTime>
  <Words>1147</Words>
  <Application>Microsoft Office PowerPoint</Application>
  <PresentationFormat>Widescreen</PresentationFormat>
  <Paragraphs>67</Paragraphs>
  <Slides>9</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9</vt:i4>
      </vt:variant>
    </vt:vector>
  </HeadingPairs>
  <TitlesOfParts>
    <vt:vector size="16" baseType="lpstr">
      <vt:lpstr>Aptos</vt:lpstr>
      <vt:lpstr>Aptos Display</vt:lpstr>
      <vt:lpstr>Arial</vt:lpstr>
      <vt:lpstr>Merriweather</vt:lpstr>
      <vt:lpstr>Segoe UI Web (West European)</vt:lpstr>
      <vt:lpstr>SourceSans</vt:lpstr>
      <vt:lpstr>Tema di Office</vt:lpstr>
      <vt:lpstr>Course presentation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Gilberto Bonaga</dc:creator>
  <cp:lastModifiedBy>Gilberto Bonaga</cp:lastModifiedBy>
  <cp:revision>7</cp:revision>
  <dcterms:created xsi:type="dcterms:W3CDTF">2024-02-19T14:46:11Z</dcterms:created>
  <dcterms:modified xsi:type="dcterms:W3CDTF">2025-02-18T13:00:55Z</dcterms:modified>
</cp:coreProperties>
</file>