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3"/>
  </p:notesMasterIdLst>
  <p:sldIdLst>
    <p:sldId id="256" r:id="rId2"/>
    <p:sldId id="367" r:id="rId3"/>
    <p:sldId id="382" r:id="rId4"/>
    <p:sldId id="378" r:id="rId5"/>
    <p:sldId id="343" r:id="rId6"/>
    <p:sldId id="265" r:id="rId7"/>
    <p:sldId id="264" r:id="rId8"/>
    <p:sldId id="379" r:id="rId9"/>
    <p:sldId id="257" r:id="rId10"/>
    <p:sldId id="381" r:id="rId11"/>
    <p:sldId id="38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36"/>
    <a:srgbClr val="FF2F2F"/>
    <a:srgbClr val="990000"/>
    <a:srgbClr val="FF0000"/>
    <a:srgbClr val="5B9BD5"/>
    <a:srgbClr val="FFFF00"/>
    <a:srgbClr val="FFFFFF"/>
    <a:srgbClr val="000000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995F2-62AC-4761-AE5A-5F8B7456D80B}" type="datetimeFigureOut">
              <a:rPr lang="it-IT" smtClean="0"/>
              <a:t>13/04/2025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5254-FBF0-47C0-AF0B-FBD64631B8E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61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5254-FBF0-47C0-AF0B-FBD64631B8E2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753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55254-FBF0-47C0-AF0B-FBD64631B8E2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86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3692-5C96-4D50-8F99-0D72B9BE0FF2}" type="datetime1">
              <a:rPr lang="en-US" smtClean="0"/>
              <a:t>4/13/2025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598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1EF6-9342-4471-9522-25B2416238E5}" type="datetime1">
              <a:rPr lang="en-US" smtClean="0"/>
              <a:t>4/13/2025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56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02807-99D8-4F35-A954-1F379BD49E21}" type="datetime1">
              <a:rPr lang="en-US" smtClean="0"/>
              <a:t>4/13/2025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414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2D81E-06EF-403C-915C-C5F067E44B93}" type="datetime1">
              <a:rPr lang="en-US" smtClean="0"/>
              <a:t>4/13/2025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2536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1A168-9DB6-4F3C-91B1-9349674D2C62}" type="datetime1">
              <a:rPr lang="en-US" smtClean="0"/>
              <a:t>4/13/2025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34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05B4E-7016-49CE-BFDB-6AC9920D4076}" type="datetime1">
              <a:rPr lang="en-US" smtClean="0"/>
              <a:t>4/13/2025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43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4DE9-526B-4D64-A07E-0D86AABA8FB5}" type="datetime1">
              <a:rPr lang="en-US" smtClean="0"/>
              <a:t>4/13/2025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85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1AC62-54B1-49AD-BEB9-8208B1A057A5}" type="datetime1">
              <a:rPr lang="en-US" smtClean="0"/>
              <a:t>4/13/2025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588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48937-BDFA-43BF-948D-0BA09B89A17C}" type="datetime1">
              <a:rPr lang="en-US" smtClean="0"/>
              <a:t>4/13/2025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830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30FDE-53CC-4732-AFFB-2F663D0B3524}" type="datetime1">
              <a:rPr lang="en-US" smtClean="0"/>
              <a:t>4/13/2025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148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13E41-8DCA-497D-9465-730FAC2E678D}" type="datetime1">
              <a:rPr lang="en-US" smtClean="0"/>
              <a:t>4/13/2025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689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0814-08C7-464C-9871-49FDFB900A65}" type="datetime1">
              <a:rPr lang="en-US" smtClean="0"/>
              <a:t>4/13/2025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M. Spurio - Astroparticle Physics - 1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56C54-971D-4A64-8725-72F12A462872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Connettore 1 7">
            <a:extLst>
              <a:ext uri="{FF2B5EF4-FFF2-40B4-BE49-F238E27FC236}">
                <a16:creationId xmlns:a16="http://schemas.microsoft.com/office/drawing/2014/main" id="{01AC41B4-BA0F-D545-AFD0-3FA453E2A446}"/>
              </a:ext>
            </a:extLst>
          </p:cNvPr>
          <p:cNvCxnSpPr/>
          <p:nvPr userDrawn="1"/>
        </p:nvCxnSpPr>
        <p:spPr>
          <a:xfrm>
            <a:off x="838200" y="763480"/>
            <a:ext cx="10515600" cy="0"/>
          </a:xfrm>
          <a:prstGeom prst="line">
            <a:avLst/>
          </a:prstGeom>
          <a:ln w="28575">
            <a:solidFill>
              <a:srgbClr val="C000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49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11" Type="http://schemas.openxmlformats.org/officeDocument/2006/relationships/image" Target="../media/image27.emf"/><Relationship Id="rId5" Type="http://schemas.openxmlformats.org/officeDocument/2006/relationships/image" Target="../media/image21.gif"/><Relationship Id="rId10" Type="http://schemas.openxmlformats.org/officeDocument/2006/relationships/image" Target="../media/image26.emf"/><Relationship Id="rId4" Type="http://schemas.openxmlformats.org/officeDocument/2006/relationships/image" Target="../media/image20.jpeg"/><Relationship Id="rId9" Type="http://schemas.openxmlformats.org/officeDocument/2006/relationships/image" Target="../media/image25.emf"/><Relationship Id="rId1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inger.com/la/book/9789400724631" TargetMode="External"/><Relationship Id="rId2" Type="http://schemas.openxmlformats.org/officeDocument/2006/relationships/hyperlink" Target="https://www.springer.com/la/book/978331996853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03120" y="692908"/>
            <a:ext cx="7772400" cy="389316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Astroparticle </a:t>
            </a:r>
            <a:r>
              <a:rPr lang="it-IT" b="1" dirty="0" err="1">
                <a:solidFill>
                  <a:srgbClr val="C00000"/>
                </a:solidFill>
              </a:rPr>
              <a:t>physics</a:t>
            </a:r>
            <a:br>
              <a:rPr lang="it-IT" b="1" dirty="0">
                <a:solidFill>
                  <a:srgbClr val="C00000"/>
                </a:solidFill>
              </a:rPr>
            </a:br>
            <a:r>
              <a:rPr lang="it-IT" b="1" dirty="0" err="1">
                <a:solidFill>
                  <a:srgbClr val="C00000"/>
                </a:solidFill>
              </a:rPr>
              <a:t>a.a</a:t>
            </a:r>
            <a:r>
              <a:rPr lang="it-IT" b="1" dirty="0">
                <a:solidFill>
                  <a:srgbClr val="C00000"/>
                </a:solidFill>
              </a:rPr>
              <a:t>. 2024/25</a:t>
            </a:r>
          </a:p>
        </p:txBody>
      </p:sp>
      <p:pic>
        <p:nvPicPr>
          <p:cNvPr id="5" name="Picture 4" descr="https://lh6.googleusercontent.com/-vpOgu9EmeSg/UxXfGlDJadI/AAAAAAAAAB4/UpvqE_1WvUw/s250-no/logo250x250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927" y="5349584"/>
            <a:ext cx="1072356" cy="107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upload.wikimedia.org/wikipedia/it/archive/5/58/20140103114318!INFN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458" y="5246176"/>
            <a:ext cx="1199761" cy="117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462283" y="5193266"/>
            <a:ext cx="52565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Maurizio Spurio</a:t>
            </a:r>
          </a:p>
          <a:p>
            <a:pPr algn="ctr"/>
            <a:r>
              <a:rPr lang="en-US" sz="2800" spc="-100" dirty="0" err="1">
                <a:solidFill>
                  <a:srgbClr val="675E47"/>
                </a:solidFill>
                <a:latin typeface="+mj-lt"/>
                <a:ea typeface="+mj-ea"/>
                <a:cs typeface="+mj-cs"/>
              </a:rPr>
              <a:t>Università</a:t>
            </a:r>
            <a:r>
              <a:rPr lang="en-US" sz="28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 di Bologna e INFN</a:t>
            </a:r>
          </a:p>
          <a:p>
            <a:pPr algn="ctr"/>
            <a:r>
              <a:rPr lang="en-US" sz="24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maurizio.spurio@unibo.it</a:t>
            </a:r>
          </a:p>
        </p:txBody>
      </p:sp>
      <p:pic>
        <p:nvPicPr>
          <p:cNvPr id="8" name="Picture 2" descr="Risultati immagini per neutri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635" y="74416"/>
            <a:ext cx="576224" cy="55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e 8"/>
          <p:cNvSpPr/>
          <p:nvPr/>
        </p:nvSpPr>
        <p:spPr>
          <a:xfrm>
            <a:off x="3159887" y="71761"/>
            <a:ext cx="542537" cy="53784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dirty="0"/>
              <a:t>CR</a:t>
            </a:r>
            <a:endParaRPr lang="it-IT" sz="800" dirty="0"/>
          </a:p>
        </p:txBody>
      </p:sp>
      <p:sp>
        <p:nvSpPr>
          <p:cNvPr id="10" name="Sole 9"/>
          <p:cNvSpPr/>
          <p:nvPr/>
        </p:nvSpPr>
        <p:spPr>
          <a:xfrm>
            <a:off x="4508809" y="98893"/>
            <a:ext cx="562628" cy="510708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990000"/>
                </a:solidFill>
                <a:sym typeface="Symbol" panose="05050102010706020507" pitchFamily="18" charset="2"/>
              </a:rPr>
              <a:t></a:t>
            </a:r>
            <a:endParaRPr lang="it-IT" b="1" dirty="0">
              <a:solidFill>
                <a:srgbClr val="990000"/>
              </a:solidFill>
            </a:endParaRPr>
          </a:p>
        </p:txBody>
      </p:sp>
      <p:pic>
        <p:nvPicPr>
          <p:cNvPr id="11" name="Picture 2" descr="Risultati immagini per darth vader mas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81" y="21267"/>
            <a:ext cx="665960" cy="66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e 12"/>
          <p:cNvSpPr/>
          <p:nvPr/>
        </p:nvSpPr>
        <p:spPr>
          <a:xfrm>
            <a:off x="2618457" y="187398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52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e </a:t>
            </a:r>
            <a:r>
              <a:rPr lang="it-IT" sz="1200" baseline="30000" dirty="0"/>
              <a:t>-</a:t>
            </a:r>
          </a:p>
        </p:txBody>
      </p:sp>
      <p:sp>
        <p:nvSpPr>
          <p:cNvPr id="14" name="Ovale 13"/>
          <p:cNvSpPr/>
          <p:nvPr/>
        </p:nvSpPr>
        <p:spPr>
          <a:xfrm>
            <a:off x="2821906" y="389622"/>
            <a:ext cx="216000" cy="216000"/>
          </a:xfrm>
          <a:prstGeom prst="ellipse">
            <a:avLst/>
          </a:prstGeom>
          <a:gradFill flip="none" rotWithShape="1">
            <a:gsLst>
              <a:gs pos="100000">
                <a:srgbClr val="0070C0"/>
              </a:gs>
              <a:gs pos="27000">
                <a:srgbClr val="FF0000">
                  <a:shade val="67500"/>
                  <a:satMod val="115000"/>
                </a:srgbClr>
              </a:gs>
              <a:gs pos="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e</a:t>
            </a:r>
            <a:r>
              <a:rPr lang="it-IT" sz="1200" baseline="30000" dirty="0"/>
              <a:t>+</a:t>
            </a:r>
          </a:p>
        </p:txBody>
      </p:sp>
      <p:sp>
        <p:nvSpPr>
          <p:cNvPr id="15" name="Ovale 14"/>
          <p:cNvSpPr/>
          <p:nvPr/>
        </p:nvSpPr>
        <p:spPr>
          <a:xfrm>
            <a:off x="8444400" y="11908"/>
            <a:ext cx="722376" cy="72237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grpSp>
        <p:nvGrpSpPr>
          <p:cNvPr id="16" name="Gruppo 15"/>
          <p:cNvGrpSpPr/>
          <p:nvPr/>
        </p:nvGrpSpPr>
        <p:grpSpPr>
          <a:xfrm>
            <a:off x="8511670" y="97095"/>
            <a:ext cx="276208" cy="272422"/>
            <a:chOff x="2250141" y="4540935"/>
            <a:chExt cx="349624" cy="344830"/>
          </a:xfrm>
        </p:grpSpPr>
        <p:sp>
          <p:nvSpPr>
            <p:cNvPr id="17" name="Ovale 16"/>
            <p:cNvSpPr/>
            <p:nvPr/>
          </p:nvSpPr>
          <p:spPr>
            <a:xfrm>
              <a:off x="2250141" y="4540935"/>
              <a:ext cx="349624" cy="34483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/>
                <a:t>p</a:t>
              </a:r>
            </a:p>
          </p:txBody>
        </p:sp>
        <p:cxnSp>
          <p:nvCxnSpPr>
            <p:cNvPr id="18" name="Connettore 1 17"/>
            <p:cNvCxnSpPr/>
            <p:nvPr/>
          </p:nvCxnSpPr>
          <p:spPr>
            <a:xfrm>
              <a:off x="2346167" y="4645224"/>
              <a:ext cx="14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o 18"/>
          <p:cNvGrpSpPr/>
          <p:nvPr/>
        </p:nvGrpSpPr>
        <p:grpSpPr>
          <a:xfrm>
            <a:off x="8803714" y="336144"/>
            <a:ext cx="276208" cy="272422"/>
            <a:chOff x="2250141" y="4540935"/>
            <a:chExt cx="349624" cy="344830"/>
          </a:xfrm>
        </p:grpSpPr>
        <p:sp>
          <p:nvSpPr>
            <p:cNvPr id="20" name="Ovale 19"/>
            <p:cNvSpPr/>
            <p:nvPr/>
          </p:nvSpPr>
          <p:spPr>
            <a:xfrm>
              <a:off x="2250141" y="4540935"/>
              <a:ext cx="349624" cy="34483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/>
                <a:t>p</a:t>
              </a:r>
            </a:p>
          </p:txBody>
        </p:sp>
        <p:cxnSp>
          <p:nvCxnSpPr>
            <p:cNvPr id="21" name="Connettore 1 20"/>
            <p:cNvCxnSpPr/>
            <p:nvPr/>
          </p:nvCxnSpPr>
          <p:spPr>
            <a:xfrm>
              <a:off x="2346167" y="4645224"/>
              <a:ext cx="14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o 21"/>
          <p:cNvGrpSpPr/>
          <p:nvPr/>
        </p:nvGrpSpPr>
        <p:grpSpPr>
          <a:xfrm>
            <a:off x="8518149" y="358174"/>
            <a:ext cx="276208" cy="272422"/>
            <a:chOff x="2250141" y="4540935"/>
            <a:chExt cx="349624" cy="344830"/>
          </a:xfrm>
        </p:grpSpPr>
        <p:sp>
          <p:nvSpPr>
            <p:cNvPr id="23" name="Ovale 22"/>
            <p:cNvSpPr/>
            <p:nvPr/>
          </p:nvSpPr>
          <p:spPr>
            <a:xfrm>
              <a:off x="2250141" y="4540935"/>
              <a:ext cx="349624" cy="34483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/>
                <a:t>n</a:t>
              </a:r>
            </a:p>
          </p:txBody>
        </p:sp>
        <p:cxnSp>
          <p:nvCxnSpPr>
            <p:cNvPr id="24" name="Connettore 1 23"/>
            <p:cNvCxnSpPr/>
            <p:nvPr/>
          </p:nvCxnSpPr>
          <p:spPr>
            <a:xfrm>
              <a:off x="2346167" y="4645224"/>
              <a:ext cx="14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o 24"/>
          <p:cNvGrpSpPr/>
          <p:nvPr/>
        </p:nvGrpSpPr>
        <p:grpSpPr>
          <a:xfrm>
            <a:off x="8804918" y="50699"/>
            <a:ext cx="276208" cy="272422"/>
            <a:chOff x="2250141" y="4540935"/>
            <a:chExt cx="349624" cy="344830"/>
          </a:xfrm>
        </p:grpSpPr>
        <p:sp>
          <p:nvSpPr>
            <p:cNvPr id="26" name="Ovale 25"/>
            <p:cNvSpPr/>
            <p:nvPr/>
          </p:nvSpPr>
          <p:spPr>
            <a:xfrm>
              <a:off x="2250141" y="4540935"/>
              <a:ext cx="349624" cy="34483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dirty="0"/>
                <a:t>n</a:t>
              </a:r>
            </a:p>
          </p:txBody>
        </p:sp>
        <p:cxnSp>
          <p:nvCxnSpPr>
            <p:cNvPr id="27" name="Connettore 1 26"/>
            <p:cNvCxnSpPr/>
            <p:nvPr/>
          </p:nvCxnSpPr>
          <p:spPr>
            <a:xfrm>
              <a:off x="2346167" y="4645224"/>
              <a:ext cx="14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Immagin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437" y="54117"/>
            <a:ext cx="631776" cy="657047"/>
          </a:xfrm>
          <a:prstGeom prst="rect">
            <a:avLst/>
          </a:prstGeom>
        </p:spPr>
      </p:pic>
      <p:sp>
        <p:nvSpPr>
          <p:cNvPr id="29" name="Rettangolo 28"/>
          <p:cNvSpPr/>
          <p:nvPr/>
        </p:nvSpPr>
        <p:spPr>
          <a:xfrm>
            <a:off x="6804877" y="111572"/>
            <a:ext cx="8560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i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GW</a:t>
            </a:r>
          </a:p>
        </p:txBody>
      </p:sp>
    </p:spTree>
    <p:extLst>
      <p:ext uri="{BB962C8B-B14F-4D97-AF65-F5344CB8AC3E}">
        <p14:creationId xmlns:p14="http://schemas.microsoft.com/office/powerpoint/2010/main" val="227872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9790"/>
            <a:ext cx="10515600" cy="734143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The key ingredients for discoveries</a:t>
            </a:r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20" name="Segnaposto numero diapositiva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10</a:t>
            </a:fld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1653690" y="1176038"/>
            <a:ext cx="2422442" cy="2191112"/>
            <a:chOff x="279814" y="1148742"/>
            <a:chExt cx="3022945" cy="2529976"/>
          </a:xfrm>
        </p:grpSpPr>
        <p:pic>
          <p:nvPicPr>
            <p:cNvPr id="3" name="Picture 4" descr="Both_aerial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53"/>
            <a:stretch/>
          </p:blipFill>
          <p:spPr bwMode="auto">
            <a:xfrm>
              <a:off x="279815" y="1148742"/>
              <a:ext cx="3022944" cy="15816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6" descr="Image result for virgo gravitationa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814" y="2730343"/>
              <a:ext cx="3022944" cy="948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 descr="Image result for integral satell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6" y="1148742"/>
            <a:ext cx="2191111" cy="21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4115775" y="1549469"/>
            <a:ext cx="606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+</a:t>
            </a:r>
          </a:p>
        </p:txBody>
      </p:sp>
      <p:pic>
        <p:nvPicPr>
          <p:cNvPr id="3076" name="Picture 4" descr="thumbnail of GCN physical networ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84" y="1148742"/>
            <a:ext cx="2867947" cy="219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6990379" y="1508882"/>
            <a:ext cx="606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+</a:t>
            </a:r>
          </a:p>
        </p:txBody>
      </p:sp>
      <p:sp>
        <p:nvSpPr>
          <p:cNvPr id="10" name="Rettangolo 9"/>
          <p:cNvSpPr/>
          <p:nvPr/>
        </p:nvSpPr>
        <p:spPr>
          <a:xfrm>
            <a:off x="1573071" y="4841210"/>
            <a:ext cx="606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+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2138762" y="3888266"/>
            <a:ext cx="2331459" cy="2668696"/>
            <a:chOff x="587582" y="3888266"/>
            <a:chExt cx="2331459" cy="2668696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992" y="5231761"/>
              <a:ext cx="1057962" cy="1318952"/>
            </a:xfrm>
            <a:prstGeom prst="rect">
              <a:avLst/>
            </a:prstGeom>
          </p:spPr>
        </p:pic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>
              <a:off x="587582" y="3888267"/>
              <a:ext cx="1009065" cy="1494640"/>
            </a:xfrm>
            <a:prstGeom prst="rect">
              <a:avLst/>
            </a:prstGeom>
          </p:spPr>
        </p:pic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8"/>
            <a:srcRect l="16658" t="1846" r="23749" b="-1846"/>
            <a:stretch/>
          </p:blipFill>
          <p:spPr>
            <a:xfrm>
              <a:off x="1595209" y="3888266"/>
              <a:ext cx="1323832" cy="1478839"/>
            </a:xfrm>
            <a:prstGeom prst="rect">
              <a:avLst/>
            </a:prstGeom>
          </p:spPr>
        </p:pic>
        <p:pic>
          <p:nvPicPr>
            <p:cNvPr id="12" name="Immagine 11"/>
            <p:cNvPicPr>
              <a:picLocks noChangeAspect="1"/>
            </p:cNvPicPr>
            <p:nvPr/>
          </p:nvPicPr>
          <p:blipFill rotWithShape="1">
            <a:blip r:embed="rId9"/>
            <a:srcRect t="13437" b="6683"/>
            <a:stretch/>
          </p:blipFill>
          <p:spPr>
            <a:xfrm>
              <a:off x="1612609" y="5274072"/>
              <a:ext cx="1306432" cy="1282890"/>
            </a:xfrm>
            <a:prstGeom prst="rect">
              <a:avLst/>
            </a:prstGeom>
          </p:spPr>
        </p:pic>
      </p:grpSp>
      <p:sp>
        <p:nvSpPr>
          <p:cNvPr id="16" name="Rettangolo 15"/>
          <p:cNvSpPr/>
          <p:nvPr/>
        </p:nvSpPr>
        <p:spPr>
          <a:xfrm>
            <a:off x="4551157" y="4720074"/>
            <a:ext cx="606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+</a:t>
            </a:r>
          </a:p>
        </p:txBody>
      </p:sp>
      <p:grpSp>
        <p:nvGrpSpPr>
          <p:cNvPr id="18" name="Gruppo 17"/>
          <p:cNvGrpSpPr/>
          <p:nvPr/>
        </p:nvGrpSpPr>
        <p:grpSpPr>
          <a:xfrm>
            <a:off x="8019261" y="3850240"/>
            <a:ext cx="2369847" cy="2597575"/>
            <a:chOff x="3607749" y="3888266"/>
            <a:chExt cx="2369847" cy="2597575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07749" y="4943646"/>
              <a:ext cx="1455570" cy="1539150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633413" y="3888266"/>
              <a:ext cx="2342611" cy="1295721"/>
            </a:xfrm>
            <a:prstGeom prst="rect">
              <a:avLst/>
            </a:prstGeom>
          </p:spPr>
        </p:pic>
        <p:pic>
          <p:nvPicPr>
            <p:cNvPr id="17" name="Immagine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55162" y="5151211"/>
              <a:ext cx="1022434" cy="1334630"/>
            </a:xfrm>
            <a:prstGeom prst="rect">
              <a:avLst/>
            </a:prstGeom>
          </p:spPr>
        </p:pic>
      </p:grpSp>
      <p:sp>
        <p:nvSpPr>
          <p:cNvPr id="24" name="Rettangolo 23"/>
          <p:cNvSpPr/>
          <p:nvPr/>
        </p:nvSpPr>
        <p:spPr>
          <a:xfrm>
            <a:off x="7250566" y="4499237"/>
            <a:ext cx="6062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+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5143593" y="4155255"/>
            <a:ext cx="1980000" cy="2223989"/>
            <a:chOff x="3619593" y="4155254"/>
            <a:chExt cx="1980000" cy="2223989"/>
          </a:xfrm>
        </p:grpSpPr>
        <p:pic>
          <p:nvPicPr>
            <p:cNvPr id="3080" name="Picture 8" descr="Image result for Chandra X-ray Observatory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93" y="5190967"/>
              <a:ext cx="1961390" cy="1188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Image result for j very large array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93" y="4155254"/>
              <a:ext cx="1980000" cy="1034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CasellaDiTesto 21"/>
          <p:cNvSpPr txBox="1"/>
          <p:nvPr/>
        </p:nvSpPr>
        <p:spPr>
          <a:xfrm>
            <a:off x="1776491" y="832482"/>
            <a:ext cx="2102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GW Interferometers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172468" y="762068"/>
            <a:ext cx="1546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g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-ray satellites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7928574" y="779302"/>
            <a:ext cx="2442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Fast info dissemination 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2138761" y="3483566"/>
            <a:ext cx="2250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Optical observations 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5091842" y="3501919"/>
            <a:ext cx="249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Other EM observations 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7969143" y="3501919"/>
            <a:ext cx="239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Neutrino observatories</a:t>
            </a:r>
          </a:p>
        </p:txBody>
      </p:sp>
    </p:spTree>
    <p:extLst>
      <p:ext uri="{BB962C8B-B14F-4D97-AF65-F5344CB8AC3E}">
        <p14:creationId xmlns:p14="http://schemas.microsoft.com/office/powerpoint/2010/main" val="99329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2845" y="1"/>
            <a:ext cx="10515600" cy="73711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General </a:t>
            </a:r>
            <a:r>
              <a:rPr lang="en-GB" sz="3600" dirty="0" err="1">
                <a:solidFill>
                  <a:srgbClr val="C00000"/>
                </a:solidFill>
              </a:rPr>
              <a:t>informations</a:t>
            </a:r>
            <a:r>
              <a:rPr lang="en-GB" sz="3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4482" y="1020933"/>
            <a:ext cx="10879494" cy="4185549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cap="all" dirty="0"/>
              <a:t>LEARNING OUTCOMES</a:t>
            </a:r>
            <a:r>
              <a:rPr lang="en-US" sz="2000" cap="all" dirty="0"/>
              <a:t>: </a:t>
            </a:r>
            <a:r>
              <a:rPr lang="en-US" sz="2000" dirty="0"/>
              <a:t>After completing this course, the student knows the bases of experimental and theoretical aspects of nature, origin and propagation of charged CRs, neutrinos, </a:t>
            </a:r>
            <a:r>
              <a:rPr lang="en-US" sz="2000" dirty="0">
                <a:latin typeface="Symbol" panose="05050102010706020507" pitchFamily="18" charset="2"/>
              </a:rPr>
              <a:t>g</a:t>
            </a:r>
            <a:r>
              <a:rPr lang="en-US" sz="2000" dirty="0"/>
              <a:t>-rays and GWs. In particular, the student discusses the connections between astrophysics and particle physics.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/>
              <a:t>Assessment method</a:t>
            </a:r>
            <a:r>
              <a:rPr lang="en-GB" sz="2000" dirty="0"/>
              <a:t>: Oral examination, about 30-35 minutes. The first 10-12 minutes is on a subject on your choice. Always remember to put in evidence also the experimental aspects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/>
              <a:t>Sessions</a:t>
            </a:r>
            <a:r>
              <a:rPr lang="en-GB" sz="2000" dirty="0"/>
              <a:t>: 6 exam session/year fixed on ALMAESAMI. Additional sessions can be introduced in ALMAESAMI along the year in any moment under the condition that </a:t>
            </a:r>
            <a:r>
              <a:rPr lang="en-GB" sz="2000" b="1" dirty="0"/>
              <a:t>at least 3 students are present </a:t>
            </a:r>
            <a:r>
              <a:rPr lang="en-GB" sz="2000" dirty="0"/>
              <a:t>at the day of the exam. 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/>
              <a:t>TEACHING TOOLS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FF0000"/>
                </a:solidFill>
              </a:rPr>
              <a:t>The course is primarily aimed for students of the Nuclear and Subnuclear Physics address</a:t>
            </a:r>
            <a:r>
              <a:rPr lang="en-US" sz="2000" dirty="0"/>
              <a:t>. </a:t>
            </a:r>
            <a:r>
              <a:rPr lang="en-US" sz="2000" u="sng" dirty="0"/>
              <a:t>For students of other addresses of the LM in Physics, or for students who have no knowledge of  Nuclear  and Subnuclear Physics, it is strongly recommended as a pre-requisite the self-study of Chapters 1 to 5 and Chap. 14 of the book "Particles and Fundamental Interactions”.</a:t>
            </a:r>
            <a:endParaRPr lang="en-GB" sz="2000" u="sng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1759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74441"/>
          </a:xfrm>
        </p:spPr>
        <p:txBody>
          <a:bodyPr>
            <a:norm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Content and </a:t>
            </a:r>
            <a:r>
              <a:rPr lang="it-IT" sz="3600" dirty="0" err="1">
                <a:solidFill>
                  <a:srgbClr val="C00000"/>
                </a:solidFill>
              </a:rPr>
              <a:t>didactic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material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6490" y="988239"/>
            <a:ext cx="9748979" cy="2615153"/>
          </a:xfrm>
        </p:spPr>
        <p:txBody>
          <a:bodyPr>
            <a:normAutofit/>
          </a:bodyPr>
          <a:lstStyle/>
          <a:p>
            <a:r>
              <a:rPr lang="en-US" sz="2000" dirty="0"/>
              <a:t>This series of lectures (started in the </a:t>
            </a:r>
            <a:r>
              <a:rPr lang="en-US" sz="2000" dirty="0" err="1"/>
              <a:t>a.a</a:t>
            </a:r>
            <a:r>
              <a:rPr lang="en-US" sz="2000" dirty="0"/>
              <a:t>. 1996/97) originated the book below. </a:t>
            </a:r>
          </a:p>
          <a:p>
            <a:r>
              <a:rPr lang="en-US" sz="2000" dirty="0"/>
              <a:t>The content of these lectures strictly follows the book; for some technical details, I refer to the specific section in the book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2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538789" y="2200278"/>
            <a:ext cx="5352043" cy="42780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Index of contents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An Overview of Multimessenger Astrophysics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Charged Cosmic Rays in Our Galaxy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Direct Cosmic Ray Detection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Indirect Cosmic Ray Detection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Diffusion of Cosmic Rays in the Galaxy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Galactic Accelerators and Acceleration Mechanisms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Extragalactic Sources and UHECRs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Sky Seen in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-rays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err="1"/>
              <a:t>TeV</a:t>
            </a:r>
            <a:r>
              <a:rPr lang="en-US" dirty="0"/>
              <a:t> Sky and </a:t>
            </a:r>
            <a:r>
              <a:rPr lang="en-US" dirty="0" err="1"/>
              <a:t>Multiwavelength</a:t>
            </a:r>
            <a:r>
              <a:rPr lang="en-US" dirty="0"/>
              <a:t> Astrophysics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High-Energy Neutrino </a:t>
            </a:r>
            <a:r>
              <a:rPr lang="it-IT" dirty="0" err="1"/>
              <a:t>Astrophysics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Atmospheric</a:t>
            </a:r>
            <a:r>
              <a:rPr lang="it-IT" dirty="0"/>
              <a:t> Muons and </a:t>
            </a:r>
            <a:r>
              <a:rPr lang="it-IT" dirty="0" err="1"/>
              <a:t>Neutrinos</a:t>
            </a: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Low-Energy Neutrino Physics and Astrophysics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Basics on the Observations of Gravitational Waves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/>
              <a:t>Microcosm</a:t>
            </a:r>
            <a:r>
              <a:rPr lang="it-IT" dirty="0"/>
              <a:t> and </a:t>
            </a:r>
            <a:r>
              <a:rPr lang="it-IT" dirty="0" err="1"/>
              <a:t>Macrocosm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032" y="2286895"/>
            <a:ext cx="2726683" cy="410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0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15AB6A-305A-A620-ADE3-E600310B9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201150" cy="75578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Readings/Bibliography (from web pages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010E2C-507C-C1C3-225B-CB3C27E56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US" sz="2600" dirty="0">
                <a:solidFill>
                  <a:srgbClr val="333333"/>
                </a:solidFill>
                <a:latin typeface="SourceSans"/>
              </a:rPr>
              <a:t>Maurizio Spurio: PROBES OF MULTIMESSENGER ASTROPHYSICS : Charged cosmic rays, neutrinos, γ-rays and gravitational waves [ </a:t>
            </a:r>
            <a:r>
              <a:rPr lang="en-US" sz="2600" dirty="0">
                <a:solidFill>
                  <a:srgbClr val="13456E"/>
                </a:solidFill>
                <a:latin typeface="SourceSans"/>
                <a:hlinkClick r:id="rId2"/>
              </a:rPr>
              <a:t>https://www.springer.com/la/book/9783319968537</a:t>
            </a:r>
            <a:r>
              <a:rPr lang="en-US" sz="2600" dirty="0">
                <a:solidFill>
                  <a:srgbClr val="333333"/>
                </a:solidFill>
                <a:latin typeface="SourceSans"/>
              </a:rPr>
              <a:t> ]-</a:t>
            </a:r>
          </a:p>
          <a:p>
            <a:pPr algn="l"/>
            <a:r>
              <a:rPr lang="en-US" b="1" i="0" u="sng" dirty="0">
                <a:solidFill>
                  <a:srgbClr val="333333"/>
                </a:solidFill>
                <a:effectLst/>
                <a:latin typeface="SourceSans"/>
              </a:rPr>
              <a:t>Students not from the "Nuclear and Subnuclear Physics" curriculum MUST necessarily have pre-requisites of introductory knowledge of particle physics, particle detection and particle detectors. The introductory chapters of the book:</a:t>
            </a:r>
          </a:p>
          <a:p>
            <a:pPr algn="l"/>
            <a:r>
              <a:rPr lang="en-US" b="1" i="0" dirty="0" err="1">
                <a:solidFill>
                  <a:srgbClr val="333333"/>
                </a:solidFill>
                <a:effectLst/>
                <a:latin typeface="SourceSans"/>
              </a:rPr>
              <a:t>Braibant</a:t>
            </a:r>
            <a:r>
              <a:rPr lang="en-US" b="1" i="0" dirty="0">
                <a:solidFill>
                  <a:srgbClr val="333333"/>
                </a:solidFill>
                <a:effectLst/>
                <a:latin typeface="SourceSans"/>
              </a:rPr>
              <a:t>, S.,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Sans"/>
              </a:rPr>
              <a:t>Giacomelli</a:t>
            </a:r>
            <a:r>
              <a:rPr lang="en-US" b="1" i="0" dirty="0">
                <a:solidFill>
                  <a:srgbClr val="333333"/>
                </a:solidFill>
                <a:effectLst/>
                <a:latin typeface="SourceSans"/>
              </a:rPr>
              <a:t>, G., Spurio, M. </a:t>
            </a:r>
            <a:r>
              <a:rPr lang="en-US" b="1" i="1" dirty="0">
                <a:solidFill>
                  <a:srgbClr val="333333"/>
                </a:solidFill>
                <a:effectLst/>
                <a:latin typeface="SourceSans"/>
              </a:rPr>
              <a:t>(2012): </a:t>
            </a:r>
            <a:r>
              <a:rPr lang="en-US" b="1" i="0" dirty="0">
                <a:solidFill>
                  <a:srgbClr val="333333"/>
                </a:solidFill>
                <a:effectLst/>
                <a:latin typeface="SourceSans"/>
              </a:rPr>
              <a:t>Particles and Fundamental Interactions [</a:t>
            </a:r>
            <a:r>
              <a:rPr lang="en-US" b="1" i="0" u="none" strike="noStrike" dirty="0">
                <a:solidFill>
                  <a:srgbClr val="13456E"/>
                </a:solidFill>
                <a:effectLst/>
                <a:latin typeface="SourceSans"/>
                <a:hlinkClick r:id="rId3"/>
              </a:rPr>
              <a:t>https://www.springer.com/la/book/9789400724631</a:t>
            </a:r>
            <a:r>
              <a:rPr lang="en-US" b="1" i="0" dirty="0">
                <a:solidFill>
                  <a:srgbClr val="333333"/>
                </a:solidFill>
                <a:effectLst/>
                <a:latin typeface="SourceSans"/>
              </a:rPr>
              <a:t>]</a:t>
            </a:r>
            <a:br>
              <a:rPr lang="en-US" b="1" i="0" dirty="0">
                <a:solidFill>
                  <a:srgbClr val="333333"/>
                </a:solidFill>
                <a:effectLst/>
                <a:latin typeface="SourceSans"/>
              </a:rPr>
            </a:br>
            <a:endParaRPr lang="en-US" b="1" i="0" dirty="0">
              <a:solidFill>
                <a:srgbClr val="333333"/>
              </a:solidFill>
              <a:effectLst/>
              <a:latin typeface="SourceSans"/>
            </a:endParaRPr>
          </a:p>
          <a:p>
            <a:pPr algn="l"/>
            <a:r>
              <a:rPr lang="en-US" b="1" i="0" dirty="0">
                <a:solidFill>
                  <a:srgbClr val="FF0000"/>
                </a:solidFill>
                <a:effectLst/>
                <a:latin typeface="SourceSans"/>
              </a:rPr>
              <a:t>(A free PDF version of the book pre-print is available on the VIRTUALE area </a:t>
            </a:r>
            <a:r>
              <a:rPr lang="en-US" b="1" i="0" dirty="0" err="1">
                <a:solidFill>
                  <a:srgbClr val="FF0000"/>
                </a:solidFill>
                <a:effectLst/>
                <a:latin typeface="SourceSans"/>
              </a:rPr>
              <a:t>availablefor</a:t>
            </a:r>
            <a:r>
              <a:rPr lang="en-US" b="1" i="0" dirty="0">
                <a:solidFill>
                  <a:srgbClr val="FF0000"/>
                </a:solidFill>
                <a:effectLst/>
                <a:latin typeface="SourceSans"/>
              </a:rPr>
              <a:t> UNIBO students)</a:t>
            </a:r>
          </a:p>
          <a:p>
            <a:endParaRPr lang="en-US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50B5A7-4585-DA40-84B5-DD640F27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3783F83-3232-FD6C-77F9-8FA7ABA34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3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C8C6A48-CEBB-0B08-136E-9623900352FC}"/>
              </a:ext>
            </a:extLst>
          </p:cNvPr>
          <p:cNvSpPr txBox="1"/>
          <p:nvPr/>
        </p:nvSpPr>
        <p:spPr>
          <a:xfrm>
            <a:off x="1154663" y="1138407"/>
            <a:ext cx="609755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it-IT" sz="2700" b="0" i="0" u="none" strike="noStrike" kern="1200" cap="none" spc="0" normalizeH="0" baseline="0" noProof="0" dirty="0">
                <a:ln>
                  <a:noFill/>
                </a:ln>
                <a:solidFill>
                  <a:srgbClr val="BB2E29"/>
                </a:solidFill>
                <a:effectLst/>
                <a:uLnTx/>
                <a:uFillTx/>
                <a:latin typeface="Merriweather" panose="00000500000000000000" pitchFamily="2" charset="0"/>
                <a:ea typeface="+mj-ea"/>
                <a:cs typeface="+mj-cs"/>
              </a:rPr>
              <a:t>87966 - Astroparticle Physics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787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dirty="0">
              <a:solidFill>
                <a:srgbClr val="C00000"/>
              </a:solidFill>
              <a:latin typeface="Calibri Light" panose="020F0302020204030204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I.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C00000"/>
                </a:solidFill>
                <a:latin typeface="Calibri Light" panose="020F0302020204030204"/>
                <a:ea typeface="+mj-ea"/>
                <a:cs typeface="+mj-cs"/>
              </a:rPr>
              <a:t>An Overview of Multimessenger Astrophysics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4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467708" y="4307761"/>
            <a:ext cx="5256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Astroparticle Physics </a:t>
            </a:r>
            <a:r>
              <a:rPr lang="en-US" sz="3200" spc="-100" dirty="0" err="1">
                <a:solidFill>
                  <a:srgbClr val="675E47"/>
                </a:solidFill>
                <a:latin typeface="+mj-lt"/>
                <a:ea typeface="+mj-ea"/>
                <a:cs typeface="+mj-cs"/>
              </a:rPr>
              <a:t>a.a.</a:t>
            </a:r>
            <a:r>
              <a:rPr lang="en-US" sz="32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 2024/25</a:t>
            </a:r>
          </a:p>
          <a:p>
            <a:pPr algn="ctr"/>
            <a:r>
              <a:rPr lang="en-US" sz="28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Maurizio Spurio</a:t>
            </a:r>
          </a:p>
          <a:p>
            <a:pPr algn="ctr"/>
            <a:r>
              <a:rPr lang="en-US" sz="24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Università di Bologna e INFN</a:t>
            </a:r>
          </a:p>
          <a:p>
            <a:pPr algn="ctr"/>
            <a:r>
              <a:rPr lang="en-US" sz="2000" spc="-100" dirty="0">
                <a:solidFill>
                  <a:srgbClr val="675E47"/>
                </a:solidFill>
                <a:latin typeface="+mj-lt"/>
                <a:ea typeface="+mj-ea"/>
                <a:cs typeface="+mj-cs"/>
              </a:rPr>
              <a:t>maurizio.spurio@unibo.it</a:t>
            </a:r>
          </a:p>
        </p:txBody>
      </p:sp>
    </p:spTree>
    <p:extLst>
      <p:ext uri="{BB962C8B-B14F-4D97-AF65-F5344CB8AC3E}">
        <p14:creationId xmlns:p14="http://schemas.microsoft.com/office/powerpoint/2010/main" val="3208623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5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4327"/>
            <a:ext cx="94821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1678547" y="97602"/>
            <a:ext cx="9221274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Multimessenger </a:t>
            </a:r>
            <a:r>
              <a:rPr lang="it-IT" sz="5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astrophysics</a:t>
            </a:r>
            <a:endParaRPr lang="it-IT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639630" y="2170798"/>
            <a:ext cx="4883107" cy="4334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1"/>
                </a:solidFill>
                <a:sym typeface="Symbol" panose="05050102010706020507" pitchFamily="18" charset="2"/>
              </a:rPr>
              <a:t>The study of the Universe with probes different from the EM radiation, with experimental techniques mainly developed in particle physics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</a:pPr>
            <a:r>
              <a:rPr lang="en-US" sz="2800" dirty="0">
                <a:solidFill>
                  <a:schemeClr val="bg1"/>
                </a:solidFill>
                <a:sym typeface="Symbol" panose="05050102010706020507" pitchFamily="18" charset="2"/>
              </a:rPr>
              <a:t>Charged cosmic rays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</a:pPr>
            <a:r>
              <a:rPr lang="en-US" sz="2800" dirty="0">
                <a:solidFill>
                  <a:schemeClr val="bg1"/>
                </a:solidFill>
                <a:sym typeface="Symbol" panose="05050102010706020507" pitchFamily="18" charset="2"/>
              </a:rPr>
              <a:t>Neutrinos</a:t>
            </a: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</a:pPr>
            <a:r>
              <a:rPr lang="en-US" sz="2800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g-</a:t>
            </a:r>
            <a:r>
              <a:rPr lang="en-US" sz="2800" dirty="0">
                <a:solidFill>
                  <a:schemeClr val="bg1"/>
                </a:solidFill>
                <a:sym typeface="Symbol" panose="05050102010706020507" pitchFamily="18" charset="2"/>
              </a:rPr>
              <a:t>rays</a:t>
            </a:r>
            <a:endParaRPr lang="en-US" sz="2800" dirty="0">
              <a:solidFill>
                <a:schemeClr val="bg1"/>
              </a:solidFill>
              <a:latin typeface="Symbol" panose="05050102010706020507" pitchFamily="18" charset="2"/>
              <a:sym typeface="Symbol" panose="05050102010706020507" pitchFamily="18" charset="2"/>
            </a:endParaRPr>
          </a:p>
          <a:p>
            <a:pPr marL="571500" indent="-571500">
              <a:lnSpc>
                <a:spcPct val="90000"/>
              </a:lnSpc>
              <a:spcBef>
                <a:spcPts val="1000"/>
              </a:spcBef>
              <a:buFont typeface="+mj-lt"/>
              <a:buAutoNum type="romanUcPeriod"/>
            </a:pPr>
            <a:r>
              <a:rPr lang="en-US" sz="2800" dirty="0">
                <a:solidFill>
                  <a:schemeClr val="bg1"/>
                </a:solidFill>
                <a:sym typeface="Symbol" panose="05050102010706020507" pitchFamily="18" charset="2"/>
              </a:rPr>
              <a:t>Gravitational waves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sym typeface="Symbol" panose="05050102010706020507" pitchFamily="18" charset="2"/>
            </a:endParaRPr>
          </a:p>
        </p:txBody>
      </p:sp>
      <p:sp>
        <p:nvSpPr>
          <p:cNvPr id="14" name="Sole 13"/>
          <p:cNvSpPr/>
          <p:nvPr/>
        </p:nvSpPr>
        <p:spPr>
          <a:xfrm>
            <a:off x="9799690" y="5030114"/>
            <a:ext cx="454315" cy="475279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990000"/>
                </a:solidFill>
                <a:sym typeface="Symbol" panose="05050102010706020507" pitchFamily="18" charset="2"/>
              </a:rPr>
              <a:t></a:t>
            </a:r>
            <a:endParaRPr lang="it-IT" sz="1400" b="1" dirty="0">
              <a:solidFill>
                <a:srgbClr val="990000"/>
              </a:solidFill>
            </a:endParaRPr>
          </a:p>
        </p:txBody>
      </p:sp>
      <p:sp>
        <p:nvSpPr>
          <p:cNvPr id="15" name="Ovale 14"/>
          <p:cNvSpPr/>
          <p:nvPr/>
        </p:nvSpPr>
        <p:spPr>
          <a:xfrm>
            <a:off x="9847958" y="3825012"/>
            <a:ext cx="468000" cy="459391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/>
              <a:t>CR</a:t>
            </a:r>
          </a:p>
        </p:txBody>
      </p:sp>
      <p:pic>
        <p:nvPicPr>
          <p:cNvPr id="16" name="Picture 2" descr="Risultati immagini per neutri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474" y="4455915"/>
            <a:ext cx="481848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4"/>
          <a:srcRect l="11691" r="7660" b="16008"/>
          <a:stretch/>
        </p:blipFill>
        <p:spPr>
          <a:xfrm>
            <a:off x="3274883" y="5341690"/>
            <a:ext cx="2329948" cy="1334107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7092" y="5508877"/>
            <a:ext cx="631776" cy="65704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9666721" y="5566332"/>
            <a:ext cx="85601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400" i="1" dirty="0">
                <a:ln w="0"/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GW</a:t>
            </a:r>
          </a:p>
        </p:txBody>
      </p:sp>
    </p:spTree>
    <p:extLst>
      <p:ext uri="{BB962C8B-B14F-4D97-AF65-F5344CB8AC3E}">
        <p14:creationId xmlns:p14="http://schemas.microsoft.com/office/powerpoint/2010/main" val="407819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"/>
            <a:ext cx="9829801" cy="780093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«</a:t>
            </a:r>
            <a:r>
              <a:rPr lang="it-IT" sz="3600" dirty="0" err="1">
                <a:solidFill>
                  <a:srgbClr val="C00000"/>
                </a:solidFill>
              </a:rPr>
              <a:t>Traditional</a:t>
            </a:r>
            <a:r>
              <a:rPr lang="it-IT" sz="3600" dirty="0">
                <a:solidFill>
                  <a:srgbClr val="C00000"/>
                </a:solidFill>
              </a:rPr>
              <a:t>» </a:t>
            </a:r>
            <a:r>
              <a:rPr lang="it-IT" sz="3600" dirty="0" err="1">
                <a:solidFill>
                  <a:srgbClr val="C00000"/>
                </a:solidFill>
              </a:rPr>
              <a:t>Astronomy</a:t>
            </a:r>
            <a:r>
              <a:rPr lang="it-IT" sz="3600" dirty="0">
                <a:solidFill>
                  <a:srgbClr val="C00000"/>
                </a:solidFill>
              </a:rPr>
              <a:t>: </a:t>
            </a:r>
            <a:r>
              <a:rPr lang="it-IT" sz="3600" dirty="0" err="1">
                <a:solidFill>
                  <a:srgbClr val="C00000"/>
                </a:solidFill>
              </a:rPr>
              <a:t>not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covered</a:t>
            </a:r>
            <a:r>
              <a:rPr lang="it-IT" sz="3600" dirty="0">
                <a:solidFill>
                  <a:srgbClr val="C00000"/>
                </a:solidFill>
              </a:rPr>
              <a:t> in </a:t>
            </a:r>
            <a:r>
              <a:rPr lang="it-IT" sz="3600" dirty="0" err="1">
                <a:solidFill>
                  <a:srgbClr val="C00000"/>
                </a:solidFill>
              </a:rPr>
              <a:t>this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course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6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1960" y="796156"/>
            <a:ext cx="6722881" cy="36962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b="3044"/>
          <a:stretch/>
        </p:blipFill>
        <p:spPr>
          <a:xfrm>
            <a:off x="2761960" y="3798278"/>
            <a:ext cx="6330365" cy="296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7747" y="0"/>
            <a:ext cx="9376447" cy="780093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The </a:t>
            </a:r>
            <a:r>
              <a:rPr lang="it-IT" sz="3600" dirty="0" err="1">
                <a:solidFill>
                  <a:srgbClr val="C00000"/>
                </a:solidFill>
              </a:rPr>
              <a:t>thermal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  <a:r>
              <a:rPr lang="it-IT" sz="3600" dirty="0" err="1">
                <a:solidFill>
                  <a:srgbClr val="C00000"/>
                </a:solidFill>
              </a:rPr>
              <a:t>universe</a:t>
            </a:r>
            <a:r>
              <a:rPr lang="it-IT" sz="3600" dirty="0">
                <a:solidFill>
                  <a:srgbClr val="C00000"/>
                </a:solidFill>
              </a:rPr>
              <a:t>: the </a:t>
            </a:r>
            <a:r>
              <a:rPr lang="it-IT" sz="3600" dirty="0" err="1">
                <a:solidFill>
                  <a:srgbClr val="C00000"/>
                </a:solidFill>
              </a:rPr>
              <a:t>black</a:t>
            </a:r>
            <a:r>
              <a:rPr lang="it-IT" sz="3600" dirty="0">
                <a:solidFill>
                  <a:srgbClr val="C00000"/>
                </a:solidFill>
              </a:rPr>
              <a:t>-body </a:t>
            </a:r>
            <a:r>
              <a:rPr lang="it-IT" sz="3600" dirty="0" err="1">
                <a:solidFill>
                  <a:srgbClr val="C00000"/>
                </a:solidFill>
              </a:rPr>
              <a:t>spectrum</a:t>
            </a:r>
            <a:r>
              <a:rPr lang="it-IT" sz="3600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7</a:t>
            </a:fld>
            <a:endParaRPr lang="it-IT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263261" y="1979548"/>
            <a:ext cx="156966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prstClr val="black"/>
                </a:solidFill>
                <a:latin typeface="Century Gothic" pitchFamily="34" charset="0"/>
              </a:rPr>
              <a:t>CMBR:  2.7 K</a:t>
            </a:r>
            <a:endParaRPr lang="en-US" sz="36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5051575" y="915768"/>
            <a:ext cx="5510913" cy="5474557"/>
            <a:chOff x="3527574" y="1198959"/>
            <a:chExt cx="5510913" cy="5474557"/>
          </a:xfrm>
        </p:grpSpPr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3551569" y="1333217"/>
              <a:ext cx="1981682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solidFill>
                    <a:prstClr val="black"/>
                  </a:solidFill>
                  <a:latin typeface="+mj-lt"/>
                </a:rPr>
                <a:t>A Galactic gas cloud: 60 K</a:t>
              </a:r>
              <a:endParaRPr lang="en-US" sz="36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527574" y="2420888"/>
              <a:ext cx="1535998" cy="92333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prstClr val="black"/>
                  </a:solidFill>
                  <a:latin typeface="+mj-lt"/>
                </a:rPr>
                <a:t>Star in the </a:t>
              </a:r>
            </a:p>
            <a:p>
              <a:pPr eaLnBrk="0" hangingPunct="0"/>
              <a:r>
                <a:rPr lang="en-US" dirty="0">
                  <a:solidFill>
                    <a:prstClr val="black"/>
                  </a:solidFill>
                  <a:latin typeface="+mj-lt"/>
                </a:rPr>
                <a:t>Orion Nebula: </a:t>
              </a:r>
            </a:p>
            <a:p>
              <a:pPr eaLnBrk="0" hangingPunct="0"/>
              <a:r>
                <a:rPr lang="en-US" dirty="0">
                  <a:solidFill>
                    <a:prstClr val="black"/>
                  </a:solidFill>
                  <a:latin typeface="+mj-lt"/>
                </a:rPr>
                <a:t>600 K 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553867" y="3620320"/>
              <a:ext cx="1769780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prstClr val="black"/>
                  </a:solidFill>
                  <a:latin typeface="+mj-lt"/>
                </a:rPr>
                <a:t>The Sun surface: </a:t>
              </a:r>
            </a:p>
            <a:p>
              <a:pPr eaLnBrk="0" hangingPunct="0"/>
              <a:r>
                <a:rPr lang="en-US" dirty="0">
                  <a:solidFill>
                    <a:prstClr val="black"/>
                  </a:solidFill>
                  <a:latin typeface="+mj-lt"/>
                </a:rPr>
                <a:t>6000 K 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535610" y="4941168"/>
              <a:ext cx="1971265" cy="12003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>
                  <a:solidFill>
                    <a:prstClr val="black"/>
                  </a:solidFill>
                  <a:latin typeface="+mj-lt"/>
                </a:rPr>
                <a:t>Cluster of very bright stars, Omega Centauri:</a:t>
              </a:r>
            </a:p>
            <a:p>
              <a:pPr eaLnBrk="0" hangingPunct="0"/>
              <a:r>
                <a:rPr lang="en-US" dirty="0">
                  <a:solidFill>
                    <a:prstClr val="black"/>
                  </a:solidFill>
                  <a:latin typeface="+mj-lt"/>
                </a:rPr>
                <a:t>60,000 K</a:t>
              </a:r>
            </a:p>
          </p:txBody>
        </p:sp>
        <p:pic>
          <p:nvPicPr>
            <p:cNvPr id="11" name="Picture 6" descr="http://physics.uoregon.edu/~jimbrau/BrauImNew/Chap03/FG03_12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5928" b="3726"/>
            <a:stretch/>
          </p:blipFill>
          <p:spPr bwMode="auto">
            <a:xfrm>
              <a:off x="5131772" y="1198959"/>
              <a:ext cx="3906715" cy="5474557"/>
            </a:xfrm>
            <a:prstGeom prst="rect">
              <a:avLst/>
            </a:prstGeom>
            <a:noFill/>
          </p:spPr>
        </p:pic>
      </p:grpSp>
      <p:pic>
        <p:nvPicPr>
          <p:cNvPr id="1026" name="Picture 2" descr="Risultati immagini per cmb spectr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426" y="2326011"/>
            <a:ext cx="3008404" cy="222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9106" y="4445868"/>
            <a:ext cx="1981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4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746856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C00000"/>
                </a:solidFill>
              </a:rPr>
              <a:t>Opacity of the Earth atmosphere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56C54-971D-4A64-8725-72F12A462872}" type="slidenum">
              <a:rPr lang="it-IT" smtClean="0"/>
              <a:t>8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116" y="1213947"/>
            <a:ext cx="7945234" cy="496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0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0424" y="0"/>
            <a:ext cx="9208926" cy="767814"/>
          </a:xfrm>
        </p:spPr>
        <p:txBody>
          <a:bodyPr>
            <a:noAutofit/>
          </a:bodyPr>
          <a:lstStyle/>
          <a:p>
            <a:r>
              <a:rPr lang="it-IT" sz="3600" dirty="0">
                <a:solidFill>
                  <a:srgbClr val="C00000"/>
                </a:solidFill>
              </a:rPr>
              <a:t>The multimessenger </a:t>
            </a:r>
            <a:r>
              <a:rPr lang="it-IT" sz="3600" dirty="0" err="1">
                <a:solidFill>
                  <a:srgbClr val="C00000"/>
                </a:solidFill>
              </a:rPr>
              <a:t>physics</a:t>
            </a:r>
            <a:endParaRPr lang="it-IT" sz="3600" dirty="0">
              <a:solidFill>
                <a:srgbClr val="C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M. Spurio - Astroparticle Physics - 1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277372" y="6356352"/>
            <a:ext cx="2057400" cy="365125"/>
          </a:xfrm>
        </p:spPr>
        <p:txBody>
          <a:bodyPr/>
          <a:lstStyle/>
          <a:p>
            <a:fld id="{EF856C54-971D-4A64-8725-72F12A462872}" type="slidenum">
              <a:rPr lang="it-IT" smtClean="0"/>
              <a:t>9</a:t>
            </a:fld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6942859" y="3542750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/>
              <a:t>CR</a:t>
            </a:r>
            <a:endParaRPr lang="it-IT" dirty="0"/>
          </a:p>
        </p:txBody>
      </p:sp>
      <p:sp>
        <p:nvSpPr>
          <p:cNvPr id="11" name="Ovale 10"/>
          <p:cNvSpPr/>
          <p:nvPr/>
        </p:nvSpPr>
        <p:spPr>
          <a:xfrm>
            <a:off x="8768371" y="3138304"/>
            <a:ext cx="422031" cy="404446"/>
          </a:xfrm>
          <a:prstGeom prst="ellipse">
            <a:avLst/>
          </a:prstGeom>
          <a:gradFill flip="none" rotWithShape="1">
            <a:gsLst>
              <a:gs pos="0">
                <a:srgbClr val="0070C0"/>
              </a:gs>
              <a:gs pos="52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e </a:t>
            </a:r>
            <a:r>
              <a:rPr lang="it-IT" sz="1200" baseline="30000" dirty="0"/>
              <a:t>-</a:t>
            </a:r>
          </a:p>
        </p:txBody>
      </p:sp>
      <p:sp>
        <p:nvSpPr>
          <p:cNvPr id="12" name="Ovale 11"/>
          <p:cNvSpPr/>
          <p:nvPr/>
        </p:nvSpPr>
        <p:spPr>
          <a:xfrm>
            <a:off x="9411858" y="3152442"/>
            <a:ext cx="422031" cy="404446"/>
          </a:xfrm>
          <a:prstGeom prst="ellipse">
            <a:avLst/>
          </a:prstGeom>
          <a:gradFill flip="none" rotWithShape="1">
            <a:gsLst>
              <a:gs pos="100000">
                <a:srgbClr val="0070C0"/>
              </a:gs>
              <a:gs pos="27000">
                <a:srgbClr val="FF0000">
                  <a:shade val="67500"/>
                  <a:satMod val="115000"/>
                </a:srgbClr>
              </a:gs>
              <a:gs pos="0">
                <a:srgbClr val="FF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/>
              <a:t>e</a:t>
            </a:r>
            <a:r>
              <a:rPr lang="it-IT" sz="1200" baseline="30000" dirty="0"/>
              <a:t>+</a:t>
            </a:r>
          </a:p>
        </p:txBody>
      </p:sp>
      <p:sp>
        <p:nvSpPr>
          <p:cNvPr id="13" name="Figura a mano libera 12"/>
          <p:cNvSpPr/>
          <p:nvPr/>
        </p:nvSpPr>
        <p:spPr>
          <a:xfrm>
            <a:off x="7967048" y="3571327"/>
            <a:ext cx="1192147" cy="754015"/>
          </a:xfrm>
          <a:custGeom>
            <a:avLst/>
            <a:gdLst>
              <a:gd name="connsiteX0" fmla="*/ 0 w 1192147"/>
              <a:gd name="connsiteY0" fmla="*/ 519240 h 754015"/>
              <a:gd name="connsiteX1" fmla="*/ 1081454 w 1192147"/>
              <a:gd name="connsiteY1" fmla="*/ 396147 h 754015"/>
              <a:gd name="connsiteX2" fmla="*/ 1099038 w 1192147"/>
              <a:gd name="connsiteY2" fmla="*/ 730255 h 754015"/>
              <a:gd name="connsiteX3" fmla="*/ 571500 w 1192147"/>
              <a:gd name="connsiteY3" fmla="*/ 264263 h 754015"/>
              <a:gd name="connsiteX4" fmla="*/ 1028700 w 1192147"/>
              <a:gd name="connsiteY4" fmla="*/ 18078 h 754015"/>
              <a:gd name="connsiteX5" fmla="*/ 589084 w 1192147"/>
              <a:gd name="connsiteY5" fmla="*/ 747840 h 754015"/>
              <a:gd name="connsiteX6" fmla="*/ 131884 w 1192147"/>
              <a:gd name="connsiteY6" fmla="*/ 308224 h 754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2147" h="754015">
                <a:moveTo>
                  <a:pt x="0" y="519240"/>
                </a:moveTo>
                <a:cubicBezTo>
                  <a:pt x="449140" y="440109"/>
                  <a:pt x="898281" y="360978"/>
                  <a:pt x="1081454" y="396147"/>
                </a:cubicBezTo>
                <a:cubicBezTo>
                  <a:pt x="1264627" y="431316"/>
                  <a:pt x="1184030" y="752236"/>
                  <a:pt x="1099038" y="730255"/>
                </a:cubicBezTo>
                <a:cubicBezTo>
                  <a:pt x="1014046" y="708274"/>
                  <a:pt x="583223" y="382959"/>
                  <a:pt x="571500" y="264263"/>
                </a:cubicBezTo>
                <a:cubicBezTo>
                  <a:pt x="559777" y="145567"/>
                  <a:pt x="1025769" y="-62518"/>
                  <a:pt x="1028700" y="18078"/>
                </a:cubicBezTo>
                <a:cubicBezTo>
                  <a:pt x="1031631" y="98674"/>
                  <a:pt x="738553" y="699482"/>
                  <a:pt x="589084" y="747840"/>
                </a:cubicBezTo>
                <a:cubicBezTo>
                  <a:pt x="439615" y="796198"/>
                  <a:pt x="285749" y="552211"/>
                  <a:pt x="131884" y="308224"/>
                </a:cubicBezTo>
              </a:path>
            </a:pathLst>
          </a:custGeom>
          <a:noFill/>
          <a:ln w="19050">
            <a:headEnd type="none" w="med" len="med"/>
            <a:tailEnd type="triangle" w="med" len="med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/>
          <p:cNvSpPr/>
          <p:nvPr/>
        </p:nvSpPr>
        <p:spPr>
          <a:xfrm>
            <a:off x="9124950" y="4264377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9237045" y="4439214"/>
            <a:ext cx="349624" cy="344830"/>
            <a:chOff x="2250141" y="4540935"/>
            <a:chExt cx="349624" cy="344830"/>
          </a:xfrm>
        </p:grpSpPr>
        <p:sp>
          <p:nvSpPr>
            <p:cNvPr id="16" name="Ovale 15"/>
            <p:cNvSpPr/>
            <p:nvPr/>
          </p:nvSpPr>
          <p:spPr>
            <a:xfrm>
              <a:off x="2250141" y="4540935"/>
              <a:ext cx="349624" cy="34483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p</a:t>
              </a:r>
            </a:p>
          </p:txBody>
        </p:sp>
        <p:cxnSp>
          <p:nvCxnSpPr>
            <p:cNvPr id="17" name="Connettore 1 16"/>
            <p:cNvCxnSpPr/>
            <p:nvPr/>
          </p:nvCxnSpPr>
          <p:spPr>
            <a:xfrm>
              <a:off x="2346167" y="4645224"/>
              <a:ext cx="14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>
            <a:off x="9484264" y="4732048"/>
            <a:ext cx="349624" cy="344830"/>
            <a:chOff x="2250141" y="4540935"/>
            <a:chExt cx="349624" cy="344830"/>
          </a:xfrm>
        </p:grpSpPr>
        <p:sp>
          <p:nvSpPr>
            <p:cNvPr id="19" name="Ovale 18"/>
            <p:cNvSpPr/>
            <p:nvPr/>
          </p:nvSpPr>
          <p:spPr>
            <a:xfrm>
              <a:off x="2250141" y="4540935"/>
              <a:ext cx="349624" cy="34483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p</a:t>
              </a:r>
            </a:p>
          </p:txBody>
        </p:sp>
        <p:cxnSp>
          <p:nvCxnSpPr>
            <p:cNvPr id="20" name="Connettore 1 19"/>
            <p:cNvCxnSpPr/>
            <p:nvPr/>
          </p:nvCxnSpPr>
          <p:spPr>
            <a:xfrm>
              <a:off x="2346167" y="4645224"/>
              <a:ext cx="14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o 20"/>
          <p:cNvGrpSpPr/>
          <p:nvPr/>
        </p:nvGrpSpPr>
        <p:grpSpPr>
          <a:xfrm>
            <a:off x="9198699" y="4754078"/>
            <a:ext cx="349624" cy="344830"/>
            <a:chOff x="2250141" y="4540935"/>
            <a:chExt cx="349624" cy="344830"/>
          </a:xfrm>
        </p:grpSpPr>
        <p:sp>
          <p:nvSpPr>
            <p:cNvPr id="22" name="Ovale 21"/>
            <p:cNvSpPr/>
            <p:nvPr/>
          </p:nvSpPr>
          <p:spPr>
            <a:xfrm>
              <a:off x="2250141" y="4540935"/>
              <a:ext cx="349624" cy="34483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n</a:t>
              </a:r>
            </a:p>
          </p:txBody>
        </p:sp>
        <p:cxnSp>
          <p:nvCxnSpPr>
            <p:cNvPr id="23" name="Connettore 1 22"/>
            <p:cNvCxnSpPr/>
            <p:nvPr/>
          </p:nvCxnSpPr>
          <p:spPr>
            <a:xfrm>
              <a:off x="2346167" y="4645224"/>
              <a:ext cx="14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o 23"/>
          <p:cNvGrpSpPr/>
          <p:nvPr/>
        </p:nvGrpSpPr>
        <p:grpSpPr>
          <a:xfrm>
            <a:off x="9602013" y="4392818"/>
            <a:ext cx="349624" cy="344830"/>
            <a:chOff x="2250141" y="4540935"/>
            <a:chExt cx="349624" cy="344830"/>
          </a:xfrm>
        </p:grpSpPr>
        <p:sp>
          <p:nvSpPr>
            <p:cNvPr id="25" name="Ovale 24"/>
            <p:cNvSpPr/>
            <p:nvPr/>
          </p:nvSpPr>
          <p:spPr>
            <a:xfrm>
              <a:off x="2250141" y="4540935"/>
              <a:ext cx="349624" cy="344830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n</a:t>
              </a:r>
            </a:p>
          </p:txBody>
        </p:sp>
        <p:cxnSp>
          <p:nvCxnSpPr>
            <p:cNvPr id="26" name="Connettore 1 25"/>
            <p:cNvCxnSpPr/>
            <p:nvPr/>
          </p:nvCxnSpPr>
          <p:spPr>
            <a:xfrm>
              <a:off x="2346167" y="4645224"/>
              <a:ext cx="1440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ole 26"/>
          <p:cNvSpPr/>
          <p:nvPr/>
        </p:nvSpPr>
        <p:spPr>
          <a:xfrm>
            <a:off x="5541093" y="5220046"/>
            <a:ext cx="914400" cy="914400"/>
          </a:xfrm>
          <a:prstGeom prst="su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990000"/>
                </a:solidFill>
                <a:sym typeface="Symbol" panose="05050102010706020507" pitchFamily="18" charset="2"/>
              </a:rPr>
              <a:t></a:t>
            </a:r>
            <a:endParaRPr lang="it-IT" b="1" dirty="0">
              <a:solidFill>
                <a:srgbClr val="990000"/>
              </a:solidFill>
            </a:endParaRPr>
          </a:p>
        </p:txBody>
      </p:sp>
      <p:sp>
        <p:nvSpPr>
          <p:cNvPr id="28" name="Freccia bidirezionale verticale 27"/>
          <p:cNvSpPr/>
          <p:nvPr/>
        </p:nvSpPr>
        <p:spPr>
          <a:xfrm rot="2700000">
            <a:off x="6551756" y="4321294"/>
            <a:ext cx="462669" cy="1216152"/>
          </a:xfrm>
          <a:prstGeom prst="upDown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bidirezionale verticale 28"/>
          <p:cNvSpPr/>
          <p:nvPr/>
        </p:nvSpPr>
        <p:spPr>
          <a:xfrm rot="-2700000">
            <a:off x="5007403" y="4252036"/>
            <a:ext cx="462669" cy="1216152"/>
          </a:xfrm>
          <a:prstGeom prst="upDownArrow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Picture 2" descr="Risultati immagini per neutri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37" y="3563813"/>
            <a:ext cx="802029" cy="77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Freccia bidirezionale verticale 30"/>
          <p:cNvSpPr/>
          <p:nvPr/>
        </p:nvSpPr>
        <p:spPr>
          <a:xfrm rot="16200000">
            <a:off x="5826875" y="3336401"/>
            <a:ext cx="462669" cy="1216152"/>
          </a:xfrm>
          <a:prstGeom prst="upDownArrow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697" y="4857930"/>
            <a:ext cx="1237014" cy="1286494"/>
          </a:xfrm>
          <a:prstGeom prst="rect">
            <a:avLst/>
          </a:prstGeom>
        </p:spPr>
      </p:pic>
      <p:sp>
        <p:nvSpPr>
          <p:cNvPr id="33" name="Freccia bidirezionale verticale 32"/>
          <p:cNvSpPr/>
          <p:nvPr/>
        </p:nvSpPr>
        <p:spPr>
          <a:xfrm rot="13762609">
            <a:off x="3942204" y="4210382"/>
            <a:ext cx="231337" cy="740683"/>
          </a:xfrm>
          <a:prstGeom prst="upDownArrow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Freccia bidirezionale verticale 33"/>
          <p:cNvSpPr/>
          <p:nvPr/>
        </p:nvSpPr>
        <p:spPr>
          <a:xfrm rot="16200000">
            <a:off x="4498234" y="5368608"/>
            <a:ext cx="231337" cy="740683"/>
          </a:xfrm>
          <a:prstGeom prst="upDownArrow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5" name="Immagine 34"/>
          <p:cNvPicPr>
            <a:picLocks noChangeAspect="1"/>
          </p:cNvPicPr>
          <p:nvPr/>
        </p:nvPicPr>
        <p:blipFill rotWithShape="1">
          <a:blip r:embed="rId6"/>
          <a:srcRect l="11691" r="7660" b="16008"/>
          <a:stretch/>
        </p:blipFill>
        <p:spPr>
          <a:xfrm>
            <a:off x="2464933" y="2828755"/>
            <a:ext cx="1625847" cy="930945"/>
          </a:xfrm>
          <a:prstGeom prst="rect">
            <a:avLst/>
          </a:prstGeom>
        </p:spPr>
      </p:pic>
      <p:sp>
        <p:nvSpPr>
          <p:cNvPr id="36" name="Freccia bidirezionale verticale 35"/>
          <p:cNvSpPr/>
          <p:nvPr/>
        </p:nvSpPr>
        <p:spPr>
          <a:xfrm rot="10800000">
            <a:off x="3006722" y="3972450"/>
            <a:ext cx="231337" cy="740683"/>
          </a:xfrm>
          <a:prstGeom prst="upDownArrow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9" name="Freccia bidirezionale verticale 38"/>
          <p:cNvSpPr/>
          <p:nvPr/>
        </p:nvSpPr>
        <p:spPr>
          <a:xfrm rot="16200000">
            <a:off x="5815755" y="3391873"/>
            <a:ext cx="462669" cy="1216152"/>
          </a:xfrm>
          <a:prstGeom prst="upDownArrow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" name="Picture 2" descr="Risultati immagini per darth vader mas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75" y="2486879"/>
            <a:ext cx="1066259" cy="106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reccia in giù 41"/>
          <p:cNvSpPr/>
          <p:nvPr/>
        </p:nvSpPr>
        <p:spPr>
          <a:xfrm rot="16910553">
            <a:off x="7601952" y="2657822"/>
            <a:ext cx="331555" cy="125925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ccia in giù 42"/>
          <p:cNvSpPr/>
          <p:nvPr/>
        </p:nvSpPr>
        <p:spPr>
          <a:xfrm rot="5400000">
            <a:off x="4609920" y="2551597"/>
            <a:ext cx="353551" cy="119938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Freccia in giù 43"/>
          <p:cNvSpPr/>
          <p:nvPr/>
        </p:nvSpPr>
        <p:spPr>
          <a:xfrm rot="2681838" flipH="1">
            <a:off x="5288645" y="3140415"/>
            <a:ext cx="177236" cy="75835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2408382" y="5098909"/>
            <a:ext cx="12440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GW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34483" y="920737"/>
            <a:ext cx="1104744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Starting in the 1980s, </a:t>
            </a:r>
            <a:r>
              <a:rPr lang="en-US" b="1" dirty="0"/>
              <a:t>new kinds of detectors were developed</a:t>
            </a:r>
            <a:r>
              <a:rPr lang="en-US" dirty="0"/>
              <a:t>, using cosmic probes different from the electromagnetic radiation: individual photons with energy above the GeV (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/>
              <a:t>-rays), charged, cosmic rays (including antiparticles),  neutrinos and, finally, gravitational waves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err="1"/>
              <a:t>Multimessenger</a:t>
            </a:r>
            <a:r>
              <a:rPr lang="en-US" dirty="0"/>
              <a:t> astrophysics connects different kinds of observations of the same </a:t>
            </a:r>
            <a:r>
              <a:rPr lang="en-GB" dirty="0"/>
              <a:t>astrophysical event or system.</a:t>
            </a:r>
          </a:p>
        </p:txBody>
      </p:sp>
    </p:spTree>
    <p:extLst>
      <p:ext uri="{BB962C8B-B14F-4D97-AF65-F5344CB8AC3E}">
        <p14:creationId xmlns:p14="http://schemas.microsoft.com/office/powerpoint/2010/main" val="3754924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2022">
  <a:themeElements>
    <a:clrScheme name="Office 2013 - Tema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9851</TotalTime>
  <Words>788</Words>
  <Application>Microsoft Office PowerPoint</Application>
  <PresentationFormat>Widescreen</PresentationFormat>
  <Paragraphs>116</Paragraphs>
  <Slides>11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Merriweather</vt:lpstr>
      <vt:lpstr>SourceSans</vt:lpstr>
      <vt:lpstr>Symbol</vt:lpstr>
      <vt:lpstr>Office 2013 - Tema 2022</vt:lpstr>
      <vt:lpstr>Astroparticle physics a.a. 2024/25</vt:lpstr>
      <vt:lpstr>Content and didactic material </vt:lpstr>
      <vt:lpstr>Readings/Bibliography (from web pages</vt:lpstr>
      <vt:lpstr>Presentazione standard di PowerPoint</vt:lpstr>
      <vt:lpstr>Presentazione standard di PowerPoint</vt:lpstr>
      <vt:lpstr>«Traditional» Astronomy: not covered in this course</vt:lpstr>
      <vt:lpstr>The thermal universe: the black-body spectrum </vt:lpstr>
      <vt:lpstr>Opacity of the Earth atmosphere</vt:lpstr>
      <vt:lpstr>The multimessenger physics</vt:lpstr>
      <vt:lpstr>The key ingredients for discoveries</vt:lpstr>
      <vt:lpstr>General informations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 Spurio</dc:creator>
  <cp:lastModifiedBy>maurizio spurio</cp:lastModifiedBy>
  <cp:revision>208</cp:revision>
  <dcterms:created xsi:type="dcterms:W3CDTF">2017-04-19T13:15:59Z</dcterms:created>
  <dcterms:modified xsi:type="dcterms:W3CDTF">2025-04-13T15:51:50Z</dcterms:modified>
</cp:coreProperties>
</file>