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31"/>
  </p:notesMasterIdLst>
  <p:sldIdLst>
    <p:sldId id="378" r:id="rId2"/>
    <p:sldId id="495" r:id="rId3"/>
    <p:sldId id="419" r:id="rId4"/>
    <p:sldId id="452" r:id="rId5"/>
    <p:sldId id="567" r:id="rId6"/>
    <p:sldId id="496" r:id="rId7"/>
    <p:sldId id="497" r:id="rId8"/>
    <p:sldId id="453" r:id="rId9"/>
    <p:sldId id="460" r:id="rId10"/>
    <p:sldId id="458" r:id="rId11"/>
    <p:sldId id="472" r:id="rId12"/>
    <p:sldId id="473" r:id="rId13"/>
    <p:sldId id="461" r:id="rId14"/>
    <p:sldId id="568" r:id="rId15"/>
    <p:sldId id="466" r:id="rId16"/>
    <p:sldId id="468" r:id="rId17"/>
    <p:sldId id="469" r:id="rId18"/>
    <p:sldId id="438" r:id="rId19"/>
    <p:sldId id="474" r:id="rId20"/>
    <p:sldId id="494" r:id="rId21"/>
    <p:sldId id="488" r:id="rId22"/>
    <p:sldId id="489" r:id="rId23"/>
    <p:sldId id="487" r:id="rId24"/>
    <p:sldId id="498" r:id="rId25"/>
    <p:sldId id="491" r:id="rId26"/>
    <p:sldId id="490" r:id="rId27"/>
    <p:sldId id="569" r:id="rId28"/>
    <p:sldId id="492" r:id="rId29"/>
    <p:sldId id="493"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2F2F"/>
    <a:srgbClr val="FF0000"/>
    <a:srgbClr val="990000"/>
    <a:srgbClr val="5B9BD5"/>
    <a:srgbClr val="FFFF00"/>
    <a:srgbClr val="FFFFFF"/>
    <a:srgbClr val="4F4F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124" autoAdjust="0"/>
    <p:restoredTop sz="93910" autoAdjust="0"/>
  </p:normalViewPr>
  <p:slideViewPr>
    <p:cSldViewPr snapToGrid="0">
      <p:cViewPr varScale="1">
        <p:scale>
          <a:sx n="73" d="100"/>
          <a:sy n="73" d="100"/>
        </p:scale>
        <p:origin x="77" y="269"/>
      </p:cViewPr>
      <p:guideLst/>
    </p:cSldViewPr>
  </p:slideViewPr>
  <p:outlineViewPr>
    <p:cViewPr>
      <p:scale>
        <a:sx n="33" d="100"/>
        <a:sy n="33" d="100"/>
      </p:scale>
      <p:origin x="0" y="-11412"/>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7995F2-62AC-4761-AE5A-5F8B7456D80B}" type="datetimeFigureOut">
              <a:rPr lang="it-IT" smtClean="0"/>
              <a:t>13/04/2025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555254-FBF0-47C0-AF0B-FBD64631B8E2}" type="slidenum">
              <a:rPr lang="it-IT" smtClean="0"/>
              <a:t>‹N›</a:t>
            </a:fld>
            <a:endParaRPr lang="it-IT"/>
          </a:p>
        </p:txBody>
      </p:sp>
    </p:spTree>
    <p:extLst>
      <p:ext uri="{BB962C8B-B14F-4D97-AF65-F5344CB8AC3E}">
        <p14:creationId xmlns:p14="http://schemas.microsoft.com/office/powerpoint/2010/main" val="1040611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C3555254-FBF0-47C0-AF0B-FBD64631B8E2}" type="slidenum">
              <a:rPr lang="it-IT" smtClean="0"/>
              <a:t>1</a:t>
            </a:fld>
            <a:endParaRPr lang="it-IT"/>
          </a:p>
        </p:txBody>
      </p:sp>
    </p:spTree>
    <p:extLst>
      <p:ext uri="{BB962C8B-B14F-4D97-AF65-F5344CB8AC3E}">
        <p14:creationId xmlns:p14="http://schemas.microsoft.com/office/powerpoint/2010/main" val="1627065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C3555254-FBF0-47C0-AF0B-FBD64631B8E2}" type="slidenum">
              <a:rPr lang="it-IT" smtClean="0"/>
              <a:t>3</a:t>
            </a:fld>
            <a:endParaRPr lang="it-IT"/>
          </a:p>
        </p:txBody>
      </p:sp>
    </p:spTree>
    <p:extLst>
      <p:ext uri="{BB962C8B-B14F-4D97-AF65-F5344CB8AC3E}">
        <p14:creationId xmlns:p14="http://schemas.microsoft.com/office/powerpoint/2010/main" val="2149393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AAA5BE-162B-413C-9855-4E82BFA8A376}" type="slidenum">
              <a:rPr lang="it-IT"/>
              <a:pPr/>
              <a:t>10</a:t>
            </a:fld>
            <a:endParaRPr lang="it-IT"/>
          </a:p>
        </p:txBody>
      </p:sp>
      <p:sp>
        <p:nvSpPr>
          <p:cNvPr id="422914" name="Rectangle 2"/>
          <p:cNvSpPr txBox="1">
            <a:spLocks noGrp="1" noRot="1" noChangeAspect="1" noChangeArrowheads="1" noTextEdit="1"/>
          </p:cNvSpPr>
          <p:nvPr>
            <p:ph type="sldImg"/>
          </p:nvPr>
        </p:nvSpPr>
        <p:spPr>
          <a:xfrm>
            <a:off x="120650" y="769938"/>
            <a:ext cx="6742113" cy="3794125"/>
          </a:xfrm>
          <a:ln/>
        </p:spPr>
      </p:sp>
      <p:sp>
        <p:nvSpPr>
          <p:cNvPr id="422915" name="Rectangle 3"/>
          <p:cNvSpPr txBox="1">
            <a:spLocks noGrp="1" noChangeArrowheads="1"/>
          </p:cNvSpPr>
          <p:nvPr>
            <p:ph type="body" idx="1"/>
          </p:nvPr>
        </p:nvSpPr>
        <p:spPr>
          <a:xfrm>
            <a:off x="698500" y="4806950"/>
            <a:ext cx="5588000" cy="4556125"/>
          </a:xfrm>
          <a:ln/>
        </p:spPr>
        <p:txBody>
          <a:bodyPr wrap="none" anchor="ctr"/>
          <a:lstStyle/>
          <a:p>
            <a:pPr defTabSz="449263"/>
            <a:endParaRPr lang="ja-JP" altLang="en-US">
              <a:ea typeface="Osaka" charset="-128"/>
            </a:endParaRPr>
          </a:p>
        </p:txBody>
      </p:sp>
    </p:spTree>
    <p:extLst>
      <p:ext uri="{BB962C8B-B14F-4D97-AF65-F5344CB8AC3E}">
        <p14:creationId xmlns:p14="http://schemas.microsoft.com/office/powerpoint/2010/main" val="3899843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3D511B-9F49-44F0-985A-68257D139229}" type="slidenum">
              <a:rPr lang="it-IT"/>
              <a:pPr/>
              <a:t>14</a:t>
            </a:fld>
            <a:endParaRPr lang="it-IT"/>
          </a:p>
        </p:txBody>
      </p:sp>
      <p:sp>
        <p:nvSpPr>
          <p:cNvPr id="396290" name="Rectangle 2"/>
          <p:cNvSpPr>
            <a:spLocks noGrp="1" noRot="1" noChangeAspect="1" noChangeArrowheads="1" noTextEdit="1"/>
          </p:cNvSpPr>
          <p:nvPr>
            <p:ph type="sldImg"/>
          </p:nvPr>
        </p:nvSpPr>
        <p:spPr>
          <a:xfrm>
            <a:off x="685800" y="1143000"/>
            <a:ext cx="5486400" cy="3086100"/>
          </a:xfrm>
          <a:ln/>
        </p:spPr>
      </p:sp>
      <p:sp>
        <p:nvSpPr>
          <p:cNvPr id="396291" name="Rectangle 3"/>
          <p:cNvSpPr>
            <a:spLocks noGrp="1" noChangeArrowheads="1"/>
          </p:cNvSpPr>
          <p:nvPr>
            <p:ph type="body" idx="1"/>
          </p:nvPr>
        </p:nvSpPr>
        <p:spPr>
          <a:xfrm>
            <a:off x="931863" y="4808538"/>
            <a:ext cx="5121275" cy="4554537"/>
          </a:xfrm>
        </p:spPr>
        <p:txBody>
          <a:bodyPr/>
          <a:lstStyle/>
          <a:p>
            <a:r>
              <a:rPr lang="en-US"/>
              <a:t>Calorimetro non dice energia al meglio di 2-3% ma dice pid perche’ vedi se em/h</a:t>
            </a:r>
          </a:p>
          <a:p>
            <a:r>
              <a:rPr lang="en-US"/>
              <a:t>Si misura momento e carica con spettrometro e poi si determina se interazione h o em nel calorimetro e si discrimina 10^4-5 tra h e leptone</a:t>
            </a:r>
          </a:p>
          <a:p>
            <a:r>
              <a:rPr lang="en-US"/>
              <a:t>Problemidi discriminazione pioni prodotti nel rivelatore con p</a:t>
            </a:r>
          </a:p>
        </p:txBody>
      </p:sp>
    </p:spTree>
    <p:extLst>
      <p:ext uri="{BB962C8B-B14F-4D97-AF65-F5344CB8AC3E}">
        <p14:creationId xmlns:p14="http://schemas.microsoft.com/office/powerpoint/2010/main" val="698751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42C3E9-135F-4900-9879-378FEA5D386E}" type="slidenum">
              <a:rPr lang="it-IT"/>
              <a:pPr/>
              <a:t>18</a:t>
            </a:fld>
            <a:endParaRPr lang="it-IT"/>
          </a:p>
        </p:txBody>
      </p:sp>
      <p:sp>
        <p:nvSpPr>
          <p:cNvPr id="407554" name="Rectangle 2"/>
          <p:cNvSpPr>
            <a:spLocks noGrp="1" noRot="1" noChangeAspect="1" noChangeArrowheads="1" noTextEdit="1"/>
          </p:cNvSpPr>
          <p:nvPr>
            <p:ph type="sldImg"/>
          </p:nvPr>
        </p:nvSpPr>
        <p:spPr>
          <a:xfrm>
            <a:off x="685800" y="1143000"/>
            <a:ext cx="5486400" cy="3086100"/>
          </a:xfrm>
          <a:ln/>
        </p:spPr>
      </p:sp>
      <p:sp>
        <p:nvSpPr>
          <p:cNvPr id="407555" name="Rectangle 3"/>
          <p:cNvSpPr>
            <a:spLocks noGrp="1" noChangeArrowheads="1"/>
          </p:cNvSpPr>
          <p:nvPr>
            <p:ph type="body" idx="1"/>
          </p:nvPr>
        </p:nvSpPr>
        <p:spPr>
          <a:xfrm>
            <a:off x="931863" y="4808538"/>
            <a:ext cx="5121275" cy="4554537"/>
          </a:xfrm>
        </p:spPr>
        <p:txBody>
          <a:bodyPr/>
          <a:lstStyle/>
          <a:p>
            <a:r>
              <a:rPr lang="en-US"/>
              <a:t>Strong gradients perche’ esterno mentre pamela e’ in un bussolotto (container)</a:t>
            </a:r>
          </a:p>
        </p:txBody>
      </p:sp>
    </p:spTree>
    <p:extLst>
      <p:ext uri="{BB962C8B-B14F-4D97-AF65-F5344CB8AC3E}">
        <p14:creationId xmlns:p14="http://schemas.microsoft.com/office/powerpoint/2010/main" val="1063543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14B84C5D-7499-4BA3-A0BB-1C584708D088}" type="datetime1">
              <a:rPr lang="en-US" smtClean="0"/>
              <a:t>4/13/2025</a:t>
            </a:fld>
            <a:endParaRPr lang="it-IT"/>
          </a:p>
        </p:txBody>
      </p:sp>
      <p:sp>
        <p:nvSpPr>
          <p:cNvPr id="5" name="Footer Placeholder 4"/>
          <p:cNvSpPr>
            <a:spLocks noGrp="1"/>
          </p:cNvSpPr>
          <p:nvPr>
            <p:ph type="ftr" sz="quarter" idx="11"/>
          </p:nvPr>
        </p:nvSpPr>
        <p:spPr/>
        <p:txBody>
          <a:bodyPr/>
          <a:lstStyle/>
          <a:p>
            <a:r>
              <a:rPr lang="fr-FR"/>
              <a:t>M. Spurio - Astroparticle Physics - 3</a:t>
            </a:r>
            <a:endParaRPr lang="it-IT"/>
          </a:p>
        </p:txBody>
      </p:sp>
      <p:sp>
        <p:nvSpPr>
          <p:cNvPr id="6" name="Slide Number Placeholder 5"/>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4140410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AA01D2AE-721E-4CD4-8C17-612DE474F236}" type="datetime1">
              <a:rPr lang="en-US" smtClean="0"/>
              <a:t>4/13/2025</a:t>
            </a:fld>
            <a:endParaRPr lang="it-IT"/>
          </a:p>
        </p:txBody>
      </p:sp>
      <p:sp>
        <p:nvSpPr>
          <p:cNvPr id="5" name="Footer Placeholder 4"/>
          <p:cNvSpPr>
            <a:spLocks noGrp="1"/>
          </p:cNvSpPr>
          <p:nvPr>
            <p:ph type="ftr" sz="quarter" idx="11"/>
          </p:nvPr>
        </p:nvSpPr>
        <p:spPr/>
        <p:txBody>
          <a:bodyPr/>
          <a:lstStyle/>
          <a:p>
            <a:r>
              <a:rPr lang="fr-FR"/>
              <a:t>M. Spurio - Astroparticle Physics - 3</a:t>
            </a:r>
            <a:endParaRPr lang="it-IT"/>
          </a:p>
        </p:txBody>
      </p:sp>
      <p:sp>
        <p:nvSpPr>
          <p:cNvPr id="6" name="Slide Number Placeholder 5"/>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308116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FCD7C4E-66C3-437E-9846-D50048252C9F}" type="datetime1">
              <a:rPr lang="en-US" smtClean="0"/>
              <a:t>4/13/2025</a:t>
            </a:fld>
            <a:endParaRPr lang="it-IT"/>
          </a:p>
        </p:txBody>
      </p:sp>
      <p:sp>
        <p:nvSpPr>
          <p:cNvPr id="5" name="Footer Placeholder 4"/>
          <p:cNvSpPr>
            <a:spLocks noGrp="1"/>
          </p:cNvSpPr>
          <p:nvPr>
            <p:ph type="ftr" sz="quarter" idx="11"/>
          </p:nvPr>
        </p:nvSpPr>
        <p:spPr/>
        <p:txBody>
          <a:bodyPr/>
          <a:lstStyle/>
          <a:p>
            <a:r>
              <a:rPr lang="fr-FR"/>
              <a:t>M. Spurio - Astroparticle Physics - 3</a:t>
            </a:r>
            <a:endParaRPr lang="it-IT"/>
          </a:p>
        </p:txBody>
      </p:sp>
      <p:sp>
        <p:nvSpPr>
          <p:cNvPr id="6" name="Slide Number Placeholder 5"/>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3715402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10970684" cy="1144588"/>
          </a:xfrm>
        </p:spPr>
        <p:txBody>
          <a:bodyPr/>
          <a:lstStyle/>
          <a:p>
            <a:r>
              <a:rPr lang="it-IT"/>
              <a:t>Fare clic per modificare lo stile del titolo</a:t>
            </a:r>
          </a:p>
        </p:txBody>
      </p:sp>
      <p:sp>
        <p:nvSpPr>
          <p:cNvPr id="3" name="Segnaposto data 2"/>
          <p:cNvSpPr>
            <a:spLocks noGrp="1"/>
          </p:cNvSpPr>
          <p:nvPr>
            <p:ph type="dt" idx="10"/>
          </p:nvPr>
        </p:nvSpPr>
        <p:spPr>
          <a:xfrm>
            <a:off x="609600" y="6246814"/>
            <a:ext cx="2836333" cy="473075"/>
          </a:xfrm>
        </p:spPr>
        <p:txBody>
          <a:bodyPr/>
          <a:lstStyle>
            <a:lvl1pPr>
              <a:defRPr/>
            </a:lvl1pPr>
          </a:lstStyle>
          <a:p>
            <a:fld id="{A154B663-BD28-4FC8-B017-50957AD58163}" type="datetime1">
              <a:rPr lang="en-US" altLang="ja-JP" smtClean="0"/>
              <a:t>4/13/2025</a:t>
            </a:fld>
            <a:endParaRPr lang="en-GB" altLang="ja-JP"/>
          </a:p>
        </p:txBody>
      </p:sp>
      <p:sp>
        <p:nvSpPr>
          <p:cNvPr id="4" name="Segnaposto piè di pagina 3"/>
          <p:cNvSpPr>
            <a:spLocks noGrp="1"/>
          </p:cNvSpPr>
          <p:nvPr>
            <p:ph type="ftr" idx="11"/>
          </p:nvPr>
        </p:nvSpPr>
        <p:spPr>
          <a:xfrm>
            <a:off x="4169834" y="6246814"/>
            <a:ext cx="3862917" cy="473075"/>
          </a:xfrm>
        </p:spPr>
        <p:txBody>
          <a:bodyPr/>
          <a:lstStyle>
            <a:lvl1pPr>
              <a:defRPr/>
            </a:lvl1pPr>
          </a:lstStyle>
          <a:p>
            <a:r>
              <a:rPr lang="fr-FR" altLang="ja-JP"/>
              <a:t>M. Spurio - Astroparticle Physics - 3</a:t>
            </a:r>
            <a:endParaRPr lang="en-GB" altLang="ja-JP"/>
          </a:p>
        </p:txBody>
      </p:sp>
      <p:sp>
        <p:nvSpPr>
          <p:cNvPr id="5" name="Segnaposto numero diapositiva 4"/>
          <p:cNvSpPr>
            <a:spLocks noGrp="1"/>
          </p:cNvSpPr>
          <p:nvPr>
            <p:ph type="sldNum" idx="12"/>
          </p:nvPr>
        </p:nvSpPr>
        <p:spPr>
          <a:xfrm>
            <a:off x="8739718" y="6246814"/>
            <a:ext cx="2838449" cy="473075"/>
          </a:xfrm>
        </p:spPr>
        <p:txBody>
          <a:bodyPr/>
          <a:lstStyle>
            <a:lvl1pPr>
              <a:defRPr/>
            </a:lvl1pPr>
          </a:lstStyle>
          <a:p>
            <a:fld id="{2EF89978-1507-4D4A-ABBE-DA5680DF78BF}" type="slidenum">
              <a:rPr lang="en-GB" altLang="ja-JP"/>
              <a:pPr/>
              <a:t>‹N›</a:t>
            </a:fld>
            <a:endParaRPr lang="en-GB" altLang="ja-JP"/>
          </a:p>
        </p:txBody>
      </p:sp>
    </p:spTree>
    <p:extLst>
      <p:ext uri="{BB962C8B-B14F-4D97-AF65-F5344CB8AC3E}">
        <p14:creationId xmlns:p14="http://schemas.microsoft.com/office/powerpoint/2010/main" val="2869673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A89F0EC0-0AA5-4498-9DC9-A7C416141B3C}" type="datetime1">
              <a:rPr lang="en-US" smtClean="0"/>
              <a:t>4/13/2025</a:t>
            </a:fld>
            <a:endParaRPr lang="it-IT"/>
          </a:p>
        </p:txBody>
      </p:sp>
      <p:sp>
        <p:nvSpPr>
          <p:cNvPr id="5" name="Footer Placeholder 4"/>
          <p:cNvSpPr>
            <a:spLocks noGrp="1"/>
          </p:cNvSpPr>
          <p:nvPr>
            <p:ph type="ftr" sz="quarter" idx="11"/>
          </p:nvPr>
        </p:nvSpPr>
        <p:spPr/>
        <p:txBody>
          <a:bodyPr/>
          <a:lstStyle/>
          <a:p>
            <a:r>
              <a:rPr lang="fr-FR"/>
              <a:t>M. Spurio - Astroparticle Physics - 3</a:t>
            </a:r>
            <a:endParaRPr lang="it-IT"/>
          </a:p>
        </p:txBody>
      </p:sp>
      <p:sp>
        <p:nvSpPr>
          <p:cNvPr id="6" name="Slide Number Placeholder 5"/>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3418657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D861F57F-3BE1-447C-95C8-1C93BBFCD0B0}" type="datetime1">
              <a:rPr lang="en-US" smtClean="0"/>
              <a:t>4/13/2025</a:t>
            </a:fld>
            <a:endParaRPr lang="it-IT"/>
          </a:p>
        </p:txBody>
      </p:sp>
      <p:sp>
        <p:nvSpPr>
          <p:cNvPr id="5" name="Footer Placeholder 4"/>
          <p:cNvSpPr>
            <a:spLocks noGrp="1"/>
          </p:cNvSpPr>
          <p:nvPr>
            <p:ph type="ftr" sz="quarter" idx="11"/>
          </p:nvPr>
        </p:nvSpPr>
        <p:spPr/>
        <p:txBody>
          <a:bodyPr/>
          <a:lstStyle/>
          <a:p>
            <a:r>
              <a:rPr lang="fr-FR"/>
              <a:t>M. Spurio - Astroparticle Physics - 3</a:t>
            </a:r>
            <a:endParaRPr lang="it-IT"/>
          </a:p>
        </p:txBody>
      </p:sp>
      <p:sp>
        <p:nvSpPr>
          <p:cNvPr id="6" name="Slide Number Placeholder 5"/>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2723099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EA72E004-C2AA-4CBE-A2CE-CBFEB07277B6}" type="datetime1">
              <a:rPr lang="en-US" smtClean="0"/>
              <a:t>4/13/2025</a:t>
            </a:fld>
            <a:endParaRPr lang="it-IT"/>
          </a:p>
        </p:txBody>
      </p:sp>
      <p:sp>
        <p:nvSpPr>
          <p:cNvPr id="6" name="Footer Placeholder 5"/>
          <p:cNvSpPr>
            <a:spLocks noGrp="1"/>
          </p:cNvSpPr>
          <p:nvPr>
            <p:ph type="ftr" sz="quarter" idx="11"/>
          </p:nvPr>
        </p:nvSpPr>
        <p:spPr/>
        <p:txBody>
          <a:bodyPr/>
          <a:lstStyle/>
          <a:p>
            <a:r>
              <a:rPr lang="fr-FR"/>
              <a:t>M. Spurio - Astroparticle Physics - 3</a:t>
            </a:r>
            <a:endParaRPr lang="it-IT"/>
          </a:p>
        </p:txBody>
      </p:sp>
      <p:sp>
        <p:nvSpPr>
          <p:cNvPr id="7" name="Slide Number Placeholder 6"/>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4007150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678E2F0C-F145-46F5-BD9C-DA6232D56CBE}" type="datetime1">
              <a:rPr lang="en-US" smtClean="0"/>
              <a:t>4/13/2025</a:t>
            </a:fld>
            <a:endParaRPr lang="it-IT"/>
          </a:p>
        </p:txBody>
      </p:sp>
      <p:sp>
        <p:nvSpPr>
          <p:cNvPr id="8" name="Footer Placeholder 7"/>
          <p:cNvSpPr>
            <a:spLocks noGrp="1"/>
          </p:cNvSpPr>
          <p:nvPr>
            <p:ph type="ftr" sz="quarter" idx="11"/>
          </p:nvPr>
        </p:nvSpPr>
        <p:spPr/>
        <p:txBody>
          <a:bodyPr/>
          <a:lstStyle/>
          <a:p>
            <a:r>
              <a:rPr lang="fr-FR"/>
              <a:t>M. Spurio - Astroparticle Physics - 3</a:t>
            </a:r>
            <a:endParaRPr lang="it-IT"/>
          </a:p>
        </p:txBody>
      </p:sp>
      <p:sp>
        <p:nvSpPr>
          <p:cNvPr id="9" name="Slide Number Placeholder 8"/>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4053985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5FFB1EA8-2BA7-46D3-9D17-6D44063B9EF7}" type="datetime1">
              <a:rPr lang="en-US" smtClean="0"/>
              <a:t>4/13/2025</a:t>
            </a:fld>
            <a:endParaRPr lang="it-IT"/>
          </a:p>
        </p:txBody>
      </p:sp>
      <p:sp>
        <p:nvSpPr>
          <p:cNvPr id="4" name="Footer Placeholder 3"/>
          <p:cNvSpPr>
            <a:spLocks noGrp="1"/>
          </p:cNvSpPr>
          <p:nvPr>
            <p:ph type="ftr" sz="quarter" idx="11"/>
          </p:nvPr>
        </p:nvSpPr>
        <p:spPr/>
        <p:txBody>
          <a:bodyPr/>
          <a:lstStyle/>
          <a:p>
            <a:r>
              <a:rPr lang="fr-FR"/>
              <a:t>M. Spurio - Astroparticle Physics - 3</a:t>
            </a:r>
            <a:endParaRPr lang="it-IT"/>
          </a:p>
        </p:txBody>
      </p:sp>
      <p:sp>
        <p:nvSpPr>
          <p:cNvPr id="5" name="Slide Number Placeholder 4"/>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316843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EE5F04-D721-4B55-B5EB-093025003C22}" type="datetime1">
              <a:rPr lang="en-US" smtClean="0"/>
              <a:t>4/13/2025</a:t>
            </a:fld>
            <a:endParaRPr lang="it-IT"/>
          </a:p>
        </p:txBody>
      </p:sp>
      <p:sp>
        <p:nvSpPr>
          <p:cNvPr id="3" name="Footer Placeholder 2"/>
          <p:cNvSpPr>
            <a:spLocks noGrp="1"/>
          </p:cNvSpPr>
          <p:nvPr>
            <p:ph type="ftr" sz="quarter" idx="11"/>
          </p:nvPr>
        </p:nvSpPr>
        <p:spPr/>
        <p:txBody>
          <a:bodyPr/>
          <a:lstStyle/>
          <a:p>
            <a:r>
              <a:rPr lang="fr-FR"/>
              <a:t>M. Spurio - Astroparticle Physics - 3</a:t>
            </a:r>
            <a:endParaRPr lang="it-IT"/>
          </a:p>
        </p:txBody>
      </p:sp>
      <p:sp>
        <p:nvSpPr>
          <p:cNvPr id="4" name="Slide Number Placeholder 3"/>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3450898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7F155862-5276-44CB-BD7E-B9B7947356C5}" type="datetime1">
              <a:rPr lang="en-US" smtClean="0"/>
              <a:t>4/13/2025</a:t>
            </a:fld>
            <a:endParaRPr lang="it-IT"/>
          </a:p>
        </p:txBody>
      </p:sp>
      <p:sp>
        <p:nvSpPr>
          <p:cNvPr id="6" name="Footer Placeholder 5"/>
          <p:cNvSpPr>
            <a:spLocks noGrp="1"/>
          </p:cNvSpPr>
          <p:nvPr>
            <p:ph type="ftr" sz="quarter" idx="11"/>
          </p:nvPr>
        </p:nvSpPr>
        <p:spPr/>
        <p:txBody>
          <a:bodyPr/>
          <a:lstStyle/>
          <a:p>
            <a:r>
              <a:rPr lang="fr-FR"/>
              <a:t>M. Spurio - Astroparticle Physics - 3</a:t>
            </a:r>
            <a:endParaRPr lang="it-IT"/>
          </a:p>
        </p:txBody>
      </p:sp>
      <p:sp>
        <p:nvSpPr>
          <p:cNvPr id="7" name="Slide Number Placeholder 6"/>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3536352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90ABB6B3-4332-471A-A22C-0A4487E8A469}" type="datetime1">
              <a:rPr lang="en-US" smtClean="0"/>
              <a:t>4/13/2025</a:t>
            </a:fld>
            <a:endParaRPr lang="it-IT"/>
          </a:p>
        </p:txBody>
      </p:sp>
      <p:sp>
        <p:nvSpPr>
          <p:cNvPr id="6" name="Footer Placeholder 5"/>
          <p:cNvSpPr>
            <a:spLocks noGrp="1"/>
          </p:cNvSpPr>
          <p:nvPr>
            <p:ph type="ftr" sz="quarter" idx="11"/>
          </p:nvPr>
        </p:nvSpPr>
        <p:spPr/>
        <p:txBody>
          <a:bodyPr/>
          <a:lstStyle/>
          <a:p>
            <a:r>
              <a:rPr lang="fr-FR"/>
              <a:t>M. Spurio - Astroparticle Physics - 3</a:t>
            </a:r>
            <a:endParaRPr lang="it-IT"/>
          </a:p>
        </p:txBody>
      </p:sp>
      <p:sp>
        <p:nvSpPr>
          <p:cNvPr id="7" name="Slide Number Placeholder 6"/>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1030616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4A8D08-DD0C-478C-8371-838EC06D3C96}" type="datetime1">
              <a:rPr lang="en-US" smtClean="0"/>
              <a:t>4/13/2025</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M. Spurio - Astroparticle Physics - 3</a:t>
            </a:r>
            <a:endParaRPr lang="it-IT"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856C54-971D-4A64-8725-72F12A462872}" type="slidenum">
              <a:rPr lang="it-IT" smtClean="0"/>
              <a:t>‹N›</a:t>
            </a:fld>
            <a:endParaRPr lang="it-IT"/>
          </a:p>
        </p:txBody>
      </p:sp>
      <p:cxnSp>
        <p:nvCxnSpPr>
          <p:cNvPr id="7" name="Connettore 1 7">
            <a:extLst>
              <a:ext uri="{FF2B5EF4-FFF2-40B4-BE49-F238E27FC236}">
                <a16:creationId xmlns:a16="http://schemas.microsoft.com/office/drawing/2014/main" id="{2201644F-D9A7-098D-09F0-57EE48E4FDC7}"/>
              </a:ext>
            </a:extLst>
          </p:cNvPr>
          <p:cNvCxnSpPr/>
          <p:nvPr userDrawn="1"/>
        </p:nvCxnSpPr>
        <p:spPr>
          <a:xfrm>
            <a:off x="838200" y="763480"/>
            <a:ext cx="10515600" cy="0"/>
          </a:xfrm>
          <a:prstGeom prst="line">
            <a:avLst/>
          </a:prstGeom>
          <a:ln w="28575">
            <a:solidFill>
              <a:srgbClr val="C00000"/>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834114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emf"/></Relationships>
</file>

<file path=ppt/slides/_rels/slide22.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image" Target="../media/image62.emf"/><Relationship Id="rId7" Type="http://schemas.openxmlformats.org/officeDocument/2006/relationships/image" Target="../media/image66.emf"/><Relationship Id="rId2" Type="http://schemas.openxmlformats.org/officeDocument/2006/relationships/image" Target="../media/image61.emf"/><Relationship Id="rId1" Type="http://schemas.openxmlformats.org/officeDocument/2006/relationships/slideLayout" Target="../slideLayouts/slideLayout4.xml"/><Relationship Id="rId6" Type="http://schemas.openxmlformats.org/officeDocument/2006/relationships/image" Target="../media/image65.emf"/><Relationship Id="rId5" Type="http://schemas.openxmlformats.org/officeDocument/2006/relationships/image" Target="../media/image64.emf"/><Relationship Id="rId10" Type="http://schemas.openxmlformats.org/officeDocument/2006/relationships/hyperlink" Target="http://lpsc.in2p3.fr/crdb" TargetMode="External"/><Relationship Id="rId4" Type="http://schemas.openxmlformats.org/officeDocument/2006/relationships/image" Target="../media/image63.emf"/><Relationship Id="rId9" Type="http://schemas.openxmlformats.org/officeDocument/2006/relationships/image" Target="../media/image68.emf"/></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hyperlink" Target="http://lpsc.in2p3.fr/crdb"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4.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asd.gsfc.nasa.gov/bess/" TargetMode="External"/><Relationship Id="rId2" Type="http://schemas.openxmlformats.org/officeDocument/2006/relationships/image" Target="../media/image1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a:bodyPr>
          <a:lstStyle/>
          <a:p>
            <a:pPr marL="0" indent="0" algn="ctr">
              <a:buNone/>
            </a:pPr>
            <a:endParaRPr lang="en-GB" sz="3200" dirty="0">
              <a:solidFill>
                <a:srgbClr val="C00000"/>
              </a:solidFill>
              <a:latin typeface="Calibri Light" panose="020F0302020204030204"/>
              <a:ea typeface="+mj-ea"/>
              <a:cs typeface="+mj-cs"/>
            </a:endParaRPr>
          </a:p>
          <a:p>
            <a:pPr marL="0" indent="0" algn="ctr">
              <a:buNone/>
            </a:pPr>
            <a:r>
              <a:rPr lang="en-GB" sz="3200" dirty="0">
                <a:solidFill>
                  <a:srgbClr val="C00000"/>
                </a:solidFill>
                <a:latin typeface="Calibri Light" panose="020F0302020204030204"/>
                <a:ea typeface="+mj-ea"/>
                <a:cs typeface="+mj-cs"/>
              </a:rPr>
              <a:t>III.</a:t>
            </a:r>
          </a:p>
          <a:p>
            <a:pPr marL="0" indent="0" algn="ctr">
              <a:buNone/>
            </a:pPr>
            <a:r>
              <a:rPr lang="en-US" sz="3200" dirty="0">
                <a:solidFill>
                  <a:srgbClr val="C00000"/>
                </a:solidFill>
                <a:latin typeface="Calibri Light" panose="020F0302020204030204"/>
                <a:ea typeface="+mj-ea"/>
                <a:cs typeface="+mj-cs"/>
              </a:rPr>
              <a:t>Direct CR Detection: </a:t>
            </a:r>
          </a:p>
          <a:p>
            <a:pPr marL="0" indent="0" algn="ctr">
              <a:buNone/>
            </a:pPr>
            <a:r>
              <a:rPr lang="en-US" sz="3200" dirty="0">
                <a:solidFill>
                  <a:srgbClr val="C00000"/>
                </a:solidFill>
                <a:latin typeface="Calibri Light" panose="020F0302020204030204"/>
                <a:ea typeface="+mj-ea"/>
                <a:cs typeface="+mj-cs"/>
              </a:rPr>
              <a:t>Protons, Nuclei, Electrons and Antimatter</a:t>
            </a:r>
            <a:endParaRPr lang="en-GB" sz="2000" dirty="0">
              <a:solidFill>
                <a:srgbClr val="FF0000"/>
              </a:solidFill>
            </a:endParaRPr>
          </a:p>
        </p:txBody>
      </p:sp>
      <p:sp>
        <p:nvSpPr>
          <p:cNvPr id="2" name="Segnaposto piè di pagina 1"/>
          <p:cNvSpPr>
            <a:spLocks noGrp="1"/>
          </p:cNvSpPr>
          <p:nvPr>
            <p:ph type="ftr" sz="quarter" idx="11"/>
          </p:nvPr>
        </p:nvSpPr>
        <p:spPr/>
        <p:txBody>
          <a:bodyPr/>
          <a:lstStyle/>
          <a:p>
            <a:r>
              <a:rPr lang="fr-FR"/>
              <a:t>M. Spurio - Astroparticle Physics - 3</a:t>
            </a:r>
            <a:endParaRPr lang="it-IT"/>
          </a:p>
        </p:txBody>
      </p:sp>
      <p:sp>
        <p:nvSpPr>
          <p:cNvPr id="5" name="Segnaposto numero diapositiva 4"/>
          <p:cNvSpPr>
            <a:spLocks noGrp="1"/>
          </p:cNvSpPr>
          <p:nvPr>
            <p:ph type="sldNum" sz="quarter" idx="12"/>
          </p:nvPr>
        </p:nvSpPr>
        <p:spPr/>
        <p:txBody>
          <a:bodyPr/>
          <a:lstStyle/>
          <a:p>
            <a:fld id="{EF856C54-971D-4A64-8725-72F12A462872}" type="slidenum">
              <a:rPr lang="it-IT" smtClean="0"/>
              <a:t>1</a:t>
            </a:fld>
            <a:endParaRPr lang="it-IT"/>
          </a:p>
        </p:txBody>
      </p:sp>
      <p:sp>
        <p:nvSpPr>
          <p:cNvPr id="4" name="Rettangolo 3"/>
          <p:cNvSpPr/>
          <p:nvPr/>
        </p:nvSpPr>
        <p:spPr>
          <a:xfrm>
            <a:off x="3467708" y="4307761"/>
            <a:ext cx="5256584" cy="1754326"/>
          </a:xfrm>
          <a:prstGeom prst="rect">
            <a:avLst/>
          </a:prstGeom>
        </p:spPr>
        <p:txBody>
          <a:bodyPr wrap="square">
            <a:spAutoFit/>
          </a:bodyPr>
          <a:lstStyle/>
          <a:p>
            <a:pPr algn="ctr"/>
            <a:r>
              <a:rPr lang="en-US" sz="3200" spc="-100" dirty="0">
                <a:solidFill>
                  <a:srgbClr val="675E47"/>
                </a:solidFill>
                <a:latin typeface="+mj-lt"/>
                <a:ea typeface="+mj-ea"/>
                <a:cs typeface="+mj-cs"/>
              </a:rPr>
              <a:t>Astroparticle Physics </a:t>
            </a:r>
            <a:r>
              <a:rPr lang="en-US" sz="3200" spc="-100" dirty="0" err="1">
                <a:solidFill>
                  <a:srgbClr val="675E47"/>
                </a:solidFill>
                <a:latin typeface="+mj-lt"/>
                <a:ea typeface="+mj-ea"/>
                <a:cs typeface="+mj-cs"/>
              </a:rPr>
              <a:t>a.a.</a:t>
            </a:r>
            <a:r>
              <a:rPr lang="en-US" sz="3200" spc="-100" dirty="0">
                <a:solidFill>
                  <a:srgbClr val="675E47"/>
                </a:solidFill>
                <a:latin typeface="+mj-lt"/>
                <a:ea typeface="+mj-ea"/>
                <a:cs typeface="+mj-cs"/>
              </a:rPr>
              <a:t> 2024/25</a:t>
            </a:r>
          </a:p>
          <a:p>
            <a:pPr algn="ctr"/>
            <a:r>
              <a:rPr lang="en-US" sz="2800" spc="-100" dirty="0">
                <a:solidFill>
                  <a:srgbClr val="675E47"/>
                </a:solidFill>
                <a:latin typeface="+mj-lt"/>
                <a:ea typeface="+mj-ea"/>
                <a:cs typeface="+mj-cs"/>
              </a:rPr>
              <a:t>Maurizio Spurio</a:t>
            </a:r>
          </a:p>
          <a:p>
            <a:pPr algn="ctr"/>
            <a:r>
              <a:rPr lang="en-US" sz="2400" spc="-100" dirty="0" err="1">
                <a:solidFill>
                  <a:srgbClr val="675E47"/>
                </a:solidFill>
                <a:latin typeface="+mj-lt"/>
                <a:ea typeface="+mj-ea"/>
                <a:cs typeface="+mj-cs"/>
              </a:rPr>
              <a:t>Università</a:t>
            </a:r>
            <a:r>
              <a:rPr lang="en-US" sz="2400" spc="-100" dirty="0">
                <a:solidFill>
                  <a:srgbClr val="675E47"/>
                </a:solidFill>
                <a:latin typeface="+mj-lt"/>
                <a:ea typeface="+mj-ea"/>
                <a:cs typeface="+mj-cs"/>
              </a:rPr>
              <a:t> di Bologna e INFN</a:t>
            </a:r>
          </a:p>
          <a:p>
            <a:pPr algn="ctr"/>
            <a:r>
              <a:rPr lang="en-US" sz="2000" spc="-100" dirty="0">
                <a:solidFill>
                  <a:srgbClr val="675E47"/>
                </a:solidFill>
                <a:latin typeface="+mj-lt"/>
                <a:ea typeface="+mj-ea"/>
                <a:cs typeface="+mj-cs"/>
              </a:rPr>
              <a:t>maurizio.spurio@unibo.it</a:t>
            </a:r>
          </a:p>
        </p:txBody>
      </p:sp>
    </p:spTree>
    <p:extLst>
      <p:ext uri="{BB962C8B-B14F-4D97-AF65-F5344CB8AC3E}">
        <p14:creationId xmlns:p14="http://schemas.microsoft.com/office/powerpoint/2010/main" val="3208623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olo 1"/>
          <p:cNvSpPr>
            <a:spLocks noGrp="1"/>
          </p:cNvSpPr>
          <p:nvPr>
            <p:ph type="title"/>
          </p:nvPr>
        </p:nvSpPr>
        <p:spPr>
          <a:xfrm>
            <a:off x="867747" y="1"/>
            <a:ext cx="9171603" cy="780093"/>
          </a:xfrm>
        </p:spPr>
        <p:txBody>
          <a:bodyPr>
            <a:normAutofit/>
          </a:bodyPr>
          <a:lstStyle/>
          <a:p>
            <a:r>
              <a:rPr lang="it-IT" sz="3600" dirty="0">
                <a:solidFill>
                  <a:srgbClr val="C00000"/>
                </a:solidFill>
              </a:rPr>
              <a:t>The BESS-</a:t>
            </a:r>
            <a:r>
              <a:rPr lang="it-IT" sz="3600" dirty="0" err="1">
                <a:solidFill>
                  <a:srgbClr val="C00000"/>
                </a:solidFill>
              </a:rPr>
              <a:t>polar</a:t>
            </a:r>
            <a:r>
              <a:rPr lang="it-IT" sz="3600" dirty="0">
                <a:solidFill>
                  <a:srgbClr val="C00000"/>
                </a:solidFill>
              </a:rPr>
              <a:t> (2004) </a:t>
            </a:r>
            <a:r>
              <a:rPr lang="it-IT" sz="3600" dirty="0" err="1">
                <a:solidFill>
                  <a:srgbClr val="C00000"/>
                </a:solidFill>
              </a:rPr>
              <a:t>flight</a:t>
            </a:r>
            <a:r>
              <a:rPr lang="it-IT" sz="3600" dirty="0">
                <a:solidFill>
                  <a:srgbClr val="C00000"/>
                </a:solidFill>
              </a:rPr>
              <a:t>  </a:t>
            </a:r>
            <a:endParaRPr lang="en-US" sz="3600" dirty="0">
              <a:solidFill>
                <a:srgbClr val="C00000"/>
              </a:solidFill>
            </a:endParaRPr>
          </a:p>
        </p:txBody>
      </p:sp>
      <p:sp>
        <p:nvSpPr>
          <p:cNvPr id="2" name="Segnaposto piè di pagina 1"/>
          <p:cNvSpPr>
            <a:spLocks noGrp="1"/>
          </p:cNvSpPr>
          <p:nvPr>
            <p:ph type="ftr" idx="11"/>
          </p:nvPr>
        </p:nvSpPr>
        <p:spPr/>
        <p:txBody>
          <a:bodyPr/>
          <a:lstStyle/>
          <a:p>
            <a:r>
              <a:rPr lang="fr-FR" altLang="ja-JP"/>
              <a:t>M. Spurio - Astroparticle Physics - 3</a:t>
            </a:r>
            <a:endParaRPr lang="en-GB" altLang="ja-JP"/>
          </a:p>
        </p:txBody>
      </p:sp>
      <p:sp>
        <p:nvSpPr>
          <p:cNvPr id="16" name="Segnaposto numero diapositiva 4"/>
          <p:cNvSpPr>
            <a:spLocks noGrp="1"/>
          </p:cNvSpPr>
          <p:nvPr>
            <p:ph type="sldNum" idx="12"/>
          </p:nvPr>
        </p:nvSpPr>
        <p:spPr/>
        <p:txBody>
          <a:bodyPr/>
          <a:lstStyle/>
          <a:p>
            <a:fld id="{749EB05A-EA77-4343-887C-AC8CE8071EF2}" type="slidenum">
              <a:rPr lang="en-GB" altLang="ja-JP"/>
              <a:pPr/>
              <a:t>10</a:t>
            </a:fld>
            <a:endParaRPr lang="en-GB" altLang="ja-JP"/>
          </a:p>
        </p:txBody>
      </p:sp>
      <p:sp>
        <p:nvSpPr>
          <p:cNvPr id="421891" name="Rectangle 3"/>
          <p:cNvSpPr>
            <a:spLocks noGrp="1" noChangeArrowheads="1"/>
          </p:cNvSpPr>
          <p:nvPr>
            <p:ph type="subTitle" idx="4294967295"/>
          </p:nvPr>
        </p:nvSpPr>
        <p:spPr bwMode="auto">
          <a:xfrm>
            <a:off x="965351" y="1102902"/>
            <a:ext cx="4572000" cy="1193800"/>
          </a:xfrm>
          <a:prstGeom prst="rect">
            <a:avLst/>
          </a:prstGeom>
          <a:noFill/>
          <a:ln/>
        </p:spPr>
        <p:txBody>
          <a:bodyPr vert="horz" lIns="0" tIns="0" rIns="0" bIns="0" rtlCol="0" anchor="ctr">
            <a:spAutoFit/>
          </a:bodyPr>
          <a:lstStyle/>
          <a:p>
            <a:pPr marL="431800" lvl="1" indent="-215900" defTabSz="449263">
              <a:lnSpc>
                <a:spcPct val="93000"/>
              </a:lnSpc>
              <a:spcAft>
                <a:spcPct val="0"/>
              </a:spcAft>
              <a:buSzPct val="45000"/>
              <a:buFont typeface="StarSymbol" charset="0"/>
              <a:buChar char="●"/>
              <a:tabLst>
                <a:tab pos="723900" algn="l"/>
                <a:tab pos="1447800" algn="l"/>
                <a:tab pos="2171700" algn="l"/>
                <a:tab pos="2895600" algn="l"/>
                <a:tab pos="3619500" algn="l"/>
                <a:tab pos="4343400" algn="l"/>
              </a:tabLst>
            </a:pPr>
            <a:r>
              <a:rPr lang="en-GB" altLang="ja-JP" sz="1800" dirty="0">
                <a:ea typeface="MS PGothic" pitchFamily="34" charset="-128"/>
              </a:rPr>
              <a:t>8.5 day flight</a:t>
            </a:r>
          </a:p>
          <a:p>
            <a:pPr marL="431800" lvl="1" indent="-215900" defTabSz="449263">
              <a:lnSpc>
                <a:spcPct val="93000"/>
              </a:lnSpc>
              <a:spcAft>
                <a:spcPct val="0"/>
              </a:spcAft>
              <a:buSzPct val="45000"/>
              <a:buFont typeface="StarSymbol" charset="0"/>
              <a:buChar char="●"/>
              <a:tabLst>
                <a:tab pos="723900" algn="l"/>
                <a:tab pos="1447800" algn="l"/>
                <a:tab pos="2171700" algn="l"/>
                <a:tab pos="2895600" algn="l"/>
                <a:tab pos="3619500" algn="l"/>
                <a:tab pos="4343400" algn="l"/>
              </a:tabLst>
            </a:pPr>
            <a:r>
              <a:rPr lang="en-GB" altLang="ja-JP" sz="1800" dirty="0">
                <a:ea typeface="MS PGothic" pitchFamily="34" charset="-128"/>
              </a:rPr>
              <a:t>35-37 km in altitude</a:t>
            </a:r>
          </a:p>
          <a:p>
            <a:pPr marL="431800" lvl="1" indent="-215900" defTabSz="449263">
              <a:lnSpc>
                <a:spcPct val="93000"/>
              </a:lnSpc>
              <a:spcAft>
                <a:spcPct val="0"/>
              </a:spcAft>
              <a:buSzPct val="45000"/>
              <a:buFont typeface="StarSymbol" charset="0"/>
              <a:buChar char="●"/>
              <a:tabLst>
                <a:tab pos="723900" algn="l"/>
                <a:tab pos="1447800" algn="l"/>
                <a:tab pos="2171700" algn="l"/>
                <a:tab pos="2895600" algn="l"/>
                <a:tab pos="3619500" algn="l"/>
                <a:tab pos="4343400" algn="l"/>
              </a:tabLst>
            </a:pPr>
            <a:r>
              <a:rPr lang="en-GB" altLang="ja-JP" sz="1800" dirty="0">
                <a:ea typeface="MS PGothic" pitchFamily="34" charset="-128"/>
              </a:rPr>
              <a:t>900 million events recorded</a:t>
            </a:r>
          </a:p>
          <a:p>
            <a:pPr marL="431800" lvl="1" indent="-215900" defTabSz="449263">
              <a:lnSpc>
                <a:spcPct val="93000"/>
              </a:lnSpc>
              <a:spcAft>
                <a:spcPct val="0"/>
              </a:spcAft>
              <a:buSzPct val="45000"/>
              <a:buFont typeface="StarSymbol" charset="0"/>
              <a:buChar char="●"/>
              <a:tabLst>
                <a:tab pos="723900" algn="l"/>
                <a:tab pos="1447800" algn="l"/>
                <a:tab pos="2171700" algn="l"/>
                <a:tab pos="2895600" algn="l"/>
                <a:tab pos="3619500" algn="l"/>
                <a:tab pos="4343400" algn="l"/>
              </a:tabLst>
            </a:pPr>
            <a:endParaRPr lang="en-GB" altLang="ja-JP" sz="1400" dirty="0">
              <a:ea typeface="MS PGothic" pitchFamily="34" charset="-128"/>
            </a:endParaRPr>
          </a:p>
        </p:txBody>
      </p:sp>
      <p:pic>
        <p:nvPicPr>
          <p:cNvPr id="42189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99895" y="846419"/>
            <a:ext cx="2983655" cy="2962578"/>
          </a:xfrm>
          <a:prstGeom prst="rect">
            <a:avLst/>
          </a:prstGeom>
          <a:noFill/>
          <a:ln w="9525">
            <a:noFill/>
            <a:round/>
            <a:headEnd/>
            <a:tailEnd/>
          </a:ln>
          <a:effectLst/>
        </p:spPr>
      </p:pic>
      <p:pic>
        <p:nvPicPr>
          <p:cNvPr id="42189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00680" y="2101752"/>
            <a:ext cx="2815002" cy="4223467"/>
          </a:xfrm>
          <a:prstGeom prst="rect">
            <a:avLst/>
          </a:prstGeom>
          <a:noFill/>
          <a:ln w="9525">
            <a:noFill/>
            <a:round/>
            <a:headEnd/>
            <a:tailEnd/>
          </a:ln>
          <a:effectLst/>
        </p:spPr>
      </p:pic>
      <p:grpSp>
        <p:nvGrpSpPr>
          <p:cNvPr id="421894" name="Group 6"/>
          <p:cNvGrpSpPr>
            <a:grpSpLocks/>
          </p:cNvGrpSpPr>
          <p:nvPr/>
        </p:nvGrpSpPr>
        <p:grpSpPr bwMode="auto">
          <a:xfrm>
            <a:off x="4206876" y="3866182"/>
            <a:ext cx="3871913" cy="2459037"/>
            <a:chOff x="3023" y="2516"/>
            <a:chExt cx="2689" cy="1708"/>
          </a:xfrm>
        </p:grpSpPr>
        <p:pic>
          <p:nvPicPr>
            <p:cNvPr id="421895" name="Picture 7" descr="pres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3" y="2516"/>
              <a:ext cx="2689" cy="1708"/>
            </a:xfrm>
            <a:prstGeom prst="rect">
              <a:avLst/>
            </a:prstGeom>
            <a:noFill/>
            <a:ln w="9525">
              <a:solidFill>
                <a:schemeClr val="tx2"/>
              </a:solidFill>
              <a:miter lim="800000"/>
              <a:headEnd/>
              <a:tailEnd/>
            </a:ln>
          </p:spPr>
        </p:pic>
        <p:sp>
          <p:nvSpPr>
            <p:cNvPr id="421896" name="Text Box 8"/>
            <p:cNvSpPr txBox="1">
              <a:spLocks noChangeArrowheads="1"/>
            </p:cNvSpPr>
            <p:nvPr/>
          </p:nvSpPr>
          <p:spPr bwMode="auto">
            <a:xfrm>
              <a:off x="3831" y="3052"/>
              <a:ext cx="116" cy="325"/>
            </a:xfrm>
            <a:prstGeom prst="rect">
              <a:avLst/>
            </a:prstGeom>
            <a:noFill/>
            <a:ln w="12700" cap="sq">
              <a:noFill/>
              <a:miter lim="800000"/>
              <a:headEnd type="none" w="sm" len="sm"/>
              <a:tailEnd type="none" w="sm" len="sm"/>
            </a:ln>
            <a:effectLst/>
          </p:spPr>
          <p:txBody>
            <a:bodyPr wrap="none" lIns="82936" tIns="41469" rIns="82936" bIns="41469">
              <a:spAutoFit/>
            </a:bodyPr>
            <a:lstStyle/>
            <a:p>
              <a:pPr defTabSz="828675">
                <a:spcBef>
                  <a:spcPct val="0"/>
                </a:spcBef>
              </a:pPr>
              <a:endParaRPr kumimoji="1" lang="ja-JP" altLang="en-US" sz="2500" b="1">
                <a:latin typeface="Arial" charset="0"/>
                <a:ea typeface="MS PGothic" pitchFamily="34" charset="-128"/>
              </a:endParaRPr>
            </a:p>
          </p:txBody>
        </p:sp>
        <p:sp>
          <p:nvSpPr>
            <p:cNvPr id="421897" name="Text Box 9"/>
            <p:cNvSpPr txBox="1">
              <a:spLocks noChangeArrowheads="1"/>
            </p:cNvSpPr>
            <p:nvPr/>
          </p:nvSpPr>
          <p:spPr bwMode="auto">
            <a:xfrm>
              <a:off x="3601" y="2976"/>
              <a:ext cx="1518" cy="397"/>
            </a:xfrm>
            <a:prstGeom prst="rect">
              <a:avLst/>
            </a:prstGeom>
            <a:noFill/>
            <a:ln w="12700" cap="sq">
              <a:noFill/>
              <a:miter lim="800000"/>
              <a:headEnd type="none" w="sm" len="sm"/>
              <a:tailEnd type="none" w="sm" len="sm"/>
            </a:ln>
            <a:effectLst/>
          </p:spPr>
          <p:txBody>
            <a:bodyPr wrap="none" lIns="82936" tIns="41469" rIns="82936" bIns="41469">
              <a:spAutoFit/>
            </a:bodyPr>
            <a:lstStyle/>
            <a:p>
              <a:pPr defTabSz="828675">
                <a:spcBef>
                  <a:spcPct val="0"/>
                </a:spcBef>
              </a:pPr>
              <a:r>
                <a:rPr kumimoji="1" lang="en-US" altLang="ja-JP" sz="1600" b="1" dirty="0">
                  <a:solidFill>
                    <a:schemeClr val="accent1"/>
                  </a:solidFill>
                  <a:latin typeface="Arial" charset="0"/>
                  <a:ea typeface="MS PGothic" pitchFamily="34" charset="-128"/>
                </a:rPr>
                <a:t>Altitude</a:t>
              </a:r>
              <a:r>
                <a:rPr kumimoji="1" lang="ja-JP" altLang="en-US" sz="1600" b="1" dirty="0">
                  <a:solidFill>
                    <a:schemeClr val="accent1"/>
                  </a:solidFill>
                  <a:latin typeface="Arial" charset="0"/>
                  <a:ea typeface="MS PGothic" pitchFamily="34" charset="-128"/>
                </a:rPr>
                <a:t>～</a:t>
              </a:r>
              <a:r>
                <a:rPr kumimoji="1" lang="en-US" altLang="ja-JP" sz="1600" b="1" dirty="0">
                  <a:solidFill>
                    <a:srgbClr val="FF0000"/>
                  </a:solidFill>
                  <a:latin typeface="Arial" charset="0"/>
                  <a:ea typeface="MS PGothic" pitchFamily="34" charset="-128"/>
                </a:rPr>
                <a:t>38000m</a:t>
              </a:r>
            </a:p>
            <a:p>
              <a:pPr defTabSz="828675">
                <a:spcBef>
                  <a:spcPct val="0"/>
                </a:spcBef>
              </a:pPr>
              <a:r>
                <a:rPr kumimoji="1" lang="en-US" altLang="ja-JP" sz="1600" b="1" dirty="0">
                  <a:solidFill>
                    <a:schemeClr val="accent1"/>
                  </a:solidFill>
                  <a:latin typeface="Arial" charset="0"/>
                  <a:ea typeface="MS PGothic" pitchFamily="34" charset="-128"/>
                </a:rPr>
                <a:t>Residual air</a:t>
              </a:r>
              <a:r>
                <a:rPr kumimoji="1" lang="ja-JP" altLang="en-US" sz="1600" b="1" dirty="0">
                  <a:solidFill>
                    <a:schemeClr val="accent1"/>
                  </a:solidFill>
                  <a:latin typeface="Arial" charset="0"/>
                  <a:ea typeface="MS PGothic" pitchFamily="34" charset="-128"/>
                </a:rPr>
                <a:t>～</a:t>
              </a:r>
              <a:r>
                <a:rPr kumimoji="1" lang="en-US" altLang="ja-JP" sz="1600" b="1" dirty="0">
                  <a:solidFill>
                    <a:srgbClr val="FF0000"/>
                  </a:solidFill>
                  <a:latin typeface="Arial" charset="0"/>
                  <a:ea typeface="MS PGothic" pitchFamily="34" charset="-128"/>
                </a:rPr>
                <a:t>4g/cm</a:t>
              </a:r>
              <a:r>
                <a:rPr kumimoji="1" lang="en-US" altLang="ja-JP" sz="1600" b="1" baseline="30000" dirty="0">
                  <a:solidFill>
                    <a:srgbClr val="FF0000"/>
                  </a:solidFill>
                  <a:latin typeface="Arial" charset="0"/>
                  <a:ea typeface="MS PGothic" pitchFamily="34" charset="-128"/>
                </a:rPr>
                <a:t>2</a:t>
              </a:r>
            </a:p>
          </p:txBody>
        </p:sp>
        <p:sp>
          <p:nvSpPr>
            <p:cNvPr id="421898" name="Line 10"/>
            <p:cNvSpPr>
              <a:spLocks noChangeShapeType="1"/>
            </p:cNvSpPr>
            <p:nvPr/>
          </p:nvSpPr>
          <p:spPr bwMode="auto">
            <a:xfrm>
              <a:off x="3552" y="2832"/>
              <a:ext cx="0" cy="1296"/>
            </a:xfrm>
            <a:prstGeom prst="line">
              <a:avLst/>
            </a:prstGeom>
            <a:noFill/>
            <a:ln w="38100">
              <a:solidFill>
                <a:srgbClr val="FF0000"/>
              </a:solidFill>
              <a:prstDash val="dash"/>
              <a:round/>
              <a:headEnd type="none" w="sm" len="sm"/>
              <a:tailEnd type="none" w="sm" len="sm"/>
            </a:ln>
            <a:effectLst/>
          </p:spPr>
          <p:txBody>
            <a:bodyPr wrap="none"/>
            <a:lstStyle/>
            <a:p>
              <a:endParaRPr lang="it-IT"/>
            </a:p>
          </p:txBody>
        </p:sp>
        <p:sp>
          <p:nvSpPr>
            <p:cNvPr id="421899" name="Line 11"/>
            <p:cNvSpPr>
              <a:spLocks noChangeShapeType="1"/>
            </p:cNvSpPr>
            <p:nvPr/>
          </p:nvSpPr>
          <p:spPr bwMode="auto">
            <a:xfrm>
              <a:off x="5136" y="2832"/>
              <a:ext cx="0" cy="1296"/>
            </a:xfrm>
            <a:prstGeom prst="line">
              <a:avLst/>
            </a:prstGeom>
            <a:noFill/>
            <a:ln w="38100">
              <a:solidFill>
                <a:srgbClr val="FF0000"/>
              </a:solidFill>
              <a:prstDash val="dash"/>
              <a:round/>
              <a:headEnd type="none" w="sm" len="sm"/>
              <a:tailEnd type="none" w="sm" len="sm"/>
            </a:ln>
            <a:effectLst/>
          </p:spPr>
          <p:txBody>
            <a:bodyPr wrap="none"/>
            <a:lstStyle/>
            <a:p>
              <a:endParaRPr lang="it-IT"/>
            </a:p>
          </p:txBody>
        </p:sp>
        <p:sp>
          <p:nvSpPr>
            <p:cNvPr id="421900" name="Line 12"/>
            <p:cNvSpPr>
              <a:spLocks noChangeShapeType="1"/>
            </p:cNvSpPr>
            <p:nvPr/>
          </p:nvSpPr>
          <p:spPr bwMode="auto">
            <a:xfrm>
              <a:off x="3552" y="3744"/>
              <a:ext cx="1584" cy="0"/>
            </a:xfrm>
            <a:prstGeom prst="line">
              <a:avLst/>
            </a:prstGeom>
            <a:noFill/>
            <a:ln w="12700" cap="sq">
              <a:solidFill>
                <a:srgbClr val="FF0000"/>
              </a:solidFill>
              <a:round/>
              <a:headEnd type="triangle" w="med" len="med"/>
              <a:tailEnd type="triangle" w="med" len="med"/>
            </a:ln>
            <a:effectLst/>
          </p:spPr>
          <p:txBody>
            <a:bodyPr wrap="none"/>
            <a:lstStyle/>
            <a:p>
              <a:endParaRPr lang="it-IT"/>
            </a:p>
          </p:txBody>
        </p:sp>
        <p:sp>
          <p:nvSpPr>
            <p:cNvPr id="421901" name="Text Box 13"/>
            <p:cNvSpPr txBox="1">
              <a:spLocks noChangeArrowheads="1"/>
            </p:cNvSpPr>
            <p:nvPr/>
          </p:nvSpPr>
          <p:spPr bwMode="auto">
            <a:xfrm>
              <a:off x="3984" y="3768"/>
              <a:ext cx="671" cy="229"/>
            </a:xfrm>
            <a:prstGeom prst="rect">
              <a:avLst/>
            </a:prstGeom>
            <a:noFill/>
            <a:ln w="12700" cap="sq">
              <a:noFill/>
              <a:miter lim="800000"/>
              <a:headEnd type="none" w="sm" len="sm"/>
              <a:tailEnd type="none" w="sm" len="sm"/>
            </a:ln>
            <a:effectLst/>
          </p:spPr>
          <p:txBody>
            <a:bodyPr wrap="none" lIns="82936" tIns="41469" rIns="82936" bIns="41469">
              <a:spAutoFit/>
            </a:bodyPr>
            <a:lstStyle/>
            <a:p>
              <a:pPr defTabSz="828675">
                <a:spcBef>
                  <a:spcPct val="0"/>
                </a:spcBef>
              </a:pPr>
              <a:r>
                <a:rPr kumimoji="1" lang="en-US" altLang="ja-JP" sz="1600" b="1">
                  <a:solidFill>
                    <a:srgbClr val="FF0000"/>
                  </a:solidFill>
                  <a:latin typeface="Arial" charset="0"/>
                  <a:ea typeface="MS PGothic" pitchFamily="34" charset="-128"/>
                </a:rPr>
                <a:t>Floating</a:t>
              </a:r>
            </a:p>
          </p:txBody>
        </p:sp>
      </p:grpSp>
      <p:pic>
        <p:nvPicPr>
          <p:cNvPr id="421902"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268857" y="3978567"/>
            <a:ext cx="2801776" cy="2098676"/>
          </a:xfrm>
          <a:prstGeom prst="rect">
            <a:avLst/>
          </a:prstGeom>
          <a:noFill/>
          <a:ln w="9525">
            <a:noFill/>
            <a:miter lim="800000"/>
            <a:headEnd/>
            <a:tailEnd/>
          </a:ln>
          <a:effectLst/>
        </p:spPr>
      </p:pic>
    </p:spTree>
    <p:extLst>
      <p:ext uri="{BB962C8B-B14F-4D97-AF65-F5344CB8AC3E}">
        <p14:creationId xmlns:p14="http://schemas.microsoft.com/office/powerpoint/2010/main" val="6669555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heasarc.nasa.gov/Images/heao3/heao3_cover.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269028" y="2755224"/>
            <a:ext cx="2683642" cy="3601126"/>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a:xfrm>
            <a:off x="838200" y="13347"/>
            <a:ext cx="10515600" cy="742433"/>
          </a:xfrm>
        </p:spPr>
        <p:txBody>
          <a:bodyPr>
            <a:normAutofit/>
          </a:bodyPr>
          <a:lstStyle/>
          <a:p>
            <a:r>
              <a:rPr lang="it-IT" sz="3600" dirty="0" err="1">
                <a:solidFill>
                  <a:srgbClr val="C00000"/>
                </a:solidFill>
              </a:rPr>
              <a:t>Old</a:t>
            </a:r>
            <a:r>
              <a:rPr lang="it-IT" sz="3600" dirty="0">
                <a:solidFill>
                  <a:srgbClr val="C00000"/>
                </a:solidFill>
              </a:rPr>
              <a:t> satellite experiment</a:t>
            </a:r>
            <a:endParaRPr lang="en-US" sz="3600" dirty="0">
              <a:solidFill>
                <a:srgbClr val="C00000"/>
              </a:solidFill>
            </a:endParaRPr>
          </a:p>
        </p:txBody>
      </p:sp>
      <p:sp>
        <p:nvSpPr>
          <p:cNvPr id="3" name="Segnaposto contenuto 2"/>
          <p:cNvSpPr>
            <a:spLocks noGrp="1"/>
          </p:cNvSpPr>
          <p:nvPr>
            <p:ph sz="half" idx="1"/>
          </p:nvPr>
        </p:nvSpPr>
        <p:spPr>
          <a:xfrm>
            <a:off x="662473" y="1020727"/>
            <a:ext cx="9644020" cy="4646426"/>
          </a:xfrm>
        </p:spPr>
        <p:txBody>
          <a:bodyPr>
            <a:normAutofit/>
          </a:bodyPr>
          <a:lstStyle/>
          <a:p>
            <a:r>
              <a:rPr lang="en-US" sz="1800" dirty="0"/>
              <a:t>Primary CR data from early space experiments (1970s-1980s) refer mostly to energies &lt;1 GeV. </a:t>
            </a:r>
          </a:p>
          <a:p>
            <a:r>
              <a:rPr lang="en-US" sz="1800" dirty="0"/>
              <a:t>Of particular importance, the first measurement of </a:t>
            </a:r>
            <a:r>
              <a:rPr lang="en-US" sz="1800" b="1" dirty="0"/>
              <a:t>isotopic</a:t>
            </a:r>
            <a:r>
              <a:rPr lang="en-US" sz="1800" dirty="0"/>
              <a:t> Li, Be, and B fluxes. In particular  IMP-7(in 1972), IMP-8 (in 1973) detected the </a:t>
            </a:r>
            <a:r>
              <a:rPr lang="en-US" sz="1800" baseline="30000" dirty="0"/>
              <a:t>10</a:t>
            </a:r>
            <a:r>
              <a:rPr lang="en-US" sz="1800" dirty="0"/>
              <a:t>Be </a:t>
            </a:r>
          </a:p>
          <a:p>
            <a:r>
              <a:rPr lang="en-US" sz="1800" dirty="0"/>
              <a:t>The IMP was a series of 10 scientific satellites launched by NASA between 1963 and 1973</a:t>
            </a:r>
          </a:p>
          <a:p>
            <a:r>
              <a:rPr lang="en-US" sz="1800" dirty="0"/>
              <a:t>This was the first measurement of this isotope important for evaluate the </a:t>
            </a:r>
            <a:r>
              <a:rPr lang="en-US" sz="1800" b="1" dirty="0"/>
              <a:t>“age” of CRs</a:t>
            </a:r>
            <a:r>
              <a:rPr lang="en-US" sz="1800" dirty="0"/>
              <a:t> (see Sect. 5) which was repeated on successive satellite missions (Voyager, Ulysses, CRIS)</a:t>
            </a:r>
          </a:p>
          <a:p>
            <a:endParaRPr lang="en-US" sz="1800" dirty="0"/>
          </a:p>
        </p:txBody>
      </p:sp>
      <p:sp>
        <p:nvSpPr>
          <p:cNvPr id="4" name="Segnaposto piè di pagina 3"/>
          <p:cNvSpPr>
            <a:spLocks noGrp="1"/>
          </p:cNvSpPr>
          <p:nvPr>
            <p:ph type="ftr" sz="quarter" idx="11"/>
          </p:nvPr>
        </p:nvSpPr>
        <p:spPr/>
        <p:txBody>
          <a:bodyPr/>
          <a:lstStyle/>
          <a:p>
            <a:r>
              <a:rPr lang="fr-FR"/>
              <a:t>M. Spurio - Astroparticle Physics - 3</a:t>
            </a:r>
            <a:endParaRPr lang="it-IT"/>
          </a:p>
        </p:txBody>
      </p:sp>
      <p:sp>
        <p:nvSpPr>
          <p:cNvPr id="5" name="Segnaposto numero diapositiva 4"/>
          <p:cNvSpPr>
            <a:spLocks noGrp="1"/>
          </p:cNvSpPr>
          <p:nvPr>
            <p:ph type="sldNum" sz="quarter" idx="12"/>
          </p:nvPr>
        </p:nvSpPr>
        <p:spPr/>
        <p:txBody>
          <a:bodyPr/>
          <a:lstStyle/>
          <a:p>
            <a:fld id="{EF856C54-971D-4A64-8725-72F12A462872}" type="slidenum">
              <a:rPr lang="it-IT" smtClean="0"/>
              <a:t>11</a:t>
            </a:fld>
            <a:endParaRPr lang="it-IT"/>
          </a:p>
        </p:txBody>
      </p:sp>
      <p:sp>
        <p:nvSpPr>
          <p:cNvPr id="13" name="Rettangolo 12"/>
          <p:cNvSpPr/>
          <p:nvPr/>
        </p:nvSpPr>
        <p:spPr>
          <a:xfrm>
            <a:off x="662473" y="3746893"/>
            <a:ext cx="7212564" cy="1200329"/>
          </a:xfrm>
          <a:prstGeom prst="rect">
            <a:avLst/>
          </a:prstGeom>
        </p:spPr>
        <p:txBody>
          <a:bodyPr wrap="square">
            <a:spAutoFit/>
          </a:bodyPr>
          <a:lstStyle/>
          <a:p>
            <a:pPr marL="342900" indent="-342900">
              <a:buFont typeface="Arial" panose="020B0604020202020204" pitchFamily="34" charset="0"/>
              <a:buChar char="•"/>
            </a:pPr>
            <a:r>
              <a:rPr lang="en-US" dirty="0"/>
              <a:t>Other space experiments were on board the High-Energy Astrophysics Observatory (HEAO-3) satellite  (1979-81, in the figure ) and the Cosmic Ray Nuclei (CRN) experiment, which flew for nine days on the Space Shuttle</a:t>
            </a:r>
          </a:p>
        </p:txBody>
      </p:sp>
      <p:sp>
        <p:nvSpPr>
          <p:cNvPr id="6" name="Rettangolo 5">
            <a:extLst>
              <a:ext uri="{FF2B5EF4-FFF2-40B4-BE49-F238E27FC236}">
                <a16:creationId xmlns:a16="http://schemas.microsoft.com/office/drawing/2014/main" id="{704ADF25-6CD9-24BF-B1E2-C777A64F7775}"/>
              </a:ext>
            </a:extLst>
          </p:cNvPr>
          <p:cNvSpPr/>
          <p:nvPr/>
        </p:nvSpPr>
        <p:spPr>
          <a:xfrm rot="20263467">
            <a:off x="5792677" y="318428"/>
            <a:ext cx="2521844" cy="923330"/>
          </a:xfrm>
          <a:prstGeom prst="rect">
            <a:avLst/>
          </a:prstGeom>
          <a:noFill/>
        </p:spPr>
        <p:txBody>
          <a:bodyPr wrap="none" lIns="91440" tIns="45720" rIns="91440" bIns="45720">
            <a:spAutoFit/>
          </a:bodyPr>
          <a:lstStyle/>
          <a:p>
            <a:pPr algn="ctr"/>
            <a:r>
              <a:rPr lang="it-IT"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Skip</a:t>
            </a:r>
            <a:r>
              <a:rPr lang="it-IT"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it-IT"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this</a:t>
            </a:r>
            <a:endParaRPr lang="it-IT"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3288142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
            <a:ext cx="10515600" cy="750190"/>
          </a:xfrm>
        </p:spPr>
        <p:txBody>
          <a:bodyPr>
            <a:normAutofit/>
          </a:bodyPr>
          <a:lstStyle/>
          <a:p>
            <a:r>
              <a:rPr lang="it-IT" sz="3600" dirty="0">
                <a:solidFill>
                  <a:srgbClr val="C00000"/>
                </a:solidFill>
              </a:rPr>
              <a:t>The </a:t>
            </a:r>
            <a:r>
              <a:rPr lang="it-IT" sz="3600" dirty="0" err="1">
                <a:solidFill>
                  <a:srgbClr val="C00000"/>
                </a:solidFill>
              </a:rPr>
              <a:t>isotopic</a:t>
            </a:r>
            <a:r>
              <a:rPr lang="it-IT" sz="3600" dirty="0">
                <a:solidFill>
                  <a:srgbClr val="C00000"/>
                </a:solidFill>
              </a:rPr>
              <a:t> </a:t>
            </a:r>
            <a:r>
              <a:rPr lang="it-IT" sz="3600" dirty="0" err="1">
                <a:solidFill>
                  <a:srgbClr val="C00000"/>
                </a:solidFill>
              </a:rPr>
              <a:t>measurements</a:t>
            </a:r>
            <a:r>
              <a:rPr lang="it-IT" sz="3600" dirty="0">
                <a:solidFill>
                  <a:srgbClr val="C00000"/>
                </a:solidFill>
              </a:rPr>
              <a:t> of Li, Be, B</a:t>
            </a:r>
            <a:endParaRPr lang="en-US" sz="3600" dirty="0">
              <a:solidFill>
                <a:srgbClr val="C00000"/>
              </a:solidFill>
            </a:endParaRPr>
          </a:p>
        </p:txBody>
      </p:sp>
      <p:sp>
        <p:nvSpPr>
          <p:cNvPr id="3" name="Segnaposto piè di pagina 2"/>
          <p:cNvSpPr>
            <a:spLocks noGrp="1"/>
          </p:cNvSpPr>
          <p:nvPr>
            <p:ph type="ftr" sz="quarter" idx="11"/>
          </p:nvPr>
        </p:nvSpPr>
        <p:spPr/>
        <p:txBody>
          <a:bodyPr/>
          <a:lstStyle/>
          <a:p>
            <a:r>
              <a:rPr lang="fr-FR"/>
              <a:t>M. Spurio - Astroparticle Physics - 3</a:t>
            </a:r>
            <a:endParaRPr lang="it-IT"/>
          </a:p>
        </p:txBody>
      </p:sp>
      <p:sp>
        <p:nvSpPr>
          <p:cNvPr id="5" name="Segnaposto numero diapositiva 4"/>
          <p:cNvSpPr>
            <a:spLocks noGrp="1"/>
          </p:cNvSpPr>
          <p:nvPr>
            <p:ph type="sldNum" sz="quarter" idx="12"/>
          </p:nvPr>
        </p:nvSpPr>
        <p:spPr/>
        <p:txBody>
          <a:bodyPr/>
          <a:lstStyle/>
          <a:p>
            <a:fld id="{EF856C54-971D-4A64-8725-72F12A462872}" type="slidenum">
              <a:rPr lang="it-IT" smtClean="0"/>
              <a:t>12</a:t>
            </a:fld>
            <a:endParaRPr lang="it-IT"/>
          </a:p>
        </p:txBody>
      </p:sp>
      <p:pic>
        <p:nvPicPr>
          <p:cNvPr id="6" name="Segnaposto contenuto 7"/>
          <p:cNvPicPr>
            <a:picLocks noChangeAspect="1"/>
          </p:cNvPicPr>
          <p:nvPr/>
        </p:nvPicPr>
        <p:blipFill>
          <a:blip r:embed="rId2"/>
          <a:stretch>
            <a:fillRect/>
          </a:stretch>
        </p:blipFill>
        <p:spPr>
          <a:xfrm>
            <a:off x="1756565" y="2219495"/>
            <a:ext cx="2918478" cy="4048679"/>
          </a:xfrm>
          <a:prstGeom prst="rect">
            <a:avLst/>
          </a:prstGeom>
        </p:spPr>
      </p:pic>
      <p:pic>
        <p:nvPicPr>
          <p:cNvPr id="9" name="Immagine 8"/>
          <p:cNvPicPr>
            <a:picLocks noChangeAspect="1"/>
          </p:cNvPicPr>
          <p:nvPr/>
        </p:nvPicPr>
        <p:blipFill>
          <a:blip r:embed="rId3"/>
          <a:stretch>
            <a:fillRect/>
          </a:stretch>
        </p:blipFill>
        <p:spPr>
          <a:xfrm>
            <a:off x="5270083" y="2169500"/>
            <a:ext cx="3286496" cy="4142762"/>
          </a:xfrm>
          <a:prstGeom prst="rect">
            <a:avLst/>
          </a:prstGeom>
        </p:spPr>
      </p:pic>
      <p:sp>
        <p:nvSpPr>
          <p:cNvPr id="10" name="Rettangolo 9"/>
          <p:cNvSpPr/>
          <p:nvPr/>
        </p:nvSpPr>
        <p:spPr>
          <a:xfrm>
            <a:off x="1792106" y="952617"/>
            <a:ext cx="4378322" cy="1323439"/>
          </a:xfrm>
          <a:prstGeom prst="rect">
            <a:avLst/>
          </a:prstGeom>
        </p:spPr>
        <p:txBody>
          <a:bodyPr wrap="square">
            <a:spAutoFit/>
          </a:bodyPr>
          <a:lstStyle/>
          <a:p>
            <a:r>
              <a:rPr lang="en-US" sz="1600" b="1" i="1" dirty="0"/>
              <a:t>Figure</a:t>
            </a:r>
            <a:r>
              <a:rPr lang="en-US" sz="1600" i="1" dirty="0"/>
              <a:t>: Layout of the telescope on board IMP–7, –8. The silicon detectors (</a:t>
            </a:r>
            <a:r>
              <a:rPr lang="en-US" sz="1600" b="1" i="1" dirty="0"/>
              <a:t>D1, D2, D3</a:t>
            </a:r>
            <a:r>
              <a:rPr lang="en-US" sz="1600" i="1" dirty="0"/>
              <a:t>) measure the particle energy loss. </a:t>
            </a:r>
            <a:r>
              <a:rPr lang="en-US" sz="1600" b="1" i="1" dirty="0"/>
              <a:t>D4</a:t>
            </a:r>
            <a:r>
              <a:rPr lang="en-US" sz="1600" i="1" dirty="0"/>
              <a:t> is a </a:t>
            </a:r>
            <a:r>
              <a:rPr lang="en-US" sz="1600" i="1" dirty="0" err="1"/>
              <a:t>CsI</a:t>
            </a:r>
            <a:r>
              <a:rPr lang="en-US" sz="1600" i="1" dirty="0"/>
              <a:t> (Tl) scintillator viewed by four photodiodes. </a:t>
            </a:r>
            <a:r>
              <a:rPr lang="en-US" sz="1600" b="1" i="1" dirty="0"/>
              <a:t>D5</a:t>
            </a:r>
            <a:r>
              <a:rPr lang="en-US" sz="1600" i="1" dirty="0"/>
              <a:t> and </a:t>
            </a:r>
            <a:r>
              <a:rPr lang="en-US" sz="1600" b="1" i="1" dirty="0"/>
              <a:t>D6</a:t>
            </a:r>
            <a:r>
              <a:rPr lang="en-US" sz="1600" i="1" dirty="0"/>
              <a:t> are two additional scintillators. </a:t>
            </a:r>
            <a:endParaRPr lang="en-US" sz="1600" dirty="0"/>
          </a:p>
        </p:txBody>
      </p:sp>
      <mc:AlternateContent xmlns:mc="http://schemas.openxmlformats.org/markup-compatibility/2006">
        <mc:Choice xmlns:a14="http://schemas.microsoft.com/office/drawing/2010/main" Requires="a14">
          <p:sp>
            <p:nvSpPr>
              <p:cNvPr id="11" name="Rettangolo 10"/>
              <p:cNvSpPr/>
              <p:nvPr/>
            </p:nvSpPr>
            <p:spPr>
              <a:xfrm>
                <a:off x="6276798" y="922713"/>
                <a:ext cx="4209970" cy="1077218"/>
              </a:xfrm>
              <a:prstGeom prst="rect">
                <a:avLst/>
              </a:prstGeom>
            </p:spPr>
            <p:txBody>
              <a:bodyPr wrap="square">
                <a:spAutoFit/>
              </a:bodyPr>
              <a:lstStyle/>
              <a:p>
                <a:r>
                  <a:rPr lang="en-US" sz="1600" i="1" dirty="0"/>
                  <a:t>Result from IMP-8 (data: 1974, 1975). On the y-axis, the signal is proportional to the energy loss (</a:t>
                </a:r>
                <a14:m>
                  <m:oMath xmlns:m="http://schemas.openxmlformats.org/officeDocument/2006/math">
                    <m:r>
                      <a:rPr lang="en-US" sz="1600" i="1">
                        <a:latin typeface="Cambria Math" panose="02040503050406030204" pitchFamily="18" charset="0"/>
                        <a:ea typeface="Cambria Math" panose="02040503050406030204" pitchFamily="18" charset="0"/>
                      </a:rPr>
                      <m:t>∝</m:t>
                    </m:r>
                    <m:sSup>
                      <m:sSupPr>
                        <m:ctrlPr>
                          <a:rPr lang="en-US" sz="1600" i="1">
                            <a:latin typeface="Cambria Math" panose="02040503050406030204" pitchFamily="18" charset="0"/>
                            <a:ea typeface="Cambria Math" panose="02040503050406030204" pitchFamily="18" charset="0"/>
                          </a:rPr>
                        </m:ctrlPr>
                      </m:sSupPr>
                      <m:e>
                        <m:r>
                          <a:rPr lang="it-IT" sz="1600" i="1">
                            <a:latin typeface="Cambria Math" panose="02040503050406030204" pitchFamily="18" charset="0"/>
                            <a:ea typeface="Cambria Math" panose="02040503050406030204" pitchFamily="18" charset="0"/>
                          </a:rPr>
                          <m:t>𝑍</m:t>
                        </m:r>
                      </m:e>
                      <m:sup>
                        <m:r>
                          <a:rPr lang="it-IT" sz="1600" i="1">
                            <a:latin typeface="Cambria Math" panose="02040503050406030204" pitchFamily="18" charset="0"/>
                            <a:ea typeface="Cambria Math" panose="02040503050406030204" pitchFamily="18" charset="0"/>
                          </a:rPr>
                          <m:t>2</m:t>
                        </m:r>
                      </m:sup>
                    </m:sSup>
                    <m:r>
                      <a:rPr lang="it-IT" sz="1600" i="1">
                        <a:latin typeface="Cambria Math" panose="02040503050406030204" pitchFamily="18" charset="0"/>
                        <a:ea typeface="Cambria Math" panose="02040503050406030204" pitchFamily="18" charset="0"/>
                      </a:rPr>
                      <m:t>/</m:t>
                    </m:r>
                    <m:sSup>
                      <m:sSupPr>
                        <m:ctrlPr>
                          <a:rPr lang="it-IT" sz="1600" i="1">
                            <a:latin typeface="Cambria Math" panose="02040503050406030204" pitchFamily="18" charset="0"/>
                            <a:ea typeface="Cambria Math" panose="02040503050406030204" pitchFamily="18" charset="0"/>
                          </a:rPr>
                        </m:ctrlPr>
                      </m:sSupPr>
                      <m:e>
                        <m:r>
                          <a:rPr lang="it-IT" sz="1600" i="1">
                            <a:latin typeface="Cambria Math" panose="02040503050406030204" pitchFamily="18" charset="0"/>
                            <a:ea typeface="Cambria Math" panose="02040503050406030204" pitchFamily="18" charset="0"/>
                          </a:rPr>
                          <m:t>𝑣</m:t>
                        </m:r>
                      </m:e>
                      <m:sup>
                        <m:r>
                          <a:rPr lang="it-IT" sz="1600" i="1">
                            <a:latin typeface="Cambria Math" panose="02040503050406030204" pitchFamily="18" charset="0"/>
                            <a:ea typeface="Cambria Math" panose="02040503050406030204" pitchFamily="18" charset="0"/>
                          </a:rPr>
                          <m:t>2</m:t>
                        </m:r>
                      </m:sup>
                    </m:sSup>
                    <m:r>
                      <a:rPr lang="it-IT"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rPr>
                      <m:t> </m:t>
                    </m:r>
                  </m:oMath>
                </a14:m>
                <a:r>
                  <a:rPr lang="en-US" sz="1600" i="1" dirty="0"/>
                  <a:t>measured in </a:t>
                </a:r>
                <a:r>
                  <a:rPr lang="en-US" sz="1600" b="1" i="1" dirty="0"/>
                  <a:t>(D1+D2)</a:t>
                </a:r>
                <a:r>
                  <a:rPr lang="en-US" sz="1600" i="1" dirty="0"/>
                  <a:t>; on the x-axis, to the residual energy measured in </a:t>
                </a:r>
                <a:r>
                  <a:rPr lang="en-US" sz="1600" b="1" i="1" dirty="0"/>
                  <a:t>D4</a:t>
                </a:r>
                <a:r>
                  <a:rPr lang="en-US" sz="1600" i="1" dirty="0"/>
                  <a:t>. </a:t>
                </a:r>
              </a:p>
            </p:txBody>
          </p:sp>
        </mc:Choice>
        <mc:Fallback>
          <p:sp>
            <p:nvSpPr>
              <p:cNvPr id="11" name="Rettangolo 10"/>
              <p:cNvSpPr>
                <a:spLocks noRot="1" noChangeAspect="1" noMove="1" noResize="1" noEditPoints="1" noAdjustHandles="1" noChangeArrowheads="1" noChangeShapeType="1" noTextEdit="1"/>
              </p:cNvSpPr>
              <p:nvPr/>
            </p:nvSpPr>
            <p:spPr>
              <a:xfrm>
                <a:off x="6276798" y="922713"/>
                <a:ext cx="4209970" cy="1077218"/>
              </a:xfrm>
              <a:prstGeom prst="rect">
                <a:avLst/>
              </a:prstGeom>
              <a:blipFill>
                <a:blip r:embed="rId4"/>
                <a:stretch>
                  <a:fillRect l="-870" t="-1695" r="-435" b="-621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ttangolo 11"/>
              <p:cNvSpPr/>
              <p:nvPr/>
            </p:nvSpPr>
            <p:spPr>
              <a:xfrm>
                <a:off x="8753709" y="3023978"/>
                <a:ext cx="2211572" cy="2308324"/>
              </a:xfrm>
              <a:prstGeom prst="rect">
                <a:avLst/>
              </a:prstGeom>
            </p:spPr>
            <p:txBody>
              <a:bodyPr wrap="square">
                <a:spAutoFit/>
              </a:bodyPr>
              <a:lstStyle/>
              <a:p>
                <a:r>
                  <a:rPr lang="en-US" i="1" dirty="0"/>
                  <a:t>At a given energy, the value on the y-axis increases by </a:t>
                </a:r>
                <a14:m>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𝑍</m:t>
                        </m:r>
                      </m:e>
                      <m:sup>
                        <m:r>
                          <a:rPr lang="it-IT" i="1">
                            <a:latin typeface="Cambria Math" panose="02040503050406030204" pitchFamily="18" charset="0"/>
                            <a:ea typeface="Cambria Math" panose="02040503050406030204" pitchFamily="18" charset="0"/>
                          </a:rPr>
                          <m:t>2</m:t>
                        </m:r>
                      </m:sup>
                    </m:sSup>
                  </m:oMath>
                </a14:m>
                <a:r>
                  <a:rPr lang="en-US" i="1" dirty="0"/>
                  <a:t>. For a given Z and energy, nuclei with larger A have smaller velocity and undergo larger energy losses in D4</a:t>
                </a:r>
              </a:p>
            </p:txBody>
          </p:sp>
        </mc:Choice>
        <mc:Fallback>
          <p:sp>
            <p:nvSpPr>
              <p:cNvPr id="12" name="Rettangolo 11"/>
              <p:cNvSpPr>
                <a:spLocks noRot="1" noChangeAspect="1" noMove="1" noResize="1" noEditPoints="1" noAdjustHandles="1" noChangeArrowheads="1" noChangeShapeType="1" noTextEdit="1"/>
              </p:cNvSpPr>
              <p:nvPr/>
            </p:nvSpPr>
            <p:spPr>
              <a:xfrm>
                <a:off x="8753709" y="3023978"/>
                <a:ext cx="2211572" cy="2308324"/>
              </a:xfrm>
              <a:prstGeom prst="rect">
                <a:avLst/>
              </a:prstGeom>
              <a:blipFill>
                <a:blip r:embed="rId5"/>
                <a:stretch>
                  <a:fillRect l="-2479" t="-1319" r="-3581" b="-3166"/>
                </a:stretch>
              </a:blipFill>
            </p:spPr>
            <p:txBody>
              <a:bodyPr/>
              <a:lstStyle/>
              <a:p>
                <a:r>
                  <a:rPr lang="en-US">
                    <a:noFill/>
                  </a:rPr>
                  <a:t> </a:t>
                </a:r>
              </a:p>
            </p:txBody>
          </p:sp>
        </mc:Fallback>
      </mc:AlternateContent>
      <p:sp>
        <p:nvSpPr>
          <p:cNvPr id="4" name="Rettangolo 3">
            <a:extLst>
              <a:ext uri="{FF2B5EF4-FFF2-40B4-BE49-F238E27FC236}">
                <a16:creationId xmlns:a16="http://schemas.microsoft.com/office/drawing/2014/main" id="{B56E80B4-F877-B663-DA58-AB1BD59C7408}"/>
              </a:ext>
            </a:extLst>
          </p:cNvPr>
          <p:cNvSpPr/>
          <p:nvPr/>
        </p:nvSpPr>
        <p:spPr>
          <a:xfrm rot="20263467">
            <a:off x="4359856" y="1814390"/>
            <a:ext cx="2521844" cy="923330"/>
          </a:xfrm>
          <a:prstGeom prst="rect">
            <a:avLst/>
          </a:prstGeom>
          <a:noFill/>
        </p:spPr>
        <p:txBody>
          <a:bodyPr wrap="none" lIns="91440" tIns="45720" rIns="91440" bIns="45720">
            <a:spAutoFit/>
          </a:bodyPr>
          <a:lstStyle/>
          <a:p>
            <a:pPr algn="ctr"/>
            <a:r>
              <a:rPr lang="it-IT"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Skip</a:t>
            </a:r>
            <a:r>
              <a:rPr lang="it-IT"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it-IT"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this</a:t>
            </a:r>
            <a:endParaRPr lang="it-IT"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3614519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
            <a:ext cx="10515600" cy="763830"/>
          </a:xfrm>
        </p:spPr>
        <p:txBody>
          <a:bodyPr>
            <a:normAutofit/>
          </a:bodyPr>
          <a:lstStyle/>
          <a:p>
            <a:r>
              <a:rPr lang="it-IT" sz="3600" dirty="0">
                <a:solidFill>
                  <a:srgbClr val="C00000"/>
                </a:solidFill>
              </a:rPr>
              <a:t>A satellite experiment: PAMELA</a:t>
            </a:r>
            <a:endParaRPr lang="en-US" sz="3600" dirty="0">
              <a:solidFill>
                <a:srgbClr val="C00000"/>
              </a:solidFill>
            </a:endParaRPr>
          </a:p>
        </p:txBody>
      </p:sp>
      <p:sp>
        <p:nvSpPr>
          <p:cNvPr id="3" name="Segnaposto contenuto 2"/>
          <p:cNvSpPr>
            <a:spLocks noGrp="1"/>
          </p:cNvSpPr>
          <p:nvPr>
            <p:ph idx="1"/>
          </p:nvPr>
        </p:nvSpPr>
        <p:spPr>
          <a:xfrm>
            <a:off x="615820" y="1020933"/>
            <a:ext cx="6893344" cy="5156031"/>
          </a:xfrm>
        </p:spPr>
        <p:txBody>
          <a:bodyPr>
            <a:normAutofit/>
          </a:bodyPr>
          <a:lstStyle/>
          <a:p>
            <a:r>
              <a:rPr lang="en-US" sz="1800" dirty="0"/>
              <a:t>The Payload for Antimatter Matter Exploration and Light-nuclei Astrophysics (PAMELA) was mainly devoted to antimatter studies up to ~100 GeV.</a:t>
            </a:r>
          </a:p>
          <a:p>
            <a:r>
              <a:rPr lang="en-US" sz="1800" dirty="0"/>
              <a:t>Launched on board of a Russian Resurs-DK1 satellite from the Baikonur </a:t>
            </a:r>
            <a:r>
              <a:rPr lang="en-US" sz="1800" dirty="0" err="1"/>
              <a:t>cosmodrome</a:t>
            </a:r>
            <a:r>
              <a:rPr lang="en-US" sz="1800" dirty="0"/>
              <a:t> in Kazakhstan in June 2006. The operations of Resurs-DK1 terminated in 2016.</a:t>
            </a:r>
          </a:p>
        </p:txBody>
      </p:sp>
      <p:sp>
        <p:nvSpPr>
          <p:cNvPr id="7" name="Segnaposto piè di pagina 6"/>
          <p:cNvSpPr>
            <a:spLocks noGrp="1"/>
          </p:cNvSpPr>
          <p:nvPr>
            <p:ph type="ftr" sz="quarter" idx="11"/>
          </p:nvPr>
        </p:nvSpPr>
        <p:spPr/>
        <p:txBody>
          <a:bodyPr/>
          <a:lstStyle/>
          <a:p>
            <a:r>
              <a:rPr lang="fr-FR"/>
              <a:t>M. Spurio - Astroparticle Physics - 3</a:t>
            </a:r>
            <a:endParaRPr lang="it-IT"/>
          </a:p>
        </p:txBody>
      </p:sp>
      <p:sp>
        <p:nvSpPr>
          <p:cNvPr id="4" name="Segnaposto numero diapositiva 3"/>
          <p:cNvSpPr>
            <a:spLocks noGrp="1"/>
          </p:cNvSpPr>
          <p:nvPr>
            <p:ph type="sldNum" sz="quarter" idx="12"/>
          </p:nvPr>
        </p:nvSpPr>
        <p:spPr/>
        <p:txBody>
          <a:bodyPr/>
          <a:lstStyle/>
          <a:p>
            <a:fld id="{EF856C54-971D-4A64-8725-72F12A462872}" type="slidenum">
              <a:rPr lang="it-IT" smtClean="0"/>
              <a:t>13</a:t>
            </a:fld>
            <a:endParaRPr lang="it-IT"/>
          </a:p>
        </p:txBody>
      </p:sp>
      <p:pic>
        <p:nvPicPr>
          <p:cNvPr id="5" name="Picture 2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442669" y="2854182"/>
            <a:ext cx="2637604" cy="3516458"/>
          </a:xfrm>
          <a:prstGeom prst="rect">
            <a:avLst/>
          </a:prstGeom>
          <a:noFill/>
          <a:ln w="60325" algn="ctr">
            <a:noFill/>
            <a:miter lim="800000"/>
            <a:headEnd/>
            <a:tailEnd/>
          </a:ln>
          <a:effectLst/>
        </p:spPr>
      </p:pic>
      <p:pic>
        <p:nvPicPr>
          <p:cNvPr id="6" name="Picture 2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394076" y="487360"/>
            <a:ext cx="2696651" cy="2353176"/>
          </a:xfrm>
          <a:prstGeom prst="rect">
            <a:avLst/>
          </a:prstGeom>
          <a:noFill/>
          <a:ln w="60325" algn="ctr">
            <a:noFill/>
            <a:miter lim="800000"/>
            <a:headEnd/>
            <a:tailEnd/>
          </a:ln>
          <a:effectLst/>
        </p:spPr>
      </p:pic>
      <p:pic>
        <p:nvPicPr>
          <p:cNvPr id="8" name="Picture 5" descr="static tests_1"/>
          <p:cNvPicPr>
            <a:picLocks noChangeAspect="1" noChangeArrowheads="1"/>
          </p:cNvPicPr>
          <p:nvPr/>
        </p:nvPicPr>
        <p:blipFill>
          <a:blip r:embed="rId4" cstate="print"/>
          <a:srcRect/>
          <a:stretch>
            <a:fillRect/>
          </a:stretch>
        </p:blipFill>
        <p:spPr bwMode="black">
          <a:xfrm>
            <a:off x="4623457" y="2854182"/>
            <a:ext cx="2577601" cy="3432733"/>
          </a:xfrm>
          <a:prstGeom prst="rect">
            <a:avLst/>
          </a:prstGeom>
          <a:noFill/>
          <a:ln>
            <a:noFill/>
          </a:ln>
          <a:effectLst/>
        </p:spPr>
      </p:pic>
      <p:sp>
        <p:nvSpPr>
          <p:cNvPr id="9" name="Oval 6"/>
          <p:cNvSpPr>
            <a:spLocks noChangeArrowheads="1"/>
          </p:cNvSpPr>
          <p:nvPr/>
        </p:nvSpPr>
        <p:spPr bwMode="auto">
          <a:xfrm>
            <a:off x="5423759" y="3107658"/>
            <a:ext cx="976994" cy="1417376"/>
          </a:xfrm>
          <a:prstGeom prst="ellipse">
            <a:avLst/>
          </a:prstGeom>
          <a:noFill/>
          <a:ln w="28575" algn="ctr">
            <a:solidFill>
              <a:srgbClr val="FF0000"/>
            </a:solidFill>
            <a:round/>
            <a:headEnd/>
            <a:tailEnd/>
          </a:ln>
          <a:effectLst/>
        </p:spPr>
        <p:txBody>
          <a:bodyPr wrap="none" anchor="ctr"/>
          <a:lstStyle/>
          <a:p>
            <a:endParaRPr lang="it-IT"/>
          </a:p>
        </p:txBody>
      </p:sp>
      <p:pic>
        <p:nvPicPr>
          <p:cNvPr id="10" name="Picture 4" descr="IM00096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a:xfrm>
            <a:off x="1734982" y="2840536"/>
            <a:ext cx="2574268" cy="3432733"/>
          </a:xfrm>
          <a:prstGeom prst="rect">
            <a:avLst/>
          </a:prstGeom>
          <a:noFill/>
          <a:ln/>
        </p:spPr>
      </p:pic>
    </p:spTree>
    <p:extLst>
      <p:ext uri="{BB962C8B-B14F-4D97-AF65-F5344CB8AC3E}">
        <p14:creationId xmlns:p14="http://schemas.microsoft.com/office/powerpoint/2010/main" val="3445169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8416" y="-22620"/>
            <a:ext cx="9180934" cy="765387"/>
          </a:xfrm>
        </p:spPr>
        <p:txBody>
          <a:bodyPr>
            <a:normAutofit/>
          </a:bodyPr>
          <a:lstStyle/>
          <a:p>
            <a:r>
              <a:rPr lang="it-IT" sz="4000" dirty="0">
                <a:solidFill>
                  <a:srgbClr val="C00000"/>
                </a:solidFill>
              </a:rPr>
              <a:t>A satellite </a:t>
            </a:r>
            <a:r>
              <a:rPr lang="it-IT" sz="4000" dirty="0" err="1">
                <a:solidFill>
                  <a:srgbClr val="C00000"/>
                </a:solidFill>
              </a:rPr>
              <a:t>experiment</a:t>
            </a:r>
            <a:r>
              <a:rPr lang="it-IT" sz="4000" dirty="0">
                <a:solidFill>
                  <a:srgbClr val="C00000"/>
                </a:solidFill>
              </a:rPr>
              <a:t>: PAMELA</a:t>
            </a:r>
            <a:endParaRPr lang="en-US" sz="3600" dirty="0">
              <a:solidFill>
                <a:srgbClr val="C00000"/>
              </a:solidFill>
            </a:endParaRPr>
          </a:p>
        </p:txBody>
      </p:sp>
      <p:pic>
        <p:nvPicPr>
          <p:cNvPr id="395267" name="Picture 3"/>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t="1135" r="2727"/>
          <a:stretch/>
        </p:blipFill>
        <p:spPr>
          <a:xfrm>
            <a:off x="2695576" y="1537147"/>
            <a:ext cx="4119563" cy="4148138"/>
          </a:xfrm>
          <a:noFill/>
          <a:ln/>
        </p:spPr>
      </p:pic>
      <p:sp>
        <p:nvSpPr>
          <p:cNvPr id="4" name="Segnaposto piè di pagina 3"/>
          <p:cNvSpPr>
            <a:spLocks noGrp="1"/>
          </p:cNvSpPr>
          <p:nvPr>
            <p:ph type="ftr" sz="quarter" idx="11"/>
          </p:nvPr>
        </p:nvSpPr>
        <p:spPr/>
        <p:txBody>
          <a:bodyPr/>
          <a:lstStyle/>
          <a:p>
            <a:r>
              <a:rPr lang="fr-FR"/>
              <a:t>M. Spurio - Astroparticle Physics - 3</a:t>
            </a:r>
            <a:endParaRPr lang="it-IT"/>
          </a:p>
        </p:txBody>
      </p:sp>
      <p:sp>
        <p:nvSpPr>
          <p:cNvPr id="5" name="Segnaposto numero diapositiva 4"/>
          <p:cNvSpPr>
            <a:spLocks noGrp="1"/>
          </p:cNvSpPr>
          <p:nvPr>
            <p:ph type="sldNum" sz="quarter" idx="12"/>
          </p:nvPr>
        </p:nvSpPr>
        <p:spPr/>
        <p:txBody>
          <a:bodyPr/>
          <a:lstStyle/>
          <a:p>
            <a:fld id="{EF856C54-971D-4A64-8725-72F12A462872}" type="slidenum">
              <a:rPr lang="it-IT" smtClean="0"/>
              <a:t>14</a:t>
            </a:fld>
            <a:endParaRPr lang="it-IT"/>
          </a:p>
        </p:txBody>
      </p:sp>
      <p:grpSp>
        <p:nvGrpSpPr>
          <p:cNvPr id="395268" name="Group 4"/>
          <p:cNvGrpSpPr>
            <a:grpSpLocks/>
          </p:cNvGrpSpPr>
          <p:nvPr/>
        </p:nvGrpSpPr>
        <p:grpSpPr bwMode="auto">
          <a:xfrm>
            <a:off x="4186238" y="1296593"/>
            <a:ext cx="609600" cy="4539853"/>
            <a:chOff x="1365" y="369"/>
            <a:chExt cx="512" cy="3813"/>
          </a:xfrm>
        </p:grpSpPr>
        <p:sp>
          <p:nvSpPr>
            <p:cNvPr id="395269" name="AutoShape 5"/>
            <p:cNvSpPr>
              <a:spLocks noChangeArrowheads="1"/>
            </p:cNvSpPr>
            <p:nvPr/>
          </p:nvSpPr>
          <p:spPr bwMode="auto">
            <a:xfrm>
              <a:off x="1427" y="3803"/>
              <a:ext cx="80" cy="61"/>
            </a:xfrm>
            <a:prstGeom prst="irregularSeal2">
              <a:avLst/>
            </a:prstGeom>
            <a:solidFill>
              <a:srgbClr val="FF3300"/>
            </a:solidFill>
            <a:ln w="9525" algn="ctr">
              <a:solidFill>
                <a:srgbClr val="000000"/>
              </a:solidFill>
              <a:miter lim="800000"/>
              <a:headEnd/>
              <a:tailEnd/>
            </a:ln>
            <a:effectLst/>
          </p:spPr>
          <p:txBody>
            <a:bodyPr wrap="none" anchor="ctr"/>
            <a:lstStyle/>
            <a:p>
              <a:endParaRPr lang="it-IT" sz="1350"/>
            </a:p>
          </p:txBody>
        </p:sp>
        <p:grpSp>
          <p:nvGrpSpPr>
            <p:cNvPr id="395270" name="Group 6"/>
            <p:cNvGrpSpPr>
              <a:grpSpLocks/>
            </p:cNvGrpSpPr>
            <p:nvPr/>
          </p:nvGrpSpPr>
          <p:grpSpPr bwMode="auto">
            <a:xfrm>
              <a:off x="1365" y="369"/>
              <a:ext cx="512" cy="3813"/>
              <a:chOff x="1365" y="369"/>
              <a:chExt cx="512" cy="3813"/>
            </a:xfrm>
          </p:grpSpPr>
          <p:sp>
            <p:nvSpPr>
              <p:cNvPr id="395271" name="Freeform 7"/>
              <p:cNvSpPr>
                <a:spLocks/>
              </p:cNvSpPr>
              <p:nvPr/>
            </p:nvSpPr>
            <p:spPr bwMode="auto">
              <a:xfrm>
                <a:off x="1365" y="369"/>
                <a:ext cx="476" cy="3813"/>
              </a:xfrm>
              <a:custGeom>
                <a:avLst/>
                <a:gdLst/>
                <a:ahLst/>
                <a:cxnLst>
                  <a:cxn ang="0">
                    <a:pos x="132" y="0"/>
                  </a:cxn>
                  <a:cxn ang="0">
                    <a:pos x="384" y="900"/>
                  </a:cxn>
                  <a:cxn ang="0">
                    <a:pos x="468" y="1632"/>
                  </a:cxn>
                  <a:cxn ang="0">
                    <a:pos x="432" y="2364"/>
                  </a:cxn>
                  <a:cxn ang="0">
                    <a:pos x="252" y="3120"/>
                  </a:cxn>
                  <a:cxn ang="0">
                    <a:pos x="0" y="3972"/>
                  </a:cxn>
                </a:cxnLst>
                <a:rect l="0" t="0" r="r" b="b"/>
                <a:pathLst>
                  <a:path w="476" h="3972">
                    <a:moveTo>
                      <a:pt x="132" y="0"/>
                    </a:moveTo>
                    <a:cubicBezTo>
                      <a:pt x="230" y="314"/>
                      <a:pt x="328" y="628"/>
                      <a:pt x="384" y="900"/>
                    </a:cubicBezTo>
                    <a:cubicBezTo>
                      <a:pt x="440" y="1172"/>
                      <a:pt x="460" y="1388"/>
                      <a:pt x="468" y="1632"/>
                    </a:cubicBezTo>
                    <a:cubicBezTo>
                      <a:pt x="476" y="1876"/>
                      <a:pt x="468" y="2116"/>
                      <a:pt x="432" y="2364"/>
                    </a:cubicBezTo>
                    <a:cubicBezTo>
                      <a:pt x="396" y="2612"/>
                      <a:pt x="324" y="2852"/>
                      <a:pt x="252" y="3120"/>
                    </a:cubicBezTo>
                    <a:cubicBezTo>
                      <a:pt x="180" y="3388"/>
                      <a:pt x="54" y="3808"/>
                      <a:pt x="0" y="3972"/>
                    </a:cubicBezTo>
                  </a:path>
                </a:pathLst>
              </a:custGeom>
              <a:noFill/>
              <a:ln w="9525" cap="flat" cmpd="sng">
                <a:solidFill>
                  <a:srgbClr val="000000"/>
                </a:solidFill>
                <a:prstDash val="solid"/>
                <a:round/>
                <a:headEnd/>
                <a:tailEnd/>
              </a:ln>
              <a:effectLst/>
            </p:spPr>
            <p:txBody>
              <a:bodyPr wrap="none" anchor="ctr"/>
              <a:lstStyle/>
              <a:p>
                <a:endParaRPr lang="it-IT" sz="1350"/>
              </a:p>
            </p:txBody>
          </p:sp>
          <p:sp>
            <p:nvSpPr>
              <p:cNvPr id="395272" name="AutoShape 8"/>
              <p:cNvSpPr>
                <a:spLocks noChangeArrowheads="1"/>
              </p:cNvSpPr>
              <p:nvPr/>
            </p:nvSpPr>
            <p:spPr bwMode="auto">
              <a:xfrm>
                <a:off x="1591" y="724"/>
                <a:ext cx="80" cy="61"/>
              </a:xfrm>
              <a:prstGeom prst="irregularSeal2">
                <a:avLst/>
              </a:prstGeom>
              <a:solidFill>
                <a:srgbClr val="FF3300"/>
              </a:solidFill>
              <a:ln w="9525" algn="ctr">
                <a:solidFill>
                  <a:srgbClr val="000000"/>
                </a:solidFill>
                <a:miter lim="800000"/>
                <a:headEnd/>
                <a:tailEnd/>
              </a:ln>
              <a:effectLst/>
            </p:spPr>
            <p:txBody>
              <a:bodyPr wrap="none" anchor="ctr"/>
              <a:lstStyle/>
              <a:p>
                <a:endParaRPr lang="it-IT" sz="1350"/>
              </a:p>
            </p:txBody>
          </p:sp>
          <p:sp>
            <p:nvSpPr>
              <p:cNvPr id="395273" name="AutoShape 9"/>
              <p:cNvSpPr>
                <a:spLocks noChangeArrowheads="1"/>
              </p:cNvSpPr>
              <p:nvPr/>
            </p:nvSpPr>
            <p:spPr bwMode="auto">
              <a:xfrm>
                <a:off x="1765" y="1486"/>
                <a:ext cx="80" cy="62"/>
              </a:xfrm>
              <a:prstGeom prst="irregularSeal2">
                <a:avLst/>
              </a:prstGeom>
              <a:solidFill>
                <a:srgbClr val="FF3300"/>
              </a:solidFill>
              <a:ln w="9525" algn="ctr">
                <a:solidFill>
                  <a:srgbClr val="000000"/>
                </a:solidFill>
                <a:miter lim="800000"/>
                <a:headEnd/>
                <a:tailEnd/>
              </a:ln>
              <a:effectLst/>
            </p:spPr>
            <p:txBody>
              <a:bodyPr wrap="none" anchor="ctr"/>
              <a:lstStyle/>
              <a:p>
                <a:endParaRPr lang="it-IT" sz="1350"/>
              </a:p>
            </p:txBody>
          </p:sp>
          <p:sp>
            <p:nvSpPr>
              <p:cNvPr id="395274" name="AutoShape 10"/>
              <p:cNvSpPr>
                <a:spLocks noChangeArrowheads="1"/>
              </p:cNvSpPr>
              <p:nvPr/>
            </p:nvSpPr>
            <p:spPr bwMode="auto">
              <a:xfrm>
                <a:off x="1797" y="1690"/>
                <a:ext cx="80" cy="62"/>
              </a:xfrm>
              <a:prstGeom prst="irregularSeal2">
                <a:avLst/>
              </a:prstGeom>
              <a:solidFill>
                <a:srgbClr val="FF3300"/>
              </a:solidFill>
              <a:ln w="9525" algn="ctr">
                <a:solidFill>
                  <a:srgbClr val="000000"/>
                </a:solidFill>
                <a:miter lim="800000"/>
                <a:headEnd/>
                <a:tailEnd/>
              </a:ln>
              <a:effectLst/>
            </p:spPr>
            <p:txBody>
              <a:bodyPr wrap="none" anchor="ctr"/>
              <a:lstStyle/>
              <a:p>
                <a:endParaRPr lang="it-IT" sz="1350"/>
              </a:p>
            </p:txBody>
          </p:sp>
          <p:sp>
            <p:nvSpPr>
              <p:cNvPr id="395275" name="AutoShape 11"/>
              <p:cNvSpPr>
                <a:spLocks noChangeArrowheads="1"/>
              </p:cNvSpPr>
              <p:nvPr/>
            </p:nvSpPr>
            <p:spPr bwMode="auto">
              <a:xfrm>
                <a:off x="1795" y="1947"/>
                <a:ext cx="80" cy="61"/>
              </a:xfrm>
              <a:prstGeom prst="irregularSeal2">
                <a:avLst/>
              </a:prstGeom>
              <a:solidFill>
                <a:srgbClr val="FF3300"/>
              </a:solidFill>
              <a:ln w="9525" algn="ctr">
                <a:solidFill>
                  <a:srgbClr val="000000"/>
                </a:solidFill>
                <a:miter lim="800000"/>
                <a:headEnd/>
                <a:tailEnd/>
              </a:ln>
              <a:effectLst/>
            </p:spPr>
            <p:txBody>
              <a:bodyPr wrap="none" anchor="ctr"/>
              <a:lstStyle/>
              <a:p>
                <a:endParaRPr lang="it-IT" sz="1350"/>
              </a:p>
            </p:txBody>
          </p:sp>
          <p:sp>
            <p:nvSpPr>
              <p:cNvPr id="395276" name="AutoShape 12"/>
              <p:cNvSpPr>
                <a:spLocks noChangeArrowheads="1"/>
              </p:cNvSpPr>
              <p:nvPr/>
            </p:nvSpPr>
            <p:spPr bwMode="auto">
              <a:xfrm>
                <a:off x="1790" y="2198"/>
                <a:ext cx="80" cy="61"/>
              </a:xfrm>
              <a:prstGeom prst="irregularSeal2">
                <a:avLst/>
              </a:prstGeom>
              <a:solidFill>
                <a:srgbClr val="FF3300"/>
              </a:solidFill>
              <a:ln w="9525" algn="ctr">
                <a:solidFill>
                  <a:srgbClr val="000000"/>
                </a:solidFill>
                <a:miter lim="800000"/>
                <a:headEnd/>
                <a:tailEnd/>
              </a:ln>
              <a:effectLst/>
            </p:spPr>
            <p:txBody>
              <a:bodyPr wrap="none" anchor="ctr"/>
              <a:lstStyle/>
              <a:p>
                <a:endParaRPr lang="it-IT" sz="1350"/>
              </a:p>
            </p:txBody>
          </p:sp>
          <p:sp>
            <p:nvSpPr>
              <p:cNvPr id="395277" name="AutoShape 13"/>
              <p:cNvSpPr>
                <a:spLocks noChangeArrowheads="1"/>
              </p:cNvSpPr>
              <p:nvPr/>
            </p:nvSpPr>
            <p:spPr bwMode="auto">
              <a:xfrm>
                <a:off x="1764" y="2441"/>
                <a:ext cx="80" cy="62"/>
              </a:xfrm>
              <a:prstGeom prst="irregularSeal2">
                <a:avLst/>
              </a:prstGeom>
              <a:solidFill>
                <a:srgbClr val="FF3300"/>
              </a:solidFill>
              <a:ln w="9525" algn="ctr">
                <a:solidFill>
                  <a:srgbClr val="000000"/>
                </a:solidFill>
                <a:miter lim="800000"/>
                <a:headEnd/>
                <a:tailEnd/>
              </a:ln>
              <a:effectLst/>
            </p:spPr>
            <p:txBody>
              <a:bodyPr wrap="none" anchor="ctr"/>
              <a:lstStyle/>
              <a:p>
                <a:endParaRPr lang="it-IT" sz="1350"/>
              </a:p>
            </p:txBody>
          </p:sp>
          <p:sp>
            <p:nvSpPr>
              <p:cNvPr id="395278" name="AutoShape 14"/>
              <p:cNvSpPr>
                <a:spLocks noChangeArrowheads="1"/>
              </p:cNvSpPr>
              <p:nvPr/>
            </p:nvSpPr>
            <p:spPr bwMode="auto">
              <a:xfrm>
                <a:off x="1675" y="2990"/>
                <a:ext cx="80" cy="61"/>
              </a:xfrm>
              <a:prstGeom prst="irregularSeal2">
                <a:avLst/>
              </a:prstGeom>
              <a:solidFill>
                <a:srgbClr val="FF3300"/>
              </a:solidFill>
              <a:ln w="9525" algn="ctr">
                <a:solidFill>
                  <a:srgbClr val="000000"/>
                </a:solidFill>
                <a:miter lim="800000"/>
                <a:headEnd/>
                <a:tailEnd/>
              </a:ln>
              <a:effectLst/>
            </p:spPr>
            <p:txBody>
              <a:bodyPr wrap="none" anchor="ctr"/>
              <a:lstStyle/>
              <a:p>
                <a:endParaRPr lang="it-IT" sz="1350"/>
              </a:p>
            </p:txBody>
          </p:sp>
          <p:sp>
            <p:nvSpPr>
              <p:cNvPr id="395279" name="AutoShape 15"/>
              <p:cNvSpPr>
                <a:spLocks noChangeArrowheads="1"/>
              </p:cNvSpPr>
              <p:nvPr/>
            </p:nvSpPr>
            <p:spPr bwMode="auto">
              <a:xfrm>
                <a:off x="1643" y="3074"/>
                <a:ext cx="80" cy="62"/>
              </a:xfrm>
              <a:prstGeom prst="irregularSeal2">
                <a:avLst/>
              </a:prstGeom>
              <a:solidFill>
                <a:srgbClr val="FF3300"/>
              </a:solidFill>
              <a:ln w="9525" algn="ctr">
                <a:solidFill>
                  <a:srgbClr val="000000"/>
                </a:solidFill>
                <a:miter lim="800000"/>
                <a:headEnd/>
                <a:tailEnd/>
              </a:ln>
              <a:effectLst/>
            </p:spPr>
            <p:txBody>
              <a:bodyPr wrap="none" anchor="ctr"/>
              <a:lstStyle/>
              <a:p>
                <a:endParaRPr lang="it-IT" sz="1350"/>
              </a:p>
            </p:txBody>
          </p:sp>
          <p:sp>
            <p:nvSpPr>
              <p:cNvPr id="395280" name="AutoShape 16"/>
              <p:cNvSpPr>
                <a:spLocks noChangeArrowheads="1"/>
              </p:cNvSpPr>
              <p:nvPr/>
            </p:nvSpPr>
            <p:spPr bwMode="auto">
              <a:xfrm>
                <a:off x="1617" y="3199"/>
                <a:ext cx="80" cy="61"/>
              </a:xfrm>
              <a:prstGeom prst="irregularSeal2">
                <a:avLst/>
              </a:prstGeom>
              <a:solidFill>
                <a:srgbClr val="FF3300"/>
              </a:solidFill>
              <a:ln w="9525" algn="ctr">
                <a:solidFill>
                  <a:srgbClr val="000000"/>
                </a:solidFill>
                <a:miter lim="800000"/>
                <a:headEnd/>
                <a:tailEnd/>
              </a:ln>
              <a:effectLst/>
            </p:spPr>
            <p:txBody>
              <a:bodyPr wrap="none" anchor="ctr"/>
              <a:lstStyle/>
              <a:p>
                <a:endParaRPr lang="it-IT" sz="1350"/>
              </a:p>
            </p:txBody>
          </p:sp>
          <p:sp>
            <p:nvSpPr>
              <p:cNvPr id="395281" name="AutoShape 17"/>
              <p:cNvSpPr>
                <a:spLocks noChangeArrowheads="1"/>
              </p:cNvSpPr>
              <p:nvPr/>
            </p:nvSpPr>
            <p:spPr bwMode="auto">
              <a:xfrm>
                <a:off x="1591" y="3324"/>
                <a:ext cx="80" cy="61"/>
              </a:xfrm>
              <a:prstGeom prst="irregularSeal2">
                <a:avLst/>
              </a:prstGeom>
              <a:solidFill>
                <a:srgbClr val="FF3300"/>
              </a:solidFill>
              <a:ln w="9525" algn="ctr">
                <a:solidFill>
                  <a:srgbClr val="000000"/>
                </a:solidFill>
                <a:miter lim="800000"/>
                <a:headEnd/>
                <a:tailEnd/>
              </a:ln>
              <a:effectLst/>
            </p:spPr>
            <p:txBody>
              <a:bodyPr wrap="none" anchor="ctr"/>
              <a:lstStyle/>
              <a:p>
                <a:endParaRPr lang="it-IT" sz="1350"/>
              </a:p>
            </p:txBody>
          </p:sp>
          <p:sp>
            <p:nvSpPr>
              <p:cNvPr id="395282" name="AutoShape 18"/>
              <p:cNvSpPr>
                <a:spLocks noChangeArrowheads="1"/>
              </p:cNvSpPr>
              <p:nvPr/>
            </p:nvSpPr>
            <p:spPr bwMode="auto">
              <a:xfrm>
                <a:off x="1539" y="3510"/>
                <a:ext cx="80" cy="61"/>
              </a:xfrm>
              <a:prstGeom prst="irregularSeal2">
                <a:avLst/>
              </a:prstGeom>
              <a:solidFill>
                <a:srgbClr val="FF3300"/>
              </a:solidFill>
              <a:ln w="9525" algn="ctr">
                <a:solidFill>
                  <a:srgbClr val="000000"/>
                </a:solidFill>
                <a:miter lim="800000"/>
                <a:headEnd/>
                <a:tailEnd/>
              </a:ln>
              <a:effectLst/>
            </p:spPr>
            <p:txBody>
              <a:bodyPr wrap="none" anchor="ctr"/>
              <a:lstStyle/>
              <a:p>
                <a:endParaRPr lang="it-IT" sz="1350"/>
              </a:p>
            </p:txBody>
          </p:sp>
          <p:sp>
            <p:nvSpPr>
              <p:cNvPr id="395283" name="AutoShape 19"/>
              <p:cNvSpPr>
                <a:spLocks noChangeArrowheads="1"/>
              </p:cNvSpPr>
              <p:nvPr/>
            </p:nvSpPr>
            <p:spPr bwMode="auto">
              <a:xfrm>
                <a:off x="1519" y="3502"/>
                <a:ext cx="80" cy="61"/>
              </a:xfrm>
              <a:prstGeom prst="irregularSeal2">
                <a:avLst/>
              </a:prstGeom>
              <a:solidFill>
                <a:srgbClr val="FF3300"/>
              </a:solidFill>
              <a:ln w="9525" algn="ctr">
                <a:solidFill>
                  <a:srgbClr val="000000"/>
                </a:solidFill>
                <a:miter lim="800000"/>
                <a:headEnd/>
                <a:tailEnd/>
              </a:ln>
              <a:effectLst/>
            </p:spPr>
            <p:txBody>
              <a:bodyPr wrap="none" anchor="ctr"/>
              <a:lstStyle/>
              <a:p>
                <a:endParaRPr lang="it-IT" sz="1350"/>
              </a:p>
            </p:txBody>
          </p:sp>
          <p:sp>
            <p:nvSpPr>
              <p:cNvPr id="395284" name="AutoShape 20"/>
              <p:cNvSpPr>
                <a:spLocks noChangeArrowheads="1"/>
              </p:cNvSpPr>
              <p:nvPr/>
            </p:nvSpPr>
            <p:spPr bwMode="auto">
              <a:xfrm>
                <a:off x="1425" y="3746"/>
                <a:ext cx="80" cy="62"/>
              </a:xfrm>
              <a:prstGeom prst="irregularSeal2">
                <a:avLst/>
              </a:prstGeom>
              <a:solidFill>
                <a:srgbClr val="FF3300"/>
              </a:solidFill>
              <a:ln w="9525" algn="ctr">
                <a:solidFill>
                  <a:srgbClr val="000000"/>
                </a:solidFill>
                <a:miter lim="800000"/>
                <a:headEnd/>
                <a:tailEnd/>
              </a:ln>
              <a:effectLst/>
            </p:spPr>
            <p:txBody>
              <a:bodyPr wrap="none" anchor="ctr"/>
              <a:lstStyle/>
              <a:p>
                <a:endParaRPr lang="it-IT" sz="1350"/>
              </a:p>
            </p:txBody>
          </p:sp>
          <p:sp>
            <p:nvSpPr>
              <p:cNvPr id="395285" name="AutoShape 21"/>
              <p:cNvSpPr>
                <a:spLocks noChangeArrowheads="1"/>
              </p:cNvSpPr>
              <p:nvPr/>
            </p:nvSpPr>
            <p:spPr bwMode="auto">
              <a:xfrm>
                <a:off x="1711" y="2832"/>
                <a:ext cx="80" cy="62"/>
              </a:xfrm>
              <a:prstGeom prst="irregularSeal2">
                <a:avLst/>
              </a:prstGeom>
              <a:solidFill>
                <a:srgbClr val="FF3300"/>
              </a:solidFill>
              <a:ln w="9525" algn="ctr">
                <a:solidFill>
                  <a:srgbClr val="000000"/>
                </a:solidFill>
                <a:miter lim="800000"/>
                <a:headEnd/>
                <a:tailEnd/>
              </a:ln>
              <a:effectLst/>
            </p:spPr>
            <p:txBody>
              <a:bodyPr wrap="none" anchor="ctr"/>
              <a:lstStyle/>
              <a:p>
                <a:endParaRPr lang="it-IT" sz="1350"/>
              </a:p>
            </p:txBody>
          </p:sp>
        </p:grpSp>
      </p:grpSp>
      <p:grpSp>
        <p:nvGrpSpPr>
          <p:cNvPr id="395286" name="Group 22"/>
          <p:cNvGrpSpPr>
            <a:grpSpLocks/>
          </p:cNvGrpSpPr>
          <p:nvPr/>
        </p:nvGrpSpPr>
        <p:grpSpPr bwMode="auto">
          <a:xfrm flipH="1">
            <a:off x="4705351" y="1296593"/>
            <a:ext cx="614363" cy="4539853"/>
            <a:chOff x="1365" y="369"/>
            <a:chExt cx="516" cy="3813"/>
          </a:xfrm>
        </p:grpSpPr>
        <p:sp>
          <p:nvSpPr>
            <p:cNvPr id="395287" name="AutoShape 23"/>
            <p:cNvSpPr>
              <a:spLocks noChangeArrowheads="1"/>
            </p:cNvSpPr>
            <p:nvPr/>
          </p:nvSpPr>
          <p:spPr bwMode="auto">
            <a:xfrm>
              <a:off x="1439" y="3744"/>
              <a:ext cx="80" cy="61"/>
            </a:xfrm>
            <a:prstGeom prst="irregularSeal2">
              <a:avLst/>
            </a:prstGeom>
            <a:solidFill>
              <a:srgbClr val="3333CC"/>
            </a:solidFill>
            <a:ln w="9525" algn="ctr">
              <a:solidFill>
                <a:srgbClr val="000000"/>
              </a:solidFill>
              <a:miter lim="800000"/>
              <a:headEnd/>
              <a:tailEnd/>
            </a:ln>
            <a:effectLst/>
          </p:spPr>
          <p:txBody>
            <a:bodyPr wrap="none" anchor="ctr"/>
            <a:lstStyle/>
            <a:p>
              <a:endParaRPr lang="it-IT" sz="1350"/>
            </a:p>
          </p:txBody>
        </p:sp>
        <p:grpSp>
          <p:nvGrpSpPr>
            <p:cNvPr id="395288" name="Group 24"/>
            <p:cNvGrpSpPr>
              <a:grpSpLocks/>
            </p:cNvGrpSpPr>
            <p:nvPr/>
          </p:nvGrpSpPr>
          <p:grpSpPr bwMode="auto">
            <a:xfrm>
              <a:off x="1365" y="369"/>
              <a:ext cx="516" cy="3813"/>
              <a:chOff x="1365" y="369"/>
              <a:chExt cx="516" cy="3813"/>
            </a:xfrm>
          </p:grpSpPr>
          <p:sp>
            <p:nvSpPr>
              <p:cNvPr id="395289" name="Freeform 25"/>
              <p:cNvSpPr>
                <a:spLocks/>
              </p:cNvSpPr>
              <p:nvPr/>
            </p:nvSpPr>
            <p:spPr bwMode="auto">
              <a:xfrm>
                <a:off x="1365" y="369"/>
                <a:ext cx="476" cy="3813"/>
              </a:xfrm>
              <a:custGeom>
                <a:avLst/>
                <a:gdLst/>
                <a:ahLst/>
                <a:cxnLst>
                  <a:cxn ang="0">
                    <a:pos x="132" y="0"/>
                  </a:cxn>
                  <a:cxn ang="0">
                    <a:pos x="384" y="900"/>
                  </a:cxn>
                  <a:cxn ang="0">
                    <a:pos x="468" y="1632"/>
                  </a:cxn>
                  <a:cxn ang="0">
                    <a:pos x="432" y="2364"/>
                  </a:cxn>
                  <a:cxn ang="0">
                    <a:pos x="252" y="3120"/>
                  </a:cxn>
                  <a:cxn ang="0">
                    <a:pos x="0" y="3972"/>
                  </a:cxn>
                </a:cxnLst>
                <a:rect l="0" t="0" r="r" b="b"/>
                <a:pathLst>
                  <a:path w="476" h="3972">
                    <a:moveTo>
                      <a:pt x="132" y="0"/>
                    </a:moveTo>
                    <a:cubicBezTo>
                      <a:pt x="230" y="314"/>
                      <a:pt x="328" y="628"/>
                      <a:pt x="384" y="900"/>
                    </a:cubicBezTo>
                    <a:cubicBezTo>
                      <a:pt x="440" y="1172"/>
                      <a:pt x="460" y="1388"/>
                      <a:pt x="468" y="1632"/>
                    </a:cubicBezTo>
                    <a:cubicBezTo>
                      <a:pt x="476" y="1876"/>
                      <a:pt x="468" y="2116"/>
                      <a:pt x="432" y="2364"/>
                    </a:cubicBezTo>
                    <a:cubicBezTo>
                      <a:pt x="396" y="2612"/>
                      <a:pt x="324" y="2852"/>
                      <a:pt x="252" y="3120"/>
                    </a:cubicBezTo>
                    <a:cubicBezTo>
                      <a:pt x="180" y="3388"/>
                      <a:pt x="54" y="3808"/>
                      <a:pt x="0" y="3972"/>
                    </a:cubicBezTo>
                  </a:path>
                </a:pathLst>
              </a:custGeom>
              <a:noFill/>
              <a:ln w="9525" cap="flat" cmpd="sng">
                <a:solidFill>
                  <a:srgbClr val="000000"/>
                </a:solidFill>
                <a:prstDash val="solid"/>
                <a:round/>
                <a:headEnd/>
                <a:tailEnd/>
              </a:ln>
              <a:effectLst/>
            </p:spPr>
            <p:txBody>
              <a:bodyPr wrap="none" anchor="ctr"/>
              <a:lstStyle/>
              <a:p>
                <a:endParaRPr lang="it-IT" sz="1350"/>
              </a:p>
            </p:txBody>
          </p:sp>
          <p:sp>
            <p:nvSpPr>
              <p:cNvPr id="395290" name="AutoShape 26"/>
              <p:cNvSpPr>
                <a:spLocks noChangeArrowheads="1"/>
              </p:cNvSpPr>
              <p:nvPr/>
            </p:nvSpPr>
            <p:spPr bwMode="auto">
              <a:xfrm>
                <a:off x="1591" y="724"/>
                <a:ext cx="80" cy="61"/>
              </a:xfrm>
              <a:prstGeom prst="irregularSeal2">
                <a:avLst/>
              </a:prstGeom>
              <a:solidFill>
                <a:srgbClr val="3333CC"/>
              </a:solidFill>
              <a:ln w="9525" algn="ctr">
                <a:solidFill>
                  <a:srgbClr val="000000"/>
                </a:solidFill>
                <a:miter lim="800000"/>
                <a:headEnd/>
                <a:tailEnd/>
              </a:ln>
              <a:effectLst/>
            </p:spPr>
            <p:txBody>
              <a:bodyPr wrap="none" anchor="ctr"/>
              <a:lstStyle/>
              <a:p>
                <a:endParaRPr lang="it-IT" sz="1350"/>
              </a:p>
            </p:txBody>
          </p:sp>
          <p:sp>
            <p:nvSpPr>
              <p:cNvPr id="395291" name="AutoShape 27"/>
              <p:cNvSpPr>
                <a:spLocks noChangeArrowheads="1"/>
              </p:cNvSpPr>
              <p:nvPr/>
            </p:nvSpPr>
            <p:spPr bwMode="auto">
              <a:xfrm>
                <a:off x="1765" y="1486"/>
                <a:ext cx="80" cy="62"/>
              </a:xfrm>
              <a:prstGeom prst="irregularSeal2">
                <a:avLst/>
              </a:prstGeom>
              <a:solidFill>
                <a:srgbClr val="3333CC"/>
              </a:solidFill>
              <a:ln w="9525" algn="ctr">
                <a:solidFill>
                  <a:srgbClr val="000000"/>
                </a:solidFill>
                <a:miter lim="800000"/>
                <a:headEnd/>
                <a:tailEnd/>
              </a:ln>
              <a:effectLst/>
            </p:spPr>
            <p:txBody>
              <a:bodyPr wrap="none" anchor="ctr"/>
              <a:lstStyle/>
              <a:p>
                <a:endParaRPr lang="it-IT" sz="1350"/>
              </a:p>
            </p:txBody>
          </p:sp>
          <p:sp>
            <p:nvSpPr>
              <p:cNvPr id="395292" name="AutoShape 28"/>
              <p:cNvSpPr>
                <a:spLocks noChangeArrowheads="1"/>
              </p:cNvSpPr>
              <p:nvPr/>
            </p:nvSpPr>
            <p:spPr bwMode="auto">
              <a:xfrm>
                <a:off x="1797" y="1716"/>
                <a:ext cx="80" cy="62"/>
              </a:xfrm>
              <a:prstGeom prst="irregularSeal2">
                <a:avLst/>
              </a:prstGeom>
              <a:solidFill>
                <a:srgbClr val="3333CC"/>
              </a:solidFill>
              <a:ln w="9525" algn="ctr">
                <a:solidFill>
                  <a:srgbClr val="000000"/>
                </a:solidFill>
                <a:miter lim="800000"/>
                <a:headEnd/>
                <a:tailEnd/>
              </a:ln>
              <a:effectLst/>
            </p:spPr>
            <p:txBody>
              <a:bodyPr wrap="none" anchor="ctr"/>
              <a:lstStyle/>
              <a:p>
                <a:endParaRPr lang="it-IT" sz="1350"/>
              </a:p>
            </p:txBody>
          </p:sp>
          <p:sp>
            <p:nvSpPr>
              <p:cNvPr id="395293" name="AutoShape 29"/>
              <p:cNvSpPr>
                <a:spLocks noChangeArrowheads="1"/>
              </p:cNvSpPr>
              <p:nvPr/>
            </p:nvSpPr>
            <p:spPr bwMode="auto">
              <a:xfrm>
                <a:off x="1801" y="1948"/>
                <a:ext cx="80" cy="61"/>
              </a:xfrm>
              <a:prstGeom prst="irregularSeal2">
                <a:avLst/>
              </a:prstGeom>
              <a:solidFill>
                <a:srgbClr val="3333CC"/>
              </a:solidFill>
              <a:ln w="9525" algn="ctr">
                <a:solidFill>
                  <a:srgbClr val="000000"/>
                </a:solidFill>
                <a:miter lim="800000"/>
                <a:headEnd/>
                <a:tailEnd/>
              </a:ln>
              <a:effectLst/>
            </p:spPr>
            <p:txBody>
              <a:bodyPr wrap="none" anchor="ctr"/>
              <a:lstStyle/>
              <a:p>
                <a:endParaRPr lang="it-IT" sz="1350"/>
              </a:p>
            </p:txBody>
          </p:sp>
          <p:sp>
            <p:nvSpPr>
              <p:cNvPr id="395294" name="AutoShape 30"/>
              <p:cNvSpPr>
                <a:spLocks noChangeArrowheads="1"/>
              </p:cNvSpPr>
              <p:nvPr/>
            </p:nvSpPr>
            <p:spPr bwMode="auto">
              <a:xfrm>
                <a:off x="1790" y="2201"/>
                <a:ext cx="80" cy="61"/>
              </a:xfrm>
              <a:prstGeom prst="irregularSeal2">
                <a:avLst/>
              </a:prstGeom>
              <a:solidFill>
                <a:srgbClr val="3333CC"/>
              </a:solidFill>
              <a:ln w="9525" algn="ctr">
                <a:solidFill>
                  <a:srgbClr val="000000"/>
                </a:solidFill>
                <a:miter lim="800000"/>
                <a:headEnd/>
                <a:tailEnd/>
              </a:ln>
              <a:effectLst/>
            </p:spPr>
            <p:txBody>
              <a:bodyPr wrap="none" anchor="ctr"/>
              <a:lstStyle/>
              <a:p>
                <a:endParaRPr lang="it-IT" sz="1350"/>
              </a:p>
            </p:txBody>
          </p:sp>
          <p:sp>
            <p:nvSpPr>
              <p:cNvPr id="395295" name="AutoShape 31"/>
              <p:cNvSpPr>
                <a:spLocks noChangeArrowheads="1"/>
              </p:cNvSpPr>
              <p:nvPr/>
            </p:nvSpPr>
            <p:spPr bwMode="auto">
              <a:xfrm>
                <a:off x="1764" y="2439"/>
                <a:ext cx="80" cy="62"/>
              </a:xfrm>
              <a:prstGeom prst="irregularSeal2">
                <a:avLst/>
              </a:prstGeom>
              <a:solidFill>
                <a:srgbClr val="3333CC"/>
              </a:solidFill>
              <a:ln w="9525" algn="ctr">
                <a:solidFill>
                  <a:srgbClr val="000000"/>
                </a:solidFill>
                <a:miter lim="800000"/>
                <a:headEnd/>
                <a:tailEnd/>
              </a:ln>
              <a:effectLst/>
            </p:spPr>
            <p:txBody>
              <a:bodyPr wrap="none" anchor="ctr"/>
              <a:lstStyle/>
              <a:p>
                <a:endParaRPr lang="it-IT" sz="1350"/>
              </a:p>
            </p:txBody>
          </p:sp>
          <p:sp>
            <p:nvSpPr>
              <p:cNvPr id="395296" name="AutoShape 32"/>
              <p:cNvSpPr>
                <a:spLocks noChangeArrowheads="1"/>
              </p:cNvSpPr>
              <p:nvPr/>
            </p:nvSpPr>
            <p:spPr bwMode="auto">
              <a:xfrm>
                <a:off x="1675" y="2990"/>
                <a:ext cx="80" cy="61"/>
              </a:xfrm>
              <a:prstGeom prst="irregularSeal2">
                <a:avLst/>
              </a:prstGeom>
              <a:solidFill>
                <a:srgbClr val="3333CC"/>
              </a:solidFill>
              <a:ln w="9525" algn="ctr">
                <a:solidFill>
                  <a:srgbClr val="000000"/>
                </a:solidFill>
                <a:miter lim="800000"/>
                <a:headEnd/>
                <a:tailEnd/>
              </a:ln>
              <a:effectLst/>
            </p:spPr>
            <p:txBody>
              <a:bodyPr wrap="none" anchor="ctr"/>
              <a:lstStyle/>
              <a:p>
                <a:endParaRPr lang="it-IT" sz="1350"/>
              </a:p>
            </p:txBody>
          </p:sp>
          <p:sp>
            <p:nvSpPr>
              <p:cNvPr id="395297" name="AutoShape 33"/>
              <p:cNvSpPr>
                <a:spLocks noChangeArrowheads="1"/>
              </p:cNvSpPr>
              <p:nvPr/>
            </p:nvSpPr>
            <p:spPr bwMode="auto">
              <a:xfrm>
                <a:off x="1643" y="3074"/>
                <a:ext cx="80" cy="62"/>
              </a:xfrm>
              <a:prstGeom prst="irregularSeal2">
                <a:avLst/>
              </a:prstGeom>
              <a:solidFill>
                <a:srgbClr val="3333CC"/>
              </a:solidFill>
              <a:ln w="9525" algn="ctr">
                <a:solidFill>
                  <a:srgbClr val="000000"/>
                </a:solidFill>
                <a:miter lim="800000"/>
                <a:headEnd/>
                <a:tailEnd/>
              </a:ln>
              <a:effectLst/>
            </p:spPr>
            <p:txBody>
              <a:bodyPr wrap="none" anchor="ctr"/>
              <a:lstStyle/>
              <a:p>
                <a:endParaRPr lang="it-IT" sz="1350"/>
              </a:p>
            </p:txBody>
          </p:sp>
          <p:sp>
            <p:nvSpPr>
              <p:cNvPr id="395298" name="AutoShape 34"/>
              <p:cNvSpPr>
                <a:spLocks noChangeArrowheads="1"/>
              </p:cNvSpPr>
              <p:nvPr/>
            </p:nvSpPr>
            <p:spPr bwMode="auto">
              <a:xfrm>
                <a:off x="1617" y="3199"/>
                <a:ext cx="80" cy="61"/>
              </a:xfrm>
              <a:prstGeom prst="irregularSeal2">
                <a:avLst/>
              </a:prstGeom>
              <a:solidFill>
                <a:srgbClr val="3333CC"/>
              </a:solidFill>
              <a:ln w="9525" algn="ctr">
                <a:solidFill>
                  <a:srgbClr val="000000"/>
                </a:solidFill>
                <a:miter lim="800000"/>
                <a:headEnd/>
                <a:tailEnd/>
              </a:ln>
              <a:effectLst/>
            </p:spPr>
            <p:txBody>
              <a:bodyPr wrap="none" anchor="ctr"/>
              <a:lstStyle/>
              <a:p>
                <a:endParaRPr lang="it-IT" sz="1350"/>
              </a:p>
            </p:txBody>
          </p:sp>
          <p:sp>
            <p:nvSpPr>
              <p:cNvPr id="395299" name="AutoShape 35"/>
              <p:cNvSpPr>
                <a:spLocks noChangeArrowheads="1"/>
              </p:cNvSpPr>
              <p:nvPr/>
            </p:nvSpPr>
            <p:spPr bwMode="auto">
              <a:xfrm>
                <a:off x="1591" y="3324"/>
                <a:ext cx="80" cy="61"/>
              </a:xfrm>
              <a:prstGeom prst="irregularSeal2">
                <a:avLst/>
              </a:prstGeom>
              <a:solidFill>
                <a:srgbClr val="3333CC"/>
              </a:solidFill>
              <a:ln w="9525" algn="ctr">
                <a:solidFill>
                  <a:srgbClr val="000000"/>
                </a:solidFill>
                <a:miter lim="800000"/>
                <a:headEnd/>
                <a:tailEnd/>
              </a:ln>
              <a:effectLst/>
            </p:spPr>
            <p:txBody>
              <a:bodyPr wrap="none" anchor="ctr"/>
              <a:lstStyle/>
              <a:p>
                <a:endParaRPr lang="it-IT" sz="1350"/>
              </a:p>
            </p:txBody>
          </p:sp>
          <p:sp>
            <p:nvSpPr>
              <p:cNvPr id="395300" name="AutoShape 36"/>
              <p:cNvSpPr>
                <a:spLocks noChangeArrowheads="1"/>
              </p:cNvSpPr>
              <p:nvPr/>
            </p:nvSpPr>
            <p:spPr bwMode="auto">
              <a:xfrm>
                <a:off x="1539" y="3510"/>
                <a:ext cx="80" cy="61"/>
              </a:xfrm>
              <a:prstGeom prst="irregularSeal2">
                <a:avLst/>
              </a:prstGeom>
              <a:solidFill>
                <a:srgbClr val="3333CC"/>
              </a:solidFill>
              <a:ln w="9525" algn="ctr">
                <a:solidFill>
                  <a:srgbClr val="000000"/>
                </a:solidFill>
                <a:miter lim="800000"/>
                <a:headEnd/>
                <a:tailEnd/>
              </a:ln>
              <a:effectLst/>
            </p:spPr>
            <p:txBody>
              <a:bodyPr wrap="none" anchor="ctr"/>
              <a:lstStyle/>
              <a:p>
                <a:endParaRPr lang="it-IT" sz="1350"/>
              </a:p>
            </p:txBody>
          </p:sp>
          <p:sp>
            <p:nvSpPr>
              <p:cNvPr id="395301" name="AutoShape 37"/>
              <p:cNvSpPr>
                <a:spLocks noChangeArrowheads="1"/>
              </p:cNvSpPr>
              <p:nvPr/>
            </p:nvSpPr>
            <p:spPr bwMode="auto">
              <a:xfrm>
                <a:off x="1513" y="3489"/>
                <a:ext cx="80" cy="61"/>
              </a:xfrm>
              <a:prstGeom prst="irregularSeal2">
                <a:avLst/>
              </a:prstGeom>
              <a:solidFill>
                <a:srgbClr val="3333CC"/>
              </a:solidFill>
              <a:ln w="9525" algn="ctr">
                <a:solidFill>
                  <a:srgbClr val="000000"/>
                </a:solidFill>
                <a:miter lim="800000"/>
                <a:headEnd/>
                <a:tailEnd/>
              </a:ln>
              <a:effectLst/>
            </p:spPr>
            <p:txBody>
              <a:bodyPr wrap="none" anchor="ctr"/>
              <a:lstStyle/>
              <a:p>
                <a:endParaRPr lang="it-IT" sz="1350"/>
              </a:p>
            </p:txBody>
          </p:sp>
          <p:sp>
            <p:nvSpPr>
              <p:cNvPr id="395302" name="AutoShape 38"/>
              <p:cNvSpPr>
                <a:spLocks noChangeArrowheads="1"/>
              </p:cNvSpPr>
              <p:nvPr/>
            </p:nvSpPr>
            <p:spPr bwMode="auto">
              <a:xfrm>
                <a:off x="1407" y="3789"/>
                <a:ext cx="80" cy="62"/>
              </a:xfrm>
              <a:prstGeom prst="irregularSeal2">
                <a:avLst/>
              </a:prstGeom>
              <a:solidFill>
                <a:srgbClr val="3333CC"/>
              </a:solidFill>
              <a:ln w="9525" algn="ctr">
                <a:solidFill>
                  <a:srgbClr val="000000"/>
                </a:solidFill>
                <a:miter lim="800000"/>
                <a:headEnd/>
                <a:tailEnd/>
              </a:ln>
              <a:effectLst/>
            </p:spPr>
            <p:txBody>
              <a:bodyPr wrap="none" anchor="ctr"/>
              <a:lstStyle/>
              <a:p>
                <a:endParaRPr lang="it-IT" sz="1350"/>
              </a:p>
            </p:txBody>
          </p:sp>
          <p:sp>
            <p:nvSpPr>
              <p:cNvPr id="395303" name="AutoShape 39"/>
              <p:cNvSpPr>
                <a:spLocks noChangeArrowheads="1"/>
              </p:cNvSpPr>
              <p:nvPr/>
            </p:nvSpPr>
            <p:spPr bwMode="auto">
              <a:xfrm>
                <a:off x="1711" y="2832"/>
                <a:ext cx="80" cy="62"/>
              </a:xfrm>
              <a:prstGeom prst="irregularSeal2">
                <a:avLst/>
              </a:prstGeom>
              <a:solidFill>
                <a:srgbClr val="3333CC"/>
              </a:solidFill>
              <a:ln w="9525" algn="ctr">
                <a:solidFill>
                  <a:srgbClr val="000000"/>
                </a:solidFill>
                <a:miter lim="800000"/>
                <a:headEnd/>
                <a:tailEnd/>
              </a:ln>
              <a:effectLst/>
            </p:spPr>
            <p:txBody>
              <a:bodyPr wrap="none" anchor="ctr"/>
              <a:lstStyle/>
              <a:p>
                <a:endParaRPr lang="it-IT" sz="1350"/>
              </a:p>
            </p:txBody>
          </p:sp>
        </p:grpSp>
      </p:grpSp>
      <p:sp>
        <p:nvSpPr>
          <p:cNvPr id="395305" name="Rectangle 41"/>
          <p:cNvSpPr>
            <a:spLocks noChangeArrowheads="1"/>
          </p:cNvSpPr>
          <p:nvPr/>
        </p:nvSpPr>
        <p:spPr bwMode="auto">
          <a:xfrm>
            <a:off x="3785000" y="4150571"/>
            <a:ext cx="2925365" cy="850106"/>
          </a:xfrm>
          <a:prstGeom prst="rect">
            <a:avLst/>
          </a:prstGeom>
          <a:noFill/>
          <a:ln w="28575" algn="ctr">
            <a:solidFill>
              <a:srgbClr val="3333CC"/>
            </a:solidFill>
            <a:miter lim="800000"/>
            <a:headEnd/>
            <a:tailEnd/>
          </a:ln>
          <a:effectLst/>
        </p:spPr>
        <p:txBody>
          <a:bodyPr wrap="none" anchor="ctr"/>
          <a:lstStyle/>
          <a:p>
            <a:endParaRPr lang="it-IT" sz="1350"/>
          </a:p>
        </p:txBody>
      </p:sp>
      <p:grpSp>
        <p:nvGrpSpPr>
          <p:cNvPr id="395306" name="Group 42"/>
          <p:cNvGrpSpPr>
            <a:grpSpLocks/>
          </p:cNvGrpSpPr>
          <p:nvPr/>
        </p:nvGrpSpPr>
        <p:grpSpPr bwMode="auto">
          <a:xfrm>
            <a:off x="2995612" y="1519290"/>
            <a:ext cx="2901554" cy="2733675"/>
            <a:chOff x="365" y="685"/>
            <a:chExt cx="2437" cy="2296"/>
          </a:xfrm>
        </p:grpSpPr>
        <p:sp>
          <p:nvSpPr>
            <p:cNvPr id="395307" name="Rectangle 43"/>
            <p:cNvSpPr>
              <a:spLocks noChangeArrowheads="1"/>
            </p:cNvSpPr>
            <p:nvPr/>
          </p:nvSpPr>
          <p:spPr bwMode="auto">
            <a:xfrm>
              <a:off x="394" y="685"/>
              <a:ext cx="2384" cy="197"/>
            </a:xfrm>
            <a:prstGeom prst="rect">
              <a:avLst/>
            </a:prstGeom>
            <a:noFill/>
            <a:ln w="28575" algn="ctr">
              <a:solidFill>
                <a:srgbClr val="336600"/>
              </a:solidFill>
              <a:miter lim="800000"/>
              <a:headEnd/>
              <a:tailEnd/>
            </a:ln>
            <a:effectLst/>
          </p:spPr>
          <p:txBody>
            <a:bodyPr wrap="none" anchor="ctr"/>
            <a:lstStyle/>
            <a:p>
              <a:endParaRPr lang="it-IT" sz="1350"/>
            </a:p>
          </p:txBody>
        </p:sp>
        <p:sp>
          <p:nvSpPr>
            <p:cNvPr id="395308" name="Rectangle 44"/>
            <p:cNvSpPr>
              <a:spLocks noChangeArrowheads="1"/>
            </p:cNvSpPr>
            <p:nvPr/>
          </p:nvSpPr>
          <p:spPr bwMode="auto">
            <a:xfrm>
              <a:off x="418" y="1479"/>
              <a:ext cx="2384" cy="197"/>
            </a:xfrm>
            <a:prstGeom prst="rect">
              <a:avLst/>
            </a:prstGeom>
            <a:noFill/>
            <a:ln w="28575" algn="ctr">
              <a:solidFill>
                <a:srgbClr val="336600"/>
              </a:solidFill>
              <a:miter lim="800000"/>
              <a:headEnd/>
              <a:tailEnd/>
            </a:ln>
            <a:effectLst/>
          </p:spPr>
          <p:txBody>
            <a:bodyPr wrap="none" anchor="ctr"/>
            <a:lstStyle/>
            <a:p>
              <a:endParaRPr lang="it-IT" sz="1350"/>
            </a:p>
          </p:txBody>
        </p:sp>
        <p:sp>
          <p:nvSpPr>
            <p:cNvPr id="395309" name="Rectangle 45"/>
            <p:cNvSpPr>
              <a:spLocks noChangeArrowheads="1"/>
            </p:cNvSpPr>
            <p:nvPr/>
          </p:nvSpPr>
          <p:spPr bwMode="auto">
            <a:xfrm>
              <a:off x="365" y="2784"/>
              <a:ext cx="2384" cy="197"/>
            </a:xfrm>
            <a:prstGeom prst="rect">
              <a:avLst/>
            </a:prstGeom>
            <a:noFill/>
            <a:ln w="28575" algn="ctr">
              <a:solidFill>
                <a:srgbClr val="336600"/>
              </a:solidFill>
              <a:miter lim="800000"/>
              <a:headEnd/>
              <a:tailEnd/>
            </a:ln>
            <a:effectLst/>
          </p:spPr>
          <p:txBody>
            <a:bodyPr wrap="none" anchor="ctr"/>
            <a:lstStyle/>
            <a:p>
              <a:endParaRPr lang="it-IT" sz="1350"/>
            </a:p>
          </p:txBody>
        </p:sp>
      </p:grpSp>
      <p:sp>
        <p:nvSpPr>
          <p:cNvPr id="395310" name="Rectangle 46"/>
          <p:cNvSpPr>
            <a:spLocks noChangeArrowheads="1"/>
          </p:cNvSpPr>
          <p:nvPr/>
        </p:nvSpPr>
        <p:spPr bwMode="auto">
          <a:xfrm>
            <a:off x="3774281" y="5082829"/>
            <a:ext cx="2977754" cy="590550"/>
          </a:xfrm>
          <a:prstGeom prst="rect">
            <a:avLst/>
          </a:prstGeom>
          <a:noFill/>
          <a:ln w="28575" algn="ctr">
            <a:solidFill>
              <a:schemeClr val="accent2"/>
            </a:solidFill>
            <a:miter lim="800000"/>
            <a:headEnd/>
            <a:tailEnd/>
          </a:ln>
          <a:effectLst/>
        </p:spPr>
        <p:txBody>
          <a:bodyPr wrap="none" anchor="ctr"/>
          <a:lstStyle/>
          <a:p>
            <a:endParaRPr lang="it-IT" sz="1350"/>
          </a:p>
        </p:txBody>
      </p:sp>
      <p:sp>
        <p:nvSpPr>
          <p:cNvPr id="395311" name="Rectangle 47"/>
          <p:cNvSpPr>
            <a:spLocks noChangeArrowheads="1"/>
          </p:cNvSpPr>
          <p:nvPr/>
        </p:nvSpPr>
        <p:spPr bwMode="auto">
          <a:xfrm>
            <a:off x="4175525" y="2534892"/>
            <a:ext cx="2639615" cy="1658541"/>
          </a:xfrm>
          <a:prstGeom prst="rect">
            <a:avLst/>
          </a:prstGeom>
          <a:noFill/>
          <a:ln w="28575" algn="ctr">
            <a:solidFill>
              <a:srgbClr val="FF0000"/>
            </a:solidFill>
            <a:miter lim="800000"/>
            <a:headEnd/>
            <a:tailEnd/>
          </a:ln>
          <a:effectLst/>
        </p:spPr>
        <p:txBody>
          <a:bodyPr wrap="none" anchor="ctr"/>
          <a:lstStyle/>
          <a:p>
            <a:endParaRPr lang="it-IT" sz="1350"/>
          </a:p>
        </p:txBody>
      </p:sp>
      <p:sp>
        <p:nvSpPr>
          <p:cNvPr id="395312" name="Line 48"/>
          <p:cNvSpPr>
            <a:spLocks noChangeShapeType="1"/>
          </p:cNvSpPr>
          <p:nvPr/>
        </p:nvSpPr>
        <p:spPr bwMode="auto">
          <a:xfrm>
            <a:off x="2776539" y="1537149"/>
            <a:ext cx="9525" cy="4140994"/>
          </a:xfrm>
          <a:prstGeom prst="line">
            <a:avLst/>
          </a:prstGeom>
          <a:noFill/>
          <a:ln w="28575">
            <a:solidFill>
              <a:srgbClr val="FF3300"/>
            </a:solidFill>
            <a:round/>
            <a:headEnd type="triangle" w="med" len="med"/>
            <a:tailEnd type="triangle" w="med" len="med"/>
          </a:ln>
          <a:effectLst/>
        </p:spPr>
        <p:txBody>
          <a:bodyPr/>
          <a:lstStyle/>
          <a:p>
            <a:endParaRPr lang="it-IT" sz="1350"/>
          </a:p>
        </p:txBody>
      </p:sp>
      <p:sp>
        <p:nvSpPr>
          <p:cNvPr id="395313" name="Text Box 49"/>
          <p:cNvSpPr txBox="1">
            <a:spLocks noChangeArrowheads="1"/>
          </p:cNvSpPr>
          <p:nvPr/>
        </p:nvSpPr>
        <p:spPr bwMode="auto">
          <a:xfrm>
            <a:off x="2639617" y="3045670"/>
            <a:ext cx="588913" cy="230818"/>
          </a:xfrm>
          <a:prstGeom prst="rect">
            <a:avLst/>
          </a:prstGeom>
          <a:solidFill>
            <a:schemeClr val="bg1"/>
          </a:solidFill>
          <a:ln w="9525" algn="ctr">
            <a:noFill/>
            <a:miter lim="800000"/>
            <a:headEnd/>
            <a:tailEnd/>
          </a:ln>
          <a:effectLst/>
        </p:spPr>
        <p:txBody>
          <a:bodyPr wrap="none" lIns="68565" tIns="34283" rIns="68565" bIns="34283">
            <a:spAutoFit/>
          </a:bodyPr>
          <a:lstStyle/>
          <a:p>
            <a:pPr marL="257175" indent="-257175" eaLnBrk="0" hangingPunct="0">
              <a:buClr>
                <a:schemeClr val="accent2"/>
              </a:buClr>
            </a:pPr>
            <a:r>
              <a:rPr lang="en-US" sz="1050" b="1">
                <a:latin typeface="Tahoma" pitchFamily="34" charset="0"/>
              </a:rPr>
              <a:t>~1.3m</a:t>
            </a:r>
          </a:p>
        </p:txBody>
      </p:sp>
      <p:sp>
        <p:nvSpPr>
          <p:cNvPr id="52" name="Segnaposto contenuto 2"/>
          <p:cNvSpPr txBox="1">
            <a:spLocks/>
          </p:cNvSpPr>
          <p:nvPr/>
        </p:nvSpPr>
        <p:spPr>
          <a:xfrm>
            <a:off x="7529346" y="1613362"/>
            <a:ext cx="2894051" cy="3867023"/>
          </a:xfrm>
          <a:prstGeom prst="rect">
            <a:avLst/>
          </a:prstGeom>
          <a:ln>
            <a:noFill/>
          </a:ln>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The apparatus was composed of different subdetectors (Figure)</a:t>
            </a:r>
          </a:p>
          <a:p>
            <a:r>
              <a:rPr lang="en-US" sz="1800" dirty="0"/>
              <a:t>a time of flight system, </a:t>
            </a:r>
            <a:r>
              <a:rPr lang="en-US" sz="1800" dirty="0" err="1"/>
              <a:t>ToF</a:t>
            </a:r>
            <a:r>
              <a:rPr lang="en-US" sz="1800" dirty="0"/>
              <a:t> </a:t>
            </a:r>
            <a:r>
              <a:rPr lang="en-US" sz="1800" dirty="0">
                <a:solidFill>
                  <a:schemeClr val="accent6">
                    <a:lumMod val="75000"/>
                  </a:schemeClr>
                </a:solidFill>
              </a:rPr>
              <a:t>(S1, S2, S3);</a:t>
            </a:r>
          </a:p>
          <a:p>
            <a:r>
              <a:rPr lang="en-US" sz="1800" dirty="0"/>
              <a:t> an anticoincidence system (denoted in the figure as </a:t>
            </a:r>
            <a:r>
              <a:rPr lang="en-US" sz="1800" dirty="0">
                <a:solidFill>
                  <a:schemeClr val="accent6">
                    <a:lumMod val="60000"/>
                    <a:lumOff val="40000"/>
                  </a:schemeClr>
                </a:solidFill>
              </a:rPr>
              <a:t>CARD, CAT, CAS</a:t>
            </a:r>
            <a:r>
              <a:rPr lang="en-US" sz="1800" dirty="0"/>
              <a:t>);</a:t>
            </a:r>
          </a:p>
          <a:p>
            <a:r>
              <a:rPr lang="en-US" sz="1800" dirty="0">
                <a:solidFill>
                  <a:srgbClr val="C00000"/>
                </a:solidFill>
              </a:rPr>
              <a:t>a magnetic spectrometer</a:t>
            </a:r>
            <a:r>
              <a:rPr lang="en-US" sz="1800" dirty="0"/>
              <a:t>;</a:t>
            </a:r>
          </a:p>
          <a:p>
            <a:r>
              <a:rPr lang="en-US" sz="1800" dirty="0">
                <a:solidFill>
                  <a:schemeClr val="accent5">
                    <a:lumMod val="75000"/>
                  </a:schemeClr>
                </a:solidFill>
              </a:rPr>
              <a:t>an EM calorimeter;</a:t>
            </a:r>
          </a:p>
          <a:p>
            <a:r>
              <a:rPr lang="en-US" sz="1800" dirty="0">
                <a:solidFill>
                  <a:srgbClr val="FF2F2F"/>
                </a:solidFill>
              </a:rPr>
              <a:t>a shower tail catcher scintillator (S4);</a:t>
            </a:r>
          </a:p>
          <a:p>
            <a:r>
              <a:rPr lang="en-US" sz="1800" dirty="0">
                <a:solidFill>
                  <a:srgbClr val="FFC000"/>
                </a:solidFill>
              </a:rPr>
              <a:t>a neutron detector</a:t>
            </a:r>
            <a:r>
              <a:rPr lang="en-US" sz="1800" dirty="0"/>
              <a:t>.</a:t>
            </a:r>
          </a:p>
        </p:txBody>
      </p:sp>
    </p:spTree>
    <p:extLst>
      <p:ext uri="{BB962C8B-B14F-4D97-AF65-F5344CB8AC3E}">
        <p14:creationId xmlns:p14="http://schemas.microsoft.com/office/powerpoint/2010/main" val="97089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95306"/>
                                        </p:tgtEl>
                                        <p:attrNameLst>
                                          <p:attrName>style.visibility</p:attrName>
                                        </p:attrNameLst>
                                      </p:cBhvr>
                                      <p:to>
                                        <p:strVal val="visible"/>
                                      </p:to>
                                    </p:set>
                                    <p:animEffect transition="in" filter="wipe(left)">
                                      <p:cBhvr>
                                        <p:cTn id="7" dur="500"/>
                                        <p:tgtEl>
                                          <p:spTgt spid="395306"/>
                                        </p:tgtEl>
                                      </p:cBhvr>
                                    </p:animEffect>
                                  </p:childTnLst>
                                  <p:subTnLst>
                                    <p:set>
                                      <p:cBhvr override="childStyle">
                                        <p:cTn dur="1" fill="hold" display="0" masterRel="nextClick" afterEffect="1"/>
                                        <p:tgtEl>
                                          <p:spTgt spid="39530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95305"/>
                                        </p:tgtEl>
                                        <p:attrNameLst>
                                          <p:attrName>style.visibility</p:attrName>
                                        </p:attrNameLst>
                                      </p:cBhvr>
                                      <p:to>
                                        <p:strVal val="visible"/>
                                      </p:to>
                                    </p:set>
                                    <p:animEffect transition="in" filter="wipe(right)">
                                      <p:cBhvr>
                                        <p:cTn id="12" dur="500"/>
                                        <p:tgtEl>
                                          <p:spTgt spid="395305"/>
                                        </p:tgtEl>
                                      </p:cBhvr>
                                    </p:animEffect>
                                  </p:childTnLst>
                                  <p:subTnLst>
                                    <p:set>
                                      <p:cBhvr override="childStyle">
                                        <p:cTn dur="1" fill="hold" display="0" masterRel="nextClick" afterEffect="1"/>
                                        <p:tgtEl>
                                          <p:spTgt spid="39530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395310"/>
                                        </p:tgtEl>
                                        <p:attrNameLst>
                                          <p:attrName>style.visibility</p:attrName>
                                        </p:attrNameLst>
                                      </p:cBhvr>
                                      <p:to>
                                        <p:strVal val="visible"/>
                                      </p:to>
                                    </p:set>
                                    <p:animEffect transition="in" filter="wipe(right)">
                                      <p:cBhvr>
                                        <p:cTn id="17" dur="500"/>
                                        <p:tgtEl>
                                          <p:spTgt spid="395310"/>
                                        </p:tgtEl>
                                      </p:cBhvr>
                                    </p:animEffect>
                                  </p:childTnLst>
                                  <p:subTnLst>
                                    <p:set>
                                      <p:cBhvr override="childStyle">
                                        <p:cTn dur="1" fill="hold" display="0" masterRel="nextClick" afterEffect="1"/>
                                        <p:tgtEl>
                                          <p:spTgt spid="395310"/>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395311"/>
                                        </p:tgtEl>
                                        <p:attrNameLst>
                                          <p:attrName>style.visibility</p:attrName>
                                        </p:attrNameLst>
                                      </p:cBhvr>
                                      <p:to>
                                        <p:strVal val="visible"/>
                                      </p:to>
                                    </p:set>
                                  </p:childTnLst>
                                  <p:subTnLst>
                                    <p:set>
                                      <p:cBhvr override="childStyle">
                                        <p:cTn dur="1" fill="hold" display="0" masterRel="nextClick" afterEffect="1"/>
                                        <p:tgtEl>
                                          <p:spTgt spid="395311"/>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395268"/>
                                        </p:tgtEl>
                                        <p:attrNameLst>
                                          <p:attrName>style.visibility</p:attrName>
                                        </p:attrNameLst>
                                      </p:cBhvr>
                                      <p:to>
                                        <p:strVal val="visible"/>
                                      </p:to>
                                    </p:set>
                                    <p:animEffect transition="in" filter="wipe(up)">
                                      <p:cBhvr>
                                        <p:cTn id="26" dur="500"/>
                                        <p:tgtEl>
                                          <p:spTgt spid="39526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95286"/>
                                        </p:tgtEl>
                                        <p:attrNameLst>
                                          <p:attrName>style.visibility</p:attrName>
                                        </p:attrNameLst>
                                      </p:cBhvr>
                                      <p:to>
                                        <p:strVal val="visible"/>
                                      </p:to>
                                    </p:set>
                                    <p:animEffect transition="in" filter="wipe(up)">
                                      <p:cBhvr>
                                        <p:cTn id="31" dur="500"/>
                                        <p:tgtEl>
                                          <p:spTgt spid="395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305" grpId="0" animBg="1"/>
      <p:bldP spid="395310" grpId="0" animBg="1"/>
      <p:bldP spid="3953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42" name="Picture 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63367" y="882007"/>
            <a:ext cx="2789717" cy="2470061"/>
          </a:xfrm>
          <a:prstGeom prst="rect">
            <a:avLst/>
          </a:prstGeom>
          <a:noFill/>
          <a:ln w="9525">
            <a:noFill/>
            <a:miter lim="800000"/>
            <a:headEnd/>
            <a:tailEnd/>
          </a:ln>
        </p:spPr>
      </p:pic>
      <p:sp>
        <p:nvSpPr>
          <p:cNvPr id="2" name="Titolo 1"/>
          <p:cNvSpPr>
            <a:spLocks noGrp="1"/>
          </p:cNvSpPr>
          <p:nvPr>
            <p:ph type="title"/>
          </p:nvPr>
        </p:nvSpPr>
        <p:spPr>
          <a:xfrm>
            <a:off x="838200" y="1"/>
            <a:ext cx="10515600" cy="795320"/>
          </a:xfrm>
        </p:spPr>
        <p:txBody>
          <a:bodyPr>
            <a:normAutofit/>
          </a:bodyPr>
          <a:lstStyle/>
          <a:p>
            <a:r>
              <a:rPr lang="it-IT" sz="3600" dirty="0">
                <a:solidFill>
                  <a:srgbClr val="C00000"/>
                </a:solidFill>
              </a:rPr>
              <a:t>The </a:t>
            </a:r>
            <a:r>
              <a:rPr lang="it-IT" sz="3600" dirty="0" err="1">
                <a:solidFill>
                  <a:srgbClr val="C00000"/>
                </a:solidFill>
              </a:rPr>
              <a:t>magnetic</a:t>
            </a:r>
            <a:r>
              <a:rPr lang="it-IT" sz="3600" dirty="0">
                <a:solidFill>
                  <a:srgbClr val="C00000"/>
                </a:solidFill>
              </a:rPr>
              <a:t> </a:t>
            </a:r>
            <a:r>
              <a:rPr lang="it-IT" sz="3600" dirty="0" err="1">
                <a:solidFill>
                  <a:srgbClr val="C00000"/>
                </a:solidFill>
              </a:rPr>
              <a:t>spectrometer</a:t>
            </a:r>
            <a:endParaRPr lang="en-US" sz="3600" dirty="0">
              <a:solidFill>
                <a:srgbClr val="C00000"/>
              </a:solidFill>
            </a:endParaRPr>
          </a:p>
        </p:txBody>
      </p:sp>
      <p:sp>
        <p:nvSpPr>
          <p:cNvPr id="3" name="Segnaposto piè di pagina 2"/>
          <p:cNvSpPr>
            <a:spLocks noGrp="1"/>
          </p:cNvSpPr>
          <p:nvPr>
            <p:ph type="ftr" sz="quarter" idx="11"/>
          </p:nvPr>
        </p:nvSpPr>
        <p:spPr/>
        <p:txBody>
          <a:bodyPr/>
          <a:lstStyle/>
          <a:p>
            <a:r>
              <a:rPr lang="fr-FR"/>
              <a:t>M. Spurio - Astroparticle Physics - 3</a:t>
            </a:r>
            <a:endParaRPr lang="it-IT"/>
          </a:p>
        </p:txBody>
      </p:sp>
      <p:sp>
        <p:nvSpPr>
          <p:cNvPr id="9" name="Segnaposto numero diapositiva 3"/>
          <p:cNvSpPr>
            <a:spLocks noGrp="1"/>
          </p:cNvSpPr>
          <p:nvPr>
            <p:ph type="sldNum" sz="quarter" idx="12"/>
          </p:nvPr>
        </p:nvSpPr>
        <p:spPr>
          <a:xfrm>
            <a:off x="2761364" y="5873732"/>
            <a:ext cx="2057400" cy="365125"/>
          </a:xfrm>
        </p:spPr>
        <p:txBody>
          <a:bodyPr/>
          <a:lstStyle/>
          <a:p>
            <a:fld id="{DE470566-CACF-4BF5-B98B-5C5205713BB5}" type="slidenum">
              <a:rPr lang="it-IT"/>
              <a:pPr/>
              <a:t>15</a:t>
            </a:fld>
            <a:endParaRPr lang="it-IT"/>
          </a:p>
        </p:txBody>
      </p:sp>
      <p:sp>
        <p:nvSpPr>
          <p:cNvPr id="398341" name="Rectangle 5"/>
          <p:cNvSpPr>
            <a:spLocks noGrp="1" noChangeArrowheads="1"/>
          </p:cNvSpPr>
          <p:nvPr>
            <p:ph type="body" idx="4294967295"/>
          </p:nvPr>
        </p:nvSpPr>
        <p:spPr>
          <a:xfrm>
            <a:off x="644948" y="912814"/>
            <a:ext cx="5507038" cy="1751012"/>
          </a:xfrm>
        </p:spPr>
        <p:txBody>
          <a:bodyPr>
            <a:normAutofit/>
          </a:bodyPr>
          <a:lstStyle/>
          <a:p>
            <a:r>
              <a:rPr lang="it-IT" sz="1800" b="1" dirty="0" err="1"/>
              <a:t>Permanent</a:t>
            </a:r>
            <a:r>
              <a:rPr lang="it-IT" sz="1800" b="1" dirty="0"/>
              <a:t> </a:t>
            </a:r>
            <a:r>
              <a:rPr lang="it-IT" sz="1800" b="1" dirty="0" err="1"/>
              <a:t>Magnet</a:t>
            </a:r>
            <a:endParaRPr lang="it-IT" sz="1800" b="1" dirty="0"/>
          </a:p>
          <a:p>
            <a:pPr lvl="1"/>
            <a:r>
              <a:rPr lang="it-IT" sz="1800" dirty="0"/>
              <a:t>5 </a:t>
            </a:r>
            <a:r>
              <a:rPr lang="it-IT" sz="1800" dirty="0" err="1"/>
              <a:t>blocks</a:t>
            </a:r>
            <a:r>
              <a:rPr lang="it-IT" sz="1800" dirty="0"/>
              <a:t> of Nb-B-Fe</a:t>
            </a:r>
          </a:p>
          <a:p>
            <a:pPr lvl="1"/>
            <a:r>
              <a:rPr lang="it-IT" sz="1800" dirty="0"/>
              <a:t>0.48 T in the </a:t>
            </a:r>
            <a:r>
              <a:rPr lang="it-IT" sz="1800" dirty="0" err="1"/>
              <a:t>cavity</a:t>
            </a:r>
            <a:r>
              <a:rPr lang="it-IT" sz="1800" dirty="0"/>
              <a:t> center</a:t>
            </a:r>
          </a:p>
          <a:p>
            <a:pPr lvl="1"/>
            <a:r>
              <a:rPr lang="it-IT" sz="1800" dirty="0" err="1"/>
              <a:t>Magnetic</a:t>
            </a:r>
            <a:r>
              <a:rPr lang="it-IT" sz="1800" dirty="0"/>
              <a:t> </a:t>
            </a:r>
            <a:r>
              <a:rPr lang="it-IT" sz="1800" dirty="0" err="1"/>
              <a:t>Tower</a:t>
            </a:r>
            <a:r>
              <a:rPr lang="it-IT" sz="1800" dirty="0"/>
              <a:t>= (13.2 x 16.2 cm</a:t>
            </a:r>
            <a:r>
              <a:rPr lang="it-IT" sz="1800" baseline="30000" dirty="0"/>
              <a:t>2</a:t>
            </a:r>
            <a:r>
              <a:rPr lang="it-IT" sz="1800" dirty="0"/>
              <a:t>) x 44.5 cm h </a:t>
            </a:r>
            <a:r>
              <a:rPr lang="it-IT" sz="1800" dirty="0">
                <a:sym typeface="Symbol" pitchFamily="18" charset="2"/>
              </a:rPr>
              <a:t> </a:t>
            </a:r>
            <a:r>
              <a:rPr lang="it-IT" sz="1800" dirty="0" err="1"/>
              <a:t>accettance</a:t>
            </a:r>
            <a:r>
              <a:rPr lang="it-IT" sz="1800" dirty="0"/>
              <a:t>: 20.5 cm</a:t>
            </a:r>
            <a:r>
              <a:rPr lang="it-IT" sz="1800" baseline="30000" dirty="0"/>
              <a:t>2 </a:t>
            </a:r>
            <a:r>
              <a:rPr lang="it-IT" sz="1800" dirty="0" err="1"/>
              <a:t>sr</a:t>
            </a:r>
            <a:endParaRPr lang="en-GB" sz="1600" dirty="0"/>
          </a:p>
        </p:txBody>
      </p:sp>
      <p:pic>
        <p:nvPicPr>
          <p:cNvPr id="398338" name="Picture 2" descr="PICT0059smal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24986" y="3352068"/>
            <a:ext cx="4006649" cy="3004284"/>
          </a:xfrm>
          <a:prstGeom prst="rect">
            <a:avLst/>
          </a:prstGeom>
          <a:noFill/>
          <a:ln w="28575">
            <a:solidFill>
              <a:srgbClr val="000000"/>
            </a:solidFill>
            <a:miter lim="800000"/>
            <a:headEnd/>
            <a:tailEnd/>
          </a:ln>
        </p:spPr>
      </p:pic>
      <p:pic>
        <p:nvPicPr>
          <p:cNvPr id="10" name="Picture 2" descr="tracker_plan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5796" y="3458289"/>
            <a:ext cx="4428589" cy="2811375"/>
          </a:xfrm>
          <a:prstGeom prst="rect">
            <a:avLst/>
          </a:prstGeom>
          <a:noFill/>
          <a:ln w="9525">
            <a:noFill/>
            <a:miter lim="800000"/>
            <a:headEnd/>
            <a:tailEnd/>
          </a:ln>
        </p:spPr>
      </p:pic>
      <p:sp>
        <p:nvSpPr>
          <p:cNvPr id="4" name="Rettangolo 3"/>
          <p:cNvSpPr/>
          <p:nvPr/>
        </p:nvSpPr>
        <p:spPr>
          <a:xfrm>
            <a:off x="740570" y="2493053"/>
            <a:ext cx="4428589" cy="1200329"/>
          </a:xfrm>
          <a:prstGeom prst="rect">
            <a:avLst/>
          </a:prstGeom>
        </p:spPr>
        <p:txBody>
          <a:bodyPr wrap="square">
            <a:spAutoFit/>
          </a:bodyPr>
          <a:lstStyle/>
          <a:p>
            <a:pPr marL="342900" indent="-342900">
              <a:buFont typeface="Arial" panose="020B0604020202020204" pitchFamily="34" charset="0"/>
              <a:buChar char="•"/>
            </a:pPr>
            <a:r>
              <a:rPr lang="en-US" b="1" dirty="0"/>
              <a:t>Double-sided silicon</a:t>
            </a:r>
          </a:p>
          <a:p>
            <a:pPr marL="800100" lvl="1" indent="-342900">
              <a:buFont typeface="Arial" panose="020B0604020202020204" pitchFamily="34" charset="0"/>
              <a:buChar char="•"/>
            </a:pPr>
            <a:r>
              <a:rPr lang="en-US" dirty="0" err="1"/>
              <a:t>microstrips</a:t>
            </a:r>
            <a:r>
              <a:rPr lang="en-US" dirty="0"/>
              <a:t> (300 </a:t>
            </a:r>
            <a:r>
              <a:rPr lang="en-US" dirty="0">
                <a:latin typeface="Symbol" panose="05050102010706020507" pitchFamily="18" charset="2"/>
              </a:rPr>
              <a:t>m</a:t>
            </a:r>
            <a:r>
              <a:rPr lang="en-US" dirty="0"/>
              <a:t>m thick)</a:t>
            </a:r>
          </a:p>
          <a:p>
            <a:pPr marL="800100" lvl="1" indent="-342900">
              <a:buFont typeface="Arial" panose="020B0604020202020204" pitchFamily="34" charset="0"/>
              <a:buChar char="•"/>
            </a:pPr>
            <a:r>
              <a:rPr lang="en-US" dirty="0"/>
              <a:t>Readout pitch 50 </a:t>
            </a:r>
            <a:r>
              <a:rPr lang="en-US" dirty="0">
                <a:latin typeface="Symbol" panose="05050102010706020507" pitchFamily="18" charset="2"/>
              </a:rPr>
              <a:t>m</a:t>
            </a:r>
            <a:r>
              <a:rPr lang="en-US" dirty="0"/>
              <a:t>m</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79728243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10515600" cy="794999"/>
          </a:xfrm>
        </p:spPr>
        <p:txBody>
          <a:bodyPr>
            <a:normAutofit/>
          </a:bodyPr>
          <a:lstStyle/>
          <a:p>
            <a:r>
              <a:rPr lang="en-US" sz="3600" dirty="0">
                <a:solidFill>
                  <a:srgbClr val="C00000"/>
                </a:solidFill>
              </a:rPr>
              <a:t>The AMS-02 Experiment on the ISS</a:t>
            </a:r>
          </a:p>
        </p:txBody>
      </p:sp>
      <p:sp>
        <p:nvSpPr>
          <p:cNvPr id="4" name="Segnaposto piè di pagina 3"/>
          <p:cNvSpPr>
            <a:spLocks noGrp="1"/>
          </p:cNvSpPr>
          <p:nvPr>
            <p:ph type="ftr" sz="quarter" idx="11"/>
          </p:nvPr>
        </p:nvSpPr>
        <p:spPr/>
        <p:txBody>
          <a:bodyPr/>
          <a:lstStyle/>
          <a:p>
            <a:r>
              <a:rPr lang="fr-FR"/>
              <a:t>M. Spurio - Astroparticle Physics - 3</a:t>
            </a:r>
            <a:endParaRPr lang="it-IT"/>
          </a:p>
        </p:txBody>
      </p:sp>
      <p:sp>
        <p:nvSpPr>
          <p:cNvPr id="3" name="Segnaposto numero diapositiva 2"/>
          <p:cNvSpPr>
            <a:spLocks noGrp="1"/>
          </p:cNvSpPr>
          <p:nvPr>
            <p:ph type="sldNum" sz="quarter" idx="12"/>
          </p:nvPr>
        </p:nvSpPr>
        <p:spPr/>
        <p:txBody>
          <a:bodyPr/>
          <a:lstStyle/>
          <a:p>
            <a:fld id="{EF856C54-971D-4A64-8725-72F12A462872}" type="slidenum">
              <a:rPr lang="it-IT" smtClean="0"/>
              <a:t>16</a:t>
            </a:fld>
            <a:endParaRPr lang="it-IT"/>
          </a:p>
        </p:txBody>
      </p:sp>
      <p:pic>
        <p:nvPicPr>
          <p:cNvPr id="5" name="Immagine 4"/>
          <p:cNvPicPr>
            <a:picLocks noChangeAspect="1"/>
          </p:cNvPicPr>
          <p:nvPr/>
        </p:nvPicPr>
        <p:blipFill>
          <a:blip r:embed="rId2"/>
          <a:stretch>
            <a:fillRect/>
          </a:stretch>
        </p:blipFill>
        <p:spPr>
          <a:xfrm>
            <a:off x="7062987" y="878041"/>
            <a:ext cx="4081306" cy="3051797"/>
          </a:xfrm>
          <a:prstGeom prst="rect">
            <a:avLst/>
          </a:prstGeom>
        </p:spPr>
      </p:pic>
      <p:sp>
        <p:nvSpPr>
          <p:cNvPr id="6" name="Rettangolo 5"/>
          <p:cNvSpPr/>
          <p:nvPr/>
        </p:nvSpPr>
        <p:spPr>
          <a:xfrm>
            <a:off x="653143" y="1052371"/>
            <a:ext cx="5943599" cy="2062103"/>
          </a:xfrm>
          <a:prstGeom prst="rect">
            <a:avLst/>
          </a:prstGeom>
        </p:spPr>
        <p:txBody>
          <a:bodyPr wrap="square">
            <a:spAutoFit/>
          </a:bodyPr>
          <a:lstStyle/>
          <a:p>
            <a:pPr marL="342900" indent="-342900">
              <a:spcAft>
                <a:spcPts val="1200"/>
              </a:spcAft>
              <a:buFont typeface="Arial" panose="020B0604020202020204" pitchFamily="34" charset="0"/>
              <a:buChar char="•"/>
            </a:pPr>
            <a:r>
              <a:rPr lang="en-US" dirty="0"/>
              <a:t>The ISS is a space station, corresponding to a habitable artificial satellite in a low Earth orbit. </a:t>
            </a:r>
          </a:p>
          <a:p>
            <a:pPr marL="342900" indent="-342900">
              <a:spcAft>
                <a:spcPts val="1200"/>
              </a:spcAft>
              <a:buFont typeface="Arial" panose="020B0604020202020204" pitchFamily="34" charset="0"/>
              <a:buChar char="•"/>
            </a:pPr>
            <a:r>
              <a:rPr lang="en-US" dirty="0"/>
              <a:t>The ISS is the largest artificial body in orbit, and it can often be seen at the appropriate time with the naked eye.</a:t>
            </a:r>
          </a:p>
          <a:p>
            <a:pPr marL="342900" indent="-342900">
              <a:spcAft>
                <a:spcPts val="1200"/>
              </a:spcAft>
              <a:buFont typeface="Arial" panose="020B0604020202020204" pitchFamily="34" charset="0"/>
              <a:buChar char="•"/>
            </a:pPr>
            <a:r>
              <a:rPr lang="en-US" dirty="0"/>
              <a:t>It is a modular structure, whose first component was launched in 1998. </a:t>
            </a:r>
          </a:p>
        </p:txBody>
      </p:sp>
      <p:pic>
        <p:nvPicPr>
          <p:cNvPr id="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85056" y="3949439"/>
            <a:ext cx="5159237" cy="2802563"/>
          </a:xfrm>
          <a:prstGeom prst="rect">
            <a:avLst/>
          </a:prstGeom>
          <a:noFill/>
          <a:ln w="9525">
            <a:noFill/>
            <a:miter lim="800000"/>
            <a:headEnd/>
            <a:tailEnd/>
          </a:ln>
        </p:spPr>
      </p:pic>
      <p:sp>
        <p:nvSpPr>
          <p:cNvPr id="8" name="Rettangolo 7"/>
          <p:cNvSpPr/>
          <p:nvPr/>
        </p:nvSpPr>
        <p:spPr>
          <a:xfrm>
            <a:off x="653144" y="3457152"/>
            <a:ext cx="4602886" cy="2492990"/>
          </a:xfrm>
          <a:prstGeom prst="rect">
            <a:avLst/>
          </a:prstGeom>
        </p:spPr>
        <p:txBody>
          <a:bodyPr wrap="square">
            <a:spAutoFit/>
          </a:bodyPr>
          <a:lstStyle/>
          <a:p>
            <a:pPr marL="342900" indent="-342900">
              <a:spcAft>
                <a:spcPts val="1200"/>
              </a:spcAft>
              <a:buFont typeface="Arial" panose="020B0604020202020204" pitchFamily="34" charset="0"/>
              <a:buChar char="•"/>
            </a:pPr>
            <a:r>
              <a:rPr lang="en-US" dirty="0"/>
              <a:t>The AMS-02 is the largest particle physics detector ever carried outside the Earth.</a:t>
            </a:r>
          </a:p>
          <a:p>
            <a:pPr marL="342900" indent="-342900">
              <a:spcAft>
                <a:spcPts val="1200"/>
              </a:spcAft>
              <a:buFont typeface="Arial" panose="020B0604020202020204" pitchFamily="34" charset="0"/>
              <a:buChar char="•"/>
            </a:pPr>
            <a:r>
              <a:rPr lang="it-IT" dirty="0" err="1"/>
              <a:t>About</a:t>
            </a:r>
            <a:r>
              <a:rPr lang="it-IT" dirty="0"/>
              <a:t> 500 </a:t>
            </a:r>
            <a:r>
              <a:rPr lang="it-IT" dirty="0" err="1"/>
              <a:t>collaborators</a:t>
            </a:r>
            <a:endParaRPr lang="en-US" dirty="0"/>
          </a:p>
          <a:p>
            <a:pPr marL="342900" indent="-342900">
              <a:spcAft>
                <a:spcPts val="1200"/>
              </a:spcAft>
              <a:buFont typeface="Arial" panose="020B0604020202020204" pitchFamily="34" charset="0"/>
              <a:buChar char="•"/>
            </a:pPr>
            <a:r>
              <a:rPr lang="en-US" dirty="0"/>
              <a:t>It was designed to operate as an external module on ISS </a:t>
            </a:r>
          </a:p>
          <a:p>
            <a:pPr marL="342900" indent="-342900">
              <a:spcAft>
                <a:spcPts val="1200"/>
              </a:spcAft>
              <a:buFont typeface="Arial" panose="020B0604020202020204" pitchFamily="34" charset="0"/>
              <a:buChar char="•"/>
            </a:pPr>
            <a:r>
              <a:rPr lang="en-US" dirty="0"/>
              <a:t>It was launched on </a:t>
            </a:r>
            <a:r>
              <a:rPr lang="en-US" b="1" dirty="0"/>
              <a:t>May 16th, 2011</a:t>
            </a:r>
            <a:r>
              <a:rPr lang="en-US" dirty="0"/>
              <a:t>, on board the NASA shuttle Endeavour.</a:t>
            </a:r>
          </a:p>
        </p:txBody>
      </p:sp>
    </p:spTree>
    <p:extLst>
      <p:ext uri="{BB962C8B-B14F-4D97-AF65-F5344CB8AC3E}">
        <p14:creationId xmlns:p14="http://schemas.microsoft.com/office/powerpoint/2010/main" val="215028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40936"/>
            <a:ext cx="10515600" cy="750592"/>
          </a:xfrm>
        </p:spPr>
        <p:txBody>
          <a:bodyPr>
            <a:normAutofit/>
          </a:bodyPr>
          <a:lstStyle/>
          <a:p>
            <a:r>
              <a:rPr lang="en-US" sz="3600" dirty="0">
                <a:solidFill>
                  <a:srgbClr val="C00000"/>
                </a:solidFill>
              </a:rPr>
              <a:t>The AMS-02 Experiment</a:t>
            </a:r>
            <a:endParaRPr lang="it-IT" sz="3600" dirty="0">
              <a:solidFill>
                <a:srgbClr val="C00000"/>
              </a:solidFill>
            </a:endParaRPr>
          </a:p>
        </p:txBody>
      </p:sp>
      <p:sp>
        <p:nvSpPr>
          <p:cNvPr id="3" name="Segnaposto contenuto 2"/>
          <p:cNvSpPr>
            <a:spLocks noGrp="1"/>
          </p:cNvSpPr>
          <p:nvPr>
            <p:ph idx="1"/>
          </p:nvPr>
        </p:nvSpPr>
        <p:spPr/>
        <p:txBody>
          <a:bodyPr/>
          <a:lstStyle/>
          <a:p>
            <a:endParaRPr lang="it-IT"/>
          </a:p>
        </p:txBody>
      </p:sp>
      <p:sp>
        <p:nvSpPr>
          <p:cNvPr id="5" name="Segnaposto piè di pagina 4"/>
          <p:cNvSpPr>
            <a:spLocks noGrp="1"/>
          </p:cNvSpPr>
          <p:nvPr>
            <p:ph type="ftr" sz="quarter" idx="11"/>
          </p:nvPr>
        </p:nvSpPr>
        <p:spPr/>
        <p:txBody>
          <a:bodyPr/>
          <a:lstStyle/>
          <a:p>
            <a:r>
              <a:rPr lang="fr-FR"/>
              <a:t>M. Spurio - Astroparticle Physics - 3</a:t>
            </a:r>
            <a:endParaRPr lang="it-IT"/>
          </a:p>
        </p:txBody>
      </p:sp>
      <p:sp>
        <p:nvSpPr>
          <p:cNvPr id="4" name="Segnaposto numero diapositiva 3"/>
          <p:cNvSpPr>
            <a:spLocks noGrp="1"/>
          </p:cNvSpPr>
          <p:nvPr>
            <p:ph type="sldNum" sz="quarter" idx="12"/>
          </p:nvPr>
        </p:nvSpPr>
        <p:spPr/>
        <p:txBody>
          <a:bodyPr/>
          <a:lstStyle/>
          <a:p>
            <a:fld id="{28C75E6F-9C68-42B3-A50C-AC86EFF1BA31}" type="slidenum">
              <a:rPr lang="it-IT" smtClean="0"/>
              <a:pPr/>
              <a:t>17</a:t>
            </a:fld>
            <a:endParaRPr lang="it-IT"/>
          </a:p>
        </p:txBody>
      </p:sp>
      <p:pic>
        <p:nvPicPr>
          <p:cNvPr id="50688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71999" y="841545"/>
            <a:ext cx="3872245" cy="2900387"/>
          </a:xfrm>
          <a:prstGeom prst="rect">
            <a:avLst/>
          </a:prstGeom>
          <a:noFill/>
          <a:ln w="9525">
            <a:noFill/>
            <a:miter lim="800000"/>
            <a:headEnd/>
            <a:tailEnd/>
          </a:ln>
        </p:spPr>
      </p:pic>
      <p:pic>
        <p:nvPicPr>
          <p:cNvPr id="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21600" y="842971"/>
            <a:ext cx="3893090" cy="2916000"/>
          </a:xfrm>
          <a:prstGeom prst="rect">
            <a:avLst/>
          </a:prstGeom>
          <a:noFill/>
          <a:ln w="9525">
            <a:noFill/>
            <a:miter lim="800000"/>
            <a:headEnd/>
            <a:tailEnd/>
          </a:ln>
        </p:spPr>
      </p:pic>
      <p:pic>
        <p:nvPicPr>
          <p:cNvPr id="7"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71999" y="3845802"/>
            <a:ext cx="3893089" cy="2916000"/>
          </a:xfrm>
          <a:prstGeom prst="rect">
            <a:avLst/>
          </a:prstGeom>
          <a:noFill/>
          <a:ln w="9525">
            <a:noFill/>
            <a:miter lim="800000"/>
            <a:headEnd/>
            <a:tailEnd/>
          </a:ln>
        </p:spPr>
      </p:pic>
      <p:pic>
        <p:nvPicPr>
          <p:cNvPr id="8"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21601" y="3848664"/>
            <a:ext cx="3893089" cy="2916000"/>
          </a:xfrm>
          <a:prstGeom prst="rect">
            <a:avLst/>
          </a:prstGeom>
          <a:noFill/>
          <a:ln w="9525">
            <a:noFill/>
            <a:miter lim="800000"/>
            <a:headEnd/>
            <a:tailEnd/>
          </a:ln>
        </p:spPr>
      </p:pic>
    </p:spTree>
    <p:extLst>
      <p:ext uri="{BB962C8B-B14F-4D97-AF65-F5344CB8AC3E}">
        <p14:creationId xmlns:p14="http://schemas.microsoft.com/office/powerpoint/2010/main" val="1278617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8655"/>
            <a:ext cx="10515600" cy="729054"/>
          </a:xfrm>
        </p:spPr>
        <p:txBody>
          <a:bodyPr>
            <a:normAutofit/>
          </a:bodyPr>
          <a:lstStyle/>
          <a:p>
            <a:r>
              <a:rPr lang="it-IT" sz="3600" dirty="0">
                <a:solidFill>
                  <a:srgbClr val="C00000"/>
                </a:solidFill>
              </a:rPr>
              <a:t>AMS-02 </a:t>
            </a:r>
            <a:r>
              <a:rPr lang="it-IT" sz="3600" dirty="0" err="1">
                <a:solidFill>
                  <a:srgbClr val="C00000"/>
                </a:solidFill>
              </a:rPr>
              <a:t>features</a:t>
            </a:r>
            <a:endParaRPr lang="en-US" sz="3600" dirty="0">
              <a:solidFill>
                <a:srgbClr val="C00000"/>
              </a:solidFill>
            </a:endParaRPr>
          </a:p>
        </p:txBody>
      </p:sp>
      <p:sp>
        <p:nvSpPr>
          <p:cNvPr id="3" name="Segnaposto piè di pagina 2"/>
          <p:cNvSpPr>
            <a:spLocks noGrp="1"/>
          </p:cNvSpPr>
          <p:nvPr>
            <p:ph type="ftr" sz="quarter" idx="11"/>
          </p:nvPr>
        </p:nvSpPr>
        <p:spPr/>
        <p:txBody>
          <a:bodyPr/>
          <a:lstStyle/>
          <a:p>
            <a:r>
              <a:rPr lang="fr-FR"/>
              <a:t>M. Spurio - Astroparticle Physics - 3</a:t>
            </a:r>
            <a:endParaRPr lang="it-IT"/>
          </a:p>
        </p:txBody>
      </p:sp>
      <p:sp>
        <p:nvSpPr>
          <p:cNvPr id="16" name="Segnaposto numero diapositiva 5"/>
          <p:cNvSpPr>
            <a:spLocks noGrp="1"/>
          </p:cNvSpPr>
          <p:nvPr>
            <p:ph type="sldNum" sz="quarter" idx="12"/>
          </p:nvPr>
        </p:nvSpPr>
        <p:spPr/>
        <p:txBody>
          <a:bodyPr/>
          <a:lstStyle/>
          <a:p>
            <a:fld id="{096DFE99-72F7-412C-888D-8CCF8E1DB05C}" type="slidenum">
              <a:rPr lang="it-IT"/>
              <a:pPr/>
              <a:t>18</a:t>
            </a:fld>
            <a:endParaRPr lang="it-IT"/>
          </a:p>
        </p:txBody>
      </p:sp>
      <p:pic>
        <p:nvPicPr>
          <p:cNvPr id="406533"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29024" y="42384"/>
            <a:ext cx="595312" cy="695325"/>
          </a:xfrm>
          <a:prstGeom prst="rect">
            <a:avLst/>
          </a:prstGeom>
          <a:noFill/>
        </p:spPr>
      </p:pic>
      <p:sp>
        <p:nvSpPr>
          <p:cNvPr id="406535" name="Line 7"/>
          <p:cNvSpPr>
            <a:spLocks noChangeShapeType="1"/>
          </p:cNvSpPr>
          <p:nvPr/>
        </p:nvSpPr>
        <p:spPr bwMode="auto">
          <a:xfrm>
            <a:off x="5634038" y="1374776"/>
            <a:ext cx="0" cy="4206875"/>
          </a:xfrm>
          <a:prstGeom prst="line">
            <a:avLst/>
          </a:prstGeom>
          <a:noFill/>
          <a:ln w="28575">
            <a:solidFill>
              <a:srgbClr val="FF0000"/>
            </a:solidFill>
            <a:round/>
            <a:headEnd type="triangle" w="med" len="med"/>
            <a:tailEnd type="triangle" w="med" len="med"/>
          </a:ln>
          <a:effectLst/>
        </p:spPr>
        <p:txBody>
          <a:bodyPr wrap="none" anchor="ctr"/>
          <a:lstStyle/>
          <a:p>
            <a:endParaRPr lang="it-IT"/>
          </a:p>
        </p:txBody>
      </p:sp>
      <p:sp>
        <p:nvSpPr>
          <p:cNvPr id="406536" name="Text Box 8"/>
          <p:cNvSpPr txBox="1">
            <a:spLocks noChangeArrowheads="1"/>
          </p:cNvSpPr>
          <p:nvPr/>
        </p:nvSpPr>
        <p:spPr bwMode="auto">
          <a:xfrm>
            <a:off x="3409950" y="5756276"/>
            <a:ext cx="647700" cy="396875"/>
          </a:xfrm>
          <a:prstGeom prst="rect">
            <a:avLst/>
          </a:prstGeom>
          <a:solidFill>
            <a:schemeClr val="bg1"/>
          </a:solidFill>
          <a:ln w="28575" algn="ctr">
            <a:noFill/>
            <a:miter lim="800000"/>
            <a:headEnd/>
            <a:tailEnd/>
          </a:ln>
          <a:effectLst/>
        </p:spPr>
        <p:txBody>
          <a:bodyPr wrap="none" lIns="91420" tIns="45711" rIns="91420" bIns="45711">
            <a:spAutoFit/>
          </a:bodyPr>
          <a:lstStyle/>
          <a:p>
            <a:pPr algn="ctr" eaLnBrk="0" hangingPunct="0">
              <a:spcBef>
                <a:spcPct val="0"/>
              </a:spcBef>
              <a:buClrTx/>
              <a:buSzTx/>
              <a:buFontTx/>
              <a:buNone/>
            </a:pPr>
            <a:r>
              <a:rPr lang="en-US" sz="2000">
                <a:latin typeface="Times New Roman" pitchFamily="18" charset="0"/>
                <a:cs typeface="Times New Roman" pitchFamily="18" charset="0"/>
              </a:rPr>
              <a:t>≈3m</a:t>
            </a:r>
          </a:p>
        </p:txBody>
      </p:sp>
      <p:pic>
        <p:nvPicPr>
          <p:cNvPr id="489473" name="Picture 1"/>
          <p:cNvPicPr>
            <a:picLocks noChangeAspect="1" noChangeArrowheads="1"/>
          </p:cNvPicPr>
          <p:nvPr/>
        </p:nvPicPr>
        <p:blipFill>
          <a:blip r:embed="rId4" cstate="print"/>
          <a:srcRect/>
          <a:stretch>
            <a:fillRect/>
          </a:stretch>
        </p:blipFill>
        <p:spPr bwMode="auto">
          <a:xfrm>
            <a:off x="1496123" y="868009"/>
            <a:ext cx="8733744" cy="5853466"/>
          </a:xfrm>
          <a:prstGeom prst="rect">
            <a:avLst/>
          </a:prstGeom>
          <a:noFill/>
          <a:ln w="9525">
            <a:noFill/>
            <a:miter lim="800000"/>
            <a:headEnd/>
            <a:tailEnd/>
          </a:ln>
        </p:spPr>
      </p:pic>
    </p:spTree>
    <p:extLst>
      <p:ext uri="{BB962C8B-B14F-4D97-AF65-F5344CB8AC3E}">
        <p14:creationId xmlns:p14="http://schemas.microsoft.com/office/powerpoint/2010/main" val="3348909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10515600" cy="784699"/>
          </a:xfrm>
        </p:spPr>
        <p:txBody>
          <a:bodyPr>
            <a:normAutofit/>
          </a:bodyPr>
          <a:lstStyle/>
          <a:p>
            <a:r>
              <a:rPr lang="it-IT" sz="3600" dirty="0" err="1">
                <a:solidFill>
                  <a:srgbClr val="C00000"/>
                </a:solidFill>
              </a:rPr>
              <a:t>Results</a:t>
            </a:r>
            <a:r>
              <a:rPr lang="it-IT" sz="3600" dirty="0">
                <a:solidFill>
                  <a:srgbClr val="C00000"/>
                </a:solidFill>
              </a:rPr>
              <a:t> of </a:t>
            </a:r>
            <a:r>
              <a:rPr lang="it-IT" sz="3600" dirty="0" err="1">
                <a:solidFill>
                  <a:srgbClr val="C00000"/>
                </a:solidFill>
              </a:rPr>
              <a:t>experiments</a:t>
            </a:r>
            <a:r>
              <a:rPr lang="it-IT" sz="3600" dirty="0">
                <a:solidFill>
                  <a:srgbClr val="C00000"/>
                </a:solidFill>
              </a:rPr>
              <a:t> in </a:t>
            </a:r>
            <a:r>
              <a:rPr lang="it-IT" sz="3600" dirty="0" err="1">
                <a:solidFill>
                  <a:srgbClr val="C00000"/>
                </a:solidFill>
              </a:rPr>
              <a:t>space</a:t>
            </a:r>
            <a:endParaRPr lang="en-US" sz="3600" dirty="0">
              <a:solidFill>
                <a:srgbClr val="C00000"/>
              </a:solidFill>
            </a:endParaRPr>
          </a:p>
        </p:txBody>
      </p:sp>
      <p:sp>
        <p:nvSpPr>
          <p:cNvPr id="4" name="Segnaposto contenuto 3"/>
          <p:cNvSpPr>
            <a:spLocks noGrp="1"/>
          </p:cNvSpPr>
          <p:nvPr>
            <p:ph sz="half" idx="1"/>
          </p:nvPr>
        </p:nvSpPr>
        <p:spPr/>
        <p:txBody>
          <a:bodyPr/>
          <a:lstStyle/>
          <a:p>
            <a:endParaRPr lang="en-US" dirty="0"/>
          </a:p>
        </p:txBody>
      </p:sp>
      <p:sp>
        <p:nvSpPr>
          <p:cNvPr id="12" name="Segnaposto piè di pagina 11"/>
          <p:cNvSpPr>
            <a:spLocks noGrp="1"/>
          </p:cNvSpPr>
          <p:nvPr>
            <p:ph type="ftr" sz="quarter" idx="11"/>
          </p:nvPr>
        </p:nvSpPr>
        <p:spPr/>
        <p:txBody>
          <a:bodyPr/>
          <a:lstStyle/>
          <a:p>
            <a:r>
              <a:rPr lang="fr-FR"/>
              <a:t>M. Spurio - Astroparticle Physics - 3</a:t>
            </a:r>
            <a:endParaRPr lang="it-IT"/>
          </a:p>
        </p:txBody>
      </p:sp>
      <p:sp>
        <p:nvSpPr>
          <p:cNvPr id="5" name="Segnaposto numero diapositiva 4"/>
          <p:cNvSpPr>
            <a:spLocks noGrp="1"/>
          </p:cNvSpPr>
          <p:nvPr>
            <p:ph type="sldNum" sz="quarter" idx="12"/>
          </p:nvPr>
        </p:nvSpPr>
        <p:spPr/>
        <p:txBody>
          <a:bodyPr/>
          <a:lstStyle/>
          <a:p>
            <a:fld id="{EF856C54-971D-4A64-8725-72F12A462872}" type="slidenum">
              <a:rPr lang="it-IT" smtClean="0"/>
              <a:t>19</a:t>
            </a:fld>
            <a:endParaRPr lang="it-IT"/>
          </a:p>
        </p:txBody>
      </p:sp>
      <p:pic>
        <p:nvPicPr>
          <p:cNvPr id="6" name="Immagine 5"/>
          <p:cNvPicPr>
            <a:picLocks noChangeAspect="1"/>
          </p:cNvPicPr>
          <p:nvPr/>
        </p:nvPicPr>
        <p:blipFill>
          <a:blip r:embed="rId2"/>
          <a:stretch>
            <a:fillRect/>
          </a:stretch>
        </p:blipFill>
        <p:spPr>
          <a:xfrm>
            <a:off x="1153271" y="964086"/>
            <a:ext cx="4942729" cy="2607739"/>
          </a:xfrm>
          <a:prstGeom prst="rect">
            <a:avLst/>
          </a:prstGeom>
        </p:spPr>
      </p:pic>
      <p:pic>
        <p:nvPicPr>
          <p:cNvPr id="7"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756900" y="3189656"/>
            <a:ext cx="2987727" cy="3349256"/>
          </a:xfrm>
          <a:prstGeom prst="rect">
            <a:avLst/>
          </a:prstGeom>
          <a:noFill/>
          <a:ln w="9525">
            <a:noFill/>
            <a:miter lim="800000"/>
            <a:headEnd/>
            <a:tailEnd/>
          </a:ln>
        </p:spPr>
      </p:pic>
      <p:pic>
        <p:nvPicPr>
          <p:cNvPr id="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56832" y="77558"/>
            <a:ext cx="4512039" cy="2961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47373" y="3648776"/>
            <a:ext cx="4354524" cy="2794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asellaDiTesto 9"/>
          <p:cNvSpPr txBox="1"/>
          <p:nvPr/>
        </p:nvSpPr>
        <p:spPr>
          <a:xfrm>
            <a:off x="4641200" y="3848976"/>
            <a:ext cx="841897" cy="400110"/>
          </a:xfrm>
          <a:prstGeom prst="rect">
            <a:avLst/>
          </a:prstGeom>
          <a:noFill/>
        </p:spPr>
        <p:txBody>
          <a:bodyPr wrap="none" rtlCol="0">
            <a:spAutoFit/>
          </a:bodyPr>
          <a:lstStyle/>
          <a:p>
            <a:pPr>
              <a:spcAft>
                <a:spcPts val="600"/>
              </a:spcAft>
            </a:pPr>
            <a:r>
              <a:rPr lang="it-IT" sz="2000" b="1" dirty="0"/>
              <a:t>Cap. 5</a:t>
            </a:r>
            <a:endParaRPr lang="en-US" sz="2000" b="1" dirty="0"/>
          </a:p>
        </p:txBody>
      </p:sp>
      <p:sp>
        <p:nvSpPr>
          <p:cNvPr id="11" name="CasellaDiTesto 10"/>
          <p:cNvSpPr txBox="1"/>
          <p:nvPr/>
        </p:nvSpPr>
        <p:spPr>
          <a:xfrm>
            <a:off x="4825890" y="2639067"/>
            <a:ext cx="841897" cy="400110"/>
          </a:xfrm>
          <a:prstGeom prst="rect">
            <a:avLst/>
          </a:prstGeom>
          <a:noFill/>
        </p:spPr>
        <p:txBody>
          <a:bodyPr wrap="none" rtlCol="0">
            <a:spAutoFit/>
          </a:bodyPr>
          <a:lstStyle/>
          <a:p>
            <a:pPr>
              <a:spcAft>
                <a:spcPts val="600"/>
              </a:spcAft>
            </a:pPr>
            <a:r>
              <a:rPr lang="it-IT" sz="2000" b="1" dirty="0">
                <a:solidFill>
                  <a:schemeClr val="bg1"/>
                </a:solidFill>
              </a:rPr>
              <a:t>Cap. 5</a:t>
            </a:r>
            <a:endParaRPr lang="en-US" sz="2000" b="1" dirty="0">
              <a:solidFill>
                <a:schemeClr val="bg1"/>
              </a:solidFill>
            </a:endParaRPr>
          </a:p>
        </p:txBody>
      </p:sp>
    </p:spTree>
    <p:extLst>
      <p:ext uri="{BB962C8B-B14F-4D97-AF65-F5344CB8AC3E}">
        <p14:creationId xmlns:p14="http://schemas.microsoft.com/office/powerpoint/2010/main" val="2902378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7222"/>
            <a:ext cx="10515600" cy="729227"/>
          </a:xfrm>
        </p:spPr>
        <p:txBody>
          <a:bodyPr>
            <a:normAutofit/>
          </a:bodyPr>
          <a:lstStyle/>
          <a:p>
            <a:r>
              <a:rPr lang="en-GB" sz="3600" dirty="0">
                <a:solidFill>
                  <a:srgbClr val="C00000"/>
                </a:solidFill>
              </a:rPr>
              <a:t>Content</a:t>
            </a:r>
          </a:p>
        </p:txBody>
      </p:sp>
      <p:sp>
        <p:nvSpPr>
          <p:cNvPr id="5" name="Segnaposto piè di pagina 4"/>
          <p:cNvSpPr>
            <a:spLocks noGrp="1"/>
          </p:cNvSpPr>
          <p:nvPr>
            <p:ph type="ftr" sz="quarter" idx="11"/>
          </p:nvPr>
        </p:nvSpPr>
        <p:spPr/>
        <p:txBody>
          <a:bodyPr/>
          <a:lstStyle/>
          <a:p>
            <a:r>
              <a:rPr lang="fr-FR"/>
              <a:t>M. Spurio - Astroparticle Physics - 3</a:t>
            </a:r>
            <a:endParaRPr lang="it-IT"/>
          </a:p>
        </p:txBody>
      </p:sp>
      <p:sp>
        <p:nvSpPr>
          <p:cNvPr id="4" name="Segnaposto numero diapositiva 3"/>
          <p:cNvSpPr>
            <a:spLocks noGrp="1"/>
          </p:cNvSpPr>
          <p:nvPr>
            <p:ph type="sldNum" sz="quarter" idx="12"/>
          </p:nvPr>
        </p:nvSpPr>
        <p:spPr/>
        <p:txBody>
          <a:bodyPr/>
          <a:lstStyle/>
          <a:p>
            <a:fld id="{EF856C54-971D-4A64-8725-72F12A462872}" type="slidenum">
              <a:rPr lang="it-IT" smtClean="0"/>
              <a:t>2</a:t>
            </a:fld>
            <a:endParaRPr lang="it-IT"/>
          </a:p>
        </p:txBody>
      </p:sp>
      <p:pic>
        <p:nvPicPr>
          <p:cNvPr id="3" name="Immagine 2"/>
          <p:cNvPicPr>
            <a:picLocks noChangeAspect="1"/>
          </p:cNvPicPr>
          <p:nvPr/>
        </p:nvPicPr>
        <p:blipFill rotWithShape="1">
          <a:blip r:embed="rId2"/>
          <a:srcRect r="5599"/>
          <a:stretch/>
        </p:blipFill>
        <p:spPr>
          <a:xfrm>
            <a:off x="1558212" y="1186750"/>
            <a:ext cx="5345097" cy="4750798"/>
          </a:xfrm>
          <a:prstGeom prst="rect">
            <a:avLst/>
          </a:prstGeom>
        </p:spPr>
      </p:pic>
      <p:pic>
        <p:nvPicPr>
          <p:cNvPr id="6" name="Immagin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11143" y="1186750"/>
            <a:ext cx="2840248" cy="4275827"/>
          </a:xfrm>
          <a:prstGeom prst="rect">
            <a:avLst/>
          </a:prstGeom>
        </p:spPr>
      </p:pic>
    </p:spTree>
    <p:extLst>
      <p:ext uri="{BB962C8B-B14F-4D97-AF65-F5344CB8AC3E}">
        <p14:creationId xmlns:p14="http://schemas.microsoft.com/office/powerpoint/2010/main" val="2550959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71BFD8DB-1F9C-8D8E-6931-BD2A058EABA3}"/>
              </a:ext>
            </a:extLst>
          </p:cNvPr>
          <p:cNvPicPr>
            <a:picLocks noChangeAspect="1"/>
          </p:cNvPicPr>
          <p:nvPr/>
        </p:nvPicPr>
        <p:blipFill>
          <a:blip r:embed="rId2"/>
          <a:stretch>
            <a:fillRect/>
          </a:stretch>
        </p:blipFill>
        <p:spPr>
          <a:xfrm>
            <a:off x="1642946" y="2818391"/>
            <a:ext cx="8515350" cy="3537961"/>
          </a:xfrm>
          <a:prstGeom prst="rect">
            <a:avLst/>
          </a:prstGeom>
        </p:spPr>
      </p:pic>
      <p:sp>
        <p:nvSpPr>
          <p:cNvPr id="2" name="Titolo 1"/>
          <p:cNvSpPr>
            <a:spLocks noGrp="1"/>
          </p:cNvSpPr>
          <p:nvPr>
            <p:ph type="title"/>
          </p:nvPr>
        </p:nvSpPr>
        <p:spPr>
          <a:xfrm>
            <a:off x="838200" y="1"/>
            <a:ext cx="10515600" cy="727788"/>
          </a:xfrm>
        </p:spPr>
        <p:txBody>
          <a:bodyPr>
            <a:normAutofit/>
          </a:bodyPr>
          <a:lstStyle/>
          <a:p>
            <a:r>
              <a:rPr lang="en-US" sz="3200" dirty="0">
                <a:solidFill>
                  <a:srgbClr val="C00000"/>
                </a:solidFill>
              </a:rPr>
              <a:t>Abundances of Elements in Solar System and CRs</a:t>
            </a:r>
          </a:p>
        </p:txBody>
      </p:sp>
      <p:sp>
        <p:nvSpPr>
          <p:cNvPr id="3" name="Segnaposto contenuto 2"/>
          <p:cNvSpPr>
            <a:spLocks noGrp="1"/>
          </p:cNvSpPr>
          <p:nvPr>
            <p:ph sz="half" idx="1"/>
          </p:nvPr>
        </p:nvSpPr>
        <p:spPr>
          <a:xfrm>
            <a:off x="634482" y="866849"/>
            <a:ext cx="10719318" cy="2166284"/>
          </a:xfrm>
        </p:spPr>
        <p:txBody>
          <a:bodyPr>
            <a:noAutofit/>
          </a:bodyPr>
          <a:lstStyle/>
          <a:p>
            <a:pPr>
              <a:spcBef>
                <a:spcPts val="0"/>
              </a:spcBef>
              <a:spcAft>
                <a:spcPts val="1200"/>
              </a:spcAft>
            </a:pPr>
            <a:r>
              <a:rPr lang="en-US" sz="1800" dirty="0"/>
              <a:t>A</a:t>
            </a:r>
            <a:r>
              <a:rPr lang="en-US" sz="1800" b="1" dirty="0"/>
              <a:t> remarkable resemblance </a:t>
            </a:r>
            <a:r>
              <a:rPr lang="en-US" sz="1800" dirty="0"/>
              <a:t>between the </a:t>
            </a:r>
            <a:r>
              <a:rPr lang="en-US" sz="1800" b="1" dirty="0"/>
              <a:t>measured CR abundances </a:t>
            </a:r>
            <a:r>
              <a:rPr lang="en-US" sz="1800" dirty="0"/>
              <a:t>of nuclear species and the</a:t>
            </a:r>
            <a:r>
              <a:rPr lang="en-US" sz="1800" b="1" dirty="0"/>
              <a:t> abundances found in the solar system (SS) </a:t>
            </a:r>
            <a:r>
              <a:rPr lang="en-US" sz="1800" dirty="0"/>
              <a:t>can be noticed, see Figure. Essential piece of information for understanding the </a:t>
            </a:r>
            <a:r>
              <a:rPr lang="en-US" sz="1800" b="1" dirty="0"/>
              <a:t>origin and history of accelerated particles, </a:t>
            </a:r>
            <a:r>
              <a:rPr lang="en-US" sz="1800" dirty="0"/>
              <a:t>Chapter 5.</a:t>
            </a:r>
          </a:p>
          <a:p>
            <a:pPr>
              <a:spcBef>
                <a:spcPts val="0"/>
              </a:spcBef>
              <a:spcAft>
                <a:spcPts val="1200"/>
              </a:spcAft>
            </a:pPr>
            <a:r>
              <a:rPr lang="it-IT" sz="1800" dirty="0" err="1"/>
              <a:t>Hydrogen</a:t>
            </a:r>
            <a:r>
              <a:rPr lang="it-IT" sz="1800" dirty="0"/>
              <a:t> (p) </a:t>
            </a:r>
            <a:r>
              <a:rPr lang="it-IT" sz="1800" dirty="0" err="1"/>
              <a:t>is</a:t>
            </a:r>
            <a:r>
              <a:rPr lang="it-IT" sz="1800" dirty="0"/>
              <a:t> ~90% of the </a:t>
            </a:r>
            <a:r>
              <a:rPr lang="it-IT" sz="1800" dirty="0" err="1"/>
              <a:t>total</a:t>
            </a:r>
            <a:r>
              <a:rPr lang="it-IT" sz="1800" dirty="0"/>
              <a:t>, He ~9%.  </a:t>
            </a:r>
            <a:r>
              <a:rPr lang="en-US" sz="1800" dirty="0"/>
              <a:t>Nuclei heavier than He only contribute about a few percent of the total flux on Earth. </a:t>
            </a:r>
          </a:p>
          <a:p>
            <a:pPr>
              <a:spcBef>
                <a:spcPts val="0"/>
              </a:spcBef>
              <a:spcAft>
                <a:spcPts val="1200"/>
              </a:spcAft>
            </a:pPr>
            <a:r>
              <a:rPr lang="en-US" sz="1800" dirty="0"/>
              <a:t>Nuclei with Z&gt;26 are largely suppressed </a:t>
            </a:r>
            <a:r>
              <a:rPr lang="en-US" sz="1800" dirty="0" err="1"/>
              <a:t>w.r.t.</a:t>
            </a:r>
            <a:r>
              <a:rPr lang="en-US" sz="1800" dirty="0"/>
              <a:t> Fe (both in CRs and SS)</a:t>
            </a:r>
          </a:p>
        </p:txBody>
      </p:sp>
      <p:sp>
        <p:nvSpPr>
          <p:cNvPr id="4" name="Segnaposto piè di pagina 3"/>
          <p:cNvSpPr>
            <a:spLocks noGrp="1"/>
          </p:cNvSpPr>
          <p:nvPr>
            <p:ph type="ftr" sz="quarter" idx="11"/>
          </p:nvPr>
        </p:nvSpPr>
        <p:spPr/>
        <p:txBody>
          <a:bodyPr/>
          <a:lstStyle/>
          <a:p>
            <a:r>
              <a:rPr lang="fr-FR"/>
              <a:t>M. Spurio - Astroparticle Physics - 3</a:t>
            </a:r>
            <a:endParaRPr lang="it-IT"/>
          </a:p>
        </p:txBody>
      </p:sp>
      <p:sp>
        <p:nvSpPr>
          <p:cNvPr id="5" name="Segnaposto numero diapositiva 4"/>
          <p:cNvSpPr>
            <a:spLocks noGrp="1"/>
          </p:cNvSpPr>
          <p:nvPr>
            <p:ph type="sldNum" sz="quarter" idx="12"/>
          </p:nvPr>
        </p:nvSpPr>
        <p:spPr/>
        <p:txBody>
          <a:bodyPr/>
          <a:lstStyle/>
          <a:p>
            <a:fld id="{EF856C54-971D-4A64-8725-72F12A462872}" type="slidenum">
              <a:rPr lang="it-IT" smtClean="0"/>
              <a:t>20</a:t>
            </a:fld>
            <a:endParaRPr lang="it-IT"/>
          </a:p>
        </p:txBody>
      </p:sp>
    </p:spTree>
    <p:extLst>
      <p:ext uri="{BB962C8B-B14F-4D97-AF65-F5344CB8AC3E}">
        <p14:creationId xmlns:p14="http://schemas.microsoft.com/office/powerpoint/2010/main" val="1914588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
            <a:ext cx="10515600" cy="781872"/>
          </a:xfrm>
        </p:spPr>
        <p:txBody>
          <a:bodyPr>
            <a:normAutofit/>
          </a:bodyPr>
          <a:lstStyle/>
          <a:p>
            <a:r>
              <a:rPr lang="en-US" sz="4000" dirty="0">
                <a:solidFill>
                  <a:srgbClr val="C00000"/>
                </a:solidFill>
              </a:rPr>
              <a:t>Energy Spectrum of CR Protons and Helium</a:t>
            </a:r>
          </a:p>
        </p:txBody>
      </p:sp>
      <p:sp>
        <p:nvSpPr>
          <p:cNvPr id="3" name="Segnaposto contenuto 2"/>
          <p:cNvSpPr>
            <a:spLocks noGrp="1"/>
          </p:cNvSpPr>
          <p:nvPr>
            <p:ph sz="half" idx="1"/>
          </p:nvPr>
        </p:nvSpPr>
        <p:spPr>
          <a:xfrm>
            <a:off x="671805" y="1031358"/>
            <a:ext cx="5458646" cy="5134972"/>
          </a:xfrm>
        </p:spPr>
        <p:txBody>
          <a:bodyPr>
            <a:normAutofit/>
          </a:bodyPr>
          <a:lstStyle/>
          <a:p>
            <a:r>
              <a:rPr lang="en-US" sz="1800" dirty="0"/>
              <a:t>Fluxes of CR nuclei follow a power law </a:t>
            </a:r>
          </a:p>
          <a:p>
            <a:r>
              <a:rPr lang="en-US" sz="1800" dirty="0"/>
              <a:t>For all nuclear species, the dependence on energy is of the type (E = 1 GeV)</a:t>
            </a:r>
          </a:p>
          <a:p>
            <a:endParaRPr lang="it-IT" sz="1800" dirty="0"/>
          </a:p>
          <a:p>
            <a:endParaRPr lang="it-IT" sz="1000" dirty="0"/>
          </a:p>
          <a:p>
            <a:r>
              <a:rPr lang="en-US" sz="1800" dirty="0"/>
              <a:t>The energy dependence of the p and He fluxes (about 98% of the total CRs) are important for understanding their origin, acceleration, and propagation.</a:t>
            </a:r>
            <a:endParaRPr lang="it-IT" dirty="0"/>
          </a:p>
        </p:txBody>
      </p:sp>
      <p:sp>
        <p:nvSpPr>
          <p:cNvPr id="4" name="Segnaposto piè di pagina 3"/>
          <p:cNvSpPr>
            <a:spLocks noGrp="1"/>
          </p:cNvSpPr>
          <p:nvPr>
            <p:ph type="ftr" sz="quarter" idx="11"/>
          </p:nvPr>
        </p:nvSpPr>
        <p:spPr/>
        <p:txBody>
          <a:bodyPr/>
          <a:lstStyle/>
          <a:p>
            <a:r>
              <a:rPr lang="fr-FR"/>
              <a:t>M. Spurio - Astroparticle Physics - 3</a:t>
            </a:r>
            <a:endParaRPr lang="it-IT"/>
          </a:p>
        </p:txBody>
      </p:sp>
      <p:sp>
        <p:nvSpPr>
          <p:cNvPr id="5" name="Segnaposto numero diapositiva 4"/>
          <p:cNvSpPr>
            <a:spLocks noGrp="1"/>
          </p:cNvSpPr>
          <p:nvPr>
            <p:ph type="sldNum" sz="quarter" idx="12"/>
          </p:nvPr>
        </p:nvSpPr>
        <p:spPr/>
        <p:txBody>
          <a:bodyPr/>
          <a:lstStyle/>
          <a:p>
            <a:fld id="{EF856C54-971D-4A64-8725-72F12A462872}" type="slidenum">
              <a:rPr lang="it-IT" smtClean="0"/>
              <a:t>21</a:t>
            </a:fld>
            <a:endParaRPr lang="it-IT"/>
          </a:p>
        </p:txBody>
      </p:sp>
      <p:pic>
        <p:nvPicPr>
          <p:cNvPr id="8" name="Immagine 7"/>
          <p:cNvPicPr>
            <a:picLocks noChangeAspect="1"/>
          </p:cNvPicPr>
          <p:nvPr/>
        </p:nvPicPr>
        <p:blipFill rotWithShape="1">
          <a:blip r:embed="rId2"/>
          <a:srcRect r="7298"/>
          <a:stretch/>
        </p:blipFill>
        <p:spPr>
          <a:xfrm>
            <a:off x="6486973" y="1599624"/>
            <a:ext cx="4293004" cy="4828881"/>
          </a:xfrm>
          <a:prstGeom prst="rect">
            <a:avLst/>
          </a:prstGeom>
        </p:spPr>
      </p:pic>
      <p:pic>
        <p:nvPicPr>
          <p:cNvPr id="9" name="Immagine 8"/>
          <p:cNvPicPr>
            <a:picLocks noChangeAspect="1"/>
          </p:cNvPicPr>
          <p:nvPr/>
        </p:nvPicPr>
        <p:blipFill>
          <a:blip r:embed="rId3"/>
          <a:stretch>
            <a:fillRect/>
          </a:stretch>
        </p:blipFill>
        <p:spPr>
          <a:xfrm>
            <a:off x="1634193" y="2019065"/>
            <a:ext cx="3890392" cy="432478"/>
          </a:xfrm>
          <a:prstGeom prst="rect">
            <a:avLst/>
          </a:prstGeom>
          <a:ln>
            <a:solidFill>
              <a:srgbClr val="FF0000"/>
            </a:solidFill>
          </a:ln>
        </p:spPr>
      </p:pic>
      <p:sp>
        <p:nvSpPr>
          <p:cNvPr id="10" name="Rettangolo 9"/>
          <p:cNvSpPr/>
          <p:nvPr/>
        </p:nvSpPr>
        <p:spPr>
          <a:xfrm>
            <a:off x="6220889" y="867583"/>
            <a:ext cx="5458645" cy="646331"/>
          </a:xfrm>
          <a:prstGeom prst="rect">
            <a:avLst/>
          </a:prstGeom>
        </p:spPr>
        <p:txBody>
          <a:bodyPr wrap="square">
            <a:spAutoFit/>
          </a:bodyPr>
          <a:lstStyle/>
          <a:p>
            <a:r>
              <a:rPr lang="en-US" b="1" i="1" dirty="0"/>
              <a:t>Fig 3.9</a:t>
            </a:r>
            <a:r>
              <a:rPr lang="en-US" i="1" dirty="0"/>
              <a:t>: the </a:t>
            </a:r>
            <a:r>
              <a:rPr lang="en-US" dirty="0"/>
              <a:t>p</a:t>
            </a:r>
            <a:r>
              <a:rPr lang="en-US" i="1" dirty="0"/>
              <a:t> and </a:t>
            </a:r>
            <a:r>
              <a:rPr lang="en-US" dirty="0"/>
              <a:t>He</a:t>
            </a:r>
            <a:r>
              <a:rPr lang="en-US" i="1" dirty="0"/>
              <a:t> spectra (flux multiplied by E</a:t>
            </a:r>
            <a:r>
              <a:rPr lang="en-US" i="1" baseline="30000" dirty="0"/>
              <a:t>2.7</a:t>
            </a:r>
            <a:r>
              <a:rPr lang="en-US" i="1" dirty="0"/>
              <a:t>) with E&gt; 1 GeV/n measured by balloon and space experiments.</a:t>
            </a:r>
          </a:p>
        </p:txBody>
      </p:sp>
      <p:pic>
        <p:nvPicPr>
          <p:cNvPr id="6" name="Immagine 5">
            <a:extLst>
              <a:ext uri="{FF2B5EF4-FFF2-40B4-BE49-F238E27FC236}">
                <a16:creationId xmlns:a16="http://schemas.microsoft.com/office/drawing/2014/main" id="{455DFDF6-0FFE-D8D2-F4AC-A1565F062F24}"/>
              </a:ext>
            </a:extLst>
          </p:cNvPr>
          <p:cNvPicPr>
            <a:picLocks noChangeAspect="1"/>
          </p:cNvPicPr>
          <p:nvPr/>
        </p:nvPicPr>
        <p:blipFill>
          <a:blip r:embed="rId4"/>
          <a:srcRect l="61748" b="76248"/>
          <a:stretch/>
        </p:blipFill>
        <p:spPr>
          <a:xfrm>
            <a:off x="1634193" y="3634303"/>
            <a:ext cx="3446363" cy="2522013"/>
          </a:xfrm>
          <a:prstGeom prst="rect">
            <a:avLst/>
          </a:prstGeom>
        </p:spPr>
      </p:pic>
      <mc:AlternateContent xmlns:mc="http://schemas.openxmlformats.org/markup-compatibility/2006">
        <mc:Choice xmlns:a14="http://schemas.microsoft.com/office/drawing/2010/main" Requires="a14">
          <p:sp>
            <p:nvSpPr>
              <p:cNvPr id="11" name="CasellaDiTesto 10">
                <a:extLst>
                  <a:ext uri="{FF2B5EF4-FFF2-40B4-BE49-F238E27FC236}">
                    <a16:creationId xmlns:a16="http://schemas.microsoft.com/office/drawing/2014/main" id="{B8186D2F-5D00-37C3-9716-4A7B0C2AEC0E}"/>
                  </a:ext>
                </a:extLst>
              </p:cNvPr>
              <p:cNvSpPr txBox="1"/>
              <p:nvPr/>
            </p:nvSpPr>
            <p:spPr>
              <a:xfrm>
                <a:off x="4790730" y="5651539"/>
                <a:ext cx="733855" cy="651140"/>
              </a:xfrm>
              <a:prstGeom prst="rect">
                <a:avLst/>
              </a:prstGeom>
              <a:noFill/>
            </p:spPr>
            <p:txBody>
              <a:bodyPr wrap="none" lIns="0" tIns="0" rIns="0" bIns="0" rtlCol="0">
                <a:spAutoFit/>
              </a:bodyPr>
              <a:lstStyle/>
              <a:p>
                <a:pPr>
                  <a:spcAft>
                    <a:spcPts val="600"/>
                  </a:spcAft>
                </a:pPr>
                <a14:m>
                  <m:oMathPara xmlns:m="http://schemas.openxmlformats.org/officeDocument/2006/math">
                    <m:oMathParaPr>
                      <m:jc m:val="centerGroup"/>
                    </m:oMathParaPr>
                    <m:oMath xmlns:m="http://schemas.openxmlformats.org/officeDocument/2006/math">
                      <m:r>
                        <a:rPr lang="it-IT" sz="2000" b="1" i="1">
                          <a:solidFill>
                            <a:srgbClr val="FF0000"/>
                          </a:solidFill>
                          <a:latin typeface="Cambria Math" panose="02040503050406030204" pitchFamily="18" charset="0"/>
                        </a:rPr>
                        <m:t>𝑹</m:t>
                      </m:r>
                      <m:r>
                        <a:rPr lang="en-US" sz="2000" b="1" i="1">
                          <a:solidFill>
                            <a:srgbClr val="FF0000"/>
                          </a:solidFill>
                          <a:latin typeface="Cambria Math" panose="02040503050406030204" pitchFamily="18" charset="0"/>
                        </a:rPr>
                        <m:t>=</m:t>
                      </m:r>
                      <m:f>
                        <m:fPr>
                          <m:ctrlPr>
                            <a:rPr lang="en-US" sz="2000" b="1" i="1">
                              <a:solidFill>
                                <a:srgbClr val="FF0000"/>
                              </a:solidFill>
                              <a:latin typeface="Cambria Math" panose="02040503050406030204" pitchFamily="18" charset="0"/>
                            </a:rPr>
                          </m:ctrlPr>
                        </m:fPr>
                        <m:num>
                          <m:r>
                            <a:rPr lang="it-IT" sz="2000" b="1" i="1">
                              <a:solidFill>
                                <a:srgbClr val="FF0000"/>
                              </a:solidFill>
                              <a:latin typeface="Cambria Math" panose="02040503050406030204" pitchFamily="18" charset="0"/>
                            </a:rPr>
                            <m:t>𝑬</m:t>
                          </m:r>
                        </m:num>
                        <m:den>
                          <m:r>
                            <a:rPr lang="it-IT" sz="2000" b="1" i="1">
                              <a:solidFill>
                                <a:srgbClr val="FF0000"/>
                              </a:solidFill>
                              <a:latin typeface="Cambria Math" panose="02040503050406030204" pitchFamily="18" charset="0"/>
                            </a:rPr>
                            <m:t>𝒁</m:t>
                          </m:r>
                        </m:den>
                      </m:f>
                    </m:oMath>
                  </m:oMathPara>
                </a14:m>
                <a:endParaRPr lang="en-US" sz="2000" b="1" dirty="0">
                  <a:solidFill>
                    <a:srgbClr val="FF0000"/>
                  </a:solidFill>
                </a:endParaRPr>
              </a:p>
            </p:txBody>
          </p:sp>
        </mc:Choice>
        <mc:Fallback>
          <p:sp>
            <p:nvSpPr>
              <p:cNvPr id="11" name="CasellaDiTesto 10">
                <a:extLst>
                  <a:ext uri="{FF2B5EF4-FFF2-40B4-BE49-F238E27FC236}">
                    <a16:creationId xmlns:a16="http://schemas.microsoft.com/office/drawing/2014/main" id="{B8186D2F-5D00-37C3-9716-4A7B0C2AEC0E}"/>
                  </a:ext>
                </a:extLst>
              </p:cNvPr>
              <p:cNvSpPr txBox="1">
                <a:spLocks noRot="1" noChangeAspect="1" noMove="1" noResize="1" noEditPoints="1" noAdjustHandles="1" noChangeArrowheads="1" noChangeShapeType="1" noTextEdit="1"/>
              </p:cNvSpPr>
              <p:nvPr/>
            </p:nvSpPr>
            <p:spPr>
              <a:xfrm>
                <a:off x="4790730" y="5651539"/>
                <a:ext cx="733855" cy="651140"/>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10125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454"/>
            <a:ext cx="10515600" cy="745230"/>
          </a:xfrm>
        </p:spPr>
        <p:txBody>
          <a:bodyPr>
            <a:normAutofit/>
          </a:bodyPr>
          <a:lstStyle/>
          <a:p>
            <a:r>
              <a:rPr lang="en-US" sz="3600" dirty="0">
                <a:solidFill>
                  <a:srgbClr val="C00000"/>
                </a:solidFill>
              </a:rPr>
              <a:t>Energy Spectrum of CR Nuclei</a:t>
            </a:r>
          </a:p>
        </p:txBody>
      </p:sp>
      <p:sp>
        <p:nvSpPr>
          <p:cNvPr id="3" name="Segnaposto contenuto 2"/>
          <p:cNvSpPr>
            <a:spLocks noGrp="1"/>
          </p:cNvSpPr>
          <p:nvPr>
            <p:ph sz="half" idx="1"/>
          </p:nvPr>
        </p:nvSpPr>
        <p:spPr>
          <a:xfrm>
            <a:off x="625151" y="1031358"/>
            <a:ext cx="5353307" cy="5134972"/>
          </a:xfrm>
        </p:spPr>
        <p:txBody>
          <a:bodyPr>
            <a:noAutofit/>
          </a:bodyPr>
          <a:lstStyle/>
          <a:p>
            <a:pPr>
              <a:spcBef>
                <a:spcPts val="1200"/>
              </a:spcBef>
            </a:pPr>
            <a:r>
              <a:rPr lang="en-US" sz="1800" dirty="0"/>
              <a:t>Figure shows the major nuclear components in CRs as a function of the energy-per-nucleus. </a:t>
            </a:r>
          </a:p>
          <a:p>
            <a:pPr>
              <a:spcBef>
                <a:spcPts val="1200"/>
              </a:spcBef>
            </a:pPr>
            <a:r>
              <a:rPr lang="en-US" sz="1800" dirty="0"/>
              <a:t>The exponent </a:t>
            </a:r>
            <a:r>
              <a:rPr lang="en-US" sz="1800" dirty="0" err="1">
                <a:latin typeface="Symbol" panose="05050102010706020507" pitchFamily="18" charset="2"/>
              </a:rPr>
              <a:t>a</a:t>
            </a:r>
            <a:r>
              <a:rPr lang="en-US" sz="1800" baseline="-25000" dirty="0" err="1"/>
              <a:t>i</a:t>
            </a:r>
            <a:r>
              <a:rPr lang="en-US" sz="1800" dirty="0"/>
              <a:t> is almost the same for all nuclear species, apart p. </a:t>
            </a:r>
          </a:p>
          <a:p>
            <a:pPr>
              <a:spcBef>
                <a:spcPts val="1200"/>
              </a:spcBef>
            </a:pPr>
            <a:r>
              <a:rPr lang="it-IT" sz="1800" dirty="0" err="1"/>
              <a:t>This</a:t>
            </a:r>
            <a:r>
              <a:rPr lang="it-IT" sz="1800" dirty="0"/>
              <a:t> </a:t>
            </a:r>
            <a:r>
              <a:rPr lang="it-IT" sz="1800" dirty="0" err="1"/>
              <a:t>has</a:t>
            </a:r>
            <a:r>
              <a:rPr lang="it-IT" sz="1800" dirty="0"/>
              <a:t> </a:t>
            </a:r>
            <a:r>
              <a:rPr lang="it-IT" sz="1800" dirty="0" err="1"/>
              <a:t>consequances</a:t>
            </a:r>
            <a:r>
              <a:rPr lang="it-IT" sz="1800" dirty="0"/>
              <a:t> in the CR </a:t>
            </a:r>
            <a:r>
              <a:rPr lang="it-IT" sz="1800" dirty="0" err="1"/>
              <a:t>acceleration</a:t>
            </a:r>
            <a:r>
              <a:rPr lang="it-IT" sz="1800" dirty="0"/>
              <a:t> </a:t>
            </a:r>
            <a:r>
              <a:rPr lang="it-IT" sz="1800" dirty="0" err="1"/>
              <a:t>models</a:t>
            </a:r>
            <a:endParaRPr lang="en-US" sz="1800" dirty="0"/>
          </a:p>
          <a:p>
            <a:pPr>
              <a:spcBef>
                <a:spcPts val="1200"/>
              </a:spcBef>
            </a:pPr>
            <a:r>
              <a:rPr lang="en-US" sz="1800" dirty="0"/>
              <a:t>Data obtained mainly through balloon-borne experiments (CREAM, ATIC and TRACER) with a good relative agreement </a:t>
            </a:r>
          </a:p>
          <a:p>
            <a:pPr>
              <a:spcBef>
                <a:spcPts val="1200"/>
              </a:spcBef>
            </a:pPr>
            <a:r>
              <a:rPr lang="en-US" sz="1800" dirty="0"/>
              <a:t>At the highest energies, measurements are limited by statistics. </a:t>
            </a:r>
          </a:p>
        </p:txBody>
      </p:sp>
      <p:sp>
        <p:nvSpPr>
          <p:cNvPr id="6" name="Segnaposto piè di pagina 5"/>
          <p:cNvSpPr>
            <a:spLocks noGrp="1"/>
          </p:cNvSpPr>
          <p:nvPr>
            <p:ph type="ftr" sz="quarter" idx="11"/>
          </p:nvPr>
        </p:nvSpPr>
        <p:spPr/>
        <p:txBody>
          <a:bodyPr/>
          <a:lstStyle/>
          <a:p>
            <a:r>
              <a:rPr lang="fr-FR"/>
              <a:t>M. Spurio - Astroparticle Physics - 3</a:t>
            </a:r>
            <a:endParaRPr lang="it-IT"/>
          </a:p>
        </p:txBody>
      </p:sp>
      <p:sp>
        <p:nvSpPr>
          <p:cNvPr id="5" name="Segnaposto numero diapositiva 4"/>
          <p:cNvSpPr>
            <a:spLocks noGrp="1"/>
          </p:cNvSpPr>
          <p:nvPr>
            <p:ph type="sldNum" sz="quarter" idx="12"/>
          </p:nvPr>
        </p:nvSpPr>
        <p:spPr/>
        <p:txBody>
          <a:bodyPr/>
          <a:lstStyle/>
          <a:p>
            <a:fld id="{EF856C54-971D-4A64-8725-72F12A462872}" type="slidenum">
              <a:rPr lang="it-IT" smtClean="0"/>
              <a:t>22</a:t>
            </a:fld>
            <a:endParaRPr lang="it-IT"/>
          </a:p>
        </p:txBody>
      </p:sp>
      <p:pic>
        <p:nvPicPr>
          <p:cNvPr id="4" name="Immagine 3"/>
          <p:cNvPicPr>
            <a:picLocks noChangeAspect="1"/>
          </p:cNvPicPr>
          <p:nvPr/>
        </p:nvPicPr>
        <p:blipFill>
          <a:blip r:embed="rId2"/>
          <a:stretch>
            <a:fillRect/>
          </a:stretch>
        </p:blipFill>
        <p:spPr>
          <a:xfrm>
            <a:off x="6213544" y="890019"/>
            <a:ext cx="4596989" cy="5417649"/>
          </a:xfrm>
          <a:prstGeom prst="rect">
            <a:avLst/>
          </a:prstGeom>
        </p:spPr>
      </p:pic>
    </p:spTree>
    <p:extLst>
      <p:ext uri="{BB962C8B-B14F-4D97-AF65-F5344CB8AC3E}">
        <p14:creationId xmlns:p14="http://schemas.microsoft.com/office/powerpoint/2010/main" val="1320237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
            <a:ext cx="10515600" cy="744106"/>
          </a:xfrm>
        </p:spPr>
        <p:txBody>
          <a:bodyPr>
            <a:normAutofit/>
          </a:bodyPr>
          <a:lstStyle/>
          <a:p>
            <a:r>
              <a:rPr lang="en-US" sz="3600" dirty="0">
                <a:solidFill>
                  <a:srgbClr val="C00000"/>
                </a:solidFill>
              </a:rPr>
              <a:t>Antimatter in Our Galaxy and in the Universe</a:t>
            </a:r>
          </a:p>
        </p:txBody>
      </p:sp>
      <p:sp>
        <p:nvSpPr>
          <p:cNvPr id="7" name="Rectangle 3"/>
          <p:cNvSpPr>
            <a:spLocks noGrp="1" noChangeArrowheads="1"/>
          </p:cNvSpPr>
          <p:nvPr>
            <p:ph sz="half" idx="1"/>
          </p:nvPr>
        </p:nvSpPr>
        <p:spPr>
          <a:xfrm>
            <a:off x="1731818" y="1145263"/>
            <a:ext cx="8229600" cy="4525963"/>
          </a:xfrm>
        </p:spPr>
        <p:txBody>
          <a:bodyPr/>
          <a:lstStyle/>
          <a:p>
            <a:endParaRPr lang="it-IT">
              <a:solidFill>
                <a:schemeClr val="bg1"/>
              </a:solidFill>
            </a:endParaRPr>
          </a:p>
        </p:txBody>
      </p:sp>
      <p:sp>
        <p:nvSpPr>
          <p:cNvPr id="3" name="Segnaposto piè di pagina 2"/>
          <p:cNvSpPr>
            <a:spLocks noGrp="1"/>
          </p:cNvSpPr>
          <p:nvPr>
            <p:ph type="ftr" sz="quarter" idx="11"/>
          </p:nvPr>
        </p:nvSpPr>
        <p:spPr>
          <a:xfrm>
            <a:off x="4038600" y="6449653"/>
            <a:ext cx="4114800" cy="365125"/>
          </a:xfrm>
        </p:spPr>
        <p:txBody>
          <a:bodyPr/>
          <a:lstStyle/>
          <a:p>
            <a:r>
              <a:rPr lang="fr-FR"/>
              <a:t>M. Spurio - Astroparticle Physics - 3</a:t>
            </a:r>
            <a:endParaRPr lang="it-IT"/>
          </a:p>
        </p:txBody>
      </p:sp>
      <p:sp>
        <p:nvSpPr>
          <p:cNvPr id="5" name="Segnaposto numero diapositiva 4"/>
          <p:cNvSpPr>
            <a:spLocks noGrp="1"/>
          </p:cNvSpPr>
          <p:nvPr>
            <p:ph type="sldNum" sz="quarter" idx="12"/>
          </p:nvPr>
        </p:nvSpPr>
        <p:spPr/>
        <p:txBody>
          <a:bodyPr/>
          <a:lstStyle/>
          <a:p>
            <a:fld id="{EF856C54-971D-4A64-8725-72F12A462872}" type="slidenum">
              <a:rPr lang="it-IT" smtClean="0"/>
              <a:t>23</a:t>
            </a:fld>
            <a:endParaRPr lang="it-IT"/>
          </a:p>
        </p:txBody>
      </p:sp>
      <p:sp>
        <p:nvSpPr>
          <p:cNvPr id="8" name="Segnaposto numero diapositiva 4"/>
          <p:cNvSpPr txBox="1">
            <a:spLocks/>
          </p:cNvSpPr>
          <p:nvPr/>
        </p:nvSpPr>
        <p:spPr>
          <a:xfrm>
            <a:off x="7827818" y="5901413"/>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51DAFA-C566-4E21-B950-2194D001CEF4}" type="slidenum">
              <a:rPr lang="it-IT">
                <a:solidFill>
                  <a:schemeClr val="bg1"/>
                </a:solidFill>
              </a:rPr>
              <a:pPr/>
              <a:t>23</a:t>
            </a:fld>
            <a:endParaRPr lang="it-IT">
              <a:solidFill>
                <a:schemeClr val="bg1"/>
              </a:solidFill>
            </a:endParaRPr>
          </a:p>
        </p:txBody>
      </p:sp>
      <p:grpSp>
        <p:nvGrpSpPr>
          <p:cNvPr id="9" name="Group 4"/>
          <p:cNvGrpSpPr>
            <a:grpSpLocks/>
          </p:cNvGrpSpPr>
          <p:nvPr/>
        </p:nvGrpSpPr>
        <p:grpSpPr bwMode="auto">
          <a:xfrm>
            <a:off x="2092036" y="962700"/>
            <a:ext cx="7651750" cy="5440362"/>
            <a:chOff x="685" y="671"/>
            <a:chExt cx="4391" cy="3345"/>
          </a:xfrm>
        </p:grpSpPr>
        <p:pic>
          <p:nvPicPr>
            <p:cNvPr id="10" name="Picture 5" descr="antipro1"/>
            <p:cNvPicPr>
              <a:picLocks noChangeAspect="1" noChangeArrowheads="1"/>
            </p:cNvPicPr>
            <p:nvPr/>
          </p:nvPicPr>
          <p:blipFill>
            <a:blip r:embed="rId2" cstate="print"/>
            <a:srcRect/>
            <a:stretch>
              <a:fillRect/>
            </a:stretch>
          </p:blipFill>
          <p:spPr bwMode="black">
            <a:xfrm>
              <a:off x="685" y="671"/>
              <a:ext cx="4391" cy="3345"/>
            </a:xfrm>
            <a:prstGeom prst="rect">
              <a:avLst/>
            </a:prstGeom>
            <a:noFill/>
            <a:ln w="9525">
              <a:noFill/>
              <a:miter lim="800000"/>
              <a:headEnd/>
              <a:tailEnd/>
            </a:ln>
            <a:effectLst/>
          </p:spPr>
        </p:pic>
        <p:sp>
          <p:nvSpPr>
            <p:cNvPr id="11" name="Text Box 6"/>
            <p:cNvSpPr txBox="1">
              <a:spLocks noChangeArrowheads="1"/>
            </p:cNvSpPr>
            <p:nvPr/>
          </p:nvSpPr>
          <p:spPr bwMode="auto">
            <a:xfrm>
              <a:off x="2548" y="3229"/>
              <a:ext cx="620" cy="284"/>
            </a:xfrm>
            <a:prstGeom prst="rect">
              <a:avLst/>
            </a:prstGeom>
            <a:solidFill>
              <a:schemeClr val="tx1"/>
            </a:solidFill>
            <a:ln w="9525" algn="ctr">
              <a:noFill/>
              <a:miter lim="800000"/>
              <a:headEnd/>
              <a:tailEnd/>
            </a:ln>
            <a:effectLst/>
          </p:spPr>
          <p:txBody>
            <a:bodyPr lIns="91420" tIns="45711" rIns="91420" bIns="45711">
              <a:spAutoFit/>
            </a:bodyPr>
            <a:lstStyle/>
            <a:p>
              <a:pPr algn="ctr" eaLnBrk="0" hangingPunct="0">
                <a:spcBef>
                  <a:spcPct val="50000"/>
                </a:spcBef>
                <a:buClrTx/>
                <a:buSzTx/>
                <a:buFontTx/>
                <a:buNone/>
              </a:pPr>
              <a:r>
                <a:rPr lang="en-US" sz="2400">
                  <a:solidFill>
                    <a:schemeClr val="bg1"/>
                  </a:solidFill>
                  <a:latin typeface="Times New Roman" pitchFamily="18" charset="0"/>
                </a:rPr>
                <a:t>Earth</a:t>
              </a:r>
            </a:p>
          </p:txBody>
        </p:sp>
      </p:grpSp>
      <p:pic>
        <p:nvPicPr>
          <p:cNvPr id="12" name="Picture 7"/>
          <p:cNvPicPr>
            <a:picLocks noChangeAspect="1" noChangeArrowheads="1"/>
          </p:cNvPicPr>
          <p:nvPr/>
        </p:nvPicPr>
        <p:blipFill>
          <a:blip r:embed="rId3" cstate="print"/>
          <a:srcRect/>
          <a:stretch>
            <a:fillRect/>
          </a:stretch>
        </p:blipFill>
        <p:spPr bwMode="auto">
          <a:xfrm>
            <a:off x="5284643" y="4802862"/>
            <a:ext cx="1123950" cy="1123950"/>
          </a:xfrm>
          <a:prstGeom prst="rect">
            <a:avLst/>
          </a:prstGeom>
          <a:noFill/>
          <a:ln w="60325" algn="ctr">
            <a:noFill/>
            <a:miter lim="800000"/>
            <a:headEnd/>
            <a:tailEnd/>
          </a:ln>
          <a:effectLst/>
        </p:spPr>
      </p:pic>
      <p:sp>
        <p:nvSpPr>
          <p:cNvPr id="13" name="Rectangle 8"/>
          <p:cNvSpPr>
            <a:spLocks noChangeArrowheads="1"/>
          </p:cNvSpPr>
          <p:nvPr/>
        </p:nvSpPr>
        <p:spPr bwMode="auto">
          <a:xfrm>
            <a:off x="1958186" y="1948586"/>
            <a:ext cx="2325688" cy="646331"/>
          </a:xfrm>
          <a:prstGeom prst="rect">
            <a:avLst/>
          </a:prstGeom>
          <a:noFill/>
          <a:ln w="60325" algn="ctr">
            <a:noFill/>
            <a:miter lim="800000"/>
            <a:headEnd/>
            <a:tailEnd/>
          </a:ln>
          <a:effectLst/>
        </p:spPr>
        <p:txBody>
          <a:bodyPr anchor="ctr">
            <a:spAutoFit/>
          </a:bodyPr>
          <a:lstStyle/>
          <a:p>
            <a:pPr marL="342900" indent="-342900" algn="ctr"/>
            <a:endParaRPr lang="it-IT" b="1" dirty="0">
              <a:solidFill>
                <a:schemeClr val="bg1"/>
              </a:solidFill>
              <a:effectLst>
                <a:outerShdw blurRad="38100" dist="38100" dir="2700000" algn="tl">
                  <a:srgbClr val="000000"/>
                </a:outerShdw>
              </a:effectLst>
            </a:endParaRPr>
          </a:p>
          <a:p>
            <a:pPr marL="342900" indent="-342900" algn="r"/>
            <a:r>
              <a:rPr lang="it-IT" b="1" dirty="0" err="1">
                <a:solidFill>
                  <a:schemeClr val="bg1"/>
                </a:solidFill>
                <a:effectLst>
                  <a:outerShdw blurRad="38100" dist="38100" dir="2700000" algn="tl">
                    <a:srgbClr val="000000"/>
                  </a:outerShdw>
                </a:effectLst>
              </a:rPr>
              <a:t>Propagation</a:t>
            </a:r>
            <a:endParaRPr lang="it-IT" dirty="0">
              <a:solidFill>
                <a:schemeClr val="bg1"/>
              </a:solidFill>
              <a:effectLst>
                <a:outerShdw blurRad="38100" dist="38100" dir="2700000" algn="tl">
                  <a:srgbClr val="000000"/>
                </a:outerShdw>
              </a:effectLst>
            </a:endParaRPr>
          </a:p>
        </p:txBody>
      </p:sp>
      <p:sp>
        <p:nvSpPr>
          <p:cNvPr id="14" name="Rectangle 9"/>
          <p:cNvSpPr>
            <a:spLocks noChangeArrowheads="1"/>
          </p:cNvSpPr>
          <p:nvPr/>
        </p:nvSpPr>
        <p:spPr bwMode="auto">
          <a:xfrm>
            <a:off x="3733657" y="2883575"/>
            <a:ext cx="865187" cy="793750"/>
          </a:xfrm>
          <a:prstGeom prst="rect">
            <a:avLst/>
          </a:prstGeom>
          <a:noFill/>
          <a:ln w="60325" algn="ctr">
            <a:noFill/>
            <a:miter lim="800000"/>
            <a:headEnd/>
            <a:tailEnd/>
          </a:ln>
          <a:effectLst/>
        </p:spPr>
        <p:txBody>
          <a:bodyPr wrap="none" anchor="ctr">
            <a:spAutoFit/>
          </a:bodyPr>
          <a:lstStyle/>
          <a:p>
            <a:pPr marL="342900" indent="-342900" algn="ctr"/>
            <a:r>
              <a:rPr lang="it-IT" sz="4600" b="1">
                <a:solidFill>
                  <a:schemeClr val="bg1"/>
                </a:solidFill>
                <a:effectLst>
                  <a:outerShdw blurRad="38100" dist="38100" dir="2700000" algn="tl">
                    <a:srgbClr val="000000"/>
                  </a:outerShdw>
                </a:effectLst>
              </a:rPr>
              <a:t> ?  </a:t>
            </a:r>
          </a:p>
        </p:txBody>
      </p:sp>
      <p:sp>
        <p:nvSpPr>
          <p:cNvPr id="15" name="Rectangle 10"/>
          <p:cNvSpPr>
            <a:spLocks noChangeArrowheads="1"/>
          </p:cNvSpPr>
          <p:nvPr/>
        </p:nvSpPr>
        <p:spPr bwMode="auto">
          <a:xfrm>
            <a:off x="8942243" y="1461175"/>
            <a:ext cx="865188" cy="793750"/>
          </a:xfrm>
          <a:prstGeom prst="rect">
            <a:avLst/>
          </a:prstGeom>
          <a:noFill/>
          <a:ln w="60325" algn="ctr">
            <a:noFill/>
            <a:miter lim="800000"/>
            <a:headEnd/>
            <a:tailEnd/>
          </a:ln>
          <a:effectLst/>
        </p:spPr>
        <p:txBody>
          <a:bodyPr wrap="none" anchor="ctr">
            <a:spAutoFit/>
          </a:bodyPr>
          <a:lstStyle/>
          <a:p>
            <a:pPr marL="342900" indent="-342900" algn="ctr"/>
            <a:r>
              <a:rPr lang="it-IT" sz="4600" b="1">
                <a:solidFill>
                  <a:schemeClr val="bg1"/>
                </a:solidFill>
                <a:effectLst>
                  <a:outerShdw blurRad="38100" dist="38100" dir="2700000" algn="tl">
                    <a:srgbClr val="000000"/>
                  </a:outerShdw>
                </a:effectLst>
              </a:rPr>
              <a:t> ?  </a:t>
            </a:r>
          </a:p>
        </p:txBody>
      </p:sp>
      <p:sp>
        <p:nvSpPr>
          <p:cNvPr id="16" name="Rectangle 11"/>
          <p:cNvSpPr>
            <a:spLocks noChangeArrowheads="1"/>
          </p:cNvSpPr>
          <p:nvPr/>
        </p:nvSpPr>
        <p:spPr bwMode="auto">
          <a:xfrm>
            <a:off x="7068993" y="3836075"/>
            <a:ext cx="865188" cy="793750"/>
          </a:xfrm>
          <a:prstGeom prst="rect">
            <a:avLst/>
          </a:prstGeom>
          <a:noFill/>
          <a:ln w="60325" algn="ctr">
            <a:noFill/>
            <a:miter lim="800000"/>
            <a:headEnd/>
            <a:tailEnd/>
          </a:ln>
          <a:effectLst/>
        </p:spPr>
        <p:txBody>
          <a:bodyPr wrap="none" anchor="ctr">
            <a:spAutoFit/>
          </a:bodyPr>
          <a:lstStyle/>
          <a:p>
            <a:pPr marL="342900" indent="-342900" algn="ctr"/>
            <a:r>
              <a:rPr lang="it-IT" sz="4600" b="1" dirty="0">
                <a:solidFill>
                  <a:schemeClr val="bg1"/>
                </a:solidFill>
                <a:effectLst>
                  <a:outerShdw blurRad="38100" dist="38100" dir="2700000" algn="tl">
                    <a:srgbClr val="000000"/>
                  </a:outerShdw>
                </a:effectLst>
              </a:rPr>
              <a:t> ?  </a:t>
            </a:r>
          </a:p>
        </p:txBody>
      </p:sp>
    </p:spTree>
    <p:extLst>
      <p:ext uri="{BB962C8B-B14F-4D97-AF65-F5344CB8AC3E}">
        <p14:creationId xmlns:p14="http://schemas.microsoft.com/office/powerpoint/2010/main" val="377436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500"/>
                                        <p:tgtEl>
                                          <p:spTgt spid="15"/>
                                        </p:tgtEl>
                                      </p:cBhvr>
                                    </p:animEffect>
                                  </p:childTnLst>
                                </p:cTn>
                              </p:par>
                            </p:childTnLst>
                          </p:cTn>
                        </p:par>
                        <p:par>
                          <p:cTn id="17" fill="hold">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dissolv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E6AA63-C3A5-0EFD-F981-C1CEA452B6DC}"/>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492D6B0C-BDE9-FB96-5A57-85A0EDE442ED}"/>
              </a:ext>
            </a:extLst>
          </p:cNvPr>
          <p:cNvSpPr>
            <a:spLocks noGrp="1"/>
          </p:cNvSpPr>
          <p:nvPr>
            <p:ph sz="half" idx="1"/>
          </p:nvPr>
        </p:nvSpPr>
        <p:spPr/>
        <p:txBody>
          <a:bodyPr/>
          <a:lstStyle/>
          <a:p>
            <a:endParaRPr lang="it-IT"/>
          </a:p>
        </p:txBody>
      </p:sp>
      <p:sp>
        <p:nvSpPr>
          <p:cNvPr id="4" name="Segnaposto contenuto 3">
            <a:extLst>
              <a:ext uri="{FF2B5EF4-FFF2-40B4-BE49-F238E27FC236}">
                <a16:creationId xmlns:a16="http://schemas.microsoft.com/office/drawing/2014/main" id="{05F8A906-3F73-F143-EA80-C2C581AFA92E}"/>
              </a:ext>
            </a:extLst>
          </p:cNvPr>
          <p:cNvSpPr>
            <a:spLocks noGrp="1"/>
          </p:cNvSpPr>
          <p:nvPr>
            <p:ph sz="half" idx="2"/>
          </p:nvPr>
        </p:nvSpPr>
        <p:spPr/>
        <p:txBody>
          <a:bodyPr/>
          <a:lstStyle/>
          <a:p>
            <a:endParaRPr lang="it-IT" dirty="0"/>
          </a:p>
        </p:txBody>
      </p:sp>
      <p:sp>
        <p:nvSpPr>
          <p:cNvPr id="5" name="Segnaposto piè di pagina 4">
            <a:extLst>
              <a:ext uri="{FF2B5EF4-FFF2-40B4-BE49-F238E27FC236}">
                <a16:creationId xmlns:a16="http://schemas.microsoft.com/office/drawing/2014/main" id="{169CC963-9B67-9442-0CA4-E69B3A2BA8CB}"/>
              </a:ext>
            </a:extLst>
          </p:cNvPr>
          <p:cNvSpPr>
            <a:spLocks noGrp="1"/>
          </p:cNvSpPr>
          <p:nvPr>
            <p:ph type="ftr" sz="quarter" idx="11"/>
          </p:nvPr>
        </p:nvSpPr>
        <p:spPr/>
        <p:txBody>
          <a:bodyPr/>
          <a:lstStyle/>
          <a:p>
            <a:r>
              <a:rPr lang="fr-FR"/>
              <a:t>M. Spurio - Astroparticle Physics - 3</a:t>
            </a:r>
            <a:endParaRPr lang="it-IT"/>
          </a:p>
        </p:txBody>
      </p:sp>
      <p:sp>
        <p:nvSpPr>
          <p:cNvPr id="6" name="Segnaposto numero diapositiva 5">
            <a:extLst>
              <a:ext uri="{FF2B5EF4-FFF2-40B4-BE49-F238E27FC236}">
                <a16:creationId xmlns:a16="http://schemas.microsoft.com/office/drawing/2014/main" id="{E61B59BC-63F3-742C-0469-FD614B2B0A1A}"/>
              </a:ext>
            </a:extLst>
          </p:cNvPr>
          <p:cNvSpPr>
            <a:spLocks noGrp="1"/>
          </p:cNvSpPr>
          <p:nvPr>
            <p:ph type="sldNum" sz="quarter" idx="12"/>
          </p:nvPr>
        </p:nvSpPr>
        <p:spPr/>
        <p:txBody>
          <a:bodyPr/>
          <a:lstStyle/>
          <a:p>
            <a:fld id="{EF856C54-971D-4A64-8725-72F12A462872}" type="slidenum">
              <a:rPr lang="it-IT" smtClean="0"/>
              <a:t>24</a:t>
            </a:fld>
            <a:endParaRPr lang="it-IT"/>
          </a:p>
        </p:txBody>
      </p:sp>
      <p:pic>
        <p:nvPicPr>
          <p:cNvPr id="8" name="Immagine 7">
            <a:extLst>
              <a:ext uri="{FF2B5EF4-FFF2-40B4-BE49-F238E27FC236}">
                <a16:creationId xmlns:a16="http://schemas.microsoft.com/office/drawing/2014/main" id="{E1A19026-EAE0-44A3-9766-379103BDB171}"/>
              </a:ext>
            </a:extLst>
          </p:cNvPr>
          <p:cNvPicPr>
            <a:picLocks noChangeAspect="1"/>
          </p:cNvPicPr>
          <p:nvPr/>
        </p:nvPicPr>
        <p:blipFill rotWithShape="1">
          <a:blip r:embed="rId2"/>
          <a:srcRect r="5057"/>
          <a:stretch/>
        </p:blipFill>
        <p:spPr>
          <a:xfrm>
            <a:off x="1623446" y="136525"/>
            <a:ext cx="8945108" cy="6646999"/>
          </a:xfrm>
          <a:prstGeom prst="rect">
            <a:avLst/>
          </a:prstGeom>
        </p:spPr>
      </p:pic>
      <p:sp>
        <p:nvSpPr>
          <p:cNvPr id="10" name="CasellaDiTesto 9">
            <a:extLst>
              <a:ext uri="{FF2B5EF4-FFF2-40B4-BE49-F238E27FC236}">
                <a16:creationId xmlns:a16="http://schemas.microsoft.com/office/drawing/2014/main" id="{EB96835C-CEFC-CC1D-5773-92EF99CCEF2C}"/>
              </a:ext>
            </a:extLst>
          </p:cNvPr>
          <p:cNvSpPr txBox="1"/>
          <p:nvPr/>
        </p:nvSpPr>
        <p:spPr>
          <a:xfrm>
            <a:off x="9895321" y="3500299"/>
            <a:ext cx="1871330" cy="523220"/>
          </a:xfrm>
          <a:prstGeom prst="rect">
            <a:avLst/>
          </a:prstGeom>
          <a:noFill/>
        </p:spPr>
        <p:txBody>
          <a:bodyPr wrap="square">
            <a:spAutoFit/>
          </a:bodyPr>
          <a:lstStyle/>
          <a:p>
            <a:r>
              <a:rPr lang="en-US" sz="2800" dirty="0">
                <a:solidFill>
                  <a:schemeClr val="bg1"/>
                </a:solidFill>
              </a:rPr>
              <a:t>Chapter 5</a:t>
            </a:r>
            <a:endParaRPr lang="it-IT" sz="2800" dirty="0">
              <a:solidFill>
                <a:schemeClr val="bg1"/>
              </a:solidFill>
            </a:endParaRPr>
          </a:p>
        </p:txBody>
      </p:sp>
      <p:sp>
        <p:nvSpPr>
          <p:cNvPr id="11" name="CasellaDiTesto 10">
            <a:extLst>
              <a:ext uri="{FF2B5EF4-FFF2-40B4-BE49-F238E27FC236}">
                <a16:creationId xmlns:a16="http://schemas.microsoft.com/office/drawing/2014/main" id="{EF7C3062-F13F-753D-07CE-912124954638}"/>
              </a:ext>
            </a:extLst>
          </p:cNvPr>
          <p:cNvSpPr txBox="1"/>
          <p:nvPr/>
        </p:nvSpPr>
        <p:spPr>
          <a:xfrm>
            <a:off x="934616" y="2619942"/>
            <a:ext cx="1871330" cy="523220"/>
          </a:xfrm>
          <a:prstGeom prst="rect">
            <a:avLst/>
          </a:prstGeom>
          <a:noFill/>
        </p:spPr>
        <p:txBody>
          <a:bodyPr wrap="square">
            <a:spAutoFit/>
          </a:bodyPr>
          <a:lstStyle/>
          <a:p>
            <a:r>
              <a:rPr lang="en-US" sz="2800" dirty="0">
                <a:solidFill>
                  <a:schemeClr val="bg1"/>
                </a:solidFill>
              </a:rPr>
              <a:t>Chapter 6</a:t>
            </a:r>
            <a:endParaRPr lang="it-IT" sz="2800" dirty="0">
              <a:solidFill>
                <a:schemeClr val="bg1"/>
              </a:solidFill>
            </a:endParaRPr>
          </a:p>
        </p:txBody>
      </p:sp>
    </p:spTree>
    <p:extLst>
      <p:ext uri="{BB962C8B-B14F-4D97-AF65-F5344CB8AC3E}">
        <p14:creationId xmlns:p14="http://schemas.microsoft.com/office/powerpoint/2010/main" val="3226170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10515600" cy="755835"/>
          </a:xfrm>
        </p:spPr>
        <p:txBody>
          <a:bodyPr>
            <a:normAutofit/>
          </a:bodyPr>
          <a:lstStyle/>
          <a:p>
            <a:r>
              <a:rPr lang="en-US" sz="3600" dirty="0">
                <a:solidFill>
                  <a:srgbClr val="C00000"/>
                </a:solidFill>
              </a:rPr>
              <a:t>Antiprotons in Our Galaxy</a:t>
            </a:r>
          </a:p>
        </p:txBody>
      </p:sp>
      <p:sp>
        <p:nvSpPr>
          <p:cNvPr id="3" name="Segnaposto piè di pagina 2"/>
          <p:cNvSpPr>
            <a:spLocks noGrp="1"/>
          </p:cNvSpPr>
          <p:nvPr>
            <p:ph type="ftr" sz="quarter" idx="11"/>
          </p:nvPr>
        </p:nvSpPr>
        <p:spPr/>
        <p:txBody>
          <a:bodyPr/>
          <a:lstStyle/>
          <a:p>
            <a:r>
              <a:rPr lang="fr-FR"/>
              <a:t>M. Spurio - Astroparticle Physics - 3</a:t>
            </a:r>
            <a:endParaRPr lang="it-IT"/>
          </a:p>
        </p:txBody>
      </p:sp>
      <p:sp>
        <p:nvSpPr>
          <p:cNvPr id="5" name="Segnaposto numero diapositiva 4"/>
          <p:cNvSpPr>
            <a:spLocks noGrp="1"/>
          </p:cNvSpPr>
          <p:nvPr>
            <p:ph type="sldNum" sz="quarter" idx="12"/>
          </p:nvPr>
        </p:nvSpPr>
        <p:spPr/>
        <p:txBody>
          <a:bodyPr/>
          <a:lstStyle/>
          <a:p>
            <a:fld id="{EF856C54-971D-4A64-8725-72F12A462872}" type="slidenum">
              <a:rPr lang="it-IT" smtClean="0"/>
              <a:t>25</a:t>
            </a:fld>
            <a:endParaRPr lang="it-IT"/>
          </a:p>
        </p:txBody>
      </p:sp>
      <p:sp>
        <p:nvSpPr>
          <p:cNvPr id="4" name="Rettangolo 3"/>
          <p:cNvSpPr/>
          <p:nvPr/>
        </p:nvSpPr>
        <p:spPr>
          <a:xfrm>
            <a:off x="641132" y="1016936"/>
            <a:ext cx="5812220" cy="5047536"/>
          </a:xfrm>
          <a:prstGeom prst="rect">
            <a:avLst/>
          </a:prstGeom>
        </p:spPr>
        <p:txBody>
          <a:bodyPr wrap="square">
            <a:spAutoFit/>
          </a:bodyPr>
          <a:lstStyle/>
          <a:p>
            <a:pPr marL="285750" indent="-285750">
              <a:spcAft>
                <a:spcPts val="1200"/>
              </a:spcAft>
              <a:buFont typeface="Arial" panose="020B0604020202020204" pitchFamily="34" charset="0"/>
              <a:buChar char="•"/>
            </a:pPr>
            <a:r>
              <a:rPr lang="en-US" dirty="0"/>
              <a:t>Equal amounts of matter and antimatter should have been produced at Big Bang.</a:t>
            </a:r>
          </a:p>
          <a:p>
            <a:pPr marL="285750" indent="-285750">
              <a:spcAft>
                <a:spcPts val="1200"/>
              </a:spcAft>
              <a:buFont typeface="Arial" panose="020B0604020202020204" pitchFamily="34" charset="0"/>
              <a:buChar char="•"/>
            </a:pPr>
            <a:r>
              <a:rPr lang="en-US" dirty="0">
                <a:solidFill>
                  <a:srgbClr val="FF0000"/>
                </a:solidFill>
              </a:rPr>
              <a:t>Why only matter seems to surround us is one of the major unknowns in cosmology and particle physics. </a:t>
            </a:r>
          </a:p>
          <a:p>
            <a:pPr marL="285750" indent="-285750">
              <a:spcAft>
                <a:spcPts val="1200"/>
              </a:spcAft>
              <a:buFont typeface="Arial" panose="020B0604020202020204" pitchFamily="34" charset="0"/>
              <a:buChar char="•"/>
            </a:pPr>
            <a:r>
              <a:rPr lang="en-US" dirty="0"/>
              <a:t>The possible presence of cosmological antimatter is a fundamental issue of experimental physics</a:t>
            </a:r>
          </a:p>
          <a:p>
            <a:pPr marL="285750" indent="-285750">
              <a:spcAft>
                <a:spcPts val="1200"/>
              </a:spcAft>
              <a:buFont typeface="Arial" panose="020B0604020202020204" pitchFamily="34" charset="0"/>
              <a:buChar char="•"/>
            </a:pPr>
            <a:r>
              <a:rPr lang="en-US" dirty="0">
                <a:sym typeface="Symbol" panose="05050102010706020507" pitchFamily="18" charset="2"/>
              </a:rPr>
              <a:t>Antiprotons, as </a:t>
            </a:r>
            <a:r>
              <a:rPr lang="en-US" dirty="0"/>
              <a:t>well as positrons, are a component of the cosmic radiation being produced in the interaction between CRs and interstellar matter.</a:t>
            </a:r>
          </a:p>
          <a:p>
            <a:pPr marL="285750" indent="-285750">
              <a:spcAft>
                <a:spcPts val="1200"/>
              </a:spcAft>
              <a:buFont typeface="Arial" panose="020B0604020202020204" pitchFamily="34" charset="0"/>
              <a:buChar char="•"/>
            </a:pPr>
            <a:r>
              <a:rPr lang="en-US" dirty="0"/>
              <a:t>Secondary</a:t>
            </a:r>
            <a:r>
              <a:rPr lang="en-US" dirty="0">
                <a:sym typeface="Symbol" panose="05050102010706020507" pitchFamily="18" charset="2"/>
              </a:rPr>
              <a:t></a:t>
            </a:r>
            <a:r>
              <a:rPr lang="en-US" dirty="0"/>
              <a:t>p are mainly produced by CR protons (E&gt; 7 GeV: relativistic exercise) interacting with ISM protons</a:t>
            </a:r>
          </a:p>
          <a:p>
            <a:pPr marL="285750" indent="-285750">
              <a:spcAft>
                <a:spcPts val="1200"/>
              </a:spcAft>
              <a:buFont typeface="Arial" panose="020B0604020202020204" pitchFamily="34" charset="0"/>
              <a:buChar char="•"/>
            </a:pPr>
            <a:endParaRPr lang="it-IT" dirty="0"/>
          </a:p>
          <a:p>
            <a:pPr marL="285750" indent="-285750">
              <a:spcAft>
                <a:spcPts val="1200"/>
              </a:spcAft>
              <a:buFont typeface="Arial" panose="020B0604020202020204" pitchFamily="34" charset="0"/>
              <a:buChar char="•"/>
            </a:pPr>
            <a:endParaRPr lang="it-IT" dirty="0"/>
          </a:p>
          <a:p>
            <a:pPr marL="285750" indent="-285750">
              <a:spcAft>
                <a:spcPts val="1200"/>
              </a:spcAft>
              <a:buFont typeface="Arial" panose="020B0604020202020204" pitchFamily="34" charset="0"/>
              <a:buChar char="•"/>
            </a:pPr>
            <a:r>
              <a:rPr lang="it-IT" dirty="0"/>
              <a:t>The ratio </a:t>
            </a:r>
            <a:r>
              <a:rPr lang="it-IT" b="1" dirty="0" err="1"/>
              <a:t>pbar</a:t>
            </a:r>
            <a:r>
              <a:rPr lang="it-IT" b="1" dirty="0"/>
              <a:t>/p~10</a:t>
            </a:r>
            <a:r>
              <a:rPr lang="it-IT" b="1" baseline="30000" dirty="0"/>
              <a:t>-4</a:t>
            </a:r>
            <a:r>
              <a:rPr lang="it-IT" dirty="0"/>
              <a:t> .</a:t>
            </a:r>
            <a:endParaRPr lang="en-US" dirty="0"/>
          </a:p>
        </p:txBody>
      </p:sp>
      <p:pic>
        <p:nvPicPr>
          <p:cNvPr id="6" name="Immagine 5"/>
          <p:cNvPicPr>
            <a:picLocks noChangeAspect="1"/>
          </p:cNvPicPr>
          <p:nvPr/>
        </p:nvPicPr>
        <p:blipFill>
          <a:blip r:embed="rId2"/>
          <a:stretch>
            <a:fillRect/>
          </a:stretch>
        </p:blipFill>
        <p:spPr>
          <a:xfrm>
            <a:off x="7165006" y="1480468"/>
            <a:ext cx="4228208" cy="2881745"/>
          </a:xfrm>
          <a:prstGeom prst="rect">
            <a:avLst/>
          </a:prstGeom>
        </p:spPr>
      </p:pic>
      <p:pic>
        <p:nvPicPr>
          <p:cNvPr id="17" name="Immagine 16"/>
          <p:cNvPicPr>
            <a:picLocks noChangeAspect="1"/>
          </p:cNvPicPr>
          <p:nvPr/>
        </p:nvPicPr>
        <p:blipFill>
          <a:blip r:embed="rId3"/>
          <a:stretch>
            <a:fillRect/>
          </a:stretch>
        </p:blipFill>
        <p:spPr>
          <a:xfrm>
            <a:off x="1899031" y="4958799"/>
            <a:ext cx="2916000" cy="418487"/>
          </a:xfrm>
          <a:prstGeom prst="rect">
            <a:avLst/>
          </a:prstGeom>
        </p:spPr>
      </p:pic>
      <p:sp>
        <p:nvSpPr>
          <p:cNvPr id="19" name="Rettangolo 18"/>
          <p:cNvSpPr/>
          <p:nvPr/>
        </p:nvSpPr>
        <p:spPr>
          <a:xfrm>
            <a:off x="6708648" y="925053"/>
            <a:ext cx="4842220" cy="646331"/>
          </a:xfrm>
          <a:prstGeom prst="rect">
            <a:avLst/>
          </a:prstGeom>
        </p:spPr>
        <p:txBody>
          <a:bodyPr wrap="square">
            <a:spAutoFit/>
          </a:bodyPr>
          <a:lstStyle/>
          <a:p>
            <a:r>
              <a:rPr lang="en-US" i="1" dirty="0"/>
              <a:t>Measurements of </a:t>
            </a:r>
            <a:r>
              <a:rPr lang="en-US" i="1" dirty="0" err="1"/>
              <a:t>the</a:t>
            </a:r>
            <a:r>
              <a:rPr lang="en-US" dirty="0" err="1">
                <a:sym typeface="Symbol" panose="05050102010706020507" pitchFamily="18" charset="2"/>
              </a:rPr>
              <a:t></a:t>
            </a:r>
            <a:r>
              <a:rPr lang="en-US" dirty="0" err="1"/>
              <a:t>p</a:t>
            </a:r>
            <a:r>
              <a:rPr lang="en-US" dirty="0"/>
              <a:t>/p </a:t>
            </a:r>
            <a:r>
              <a:rPr lang="en-US" i="1" dirty="0"/>
              <a:t>flux ratio by PAMELA, AMS-02 and BESS-Polar</a:t>
            </a:r>
          </a:p>
        </p:txBody>
      </p:sp>
      <p:sp>
        <p:nvSpPr>
          <p:cNvPr id="22" name="Rettangolo 21"/>
          <p:cNvSpPr/>
          <p:nvPr/>
        </p:nvSpPr>
        <p:spPr>
          <a:xfrm>
            <a:off x="6806061" y="4480676"/>
            <a:ext cx="4946097" cy="1374735"/>
          </a:xfrm>
          <a:prstGeom prst="rect">
            <a:avLst/>
          </a:prstGeom>
        </p:spPr>
        <p:txBody>
          <a:bodyPr wrap="square">
            <a:spAutoFit/>
          </a:bodyPr>
          <a:lstStyle/>
          <a:p>
            <a:pPr marL="285750" indent="-285750">
              <a:lnSpc>
                <a:spcPts val="2000"/>
              </a:lnSpc>
              <a:buFont typeface="Arial" panose="020B0604020202020204" pitchFamily="34" charset="0"/>
              <a:buChar char="•"/>
            </a:pPr>
            <a:r>
              <a:rPr lang="en-US" dirty="0"/>
              <a:t>The a</a:t>
            </a:r>
            <a:r>
              <a:rPr lang="en-US" b="1" dirty="0"/>
              <a:t>ntiproton spectrum agrees with detailed theoretical simulations</a:t>
            </a:r>
            <a:r>
              <a:rPr lang="en-US" dirty="0"/>
              <a:t> that assume pure secondary production of </a:t>
            </a:r>
            <a:r>
              <a:rPr lang="en-US" dirty="0">
                <a:sym typeface="Symbol" panose="05050102010706020507" pitchFamily="18" charset="2"/>
              </a:rPr>
              <a:t></a:t>
            </a:r>
            <a:r>
              <a:rPr lang="en-US" dirty="0"/>
              <a:t>p during the propagation of primary CRs in the Galaxy interacting with the ISM (see Chap. 5) </a:t>
            </a:r>
          </a:p>
        </p:txBody>
      </p:sp>
    </p:spTree>
    <p:extLst>
      <p:ext uri="{BB962C8B-B14F-4D97-AF65-F5344CB8AC3E}">
        <p14:creationId xmlns:p14="http://schemas.microsoft.com/office/powerpoint/2010/main" val="1986152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
            <a:ext cx="10515600" cy="728640"/>
          </a:xfrm>
        </p:spPr>
        <p:txBody>
          <a:bodyPr>
            <a:normAutofit/>
          </a:bodyPr>
          <a:lstStyle/>
          <a:p>
            <a:r>
              <a:rPr lang="en-US" sz="3600" dirty="0">
                <a:solidFill>
                  <a:srgbClr val="C00000"/>
                </a:solidFill>
              </a:rPr>
              <a:t>Electrons and Positrons</a:t>
            </a:r>
          </a:p>
        </p:txBody>
      </p:sp>
      <p:sp>
        <p:nvSpPr>
          <p:cNvPr id="3" name="Segnaposto contenuto 2"/>
          <p:cNvSpPr>
            <a:spLocks noGrp="1"/>
          </p:cNvSpPr>
          <p:nvPr>
            <p:ph sz="half" idx="1"/>
          </p:nvPr>
        </p:nvSpPr>
        <p:spPr>
          <a:xfrm>
            <a:off x="630621" y="863025"/>
            <a:ext cx="10615448" cy="2432304"/>
          </a:xfrm>
        </p:spPr>
        <p:txBody>
          <a:bodyPr>
            <a:normAutofit/>
          </a:bodyPr>
          <a:lstStyle/>
          <a:p>
            <a:r>
              <a:rPr lang="en-US" sz="1800" dirty="0"/>
              <a:t>Electrons and positrons constitute about 1% of the CRs flux</a:t>
            </a:r>
          </a:p>
          <a:p>
            <a:r>
              <a:rPr lang="en-US" sz="1800" dirty="0"/>
              <a:t>High-energy electrons are already subject to a huge EM energy loss processes in the sources, where the matter density and the magnetic fields are large. </a:t>
            </a:r>
          </a:p>
          <a:p>
            <a:r>
              <a:rPr lang="en-US" sz="1800" dirty="0"/>
              <a:t>The accelerated electrons are the source of most of the non-thermal EM radiation measured by astronomers from radio to X-rays (Chap. 8)</a:t>
            </a:r>
          </a:p>
          <a:p>
            <a:r>
              <a:rPr lang="en-US" sz="1800" dirty="0"/>
              <a:t>These processes distort their energy spectra as they propagate through the ISM; they provide information on the acceleration, propagation and  confinement.</a:t>
            </a:r>
          </a:p>
        </p:txBody>
      </p:sp>
      <p:sp>
        <p:nvSpPr>
          <p:cNvPr id="4" name="Segnaposto piè di pagina 3"/>
          <p:cNvSpPr>
            <a:spLocks noGrp="1"/>
          </p:cNvSpPr>
          <p:nvPr>
            <p:ph type="ftr" sz="quarter" idx="11"/>
          </p:nvPr>
        </p:nvSpPr>
        <p:spPr/>
        <p:txBody>
          <a:bodyPr/>
          <a:lstStyle/>
          <a:p>
            <a:r>
              <a:rPr lang="fr-FR"/>
              <a:t>M. Spurio - Astroparticle Physics - 3</a:t>
            </a:r>
            <a:endParaRPr lang="it-IT"/>
          </a:p>
        </p:txBody>
      </p:sp>
      <p:sp>
        <p:nvSpPr>
          <p:cNvPr id="5" name="Segnaposto numero diapositiva 4"/>
          <p:cNvSpPr>
            <a:spLocks noGrp="1"/>
          </p:cNvSpPr>
          <p:nvPr>
            <p:ph type="sldNum" sz="quarter" idx="12"/>
          </p:nvPr>
        </p:nvSpPr>
        <p:spPr/>
        <p:txBody>
          <a:bodyPr/>
          <a:lstStyle/>
          <a:p>
            <a:fld id="{EF856C54-971D-4A64-8725-72F12A462872}" type="slidenum">
              <a:rPr lang="it-IT" smtClean="0"/>
              <a:t>26</a:t>
            </a:fld>
            <a:endParaRPr lang="it-IT"/>
          </a:p>
        </p:txBody>
      </p:sp>
      <p:pic>
        <p:nvPicPr>
          <p:cNvPr id="6" name="Immagine 5"/>
          <p:cNvPicPr>
            <a:picLocks noChangeAspect="1"/>
          </p:cNvPicPr>
          <p:nvPr/>
        </p:nvPicPr>
        <p:blipFill>
          <a:blip r:embed="rId2"/>
          <a:stretch>
            <a:fillRect/>
          </a:stretch>
        </p:blipFill>
        <p:spPr>
          <a:xfrm>
            <a:off x="5164826" y="3118618"/>
            <a:ext cx="5245628" cy="3560273"/>
          </a:xfrm>
          <a:prstGeom prst="rect">
            <a:avLst/>
          </a:prstGeom>
        </p:spPr>
      </p:pic>
      <p:sp>
        <p:nvSpPr>
          <p:cNvPr id="7" name="Rettangolo 6"/>
          <p:cNvSpPr/>
          <p:nvPr/>
        </p:nvSpPr>
        <p:spPr>
          <a:xfrm>
            <a:off x="1488791" y="3429000"/>
            <a:ext cx="3410712" cy="923330"/>
          </a:xfrm>
          <a:prstGeom prst="rect">
            <a:avLst/>
          </a:prstGeom>
        </p:spPr>
        <p:txBody>
          <a:bodyPr wrap="square">
            <a:spAutoFit/>
          </a:bodyPr>
          <a:lstStyle/>
          <a:p>
            <a:pPr marL="285750" indent="-285750">
              <a:buFont typeface="Arial" panose="020B0604020202020204" pitchFamily="34" charset="0"/>
              <a:buChar char="•"/>
            </a:pPr>
            <a:r>
              <a:rPr lang="en-US" dirty="0"/>
              <a:t>Electrons directly produced at accelerator sites are called </a:t>
            </a:r>
            <a:r>
              <a:rPr lang="en-US" b="1" dirty="0"/>
              <a:t>primary</a:t>
            </a:r>
            <a:r>
              <a:rPr lang="en-US" dirty="0"/>
              <a:t> electrons.</a:t>
            </a:r>
          </a:p>
        </p:txBody>
      </p:sp>
      <p:sp>
        <p:nvSpPr>
          <p:cNvPr id="8" name="Figura a mano libera 7"/>
          <p:cNvSpPr/>
          <p:nvPr/>
        </p:nvSpPr>
        <p:spPr>
          <a:xfrm>
            <a:off x="5757672" y="2637239"/>
            <a:ext cx="4197096" cy="1810512"/>
          </a:xfrm>
          <a:custGeom>
            <a:avLst/>
            <a:gdLst>
              <a:gd name="connsiteX0" fmla="*/ 0 w 4197096"/>
              <a:gd name="connsiteY0" fmla="*/ 1810512 h 1810512"/>
              <a:gd name="connsiteX1" fmla="*/ 201168 w 4197096"/>
              <a:gd name="connsiteY1" fmla="*/ 1536192 h 1810512"/>
              <a:gd name="connsiteX2" fmla="*/ 429768 w 4197096"/>
              <a:gd name="connsiteY2" fmla="*/ 1261872 h 1810512"/>
              <a:gd name="connsiteX3" fmla="*/ 731520 w 4197096"/>
              <a:gd name="connsiteY3" fmla="*/ 1078992 h 1810512"/>
              <a:gd name="connsiteX4" fmla="*/ 1152144 w 4197096"/>
              <a:gd name="connsiteY4" fmla="*/ 877824 h 1810512"/>
              <a:gd name="connsiteX5" fmla="*/ 1673352 w 4197096"/>
              <a:gd name="connsiteY5" fmla="*/ 676656 h 1810512"/>
              <a:gd name="connsiteX6" fmla="*/ 1911096 w 4197096"/>
              <a:gd name="connsiteY6" fmla="*/ 612648 h 1810512"/>
              <a:gd name="connsiteX7" fmla="*/ 4197096 w 4197096"/>
              <a:gd name="connsiteY7" fmla="*/ 0 h 181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7096" h="1810512">
                <a:moveTo>
                  <a:pt x="0" y="1810512"/>
                </a:moveTo>
                <a:cubicBezTo>
                  <a:pt x="64770" y="1719072"/>
                  <a:pt x="129540" y="1627632"/>
                  <a:pt x="201168" y="1536192"/>
                </a:cubicBezTo>
                <a:cubicBezTo>
                  <a:pt x="272796" y="1444752"/>
                  <a:pt x="341376" y="1338072"/>
                  <a:pt x="429768" y="1261872"/>
                </a:cubicBezTo>
                <a:cubicBezTo>
                  <a:pt x="518160" y="1185672"/>
                  <a:pt x="611124" y="1143000"/>
                  <a:pt x="731520" y="1078992"/>
                </a:cubicBezTo>
                <a:cubicBezTo>
                  <a:pt x="851916" y="1014984"/>
                  <a:pt x="995172" y="944880"/>
                  <a:pt x="1152144" y="877824"/>
                </a:cubicBezTo>
                <a:cubicBezTo>
                  <a:pt x="1309116" y="810768"/>
                  <a:pt x="1546860" y="720852"/>
                  <a:pt x="1673352" y="676656"/>
                </a:cubicBezTo>
                <a:cubicBezTo>
                  <a:pt x="1799844" y="632460"/>
                  <a:pt x="1911096" y="612648"/>
                  <a:pt x="1911096" y="612648"/>
                </a:cubicBezTo>
                <a:lnTo>
                  <a:pt x="4197096" y="0"/>
                </a:lnTo>
              </a:path>
            </a:pathLst>
          </a:custGeom>
          <a:noFill/>
          <a:ln w="57150">
            <a:solidFill>
              <a:srgbClr val="000000"/>
            </a:solidFill>
          </a:ln>
        </p:spPr>
        <p:txBody>
          <a:bodyPr rtlCol="0" anchor="ctr"/>
          <a:lstStyle/>
          <a:p>
            <a:pPr algn="ctr"/>
            <a:r>
              <a:rPr lang="it-IT" dirty="0"/>
              <a:t>                                                </a:t>
            </a:r>
          </a:p>
          <a:p>
            <a:pPr algn="ctr"/>
            <a:endParaRPr lang="it-IT" dirty="0"/>
          </a:p>
          <a:p>
            <a:pPr algn="ctr"/>
            <a:r>
              <a:rPr lang="it-IT" dirty="0"/>
              <a:t>                                                   </a:t>
            </a:r>
            <a:r>
              <a:rPr lang="it-IT" dirty="0" err="1"/>
              <a:t>Protons</a:t>
            </a:r>
            <a:r>
              <a:rPr lang="it-IT" dirty="0"/>
              <a:t> x 0.01</a:t>
            </a:r>
          </a:p>
          <a:p>
            <a:pPr algn="ctr"/>
            <a:endParaRPr lang="it-IT" dirty="0"/>
          </a:p>
          <a:p>
            <a:pPr algn="ctr"/>
            <a:endParaRPr lang="it-IT" dirty="0"/>
          </a:p>
          <a:p>
            <a:pPr algn="ctr"/>
            <a:endParaRPr lang="it-IT" dirty="0"/>
          </a:p>
          <a:p>
            <a:pPr algn="ctr"/>
            <a:endParaRPr lang="it-IT" dirty="0"/>
          </a:p>
          <a:p>
            <a:pPr algn="ctr"/>
            <a:r>
              <a:rPr lang="it-IT" dirty="0"/>
              <a:t> </a:t>
            </a:r>
            <a:endParaRPr lang="en-US" dirty="0"/>
          </a:p>
        </p:txBody>
      </p:sp>
      <p:sp>
        <p:nvSpPr>
          <p:cNvPr id="10" name="Rettangolo 9"/>
          <p:cNvSpPr/>
          <p:nvPr/>
        </p:nvSpPr>
        <p:spPr>
          <a:xfrm>
            <a:off x="630621" y="4879193"/>
            <a:ext cx="4268882" cy="1200329"/>
          </a:xfrm>
          <a:prstGeom prst="rect">
            <a:avLst/>
          </a:prstGeom>
        </p:spPr>
        <p:txBody>
          <a:bodyPr wrap="square">
            <a:spAutoFit/>
          </a:bodyPr>
          <a:lstStyle/>
          <a:p>
            <a:r>
              <a:rPr lang="en-US" b="1" dirty="0"/>
              <a:t>Figure</a:t>
            </a:r>
            <a:r>
              <a:rPr lang="en-US" dirty="0"/>
              <a:t>: </a:t>
            </a:r>
            <a:r>
              <a:rPr lang="en-US" i="1" dirty="0"/>
              <a:t>The e</a:t>
            </a:r>
            <a:r>
              <a:rPr lang="en-US" i="1" baseline="30000" dirty="0"/>
              <a:t>-</a:t>
            </a:r>
            <a:r>
              <a:rPr lang="en-US" i="1" dirty="0"/>
              <a:t> + e</a:t>
            </a:r>
            <a:r>
              <a:rPr lang="en-US" i="1" baseline="30000" dirty="0"/>
              <a:t>+</a:t>
            </a:r>
            <a:r>
              <a:rPr lang="en-US" i="1" dirty="0"/>
              <a:t> energy spectrum from different space-based, balloon, and ground-based experiments. The flux is multiplied by E</a:t>
            </a:r>
            <a:r>
              <a:rPr lang="en-US" i="1" baseline="30000" dirty="0"/>
              <a:t>3</a:t>
            </a:r>
            <a:r>
              <a:rPr lang="en-US" i="1" dirty="0"/>
              <a:t>. The solid black line shows 0.01 x p-flux</a:t>
            </a:r>
          </a:p>
        </p:txBody>
      </p:sp>
    </p:spTree>
    <p:extLst>
      <p:ext uri="{BB962C8B-B14F-4D97-AF65-F5344CB8AC3E}">
        <p14:creationId xmlns:p14="http://schemas.microsoft.com/office/powerpoint/2010/main" val="377944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37392-7ED3-0C9F-5E1A-3AD5D34FD597}"/>
            </a:ext>
          </a:extLst>
        </p:cNvPr>
        <p:cNvGrpSpPr/>
        <p:nvPr/>
      </p:nvGrpSpPr>
      <p:grpSpPr>
        <a:xfrm>
          <a:off x="0" y="0"/>
          <a:ext cx="0" cy="0"/>
          <a:chOff x="0" y="0"/>
          <a:chExt cx="0" cy="0"/>
        </a:xfrm>
      </p:grpSpPr>
      <p:pic>
        <p:nvPicPr>
          <p:cNvPr id="11" name="Immagine 10">
            <a:extLst>
              <a:ext uri="{FF2B5EF4-FFF2-40B4-BE49-F238E27FC236}">
                <a16:creationId xmlns:a16="http://schemas.microsoft.com/office/drawing/2014/main" id="{7F7975B9-6D2A-18C1-24BD-16B62B7316F4}"/>
              </a:ext>
            </a:extLst>
          </p:cNvPr>
          <p:cNvPicPr>
            <a:picLocks noChangeAspect="1"/>
          </p:cNvPicPr>
          <p:nvPr/>
        </p:nvPicPr>
        <p:blipFill>
          <a:blip r:embed="rId2"/>
          <a:stretch>
            <a:fillRect/>
          </a:stretch>
        </p:blipFill>
        <p:spPr>
          <a:xfrm>
            <a:off x="1690158" y="2987573"/>
            <a:ext cx="7392820" cy="3582157"/>
          </a:xfrm>
          <a:prstGeom prst="rect">
            <a:avLst/>
          </a:prstGeom>
        </p:spPr>
      </p:pic>
      <p:sp>
        <p:nvSpPr>
          <p:cNvPr id="2" name="Titolo 1">
            <a:extLst>
              <a:ext uri="{FF2B5EF4-FFF2-40B4-BE49-F238E27FC236}">
                <a16:creationId xmlns:a16="http://schemas.microsoft.com/office/drawing/2014/main" id="{8F5A3511-19D2-5B3F-FEE8-F9BE14D2F64D}"/>
              </a:ext>
            </a:extLst>
          </p:cNvPr>
          <p:cNvSpPr>
            <a:spLocks noGrp="1"/>
          </p:cNvSpPr>
          <p:nvPr>
            <p:ph type="title"/>
          </p:nvPr>
        </p:nvSpPr>
        <p:spPr>
          <a:xfrm>
            <a:off x="824484" y="23916"/>
            <a:ext cx="10515600" cy="727322"/>
          </a:xfrm>
        </p:spPr>
        <p:txBody>
          <a:bodyPr>
            <a:normAutofit/>
          </a:bodyPr>
          <a:lstStyle/>
          <a:p>
            <a:r>
              <a:rPr lang="en-US" sz="3600" dirty="0">
                <a:solidFill>
                  <a:srgbClr val="C00000"/>
                </a:solidFill>
              </a:rPr>
              <a:t>Electrons and Positrons</a:t>
            </a:r>
          </a:p>
        </p:txBody>
      </p:sp>
      <p:sp>
        <p:nvSpPr>
          <p:cNvPr id="3" name="Segnaposto contenuto 2">
            <a:extLst>
              <a:ext uri="{FF2B5EF4-FFF2-40B4-BE49-F238E27FC236}">
                <a16:creationId xmlns:a16="http://schemas.microsoft.com/office/drawing/2014/main" id="{B333AC05-9965-F00C-6595-59BA4B44C6BD}"/>
              </a:ext>
            </a:extLst>
          </p:cNvPr>
          <p:cNvSpPr>
            <a:spLocks noGrp="1"/>
          </p:cNvSpPr>
          <p:nvPr>
            <p:ph sz="half" idx="1"/>
          </p:nvPr>
        </p:nvSpPr>
        <p:spPr>
          <a:xfrm>
            <a:off x="641131" y="863025"/>
            <a:ext cx="10615448" cy="2432304"/>
          </a:xfrm>
        </p:spPr>
        <p:txBody>
          <a:bodyPr>
            <a:normAutofit/>
          </a:bodyPr>
          <a:lstStyle/>
          <a:p>
            <a:pPr>
              <a:spcBef>
                <a:spcPts val="0"/>
              </a:spcBef>
              <a:spcAft>
                <a:spcPts val="600"/>
              </a:spcAft>
            </a:pPr>
            <a:r>
              <a:rPr lang="en-US" sz="1800" dirty="0"/>
              <a:t>Electrons and positrons constitute about 1% of the CRs flux</a:t>
            </a:r>
          </a:p>
          <a:p>
            <a:pPr>
              <a:spcBef>
                <a:spcPts val="0"/>
              </a:spcBef>
              <a:spcAft>
                <a:spcPts val="600"/>
              </a:spcAft>
            </a:pPr>
            <a:r>
              <a:rPr lang="en-US" sz="1800" dirty="0"/>
              <a:t>High-energy electrons are already subject to a huge EM energy loss processes in the sources, where the matter density and the magnetic fields are large. They are the source of most of the EM radiation from radio to X-rays (Chap. 8)</a:t>
            </a:r>
          </a:p>
          <a:p>
            <a:pPr>
              <a:spcBef>
                <a:spcPts val="0"/>
              </a:spcBef>
              <a:spcAft>
                <a:spcPts val="600"/>
              </a:spcAft>
            </a:pPr>
            <a:r>
              <a:rPr lang="en-US" sz="1800" dirty="0"/>
              <a:t>These processes distort their energy spectra as they propagate through the ISM; they provide information on the acceleration, propagation and  confinement. </a:t>
            </a:r>
          </a:p>
          <a:p>
            <a:pPr>
              <a:spcBef>
                <a:spcPts val="0"/>
              </a:spcBef>
              <a:spcAft>
                <a:spcPts val="600"/>
              </a:spcAft>
            </a:pPr>
            <a:r>
              <a:rPr lang="en-US" sz="1800" dirty="0"/>
              <a:t>Electrons directly produced at accelerator sites are called primary electrons.</a:t>
            </a:r>
          </a:p>
          <a:p>
            <a:pPr>
              <a:spcBef>
                <a:spcPts val="0"/>
              </a:spcBef>
              <a:spcAft>
                <a:spcPts val="600"/>
              </a:spcAft>
            </a:pPr>
            <a:endParaRPr lang="en-US" sz="1800" dirty="0"/>
          </a:p>
        </p:txBody>
      </p:sp>
      <p:sp>
        <p:nvSpPr>
          <p:cNvPr id="4" name="Segnaposto piè di pagina 3">
            <a:extLst>
              <a:ext uri="{FF2B5EF4-FFF2-40B4-BE49-F238E27FC236}">
                <a16:creationId xmlns:a16="http://schemas.microsoft.com/office/drawing/2014/main" id="{8741FB28-E6A9-4C1F-8712-2B3BB80DBC5E}"/>
              </a:ext>
            </a:extLst>
          </p:cNvPr>
          <p:cNvSpPr>
            <a:spLocks noGrp="1"/>
          </p:cNvSpPr>
          <p:nvPr>
            <p:ph type="ftr" sz="quarter" idx="11"/>
          </p:nvPr>
        </p:nvSpPr>
        <p:spPr/>
        <p:txBody>
          <a:bodyPr/>
          <a:lstStyle/>
          <a:p>
            <a:r>
              <a:rPr lang="fr-FR" dirty="0"/>
              <a:t>M. Spurio - Astroparticle Physics - 3</a:t>
            </a:r>
            <a:endParaRPr lang="it-IT" dirty="0"/>
          </a:p>
        </p:txBody>
      </p:sp>
      <p:sp>
        <p:nvSpPr>
          <p:cNvPr id="5" name="Segnaposto numero diapositiva 4">
            <a:extLst>
              <a:ext uri="{FF2B5EF4-FFF2-40B4-BE49-F238E27FC236}">
                <a16:creationId xmlns:a16="http://schemas.microsoft.com/office/drawing/2014/main" id="{069F95DC-2A70-B3EE-178A-3800F03156F8}"/>
              </a:ext>
            </a:extLst>
          </p:cNvPr>
          <p:cNvSpPr>
            <a:spLocks noGrp="1"/>
          </p:cNvSpPr>
          <p:nvPr>
            <p:ph type="sldNum" sz="quarter" idx="12"/>
          </p:nvPr>
        </p:nvSpPr>
        <p:spPr/>
        <p:txBody>
          <a:bodyPr/>
          <a:lstStyle/>
          <a:p>
            <a:fld id="{EF856C54-971D-4A64-8725-72F12A462872}" type="slidenum">
              <a:rPr lang="it-IT" smtClean="0"/>
              <a:t>27</a:t>
            </a:fld>
            <a:endParaRPr lang="it-IT"/>
          </a:p>
        </p:txBody>
      </p:sp>
      <p:sp>
        <p:nvSpPr>
          <p:cNvPr id="10" name="Rettangolo 9">
            <a:extLst>
              <a:ext uri="{FF2B5EF4-FFF2-40B4-BE49-F238E27FC236}">
                <a16:creationId xmlns:a16="http://schemas.microsoft.com/office/drawing/2014/main" id="{042B7F52-342E-1F00-2F8C-F725A412473C}"/>
              </a:ext>
            </a:extLst>
          </p:cNvPr>
          <p:cNvSpPr/>
          <p:nvPr/>
        </p:nvSpPr>
        <p:spPr>
          <a:xfrm>
            <a:off x="9082978" y="3674699"/>
            <a:ext cx="2812950" cy="2308324"/>
          </a:xfrm>
          <a:prstGeom prst="rect">
            <a:avLst/>
          </a:prstGeom>
        </p:spPr>
        <p:txBody>
          <a:bodyPr wrap="square">
            <a:spAutoFit/>
          </a:bodyPr>
          <a:lstStyle/>
          <a:p>
            <a:r>
              <a:rPr lang="en-US" b="1" dirty="0"/>
              <a:t>Figure</a:t>
            </a:r>
            <a:r>
              <a:rPr lang="en-US" dirty="0"/>
              <a:t>: </a:t>
            </a:r>
            <a:r>
              <a:rPr lang="en-US" i="1" dirty="0"/>
              <a:t>Intensities (multiplied by E</a:t>
            </a:r>
            <a:r>
              <a:rPr lang="en-US" i="1" baseline="30000" dirty="0"/>
              <a:t>3</a:t>
            </a:r>
            <a:r>
              <a:rPr lang="en-US" i="1" dirty="0"/>
              <a:t>) of electrons (squares), positrons (diamonds) and their sum (dots) vs. E. Data from AMS-02, CALET, DAMPE, Fermi-LAT, PAMELA + H.E.S.S. experiment. </a:t>
            </a:r>
          </a:p>
        </p:txBody>
      </p:sp>
      <p:sp>
        <p:nvSpPr>
          <p:cNvPr id="12" name="Figura a mano libera 7">
            <a:extLst>
              <a:ext uri="{FF2B5EF4-FFF2-40B4-BE49-F238E27FC236}">
                <a16:creationId xmlns:a16="http://schemas.microsoft.com/office/drawing/2014/main" id="{9426A3C1-A201-1781-6756-27CB4DC72DBB}"/>
              </a:ext>
            </a:extLst>
          </p:cNvPr>
          <p:cNvSpPr/>
          <p:nvPr/>
        </p:nvSpPr>
        <p:spPr>
          <a:xfrm>
            <a:off x="2451090" y="2209991"/>
            <a:ext cx="4395759" cy="1810512"/>
          </a:xfrm>
          <a:custGeom>
            <a:avLst/>
            <a:gdLst>
              <a:gd name="connsiteX0" fmla="*/ 0 w 4197096"/>
              <a:gd name="connsiteY0" fmla="*/ 1810512 h 1810512"/>
              <a:gd name="connsiteX1" fmla="*/ 201168 w 4197096"/>
              <a:gd name="connsiteY1" fmla="*/ 1536192 h 1810512"/>
              <a:gd name="connsiteX2" fmla="*/ 429768 w 4197096"/>
              <a:gd name="connsiteY2" fmla="*/ 1261872 h 1810512"/>
              <a:gd name="connsiteX3" fmla="*/ 731520 w 4197096"/>
              <a:gd name="connsiteY3" fmla="*/ 1078992 h 1810512"/>
              <a:gd name="connsiteX4" fmla="*/ 1152144 w 4197096"/>
              <a:gd name="connsiteY4" fmla="*/ 877824 h 1810512"/>
              <a:gd name="connsiteX5" fmla="*/ 1673352 w 4197096"/>
              <a:gd name="connsiteY5" fmla="*/ 676656 h 1810512"/>
              <a:gd name="connsiteX6" fmla="*/ 1911096 w 4197096"/>
              <a:gd name="connsiteY6" fmla="*/ 612648 h 1810512"/>
              <a:gd name="connsiteX7" fmla="*/ 4197096 w 4197096"/>
              <a:gd name="connsiteY7" fmla="*/ 0 h 181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7096" h="1810512">
                <a:moveTo>
                  <a:pt x="0" y="1810512"/>
                </a:moveTo>
                <a:cubicBezTo>
                  <a:pt x="64770" y="1719072"/>
                  <a:pt x="129540" y="1627632"/>
                  <a:pt x="201168" y="1536192"/>
                </a:cubicBezTo>
                <a:cubicBezTo>
                  <a:pt x="272796" y="1444752"/>
                  <a:pt x="341376" y="1338072"/>
                  <a:pt x="429768" y="1261872"/>
                </a:cubicBezTo>
                <a:cubicBezTo>
                  <a:pt x="518160" y="1185672"/>
                  <a:pt x="611124" y="1143000"/>
                  <a:pt x="731520" y="1078992"/>
                </a:cubicBezTo>
                <a:cubicBezTo>
                  <a:pt x="851916" y="1014984"/>
                  <a:pt x="995172" y="944880"/>
                  <a:pt x="1152144" y="877824"/>
                </a:cubicBezTo>
                <a:cubicBezTo>
                  <a:pt x="1309116" y="810768"/>
                  <a:pt x="1546860" y="720852"/>
                  <a:pt x="1673352" y="676656"/>
                </a:cubicBezTo>
                <a:cubicBezTo>
                  <a:pt x="1799844" y="632460"/>
                  <a:pt x="1911096" y="612648"/>
                  <a:pt x="1911096" y="612648"/>
                </a:cubicBezTo>
                <a:lnTo>
                  <a:pt x="4197096" y="0"/>
                </a:lnTo>
              </a:path>
            </a:pathLst>
          </a:custGeom>
          <a:noFill/>
          <a:ln w="57150">
            <a:solidFill>
              <a:srgbClr val="000000"/>
            </a:solidFill>
          </a:ln>
        </p:spPr>
        <p:txBody>
          <a:bodyPr rtlCol="0" anchor="ctr"/>
          <a:lstStyle/>
          <a:p>
            <a:pPr algn="ctr"/>
            <a:r>
              <a:rPr lang="it-IT" dirty="0"/>
              <a:t>                                                </a:t>
            </a:r>
          </a:p>
          <a:p>
            <a:pPr algn="ctr"/>
            <a:endParaRPr lang="it-IT" dirty="0"/>
          </a:p>
          <a:p>
            <a:pPr algn="ctr"/>
            <a:r>
              <a:rPr lang="it-IT" dirty="0"/>
              <a:t>                                                  </a:t>
            </a:r>
          </a:p>
          <a:p>
            <a:pPr algn="ctr"/>
            <a:r>
              <a:rPr lang="it-IT" dirty="0"/>
              <a:t>    </a:t>
            </a:r>
          </a:p>
          <a:p>
            <a:pPr algn="ctr"/>
            <a:r>
              <a:rPr lang="it-IT" dirty="0"/>
              <a:t>            </a:t>
            </a:r>
            <a:r>
              <a:rPr lang="it-IT" sz="2000" b="1" dirty="0" err="1"/>
              <a:t>Protons</a:t>
            </a:r>
            <a:r>
              <a:rPr lang="it-IT" sz="2000" b="1" dirty="0"/>
              <a:t> x 0.01</a:t>
            </a:r>
            <a:endParaRPr lang="it-IT" b="1" dirty="0"/>
          </a:p>
          <a:p>
            <a:pPr algn="ctr"/>
            <a:endParaRPr lang="it-IT" dirty="0"/>
          </a:p>
          <a:p>
            <a:pPr algn="ctr"/>
            <a:endParaRPr lang="it-IT" dirty="0"/>
          </a:p>
          <a:p>
            <a:pPr algn="ctr"/>
            <a:endParaRPr lang="it-IT" dirty="0"/>
          </a:p>
          <a:p>
            <a:pPr algn="ctr"/>
            <a:endParaRPr lang="it-IT" dirty="0"/>
          </a:p>
          <a:p>
            <a:pPr algn="ctr"/>
            <a:r>
              <a:rPr lang="it-IT" dirty="0"/>
              <a:t> </a:t>
            </a:r>
            <a:endParaRPr lang="en-US" dirty="0"/>
          </a:p>
        </p:txBody>
      </p:sp>
      <p:sp>
        <p:nvSpPr>
          <p:cNvPr id="13" name="CasellaDiTesto 12">
            <a:extLst>
              <a:ext uri="{FF2B5EF4-FFF2-40B4-BE49-F238E27FC236}">
                <a16:creationId xmlns:a16="http://schemas.microsoft.com/office/drawing/2014/main" id="{843437E9-D7A5-16EE-46B4-35E601D4A3E4}"/>
              </a:ext>
            </a:extLst>
          </p:cNvPr>
          <p:cNvSpPr txBox="1"/>
          <p:nvPr/>
        </p:nvSpPr>
        <p:spPr>
          <a:xfrm>
            <a:off x="3589734" y="4536474"/>
            <a:ext cx="484428" cy="523220"/>
          </a:xfrm>
          <a:prstGeom prst="rect">
            <a:avLst/>
          </a:prstGeom>
          <a:noFill/>
        </p:spPr>
        <p:txBody>
          <a:bodyPr wrap="none" rtlCol="0">
            <a:spAutoFit/>
          </a:bodyPr>
          <a:lstStyle/>
          <a:p>
            <a:pPr>
              <a:spcAft>
                <a:spcPts val="600"/>
              </a:spcAft>
            </a:pPr>
            <a:r>
              <a:rPr lang="en-US" sz="2800" b="1" dirty="0"/>
              <a:t>e</a:t>
            </a:r>
            <a:r>
              <a:rPr lang="en-US" sz="2800" b="1" baseline="30000" dirty="0"/>
              <a:t>+</a:t>
            </a:r>
          </a:p>
        </p:txBody>
      </p:sp>
      <p:sp>
        <p:nvSpPr>
          <p:cNvPr id="14" name="CasellaDiTesto 13">
            <a:extLst>
              <a:ext uri="{FF2B5EF4-FFF2-40B4-BE49-F238E27FC236}">
                <a16:creationId xmlns:a16="http://schemas.microsoft.com/office/drawing/2014/main" id="{5373B3EF-A0B7-106B-912A-003BD4814D92}"/>
              </a:ext>
            </a:extLst>
          </p:cNvPr>
          <p:cNvSpPr txBox="1"/>
          <p:nvPr/>
        </p:nvSpPr>
        <p:spPr>
          <a:xfrm>
            <a:off x="4788335" y="3609071"/>
            <a:ext cx="439544" cy="523220"/>
          </a:xfrm>
          <a:prstGeom prst="rect">
            <a:avLst/>
          </a:prstGeom>
          <a:noFill/>
        </p:spPr>
        <p:txBody>
          <a:bodyPr wrap="none" rtlCol="0">
            <a:spAutoFit/>
          </a:bodyPr>
          <a:lstStyle/>
          <a:p>
            <a:pPr>
              <a:spcAft>
                <a:spcPts val="600"/>
              </a:spcAft>
            </a:pPr>
            <a:r>
              <a:rPr lang="en-US" sz="2800" b="1" dirty="0"/>
              <a:t>e</a:t>
            </a:r>
            <a:r>
              <a:rPr lang="en-US" sz="2800" b="1" baseline="30000" dirty="0"/>
              <a:t>-</a:t>
            </a:r>
          </a:p>
        </p:txBody>
      </p:sp>
      <p:sp>
        <p:nvSpPr>
          <p:cNvPr id="15" name="CasellaDiTesto 14">
            <a:extLst>
              <a:ext uri="{FF2B5EF4-FFF2-40B4-BE49-F238E27FC236}">
                <a16:creationId xmlns:a16="http://schemas.microsoft.com/office/drawing/2014/main" id="{FE640154-24B5-6A0B-12CF-072C65D2C27C}"/>
              </a:ext>
            </a:extLst>
          </p:cNvPr>
          <p:cNvSpPr txBox="1"/>
          <p:nvPr/>
        </p:nvSpPr>
        <p:spPr>
          <a:xfrm>
            <a:off x="6184252" y="3124289"/>
            <a:ext cx="873957" cy="887422"/>
          </a:xfrm>
          <a:prstGeom prst="rect">
            <a:avLst/>
          </a:prstGeom>
          <a:noFill/>
        </p:spPr>
        <p:txBody>
          <a:bodyPr wrap="none" rtlCol="0">
            <a:spAutoFit/>
          </a:bodyPr>
          <a:lstStyle/>
          <a:p>
            <a:pPr>
              <a:spcAft>
                <a:spcPts val="600"/>
              </a:spcAft>
            </a:pPr>
            <a:r>
              <a:rPr lang="en-US" sz="2800" b="1" dirty="0"/>
              <a:t>e</a:t>
            </a:r>
            <a:r>
              <a:rPr lang="en-US" sz="2800" b="1" baseline="30000" dirty="0"/>
              <a:t>-</a:t>
            </a:r>
            <a:r>
              <a:rPr lang="en-US" sz="2800" b="1" dirty="0"/>
              <a:t>+e</a:t>
            </a:r>
            <a:r>
              <a:rPr lang="en-US" sz="2800" b="1" baseline="30000" dirty="0"/>
              <a:t>-</a:t>
            </a:r>
          </a:p>
          <a:p>
            <a:pPr>
              <a:spcAft>
                <a:spcPts val="600"/>
              </a:spcAft>
            </a:pPr>
            <a:endParaRPr lang="en-US" sz="2800" b="1" baseline="30000" dirty="0"/>
          </a:p>
        </p:txBody>
      </p:sp>
    </p:spTree>
    <p:extLst>
      <p:ext uri="{BB962C8B-B14F-4D97-AF65-F5344CB8AC3E}">
        <p14:creationId xmlns:p14="http://schemas.microsoft.com/office/powerpoint/2010/main" val="429302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8723"/>
            <a:ext cx="10515600" cy="775354"/>
          </a:xfrm>
        </p:spPr>
        <p:txBody>
          <a:bodyPr>
            <a:normAutofit/>
          </a:bodyPr>
          <a:lstStyle/>
          <a:p>
            <a:r>
              <a:rPr lang="en-US" sz="3600" dirty="0">
                <a:solidFill>
                  <a:srgbClr val="C00000"/>
                </a:solidFill>
              </a:rPr>
              <a:t>The positron Component</a:t>
            </a:r>
          </a:p>
        </p:txBody>
      </p:sp>
      <p:pic>
        <p:nvPicPr>
          <p:cNvPr id="6" name="Segnaposto contenuto 5"/>
          <p:cNvPicPr>
            <a:picLocks noGrp="1" noChangeAspect="1"/>
          </p:cNvPicPr>
          <p:nvPr>
            <p:ph sz="half" idx="1"/>
          </p:nvPr>
        </p:nvPicPr>
        <p:blipFill>
          <a:blip r:embed="rId2"/>
          <a:stretch>
            <a:fillRect/>
          </a:stretch>
        </p:blipFill>
        <p:spPr>
          <a:xfrm>
            <a:off x="6557324" y="1109621"/>
            <a:ext cx="4289351" cy="3235627"/>
          </a:xfrm>
          <a:prstGeom prst="rect">
            <a:avLst/>
          </a:prstGeom>
        </p:spPr>
      </p:pic>
      <p:sp>
        <p:nvSpPr>
          <p:cNvPr id="3" name="Segnaposto piè di pagina 2"/>
          <p:cNvSpPr>
            <a:spLocks noGrp="1"/>
          </p:cNvSpPr>
          <p:nvPr>
            <p:ph type="ftr" sz="quarter" idx="11"/>
          </p:nvPr>
        </p:nvSpPr>
        <p:spPr/>
        <p:txBody>
          <a:bodyPr/>
          <a:lstStyle/>
          <a:p>
            <a:r>
              <a:rPr lang="fr-FR"/>
              <a:t>M. Spurio - Astroparticle Physics - 3</a:t>
            </a:r>
            <a:endParaRPr lang="it-IT"/>
          </a:p>
        </p:txBody>
      </p:sp>
      <p:sp>
        <p:nvSpPr>
          <p:cNvPr id="5" name="Segnaposto numero diapositiva 4"/>
          <p:cNvSpPr>
            <a:spLocks noGrp="1"/>
          </p:cNvSpPr>
          <p:nvPr>
            <p:ph type="sldNum" sz="quarter" idx="12"/>
          </p:nvPr>
        </p:nvSpPr>
        <p:spPr/>
        <p:txBody>
          <a:bodyPr/>
          <a:lstStyle/>
          <a:p>
            <a:fld id="{EF856C54-971D-4A64-8725-72F12A462872}" type="slidenum">
              <a:rPr lang="it-IT" smtClean="0"/>
              <a:t>28</a:t>
            </a:fld>
            <a:endParaRPr lang="it-IT"/>
          </a:p>
        </p:txBody>
      </p:sp>
      <p:grpSp>
        <p:nvGrpSpPr>
          <p:cNvPr id="14" name="Gruppo 13"/>
          <p:cNvGrpSpPr/>
          <p:nvPr/>
        </p:nvGrpSpPr>
        <p:grpSpPr>
          <a:xfrm>
            <a:off x="9511033" y="4404102"/>
            <a:ext cx="2362544" cy="1589422"/>
            <a:chOff x="5124106" y="4001294"/>
            <a:chExt cx="2362544" cy="1589422"/>
          </a:xfrm>
        </p:grpSpPr>
        <p:pic>
          <p:nvPicPr>
            <p:cNvPr id="7" name="Immagine 6"/>
            <p:cNvPicPr>
              <a:picLocks noChangeAspect="1"/>
            </p:cNvPicPr>
            <p:nvPr/>
          </p:nvPicPr>
          <p:blipFill>
            <a:blip r:embed="rId3"/>
            <a:stretch>
              <a:fillRect/>
            </a:stretch>
          </p:blipFill>
          <p:spPr>
            <a:xfrm>
              <a:off x="5151000" y="4001294"/>
              <a:ext cx="2335650" cy="431800"/>
            </a:xfrm>
            <a:prstGeom prst="rect">
              <a:avLst/>
            </a:prstGeom>
          </p:spPr>
        </p:pic>
        <p:pic>
          <p:nvPicPr>
            <p:cNvPr id="8" name="Immagine 7"/>
            <p:cNvPicPr>
              <a:picLocks noChangeAspect="1"/>
            </p:cNvPicPr>
            <p:nvPr/>
          </p:nvPicPr>
          <p:blipFill>
            <a:blip r:embed="rId4"/>
            <a:stretch>
              <a:fillRect/>
            </a:stretch>
          </p:blipFill>
          <p:spPr>
            <a:xfrm>
              <a:off x="5133070" y="4235096"/>
              <a:ext cx="2031000" cy="292100"/>
            </a:xfrm>
            <a:prstGeom prst="rect">
              <a:avLst/>
            </a:prstGeom>
          </p:spPr>
        </p:pic>
        <p:pic>
          <p:nvPicPr>
            <p:cNvPr id="9" name="Immagine 8"/>
            <p:cNvPicPr>
              <a:picLocks noChangeAspect="1"/>
            </p:cNvPicPr>
            <p:nvPr/>
          </p:nvPicPr>
          <p:blipFill>
            <a:blip r:embed="rId5"/>
            <a:stretch>
              <a:fillRect/>
            </a:stretch>
          </p:blipFill>
          <p:spPr>
            <a:xfrm>
              <a:off x="5124106" y="4446876"/>
              <a:ext cx="1777125" cy="254000"/>
            </a:xfrm>
            <a:prstGeom prst="rect">
              <a:avLst/>
            </a:prstGeom>
          </p:spPr>
        </p:pic>
        <p:pic>
          <p:nvPicPr>
            <p:cNvPr id="10" name="Immagine 9"/>
            <p:cNvPicPr>
              <a:picLocks noChangeAspect="1"/>
            </p:cNvPicPr>
            <p:nvPr/>
          </p:nvPicPr>
          <p:blipFill>
            <a:blip r:embed="rId6"/>
            <a:stretch>
              <a:fillRect/>
            </a:stretch>
          </p:blipFill>
          <p:spPr>
            <a:xfrm>
              <a:off x="5151000" y="4607479"/>
              <a:ext cx="2132550" cy="292100"/>
            </a:xfrm>
            <a:prstGeom prst="rect">
              <a:avLst/>
            </a:prstGeom>
          </p:spPr>
        </p:pic>
        <p:pic>
          <p:nvPicPr>
            <p:cNvPr id="11" name="Immagine 10"/>
            <p:cNvPicPr>
              <a:picLocks noChangeAspect="1"/>
            </p:cNvPicPr>
            <p:nvPr/>
          </p:nvPicPr>
          <p:blipFill>
            <a:blip r:embed="rId7"/>
            <a:stretch>
              <a:fillRect/>
            </a:stretch>
          </p:blipFill>
          <p:spPr>
            <a:xfrm>
              <a:off x="5176387" y="4860174"/>
              <a:ext cx="2284875" cy="279400"/>
            </a:xfrm>
            <a:prstGeom prst="rect">
              <a:avLst/>
            </a:prstGeom>
          </p:spPr>
        </p:pic>
        <p:pic>
          <p:nvPicPr>
            <p:cNvPr id="12" name="Immagine 11"/>
            <p:cNvPicPr>
              <a:picLocks noChangeAspect="1"/>
            </p:cNvPicPr>
            <p:nvPr/>
          </p:nvPicPr>
          <p:blipFill>
            <a:blip r:embed="rId8"/>
            <a:stretch>
              <a:fillRect/>
            </a:stretch>
          </p:blipFill>
          <p:spPr>
            <a:xfrm>
              <a:off x="5194317" y="5062662"/>
              <a:ext cx="1574025" cy="266700"/>
            </a:xfrm>
            <a:prstGeom prst="rect">
              <a:avLst/>
            </a:prstGeom>
          </p:spPr>
        </p:pic>
        <p:pic>
          <p:nvPicPr>
            <p:cNvPr id="13" name="Immagine 12"/>
            <p:cNvPicPr>
              <a:picLocks noChangeAspect="1"/>
            </p:cNvPicPr>
            <p:nvPr/>
          </p:nvPicPr>
          <p:blipFill>
            <a:blip r:embed="rId9"/>
            <a:stretch>
              <a:fillRect/>
            </a:stretch>
          </p:blipFill>
          <p:spPr>
            <a:xfrm>
              <a:off x="5194317" y="5311316"/>
              <a:ext cx="2132550" cy="279400"/>
            </a:xfrm>
            <a:prstGeom prst="rect">
              <a:avLst/>
            </a:prstGeom>
          </p:spPr>
        </p:pic>
      </p:grpSp>
      <p:sp>
        <p:nvSpPr>
          <p:cNvPr id="16" name="Rettangolo 15"/>
          <p:cNvSpPr/>
          <p:nvPr/>
        </p:nvSpPr>
        <p:spPr>
          <a:xfrm>
            <a:off x="620110" y="992779"/>
            <a:ext cx="5807584" cy="5293757"/>
          </a:xfrm>
          <a:prstGeom prst="rect">
            <a:avLst/>
          </a:prstGeom>
        </p:spPr>
        <p:txBody>
          <a:bodyPr wrap="square">
            <a:spAutoFit/>
          </a:bodyPr>
          <a:lstStyle/>
          <a:p>
            <a:pPr marL="285750" indent="-285750">
              <a:spcAft>
                <a:spcPts val="1200"/>
              </a:spcAft>
              <a:buFont typeface="Arial" panose="020B0604020202020204" pitchFamily="34" charset="0"/>
              <a:buChar char="•"/>
            </a:pPr>
            <a:r>
              <a:rPr lang="en-US" dirty="0"/>
              <a:t>Experiments using magnetic spectrometers can distinguish the electric charge. </a:t>
            </a:r>
          </a:p>
          <a:p>
            <a:pPr marL="285750" indent="-285750">
              <a:spcAft>
                <a:spcPts val="1200"/>
              </a:spcAft>
              <a:buFont typeface="Arial" panose="020B0604020202020204" pitchFamily="34" charset="0"/>
              <a:buChar char="•"/>
            </a:pPr>
            <a:r>
              <a:rPr lang="en-US" dirty="0"/>
              <a:t>This allows for the measurement of the positron fraction in the e- component;</a:t>
            </a:r>
          </a:p>
          <a:p>
            <a:pPr marL="285750" indent="-285750">
              <a:spcAft>
                <a:spcPts val="1200"/>
              </a:spcAft>
              <a:buFont typeface="Arial" panose="020B0604020202020204" pitchFamily="34" charset="0"/>
              <a:buChar char="•"/>
            </a:pPr>
            <a:r>
              <a:rPr lang="en-US" dirty="0"/>
              <a:t>The dominant background is represented by misidentified CR protons. </a:t>
            </a:r>
          </a:p>
          <a:p>
            <a:pPr marL="285750" indent="-285750">
              <a:spcAft>
                <a:spcPts val="1200"/>
              </a:spcAft>
              <a:buFont typeface="Arial" panose="020B0604020202020204" pitchFamily="34" charset="0"/>
              <a:buChar char="•"/>
            </a:pPr>
            <a:r>
              <a:rPr lang="en-US" dirty="0"/>
              <a:t>Unlike electrons, which are present as a primary component in CR sources, the vast </a:t>
            </a:r>
            <a:r>
              <a:rPr lang="en-US" b="1" dirty="0"/>
              <a:t>majority of positrons arise as secondary products </a:t>
            </a:r>
            <a:r>
              <a:rPr lang="en-US" dirty="0"/>
              <a:t>of CR interactions in our Galaxy.</a:t>
            </a:r>
          </a:p>
          <a:p>
            <a:pPr marL="285750" indent="-285750">
              <a:spcAft>
                <a:spcPts val="1200"/>
              </a:spcAft>
              <a:buFont typeface="Arial" panose="020B0604020202020204" pitchFamily="34" charset="0"/>
              <a:buChar char="•"/>
            </a:pPr>
            <a:r>
              <a:rPr lang="en-US" dirty="0"/>
              <a:t>Figure shows the e+ energy spectrum vs. E. The dashed line shows the prediction from a computer codes of primary propagation in the ISM (Chap. 5.4). </a:t>
            </a:r>
          </a:p>
          <a:p>
            <a:pPr marL="285750" indent="-285750">
              <a:spcAft>
                <a:spcPts val="1200"/>
              </a:spcAft>
              <a:buFont typeface="Arial" panose="020B0604020202020204" pitchFamily="34" charset="0"/>
              <a:buChar char="•"/>
            </a:pPr>
            <a:r>
              <a:rPr lang="en-US" dirty="0"/>
              <a:t>Above a few GeV, a </a:t>
            </a:r>
            <a:r>
              <a:rPr lang="en-US" b="1" dirty="0"/>
              <a:t>significant excess </a:t>
            </a:r>
            <a:r>
              <a:rPr lang="en-US" dirty="0"/>
              <a:t>with respect to the secondary production by CR propagation is observed (PAMELA first, Fermi-LAT (Chap. 8) and finally AMS-02)</a:t>
            </a:r>
          </a:p>
        </p:txBody>
      </p:sp>
      <p:sp>
        <p:nvSpPr>
          <p:cNvPr id="17" name="Rettangolo 16"/>
          <p:cNvSpPr/>
          <p:nvPr/>
        </p:nvSpPr>
        <p:spPr>
          <a:xfrm>
            <a:off x="6677929" y="5038314"/>
            <a:ext cx="2450785" cy="1200329"/>
          </a:xfrm>
          <a:prstGeom prst="rect">
            <a:avLst/>
          </a:prstGeom>
        </p:spPr>
        <p:txBody>
          <a:bodyPr wrap="square">
            <a:spAutoFit/>
          </a:bodyPr>
          <a:lstStyle/>
          <a:p>
            <a:r>
              <a:rPr lang="en-US" b="1" dirty="0"/>
              <a:t>Exercise</a:t>
            </a:r>
            <a:r>
              <a:rPr lang="en-US" dirty="0"/>
              <a:t>: do it yourself the plot using </a:t>
            </a:r>
            <a:endParaRPr lang="en-US" dirty="0">
              <a:hlinkClick r:id="rId10"/>
            </a:endParaRPr>
          </a:p>
          <a:p>
            <a:r>
              <a:rPr lang="en-US" dirty="0">
                <a:hlinkClick r:id="rId10"/>
              </a:rPr>
              <a:t>http://lpsc.in2p3.fr/crdb</a:t>
            </a:r>
            <a:r>
              <a:rPr lang="en-US" dirty="0"/>
              <a:t> </a:t>
            </a:r>
          </a:p>
        </p:txBody>
      </p:sp>
    </p:spTree>
    <p:extLst>
      <p:ext uri="{BB962C8B-B14F-4D97-AF65-F5344CB8AC3E}">
        <p14:creationId xmlns:p14="http://schemas.microsoft.com/office/powerpoint/2010/main" val="2135715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7493"/>
            <a:ext cx="10515600" cy="738370"/>
          </a:xfrm>
        </p:spPr>
        <p:txBody>
          <a:bodyPr>
            <a:normAutofit/>
          </a:bodyPr>
          <a:lstStyle/>
          <a:p>
            <a:r>
              <a:rPr lang="it-IT" sz="3600" dirty="0">
                <a:solidFill>
                  <a:srgbClr val="C00000"/>
                </a:solidFill>
              </a:rPr>
              <a:t>The </a:t>
            </a:r>
            <a:r>
              <a:rPr lang="it-IT" sz="3600" dirty="0" err="1">
                <a:solidFill>
                  <a:srgbClr val="C00000"/>
                </a:solidFill>
              </a:rPr>
              <a:t>positron</a:t>
            </a:r>
            <a:r>
              <a:rPr lang="it-IT" sz="3600" dirty="0">
                <a:solidFill>
                  <a:srgbClr val="C00000"/>
                </a:solidFill>
              </a:rPr>
              <a:t> </a:t>
            </a:r>
            <a:r>
              <a:rPr lang="it-IT" sz="3600" dirty="0" err="1">
                <a:solidFill>
                  <a:srgbClr val="C00000"/>
                </a:solidFill>
              </a:rPr>
              <a:t>fraction</a:t>
            </a:r>
            <a:r>
              <a:rPr lang="it-IT" sz="3600" dirty="0">
                <a:solidFill>
                  <a:srgbClr val="C00000"/>
                </a:solidFill>
              </a:rPr>
              <a:t>: an open </a:t>
            </a:r>
            <a:r>
              <a:rPr lang="it-IT" sz="3600" dirty="0" err="1">
                <a:solidFill>
                  <a:srgbClr val="C00000"/>
                </a:solidFill>
              </a:rPr>
              <a:t>question</a:t>
            </a:r>
            <a:r>
              <a:rPr lang="it-IT" sz="3600" dirty="0">
                <a:solidFill>
                  <a:srgbClr val="C00000"/>
                </a:solidFill>
              </a:rPr>
              <a:t> </a:t>
            </a:r>
            <a:endParaRPr lang="en-US" sz="3600" dirty="0">
              <a:solidFill>
                <a:srgbClr val="C00000"/>
              </a:solidFill>
            </a:endParaRPr>
          </a:p>
        </p:txBody>
      </p:sp>
      <p:sp>
        <p:nvSpPr>
          <p:cNvPr id="3" name="Segnaposto contenuto 2"/>
          <p:cNvSpPr>
            <a:spLocks noGrp="1"/>
          </p:cNvSpPr>
          <p:nvPr>
            <p:ph sz="half" idx="1"/>
          </p:nvPr>
        </p:nvSpPr>
        <p:spPr>
          <a:xfrm>
            <a:off x="620110" y="914486"/>
            <a:ext cx="11004331" cy="2230158"/>
          </a:xfrm>
        </p:spPr>
        <p:txBody>
          <a:bodyPr>
            <a:normAutofit/>
          </a:bodyPr>
          <a:lstStyle/>
          <a:p>
            <a:pPr>
              <a:spcBef>
                <a:spcPts val="0"/>
              </a:spcBef>
              <a:spcAft>
                <a:spcPts val="1200"/>
              </a:spcAft>
            </a:pPr>
            <a:r>
              <a:rPr lang="en-US" sz="1800" dirty="0"/>
              <a:t>The positron-fraction (on average, 10% of e-) spectrum does not exhibit fine structures and steadily increases in the region between 10 and 250 GeV (AMS-02 data)</a:t>
            </a:r>
          </a:p>
          <a:p>
            <a:pPr>
              <a:spcBef>
                <a:spcPts val="0"/>
              </a:spcBef>
              <a:spcAft>
                <a:spcPts val="1200"/>
              </a:spcAft>
            </a:pPr>
            <a:r>
              <a:rPr lang="en-US" sz="1800" dirty="0"/>
              <a:t>Since positrons are always created in pair with an electron, </a:t>
            </a:r>
            <a:r>
              <a:rPr lang="en-US" sz="1800" b="1" dirty="0"/>
              <a:t>about 90% of the observed electrons must be of primary origin</a:t>
            </a:r>
            <a:r>
              <a:rPr lang="en-US" sz="1800" dirty="0"/>
              <a:t>.</a:t>
            </a:r>
          </a:p>
          <a:p>
            <a:pPr>
              <a:spcBef>
                <a:spcPts val="0"/>
              </a:spcBef>
              <a:spcAft>
                <a:spcPts val="1200"/>
              </a:spcAft>
            </a:pPr>
            <a:r>
              <a:rPr lang="en-US" sz="1800" dirty="0"/>
              <a:t>This increase of e+ fraction is well above that expected from “propagation models” (red); some changes will be requested under astrophysical assumptions (green), for instance the presence of near pulsars (Chap. 6)</a:t>
            </a:r>
          </a:p>
          <a:p>
            <a:pPr>
              <a:spcBef>
                <a:spcPts val="0"/>
              </a:spcBef>
              <a:spcAft>
                <a:spcPts val="1200"/>
              </a:spcAft>
            </a:pPr>
            <a:endParaRPr lang="en-US" sz="1800" dirty="0"/>
          </a:p>
        </p:txBody>
      </p:sp>
      <p:sp>
        <p:nvSpPr>
          <p:cNvPr id="4" name="Segnaposto piè di pagina 3"/>
          <p:cNvSpPr>
            <a:spLocks noGrp="1"/>
          </p:cNvSpPr>
          <p:nvPr>
            <p:ph type="ftr" sz="quarter" idx="11"/>
          </p:nvPr>
        </p:nvSpPr>
        <p:spPr/>
        <p:txBody>
          <a:bodyPr/>
          <a:lstStyle/>
          <a:p>
            <a:r>
              <a:rPr lang="fr-FR"/>
              <a:t>M. Spurio - Astroparticle Physics - 3</a:t>
            </a:r>
            <a:endParaRPr lang="it-IT"/>
          </a:p>
        </p:txBody>
      </p:sp>
      <p:sp>
        <p:nvSpPr>
          <p:cNvPr id="5" name="Segnaposto numero diapositiva 4"/>
          <p:cNvSpPr>
            <a:spLocks noGrp="1"/>
          </p:cNvSpPr>
          <p:nvPr>
            <p:ph type="sldNum" sz="quarter" idx="12"/>
          </p:nvPr>
        </p:nvSpPr>
        <p:spPr/>
        <p:txBody>
          <a:bodyPr/>
          <a:lstStyle/>
          <a:p>
            <a:fld id="{EF856C54-971D-4A64-8725-72F12A462872}" type="slidenum">
              <a:rPr lang="it-IT" smtClean="0"/>
              <a:t>29</a:t>
            </a:fld>
            <a:endParaRPr lang="it-IT"/>
          </a:p>
        </p:txBody>
      </p:sp>
      <p:pic>
        <p:nvPicPr>
          <p:cNvPr id="6" name="Picture 2" descr="C:\Users\maurizio\Dropbox\Astroparticle\figure\cap3\3-posiPDG.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24365" y="2852717"/>
            <a:ext cx="5227738" cy="3601389"/>
          </a:xfrm>
          <a:prstGeom prst="rect">
            <a:avLst/>
          </a:prstGeom>
          <a:noFill/>
          <a:extLst>
            <a:ext uri="{909E8E84-426E-40DD-AFC4-6F175D3DCCD1}">
              <a14:hiddenFill xmlns:a14="http://schemas.microsoft.com/office/drawing/2010/main">
                <a:solidFill>
                  <a:srgbClr val="FFFFFF"/>
                </a:solidFill>
              </a14:hiddenFill>
            </a:ext>
          </a:extLst>
        </p:spPr>
      </p:pic>
      <p:sp>
        <p:nvSpPr>
          <p:cNvPr id="7" name="Figura a mano libera 6"/>
          <p:cNvSpPr>
            <a:spLocks noChangeAspect="1"/>
          </p:cNvSpPr>
          <p:nvPr/>
        </p:nvSpPr>
        <p:spPr>
          <a:xfrm>
            <a:off x="2138997" y="4278688"/>
            <a:ext cx="4577430" cy="1707642"/>
          </a:xfrm>
          <a:custGeom>
            <a:avLst/>
            <a:gdLst>
              <a:gd name="connsiteX0" fmla="*/ 0 w 5514975"/>
              <a:gd name="connsiteY0" fmla="*/ 0 h 2057400"/>
              <a:gd name="connsiteX1" fmla="*/ 357188 w 5514975"/>
              <a:gd name="connsiteY1" fmla="*/ 485775 h 2057400"/>
              <a:gd name="connsiteX2" fmla="*/ 1042988 w 5514975"/>
              <a:gd name="connsiteY2" fmla="*/ 1071562 h 2057400"/>
              <a:gd name="connsiteX3" fmla="*/ 1957388 w 5514975"/>
              <a:gd name="connsiteY3" fmla="*/ 1528762 h 2057400"/>
              <a:gd name="connsiteX4" fmla="*/ 3114675 w 5514975"/>
              <a:gd name="connsiteY4" fmla="*/ 1771650 h 2057400"/>
              <a:gd name="connsiteX5" fmla="*/ 5514975 w 5514975"/>
              <a:gd name="connsiteY5" fmla="*/ 205740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4975" h="2057400">
                <a:moveTo>
                  <a:pt x="0" y="0"/>
                </a:moveTo>
                <a:cubicBezTo>
                  <a:pt x="91678" y="153590"/>
                  <a:pt x="183357" y="307181"/>
                  <a:pt x="357188" y="485775"/>
                </a:cubicBezTo>
                <a:cubicBezTo>
                  <a:pt x="531019" y="664369"/>
                  <a:pt x="776288" y="897731"/>
                  <a:pt x="1042988" y="1071562"/>
                </a:cubicBezTo>
                <a:cubicBezTo>
                  <a:pt x="1309688" y="1245393"/>
                  <a:pt x="1612107" y="1412081"/>
                  <a:pt x="1957388" y="1528762"/>
                </a:cubicBezTo>
                <a:cubicBezTo>
                  <a:pt x="2302669" y="1645443"/>
                  <a:pt x="2521744" y="1683544"/>
                  <a:pt x="3114675" y="1771650"/>
                </a:cubicBezTo>
                <a:cubicBezTo>
                  <a:pt x="3707606" y="1859756"/>
                  <a:pt x="4611290" y="1958578"/>
                  <a:pt x="5514975" y="2057400"/>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igura a mano libera 7"/>
          <p:cNvSpPr>
            <a:spLocks noChangeAspect="1"/>
          </p:cNvSpPr>
          <p:nvPr/>
        </p:nvSpPr>
        <p:spPr>
          <a:xfrm>
            <a:off x="3801481" y="4152883"/>
            <a:ext cx="2947264" cy="1959255"/>
          </a:xfrm>
          <a:custGeom>
            <a:avLst/>
            <a:gdLst>
              <a:gd name="connsiteX0" fmla="*/ 0 w 3550920"/>
              <a:gd name="connsiteY0" fmla="*/ 1598548 h 2360548"/>
              <a:gd name="connsiteX1" fmla="*/ 990600 w 3550920"/>
              <a:gd name="connsiteY1" fmla="*/ 1324228 h 2360548"/>
              <a:gd name="connsiteX2" fmla="*/ 1630680 w 3550920"/>
              <a:gd name="connsiteY2" fmla="*/ 882268 h 2360548"/>
              <a:gd name="connsiteX3" fmla="*/ 2255520 w 3550920"/>
              <a:gd name="connsiteY3" fmla="*/ 364108 h 2360548"/>
              <a:gd name="connsiteX4" fmla="*/ 2606040 w 3550920"/>
              <a:gd name="connsiteY4" fmla="*/ 89788 h 2360548"/>
              <a:gd name="connsiteX5" fmla="*/ 2941320 w 3550920"/>
              <a:gd name="connsiteY5" fmla="*/ 44068 h 2360548"/>
              <a:gd name="connsiteX6" fmla="*/ 3215640 w 3550920"/>
              <a:gd name="connsiteY6" fmla="*/ 684148 h 2360548"/>
              <a:gd name="connsiteX7" fmla="*/ 3444240 w 3550920"/>
              <a:gd name="connsiteY7" fmla="*/ 1842388 h 2360548"/>
              <a:gd name="connsiteX8" fmla="*/ 3550920 w 3550920"/>
              <a:gd name="connsiteY8" fmla="*/ 2360548 h 236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0920" h="2360548">
                <a:moveTo>
                  <a:pt x="0" y="1598548"/>
                </a:moveTo>
                <a:cubicBezTo>
                  <a:pt x="359410" y="1521078"/>
                  <a:pt x="718820" y="1443608"/>
                  <a:pt x="990600" y="1324228"/>
                </a:cubicBezTo>
                <a:cubicBezTo>
                  <a:pt x="1262380" y="1204848"/>
                  <a:pt x="1419860" y="1042288"/>
                  <a:pt x="1630680" y="882268"/>
                </a:cubicBezTo>
                <a:cubicBezTo>
                  <a:pt x="1841500" y="722248"/>
                  <a:pt x="2092960" y="496188"/>
                  <a:pt x="2255520" y="364108"/>
                </a:cubicBezTo>
                <a:cubicBezTo>
                  <a:pt x="2418080" y="232028"/>
                  <a:pt x="2491740" y="143128"/>
                  <a:pt x="2606040" y="89788"/>
                </a:cubicBezTo>
                <a:cubicBezTo>
                  <a:pt x="2720340" y="36448"/>
                  <a:pt x="2839720" y="-54992"/>
                  <a:pt x="2941320" y="44068"/>
                </a:cubicBezTo>
                <a:cubicBezTo>
                  <a:pt x="3042920" y="143128"/>
                  <a:pt x="3131820" y="384428"/>
                  <a:pt x="3215640" y="684148"/>
                </a:cubicBezTo>
                <a:cubicBezTo>
                  <a:pt x="3299460" y="983868"/>
                  <a:pt x="3388360" y="1562988"/>
                  <a:pt x="3444240" y="1842388"/>
                </a:cubicBezTo>
                <a:cubicBezTo>
                  <a:pt x="3500120" y="2121788"/>
                  <a:pt x="3525520" y="2241168"/>
                  <a:pt x="3550920" y="2360548"/>
                </a:cubicBezTo>
              </a:path>
            </a:pathLst>
          </a:custGeom>
          <a:noFill/>
          <a:ln w="762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igura a mano libera 8"/>
          <p:cNvSpPr>
            <a:spLocks noChangeAspect="1"/>
          </p:cNvSpPr>
          <p:nvPr/>
        </p:nvSpPr>
        <p:spPr>
          <a:xfrm>
            <a:off x="3801482" y="4058644"/>
            <a:ext cx="4882591" cy="1444465"/>
          </a:xfrm>
          <a:custGeom>
            <a:avLst/>
            <a:gdLst>
              <a:gd name="connsiteX0" fmla="*/ 0 w 5882640"/>
              <a:gd name="connsiteY0" fmla="*/ 1740316 h 1740316"/>
              <a:gd name="connsiteX1" fmla="*/ 960120 w 5882640"/>
              <a:gd name="connsiteY1" fmla="*/ 1420276 h 1740316"/>
              <a:gd name="connsiteX2" fmla="*/ 1539240 w 5882640"/>
              <a:gd name="connsiteY2" fmla="*/ 993556 h 1740316"/>
              <a:gd name="connsiteX3" fmla="*/ 2179320 w 5882640"/>
              <a:gd name="connsiteY3" fmla="*/ 475396 h 1740316"/>
              <a:gd name="connsiteX4" fmla="*/ 2560320 w 5882640"/>
              <a:gd name="connsiteY4" fmla="*/ 216316 h 1740316"/>
              <a:gd name="connsiteX5" fmla="*/ 3154680 w 5882640"/>
              <a:gd name="connsiteY5" fmla="*/ 33436 h 1740316"/>
              <a:gd name="connsiteX6" fmla="*/ 4038600 w 5882640"/>
              <a:gd name="connsiteY6" fmla="*/ 79156 h 1740316"/>
              <a:gd name="connsiteX7" fmla="*/ 5882640 w 5882640"/>
              <a:gd name="connsiteY7" fmla="*/ 795436 h 17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82640" h="1740316">
                <a:moveTo>
                  <a:pt x="0" y="1740316"/>
                </a:moveTo>
                <a:cubicBezTo>
                  <a:pt x="351790" y="1642526"/>
                  <a:pt x="703580" y="1544736"/>
                  <a:pt x="960120" y="1420276"/>
                </a:cubicBezTo>
                <a:cubicBezTo>
                  <a:pt x="1216660" y="1295816"/>
                  <a:pt x="1336040" y="1151036"/>
                  <a:pt x="1539240" y="993556"/>
                </a:cubicBezTo>
                <a:cubicBezTo>
                  <a:pt x="1742440" y="836076"/>
                  <a:pt x="2009140" y="604936"/>
                  <a:pt x="2179320" y="475396"/>
                </a:cubicBezTo>
                <a:cubicBezTo>
                  <a:pt x="2349500" y="345856"/>
                  <a:pt x="2397760" y="289976"/>
                  <a:pt x="2560320" y="216316"/>
                </a:cubicBezTo>
                <a:cubicBezTo>
                  <a:pt x="2722880" y="142656"/>
                  <a:pt x="2908300" y="56296"/>
                  <a:pt x="3154680" y="33436"/>
                </a:cubicBezTo>
                <a:cubicBezTo>
                  <a:pt x="3401060" y="10576"/>
                  <a:pt x="3583940" y="-47844"/>
                  <a:pt x="4038600" y="79156"/>
                </a:cubicBezTo>
                <a:cubicBezTo>
                  <a:pt x="4493260" y="206156"/>
                  <a:pt x="5187950" y="500796"/>
                  <a:pt x="5882640" y="795436"/>
                </a:cubicBez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Risultati immagini per darth vader mas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85610" y="5520467"/>
            <a:ext cx="647476" cy="647476"/>
          </a:xfrm>
          <a:prstGeom prst="rect">
            <a:avLst/>
          </a:prstGeom>
          <a:noFill/>
          <a:extLst>
            <a:ext uri="{909E8E84-426E-40DD-AFC4-6F175D3DCCD1}">
              <a14:hiddenFill xmlns:a14="http://schemas.microsoft.com/office/drawing/2010/main">
                <a:solidFill>
                  <a:srgbClr val="FFFFFF"/>
                </a:solidFill>
              </a14:hiddenFill>
            </a:ext>
          </a:extLst>
        </p:spPr>
      </p:pic>
      <p:sp>
        <p:nvSpPr>
          <p:cNvPr id="13" name="Rettangolo 12"/>
          <p:cNvSpPr/>
          <p:nvPr/>
        </p:nvSpPr>
        <p:spPr>
          <a:xfrm>
            <a:off x="7946046" y="3124601"/>
            <a:ext cx="3407754" cy="1477328"/>
          </a:xfrm>
          <a:prstGeom prst="rect">
            <a:avLst/>
          </a:prstGeom>
        </p:spPr>
        <p:txBody>
          <a:bodyPr wrap="square">
            <a:spAutoFit/>
          </a:bodyPr>
          <a:lstStyle/>
          <a:p>
            <a:pPr marL="285750" indent="-285750">
              <a:buFont typeface="Arial" panose="020B0604020202020204" pitchFamily="34" charset="0"/>
              <a:buChar char="•"/>
            </a:pPr>
            <a:r>
              <a:rPr lang="en-US" dirty="0"/>
              <a:t>More exotic models have been carried out (dark matter)</a:t>
            </a:r>
          </a:p>
          <a:p>
            <a:pPr marL="285750" indent="-285750">
              <a:buFont typeface="Arial" panose="020B0604020202020204" pitchFamily="34" charset="0"/>
              <a:buChar char="•"/>
            </a:pPr>
            <a:r>
              <a:rPr lang="en-US" dirty="0"/>
              <a:t>Further data on higher energies  can be disentangle between hypotheses</a:t>
            </a:r>
          </a:p>
        </p:txBody>
      </p:sp>
    </p:spTree>
    <p:extLst>
      <p:ext uri="{BB962C8B-B14F-4D97-AF65-F5344CB8AC3E}">
        <p14:creationId xmlns:p14="http://schemas.microsoft.com/office/powerpoint/2010/main" val="26436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07972" y="810550"/>
            <a:ext cx="4057650" cy="504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7037715" y="2438691"/>
            <a:ext cx="4241440" cy="4395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olo 1"/>
          <p:cNvSpPr>
            <a:spLocks noGrp="1"/>
          </p:cNvSpPr>
          <p:nvPr>
            <p:ph type="title"/>
          </p:nvPr>
        </p:nvSpPr>
        <p:spPr>
          <a:xfrm>
            <a:off x="763555" y="0"/>
            <a:ext cx="10515600" cy="724077"/>
          </a:xfrm>
        </p:spPr>
        <p:txBody>
          <a:bodyPr>
            <a:normAutofit/>
          </a:bodyPr>
          <a:lstStyle/>
          <a:p>
            <a:r>
              <a:rPr lang="en-US" sz="3600" dirty="0">
                <a:solidFill>
                  <a:srgbClr val="C00000"/>
                </a:solidFill>
              </a:rPr>
              <a:t>Generalities on Direct Measurements</a:t>
            </a:r>
            <a:endParaRPr lang="en-GB" sz="3600" dirty="0">
              <a:solidFill>
                <a:srgbClr val="C00000"/>
              </a:solidFill>
            </a:endParaRPr>
          </a:p>
        </p:txBody>
      </p:sp>
      <p:sp>
        <p:nvSpPr>
          <p:cNvPr id="3" name="Segnaposto contenuto 2"/>
          <p:cNvSpPr>
            <a:spLocks noGrp="1"/>
          </p:cNvSpPr>
          <p:nvPr>
            <p:ph idx="1"/>
          </p:nvPr>
        </p:nvSpPr>
        <p:spPr>
          <a:xfrm>
            <a:off x="625151" y="1020933"/>
            <a:ext cx="5946901" cy="5156031"/>
          </a:xfrm>
        </p:spPr>
        <p:txBody>
          <a:bodyPr>
            <a:normAutofit/>
          </a:bodyPr>
          <a:lstStyle/>
          <a:p>
            <a:r>
              <a:rPr lang="en-GB" sz="1800" dirty="0"/>
              <a:t>Any </a:t>
            </a:r>
            <a:r>
              <a:rPr lang="en-US" sz="1800" dirty="0"/>
              <a:t>experimental apparatus for primary CR detection</a:t>
            </a:r>
            <a:r>
              <a:rPr lang="en-US" sz="1800" b="1" dirty="0"/>
              <a:t> </a:t>
            </a:r>
            <a:r>
              <a:rPr lang="en-US" sz="1800" dirty="0"/>
              <a:t>must </a:t>
            </a:r>
            <a:r>
              <a:rPr lang="en-US" sz="1800" b="1" u="sng" dirty="0">
                <a:solidFill>
                  <a:srgbClr val="FF0000"/>
                </a:solidFill>
              </a:rPr>
              <a:t>identify the particle </a:t>
            </a:r>
            <a:r>
              <a:rPr lang="en-US" sz="1800" dirty="0"/>
              <a:t>by measure its energy-momentum and its electric charge;</a:t>
            </a:r>
          </a:p>
          <a:p>
            <a:r>
              <a:rPr lang="en-US" sz="1800" dirty="0"/>
              <a:t>A real detector needs devices to measure momentum (e.g., a </a:t>
            </a:r>
            <a:r>
              <a:rPr lang="en-US" sz="1800" b="1" dirty="0"/>
              <a:t>spectrometer</a:t>
            </a:r>
            <a:r>
              <a:rPr lang="en-US" sz="1800" dirty="0"/>
              <a:t>) and energy (</a:t>
            </a:r>
            <a:r>
              <a:rPr lang="en-US" sz="1800" dirty="0" err="1"/>
              <a:t>e.g</a:t>
            </a:r>
            <a:r>
              <a:rPr lang="en-US" sz="1800" dirty="0"/>
              <a:t>, a </a:t>
            </a:r>
            <a:r>
              <a:rPr lang="en-US" sz="1800" b="1" dirty="0"/>
              <a:t>calorimeter</a:t>
            </a:r>
            <a:r>
              <a:rPr lang="en-US" sz="1800" dirty="0"/>
              <a:t> or </a:t>
            </a:r>
            <a:r>
              <a:rPr lang="en-US" sz="1800" b="1" dirty="0"/>
              <a:t>TRDs</a:t>
            </a:r>
            <a:r>
              <a:rPr lang="en-US" sz="1800" dirty="0"/>
              <a:t>)</a:t>
            </a:r>
          </a:p>
          <a:p>
            <a:r>
              <a:rPr lang="en-US" sz="1800" dirty="0"/>
              <a:t>An excellent repository to retrieve information of (almost) all the published material is the database of charged cosmic-ray measurements, available at </a:t>
            </a:r>
            <a:r>
              <a:rPr lang="en-US" sz="1800" dirty="0">
                <a:hlinkClick r:id="rId5"/>
              </a:rPr>
              <a:t>http://lpsc.in2p3.fr/crdb</a:t>
            </a:r>
            <a:r>
              <a:rPr lang="en-US" sz="1800" dirty="0"/>
              <a:t> </a:t>
            </a:r>
          </a:p>
          <a:p>
            <a:endParaRPr lang="en-US" sz="1800" dirty="0"/>
          </a:p>
          <a:p>
            <a:pPr>
              <a:spcBef>
                <a:spcPts val="0"/>
              </a:spcBef>
              <a:spcAft>
                <a:spcPts val="1200"/>
              </a:spcAft>
            </a:pPr>
            <a:r>
              <a:rPr lang="en-US" sz="1800" dirty="0"/>
              <a:t>The database contains information on experimental setups (type, flight dates, techniques) from which the data originate, along with the references to all relevant publications.</a:t>
            </a:r>
          </a:p>
        </p:txBody>
      </p:sp>
      <p:sp>
        <p:nvSpPr>
          <p:cNvPr id="4" name="Segnaposto piè di pagina 3"/>
          <p:cNvSpPr>
            <a:spLocks noGrp="1"/>
          </p:cNvSpPr>
          <p:nvPr>
            <p:ph type="ftr" sz="quarter" idx="11"/>
          </p:nvPr>
        </p:nvSpPr>
        <p:spPr/>
        <p:txBody>
          <a:bodyPr/>
          <a:lstStyle/>
          <a:p>
            <a:r>
              <a:rPr lang="fr-FR"/>
              <a:t>M. Spurio - Astroparticle Physics - 3</a:t>
            </a:r>
            <a:endParaRPr lang="it-IT"/>
          </a:p>
        </p:txBody>
      </p:sp>
      <p:sp>
        <p:nvSpPr>
          <p:cNvPr id="10" name="Segnaposto numero diapositiva 4"/>
          <p:cNvSpPr>
            <a:spLocks noGrp="1"/>
          </p:cNvSpPr>
          <p:nvPr>
            <p:ph type="sldNum" sz="quarter" idx="12"/>
          </p:nvPr>
        </p:nvSpPr>
        <p:spPr>
          <a:xfrm>
            <a:off x="7981950" y="7031607"/>
            <a:ext cx="2057400" cy="365125"/>
          </a:xfrm>
        </p:spPr>
        <p:txBody>
          <a:bodyPr/>
          <a:lstStyle/>
          <a:p>
            <a:pPr>
              <a:defRPr/>
            </a:pPr>
            <a:fld id="{6CCEAFBF-3D85-4F4B-9B81-EE14FF3F1531}" type="slidenum">
              <a:rPr lang="nl-NL" smtClean="0"/>
              <a:pPr>
                <a:defRPr/>
              </a:pPr>
              <a:t>3</a:t>
            </a:fld>
            <a:endParaRPr lang="nl-NL" dirty="0"/>
          </a:p>
        </p:txBody>
      </p:sp>
      <p:pic>
        <p:nvPicPr>
          <p:cNvPr id="6" name="Immagine 5">
            <a:extLst>
              <a:ext uri="{FF2B5EF4-FFF2-40B4-BE49-F238E27FC236}">
                <a16:creationId xmlns:a16="http://schemas.microsoft.com/office/drawing/2014/main" id="{0BC8F912-DEA3-1A8E-17D8-E4115EB3ADFF}"/>
              </a:ext>
            </a:extLst>
          </p:cNvPr>
          <p:cNvPicPr>
            <a:picLocks noChangeAspect="1"/>
          </p:cNvPicPr>
          <p:nvPr/>
        </p:nvPicPr>
        <p:blipFill>
          <a:blip r:embed="rId6"/>
          <a:stretch>
            <a:fillRect/>
          </a:stretch>
        </p:blipFill>
        <p:spPr>
          <a:xfrm>
            <a:off x="2977815" y="4898919"/>
            <a:ext cx="1241571" cy="369116"/>
          </a:xfrm>
          <a:prstGeom prst="rect">
            <a:avLst/>
          </a:prstGeom>
        </p:spPr>
      </p:pic>
    </p:spTree>
    <p:extLst>
      <p:ext uri="{BB962C8B-B14F-4D97-AF65-F5344CB8AC3E}">
        <p14:creationId xmlns:p14="http://schemas.microsoft.com/office/powerpoint/2010/main" val="165288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6056648" y="812562"/>
            <a:ext cx="4650704" cy="5572772"/>
          </a:xfrm>
          <a:prstGeom prst="rect">
            <a:avLst/>
          </a:prstGeom>
        </p:spPr>
      </p:pic>
      <p:sp>
        <p:nvSpPr>
          <p:cNvPr id="2" name="Titolo 1"/>
          <p:cNvSpPr>
            <a:spLocks noGrp="1"/>
          </p:cNvSpPr>
          <p:nvPr>
            <p:ph type="title"/>
          </p:nvPr>
        </p:nvSpPr>
        <p:spPr>
          <a:xfrm>
            <a:off x="838200" y="0"/>
            <a:ext cx="10515600" cy="765109"/>
          </a:xfrm>
        </p:spPr>
        <p:txBody>
          <a:bodyPr>
            <a:normAutofit/>
          </a:bodyPr>
          <a:lstStyle/>
          <a:p>
            <a:r>
              <a:rPr lang="it-IT" sz="3600" dirty="0">
                <a:solidFill>
                  <a:srgbClr val="C00000"/>
                </a:solidFill>
              </a:rPr>
              <a:t>The goal of «</a:t>
            </a:r>
            <a:r>
              <a:rPr lang="it-IT" sz="3600" dirty="0" err="1">
                <a:solidFill>
                  <a:srgbClr val="C00000"/>
                </a:solidFill>
              </a:rPr>
              <a:t>direct</a:t>
            </a:r>
            <a:r>
              <a:rPr lang="it-IT" sz="3600" dirty="0">
                <a:solidFill>
                  <a:srgbClr val="C00000"/>
                </a:solidFill>
              </a:rPr>
              <a:t> CR» </a:t>
            </a:r>
            <a:r>
              <a:rPr lang="it-IT" sz="3600" dirty="0" err="1">
                <a:solidFill>
                  <a:srgbClr val="C00000"/>
                </a:solidFill>
              </a:rPr>
              <a:t>experiments</a:t>
            </a:r>
            <a:endParaRPr lang="en-US" sz="3600" dirty="0">
              <a:solidFill>
                <a:srgbClr val="C00000"/>
              </a:solidFill>
            </a:endParaRPr>
          </a:p>
        </p:txBody>
      </p:sp>
      <p:sp>
        <p:nvSpPr>
          <p:cNvPr id="3" name="Segnaposto contenuto 2"/>
          <p:cNvSpPr>
            <a:spLocks noGrp="1"/>
          </p:cNvSpPr>
          <p:nvPr>
            <p:ph idx="1"/>
          </p:nvPr>
        </p:nvSpPr>
        <p:spPr>
          <a:xfrm>
            <a:off x="653143" y="1020933"/>
            <a:ext cx="5036457" cy="5156031"/>
          </a:xfrm>
        </p:spPr>
        <p:txBody>
          <a:bodyPr>
            <a:normAutofit/>
          </a:bodyPr>
          <a:lstStyle/>
          <a:p>
            <a:r>
              <a:rPr lang="en-US" sz="2000" dirty="0"/>
              <a:t>Measure the differential intensity of primary CRs (protons, nuclei and electrons)</a:t>
            </a:r>
          </a:p>
          <a:p>
            <a:r>
              <a:rPr lang="en-US" sz="2000" dirty="0"/>
              <a:t>Measure the fraction of antimatter</a:t>
            </a:r>
          </a:p>
          <a:p>
            <a:r>
              <a:rPr lang="en-US" sz="2000" dirty="0"/>
              <a:t>(At low energy, isotopic fraction)</a:t>
            </a:r>
          </a:p>
          <a:p>
            <a:pPr marL="0" indent="0">
              <a:buNone/>
            </a:pPr>
            <a:endParaRPr lang="en-US" sz="1800" i="1" dirty="0"/>
          </a:p>
          <a:p>
            <a:pPr marL="0" indent="0">
              <a:buNone/>
            </a:pPr>
            <a:endParaRPr lang="en-US" sz="1800" i="1" dirty="0"/>
          </a:p>
          <a:p>
            <a:pPr marL="0" indent="0">
              <a:buNone/>
            </a:pPr>
            <a:endParaRPr lang="en-US" sz="1800" i="1" dirty="0"/>
          </a:p>
          <a:p>
            <a:pPr marL="0" indent="0">
              <a:buNone/>
            </a:pPr>
            <a:endParaRPr lang="en-US" sz="1800" i="1" dirty="0"/>
          </a:p>
          <a:p>
            <a:pPr marL="0" indent="0">
              <a:buNone/>
            </a:pPr>
            <a:endParaRPr lang="en-US" sz="1800" i="1" dirty="0"/>
          </a:p>
          <a:p>
            <a:pPr marL="0" indent="0">
              <a:buNone/>
            </a:pPr>
            <a:r>
              <a:rPr lang="en-US" sz="1800" i="1" dirty="0"/>
              <a:t>The figure shows a summary of direct measurement of primary CRs by different experiments on the top (or outside) the Earth atmosphere   </a:t>
            </a:r>
          </a:p>
        </p:txBody>
      </p:sp>
      <p:sp>
        <p:nvSpPr>
          <p:cNvPr id="6" name="Segnaposto piè di pagina 5"/>
          <p:cNvSpPr>
            <a:spLocks noGrp="1"/>
          </p:cNvSpPr>
          <p:nvPr>
            <p:ph type="ftr" sz="quarter" idx="11"/>
          </p:nvPr>
        </p:nvSpPr>
        <p:spPr/>
        <p:txBody>
          <a:bodyPr/>
          <a:lstStyle/>
          <a:p>
            <a:r>
              <a:rPr lang="fr-FR"/>
              <a:t>M. Spurio - Astroparticle Physics - 3</a:t>
            </a:r>
            <a:endParaRPr lang="it-IT"/>
          </a:p>
        </p:txBody>
      </p:sp>
      <p:sp>
        <p:nvSpPr>
          <p:cNvPr id="4" name="Segnaposto numero diapositiva 3"/>
          <p:cNvSpPr>
            <a:spLocks noGrp="1"/>
          </p:cNvSpPr>
          <p:nvPr>
            <p:ph type="sldNum" sz="quarter" idx="12"/>
          </p:nvPr>
        </p:nvSpPr>
        <p:spPr/>
        <p:txBody>
          <a:bodyPr/>
          <a:lstStyle/>
          <a:p>
            <a:fld id="{EF856C54-971D-4A64-8725-72F12A462872}" type="slidenum">
              <a:rPr lang="it-IT" smtClean="0"/>
              <a:t>4</a:t>
            </a:fld>
            <a:endParaRPr lang="it-IT"/>
          </a:p>
        </p:txBody>
      </p:sp>
    </p:spTree>
    <p:extLst>
      <p:ext uri="{BB962C8B-B14F-4D97-AF65-F5344CB8AC3E}">
        <p14:creationId xmlns:p14="http://schemas.microsoft.com/office/powerpoint/2010/main" val="3093428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4700"/>
            <a:ext cx="10515600" cy="822913"/>
          </a:xfrm>
        </p:spPr>
        <p:txBody>
          <a:bodyPr>
            <a:normAutofit/>
          </a:bodyPr>
          <a:lstStyle/>
          <a:p>
            <a:r>
              <a:rPr lang="en-US" sz="3600" dirty="0">
                <a:solidFill>
                  <a:srgbClr val="C00000"/>
                </a:solidFill>
              </a:rPr>
              <a:t>The Structure of the Atmosphere</a:t>
            </a:r>
            <a:endParaRPr lang="en-GB" sz="3600" dirty="0">
              <a:solidFill>
                <a:srgbClr val="C00000"/>
              </a:solidFill>
            </a:endParaRPr>
          </a:p>
        </p:txBody>
      </p:sp>
      <p:sp>
        <p:nvSpPr>
          <p:cNvPr id="4" name="Segnaposto piè di pagina 3"/>
          <p:cNvSpPr>
            <a:spLocks noGrp="1"/>
          </p:cNvSpPr>
          <p:nvPr>
            <p:ph type="ftr" sz="quarter" idx="11"/>
          </p:nvPr>
        </p:nvSpPr>
        <p:spPr/>
        <p:txBody>
          <a:bodyPr/>
          <a:lstStyle/>
          <a:p>
            <a:r>
              <a:rPr lang="fr-FR"/>
              <a:t>M. Spurio - Astroparticle Physics - 3</a:t>
            </a:r>
            <a:endParaRPr lang="it-IT"/>
          </a:p>
        </p:txBody>
      </p:sp>
      <p:sp>
        <p:nvSpPr>
          <p:cNvPr id="3" name="Segnaposto numero diapositiva 2"/>
          <p:cNvSpPr>
            <a:spLocks noGrp="1"/>
          </p:cNvSpPr>
          <p:nvPr>
            <p:ph type="sldNum" sz="quarter" idx="12"/>
          </p:nvPr>
        </p:nvSpPr>
        <p:spPr/>
        <p:txBody>
          <a:bodyPr/>
          <a:lstStyle/>
          <a:p>
            <a:fld id="{EF856C54-971D-4A64-8725-72F12A462872}" type="slidenum">
              <a:rPr lang="it-IT" smtClean="0"/>
              <a:t>5</a:t>
            </a:fld>
            <a:endParaRPr lang="it-IT"/>
          </a:p>
        </p:txBody>
      </p:sp>
      <p:pic>
        <p:nvPicPr>
          <p:cNvPr id="6" name="Immagine 5"/>
          <p:cNvPicPr>
            <a:picLocks noChangeAspect="1"/>
          </p:cNvPicPr>
          <p:nvPr/>
        </p:nvPicPr>
        <p:blipFill>
          <a:blip r:embed="rId2"/>
          <a:stretch>
            <a:fillRect/>
          </a:stretch>
        </p:blipFill>
        <p:spPr>
          <a:xfrm>
            <a:off x="6497771" y="955847"/>
            <a:ext cx="4225657" cy="5286641"/>
          </a:xfrm>
          <a:prstGeom prst="rect">
            <a:avLst/>
          </a:prstGeom>
        </p:spPr>
      </p:pic>
      <p:sp>
        <p:nvSpPr>
          <p:cNvPr id="8" name="Rettangolo 7"/>
          <p:cNvSpPr/>
          <p:nvPr/>
        </p:nvSpPr>
        <p:spPr>
          <a:xfrm>
            <a:off x="838200" y="1020932"/>
            <a:ext cx="5549729" cy="3139321"/>
          </a:xfrm>
          <a:prstGeom prst="rect">
            <a:avLst/>
          </a:prstGeom>
        </p:spPr>
        <p:txBody>
          <a:bodyPr wrap="square">
            <a:spAutoFit/>
          </a:bodyPr>
          <a:lstStyle/>
          <a:p>
            <a:pPr marL="285750" indent="-285750">
              <a:buFont typeface="Arial" panose="020B0604020202020204" pitchFamily="34" charset="0"/>
              <a:buChar char="•"/>
            </a:pPr>
            <a:r>
              <a:rPr lang="en-US" dirty="0"/>
              <a:t>The amount of matter above any atmospheric layer, in which the primary CR has is the </a:t>
            </a:r>
            <a:r>
              <a:rPr lang="en-US" b="1" dirty="0"/>
              <a:t>vertical atmospheric depth , X</a:t>
            </a:r>
            <a:r>
              <a:rPr lang="en-US" b="1" baseline="-25000" dirty="0"/>
              <a:t>v</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Units of </a:t>
            </a:r>
            <a:r>
              <a:rPr lang="en-US" i="1" dirty="0"/>
              <a:t>X</a:t>
            </a:r>
            <a:r>
              <a:rPr lang="en-US" i="1" baseline="-25000" dirty="0"/>
              <a:t>v</a:t>
            </a:r>
            <a:r>
              <a:rPr lang="en-US" dirty="0"/>
              <a:t>: g/cm</a:t>
            </a:r>
            <a:r>
              <a:rPr lang="en-US" baseline="30000" dirty="0"/>
              <a:t>2</a:t>
            </a:r>
            <a:r>
              <a:rPr lang="en-US" dirty="0"/>
              <a:t>.</a:t>
            </a:r>
          </a:p>
          <a:p>
            <a:pPr marL="285750" indent="-285750">
              <a:buFont typeface="Arial" panose="020B0604020202020204" pitchFamily="34" charset="0"/>
              <a:buChar char="•"/>
            </a:pPr>
            <a:r>
              <a:rPr lang="en-US" dirty="0"/>
              <a:t>Under the isothermal approximation of the atmosphere, it is found that: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GB" dirty="0"/>
          </a:p>
        </p:txBody>
      </p:sp>
      <p:pic>
        <p:nvPicPr>
          <p:cNvPr id="9" name="Immagine 8"/>
          <p:cNvPicPr>
            <a:picLocks noChangeAspect="1"/>
          </p:cNvPicPr>
          <p:nvPr/>
        </p:nvPicPr>
        <p:blipFill>
          <a:blip r:embed="rId3"/>
          <a:stretch>
            <a:fillRect/>
          </a:stretch>
        </p:blipFill>
        <p:spPr>
          <a:xfrm>
            <a:off x="2838366" y="1765867"/>
            <a:ext cx="1941263" cy="783800"/>
          </a:xfrm>
          <a:prstGeom prst="rect">
            <a:avLst/>
          </a:prstGeom>
        </p:spPr>
      </p:pic>
      <p:grpSp>
        <p:nvGrpSpPr>
          <p:cNvPr id="12" name="Gruppo 11"/>
          <p:cNvGrpSpPr/>
          <p:nvPr/>
        </p:nvGrpSpPr>
        <p:grpSpPr>
          <a:xfrm>
            <a:off x="2697891" y="3571103"/>
            <a:ext cx="2499260" cy="1018207"/>
            <a:chOff x="1124464" y="3477846"/>
            <a:chExt cx="3354779" cy="1414884"/>
          </a:xfrm>
        </p:grpSpPr>
        <p:pic>
          <p:nvPicPr>
            <p:cNvPr id="10" name="Immagine 9"/>
            <p:cNvPicPr>
              <a:picLocks noChangeAspect="1"/>
            </p:cNvPicPr>
            <p:nvPr/>
          </p:nvPicPr>
          <p:blipFill rotWithShape="1">
            <a:blip r:embed="rId4"/>
            <a:srcRect l="-2809" r="62222"/>
            <a:stretch/>
          </p:blipFill>
          <p:spPr>
            <a:xfrm>
              <a:off x="1124465" y="3477846"/>
              <a:ext cx="3354778" cy="807807"/>
            </a:xfrm>
            <a:prstGeom prst="rect">
              <a:avLst/>
            </a:prstGeom>
            <a:ln>
              <a:solidFill>
                <a:srgbClr val="FF0000"/>
              </a:solidFill>
            </a:ln>
          </p:spPr>
        </p:pic>
        <p:pic>
          <p:nvPicPr>
            <p:cNvPr id="11" name="Immagine 10"/>
            <p:cNvPicPr>
              <a:picLocks noChangeAspect="1"/>
            </p:cNvPicPr>
            <p:nvPr/>
          </p:nvPicPr>
          <p:blipFill rotWithShape="1">
            <a:blip r:embed="rId4"/>
            <a:srcRect l="51748"/>
            <a:stretch/>
          </p:blipFill>
          <p:spPr>
            <a:xfrm>
              <a:off x="1124464" y="4160252"/>
              <a:ext cx="3354779" cy="732478"/>
            </a:xfrm>
            <a:prstGeom prst="rect">
              <a:avLst/>
            </a:prstGeom>
            <a:ln>
              <a:solidFill>
                <a:srgbClr val="FF0000"/>
              </a:solidFill>
            </a:ln>
          </p:spPr>
        </p:pic>
      </p:grpSp>
      <p:sp>
        <p:nvSpPr>
          <p:cNvPr id="15" name="Rettangolo 14"/>
          <p:cNvSpPr/>
          <p:nvPr/>
        </p:nvSpPr>
        <p:spPr>
          <a:xfrm>
            <a:off x="838200" y="4807592"/>
            <a:ext cx="4904169" cy="369332"/>
          </a:xfrm>
          <a:prstGeom prst="rect">
            <a:avLst/>
          </a:prstGeom>
        </p:spPr>
        <p:txBody>
          <a:bodyPr wrap="square">
            <a:spAutoFit/>
          </a:bodyPr>
          <a:lstStyle/>
          <a:p>
            <a:pPr marL="285750" indent="-285750">
              <a:buFont typeface="Arial" panose="020B0604020202020204" pitchFamily="34" charset="0"/>
              <a:buChar char="•"/>
            </a:pPr>
            <a:r>
              <a:rPr lang="en-US" dirty="0"/>
              <a:t>The atmospheric scale height h</a:t>
            </a:r>
            <a:r>
              <a:rPr lang="en-US" baseline="-25000" dirty="0"/>
              <a:t>0</a:t>
            </a:r>
            <a:r>
              <a:rPr lang="en-US" dirty="0"/>
              <a:t> is:</a:t>
            </a:r>
            <a:endParaRPr lang="en-GB" dirty="0"/>
          </a:p>
        </p:txBody>
      </p:sp>
      <p:grpSp>
        <p:nvGrpSpPr>
          <p:cNvPr id="18" name="Gruppo 17"/>
          <p:cNvGrpSpPr>
            <a:grpSpLocks noChangeAspect="1"/>
          </p:cNvGrpSpPr>
          <p:nvPr/>
        </p:nvGrpSpPr>
        <p:grpSpPr>
          <a:xfrm>
            <a:off x="2697891" y="5229412"/>
            <a:ext cx="2404784" cy="854147"/>
            <a:chOff x="628650" y="5229411"/>
            <a:chExt cx="3943350" cy="1400625"/>
          </a:xfrm>
        </p:grpSpPr>
        <p:pic>
          <p:nvPicPr>
            <p:cNvPr id="16" name="Immagine 15"/>
            <p:cNvPicPr>
              <a:picLocks noChangeAspect="1"/>
            </p:cNvPicPr>
            <p:nvPr/>
          </p:nvPicPr>
          <p:blipFill>
            <a:blip r:embed="rId5"/>
            <a:stretch>
              <a:fillRect/>
            </a:stretch>
          </p:blipFill>
          <p:spPr>
            <a:xfrm>
              <a:off x="628650" y="5229411"/>
              <a:ext cx="2176867" cy="1400625"/>
            </a:xfrm>
            <a:prstGeom prst="rect">
              <a:avLst/>
            </a:prstGeom>
          </p:spPr>
        </p:pic>
        <p:pic>
          <p:nvPicPr>
            <p:cNvPr id="17" name="Immagine 16"/>
            <p:cNvPicPr>
              <a:picLocks noChangeAspect="1"/>
            </p:cNvPicPr>
            <p:nvPr/>
          </p:nvPicPr>
          <p:blipFill>
            <a:blip r:embed="rId6"/>
            <a:stretch>
              <a:fillRect/>
            </a:stretch>
          </p:blipFill>
          <p:spPr>
            <a:xfrm>
              <a:off x="2706114" y="5587348"/>
              <a:ext cx="1865886" cy="684750"/>
            </a:xfrm>
            <a:prstGeom prst="rect">
              <a:avLst/>
            </a:prstGeom>
          </p:spPr>
        </p:pic>
      </p:grpSp>
    </p:spTree>
    <p:extLst>
      <p:ext uri="{BB962C8B-B14F-4D97-AF65-F5344CB8AC3E}">
        <p14:creationId xmlns:p14="http://schemas.microsoft.com/office/powerpoint/2010/main" val="3221408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7519"/>
            <a:ext cx="10515600" cy="757592"/>
          </a:xfrm>
        </p:spPr>
        <p:txBody>
          <a:bodyPr>
            <a:normAutofit/>
          </a:bodyPr>
          <a:lstStyle/>
          <a:p>
            <a:r>
              <a:rPr lang="en-US" sz="3600" dirty="0">
                <a:solidFill>
                  <a:srgbClr val="C00000"/>
                </a:solidFill>
              </a:rPr>
              <a:t>Why in space or upper atmosphere?</a:t>
            </a:r>
          </a:p>
        </p:txBody>
      </p:sp>
      <p:sp>
        <p:nvSpPr>
          <p:cNvPr id="5" name="Segnaposto piè di pagina 4"/>
          <p:cNvSpPr>
            <a:spLocks noGrp="1"/>
          </p:cNvSpPr>
          <p:nvPr>
            <p:ph type="ftr" sz="quarter" idx="11"/>
          </p:nvPr>
        </p:nvSpPr>
        <p:spPr/>
        <p:txBody>
          <a:bodyPr/>
          <a:lstStyle/>
          <a:p>
            <a:r>
              <a:rPr lang="fr-FR"/>
              <a:t>M. Spurio - Astroparticle Physics - 3</a:t>
            </a:r>
            <a:endParaRPr lang="it-IT"/>
          </a:p>
        </p:txBody>
      </p:sp>
      <p:sp>
        <p:nvSpPr>
          <p:cNvPr id="6" name="Segnaposto numero diapositiva 5"/>
          <p:cNvSpPr>
            <a:spLocks noGrp="1"/>
          </p:cNvSpPr>
          <p:nvPr>
            <p:ph type="sldNum" sz="quarter" idx="12"/>
          </p:nvPr>
        </p:nvSpPr>
        <p:spPr/>
        <p:txBody>
          <a:bodyPr/>
          <a:lstStyle/>
          <a:p>
            <a:fld id="{EF856C54-971D-4A64-8725-72F12A462872}" type="slidenum">
              <a:rPr lang="it-IT" smtClean="0"/>
              <a:t>6</a:t>
            </a:fld>
            <a:endParaRPr lang="it-IT"/>
          </a:p>
        </p:txBody>
      </p:sp>
      <p:sp>
        <p:nvSpPr>
          <p:cNvPr id="7" name="Rettangolo 6"/>
          <p:cNvSpPr/>
          <p:nvPr/>
        </p:nvSpPr>
        <p:spPr>
          <a:xfrm>
            <a:off x="643813" y="933527"/>
            <a:ext cx="9869206" cy="5355312"/>
          </a:xfrm>
          <a:prstGeom prst="rect">
            <a:avLst/>
          </a:prstGeom>
        </p:spPr>
        <p:txBody>
          <a:bodyPr wrap="square">
            <a:spAutoFit/>
          </a:bodyPr>
          <a:lstStyle/>
          <a:p>
            <a:pPr marL="285750" indent="-285750">
              <a:buFont typeface="Arial" panose="020B0604020202020204" pitchFamily="34" charset="0"/>
              <a:buChar char="•"/>
            </a:pPr>
            <a:r>
              <a:rPr lang="en-US" i="1" dirty="0">
                <a:latin typeface="TwypklFfkxrdTimes-Italic"/>
              </a:rPr>
              <a:t>nuclear </a:t>
            </a:r>
            <a:r>
              <a:rPr lang="en-US" dirty="0">
                <a:latin typeface="PhqsxtPswjppTimes-Roman"/>
              </a:rPr>
              <a:t>(or </a:t>
            </a:r>
            <a:r>
              <a:rPr lang="en-US" i="1" dirty="0">
                <a:latin typeface="TwypklFfkxrdTimes-Italic"/>
              </a:rPr>
              <a:t>hadronic) interaction length </a:t>
            </a:r>
            <a:r>
              <a:rPr lang="en-US" i="1" dirty="0">
                <a:latin typeface="HsxlvnRrhfxtMTMI"/>
              </a:rPr>
              <a:t>λ:</a:t>
            </a:r>
          </a:p>
          <a:p>
            <a:pPr marL="285750" indent="-285750">
              <a:buFont typeface="Arial" panose="020B0604020202020204" pitchFamily="34" charset="0"/>
              <a:buChar char="•"/>
            </a:pPr>
            <a:endParaRPr lang="en-US" i="1" dirty="0">
              <a:latin typeface="HsxlvnRrhfxtMTMI"/>
            </a:endParaRPr>
          </a:p>
          <a:p>
            <a:pPr marL="285750" indent="-285750">
              <a:buFont typeface="Arial" panose="020B0604020202020204" pitchFamily="34" charset="0"/>
              <a:buChar char="•"/>
            </a:pPr>
            <a:endParaRPr lang="en-US" i="1" dirty="0">
              <a:latin typeface="HsxlvnRrhfxtMTMI"/>
            </a:endParaRPr>
          </a:p>
          <a:p>
            <a:pPr marL="285750" indent="-285750">
              <a:buFont typeface="Arial" panose="020B0604020202020204" pitchFamily="34" charset="0"/>
              <a:buChar char="•"/>
            </a:pPr>
            <a:endParaRPr lang="en-US" i="1" dirty="0">
              <a:latin typeface="HsxlvnRrhfxtMTMI"/>
            </a:endParaRPr>
          </a:p>
          <a:p>
            <a:pPr marL="285750" indent="-285750">
              <a:buFont typeface="Arial" panose="020B0604020202020204" pitchFamily="34" charset="0"/>
              <a:buChar char="•"/>
            </a:pPr>
            <a:r>
              <a:rPr lang="en-US" dirty="0"/>
              <a:t>the number density depends on the matter density </a:t>
            </a:r>
            <a:r>
              <a:rPr lang="en-US" i="1" dirty="0"/>
              <a:t>ρ </a:t>
            </a:r>
            <a:r>
              <a:rPr lang="en-US" dirty="0"/>
              <a:t>(g cm</a:t>
            </a:r>
            <a:r>
              <a:rPr lang="en-US" baseline="30000" dirty="0"/>
              <a:t>−3</a:t>
            </a:r>
            <a:r>
              <a:rPr lang="en-US" dirty="0"/>
              <a:t>), usually, the nuclear interaction length for a nucleus with mass number </a:t>
            </a:r>
            <a:r>
              <a:rPr lang="en-US" i="1" dirty="0"/>
              <a:t>A </a:t>
            </a:r>
            <a:r>
              <a:rPr lang="en-US" dirty="0"/>
              <a:t>is expressed in units [g cm</a:t>
            </a:r>
            <a:r>
              <a:rPr lang="en-US" baseline="30000" dirty="0"/>
              <a:t>−2</a:t>
            </a:r>
            <a:r>
              <a:rPr lang="en-US" dirty="0"/>
              <a:t>] as</a:t>
            </a:r>
          </a:p>
          <a:p>
            <a:pPr marL="285750" indent="-285750">
              <a:buFont typeface="Arial" panose="020B0604020202020204" pitchFamily="34" charset="0"/>
              <a:buChar char="•"/>
            </a:pPr>
            <a:endParaRPr lang="en-US" i="1" dirty="0">
              <a:latin typeface="HsxlvnRrhfxtMTMI"/>
            </a:endParaRPr>
          </a:p>
          <a:p>
            <a:pPr marL="285750" indent="-285750">
              <a:buFont typeface="Arial" panose="020B0604020202020204" pitchFamily="34" charset="0"/>
              <a:buChar char="•"/>
            </a:pPr>
            <a:endParaRPr lang="en-US" i="1" dirty="0">
              <a:latin typeface="HsxlvnRrhfxtMTMI"/>
            </a:endParaRPr>
          </a:p>
          <a:p>
            <a:pPr marL="285750" indent="-285750">
              <a:buFont typeface="Arial" panose="020B0604020202020204" pitchFamily="34" charset="0"/>
              <a:buChar char="•"/>
            </a:pPr>
            <a:endParaRPr lang="en-US" i="1" dirty="0">
              <a:latin typeface="HsxlvnRrhfxtMTMI"/>
            </a:endParaRPr>
          </a:p>
          <a:p>
            <a:pPr marL="285750" indent="-285750">
              <a:buFont typeface="Arial" panose="020B0604020202020204" pitchFamily="34" charset="0"/>
              <a:buChar char="•"/>
            </a:pPr>
            <a:r>
              <a:rPr lang="en-US" dirty="0"/>
              <a:t>Typically, the cross-section for a proton in a medium with mass number </a:t>
            </a:r>
            <a:r>
              <a:rPr lang="en-US" i="1" dirty="0"/>
              <a:t>A </a:t>
            </a:r>
            <a:r>
              <a:rPr lang="en-US" dirty="0"/>
              <a:t>is; for the atmosphere A </a:t>
            </a:r>
            <a:r>
              <a:rPr lang="en-US" dirty="0">
                <a:sym typeface="Symbol" panose="05050102010706020507" pitchFamily="18" charset="2"/>
              </a:rPr>
              <a:t> </a:t>
            </a:r>
            <a:r>
              <a:rPr lang="en-US" dirty="0"/>
              <a:t>14-15</a:t>
            </a:r>
          </a:p>
          <a:p>
            <a:pPr marL="285750" indent="-285750">
              <a:buFont typeface="Arial" panose="020B0604020202020204" pitchFamily="34" charset="0"/>
              <a:buChar char="•"/>
            </a:pPr>
            <a:endParaRPr lang="en-US" i="1" dirty="0">
              <a:latin typeface="HsxlvnRrhfxtMTMI"/>
            </a:endParaRPr>
          </a:p>
          <a:p>
            <a:pPr marL="285750" indent="-285750">
              <a:buFont typeface="Arial" panose="020B0604020202020204" pitchFamily="34" charset="0"/>
              <a:buChar char="•"/>
            </a:pPr>
            <a:endParaRPr lang="en-US" i="1" dirty="0">
              <a:latin typeface="HsxlvnRrhfxtMTMI"/>
            </a:endParaRPr>
          </a:p>
          <a:p>
            <a:pPr marL="285750" indent="-285750">
              <a:buFont typeface="Arial" panose="020B0604020202020204" pitchFamily="34" charset="0"/>
              <a:buChar char="•"/>
            </a:pPr>
            <a:endParaRPr lang="en-US" i="1" dirty="0">
              <a:latin typeface="HsxlvnRrhfxtMTMI"/>
            </a:endParaRPr>
          </a:p>
          <a:p>
            <a:pPr marL="285750" indent="-285750">
              <a:buFont typeface="Arial" panose="020B0604020202020204" pitchFamily="34" charset="0"/>
              <a:buChar char="•"/>
            </a:pPr>
            <a:endParaRPr lang="en-US" i="1" dirty="0">
              <a:latin typeface="HsxlvnRrhfxtMTMI"/>
            </a:endParaRPr>
          </a:p>
          <a:p>
            <a:pPr marL="285750" indent="-285750">
              <a:buFont typeface="Arial" panose="020B0604020202020204" pitchFamily="34" charset="0"/>
              <a:buChar char="•"/>
            </a:pPr>
            <a:r>
              <a:rPr lang="en-US" dirty="0">
                <a:latin typeface="PhqsxtPswjppTimes-Roman"/>
              </a:rPr>
              <a:t>The mean free path for CR protons in the atmosphere is:</a:t>
            </a:r>
            <a:endParaRPr lang="en-US" dirty="0"/>
          </a:p>
          <a:p>
            <a:pPr marL="285750" indent="-285750">
              <a:buFont typeface="Arial" panose="020B0604020202020204" pitchFamily="34" charset="0"/>
              <a:buChar char="•"/>
            </a:pPr>
            <a:endParaRPr lang="en-US" i="1" dirty="0">
              <a:latin typeface="HsxlvnRrhfxtMTMI"/>
            </a:endParaRPr>
          </a:p>
          <a:p>
            <a:pPr marL="285750" indent="-285750">
              <a:buFont typeface="Arial" panose="020B0604020202020204" pitchFamily="34" charset="0"/>
              <a:buChar char="•"/>
            </a:pPr>
            <a:endParaRPr lang="en-US" i="1" dirty="0">
              <a:latin typeface="HsxlvnRrhfxtMTMI"/>
            </a:endParaRPr>
          </a:p>
          <a:p>
            <a:pPr marL="285750" indent="-285750">
              <a:buFont typeface="Arial" panose="020B0604020202020204" pitchFamily="34" charset="0"/>
              <a:buChar char="•"/>
            </a:pPr>
            <a:endParaRPr lang="en-US" dirty="0"/>
          </a:p>
        </p:txBody>
      </p:sp>
      <p:pic>
        <p:nvPicPr>
          <p:cNvPr id="9" name="Immagine 8"/>
          <p:cNvPicPr>
            <a:picLocks noChangeAspect="1"/>
          </p:cNvPicPr>
          <p:nvPr/>
        </p:nvPicPr>
        <p:blipFill>
          <a:blip r:embed="rId2"/>
          <a:stretch>
            <a:fillRect/>
          </a:stretch>
        </p:blipFill>
        <p:spPr>
          <a:xfrm>
            <a:off x="3486026" y="1299156"/>
            <a:ext cx="5219948" cy="622688"/>
          </a:xfrm>
          <a:prstGeom prst="rect">
            <a:avLst/>
          </a:prstGeom>
        </p:spPr>
      </p:pic>
      <p:pic>
        <p:nvPicPr>
          <p:cNvPr id="11" name="Immagine 10"/>
          <p:cNvPicPr>
            <a:picLocks noChangeAspect="1"/>
          </p:cNvPicPr>
          <p:nvPr/>
        </p:nvPicPr>
        <p:blipFill>
          <a:blip r:embed="rId3"/>
          <a:stretch>
            <a:fillRect/>
          </a:stretch>
        </p:blipFill>
        <p:spPr>
          <a:xfrm>
            <a:off x="3366104" y="2733283"/>
            <a:ext cx="5219948" cy="607313"/>
          </a:xfrm>
          <a:prstGeom prst="rect">
            <a:avLst/>
          </a:prstGeom>
        </p:spPr>
      </p:pic>
      <p:pic>
        <p:nvPicPr>
          <p:cNvPr id="12" name="Immagine 11"/>
          <p:cNvPicPr>
            <a:picLocks noChangeAspect="1"/>
          </p:cNvPicPr>
          <p:nvPr/>
        </p:nvPicPr>
        <p:blipFill>
          <a:blip r:embed="rId4"/>
          <a:stretch>
            <a:fillRect/>
          </a:stretch>
        </p:blipFill>
        <p:spPr>
          <a:xfrm>
            <a:off x="3426064" y="3969452"/>
            <a:ext cx="5034624" cy="515063"/>
          </a:xfrm>
          <a:prstGeom prst="rect">
            <a:avLst/>
          </a:prstGeom>
        </p:spPr>
      </p:pic>
      <p:pic>
        <p:nvPicPr>
          <p:cNvPr id="13" name="Immagine 12"/>
          <p:cNvPicPr>
            <a:picLocks noChangeAspect="1"/>
          </p:cNvPicPr>
          <p:nvPr/>
        </p:nvPicPr>
        <p:blipFill>
          <a:blip r:embed="rId5"/>
          <a:stretch>
            <a:fillRect/>
          </a:stretch>
        </p:blipFill>
        <p:spPr>
          <a:xfrm>
            <a:off x="2992293" y="4472326"/>
            <a:ext cx="5436159" cy="369000"/>
          </a:xfrm>
          <a:prstGeom prst="rect">
            <a:avLst/>
          </a:prstGeom>
        </p:spPr>
      </p:pic>
      <p:pic>
        <p:nvPicPr>
          <p:cNvPr id="15" name="Immagine 14"/>
          <p:cNvPicPr>
            <a:picLocks noChangeAspect="1"/>
          </p:cNvPicPr>
          <p:nvPr/>
        </p:nvPicPr>
        <p:blipFill>
          <a:blip r:embed="rId6"/>
          <a:stretch>
            <a:fillRect/>
          </a:stretch>
        </p:blipFill>
        <p:spPr>
          <a:xfrm>
            <a:off x="3009288" y="5461673"/>
            <a:ext cx="5528821" cy="761063"/>
          </a:xfrm>
          <a:prstGeom prst="rect">
            <a:avLst/>
          </a:prstGeom>
        </p:spPr>
      </p:pic>
    </p:spTree>
    <p:extLst>
      <p:ext uri="{BB962C8B-B14F-4D97-AF65-F5344CB8AC3E}">
        <p14:creationId xmlns:p14="http://schemas.microsoft.com/office/powerpoint/2010/main" val="2877988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E331BCC-6B7C-C564-2A21-C2E74A674112}"/>
              </a:ext>
            </a:extLst>
          </p:cNvPr>
          <p:cNvPicPr>
            <a:picLocks noChangeAspect="1"/>
          </p:cNvPicPr>
          <p:nvPr/>
        </p:nvPicPr>
        <p:blipFill>
          <a:blip r:embed="rId2"/>
          <a:stretch>
            <a:fillRect/>
          </a:stretch>
        </p:blipFill>
        <p:spPr>
          <a:xfrm>
            <a:off x="1309395" y="908538"/>
            <a:ext cx="9624202" cy="5305650"/>
          </a:xfrm>
          <a:prstGeom prst="rect">
            <a:avLst/>
          </a:prstGeom>
        </p:spPr>
      </p:pic>
      <p:sp>
        <p:nvSpPr>
          <p:cNvPr id="5" name="Segnaposto piè di pagina 4">
            <a:extLst>
              <a:ext uri="{FF2B5EF4-FFF2-40B4-BE49-F238E27FC236}">
                <a16:creationId xmlns:a16="http://schemas.microsoft.com/office/drawing/2014/main" id="{B9118CA1-C7D8-7F3B-CAAB-45BDDFB7DCDE}"/>
              </a:ext>
            </a:extLst>
          </p:cNvPr>
          <p:cNvSpPr>
            <a:spLocks noGrp="1"/>
          </p:cNvSpPr>
          <p:nvPr>
            <p:ph type="ftr" sz="quarter" idx="11"/>
          </p:nvPr>
        </p:nvSpPr>
        <p:spPr/>
        <p:txBody>
          <a:bodyPr/>
          <a:lstStyle/>
          <a:p>
            <a:r>
              <a:rPr lang="fr-FR"/>
              <a:t>M. Spurio - Astroparticle Physics - 3</a:t>
            </a:r>
            <a:endParaRPr lang="it-IT"/>
          </a:p>
        </p:txBody>
      </p:sp>
      <p:sp>
        <p:nvSpPr>
          <p:cNvPr id="6" name="Segnaposto numero diapositiva 5">
            <a:extLst>
              <a:ext uri="{FF2B5EF4-FFF2-40B4-BE49-F238E27FC236}">
                <a16:creationId xmlns:a16="http://schemas.microsoft.com/office/drawing/2014/main" id="{E0EEA65B-AD3F-9438-A1F0-E76DE849B8D8}"/>
              </a:ext>
            </a:extLst>
          </p:cNvPr>
          <p:cNvSpPr>
            <a:spLocks noGrp="1"/>
          </p:cNvSpPr>
          <p:nvPr>
            <p:ph type="sldNum" sz="quarter" idx="12"/>
          </p:nvPr>
        </p:nvSpPr>
        <p:spPr/>
        <p:txBody>
          <a:bodyPr/>
          <a:lstStyle/>
          <a:p>
            <a:fld id="{EF856C54-971D-4A64-8725-72F12A462872}" type="slidenum">
              <a:rPr lang="it-IT" smtClean="0"/>
              <a:t>7</a:t>
            </a:fld>
            <a:endParaRPr lang="it-IT"/>
          </a:p>
        </p:txBody>
      </p:sp>
    </p:spTree>
    <p:extLst>
      <p:ext uri="{BB962C8B-B14F-4D97-AF65-F5344CB8AC3E}">
        <p14:creationId xmlns:p14="http://schemas.microsoft.com/office/powerpoint/2010/main" val="3435294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10515600" cy="780095"/>
          </a:xfrm>
        </p:spPr>
        <p:txBody>
          <a:bodyPr>
            <a:normAutofit/>
          </a:bodyPr>
          <a:lstStyle/>
          <a:p>
            <a:r>
              <a:rPr lang="it-IT" sz="3600" dirty="0">
                <a:solidFill>
                  <a:srgbClr val="C00000"/>
                </a:solidFill>
              </a:rPr>
              <a:t>Balloons </a:t>
            </a:r>
            <a:endParaRPr lang="en-US" sz="3600" dirty="0">
              <a:solidFill>
                <a:srgbClr val="C00000"/>
              </a:solidFill>
            </a:endParaRPr>
          </a:p>
        </p:txBody>
      </p:sp>
      <p:sp>
        <p:nvSpPr>
          <p:cNvPr id="3" name="Segnaposto contenuto 2"/>
          <p:cNvSpPr>
            <a:spLocks noGrp="1"/>
          </p:cNvSpPr>
          <p:nvPr>
            <p:ph idx="1"/>
          </p:nvPr>
        </p:nvSpPr>
        <p:spPr>
          <a:xfrm>
            <a:off x="653143" y="990207"/>
            <a:ext cx="10916816" cy="5156031"/>
          </a:xfrm>
        </p:spPr>
        <p:txBody>
          <a:bodyPr>
            <a:noAutofit/>
          </a:bodyPr>
          <a:lstStyle/>
          <a:p>
            <a:pPr>
              <a:spcBef>
                <a:spcPts val="0"/>
              </a:spcBef>
              <a:spcAft>
                <a:spcPts val="1200"/>
              </a:spcAft>
            </a:pPr>
            <a:r>
              <a:rPr lang="en-US" sz="1800" dirty="0"/>
              <a:t>Today, scientific balloons (NASA flights) are made can be as large as a football stadium, with a diameter of about 140m and a volume larger than 10</a:t>
            </a:r>
            <a:r>
              <a:rPr lang="en-US" sz="1800" baseline="30000" dirty="0"/>
              <a:t>6</a:t>
            </a:r>
            <a:r>
              <a:rPr lang="en-US" sz="1800" dirty="0"/>
              <a:t> m</a:t>
            </a:r>
            <a:r>
              <a:rPr lang="en-US" sz="1800" baseline="30000" dirty="0"/>
              <a:t>3</a:t>
            </a:r>
            <a:r>
              <a:rPr lang="en-US" sz="1800" dirty="0"/>
              <a:t> filled with helium (see the CREAM experiment in Figure, whit trajectory of a 37-day flight in </a:t>
            </a:r>
            <a:r>
              <a:rPr lang="en-US" sz="1800" dirty="0" err="1"/>
              <a:t>Antartica</a:t>
            </a:r>
            <a:r>
              <a:rPr lang="en-US" sz="1800" dirty="0"/>
              <a:t>)</a:t>
            </a:r>
          </a:p>
          <a:p>
            <a:pPr>
              <a:spcBef>
                <a:spcPts val="0"/>
              </a:spcBef>
              <a:spcAft>
                <a:spcPts val="1200"/>
              </a:spcAft>
            </a:pPr>
            <a:r>
              <a:rPr lang="en-US" sz="1800" dirty="0" err="1"/>
              <a:t>Baloon</a:t>
            </a:r>
            <a:r>
              <a:rPr lang="en-US" sz="1800" dirty="0"/>
              <a:t> can carry experiments (payloads) up to 3,600 kg and fly at altitudes up to 42 km. The payloads are attached to a parachute. The flights are terminated by remotely firing an explosive squib that separates the payload from the balloon. </a:t>
            </a:r>
          </a:p>
          <a:p>
            <a:pPr>
              <a:spcBef>
                <a:spcPts val="0"/>
              </a:spcBef>
              <a:spcAft>
                <a:spcPts val="1200"/>
              </a:spcAft>
            </a:pPr>
            <a:r>
              <a:rPr lang="en-US" sz="1800" dirty="0"/>
              <a:t>The experiment descends slowly, suspended by the parachute, and it is recovered and refurbished for future flights</a:t>
            </a:r>
          </a:p>
        </p:txBody>
      </p:sp>
      <p:sp>
        <p:nvSpPr>
          <p:cNvPr id="6" name="Segnaposto piè di pagina 5"/>
          <p:cNvSpPr>
            <a:spLocks noGrp="1"/>
          </p:cNvSpPr>
          <p:nvPr>
            <p:ph type="ftr" sz="quarter" idx="11"/>
          </p:nvPr>
        </p:nvSpPr>
        <p:spPr/>
        <p:txBody>
          <a:bodyPr/>
          <a:lstStyle/>
          <a:p>
            <a:r>
              <a:rPr lang="fr-FR"/>
              <a:t>M. Spurio - Astroparticle Physics - 3</a:t>
            </a:r>
            <a:endParaRPr lang="it-IT"/>
          </a:p>
        </p:txBody>
      </p:sp>
      <p:sp>
        <p:nvSpPr>
          <p:cNvPr id="4" name="Segnaposto numero diapositiva 3"/>
          <p:cNvSpPr>
            <a:spLocks noGrp="1"/>
          </p:cNvSpPr>
          <p:nvPr>
            <p:ph type="sldNum" sz="quarter" idx="12"/>
          </p:nvPr>
        </p:nvSpPr>
        <p:spPr/>
        <p:txBody>
          <a:bodyPr/>
          <a:lstStyle/>
          <a:p>
            <a:fld id="{EF856C54-971D-4A64-8725-72F12A462872}" type="slidenum">
              <a:rPr lang="it-IT" smtClean="0"/>
              <a:t>8</a:t>
            </a:fld>
            <a:endParaRPr lang="it-IT"/>
          </a:p>
        </p:txBody>
      </p:sp>
      <p:pic>
        <p:nvPicPr>
          <p:cNvPr id="5" name="Immagine 4"/>
          <p:cNvPicPr>
            <a:picLocks noChangeAspect="1"/>
          </p:cNvPicPr>
          <p:nvPr/>
        </p:nvPicPr>
        <p:blipFill>
          <a:blip r:embed="rId2"/>
          <a:stretch>
            <a:fillRect/>
          </a:stretch>
        </p:blipFill>
        <p:spPr>
          <a:xfrm>
            <a:off x="1987720" y="3219062"/>
            <a:ext cx="8379838" cy="2852532"/>
          </a:xfrm>
          <a:prstGeom prst="rect">
            <a:avLst/>
          </a:prstGeom>
        </p:spPr>
      </p:pic>
    </p:spTree>
    <p:extLst>
      <p:ext uri="{BB962C8B-B14F-4D97-AF65-F5344CB8AC3E}">
        <p14:creationId xmlns:p14="http://schemas.microsoft.com/office/powerpoint/2010/main" val="3774115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
            <a:ext cx="10515600" cy="755780"/>
          </a:xfrm>
        </p:spPr>
        <p:txBody>
          <a:bodyPr>
            <a:normAutofit/>
          </a:bodyPr>
          <a:lstStyle/>
          <a:p>
            <a:r>
              <a:rPr lang="it-IT" sz="3600" dirty="0">
                <a:solidFill>
                  <a:srgbClr val="C00000"/>
                </a:solidFill>
              </a:rPr>
              <a:t>The BESS experiment </a:t>
            </a:r>
            <a:endParaRPr lang="en-US" sz="3600" dirty="0">
              <a:solidFill>
                <a:srgbClr val="C00000"/>
              </a:solidFill>
            </a:endParaRPr>
          </a:p>
        </p:txBody>
      </p:sp>
      <p:pic>
        <p:nvPicPr>
          <p:cNvPr id="6" name="Segnaposto contenuto 5"/>
          <p:cNvPicPr>
            <a:picLocks noGrp="1" noChangeAspect="1"/>
          </p:cNvPicPr>
          <p:nvPr>
            <p:ph idx="1"/>
          </p:nvPr>
        </p:nvPicPr>
        <p:blipFill>
          <a:blip r:embed="rId2"/>
          <a:stretch>
            <a:fillRect/>
          </a:stretch>
        </p:blipFill>
        <p:spPr>
          <a:xfrm>
            <a:off x="838200" y="2444634"/>
            <a:ext cx="6777218" cy="2948459"/>
          </a:xfrm>
          <a:prstGeom prst="rect">
            <a:avLst/>
          </a:prstGeom>
        </p:spPr>
      </p:pic>
      <p:sp>
        <p:nvSpPr>
          <p:cNvPr id="3" name="Segnaposto piè di pagina 2"/>
          <p:cNvSpPr>
            <a:spLocks noGrp="1"/>
          </p:cNvSpPr>
          <p:nvPr>
            <p:ph type="ftr" sz="quarter" idx="11"/>
          </p:nvPr>
        </p:nvSpPr>
        <p:spPr/>
        <p:txBody>
          <a:bodyPr/>
          <a:lstStyle/>
          <a:p>
            <a:r>
              <a:rPr lang="fr-FR"/>
              <a:t>M. Spurio - Astroparticle Physics - 3</a:t>
            </a:r>
            <a:endParaRPr lang="it-IT"/>
          </a:p>
        </p:txBody>
      </p:sp>
      <p:sp>
        <p:nvSpPr>
          <p:cNvPr id="4" name="Segnaposto numero diapositiva 3"/>
          <p:cNvSpPr>
            <a:spLocks noGrp="1"/>
          </p:cNvSpPr>
          <p:nvPr>
            <p:ph type="sldNum" sz="quarter" idx="12"/>
          </p:nvPr>
        </p:nvSpPr>
        <p:spPr/>
        <p:txBody>
          <a:bodyPr/>
          <a:lstStyle/>
          <a:p>
            <a:fld id="{EF856C54-971D-4A64-8725-72F12A462872}" type="slidenum">
              <a:rPr lang="it-IT" smtClean="0"/>
              <a:t>9</a:t>
            </a:fld>
            <a:endParaRPr lang="it-IT"/>
          </a:p>
        </p:txBody>
      </p:sp>
      <p:sp>
        <p:nvSpPr>
          <p:cNvPr id="7" name="Rectangle 3"/>
          <p:cNvSpPr txBox="1">
            <a:spLocks noChangeArrowheads="1"/>
          </p:cNvSpPr>
          <p:nvPr/>
        </p:nvSpPr>
        <p:spPr>
          <a:xfrm>
            <a:off x="625152" y="1092338"/>
            <a:ext cx="9599504" cy="1833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Joint project of Japanese and USA Institutions to search for antimatter </a:t>
            </a:r>
            <a:r>
              <a:rPr lang="en-US" sz="1800" b="1" dirty="0">
                <a:hlinkClick r:id="rId3"/>
              </a:rPr>
              <a:t>https://asd.gsfc.nasa.gov/bess/</a:t>
            </a:r>
            <a:endParaRPr lang="en-US" sz="1800" b="1" dirty="0"/>
          </a:p>
          <a:p>
            <a:r>
              <a:rPr lang="en-US" sz="1800" dirty="0"/>
              <a:t>Last flight: 8 days from McMurdo (Antarctica) in Dec 2004</a:t>
            </a:r>
          </a:p>
        </p:txBody>
      </p:sp>
      <p:sp>
        <p:nvSpPr>
          <p:cNvPr id="8" name="Text Box 5"/>
          <p:cNvSpPr txBox="1">
            <a:spLocks noChangeArrowheads="1"/>
          </p:cNvSpPr>
          <p:nvPr/>
        </p:nvSpPr>
        <p:spPr bwMode="auto">
          <a:xfrm>
            <a:off x="7834344" y="2164403"/>
            <a:ext cx="3732504" cy="2862304"/>
          </a:xfrm>
          <a:prstGeom prst="rect">
            <a:avLst/>
          </a:prstGeom>
          <a:noFill/>
          <a:ln w="9525">
            <a:noFill/>
            <a:miter lim="800000"/>
            <a:headEnd/>
            <a:tailEnd/>
          </a:ln>
          <a:effectLst/>
        </p:spPr>
        <p:txBody>
          <a:bodyPr wrap="square" lIns="91420" tIns="45711" rIns="91420" bIns="45711">
            <a:spAutoFit/>
          </a:bodyPr>
          <a:lstStyle/>
          <a:p>
            <a:pPr marL="457200" indent="-457200" eaLnBrk="0" hangingPunct="0">
              <a:spcBef>
                <a:spcPct val="0"/>
              </a:spcBef>
              <a:buFontTx/>
              <a:buChar char="•"/>
            </a:pPr>
            <a:r>
              <a:rPr lang="en-US" dirty="0"/>
              <a:t>Top and bottom </a:t>
            </a:r>
            <a:r>
              <a:rPr lang="en-US" dirty="0" err="1"/>
              <a:t>Tof</a:t>
            </a:r>
            <a:r>
              <a:rPr lang="en-US" dirty="0"/>
              <a:t> scintillators that also measure the particle energy loss</a:t>
            </a:r>
          </a:p>
          <a:p>
            <a:pPr marL="457200" indent="-457200" eaLnBrk="0" hangingPunct="0">
              <a:spcBef>
                <a:spcPct val="0"/>
              </a:spcBef>
              <a:buFontTx/>
              <a:buChar char="•"/>
            </a:pPr>
            <a:r>
              <a:rPr lang="en-US" dirty="0"/>
              <a:t>Aerogel Cherenkov counter mounted under the top </a:t>
            </a:r>
            <a:r>
              <a:rPr lang="en-US" dirty="0" err="1"/>
              <a:t>ToF</a:t>
            </a:r>
            <a:endParaRPr lang="en-US" dirty="0"/>
          </a:p>
          <a:p>
            <a:pPr marL="457200" indent="-457200" eaLnBrk="0" hangingPunct="0">
              <a:spcBef>
                <a:spcPct val="0"/>
              </a:spcBef>
              <a:buFontTx/>
              <a:buChar char="•"/>
            </a:pPr>
            <a:r>
              <a:rPr lang="en-US" dirty="0"/>
              <a:t>2 inner drift chambers (IDC) inside the magnetic field space</a:t>
            </a:r>
          </a:p>
          <a:p>
            <a:pPr marL="457200" indent="-457200" eaLnBrk="0" hangingPunct="0">
              <a:spcBef>
                <a:spcPct val="0"/>
              </a:spcBef>
              <a:spcAft>
                <a:spcPts val="1200"/>
              </a:spcAft>
              <a:buFontTx/>
              <a:buChar char="•"/>
            </a:pPr>
            <a:r>
              <a:rPr lang="en-US" dirty="0"/>
              <a:t>Central tracking device in magnetic field region made of JET type drift chambers </a:t>
            </a:r>
          </a:p>
        </p:txBody>
      </p:sp>
    </p:spTree>
    <p:extLst>
      <p:ext uri="{BB962C8B-B14F-4D97-AF65-F5344CB8AC3E}">
        <p14:creationId xmlns:p14="http://schemas.microsoft.com/office/powerpoint/2010/main" val="1097897168"/>
      </p:ext>
    </p:extLst>
  </p:cSld>
  <p:clrMapOvr>
    <a:masterClrMapping/>
  </p:clrMapOvr>
</p:sld>
</file>

<file path=ppt/theme/theme1.xml><?xml version="1.0" encoding="utf-8"?>
<a:theme xmlns:a="http://schemas.openxmlformats.org/drawingml/2006/main" name="Office 2013 - Tema 2022">
  <a:themeElements>
    <a:clrScheme name="Office 2013 - Tema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Tema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Tema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17</TotalTime>
  <Words>2530</Words>
  <Application>Microsoft Office PowerPoint</Application>
  <PresentationFormat>Widescreen</PresentationFormat>
  <Paragraphs>268</Paragraphs>
  <Slides>29</Slides>
  <Notes>5</Notes>
  <HiddenSlides>0</HiddenSlides>
  <MMClips>0</MMClips>
  <ScaleCrop>false</ScaleCrop>
  <HeadingPairs>
    <vt:vector size="6" baseType="variant">
      <vt:variant>
        <vt:lpstr>Caratteri utilizzati</vt:lpstr>
      </vt:variant>
      <vt:variant>
        <vt:i4>13</vt:i4>
      </vt:variant>
      <vt:variant>
        <vt:lpstr>Tema</vt:lpstr>
      </vt:variant>
      <vt:variant>
        <vt:i4>1</vt:i4>
      </vt:variant>
      <vt:variant>
        <vt:lpstr>Titoli diapositive</vt:lpstr>
      </vt:variant>
      <vt:variant>
        <vt:i4>29</vt:i4>
      </vt:variant>
    </vt:vector>
  </HeadingPairs>
  <TitlesOfParts>
    <vt:vector size="43" baseType="lpstr">
      <vt:lpstr>MS PGothic</vt:lpstr>
      <vt:lpstr>Arial</vt:lpstr>
      <vt:lpstr>Calibri</vt:lpstr>
      <vt:lpstr>Calibri Light</vt:lpstr>
      <vt:lpstr>Cambria Math</vt:lpstr>
      <vt:lpstr>HsxlvnRrhfxtMTMI</vt:lpstr>
      <vt:lpstr>Osaka</vt:lpstr>
      <vt:lpstr>PhqsxtPswjppTimes-Roman</vt:lpstr>
      <vt:lpstr>StarSymbol</vt:lpstr>
      <vt:lpstr>Symbol</vt:lpstr>
      <vt:lpstr>Tahoma</vt:lpstr>
      <vt:lpstr>Times New Roman</vt:lpstr>
      <vt:lpstr>TwypklFfkxrdTimes-Italic</vt:lpstr>
      <vt:lpstr>Office 2013 - Tema 2022</vt:lpstr>
      <vt:lpstr>Presentazione standard di PowerPoint</vt:lpstr>
      <vt:lpstr>Content</vt:lpstr>
      <vt:lpstr>Generalities on Direct Measurements</vt:lpstr>
      <vt:lpstr>The goal of «direct CR» experiments</vt:lpstr>
      <vt:lpstr>The Structure of the Atmosphere</vt:lpstr>
      <vt:lpstr>Why in space or upper atmosphere?</vt:lpstr>
      <vt:lpstr>Presentazione standard di PowerPoint</vt:lpstr>
      <vt:lpstr>Balloons </vt:lpstr>
      <vt:lpstr>The BESS experiment </vt:lpstr>
      <vt:lpstr>The BESS-polar (2004) flight  </vt:lpstr>
      <vt:lpstr>Old satellite experiment</vt:lpstr>
      <vt:lpstr>The isotopic measurements of Li, Be, B</vt:lpstr>
      <vt:lpstr>A satellite experiment: PAMELA</vt:lpstr>
      <vt:lpstr>A satellite experiment: PAMELA</vt:lpstr>
      <vt:lpstr>The magnetic spectrometer</vt:lpstr>
      <vt:lpstr>The AMS-02 Experiment on the ISS</vt:lpstr>
      <vt:lpstr>The AMS-02 Experiment</vt:lpstr>
      <vt:lpstr>AMS-02 features</vt:lpstr>
      <vt:lpstr>Results of experiments in space</vt:lpstr>
      <vt:lpstr>Abundances of Elements in Solar System and CRs</vt:lpstr>
      <vt:lpstr>Energy Spectrum of CR Protons and Helium</vt:lpstr>
      <vt:lpstr>Energy Spectrum of CR Nuclei</vt:lpstr>
      <vt:lpstr>Antimatter in Our Galaxy and in the Universe</vt:lpstr>
      <vt:lpstr>Presentazione standard di PowerPoint</vt:lpstr>
      <vt:lpstr>Antiprotons in Our Galaxy</vt:lpstr>
      <vt:lpstr>Electrons and Positrons</vt:lpstr>
      <vt:lpstr>Electrons and Positrons</vt:lpstr>
      <vt:lpstr>The positron Component</vt:lpstr>
      <vt:lpstr>The positron fraction: an open question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 Spurio</dc:creator>
  <cp:lastModifiedBy>maurizio spurio</cp:lastModifiedBy>
  <cp:revision>283</cp:revision>
  <dcterms:created xsi:type="dcterms:W3CDTF">2017-04-19T13:15:59Z</dcterms:created>
  <dcterms:modified xsi:type="dcterms:W3CDTF">2025-04-13T16:43:43Z</dcterms:modified>
</cp:coreProperties>
</file>