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0"/>
  </p:notesMasterIdLst>
  <p:sldIdLst>
    <p:sldId id="378" r:id="rId2"/>
    <p:sldId id="520" r:id="rId3"/>
    <p:sldId id="522" r:id="rId4"/>
    <p:sldId id="567" r:id="rId5"/>
    <p:sldId id="534" r:id="rId6"/>
    <p:sldId id="580" r:id="rId7"/>
    <p:sldId id="562" r:id="rId8"/>
    <p:sldId id="563" r:id="rId9"/>
    <p:sldId id="564" r:id="rId10"/>
    <p:sldId id="565" r:id="rId11"/>
    <p:sldId id="566" r:id="rId12"/>
    <p:sldId id="535" r:id="rId13"/>
    <p:sldId id="581" r:id="rId14"/>
    <p:sldId id="569" r:id="rId15"/>
    <p:sldId id="570" r:id="rId16"/>
    <p:sldId id="571" r:id="rId17"/>
    <p:sldId id="540" r:id="rId18"/>
    <p:sldId id="541" r:id="rId19"/>
    <p:sldId id="526" r:id="rId20"/>
    <p:sldId id="572" r:id="rId21"/>
    <p:sldId id="573" r:id="rId22"/>
    <p:sldId id="542" r:id="rId23"/>
    <p:sldId id="545" r:id="rId24"/>
    <p:sldId id="574" r:id="rId25"/>
    <p:sldId id="568" r:id="rId26"/>
    <p:sldId id="547" r:id="rId27"/>
    <p:sldId id="548" r:id="rId28"/>
    <p:sldId id="549" r:id="rId29"/>
    <p:sldId id="575" r:id="rId30"/>
    <p:sldId id="576" r:id="rId31"/>
    <p:sldId id="577" r:id="rId32"/>
    <p:sldId id="553" r:id="rId33"/>
    <p:sldId id="555" r:id="rId34"/>
    <p:sldId id="578" r:id="rId35"/>
    <p:sldId id="556" r:id="rId36"/>
    <p:sldId id="559" r:id="rId37"/>
    <p:sldId id="579" r:id="rId38"/>
    <p:sldId id="56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2F"/>
    <a:srgbClr val="FF0000"/>
    <a:srgbClr val="5B9BD5"/>
    <a:srgbClr val="990000"/>
    <a:srgbClr val="FFFF00"/>
    <a:srgbClr val="FFFFFF"/>
    <a:srgbClr val="000000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41" autoAdjust="0"/>
    <p:restoredTop sz="93910" autoAdjust="0"/>
  </p:normalViewPr>
  <p:slideViewPr>
    <p:cSldViewPr snapToGrid="0">
      <p:cViewPr varScale="1">
        <p:scale>
          <a:sx n="82" d="100"/>
          <a:sy n="82" d="100"/>
        </p:scale>
        <p:origin x="442" y="77"/>
      </p:cViewPr>
      <p:guideLst/>
    </p:cSldViewPr>
  </p:slideViewPr>
  <p:outlineViewPr>
    <p:cViewPr>
      <p:scale>
        <a:sx n="33" d="100"/>
        <a:sy n="33" d="100"/>
      </p:scale>
      <p:origin x="0" y="-1141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3" Type="http://schemas.openxmlformats.org/officeDocument/2006/relationships/slide" Target="slides/slide8.xml"/><Relationship Id="rId7" Type="http://schemas.openxmlformats.org/officeDocument/2006/relationships/slide" Target="slides/slide12.xml"/><Relationship Id="rId12" Type="http://schemas.openxmlformats.org/officeDocument/2006/relationships/slide" Target="slides/slide36.xml"/><Relationship Id="rId2" Type="http://schemas.openxmlformats.org/officeDocument/2006/relationships/slide" Target="slides/slide7.xml"/><Relationship Id="rId1" Type="http://schemas.openxmlformats.org/officeDocument/2006/relationships/slide" Target="slides/slide5.xml"/><Relationship Id="rId6" Type="http://schemas.openxmlformats.org/officeDocument/2006/relationships/slide" Target="slides/slide11.xml"/><Relationship Id="rId11" Type="http://schemas.openxmlformats.org/officeDocument/2006/relationships/slide" Target="slides/slide35.xml"/><Relationship Id="rId5" Type="http://schemas.openxmlformats.org/officeDocument/2006/relationships/slide" Target="slides/slide10.xml"/><Relationship Id="rId10" Type="http://schemas.openxmlformats.org/officeDocument/2006/relationships/slide" Target="slides/slide33.xml"/><Relationship Id="rId4" Type="http://schemas.openxmlformats.org/officeDocument/2006/relationships/slide" Target="slides/slide9.xml"/><Relationship Id="rId9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995F2-62AC-4761-AE5A-5F8B7456D80B}" type="datetimeFigureOut">
              <a:rPr lang="it-IT" smtClean="0"/>
              <a:t>13/04/2025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55254-FBF0-47C0-AF0B-FBD64631B8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61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55254-FBF0-47C0-AF0B-FBD64631B8E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479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227E7-0D8B-4EB1-BFF8-45739398C03C}" type="slidenum">
              <a:rPr lang="it-IT"/>
              <a:pPr/>
              <a:t>35</a:t>
            </a:fld>
            <a:endParaRPr lang="it-IT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831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D32B2-6F33-446F-AF0D-1788B31B8EFC}" type="slidenum">
              <a:rPr lang="it-IT"/>
              <a:pPr/>
              <a:t>36</a:t>
            </a:fld>
            <a:endParaRPr lang="it-IT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7460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151AD-FC22-43DA-84F0-0800510B9CA5}" type="slidenum">
              <a:rPr lang="it-IT"/>
              <a:pPr/>
              <a:t>38</a:t>
            </a:fld>
            <a:endParaRPr lang="it-IT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All’anca (10</a:t>
            </a:r>
            <a:r>
              <a:rPr lang="it-IT" baseline="30000" dirty="0"/>
              <a:t>17</a:t>
            </a:r>
            <a:r>
              <a:rPr lang="it-IT" dirty="0"/>
              <a:t>-10</a:t>
            </a:r>
            <a:r>
              <a:rPr lang="it-IT" baseline="30000" dirty="0"/>
              <a:t>18</a:t>
            </a:r>
            <a:r>
              <a:rPr lang="it-IT" dirty="0"/>
              <a:t> </a:t>
            </a:r>
            <a:r>
              <a:rPr lang="it-IT" dirty="0" err="1"/>
              <a:t>eV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La composizione cambia (nuclei pesanti</a:t>
            </a:r>
            <a:r>
              <a:rPr lang="it-IT" dirty="0">
                <a:sym typeface="Wingdings" pitchFamily="2" charset="2"/>
              </a:rPr>
              <a:t>protoni)</a:t>
            </a:r>
          </a:p>
          <a:p>
            <a:pPr lvl="1"/>
            <a:r>
              <a:rPr lang="it-IT" dirty="0">
                <a:sym typeface="Wingdings" pitchFamily="2" charset="2"/>
              </a:rPr>
              <a:t>Le sorgenti cambiano </a:t>
            </a:r>
            <a:r>
              <a:rPr lang="it-IT" sz="1000" dirty="0">
                <a:sym typeface="Wingdings" pitchFamily="2" charset="2"/>
              </a:rPr>
              <a:t>(galatticheextragalattiche)</a:t>
            </a:r>
            <a:endParaRPr lang="it-IT" dirty="0">
              <a:sym typeface="Wingdings" pitchFamily="2" charset="2"/>
            </a:endParaRPr>
          </a:p>
          <a:p>
            <a:r>
              <a:rPr lang="it-IT" dirty="0"/>
              <a:t>Sopra ~6</a:t>
            </a:r>
            <a:r>
              <a:rPr lang="en-US" dirty="0"/>
              <a:t>·10</a:t>
            </a:r>
            <a:r>
              <a:rPr lang="en-US" baseline="30000" dirty="0"/>
              <a:t>19</a:t>
            </a:r>
            <a:r>
              <a:rPr lang="en-US" dirty="0"/>
              <a:t> </a:t>
            </a:r>
            <a:r>
              <a:rPr lang="en-US" dirty="0" err="1"/>
              <a:t>eV</a:t>
            </a:r>
            <a:endParaRPr lang="en-US" dirty="0"/>
          </a:p>
          <a:p>
            <a:pPr lvl="1"/>
            <a:r>
              <a:rPr lang="en-US" dirty="0"/>
              <a:t>GZK cutoff? (CMBR) </a:t>
            </a:r>
            <a:r>
              <a:rPr lang="en-US" dirty="0" err="1"/>
              <a:t>rilevante</a:t>
            </a:r>
            <a:r>
              <a:rPr lang="en-US" dirty="0"/>
              <a:t> per </a:t>
            </a:r>
            <a:r>
              <a:rPr lang="en-US" dirty="0" err="1"/>
              <a:t>sorgenti</a:t>
            </a:r>
            <a:r>
              <a:rPr lang="en-US" dirty="0"/>
              <a:t> </a:t>
            </a:r>
            <a:r>
              <a:rPr lang="en-US" dirty="0" err="1"/>
              <a:t>oltre</a:t>
            </a:r>
            <a:r>
              <a:rPr lang="en-US" dirty="0"/>
              <a:t> ~30 </a:t>
            </a:r>
            <a:r>
              <a:rPr lang="en-US" dirty="0" err="1"/>
              <a:t>Mpc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683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411BF-621B-4E4D-994B-AF3D53E785CC}" type="slidenum">
              <a:rPr lang="it-IT"/>
              <a:pPr/>
              <a:t>3</a:t>
            </a:fld>
            <a:endParaRPr lang="it-IT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Descrizione dello spettro</a:t>
            </a:r>
          </a:p>
          <a:p>
            <a:pPr>
              <a:buFontTx/>
              <a:buChar char="•"/>
            </a:pPr>
            <a:r>
              <a:rPr lang="it-IT"/>
              <a:t>Lo avete visto innumerevoli volte</a:t>
            </a:r>
          </a:p>
          <a:p>
            <a:pPr>
              <a:buFontTx/>
              <a:buChar char="•"/>
            </a:pPr>
            <a:r>
              <a:rPr lang="it-IT"/>
              <a:t>Si distinguono tre regioni...</a:t>
            </a:r>
          </a:p>
          <a:p>
            <a:pPr>
              <a:buFontTx/>
              <a:buChar char="•"/>
            </a:pPr>
            <a:r>
              <a:rPr lang="it-IT"/>
              <a:t>Ci concentreremo sulla terza, altissime energie, sopra i 10</a:t>
            </a:r>
            <a:r>
              <a:rPr lang="it-IT" baseline="30000"/>
              <a:t>19</a:t>
            </a:r>
            <a:r>
              <a:rPr lang="it-IT"/>
              <a:t> eV, dove non è chiaro:</a:t>
            </a:r>
          </a:p>
          <a:p>
            <a:pPr lvl="1">
              <a:buFontTx/>
              <a:buChar char="•"/>
            </a:pPr>
            <a:r>
              <a:rPr lang="it-IT"/>
              <a:t>COME siano accelerati</a:t>
            </a:r>
          </a:p>
          <a:p>
            <a:pPr lvl="1">
              <a:buFontTx/>
              <a:buChar char="•"/>
            </a:pPr>
            <a:r>
              <a:rPr lang="it-IT"/>
              <a:t>DOVE siano le sorgenti</a:t>
            </a:r>
          </a:p>
          <a:p>
            <a:pPr lvl="1">
              <a:buFontTx/>
              <a:buChar char="•"/>
            </a:pPr>
            <a:r>
              <a:rPr lang="it-IT"/>
              <a:t>Addirittura PERCHè riusciamo a vederli</a:t>
            </a:r>
          </a:p>
        </p:txBody>
      </p:sp>
    </p:spTree>
    <p:extLst>
      <p:ext uri="{BB962C8B-B14F-4D97-AF65-F5344CB8AC3E}">
        <p14:creationId xmlns:p14="http://schemas.microsoft.com/office/powerpoint/2010/main" val="2897392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88C0A-5861-41F9-93E3-650FEB9C27A5}" type="slidenum">
              <a:rPr lang="it-IT"/>
              <a:pPr/>
              <a:t>5</a:t>
            </a:fld>
            <a:endParaRPr lang="it-IT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467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97FDD3-3289-4DA3-BE65-12876C0EC77F}" type="slidenum">
              <a:rPr lang="it-IT"/>
              <a:pPr/>
              <a:t>12</a:t>
            </a:fld>
            <a:endParaRPr lang="it-IT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675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3267A-5372-48DA-AC40-092BD675139C}" type="slidenum">
              <a:rPr lang="it-IT"/>
              <a:pPr/>
              <a:t>18</a:t>
            </a:fld>
            <a:endParaRPr lang="it-IT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139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8AAC4-47B6-4F4A-9AC3-F337DFC16907}" type="slidenum">
              <a:rPr lang="it-IT"/>
              <a:pPr/>
              <a:t>19</a:t>
            </a:fld>
            <a:endParaRPr lang="it-IT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785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55254-FBF0-47C0-AF0B-FBD64631B8E2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293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A25A2-35C5-4423-930A-12449E7B1629}" type="slidenum">
              <a:rPr lang="it-IT"/>
              <a:pPr/>
              <a:t>26</a:t>
            </a:fld>
            <a:endParaRPr lang="it-IT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296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AF340-E8F4-475E-A053-85F42CE9C8D0}" type="slidenum">
              <a:rPr lang="it-IT"/>
              <a:pPr/>
              <a:t>33</a:t>
            </a:fld>
            <a:endParaRPr lang="it-IT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25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5A59-5FBD-413B-A4E5-5EC62E4B74A7}" type="datetime1">
              <a:rPr lang="en-US" smtClean="0"/>
              <a:t>4/13/2025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70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5563-0312-4D7A-8943-07404D6CDB80}" type="datetime1">
              <a:rPr lang="en-US" smtClean="0"/>
              <a:t>4/13/2025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16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C8C0-E561-4264-B339-77C0BC60B663}" type="datetime1">
              <a:rPr lang="en-US" smtClean="0"/>
              <a:t>4/13/2025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96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4457-DF93-4647-97B2-32BA4345305D}" type="datetime1">
              <a:rPr lang="en-US" smtClean="0"/>
              <a:t>4/13/2025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55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515B-5E2D-4547-AF01-54B45A2E6EA8}" type="datetime1">
              <a:rPr lang="en-US" smtClean="0"/>
              <a:t>4/13/2025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10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A446-C328-4F22-871F-BCBC3E9B77A6}" type="datetime1">
              <a:rPr lang="en-US" smtClean="0"/>
              <a:t>4/13/2025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76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6DC2-C300-4E1A-9818-756869771994}" type="datetime1">
              <a:rPr lang="en-US" smtClean="0"/>
              <a:t>4/13/2025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23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CD6F-9F10-4C30-B0CA-C9E18F5F6767}" type="datetime1">
              <a:rPr lang="en-US" smtClean="0"/>
              <a:t>4/13/2025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85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F153-879A-4277-AA84-1043E85C0B9E}" type="datetime1">
              <a:rPr lang="en-US" smtClean="0"/>
              <a:t>4/13/2025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88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5841-24CF-4E4A-818C-FFD121D719AF}" type="datetime1">
              <a:rPr lang="en-US" smtClean="0"/>
              <a:t>4/13/2025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22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8EBA-992F-4084-ACDB-4E4A5586F660}" type="datetime1">
              <a:rPr lang="en-US" smtClean="0"/>
              <a:t>4/13/2025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49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789A2-921E-455A-B9C9-48ABF2899FBF}" type="datetime1">
              <a:rPr lang="en-US" smtClean="0"/>
              <a:t>4/13/2025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M. Spurio - Astroparticle Physics -  4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Connettore 1 7">
            <a:extLst>
              <a:ext uri="{FF2B5EF4-FFF2-40B4-BE49-F238E27FC236}">
                <a16:creationId xmlns:a16="http://schemas.microsoft.com/office/drawing/2014/main" id="{F4ADF025-8C2D-AC90-6692-1F1EC03E83A1}"/>
              </a:ext>
            </a:extLst>
          </p:cNvPr>
          <p:cNvCxnSpPr/>
          <p:nvPr userDrawn="1"/>
        </p:nvCxnSpPr>
        <p:spPr>
          <a:xfrm>
            <a:off x="838200" y="763480"/>
            <a:ext cx="10515600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69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7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dirty="0">
              <a:solidFill>
                <a:srgbClr val="C00000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IV.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Indirect CR Detection: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Showers in the Atmosphere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467708" y="4422637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pc="-100" dirty="0">
                <a:solidFill>
                  <a:srgbClr val="675E47"/>
                </a:solidFill>
                <a:latin typeface="+mj-lt"/>
                <a:ea typeface="+mj-ea"/>
                <a:cs typeface="+mj-cs"/>
              </a:rPr>
              <a:t>Astroparticle Physics </a:t>
            </a:r>
            <a:r>
              <a:rPr lang="en-US" sz="3200" spc="-100" dirty="0" err="1">
                <a:solidFill>
                  <a:srgbClr val="675E47"/>
                </a:solidFill>
                <a:latin typeface="+mj-lt"/>
                <a:ea typeface="+mj-ea"/>
                <a:cs typeface="+mj-cs"/>
              </a:rPr>
              <a:t>a.a.</a:t>
            </a:r>
            <a:r>
              <a:rPr lang="en-US" sz="3200" spc="-100" dirty="0">
                <a:solidFill>
                  <a:srgbClr val="675E47"/>
                </a:solidFill>
                <a:latin typeface="+mj-lt"/>
                <a:ea typeface="+mj-ea"/>
                <a:cs typeface="+mj-cs"/>
              </a:rPr>
              <a:t> 2024/25</a:t>
            </a:r>
          </a:p>
          <a:p>
            <a:pPr algn="ctr"/>
            <a:r>
              <a:rPr lang="en-US" sz="2800" spc="-100" dirty="0">
                <a:solidFill>
                  <a:srgbClr val="675E47"/>
                </a:solidFill>
                <a:latin typeface="+mj-lt"/>
                <a:ea typeface="+mj-ea"/>
                <a:cs typeface="+mj-cs"/>
              </a:rPr>
              <a:t>Maurizio Spurio</a:t>
            </a:r>
          </a:p>
          <a:p>
            <a:pPr algn="ctr"/>
            <a:r>
              <a:rPr lang="en-US" sz="2400" spc="-100" dirty="0" err="1">
                <a:solidFill>
                  <a:srgbClr val="675E47"/>
                </a:solidFill>
                <a:latin typeface="+mj-lt"/>
                <a:ea typeface="+mj-ea"/>
                <a:cs typeface="+mj-cs"/>
              </a:rPr>
              <a:t>Università</a:t>
            </a:r>
            <a:r>
              <a:rPr lang="en-US" sz="2400" spc="-100" dirty="0">
                <a:solidFill>
                  <a:srgbClr val="675E47"/>
                </a:solidFill>
                <a:latin typeface="+mj-lt"/>
                <a:ea typeface="+mj-ea"/>
                <a:cs typeface="+mj-cs"/>
              </a:rPr>
              <a:t> di Bologna e INFN</a:t>
            </a:r>
          </a:p>
          <a:p>
            <a:pPr algn="ctr"/>
            <a:r>
              <a:rPr lang="en-US" sz="2000" spc="-100" dirty="0">
                <a:solidFill>
                  <a:srgbClr val="675E47"/>
                </a:solidFill>
                <a:latin typeface="+mj-lt"/>
                <a:ea typeface="+mj-ea"/>
                <a:cs typeface="+mj-cs"/>
              </a:rPr>
              <a:t>maurizio.spurio@unibo.it</a:t>
            </a:r>
          </a:p>
        </p:txBody>
      </p:sp>
    </p:spTree>
    <p:extLst>
      <p:ext uri="{BB962C8B-B14F-4D97-AF65-F5344CB8AC3E}">
        <p14:creationId xmlns:p14="http://schemas.microsoft.com/office/powerpoint/2010/main" val="3208623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6" name="Picture 4" descr="ny-mu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0" y="987456"/>
            <a:ext cx="7316788" cy="5487987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142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The muon component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96394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0" name="Picture 4" descr="ny-had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0" y="987457"/>
            <a:ext cx="7316788" cy="5487987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1426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The hadron component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78702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7" name="Picture 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8416" y="807925"/>
            <a:ext cx="5153788" cy="561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979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The shower components vs. depth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12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699796" y="1027055"/>
            <a:ext cx="477892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Hadrons interact in the upper atmosphere and get exponentially attenuated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EM cascade (</a:t>
            </a:r>
            <a:r>
              <a:rPr lang="en-US" dirty="0" err="1"/>
              <a:t>e+,e-,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/>
              <a:t>) develops in a exponential way up to a maximum. The maximum depends on E</a:t>
            </a:r>
            <a:r>
              <a:rPr lang="en-US" baseline="-25000" dirty="0"/>
              <a:t>0</a:t>
            </a:r>
            <a:r>
              <a:rPr lang="en-US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On ground (and underground), the muons represent the dominant component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824204" y="4076619"/>
            <a:ext cx="52717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Fig. 4.5 Fraction of energy transferred to the different components of the cascade induced by 10</a:t>
            </a:r>
            <a:r>
              <a:rPr lang="en-US" i="1" baseline="30000" dirty="0"/>
              <a:t>19</a:t>
            </a:r>
            <a:r>
              <a:rPr lang="en-US" i="1" dirty="0"/>
              <a:t> eV proton. </a:t>
            </a:r>
          </a:p>
          <a:p>
            <a:r>
              <a:rPr lang="en-US" i="1" dirty="0"/>
              <a:t>Part of the energy is “lost”, as released into air by excitation/ ionization processes. </a:t>
            </a:r>
          </a:p>
          <a:p>
            <a:r>
              <a:rPr lang="en-US" b="1" i="1" dirty="0"/>
              <a:t>Top</a:t>
            </a:r>
            <a:r>
              <a:rPr lang="en-US" i="1" dirty="0"/>
              <a:t>: linear scale; </a:t>
            </a:r>
            <a:r>
              <a:rPr lang="en-US" b="1" i="1" dirty="0"/>
              <a:t>bottom</a:t>
            </a:r>
            <a:r>
              <a:rPr lang="en-US" i="1" dirty="0"/>
              <a:t>: log scale for a better visualization of the “older” part of the shower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798609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ACE88289-A023-7BE8-A536-B10CDB9F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1"/>
            <a:ext cx="9144000" cy="7794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The shower components vs. depth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6F52FB-7450-A335-282A-9FE57D8D8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6404EB-CA74-5DC4-17FD-45315701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13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1B84A3B-8360-4BC1-4539-29B16F94A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89" y="987077"/>
            <a:ext cx="9144000" cy="356056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CBE74E-5A39-5F71-8667-3E4D012928B5}"/>
              </a:ext>
            </a:extLst>
          </p:cNvPr>
          <p:cNvSpPr txBox="1"/>
          <p:nvPr/>
        </p:nvSpPr>
        <p:spPr>
          <a:xfrm>
            <a:off x="597159" y="4547645"/>
            <a:ext cx="59044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Average number of (e</a:t>
            </a:r>
            <a:r>
              <a:rPr lang="en-US" i="1" baseline="30000" dirty="0"/>
              <a:t>+</a:t>
            </a:r>
            <a:r>
              <a:rPr lang="en-US" i="1" dirty="0"/>
              <a:t> + e</a:t>
            </a:r>
            <a:r>
              <a:rPr lang="en-US" i="1" baseline="30000" dirty="0"/>
              <a:t>−</a:t>
            </a:r>
            <a:r>
              <a:rPr lang="en-US" i="1" dirty="0"/>
              <a:t>),(μ</a:t>
            </a:r>
            <a:r>
              <a:rPr lang="en-US" i="1" baseline="30000" dirty="0"/>
              <a:t>+</a:t>
            </a:r>
            <a:r>
              <a:rPr lang="en-US" i="1" dirty="0"/>
              <a:t> + μ</a:t>
            </a:r>
            <a:r>
              <a:rPr lang="en-US" i="1" baseline="30000" dirty="0"/>
              <a:t>−</a:t>
            </a:r>
            <a:r>
              <a:rPr lang="en-US" i="1" dirty="0"/>
              <a:t>), and hadrons (lines), and their ±1 deviation (bands), as a function of matter (in g cm</a:t>
            </a:r>
            <a:r>
              <a:rPr lang="en-US" i="1" baseline="30000" dirty="0"/>
              <a:t>−2</a:t>
            </a:r>
            <a:r>
              <a:rPr lang="en-US" i="1" dirty="0"/>
              <a:t>) crossed in the atmosphere along the shower axis. The profiles are obtained with MC of proton, iron and photon-induced EAS of E = 1 </a:t>
            </a:r>
            <a:r>
              <a:rPr lang="en-US" i="1" dirty="0" err="1"/>
              <a:t>EeV</a:t>
            </a:r>
            <a:r>
              <a:rPr lang="en-US" i="1" dirty="0"/>
              <a:t> = 10</a:t>
            </a:r>
            <a:r>
              <a:rPr lang="en-US" i="1" baseline="30000" dirty="0"/>
              <a:t>18</a:t>
            </a:r>
            <a:r>
              <a:rPr lang="en-US" i="1" dirty="0"/>
              <a:t> eV and zenith angle  = 45 </a:t>
            </a:r>
            <a:r>
              <a:rPr lang="en-US" i="1" dirty="0" err="1"/>
              <a:t>w.r.t.</a:t>
            </a:r>
            <a:r>
              <a:rPr lang="en-US" i="1" dirty="0"/>
              <a:t> the vertical to ground (at depth 870 g cm</a:t>
            </a:r>
            <a:r>
              <a:rPr lang="en-US" i="1" baseline="30000" dirty="0"/>
              <a:t>−2</a:t>
            </a:r>
            <a:r>
              <a:rPr lang="en-US" i="1" dirty="0"/>
              <a:t>).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762C1EF-738D-4287-14D7-974BB0B275D5}"/>
              </a:ext>
            </a:extLst>
          </p:cNvPr>
          <p:cNvSpPr txBox="1"/>
          <p:nvPr/>
        </p:nvSpPr>
        <p:spPr>
          <a:xfrm>
            <a:off x="6707581" y="4547645"/>
            <a:ext cx="45544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Lateral development (perpendicular to shower axis) at ground level of the same components as in the left panel as a function of distance to shower axis</a:t>
            </a:r>
          </a:p>
        </p:txBody>
      </p:sp>
    </p:spTree>
    <p:extLst>
      <p:ext uri="{BB962C8B-B14F-4D97-AF65-F5344CB8AC3E}">
        <p14:creationId xmlns:p14="http://schemas.microsoft.com/office/powerpoint/2010/main" val="257556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3740" y="7346"/>
            <a:ext cx="10515600" cy="73910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The Electromagnetic (EM) component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14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43813" y="943096"/>
            <a:ext cx="1060890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fraction of </a:t>
            </a:r>
            <a:r>
              <a:rPr lang="en-US" b="1" dirty="0" err="1"/>
              <a:t>e</a:t>
            </a:r>
            <a:r>
              <a:rPr lang="en-US" b="1" baseline="30000" dirty="0" err="1"/>
              <a:t>+</a:t>
            </a:r>
            <a:r>
              <a:rPr lang="en-US" b="1" dirty="0" err="1"/>
              <a:t>e</a:t>
            </a:r>
            <a:r>
              <a:rPr lang="en-US" b="1" baseline="30000" dirty="0"/>
              <a:t>-</a:t>
            </a:r>
            <a:r>
              <a:rPr lang="en-US" b="1" dirty="0"/>
              <a:t>,  and </a:t>
            </a:r>
            <a:r>
              <a:rPr lang="en-US" b="1" dirty="0">
                <a:latin typeface="Symbol" panose="05050102010706020507" pitchFamily="18" charset="2"/>
              </a:rPr>
              <a:t>g</a:t>
            </a:r>
            <a:r>
              <a:rPr lang="en-US" b="1" dirty="0"/>
              <a:t>-rays </a:t>
            </a:r>
            <a:r>
              <a:rPr lang="en-US" dirty="0"/>
              <a:t>is called the EM </a:t>
            </a:r>
            <a:r>
              <a:rPr lang="en-US" b="1" dirty="0"/>
              <a:t>component</a:t>
            </a:r>
            <a:r>
              <a:rPr lang="en-US" dirty="0"/>
              <a:t> of the showers;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It is present in all cascades, but </a:t>
            </a:r>
            <a:r>
              <a:rPr lang="en-US" b="1" dirty="0"/>
              <a:t>is the only component if the cascade is initiated by photons or electrons </a:t>
            </a:r>
            <a:r>
              <a:rPr lang="en-US" dirty="0"/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 hadron-initiated showers, the EM component is initiated by the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baseline="30000" dirty="0"/>
              <a:t>0</a:t>
            </a:r>
            <a:r>
              <a:rPr lang="en-US" dirty="0"/>
              <a:t> decay.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EM component is mathematically described using differential transport equations, which include the particle energy losses and particle production.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643813" y="2847902"/>
            <a:ext cx="588728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EM showers are governed mainly by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b="1" dirty="0"/>
              <a:t>bremsstrahlung</a:t>
            </a:r>
            <a:r>
              <a:rPr lang="en-US" dirty="0"/>
              <a:t> of electrons/positrons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(ii) </a:t>
            </a:r>
            <a:r>
              <a:rPr lang="en-US" b="1" dirty="0"/>
              <a:t>pair production </a:t>
            </a:r>
            <a:r>
              <a:rPr lang="en-US" dirty="0"/>
              <a:t>by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-rays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 addition to bremsstrahlung, electrons are subject to excitation/ionization energy loss.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radiation length, X</a:t>
            </a:r>
            <a:r>
              <a:rPr lang="en-US" baseline="-25000" dirty="0"/>
              <a:t>0</a:t>
            </a:r>
            <a:r>
              <a:rPr lang="en-US" dirty="0"/>
              <a:t>, is defined as: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(a) the mean free path of a HE 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(b) 7/9 of the mean free path for pair production by a HE photon. </a:t>
            </a:r>
            <a:endParaRPr lang="it-IT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88E1B596-0D9E-4227-857F-E5B6CA033FB2}"/>
              </a:ext>
            </a:extLst>
          </p:cNvPr>
          <p:cNvGrpSpPr/>
          <p:nvPr/>
        </p:nvGrpSpPr>
        <p:grpSpPr>
          <a:xfrm>
            <a:off x="6846306" y="2476597"/>
            <a:ext cx="4406412" cy="3878027"/>
            <a:chOff x="5135694" y="2928254"/>
            <a:chExt cx="3783274" cy="3459707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35694" y="2928254"/>
              <a:ext cx="3379656" cy="345970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BBC72BC8-4920-4267-87A4-F807192F26DD}"/>
                </a:ext>
              </a:extLst>
            </p:cNvPr>
            <p:cNvSpPr txBox="1"/>
            <p:nvPr/>
          </p:nvSpPr>
          <p:spPr>
            <a:xfrm>
              <a:off x="5156960" y="5471856"/>
              <a:ext cx="376200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                                                              *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it-IT" sz="1600" dirty="0"/>
            </a:p>
          </p:txBody>
        </p:sp>
      </p:grpSp>
      <p:sp>
        <p:nvSpPr>
          <p:cNvPr id="11" name="AutoShape 19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B4D7CD22-03F5-4D7F-A05A-E9D984682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758" y="185524"/>
            <a:ext cx="577850" cy="360040"/>
          </a:xfrm>
          <a:prstGeom prst="actionButtonBackPrevious">
            <a:avLst/>
          </a:prstGeom>
          <a:solidFill>
            <a:schemeClr val="accent1"/>
          </a:solidFill>
          <a:ln w="603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0919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113" y="1892589"/>
            <a:ext cx="3804994" cy="17556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4998" y="0"/>
            <a:ext cx="10515600" cy="767247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The </a:t>
            </a:r>
            <a:r>
              <a:rPr lang="en-US" sz="3600" dirty="0" err="1">
                <a:solidFill>
                  <a:srgbClr val="C00000"/>
                </a:solidFill>
              </a:rPr>
              <a:t>Heitler’s</a:t>
            </a:r>
            <a:r>
              <a:rPr lang="en-US" sz="3600" dirty="0">
                <a:solidFill>
                  <a:srgbClr val="C00000"/>
                </a:solidFill>
              </a:rPr>
              <a:t> Model of EM Showers 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15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34482" y="1022173"/>
            <a:ext cx="65407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radiation length, X</a:t>
            </a:r>
            <a:r>
              <a:rPr lang="en-US" baseline="-25000" dirty="0"/>
              <a:t>0</a:t>
            </a:r>
            <a:r>
              <a:rPr lang="en-US" dirty="0"/>
              <a:t>, and the critical energy </a:t>
            </a:r>
            <a:r>
              <a:rPr lang="en-US" dirty="0" err="1"/>
              <a:t>E</a:t>
            </a:r>
            <a:r>
              <a:rPr lang="en-US" baseline="-25000" dirty="0" err="1"/>
              <a:t>c</a:t>
            </a:r>
            <a:r>
              <a:rPr lang="en-US" dirty="0"/>
              <a:t> (the energy such that radiation energy losses = excitation/ ionization) depend on the material.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Table, for electrons in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905" y="2485712"/>
            <a:ext cx="3671500" cy="51675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942392" y="2939092"/>
            <a:ext cx="5548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These are the key ingredients for the </a:t>
            </a:r>
            <a:r>
              <a:rPr lang="en-US" b="1" dirty="0" err="1"/>
              <a:t>Heitler’s</a:t>
            </a:r>
            <a:r>
              <a:rPr lang="en-US" b="1" dirty="0"/>
              <a:t> Model of EM Showers </a:t>
            </a:r>
            <a:r>
              <a:rPr lang="en-US" dirty="0"/>
              <a:t>(see </a:t>
            </a:r>
            <a:r>
              <a:rPr lang="en-US" dirty="0">
                <a:hlinkClick r:id="rId4" action="ppaction://hlinksldjump"/>
              </a:rPr>
              <a:t>figure</a:t>
            </a:r>
            <a:r>
              <a:rPr lang="en-US" dirty="0"/>
              <a:t>.)</a:t>
            </a:r>
            <a:endParaRPr lang="en-GB" dirty="0"/>
          </a:p>
        </p:txBody>
      </p:sp>
      <p:sp>
        <p:nvSpPr>
          <p:cNvPr id="13" name="Rettangolo 12"/>
          <p:cNvSpPr/>
          <p:nvPr/>
        </p:nvSpPr>
        <p:spPr>
          <a:xfrm>
            <a:off x="634482" y="3648273"/>
            <a:ext cx="1078618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An incoming electron interacts in the atmosphere after traveling a certain “</a:t>
            </a:r>
            <a:r>
              <a:rPr lang="en-US" b="1" dirty="0"/>
              <a:t>step</a:t>
            </a:r>
            <a:r>
              <a:rPr lang="en-US" dirty="0"/>
              <a:t>” and produces o bremsstrahlung photon (final state = 2 particles with ½ energy)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Similarly, a photon converts into an electron-positron pair if its energy &gt;2m</a:t>
            </a:r>
            <a:r>
              <a:rPr lang="en-US" baseline="-25000" dirty="0"/>
              <a:t>e</a:t>
            </a:r>
            <a:r>
              <a:rPr lang="en-US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“step” depends on X = </a:t>
            </a:r>
            <a:r>
              <a:rPr lang="en-US" dirty="0" err="1"/>
              <a:t>x·</a:t>
            </a:r>
            <a:r>
              <a:rPr lang="en-US" dirty="0" err="1">
                <a:latin typeface="Symbol" panose="05050102010706020507" pitchFamily="18" charset="2"/>
              </a:rPr>
              <a:t>r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(g/cm</a:t>
            </a:r>
            <a:r>
              <a:rPr lang="en-US" baseline="30000" dirty="0"/>
              <a:t>2</a:t>
            </a:r>
            <a:r>
              <a:rPr lang="en-US" dirty="0"/>
              <a:t>) of the distance x (cm) traversed and the medium density </a:t>
            </a:r>
            <a:r>
              <a:rPr lang="en-US" dirty="0">
                <a:latin typeface="Symbol" panose="05050102010706020507" pitchFamily="18" charset="2"/>
              </a:rPr>
              <a:t>r</a:t>
            </a:r>
            <a:r>
              <a:rPr lang="en-US" dirty="0"/>
              <a:t> (g/cm</a:t>
            </a:r>
            <a:r>
              <a:rPr lang="en-US" baseline="30000" dirty="0"/>
              <a:t>3</a:t>
            </a:r>
            <a:r>
              <a:rPr lang="en-US" dirty="0"/>
              <a:t>).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energy loss of bremsstrahlung corresponds to the second term of (3.6). When excitation/ionization processes can be neglected (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 = 0), the solution to (3.6) is </a:t>
            </a:r>
            <a:endParaRPr lang="en-GB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142" y="986371"/>
            <a:ext cx="2076995" cy="814330"/>
          </a:xfrm>
          <a:prstGeom prst="rect">
            <a:avLst/>
          </a:prstGeom>
          <a:ln>
            <a:solidFill>
              <a:srgbClr val="FF2F2F"/>
            </a:solidFill>
          </a:ln>
        </p:spPr>
      </p:pic>
      <p:sp>
        <p:nvSpPr>
          <p:cNvPr id="15" name="Rettangolo 14"/>
          <p:cNvSpPr/>
          <p:nvPr/>
        </p:nvSpPr>
        <p:spPr>
          <a:xfrm>
            <a:off x="9916876" y="121849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(3.6)</a:t>
            </a:r>
            <a:endParaRPr lang="en-GB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6"/>
          <a:srcRect t="8280" b="21179"/>
          <a:stretch/>
        </p:blipFill>
        <p:spPr>
          <a:xfrm>
            <a:off x="4843194" y="5657223"/>
            <a:ext cx="2129245" cy="40943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4832" y="5737439"/>
            <a:ext cx="528668" cy="249000"/>
          </a:xfrm>
          <a:prstGeom prst="rect">
            <a:avLst/>
          </a:prstGeom>
        </p:spPr>
      </p:pic>
      <p:sp>
        <p:nvSpPr>
          <p:cNvPr id="17" name="AutoShape 19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CFA47909-2ED7-400A-BD12-948992B4D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758" y="185524"/>
            <a:ext cx="577850" cy="360040"/>
          </a:xfrm>
          <a:prstGeom prst="actionButtonBackPrevious">
            <a:avLst/>
          </a:prstGeom>
          <a:solidFill>
            <a:schemeClr val="accent1"/>
          </a:solidFill>
          <a:ln w="603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4838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5782" y="0"/>
            <a:ext cx="10515600" cy="768919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The </a:t>
            </a:r>
            <a:r>
              <a:rPr lang="en-US" sz="3600" dirty="0" err="1">
                <a:solidFill>
                  <a:srgbClr val="C00000"/>
                </a:solidFill>
              </a:rPr>
              <a:t>Heitler’s</a:t>
            </a:r>
            <a:r>
              <a:rPr lang="en-US" sz="3600" dirty="0">
                <a:solidFill>
                  <a:srgbClr val="C00000"/>
                </a:solidFill>
              </a:rPr>
              <a:t> Model of EM Showers 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16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34482" y="998636"/>
            <a:ext cx="636285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“step” </a:t>
            </a:r>
            <a:r>
              <a:rPr lang="en-GB" dirty="0"/>
              <a:t>d is defined as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By inserting (4.11) into (4.10), we have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597" y="1309498"/>
            <a:ext cx="3190043" cy="75166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474" y="925766"/>
            <a:ext cx="1442952" cy="46033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486" y="1027544"/>
            <a:ext cx="590864" cy="2567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tangolo 17"/>
              <p:cNvSpPr/>
              <p:nvPr/>
            </p:nvSpPr>
            <p:spPr>
              <a:xfrm>
                <a:off x="634481" y="1952566"/>
                <a:ext cx="11000792" cy="3995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Statistically, at each step, electrons halve their energy via bremsstrahlung emission, while photons produce an electron-positron pair, each with half the photon’s energy.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Therefore, at each step, the </a:t>
                </a:r>
                <a:r>
                  <a:rPr lang="en-US" b="1" dirty="0"/>
                  <a:t>energy of each particle decreases by a factor of two </a:t>
                </a:r>
                <a:r>
                  <a:rPr lang="en-US" dirty="0"/>
                  <a:t>and the </a:t>
                </a:r>
                <a:r>
                  <a:rPr lang="en-US" b="1" dirty="0"/>
                  <a:t>total number of particles increases by a factor of two</a:t>
                </a:r>
                <a:r>
                  <a:rPr lang="en-US" dirty="0"/>
                  <a:t>.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After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en-US" dirty="0"/>
                  <a:t>generations, the number of particles is: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it-IT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Their individual energy </a:t>
                </a:r>
                <a:r>
                  <a:rPr lang="en-GB" dirty="0"/>
                  <a:t>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it-I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it-I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This development continues until, at step k*, the individual energy drops below E</a:t>
                </a:r>
                <a:r>
                  <a:rPr lang="en-US" baseline="-25000" dirty="0"/>
                  <a:t>c</a:t>
                </a:r>
                <a:r>
                  <a:rPr lang="en-US" dirty="0"/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Below the critical energy, the multiplication process slows down, and soon after stops.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Therefore, at k*, the number of secondaries reach a </a:t>
                </a:r>
                <a:r>
                  <a:rPr lang="en-US" b="1" dirty="0"/>
                  <a:t>maximum</a:t>
                </a:r>
                <a:r>
                  <a:rPr lang="en-US" dirty="0"/>
                  <a:t> (the shower maximum):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it-IT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it-IT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it-IT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depth in the atmosphere (in g/cm</a:t>
                </a:r>
                <a:r>
                  <a:rPr lang="en-US" baseline="30000" dirty="0"/>
                  <a:t>2</a:t>
                </a:r>
                <a:r>
                  <a:rPr lang="en-US" dirty="0"/>
                  <a:t>) where the maximum of the EM cascade occurs is then:</a:t>
                </a: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1" y="1952566"/>
                <a:ext cx="11000792" cy="3995068"/>
              </a:xfrm>
              <a:prstGeom prst="rect">
                <a:avLst/>
              </a:prstGeom>
              <a:blipFill>
                <a:blip r:embed="rId5"/>
                <a:stretch>
                  <a:fillRect l="-332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6"/>
          <a:srcRect t="8070" r="3188" b="14138"/>
          <a:stretch/>
        </p:blipFill>
        <p:spPr>
          <a:xfrm>
            <a:off x="2822136" y="5441605"/>
            <a:ext cx="5642309" cy="634395"/>
          </a:xfrm>
          <a:prstGeom prst="rect">
            <a:avLst/>
          </a:prstGeom>
          <a:ln>
            <a:solidFill>
              <a:srgbClr val="FF2F2F"/>
            </a:solidFill>
          </a:ln>
        </p:spPr>
      </p:pic>
      <p:sp>
        <p:nvSpPr>
          <p:cNvPr id="22" name="AutoShape 19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D4226F85-F0C1-4FCC-9240-A65A6159D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758" y="185524"/>
            <a:ext cx="577850" cy="360040"/>
          </a:xfrm>
          <a:prstGeom prst="actionButtonBackPrevious">
            <a:avLst/>
          </a:prstGeom>
          <a:solidFill>
            <a:schemeClr val="accent1"/>
          </a:solidFill>
          <a:ln w="603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7042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9286" y="3114975"/>
            <a:ext cx="5724575" cy="331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38200" y="1691"/>
            <a:ext cx="10515600" cy="722012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Analytic Solutions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17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15820" y="959370"/>
            <a:ext cx="10019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Purely EM showers were historically studied by coupled differential equations, which describe the evolution of the number of photons and electrons vs. depth, X.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15820" y="2636343"/>
            <a:ext cx="9862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Figure 4.3 shows the electron size N</a:t>
            </a:r>
            <a:r>
              <a:rPr lang="en-US" baseline="-25000" dirty="0"/>
              <a:t>e</a:t>
            </a:r>
            <a:r>
              <a:rPr lang="en-US" dirty="0"/>
              <a:t> as a function of </a:t>
            </a:r>
            <a:r>
              <a:rPr lang="en-US" b="1" dirty="0"/>
              <a:t>t=X/X</a:t>
            </a:r>
            <a:r>
              <a:rPr lang="en-US" b="1" baseline="-25000" dirty="0"/>
              <a:t>0</a:t>
            </a:r>
            <a:r>
              <a:rPr lang="en-US" dirty="0"/>
              <a:t> obtained from (4.16) and for different energies E</a:t>
            </a:r>
            <a:r>
              <a:rPr lang="en-US" baseline="-25000" dirty="0"/>
              <a:t>0</a:t>
            </a:r>
            <a:r>
              <a:rPr lang="en-US" dirty="0"/>
              <a:t> of the incoming particle. </a:t>
            </a:r>
            <a:endParaRPr lang="en-GB" dirty="0"/>
          </a:p>
        </p:txBody>
      </p:sp>
      <p:grpSp>
        <p:nvGrpSpPr>
          <p:cNvPr id="15" name="Gruppo 14"/>
          <p:cNvGrpSpPr/>
          <p:nvPr/>
        </p:nvGrpSpPr>
        <p:grpSpPr>
          <a:xfrm>
            <a:off x="615820" y="1466610"/>
            <a:ext cx="9856825" cy="1089092"/>
            <a:chOff x="419144" y="1428253"/>
            <a:chExt cx="8535501" cy="1089092"/>
          </a:xfrm>
        </p:grpSpPr>
        <p:pic>
          <p:nvPicPr>
            <p:cNvPr id="24166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8251" y="1712742"/>
              <a:ext cx="3616394" cy="792000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10" name="Rettangolo 9"/>
            <p:cNvSpPr/>
            <p:nvPr/>
          </p:nvSpPr>
          <p:spPr>
            <a:xfrm>
              <a:off x="419144" y="1594015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dirty="0"/>
                <a:t>These solutions are combinations </a:t>
              </a:r>
              <a:r>
                <a:rPr lang="en-US" dirty="0"/>
                <a:t>of exponential functions and contain the important parameter “s”, the </a:t>
              </a:r>
              <a:r>
                <a:rPr lang="en-GB" b="1" i="1" dirty="0"/>
                <a:t>shower age</a:t>
              </a:r>
              <a:r>
                <a:rPr lang="en-GB" dirty="0"/>
                <a:t>.</a:t>
              </a:r>
            </a:p>
          </p:txBody>
        </p:sp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878" y="1428253"/>
              <a:ext cx="559766" cy="210094"/>
            </a:xfrm>
            <a:prstGeom prst="rect">
              <a:avLst/>
            </a:prstGeom>
          </p:spPr>
        </p:pic>
      </p:grpSp>
      <p:sp>
        <p:nvSpPr>
          <p:cNvPr id="14" name="Rettangolo 13"/>
          <p:cNvSpPr/>
          <p:nvPr/>
        </p:nvSpPr>
        <p:spPr>
          <a:xfrm>
            <a:off x="690465" y="3389641"/>
            <a:ext cx="4504198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shapes look very similar for every energy E</a:t>
            </a:r>
            <a:r>
              <a:rPr lang="en-US" baseline="-25000" dirty="0"/>
              <a:t>0</a:t>
            </a:r>
            <a:r>
              <a:rPr lang="en-US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Showers have age s = 1 at maximum.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“Young” </a:t>
            </a:r>
            <a:r>
              <a:rPr lang="en-US" dirty="0"/>
              <a:t>showers have age  s &lt; 1 (before the maximum).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“Old” </a:t>
            </a:r>
            <a:r>
              <a:rPr lang="en-US" dirty="0"/>
              <a:t>showers have s &gt; 1.</a:t>
            </a:r>
            <a:endParaRPr lang="en-GB" dirty="0"/>
          </a:p>
        </p:txBody>
      </p:sp>
      <p:sp>
        <p:nvSpPr>
          <p:cNvPr id="19" name="Indietro o precedente 18">
            <a:hlinkClick r:id="" action="ppaction://hlinkshowjump?jump=lastslideviewed" highlightClick="1"/>
          </p:cNvPr>
          <p:cNvSpPr/>
          <p:nvPr/>
        </p:nvSpPr>
        <p:spPr>
          <a:xfrm>
            <a:off x="9781317" y="6165685"/>
            <a:ext cx="516066" cy="1906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C444F3E-42DD-4685-9E17-3FA47F6C710C}"/>
              </a:ext>
            </a:extLst>
          </p:cNvPr>
          <p:cNvSpPr/>
          <p:nvPr/>
        </p:nvSpPr>
        <p:spPr>
          <a:xfrm rot="20263467">
            <a:off x="5956227" y="166456"/>
            <a:ext cx="2521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Skip</a:t>
            </a:r>
            <a:r>
              <a:rPr lang="it-IT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it-IT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</a:t>
            </a:r>
            <a:endParaRPr lang="it-IT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7" name="AutoShape 19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1934F4D0-3F19-4EC9-A916-C5A214A42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758" y="185524"/>
            <a:ext cx="577850" cy="360040"/>
          </a:xfrm>
          <a:prstGeom prst="actionButtonBackPrevious">
            <a:avLst/>
          </a:prstGeom>
          <a:solidFill>
            <a:schemeClr val="accent1"/>
          </a:solidFill>
          <a:ln w="603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9984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611" y="2425957"/>
            <a:ext cx="3918660" cy="381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-13436"/>
            <a:ext cx="10515600" cy="801732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The lateral particle distribution</a:t>
            </a:r>
          </a:p>
        </p:txBody>
      </p:sp>
      <p:sp>
        <p:nvSpPr>
          <p:cNvPr id="143364" name="Text Box 4"/>
          <p:cNvSpPr txBox="1">
            <a:spLocks noGrp="1" noChangeArrowheads="1"/>
          </p:cNvSpPr>
          <p:nvPr>
            <p:ph idx="1"/>
          </p:nvPr>
        </p:nvSpPr>
        <p:spPr>
          <a:xfrm>
            <a:off x="615820" y="980729"/>
            <a:ext cx="11028784" cy="1333498"/>
          </a:xfrm>
          <a:noFill/>
          <a:ln/>
        </p:spPr>
        <p:txBody>
          <a:bodyPr>
            <a:noAutofit/>
          </a:bodyPr>
          <a:lstStyle/>
          <a:p>
            <a:r>
              <a:rPr lang="en-US" sz="1800" dirty="0"/>
              <a:t>The particle density vs. the distance r to the shower core (</a:t>
            </a:r>
            <a:r>
              <a:rPr lang="en-US" sz="1800" b="1" dirty="0"/>
              <a:t>lateral particle distribution</a:t>
            </a:r>
            <a:r>
              <a:rPr lang="en-US" sz="1800" dirty="0"/>
              <a:t>) is used in most air shower experiments to determine the primary CR energy;</a:t>
            </a:r>
          </a:p>
          <a:p>
            <a:r>
              <a:rPr lang="en-US" sz="1800" dirty="0"/>
              <a:t>The lateral distribution is determined by electrons multiple Coulomb scattering</a:t>
            </a:r>
          </a:p>
          <a:p>
            <a:r>
              <a:rPr lang="en-US" sz="1800" dirty="0"/>
              <a:t>Results of detailed calculations: the Nishimura </a:t>
            </a:r>
            <a:r>
              <a:rPr lang="en-US" sz="1800" dirty="0" err="1"/>
              <a:t>Kamata</a:t>
            </a:r>
            <a:r>
              <a:rPr lang="en-US" sz="1800" dirty="0"/>
              <a:t> and Greisen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18</a:t>
            </a:fld>
            <a:endParaRPr lang="it-IT"/>
          </a:p>
        </p:txBody>
      </p:sp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2222" y="2389254"/>
            <a:ext cx="6132066" cy="711112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398" y="3817497"/>
            <a:ext cx="2606633" cy="71652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253135" y="4746265"/>
            <a:ext cx="5924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Figure 4.16: Experimental lateral distributions in different intervals of measured shower size, Ne. The average particle density vs. r is fitted with the NKG function (4.21) (solid lines), with r</a:t>
            </a:r>
            <a:r>
              <a:rPr lang="en-US" i="1" baseline="-25000" dirty="0"/>
              <a:t>1</a:t>
            </a:r>
            <a:r>
              <a:rPr lang="en-US" i="1" dirty="0"/>
              <a:t> = 100m and a fixed age parameter s = 1.21.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6096000" y="3387012"/>
            <a:ext cx="365164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The quantity r</a:t>
            </a:r>
            <a:r>
              <a:rPr lang="en-US" baseline="-25000" dirty="0">
                <a:solidFill>
                  <a:prstClr val="black"/>
                </a:solidFill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 is the Molière unit: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834271" y="2513623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(4.21)</a:t>
            </a:r>
          </a:p>
        </p:txBody>
      </p:sp>
      <p:sp>
        <p:nvSpPr>
          <p:cNvPr id="13" name="AutoShape 19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B62C7F74-F208-4E79-B0AF-4BBD1D235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758" y="185524"/>
            <a:ext cx="577850" cy="360040"/>
          </a:xfrm>
          <a:prstGeom prst="actionButtonBackPrevious">
            <a:avLst/>
          </a:prstGeom>
          <a:solidFill>
            <a:schemeClr val="accent1"/>
          </a:solidFill>
          <a:ln w="603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9275F17-F692-D973-B379-F74FE71E9205}"/>
              </a:ext>
            </a:extLst>
          </p:cNvPr>
          <p:cNvSpPr/>
          <p:nvPr/>
        </p:nvSpPr>
        <p:spPr>
          <a:xfrm rot="20263467">
            <a:off x="5956227" y="166456"/>
            <a:ext cx="2521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Skip</a:t>
            </a:r>
            <a:r>
              <a:rPr lang="it-IT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it-IT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</a:t>
            </a:r>
            <a:endParaRPr lang="it-IT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381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tracks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-228600"/>
            <a:ext cx="3429000" cy="6858000"/>
          </a:xfrm>
          <a:prstGeom prst="rect">
            <a:avLst/>
          </a:prstGeom>
          <a:noFill/>
        </p:spPr>
      </p:pic>
      <p:pic>
        <p:nvPicPr>
          <p:cNvPr id="183299" name="Picture 3" descr="tracks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-228600"/>
            <a:ext cx="3429000" cy="6858000"/>
          </a:xfrm>
          <a:prstGeom prst="rect">
            <a:avLst/>
          </a:prstGeom>
          <a:noFill/>
        </p:spPr>
      </p:pic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4267200" y="1008694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de-DE" sz="2000" b="1" dirty="0" err="1">
                <a:solidFill>
                  <a:schemeClr val="accent5">
                    <a:lumMod val="75000"/>
                  </a:schemeClr>
                </a:solidFill>
                <a:latin typeface="Helvetica" pitchFamily="48" charset="0"/>
              </a:rPr>
              <a:t>proton</a:t>
            </a:r>
            <a:endParaRPr lang="de-DE" sz="2000" b="1" dirty="0">
              <a:solidFill>
                <a:schemeClr val="accent5">
                  <a:lumMod val="75000"/>
                </a:schemeClr>
              </a:solidFill>
              <a:latin typeface="Helvetica" pitchFamily="48" charset="0"/>
            </a:endParaRP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7429499" y="1001779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sz="2000" b="1" dirty="0" err="1">
                <a:solidFill>
                  <a:schemeClr val="accent5">
                    <a:lumMod val="75000"/>
                  </a:schemeClr>
                </a:solidFill>
                <a:latin typeface="Helvetica" pitchFamily="48" charset="0"/>
              </a:rPr>
              <a:t>iron</a:t>
            </a:r>
            <a:r>
              <a:rPr lang="de-DE" sz="2000" b="1" dirty="0">
                <a:solidFill>
                  <a:schemeClr val="accent5">
                    <a:lumMod val="75000"/>
                  </a:schemeClr>
                </a:solidFill>
                <a:latin typeface="Helvetica" pitchFamily="48" charset="0"/>
              </a:rPr>
              <a:t> </a:t>
            </a:r>
            <a:r>
              <a:rPr lang="de-DE" sz="2000" b="1" dirty="0" err="1">
                <a:solidFill>
                  <a:schemeClr val="accent5">
                    <a:lumMod val="75000"/>
                  </a:schemeClr>
                </a:solidFill>
                <a:latin typeface="Helvetica" pitchFamily="48" charset="0"/>
              </a:rPr>
              <a:t>nucleus</a:t>
            </a:r>
            <a:endParaRPr lang="de-DE" sz="2000" b="1" dirty="0">
              <a:solidFill>
                <a:schemeClr val="accent5">
                  <a:lumMod val="75000"/>
                </a:schemeClr>
              </a:solidFill>
              <a:latin typeface="Helvetica" pitchFamily="48" charset="0"/>
            </a:endParaRP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5943600" y="1612901"/>
            <a:ext cx="60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sz="2400" b="1" dirty="0">
                <a:solidFill>
                  <a:srgbClr val="FF0000"/>
                </a:solidFill>
                <a:latin typeface="Times New Roman" pitchFamily="18" charset="0"/>
              </a:rPr>
              <a:t>e/</a:t>
            </a:r>
            <a:r>
              <a:rPr lang="de-DE" sz="2400" b="1" dirty="0">
                <a:solidFill>
                  <a:srgbClr val="FF0000"/>
                </a:solidFill>
                <a:latin typeface="Symbol" pitchFamily="18" charset="2"/>
              </a:rPr>
              <a:t>g</a:t>
            </a:r>
            <a:br>
              <a:rPr lang="de-DE" sz="2400" b="1" dirty="0">
                <a:solidFill>
                  <a:srgbClr val="FF0000"/>
                </a:solidFill>
                <a:latin typeface="Symbol" pitchFamily="18" charset="2"/>
              </a:rPr>
            </a:br>
            <a:r>
              <a:rPr lang="de-DE" sz="2400" b="1" dirty="0">
                <a:solidFill>
                  <a:srgbClr val="00FF00"/>
                </a:solidFill>
                <a:latin typeface="Symbol" pitchFamily="18" charset="2"/>
              </a:rPr>
              <a:t>m</a:t>
            </a:r>
            <a:br>
              <a:rPr lang="de-DE" sz="2400" b="1" dirty="0">
                <a:solidFill>
                  <a:srgbClr val="FF0000"/>
                </a:solidFill>
                <a:latin typeface="Symbol" pitchFamily="18" charset="2"/>
              </a:rPr>
            </a:b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Helvetica" pitchFamily="48" charset="0"/>
              </a:rPr>
              <a:t>h</a:t>
            </a: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5513861" y="1003618"/>
            <a:ext cx="1507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sz="2000" b="1" dirty="0">
                <a:solidFill>
                  <a:schemeClr val="accent2"/>
                </a:solidFill>
                <a:latin typeface="Helvetica" pitchFamily="48" charset="0"/>
              </a:rPr>
              <a:t>E</a:t>
            </a:r>
            <a:r>
              <a:rPr lang="de-DE" sz="2000" b="1" baseline="-25000" dirty="0">
                <a:solidFill>
                  <a:schemeClr val="accent2"/>
                </a:solidFill>
                <a:latin typeface="Helvetica" pitchFamily="48" charset="0"/>
              </a:rPr>
              <a:t>0</a:t>
            </a:r>
            <a:r>
              <a:rPr lang="de-DE" sz="2000" b="1" dirty="0">
                <a:solidFill>
                  <a:schemeClr val="accent2"/>
                </a:solidFill>
                <a:latin typeface="Helvetica" pitchFamily="48" charset="0"/>
              </a:rPr>
              <a:t>=10</a:t>
            </a:r>
            <a:r>
              <a:rPr lang="de-DE" sz="2000" b="1" baseline="30000" dirty="0">
                <a:solidFill>
                  <a:schemeClr val="accent2"/>
                </a:solidFill>
                <a:latin typeface="Helvetica" pitchFamily="48" charset="0"/>
              </a:rPr>
              <a:t>14</a:t>
            </a:r>
            <a:r>
              <a:rPr lang="de-DE" sz="2000" b="1" dirty="0">
                <a:solidFill>
                  <a:schemeClr val="accent2"/>
                </a:solidFill>
                <a:latin typeface="Helvetica" pitchFamily="48" charset="0"/>
              </a:rPr>
              <a:t> eV</a:t>
            </a: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9929814" y="0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>
                <a:latin typeface="Helvetica" pitchFamily="48" charset="0"/>
              </a:rPr>
              <a:t>50 km</a:t>
            </a: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9929814" y="1276350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>
                <a:latin typeface="Helvetica" pitchFamily="48" charset="0"/>
              </a:rPr>
              <a:t>40 km</a:t>
            </a: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9929814" y="2552700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>
                <a:latin typeface="Helvetica" pitchFamily="48" charset="0"/>
              </a:rPr>
              <a:t>30 km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9929814" y="3829050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>
                <a:latin typeface="Helvetica" pitchFamily="48" charset="0"/>
              </a:rPr>
              <a:t>20 km</a:t>
            </a: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9929814" y="5105400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>
                <a:latin typeface="Helvetica" pitchFamily="48" charset="0"/>
              </a:rPr>
              <a:t>10 km</a:t>
            </a:r>
          </a:p>
        </p:txBody>
      </p:sp>
      <p:sp>
        <p:nvSpPr>
          <p:cNvPr id="183310" name="Rectangle 14"/>
          <p:cNvSpPr>
            <a:spLocks noChangeArrowheads="1"/>
          </p:cNvSpPr>
          <p:nvPr/>
        </p:nvSpPr>
        <p:spPr bwMode="auto">
          <a:xfrm>
            <a:off x="2971800" y="6629400"/>
            <a:ext cx="7696200" cy="4572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de-DE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3638550" y="6521450"/>
            <a:ext cx="73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bg1"/>
                </a:solidFill>
                <a:latin typeface="Helvetica" pitchFamily="48" charset="0"/>
              </a:rPr>
              <a:t>10 km</a:t>
            </a:r>
          </a:p>
        </p:txBody>
      </p:sp>
      <p:sp>
        <p:nvSpPr>
          <p:cNvPr id="183312" name="Line 16"/>
          <p:cNvSpPr>
            <a:spLocks noChangeShapeType="1"/>
          </p:cNvSpPr>
          <p:nvPr/>
        </p:nvSpPr>
        <p:spPr bwMode="auto">
          <a:xfrm>
            <a:off x="4800600" y="66294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>
            <a:off x="3124200" y="66294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83315" name="AutoShape 19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2133600" y="3068960"/>
            <a:ext cx="577850" cy="360040"/>
          </a:xfrm>
          <a:prstGeom prst="actionButtonBackPrevious">
            <a:avLst/>
          </a:prstGeom>
          <a:solidFill>
            <a:schemeClr val="accent1"/>
          </a:solidFill>
          <a:ln w="603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19</a:t>
            </a:fld>
            <a:endParaRPr lang="it-IT"/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830424" y="68894"/>
            <a:ext cx="9955142" cy="7502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CORSIKA</a:t>
            </a:r>
            <a:r>
              <a:rPr lang="en-GB" dirty="0"/>
              <a:t> Simulation [QGSJET/EGS4]</a:t>
            </a:r>
          </a:p>
        </p:txBody>
      </p:sp>
    </p:spTree>
    <p:extLst>
      <p:ext uri="{BB962C8B-B14F-4D97-AF65-F5344CB8AC3E}">
        <p14:creationId xmlns:p14="http://schemas.microsoft.com/office/powerpoint/2010/main" val="330325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127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Content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2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9116"/>
          <a:stretch/>
        </p:blipFill>
        <p:spPr>
          <a:xfrm>
            <a:off x="2152651" y="1032861"/>
            <a:ext cx="4833036" cy="324478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r="8057"/>
          <a:stretch/>
        </p:blipFill>
        <p:spPr>
          <a:xfrm>
            <a:off x="2471937" y="4163341"/>
            <a:ext cx="4489037" cy="141618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046" y="1189845"/>
            <a:ext cx="2743200" cy="412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77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444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General features of the EM cascade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20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15821" y="981616"/>
            <a:ext cx="99215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Detailed Monte Carlo (MC) simulations of the cascades confirm that the EM component of the showers exhibits a number of universal features.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 EM cascades induced by primary photons, electrons, protons and nuclei have properties that are independent of the primary type and rather insensitive to the primary energy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615820" y="2497072"/>
            <a:ext cx="1073797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hlinkClick r:id="rId2" action="ppaction://hlinksldjump"/>
              </a:rPr>
              <a:t>SF1)</a:t>
            </a:r>
            <a:r>
              <a:rPr lang="en-US" b="1" dirty="0"/>
              <a:t> </a:t>
            </a:r>
            <a:r>
              <a:rPr lang="en-US" dirty="0"/>
              <a:t>The number of particles at shower maximum is approximately proportional to the primary energy.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hlinkClick r:id="rId2" action="ppaction://hlinksldjump"/>
              </a:rPr>
              <a:t>SF2)</a:t>
            </a:r>
            <a:r>
              <a:rPr lang="en-US" b="1" dirty="0"/>
              <a:t> </a:t>
            </a:r>
            <a:r>
              <a:rPr lang="en-US" dirty="0"/>
              <a:t>The depth in the atmosphere of the shower maximum increases logarithmically </a:t>
            </a:r>
            <a:r>
              <a:rPr lang="en-GB" dirty="0"/>
              <a:t>with energy.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SF3)</a:t>
            </a:r>
            <a:r>
              <a:rPr lang="en-US" dirty="0"/>
              <a:t> In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-ray induced showers very few muons are expected, and to a first approximation, </a:t>
            </a:r>
            <a:r>
              <a:rPr lang="en-GB" dirty="0" err="1"/>
              <a:t>N</a:t>
            </a:r>
            <a:r>
              <a:rPr lang="en-GB" baseline="30000" dirty="0" err="1">
                <a:latin typeface="Symbol" panose="05050102010706020507" pitchFamily="18" charset="2"/>
              </a:rPr>
              <a:t>g</a:t>
            </a:r>
            <a:r>
              <a:rPr lang="en-GB" baseline="-25000" dirty="0" err="1">
                <a:latin typeface="Symbol" panose="05050102010706020507" pitchFamily="18" charset="2"/>
              </a:rPr>
              <a:t>m</a:t>
            </a:r>
            <a:r>
              <a:rPr lang="en-GB" dirty="0"/>
              <a:t>=0.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hlinkClick r:id="rId3" action="ppaction://hlinksldjump"/>
              </a:rPr>
              <a:t>SF4)</a:t>
            </a:r>
            <a:r>
              <a:rPr lang="en-US" dirty="0"/>
              <a:t> The longitudinal development of EM cascades depends on two parameters: the energy E</a:t>
            </a:r>
            <a:r>
              <a:rPr lang="en-US" baseline="-25000" dirty="0"/>
              <a:t>0</a:t>
            </a:r>
            <a:r>
              <a:rPr lang="en-US" dirty="0"/>
              <a:t> of the primary nucleus and the shower age “s”.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SF5)</a:t>
            </a:r>
            <a:r>
              <a:rPr lang="en-US" dirty="0"/>
              <a:t> Near the shower core, the electron energy distribution is a universal function of the age parameter (</a:t>
            </a:r>
            <a:r>
              <a:rPr lang="en-US" i="1" dirty="0"/>
              <a:t>not shown</a:t>
            </a:r>
            <a:r>
              <a:rPr lang="en-US" dirty="0"/>
              <a:t>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hlinkClick r:id="rId4" action="ppaction://hlinksldjump"/>
              </a:rPr>
              <a:t>SF6)</a:t>
            </a:r>
            <a:r>
              <a:rPr lang="en-US" dirty="0"/>
              <a:t> The lateral distribution of the EM cascade, at a given age s is a universal function if the lateral distance is measured in Molière units r</a:t>
            </a:r>
            <a:r>
              <a:rPr lang="en-US" baseline="-25000" dirty="0"/>
              <a:t>1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82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009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Showers Initiated by Protons and Nuclei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21</a:t>
            </a:fld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5119" y="1942494"/>
            <a:ext cx="5480178" cy="417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15821" y="914473"/>
            <a:ext cx="99516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CRs (protons and nuclei) initiate a hadronic shower by interacting with atmospheric nuclei after traversing, on average, one interaction length </a:t>
            </a:r>
            <a:r>
              <a:rPr lang="en-US" dirty="0" err="1">
                <a:latin typeface="Symbol" panose="05050102010706020507" pitchFamily="18" charset="2"/>
              </a:rPr>
              <a:t>l</a:t>
            </a:r>
            <a:r>
              <a:rPr lang="en-US" baseline="-25000" dirty="0" err="1"/>
              <a:t>I</a:t>
            </a:r>
            <a:r>
              <a:rPr lang="en-US" dirty="0"/>
              <a:t>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multiplicity of charged particles produced in the interaction increases with the center of mass energy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Neutral </a:t>
            </a:r>
            <a:r>
              <a:rPr lang="en-US" dirty="0" err="1"/>
              <a:t>pions</a:t>
            </a:r>
            <a:r>
              <a:rPr lang="en-US" dirty="0"/>
              <a:t> (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baseline="30000" dirty="0"/>
              <a:t>0</a:t>
            </a:r>
            <a:r>
              <a:rPr lang="en-US" dirty="0"/>
              <a:t>) decay immediately (10</a:t>
            </a:r>
            <a:r>
              <a:rPr lang="en-US" baseline="30000" dirty="0"/>
              <a:t>-16 </a:t>
            </a:r>
            <a:r>
              <a:rPr lang="en-US" dirty="0"/>
              <a:t>s) in two gamma-rays.</a:t>
            </a:r>
          </a:p>
        </p:txBody>
      </p:sp>
      <p:sp>
        <p:nvSpPr>
          <p:cNvPr id="7" name="Rettangolo 6"/>
          <p:cNvSpPr/>
          <p:nvPr/>
        </p:nvSpPr>
        <p:spPr>
          <a:xfrm>
            <a:off x="615821" y="2526182"/>
            <a:ext cx="5393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Charged </a:t>
            </a:r>
            <a:r>
              <a:rPr lang="en-US" dirty="0" err="1"/>
              <a:t>pions</a:t>
            </a:r>
            <a:r>
              <a:rPr lang="en-US" dirty="0"/>
              <a:t> decay through weak interactions into </a:t>
            </a:r>
            <a:endParaRPr lang="en-GB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919" y="3043650"/>
            <a:ext cx="3147128" cy="547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Rettangolo 9"/>
          <p:cNvSpPr/>
          <p:nvPr/>
        </p:nvSpPr>
        <p:spPr>
          <a:xfrm>
            <a:off x="615822" y="4007627"/>
            <a:ext cx="548017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SF7) </a:t>
            </a:r>
            <a:r>
              <a:rPr lang="en-US" dirty="0"/>
              <a:t>The number of muons produced in an air shower increases almost linearly with the proton energy E</a:t>
            </a:r>
            <a:r>
              <a:rPr lang="en-US" baseline="-25000" dirty="0"/>
              <a:t>0</a:t>
            </a:r>
            <a:r>
              <a:rPr lang="en-US" dirty="0"/>
              <a:t>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SF8) </a:t>
            </a:r>
            <a:r>
              <a:rPr lang="en-US" dirty="0"/>
              <a:t>The energy E</a:t>
            </a:r>
            <a:r>
              <a:rPr lang="en-US" baseline="-25000" dirty="0"/>
              <a:t>0 </a:t>
            </a:r>
            <a:r>
              <a:rPr lang="en-US" dirty="0"/>
              <a:t>of a primary can be estimated, greatly reducing the relative fluctuation </a:t>
            </a:r>
            <a:r>
              <a:rPr lang="en-GB" dirty="0"/>
              <a:t>of the EM/</a:t>
            </a:r>
            <a:r>
              <a:rPr lang="en-GB" dirty="0" err="1"/>
              <a:t>muonic</a:t>
            </a:r>
            <a:r>
              <a:rPr lang="en-GB" dirty="0"/>
              <a:t> size, by m</a:t>
            </a:r>
            <a:r>
              <a:rPr lang="en-US" dirty="0" err="1"/>
              <a:t>easuring</a:t>
            </a:r>
            <a:r>
              <a:rPr lang="en-US" dirty="0"/>
              <a:t> both N</a:t>
            </a:r>
            <a:r>
              <a:rPr lang="en-US" baseline="-25000" dirty="0"/>
              <a:t>e</a:t>
            </a:r>
            <a:r>
              <a:rPr lang="en-US" dirty="0"/>
              <a:t> and N</a:t>
            </a:r>
            <a:r>
              <a:rPr lang="en-US" baseline="-25000" dirty="0">
                <a:latin typeface="Symbol" panose="05050102010706020507" pitchFamily="18" charset="2"/>
              </a:rPr>
              <a:t>m</a:t>
            </a:r>
            <a:r>
              <a:rPr lang="en-US" dirty="0"/>
              <a:t> components</a:t>
            </a:r>
          </a:p>
        </p:txBody>
      </p:sp>
      <p:sp>
        <p:nvSpPr>
          <p:cNvPr id="11" name="AutoShape 19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9BF25350-09F4-4402-AC64-F71A97AF5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758" y="185524"/>
            <a:ext cx="577850" cy="360040"/>
          </a:xfrm>
          <a:prstGeom prst="actionButtonBackPrevious">
            <a:avLst/>
          </a:prstGeom>
          <a:solidFill>
            <a:schemeClr val="accent1"/>
          </a:solidFill>
          <a:ln w="603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8260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639" y="2340068"/>
            <a:ext cx="5258218" cy="419884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644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p and Nuclei: the “Superposition”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53143" y="964001"/>
                <a:ext cx="9497481" cy="4833603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The </a:t>
                </a:r>
                <a:r>
                  <a:rPr lang="en-US" sz="1800" b="1" dirty="0"/>
                  <a:t>superposition model </a:t>
                </a:r>
                <a:r>
                  <a:rPr lang="en-US" sz="1800" dirty="0"/>
                  <a:t>assumes that a nucleus with atomic mass number </a:t>
                </a:r>
                <a:r>
                  <a:rPr lang="en-US" sz="1800" b="1" dirty="0"/>
                  <a:t>A</a:t>
                </a:r>
                <a:r>
                  <a:rPr lang="en-US" sz="1800" dirty="0"/>
                  <a:t> and energy </a:t>
                </a:r>
                <a:r>
                  <a:rPr lang="en-US" sz="1800" b="1" dirty="0"/>
                  <a:t>E</a:t>
                </a:r>
                <a:r>
                  <a:rPr lang="en-US" sz="1800" b="1" baseline="-25000" dirty="0"/>
                  <a:t>0</a:t>
                </a:r>
                <a:r>
                  <a:rPr lang="en-US" sz="1800" dirty="0"/>
                  <a:t> is equivalent to A individual single nucleons, each with energy </a:t>
                </a:r>
                <a:r>
                  <a:rPr lang="en-US" sz="1800" b="1" dirty="0"/>
                  <a:t>E</a:t>
                </a:r>
                <a:r>
                  <a:rPr lang="en-US" sz="1800" b="1" baseline="-25000" dirty="0"/>
                  <a:t>0</a:t>
                </a:r>
                <a:r>
                  <a:rPr lang="en-US" sz="1800" b="1" dirty="0"/>
                  <a:t>/A</a:t>
                </a:r>
                <a:r>
                  <a:rPr lang="en-US" sz="1800" dirty="0"/>
                  <a:t>, each acting independently</a:t>
                </a:r>
              </a:p>
              <a:p>
                <a:r>
                  <a:rPr lang="en-US" sz="1800" dirty="0"/>
                  <a:t>Number of particles  (EM component) </a:t>
                </a:r>
                <a:r>
                  <a:rPr lang="en-US" sz="1800" dirty="0">
                    <a:hlinkClick r:id="rId3" action="ppaction://hlinksldjump"/>
                  </a:rPr>
                  <a:t>at the maximum</a:t>
                </a:r>
                <a:r>
                  <a:rPr lang="en-US" sz="1800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it-IT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it-IT" sz="18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180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it-IT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it-IT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sz="1800" dirty="0"/>
              </a:p>
              <a:p>
                <a:r>
                  <a:rPr lang="en-US" sz="1800" dirty="0"/>
                  <a:t>The EM component (at maximum) depends only on E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!</a:t>
                </a:r>
              </a:p>
              <a:p>
                <a:pPr marL="0" indent="0">
                  <a:buNone/>
                </a:pPr>
                <a:r>
                  <a:rPr lang="en-US" sz="1800" dirty="0"/>
                  <a:t>The depth of the shower maximum: 		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it-IT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it-IT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it-IT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/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it-IT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US" sz="1800" dirty="0"/>
                  <a:t>A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143" y="964001"/>
                <a:ext cx="9497481" cy="4833603"/>
              </a:xfrm>
              <a:blipFill>
                <a:blip r:embed="rId4"/>
                <a:stretch>
                  <a:fillRect l="-513" t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22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53143" y="4260830"/>
            <a:ext cx="4832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Figure: Depth of maximum vs. primary energy for the EM component of air showers. An air shower initiated by </a:t>
            </a:r>
            <a:r>
              <a:rPr lang="en-US" b="1" i="1" dirty="0">
                <a:solidFill>
                  <a:srgbClr val="0070C0"/>
                </a:solidFill>
              </a:rPr>
              <a:t>Fe </a:t>
            </a:r>
            <a:r>
              <a:rPr lang="en-US" i="1" dirty="0">
                <a:solidFill>
                  <a:srgbClr val="0070C0"/>
                </a:solidFill>
              </a:rPr>
              <a:t>nuclei </a:t>
            </a:r>
            <a:r>
              <a:rPr lang="en-US" i="1" dirty="0"/>
              <a:t>of the same E</a:t>
            </a:r>
            <a:r>
              <a:rPr lang="en-US" i="1" baseline="-25000" dirty="0"/>
              <a:t>0</a:t>
            </a:r>
            <a:r>
              <a:rPr lang="en-US" i="1" dirty="0"/>
              <a:t> of a </a:t>
            </a:r>
            <a:r>
              <a:rPr lang="en-US" b="1" i="1" dirty="0">
                <a:solidFill>
                  <a:srgbClr val="FF0000"/>
                </a:solidFill>
              </a:rPr>
              <a:t>proton</a:t>
            </a:r>
            <a:r>
              <a:rPr lang="en-US" i="1" dirty="0"/>
              <a:t> reaches max </a:t>
            </a:r>
            <a:r>
              <a:rPr lang="en-US" i="1" dirty="0">
                <a:sym typeface="Symbol" panose="05050102010706020507" pitchFamily="18" charset="2"/>
              </a:rPr>
              <a:t></a:t>
            </a:r>
            <a:r>
              <a:rPr lang="en-US" b="1" i="1" dirty="0"/>
              <a:t>150 g/cm</a:t>
            </a:r>
            <a:r>
              <a:rPr lang="en-US" b="1" i="1" baseline="30000" dirty="0"/>
              <a:t>2</a:t>
            </a:r>
            <a:r>
              <a:rPr lang="en-US" i="1" dirty="0"/>
              <a:t> (evaluated from formula above) earlier. Dashed lines= full MC simulation. Green: </a:t>
            </a:r>
            <a:r>
              <a:rPr lang="en-US" b="1" i="1" dirty="0">
                <a:solidFill>
                  <a:srgbClr val="00B050"/>
                </a:solidFill>
              </a:rPr>
              <a:t>photon-initiated</a:t>
            </a:r>
          </a:p>
        </p:txBody>
      </p:sp>
      <p:sp>
        <p:nvSpPr>
          <p:cNvPr id="8" name="AutoShape 19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19945C66-8D4C-41EB-B7E2-10A090622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758" y="185524"/>
            <a:ext cx="577850" cy="360040"/>
          </a:xfrm>
          <a:prstGeom prst="actionButtonBackPrevious">
            <a:avLst/>
          </a:prstGeom>
          <a:solidFill>
            <a:schemeClr val="accent1"/>
          </a:solidFill>
          <a:ln w="603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7723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8796" y="1433052"/>
            <a:ext cx="5865004" cy="383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716710" y="1824371"/>
            <a:ext cx="425650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Simulation of the longitudinal profile obtained with the CORSIKA code for 50 </a:t>
            </a:r>
            <a:r>
              <a:rPr lang="en-US" b="1" dirty="0">
                <a:solidFill>
                  <a:srgbClr val="FF0000"/>
                </a:solidFill>
              </a:rPr>
              <a:t>proton-induced (red)</a:t>
            </a:r>
            <a:r>
              <a:rPr lang="en-US" dirty="0"/>
              <a:t> and 50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iron-induced (blue) </a:t>
            </a:r>
            <a:r>
              <a:rPr lang="en-US" dirty="0"/>
              <a:t>showers.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same total energy of 10</a:t>
            </a:r>
            <a:r>
              <a:rPr lang="en-US" baseline="30000" dirty="0"/>
              <a:t>19</a:t>
            </a:r>
            <a:r>
              <a:rPr lang="en-US" dirty="0"/>
              <a:t> eV is assumed.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Shower by shower fluctuations on </a:t>
            </a:r>
            <a:r>
              <a:rPr lang="en-US" dirty="0" err="1"/>
              <a:t>N</a:t>
            </a:r>
            <a:r>
              <a:rPr lang="en-US" baseline="-25000" dirty="0" err="1"/>
              <a:t>max</a:t>
            </a:r>
            <a:r>
              <a:rPr lang="en-US" dirty="0"/>
              <a:t> and </a:t>
            </a:r>
            <a:r>
              <a:rPr lang="en-US" dirty="0" err="1"/>
              <a:t>X</a:t>
            </a:r>
            <a:r>
              <a:rPr lang="en-US" baseline="-25000" dirty="0" err="1"/>
              <a:t>max</a:t>
            </a:r>
            <a:r>
              <a:rPr lang="en-US" dirty="0"/>
              <a:t> are evident. 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58416" y="1"/>
            <a:ext cx="9180934" cy="78009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Detailed simulations of p and Fe showers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23</a:t>
            </a:fld>
            <a:endParaRPr lang="it-IT"/>
          </a:p>
        </p:txBody>
      </p:sp>
      <p:sp>
        <p:nvSpPr>
          <p:cNvPr id="7" name="AutoShape 19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C284257B-0252-4033-9285-755088D34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758" y="185524"/>
            <a:ext cx="577850" cy="360040"/>
          </a:xfrm>
          <a:prstGeom prst="actionButtonBackPrevious">
            <a:avLst/>
          </a:prstGeom>
          <a:solidFill>
            <a:schemeClr val="accent1"/>
          </a:solidFill>
          <a:ln w="603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9561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009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Features of hadron-induced showers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24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15820" y="971232"/>
            <a:ext cx="9869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main qualitative results and properties of our first-order estimate for nucleus-induced showers are below. They are confirmed by detailed MC simulations.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615819" y="1808700"/>
                <a:ext cx="10580915" cy="4054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b="1" dirty="0">
                    <a:hlinkClick r:id="rId2" action="ppaction://hlinksldjump"/>
                  </a:rPr>
                  <a:t>SF9)</a:t>
                </a:r>
                <a:r>
                  <a:rPr lang="en-US" b="1" dirty="0"/>
                  <a:t> </a:t>
                </a:r>
                <a:r>
                  <a:rPr lang="en-US" dirty="0"/>
                  <a:t>The electromagnetic size is equal for a cascade initiated by a proton with energy E</a:t>
                </a:r>
                <a:r>
                  <a:rPr lang="en-US" baseline="-25000" dirty="0"/>
                  <a:t>0</a:t>
                </a:r>
                <a:r>
                  <a:rPr lang="en-US" dirty="0"/>
                  <a:t> and by a nucleus A of energy E</a:t>
                </a:r>
                <a:r>
                  <a:rPr lang="en-US" baseline="-25000" dirty="0"/>
                  <a:t>0</a:t>
                </a:r>
                <a:r>
                  <a:rPr lang="en-US" dirty="0"/>
                  <a:t>;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it is very difficult (almost impossible) to estimate A of the incoming particle by measuring cascades</a:t>
                </a:r>
                <a:r>
                  <a:rPr lang="en-US" b="1" i="1" dirty="0"/>
                  <a:t>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b="1" dirty="0"/>
                  <a:t>SF10)</a:t>
                </a:r>
                <a:r>
                  <a:rPr lang="en-US" dirty="0"/>
                  <a:t> The number of muons in a nucleus-induced shower has a very slow dependence on A,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0.1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:r>
                  <a:rPr lang="en-US" i="1" dirty="0"/>
                  <a:t>not shown</a:t>
                </a:r>
                <a:r>
                  <a:rPr lang="en-US" dirty="0"/>
                  <a:t>).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This could be a first (weak) method to estimating with poor precision A.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b="1" dirty="0">
                    <a:hlinkClick r:id="rId3" action="ppaction://hlinksldjump"/>
                  </a:rPr>
                  <a:t>SF11)</a:t>
                </a:r>
                <a:r>
                  <a:rPr lang="en-US" b="1" dirty="0"/>
                  <a:t> </a:t>
                </a:r>
                <a:r>
                  <a:rPr lang="en-US" dirty="0"/>
                  <a:t>The depth of the maximum of the EM component of a nucleus-induced shower differs from that of a proton-induced shower as 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d>
                      <m:d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d>
                      <m:d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it-IT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IT" b="1" i="1">
                        <a:latin typeface="Cambria Math" panose="02040503050406030204" pitchFamily="18" charset="0"/>
                      </a:rPr>
                      <m:t>𝒍𝒏</m:t>
                    </m:r>
                  </m:oMath>
                </a14:m>
                <a:r>
                  <a:rPr lang="en-US" b="1" dirty="0"/>
                  <a:t>A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b="1" dirty="0">
                    <a:hlinkClick r:id="rId4" action="ppaction://hlinksldjump"/>
                  </a:rPr>
                  <a:t>SF12) </a:t>
                </a:r>
                <a:r>
                  <a:rPr lang="en-US" dirty="0"/>
                  <a:t>Due to the larger cross-section of a nucleus A, one has </a:t>
                </a:r>
                <a:r>
                  <a:rPr lang="en-US" dirty="0" err="1">
                    <a:latin typeface="Symbol" panose="05050102010706020507" pitchFamily="18" charset="2"/>
                  </a:rPr>
                  <a:t>l</a:t>
                </a:r>
                <a:r>
                  <a:rPr lang="en-US" baseline="-25000" dirty="0" err="1"/>
                  <a:t>A</a:t>
                </a:r>
                <a:r>
                  <a:rPr lang="en-US" dirty="0"/>
                  <a:t>=</a:t>
                </a:r>
                <a:r>
                  <a:rPr lang="en-GB" dirty="0"/>
                  <a:t>  </a:t>
                </a:r>
                <a:r>
                  <a:rPr lang="en-GB" dirty="0" err="1">
                    <a:latin typeface="Symbol" panose="05050102010706020507" pitchFamily="18" charset="2"/>
                  </a:rPr>
                  <a:t>l</a:t>
                </a:r>
                <a:r>
                  <a:rPr lang="en-GB" baseline="-25000" dirty="0" err="1"/>
                  <a:t>p</a:t>
                </a:r>
                <a:r>
                  <a:rPr lang="en-GB" dirty="0"/>
                  <a:t>/A</a:t>
                </a:r>
                <a:r>
                  <a:rPr lang="en-GB" baseline="30000" dirty="0"/>
                  <a:t>2/3</a:t>
                </a:r>
                <a:r>
                  <a:rPr lang="en-GB" dirty="0"/>
                  <a:t> and the fluctuations on X</a:t>
                </a:r>
                <a:r>
                  <a:rPr lang="en-US" baseline="-25000" dirty="0"/>
                  <a:t>max</a:t>
                </a:r>
                <a:r>
                  <a:rPr lang="en-US" dirty="0"/>
                  <a:t>(A) are much smaller than those on X</a:t>
                </a:r>
                <a:r>
                  <a:rPr lang="en-US" baseline="-25000" dirty="0"/>
                  <a:t> max</a:t>
                </a:r>
                <a:r>
                  <a:rPr lang="en-GB" dirty="0"/>
                  <a:t>(p). As a consequence, </a:t>
                </a:r>
                <a:r>
                  <a:rPr lang="en-US" dirty="0"/>
                  <a:t>the root mean square fluctuation </a:t>
                </a:r>
                <a:r>
                  <a:rPr lang="en-US" dirty="0">
                    <a:latin typeface="Symbol" panose="05050102010706020507" pitchFamily="18" charset="2"/>
                  </a:rPr>
                  <a:t>s</a:t>
                </a:r>
                <a:r>
                  <a:rPr lang="en-US" dirty="0"/>
                  <a:t>(</a:t>
                </a:r>
                <a:r>
                  <a:rPr lang="en-GB" dirty="0"/>
                  <a:t>X</a:t>
                </a:r>
                <a:r>
                  <a:rPr lang="en-US" baseline="-25000" dirty="0"/>
                  <a:t>max</a:t>
                </a:r>
                <a:r>
                  <a:rPr lang="en-US" dirty="0"/>
                  <a:t>(A)) on the position of the maximum of the EM component induced by a heavy nucleus is smaller than s</a:t>
                </a:r>
                <a:r>
                  <a:rPr lang="en-US" dirty="0">
                    <a:latin typeface="Symbol" panose="05050102010706020507" pitchFamily="18" charset="2"/>
                  </a:rPr>
                  <a:t> s</a:t>
                </a:r>
                <a:r>
                  <a:rPr lang="en-US" dirty="0"/>
                  <a:t>(</a:t>
                </a:r>
                <a:r>
                  <a:rPr lang="en-GB" dirty="0"/>
                  <a:t>X</a:t>
                </a:r>
                <a:r>
                  <a:rPr lang="en-US" baseline="-25000" dirty="0"/>
                  <a:t>max</a:t>
                </a:r>
                <a:r>
                  <a:rPr lang="en-US" dirty="0"/>
                  <a:t>(p)).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This offers another experimental tool to estimate the mass number of the incoming CR</a:t>
                </a:r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9" y="1808700"/>
                <a:ext cx="10580915" cy="4054187"/>
              </a:xfrm>
              <a:prstGeom prst="rect">
                <a:avLst/>
              </a:prstGeom>
              <a:blipFill>
                <a:blip r:embed="rId5"/>
                <a:stretch>
                  <a:fillRect l="-346" t="-902" r="-288" b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550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444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Detectors of EAS at the Energy of the Knee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25</a:t>
            </a:fld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215" y="1260241"/>
            <a:ext cx="7517569" cy="497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2711624" y="3788229"/>
            <a:ext cx="648072" cy="961053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45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49086" y="0"/>
            <a:ext cx="9361715" cy="74867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EAS detectors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382670" y="6180935"/>
            <a:ext cx="4114800" cy="365125"/>
          </a:xfrm>
        </p:spPr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954670" y="6180935"/>
            <a:ext cx="2743200" cy="365125"/>
          </a:xfrm>
        </p:spPr>
        <p:txBody>
          <a:bodyPr/>
          <a:lstStyle/>
          <a:p>
            <a:fld id="{EF856C54-971D-4A64-8725-72F12A462872}" type="slidenum">
              <a:rPr lang="it-IT" smtClean="0"/>
              <a:t>26</a:t>
            </a:fld>
            <a:endParaRPr lang="it-IT"/>
          </a:p>
        </p:txBody>
      </p:sp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1981200" y="3253586"/>
            <a:ext cx="4619909" cy="3287967"/>
            <a:chOff x="179388" y="3200400"/>
            <a:chExt cx="5076825" cy="3613150"/>
          </a:xfrm>
        </p:grpSpPr>
        <p:pic>
          <p:nvPicPr>
            <p:cNvPr id="145413" name="Picture 5" descr="havm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388" y="3200400"/>
              <a:ext cx="5076825" cy="3613150"/>
            </a:xfrm>
            <a:prstGeom prst="rect">
              <a:avLst/>
            </a:prstGeom>
            <a:noFill/>
          </p:spPr>
        </p:pic>
        <p:grpSp>
          <p:nvGrpSpPr>
            <p:cNvPr id="145456" name="Group 48"/>
            <p:cNvGrpSpPr>
              <a:grpSpLocks/>
            </p:cNvGrpSpPr>
            <p:nvPr/>
          </p:nvGrpSpPr>
          <p:grpSpPr bwMode="auto">
            <a:xfrm>
              <a:off x="1258888" y="3357563"/>
              <a:ext cx="3457575" cy="3340100"/>
              <a:chOff x="793" y="2115"/>
              <a:chExt cx="2178" cy="2104"/>
            </a:xfrm>
          </p:grpSpPr>
          <p:sp>
            <p:nvSpPr>
              <p:cNvPr id="145426" name="Oval 18"/>
              <p:cNvSpPr>
                <a:spLocks noChangeArrowheads="1"/>
              </p:cNvSpPr>
              <p:nvPr/>
            </p:nvSpPr>
            <p:spPr bwMode="auto">
              <a:xfrm>
                <a:off x="793" y="3357"/>
                <a:ext cx="180" cy="360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pic>
            <p:nvPicPr>
              <p:cNvPr id="145427" name="Picture 19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84" y="3249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28" name="Picture 20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5" y="3158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29" name="Picture 21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12" y="3158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30" name="Picture 22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39" y="3113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31" name="Picture 23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91" y="3448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32" name="Picture 24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75" y="4093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33" name="Picture 25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06" y="4124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34" name="Picture 26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74" y="4124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35" name="Picture 27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26" y="4030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36" name="Picture 28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26" y="4156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37" name="Picture 29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57" y="4093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38" name="Picture 30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20" y="4092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39" name="Picture 31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54" y="3249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40" name="Picture 32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04" y="3126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41" name="Picture 33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36" y="2432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42" name="Picture 34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73" y="2400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43" name="Picture 35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04" y="2337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44" name="Picture 36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10" y="2432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45" name="Picture 37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91" y="3511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47" name="Picture 39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47" y="4156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48" name="Picture 40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77" y="3249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49" name="Picture 41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08" y="3280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50" name="Picture 42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76" y="3280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51" name="Picture 43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49" y="3312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52" name="Picture 44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57" y="2115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53" name="Picture 45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9" y="2146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54" name="Picture 46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56" y="2205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455" name="Picture 47" descr="BD21294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83" y="2178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5457" name="Oval 49"/>
            <p:cNvSpPr>
              <a:spLocks noChangeArrowheads="1"/>
            </p:cNvSpPr>
            <p:nvPr/>
          </p:nvSpPr>
          <p:spPr bwMode="auto">
            <a:xfrm>
              <a:off x="1692275" y="5876925"/>
              <a:ext cx="1157288" cy="914400"/>
            </a:xfrm>
            <a:prstGeom prst="ellipse">
              <a:avLst/>
            </a:prstGeom>
            <a:noFill/>
            <a:ln w="38100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" name="Rettangolo 3"/>
          <p:cNvSpPr/>
          <p:nvPr/>
        </p:nvSpPr>
        <p:spPr>
          <a:xfrm>
            <a:off x="625151" y="912725"/>
            <a:ext cx="1063689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Extensive air showers induced by CRs with energies above </a:t>
            </a:r>
            <a:r>
              <a:rPr lang="en-US" dirty="0">
                <a:sym typeface="Symbol" panose="05050102010706020507" pitchFamily="18" charset="2"/>
              </a:rPr>
              <a:t></a:t>
            </a:r>
            <a:r>
              <a:rPr lang="en-US" dirty="0"/>
              <a:t>10</a:t>
            </a:r>
            <a:r>
              <a:rPr lang="en-US" baseline="30000" dirty="0"/>
              <a:t>14</a:t>
            </a:r>
            <a:r>
              <a:rPr lang="en-US" dirty="0"/>
              <a:t> eV can be detected with arrays of sensors (scintillators, water Cherenkov tanks, muon detectors, Cherenkov telescopes, etc.) spread over a large area.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When a CR falls within the array boundary, the subsample of detectors placed near enough to the shower core will observe the radiation reaching the detection level.</a:t>
            </a:r>
            <a:endParaRPr lang="en-GB" dirty="0"/>
          </a:p>
        </p:txBody>
      </p:sp>
      <p:grpSp>
        <p:nvGrpSpPr>
          <p:cNvPr id="49" name="Group 12"/>
          <p:cNvGrpSpPr>
            <a:grpSpLocks noChangeAspect="1"/>
          </p:cNvGrpSpPr>
          <p:nvPr/>
        </p:nvGrpSpPr>
        <p:grpSpPr bwMode="auto">
          <a:xfrm>
            <a:off x="5272951" y="2514087"/>
            <a:ext cx="3769898" cy="2389108"/>
            <a:chOff x="2336" y="1253"/>
            <a:chExt cx="3006" cy="1905"/>
          </a:xfrm>
        </p:grpSpPr>
        <p:pic>
          <p:nvPicPr>
            <p:cNvPr id="50" name="Picture 4" descr="hav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78" y="1253"/>
              <a:ext cx="1464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Line 7"/>
            <p:cNvSpPr>
              <a:spLocks noChangeShapeType="1"/>
            </p:cNvSpPr>
            <p:nvPr/>
          </p:nvSpPr>
          <p:spPr bwMode="auto">
            <a:xfrm flipV="1">
              <a:off x="2336" y="1253"/>
              <a:ext cx="1542" cy="190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 flipV="1">
              <a:off x="2336" y="2614"/>
              <a:ext cx="1542" cy="54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3" name="Group 13"/>
          <p:cNvGrpSpPr>
            <a:grpSpLocks noChangeAspect="1"/>
          </p:cNvGrpSpPr>
          <p:nvPr/>
        </p:nvGrpSpPr>
        <p:grpSpPr bwMode="auto">
          <a:xfrm>
            <a:off x="7159729" y="3717310"/>
            <a:ext cx="2052266" cy="2606040"/>
            <a:chOff x="3878" y="2160"/>
            <a:chExt cx="1701" cy="2160"/>
          </a:xfrm>
        </p:grpSpPr>
        <p:pic>
          <p:nvPicPr>
            <p:cNvPr id="54" name="Picture 6" descr="h20tan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78" y="2942"/>
              <a:ext cx="1701" cy="1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Line 9"/>
            <p:cNvSpPr>
              <a:spLocks noChangeShapeType="1"/>
            </p:cNvSpPr>
            <p:nvPr/>
          </p:nvSpPr>
          <p:spPr bwMode="auto">
            <a:xfrm flipH="1" flipV="1">
              <a:off x="4581" y="2160"/>
              <a:ext cx="700" cy="105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Line 10"/>
            <p:cNvSpPr>
              <a:spLocks noChangeShapeType="1"/>
            </p:cNvSpPr>
            <p:nvPr/>
          </p:nvSpPr>
          <p:spPr bwMode="auto">
            <a:xfrm flipV="1">
              <a:off x="4079" y="2206"/>
              <a:ext cx="116" cy="108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Rettangolo 7"/>
          <p:cNvSpPr/>
          <p:nvPr/>
        </p:nvSpPr>
        <p:spPr>
          <a:xfrm>
            <a:off x="693401" y="2388978"/>
            <a:ext cx="5907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/>
              <a:t>Haverah</a:t>
            </a:r>
            <a:r>
              <a:rPr lang="en-US" b="1" i="1" dirty="0"/>
              <a:t> Park </a:t>
            </a:r>
            <a:r>
              <a:rPr lang="en-US" i="1" dirty="0"/>
              <a:t>array, operating in England from 1964 to 1987</a:t>
            </a:r>
            <a:endParaRPr lang="en-GB" i="1" dirty="0"/>
          </a:p>
        </p:txBody>
      </p:sp>
      <p:sp>
        <p:nvSpPr>
          <p:cNvPr id="9" name="Rettangolo 8"/>
          <p:cNvSpPr/>
          <p:nvPr/>
        </p:nvSpPr>
        <p:spPr>
          <a:xfrm>
            <a:off x="9141394" y="5135640"/>
            <a:ext cx="1862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Water Cherenkov </a:t>
            </a:r>
          </a:p>
          <a:p>
            <a:r>
              <a:rPr lang="en-GB" i="1" dirty="0"/>
              <a:t>detectors</a:t>
            </a:r>
          </a:p>
        </p:txBody>
      </p:sp>
    </p:spTree>
    <p:extLst>
      <p:ext uri="{BB962C8B-B14F-4D97-AF65-F5344CB8AC3E}">
        <p14:creationId xmlns:p14="http://schemas.microsoft.com/office/powerpoint/2010/main" val="570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737525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Detectors in Tibet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27</a:t>
            </a:fld>
            <a:endParaRPr lang="it-IT"/>
          </a:p>
        </p:txBody>
      </p:sp>
      <p:pic>
        <p:nvPicPr>
          <p:cNvPr id="34918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592" y="911151"/>
            <a:ext cx="9528307" cy="54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9152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1763" y="0"/>
            <a:ext cx="9399037" cy="746449"/>
          </a:xfrm>
        </p:spPr>
        <p:txBody>
          <a:bodyPr>
            <a:normAutofit/>
          </a:bodyPr>
          <a:lstStyle/>
          <a:p>
            <a:r>
              <a:rPr lang="it-IT" sz="3600" b="0" dirty="0" err="1">
                <a:solidFill>
                  <a:srgbClr val="C00000"/>
                </a:solidFill>
              </a:rPr>
              <a:t>Tamilnadu</a:t>
            </a:r>
            <a:r>
              <a:rPr lang="it-IT" sz="3600" b="0" dirty="0">
                <a:solidFill>
                  <a:srgbClr val="C00000"/>
                </a:solidFill>
              </a:rPr>
              <a:t>, India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28</a:t>
            </a:fld>
            <a:endParaRPr lang="it-IT"/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711" y="813930"/>
            <a:ext cx="7519753" cy="563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0576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1022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KASCADE in Germany 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29</a:t>
            </a:fld>
            <a:endParaRPr lang="it-IT"/>
          </a:p>
        </p:txBody>
      </p:sp>
      <p:pic>
        <p:nvPicPr>
          <p:cNvPr id="4" name="Picture 4" descr="kasc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538" y="2997201"/>
            <a:ext cx="7200900" cy="3455987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2138" y="422276"/>
            <a:ext cx="3725862" cy="2574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6096000" y="2997200"/>
            <a:ext cx="846138" cy="250419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6354764" y="2804746"/>
            <a:ext cx="3504717" cy="2808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15820" y="973476"/>
            <a:ext cx="618619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KASCADE experiment started collecting data in 1996 (</a:t>
            </a:r>
            <a:r>
              <a:rPr lang="en-US" dirty="0" err="1"/>
              <a:t>KASCADE+Grande</a:t>
            </a:r>
            <a:r>
              <a:rPr lang="en-US" dirty="0"/>
              <a:t> in 2003): End in 2013.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It studied CRs within the range from 10</a:t>
            </a:r>
            <a:r>
              <a:rPr lang="en-US" baseline="30000" dirty="0"/>
              <a:t>14</a:t>
            </a:r>
            <a:r>
              <a:rPr lang="en-US" dirty="0"/>
              <a:t> to 10</a:t>
            </a:r>
            <a:r>
              <a:rPr lang="en-US" baseline="30000" dirty="0"/>
              <a:t>17</a:t>
            </a:r>
            <a:r>
              <a:rPr lang="en-US" dirty="0"/>
              <a:t> eV. It detected a combination of observables: electrons, muons at four energy thresholds, energy and number of hadrons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75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6" name="Text Box 8"/>
          <p:cNvSpPr txBox="1">
            <a:spLocks noChangeArrowheads="1"/>
          </p:cNvSpPr>
          <p:nvPr/>
        </p:nvSpPr>
        <p:spPr bwMode="auto">
          <a:xfrm>
            <a:off x="718458" y="1121092"/>
            <a:ext cx="4844144" cy="3647152"/>
          </a:xfrm>
          <a:prstGeom prst="rect">
            <a:avLst/>
          </a:prstGeom>
          <a:noFill/>
          <a:ln w="603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Above 10</a:t>
            </a:r>
            <a:r>
              <a:rPr lang="en-US" baseline="30000" dirty="0"/>
              <a:t>15</a:t>
            </a:r>
            <a:r>
              <a:rPr lang="en-US" dirty="0"/>
              <a:t> eV, the CR flux drops below a few tens of particles per m</a:t>
            </a:r>
            <a:r>
              <a:rPr lang="en-US" baseline="30000" dirty="0"/>
              <a:t>2</a:t>
            </a:r>
            <a:r>
              <a:rPr lang="en-US" dirty="0"/>
              <a:t>-year.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It is no longer possible to detect CRs above the atmosphere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Completely different approach to CR measurements, starting with the pioneering experiments conducted soon after World War II by Auger, </a:t>
            </a:r>
            <a:r>
              <a:rPr lang="en-US" dirty="0" err="1"/>
              <a:t>Kohlhorster</a:t>
            </a:r>
            <a:r>
              <a:rPr lang="en-US" dirty="0"/>
              <a:t> and Rossi</a:t>
            </a:r>
            <a:endParaRPr lang="it-IT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Direct experiments must be replaced with ground-based sampling instruments covering up to several thousands of km</a:t>
            </a:r>
            <a:r>
              <a:rPr lang="en-US" baseline="30000" dirty="0"/>
              <a:t>2</a:t>
            </a:r>
            <a:r>
              <a:rPr lang="en-US" dirty="0"/>
              <a:t>, the extensive air shower (EAS) arrays.</a:t>
            </a:r>
          </a:p>
        </p:txBody>
      </p:sp>
      <p:pic>
        <p:nvPicPr>
          <p:cNvPr id="35123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062" y="980771"/>
            <a:ext cx="4935776" cy="458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711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Introductory remarks (Chap. 2)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3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718458" y="5642593"/>
            <a:ext cx="9731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main drawback of EAS experiments is that the interpretation of the observations depends on the model used to describe the </a:t>
            </a:r>
            <a:r>
              <a:rPr lang="en-US" b="1" dirty="0"/>
              <a:t>hadronic interactions </a:t>
            </a:r>
            <a:r>
              <a:rPr lang="en-US" dirty="0"/>
              <a:t>of CRs with </a:t>
            </a:r>
            <a:r>
              <a:rPr lang="en-GB" dirty="0"/>
              <a:t>air nuclei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508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0432"/>
            <a:ext cx="10515600" cy="73601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 Toy Example of an EAS Array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30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558" y="902397"/>
            <a:ext cx="7879934" cy="326453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87829" y="4183968"/>
            <a:ext cx="112060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Left:</a:t>
            </a:r>
            <a:r>
              <a:rPr lang="en-US" i="1" dirty="0"/>
              <a:t> Footprint of a vertical shower generated by a primary iron nucleus with E</a:t>
            </a:r>
            <a:r>
              <a:rPr lang="en-US" i="1" baseline="-25000" dirty="0"/>
              <a:t>0</a:t>
            </a:r>
            <a:r>
              <a:rPr lang="en-US" i="1" dirty="0"/>
              <a:t> = 4x10</a:t>
            </a:r>
            <a:r>
              <a:rPr lang="en-US" i="1" baseline="30000" dirty="0"/>
              <a:t>15</a:t>
            </a:r>
            <a:r>
              <a:rPr lang="en-US" i="1" dirty="0"/>
              <a:t> eV on an ideal detector (like KASCADE) with 196 counters (area 1 m</a:t>
            </a:r>
            <a:r>
              <a:rPr lang="en-US" i="1" baseline="30000" dirty="0"/>
              <a:t>2</a:t>
            </a:r>
            <a:r>
              <a:rPr lang="en-US" i="1" dirty="0"/>
              <a:t>) on a 15m grid and total instrumented surface </a:t>
            </a:r>
            <a:r>
              <a:rPr lang="en-US" b="1" i="1" dirty="0"/>
              <a:t>A=4x10</a:t>
            </a:r>
            <a:r>
              <a:rPr lang="en-US" b="1" i="1" baseline="30000" dirty="0"/>
              <a:t>8</a:t>
            </a:r>
            <a:r>
              <a:rPr lang="en-US" b="1" i="1" dirty="0"/>
              <a:t> cm</a:t>
            </a:r>
            <a:r>
              <a:rPr lang="en-US" b="1" i="1" baseline="30000" dirty="0"/>
              <a:t>2</a:t>
            </a:r>
            <a:r>
              <a:rPr lang="en-US" i="1" dirty="0"/>
              <a:t>.  The lateral distribution was sampled from the NKG distribution with Poisson fluctuations. At the position of each counter, we show the number of </a:t>
            </a:r>
            <a:r>
              <a:rPr lang="en-US" b="1" i="1" dirty="0"/>
              <a:t>detected particles</a:t>
            </a:r>
            <a:r>
              <a:rPr lang="en-US" i="1" dirty="0"/>
              <a:t>. Circles represent the regions within which the n. of particles per counter exceeds 10, 20, 50 and 100/m</a:t>
            </a:r>
            <a:r>
              <a:rPr lang="en-US" i="1" baseline="30000" dirty="0"/>
              <a:t>2</a:t>
            </a:r>
            <a:r>
              <a:rPr lang="en-US" i="1" dirty="0"/>
              <a:t>.  </a:t>
            </a:r>
            <a:r>
              <a:rPr lang="en-US" b="1" i="1" dirty="0"/>
              <a:t>Right:</a:t>
            </a:r>
            <a:r>
              <a:rPr lang="en-US" i="1" dirty="0"/>
              <a:t> The particle density as a function of the distance from the shower axis for the event shown on the left. The line represents the average particle lateral distribution.</a:t>
            </a:r>
          </a:p>
          <a:p>
            <a:r>
              <a:rPr lang="en-US" i="1" dirty="0"/>
              <a:t>[</a:t>
            </a:r>
            <a:r>
              <a:rPr lang="en-US" b="1" i="1" dirty="0"/>
              <a:t>Exercise</a:t>
            </a:r>
            <a:r>
              <a:rPr lang="en-US" i="1" dirty="0"/>
              <a:t>: Assuming that the detector is at 2000 m above sea level, shows that the shower size is Ne=8×10</a:t>
            </a:r>
            <a:r>
              <a:rPr lang="en-US" i="1" baseline="30000" dirty="0"/>
              <a:t>5 </a:t>
            </a:r>
            <a:r>
              <a:rPr lang="en-US" i="1" dirty="0"/>
              <a:t>particles. </a:t>
            </a:r>
            <a:r>
              <a:rPr lang="en-US" i="1" dirty="0">
                <a:hlinkClick r:id="rId3" action="ppaction://hlinksldjump"/>
              </a:rPr>
              <a:t>Use Figure</a:t>
            </a:r>
            <a:r>
              <a:rPr lang="en-US" i="1" dirty="0"/>
              <a:t>].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87107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121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 Toy Example: estimate of the E range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31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625151" y="1052454"/>
            <a:ext cx="57612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expected rate of CRs with E&gt; E</a:t>
            </a:r>
            <a:r>
              <a:rPr lang="en-US" baseline="-25000" dirty="0"/>
              <a:t>*</a:t>
            </a:r>
            <a:r>
              <a:rPr lang="en-US" dirty="0"/>
              <a:t>=4x10</a:t>
            </a:r>
            <a:r>
              <a:rPr lang="en-US" baseline="30000" dirty="0"/>
              <a:t>15</a:t>
            </a:r>
            <a:r>
              <a:rPr lang="en-US" dirty="0"/>
              <a:t> eV producing events similar to that shown in Fig. 4.11 is obtained from (2.17b):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169" y="1284153"/>
            <a:ext cx="3909676" cy="4959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tangolo 8"/>
              <p:cNvSpPr/>
              <p:nvPr/>
            </p:nvSpPr>
            <p:spPr>
              <a:xfrm>
                <a:off x="625151" y="2091331"/>
                <a:ext cx="9882075" cy="1116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From </a:t>
                </a:r>
                <a:r>
                  <a:rPr lang="en-US" dirty="0">
                    <a:hlinkClick r:id="rId3" action="ppaction://hlinksldjump"/>
                  </a:rPr>
                  <a:t>the figure</a:t>
                </a:r>
                <a:r>
                  <a:rPr lang="en-US" dirty="0"/>
                  <a:t>, the flux</a:t>
                </a:r>
                <a:r>
                  <a:rPr lang="en-US" dirty="0">
                    <a:latin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(&gt;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𝑠𝑟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𝑠𝑟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we obtain (using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=0.3)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 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0.01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10/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51" y="2091331"/>
                <a:ext cx="9882075" cy="1116972"/>
              </a:xfrm>
              <a:prstGeom prst="rect">
                <a:avLst/>
              </a:prstGeom>
              <a:blipFill>
                <a:blip r:embed="rId4"/>
                <a:stretch>
                  <a:fillRect l="-432" t="-3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tangolo 9"/>
              <p:cNvSpPr/>
              <p:nvPr/>
            </p:nvSpPr>
            <p:spPr>
              <a:xfrm>
                <a:off x="625152" y="3431658"/>
                <a:ext cx="10804848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b="1" dirty="0"/>
                  <a:t>Minimum energy: </a:t>
                </a:r>
                <a:r>
                  <a:rPr lang="en-US" dirty="0"/>
                  <a:t>For a CR with 1/10 of the energy E*, the particle density is 1/10: each number in Fig. 4.11 must be divided by 10. About 70 counters are fired. A shower produced by a CR with energy E*/100 =4x10</a:t>
                </a:r>
                <a:r>
                  <a:rPr lang="en-US" baseline="30000" dirty="0"/>
                  <a:t>13</a:t>
                </a:r>
                <a:r>
                  <a:rPr lang="en-US" dirty="0"/>
                  <a:t> eV will have a density 1/100. Very few counters are fired (see figure), below the majority needed to trigger the apparatus. The minimum energy would be </a:t>
                </a:r>
                <a:r>
                  <a:rPr lang="en-US" b="1" dirty="0" err="1"/>
                  <a:t>E</a:t>
                </a:r>
                <a:r>
                  <a:rPr lang="en-US" b="1" baseline="-25000" dirty="0" err="1"/>
                  <a:t>min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 </m:t>
                    </m:r>
                  </m:oMath>
                </a14:m>
                <a:r>
                  <a:rPr lang="en-US" b="1" dirty="0"/>
                  <a:t>10</a:t>
                </a:r>
                <a:r>
                  <a:rPr lang="en-US" b="1" baseline="30000" dirty="0"/>
                  <a:t>14</a:t>
                </a:r>
                <a:r>
                  <a:rPr lang="en-US" b="1" dirty="0"/>
                  <a:t> eV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b="1" dirty="0"/>
                  <a:t>Maximum energy: </a:t>
                </a:r>
                <a:r>
                  <a:rPr lang="en-US" dirty="0"/>
                  <a:t>For a CR with energy 10E*, all counters are fired, and some of them could be saturated. As the integral flux decreases by </a:t>
                </a:r>
                <a:r>
                  <a:rPr lang="en-US" dirty="0">
                    <a:sym typeface="Symbol" panose="05050102010706020507" pitchFamily="18" charset="2"/>
                  </a:rPr>
                  <a:t>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E</a:t>
                </a:r>
                <a:r>
                  <a:rPr lang="en-US" baseline="30000" dirty="0"/>
                  <a:t>-2.1</a:t>
                </a:r>
                <a:r>
                  <a:rPr lang="en-US" dirty="0"/>
                  <a:t>, the event rate reduces to ˙N (&gt;10E*)=3/day. Similarly a shower with E=100E* saturates almost all counters and is seed with a rate of a few events/year. Thus, </a:t>
                </a:r>
                <a:r>
                  <a:rPr lang="en-US" b="1" dirty="0" err="1"/>
                  <a:t>E</a:t>
                </a:r>
                <a:r>
                  <a:rPr lang="en-US" b="1" baseline="-25000" dirty="0" err="1"/>
                  <a:t>max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b="1" dirty="0"/>
                  <a:t>10</a:t>
                </a:r>
                <a:r>
                  <a:rPr lang="en-US" b="1" baseline="30000" dirty="0"/>
                  <a:t>17</a:t>
                </a:r>
                <a:r>
                  <a:rPr lang="en-US" b="1" dirty="0"/>
                  <a:t> eV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52" y="3431658"/>
                <a:ext cx="10804848" cy="2462213"/>
              </a:xfrm>
              <a:prstGeom prst="rect">
                <a:avLst/>
              </a:prstGeom>
              <a:blipFill>
                <a:blip r:embed="rId5"/>
                <a:stretch>
                  <a:fillRect l="-395" t="-1485" r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769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879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Our toy detector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32</a:t>
            </a:fld>
            <a:endParaRPr lang="it-IT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2719" y="1091947"/>
            <a:ext cx="569208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6"/>
          <p:cNvCxnSpPr/>
          <p:nvPr/>
        </p:nvCxnSpPr>
        <p:spPr>
          <a:xfrm>
            <a:off x="5663952" y="3436890"/>
            <a:ext cx="1224136" cy="0"/>
          </a:xfrm>
          <a:prstGeom prst="line">
            <a:avLst/>
          </a:prstGeom>
          <a:ln w="762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7424964" y="3207110"/>
            <a:ext cx="509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Toy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6200827" y="573056"/>
            <a:ext cx="72008" cy="580526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3248499" y="3406714"/>
            <a:ext cx="2952328" cy="0"/>
          </a:xfrm>
          <a:prstGeom prst="line">
            <a:avLst/>
          </a:prstGeom>
          <a:ln w="127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3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21" name="Group 5"/>
          <p:cNvGrpSpPr>
            <a:grpSpLocks/>
          </p:cNvGrpSpPr>
          <p:nvPr/>
        </p:nvGrpSpPr>
        <p:grpSpPr bwMode="auto">
          <a:xfrm>
            <a:off x="990600" y="5410200"/>
            <a:ext cx="10345738" cy="1752600"/>
            <a:chOff x="-336" y="3072"/>
            <a:chExt cx="6517" cy="1104"/>
          </a:xfrm>
        </p:grpSpPr>
        <p:sp>
          <p:nvSpPr>
            <p:cNvPr id="162822" name="Arc 6"/>
            <p:cNvSpPr>
              <a:spLocks/>
            </p:cNvSpPr>
            <p:nvPr/>
          </p:nvSpPr>
          <p:spPr bwMode="auto">
            <a:xfrm flipH="1">
              <a:off x="-336" y="3171"/>
              <a:ext cx="6517" cy="100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15 w 43200"/>
                <a:gd name="T1" fmla="*/ 30710 h 34807"/>
                <a:gd name="T2" fmla="*/ 38692 w 43200"/>
                <a:gd name="T3" fmla="*/ 34807 h 34807"/>
                <a:gd name="T4" fmla="*/ 21600 w 43200"/>
                <a:gd name="T5" fmla="*/ 21600 h 3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4807" fill="none" extrusionOk="0">
                  <a:moveTo>
                    <a:pt x="2015" y="30709"/>
                  </a:moveTo>
                  <a:cubicBezTo>
                    <a:pt x="687" y="27856"/>
                    <a:pt x="0" y="2474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379"/>
                    <a:pt x="41614" y="31024"/>
                    <a:pt x="38691" y="34806"/>
                  </a:cubicBezTo>
                </a:path>
                <a:path w="43200" h="34807" stroke="0" extrusionOk="0">
                  <a:moveTo>
                    <a:pt x="2015" y="30709"/>
                  </a:moveTo>
                  <a:cubicBezTo>
                    <a:pt x="687" y="27856"/>
                    <a:pt x="0" y="2474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379"/>
                    <a:pt x="41614" y="31024"/>
                    <a:pt x="38691" y="34806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2823" name="Rectangle 7"/>
            <p:cNvSpPr>
              <a:spLocks noChangeArrowheads="1"/>
            </p:cNvSpPr>
            <p:nvPr/>
          </p:nvSpPr>
          <p:spPr bwMode="auto">
            <a:xfrm>
              <a:off x="1008" y="3168"/>
              <a:ext cx="480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2824" name="Rectangle 8"/>
            <p:cNvSpPr>
              <a:spLocks noChangeArrowheads="1"/>
            </p:cNvSpPr>
            <p:nvPr/>
          </p:nvSpPr>
          <p:spPr bwMode="auto">
            <a:xfrm>
              <a:off x="1872" y="3072"/>
              <a:ext cx="480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2825" name="Rectangle 9"/>
            <p:cNvSpPr>
              <a:spLocks noChangeArrowheads="1"/>
            </p:cNvSpPr>
            <p:nvPr/>
          </p:nvSpPr>
          <p:spPr bwMode="auto">
            <a:xfrm>
              <a:off x="2640" y="3072"/>
              <a:ext cx="480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2826" name="Rectangle 10"/>
            <p:cNvSpPr>
              <a:spLocks noChangeArrowheads="1"/>
            </p:cNvSpPr>
            <p:nvPr/>
          </p:nvSpPr>
          <p:spPr bwMode="auto">
            <a:xfrm>
              <a:off x="3456" y="3072"/>
              <a:ext cx="480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2827" name="Rectangle 11"/>
            <p:cNvSpPr>
              <a:spLocks noChangeArrowheads="1"/>
            </p:cNvSpPr>
            <p:nvPr/>
          </p:nvSpPr>
          <p:spPr bwMode="auto">
            <a:xfrm>
              <a:off x="4272" y="3168"/>
              <a:ext cx="480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62828" name="Line 12"/>
          <p:cNvSpPr>
            <a:spLocks noChangeShapeType="1"/>
          </p:cNvSpPr>
          <p:nvPr/>
        </p:nvSpPr>
        <p:spPr bwMode="auto">
          <a:xfrm flipH="1">
            <a:off x="7829550" y="333375"/>
            <a:ext cx="2514600" cy="28194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>
            <a:off x="6477000" y="2057401"/>
            <a:ext cx="2590800" cy="2379663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2830" name="Line 14"/>
          <p:cNvSpPr>
            <a:spLocks noChangeShapeType="1"/>
          </p:cNvSpPr>
          <p:nvPr/>
        </p:nvSpPr>
        <p:spPr bwMode="auto">
          <a:xfrm>
            <a:off x="5562601" y="2133600"/>
            <a:ext cx="3336925" cy="3124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2836" name="Text Box 20"/>
          <p:cNvSpPr txBox="1">
            <a:spLocks noChangeArrowheads="1"/>
          </p:cNvSpPr>
          <p:nvPr/>
        </p:nvSpPr>
        <p:spPr bwMode="auto">
          <a:xfrm>
            <a:off x="8375650" y="5070475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it-IT" sz="2400">
                <a:latin typeface="Times New Roman" pitchFamily="18" charset="0"/>
              </a:rPr>
              <a:t>T</a:t>
            </a:r>
            <a:r>
              <a:rPr lang="it-IT" sz="2400" baseline="-25000">
                <a:latin typeface="Times New Roman" pitchFamily="18" charset="0"/>
              </a:rPr>
              <a:t>1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62837" name="Text Box 21"/>
          <p:cNvSpPr txBox="1">
            <a:spLocks noChangeArrowheads="1"/>
          </p:cNvSpPr>
          <p:nvPr/>
        </p:nvSpPr>
        <p:spPr bwMode="auto">
          <a:xfrm>
            <a:off x="7162800" y="4953000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it-IT" sz="2400">
                <a:latin typeface="Times New Roman" pitchFamily="18" charset="0"/>
              </a:rPr>
              <a:t>T</a:t>
            </a:r>
            <a:r>
              <a:rPr lang="it-IT" sz="2400" baseline="-25000">
                <a:latin typeface="Times New Roman" pitchFamily="18" charset="0"/>
              </a:rPr>
              <a:t>2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62838" name="Text Box 22"/>
          <p:cNvSpPr txBox="1">
            <a:spLocks noChangeArrowheads="1"/>
          </p:cNvSpPr>
          <p:nvPr/>
        </p:nvSpPr>
        <p:spPr bwMode="auto">
          <a:xfrm>
            <a:off x="5949950" y="4835525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it-IT" sz="2400">
                <a:latin typeface="Times New Roman" pitchFamily="18" charset="0"/>
              </a:rPr>
              <a:t>T</a:t>
            </a:r>
            <a:r>
              <a:rPr lang="it-IT" sz="2400" baseline="-25000">
                <a:latin typeface="Times New Roman" pitchFamily="18" charset="0"/>
              </a:rPr>
              <a:t>3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62839" name="Text Box 23"/>
          <p:cNvSpPr txBox="1">
            <a:spLocks noChangeArrowheads="1"/>
          </p:cNvSpPr>
          <p:nvPr/>
        </p:nvSpPr>
        <p:spPr bwMode="auto">
          <a:xfrm>
            <a:off x="4648200" y="4876800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it-IT" sz="2400">
                <a:latin typeface="Times New Roman" pitchFamily="18" charset="0"/>
              </a:rPr>
              <a:t>T</a:t>
            </a:r>
            <a:r>
              <a:rPr lang="it-IT" sz="2400" baseline="-25000">
                <a:latin typeface="Times New Roman" pitchFamily="18" charset="0"/>
              </a:rPr>
              <a:t>4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62840" name="Text Box 24"/>
          <p:cNvSpPr txBox="1">
            <a:spLocks noChangeArrowheads="1"/>
          </p:cNvSpPr>
          <p:nvPr/>
        </p:nvSpPr>
        <p:spPr bwMode="auto">
          <a:xfrm>
            <a:off x="3276600" y="5105400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it-IT" sz="2400">
                <a:latin typeface="Times New Roman" pitchFamily="18" charset="0"/>
              </a:rPr>
              <a:t>T</a:t>
            </a:r>
            <a:r>
              <a:rPr lang="it-IT" sz="2400" baseline="-25000">
                <a:latin typeface="Times New Roman" pitchFamily="18" charset="0"/>
              </a:rPr>
              <a:t>5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62841" name="Line 25"/>
          <p:cNvSpPr>
            <a:spLocks noChangeShapeType="1"/>
          </p:cNvSpPr>
          <p:nvPr/>
        </p:nvSpPr>
        <p:spPr bwMode="auto">
          <a:xfrm flipH="1">
            <a:off x="5562600" y="3152776"/>
            <a:ext cx="2266950" cy="24098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2842" name="Arc 26"/>
          <p:cNvSpPr>
            <a:spLocks/>
          </p:cNvSpPr>
          <p:nvPr/>
        </p:nvSpPr>
        <p:spPr bwMode="auto">
          <a:xfrm>
            <a:off x="5526089" y="4724400"/>
            <a:ext cx="1182687" cy="812800"/>
          </a:xfrm>
          <a:custGeom>
            <a:avLst/>
            <a:gdLst>
              <a:gd name="G0" fmla="+- 0 0 0"/>
              <a:gd name="G1" fmla="+- 16869 0 0"/>
              <a:gd name="G2" fmla="+- 21600 0 0"/>
              <a:gd name="T0" fmla="*/ 13490 w 21600"/>
              <a:gd name="T1" fmla="*/ 0 h 16869"/>
              <a:gd name="T2" fmla="*/ 21600 w 21600"/>
              <a:gd name="T3" fmla="*/ 16869 h 16869"/>
              <a:gd name="T4" fmla="*/ 0 w 21600"/>
              <a:gd name="T5" fmla="*/ 16869 h 16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6869" fill="none" extrusionOk="0">
                <a:moveTo>
                  <a:pt x="13490" y="-1"/>
                </a:moveTo>
                <a:cubicBezTo>
                  <a:pt x="18615" y="4098"/>
                  <a:pt x="21600" y="10305"/>
                  <a:pt x="21600" y="16869"/>
                </a:cubicBezTo>
              </a:path>
              <a:path w="21600" h="16869" stroke="0" extrusionOk="0">
                <a:moveTo>
                  <a:pt x="13490" y="-1"/>
                </a:moveTo>
                <a:cubicBezTo>
                  <a:pt x="18615" y="4098"/>
                  <a:pt x="21600" y="10305"/>
                  <a:pt x="21600" y="16869"/>
                </a:cubicBezTo>
                <a:lnTo>
                  <a:pt x="0" y="16869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2843" name="Text Box 27"/>
          <p:cNvSpPr txBox="1">
            <a:spLocks noChangeArrowheads="1"/>
          </p:cNvSpPr>
          <p:nvPr/>
        </p:nvSpPr>
        <p:spPr bwMode="auto">
          <a:xfrm>
            <a:off x="6629400" y="4800600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it-IT" sz="2400" b="1">
                <a:solidFill>
                  <a:schemeClr val="bg2"/>
                </a:solidFill>
                <a:latin typeface="Symbol" pitchFamily="18" charset="2"/>
              </a:rPr>
              <a:t>q</a:t>
            </a:r>
            <a:endParaRPr lang="it-IT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2845" name="Line 29"/>
          <p:cNvSpPr>
            <a:spLocks noChangeShapeType="1"/>
          </p:cNvSpPr>
          <p:nvPr/>
        </p:nvSpPr>
        <p:spPr bwMode="auto">
          <a:xfrm>
            <a:off x="4495800" y="2133601"/>
            <a:ext cx="3976688" cy="36496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2846" name="Line 30"/>
          <p:cNvSpPr>
            <a:spLocks noChangeShapeType="1"/>
          </p:cNvSpPr>
          <p:nvPr/>
        </p:nvSpPr>
        <p:spPr bwMode="auto">
          <a:xfrm>
            <a:off x="3648075" y="2349501"/>
            <a:ext cx="3976688" cy="36496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2847" name="Line 31"/>
          <p:cNvSpPr>
            <a:spLocks noChangeShapeType="1"/>
          </p:cNvSpPr>
          <p:nvPr/>
        </p:nvSpPr>
        <p:spPr bwMode="auto">
          <a:xfrm>
            <a:off x="2640014" y="2492376"/>
            <a:ext cx="4535487" cy="4105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2848" name="Line 32"/>
          <p:cNvSpPr>
            <a:spLocks noChangeShapeType="1"/>
          </p:cNvSpPr>
          <p:nvPr/>
        </p:nvSpPr>
        <p:spPr bwMode="auto">
          <a:xfrm>
            <a:off x="1774826" y="2708275"/>
            <a:ext cx="4537075" cy="415448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2849" name="Line 33"/>
          <p:cNvSpPr>
            <a:spLocks noChangeShapeType="1"/>
          </p:cNvSpPr>
          <p:nvPr/>
        </p:nvSpPr>
        <p:spPr bwMode="auto">
          <a:xfrm>
            <a:off x="1487487" y="3595688"/>
            <a:ext cx="3976688" cy="36496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811763" y="1"/>
            <a:ext cx="9227587" cy="78009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Measurement of the CR direction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33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667" y="957434"/>
            <a:ext cx="4178031" cy="292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5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06 -0.17454 L 5.55556E-7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8" grpId="0" animBg="1"/>
      <p:bldP spid="162829" grpId="0" animBg="1"/>
      <p:bldP spid="162830" grpId="0" animBg="1"/>
      <p:bldP spid="162836" grpId="0"/>
      <p:bldP spid="162837" grpId="0"/>
      <p:bldP spid="162838" grpId="0"/>
      <p:bldP spid="162839" grpId="0"/>
      <p:bldP spid="162840" grpId="0"/>
      <p:bldP spid="162845" grpId="0" animBg="1"/>
      <p:bldP spid="162846" grpId="0" animBg="1"/>
      <p:bldP spid="162847" grpId="0" animBg="1"/>
      <p:bldP spid="162848" grpId="0" animBg="1"/>
      <p:bldP spid="1628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243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General Features of Detectors of EAS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34</a:t>
            </a:fld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606490" y="951671"/>
                <a:ext cx="10515600" cy="5109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Covering a very large area with </a:t>
                </a:r>
                <a:r>
                  <a:rPr lang="en-US" b="1" dirty="0"/>
                  <a:t>sampling detectors</a:t>
                </a:r>
                <a:r>
                  <a:rPr lang="en-US" dirty="0"/>
                  <a:t>;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Each detector </a:t>
                </a:r>
                <a:r>
                  <a:rPr lang="en-US" b="1" dirty="0"/>
                  <a:t>counts</a:t>
                </a:r>
                <a:r>
                  <a:rPr lang="en-US" dirty="0"/>
                  <a:t> the number of incoming ionizing particles with proportional counters. </a:t>
                </a:r>
              </a:p>
              <a:p>
                <a:pPr marL="742950" lvl="1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From the measured particle density, the lateral distribution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derived;</a:t>
                </a:r>
              </a:p>
              <a:p>
                <a:pPr marL="742950" lvl="1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it-IT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the integrated number of particles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is derived </a:t>
                </a:r>
              </a:p>
              <a:p>
                <a:pPr marL="742950" lvl="1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Cambria Math" panose="02040503050406030204" pitchFamily="18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the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the primary is derived;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From the event rate of a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, the </a:t>
                </a:r>
                <a:r>
                  <a:rPr lang="en-US" b="1" dirty="0"/>
                  <a:t>flux</a:t>
                </a:r>
                <a:r>
                  <a:rPr lang="en-US" dirty="0"/>
                  <a:t> is derived; 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The average distance among counters determine the </a:t>
                </a:r>
                <a:r>
                  <a:rPr lang="en-US" b="1" dirty="0"/>
                  <a:t>minimum</a:t>
                </a:r>
                <a:r>
                  <a:rPr lang="en-US" dirty="0"/>
                  <a:t> detectable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; 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The number of counters determine the </a:t>
                </a:r>
                <a:r>
                  <a:rPr lang="en-US" b="1" dirty="0"/>
                  <a:t>precision</a:t>
                </a:r>
                <a:r>
                  <a:rPr lang="en-US" dirty="0"/>
                  <a:t> on individual measurements;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The total instrumented surface determine the </a:t>
                </a:r>
                <a:r>
                  <a:rPr lang="en-US" b="1" dirty="0"/>
                  <a:t>maximum</a:t>
                </a:r>
                <a:r>
                  <a:rPr lang="en-US" dirty="0"/>
                  <a:t> detectable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;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From timing on different counters, the direction of the primary CR can be derived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A </a:t>
                </a:r>
                <a:r>
                  <a:rPr lang="en-US" b="1" dirty="0"/>
                  <a:t>trigger</a:t>
                </a:r>
                <a:r>
                  <a:rPr lang="en-US" dirty="0"/>
                  <a:t> usually consists of a minimum number (majority) of counters fired within the same time window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Saturation effects of counters must be considered (underestimate of the energy);</a:t>
                </a:r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90" y="951671"/>
                <a:ext cx="10515600" cy="5109091"/>
              </a:xfrm>
              <a:prstGeom prst="rect">
                <a:avLst/>
              </a:prstGeom>
              <a:blipFill>
                <a:blip r:embed="rId2"/>
                <a:stretch>
                  <a:fillRect l="-348" t="-597" b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65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271"/>
            <a:ext cx="10515600" cy="79183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The CR Flux Measured with EAS Arrays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35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625151" y="880303"/>
            <a:ext cx="103569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CR flux in the region up to 10</a:t>
            </a:r>
            <a:r>
              <a:rPr lang="en-US" baseline="30000" dirty="0"/>
              <a:t>18</a:t>
            </a:r>
            <a:r>
              <a:rPr lang="en-US" dirty="0"/>
              <a:t> eV is still dominated by p and nuclei originating in our Galaxy.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Many experiments provided measurements of the </a:t>
            </a:r>
            <a:r>
              <a:rPr lang="en-US" b="1" dirty="0"/>
              <a:t>all-particle spectrum, i.e., </a:t>
            </a:r>
            <a:r>
              <a:rPr lang="en-US" dirty="0"/>
              <a:t>the sum over all nuclear species present in cosmic rays, without any separation.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energy E</a:t>
            </a:r>
            <a:r>
              <a:rPr lang="en-US" baseline="-25000" dirty="0"/>
              <a:t>0</a:t>
            </a:r>
            <a:r>
              <a:rPr lang="en-US" dirty="0"/>
              <a:t> is derived through the measurement of the shower size.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Typical Ne</a:t>
            </a:r>
            <a:r>
              <a:rPr lang="en-US" dirty="0">
                <a:sym typeface="Wingdings" panose="05000000000000000000" pitchFamily="2" charset="2"/>
              </a:rPr>
              <a:t>E</a:t>
            </a:r>
            <a:r>
              <a:rPr lang="en-US" baseline="-25000" dirty="0">
                <a:sym typeface="Wingdings" panose="05000000000000000000" pitchFamily="2" charset="2"/>
              </a:rPr>
              <a:t>0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conversion systematics are of the 15-30%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arrival direction distribution is still isotropic up to 10</a:t>
            </a:r>
            <a:r>
              <a:rPr lang="en-US" baseline="30000" dirty="0"/>
              <a:t>19</a:t>
            </a:r>
            <a:r>
              <a:rPr lang="en-US" dirty="0"/>
              <a:t> eV;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931" y="3148342"/>
            <a:ext cx="5296335" cy="320800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25151" y="3379914"/>
            <a:ext cx="5199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Figure 4.17: Flux of CRs with zenith </a:t>
            </a:r>
            <a:r>
              <a:rPr lang="en-US" i="1" dirty="0">
                <a:latin typeface="Symbol" panose="05050102010706020507" pitchFamily="18" charset="2"/>
              </a:rPr>
              <a:t>q</a:t>
            </a:r>
            <a:r>
              <a:rPr lang="en-US" i="1" dirty="0"/>
              <a:t> &lt; 17</a:t>
            </a:r>
            <a:r>
              <a:rPr lang="en-US" i="1" baseline="30000" dirty="0"/>
              <a:t>o</a:t>
            </a:r>
            <a:r>
              <a:rPr lang="en-US" i="1" dirty="0"/>
              <a:t> vs. shower size, Ne, measured at depth of 820 g/cm</a:t>
            </a:r>
            <a:r>
              <a:rPr lang="en-US" i="1" baseline="30000" dirty="0"/>
              <a:t>2</a:t>
            </a:r>
            <a:r>
              <a:rPr lang="en-US" i="1" dirty="0"/>
              <a:t> by the EAS-Top experiment. The relation among Ne and E</a:t>
            </a:r>
            <a:r>
              <a:rPr lang="en-US" i="1" baseline="-25000" dirty="0"/>
              <a:t>0 </a:t>
            </a:r>
            <a:r>
              <a:rPr lang="en-US" i="1" dirty="0"/>
              <a:t>is from MC; data on the x-axis, when converted into energy, range between </a:t>
            </a:r>
            <a:r>
              <a:rPr lang="en-US" i="1" dirty="0">
                <a:sym typeface="Symbol" panose="05050102010706020507" pitchFamily="18" charset="2"/>
              </a:rPr>
              <a:t></a:t>
            </a:r>
            <a:r>
              <a:rPr lang="en-US" i="1" dirty="0"/>
              <a:t>0.9x10</a:t>
            </a:r>
            <a:r>
              <a:rPr lang="en-US" i="1" baseline="30000" dirty="0"/>
              <a:t>15</a:t>
            </a:r>
            <a:r>
              <a:rPr lang="en-US" i="1" dirty="0"/>
              <a:t> and </a:t>
            </a:r>
            <a:r>
              <a:rPr lang="en-US" i="1" dirty="0">
                <a:sym typeface="Symbol" panose="05050102010706020507" pitchFamily="18" charset="2"/>
              </a:rPr>
              <a:t></a:t>
            </a:r>
            <a:r>
              <a:rPr lang="en-US" i="1" dirty="0"/>
              <a:t>1.0x10</a:t>
            </a:r>
            <a:r>
              <a:rPr lang="en-US" i="1" baseline="30000" dirty="0"/>
              <a:t>16</a:t>
            </a:r>
            <a:r>
              <a:rPr lang="en-US" i="1" dirty="0"/>
              <a:t> eV, covering the knee region. The flux has been multiplied</a:t>
            </a:r>
          </a:p>
          <a:p>
            <a:r>
              <a:rPr lang="en-US" i="1" dirty="0"/>
              <a:t>by Ne</a:t>
            </a:r>
            <a:r>
              <a:rPr lang="en-US" i="1" baseline="30000" dirty="0"/>
              <a:t>2.5</a:t>
            </a:r>
            <a:r>
              <a:rPr lang="en-US" i="1" dirty="0"/>
              <a:t> to make evident the change of slope occurring at </a:t>
            </a:r>
            <a:r>
              <a:rPr lang="en-US" i="1" dirty="0" err="1"/>
              <a:t>logNe</a:t>
            </a:r>
            <a:r>
              <a:rPr lang="en-US" i="1" dirty="0"/>
              <a:t> = 6.1 (the knee).</a:t>
            </a:r>
          </a:p>
        </p:txBody>
      </p:sp>
    </p:spTree>
    <p:extLst>
      <p:ext uri="{BB962C8B-B14F-4D97-AF65-F5344CB8AC3E}">
        <p14:creationId xmlns:p14="http://schemas.microsoft.com/office/powerpoint/2010/main" val="3884923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9513" y="2452509"/>
            <a:ext cx="5120353" cy="357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1447"/>
            <a:ext cx="10515600" cy="75651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The all-particle spectrum</a:t>
            </a: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36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869395" y="4072474"/>
            <a:ext cx="5630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Figure 4.18 All-particle energy spectra in the knee region from EAS experiments and a few direct experiments. The line below the knee refers to the power-law spectrum (2.20a), while the line above the knee to (4.52).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653143" y="922686"/>
            <a:ext cx="819677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change in the slope of the CR flux (the knee) is evident at 4x10</a:t>
            </a:r>
            <a:r>
              <a:rPr lang="en-US" baseline="30000" dirty="0"/>
              <a:t>15</a:t>
            </a:r>
            <a:r>
              <a:rPr lang="en-US" dirty="0"/>
              <a:t> eV.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differential spectrum between 10</a:t>
            </a:r>
            <a:r>
              <a:rPr lang="en-US" baseline="30000" dirty="0"/>
              <a:t>16</a:t>
            </a:r>
            <a:r>
              <a:rPr lang="en-US" dirty="0"/>
              <a:t>-10</a:t>
            </a:r>
            <a:r>
              <a:rPr lang="en-US" baseline="30000" dirty="0"/>
              <a:t>18</a:t>
            </a:r>
            <a:r>
              <a:rPr lang="en-US" dirty="0"/>
              <a:t> eV can be expressed as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070" y="1167490"/>
            <a:ext cx="3973652" cy="6339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4684" y="870432"/>
            <a:ext cx="718232" cy="34931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53143" y="2021390"/>
            <a:ext cx="9150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integral spectrum above the knee corresponding to (4.52) is (energy in </a:t>
            </a:r>
            <a:r>
              <a:rPr lang="en-US" dirty="0" err="1"/>
              <a:t>PeV</a:t>
            </a:r>
            <a:r>
              <a:rPr lang="en-US" dirty="0"/>
              <a:t>):</a:t>
            </a:r>
          </a:p>
          <a:p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1552" y="2353706"/>
            <a:ext cx="4770241" cy="73019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143" y="2641011"/>
            <a:ext cx="643518" cy="26510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295715" y="3231459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2F2F"/>
                </a:solidFill>
              </a:rPr>
              <a:t>E</a:t>
            </a:r>
            <a:r>
              <a:rPr lang="en-US" sz="2800" b="1" baseline="30000" dirty="0">
                <a:solidFill>
                  <a:srgbClr val="FF2F2F"/>
                </a:solidFill>
              </a:rPr>
              <a:t>-2.7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0607357" y="3558958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800" b="1" baseline="30000" dirty="0">
                <a:solidFill>
                  <a:schemeClr val="accent5">
                    <a:lumMod val="75000"/>
                  </a:schemeClr>
                </a:solidFill>
              </a:rPr>
              <a:t>-3.1</a:t>
            </a:r>
          </a:p>
        </p:txBody>
      </p:sp>
    </p:spTree>
    <p:extLst>
      <p:ext uri="{BB962C8B-B14F-4D97-AF65-F5344CB8AC3E}">
        <p14:creationId xmlns:p14="http://schemas.microsoft.com/office/powerpoint/2010/main" val="2710395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476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Mass Composition of CRs Around the Knee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37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43812" y="952811"/>
            <a:ext cx="939553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As discussed, it is particularly difficult to determine the mass number, A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At least two independent quantities have to be measured to estimate </a:t>
            </a:r>
            <a:r>
              <a:rPr lang="en-US" b="1" dirty="0"/>
              <a:t>energy</a:t>
            </a:r>
            <a:r>
              <a:rPr lang="en-US" dirty="0"/>
              <a:t> and </a:t>
            </a:r>
            <a:r>
              <a:rPr lang="en-US" b="1" dirty="0"/>
              <a:t>mass</a:t>
            </a:r>
            <a:r>
              <a:rPr lang="en-US" dirty="0"/>
              <a:t> of the primary CR that initiated the EAS.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 addition to the shower size Ne, the position </a:t>
            </a:r>
            <a:r>
              <a:rPr lang="en-US" dirty="0" err="1"/>
              <a:t>X</a:t>
            </a:r>
            <a:r>
              <a:rPr lang="en-US" baseline="-25000" dirty="0" err="1"/>
              <a:t>max</a:t>
            </a:r>
            <a:r>
              <a:rPr lang="en-US" dirty="0"/>
              <a:t> of the maximum or the muon size N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 are usually observed.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386" y="2425471"/>
            <a:ext cx="5673665" cy="3818709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43811" y="2798313"/>
            <a:ext cx="440404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measurement is difficult on a shower-to-shower basis, due to the intrinsic fluctuation (at a fixed Ne) of </a:t>
            </a:r>
            <a:r>
              <a:rPr lang="en-US" dirty="0" err="1"/>
              <a:t>X</a:t>
            </a:r>
            <a:r>
              <a:rPr lang="en-US" baseline="-25000" dirty="0" err="1"/>
              <a:t>max</a:t>
            </a:r>
            <a:r>
              <a:rPr lang="en-US" baseline="-25000" dirty="0"/>
              <a:t>  </a:t>
            </a:r>
            <a:r>
              <a:rPr lang="en-US" dirty="0"/>
              <a:t>and N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Unfolding methods are usually employed</a:t>
            </a:r>
          </a:p>
        </p:txBody>
      </p:sp>
    </p:spTree>
    <p:extLst>
      <p:ext uri="{BB962C8B-B14F-4D97-AF65-F5344CB8AC3E}">
        <p14:creationId xmlns:p14="http://schemas.microsoft.com/office/powerpoint/2010/main" val="2096120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41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849086" y="1"/>
            <a:ext cx="9361714" cy="781129"/>
          </a:xfrm>
          <a:noFill/>
          <a:ln/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Data and </a:t>
            </a:r>
            <a:r>
              <a:rPr lang="it-IT" sz="3600" dirty="0" err="1">
                <a:solidFill>
                  <a:srgbClr val="C00000"/>
                </a:solidFill>
              </a:rPr>
              <a:t>sources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38</a:t>
            </a:fld>
            <a:endParaRPr lang="it-IT"/>
          </a:p>
        </p:txBody>
      </p:sp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1981201" y="1180476"/>
            <a:ext cx="44751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2035" name="Picture 3" descr="cr_spectrum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214" y="936706"/>
            <a:ext cx="74898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3395663" y="993150"/>
            <a:ext cx="2628900" cy="45339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5705475" y="1016963"/>
            <a:ext cx="2478088" cy="4533900"/>
          </a:xfrm>
          <a:prstGeom prst="rect">
            <a:avLst/>
          </a:prstGeom>
          <a:solidFill>
            <a:srgbClr val="008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8004175" y="1016963"/>
            <a:ext cx="1481138" cy="4533900"/>
          </a:xfrm>
          <a:prstGeom prst="rect">
            <a:avLst/>
          </a:prstGeom>
          <a:solidFill>
            <a:srgbClr val="FF0000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3665538" y="1040775"/>
            <a:ext cx="667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fr-FR" b="1" dirty="0" err="1">
                <a:solidFill>
                  <a:schemeClr val="bg1"/>
                </a:solidFill>
              </a:rPr>
              <a:t>SNRs</a:t>
            </a:r>
            <a:endParaRPr lang="fr-FR" b="1" noProof="1">
              <a:solidFill>
                <a:schemeClr val="bg1"/>
              </a:solidFill>
            </a:endParaRP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5661025" y="1078876"/>
            <a:ext cx="247138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700" b="1" dirty="0">
                <a:solidFill>
                  <a:srgbClr val="008000"/>
                </a:solidFill>
              </a:rPr>
              <a:t>Pulsars, compact </a:t>
            </a:r>
            <a:r>
              <a:rPr lang="fr-FR" sz="1700" b="1" dirty="0" err="1">
                <a:solidFill>
                  <a:srgbClr val="008000"/>
                </a:solidFill>
              </a:rPr>
              <a:t>systems</a:t>
            </a:r>
            <a:endParaRPr lang="fr-FR" sz="1700" b="1" noProof="1">
              <a:solidFill>
                <a:srgbClr val="008000"/>
              </a:solidFill>
            </a:endParaRPr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8004176" y="1053475"/>
            <a:ext cx="14206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dirty="0">
                <a:solidFill>
                  <a:srgbClr val="CC0000"/>
                </a:solidFill>
              </a:rPr>
              <a:t>AGN, GRB ?</a:t>
            </a:r>
            <a:endParaRPr lang="fr-FR" sz="2000" b="1" noProof="1">
              <a:solidFill>
                <a:srgbClr val="CC0000"/>
              </a:solidFill>
            </a:endParaRPr>
          </a:p>
        </p:txBody>
      </p:sp>
      <p:sp>
        <p:nvSpPr>
          <p:cNvPr id="172043" name="Oval 11"/>
          <p:cNvSpPr>
            <a:spLocks noChangeArrowheads="1"/>
          </p:cNvSpPr>
          <p:nvPr/>
        </p:nvSpPr>
        <p:spPr bwMode="auto">
          <a:xfrm>
            <a:off x="1981200" y="2504450"/>
            <a:ext cx="914400" cy="914400"/>
          </a:xfrm>
          <a:prstGeom prst="ellipse">
            <a:avLst/>
          </a:prstGeom>
          <a:noFill/>
          <a:ln w="50800" algn="ctr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242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animBg="1"/>
      <p:bldP spid="172037" grpId="0" animBg="1"/>
      <p:bldP spid="172038" grpId="0" animBg="1"/>
      <p:bldP spid="1720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368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The Structure of the Atmosphere (Chap. 3)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4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119" y="1020932"/>
            <a:ext cx="4225657" cy="5286641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526680" y="102093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amount of matter above any atmospheric layer, in which the primary CR has is the </a:t>
            </a:r>
            <a:r>
              <a:rPr lang="en-US" b="1" dirty="0"/>
              <a:t>vertical atmospheric depth , X</a:t>
            </a:r>
            <a:r>
              <a:rPr lang="en-US" b="1" baseline="-25000" dirty="0"/>
              <a:t>v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Units of </a:t>
            </a:r>
            <a:r>
              <a:rPr lang="en-US" i="1" dirty="0"/>
              <a:t>X</a:t>
            </a:r>
            <a:r>
              <a:rPr lang="en-US" i="1" baseline="-25000" dirty="0"/>
              <a:t>v</a:t>
            </a:r>
            <a:r>
              <a:rPr lang="en-US" dirty="0"/>
              <a:t>: g/cm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 the isothermal approximation of the atmosphere, it is found that: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100" y="1955297"/>
            <a:ext cx="1941263" cy="783800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2408642" y="3571103"/>
            <a:ext cx="2681376" cy="1118736"/>
            <a:chOff x="1124464" y="3477846"/>
            <a:chExt cx="3354779" cy="1414884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 rotWithShape="1">
            <a:blip r:embed="rId4"/>
            <a:srcRect l="-2809" r="62222"/>
            <a:stretch/>
          </p:blipFill>
          <p:spPr>
            <a:xfrm>
              <a:off x="1124465" y="3477846"/>
              <a:ext cx="3354778" cy="80780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4"/>
            <a:srcRect l="51748"/>
            <a:stretch/>
          </p:blipFill>
          <p:spPr>
            <a:xfrm>
              <a:off x="1124464" y="4160252"/>
              <a:ext cx="3354779" cy="73247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15" name="Rettangolo 14"/>
          <p:cNvSpPr/>
          <p:nvPr/>
        </p:nvSpPr>
        <p:spPr>
          <a:xfrm>
            <a:off x="1663043" y="4807592"/>
            <a:ext cx="3790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atmospheric scale height h</a:t>
            </a:r>
            <a:r>
              <a:rPr lang="en-US" baseline="-25000" dirty="0"/>
              <a:t>0</a:t>
            </a:r>
            <a:r>
              <a:rPr lang="en-US" dirty="0"/>
              <a:t> is:</a:t>
            </a:r>
            <a:endParaRPr lang="en-GB" dirty="0"/>
          </a:p>
        </p:txBody>
      </p:sp>
      <p:grpSp>
        <p:nvGrpSpPr>
          <p:cNvPr id="18" name="Gruppo 17"/>
          <p:cNvGrpSpPr>
            <a:grpSpLocks noChangeAspect="1"/>
          </p:cNvGrpSpPr>
          <p:nvPr/>
        </p:nvGrpSpPr>
        <p:grpSpPr>
          <a:xfrm>
            <a:off x="2408642" y="5229412"/>
            <a:ext cx="2366010" cy="840375"/>
            <a:chOff x="628650" y="5229411"/>
            <a:chExt cx="3943350" cy="1400625"/>
          </a:xfrm>
        </p:grpSpPr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650" y="5229411"/>
              <a:ext cx="2176867" cy="1400625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114" y="5587348"/>
              <a:ext cx="1865886" cy="684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40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859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The cascade components</a:t>
            </a:r>
          </a:p>
        </p:txBody>
      </p:sp>
      <p:sp>
        <p:nvSpPr>
          <p:cNvPr id="13" name="Segnaposto piè di pagina 3">
            <a:extLst>
              <a:ext uri="{FF2B5EF4-FFF2-40B4-BE49-F238E27FC236}">
                <a16:creationId xmlns:a16="http://schemas.microsoft.com/office/drawing/2014/main" id="{CCED5CD7-F350-4BB9-BA23-EF90B991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2950" y="6356352"/>
            <a:ext cx="3086100" cy="365125"/>
          </a:xfrm>
        </p:spPr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14" name="Segnaposto numero diapositiva 4">
            <a:extLst>
              <a:ext uri="{FF2B5EF4-FFF2-40B4-BE49-F238E27FC236}">
                <a16:creationId xmlns:a16="http://schemas.microsoft.com/office/drawing/2014/main" id="{7D92D1D9-6CAD-4C1B-BD8C-C4B58434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EF856C54-971D-4A64-8725-72F12A462872}" type="slidenum">
              <a:rPr lang="it-IT" smtClean="0"/>
              <a:t>5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15820" y="922496"/>
            <a:ext cx="5249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basic mechanism of air shower production of a CR is the reaction</a:t>
            </a:r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99817"/>
            <a:ext cx="4684713" cy="78647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8125094-7748-49FC-AC71-2AC4CB787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910" y="3102963"/>
            <a:ext cx="2781837" cy="251782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6EA7752-37E3-4BEC-B5BD-4897D50FF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193" y="3092330"/>
            <a:ext cx="2987899" cy="2607972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10083E54-7014-4580-9245-DA314389CFEE}"/>
              </a:ext>
            </a:extLst>
          </p:cNvPr>
          <p:cNvSpPr/>
          <p:nvPr/>
        </p:nvSpPr>
        <p:spPr>
          <a:xfrm>
            <a:off x="615821" y="1807511"/>
            <a:ext cx="99458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Interaction between hadrons (particle made by quarks)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Energy is transferred to rest mass of new hadrons (mainly light mesons)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Meson decays produce gamma and leptons (see also Chap. 11)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A4A424-F740-45A8-95EF-5E225F8EA8A3}"/>
              </a:ext>
            </a:extLst>
          </p:cNvPr>
          <p:cNvSpPr txBox="1"/>
          <p:nvPr/>
        </p:nvSpPr>
        <p:spPr>
          <a:xfrm>
            <a:off x="2176957" y="5723238"/>
            <a:ext cx="3688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simple model of a proton made only by </a:t>
            </a:r>
            <a:r>
              <a:rPr lang="en-GB" i="1" dirty="0"/>
              <a:t>valence</a:t>
            </a:r>
            <a:r>
              <a:rPr lang="en-GB" dirty="0"/>
              <a:t> quarks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07247C3-2C2A-4F88-BBB3-ED59248673D6}"/>
              </a:ext>
            </a:extLst>
          </p:cNvPr>
          <p:cNvSpPr txBox="1"/>
          <p:nvPr/>
        </p:nvSpPr>
        <p:spPr>
          <a:xfrm>
            <a:off x="6486688" y="5693880"/>
            <a:ext cx="3688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 more realistic proton model with also </a:t>
            </a:r>
            <a:r>
              <a:rPr lang="en-GB" i="1" dirty="0"/>
              <a:t>sea quarks </a:t>
            </a:r>
            <a:r>
              <a:rPr lang="en-GB" dirty="0"/>
              <a:t>and </a:t>
            </a:r>
            <a:r>
              <a:rPr lang="en-GB" i="1" dirty="0"/>
              <a:t>gluons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37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6116C1-C36B-486E-A7DB-6A5FDC1F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9"/>
            <a:ext cx="10515600" cy="770616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The shower components in atmosphere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9E49593-486C-4A8F-B841-11EE6E56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03E2B2-1558-4460-9B9D-62E5EC14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6</a:t>
            </a:fld>
            <a:endParaRPr lang="it-IT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9C6BC38-7529-41F5-B229-AF9C590CCACD}"/>
              </a:ext>
            </a:extLst>
          </p:cNvPr>
          <p:cNvGrpSpPr>
            <a:grpSpLocks/>
          </p:cNvGrpSpPr>
          <p:nvPr/>
        </p:nvGrpSpPr>
        <p:grpSpPr bwMode="auto">
          <a:xfrm>
            <a:off x="2516509" y="1043890"/>
            <a:ext cx="7158982" cy="5312460"/>
            <a:chOff x="-127" y="643"/>
            <a:chExt cx="4783" cy="3676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5CE30353-EC95-4DAE-BC03-88C4F699E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7" y="643"/>
              <a:ext cx="4128" cy="36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770477C7-83C9-404C-BB57-E27490E45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" y="643"/>
              <a:ext cx="757" cy="2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en-US" sz="2000" b="1" dirty="0">
                  <a:solidFill>
                    <a:srgbClr val="000099"/>
                  </a:solidFill>
                  <a:latin typeface="Tahoma" pitchFamily="34" charset="0"/>
                </a:rPr>
                <a:t>CR</a:t>
              </a: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4427DF3E-5F1A-4B42-AD65-DDD4BE664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692"/>
              <a:ext cx="1480" cy="2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 b="1" dirty="0">
                  <a:solidFill>
                    <a:srgbClr val="000099"/>
                  </a:solidFill>
                  <a:latin typeface="Tahoma" pitchFamily="34" charset="0"/>
                </a:rPr>
                <a:t>Secondary particles</a:t>
              </a:r>
              <a:endParaRPr lang="en-US" b="1" dirty="0">
                <a:solidFill>
                  <a:srgbClr val="000099"/>
                </a:solidFill>
                <a:latin typeface="Tahoma" pitchFamily="34" charset="0"/>
              </a:endParaRP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881B29A6-4E3E-4AB2-BDFE-50BBA2AC1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9" y="2813"/>
              <a:ext cx="1247" cy="2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1600" b="1">
                  <a:solidFill>
                    <a:srgbClr val="993300"/>
                  </a:solidFill>
                  <a:latin typeface="Tahoma" pitchFamily="34" charset="0"/>
                </a:rPr>
                <a:t>Decay products</a:t>
              </a:r>
              <a:endParaRPr lang="en-US" b="1">
                <a:solidFill>
                  <a:srgbClr val="993300"/>
                </a:solidFill>
                <a:latin typeface="Tahoma" pitchFamily="34" charset="0"/>
              </a:endParaRPr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22593882-622E-4DF6-8143-08420B965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3197"/>
              <a:ext cx="1103" cy="5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16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Electron-photon cascades</a:t>
              </a:r>
              <a:endParaRPr lang="en-US" b="1">
                <a:solidFill>
                  <a:srgbClr val="33CC33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41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3" name="Picture 3" descr="ny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0" y="1024781"/>
            <a:ext cx="7316788" cy="5487987"/>
          </a:xfrm>
          <a:prstGeom prst="rect">
            <a:avLst/>
          </a:prstGeom>
          <a:noFill/>
        </p:spPr>
      </p:pic>
      <p:pic>
        <p:nvPicPr>
          <p:cNvPr id="286724" name="Picture 4" descr="ny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550" y="1024781"/>
            <a:ext cx="7316788" cy="5487987"/>
          </a:xfrm>
          <a:prstGeom prst="rect">
            <a:avLst/>
          </a:prstGeom>
          <a:noFill/>
        </p:spPr>
      </p:pic>
      <p:pic>
        <p:nvPicPr>
          <p:cNvPr id="286725" name="Picture 5" descr="ny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550" y="1024781"/>
            <a:ext cx="7316788" cy="5487987"/>
          </a:xfrm>
          <a:prstGeom prst="rect">
            <a:avLst/>
          </a:prstGeom>
          <a:noFill/>
        </p:spPr>
      </p:pic>
      <p:pic>
        <p:nvPicPr>
          <p:cNvPr id="286726" name="Picture 6" descr="ny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5550" y="1024781"/>
            <a:ext cx="7316788" cy="5487987"/>
          </a:xfrm>
          <a:prstGeom prst="rect">
            <a:avLst/>
          </a:prstGeom>
          <a:noFill/>
        </p:spPr>
      </p:pic>
      <p:pic>
        <p:nvPicPr>
          <p:cNvPr id="286727" name="Picture 7" descr="ny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5550" y="1024781"/>
            <a:ext cx="7316788" cy="5487987"/>
          </a:xfrm>
          <a:prstGeom prst="rect">
            <a:avLst/>
          </a:prstGeom>
          <a:noFill/>
        </p:spPr>
      </p:pic>
      <p:pic>
        <p:nvPicPr>
          <p:cNvPr id="286728" name="Picture 8" descr="ny-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5550" y="1024781"/>
            <a:ext cx="7316788" cy="5487987"/>
          </a:xfrm>
          <a:prstGeom prst="rect">
            <a:avLst/>
          </a:prstGeom>
          <a:noFill/>
        </p:spPr>
      </p:pic>
      <p:pic>
        <p:nvPicPr>
          <p:cNvPr id="286729" name="Picture 9" descr="ny-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95550" y="1024781"/>
            <a:ext cx="7316788" cy="5487987"/>
          </a:xfrm>
          <a:prstGeom prst="rect">
            <a:avLst/>
          </a:prstGeom>
          <a:noFill/>
        </p:spPr>
      </p:pic>
      <p:pic>
        <p:nvPicPr>
          <p:cNvPr id="286730" name="Picture 10" descr="ny-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95550" y="1024781"/>
            <a:ext cx="7316788" cy="5487987"/>
          </a:xfrm>
          <a:prstGeom prst="rect">
            <a:avLst/>
          </a:prstGeom>
          <a:noFill/>
        </p:spPr>
      </p:pic>
      <p:pic>
        <p:nvPicPr>
          <p:cNvPr id="286731" name="Picture 11" descr="ny-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95550" y="1024781"/>
            <a:ext cx="7316788" cy="5487987"/>
          </a:xfrm>
          <a:prstGeom prst="rect">
            <a:avLst/>
          </a:prstGeom>
          <a:noFill/>
        </p:spPr>
      </p:pic>
      <p:pic>
        <p:nvPicPr>
          <p:cNvPr id="286732" name="Picture 12" descr="ny-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95550" y="1024781"/>
            <a:ext cx="7316788" cy="5487987"/>
          </a:xfrm>
          <a:prstGeom prst="rect">
            <a:avLst/>
          </a:prstGeom>
          <a:noFill/>
        </p:spPr>
      </p:pic>
      <p:pic>
        <p:nvPicPr>
          <p:cNvPr id="286733" name="Picture 13" descr="ny-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95550" y="1024781"/>
            <a:ext cx="7316788" cy="5487987"/>
          </a:xfrm>
          <a:prstGeom prst="rect">
            <a:avLst/>
          </a:prstGeom>
          <a:noFill/>
        </p:spPr>
      </p:pic>
      <p:pic>
        <p:nvPicPr>
          <p:cNvPr id="286734" name="Picture 14" descr="ny-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95550" y="1024781"/>
            <a:ext cx="7316788" cy="5487987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6408" y="1"/>
            <a:ext cx="9501674" cy="780093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Example of a Monte Carlo shower development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412336"/>
            <a:ext cx="4114800" cy="365125"/>
          </a:xfrm>
        </p:spPr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412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8" name="Picture 4" descr="ny-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0" y="978128"/>
            <a:ext cx="7316788" cy="5487987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4441"/>
          </a:xfrm>
        </p:spPr>
        <p:txBody>
          <a:bodyPr/>
          <a:lstStyle/>
          <a:p>
            <a:r>
              <a:rPr lang="en-GB" dirty="0"/>
              <a:t>The electron-positron component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1991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2" name="Picture 4" descr="ny-gam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0" y="987455"/>
            <a:ext cx="7316788" cy="5487987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511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The component of gamma-rays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 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4537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2013 - Tema 2022">
  <a:themeElements>
    <a:clrScheme name="Office 2013 - Tema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</TotalTime>
  <Words>3683</Words>
  <Application>Microsoft Office PowerPoint</Application>
  <PresentationFormat>Widescreen</PresentationFormat>
  <Paragraphs>316</Paragraphs>
  <Slides>38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Helvetica</vt:lpstr>
      <vt:lpstr>Symbol</vt:lpstr>
      <vt:lpstr>Tahoma</vt:lpstr>
      <vt:lpstr>Times New Roman</vt:lpstr>
      <vt:lpstr>Wingdings</vt:lpstr>
      <vt:lpstr>Office 2013 - Tema 2022</vt:lpstr>
      <vt:lpstr>Presentazione standard di PowerPoint</vt:lpstr>
      <vt:lpstr>Content</vt:lpstr>
      <vt:lpstr>Introductory remarks (Chap. 2)</vt:lpstr>
      <vt:lpstr>The Structure of the Atmosphere (Chap. 3)</vt:lpstr>
      <vt:lpstr>The cascade components</vt:lpstr>
      <vt:lpstr>The shower components in atmosphere</vt:lpstr>
      <vt:lpstr>Example of a Monte Carlo shower development</vt:lpstr>
      <vt:lpstr>The electron-positron component</vt:lpstr>
      <vt:lpstr>The component of gamma-rays</vt:lpstr>
      <vt:lpstr>The muon component</vt:lpstr>
      <vt:lpstr>The hadron component</vt:lpstr>
      <vt:lpstr>The shower components vs. depth</vt:lpstr>
      <vt:lpstr>The shower components vs. depth</vt:lpstr>
      <vt:lpstr>The Electromagnetic (EM) component</vt:lpstr>
      <vt:lpstr>The Heitler’s Model of EM Showers </vt:lpstr>
      <vt:lpstr>The Heitler’s Model of EM Showers </vt:lpstr>
      <vt:lpstr>Analytic Solutions</vt:lpstr>
      <vt:lpstr>The lateral particle distribution</vt:lpstr>
      <vt:lpstr>Presentazione standard di PowerPoint</vt:lpstr>
      <vt:lpstr>General features of the EM cascade</vt:lpstr>
      <vt:lpstr>Showers Initiated by Protons and Nuclei</vt:lpstr>
      <vt:lpstr>p and Nuclei: the “Superposition” model</vt:lpstr>
      <vt:lpstr>Detailed simulations of p and Fe showers </vt:lpstr>
      <vt:lpstr>Features of hadron-induced showers</vt:lpstr>
      <vt:lpstr>Detectors of EAS at the Energy of the Knee</vt:lpstr>
      <vt:lpstr>EAS detectors</vt:lpstr>
      <vt:lpstr>Detectors in Tibet</vt:lpstr>
      <vt:lpstr>Tamilnadu, India</vt:lpstr>
      <vt:lpstr>KASCADE in Germany </vt:lpstr>
      <vt:lpstr>A Toy Example of an EAS Array</vt:lpstr>
      <vt:lpstr>A Toy Example: estimate of the E range</vt:lpstr>
      <vt:lpstr>Our toy detector</vt:lpstr>
      <vt:lpstr>Measurement of the CR direction</vt:lpstr>
      <vt:lpstr>General Features of Detectors of EAS</vt:lpstr>
      <vt:lpstr>The CR Flux Measured with EAS Arrays</vt:lpstr>
      <vt:lpstr>The all-particle spectrum</vt:lpstr>
      <vt:lpstr>Mass Composition of CRs Around the Knee</vt:lpstr>
      <vt:lpstr>Data and 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 Spurio</dc:creator>
  <cp:lastModifiedBy>maurizio spurio</cp:lastModifiedBy>
  <cp:revision>334</cp:revision>
  <dcterms:created xsi:type="dcterms:W3CDTF">2017-04-19T13:15:59Z</dcterms:created>
  <dcterms:modified xsi:type="dcterms:W3CDTF">2025-04-13T17:15:23Z</dcterms:modified>
</cp:coreProperties>
</file>