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sldIdLst>
    <p:sldId id="378" r:id="rId2"/>
    <p:sldId id="529" r:id="rId3"/>
    <p:sldId id="514" r:id="rId4"/>
    <p:sldId id="486" r:id="rId5"/>
    <p:sldId id="494" r:id="rId6"/>
    <p:sldId id="483" r:id="rId7"/>
    <p:sldId id="485" r:id="rId8"/>
    <p:sldId id="484" r:id="rId9"/>
    <p:sldId id="515" r:id="rId10"/>
    <p:sldId id="488" r:id="rId11"/>
    <p:sldId id="516" r:id="rId12"/>
    <p:sldId id="532" r:id="rId13"/>
    <p:sldId id="517" r:id="rId14"/>
    <p:sldId id="518" r:id="rId15"/>
    <p:sldId id="519" r:id="rId16"/>
    <p:sldId id="520" r:id="rId17"/>
    <p:sldId id="521" r:id="rId18"/>
    <p:sldId id="523" r:id="rId19"/>
    <p:sldId id="524" r:id="rId20"/>
    <p:sldId id="525" r:id="rId21"/>
    <p:sldId id="527" r:id="rId22"/>
    <p:sldId id="434" r:id="rId23"/>
    <p:sldId id="52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0000"/>
    <a:srgbClr val="FF2F2F"/>
    <a:srgbClr val="990000"/>
    <a:srgbClr val="FFFF00"/>
    <a:srgbClr val="FFFFFF"/>
    <a:srgbClr val="000000"/>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35" autoAdjust="0"/>
    <p:restoredTop sz="93910" autoAdjust="0"/>
  </p:normalViewPr>
  <p:slideViewPr>
    <p:cSldViewPr snapToGrid="0">
      <p:cViewPr varScale="1">
        <p:scale>
          <a:sx n="82" d="100"/>
          <a:sy n="82" d="100"/>
        </p:scale>
        <p:origin x="341" y="96"/>
      </p:cViewPr>
      <p:guideLst/>
    </p:cSldViewPr>
  </p:slideViewPr>
  <p:outlineViewPr>
    <p:cViewPr>
      <p:scale>
        <a:sx n="33" d="100"/>
        <a:sy n="33" d="100"/>
      </p:scale>
      <p:origin x="0" y="-114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995F2-62AC-4761-AE5A-5F8B7456D80B}" type="datetimeFigureOut">
              <a:rPr lang="it-IT" smtClean="0"/>
              <a:t>13/04/2025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55254-FBF0-47C0-AF0B-FBD64631B8E2}" type="slidenum">
              <a:rPr lang="it-IT" smtClean="0"/>
              <a:t>‹N›</a:t>
            </a:fld>
            <a:endParaRPr lang="it-IT"/>
          </a:p>
        </p:txBody>
      </p:sp>
    </p:spTree>
    <p:extLst>
      <p:ext uri="{BB962C8B-B14F-4D97-AF65-F5344CB8AC3E}">
        <p14:creationId xmlns:p14="http://schemas.microsoft.com/office/powerpoint/2010/main" val="104061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3555254-FBF0-47C0-AF0B-FBD64631B8E2}" type="slidenum">
              <a:rPr lang="it-IT" smtClean="0"/>
              <a:t>1</a:t>
            </a:fld>
            <a:endParaRPr lang="it-IT"/>
          </a:p>
        </p:txBody>
      </p:sp>
    </p:spTree>
    <p:extLst>
      <p:ext uri="{BB962C8B-B14F-4D97-AF65-F5344CB8AC3E}">
        <p14:creationId xmlns:p14="http://schemas.microsoft.com/office/powerpoint/2010/main" val="285240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3555254-FBF0-47C0-AF0B-FBD64631B8E2}" type="slidenum">
              <a:rPr lang="it-IT" smtClean="0"/>
              <a:t>11</a:t>
            </a:fld>
            <a:endParaRPr lang="it-IT"/>
          </a:p>
        </p:txBody>
      </p:sp>
    </p:spTree>
    <p:extLst>
      <p:ext uri="{BB962C8B-B14F-4D97-AF65-F5344CB8AC3E}">
        <p14:creationId xmlns:p14="http://schemas.microsoft.com/office/powerpoint/2010/main" val="3687976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3555254-FBF0-47C0-AF0B-FBD64631B8E2}" type="slidenum">
              <a:rPr lang="it-IT" smtClean="0"/>
              <a:t>16</a:t>
            </a:fld>
            <a:endParaRPr lang="it-IT"/>
          </a:p>
        </p:txBody>
      </p:sp>
    </p:spTree>
    <p:extLst>
      <p:ext uri="{BB962C8B-B14F-4D97-AF65-F5344CB8AC3E}">
        <p14:creationId xmlns:p14="http://schemas.microsoft.com/office/powerpoint/2010/main" val="217347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5929C12-911B-4041-9CDF-1BB9424173F7}" type="datetime1">
              <a:rPr lang="en-US" smtClean="0"/>
              <a:t>4/13/2025</a:t>
            </a:fld>
            <a:endParaRPr lang="it-IT"/>
          </a:p>
        </p:txBody>
      </p:sp>
      <p:sp>
        <p:nvSpPr>
          <p:cNvPr id="5" name="Footer Placeholder 4"/>
          <p:cNvSpPr>
            <a:spLocks noGrp="1"/>
          </p:cNvSpPr>
          <p:nvPr>
            <p:ph type="ftr" sz="quarter" idx="11"/>
          </p:nvPr>
        </p:nvSpPr>
        <p:spPr/>
        <p:txBody>
          <a:bodyPr/>
          <a:lstStyle/>
          <a:p>
            <a:r>
              <a:rPr lang="fr-FR"/>
              <a:t>M. Spurio - Astroparticle Physics -  5</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229440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FB2391D-9203-4BEB-9B2F-1A60E91F128A}" type="datetime1">
              <a:rPr lang="en-US" smtClean="0"/>
              <a:t>4/13/2025</a:t>
            </a:fld>
            <a:endParaRPr lang="it-IT"/>
          </a:p>
        </p:txBody>
      </p:sp>
      <p:sp>
        <p:nvSpPr>
          <p:cNvPr id="5" name="Footer Placeholder 4"/>
          <p:cNvSpPr>
            <a:spLocks noGrp="1"/>
          </p:cNvSpPr>
          <p:nvPr>
            <p:ph type="ftr" sz="quarter" idx="11"/>
          </p:nvPr>
        </p:nvSpPr>
        <p:spPr/>
        <p:txBody>
          <a:bodyPr/>
          <a:lstStyle/>
          <a:p>
            <a:r>
              <a:rPr lang="fr-FR"/>
              <a:t>M. Spurio - Astroparticle Physics -  5</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368291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2471EB1-9AF6-476B-B919-949C024006B5}" type="datetime1">
              <a:rPr lang="en-US" smtClean="0"/>
              <a:t>4/13/2025</a:t>
            </a:fld>
            <a:endParaRPr lang="it-IT"/>
          </a:p>
        </p:txBody>
      </p:sp>
      <p:sp>
        <p:nvSpPr>
          <p:cNvPr id="5" name="Footer Placeholder 4"/>
          <p:cNvSpPr>
            <a:spLocks noGrp="1"/>
          </p:cNvSpPr>
          <p:nvPr>
            <p:ph type="ftr" sz="quarter" idx="11"/>
          </p:nvPr>
        </p:nvSpPr>
        <p:spPr/>
        <p:txBody>
          <a:bodyPr/>
          <a:lstStyle/>
          <a:p>
            <a:r>
              <a:rPr lang="fr-FR"/>
              <a:t>M. Spurio - Astroparticle Physics -  5</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398631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317A9E6-F36C-4259-95C8-0E9D3F97E105}" type="datetime1">
              <a:rPr lang="en-US" smtClean="0"/>
              <a:t>4/13/2025</a:t>
            </a:fld>
            <a:endParaRPr lang="it-IT"/>
          </a:p>
        </p:txBody>
      </p:sp>
      <p:sp>
        <p:nvSpPr>
          <p:cNvPr id="5" name="Footer Placeholder 4"/>
          <p:cNvSpPr>
            <a:spLocks noGrp="1"/>
          </p:cNvSpPr>
          <p:nvPr>
            <p:ph type="ftr" sz="quarter" idx="11"/>
          </p:nvPr>
        </p:nvSpPr>
        <p:spPr/>
        <p:txBody>
          <a:bodyPr/>
          <a:lstStyle/>
          <a:p>
            <a:r>
              <a:rPr lang="fr-FR"/>
              <a:t>M. Spurio - Astroparticle Physics -  5</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63808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42C32E5-B854-49C3-8451-24E0824C11A2}" type="datetime1">
              <a:rPr lang="en-US" smtClean="0"/>
              <a:t>4/13/2025</a:t>
            </a:fld>
            <a:endParaRPr lang="it-IT"/>
          </a:p>
        </p:txBody>
      </p:sp>
      <p:sp>
        <p:nvSpPr>
          <p:cNvPr id="5" name="Footer Placeholder 4"/>
          <p:cNvSpPr>
            <a:spLocks noGrp="1"/>
          </p:cNvSpPr>
          <p:nvPr>
            <p:ph type="ftr" sz="quarter" idx="11"/>
          </p:nvPr>
        </p:nvSpPr>
        <p:spPr/>
        <p:txBody>
          <a:bodyPr/>
          <a:lstStyle/>
          <a:p>
            <a:r>
              <a:rPr lang="fr-FR"/>
              <a:t>M. Spurio - Astroparticle Physics -  5</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298049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CCFCA3E-8EBD-4AA8-BF6C-AED8E204163C}" type="datetime1">
              <a:rPr lang="en-US" smtClean="0"/>
              <a:t>4/13/2025</a:t>
            </a:fld>
            <a:endParaRPr lang="it-IT"/>
          </a:p>
        </p:txBody>
      </p:sp>
      <p:sp>
        <p:nvSpPr>
          <p:cNvPr id="6" name="Footer Placeholder 5"/>
          <p:cNvSpPr>
            <a:spLocks noGrp="1"/>
          </p:cNvSpPr>
          <p:nvPr>
            <p:ph type="ftr" sz="quarter" idx="11"/>
          </p:nvPr>
        </p:nvSpPr>
        <p:spPr/>
        <p:txBody>
          <a:bodyPr/>
          <a:lstStyle/>
          <a:p>
            <a:r>
              <a:rPr lang="fr-FR"/>
              <a:t>M. Spurio - Astroparticle Physics -  5</a:t>
            </a:r>
            <a:endParaRPr lang="it-IT"/>
          </a:p>
        </p:txBody>
      </p:sp>
      <p:sp>
        <p:nvSpPr>
          <p:cNvPr id="7" name="Slide Number Placeholder 6"/>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01323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495DBA0-8B6A-480E-A35F-9A710175E33E}" type="datetime1">
              <a:rPr lang="en-US" smtClean="0"/>
              <a:t>4/13/2025</a:t>
            </a:fld>
            <a:endParaRPr lang="it-IT"/>
          </a:p>
        </p:txBody>
      </p:sp>
      <p:sp>
        <p:nvSpPr>
          <p:cNvPr id="8" name="Footer Placeholder 7"/>
          <p:cNvSpPr>
            <a:spLocks noGrp="1"/>
          </p:cNvSpPr>
          <p:nvPr>
            <p:ph type="ftr" sz="quarter" idx="11"/>
          </p:nvPr>
        </p:nvSpPr>
        <p:spPr/>
        <p:txBody>
          <a:bodyPr/>
          <a:lstStyle/>
          <a:p>
            <a:r>
              <a:rPr lang="fr-FR"/>
              <a:t>M. Spurio - Astroparticle Physics -  5</a:t>
            </a:r>
            <a:endParaRPr lang="it-IT"/>
          </a:p>
        </p:txBody>
      </p:sp>
      <p:sp>
        <p:nvSpPr>
          <p:cNvPr id="9" name="Slide Number Placeholder 8"/>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271911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B74B5C3-6B4D-439C-962F-5219FB18A4E8}" type="datetime1">
              <a:rPr lang="en-US" smtClean="0"/>
              <a:t>4/13/2025</a:t>
            </a:fld>
            <a:endParaRPr lang="it-IT"/>
          </a:p>
        </p:txBody>
      </p:sp>
      <p:sp>
        <p:nvSpPr>
          <p:cNvPr id="4" name="Footer Placeholder 3"/>
          <p:cNvSpPr>
            <a:spLocks noGrp="1"/>
          </p:cNvSpPr>
          <p:nvPr>
            <p:ph type="ftr" sz="quarter" idx="11"/>
          </p:nvPr>
        </p:nvSpPr>
        <p:spPr/>
        <p:txBody>
          <a:bodyPr/>
          <a:lstStyle/>
          <a:p>
            <a:r>
              <a:rPr lang="fr-FR"/>
              <a:t>M. Spurio - Astroparticle Physics -  5</a:t>
            </a:r>
            <a:endParaRPr lang="it-IT"/>
          </a:p>
        </p:txBody>
      </p:sp>
      <p:sp>
        <p:nvSpPr>
          <p:cNvPr id="5" name="Slide Number Placeholder 4"/>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239027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58B97-0AE3-4593-9E56-B5B8483E3E40}" type="datetime1">
              <a:rPr lang="en-US" smtClean="0"/>
              <a:t>4/13/2025</a:t>
            </a:fld>
            <a:endParaRPr lang="it-IT"/>
          </a:p>
        </p:txBody>
      </p:sp>
      <p:sp>
        <p:nvSpPr>
          <p:cNvPr id="3" name="Footer Placeholder 2"/>
          <p:cNvSpPr>
            <a:spLocks noGrp="1"/>
          </p:cNvSpPr>
          <p:nvPr>
            <p:ph type="ftr" sz="quarter" idx="11"/>
          </p:nvPr>
        </p:nvSpPr>
        <p:spPr/>
        <p:txBody>
          <a:bodyPr/>
          <a:lstStyle/>
          <a:p>
            <a:r>
              <a:rPr lang="fr-FR"/>
              <a:t>M. Spurio - Astroparticle Physics -  5</a:t>
            </a:r>
            <a:endParaRPr lang="it-IT"/>
          </a:p>
        </p:txBody>
      </p:sp>
      <p:sp>
        <p:nvSpPr>
          <p:cNvPr id="4" name="Slide Number Placeholder 3"/>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01296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9CD4085-16C8-4D2B-9A15-738EF6E03F20}" type="datetime1">
              <a:rPr lang="en-US" smtClean="0"/>
              <a:t>4/13/2025</a:t>
            </a:fld>
            <a:endParaRPr lang="it-IT"/>
          </a:p>
        </p:txBody>
      </p:sp>
      <p:sp>
        <p:nvSpPr>
          <p:cNvPr id="6" name="Footer Placeholder 5"/>
          <p:cNvSpPr>
            <a:spLocks noGrp="1"/>
          </p:cNvSpPr>
          <p:nvPr>
            <p:ph type="ftr" sz="quarter" idx="11"/>
          </p:nvPr>
        </p:nvSpPr>
        <p:spPr/>
        <p:txBody>
          <a:bodyPr/>
          <a:lstStyle/>
          <a:p>
            <a:r>
              <a:rPr lang="fr-FR"/>
              <a:t>M. Spurio - Astroparticle Physics -  5</a:t>
            </a:r>
            <a:endParaRPr lang="it-IT"/>
          </a:p>
        </p:txBody>
      </p:sp>
      <p:sp>
        <p:nvSpPr>
          <p:cNvPr id="7" name="Slide Number Placeholder 6"/>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24486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56E4975-6E79-4FFC-B85E-AE4314CFDC5B}" type="datetime1">
              <a:rPr lang="en-US" smtClean="0"/>
              <a:t>4/13/2025</a:t>
            </a:fld>
            <a:endParaRPr lang="it-IT"/>
          </a:p>
        </p:txBody>
      </p:sp>
      <p:sp>
        <p:nvSpPr>
          <p:cNvPr id="6" name="Footer Placeholder 5"/>
          <p:cNvSpPr>
            <a:spLocks noGrp="1"/>
          </p:cNvSpPr>
          <p:nvPr>
            <p:ph type="ftr" sz="quarter" idx="11"/>
          </p:nvPr>
        </p:nvSpPr>
        <p:spPr/>
        <p:txBody>
          <a:bodyPr/>
          <a:lstStyle/>
          <a:p>
            <a:r>
              <a:rPr lang="fr-FR"/>
              <a:t>M. Spurio - Astroparticle Physics -  5</a:t>
            </a:r>
            <a:endParaRPr lang="it-IT"/>
          </a:p>
        </p:txBody>
      </p:sp>
      <p:sp>
        <p:nvSpPr>
          <p:cNvPr id="7" name="Slide Number Placeholder 6"/>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3365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33212-F366-4F57-809F-70731B70822C}" type="datetime1">
              <a:rPr lang="en-US" smtClean="0"/>
              <a:t>4/13/2025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 Spurio - Astroparticle Physics -  5</a:t>
            </a:r>
            <a:endParaRPr lang="it-I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56C54-971D-4A64-8725-72F12A462872}" type="slidenum">
              <a:rPr lang="it-IT" smtClean="0"/>
              <a:t>‹N›</a:t>
            </a:fld>
            <a:endParaRPr lang="it-IT"/>
          </a:p>
        </p:txBody>
      </p:sp>
      <p:cxnSp>
        <p:nvCxnSpPr>
          <p:cNvPr id="7" name="Connettore 1 7">
            <a:extLst>
              <a:ext uri="{FF2B5EF4-FFF2-40B4-BE49-F238E27FC236}">
                <a16:creationId xmlns:a16="http://schemas.microsoft.com/office/drawing/2014/main" id="{7885DDD1-2371-99EC-8F86-EC2C7A26704D}"/>
              </a:ext>
            </a:extLst>
          </p:cNvPr>
          <p:cNvCxnSpPr/>
          <p:nvPr userDrawn="1"/>
        </p:nvCxnSpPr>
        <p:spPr>
          <a:xfrm>
            <a:off x="838200" y="763480"/>
            <a:ext cx="10515600" cy="0"/>
          </a:xfrm>
          <a:prstGeom prst="line">
            <a:avLst/>
          </a:prstGeom>
          <a:ln w="28575">
            <a:solidFill>
              <a:srgbClr val="C00000"/>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086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slide" Target="slide11.xml"/><Relationship Id="rId7" Type="http://schemas.openxmlformats.org/officeDocument/2006/relationships/image" Target="../media/image23.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slide" Target="slide13.xml"/><Relationship Id="rId9" Type="http://schemas.openxmlformats.org/officeDocument/2006/relationships/image" Target="../media/image25.emf"/></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lgn="ctr">
              <a:buNone/>
            </a:pPr>
            <a:endParaRPr lang="en-GB" sz="3200" dirty="0">
              <a:solidFill>
                <a:srgbClr val="C00000"/>
              </a:solidFill>
              <a:latin typeface="Calibri Light" panose="020F0302020204030204"/>
              <a:ea typeface="+mj-ea"/>
              <a:cs typeface="+mj-cs"/>
            </a:endParaRPr>
          </a:p>
          <a:p>
            <a:pPr marL="0" indent="0" algn="ctr">
              <a:buNone/>
            </a:pPr>
            <a:r>
              <a:rPr lang="en-GB" sz="3200" dirty="0">
                <a:solidFill>
                  <a:srgbClr val="C00000"/>
                </a:solidFill>
                <a:latin typeface="Calibri Light" panose="020F0302020204030204"/>
                <a:ea typeface="+mj-ea"/>
                <a:cs typeface="+mj-cs"/>
              </a:rPr>
              <a:t>V.</a:t>
            </a:r>
          </a:p>
          <a:p>
            <a:pPr marL="0" indent="0" algn="ctr">
              <a:buNone/>
            </a:pPr>
            <a:r>
              <a:rPr lang="en-US" sz="3200" dirty="0">
                <a:solidFill>
                  <a:srgbClr val="C00000"/>
                </a:solidFill>
                <a:latin typeface="Calibri Light" panose="020F0302020204030204"/>
                <a:ea typeface="+mj-ea"/>
                <a:cs typeface="+mj-cs"/>
              </a:rPr>
              <a:t>Diffusion of Cosmic Rays in the Galaxy</a:t>
            </a:r>
            <a:endParaRPr lang="en-GB" sz="2000" dirty="0">
              <a:solidFill>
                <a:srgbClr val="FF0000"/>
              </a:solidFill>
            </a:endParaRPr>
          </a:p>
        </p:txBody>
      </p:sp>
      <p:sp>
        <p:nvSpPr>
          <p:cNvPr id="2" name="Segnaposto piè di pagina 1"/>
          <p:cNvSpPr>
            <a:spLocks noGrp="1"/>
          </p:cNvSpPr>
          <p:nvPr>
            <p:ph type="ftr" sz="quarter" idx="11"/>
          </p:nvPr>
        </p:nvSpPr>
        <p:spPr/>
        <p:txBody>
          <a:bodyPr/>
          <a:lstStyle/>
          <a:p>
            <a:r>
              <a:rPr lang="fr-FR"/>
              <a:t>M. Spurio - Astroparticle Physics -  5</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1</a:t>
            </a:fld>
            <a:endParaRPr lang="it-IT"/>
          </a:p>
        </p:txBody>
      </p:sp>
      <p:sp>
        <p:nvSpPr>
          <p:cNvPr id="4" name="Rettangolo 3"/>
          <p:cNvSpPr/>
          <p:nvPr/>
        </p:nvSpPr>
        <p:spPr>
          <a:xfrm>
            <a:off x="3467708" y="4307761"/>
            <a:ext cx="5256584" cy="1754326"/>
          </a:xfrm>
          <a:prstGeom prst="rect">
            <a:avLst/>
          </a:prstGeom>
        </p:spPr>
        <p:txBody>
          <a:bodyPr wrap="square">
            <a:spAutoFit/>
          </a:bodyPr>
          <a:lstStyle/>
          <a:p>
            <a:pPr algn="ctr"/>
            <a:r>
              <a:rPr lang="en-US" sz="3200" spc="-100" dirty="0">
                <a:solidFill>
                  <a:srgbClr val="675E47"/>
                </a:solidFill>
                <a:latin typeface="+mj-lt"/>
                <a:ea typeface="+mj-ea"/>
                <a:cs typeface="+mj-cs"/>
              </a:rPr>
              <a:t>Astroparticle Physics </a:t>
            </a:r>
            <a:r>
              <a:rPr lang="en-US" sz="3200" spc="-100" dirty="0" err="1">
                <a:solidFill>
                  <a:srgbClr val="675E47"/>
                </a:solidFill>
                <a:latin typeface="+mj-lt"/>
                <a:ea typeface="+mj-ea"/>
                <a:cs typeface="+mj-cs"/>
              </a:rPr>
              <a:t>a.a.</a:t>
            </a:r>
            <a:r>
              <a:rPr lang="en-US" sz="3200" spc="-100" dirty="0">
                <a:solidFill>
                  <a:srgbClr val="675E47"/>
                </a:solidFill>
                <a:latin typeface="+mj-lt"/>
                <a:ea typeface="+mj-ea"/>
                <a:cs typeface="+mj-cs"/>
              </a:rPr>
              <a:t> 2024/25</a:t>
            </a:r>
          </a:p>
          <a:p>
            <a:pPr algn="ctr"/>
            <a:r>
              <a:rPr lang="en-US" sz="2800" spc="-100" dirty="0">
                <a:solidFill>
                  <a:srgbClr val="675E47"/>
                </a:solidFill>
                <a:latin typeface="+mj-lt"/>
                <a:ea typeface="+mj-ea"/>
                <a:cs typeface="+mj-cs"/>
              </a:rPr>
              <a:t>Maurizio Spurio</a:t>
            </a:r>
          </a:p>
          <a:p>
            <a:pPr algn="ctr"/>
            <a:r>
              <a:rPr lang="en-US" sz="2400" spc="-100" dirty="0" err="1">
                <a:solidFill>
                  <a:srgbClr val="675E47"/>
                </a:solidFill>
                <a:latin typeface="+mj-lt"/>
                <a:ea typeface="+mj-ea"/>
                <a:cs typeface="+mj-cs"/>
              </a:rPr>
              <a:t>Università</a:t>
            </a:r>
            <a:r>
              <a:rPr lang="en-US" sz="2400" spc="-100" dirty="0">
                <a:solidFill>
                  <a:srgbClr val="675E47"/>
                </a:solidFill>
                <a:latin typeface="+mj-lt"/>
                <a:ea typeface="+mj-ea"/>
                <a:cs typeface="+mj-cs"/>
              </a:rPr>
              <a:t> di Bologna e INFN</a:t>
            </a:r>
          </a:p>
          <a:p>
            <a:pPr algn="ctr"/>
            <a:r>
              <a:rPr lang="en-US" sz="2000" spc="-100" dirty="0">
                <a:solidFill>
                  <a:srgbClr val="675E47"/>
                </a:solidFill>
                <a:latin typeface="+mj-lt"/>
                <a:ea typeface="+mj-ea"/>
                <a:cs typeface="+mj-cs"/>
              </a:rPr>
              <a:t>maurizio.spurio@unibo.it</a:t>
            </a:r>
          </a:p>
        </p:txBody>
      </p:sp>
    </p:spTree>
    <p:extLst>
      <p:ext uri="{BB962C8B-B14F-4D97-AF65-F5344CB8AC3E}">
        <p14:creationId xmlns:p14="http://schemas.microsoft.com/office/powerpoint/2010/main" val="320862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a:xfrm>
            <a:off x="838200" y="0"/>
            <a:ext cx="10515600" cy="783771"/>
          </a:xfrm>
        </p:spPr>
        <p:txBody>
          <a:bodyPr>
            <a:normAutofit/>
          </a:bodyPr>
          <a:lstStyle/>
          <a:p>
            <a:r>
              <a:rPr lang="en-US" sz="3600" dirty="0">
                <a:solidFill>
                  <a:srgbClr val="C00000"/>
                </a:solidFill>
              </a:rPr>
              <a:t>Production of Li, Be, and B during Propagation</a:t>
            </a:r>
            <a:endParaRPr lang="it-IT" sz="3600" dirty="0">
              <a:solidFill>
                <a:srgbClr val="C00000"/>
              </a:solidFill>
            </a:endParaRPr>
          </a:p>
        </p:txBody>
      </p:sp>
      <p:sp>
        <p:nvSpPr>
          <p:cNvPr id="4" name="Segnaposto piè di pagina 3"/>
          <p:cNvSpPr>
            <a:spLocks noGrp="1"/>
          </p:cNvSpPr>
          <p:nvPr>
            <p:ph type="ftr" sz="quarter" idx="11"/>
          </p:nvPr>
        </p:nvSpPr>
        <p:spPr/>
        <p:txBody>
          <a:bodyPr/>
          <a:lstStyle/>
          <a:p>
            <a:r>
              <a:rPr lang="fr-FR"/>
              <a:t>M. Spurio - Astroparticle Physics -  5</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10</a:t>
            </a:fld>
            <a:endParaRPr lang="it-IT"/>
          </a:p>
        </p:txBody>
      </p:sp>
      <p:sp>
        <p:nvSpPr>
          <p:cNvPr id="2" name="Rettangolo 1"/>
          <p:cNvSpPr/>
          <p:nvPr/>
        </p:nvSpPr>
        <p:spPr>
          <a:xfrm>
            <a:off x="643812" y="999388"/>
            <a:ext cx="10792105" cy="2923877"/>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A simplified analytic model for the production of Li, Be, and B</a:t>
            </a:r>
          </a:p>
          <a:p>
            <a:pPr marL="285750" indent="-285750">
              <a:spcAft>
                <a:spcPts val="1200"/>
              </a:spcAft>
              <a:buFont typeface="Arial" panose="020B0604020202020204" pitchFamily="34" charset="0"/>
              <a:buChar char="•"/>
            </a:pPr>
            <a:r>
              <a:rPr lang="en-US" dirty="0"/>
              <a:t>Let us globally identify the Li, Be, and B </a:t>
            </a:r>
            <a:r>
              <a:rPr lang="en-US" b="1" dirty="0"/>
              <a:t>secondary</a:t>
            </a:r>
            <a:r>
              <a:rPr lang="en-US" dirty="0"/>
              <a:t> with the symbol L (which stands for light elements) and the C, N, and O </a:t>
            </a:r>
            <a:r>
              <a:rPr lang="en-US" b="1" dirty="0"/>
              <a:t>primary</a:t>
            </a:r>
            <a:r>
              <a:rPr lang="en-US" dirty="0"/>
              <a:t> elements with M (medium) </a:t>
            </a:r>
          </a:p>
          <a:p>
            <a:pPr marL="285750" indent="-285750">
              <a:spcAft>
                <a:spcPts val="1200"/>
              </a:spcAft>
              <a:buFont typeface="Arial" panose="020B0604020202020204" pitchFamily="34" charset="0"/>
              <a:buChar char="•"/>
            </a:pPr>
            <a:r>
              <a:rPr lang="en-US" dirty="0"/>
              <a:t>The (relatively) abundant M-type CR nuclei propagate in the Galaxy, constantly deflected by galactic magnetic fields until, they reach the galactic border and exit</a:t>
            </a:r>
          </a:p>
          <a:p>
            <a:pPr marL="285750" indent="-285750">
              <a:spcAft>
                <a:spcPts val="1200"/>
              </a:spcAft>
              <a:buFont typeface="Arial" panose="020B0604020202020204" pitchFamily="34" charset="0"/>
              <a:buChar char="•"/>
            </a:pPr>
            <a:r>
              <a:rPr lang="en-US" dirty="0"/>
              <a:t>Along the way, M nuclei can interact with p of the ISM </a:t>
            </a:r>
          </a:p>
          <a:p>
            <a:pPr marL="285750" indent="-285750">
              <a:spcAft>
                <a:spcPts val="1200"/>
              </a:spcAft>
              <a:buFont typeface="Arial" panose="020B0604020202020204" pitchFamily="34" charset="0"/>
              <a:buChar char="•"/>
            </a:pPr>
            <a:r>
              <a:rPr lang="en-US" dirty="0"/>
              <a:t>This gives rise to the so-called spallation process (or fragmentation process); the result is the ejection of some nucleons from the hit nucleus;</a:t>
            </a:r>
          </a:p>
        </p:txBody>
      </p:sp>
      <p:pic>
        <p:nvPicPr>
          <p:cNvPr id="6" name="Picture 10"/>
          <p:cNvPicPr>
            <a:picLocks noChangeAspect="1" noChangeArrowheads="1"/>
          </p:cNvPicPr>
          <p:nvPr/>
        </p:nvPicPr>
        <p:blipFill>
          <a:blip r:embed="rId2" cstate="print"/>
          <a:srcRect/>
          <a:stretch>
            <a:fillRect/>
          </a:stretch>
        </p:blipFill>
        <p:spPr bwMode="auto">
          <a:xfrm>
            <a:off x="7102097" y="3584841"/>
            <a:ext cx="4333820" cy="2733370"/>
          </a:xfrm>
          <a:prstGeom prst="rect">
            <a:avLst/>
          </a:prstGeom>
          <a:noFill/>
        </p:spPr>
      </p:pic>
      <p:sp>
        <p:nvSpPr>
          <p:cNvPr id="3" name="Rettangolo 2"/>
          <p:cNvSpPr/>
          <p:nvPr/>
        </p:nvSpPr>
        <p:spPr>
          <a:xfrm>
            <a:off x="569168" y="3871518"/>
            <a:ext cx="5990252" cy="2108269"/>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The production of </a:t>
            </a:r>
            <a:r>
              <a:rPr lang="en-US" dirty="0" err="1"/>
              <a:t>secondaries</a:t>
            </a:r>
            <a:r>
              <a:rPr lang="en-US" dirty="0"/>
              <a:t> by CRs distributed over the whole galactic volume depends on the nuclear cross-section, the average density of the interstellar material, </a:t>
            </a:r>
            <a:r>
              <a:rPr lang="en-US" dirty="0">
                <a:latin typeface="Symbol" panose="05050102010706020507" pitchFamily="18" charset="2"/>
              </a:rPr>
              <a:t>r</a:t>
            </a:r>
            <a:r>
              <a:rPr lang="en-US" dirty="0"/>
              <a:t>, and the distance x (cm) traveled between the production and the exit from Galaxy. </a:t>
            </a:r>
          </a:p>
          <a:p>
            <a:pPr marL="285750" indent="-285750">
              <a:spcAft>
                <a:spcPts val="600"/>
              </a:spcAft>
              <a:buFont typeface="Arial" panose="020B0604020202020204" pitchFamily="34" charset="0"/>
              <a:buChar char="•"/>
            </a:pPr>
            <a:r>
              <a:rPr lang="en-US" dirty="0"/>
              <a:t>The relevant quantity for the production of </a:t>
            </a:r>
            <a:r>
              <a:rPr lang="en-US" dirty="0" err="1"/>
              <a:t>secondaries</a:t>
            </a:r>
            <a:r>
              <a:rPr lang="en-US" dirty="0"/>
              <a:t> is thus the </a:t>
            </a:r>
            <a:r>
              <a:rPr lang="en-US" i="1" dirty="0" err="1"/>
              <a:t>grammage</a:t>
            </a:r>
            <a:r>
              <a:rPr lang="en-US" dirty="0"/>
              <a:t>: </a:t>
            </a:r>
          </a:p>
        </p:txBody>
      </p:sp>
      <p:pic>
        <p:nvPicPr>
          <p:cNvPr id="7" name="Immagine 6"/>
          <p:cNvPicPr>
            <a:picLocks noChangeAspect="1"/>
          </p:cNvPicPr>
          <p:nvPr/>
        </p:nvPicPr>
        <p:blipFill>
          <a:blip r:embed="rId3"/>
          <a:stretch>
            <a:fillRect/>
          </a:stretch>
        </p:blipFill>
        <p:spPr>
          <a:xfrm>
            <a:off x="3048492" y="5717223"/>
            <a:ext cx="3657023" cy="389013"/>
          </a:xfrm>
          <a:prstGeom prst="rect">
            <a:avLst/>
          </a:prstGeom>
          <a:ln>
            <a:solidFill>
              <a:srgbClr val="FF0000"/>
            </a:solidFill>
          </a:ln>
        </p:spPr>
      </p:pic>
    </p:spTree>
    <p:extLst>
      <p:ext uri="{BB962C8B-B14F-4D97-AF65-F5344CB8AC3E}">
        <p14:creationId xmlns:p14="http://schemas.microsoft.com/office/powerpoint/2010/main" val="9775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50887"/>
          </a:xfrm>
        </p:spPr>
        <p:txBody>
          <a:bodyPr>
            <a:normAutofit/>
          </a:bodyPr>
          <a:lstStyle/>
          <a:p>
            <a:r>
              <a:rPr lang="it-IT" sz="3600" dirty="0">
                <a:solidFill>
                  <a:srgbClr val="C00000"/>
                </a:solidFill>
              </a:rPr>
              <a:t>The </a:t>
            </a:r>
            <a:r>
              <a:rPr lang="it-IT" sz="3600" dirty="0" err="1">
                <a:solidFill>
                  <a:srgbClr val="C00000"/>
                </a:solidFill>
              </a:rPr>
              <a:t>average</a:t>
            </a:r>
            <a:r>
              <a:rPr lang="it-IT" sz="3600" dirty="0">
                <a:solidFill>
                  <a:srgbClr val="C00000"/>
                </a:solidFill>
              </a:rPr>
              <a:t> </a:t>
            </a:r>
            <a:r>
              <a:rPr lang="it-IT" sz="3600" dirty="0" err="1">
                <a:solidFill>
                  <a:srgbClr val="C00000"/>
                </a:solidFill>
              </a:rPr>
              <a:t>path</a:t>
            </a:r>
            <a:r>
              <a:rPr lang="it-IT" sz="3600" dirty="0">
                <a:solidFill>
                  <a:srgbClr val="C00000"/>
                </a:solidFill>
              </a:rPr>
              <a:t> of </a:t>
            </a:r>
            <a:r>
              <a:rPr lang="it-IT" sz="3600" dirty="0" err="1">
                <a:solidFill>
                  <a:srgbClr val="C00000"/>
                </a:solidFill>
              </a:rPr>
              <a:t>CRs</a:t>
            </a:r>
            <a:r>
              <a:rPr lang="it-IT" sz="3600" dirty="0">
                <a:solidFill>
                  <a:srgbClr val="C00000"/>
                </a:solidFill>
              </a:rPr>
              <a:t> in </a:t>
            </a:r>
            <a:r>
              <a:rPr lang="it-IT" sz="3600" dirty="0" err="1">
                <a:solidFill>
                  <a:srgbClr val="C00000"/>
                </a:solidFill>
              </a:rPr>
              <a:t>Galaxy</a:t>
            </a:r>
            <a:endParaRPr lang="en-US" sz="3600" dirty="0">
              <a:solidFill>
                <a:srgbClr val="C00000"/>
              </a:solidFill>
            </a:endParaRP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11</a:t>
            </a:fld>
            <a:endParaRPr lang="it-IT"/>
          </a:p>
        </p:txBody>
      </p:sp>
      <p:sp>
        <p:nvSpPr>
          <p:cNvPr id="6" name="Rettangolo 5"/>
          <p:cNvSpPr/>
          <p:nvPr/>
        </p:nvSpPr>
        <p:spPr>
          <a:xfrm>
            <a:off x="690465" y="982898"/>
            <a:ext cx="10515600" cy="2339102"/>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The problem consists in finding the value of </a:t>
            </a:r>
            <a:r>
              <a:rPr lang="en-US" dirty="0">
                <a:latin typeface="Symbol" panose="05050102010706020507" pitchFamily="18" charset="2"/>
              </a:rPr>
              <a:t>x =</a:t>
            </a:r>
            <a:r>
              <a:rPr lang="en-US" dirty="0" err="1">
                <a:latin typeface="Symbol" panose="05050102010706020507" pitchFamily="18" charset="2"/>
              </a:rPr>
              <a:t>x</a:t>
            </a:r>
            <a:r>
              <a:rPr lang="en-US" baseline="-25000" dirty="0" err="1"/>
              <a:t>esc</a:t>
            </a:r>
            <a:r>
              <a:rPr lang="en-US" dirty="0"/>
              <a:t> that reproduces the </a:t>
            </a:r>
            <a:r>
              <a:rPr lang="en-US" dirty="0">
                <a:hlinkClick r:id="rId3" action="ppaction://hlinksldjump"/>
              </a:rPr>
              <a:t>observed </a:t>
            </a:r>
            <a:r>
              <a:rPr lang="en-US" dirty="0"/>
              <a:t>ratio R</a:t>
            </a:r>
            <a:r>
              <a:rPr lang="en-US" baseline="-25000" dirty="0"/>
              <a:t>CR</a:t>
            </a:r>
            <a:r>
              <a:rPr lang="en-US" dirty="0"/>
              <a:t> between the L and M abundances. </a:t>
            </a:r>
          </a:p>
          <a:p>
            <a:pPr marL="285750" indent="-285750">
              <a:spcAft>
                <a:spcPts val="600"/>
              </a:spcAft>
              <a:buFont typeface="Arial" panose="020B0604020202020204" pitchFamily="34" charset="0"/>
              <a:buChar char="•"/>
            </a:pPr>
            <a:r>
              <a:rPr lang="en-US" dirty="0"/>
              <a:t>This value corresponds to the mean amount of ISM traversed by CRs before escaping from the confinement volume.</a:t>
            </a:r>
          </a:p>
          <a:p>
            <a:pPr marL="285750" indent="-285750">
              <a:spcAft>
                <a:spcPts val="600"/>
              </a:spcAft>
              <a:buFont typeface="Arial" panose="020B0604020202020204" pitchFamily="34" charset="0"/>
              <a:buChar char="•"/>
            </a:pPr>
            <a:r>
              <a:rPr lang="en-US" dirty="0"/>
              <a:t>In this simple model, </a:t>
            </a:r>
            <a:r>
              <a:rPr lang="en-US" dirty="0" err="1">
                <a:latin typeface="Symbol" panose="05050102010706020507" pitchFamily="18" charset="2"/>
              </a:rPr>
              <a:t>x</a:t>
            </a:r>
            <a:r>
              <a:rPr lang="en-US" baseline="-25000" dirty="0" err="1"/>
              <a:t>esc</a:t>
            </a:r>
            <a:r>
              <a:rPr lang="en-US" baseline="-25000" dirty="0"/>
              <a:t> </a:t>
            </a:r>
            <a:r>
              <a:rPr lang="en-US" dirty="0"/>
              <a:t>=constant and independent of the energy (to be improved)</a:t>
            </a:r>
          </a:p>
          <a:p>
            <a:pPr marL="285750" indent="-285750">
              <a:spcAft>
                <a:spcPts val="600"/>
              </a:spcAft>
              <a:buFont typeface="Arial" panose="020B0604020202020204" pitchFamily="34" charset="0"/>
              <a:buChar char="•"/>
            </a:pPr>
            <a:r>
              <a:rPr lang="en-US" dirty="0"/>
              <a:t>The spallation of M nuclei by protons produces L nuclei and can be quantitatively studied with accelerator data using the reaction</a:t>
            </a:r>
          </a:p>
        </p:txBody>
      </p:sp>
      <p:pic>
        <p:nvPicPr>
          <p:cNvPr id="8" name="Immagine 7"/>
          <p:cNvPicPr>
            <a:picLocks noChangeAspect="1"/>
          </p:cNvPicPr>
          <p:nvPr/>
        </p:nvPicPr>
        <p:blipFill>
          <a:blip r:embed="rId4"/>
          <a:stretch>
            <a:fillRect/>
          </a:stretch>
        </p:blipFill>
        <p:spPr>
          <a:xfrm>
            <a:off x="7019637" y="2948972"/>
            <a:ext cx="2453900" cy="335840"/>
          </a:xfrm>
          <a:prstGeom prst="rect">
            <a:avLst/>
          </a:prstGeom>
          <a:ln>
            <a:solidFill>
              <a:srgbClr val="FF0000"/>
            </a:solidFill>
          </a:ln>
        </p:spPr>
      </p:pic>
      <p:pic>
        <p:nvPicPr>
          <p:cNvPr id="9" name="Immagine 8"/>
          <p:cNvPicPr>
            <a:picLocks noChangeAspect="1"/>
          </p:cNvPicPr>
          <p:nvPr/>
        </p:nvPicPr>
        <p:blipFill>
          <a:blip r:embed="rId5"/>
          <a:stretch>
            <a:fillRect/>
          </a:stretch>
        </p:blipFill>
        <p:spPr>
          <a:xfrm>
            <a:off x="5920135" y="3429000"/>
            <a:ext cx="4466529" cy="2511425"/>
          </a:xfrm>
          <a:prstGeom prst="rect">
            <a:avLst/>
          </a:prstGeom>
        </p:spPr>
      </p:pic>
      <p:sp>
        <p:nvSpPr>
          <p:cNvPr id="12" name="Rettangolo 11"/>
          <p:cNvSpPr/>
          <p:nvPr/>
        </p:nvSpPr>
        <p:spPr>
          <a:xfrm>
            <a:off x="1132396" y="3962011"/>
            <a:ext cx="4381996" cy="1477328"/>
          </a:xfrm>
          <a:prstGeom prst="rect">
            <a:avLst/>
          </a:prstGeom>
        </p:spPr>
        <p:txBody>
          <a:bodyPr wrap="square">
            <a:spAutoFit/>
          </a:bodyPr>
          <a:lstStyle/>
          <a:p>
            <a:r>
              <a:rPr lang="en-US" b="1" dirty="0"/>
              <a:t>Table</a:t>
            </a:r>
            <a:r>
              <a:rPr lang="en-US" dirty="0"/>
              <a:t>: </a:t>
            </a:r>
            <a:r>
              <a:rPr lang="en-US" i="1" dirty="0"/>
              <a:t>Fragmentation cross-sections of C, N and O nuclei hit by protons. The considered fragments are the isotopes of Li, Be and B. It is assumed that the fragmentation cross-section does not depend on the energy</a:t>
            </a:r>
          </a:p>
        </p:txBody>
      </p:sp>
    </p:spTree>
    <p:extLst>
      <p:ext uri="{BB962C8B-B14F-4D97-AF65-F5344CB8AC3E}">
        <p14:creationId xmlns:p14="http://schemas.microsoft.com/office/powerpoint/2010/main" val="72566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80095"/>
          </a:xfrm>
        </p:spPr>
        <p:txBody>
          <a:bodyPr>
            <a:normAutofit/>
          </a:bodyPr>
          <a:lstStyle/>
          <a:p>
            <a:r>
              <a:rPr lang="en-US" sz="3600" dirty="0">
                <a:solidFill>
                  <a:srgbClr val="C00000"/>
                </a:solidFill>
              </a:rPr>
              <a:t>p-p cross section </a:t>
            </a:r>
          </a:p>
        </p:txBody>
      </p:sp>
      <p:sp>
        <p:nvSpPr>
          <p:cNvPr id="3" name="Segnaposto contenuto 2"/>
          <p:cNvSpPr>
            <a:spLocks noGrp="1"/>
          </p:cNvSpPr>
          <p:nvPr>
            <p:ph idx="1"/>
          </p:nvPr>
        </p:nvSpPr>
        <p:spPr>
          <a:xfrm>
            <a:off x="8207720" y="990207"/>
            <a:ext cx="3035668" cy="5156031"/>
          </a:xfrm>
        </p:spPr>
        <p:txBody>
          <a:bodyPr>
            <a:normAutofit/>
          </a:bodyPr>
          <a:lstStyle/>
          <a:p>
            <a:r>
              <a:rPr lang="en-US" sz="2000" dirty="0"/>
              <a:t>1 </a:t>
            </a:r>
            <a:r>
              <a:rPr lang="en-US" sz="2000" dirty="0" err="1"/>
              <a:t>mb</a:t>
            </a:r>
            <a:r>
              <a:rPr lang="en-US" sz="2000" dirty="0"/>
              <a:t>= 10</a:t>
            </a:r>
            <a:r>
              <a:rPr lang="en-US" sz="2000" baseline="30000" dirty="0"/>
              <a:t>-27</a:t>
            </a:r>
            <a:r>
              <a:rPr lang="en-US" sz="2000" dirty="0"/>
              <a:t> cm</a:t>
            </a:r>
            <a:r>
              <a:rPr lang="en-US" sz="2000" baseline="30000" dirty="0"/>
              <a:t>2</a:t>
            </a:r>
          </a:p>
          <a:p>
            <a:r>
              <a:rPr lang="en-US" sz="2000" dirty="0"/>
              <a:t>60 </a:t>
            </a:r>
            <a:r>
              <a:rPr lang="en-US" sz="2000" dirty="0" err="1"/>
              <a:t>mb</a:t>
            </a:r>
            <a:r>
              <a:rPr lang="en-US" sz="2000" dirty="0"/>
              <a:t>=</a:t>
            </a:r>
            <a:r>
              <a:rPr lang="el-GR" sz="2000" dirty="0"/>
              <a:t>π</a:t>
            </a:r>
            <a:r>
              <a:rPr lang="en-US" sz="2000" dirty="0"/>
              <a:t>R</a:t>
            </a:r>
            <a:r>
              <a:rPr lang="en-US" sz="2000" baseline="30000" dirty="0"/>
              <a:t>2</a:t>
            </a:r>
          </a:p>
          <a:p>
            <a:r>
              <a:rPr lang="en-US" sz="2000" dirty="0"/>
              <a:t>R= 1 </a:t>
            </a:r>
            <a:r>
              <a:rPr lang="en-US" sz="2000" dirty="0" err="1"/>
              <a:t>fm</a:t>
            </a:r>
            <a:endParaRPr lang="en-US" sz="2000" dirty="0"/>
          </a:p>
          <a:p>
            <a:endParaRPr lang="en-US" sz="2000" dirty="0"/>
          </a:p>
          <a:p>
            <a:endParaRPr lang="en-US" sz="2000" dirty="0"/>
          </a:p>
          <a:p>
            <a:r>
              <a:rPr lang="en-US" sz="2000" dirty="0">
                <a:solidFill>
                  <a:srgbClr val="FF0000"/>
                </a:solidFill>
              </a:rPr>
              <a:t>Question: do you know the behavior of the e-e cross section? (electro-magnetic cross-section)</a:t>
            </a:r>
          </a:p>
          <a:p>
            <a:r>
              <a:rPr lang="en-US" sz="2000" dirty="0">
                <a:solidFill>
                  <a:srgbClr val="FF0000"/>
                </a:solidFill>
              </a:rPr>
              <a:t>And that of </a:t>
            </a:r>
            <a:r>
              <a:rPr lang="el-GR" sz="2000" dirty="0">
                <a:solidFill>
                  <a:srgbClr val="FF0000"/>
                </a:solidFill>
              </a:rPr>
              <a:t>ν </a:t>
            </a:r>
            <a:r>
              <a:rPr lang="en-US" sz="2000" dirty="0">
                <a:solidFill>
                  <a:srgbClr val="FF0000"/>
                </a:solidFill>
              </a:rPr>
              <a:t>-p (or </a:t>
            </a:r>
            <a:r>
              <a:rPr lang="el-GR" sz="2000" dirty="0">
                <a:solidFill>
                  <a:srgbClr val="FF0000"/>
                </a:solidFill>
              </a:rPr>
              <a:t>ν</a:t>
            </a:r>
            <a:r>
              <a:rPr lang="en-US" sz="2000" dirty="0">
                <a:solidFill>
                  <a:srgbClr val="FF0000"/>
                </a:solidFill>
              </a:rPr>
              <a:t>-e) cross-section? (WI cross-section)</a:t>
            </a:r>
          </a:p>
        </p:txBody>
      </p:sp>
      <p:sp>
        <p:nvSpPr>
          <p:cNvPr id="4" name="Segnaposto piè di pagina 3"/>
          <p:cNvSpPr>
            <a:spLocks noGrp="1"/>
          </p:cNvSpPr>
          <p:nvPr>
            <p:ph type="ftr" sz="quarter" idx="11"/>
          </p:nvPr>
        </p:nvSpPr>
        <p:spPr/>
        <p:txBody>
          <a:bodyPr/>
          <a:lstStyle/>
          <a:p>
            <a:r>
              <a:rPr lang="fr-FR"/>
              <a:t>M. Spurio - Astroparticle Physics -  5</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12</a:t>
            </a:fld>
            <a:endParaRPr lang="it-IT" dirty="0"/>
          </a:p>
        </p:txBody>
      </p:sp>
      <p:pic>
        <p:nvPicPr>
          <p:cNvPr id="1026" name="Picture 2" descr="Total proton-proton, pp¯, γp, γγ cross sections, normalized at low energy so as to show common features. This figure is updated from [6] to include recent data. The yellow band and the dashed line are obtained from a description of pp scattering with an eikonal model inclusive of minijets and soft-gluon resummation, described in the text and called the BN mod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9311" y="1128558"/>
            <a:ext cx="6490498" cy="487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92787"/>
          </a:xfrm>
        </p:spPr>
        <p:txBody>
          <a:bodyPr>
            <a:normAutofit/>
          </a:bodyPr>
          <a:lstStyle/>
          <a:p>
            <a:r>
              <a:rPr lang="it-IT" sz="3600" dirty="0">
                <a:solidFill>
                  <a:srgbClr val="0070C0"/>
                </a:solidFill>
              </a:rPr>
              <a:t>(</a:t>
            </a:r>
            <a:r>
              <a:rPr lang="it-IT" sz="3600" dirty="0" err="1">
                <a:solidFill>
                  <a:srgbClr val="0070C0"/>
                </a:solidFill>
              </a:rPr>
              <a:t>Remember</a:t>
            </a:r>
            <a:r>
              <a:rPr lang="it-IT" sz="3600" dirty="0">
                <a:solidFill>
                  <a:srgbClr val="0070C0"/>
                </a:solidFill>
              </a:rPr>
              <a:t>) The </a:t>
            </a:r>
            <a:r>
              <a:rPr lang="it-IT" sz="3600" dirty="0" err="1">
                <a:solidFill>
                  <a:srgbClr val="0070C0"/>
                </a:solidFill>
              </a:rPr>
              <a:t>nuclear</a:t>
            </a:r>
            <a:r>
              <a:rPr lang="it-IT" sz="3600" dirty="0">
                <a:solidFill>
                  <a:srgbClr val="0070C0"/>
                </a:solidFill>
              </a:rPr>
              <a:t> cross-</a:t>
            </a:r>
            <a:r>
              <a:rPr lang="it-IT" sz="3600" dirty="0" err="1">
                <a:solidFill>
                  <a:srgbClr val="0070C0"/>
                </a:solidFill>
              </a:rPr>
              <a:t>section</a:t>
            </a:r>
            <a:r>
              <a:rPr lang="it-IT" sz="3600" dirty="0">
                <a:solidFill>
                  <a:srgbClr val="0070C0"/>
                </a:solidFill>
              </a:rPr>
              <a:t> and </a:t>
            </a:r>
            <a:r>
              <a:rPr lang="it-IT" sz="3600" dirty="0">
                <a:solidFill>
                  <a:srgbClr val="0070C0"/>
                </a:solidFill>
                <a:latin typeface="Symbol" panose="05050102010706020507" pitchFamily="18" charset="2"/>
              </a:rPr>
              <a:t>l</a:t>
            </a:r>
            <a:endParaRPr lang="en-US" sz="3600" dirty="0">
              <a:solidFill>
                <a:srgbClr val="0070C0"/>
              </a:solidFill>
              <a:latin typeface="Symbol" panose="05050102010706020507" pitchFamily="18" charset="2"/>
            </a:endParaRP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13</a:t>
            </a:fld>
            <a:endParaRPr lang="it-IT"/>
          </a:p>
        </p:txBody>
      </p:sp>
      <p:sp>
        <p:nvSpPr>
          <p:cNvPr id="6" name="Rettangolo 5"/>
          <p:cNvSpPr/>
          <p:nvPr/>
        </p:nvSpPr>
        <p:spPr>
          <a:xfrm>
            <a:off x="625151" y="1009272"/>
            <a:ext cx="10328988" cy="4524315"/>
          </a:xfrm>
          <a:prstGeom prst="rect">
            <a:avLst/>
          </a:prstGeom>
        </p:spPr>
        <p:txBody>
          <a:bodyPr wrap="square">
            <a:spAutoFit/>
          </a:bodyPr>
          <a:lstStyle/>
          <a:p>
            <a:pPr marL="285750" indent="-285750">
              <a:buFont typeface="Arial" panose="020B0604020202020204" pitchFamily="34" charset="0"/>
              <a:buChar char="•"/>
            </a:pPr>
            <a:r>
              <a:rPr lang="en-US" dirty="0"/>
              <a:t>In the simplest model, the nuclear cross-sections are assumed energy-independent and proportional to the geometrical area of the interacting nuclei: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en-US" dirty="0"/>
              <a:t>where R</a:t>
            </a:r>
            <a:r>
              <a:rPr lang="en-US" baseline="-25000" dirty="0"/>
              <a:t>P</a:t>
            </a:r>
            <a:r>
              <a:rPr lang="en-US" dirty="0"/>
              <a:t> and R</a:t>
            </a:r>
            <a:r>
              <a:rPr lang="en-US" baseline="-25000" dirty="0"/>
              <a:t>T</a:t>
            </a:r>
            <a:r>
              <a:rPr lang="en-US" dirty="0"/>
              <a:t> are the projectile (P) and target (T) radii. </a:t>
            </a:r>
          </a:p>
          <a:p>
            <a:pPr marL="285750" indent="-285750">
              <a:buFont typeface="Arial" panose="020B0604020202020204" pitchFamily="34" charset="0"/>
              <a:buChar char="•"/>
            </a:pPr>
            <a:r>
              <a:rPr lang="en-US" dirty="0"/>
              <a:t>From nuclear models, the radius of a nucleus with mass A (</a:t>
            </a:r>
            <a:r>
              <a:rPr lang="en-US" dirty="0" err="1"/>
              <a:t>r</a:t>
            </a:r>
            <a:r>
              <a:rPr lang="en-US" baseline="-25000" dirty="0" err="1"/>
              <a:t>o</a:t>
            </a:r>
            <a:r>
              <a:rPr lang="en-US" dirty="0"/>
              <a:t>= 0.85x10</a:t>
            </a:r>
            <a:r>
              <a:rPr lang="en-US" baseline="30000" dirty="0"/>
              <a:t>-13</a:t>
            </a:r>
            <a:r>
              <a:rPr lang="en-US" dirty="0"/>
              <a:t> cm).</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en-US" dirty="0"/>
              <a:t>Typically, the cross-section for a p in a medium with mass number A is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The </a:t>
            </a:r>
            <a:r>
              <a:rPr lang="it-IT" dirty="0" err="1"/>
              <a:t>particle</a:t>
            </a:r>
            <a:r>
              <a:rPr lang="it-IT" dirty="0"/>
              <a:t> </a:t>
            </a:r>
            <a:r>
              <a:rPr lang="en-US" b="1" dirty="0"/>
              <a:t>mean path length </a:t>
            </a:r>
            <a:r>
              <a:rPr lang="en-US" dirty="0"/>
              <a:t>in a medium with number density n [cm</a:t>
            </a:r>
            <a:r>
              <a:rPr lang="en-US" baseline="30000" dirty="0"/>
              <a:t>-3</a:t>
            </a:r>
            <a:r>
              <a:rPr lang="en-US" dirty="0"/>
              <a:t>] is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en-US" dirty="0"/>
              <a:t>As the number density depends on the density </a:t>
            </a:r>
            <a:r>
              <a:rPr lang="en-US" dirty="0">
                <a:latin typeface="Symbol" panose="05050102010706020507" pitchFamily="18" charset="2"/>
              </a:rPr>
              <a:t>r</a:t>
            </a:r>
            <a:r>
              <a:rPr lang="en-US" dirty="0"/>
              <a:t> (g cm</a:t>
            </a:r>
            <a:r>
              <a:rPr lang="en-US" baseline="30000" dirty="0"/>
              <a:t>-3</a:t>
            </a:r>
            <a:r>
              <a:rPr lang="en-US" dirty="0"/>
              <a:t>), the nuclear interaction length for a nucleus with mass number A in a medium made of protons (</a:t>
            </a:r>
            <a:r>
              <a:rPr lang="en-US" dirty="0" err="1"/>
              <a:t>A</a:t>
            </a:r>
            <a:r>
              <a:rPr lang="en-US" baseline="-25000" dirty="0" err="1"/>
              <a:t>medium</a:t>
            </a:r>
            <a:r>
              <a:rPr lang="en-US" dirty="0"/>
              <a:t>=1) is also expressed in units [g cm</a:t>
            </a:r>
            <a:r>
              <a:rPr lang="en-US" baseline="30000" dirty="0"/>
              <a:t>-2</a:t>
            </a:r>
            <a:r>
              <a:rPr lang="en-US" dirty="0"/>
              <a:t>] as</a:t>
            </a:r>
          </a:p>
        </p:txBody>
      </p:sp>
      <p:pic>
        <p:nvPicPr>
          <p:cNvPr id="7" name="Immagine 6"/>
          <p:cNvPicPr>
            <a:picLocks noChangeAspect="1"/>
          </p:cNvPicPr>
          <p:nvPr/>
        </p:nvPicPr>
        <p:blipFill>
          <a:blip r:embed="rId2"/>
          <a:stretch>
            <a:fillRect/>
          </a:stretch>
        </p:blipFill>
        <p:spPr>
          <a:xfrm>
            <a:off x="3990654" y="1719068"/>
            <a:ext cx="3046501" cy="266700"/>
          </a:xfrm>
          <a:prstGeom prst="rect">
            <a:avLst/>
          </a:prstGeom>
        </p:spPr>
      </p:pic>
      <p:pic>
        <p:nvPicPr>
          <p:cNvPr id="8" name="Immagine 7"/>
          <p:cNvPicPr>
            <a:picLocks noChangeAspect="1"/>
          </p:cNvPicPr>
          <p:nvPr/>
        </p:nvPicPr>
        <p:blipFill>
          <a:blip r:embed="rId3"/>
          <a:stretch>
            <a:fillRect/>
          </a:stretch>
        </p:blipFill>
        <p:spPr>
          <a:xfrm>
            <a:off x="3675008" y="2731274"/>
            <a:ext cx="3770045" cy="409575"/>
          </a:xfrm>
          <a:prstGeom prst="rect">
            <a:avLst/>
          </a:prstGeom>
        </p:spPr>
      </p:pic>
      <p:pic>
        <p:nvPicPr>
          <p:cNvPr id="9" name="Immagine 8"/>
          <p:cNvPicPr>
            <a:picLocks noChangeAspect="1"/>
          </p:cNvPicPr>
          <p:nvPr/>
        </p:nvPicPr>
        <p:blipFill>
          <a:blip r:embed="rId4"/>
          <a:stretch>
            <a:fillRect/>
          </a:stretch>
        </p:blipFill>
        <p:spPr>
          <a:xfrm>
            <a:off x="4422061" y="3573819"/>
            <a:ext cx="2475282" cy="495300"/>
          </a:xfrm>
          <a:prstGeom prst="rect">
            <a:avLst/>
          </a:prstGeom>
        </p:spPr>
      </p:pic>
      <p:pic>
        <p:nvPicPr>
          <p:cNvPr id="10" name="Immagine 9"/>
          <p:cNvPicPr>
            <a:picLocks noChangeAspect="1"/>
          </p:cNvPicPr>
          <p:nvPr/>
        </p:nvPicPr>
        <p:blipFill>
          <a:blip r:embed="rId5"/>
          <a:stretch>
            <a:fillRect/>
          </a:stretch>
        </p:blipFill>
        <p:spPr>
          <a:xfrm>
            <a:off x="4817445" y="4386599"/>
            <a:ext cx="1485169" cy="476250"/>
          </a:xfrm>
          <a:prstGeom prst="rect">
            <a:avLst/>
          </a:prstGeom>
        </p:spPr>
      </p:pic>
      <mc:AlternateContent xmlns:mc="http://schemas.openxmlformats.org/markup-compatibility/2006">
        <mc:Choice xmlns:a14="http://schemas.microsoft.com/office/drawing/2010/main" Requires="a14">
          <p:sp>
            <p:nvSpPr>
              <p:cNvPr id="5" name="CasellaDiTesto 4"/>
              <p:cNvSpPr txBox="1"/>
              <p:nvPr/>
            </p:nvSpPr>
            <p:spPr>
              <a:xfrm>
                <a:off x="3270691" y="5616026"/>
                <a:ext cx="6063845" cy="663067"/>
              </a:xfrm>
              <a:prstGeom prst="rect">
                <a:avLst/>
              </a:prstGeom>
              <a:noFill/>
            </p:spPr>
            <p:txBody>
              <a:bodyPr wrap="squar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it-IT" sz="2000" i="1">
                              <a:latin typeface="Cambria Math" panose="02040503050406030204" pitchFamily="18" charset="0"/>
                            </a:rPr>
                            <m:t>𝐼</m:t>
                          </m:r>
                        </m:sub>
                      </m:sSub>
                      <m:r>
                        <a:rPr lang="it-IT" sz="2000" i="1">
                          <a:latin typeface="Cambria Math" panose="02040503050406030204" pitchFamily="18" charset="0"/>
                        </a:rPr>
                        <m:t>=</m:t>
                      </m:r>
                      <m:f>
                        <m:fPr>
                          <m:ctrlPr>
                            <a:rPr lang="it-IT" sz="2000" i="1">
                              <a:latin typeface="Cambria Math" panose="02040503050406030204" pitchFamily="18" charset="0"/>
                            </a:rPr>
                          </m:ctrlPr>
                        </m:fPr>
                        <m:num>
                          <m:r>
                            <a:rPr lang="it-IT" sz="2000" i="1">
                              <a:latin typeface="Cambria Math" panose="02040503050406030204" pitchFamily="18" charset="0"/>
                              <a:ea typeface="Cambria Math" panose="02040503050406030204" pitchFamily="18" charset="0"/>
                            </a:rPr>
                            <m:t>𝜌</m:t>
                          </m:r>
                        </m:num>
                        <m:den>
                          <m:r>
                            <a:rPr lang="it-IT" sz="2000" i="1">
                              <a:latin typeface="Cambria Math" panose="02040503050406030204" pitchFamily="18" charset="0"/>
                            </a:rPr>
                            <m:t>𝑛</m:t>
                          </m:r>
                          <m:r>
                            <a:rPr lang="it-IT" sz="2000" i="1">
                              <a:latin typeface="Cambria Math" panose="02040503050406030204" pitchFamily="18" charset="0"/>
                              <a:ea typeface="Cambria Math" panose="02040503050406030204" pitchFamily="18" charset="0"/>
                            </a:rPr>
                            <m:t>𝜎</m:t>
                          </m:r>
                        </m:den>
                      </m:f>
                      <m:r>
                        <a:rPr lang="it-IT" sz="2000" i="1">
                          <a:latin typeface="Cambria Math" panose="02040503050406030204" pitchFamily="18" charset="0"/>
                        </a:rPr>
                        <m:t>=</m:t>
                      </m:r>
                      <m:f>
                        <m:fPr>
                          <m:ctrlPr>
                            <a:rPr lang="it-IT" sz="2000" i="1">
                              <a:latin typeface="Cambria Math" panose="02040503050406030204" pitchFamily="18" charset="0"/>
                            </a:rPr>
                          </m:ctrlPr>
                        </m:fPr>
                        <m:num>
                          <m:sSub>
                            <m:sSubPr>
                              <m:ctrlPr>
                                <a:rPr lang="it-IT" sz="2000" i="1">
                                  <a:latin typeface="Cambria Math" panose="02040503050406030204" pitchFamily="18" charset="0"/>
                                </a:rPr>
                              </m:ctrlPr>
                            </m:sSubPr>
                            <m:e>
                              <m:r>
                                <a:rPr lang="it-IT" sz="2000" i="1">
                                  <a:latin typeface="Cambria Math" panose="02040503050406030204" pitchFamily="18" charset="0"/>
                                </a:rPr>
                                <m:t>𝐴</m:t>
                              </m:r>
                            </m:e>
                            <m:sub>
                              <m:r>
                                <a:rPr lang="it-IT" sz="2000" i="1">
                                  <a:latin typeface="Cambria Math" panose="02040503050406030204" pitchFamily="18" charset="0"/>
                                </a:rPr>
                                <m:t>𝑚𝑒𝑑𝑖𝑢𝑚</m:t>
                              </m:r>
                            </m:sub>
                          </m:sSub>
                          <m:r>
                            <a:rPr lang="it-IT" sz="2000" i="1">
                              <a:latin typeface="Cambria Math" panose="02040503050406030204" pitchFamily="18" charset="0"/>
                            </a:rPr>
                            <m:t> </m:t>
                          </m:r>
                          <m:sSub>
                            <m:sSubPr>
                              <m:ctrlPr>
                                <a:rPr lang="it-IT" sz="2000" i="1">
                                  <a:latin typeface="Cambria Math" panose="02040503050406030204" pitchFamily="18" charset="0"/>
                                </a:rPr>
                              </m:ctrlPr>
                            </m:sSubPr>
                            <m:e>
                              <m:r>
                                <a:rPr lang="it-IT" sz="2000" i="1">
                                  <a:latin typeface="Cambria Math" panose="02040503050406030204" pitchFamily="18" charset="0"/>
                                </a:rPr>
                                <m:t>𝑚</m:t>
                              </m:r>
                            </m:e>
                            <m:sub>
                              <m:r>
                                <a:rPr lang="it-IT" sz="2000" i="1">
                                  <a:latin typeface="Cambria Math" panose="02040503050406030204" pitchFamily="18" charset="0"/>
                                </a:rPr>
                                <m:t>𝑝</m:t>
                              </m:r>
                            </m:sub>
                          </m:sSub>
                        </m:num>
                        <m:den>
                          <m:r>
                            <a:rPr lang="it-IT" sz="2000" i="1">
                              <a:latin typeface="Cambria Math" panose="02040503050406030204" pitchFamily="18" charset="0"/>
                              <a:ea typeface="Cambria Math" panose="02040503050406030204" pitchFamily="18" charset="0"/>
                            </a:rPr>
                            <m:t>𝜎</m:t>
                          </m:r>
                        </m:den>
                      </m:f>
                      <m:r>
                        <a:rPr lang="it-IT" sz="2000" i="1">
                          <a:latin typeface="Cambria Math" panose="02040503050406030204" pitchFamily="18" charset="0"/>
                        </a:rPr>
                        <m:t>=</m:t>
                      </m:r>
                      <m:f>
                        <m:fPr>
                          <m:ctrlPr>
                            <a:rPr lang="it-IT" sz="2000" i="1">
                              <a:latin typeface="Cambria Math" panose="02040503050406030204" pitchFamily="18" charset="0"/>
                            </a:rPr>
                          </m:ctrlPr>
                        </m:fPr>
                        <m:num>
                          <m:r>
                            <a:rPr lang="it-IT" sz="2000" i="1">
                              <a:latin typeface="Cambria Math" panose="02040503050406030204" pitchFamily="18" charset="0"/>
                            </a:rPr>
                            <m:t> </m:t>
                          </m:r>
                          <m:sSub>
                            <m:sSubPr>
                              <m:ctrlPr>
                                <a:rPr lang="it-IT" sz="2000" i="1">
                                  <a:latin typeface="Cambria Math" panose="02040503050406030204" pitchFamily="18" charset="0"/>
                                </a:rPr>
                              </m:ctrlPr>
                            </m:sSubPr>
                            <m:e>
                              <m:r>
                                <a:rPr lang="it-IT" sz="2000" i="1">
                                  <a:latin typeface="Cambria Math" panose="02040503050406030204" pitchFamily="18" charset="0"/>
                                </a:rPr>
                                <m:t>𝑚</m:t>
                              </m:r>
                            </m:e>
                            <m:sub>
                              <m:r>
                                <a:rPr lang="it-IT" sz="2000" i="1">
                                  <a:latin typeface="Cambria Math" panose="02040503050406030204" pitchFamily="18" charset="0"/>
                                </a:rPr>
                                <m:t>𝑝</m:t>
                              </m:r>
                            </m:sub>
                          </m:sSub>
                        </m:num>
                        <m:den>
                          <m:r>
                            <a:rPr lang="it-IT" sz="2000" i="1">
                              <a:latin typeface="Cambria Math" panose="02040503050406030204" pitchFamily="18" charset="0"/>
                              <a:ea typeface="Cambria Math" panose="02040503050406030204" pitchFamily="18" charset="0"/>
                            </a:rPr>
                            <m:t>𝜎</m:t>
                          </m:r>
                        </m:den>
                      </m:f>
                      <m:r>
                        <a:rPr lang="it-IT" sz="2000">
                          <a:latin typeface="Cambria Math" panose="02040503050406030204" pitchFamily="18" charset="0"/>
                          <a:ea typeface="Cambria Math" panose="02040503050406030204" pitchFamily="18" charset="0"/>
                        </a:rPr>
                        <m:t> [</m:t>
                      </m:r>
                      <m:r>
                        <m:rPr>
                          <m:sty m:val="p"/>
                        </m:rPr>
                        <a:rPr lang="it-IT" sz="2000">
                          <a:latin typeface="Cambria Math" panose="02040503050406030204" pitchFamily="18" charset="0"/>
                          <a:ea typeface="Cambria Math" panose="02040503050406030204" pitchFamily="18" charset="0"/>
                        </a:rPr>
                        <m:t>g</m:t>
                      </m:r>
                      <m:r>
                        <a:rPr lang="it-IT" sz="2000">
                          <a:latin typeface="Cambria Math" panose="02040503050406030204" pitchFamily="18" charset="0"/>
                          <a:ea typeface="Cambria Math" panose="02040503050406030204" pitchFamily="18" charset="0"/>
                        </a:rPr>
                        <m:t> </m:t>
                      </m:r>
                      <m:sSup>
                        <m:sSupPr>
                          <m:ctrlPr>
                            <a:rPr lang="it-IT" sz="2000" i="1">
                              <a:latin typeface="Cambria Math" panose="02040503050406030204" pitchFamily="18" charset="0"/>
                              <a:ea typeface="Cambria Math" panose="02040503050406030204" pitchFamily="18" charset="0"/>
                            </a:rPr>
                          </m:ctrlPr>
                        </m:sSupPr>
                        <m:e>
                          <m:r>
                            <a:rPr lang="it-IT" sz="2000" i="1">
                              <a:latin typeface="Cambria Math" panose="02040503050406030204" pitchFamily="18" charset="0"/>
                              <a:ea typeface="Cambria Math" panose="02040503050406030204" pitchFamily="18" charset="0"/>
                            </a:rPr>
                            <m:t>𝑐𝑚</m:t>
                          </m:r>
                        </m:e>
                        <m:sup>
                          <m:r>
                            <a:rPr lang="it-IT" sz="2000" i="1">
                              <a:latin typeface="Cambria Math" panose="02040503050406030204" pitchFamily="18" charset="0"/>
                              <a:ea typeface="Cambria Math" panose="02040503050406030204" pitchFamily="18" charset="0"/>
                            </a:rPr>
                            <m:t>−2</m:t>
                          </m:r>
                        </m:sup>
                      </m:sSup>
                      <m:r>
                        <a:rPr lang="it-IT" sz="2000" i="1">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5" name="CasellaDiTesto 4"/>
              <p:cNvSpPr txBox="1">
                <a:spLocks noRot="1" noChangeAspect="1" noMove="1" noResize="1" noEditPoints="1" noAdjustHandles="1" noChangeArrowheads="1" noChangeShapeType="1" noTextEdit="1"/>
              </p:cNvSpPr>
              <p:nvPr/>
            </p:nvSpPr>
            <p:spPr>
              <a:xfrm>
                <a:off x="3270691" y="5616026"/>
                <a:ext cx="6063845" cy="66306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412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rotWithShape="1">
          <a:blip r:embed="rId2"/>
          <a:srcRect t="13411"/>
          <a:stretch/>
        </p:blipFill>
        <p:spPr>
          <a:xfrm>
            <a:off x="4045341" y="5561270"/>
            <a:ext cx="3693882" cy="659810"/>
          </a:xfrm>
          <a:prstGeom prst="rect">
            <a:avLst/>
          </a:prstGeom>
          <a:ln>
            <a:solidFill>
              <a:srgbClr val="FF2F2F"/>
            </a:solidFill>
          </a:ln>
        </p:spPr>
      </p:pic>
      <p:sp>
        <p:nvSpPr>
          <p:cNvPr id="2" name="Titolo 1"/>
          <p:cNvSpPr>
            <a:spLocks noGrp="1"/>
          </p:cNvSpPr>
          <p:nvPr>
            <p:ph type="title"/>
          </p:nvPr>
        </p:nvSpPr>
        <p:spPr>
          <a:xfrm>
            <a:off x="838200" y="-2446"/>
            <a:ext cx="10515600" cy="782538"/>
          </a:xfrm>
        </p:spPr>
        <p:txBody>
          <a:bodyPr>
            <a:normAutofit/>
          </a:bodyPr>
          <a:lstStyle/>
          <a:p>
            <a:r>
              <a:rPr lang="it-IT" sz="3600" dirty="0">
                <a:solidFill>
                  <a:srgbClr val="C00000"/>
                </a:solidFill>
              </a:rPr>
              <a:t>The </a:t>
            </a:r>
            <a:r>
              <a:rPr lang="it-IT" sz="3600" dirty="0" err="1">
                <a:solidFill>
                  <a:srgbClr val="C00000"/>
                </a:solidFill>
              </a:rPr>
              <a:t>simplified</a:t>
            </a:r>
            <a:r>
              <a:rPr lang="it-IT" sz="3600" dirty="0">
                <a:solidFill>
                  <a:srgbClr val="C00000"/>
                </a:solidFill>
              </a:rPr>
              <a:t> </a:t>
            </a:r>
            <a:r>
              <a:rPr lang="it-IT" sz="3600" dirty="0" err="1">
                <a:solidFill>
                  <a:srgbClr val="C00000"/>
                </a:solidFill>
              </a:rPr>
              <a:t>propagation</a:t>
            </a:r>
            <a:r>
              <a:rPr lang="it-IT" sz="3600" dirty="0">
                <a:solidFill>
                  <a:srgbClr val="C00000"/>
                </a:solidFill>
              </a:rPr>
              <a:t> model</a:t>
            </a:r>
            <a:endParaRPr lang="en-US" sz="3600" dirty="0">
              <a:solidFill>
                <a:srgbClr val="C00000"/>
              </a:solidFill>
            </a:endParaRP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14</a:t>
            </a:fld>
            <a:endParaRPr lang="it-IT"/>
          </a:p>
        </p:txBody>
      </p:sp>
      <p:sp>
        <p:nvSpPr>
          <p:cNvPr id="6" name="Rettangolo 5"/>
          <p:cNvSpPr/>
          <p:nvPr/>
        </p:nvSpPr>
        <p:spPr>
          <a:xfrm>
            <a:off x="634482" y="796797"/>
            <a:ext cx="10515600" cy="5124480"/>
          </a:xfrm>
          <a:prstGeom prst="rect">
            <a:avLst/>
          </a:prstGeom>
        </p:spPr>
        <p:txBody>
          <a:bodyPr wrap="square">
            <a:spAutoFit/>
          </a:bodyPr>
          <a:lstStyle/>
          <a:p>
            <a:pPr marL="285750" indent="-285750">
              <a:spcAft>
                <a:spcPts val="600"/>
              </a:spcAft>
              <a:buFont typeface="Arial" panose="020B0604020202020204" pitchFamily="34" charset="0"/>
              <a:buChar char="•"/>
            </a:pPr>
            <a:r>
              <a:rPr lang="en-US" b="1" dirty="0">
                <a:solidFill>
                  <a:srgbClr val="FF0000"/>
                </a:solidFill>
              </a:rPr>
              <a:t>To determine the escape length </a:t>
            </a:r>
            <a:r>
              <a:rPr lang="en-US" b="1" dirty="0">
                <a:solidFill>
                  <a:srgbClr val="FF0000"/>
                </a:solidFill>
                <a:latin typeface="Symbol" panose="05050102010706020507" pitchFamily="18" charset="2"/>
              </a:rPr>
              <a:t>x =</a:t>
            </a:r>
            <a:r>
              <a:rPr lang="en-US" b="1" dirty="0" err="1">
                <a:solidFill>
                  <a:srgbClr val="FF0000"/>
                </a:solidFill>
                <a:latin typeface="Symbol" panose="05050102010706020507" pitchFamily="18" charset="2"/>
              </a:rPr>
              <a:t>x</a:t>
            </a:r>
            <a:r>
              <a:rPr lang="en-US" b="1" baseline="-25000" dirty="0" err="1">
                <a:solidFill>
                  <a:srgbClr val="FF0000"/>
                </a:solidFill>
              </a:rPr>
              <a:t>esc</a:t>
            </a:r>
            <a:r>
              <a:rPr lang="en-US" b="1" dirty="0">
                <a:solidFill>
                  <a:srgbClr val="FF0000"/>
                </a:solidFill>
              </a:rPr>
              <a:t> that reproduces the observed ratio between L=(Li, B, and Bo) and M=(C, N, and O), we need to set out a system of differential equations for the number of M and L nuclei as a function of </a:t>
            </a:r>
            <a:r>
              <a:rPr lang="en-US" b="1" dirty="0">
                <a:solidFill>
                  <a:srgbClr val="FF0000"/>
                </a:solidFill>
                <a:latin typeface="Symbol" panose="05050102010706020507" pitchFamily="18" charset="2"/>
              </a:rPr>
              <a:t>x</a:t>
            </a:r>
            <a:r>
              <a:rPr lang="en-US" b="1" dirty="0">
                <a:solidFill>
                  <a:srgbClr val="FF0000"/>
                </a:solidFill>
              </a:rPr>
              <a:t> . </a:t>
            </a:r>
          </a:p>
          <a:p>
            <a:pPr marL="285750" indent="-285750">
              <a:spcAft>
                <a:spcPts val="600"/>
              </a:spcAft>
              <a:buFont typeface="Arial" panose="020B0604020202020204" pitchFamily="34" charset="0"/>
              <a:buChar char="•"/>
            </a:pPr>
            <a:r>
              <a:rPr lang="en-US" b="1" dirty="0"/>
              <a:t>Boundary conditions</a:t>
            </a:r>
            <a:r>
              <a:rPr lang="en-US" dirty="0"/>
              <a:t>: </a:t>
            </a:r>
            <a:r>
              <a:rPr lang="it-IT" dirty="0"/>
              <a:t>No L </a:t>
            </a:r>
            <a:r>
              <a:rPr lang="it-IT" dirty="0" err="1"/>
              <a:t>nucleus</a:t>
            </a:r>
            <a:r>
              <a:rPr lang="it-IT" dirty="0"/>
              <a:t> </a:t>
            </a:r>
            <a:r>
              <a:rPr lang="it-IT" dirty="0" err="1"/>
              <a:t>present</a:t>
            </a:r>
            <a:r>
              <a:rPr lang="it-IT" dirty="0"/>
              <a:t> </a:t>
            </a:r>
            <a:r>
              <a:rPr lang="it-IT" dirty="0" err="1"/>
              <a:t>at</a:t>
            </a:r>
            <a:r>
              <a:rPr lang="it-IT" dirty="0"/>
              <a:t> </a:t>
            </a:r>
            <a:r>
              <a:rPr lang="it-IT" dirty="0" err="1"/>
              <a:t>sources</a:t>
            </a:r>
            <a:r>
              <a:rPr lang="it-IT" dirty="0"/>
              <a:t>.</a:t>
            </a:r>
          </a:p>
          <a:p>
            <a:pPr>
              <a:spcAft>
                <a:spcPts val="600"/>
              </a:spcAft>
            </a:pPr>
            <a:r>
              <a:rPr lang="it-IT" sz="2800" dirty="0"/>
              <a:t>				 </a:t>
            </a:r>
            <a:r>
              <a:rPr lang="it-IT" dirty="0"/>
              <a:t>and </a:t>
            </a:r>
          </a:p>
          <a:p>
            <a:pPr marL="285750" indent="-285750">
              <a:spcAft>
                <a:spcPts val="600"/>
              </a:spcAft>
              <a:buFont typeface="Arial" panose="020B0604020202020204" pitchFamily="34" charset="0"/>
              <a:buChar char="•"/>
            </a:pPr>
            <a:r>
              <a:rPr lang="en-US" dirty="0"/>
              <a:t>From </a:t>
            </a:r>
            <a:r>
              <a:rPr lang="en-US" dirty="0">
                <a:hlinkClick r:id="rId3" action="ppaction://hlinksldjump"/>
              </a:rPr>
              <a:t>Table</a:t>
            </a:r>
            <a:r>
              <a:rPr lang="en-US" dirty="0"/>
              <a:t>, the average probability P</a:t>
            </a:r>
            <a:r>
              <a:rPr lang="en-US" baseline="-25000" dirty="0"/>
              <a:t>ML</a:t>
            </a:r>
            <a:r>
              <a:rPr lang="en-US" dirty="0"/>
              <a:t> = 0.28 that a M element fragments into a lighter L element. Thus, during propagation</a:t>
            </a:r>
          </a:p>
          <a:p>
            <a:pPr marL="285750" indent="-285750">
              <a:spcAft>
                <a:spcPts val="600"/>
              </a:spcAft>
              <a:buFont typeface="Arial" panose="020B0604020202020204" pitchFamily="34" charset="0"/>
              <a:buChar char="•"/>
            </a:pPr>
            <a:endParaRPr lang="it-IT" sz="2000" dirty="0"/>
          </a:p>
          <a:p>
            <a:pPr marL="285750" indent="-285750">
              <a:spcAft>
                <a:spcPts val="600"/>
              </a:spcAft>
              <a:buFont typeface="Arial" panose="020B0604020202020204" pitchFamily="34" charset="0"/>
              <a:buChar char="•"/>
            </a:pPr>
            <a:r>
              <a:rPr lang="it-IT" dirty="0"/>
              <a:t>Using the </a:t>
            </a:r>
            <a:r>
              <a:rPr lang="it-IT" dirty="0">
                <a:hlinkClick r:id="rId4" action="ppaction://hlinksldjump"/>
              </a:rPr>
              <a:t>cross-</a:t>
            </a:r>
            <a:r>
              <a:rPr lang="it-IT" dirty="0" err="1">
                <a:hlinkClick r:id="rId4" action="ppaction://hlinksldjump"/>
              </a:rPr>
              <a:t>sections</a:t>
            </a:r>
            <a:r>
              <a:rPr lang="it-IT" dirty="0"/>
              <a:t> for p to L and M nuclei, </a:t>
            </a:r>
            <a:r>
              <a:rPr lang="it-IT" dirty="0" err="1"/>
              <a:t>their</a:t>
            </a:r>
            <a:r>
              <a:rPr lang="it-IT" dirty="0"/>
              <a:t> </a:t>
            </a:r>
            <a:r>
              <a:rPr lang="en-US" b="1" dirty="0"/>
              <a:t>mean free path</a:t>
            </a:r>
            <a:r>
              <a:rPr lang="it-IT" dirty="0"/>
              <a:t> are</a:t>
            </a:r>
          </a:p>
          <a:p>
            <a:pPr marL="285750" indent="-285750">
              <a:spcAft>
                <a:spcPts val="600"/>
              </a:spcAft>
              <a:buFont typeface="Arial" panose="020B0604020202020204" pitchFamily="34" charset="0"/>
              <a:buChar char="•"/>
            </a:pPr>
            <a:endParaRPr lang="it-IT" b="1" dirty="0"/>
          </a:p>
          <a:p>
            <a:pPr marL="285750" indent="-285750">
              <a:spcAft>
                <a:spcPts val="600"/>
              </a:spcAft>
              <a:buFont typeface="Arial" panose="020B0604020202020204" pitchFamily="34" charset="0"/>
              <a:buChar char="•"/>
            </a:pPr>
            <a:endParaRPr lang="it-IT" b="1" dirty="0"/>
          </a:p>
          <a:p>
            <a:pPr marL="285750" indent="-285750">
              <a:spcAft>
                <a:spcPts val="600"/>
              </a:spcAft>
              <a:buFont typeface="Arial" panose="020B0604020202020204" pitchFamily="34" charset="0"/>
              <a:buChar char="•"/>
            </a:pPr>
            <a:r>
              <a:rPr lang="en-US" dirty="0"/>
              <a:t>The reduction of the number of M nuclei during their journey is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The equation that describes the number of L nuclei vs </a:t>
            </a:r>
            <a:r>
              <a:rPr lang="en-US" dirty="0">
                <a:latin typeface="Symbol" panose="05050102010706020507" pitchFamily="18" charset="2"/>
              </a:rPr>
              <a:t>x</a:t>
            </a:r>
            <a:r>
              <a:rPr lang="en-US" dirty="0"/>
              <a:t> contains a positive source term and a negative attenuation term:</a:t>
            </a:r>
            <a:endParaRPr lang="en-US" b="1" dirty="0"/>
          </a:p>
        </p:txBody>
      </p:sp>
      <p:pic>
        <p:nvPicPr>
          <p:cNvPr id="7" name="Immagine 6"/>
          <p:cNvPicPr>
            <a:picLocks noChangeAspect="1"/>
          </p:cNvPicPr>
          <p:nvPr/>
        </p:nvPicPr>
        <p:blipFill>
          <a:blip r:embed="rId5"/>
          <a:stretch>
            <a:fillRect/>
          </a:stretch>
        </p:blipFill>
        <p:spPr>
          <a:xfrm>
            <a:off x="3806631" y="3200175"/>
            <a:ext cx="3808126" cy="276225"/>
          </a:xfrm>
          <a:prstGeom prst="rect">
            <a:avLst/>
          </a:prstGeom>
        </p:spPr>
      </p:pic>
      <p:pic>
        <p:nvPicPr>
          <p:cNvPr id="8" name="Immagine 7"/>
          <p:cNvPicPr>
            <a:picLocks noChangeAspect="1"/>
          </p:cNvPicPr>
          <p:nvPr/>
        </p:nvPicPr>
        <p:blipFill>
          <a:blip r:embed="rId6"/>
          <a:stretch>
            <a:fillRect/>
          </a:stretch>
        </p:blipFill>
        <p:spPr>
          <a:xfrm>
            <a:off x="3950980" y="2232666"/>
            <a:ext cx="1485169" cy="276225"/>
          </a:xfrm>
          <a:prstGeom prst="rect">
            <a:avLst/>
          </a:prstGeom>
        </p:spPr>
      </p:pic>
      <p:pic>
        <p:nvPicPr>
          <p:cNvPr id="9" name="Immagine 8"/>
          <p:cNvPicPr>
            <a:picLocks noChangeAspect="1"/>
          </p:cNvPicPr>
          <p:nvPr/>
        </p:nvPicPr>
        <p:blipFill>
          <a:blip r:embed="rId7"/>
          <a:stretch>
            <a:fillRect/>
          </a:stretch>
        </p:blipFill>
        <p:spPr>
          <a:xfrm>
            <a:off x="6351293" y="2204090"/>
            <a:ext cx="1675575" cy="304800"/>
          </a:xfrm>
          <a:prstGeom prst="rect">
            <a:avLst/>
          </a:prstGeom>
        </p:spPr>
      </p:pic>
      <p:pic>
        <p:nvPicPr>
          <p:cNvPr id="10" name="Immagine 9"/>
          <p:cNvPicPr>
            <a:picLocks noChangeAspect="1"/>
          </p:cNvPicPr>
          <p:nvPr/>
        </p:nvPicPr>
        <p:blipFill>
          <a:blip r:embed="rId8"/>
          <a:stretch>
            <a:fillRect/>
          </a:stretch>
        </p:blipFill>
        <p:spPr>
          <a:xfrm>
            <a:off x="3540063" y="3912785"/>
            <a:ext cx="4074695" cy="685800"/>
          </a:xfrm>
          <a:prstGeom prst="rect">
            <a:avLst/>
          </a:prstGeom>
        </p:spPr>
      </p:pic>
      <p:pic>
        <p:nvPicPr>
          <p:cNvPr id="13" name="Immagine 12"/>
          <p:cNvPicPr>
            <a:picLocks noChangeAspect="1"/>
          </p:cNvPicPr>
          <p:nvPr/>
        </p:nvPicPr>
        <p:blipFill rotWithShape="1">
          <a:blip r:embed="rId9"/>
          <a:srcRect t="7267" b="7006"/>
          <a:stretch/>
        </p:blipFill>
        <p:spPr>
          <a:xfrm>
            <a:off x="7639724" y="4540671"/>
            <a:ext cx="2208713" cy="563419"/>
          </a:xfrm>
          <a:prstGeom prst="rect">
            <a:avLst/>
          </a:prstGeom>
          <a:ln>
            <a:solidFill>
              <a:srgbClr val="FF0000"/>
            </a:solidFill>
          </a:ln>
        </p:spPr>
      </p:pic>
      <p:pic>
        <p:nvPicPr>
          <p:cNvPr id="14" name="Immagine 13"/>
          <p:cNvPicPr>
            <a:picLocks noChangeAspect="1"/>
          </p:cNvPicPr>
          <p:nvPr/>
        </p:nvPicPr>
        <p:blipFill>
          <a:blip r:embed="rId10"/>
          <a:stretch>
            <a:fillRect/>
          </a:stretch>
        </p:blipFill>
        <p:spPr>
          <a:xfrm>
            <a:off x="9837445" y="4219166"/>
            <a:ext cx="571219" cy="304800"/>
          </a:xfrm>
          <a:prstGeom prst="rect">
            <a:avLst/>
          </a:prstGeom>
        </p:spPr>
      </p:pic>
      <p:pic>
        <p:nvPicPr>
          <p:cNvPr id="15" name="Immagine 14"/>
          <p:cNvPicPr>
            <a:picLocks noChangeAspect="1"/>
          </p:cNvPicPr>
          <p:nvPr/>
        </p:nvPicPr>
        <p:blipFill>
          <a:blip r:embed="rId11"/>
          <a:stretch>
            <a:fillRect/>
          </a:stretch>
        </p:blipFill>
        <p:spPr>
          <a:xfrm>
            <a:off x="8477512" y="5824665"/>
            <a:ext cx="533138" cy="342900"/>
          </a:xfrm>
          <a:prstGeom prst="rect">
            <a:avLst/>
          </a:prstGeom>
        </p:spPr>
      </p:pic>
    </p:spTree>
    <p:extLst>
      <p:ext uri="{BB962C8B-B14F-4D97-AF65-F5344CB8AC3E}">
        <p14:creationId xmlns:p14="http://schemas.microsoft.com/office/powerpoint/2010/main" val="213016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0489"/>
            <a:ext cx="10515600" cy="765984"/>
          </a:xfrm>
        </p:spPr>
        <p:txBody>
          <a:bodyPr>
            <a:normAutofit/>
          </a:bodyPr>
          <a:lstStyle/>
          <a:p>
            <a:r>
              <a:rPr lang="it-IT" sz="3600" dirty="0">
                <a:solidFill>
                  <a:srgbClr val="C00000"/>
                </a:solidFill>
              </a:rPr>
              <a:t>Solution of the </a:t>
            </a:r>
            <a:r>
              <a:rPr lang="it-IT" sz="3600" dirty="0" err="1">
                <a:solidFill>
                  <a:srgbClr val="C00000"/>
                </a:solidFill>
              </a:rPr>
              <a:t>differential</a:t>
            </a:r>
            <a:r>
              <a:rPr lang="it-IT" sz="3600" dirty="0">
                <a:solidFill>
                  <a:srgbClr val="C00000"/>
                </a:solidFill>
              </a:rPr>
              <a:t> </a:t>
            </a:r>
            <a:r>
              <a:rPr lang="it-IT" sz="3600" dirty="0" err="1">
                <a:solidFill>
                  <a:srgbClr val="C00000"/>
                </a:solidFill>
              </a:rPr>
              <a:t>equation</a:t>
            </a:r>
            <a:r>
              <a:rPr lang="it-IT" sz="3600" dirty="0">
                <a:solidFill>
                  <a:srgbClr val="C00000"/>
                </a:solidFill>
              </a:rPr>
              <a:t> </a:t>
            </a:r>
            <a:r>
              <a:rPr lang="it-IT" sz="3600" dirty="0" err="1">
                <a:solidFill>
                  <a:srgbClr val="C00000"/>
                </a:solidFill>
              </a:rPr>
              <a:t>system</a:t>
            </a:r>
            <a:r>
              <a:rPr lang="it-IT" sz="3600" dirty="0">
                <a:solidFill>
                  <a:srgbClr val="C00000"/>
                </a:solidFill>
              </a:rPr>
              <a:t> (I)</a:t>
            </a:r>
            <a:endParaRPr lang="en-US" sz="3600" dirty="0">
              <a:solidFill>
                <a:srgbClr val="C00000"/>
              </a:solidFill>
            </a:endParaRPr>
          </a:p>
        </p:txBody>
      </p:sp>
      <p:sp>
        <p:nvSpPr>
          <p:cNvPr id="4" name="Segnaposto piè di pagina 3"/>
          <p:cNvSpPr>
            <a:spLocks noGrp="1"/>
          </p:cNvSpPr>
          <p:nvPr>
            <p:ph type="ftr" sz="quarter" idx="11"/>
          </p:nvPr>
        </p:nvSpPr>
        <p:spPr/>
        <p:txBody>
          <a:bodyPr/>
          <a:lstStyle/>
          <a:p>
            <a:r>
              <a:rPr lang="fr-FR"/>
              <a:t>M. Spurio - Astroparticle Physics -  5</a:t>
            </a:r>
            <a:endParaRPr lang="it-IT"/>
          </a:p>
        </p:txBody>
      </p:sp>
      <p:sp>
        <p:nvSpPr>
          <p:cNvPr id="11" name="Segnaposto numero diapositiva 10"/>
          <p:cNvSpPr>
            <a:spLocks noGrp="1"/>
          </p:cNvSpPr>
          <p:nvPr>
            <p:ph type="sldNum" sz="quarter" idx="12"/>
          </p:nvPr>
        </p:nvSpPr>
        <p:spPr/>
        <p:txBody>
          <a:bodyPr/>
          <a:lstStyle/>
          <a:p>
            <a:fld id="{EF856C54-971D-4A64-8725-72F12A462872}" type="slidenum">
              <a:rPr lang="it-IT" smtClean="0"/>
              <a:t>15</a:t>
            </a:fld>
            <a:endParaRPr lang="it-IT"/>
          </a:p>
        </p:txBody>
      </p:sp>
      <p:grpSp>
        <p:nvGrpSpPr>
          <p:cNvPr id="17" name="Gruppo 16"/>
          <p:cNvGrpSpPr/>
          <p:nvPr/>
        </p:nvGrpSpPr>
        <p:grpSpPr>
          <a:xfrm>
            <a:off x="634482" y="879963"/>
            <a:ext cx="10235681" cy="5038823"/>
            <a:chOff x="300181" y="879963"/>
            <a:chExt cx="8363173" cy="5038823"/>
          </a:xfrm>
        </p:grpSpPr>
        <p:sp>
          <p:nvSpPr>
            <p:cNvPr id="6" name="Rettangolo 5"/>
            <p:cNvSpPr/>
            <p:nvPr/>
          </p:nvSpPr>
          <p:spPr>
            <a:xfrm>
              <a:off x="300181" y="879963"/>
              <a:ext cx="8363173" cy="4601260"/>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Equations (5.7) and (5.8) are coupled, since the number of L nuclei depends on N</a:t>
              </a:r>
              <a:r>
                <a:rPr lang="en-US" baseline="-25000" dirty="0"/>
                <a:t>M</a:t>
              </a:r>
              <a:r>
                <a:rPr lang="en-US" dirty="0"/>
                <a:t>(</a:t>
              </a:r>
              <a:r>
                <a:rPr lang="en-US" dirty="0">
                  <a:latin typeface="Symbol" panose="05050102010706020507" pitchFamily="18" charset="2"/>
                </a:rPr>
                <a:t>x</a:t>
              </a:r>
              <a:r>
                <a:rPr lang="en-US" dirty="0"/>
                <a:t>) Equation (5.7) can be immediately solved                                                   (</a:t>
              </a:r>
              <a:r>
                <a:rPr lang="it-IT" dirty="0"/>
                <a:t>5.9)</a:t>
              </a:r>
            </a:p>
            <a:p>
              <a:pPr>
                <a:spcAft>
                  <a:spcPts val="600"/>
                </a:spcAft>
              </a:pPr>
              <a:endParaRPr lang="it-IT" dirty="0"/>
            </a:p>
            <a:p>
              <a:pPr marL="285750" indent="-285750">
                <a:spcAft>
                  <a:spcPts val="600"/>
                </a:spcAft>
                <a:buFont typeface="Arial" panose="020B0604020202020204" pitchFamily="34" charset="0"/>
                <a:buChar char="•"/>
              </a:pPr>
              <a:r>
                <a:rPr lang="en-US" dirty="0"/>
                <a:t>to solve (5.8),                                                            replace the N</a:t>
              </a:r>
              <a:r>
                <a:rPr lang="en-US" baseline="-25000" dirty="0"/>
                <a:t>M</a:t>
              </a:r>
              <a:r>
                <a:rPr lang="en-US" dirty="0"/>
                <a:t>(</a:t>
              </a:r>
              <a:r>
                <a:rPr lang="en-US" dirty="0">
                  <a:latin typeface="Symbol" panose="05050102010706020507" pitchFamily="18" charset="2"/>
                </a:rPr>
                <a:t>x</a:t>
              </a:r>
              <a:r>
                <a:rPr lang="en-US" dirty="0"/>
                <a:t> ) in it with the value (5.9); then multiply both sides by  the exponential term; the two terms containing N</a:t>
              </a:r>
              <a:r>
                <a:rPr lang="en-US" baseline="-25000" dirty="0"/>
                <a:t>L</a:t>
              </a:r>
              <a:r>
                <a:rPr lang="en-US" dirty="0"/>
                <a:t> can be considered as the derivative of the product of two functions. As a result, (5.8) takes the form:</a:t>
              </a:r>
            </a:p>
            <a:p>
              <a:pPr lvl="8">
                <a:spcAft>
                  <a:spcPts val="600"/>
                </a:spcAft>
              </a:pPr>
              <a:endParaRPr lang="it-IT" dirty="0"/>
            </a:p>
            <a:p>
              <a:pPr lvl="8">
                <a:spcAft>
                  <a:spcPts val="600"/>
                </a:spcAft>
              </a:pPr>
              <a:r>
                <a:rPr lang="it-IT" dirty="0"/>
                <a:t> 	                              (5.10)</a:t>
              </a:r>
            </a:p>
            <a:p>
              <a:pPr marL="285750" indent="-285750">
                <a:spcAft>
                  <a:spcPts val="600"/>
                </a:spcAft>
                <a:buFont typeface="Arial" panose="020B0604020202020204" pitchFamily="34" charset="0"/>
                <a:buChar char="•"/>
              </a:pPr>
              <a:endParaRPr lang="it-IT" dirty="0"/>
            </a:p>
            <a:p>
              <a:pPr marL="285750" indent="-285750">
                <a:spcAft>
                  <a:spcPts val="600"/>
                </a:spcAft>
                <a:buFont typeface="Arial" panose="020B0604020202020204" pitchFamily="34" charset="0"/>
                <a:buChar char="•"/>
              </a:pPr>
              <a:r>
                <a:rPr lang="en-US" dirty="0"/>
                <a:t>The ansatz is of the form</a:t>
              </a:r>
            </a:p>
            <a:p>
              <a:pPr marL="285750" indent="-285750">
                <a:spcAft>
                  <a:spcPts val="600"/>
                </a:spcAft>
                <a:buFont typeface="Arial" panose="020B0604020202020204" pitchFamily="34" charset="0"/>
                <a:buChar char="•"/>
              </a:pPr>
              <a:endParaRPr lang="it-IT" sz="1400" dirty="0"/>
            </a:p>
            <a:p>
              <a:pPr marL="285750" indent="-285750">
                <a:spcAft>
                  <a:spcPts val="600"/>
                </a:spcAft>
                <a:buFont typeface="Arial" panose="020B0604020202020204" pitchFamily="34" charset="0"/>
                <a:buChar char="•"/>
              </a:pPr>
              <a:r>
                <a:rPr lang="en-US" dirty="0"/>
                <a:t>Placing the test solution in (5.10), we obtain an identity if</a:t>
              </a:r>
            </a:p>
            <a:p>
              <a:pPr marL="285750" indent="-285750">
                <a:spcAft>
                  <a:spcPts val="600"/>
                </a:spcAft>
                <a:buFont typeface="Arial" panose="020B0604020202020204" pitchFamily="34" charset="0"/>
                <a:buChar char="•"/>
              </a:pPr>
              <a:r>
                <a:rPr lang="en-US" dirty="0"/>
                <a:t>The solution to (5.8) is:</a:t>
              </a:r>
            </a:p>
          </p:txBody>
        </p:sp>
        <p:pic>
          <p:nvPicPr>
            <p:cNvPr id="3" name="Immagine 2"/>
            <p:cNvPicPr>
              <a:picLocks noChangeAspect="1"/>
            </p:cNvPicPr>
            <p:nvPr/>
          </p:nvPicPr>
          <p:blipFill>
            <a:blip r:embed="rId2"/>
            <a:stretch>
              <a:fillRect/>
            </a:stretch>
          </p:blipFill>
          <p:spPr>
            <a:xfrm>
              <a:off x="5513584" y="1233337"/>
              <a:ext cx="2132550" cy="447675"/>
            </a:xfrm>
            <a:prstGeom prst="rect">
              <a:avLst/>
            </a:prstGeom>
            <a:ln>
              <a:solidFill>
                <a:srgbClr val="FF0000"/>
              </a:solidFill>
            </a:ln>
          </p:spPr>
        </p:pic>
        <p:pic>
          <p:nvPicPr>
            <p:cNvPr id="5" name="Immagine 4"/>
            <p:cNvPicPr>
              <a:picLocks noChangeAspect="1"/>
            </p:cNvPicPr>
            <p:nvPr/>
          </p:nvPicPr>
          <p:blipFill>
            <a:blip r:embed="rId3"/>
            <a:stretch>
              <a:fillRect/>
            </a:stretch>
          </p:blipFill>
          <p:spPr>
            <a:xfrm>
              <a:off x="2075265" y="2884481"/>
              <a:ext cx="4265101" cy="628650"/>
            </a:xfrm>
            <a:prstGeom prst="rect">
              <a:avLst/>
            </a:prstGeom>
          </p:spPr>
        </p:pic>
        <p:pic>
          <p:nvPicPr>
            <p:cNvPr id="7" name="Immagine 6"/>
            <p:cNvPicPr>
              <a:picLocks noChangeAspect="1"/>
            </p:cNvPicPr>
            <p:nvPr/>
          </p:nvPicPr>
          <p:blipFill>
            <a:blip r:embed="rId4"/>
            <a:stretch>
              <a:fillRect/>
            </a:stretch>
          </p:blipFill>
          <p:spPr>
            <a:xfrm>
              <a:off x="5513584" y="4388258"/>
              <a:ext cx="1942144" cy="554995"/>
            </a:xfrm>
            <a:prstGeom prst="rect">
              <a:avLst/>
            </a:prstGeom>
          </p:spPr>
        </p:pic>
        <p:grpSp>
          <p:nvGrpSpPr>
            <p:cNvPr id="10" name="Gruppo 9"/>
            <p:cNvGrpSpPr/>
            <p:nvPr/>
          </p:nvGrpSpPr>
          <p:grpSpPr>
            <a:xfrm>
              <a:off x="3081552" y="3867294"/>
              <a:ext cx="2858573" cy="293903"/>
              <a:chOff x="4778785" y="3410346"/>
              <a:chExt cx="2858573" cy="391871"/>
            </a:xfrm>
          </p:grpSpPr>
          <p:pic>
            <p:nvPicPr>
              <p:cNvPr id="8" name="Immagine 7"/>
              <p:cNvPicPr>
                <a:picLocks noChangeAspect="1"/>
              </p:cNvPicPr>
              <p:nvPr/>
            </p:nvPicPr>
            <p:blipFill>
              <a:blip r:embed="rId5"/>
              <a:stretch>
                <a:fillRect/>
              </a:stretch>
            </p:blipFill>
            <p:spPr>
              <a:xfrm>
                <a:off x="4778785" y="3421217"/>
                <a:ext cx="875869" cy="381000"/>
              </a:xfrm>
              <a:prstGeom prst="rect">
                <a:avLst/>
              </a:prstGeom>
            </p:spPr>
          </p:pic>
          <p:pic>
            <p:nvPicPr>
              <p:cNvPr id="9" name="Immagine 8"/>
              <p:cNvPicPr>
                <a:picLocks noChangeAspect="1"/>
              </p:cNvPicPr>
              <p:nvPr/>
            </p:nvPicPr>
            <p:blipFill rotWithShape="1">
              <a:blip r:embed="rId6"/>
              <a:srcRect t="3106"/>
              <a:stretch/>
            </p:blipFill>
            <p:spPr>
              <a:xfrm>
                <a:off x="5654654" y="3410346"/>
                <a:ext cx="1982704" cy="391532"/>
              </a:xfrm>
              <a:prstGeom prst="rect">
                <a:avLst/>
              </a:prstGeom>
            </p:spPr>
          </p:pic>
        </p:grpSp>
        <p:sp>
          <p:nvSpPr>
            <p:cNvPr id="14" name="Ovale 13"/>
            <p:cNvSpPr/>
            <p:nvPr/>
          </p:nvSpPr>
          <p:spPr>
            <a:xfrm>
              <a:off x="1450109" y="2507872"/>
              <a:ext cx="914400" cy="519351"/>
            </a:xfrm>
            <a:prstGeom prst="ellipse">
              <a:avLst/>
            </a:prstGeom>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pic>
          <p:nvPicPr>
            <p:cNvPr id="16" name="Immagine 15"/>
            <p:cNvPicPr>
              <a:picLocks noChangeAspect="1"/>
            </p:cNvPicPr>
            <p:nvPr/>
          </p:nvPicPr>
          <p:blipFill>
            <a:blip r:embed="rId7"/>
            <a:stretch>
              <a:fillRect/>
            </a:stretch>
          </p:blipFill>
          <p:spPr>
            <a:xfrm>
              <a:off x="1450109" y="5280714"/>
              <a:ext cx="6093001" cy="638072"/>
            </a:xfrm>
            <a:prstGeom prst="rect">
              <a:avLst/>
            </a:prstGeom>
            <a:ln>
              <a:solidFill>
                <a:srgbClr val="FF0000"/>
              </a:solidFill>
            </a:ln>
          </p:spPr>
        </p:pic>
      </p:grpSp>
      <p:pic>
        <p:nvPicPr>
          <p:cNvPr id="15" name="Immagine 14"/>
          <p:cNvPicPr>
            <a:picLocks noChangeAspect="1"/>
          </p:cNvPicPr>
          <p:nvPr/>
        </p:nvPicPr>
        <p:blipFill rotWithShape="1">
          <a:blip r:embed="rId8"/>
          <a:srcRect t="13411"/>
          <a:stretch/>
        </p:blipFill>
        <p:spPr>
          <a:xfrm>
            <a:off x="2367771" y="1681012"/>
            <a:ext cx="2914102" cy="520524"/>
          </a:xfrm>
          <a:prstGeom prst="rect">
            <a:avLst/>
          </a:prstGeom>
          <a:ln>
            <a:noFill/>
          </a:ln>
        </p:spPr>
      </p:pic>
    </p:spTree>
    <p:extLst>
      <p:ext uri="{BB962C8B-B14F-4D97-AF65-F5344CB8AC3E}">
        <p14:creationId xmlns:p14="http://schemas.microsoft.com/office/powerpoint/2010/main" val="291617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80816"/>
          </a:xfrm>
        </p:spPr>
        <p:txBody>
          <a:bodyPr>
            <a:normAutofit/>
          </a:bodyPr>
          <a:lstStyle/>
          <a:p>
            <a:r>
              <a:rPr lang="it-IT" sz="3200" dirty="0">
                <a:solidFill>
                  <a:srgbClr val="C00000"/>
                </a:solidFill>
              </a:rPr>
              <a:t>Solution of the </a:t>
            </a:r>
            <a:r>
              <a:rPr lang="it-IT" sz="3200" dirty="0" err="1">
                <a:solidFill>
                  <a:srgbClr val="C00000"/>
                </a:solidFill>
              </a:rPr>
              <a:t>differential</a:t>
            </a:r>
            <a:r>
              <a:rPr lang="it-IT" sz="3200" dirty="0">
                <a:solidFill>
                  <a:srgbClr val="C00000"/>
                </a:solidFill>
              </a:rPr>
              <a:t> </a:t>
            </a:r>
            <a:r>
              <a:rPr lang="it-IT" sz="3200" dirty="0" err="1">
                <a:solidFill>
                  <a:srgbClr val="C00000"/>
                </a:solidFill>
              </a:rPr>
              <a:t>equation</a:t>
            </a:r>
            <a:r>
              <a:rPr lang="it-IT" sz="3200" dirty="0">
                <a:solidFill>
                  <a:srgbClr val="C00000"/>
                </a:solidFill>
              </a:rPr>
              <a:t> </a:t>
            </a:r>
            <a:r>
              <a:rPr lang="it-IT" sz="3200" dirty="0" err="1">
                <a:solidFill>
                  <a:srgbClr val="C00000"/>
                </a:solidFill>
              </a:rPr>
              <a:t>system</a:t>
            </a:r>
            <a:r>
              <a:rPr lang="it-IT" sz="3200" dirty="0">
                <a:solidFill>
                  <a:srgbClr val="C00000"/>
                </a:solidFill>
              </a:rPr>
              <a:t> (II)</a:t>
            </a:r>
            <a:endParaRPr lang="en-US" sz="3200" dirty="0">
              <a:solidFill>
                <a:srgbClr val="C00000"/>
              </a:solidFill>
            </a:endParaRP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16</a:t>
            </a:fld>
            <a:endParaRPr lang="it-IT"/>
          </a:p>
        </p:txBody>
      </p:sp>
      <p:pic>
        <p:nvPicPr>
          <p:cNvPr id="5" name="Picture 8" descr="densit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48710" y="2316033"/>
            <a:ext cx="5100882" cy="3904296"/>
          </a:xfrm>
          <a:prstGeom prst="rect">
            <a:avLst/>
          </a:prstGeom>
          <a:noFill/>
          <a:ln w="9525">
            <a:noFill/>
            <a:miter lim="800000"/>
            <a:headEnd/>
            <a:tailEnd/>
          </a:ln>
        </p:spPr>
      </p:pic>
      <p:sp>
        <p:nvSpPr>
          <p:cNvPr id="6" name="Text Box 9"/>
          <p:cNvSpPr txBox="1">
            <a:spLocks noChangeArrowheads="1"/>
          </p:cNvSpPr>
          <p:nvPr/>
        </p:nvSpPr>
        <p:spPr bwMode="auto">
          <a:xfrm>
            <a:off x="8410874" y="2422028"/>
            <a:ext cx="2093241" cy="1200329"/>
          </a:xfrm>
          <a:prstGeom prst="rect">
            <a:avLst/>
          </a:prstGeom>
          <a:noFill/>
          <a:ln w="28575">
            <a:solidFill>
              <a:srgbClr val="FF3300"/>
            </a:solidFill>
            <a:miter lim="800000"/>
            <a:headEnd/>
            <a:tailEnd/>
          </a:ln>
          <a:effectLst/>
        </p:spPr>
        <p:txBody>
          <a:bodyPr wrap="square" lIns="0" rIns="0">
            <a:spAutoFit/>
          </a:bodyPr>
          <a:lstStyle/>
          <a:p>
            <a:pPr algn="l">
              <a:spcBef>
                <a:spcPct val="0"/>
              </a:spcBef>
              <a:buClrTx/>
              <a:buSzTx/>
              <a:buFontTx/>
              <a:buNone/>
            </a:pPr>
            <a:r>
              <a:rPr lang="en-US" dirty="0">
                <a:solidFill>
                  <a:schemeClr val="tx2"/>
                </a:solidFill>
                <a:latin typeface="Times New Roman" pitchFamily="18" charset="0"/>
              </a:rPr>
              <a:t>  P</a:t>
            </a:r>
            <a:r>
              <a:rPr lang="en-US" baseline="-25000" dirty="0">
                <a:solidFill>
                  <a:schemeClr val="tx2"/>
                </a:solidFill>
                <a:latin typeface="Times New Roman" pitchFamily="18" charset="0"/>
              </a:rPr>
              <a:t>ML</a:t>
            </a:r>
            <a:r>
              <a:rPr lang="en-US" dirty="0">
                <a:solidFill>
                  <a:schemeClr val="tx2"/>
                </a:solidFill>
                <a:latin typeface="Times New Roman" pitchFamily="18" charset="0"/>
              </a:rPr>
              <a:t> = 0.28</a:t>
            </a:r>
          </a:p>
          <a:p>
            <a:pPr algn="l">
              <a:spcBef>
                <a:spcPct val="0"/>
              </a:spcBef>
              <a:buClrTx/>
              <a:buSzTx/>
              <a:buFontTx/>
              <a:buNone/>
            </a:pPr>
            <a:r>
              <a:rPr lang="en-US" dirty="0">
                <a:solidFill>
                  <a:schemeClr val="tx2"/>
                </a:solidFill>
                <a:latin typeface="Symbol" pitchFamily="18" charset="2"/>
              </a:rPr>
              <a:t>    </a:t>
            </a:r>
            <a:r>
              <a:rPr lang="en-US" dirty="0" err="1">
                <a:solidFill>
                  <a:schemeClr val="tx2"/>
                </a:solidFill>
                <a:latin typeface="Symbol" pitchFamily="18" charset="2"/>
              </a:rPr>
              <a:t>l</a:t>
            </a:r>
            <a:r>
              <a:rPr lang="en-US" baseline="-25000" dirty="0" err="1">
                <a:solidFill>
                  <a:schemeClr val="tx2"/>
                </a:solidFill>
                <a:latin typeface="Times New Roman" pitchFamily="18" charset="0"/>
              </a:rPr>
              <a:t>M</a:t>
            </a:r>
            <a:r>
              <a:rPr lang="en-US" baseline="-25000" dirty="0">
                <a:solidFill>
                  <a:schemeClr val="tx2"/>
                </a:solidFill>
                <a:latin typeface="Times New Roman" pitchFamily="18" charset="0"/>
              </a:rPr>
              <a:t> </a:t>
            </a:r>
            <a:r>
              <a:rPr lang="en-US" dirty="0">
                <a:solidFill>
                  <a:schemeClr val="tx2"/>
                </a:solidFill>
                <a:latin typeface="Times New Roman" pitchFamily="18" charset="0"/>
              </a:rPr>
              <a:t>= 6.0 g cm</a:t>
            </a:r>
            <a:r>
              <a:rPr lang="en-US" baseline="30000" dirty="0">
                <a:solidFill>
                  <a:schemeClr val="tx2"/>
                </a:solidFill>
                <a:latin typeface="Times New Roman" pitchFamily="18" charset="0"/>
              </a:rPr>
              <a:t>-2</a:t>
            </a:r>
          </a:p>
          <a:p>
            <a:pPr marL="285750" indent="-285750">
              <a:spcBef>
                <a:spcPct val="0"/>
              </a:spcBef>
              <a:buFont typeface="Symbol" panose="05050102010706020507" pitchFamily="18" charset="2"/>
              <a:buChar char=" "/>
            </a:pPr>
            <a:r>
              <a:rPr lang="en-US" dirty="0" err="1">
                <a:solidFill>
                  <a:schemeClr val="tx2"/>
                </a:solidFill>
                <a:latin typeface="Symbol" pitchFamily="18" charset="2"/>
              </a:rPr>
              <a:t>l</a:t>
            </a:r>
            <a:r>
              <a:rPr lang="en-US" baseline="-25000" dirty="0" err="1">
                <a:solidFill>
                  <a:schemeClr val="tx2"/>
                </a:solidFill>
                <a:latin typeface="Times New Roman" pitchFamily="18" charset="0"/>
              </a:rPr>
              <a:t>N</a:t>
            </a:r>
            <a:r>
              <a:rPr lang="en-US" baseline="-25000" dirty="0">
                <a:solidFill>
                  <a:schemeClr val="tx2"/>
                </a:solidFill>
                <a:latin typeface="Times New Roman" pitchFamily="18" charset="0"/>
              </a:rPr>
              <a:t> </a:t>
            </a:r>
            <a:r>
              <a:rPr lang="en-US" dirty="0">
                <a:solidFill>
                  <a:schemeClr val="tx2"/>
                </a:solidFill>
                <a:latin typeface="Times New Roman" pitchFamily="18" charset="0"/>
              </a:rPr>
              <a:t>= 8.4 g cm</a:t>
            </a:r>
            <a:r>
              <a:rPr lang="en-US" baseline="30000" dirty="0">
                <a:solidFill>
                  <a:schemeClr val="tx2"/>
                </a:solidFill>
                <a:latin typeface="Times New Roman" pitchFamily="18" charset="0"/>
              </a:rPr>
              <a:t>-2</a:t>
            </a:r>
          </a:p>
          <a:p>
            <a:pPr algn="l">
              <a:spcBef>
                <a:spcPct val="0"/>
              </a:spcBef>
              <a:buClrTx/>
              <a:buSzTx/>
              <a:buFontTx/>
              <a:buNone/>
            </a:pPr>
            <a:r>
              <a:rPr lang="en-US" dirty="0">
                <a:solidFill>
                  <a:schemeClr val="tx2"/>
                </a:solidFill>
                <a:latin typeface="Times New Roman" pitchFamily="18" charset="0"/>
              </a:rPr>
              <a:t>     R = N</a:t>
            </a:r>
            <a:r>
              <a:rPr lang="en-US" baseline="-25000" dirty="0">
                <a:solidFill>
                  <a:schemeClr val="tx2"/>
                </a:solidFill>
                <a:latin typeface="Times New Roman" pitchFamily="18" charset="0"/>
              </a:rPr>
              <a:t>L</a:t>
            </a:r>
            <a:r>
              <a:rPr lang="en-US" dirty="0">
                <a:solidFill>
                  <a:schemeClr val="tx2"/>
                </a:solidFill>
                <a:latin typeface="Times New Roman" pitchFamily="18" charset="0"/>
              </a:rPr>
              <a:t>/N</a:t>
            </a:r>
            <a:r>
              <a:rPr lang="en-US" baseline="-25000" dirty="0">
                <a:solidFill>
                  <a:schemeClr val="tx2"/>
                </a:solidFill>
                <a:latin typeface="Times New Roman" pitchFamily="18" charset="0"/>
              </a:rPr>
              <a:t>M</a:t>
            </a:r>
            <a:r>
              <a:rPr lang="en-US" dirty="0">
                <a:solidFill>
                  <a:schemeClr val="tx2"/>
                </a:solidFill>
                <a:latin typeface="Times New Roman" pitchFamily="18" charset="0"/>
              </a:rPr>
              <a:t> = 0.25</a:t>
            </a:r>
            <a:endParaRPr lang="en-US" baseline="-25000" dirty="0">
              <a:solidFill>
                <a:schemeClr val="tx2"/>
              </a:solidFill>
              <a:latin typeface="Times New Roman" pitchFamily="18" charset="0"/>
            </a:endParaRPr>
          </a:p>
        </p:txBody>
      </p:sp>
      <p:sp>
        <p:nvSpPr>
          <p:cNvPr id="7" name="AutoShape 11"/>
          <p:cNvSpPr>
            <a:spLocks/>
          </p:cNvSpPr>
          <p:nvPr/>
        </p:nvSpPr>
        <p:spPr bwMode="auto">
          <a:xfrm>
            <a:off x="8410873" y="3291708"/>
            <a:ext cx="2093241" cy="324000"/>
          </a:xfrm>
          <a:prstGeom prst="borderCallout2">
            <a:avLst>
              <a:gd name="adj1" fmla="val 55762"/>
              <a:gd name="adj2" fmla="val -900"/>
              <a:gd name="adj3" fmla="val 60327"/>
              <a:gd name="adj4" fmla="val -41267"/>
              <a:gd name="adj5" fmla="val 719195"/>
              <a:gd name="adj6" fmla="val -41449"/>
            </a:avLst>
          </a:prstGeom>
          <a:noFill/>
          <a:ln w="38100" algn="ctr">
            <a:solidFill>
              <a:srgbClr val="FF0000"/>
            </a:solidFill>
            <a:miter lim="800000"/>
            <a:headEnd/>
            <a:tailEnd/>
          </a:ln>
          <a:effectLst/>
        </p:spPr>
        <p:txBody>
          <a:bodyPr/>
          <a:lstStyle/>
          <a:p>
            <a:pPr marL="342900" indent="-342900"/>
            <a:endParaRPr lang="it-IT">
              <a:effectLst>
                <a:outerShdw blurRad="38100" dist="38100" dir="2700000" algn="tl">
                  <a:srgbClr val="000000"/>
                </a:outerShdw>
              </a:effectLst>
            </a:endParaRPr>
          </a:p>
        </p:txBody>
      </p:sp>
      <p:pic>
        <p:nvPicPr>
          <p:cNvPr id="10" name="Immagine 9"/>
          <p:cNvPicPr>
            <a:picLocks noChangeAspect="1"/>
          </p:cNvPicPr>
          <p:nvPr/>
        </p:nvPicPr>
        <p:blipFill>
          <a:blip r:embed="rId4"/>
          <a:stretch>
            <a:fillRect/>
          </a:stretch>
        </p:blipFill>
        <p:spPr>
          <a:xfrm>
            <a:off x="8391217" y="3687738"/>
            <a:ext cx="2132550" cy="257175"/>
          </a:xfrm>
          <a:prstGeom prst="rect">
            <a:avLst/>
          </a:prstGeom>
        </p:spPr>
      </p:pic>
      <p:pic>
        <p:nvPicPr>
          <p:cNvPr id="11" name="Immagine 10"/>
          <p:cNvPicPr>
            <a:picLocks noChangeAspect="1"/>
          </p:cNvPicPr>
          <p:nvPr/>
        </p:nvPicPr>
        <p:blipFill>
          <a:blip r:embed="rId5"/>
          <a:stretch>
            <a:fillRect/>
          </a:stretch>
        </p:blipFill>
        <p:spPr>
          <a:xfrm>
            <a:off x="1957726" y="2640172"/>
            <a:ext cx="2589526" cy="304800"/>
          </a:xfrm>
          <a:prstGeom prst="rect">
            <a:avLst/>
          </a:prstGeom>
          <a:ln>
            <a:solidFill>
              <a:srgbClr val="FF2F2F"/>
            </a:solidFill>
          </a:ln>
        </p:spPr>
      </p:pic>
      <p:sp>
        <p:nvSpPr>
          <p:cNvPr id="14" name="Rettangolo 13"/>
          <p:cNvSpPr/>
          <p:nvPr/>
        </p:nvSpPr>
        <p:spPr>
          <a:xfrm>
            <a:off x="625151" y="956442"/>
            <a:ext cx="10823510" cy="1508105"/>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The figure shows the two functions (5.9) and (5.11),  arbitrarily assuming N</a:t>
            </a:r>
            <a:r>
              <a:rPr lang="en-US" baseline="30000" dirty="0"/>
              <a:t>0</a:t>
            </a:r>
            <a:r>
              <a:rPr lang="en-US" baseline="-25000" dirty="0"/>
              <a:t>M</a:t>
            </a:r>
            <a:r>
              <a:rPr lang="en-US" dirty="0"/>
              <a:t> = 1.</a:t>
            </a:r>
          </a:p>
          <a:p>
            <a:pPr marL="285750" indent="-285750">
              <a:spcAft>
                <a:spcPts val="1200"/>
              </a:spcAft>
              <a:buFont typeface="Arial" panose="020B0604020202020204" pitchFamily="34" charset="0"/>
              <a:buChar char="•"/>
            </a:pPr>
            <a:r>
              <a:rPr lang="en-US" dirty="0"/>
              <a:t>The measured quantity is the ratio of R</a:t>
            </a:r>
            <a:r>
              <a:rPr lang="en-US" baseline="-25000" dirty="0"/>
              <a:t>CR</a:t>
            </a:r>
            <a:r>
              <a:rPr lang="en-US" dirty="0"/>
              <a:t> = N</a:t>
            </a:r>
            <a:r>
              <a:rPr lang="en-US" baseline="-25000" dirty="0"/>
              <a:t>L</a:t>
            </a:r>
            <a:r>
              <a:rPr lang="en-US" dirty="0"/>
              <a:t> /N</a:t>
            </a:r>
            <a:r>
              <a:rPr lang="en-US" baseline="-25000" dirty="0"/>
              <a:t>M</a:t>
            </a:r>
            <a:r>
              <a:rPr lang="en-US" dirty="0"/>
              <a:t> = 0.25, which does not depend on N</a:t>
            </a:r>
            <a:r>
              <a:rPr lang="en-US" baseline="30000" dirty="0"/>
              <a:t>0</a:t>
            </a:r>
            <a:r>
              <a:rPr lang="en-US" baseline="-25000" dirty="0"/>
              <a:t>M</a:t>
            </a:r>
            <a:r>
              <a:rPr lang="en-US" dirty="0"/>
              <a:t> . </a:t>
            </a:r>
          </a:p>
          <a:p>
            <a:pPr marL="285750" indent="-285750">
              <a:spcAft>
                <a:spcPts val="1200"/>
              </a:spcAft>
              <a:buFont typeface="Arial" panose="020B0604020202020204" pitchFamily="34" charset="0"/>
              <a:buChar char="•"/>
            </a:pPr>
            <a:r>
              <a:rPr lang="en-US" dirty="0"/>
              <a:t>The value of </a:t>
            </a:r>
            <a:r>
              <a:rPr lang="en-US" dirty="0">
                <a:latin typeface="Symbol" panose="05050102010706020507" pitchFamily="18" charset="2"/>
              </a:rPr>
              <a:t>x = </a:t>
            </a:r>
            <a:r>
              <a:rPr lang="en-US" dirty="0" err="1">
                <a:latin typeface="Symbol" panose="05050102010706020507" pitchFamily="18" charset="2"/>
              </a:rPr>
              <a:t>x</a:t>
            </a:r>
            <a:r>
              <a:rPr lang="en-US" baseline="-25000" dirty="0" err="1"/>
              <a:t>esc</a:t>
            </a:r>
            <a:r>
              <a:rPr lang="en-US" dirty="0"/>
              <a:t>, which gives the measured value of R</a:t>
            </a:r>
            <a:r>
              <a:rPr lang="en-US" baseline="-25000" dirty="0"/>
              <a:t>CR</a:t>
            </a:r>
            <a:r>
              <a:rPr lang="en-US" dirty="0"/>
              <a:t>, is determined using the ratio between (5.9) and (5.11), or through inspection of the figure</a:t>
            </a:r>
          </a:p>
        </p:txBody>
      </p:sp>
      <p:sp>
        <p:nvSpPr>
          <p:cNvPr id="16" name="Rettangolo 15"/>
          <p:cNvSpPr/>
          <p:nvPr/>
        </p:nvSpPr>
        <p:spPr>
          <a:xfrm>
            <a:off x="625152" y="3056233"/>
            <a:ext cx="4727124" cy="1354217"/>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This is the </a:t>
            </a:r>
            <a:r>
              <a:rPr lang="en-US" b="1" dirty="0">
                <a:solidFill>
                  <a:srgbClr val="FF0000"/>
                </a:solidFill>
              </a:rPr>
              <a:t>average escape length</a:t>
            </a:r>
            <a:r>
              <a:rPr lang="en-US" dirty="0"/>
              <a:t> of CRs from our Galaxy. </a:t>
            </a:r>
          </a:p>
          <a:p>
            <a:pPr marL="285750" indent="-285750">
              <a:spcAft>
                <a:spcPts val="1200"/>
              </a:spcAft>
              <a:buFont typeface="Arial" panose="020B0604020202020204" pitchFamily="34" charset="0"/>
              <a:buChar char="•"/>
            </a:pPr>
            <a:r>
              <a:rPr lang="en-US" dirty="0"/>
              <a:t>Using the density of the ISM, the </a:t>
            </a:r>
            <a:r>
              <a:rPr lang="en-US" b="1" dirty="0"/>
              <a:t>escape path </a:t>
            </a:r>
            <a:r>
              <a:rPr lang="en-US" b="1" dirty="0" err="1"/>
              <a:t>x</a:t>
            </a:r>
            <a:r>
              <a:rPr lang="en-US" b="1" baseline="-25000" dirty="0" err="1"/>
              <a:t>esc</a:t>
            </a:r>
            <a:r>
              <a:rPr lang="en-US" b="1" dirty="0"/>
              <a:t> </a:t>
            </a:r>
            <a:r>
              <a:rPr lang="en-US" dirty="0"/>
              <a:t>corresponds to</a:t>
            </a:r>
          </a:p>
        </p:txBody>
      </p:sp>
      <p:grpSp>
        <p:nvGrpSpPr>
          <p:cNvPr id="18" name="Gruppo 17"/>
          <p:cNvGrpSpPr/>
          <p:nvPr/>
        </p:nvGrpSpPr>
        <p:grpSpPr>
          <a:xfrm>
            <a:off x="1556749" y="4634522"/>
            <a:ext cx="3102426" cy="1183214"/>
            <a:chOff x="332437" y="4499597"/>
            <a:chExt cx="3102426" cy="1183214"/>
          </a:xfrm>
        </p:grpSpPr>
        <p:pic>
          <p:nvPicPr>
            <p:cNvPr id="12" name="Immagine 11"/>
            <p:cNvPicPr>
              <a:picLocks noChangeAspect="1"/>
            </p:cNvPicPr>
            <p:nvPr/>
          </p:nvPicPr>
          <p:blipFill rotWithShape="1">
            <a:blip r:embed="rId6"/>
            <a:srcRect r="40965"/>
            <a:stretch/>
          </p:blipFill>
          <p:spPr>
            <a:xfrm>
              <a:off x="332437" y="4499597"/>
              <a:ext cx="3102426" cy="552450"/>
            </a:xfrm>
            <a:prstGeom prst="rect">
              <a:avLst/>
            </a:prstGeom>
          </p:spPr>
        </p:pic>
        <p:pic>
          <p:nvPicPr>
            <p:cNvPr id="17" name="Immagine 16"/>
            <p:cNvPicPr>
              <a:picLocks noChangeAspect="1"/>
            </p:cNvPicPr>
            <p:nvPr/>
          </p:nvPicPr>
          <p:blipFill rotWithShape="1">
            <a:blip r:embed="rId6"/>
            <a:srcRect l="58143"/>
            <a:stretch/>
          </p:blipFill>
          <p:spPr>
            <a:xfrm>
              <a:off x="628650" y="5130361"/>
              <a:ext cx="2199679" cy="552450"/>
            </a:xfrm>
            <a:prstGeom prst="rect">
              <a:avLst/>
            </a:prstGeom>
          </p:spPr>
        </p:pic>
      </p:grpSp>
    </p:spTree>
    <p:extLst>
      <p:ext uri="{BB962C8B-B14F-4D97-AF65-F5344CB8AC3E}">
        <p14:creationId xmlns:p14="http://schemas.microsoft.com/office/powerpoint/2010/main" val="7506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p:nvPr/>
        </p:nvGrpSpPr>
        <p:grpSpPr>
          <a:xfrm>
            <a:off x="7551147" y="4156814"/>
            <a:ext cx="3384942" cy="1483092"/>
            <a:chOff x="4356100" y="2708275"/>
            <a:chExt cx="5150356" cy="3217863"/>
          </a:xfrm>
        </p:grpSpPr>
        <p:pic>
          <p:nvPicPr>
            <p:cNvPr id="8" name="Picture 32" descr="Leaky_Box"/>
            <p:cNvPicPr>
              <a:picLocks noChangeAspect="1" noChangeArrowheads="1"/>
            </p:cNvPicPr>
            <p:nvPr/>
          </p:nvPicPr>
          <p:blipFill>
            <a:blip r:embed="rId2" cstate="print"/>
            <a:srcRect/>
            <a:stretch>
              <a:fillRect/>
            </a:stretch>
          </p:blipFill>
          <p:spPr bwMode="auto">
            <a:xfrm>
              <a:off x="4356100" y="2708275"/>
              <a:ext cx="4716463" cy="3217863"/>
            </a:xfrm>
            <a:prstGeom prst="rect">
              <a:avLst/>
            </a:prstGeom>
            <a:solidFill>
              <a:srgbClr val="333399"/>
            </a:solidFill>
            <a:ln w="9525">
              <a:noFill/>
              <a:miter lim="800000"/>
              <a:headEnd/>
              <a:tailEnd/>
            </a:ln>
          </p:spPr>
        </p:pic>
        <p:sp>
          <p:nvSpPr>
            <p:cNvPr id="9" name="Line 42"/>
            <p:cNvSpPr>
              <a:spLocks noChangeShapeType="1"/>
            </p:cNvSpPr>
            <p:nvPr/>
          </p:nvSpPr>
          <p:spPr bwMode="auto">
            <a:xfrm>
              <a:off x="4356100" y="3213100"/>
              <a:ext cx="4716463" cy="0"/>
            </a:xfrm>
            <a:prstGeom prst="line">
              <a:avLst/>
            </a:prstGeom>
            <a:noFill/>
            <a:ln w="60325">
              <a:solidFill>
                <a:srgbClr val="333333"/>
              </a:solidFill>
              <a:round/>
              <a:headEnd/>
              <a:tailEnd/>
            </a:ln>
            <a:effectLst/>
          </p:spPr>
          <p:txBody>
            <a:bodyPr/>
            <a:lstStyle/>
            <a:p>
              <a:endParaRPr lang="it-IT"/>
            </a:p>
          </p:txBody>
        </p:sp>
        <p:sp>
          <p:nvSpPr>
            <p:cNvPr id="10" name="Line 43"/>
            <p:cNvSpPr>
              <a:spLocks noChangeShapeType="1"/>
            </p:cNvSpPr>
            <p:nvPr/>
          </p:nvSpPr>
          <p:spPr bwMode="auto">
            <a:xfrm>
              <a:off x="4356100" y="5516563"/>
              <a:ext cx="4716463" cy="0"/>
            </a:xfrm>
            <a:prstGeom prst="line">
              <a:avLst/>
            </a:prstGeom>
            <a:noFill/>
            <a:ln w="60325">
              <a:solidFill>
                <a:srgbClr val="333333"/>
              </a:solidFill>
              <a:round/>
              <a:headEnd/>
              <a:tailEnd/>
            </a:ln>
            <a:effectLst/>
          </p:spPr>
          <p:txBody>
            <a:bodyPr/>
            <a:lstStyle/>
            <a:p>
              <a:endParaRPr lang="it-IT"/>
            </a:p>
          </p:txBody>
        </p:sp>
        <p:sp>
          <p:nvSpPr>
            <p:cNvPr id="11" name="Text Box 44"/>
            <p:cNvSpPr txBox="1">
              <a:spLocks noChangeArrowheads="1"/>
            </p:cNvSpPr>
            <p:nvPr/>
          </p:nvSpPr>
          <p:spPr bwMode="auto">
            <a:xfrm>
              <a:off x="4695825" y="4016376"/>
              <a:ext cx="281077" cy="801339"/>
            </a:xfrm>
            <a:prstGeom prst="rect">
              <a:avLst/>
            </a:prstGeom>
            <a:noFill/>
            <a:ln w="60325" algn="ctr">
              <a:noFill/>
              <a:miter lim="800000"/>
              <a:headEnd/>
              <a:tailEnd/>
            </a:ln>
            <a:effectLst/>
          </p:spPr>
          <p:txBody>
            <a:bodyPr wrap="none">
              <a:spAutoFit/>
            </a:bodyPr>
            <a:lstStyle/>
            <a:p>
              <a:pPr marL="342900" indent="-342900"/>
              <a:endParaRPr lang="it-IT">
                <a:effectLst>
                  <a:outerShdw blurRad="38100" dist="38100" dir="2700000" algn="tl">
                    <a:srgbClr val="000000"/>
                  </a:outerShdw>
                </a:effectLst>
              </a:endParaRPr>
            </a:p>
          </p:txBody>
        </p:sp>
        <p:sp>
          <p:nvSpPr>
            <p:cNvPr id="12" name="Rectangle 45"/>
            <p:cNvSpPr>
              <a:spLocks noChangeArrowheads="1"/>
            </p:cNvSpPr>
            <p:nvPr/>
          </p:nvSpPr>
          <p:spPr bwMode="auto">
            <a:xfrm>
              <a:off x="4678363" y="3654424"/>
              <a:ext cx="827326" cy="1869790"/>
            </a:xfrm>
            <a:prstGeom prst="rect">
              <a:avLst/>
            </a:prstGeom>
            <a:noFill/>
            <a:ln w="60325" algn="ctr">
              <a:noFill/>
              <a:miter lim="800000"/>
              <a:headEnd/>
              <a:tailEnd/>
            </a:ln>
            <a:effectLst/>
          </p:spPr>
          <p:txBody>
            <a:bodyPr wrap="none">
              <a:spAutoFit/>
            </a:bodyPr>
            <a:lstStyle/>
            <a:p>
              <a:pPr marL="342900" indent="-342900"/>
              <a:r>
                <a:rPr lang="it-IT" sz="5000" b="1" dirty="0">
                  <a:solidFill>
                    <a:schemeClr val="tx2"/>
                  </a:solidFill>
                </a:rPr>
                <a:t>B</a:t>
              </a:r>
            </a:p>
          </p:txBody>
        </p:sp>
        <p:sp>
          <p:nvSpPr>
            <p:cNvPr id="13" name="Line 46"/>
            <p:cNvSpPr>
              <a:spLocks noChangeShapeType="1"/>
            </p:cNvSpPr>
            <p:nvPr/>
          </p:nvSpPr>
          <p:spPr bwMode="auto">
            <a:xfrm>
              <a:off x="8459788" y="3213100"/>
              <a:ext cx="0" cy="2303463"/>
            </a:xfrm>
            <a:prstGeom prst="line">
              <a:avLst/>
            </a:prstGeom>
            <a:noFill/>
            <a:ln w="15875">
              <a:solidFill>
                <a:srgbClr val="000000"/>
              </a:solidFill>
              <a:round/>
              <a:headEnd type="triangle" w="med" len="med"/>
              <a:tailEnd type="triangle" w="med" len="med"/>
            </a:ln>
            <a:effectLst/>
          </p:spPr>
          <p:txBody>
            <a:bodyPr/>
            <a:lstStyle/>
            <a:p>
              <a:endParaRPr lang="it-IT"/>
            </a:p>
          </p:txBody>
        </p:sp>
        <p:sp>
          <p:nvSpPr>
            <p:cNvPr id="14" name="Rectangle 47"/>
            <p:cNvSpPr>
              <a:spLocks noChangeArrowheads="1"/>
            </p:cNvSpPr>
            <p:nvPr/>
          </p:nvSpPr>
          <p:spPr bwMode="auto">
            <a:xfrm>
              <a:off x="7964489" y="4175126"/>
              <a:ext cx="1541967" cy="1001674"/>
            </a:xfrm>
            <a:prstGeom prst="rect">
              <a:avLst/>
            </a:prstGeom>
            <a:noFill/>
            <a:ln w="60325" algn="ctr">
              <a:noFill/>
              <a:miter lim="800000"/>
              <a:headEnd/>
              <a:tailEnd/>
            </a:ln>
            <a:effectLst/>
          </p:spPr>
          <p:txBody>
            <a:bodyPr wrap="none">
              <a:spAutoFit/>
            </a:bodyPr>
            <a:lstStyle/>
            <a:p>
              <a:pPr marL="342900" indent="-342900"/>
              <a:r>
                <a:rPr lang="it-IT" sz="2400" b="1" dirty="0">
                  <a:solidFill>
                    <a:schemeClr val="tx2"/>
                  </a:solidFill>
                </a:rPr>
                <a:t>300 </a:t>
              </a:r>
              <a:r>
                <a:rPr lang="it-IT" sz="2400" b="1" dirty="0" err="1">
                  <a:solidFill>
                    <a:schemeClr val="tx2"/>
                  </a:solidFill>
                </a:rPr>
                <a:t>pc</a:t>
              </a:r>
              <a:endParaRPr lang="it-IT" sz="2400" b="1" dirty="0">
                <a:solidFill>
                  <a:schemeClr val="tx2"/>
                </a:solidFill>
              </a:endParaRPr>
            </a:p>
          </p:txBody>
        </p:sp>
      </p:grpSp>
      <p:sp>
        <p:nvSpPr>
          <p:cNvPr id="2" name="Titolo 1"/>
          <p:cNvSpPr>
            <a:spLocks noGrp="1"/>
          </p:cNvSpPr>
          <p:nvPr>
            <p:ph type="title"/>
          </p:nvPr>
        </p:nvSpPr>
        <p:spPr>
          <a:xfrm>
            <a:off x="838199" y="1"/>
            <a:ext cx="10515600" cy="795234"/>
          </a:xfrm>
        </p:spPr>
        <p:txBody>
          <a:bodyPr>
            <a:normAutofit/>
          </a:bodyPr>
          <a:lstStyle/>
          <a:p>
            <a:r>
              <a:rPr lang="it-IT" sz="3600" dirty="0">
                <a:solidFill>
                  <a:srgbClr val="C00000"/>
                </a:solidFill>
              </a:rPr>
              <a:t>CR </a:t>
            </a:r>
            <a:r>
              <a:rPr lang="it-IT" sz="3600" dirty="0" err="1">
                <a:solidFill>
                  <a:srgbClr val="C00000"/>
                </a:solidFill>
              </a:rPr>
              <a:t>average</a:t>
            </a:r>
            <a:r>
              <a:rPr lang="it-IT" sz="3600" dirty="0">
                <a:solidFill>
                  <a:srgbClr val="C00000"/>
                </a:solidFill>
              </a:rPr>
              <a:t> </a:t>
            </a:r>
            <a:r>
              <a:rPr lang="it-IT" sz="3600" dirty="0" err="1">
                <a:solidFill>
                  <a:srgbClr val="C00000"/>
                </a:solidFill>
              </a:rPr>
              <a:t>escepe</a:t>
            </a:r>
            <a:r>
              <a:rPr lang="it-IT" sz="3600" dirty="0">
                <a:solidFill>
                  <a:srgbClr val="C00000"/>
                </a:solidFill>
              </a:rPr>
              <a:t> time from the </a:t>
            </a:r>
            <a:r>
              <a:rPr lang="it-IT" sz="3600" dirty="0" err="1">
                <a:solidFill>
                  <a:srgbClr val="C00000"/>
                </a:solidFill>
              </a:rPr>
              <a:t>Galaxy</a:t>
            </a:r>
            <a:endParaRPr lang="en-US" sz="3600" dirty="0">
              <a:solidFill>
                <a:srgbClr val="C00000"/>
              </a:solidFill>
            </a:endParaRP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17</a:t>
            </a:fld>
            <a:endParaRPr lang="it-IT"/>
          </a:p>
        </p:txBody>
      </p:sp>
      <p:sp>
        <p:nvSpPr>
          <p:cNvPr id="5" name="Rettangolo 4"/>
          <p:cNvSpPr/>
          <p:nvPr/>
        </p:nvSpPr>
        <p:spPr>
          <a:xfrm>
            <a:off x="653143" y="899594"/>
            <a:ext cx="10700656" cy="3077766"/>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The </a:t>
            </a:r>
            <a:r>
              <a:rPr lang="en-US" b="1" dirty="0"/>
              <a:t>escape path </a:t>
            </a:r>
            <a:r>
              <a:rPr lang="en-US" b="1" dirty="0" err="1"/>
              <a:t>x</a:t>
            </a:r>
            <a:r>
              <a:rPr lang="en-US" b="1" baseline="-25000" dirty="0" err="1"/>
              <a:t>esc</a:t>
            </a:r>
            <a:r>
              <a:rPr lang="en-US" b="1" dirty="0"/>
              <a:t> </a:t>
            </a:r>
            <a:r>
              <a:rPr lang="en-US" dirty="0"/>
              <a:t>is much larger than the Galaxy (radius of 15 </a:t>
            </a:r>
            <a:r>
              <a:rPr lang="en-US" dirty="0" err="1"/>
              <a:t>kpc</a:t>
            </a:r>
            <a:r>
              <a:rPr lang="en-US" dirty="0"/>
              <a:t> and a thickness of 300 pc). </a:t>
            </a:r>
          </a:p>
          <a:p>
            <a:pPr marL="285750" indent="-285750">
              <a:spcAft>
                <a:spcPts val="1200"/>
              </a:spcAft>
              <a:buFont typeface="Arial" panose="020B0604020202020204" pitchFamily="34" charset="0"/>
              <a:buChar char="•"/>
            </a:pPr>
            <a:r>
              <a:rPr lang="en-US" dirty="0"/>
              <a:t>This result can be explained only if </a:t>
            </a:r>
            <a:r>
              <a:rPr lang="en-US" b="1" dirty="0"/>
              <a:t>the propagation of CRs resembles that of a random walk</a:t>
            </a:r>
            <a:r>
              <a:rPr lang="en-US" dirty="0"/>
              <a:t> (see figure). Moreover, it suggests that the propagation and acceleration processes can be treated separately.</a:t>
            </a:r>
          </a:p>
          <a:p>
            <a:pPr marL="285750" indent="-285750">
              <a:spcAft>
                <a:spcPts val="1200"/>
              </a:spcAft>
              <a:buFont typeface="Arial" panose="020B0604020202020204" pitchFamily="34" charset="0"/>
              <a:buChar char="•"/>
            </a:pPr>
            <a:r>
              <a:rPr lang="en-US" dirty="0"/>
              <a:t>A characteristic </a:t>
            </a:r>
            <a:r>
              <a:rPr lang="en-US" b="1" dirty="0">
                <a:hlinkClick r:id="rId3" action="ppaction://hlinksldjump"/>
              </a:rPr>
              <a:t>escape time, </a:t>
            </a:r>
            <a:r>
              <a:rPr lang="en-US" b="1" dirty="0">
                <a:latin typeface="Symbol" panose="05050102010706020507" pitchFamily="18" charset="2"/>
                <a:hlinkClick r:id="rId3" action="ppaction://hlinksldjump"/>
              </a:rPr>
              <a:t>t,</a:t>
            </a:r>
            <a:r>
              <a:rPr lang="en-US" b="1" dirty="0">
                <a:hlinkClick r:id="rId3" action="ppaction://hlinksldjump"/>
              </a:rPr>
              <a:t>  </a:t>
            </a:r>
            <a:r>
              <a:rPr lang="en-US" dirty="0"/>
              <a:t>can be defined starting from </a:t>
            </a:r>
            <a:r>
              <a:rPr lang="en-US" dirty="0">
                <a:latin typeface="Symbol" panose="05050102010706020507" pitchFamily="18" charset="2"/>
              </a:rPr>
              <a:t>x = </a:t>
            </a:r>
            <a:r>
              <a:rPr lang="en-US" dirty="0" err="1">
                <a:latin typeface="Symbol" panose="05050102010706020507" pitchFamily="18" charset="2"/>
              </a:rPr>
              <a:t>x</a:t>
            </a:r>
            <a:r>
              <a:rPr lang="en-US" baseline="-25000" dirty="0" err="1"/>
              <a:t>esc</a:t>
            </a:r>
            <a:r>
              <a:rPr lang="en-US" dirty="0"/>
              <a:t>.</a:t>
            </a:r>
          </a:p>
          <a:p>
            <a:pPr marL="285750" indent="-285750">
              <a:spcAft>
                <a:spcPts val="1200"/>
              </a:spcAft>
              <a:buFont typeface="Arial" panose="020B0604020202020204" pitchFamily="34" charset="0"/>
              <a:buChar char="•"/>
            </a:pPr>
            <a:r>
              <a:rPr lang="en-US" dirty="0"/>
              <a:t>The escape time represents the average time of permanence of CRs inside the confinement volume before escaping our Galaxy:</a:t>
            </a:r>
          </a:p>
          <a:p>
            <a:pPr marL="285750" indent="-285750">
              <a:spcAft>
                <a:spcPts val="1200"/>
              </a:spcAft>
              <a:buFont typeface="Arial" panose="020B0604020202020204" pitchFamily="34" charset="0"/>
              <a:buChar char="•"/>
            </a:pPr>
            <a:endParaRPr lang="it-IT" dirty="0"/>
          </a:p>
          <a:p>
            <a:pPr marL="285750" indent="-285750">
              <a:spcAft>
                <a:spcPts val="1200"/>
              </a:spcAft>
              <a:buFont typeface="Arial" panose="020B0604020202020204" pitchFamily="34" charset="0"/>
              <a:buChar char="•"/>
            </a:pPr>
            <a:endParaRPr lang="it-IT" dirty="0"/>
          </a:p>
        </p:txBody>
      </p:sp>
      <p:pic>
        <p:nvPicPr>
          <p:cNvPr id="6" name="Immagine 5"/>
          <p:cNvPicPr>
            <a:picLocks noChangeAspect="1"/>
          </p:cNvPicPr>
          <p:nvPr/>
        </p:nvPicPr>
        <p:blipFill>
          <a:blip r:embed="rId4"/>
          <a:stretch>
            <a:fillRect/>
          </a:stretch>
        </p:blipFill>
        <p:spPr>
          <a:xfrm>
            <a:off x="3125661" y="3273049"/>
            <a:ext cx="5940676" cy="581025"/>
          </a:xfrm>
          <a:prstGeom prst="rect">
            <a:avLst/>
          </a:prstGeom>
        </p:spPr>
      </p:pic>
      <p:sp>
        <p:nvSpPr>
          <p:cNvPr id="16" name="CasellaDiTesto 15">
            <a:extLst>
              <a:ext uri="{FF2B5EF4-FFF2-40B4-BE49-F238E27FC236}">
                <a16:creationId xmlns:a16="http://schemas.microsoft.com/office/drawing/2014/main" id="{2C70D983-15E1-B91B-5A6E-E6FB5B17BCDB}"/>
              </a:ext>
            </a:extLst>
          </p:cNvPr>
          <p:cNvSpPr txBox="1"/>
          <p:nvPr/>
        </p:nvSpPr>
        <p:spPr>
          <a:xfrm>
            <a:off x="653142" y="4039858"/>
            <a:ext cx="6317993" cy="1477328"/>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dirty="0"/>
              <a:t>It depends only on the ratio between the abundances of L and M nuclei, and not on the observer’s position: in any other position in the </a:t>
            </a:r>
            <a:r>
              <a:rPr lang="en-US" dirty="0" err="1"/>
              <a:t>Galaxysimilar</a:t>
            </a:r>
            <a:r>
              <a:rPr lang="en-US" dirty="0"/>
              <a:t> to that of our Sun, a hypothetical observer would measure the same Light/Medium ratio obtaining the same value of the escape time </a:t>
            </a:r>
            <a:r>
              <a:rPr lang="en-US" dirty="0">
                <a:latin typeface="Symbol" panose="05050102010706020507" pitchFamily="18" charset="2"/>
              </a:rPr>
              <a:t>t</a:t>
            </a:r>
            <a:r>
              <a:rPr lang="en-US" dirty="0"/>
              <a:t> .</a:t>
            </a:r>
          </a:p>
        </p:txBody>
      </p:sp>
    </p:spTree>
    <p:extLst>
      <p:ext uri="{BB962C8B-B14F-4D97-AF65-F5344CB8AC3E}">
        <p14:creationId xmlns:p14="http://schemas.microsoft.com/office/powerpoint/2010/main" val="87109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65110"/>
          </a:xfrm>
        </p:spPr>
        <p:txBody>
          <a:bodyPr>
            <a:normAutofit/>
          </a:bodyPr>
          <a:lstStyle/>
          <a:p>
            <a:r>
              <a:rPr lang="en-US" sz="3600" dirty="0">
                <a:solidFill>
                  <a:srgbClr val="C00000"/>
                </a:solidFill>
              </a:rPr>
              <a:t>The Diffusion-Loss Equation (§5.3)</a:t>
            </a: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18</a:t>
            </a:fld>
            <a:endParaRPr lang="it-IT"/>
          </a:p>
        </p:txBody>
      </p:sp>
      <p:sp>
        <p:nvSpPr>
          <p:cNvPr id="4" name="CasellaDiTesto 3"/>
          <p:cNvSpPr txBox="1"/>
          <p:nvPr/>
        </p:nvSpPr>
        <p:spPr>
          <a:xfrm>
            <a:off x="625151" y="1066800"/>
            <a:ext cx="10728649" cy="281615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t>CRs undergo a diffusion process through the interstellar medium from their sources until they exit the Galaxy. </a:t>
            </a:r>
          </a:p>
          <a:p>
            <a:pPr marL="342900" indent="-342900">
              <a:spcAft>
                <a:spcPts val="600"/>
              </a:spcAft>
              <a:buFont typeface="Arial" panose="020B0604020202020204" pitchFamily="34" charset="0"/>
              <a:buChar char="•"/>
            </a:pPr>
            <a:r>
              <a:rPr lang="en-US" dirty="0"/>
              <a:t>The CRs’ journey through the Galaxy modifies the CRs’ energy spectrum from the sources to the observer. Solar modulations, affect CRs with E&lt; few GeV.</a:t>
            </a:r>
          </a:p>
          <a:p>
            <a:pPr marL="342900" indent="-342900">
              <a:spcAft>
                <a:spcPts val="600"/>
              </a:spcAft>
              <a:buFont typeface="Arial" panose="020B0604020202020204" pitchFamily="34" charset="0"/>
              <a:buChar char="•"/>
            </a:pPr>
            <a:r>
              <a:rPr lang="en-US" dirty="0"/>
              <a:t>The galactic magnetic field is the main factor that affect the CRs’ motion, as the </a:t>
            </a:r>
            <a:r>
              <a:rPr lang="en-US" dirty="0" err="1"/>
              <a:t>Larmor</a:t>
            </a:r>
            <a:r>
              <a:rPr lang="en-US" dirty="0"/>
              <a:t> radius for particles below the knee (E &lt; 10</a:t>
            </a:r>
            <a:r>
              <a:rPr lang="en-US" baseline="30000" dirty="0"/>
              <a:t>15</a:t>
            </a:r>
            <a:r>
              <a:rPr lang="en-US" dirty="0"/>
              <a:t> eV) is much smaller than the typical spatial dimension over which the magnetic fields are coherent. </a:t>
            </a:r>
          </a:p>
          <a:p>
            <a:pPr marL="342900" indent="-342900">
              <a:spcAft>
                <a:spcPts val="600"/>
              </a:spcAft>
              <a:buFont typeface="Arial" panose="020B0604020202020204" pitchFamily="34" charset="0"/>
              <a:buChar char="•"/>
            </a:pPr>
            <a:r>
              <a:rPr lang="en-US" dirty="0"/>
              <a:t>A random component in the motion is induced by the presence of irregularities, associated either with fluctuations in the fields or with the induction of instabilities due to the streaming motions of the CRs themselves.</a:t>
            </a:r>
          </a:p>
        </p:txBody>
      </p:sp>
      <p:pic>
        <p:nvPicPr>
          <p:cNvPr id="5" name="Immagine 4"/>
          <p:cNvPicPr>
            <a:picLocks noChangeAspect="1"/>
          </p:cNvPicPr>
          <p:nvPr/>
        </p:nvPicPr>
        <p:blipFill>
          <a:blip r:embed="rId2"/>
          <a:stretch>
            <a:fillRect/>
          </a:stretch>
        </p:blipFill>
        <p:spPr>
          <a:xfrm>
            <a:off x="7217149" y="3609415"/>
            <a:ext cx="3223806" cy="2825987"/>
          </a:xfrm>
          <a:prstGeom prst="rect">
            <a:avLst/>
          </a:prstGeom>
        </p:spPr>
      </p:pic>
      <p:sp>
        <p:nvSpPr>
          <p:cNvPr id="6" name="Rettangolo 5"/>
          <p:cNvSpPr/>
          <p:nvPr/>
        </p:nvSpPr>
        <p:spPr>
          <a:xfrm>
            <a:off x="601904" y="3959929"/>
            <a:ext cx="6315699" cy="1831271"/>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t>During their diffusion, CRs are subject to energy-loss mechanisms and absorption by dense media; nuclei may suffer spallation processes. Occasionally, CRs can gain energy by scattering with magnetized clouds.</a:t>
            </a:r>
          </a:p>
          <a:p>
            <a:pPr marL="342900" indent="-342900">
              <a:spcAft>
                <a:spcPts val="600"/>
              </a:spcAft>
              <a:buFont typeface="Arial" panose="020B0604020202020204" pitchFamily="34" charset="0"/>
              <a:buChar char="•"/>
            </a:pPr>
            <a:r>
              <a:rPr lang="it-IT" dirty="0"/>
              <a:t>A </a:t>
            </a:r>
            <a:r>
              <a:rPr lang="it-IT" b="1" dirty="0" err="1"/>
              <a:t>diffusion-loss</a:t>
            </a:r>
            <a:r>
              <a:rPr lang="it-IT" b="1" dirty="0"/>
              <a:t> </a:t>
            </a:r>
            <a:r>
              <a:rPr lang="it-IT" b="1" dirty="0" err="1"/>
              <a:t>equation</a:t>
            </a:r>
            <a:r>
              <a:rPr lang="it-IT" b="1" dirty="0"/>
              <a:t> </a:t>
            </a:r>
            <a:r>
              <a:rPr lang="it-IT" dirty="0"/>
              <a:t>can be set to </a:t>
            </a:r>
            <a:r>
              <a:rPr lang="it-IT" dirty="0" err="1"/>
              <a:t>describe</a:t>
            </a:r>
            <a:r>
              <a:rPr lang="it-IT" dirty="0"/>
              <a:t> </a:t>
            </a:r>
            <a:r>
              <a:rPr lang="it-IT" dirty="0" err="1"/>
              <a:t>these</a:t>
            </a:r>
            <a:r>
              <a:rPr lang="it-IT" dirty="0"/>
              <a:t> </a:t>
            </a:r>
            <a:r>
              <a:rPr lang="it-IT" dirty="0" err="1"/>
              <a:t>processes</a:t>
            </a:r>
            <a:r>
              <a:rPr lang="it-IT" dirty="0"/>
              <a:t> </a:t>
            </a:r>
            <a:r>
              <a:rPr lang="it-IT" dirty="0" err="1"/>
              <a:t>through</a:t>
            </a:r>
            <a:r>
              <a:rPr lang="it-IT" dirty="0"/>
              <a:t> </a:t>
            </a:r>
            <a:r>
              <a:rPr lang="it-IT" b="1" dirty="0" err="1"/>
              <a:t>simulation</a:t>
            </a:r>
            <a:r>
              <a:rPr lang="it-IT" b="1" dirty="0"/>
              <a:t> MC </a:t>
            </a:r>
            <a:r>
              <a:rPr lang="it-IT" b="1" dirty="0" err="1"/>
              <a:t>codes</a:t>
            </a:r>
            <a:endParaRPr lang="en-US" b="1" dirty="0"/>
          </a:p>
        </p:txBody>
      </p:sp>
      <p:sp>
        <p:nvSpPr>
          <p:cNvPr id="8" name="Rettangolo 7">
            <a:extLst>
              <a:ext uri="{FF2B5EF4-FFF2-40B4-BE49-F238E27FC236}">
                <a16:creationId xmlns:a16="http://schemas.microsoft.com/office/drawing/2014/main" id="{7120376C-989E-90A5-DC2F-615995FC2DFC}"/>
              </a:ext>
            </a:extLst>
          </p:cNvPr>
          <p:cNvSpPr/>
          <p:nvPr/>
        </p:nvSpPr>
        <p:spPr>
          <a:xfrm rot="20263467">
            <a:off x="5956227" y="613929"/>
            <a:ext cx="2521844" cy="923330"/>
          </a:xfrm>
          <a:prstGeom prst="rect">
            <a:avLst/>
          </a:prstGeom>
          <a:noFill/>
        </p:spPr>
        <p:txBody>
          <a:bodyPr wrap="none" lIns="91440" tIns="45720" rIns="91440" bIns="45720">
            <a:spAutoFit/>
          </a:bodyPr>
          <a:lstStyle/>
          <a:p>
            <a:pPr algn="ctr"/>
            <a:r>
              <a:rPr lang="it-IT"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Skip</a:t>
            </a: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it-IT"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this</a:t>
            </a:r>
            <a:endPar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965361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7747" y="1"/>
            <a:ext cx="9547035" cy="780093"/>
          </a:xfrm>
        </p:spPr>
        <p:txBody>
          <a:bodyPr>
            <a:normAutofit/>
          </a:bodyPr>
          <a:lstStyle/>
          <a:p>
            <a:r>
              <a:rPr lang="en-US" sz="3600" dirty="0">
                <a:solidFill>
                  <a:srgbClr val="C00000"/>
                </a:solidFill>
              </a:rPr>
              <a:t>Energy Dependence of the escape time </a:t>
            </a:r>
            <a:r>
              <a:rPr lang="en-US" sz="3600" dirty="0" err="1">
                <a:solidFill>
                  <a:srgbClr val="C00000"/>
                </a:solidFill>
                <a:latin typeface="Symbol" panose="05050102010706020507" pitchFamily="18" charset="2"/>
              </a:rPr>
              <a:t>t</a:t>
            </a:r>
            <a:r>
              <a:rPr lang="en-US" sz="3600" baseline="-25000" dirty="0" err="1">
                <a:solidFill>
                  <a:srgbClr val="C00000"/>
                </a:solidFill>
              </a:rPr>
              <a:t>esc</a:t>
            </a:r>
            <a:endParaRPr lang="en-US" sz="3600" baseline="-25000" dirty="0">
              <a:solidFill>
                <a:srgbClr val="C00000"/>
              </a:solidFill>
            </a:endParaRP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19</a:t>
            </a:fld>
            <a:endParaRPr lang="it-IT"/>
          </a:p>
        </p:txBody>
      </p:sp>
      <p:sp>
        <p:nvSpPr>
          <p:cNvPr id="4" name="CasellaDiTesto 3"/>
          <p:cNvSpPr txBox="1"/>
          <p:nvPr/>
        </p:nvSpPr>
        <p:spPr>
          <a:xfrm>
            <a:off x="681135" y="1005697"/>
            <a:ext cx="10571583" cy="418576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t>The framework in which CRs propagate freely in a containment volume is called the </a:t>
            </a:r>
            <a:r>
              <a:rPr lang="en-US" b="1" dirty="0"/>
              <a:t>leaky box model</a:t>
            </a:r>
            <a:r>
              <a:rPr lang="en-US" dirty="0"/>
              <a:t>; it provides CR transport in the Galaxy at energies below  10</a:t>
            </a:r>
            <a:r>
              <a:rPr lang="en-US" baseline="30000" dirty="0"/>
              <a:t>17</a:t>
            </a:r>
            <a:r>
              <a:rPr lang="en-US" dirty="0"/>
              <a:t> eV.</a:t>
            </a:r>
          </a:p>
          <a:p>
            <a:pPr marL="342900" indent="-342900">
              <a:spcAft>
                <a:spcPts val="1200"/>
              </a:spcAft>
              <a:buFont typeface="Arial" panose="020B0604020202020204" pitchFamily="34" charset="0"/>
              <a:buChar char="•"/>
            </a:pPr>
            <a:r>
              <a:rPr lang="en-US" dirty="0"/>
              <a:t>The model is based on particles injected by sources, Q(E), </a:t>
            </a:r>
            <a:r>
              <a:rPr lang="en-US" b="1" dirty="0"/>
              <a:t>distributed uniformly over the galactic volume</a:t>
            </a:r>
            <a:r>
              <a:rPr lang="en-US" dirty="0"/>
              <a:t>, uniformly  filled with matter and radiation fields. </a:t>
            </a:r>
          </a:p>
          <a:p>
            <a:pPr marL="342900" indent="-342900">
              <a:spcAft>
                <a:spcPts val="1200"/>
              </a:spcAft>
              <a:buFont typeface="Arial" panose="020B0604020202020204" pitchFamily="34" charset="0"/>
              <a:buChar char="•"/>
            </a:pPr>
            <a:r>
              <a:rPr lang="en-US" dirty="0"/>
              <a:t>Particles get away from this volume with a </a:t>
            </a:r>
            <a:r>
              <a:rPr lang="en-US" b="1" dirty="0"/>
              <a:t>time-dependent escape time, </a:t>
            </a:r>
            <a:r>
              <a:rPr lang="en-US" b="1" dirty="0" err="1">
                <a:latin typeface="Symbol" panose="05050102010706020507" pitchFamily="18" charset="2"/>
              </a:rPr>
              <a:t>t</a:t>
            </a:r>
            <a:r>
              <a:rPr lang="en-US" b="1" baseline="-25000" dirty="0" err="1"/>
              <a:t>esc</a:t>
            </a:r>
            <a:r>
              <a:rPr lang="en-US" b="1" dirty="0"/>
              <a:t>(E), </a:t>
            </a:r>
            <a:r>
              <a:rPr lang="en-US" dirty="0"/>
              <a:t>independent of their position in the box;</a:t>
            </a:r>
          </a:p>
          <a:p>
            <a:pPr marL="342900" indent="-342900">
              <a:spcAft>
                <a:spcPts val="1200"/>
              </a:spcAft>
              <a:buFont typeface="Arial" panose="020B0604020202020204" pitchFamily="34" charset="0"/>
              <a:buChar char="•"/>
            </a:pPr>
            <a:r>
              <a:rPr lang="en-US" dirty="0"/>
              <a:t>The energy dependence of the CR escape time can be deduced from the </a:t>
            </a:r>
            <a:r>
              <a:rPr lang="en-US" b="1" dirty="0">
                <a:solidFill>
                  <a:srgbClr val="FF0000"/>
                </a:solidFill>
              </a:rPr>
              <a:t>measurement of the secondary-to-primary ratios of stable nuclei</a:t>
            </a:r>
            <a:r>
              <a:rPr lang="en-US" dirty="0"/>
              <a:t>. </a:t>
            </a:r>
          </a:p>
          <a:p>
            <a:pPr marL="342900" indent="-342900">
              <a:spcAft>
                <a:spcPts val="1200"/>
              </a:spcAft>
              <a:buFont typeface="Arial" panose="020B0604020202020204" pitchFamily="34" charset="0"/>
              <a:buChar char="•"/>
            </a:pPr>
            <a:r>
              <a:rPr lang="en-US" dirty="0"/>
              <a:t>The reference ratio is that between boron and carbon (B/C), because B is entirely secondary, i.e., produced by heavier primary CR nuclei. C, N, and O are the major progenitors of B, with cross-section better known than those of Be and Li. </a:t>
            </a:r>
          </a:p>
          <a:p>
            <a:pPr marL="342900" indent="-342900">
              <a:spcAft>
                <a:spcPts val="1200"/>
              </a:spcAft>
              <a:buFont typeface="Arial" panose="020B0604020202020204" pitchFamily="34" charset="0"/>
              <a:buChar char="•"/>
            </a:pPr>
            <a:r>
              <a:rPr lang="en-US" dirty="0"/>
              <a:t>A large number of different measurements exists up to ~1 </a:t>
            </a:r>
            <a:r>
              <a:rPr lang="en-US" dirty="0" err="1"/>
              <a:t>TeV</a:t>
            </a:r>
            <a:r>
              <a:rPr lang="en-US" dirty="0"/>
              <a:t>.</a:t>
            </a:r>
          </a:p>
        </p:txBody>
      </p:sp>
    </p:spTree>
    <p:extLst>
      <p:ext uri="{BB962C8B-B14F-4D97-AF65-F5344CB8AC3E}">
        <p14:creationId xmlns:p14="http://schemas.microsoft.com/office/powerpoint/2010/main" val="169151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80094"/>
          </a:xfrm>
        </p:spPr>
        <p:txBody>
          <a:bodyPr>
            <a:normAutofit/>
          </a:bodyPr>
          <a:lstStyle/>
          <a:p>
            <a:r>
              <a:rPr lang="en-GB" sz="3600" dirty="0">
                <a:solidFill>
                  <a:srgbClr val="C00000"/>
                </a:solidFill>
              </a:rPr>
              <a:t>Content</a:t>
            </a: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2</a:t>
            </a:fld>
            <a:endParaRPr lang="it-IT"/>
          </a:p>
        </p:txBody>
      </p:sp>
      <p:pic>
        <p:nvPicPr>
          <p:cNvPr id="6" name="Immagine 5"/>
          <p:cNvPicPr>
            <a:picLocks noChangeAspect="1"/>
          </p:cNvPicPr>
          <p:nvPr/>
        </p:nvPicPr>
        <p:blipFill rotWithShape="1">
          <a:blip r:embed="rId2"/>
          <a:srcRect r="11233" b="513"/>
          <a:stretch/>
        </p:blipFill>
        <p:spPr>
          <a:xfrm>
            <a:off x="1889030" y="1208595"/>
            <a:ext cx="5763928" cy="4920357"/>
          </a:xfrm>
          <a:prstGeom prst="rect">
            <a:avLst/>
          </a:prstGeom>
        </p:spPr>
      </p:pic>
      <p:cxnSp>
        <p:nvCxnSpPr>
          <p:cNvPr id="13" name="Connettore diritto 12"/>
          <p:cNvCxnSpPr/>
          <p:nvPr/>
        </p:nvCxnSpPr>
        <p:spPr>
          <a:xfrm>
            <a:off x="2790694" y="2567301"/>
            <a:ext cx="2006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2858893" y="3013875"/>
            <a:ext cx="2006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2790694" y="4374277"/>
            <a:ext cx="27696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2800242" y="5045292"/>
            <a:ext cx="27696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Immagin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759" y="1605528"/>
            <a:ext cx="2520696" cy="3794760"/>
          </a:xfrm>
          <a:prstGeom prst="rect">
            <a:avLst/>
          </a:prstGeom>
        </p:spPr>
      </p:pic>
    </p:spTree>
    <p:extLst>
      <p:ext uri="{BB962C8B-B14F-4D97-AF65-F5344CB8AC3E}">
        <p14:creationId xmlns:p14="http://schemas.microsoft.com/office/powerpoint/2010/main" val="382207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40232"/>
          </a:xfrm>
        </p:spPr>
        <p:txBody>
          <a:bodyPr>
            <a:normAutofit/>
          </a:bodyPr>
          <a:lstStyle/>
          <a:p>
            <a:r>
              <a:rPr lang="en-US" sz="3600" dirty="0">
                <a:solidFill>
                  <a:srgbClr val="C00000"/>
                </a:solidFill>
              </a:rPr>
              <a:t>The (B/C) ratio and </a:t>
            </a:r>
            <a:r>
              <a:rPr lang="en-US" sz="3600" dirty="0" err="1">
                <a:solidFill>
                  <a:srgbClr val="C00000"/>
                </a:solidFill>
                <a:latin typeface="Symbol" panose="05050102010706020507" pitchFamily="18" charset="2"/>
              </a:rPr>
              <a:t>t</a:t>
            </a:r>
            <a:r>
              <a:rPr lang="en-US" sz="3600" baseline="-25000" dirty="0" err="1">
                <a:solidFill>
                  <a:srgbClr val="C00000"/>
                </a:solidFill>
              </a:rPr>
              <a:t>esc</a:t>
            </a:r>
            <a:r>
              <a:rPr lang="en-US" sz="3600" dirty="0">
                <a:solidFill>
                  <a:srgbClr val="C00000"/>
                </a:solidFill>
              </a:rPr>
              <a:t> </a:t>
            </a: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10" name="Segnaposto numero diapositiva 9"/>
          <p:cNvSpPr>
            <a:spLocks noGrp="1"/>
          </p:cNvSpPr>
          <p:nvPr>
            <p:ph type="sldNum" sz="quarter" idx="12"/>
          </p:nvPr>
        </p:nvSpPr>
        <p:spPr/>
        <p:txBody>
          <a:bodyPr/>
          <a:lstStyle/>
          <a:p>
            <a:fld id="{EF856C54-971D-4A64-8725-72F12A462872}" type="slidenum">
              <a:rPr lang="it-IT" smtClean="0"/>
              <a:t>20</a:t>
            </a:fld>
            <a:endParaRPr lang="it-IT"/>
          </a:p>
        </p:txBody>
      </p:sp>
      <p:sp>
        <p:nvSpPr>
          <p:cNvPr id="4" name="CasellaDiTesto 3"/>
          <p:cNvSpPr txBox="1"/>
          <p:nvPr/>
        </p:nvSpPr>
        <p:spPr>
          <a:xfrm>
            <a:off x="667657" y="914401"/>
            <a:ext cx="4963886" cy="407803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t>Fig. presents the measurement of the B/C ratio vs. kinetic energy </a:t>
            </a:r>
          </a:p>
          <a:p>
            <a:pPr marL="342900" indent="-342900">
              <a:spcAft>
                <a:spcPts val="600"/>
              </a:spcAft>
              <a:buFont typeface="Arial" panose="020B0604020202020204" pitchFamily="34" charset="0"/>
              <a:buChar char="•"/>
            </a:pPr>
            <a:r>
              <a:rPr lang="en-US" dirty="0"/>
              <a:t>The increase below ~1 GeV/n is due to the dependence, at low energies, of the cross-section vs E</a:t>
            </a:r>
            <a:r>
              <a:rPr lang="en-US" baseline="-25000" dirty="0"/>
              <a:t>K</a:t>
            </a:r>
          </a:p>
          <a:p>
            <a:pPr marL="342900" indent="-342900">
              <a:spcAft>
                <a:spcPts val="600"/>
              </a:spcAft>
              <a:buFont typeface="Arial" panose="020B0604020202020204" pitchFamily="34" charset="0"/>
              <a:buChar char="•"/>
            </a:pPr>
            <a:r>
              <a:rPr lang="en-US" dirty="0"/>
              <a:t>At high energies, the fragmentation cross-section is almost constant.</a:t>
            </a:r>
          </a:p>
          <a:p>
            <a:pPr marL="342900" indent="-342900">
              <a:spcAft>
                <a:spcPts val="600"/>
              </a:spcAft>
              <a:buFont typeface="Arial" panose="020B0604020202020204" pitchFamily="34" charset="0"/>
              <a:buChar char="•"/>
            </a:pPr>
            <a:r>
              <a:rPr lang="en-US" dirty="0"/>
              <a:t>Above 1 GeV/n, therefore, the decrease in the B/C ratio is only </a:t>
            </a:r>
            <a:r>
              <a:rPr lang="en-US" b="1" dirty="0"/>
              <a:t>a consequence of propagation effects</a:t>
            </a:r>
            <a:r>
              <a:rPr lang="en-US" dirty="0"/>
              <a:t> for nuclei with different energies.</a:t>
            </a:r>
          </a:p>
          <a:p>
            <a:pPr marL="342900" indent="-342900">
              <a:spcAft>
                <a:spcPts val="600"/>
              </a:spcAft>
              <a:buFont typeface="Arial" panose="020B0604020202020204" pitchFamily="34" charset="0"/>
              <a:buChar char="•"/>
            </a:pPr>
            <a:r>
              <a:rPr lang="en-US" dirty="0"/>
              <a:t>Empirically, we assume a dependence of the path length on the particle rigidity R, defined as </a:t>
            </a:r>
          </a:p>
          <a:p>
            <a:pPr marL="342900" indent="-342900">
              <a:spcAft>
                <a:spcPts val="600"/>
              </a:spcAft>
              <a:buFont typeface="Arial" panose="020B0604020202020204" pitchFamily="34" charset="0"/>
              <a:buChar char="•"/>
            </a:pPr>
            <a:endParaRPr lang="en-US" dirty="0"/>
          </a:p>
        </p:txBody>
      </p:sp>
      <p:pic>
        <p:nvPicPr>
          <p:cNvPr id="9" name="Immagine 8"/>
          <p:cNvPicPr>
            <a:picLocks noChangeAspect="1"/>
          </p:cNvPicPr>
          <p:nvPr/>
        </p:nvPicPr>
        <p:blipFill>
          <a:blip r:embed="rId2"/>
          <a:stretch>
            <a:fillRect/>
          </a:stretch>
        </p:blipFill>
        <p:spPr>
          <a:xfrm>
            <a:off x="1759810" y="4769563"/>
            <a:ext cx="1389790" cy="603221"/>
          </a:xfrm>
          <a:prstGeom prst="rect">
            <a:avLst/>
          </a:prstGeom>
          <a:ln>
            <a:solidFill>
              <a:srgbClr val="FF0000"/>
            </a:solidFill>
          </a:ln>
        </p:spPr>
      </p:pic>
      <p:pic>
        <p:nvPicPr>
          <p:cNvPr id="1026" name="Picture 2" descr="B/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0170" y="930473"/>
            <a:ext cx="4762500" cy="3419475"/>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5747657" y="4540189"/>
            <a:ext cx="4963886" cy="1323439"/>
          </a:xfrm>
          <a:prstGeom prst="rect">
            <a:avLst/>
          </a:prstGeom>
        </p:spPr>
        <p:txBody>
          <a:bodyPr wrap="square">
            <a:spAutoFit/>
          </a:bodyPr>
          <a:lstStyle/>
          <a:p>
            <a:r>
              <a:rPr lang="en-US" sz="1600" i="1" dirty="0"/>
              <a:t>The measured B/C ratio and the prediction from a theoretical model [</a:t>
            </a:r>
            <a:r>
              <a:rPr lang="en-US" sz="1600" i="1" dirty="0" err="1"/>
              <a:t>ApJ</a:t>
            </a:r>
            <a:r>
              <a:rPr lang="en-US" sz="1600" i="1" dirty="0"/>
              <a:t>. 827, 119 (2016)] (blue dash line), which explains the AMS positron fraction [PRL 113, 121101 (2014)] and antiproton results [PRL. 117, 091103 (2016)] by secondary production in CR propagation. </a:t>
            </a:r>
          </a:p>
        </p:txBody>
      </p:sp>
    </p:spTree>
    <p:extLst>
      <p:ext uri="{BB962C8B-B14F-4D97-AF65-F5344CB8AC3E}">
        <p14:creationId xmlns:p14="http://schemas.microsoft.com/office/powerpoint/2010/main" val="118534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83770"/>
          </a:xfrm>
        </p:spPr>
        <p:txBody>
          <a:bodyPr>
            <a:normAutofit/>
          </a:bodyPr>
          <a:lstStyle/>
          <a:p>
            <a:r>
              <a:rPr lang="en-US" sz="3600" dirty="0">
                <a:solidFill>
                  <a:srgbClr val="C00000"/>
                </a:solidFill>
              </a:rPr>
              <a:t>The (B/C) ratio and </a:t>
            </a:r>
            <a:r>
              <a:rPr lang="en-US" sz="3600" dirty="0" err="1">
                <a:solidFill>
                  <a:srgbClr val="C00000"/>
                </a:solidFill>
                <a:latin typeface="Symbol" panose="05050102010706020507" pitchFamily="18" charset="2"/>
              </a:rPr>
              <a:t>t</a:t>
            </a:r>
            <a:r>
              <a:rPr lang="en-US" sz="3600" baseline="-25000" dirty="0" err="1">
                <a:solidFill>
                  <a:srgbClr val="C00000"/>
                </a:solidFill>
              </a:rPr>
              <a:t>esc</a:t>
            </a:r>
            <a:r>
              <a:rPr lang="en-US" sz="3600" dirty="0">
                <a:solidFill>
                  <a:srgbClr val="C00000"/>
                </a:solidFill>
              </a:rPr>
              <a:t> </a:t>
            </a:r>
          </a:p>
        </p:txBody>
      </p:sp>
      <p:sp>
        <p:nvSpPr>
          <p:cNvPr id="4" name="Segnaposto piè di pagina 3"/>
          <p:cNvSpPr>
            <a:spLocks noGrp="1"/>
          </p:cNvSpPr>
          <p:nvPr>
            <p:ph type="ftr" sz="quarter" idx="11"/>
          </p:nvPr>
        </p:nvSpPr>
        <p:spPr/>
        <p:txBody>
          <a:bodyPr/>
          <a:lstStyle/>
          <a:p>
            <a:r>
              <a:rPr lang="fr-FR"/>
              <a:t>M. Spurio - Astroparticle Physics -  5</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21</a:t>
            </a:fld>
            <a:endParaRPr lang="it-IT"/>
          </a:p>
        </p:txBody>
      </p:sp>
      <p:grpSp>
        <p:nvGrpSpPr>
          <p:cNvPr id="13" name="Gruppo 12"/>
          <p:cNvGrpSpPr/>
          <p:nvPr/>
        </p:nvGrpSpPr>
        <p:grpSpPr>
          <a:xfrm>
            <a:off x="625152" y="870984"/>
            <a:ext cx="10627566" cy="6023316"/>
            <a:chOff x="-898849" y="913516"/>
            <a:chExt cx="10627566" cy="6023316"/>
          </a:xfrm>
        </p:grpSpPr>
        <mc:AlternateContent xmlns:mc="http://schemas.openxmlformats.org/markup-compatibility/2006">
          <mc:Choice xmlns:a14="http://schemas.microsoft.com/office/drawing/2010/main" Requires="a14">
            <p:sp>
              <p:nvSpPr>
                <p:cNvPr id="10" name="Rettangolo 9"/>
                <p:cNvSpPr/>
                <p:nvPr/>
              </p:nvSpPr>
              <p:spPr>
                <a:xfrm>
                  <a:off x="-898849" y="913516"/>
                  <a:ext cx="10627566" cy="6023316"/>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Particles with low rigidity suffer a larger deflection during the motion in a magnetic field, because the </a:t>
                  </a:r>
                  <a:r>
                    <a:rPr lang="en-US" dirty="0" err="1"/>
                    <a:t>Larmor</a:t>
                  </a:r>
                  <a:r>
                    <a:rPr lang="en-US" dirty="0"/>
                    <a:t> radius is </a:t>
                  </a:r>
                  <a:r>
                    <a:rPr lang="en-US" dirty="0" err="1"/>
                    <a:t>r</a:t>
                  </a:r>
                  <a:r>
                    <a:rPr lang="en-US" baseline="-25000" dirty="0" err="1"/>
                    <a:t>L</a:t>
                  </a:r>
                  <a:r>
                    <a:rPr lang="en-US" baseline="-25000" dirty="0"/>
                    <a:t> </a:t>
                  </a:r>
                  <a:r>
                    <a:rPr lang="en-US" dirty="0"/>
                    <a:t>= R/B. Thus, we assume that the path length decreases when the rigidity R increases (</a:t>
                  </a:r>
                  <a:r>
                    <a:rPr lang="en-US" dirty="0">
                      <a:latin typeface="Symbol" panose="05050102010706020507" pitchFamily="18" charset="2"/>
                    </a:rPr>
                    <a:t>x</a:t>
                  </a:r>
                  <a:r>
                    <a:rPr lang="en-US" dirty="0"/>
                    <a:t>, R</a:t>
                  </a:r>
                  <a:r>
                    <a:rPr lang="en-US" baseline="-25000" dirty="0"/>
                    <a:t>0</a:t>
                  </a:r>
                  <a:r>
                    <a:rPr lang="en-US" dirty="0"/>
                    <a:t> and </a:t>
                  </a:r>
                  <a:r>
                    <a:rPr lang="en-US" dirty="0">
                      <a:latin typeface="Symbol" panose="05050102010706020507" pitchFamily="18" charset="2"/>
                    </a:rPr>
                    <a:t>d</a:t>
                  </a:r>
                  <a:r>
                    <a:rPr lang="en-US" dirty="0"/>
                    <a:t> must be derived from fitting data)</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dirty="0"/>
                    <a:t>The above parameterization is consistent with the general diffusion equation and</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r>
                    <a:rPr lang="en-US" dirty="0"/>
                    <a:t>Early predictions (Kolmogorov) yielded </a:t>
                  </a:r>
                  <a:r>
                    <a:rPr lang="en-US" dirty="0">
                      <a:latin typeface="Symbol" panose="05050102010706020507" pitchFamily="18" charset="2"/>
                    </a:rPr>
                    <a:t>d</a:t>
                  </a:r>
                  <a:r>
                    <a:rPr lang="en-US" dirty="0"/>
                    <a:t> = 1/3;  A fit at high rigidities of the data (excluding the recent AMS-02 measurement) yields:</a:t>
                  </a:r>
                </a:p>
                <a:p>
                  <a:pPr marL="285750" indent="-285750">
                    <a:spcAft>
                      <a:spcPts val="600"/>
                    </a:spcAft>
                    <a:buFont typeface="Arial" panose="020B0604020202020204" pitchFamily="34" charset="0"/>
                    <a:buChar char="•"/>
                  </a:pPr>
                  <a:endParaRPr lang="en-US" dirty="0"/>
                </a:p>
                <a:p>
                  <a:pPr>
                    <a:spcAft>
                      <a:spcPts val="600"/>
                    </a:spcAft>
                  </a:pPr>
                  <a:endParaRPr lang="en-US" sz="1050" dirty="0"/>
                </a:p>
                <a:p>
                  <a:pPr marL="285750" indent="-285750">
                    <a:spcAft>
                      <a:spcPts val="600"/>
                    </a:spcAft>
                    <a:buFont typeface="Arial" panose="020B0604020202020204" pitchFamily="34" charset="0"/>
                    <a:buChar char="•"/>
                  </a:pPr>
                  <a:r>
                    <a:rPr lang="en-US" dirty="0"/>
                    <a:t>Particularly important is the value of the exponent </a:t>
                  </a:r>
                  <a:r>
                    <a:rPr lang="en-US" dirty="0">
                      <a:latin typeface="Symbol" panose="05050102010706020507" pitchFamily="18" charset="2"/>
                    </a:rPr>
                    <a:t>d</a:t>
                  </a:r>
                  <a:r>
                    <a:rPr lang="en-US" dirty="0"/>
                    <a:t>; in the following, we use the value </a:t>
                  </a:r>
                  <a:r>
                    <a:rPr lang="en-US" dirty="0">
                      <a:latin typeface="Symbol" panose="05050102010706020507" pitchFamily="18" charset="2"/>
                    </a:rPr>
                    <a:t>d</a:t>
                  </a:r>
                  <a:r>
                    <a:rPr lang="en-US" dirty="0"/>
                    <a:t>=0.6 to derive the following constraints on the energy spectrum of CRs at sources</a:t>
                  </a:r>
                </a:p>
                <a:p>
                  <a:pPr marL="285750" indent="-285750">
                    <a:spcAft>
                      <a:spcPts val="600"/>
                    </a:spcAft>
                    <a:buFont typeface="Arial" panose="020B0604020202020204" pitchFamily="34" charset="0"/>
                    <a:buChar char="•"/>
                  </a:pPr>
                  <a:r>
                    <a:rPr lang="en-US" dirty="0"/>
                    <a:t>From (5.39) we can derive a loss-probability as a function of the energy:</a:t>
                  </a:r>
                  <a:endParaRPr lang="it-IT" i="1"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it-IT" i="1">
                                    <a:latin typeface="Cambria Math" panose="02040503050406030204" pitchFamily="18" charset="0"/>
                                  </a:rPr>
                                  <m:t>𝑒𝑠𝑐</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it-IT" i="1">
                                    <a:latin typeface="Cambria Math" panose="02040503050406030204" pitchFamily="18" charset="0"/>
                                  </a:rPr>
                                  <m:t>0</m:t>
                                </m:r>
                              </m:sub>
                            </m:sSub>
                          </m:den>
                        </m:f>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it-IT" i="1">
                                        <a:latin typeface="Cambria Math" panose="02040503050406030204" pitchFamily="18" charset="0"/>
                                      </a:rPr>
                                      <m:t>𝐸</m:t>
                                    </m:r>
                                  </m:num>
                                  <m:den>
                                    <m:sSub>
                                      <m:sSubPr>
                                        <m:ctrlPr>
                                          <a:rPr lang="en-US"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0</m:t>
                                        </m:r>
                                      </m:sub>
                                    </m:sSub>
                                  </m:den>
                                </m:f>
                              </m:e>
                            </m:d>
                          </m:e>
                          <m:sup>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𝛿</m:t>
                            </m:r>
                          </m:sup>
                        </m:sSup>
                      </m:oMath>
                    </m:oMathPara>
                  </a14:m>
                  <a:endParaRPr lang="en-US" dirty="0"/>
                </a:p>
                <a:p>
                  <a:pPr marL="285750" indent="-285750">
                    <a:spcAft>
                      <a:spcPts val="600"/>
                    </a:spcAft>
                    <a:buFont typeface="Arial" panose="020B0604020202020204" pitchFamily="34" charset="0"/>
                    <a:buChar char="•"/>
                  </a:pPr>
                  <a:endParaRPr lang="en-US" dirty="0"/>
                </a:p>
              </p:txBody>
            </p:sp>
          </mc:Choice>
          <mc:Fallback>
            <p:sp>
              <p:nvSpPr>
                <p:cNvPr id="10" name="Rettangolo 9"/>
                <p:cNvSpPr>
                  <a:spLocks noRot="1" noChangeAspect="1" noMove="1" noResize="1" noEditPoints="1" noAdjustHandles="1" noChangeArrowheads="1" noChangeShapeType="1" noTextEdit="1"/>
                </p:cNvSpPr>
                <p:nvPr/>
              </p:nvSpPr>
              <p:spPr>
                <a:xfrm>
                  <a:off x="-898849" y="913516"/>
                  <a:ext cx="10627566" cy="6023316"/>
                </a:xfrm>
                <a:prstGeom prst="rect">
                  <a:avLst/>
                </a:prstGeom>
                <a:blipFill>
                  <a:blip r:embed="rId2"/>
                  <a:stretch>
                    <a:fillRect l="-402" t="-607" r="-172"/>
                  </a:stretch>
                </a:blipFill>
              </p:spPr>
              <p:txBody>
                <a:bodyPr/>
                <a:lstStyle/>
                <a:p>
                  <a:r>
                    <a:rPr lang="en-US">
                      <a:noFill/>
                    </a:rPr>
                    <a:t> </a:t>
                  </a:r>
                </a:p>
              </p:txBody>
            </p:sp>
          </mc:Fallback>
        </mc:AlternateContent>
        <p:pic>
          <p:nvPicPr>
            <p:cNvPr id="3" name="Immagine 2"/>
            <p:cNvPicPr>
              <a:picLocks noChangeAspect="1"/>
            </p:cNvPicPr>
            <p:nvPr/>
          </p:nvPicPr>
          <p:blipFill>
            <a:blip r:embed="rId3"/>
            <a:stretch>
              <a:fillRect/>
            </a:stretch>
          </p:blipFill>
          <p:spPr>
            <a:xfrm>
              <a:off x="2917366" y="1790810"/>
              <a:ext cx="2132550" cy="742950"/>
            </a:xfrm>
            <a:prstGeom prst="rect">
              <a:avLst/>
            </a:prstGeom>
          </p:spPr>
        </p:pic>
        <p:pic>
          <p:nvPicPr>
            <p:cNvPr id="11" name="Immagine 10"/>
            <p:cNvPicPr>
              <a:picLocks noChangeAspect="1"/>
            </p:cNvPicPr>
            <p:nvPr/>
          </p:nvPicPr>
          <p:blipFill>
            <a:blip r:embed="rId4"/>
            <a:stretch>
              <a:fillRect/>
            </a:stretch>
          </p:blipFill>
          <p:spPr>
            <a:xfrm>
              <a:off x="1315429" y="2865374"/>
              <a:ext cx="6740382" cy="657225"/>
            </a:xfrm>
            <a:prstGeom prst="rect">
              <a:avLst/>
            </a:prstGeom>
          </p:spPr>
        </p:pic>
        <p:pic>
          <p:nvPicPr>
            <p:cNvPr id="12" name="Immagine 11"/>
            <p:cNvPicPr>
              <a:picLocks noChangeAspect="1"/>
            </p:cNvPicPr>
            <p:nvPr/>
          </p:nvPicPr>
          <p:blipFill>
            <a:blip r:embed="rId5"/>
            <a:stretch>
              <a:fillRect/>
            </a:stretch>
          </p:blipFill>
          <p:spPr>
            <a:xfrm>
              <a:off x="2132227" y="4311616"/>
              <a:ext cx="4341263" cy="400050"/>
            </a:xfrm>
            <a:prstGeom prst="rect">
              <a:avLst/>
            </a:prstGeom>
            <a:ln>
              <a:solidFill>
                <a:srgbClr val="FF2F2F"/>
              </a:solidFill>
            </a:ln>
          </p:spPr>
        </p:pic>
      </p:grpSp>
    </p:spTree>
    <p:extLst>
      <p:ext uri="{BB962C8B-B14F-4D97-AF65-F5344CB8AC3E}">
        <p14:creationId xmlns:p14="http://schemas.microsoft.com/office/powerpoint/2010/main" val="939790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2845" y="18256"/>
            <a:ext cx="10515600" cy="765516"/>
          </a:xfrm>
        </p:spPr>
        <p:txBody>
          <a:bodyPr>
            <a:normAutofit/>
          </a:bodyPr>
          <a:lstStyle/>
          <a:p>
            <a:r>
              <a:rPr lang="en-US" sz="3600" dirty="0">
                <a:solidFill>
                  <a:srgbClr val="00B0F0"/>
                </a:solidFill>
              </a:rPr>
              <a:t>Energy Considerations on CR Sources – I (Chap. 2)</a:t>
            </a:r>
          </a:p>
        </p:txBody>
      </p:sp>
      <p:sp>
        <p:nvSpPr>
          <p:cNvPr id="3" name="Segnaposto contenuto 2"/>
          <p:cNvSpPr>
            <a:spLocks noGrp="1"/>
          </p:cNvSpPr>
          <p:nvPr>
            <p:ph idx="1"/>
          </p:nvPr>
        </p:nvSpPr>
        <p:spPr>
          <a:xfrm>
            <a:off x="772886" y="1237221"/>
            <a:ext cx="10515600" cy="4351338"/>
          </a:xfrm>
        </p:spPr>
        <p:txBody>
          <a:bodyPr>
            <a:normAutofit/>
          </a:bodyPr>
          <a:lstStyle/>
          <a:p>
            <a:r>
              <a:rPr lang="en-US" sz="2000" dirty="0"/>
              <a:t>Primary CRs arrive on Earth in a completely </a:t>
            </a:r>
            <a:r>
              <a:rPr lang="en-US" sz="2000" b="1" dirty="0"/>
              <a:t>isotropic</a:t>
            </a:r>
            <a:r>
              <a:rPr lang="en-US" sz="2000" dirty="0"/>
              <a:t> way, due to the presence of the galactic magnetic field</a:t>
            </a:r>
          </a:p>
          <a:p>
            <a:r>
              <a:rPr lang="en-US" sz="2000" dirty="0"/>
              <a:t>Present observations: total kinetic energy of CRs corresponds to:</a:t>
            </a:r>
          </a:p>
          <a:p>
            <a:endParaRPr lang="it-IT" sz="2000" dirty="0"/>
          </a:p>
          <a:p>
            <a:r>
              <a:rPr lang="en-US" sz="2000" dirty="0"/>
              <a:t>If CRs are confined inside the galactic volume, this energy would increase over time in the presence of new galactic sources;</a:t>
            </a:r>
          </a:p>
          <a:p>
            <a:r>
              <a:rPr lang="en-US" sz="2000" dirty="0"/>
              <a:t>However, there is a loss of CRs due to their escape from the Galactic disk, loss occurring with a characteristic time (</a:t>
            </a:r>
            <a:r>
              <a:rPr lang="en-US" sz="2000" dirty="0" err="1">
                <a:latin typeface="Symbol" panose="05050102010706020507" pitchFamily="18" charset="2"/>
              </a:rPr>
              <a:t>t</a:t>
            </a:r>
            <a:r>
              <a:rPr lang="en-US" sz="2000" baseline="-25000" dirty="0" err="1"/>
              <a:t>esc</a:t>
            </a:r>
            <a:r>
              <a:rPr lang="en-US" sz="2000" dirty="0"/>
              <a:t>). Anticipating the results we derive in Sect. 5.2, the confinement time is </a:t>
            </a:r>
            <a:r>
              <a:rPr lang="en-US" sz="2000" b="1" dirty="0">
                <a:solidFill>
                  <a:srgbClr val="FF0000"/>
                </a:solidFill>
                <a:latin typeface="Symbol" panose="05050102010706020507" pitchFamily="18" charset="2"/>
              </a:rPr>
              <a:t>t</a:t>
            </a:r>
            <a:r>
              <a:rPr lang="en-US" sz="2000" b="1" baseline="-25000" dirty="0">
                <a:solidFill>
                  <a:srgbClr val="FF0000"/>
                </a:solidFill>
              </a:rPr>
              <a:t>esc</a:t>
            </a:r>
            <a:r>
              <a:rPr lang="en-US" sz="2000" b="1" dirty="0">
                <a:solidFill>
                  <a:srgbClr val="FF0000"/>
                </a:solidFill>
              </a:rPr>
              <a:t>~10</a:t>
            </a:r>
            <a:r>
              <a:rPr lang="en-US" sz="2000" b="1" baseline="30000" dirty="0">
                <a:solidFill>
                  <a:srgbClr val="FF0000"/>
                </a:solidFill>
              </a:rPr>
              <a:t>7</a:t>
            </a:r>
            <a:r>
              <a:rPr lang="en-US" sz="2000" b="1" dirty="0">
                <a:solidFill>
                  <a:srgbClr val="FF0000"/>
                </a:solidFill>
              </a:rPr>
              <a:t> y</a:t>
            </a:r>
            <a:r>
              <a:rPr lang="en-US" sz="2000" dirty="0"/>
              <a:t>.</a:t>
            </a:r>
          </a:p>
          <a:p>
            <a:r>
              <a:rPr lang="it-IT" sz="2000" dirty="0" err="1"/>
              <a:t>Thus</a:t>
            </a:r>
            <a:r>
              <a:rPr lang="it-IT" sz="2000" dirty="0"/>
              <a:t>, the rate of </a:t>
            </a:r>
            <a:r>
              <a:rPr lang="it-IT" sz="2000" dirty="0" err="1"/>
              <a:t>energy</a:t>
            </a:r>
            <a:r>
              <a:rPr lang="it-IT" sz="2000" dirty="0"/>
              <a:t> </a:t>
            </a:r>
            <a:r>
              <a:rPr lang="it-IT" sz="2000" dirty="0" err="1"/>
              <a:t>loss</a:t>
            </a:r>
            <a:r>
              <a:rPr lang="it-IT" sz="2000" dirty="0"/>
              <a:t> </a:t>
            </a:r>
            <a:r>
              <a:rPr lang="it-IT" sz="2000" dirty="0" err="1"/>
              <a:t>is</a:t>
            </a:r>
            <a:r>
              <a:rPr lang="it-IT" sz="2000" dirty="0"/>
              <a:t> </a:t>
            </a:r>
            <a:endParaRPr lang="en-US" sz="2000" dirty="0"/>
          </a:p>
          <a:p>
            <a:endParaRPr lang="en-US" sz="2000" dirty="0"/>
          </a:p>
        </p:txBody>
      </p:sp>
      <p:sp>
        <p:nvSpPr>
          <p:cNvPr id="6" name="Segnaposto piè di pagina 5"/>
          <p:cNvSpPr>
            <a:spLocks noGrp="1"/>
          </p:cNvSpPr>
          <p:nvPr>
            <p:ph type="ftr" sz="quarter" idx="11"/>
          </p:nvPr>
        </p:nvSpPr>
        <p:spPr/>
        <p:txBody>
          <a:bodyPr/>
          <a:lstStyle/>
          <a:p>
            <a:r>
              <a:rPr lang="fr-FR"/>
              <a:t>M. Spurio - Astroparticle Physics - 2</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22</a:t>
            </a:fld>
            <a:endParaRPr lang="it-IT"/>
          </a:p>
        </p:txBody>
      </p:sp>
      <p:pic>
        <p:nvPicPr>
          <p:cNvPr id="5" name="Immagine 4"/>
          <p:cNvPicPr>
            <a:picLocks noChangeAspect="1"/>
          </p:cNvPicPr>
          <p:nvPr/>
        </p:nvPicPr>
        <p:blipFill>
          <a:blip r:embed="rId2"/>
          <a:stretch>
            <a:fillRect/>
          </a:stretch>
        </p:blipFill>
        <p:spPr>
          <a:xfrm>
            <a:off x="4746210" y="2239919"/>
            <a:ext cx="2284875" cy="393700"/>
          </a:xfrm>
          <a:prstGeom prst="rect">
            <a:avLst/>
          </a:prstGeom>
        </p:spPr>
      </p:pic>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34539" y="4321751"/>
            <a:ext cx="2857500" cy="1581150"/>
          </a:xfrm>
          <a:prstGeom prst="rect">
            <a:avLst/>
          </a:prstGeom>
          <a:noFill/>
          <a:ln w="60325" algn="ctr">
            <a:noFill/>
            <a:miter lim="800000"/>
            <a:headEnd/>
            <a:tailEnd/>
          </a:ln>
          <a:effectLst/>
        </p:spPr>
      </p:pic>
      <p:sp>
        <p:nvSpPr>
          <p:cNvPr id="9" name="Figura a mano libera 8"/>
          <p:cNvSpPr/>
          <p:nvPr/>
        </p:nvSpPr>
        <p:spPr>
          <a:xfrm>
            <a:off x="7984493" y="5013013"/>
            <a:ext cx="411363" cy="132436"/>
          </a:xfrm>
          <a:custGeom>
            <a:avLst/>
            <a:gdLst>
              <a:gd name="connsiteX0" fmla="*/ 411363 w 411363"/>
              <a:gd name="connsiteY0" fmla="*/ 48514 h 132436"/>
              <a:gd name="connsiteX1" fmla="*/ 125035 w 411363"/>
              <a:gd name="connsiteY1" fmla="*/ 2332 h 132436"/>
              <a:gd name="connsiteX2" fmla="*/ 14199 w 411363"/>
              <a:gd name="connsiteY2" fmla="*/ 113169 h 132436"/>
              <a:gd name="connsiteX3" fmla="*/ 4963 w 411363"/>
              <a:gd name="connsiteY3" fmla="*/ 131642 h 132436"/>
            </a:gdLst>
            <a:ahLst/>
            <a:cxnLst>
              <a:cxn ang="0">
                <a:pos x="connsiteX0" y="connsiteY0"/>
              </a:cxn>
              <a:cxn ang="0">
                <a:pos x="connsiteX1" y="connsiteY1"/>
              </a:cxn>
              <a:cxn ang="0">
                <a:pos x="connsiteX2" y="connsiteY2"/>
              </a:cxn>
              <a:cxn ang="0">
                <a:pos x="connsiteX3" y="connsiteY3"/>
              </a:cxn>
            </a:cxnLst>
            <a:rect l="l" t="t" r="r" b="b"/>
            <a:pathLst>
              <a:path w="411363" h="132436">
                <a:moveTo>
                  <a:pt x="411363" y="48514"/>
                </a:moveTo>
                <a:cubicBezTo>
                  <a:pt x="301296" y="20035"/>
                  <a:pt x="191229" y="-8444"/>
                  <a:pt x="125035" y="2332"/>
                </a:cubicBezTo>
                <a:cubicBezTo>
                  <a:pt x="58841" y="13108"/>
                  <a:pt x="34211" y="91617"/>
                  <a:pt x="14199" y="113169"/>
                </a:cubicBezTo>
                <a:cubicBezTo>
                  <a:pt x="-5813" y="134721"/>
                  <a:pt x="-425" y="133181"/>
                  <a:pt x="4963" y="131642"/>
                </a:cubicBezTo>
              </a:path>
            </a:pathLst>
          </a:custGeom>
          <a:noFill/>
          <a:ln>
            <a:solidFill>
              <a:srgbClr val="FF2F2F"/>
            </a:solidFill>
            <a:headEnd type="none" w="med" len="med"/>
            <a:tailEnd type="triangle" w="med" len="med"/>
          </a:ln>
        </p:spPr>
        <p:txBody>
          <a:bodyPr rtlCol="0" anchor="ctr"/>
          <a:lstStyle/>
          <a:p>
            <a:pPr algn="ctr"/>
            <a:endParaRPr lang="en-US"/>
          </a:p>
        </p:txBody>
      </p:sp>
      <p:sp>
        <p:nvSpPr>
          <p:cNvPr id="10" name="Figura a mano libera 9"/>
          <p:cNvSpPr/>
          <p:nvPr/>
        </p:nvSpPr>
        <p:spPr>
          <a:xfrm>
            <a:off x="8284178" y="4710546"/>
            <a:ext cx="240986" cy="323273"/>
          </a:xfrm>
          <a:custGeom>
            <a:avLst/>
            <a:gdLst>
              <a:gd name="connsiteX0" fmla="*/ 240986 w 240986"/>
              <a:gd name="connsiteY0" fmla="*/ 323273 h 323273"/>
              <a:gd name="connsiteX1" fmla="*/ 204040 w 240986"/>
              <a:gd name="connsiteY1" fmla="*/ 240146 h 323273"/>
              <a:gd name="connsiteX2" fmla="*/ 74731 w 240986"/>
              <a:gd name="connsiteY2" fmla="*/ 212437 h 323273"/>
              <a:gd name="connsiteX3" fmla="*/ 840 w 240986"/>
              <a:gd name="connsiteY3" fmla="*/ 138546 h 323273"/>
              <a:gd name="connsiteX4" fmla="*/ 37786 w 240986"/>
              <a:gd name="connsiteY4" fmla="*/ 120073 h 323273"/>
              <a:gd name="connsiteX5" fmla="*/ 83967 w 240986"/>
              <a:gd name="connsiteY5" fmla="*/ 73891 h 323273"/>
              <a:gd name="connsiteX6" fmla="*/ 120913 w 240986"/>
              <a:gd name="connsiteY6" fmla="*/ 36946 h 323273"/>
              <a:gd name="connsiteX7" fmla="*/ 120913 w 240986"/>
              <a:gd name="connsiteY7" fmla="*/ 0 h 32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86" h="323273">
                <a:moveTo>
                  <a:pt x="240986" y="323273"/>
                </a:moveTo>
                <a:cubicBezTo>
                  <a:pt x="236367" y="290946"/>
                  <a:pt x="231749" y="258619"/>
                  <a:pt x="204040" y="240146"/>
                </a:cubicBezTo>
                <a:cubicBezTo>
                  <a:pt x="176331" y="221673"/>
                  <a:pt x="108598" y="229370"/>
                  <a:pt x="74731" y="212437"/>
                </a:cubicBezTo>
                <a:cubicBezTo>
                  <a:pt x="40864" y="195504"/>
                  <a:pt x="6997" y="153940"/>
                  <a:pt x="840" y="138546"/>
                </a:cubicBezTo>
                <a:cubicBezTo>
                  <a:pt x="-5317" y="123152"/>
                  <a:pt x="23931" y="130849"/>
                  <a:pt x="37786" y="120073"/>
                </a:cubicBezTo>
                <a:cubicBezTo>
                  <a:pt x="51641" y="109297"/>
                  <a:pt x="83967" y="73891"/>
                  <a:pt x="83967" y="73891"/>
                </a:cubicBezTo>
                <a:cubicBezTo>
                  <a:pt x="97821" y="60037"/>
                  <a:pt x="114755" y="49261"/>
                  <a:pt x="120913" y="36946"/>
                </a:cubicBezTo>
                <a:cubicBezTo>
                  <a:pt x="127071" y="24631"/>
                  <a:pt x="123992" y="12315"/>
                  <a:pt x="120913" y="0"/>
                </a:cubicBezTo>
              </a:path>
            </a:pathLst>
          </a:custGeom>
          <a:noFill/>
          <a:ln>
            <a:solidFill>
              <a:srgbClr val="FF2F2F"/>
            </a:solidFill>
            <a:headEnd type="none" w="med" len="med"/>
            <a:tailEnd type="triangle" w="med" len="med"/>
          </a:ln>
        </p:spPr>
        <p:txBody>
          <a:bodyPr rtlCol="0" anchor="ctr"/>
          <a:lstStyle/>
          <a:p>
            <a:pPr algn="ctr"/>
            <a:endParaRPr lang="en-US"/>
          </a:p>
        </p:txBody>
      </p:sp>
      <p:sp>
        <p:nvSpPr>
          <p:cNvPr id="11" name="Figura a mano libera 10"/>
          <p:cNvSpPr/>
          <p:nvPr/>
        </p:nvSpPr>
        <p:spPr>
          <a:xfrm>
            <a:off x="8634050" y="4618183"/>
            <a:ext cx="214387" cy="341745"/>
          </a:xfrm>
          <a:custGeom>
            <a:avLst/>
            <a:gdLst>
              <a:gd name="connsiteX0" fmla="*/ 112787 w 214387"/>
              <a:gd name="connsiteY0" fmla="*/ 341745 h 341745"/>
              <a:gd name="connsiteX1" fmla="*/ 57369 w 214387"/>
              <a:gd name="connsiteY1" fmla="*/ 314036 h 341745"/>
              <a:gd name="connsiteX2" fmla="*/ 1951 w 214387"/>
              <a:gd name="connsiteY2" fmla="*/ 230909 h 341745"/>
              <a:gd name="connsiteX3" fmla="*/ 131260 w 214387"/>
              <a:gd name="connsiteY3" fmla="*/ 184727 h 341745"/>
              <a:gd name="connsiteX4" fmla="*/ 158969 w 214387"/>
              <a:gd name="connsiteY4" fmla="*/ 101600 h 341745"/>
              <a:gd name="connsiteX5" fmla="*/ 214387 w 214387"/>
              <a:gd name="connsiteY5" fmla="*/ 0 h 3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87" h="341745">
                <a:moveTo>
                  <a:pt x="112787" y="341745"/>
                </a:moveTo>
                <a:cubicBezTo>
                  <a:pt x="94314" y="337127"/>
                  <a:pt x="75842" y="332509"/>
                  <a:pt x="57369" y="314036"/>
                </a:cubicBezTo>
                <a:cubicBezTo>
                  <a:pt x="38896" y="295563"/>
                  <a:pt x="-10364" y="252461"/>
                  <a:pt x="1951" y="230909"/>
                </a:cubicBezTo>
                <a:cubicBezTo>
                  <a:pt x="14266" y="209357"/>
                  <a:pt x="105090" y="206278"/>
                  <a:pt x="131260" y="184727"/>
                </a:cubicBezTo>
                <a:cubicBezTo>
                  <a:pt x="157430" y="163176"/>
                  <a:pt x="145115" y="132388"/>
                  <a:pt x="158969" y="101600"/>
                </a:cubicBezTo>
                <a:cubicBezTo>
                  <a:pt x="172823" y="70812"/>
                  <a:pt x="193605" y="35406"/>
                  <a:pt x="214387" y="0"/>
                </a:cubicBezTo>
              </a:path>
            </a:pathLst>
          </a:custGeom>
          <a:noFill/>
          <a:ln>
            <a:solidFill>
              <a:srgbClr val="FF2F2F"/>
            </a:solidFill>
            <a:headEnd type="none" w="med" len="med"/>
            <a:tailEnd type="triangle" w="med" len="med"/>
          </a:ln>
        </p:spPr>
        <p:txBody>
          <a:bodyPr rtlCol="0" anchor="ctr"/>
          <a:lstStyle/>
          <a:p>
            <a:pPr algn="ctr"/>
            <a:endParaRPr lang="en-US"/>
          </a:p>
        </p:txBody>
      </p:sp>
      <p:sp>
        <p:nvSpPr>
          <p:cNvPr id="12" name="Figura a mano libera 11"/>
          <p:cNvSpPr/>
          <p:nvPr/>
        </p:nvSpPr>
        <p:spPr>
          <a:xfrm>
            <a:off x="8297129" y="5135418"/>
            <a:ext cx="255744" cy="350982"/>
          </a:xfrm>
          <a:custGeom>
            <a:avLst/>
            <a:gdLst>
              <a:gd name="connsiteX0" fmla="*/ 255744 w 255744"/>
              <a:gd name="connsiteY0" fmla="*/ 0 h 350982"/>
              <a:gd name="connsiteX1" fmla="*/ 228035 w 255744"/>
              <a:gd name="connsiteY1" fmla="*/ 92364 h 350982"/>
              <a:gd name="connsiteX2" fmla="*/ 126435 w 255744"/>
              <a:gd name="connsiteY2" fmla="*/ 193964 h 350982"/>
              <a:gd name="connsiteX3" fmla="*/ 61780 w 255744"/>
              <a:gd name="connsiteY3" fmla="*/ 184727 h 350982"/>
              <a:gd name="connsiteX4" fmla="*/ 6362 w 255744"/>
              <a:gd name="connsiteY4" fmla="*/ 203200 h 350982"/>
              <a:gd name="connsiteX5" fmla="*/ 6362 w 255744"/>
              <a:gd name="connsiteY5" fmla="*/ 249382 h 350982"/>
              <a:gd name="connsiteX6" fmla="*/ 52544 w 255744"/>
              <a:gd name="connsiteY6" fmla="*/ 258618 h 350982"/>
              <a:gd name="connsiteX7" fmla="*/ 135671 w 255744"/>
              <a:gd name="connsiteY7" fmla="*/ 350982 h 35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44" h="350982">
                <a:moveTo>
                  <a:pt x="255744" y="0"/>
                </a:moveTo>
                <a:cubicBezTo>
                  <a:pt x="252665" y="30018"/>
                  <a:pt x="249586" y="60037"/>
                  <a:pt x="228035" y="92364"/>
                </a:cubicBezTo>
                <a:cubicBezTo>
                  <a:pt x="206484" y="124691"/>
                  <a:pt x="154144" y="178570"/>
                  <a:pt x="126435" y="193964"/>
                </a:cubicBezTo>
                <a:cubicBezTo>
                  <a:pt x="98726" y="209358"/>
                  <a:pt x="81792" y="183188"/>
                  <a:pt x="61780" y="184727"/>
                </a:cubicBezTo>
                <a:cubicBezTo>
                  <a:pt x="41768" y="186266"/>
                  <a:pt x="15598" y="192424"/>
                  <a:pt x="6362" y="203200"/>
                </a:cubicBezTo>
                <a:cubicBezTo>
                  <a:pt x="-2874" y="213976"/>
                  <a:pt x="-1335" y="240146"/>
                  <a:pt x="6362" y="249382"/>
                </a:cubicBezTo>
                <a:cubicBezTo>
                  <a:pt x="14059" y="258618"/>
                  <a:pt x="30992" y="241685"/>
                  <a:pt x="52544" y="258618"/>
                </a:cubicBezTo>
                <a:cubicBezTo>
                  <a:pt x="74096" y="275551"/>
                  <a:pt x="104883" y="313266"/>
                  <a:pt x="135671" y="350982"/>
                </a:cubicBezTo>
              </a:path>
            </a:pathLst>
          </a:custGeom>
          <a:noFill/>
          <a:ln>
            <a:solidFill>
              <a:srgbClr val="FF2F2F"/>
            </a:solidFill>
            <a:headEnd type="none" w="med" len="med"/>
            <a:tailEnd type="triangle" w="med" len="med"/>
          </a:ln>
        </p:spPr>
        <p:txBody>
          <a:bodyPr rtlCol="0" anchor="ctr"/>
          <a:lstStyle/>
          <a:p>
            <a:pPr algn="ctr"/>
            <a:endParaRPr lang="en-US"/>
          </a:p>
        </p:txBody>
      </p:sp>
      <p:sp>
        <p:nvSpPr>
          <p:cNvPr id="13" name="Figura a mano libera 12"/>
          <p:cNvSpPr/>
          <p:nvPr/>
        </p:nvSpPr>
        <p:spPr>
          <a:xfrm>
            <a:off x="8793019" y="4978381"/>
            <a:ext cx="369455" cy="166275"/>
          </a:xfrm>
          <a:custGeom>
            <a:avLst/>
            <a:gdLst>
              <a:gd name="connsiteX0" fmla="*/ 0 w 369455"/>
              <a:gd name="connsiteY0" fmla="*/ 46202 h 166275"/>
              <a:gd name="connsiteX1" fmla="*/ 147782 w 369455"/>
              <a:gd name="connsiteY1" fmla="*/ 120093 h 166275"/>
              <a:gd name="connsiteX2" fmla="*/ 295564 w 369455"/>
              <a:gd name="connsiteY2" fmla="*/ 20 h 166275"/>
              <a:gd name="connsiteX3" fmla="*/ 323273 w 369455"/>
              <a:gd name="connsiteY3" fmla="*/ 110856 h 166275"/>
              <a:gd name="connsiteX4" fmla="*/ 369455 w 369455"/>
              <a:gd name="connsiteY4" fmla="*/ 166275 h 16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55" h="166275">
                <a:moveTo>
                  <a:pt x="0" y="46202"/>
                </a:moveTo>
                <a:cubicBezTo>
                  <a:pt x="49260" y="86996"/>
                  <a:pt x="98521" y="127790"/>
                  <a:pt x="147782" y="120093"/>
                </a:cubicBezTo>
                <a:cubicBezTo>
                  <a:pt x="197043" y="112396"/>
                  <a:pt x="266316" y="1559"/>
                  <a:pt x="295564" y="20"/>
                </a:cubicBezTo>
                <a:cubicBezTo>
                  <a:pt x="324812" y="-1519"/>
                  <a:pt x="310958" y="83147"/>
                  <a:pt x="323273" y="110856"/>
                </a:cubicBezTo>
                <a:cubicBezTo>
                  <a:pt x="335588" y="138565"/>
                  <a:pt x="352521" y="152420"/>
                  <a:pt x="369455" y="166275"/>
                </a:cubicBezTo>
              </a:path>
            </a:pathLst>
          </a:custGeom>
          <a:noFill/>
          <a:ln>
            <a:solidFill>
              <a:srgbClr val="FF2F2F"/>
            </a:solidFill>
            <a:headEnd type="none" w="med" len="med"/>
            <a:tailEnd type="triangle" w="med" len="med"/>
          </a:ln>
        </p:spPr>
        <p:txBody>
          <a:bodyPr rtlCol="0" anchor="ctr"/>
          <a:lstStyle/>
          <a:p>
            <a:pPr algn="ctr"/>
            <a:endParaRPr lang="en-US"/>
          </a:p>
        </p:txBody>
      </p:sp>
      <p:pic>
        <p:nvPicPr>
          <p:cNvPr id="14" name="Immagine 13"/>
          <p:cNvPicPr>
            <a:picLocks noChangeAspect="1"/>
          </p:cNvPicPr>
          <p:nvPr/>
        </p:nvPicPr>
        <p:blipFill>
          <a:blip r:embed="rId4"/>
          <a:stretch>
            <a:fillRect/>
          </a:stretch>
        </p:blipFill>
        <p:spPr>
          <a:xfrm>
            <a:off x="2632700" y="4797448"/>
            <a:ext cx="4227020" cy="600075"/>
          </a:xfrm>
          <a:prstGeom prst="rect">
            <a:avLst/>
          </a:prstGeom>
          <a:ln>
            <a:solidFill>
              <a:srgbClr val="FF2F2F"/>
            </a:solidFill>
          </a:ln>
        </p:spPr>
      </p:pic>
      <p:sp>
        <p:nvSpPr>
          <p:cNvPr id="4" name="Indietro o precedente 62">
            <a:hlinkClick r:id="" action="ppaction://hlinkshowjump?jump=lastslideviewed" highlightClick="1"/>
            <a:extLst>
              <a:ext uri="{FF2B5EF4-FFF2-40B4-BE49-F238E27FC236}">
                <a16:creationId xmlns:a16="http://schemas.microsoft.com/office/drawing/2014/main" id="{0A91AD04-71D8-7321-7D65-9AAC1CA52A17}"/>
              </a:ext>
            </a:extLst>
          </p:cNvPr>
          <p:cNvSpPr/>
          <p:nvPr/>
        </p:nvSpPr>
        <p:spPr>
          <a:xfrm>
            <a:off x="10192039" y="165343"/>
            <a:ext cx="504000"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54926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3102" y="1"/>
            <a:ext cx="10842171" cy="780093"/>
          </a:xfrm>
        </p:spPr>
        <p:txBody>
          <a:bodyPr>
            <a:normAutofit/>
          </a:bodyPr>
          <a:lstStyle/>
          <a:p>
            <a:r>
              <a:rPr lang="en-US" sz="4000" dirty="0">
                <a:solidFill>
                  <a:srgbClr val="C00000"/>
                </a:solidFill>
              </a:rPr>
              <a:t>Energy Spectrum of Cosmic Rays at the Sources</a:t>
            </a: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23</a:t>
            </a:fld>
            <a:endParaRPr lang="it-IT"/>
          </a:p>
        </p:txBody>
      </p:sp>
      <mc:AlternateContent xmlns:mc="http://schemas.openxmlformats.org/markup-compatibility/2006">
        <mc:Choice xmlns:a14="http://schemas.microsoft.com/office/drawing/2010/main" Requires="a14">
          <p:sp>
            <p:nvSpPr>
              <p:cNvPr id="4" name="CasellaDiTesto 3"/>
              <p:cNvSpPr txBox="1"/>
              <p:nvPr/>
            </p:nvSpPr>
            <p:spPr>
              <a:xfrm>
                <a:off x="643811" y="1034717"/>
                <a:ext cx="10319657" cy="441954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t>Using the measured differential intensity of primary CRs on Earth</a:t>
                </a:r>
              </a:p>
              <a:p>
                <a:pPr marL="342900" indent="-342900">
                  <a:spcAft>
                    <a:spcPts val="600"/>
                  </a:spcAft>
                  <a:buFont typeface="Arial" panose="020B0604020202020204" pitchFamily="34" charset="0"/>
                  <a:buChar char="•"/>
                </a:pPr>
                <a:endParaRPr lang="en-US" dirty="0"/>
              </a:p>
              <a:p>
                <a:pPr marL="342900" indent="-342900">
                  <a:spcAft>
                    <a:spcPts val="600"/>
                  </a:spcAft>
                  <a:buFont typeface="Arial" panose="020B0604020202020204" pitchFamily="34" charset="0"/>
                  <a:buChar char="•"/>
                </a:pPr>
                <a:r>
                  <a:rPr lang="en-US" dirty="0"/>
                  <a:t>and the energy-dependent </a:t>
                </a:r>
                <a:r>
                  <a:rPr lang="en-US" b="1" dirty="0"/>
                  <a:t>probability P to observe the CR that is remained in the Galaxy </a:t>
                </a:r>
                <a:r>
                  <a:rPr lang="en-US" dirty="0"/>
                  <a:t>(P is larger for low energy events, that remain longer in the Galaxy)</a:t>
                </a:r>
              </a:p>
              <a:p>
                <a:pPr>
                  <a:spcAft>
                    <a:spcPts val="600"/>
                  </a:spcAft>
                </a:pPr>
                <a:r>
                  <a:rPr lang="it-IT" dirty="0">
                    <a:latin typeface="Cambria Math" panose="02040503050406030204" pitchFamily="18" charset="0"/>
                  </a:rPr>
                  <a:t>			</a:t>
                </a:r>
                <a14:m>
                  <m:oMath xmlns:m="http://schemas.openxmlformats.org/officeDocument/2006/math">
                    <m:r>
                      <a:rPr lang="it-IT" b="0" i="0" smtClean="0">
                        <a:latin typeface="Cambria Math" panose="02040503050406030204" pitchFamily="18" charset="0"/>
                      </a:rPr>
                      <m:t>                                        </m:t>
                    </m:r>
                    <m:r>
                      <m:rPr>
                        <m:sty m:val="p"/>
                      </m:rPr>
                      <a:rPr lang="it-IT">
                        <a:latin typeface="Cambria Math" panose="02040503050406030204" pitchFamily="18" charset="0"/>
                      </a:rPr>
                      <m:t>P</m:t>
                    </m:r>
                    <m:r>
                      <a:rPr lang="it-IT">
                        <a:latin typeface="Cambria Math" panose="02040503050406030204" pitchFamily="18" charset="0"/>
                      </a:rPr>
                      <m:t>(</m:t>
                    </m:r>
                    <m:r>
                      <m:rPr>
                        <m:sty m:val="p"/>
                      </m:rPr>
                      <a:rPr lang="it-IT">
                        <a:latin typeface="Cambria Math" panose="02040503050406030204" pitchFamily="18" charset="0"/>
                      </a:rPr>
                      <m:t>E</m:t>
                    </m:r>
                    <m:r>
                      <a:rPr lang="it-IT">
                        <a:latin typeface="Cambria Math" panose="02040503050406030204" pitchFamily="18" charset="0"/>
                      </a:rPr>
                      <m:t>)</m:t>
                    </m:r>
                    <m:r>
                      <a:rPr lang="it-IT"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it-IT" i="1">
                                <a:latin typeface="Cambria Math" panose="02040503050406030204" pitchFamily="18" charset="0"/>
                              </a:rPr>
                              <m:t>𝑒𝑠𝑐</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it-IT" i="1">
                                <a:latin typeface="Cambria Math" panose="02040503050406030204" pitchFamily="18" charset="0"/>
                              </a:rPr>
                              <m:t>0</m:t>
                            </m:r>
                          </m:sub>
                        </m:sSub>
                      </m:den>
                    </m:f>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it-IT" i="1">
                                    <a:latin typeface="Cambria Math" panose="02040503050406030204" pitchFamily="18" charset="0"/>
                                  </a:rPr>
                                  <m:t>𝐸</m:t>
                                </m:r>
                              </m:num>
                              <m:den>
                                <m:sSub>
                                  <m:sSubPr>
                                    <m:ctrlPr>
                                      <a:rPr lang="en-US"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0</m:t>
                                    </m:r>
                                  </m:sub>
                                </m:sSub>
                              </m:den>
                            </m:f>
                          </m:e>
                        </m:d>
                      </m:e>
                      <m:sup>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𝛿</m:t>
                        </m:r>
                      </m:sup>
                    </m:sSup>
                  </m:oMath>
                </a14:m>
                <a:r>
                  <a:rPr lang="en-US" dirty="0"/>
                  <a:t> , </a:t>
                </a:r>
              </a:p>
              <a:p>
                <a:pPr marL="342900" indent="-342900">
                  <a:spcAft>
                    <a:spcPts val="600"/>
                  </a:spcAft>
                  <a:buFont typeface="Arial" panose="020B0604020202020204" pitchFamily="34" charset="0"/>
                  <a:buChar char="•"/>
                </a:pPr>
                <a:r>
                  <a:rPr lang="en-US" dirty="0"/>
                  <a:t>we can derive the energy spectrum at sources, </a:t>
                </a:r>
                <a14:m>
                  <m:oMath xmlns:m="http://schemas.openxmlformats.org/officeDocument/2006/math">
                    <m:r>
                      <a:rPr lang="it-IT" i="1">
                        <a:latin typeface="Cambria Math" panose="02040503050406030204" pitchFamily="18" charset="0"/>
                      </a:rPr>
                      <m:t>𝑄</m:t>
                    </m:r>
                    <m:r>
                      <a:rPr lang="it-IT" i="1">
                        <a:latin typeface="Cambria Math" panose="02040503050406030204" pitchFamily="18" charset="0"/>
                      </a:rPr>
                      <m:t>(</m:t>
                    </m:r>
                    <m:r>
                      <a:rPr lang="it-IT" i="1">
                        <a:latin typeface="Cambria Math" panose="02040503050406030204" pitchFamily="18" charset="0"/>
                      </a:rPr>
                      <m:t>𝐸</m:t>
                    </m:r>
                    <m:r>
                      <a:rPr lang="it-IT" i="1">
                        <a:latin typeface="Cambria Math" panose="02040503050406030204" pitchFamily="18" charset="0"/>
                      </a:rPr>
                      <m:t>)</m:t>
                    </m:r>
                  </m:oMath>
                </a14:m>
                <a:r>
                  <a:rPr lang="en-US" dirty="0"/>
                  <a:t>, as</a:t>
                </a:r>
              </a:p>
              <a:p>
                <a:pPr marL="342900" indent="-342900">
                  <a:spcAft>
                    <a:spcPts val="600"/>
                  </a:spcAft>
                  <a:buFont typeface="Arial" panose="020B0604020202020204" pitchFamily="34" charset="0"/>
                  <a:buChar char="•"/>
                </a:pPr>
                <a:endParaRPr lang="en-US" dirty="0"/>
              </a:p>
              <a:p>
                <a:pPr marL="342900" indent="-342900">
                  <a:spcAft>
                    <a:spcPts val="600"/>
                  </a:spcAft>
                  <a:buFont typeface="Arial" panose="020B0604020202020204" pitchFamily="34" charset="0"/>
                  <a:buChar char="•"/>
                </a:pPr>
                <a:endParaRPr lang="en-US" dirty="0"/>
              </a:p>
              <a:p>
                <a:pPr marL="342900" indent="-342900">
                  <a:spcAft>
                    <a:spcPts val="600"/>
                  </a:spcAft>
                  <a:buFont typeface="Arial" panose="020B0604020202020204" pitchFamily="34" charset="0"/>
                  <a:buChar char="•"/>
                </a:pPr>
                <a:r>
                  <a:rPr lang="en-US" dirty="0"/>
                  <a:t>Thus, using the fact that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Φ</m:t>
                    </m:r>
                    <m:d>
                      <m:dPr>
                        <m:ctrlPr>
                          <a:rPr lang="el-GR"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𝐸</m:t>
                        </m:r>
                      </m:e>
                    </m:d>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𝐸</m:t>
                        </m:r>
                      </m:e>
                      <m:sup>
                        <m:r>
                          <a:rPr lang="it-IT" i="1">
                            <a:latin typeface="Cambria Math" panose="02040503050406030204" pitchFamily="18" charset="0"/>
                            <a:ea typeface="Cambria Math" panose="02040503050406030204" pitchFamily="18" charset="0"/>
                          </a:rPr>
                          <m:t>−2.7</m:t>
                        </m:r>
                      </m:sup>
                    </m:sSup>
                  </m:oMath>
                </a14:m>
                <a:r>
                  <a:rPr lang="en-US" dirty="0"/>
                  <a:t>, we derive the important result that</a:t>
                </a:r>
              </a:p>
              <a:p>
                <a:pPr marL="342900" indent="-342900">
                  <a:spcAft>
                    <a:spcPts val="600"/>
                  </a:spcAft>
                  <a:buFont typeface="Arial" panose="020B0604020202020204" pitchFamily="34" charset="0"/>
                  <a:buChar char="•"/>
                </a:pPr>
                <a:endParaRPr lang="en-US" dirty="0"/>
              </a:p>
              <a:p>
                <a:pPr marL="342900" indent="-342900">
                  <a:spcAft>
                    <a:spcPts val="600"/>
                  </a:spcAft>
                  <a:buFont typeface="Arial" panose="020B0604020202020204" pitchFamily="34" charset="0"/>
                  <a:buChar char="•"/>
                </a:pPr>
                <a:endParaRPr lang="en-US" dirty="0"/>
              </a:p>
              <a:p>
                <a:pPr>
                  <a:spcAft>
                    <a:spcPts val="600"/>
                  </a:spcAft>
                </a:pPr>
                <a:r>
                  <a:rPr lang="en-US" dirty="0"/>
                  <a:t>Models of CR sources should reproduce this energy dependence, with spectral index close to the value </a:t>
                </a:r>
                <a:r>
                  <a:rPr lang="en-US" dirty="0">
                    <a:latin typeface="Symbol" panose="05050102010706020507" pitchFamily="18" charset="2"/>
                  </a:rPr>
                  <a:t>a</a:t>
                </a:r>
                <a:r>
                  <a:rPr lang="en-US" dirty="0"/>
                  <a:t>=2. </a:t>
                </a:r>
              </a:p>
            </p:txBody>
          </p:sp>
        </mc:Choice>
        <mc:Fallback>
          <p:sp>
            <p:nvSpPr>
              <p:cNvPr id="4" name="CasellaDiTesto 3"/>
              <p:cNvSpPr txBox="1">
                <a:spLocks noRot="1" noChangeAspect="1" noMove="1" noResize="1" noEditPoints="1" noAdjustHandles="1" noChangeArrowheads="1" noChangeShapeType="1" noTextEdit="1"/>
              </p:cNvSpPr>
              <p:nvPr/>
            </p:nvSpPr>
            <p:spPr>
              <a:xfrm>
                <a:off x="643811" y="1034717"/>
                <a:ext cx="10319657" cy="4419543"/>
              </a:xfrm>
              <a:prstGeom prst="rect">
                <a:avLst/>
              </a:prstGeom>
              <a:blipFill>
                <a:blip r:embed="rId2"/>
                <a:stretch>
                  <a:fillRect l="-532" t="-828" r="-177" b="-1241"/>
                </a:stretch>
              </a:blipFill>
            </p:spPr>
            <p:txBody>
              <a:bodyPr/>
              <a:lstStyle/>
              <a:p>
                <a:r>
                  <a:rPr lang="en-US">
                    <a:noFill/>
                  </a:rPr>
                  <a:t> </a:t>
                </a:r>
              </a:p>
            </p:txBody>
          </p:sp>
        </mc:Fallback>
      </mc:AlternateContent>
      <p:pic>
        <p:nvPicPr>
          <p:cNvPr id="5" name="Immagine 4"/>
          <p:cNvPicPr>
            <a:picLocks noChangeAspect="1"/>
          </p:cNvPicPr>
          <p:nvPr/>
        </p:nvPicPr>
        <p:blipFill>
          <a:blip r:embed="rId3"/>
          <a:stretch>
            <a:fillRect/>
          </a:stretch>
        </p:blipFill>
        <p:spPr>
          <a:xfrm>
            <a:off x="3844328" y="1411023"/>
            <a:ext cx="3921568" cy="382541"/>
          </a:xfrm>
          <a:prstGeom prst="rect">
            <a:avLst/>
          </a:prstGeom>
        </p:spPr>
      </p:pic>
      <mc:AlternateContent xmlns:mc="http://schemas.openxmlformats.org/markup-compatibility/2006">
        <mc:Choice xmlns:a14="http://schemas.microsoft.com/office/drawing/2010/main" Requires="a14">
          <p:sp>
            <p:nvSpPr>
              <p:cNvPr id="6" name="Rettangolo 5"/>
              <p:cNvSpPr/>
              <p:nvPr/>
            </p:nvSpPr>
            <p:spPr>
              <a:xfrm>
                <a:off x="4248407" y="3365844"/>
                <a:ext cx="3573524" cy="382541"/>
              </a:xfrm>
              <a:prstGeom prst="rect">
                <a:avLst/>
              </a:prstGeom>
              <a:ln>
                <a:solidFill>
                  <a:srgbClr val="FF0000"/>
                </a:solidFill>
              </a:ln>
            </p:spPr>
            <p:txBody>
              <a:bodyPr wrap="square">
                <a:spAutoFit/>
              </a:bodyPr>
              <a:lstStyle/>
              <a:p>
                <a14:m>
                  <m:oMath xmlns:m="http://schemas.openxmlformats.org/officeDocument/2006/math">
                    <m:r>
                      <m:rPr>
                        <m:sty m:val="p"/>
                      </m:rPr>
                      <a:rPr lang="el-GR" i="1">
                        <a:latin typeface="Cambria Math" panose="02040503050406030204" pitchFamily="18" charset="0"/>
                        <a:ea typeface="Cambria Math" panose="02040503050406030204" pitchFamily="18" charset="0"/>
                      </a:rPr>
                      <m:t>Φ</m:t>
                    </m:r>
                    <m:d>
                      <m:dPr>
                        <m:ctrlPr>
                          <a:rPr lang="el-GR"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𝐸</m:t>
                        </m:r>
                      </m:e>
                    </m:d>
                    <m:r>
                      <a:rPr lang="en-US" i="1">
                        <a:latin typeface="Cambria Math" panose="02040503050406030204" pitchFamily="18" charset="0"/>
                      </a:rPr>
                      <m:t>=</m:t>
                    </m:r>
                    <m:r>
                      <a:rPr lang="it-IT" i="1">
                        <a:latin typeface="Cambria Math" panose="02040503050406030204" pitchFamily="18" charset="0"/>
                      </a:rPr>
                      <m:t>𝑄</m:t>
                    </m:r>
                    <m:d>
                      <m:dPr>
                        <m:ctrlPr>
                          <a:rPr lang="it-IT" i="1">
                            <a:latin typeface="Cambria Math" panose="02040503050406030204" pitchFamily="18" charset="0"/>
                          </a:rPr>
                        </m:ctrlPr>
                      </m:dPr>
                      <m:e>
                        <m:r>
                          <a:rPr lang="it-IT" i="1">
                            <a:latin typeface="Cambria Math" panose="02040503050406030204" pitchFamily="18" charset="0"/>
                          </a:rPr>
                          <m:t>𝐸</m:t>
                        </m:r>
                      </m:e>
                    </m:d>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𝑃</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𝐸</m:t>
                        </m:r>
                      </m:e>
                    </m:d>
                  </m:oMath>
                </a14:m>
                <a:r>
                  <a:rPr lang="it-IT" i="1" dirty="0">
                    <a:latin typeface="Cambria Math" panose="02040503050406030204" pitchFamily="18" charset="0"/>
                    <a:ea typeface="Cambria Math" panose="02040503050406030204" pitchFamily="18" charset="0"/>
                  </a:rPr>
                  <a:t>=</a:t>
                </a:r>
                <a14:m>
                  <m:oMath xmlns:m="http://schemas.openxmlformats.org/officeDocument/2006/math">
                    <m:r>
                      <a:rPr lang="it-IT" i="1">
                        <a:latin typeface="Cambria Math" panose="02040503050406030204" pitchFamily="18" charset="0"/>
                      </a:rPr>
                      <m:t>𝑄</m:t>
                    </m:r>
                    <m:d>
                      <m:dPr>
                        <m:ctrlPr>
                          <a:rPr lang="it-IT" i="1">
                            <a:latin typeface="Cambria Math" panose="02040503050406030204" pitchFamily="18" charset="0"/>
                          </a:rPr>
                        </m:ctrlPr>
                      </m:dPr>
                      <m:e>
                        <m:r>
                          <a:rPr lang="it-IT" i="1">
                            <a:latin typeface="Cambria Math" panose="02040503050406030204" pitchFamily="18" charset="0"/>
                          </a:rPr>
                          <m:t>𝐸</m:t>
                        </m:r>
                      </m:e>
                    </m:d>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𝐸</m:t>
                        </m:r>
                      </m:e>
                      <m:sup>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𝛿</m:t>
                        </m:r>
                      </m:sup>
                    </m:sSup>
                  </m:oMath>
                </a14:m>
                <a:r>
                  <a:rPr lang="it-IT" i="1" dirty="0">
                    <a:latin typeface="Cambria Math" panose="02040503050406030204" pitchFamily="18" charset="0"/>
                    <a:ea typeface="Cambria Math" panose="02040503050406030204" pitchFamily="18" charset="0"/>
                  </a:rPr>
                  <a:t> </a:t>
                </a:r>
              </a:p>
            </p:txBody>
          </p:sp>
        </mc:Choice>
        <mc:Fallback>
          <p:sp>
            <p:nvSpPr>
              <p:cNvPr id="6" name="Rettangolo 5"/>
              <p:cNvSpPr>
                <a:spLocks noRot="1" noChangeAspect="1" noMove="1" noResize="1" noEditPoints="1" noAdjustHandles="1" noChangeArrowheads="1" noChangeShapeType="1" noTextEdit="1"/>
              </p:cNvSpPr>
              <p:nvPr/>
            </p:nvSpPr>
            <p:spPr>
              <a:xfrm>
                <a:off x="4248407" y="3365844"/>
                <a:ext cx="3573524" cy="382541"/>
              </a:xfrm>
              <a:prstGeom prst="rect">
                <a:avLst/>
              </a:prstGeom>
              <a:blipFill>
                <a:blip r:embed="rId4"/>
                <a:stretch>
                  <a:fillRect t="-3077" b="-21538"/>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ttangolo 7"/>
              <p:cNvSpPr/>
              <p:nvPr/>
            </p:nvSpPr>
            <p:spPr>
              <a:xfrm>
                <a:off x="4853126" y="4465808"/>
                <a:ext cx="1640980" cy="369332"/>
              </a:xfrm>
              <a:prstGeom prst="rect">
                <a:avLst/>
              </a:prstGeom>
              <a:noFill/>
              <a:ln>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𝑄</m:t>
                      </m:r>
                      <m:d>
                        <m:dPr>
                          <m:ctrlPr>
                            <a:rPr lang="it-IT" i="1">
                              <a:latin typeface="Cambria Math" panose="02040503050406030204" pitchFamily="18" charset="0"/>
                            </a:rPr>
                          </m:ctrlPr>
                        </m:dPr>
                        <m:e>
                          <m:r>
                            <a:rPr lang="it-IT" i="1">
                              <a:latin typeface="Cambria Math" panose="02040503050406030204" pitchFamily="18" charset="0"/>
                            </a:rPr>
                            <m:t>𝐸</m:t>
                          </m:r>
                        </m:e>
                      </m:d>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𝐸</m:t>
                          </m:r>
                        </m:e>
                        <m:sup>
                          <m:r>
                            <a:rPr lang="it-IT" i="1">
                              <a:latin typeface="Cambria Math" panose="02040503050406030204" pitchFamily="18" charset="0"/>
                              <a:ea typeface="Cambria Math" panose="02040503050406030204" pitchFamily="18" charset="0"/>
                            </a:rPr>
                            <m:t>−2.1</m:t>
                          </m:r>
                        </m:sup>
                      </m:sSup>
                    </m:oMath>
                  </m:oMathPara>
                </a14:m>
                <a:endParaRPr lang="en-US" dirty="0"/>
              </a:p>
            </p:txBody>
          </p:sp>
        </mc:Choice>
        <mc:Fallback>
          <p:sp>
            <p:nvSpPr>
              <p:cNvPr id="8" name="Rettangolo 7"/>
              <p:cNvSpPr>
                <a:spLocks noRot="1" noChangeAspect="1" noMove="1" noResize="1" noEditPoints="1" noAdjustHandles="1" noChangeArrowheads="1" noChangeShapeType="1" noTextEdit="1"/>
              </p:cNvSpPr>
              <p:nvPr/>
            </p:nvSpPr>
            <p:spPr>
              <a:xfrm>
                <a:off x="4853126" y="4465808"/>
                <a:ext cx="1640980" cy="369332"/>
              </a:xfrm>
              <a:prstGeom prst="rect">
                <a:avLst/>
              </a:prstGeom>
              <a:blipFill>
                <a:blip r:embed="rId5"/>
                <a:stretch>
                  <a:fillRect b="-8065"/>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85272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8416" y="1"/>
            <a:ext cx="10495384" cy="780092"/>
          </a:xfrm>
        </p:spPr>
        <p:txBody>
          <a:bodyPr>
            <a:normAutofit/>
          </a:bodyPr>
          <a:lstStyle/>
          <a:p>
            <a:r>
              <a:rPr lang="it-IT" sz="3200" dirty="0" err="1">
                <a:solidFill>
                  <a:srgbClr val="C00000"/>
                </a:solidFill>
              </a:rPr>
              <a:t>Importance</a:t>
            </a:r>
            <a:r>
              <a:rPr lang="it-IT" sz="3200" dirty="0">
                <a:solidFill>
                  <a:srgbClr val="C00000"/>
                </a:solidFill>
              </a:rPr>
              <a:t> of the CR </a:t>
            </a:r>
            <a:r>
              <a:rPr lang="it-IT" sz="3200" dirty="0" err="1">
                <a:solidFill>
                  <a:srgbClr val="C00000"/>
                </a:solidFill>
              </a:rPr>
              <a:t>diffusion</a:t>
            </a:r>
            <a:r>
              <a:rPr lang="it-IT" sz="3200" dirty="0">
                <a:solidFill>
                  <a:srgbClr val="C00000"/>
                </a:solidFill>
              </a:rPr>
              <a:t> in the </a:t>
            </a:r>
            <a:r>
              <a:rPr lang="it-IT" sz="3200" dirty="0" err="1">
                <a:solidFill>
                  <a:srgbClr val="C00000"/>
                </a:solidFill>
              </a:rPr>
              <a:t>Galaxy</a:t>
            </a:r>
            <a:endParaRPr lang="en-US" sz="3200" dirty="0">
              <a:solidFill>
                <a:srgbClr val="C00000"/>
              </a:solidFill>
            </a:endParaRP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3</a:t>
            </a:fld>
            <a:endParaRPr lang="it-IT"/>
          </a:p>
        </p:txBody>
      </p:sp>
      <p:sp>
        <p:nvSpPr>
          <p:cNvPr id="5" name="Rettangolo 4"/>
          <p:cNvSpPr/>
          <p:nvPr/>
        </p:nvSpPr>
        <p:spPr>
          <a:xfrm>
            <a:off x="615820" y="911837"/>
            <a:ext cx="10422293" cy="1354217"/>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The observed spectra of CRs depend on two basic processes: </a:t>
            </a:r>
            <a:r>
              <a:rPr lang="en-US" b="1" dirty="0"/>
              <a:t>acceleration</a:t>
            </a:r>
            <a:r>
              <a:rPr lang="en-US" dirty="0"/>
              <a:t> in the astrophysical sources and the </a:t>
            </a:r>
            <a:r>
              <a:rPr lang="en-US" b="1" dirty="0"/>
              <a:t>propagation</a:t>
            </a:r>
            <a:r>
              <a:rPr lang="en-US" dirty="0"/>
              <a:t> in the interstellar medium (ISM) </a:t>
            </a:r>
          </a:p>
          <a:p>
            <a:pPr marL="285750" indent="-285750">
              <a:spcAft>
                <a:spcPts val="1200"/>
              </a:spcAft>
              <a:buFont typeface="Arial" panose="020B0604020202020204" pitchFamily="34" charset="0"/>
              <a:buChar char="•"/>
            </a:pPr>
            <a:r>
              <a:rPr lang="en-US" dirty="0"/>
              <a:t>Upon leaving the source regions, high-energy charged particles diffuse in the random galactic magnetic field that accounts for their high isotropy and relatively long confinement time. </a:t>
            </a:r>
          </a:p>
        </p:txBody>
      </p:sp>
      <p:pic>
        <p:nvPicPr>
          <p:cNvPr id="6" name="Immagine 5"/>
          <p:cNvPicPr>
            <a:picLocks noChangeAspect="1"/>
          </p:cNvPicPr>
          <p:nvPr/>
        </p:nvPicPr>
        <p:blipFill>
          <a:blip r:embed="rId2"/>
          <a:stretch>
            <a:fillRect/>
          </a:stretch>
        </p:blipFill>
        <p:spPr>
          <a:xfrm>
            <a:off x="5651743" y="2397798"/>
            <a:ext cx="5174878" cy="3430273"/>
          </a:xfrm>
          <a:prstGeom prst="rect">
            <a:avLst/>
          </a:prstGeom>
        </p:spPr>
      </p:pic>
      <p:sp>
        <p:nvSpPr>
          <p:cNvPr id="7" name="Rettangolo 6"/>
          <p:cNvSpPr/>
          <p:nvPr/>
        </p:nvSpPr>
        <p:spPr>
          <a:xfrm>
            <a:off x="615820" y="2511055"/>
            <a:ext cx="4777273" cy="2462213"/>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t>Galactic diffusion models </a:t>
            </a:r>
            <a:r>
              <a:rPr lang="en-US" dirty="0"/>
              <a:t>explain the observations on energy spectra, composition, and anisotropy of CRs. </a:t>
            </a:r>
          </a:p>
          <a:p>
            <a:pPr marL="285750" indent="-285750">
              <a:spcAft>
                <a:spcPts val="1200"/>
              </a:spcAft>
              <a:buFont typeface="Arial" panose="020B0604020202020204" pitchFamily="34" charset="0"/>
              <a:buChar char="•"/>
            </a:pPr>
            <a:r>
              <a:rPr lang="en-US" dirty="0"/>
              <a:t>They also provide a basis for the interpretation of radio-astronomical, X-ray, and </a:t>
            </a:r>
            <a:r>
              <a:rPr lang="en-US" dirty="0">
                <a:latin typeface="Symbol" panose="05050102010706020507" pitchFamily="18" charset="2"/>
              </a:rPr>
              <a:t>g</a:t>
            </a:r>
            <a:r>
              <a:rPr lang="en-US" dirty="0"/>
              <a:t>-ray measurements (Chapter 8), since  non-thermal radiation is produced during propagation by the energetic e-, p and nuclei.</a:t>
            </a:r>
          </a:p>
        </p:txBody>
      </p:sp>
    </p:spTree>
    <p:extLst>
      <p:ext uri="{BB962C8B-B14F-4D97-AF65-F5344CB8AC3E}">
        <p14:creationId xmlns:p14="http://schemas.microsoft.com/office/powerpoint/2010/main" val="41169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9709" y="1"/>
            <a:ext cx="10515600" cy="737118"/>
          </a:xfrm>
        </p:spPr>
        <p:txBody>
          <a:bodyPr>
            <a:normAutofit/>
          </a:bodyPr>
          <a:lstStyle/>
          <a:p>
            <a:r>
              <a:rPr lang="it-IT" sz="3600" dirty="0" err="1">
                <a:solidFill>
                  <a:srgbClr val="C00000"/>
                </a:solidFill>
              </a:rPr>
              <a:t>Origin</a:t>
            </a:r>
            <a:r>
              <a:rPr lang="it-IT" sz="3600" dirty="0">
                <a:solidFill>
                  <a:srgbClr val="C00000"/>
                </a:solidFill>
              </a:rPr>
              <a:t> of the </a:t>
            </a:r>
            <a:r>
              <a:rPr lang="it-IT" sz="3600" dirty="0" err="1">
                <a:solidFill>
                  <a:srgbClr val="C00000"/>
                </a:solidFill>
              </a:rPr>
              <a:t>elements</a:t>
            </a:r>
            <a:endParaRPr lang="en-US" sz="3600" dirty="0">
              <a:solidFill>
                <a:srgbClr val="C00000"/>
              </a:solidFill>
            </a:endParaRP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4</a:t>
            </a:fld>
            <a:endParaRPr lang="it-IT"/>
          </a:p>
        </p:txBody>
      </p:sp>
      <p:pic>
        <p:nvPicPr>
          <p:cNvPr id="5" name="Immagine 4"/>
          <p:cNvPicPr>
            <a:picLocks noChangeAspect="1"/>
          </p:cNvPicPr>
          <p:nvPr/>
        </p:nvPicPr>
        <p:blipFill>
          <a:blip r:embed="rId2"/>
          <a:stretch>
            <a:fillRect/>
          </a:stretch>
        </p:blipFill>
        <p:spPr>
          <a:xfrm>
            <a:off x="5274907" y="2198350"/>
            <a:ext cx="5735215" cy="3025847"/>
          </a:xfrm>
          <a:prstGeom prst="rect">
            <a:avLst/>
          </a:prstGeom>
        </p:spPr>
      </p:pic>
      <p:sp>
        <p:nvSpPr>
          <p:cNvPr id="7" name="Rettangolo 6"/>
          <p:cNvSpPr/>
          <p:nvPr/>
        </p:nvSpPr>
        <p:spPr>
          <a:xfrm>
            <a:off x="634482" y="1017596"/>
            <a:ext cx="10670827" cy="1785104"/>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Most information on CR propagation arise from the measurements of the abundances of “</a:t>
            </a:r>
            <a:r>
              <a:rPr lang="en-US" b="1" dirty="0"/>
              <a:t>light elements</a:t>
            </a:r>
            <a:r>
              <a:rPr lang="en-US" dirty="0"/>
              <a:t>”: Li, Be, and B, w.r.t. the more abundant C, N, and O elements (“</a:t>
            </a:r>
            <a:r>
              <a:rPr lang="en-US" b="1" dirty="0"/>
              <a:t>medium elements</a:t>
            </a:r>
            <a:r>
              <a:rPr lang="en-US" dirty="0"/>
              <a:t>”). </a:t>
            </a:r>
          </a:p>
          <a:p>
            <a:pPr marL="285750" indent="-285750">
              <a:spcAft>
                <a:spcPts val="1200"/>
              </a:spcAft>
              <a:buFont typeface="Arial" panose="020B0604020202020204" pitchFamily="34" charset="0"/>
              <a:buChar char="•"/>
            </a:pPr>
            <a:r>
              <a:rPr lang="en-US" dirty="0"/>
              <a:t>Light elements are mainly of </a:t>
            </a:r>
            <a:r>
              <a:rPr lang="en-US" b="1" dirty="0"/>
              <a:t>secondary origin</a:t>
            </a:r>
            <a:r>
              <a:rPr lang="en-US" dirty="0"/>
              <a:t>, as explained by stellar nucleosynthesis processes (low cosmic abundance of Li, Be, and B).</a:t>
            </a:r>
          </a:p>
          <a:p>
            <a:pPr marL="285750" indent="-285750">
              <a:spcAft>
                <a:spcPts val="1200"/>
              </a:spcAft>
              <a:buFont typeface="Arial" panose="020B0604020202020204" pitchFamily="34" charset="0"/>
              <a:buChar char="•"/>
            </a:pPr>
            <a:endParaRPr lang="en-US" dirty="0"/>
          </a:p>
        </p:txBody>
      </p:sp>
      <p:sp>
        <p:nvSpPr>
          <p:cNvPr id="8" name="Rettangolo 7"/>
          <p:cNvSpPr/>
          <p:nvPr/>
        </p:nvSpPr>
        <p:spPr>
          <a:xfrm>
            <a:off x="634482" y="2557053"/>
            <a:ext cx="4547119" cy="2462213"/>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The material formed in the early Universe (primordial nucleosynthesis) was, in mass, </a:t>
            </a:r>
            <a:r>
              <a:rPr lang="en-US" b="1" dirty="0"/>
              <a:t>¾  protons and ¼ He</a:t>
            </a:r>
            <a:r>
              <a:rPr lang="en-US" dirty="0"/>
              <a:t>. </a:t>
            </a:r>
          </a:p>
          <a:p>
            <a:pPr marL="285750" indent="-285750">
              <a:spcAft>
                <a:spcPts val="1200"/>
              </a:spcAft>
              <a:buFont typeface="Arial" panose="020B0604020202020204" pitchFamily="34" charset="0"/>
              <a:buChar char="•"/>
            </a:pPr>
            <a:r>
              <a:rPr lang="it-IT" b="1" dirty="0"/>
              <a:t>Stellar </a:t>
            </a:r>
            <a:r>
              <a:rPr lang="en-US" b="1" dirty="0"/>
              <a:t>nucleosynthesis </a:t>
            </a:r>
            <a:r>
              <a:rPr lang="it-IT" dirty="0"/>
              <a:t>(</a:t>
            </a:r>
            <a:r>
              <a:rPr lang="en-US" dirty="0"/>
              <a:t>the process of nuclear fusions inside stars producing energy to support their gravitational contraction, Chap. 12) form the elements up the Iron</a:t>
            </a:r>
          </a:p>
        </p:txBody>
      </p:sp>
      <p:sp>
        <p:nvSpPr>
          <p:cNvPr id="9" name="Rettangolo 8"/>
          <p:cNvSpPr/>
          <p:nvPr/>
        </p:nvSpPr>
        <p:spPr>
          <a:xfrm>
            <a:off x="634482" y="5445324"/>
            <a:ext cx="10926147" cy="646331"/>
          </a:xfrm>
          <a:prstGeom prst="rect">
            <a:avLst/>
          </a:prstGeom>
        </p:spPr>
        <p:txBody>
          <a:bodyPr wrap="square">
            <a:spAutoFit/>
          </a:bodyPr>
          <a:lstStyle/>
          <a:p>
            <a:pPr marL="285750" indent="-285750">
              <a:buFont typeface="Arial" panose="020B0604020202020204" pitchFamily="34" charset="0"/>
              <a:buChar char="•"/>
            </a:pPr>
            <a:r>
              <a:rPr lang="en-US" dirty="0"/>
              <a:t>Once Fe becomes the primary element in the core of a star, further compression no longer ignites nuclear fusion; the star is unable to thermodynamically support its outer envelope (supernova, Chapter 12)</a:t>
            </a:r>
          </a:p>
        </p:txBody>
      </p:sp>
    </p:spTree>
    <p:extLst>
      <p:ext uri="{BB962C8B-B14F-4D97-AF65-F5344CB8AC3E}">
        <p14:creationId xmlns:p14="http://schemas.microsoft.com/office/powerpoint/2010/main" val="147145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1BFD8DB-1F9C-8D8E-6931-BD2A058EABA3}"/>
              </a:ext>
            </a:extLst>
          </p:cNvPr>
          <p:cNvPicPr>
            <a:picLocks noChangeAspect="1"/>
          </p:cNvPicPr>
          <p:nvPr/>
        </p:nvPicPr>
        <p:blipFill>
          <a:blip r:embed="rId2"/>
          <a:stretch>
            <a:fillRect/>
          </a:stretch>
        </p:blipFill>
        <p:spPr>
          <a:xfrm>
            <a:off x="1586962" y="2687762"/>
            <a:ext cx="8515350" cy="3537961"/>
          </a:xfrm>
          <a:prstGeom prst="rect">
            <a:avLst/>
          </a:prstGeom>
        </p:spPr>
      </p:pic>
      <p:sp>
        <p:nvSpPr>
          <p:cNvPr id="2" name="Titolo 1"/>
          <p:cNvSpPr>
            <a:spLocks noGrp="1"/>
          </p:cNvSpPr>
          <p:nvPr>
            <p:ph type="title"/>
          </p:nvPr>
        </p:nvSpPr>
        <p:spPr>
          <a:xfrm>
            <a:off x="838200" y="1"/>
            <a:ext cx="11076992" cy="755780"/>
          </a:xfrm>
        </p:spPr>
        <p:txBody>
          <a:bodyPr>
            <a:normAutofit/>
          </a:bodyPr>
          <a:lstStyle/>
          <a:p>
            <a:r>
              <a:rPr lang="en-US" sz="3600" dirty="0">
                <a:solidFill>
                  <a:srgbClr val="00B0F0"/>
                </a:solidFill>
              </a:rPr>
              <a:t>Abundances of Elements in Solar System and CRs (Chap. 3)</a:t>
            </a:r>
          </a:p>
        </p:txBody>
      </p:sp>
      <p:sp>
        <p:nvSpPr>
          <p:cNvPr id="3" name="Segnaposto contenuto 2"/>
          <p:cNvSpPr>
            <a:spLocks noGrp="1"/>
          </p:cNvSpPr>
          <p:nvPr>
            <p:ph sz="half" idx="1"/>
          </p:nvPr>
        </p:nvSpPr>
        <p:spPr>
          <a:xfrm>
            <a:off x="625151" y="866849"/>
            <a:ext cx="10728649" cy="2166284"/>
          </a:xfrm>
        </p:spPr>
        <p:txBody>
          <a:bodyPr>
            <a:noAutofit/>
          </a:bodyPr>
          <a:lstStyle/>
          <a:p>
            <a:pPr>
              <a:spcBef>
                <a:spcPts val="600"/>
              </a:spcBef>
            </a:pPr>
            <a:r>
              <a:rPr lang="en-US" sz="1800" dirty="0"/>
              <a:t>A</a:t>
            </a:r>
            <a:r>
              <a:rPr lang="en-US" sz="1800" b="1" dirty="0"/>
              <a:t> remarkable resemblance </a:t>
            </a:r>
            <a:r>
              <a:rPr lang="en-US" sz="1800" dirty="0"/>
              <a:t>between the </a:t>
            </a:r>
            <a:r>
              <a:rPr lang="en-US" sz="1800" b="1" dirty="0"/>
              <a:t>measured CR abundances </a:t>
            </a:r>
            <a:r>
              <a:rPr lang="en-US" sz="1800" dirty="0"/>
              <a:t>of nuclear species and the</a:t>
            </a:r>
            <a:r>
              <a:rPr lang="en-US" sz="1800" b="1" dirty="0"/>
              <a:t> abundances found in the solar system (SS) </a:t>
            </a:r>
            <a:r>
              <a:rPr lang="en-US" sz="1800" dirty="0"/>
              <a:t>can be noticed, see Figure. Essential piece of information for understanding the </a:t>
            </a:r>
            <a:r>
              <a:rPr lang="en-US" sz="1800" b="1" dirty="0"/>
              <a:t>origin and history of accelerated particles, </a:t>
            </a:r>
            <a:r>
              <a:rPr lang="en-US" sz="1800" dirty="0"/>
              <a:t>Chapter 5.</a:t>
            </a:r>
          </a:p>
          <a:p>
            <a:pPr>
              <a:spcBef>
                <a:spcPts val="600"/>
              </a:spcBef>
            </a:pPr>
            <a:r>
              <a:rPr lang="it-IT" sz="1800" dirty="0" err="1"/>
              <a:t>Hydrogen</a:t>
            </a:r>
            <a:r>
              <a:rPr lang="it-IT" sz="1800" dirty="0"/>
              <a:t> (p) </a:t>
            </a:r>
            <a:r>
              <a:rPr lang="it-IT" sz="1800" dirty="0" err="1"/>
              <a:t>is</a:t>
            </a:r>
            <a:r>
              <a:rPr lang="it-IT" sz="1800" dirty="0"/>
              <a:t> ~90% of the </a:t>
            </a:r>
            <a:r>
              <a:rPr lang="it-IT" sz="1800" dirty="0" err="1"/>
              <a:t>total</a:t>
            </a:r>
            <a:r>
              <a:rPr lang="it-IT" sz="1800" dirty="0"/>
              <a:t>, He ~9%.  </a:t>
            </a:r>
            <a:r>
              <a:rPr lang="en-US" sz="1800" dirty="0"/>
              <a:t>Nuclei heavier than He only contribute about a few percent of the total flux on Earth. </a:t>
            </a:r>
          </a:p>
          <a:p>
            <a:pPr>
              <a:spcBef>
                <a:spcPts val="600"/>
              </a:spcBef>
            </a:pPr>
            <a:r>
              <a:rPr lang="en-US" sz="1800" dirty="0"/>
              <a:t>Nuclei with Z&gt;26 are largely suppressed </a:t>
            </a:r>
            <a:r>
              <a:rPr lang="en-US" sz="1800" dirty="0" err="1"/>
              <a:t>w.r.t.</a:t>
            </a:r>
            <a:r>
              <a:rPr lang="en-US" sz="1800" dirty="0"/>
              <a:t> Fe (both in CRs and SS)</a:t>
            </a:r>
          </a:p>
        </p:txBody>
      </p:sp>
      <p:sp>
        <p:nvSpPr>
          <p:cNvPr id="4" name="Segnaposto piè di pagina 3"/>
          <p:cNvSpPr>
            <a:spLocks noGrp="1"/>
          </p:cNvSpPr>
          <p:nvPr>
            <p:ph type="ftr" sz="quarter" idx="11"/>
          </p:nvPr>
        </p:nvSpPr>
        <p:spPr/>
        <p:txBody>
          <a:bodyPr/>
          <a:lstStyle/>
          <a:p>
            <a:r>
              <a:rPr lang="fr-FR"/>
              <a:t>M. Spurio - Astroparticle Physics - 3</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5</a:t>
            </a:fld>
            <a:endParaRPr lang="it-IT"/>
          </a:p>
        </p:txBody>
      </p:sp>
    </p:spTree>
    <p:extLst>
      <p:ext uri="{BB962C8B-B14F-4D97-AF65-F5344CB8AC3E}">
        <p14:creationId xmlns:p14="http://schemas.microsoft.com/office/powerpoint/2010/main" val="191458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0" name="Picture 4" descr="relative_abundance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62401" y="2081231"/>
            <a:ext cx="5222397" cy="3997844"/>
          </a:xfrm>
          <a:prstGeom prst="rect">
            <a:avLst/>
          </a:prstGeom>
          <a:noFill/>
          <a:ln w="9525">
            <a:noFill/>
            <a:miter lim="800000"/>
            <a:headEnd/>
            <a:tailEnd/>
          </a:ln>
        </p:spPr>
      </p:pic>
      <p:sp>
        <p:nvSpPr>
          <p:cNvPr id="249862" name="Rectangle 6"/>
          <p:cNvSpPr>
            <a:spLocks noChangeArrowheads="1"/>
          </p:cNvSpPr>
          <p:nvPr/>
        </p:nvSpPr>
        <p:spPr bwMode="auto">
          <a:xfrm>
            <a:off x="6169506" y="5997018"/>
            <a:ext cx="4529766" cy="338554"/>
          </a:xfrm>
          <a:prstGeom prst="rect">
            <a:avLst/>
          </a:prstGeom>
          <a:noFill/>
          <a:ln w="60325" algn="ctr">
            <a:noFill/>
            <a:miter lim="800000"/>
            <a:headEnd/>
            <a:tailEnd/>
          </a:ln>
          <a:effectLst/>
        </p:spPr>
        <p:txBody>
          <a:bodyPr wrap="none">
            <a:spAutoFit/>
          </a:bodyPr>
          <a:lstStyle/>
          <a:p>
            <a:pPr marL="342900" indent="-342900">
              <a:spcBef>
                <a:spcPct val="50000"/>
              </a:spcBef>
            </a:pPr>
            <a:r>
              <a:rPr lang="it-IT" sz="1600" dirty="0" err="1">
                <a:solidFill>
                  <a:schemeClr val="tx2"/>
                </a:solidFill>
              </a:rPr>
              <a:t>J.A.</a:t>
            </a:r>
            <a:r>
              <a:rPr lang="it-IT" sz="1600" dirty="0">
                <a:solidFill>
                  <a:schemeClr val="tx2"/>
                </a:solidFill>
              </a:rPr>
              <a:t> </a:t>
            </a:r>
            <a:r>
              <a:rPr lang="en-US" sz="1600" dirty="0">
                <a:solidFill>
                  <a:schemeClr val="tx2"/>
                </a:solidFill>
              </a:rPr>
              <a:t>Simpson, Ann. Rev. </a:t>
            </a:r>
            <a:r>
              <a:rPr lang="en-US" sz="1600" dirty="0" err="1">
                <a:solidFill>
                  <a:schemeClr val="tx2"/>
                </a:solidFill>
              </a:rPr>
              <a:t>Nucl</a:t>
            </a:r>
            <a:r>
              <a:rPr lang="en-US" sz="1600" dirty="0">
                <a:solidFill>
                  <a:schemeClr val="tx2"/>
                </a:solidFill>
              </a:rPr>
              <a:t>. Part. Sci. 33 (1983) 323</a:t>
            </a:r>
          </a:p>
        </p:txBody>
      </p:sp>
      <p:sp>
        <p:nvSpPr>
          <p:cNvPr id="249864" name="Oval 8"/>
          <p:cNvSpPr>
            <a:spLocks noChangeArrowheads="1"/>
          </p:cNvSpPr>
          <p:nvPr/>
        </p:nvSpPr>
        <p:spPr bwMode="auto">
          <a:xfrm>
            <a:off x="6863781" y="1991953"/>
            <a:ext cx="842108" cy="3971706"/>
          </a:xfrm>
          <a:prstGeom prst="ellipse">
            <a:avLst/>
          </a:prstGeom>
          <a:noFill/>
          <a:ln w="60325" algn="ctr">
            <a:solidFill>
              <a:srgbClr val="FF0000"/>
            </a:solidFill>
            <a:round/>
            <a:headEnd/>
            <a:tailEnd/>
          </a:ln>
          <a:effectLst/>
        </p:spPr>
        <p:txBody>
          <a:bodyPr wrap="none" anchor="ctr"/>
          <a:lstStyle/>
          <a:p>
            <a:endParaRPr lang="it-IT"/>
          </a:p>
        </p:txBody>
      </p:sp>
      <p:sp>
        <p:nvSpPr>
          <p:cNvPr id="2" name="Titolo 1"/>
          <p:cNvSpPr>
            <a:spLocks noGrp="1"/>
          </p:cNvSpPr>
          <p:nvPr>
            <p:ph type="title"/>
          </p:nvPr>
        </p:nvSpPr>
        <p:spPr>
          <a:xfrm>
            <a:off x="772886" y="2455"/>
            <a:ext cx="10515600" cy="759551"/>
          </a:xfrm>
        </p:spPr>
        <p:txBody>
          <a:bodyPr>
            <a:normAutofit/>
          </a:bodyPr>
          <a:lstStyle/>
          <a:p>
            <a:r>
              <a:rPr lang="en-US" sz="3600" dirty="0">
                <a:solidFill>
                  <a:srgbClr val="C00000"/>
                </a:solidFill>
              </a:rPr>
              <a:t>Elements below Iron in Solar System and CRs</a:t>
            </a: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6</a:t>
            </a:fld>
            <a:endParaRPr lang="it-IT"/>
          </a:p>
        </p:txBody>
      </p:sp>
      <p:sp>
        <p:nvSpPr>
          <p:cNvPr id="4" name="Rettangolo 3"/>
          <p:cNvSpPr/>
          <p:nvPr/>
        </p:nvSpPr>
        <p:spPr>
          <a:xfrm>
            <a:off x="625152" y="992744"/>
            <a:ext cx="9840829" cy="1785104"/>
          </a:xfrm>
          <a:prstGeom prst="rect">
            <a:avLst/>
          </a:prstGeom>
        </p:spPr>
        <p:txBody>
          <a:bodyPr wrap="square">
            <a:spAutoFit/>
          </a:bodyPr>
          <a:lstStyle/>
          <a:p>
            <a:pPr marL="342900" indent="-342900">
              <a:spcAft>
                <a:spcPts val="1200"/>
              </a:spcAft>
              <a:buFont typeface="Arial" panose="020B0604020202020204" pitchFamily="34" charset="0"/>
              <a:buChar char="•"/>
            </a:pPr>
            <a:r>
              <a:rPr lang="en-US" b="1" dirty="0"/>
              <a:t>Figure</a:t>
            </a:r>
            <a:r>
              <a:rPr lang="en-US" dirty="0"/>
              <a:t>: relative abundances of elements in CRs as a function of the nuclear charge Z for all elements, compared with the solar system abundances</a:t>
            </a:r>
          </a:p>
          <a:p>
            <a:pPr marL="342900" indent="-342900">
              <a:spcAft>
                <a:spcPts val="1200"/>
              </a:spcAft>
              <a:buFont typeface="Arial" panose="020B0604020202020204" pitchFamily="34" charset="0"/>
              <a:buChar char="•"/>
            </a:pPr>
            <a:r>
              <a:rPr lang="en-US" dirty="0"/>
              <a:t>The saw tooth  pattern expected from the energy levels of adjacent nuclei in the nuclear binding energy curve </a:t>
            </a:r>
          </a:p>
          <a:p>
            <a:pPr>
              <a:spcAft>
                <a:spcPts val="1200"/>
              </a:spcAft>
            </a:pPr>
            <a:endParaRPr lang="en-US" dirty="0"/>
          </a:p>
        </p:txBody>
      </p:sp>
      <p:sp>
        <p:nvSpPr>
          <p:cNvPr id="6" name="Rettangolo 5"/>
          <p:cNvSpPr/>
          <p:nvPr/>
        </p:nvSpPr>
        <p:spPr>
          <a:xfrm>
            <a:off x="634482" y="2334745"/>
            <a:ext cx="4945223" cy="3170099"/>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solidFill>
                  <a:srgbClr val="FF0000"/>
                </a:solidFill>
              </a:rPr>
              <a:t>The two samples (CRs and solar system abundances) exhibit a striking similarity, differences being within 20% in most cases.</a:t>
            </a:r>
          </a:p>
          <a:p>
            <a:pPr marL="285750" indent="-285750">
              <a:spcAft>
                <a:spcPts val="1200"/>
              </a:spcAft>
              <a:buFont typeface="Arial" panose="020B0604020202020204" pitchFamily="34" charset="0"/>
              <a:buChar char="•"/>
            </a:pPr>
            <a:r>
              <a:rPr lang="en-US" dirty="0"/>
              <a:t>A first conclusion: </a:t>
            </a:r>
            <a:r>
              <a:rPr lang="en-US" b="1" dirty="0"/>
              <a:t>the CR matter arriving on Earth is sampled from a region whose surrounding material has the same chemical composition as our Solar System</a:t>
            </a:r>
            <a:r>
              <a:rPr lang="en-US" dirty="0"/>
              <a:t>. </a:t>
            </a:r>
          </a:p>
          <a:p>
            <a:pPr marL="285750" indent="-285750">
              <a:spcAft>
                <a:spcPts val="1200"/>
              </a:spcAft>
              <a:buFont typeface="Arial" panose="020B0604020202020204" pitchFamily="34" charset="0"/>
              <a:buChar char="•"/>
            </a:pPr>
            <a:r>
              <a:rPr lang="en-US" dirty="0"/>
              <a:t>This material is plausibly originated by the same mechanism that originated the Sun and the planets.</a:t>
            </a:r>
            <a:endParaRPr lang="en-US" dirty="0">
              <a:solidFill>
                <a:srgbClr val="FF0000"/>
              </a:solidFill>
            </a:endParaRPr>
          </a:p>
        </p:txBody>
      </p:sp>
      <p:sp>
        <p:nvSpPr>
          <p:cNvPr id="7" name="Indietro o precedente 62">
            <a:hlinkClick r:id="" action="ppaction://hlinkshowjump?jump=lastslideviewed" highlightClick="1"/>
            <a:extLst>
              <a:ext uri="{FF2B5EF4-FFF2-40B4-BE49-F238E27FC236}">
                <a16:creationId xmlns:a16="http://schemas.microsoft.com/office/drawing/2014/main" id="{FE0F9B51-17C1-BA33-F35E-7763E65709A5}"/>
              </a:ext>
            </a:extLst>
          </p:cNvPr>
          <p:cNvSpPr/>
          <p:nvPr/>
        </p:nvSpPr>
        <p:spPr>
          <a:xfrm>
            <a:off x="9663834" y="178125"/>
            <a:ext cx="504000"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3327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864"/>
                                        </p:tgtEl>
                                        <p:attrNameLst>
                                          <p:attrName>style.visibility</p:attrName>
                                        </p:attrNameLst>
                                      </p:cBhvr>
                                      <p:to>
                                        <p:strVal val="visible"/>
                                      </p:to>
                                    </p:set>
                                    <p:animEffect transition="in" filter="dissolve">
                                      <p:cBhvr>
                                        <p:cTn id="7" dur="500"/>
                                        <p:tgtEl>
                                          <p:spTgt spid="249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80094"/>
          </a:xfrm>
        </p:spPr>
        <p:txBody>
          <a:bodyPr>
            <a:normAutofit/>
          </a:bodyPr>
          <a:lstStyle/>
          <a:p>
            <a:r>
              <a:rPr lang="it-IT" sz="4000" dirty="0">
                <a:solidFill>
                  <a:srgbClr val="C00000"/>
                </a:solidFill>
              </a:rPr>
              <a:t>The </a:t>
            </a:r>
            <a:r>
              <a:rPr lang="it-IT" sz="4000" dirty="0" err="1">
                <a:solidFill>
                  <a:srgbClr val="C00000"/>
                </a:solidFill>
              </a:rPr>
              <a:t>nuclear</a:t>
            </a:r>
            <a:r>
              <a:rPr lang="it-IT" sz="4000" dirty="0">
                <a:solidFill>
                  <a:srgbClr val="C00000"/>
                </a:solidFill>
              </a:rPr>
              <a:t> </a:t>
            </a:r>
            <a:r>
              <a:rPr lang="it-IT" sz="4000" dirty="0" err="1">
                <a:solidFill>
                  <a:srgbClr val="C00000"/>
                </a:solidFill>
              </a:rPr>
              <a:t>binding</a:t>
            </a:r>
            <a:r>
              <a:rPr lang="it-IT" sz="4000" dirty="0">
                <a:solidFill>
                  <a:srgbClr val="C00000"/>
                </a:solidFill>
              </a:rPr>
              <a:t> </a:t>
            </a:r>
            <a:r>
              <a:rPr lang="it-IT" sz="4000" dirty="0" err="1">
                <a:solidFill>
                  <a:srgbClr val="C00000"/>
                </a:solidFill>
              </a:rPr>
              <a:t>energy</a:t>
            </a:r>
            <a:endParaRPr lang="en-US" sz="4000" dirty="0">
              <a:solidFill>
                <a:srgbClr val="C00000"/>
              </a:solidFill>
            </a:endParaRPr>
          </a:p>
        </p:txBody>
      </p:sp>
      <p:pic>
        <p:nvPicPr>
          <p:cNvPr id="5" name="Segnaposto contenuto 4"/>
          <p:cNvPicPr>
            <a:picLocks noGrp="1" noChangeAspect="1"/>
          </p:cNvPicPr>
          <p:nvPr>
            <p:ph idx="1"/>
          </p:nvPr>
        </p:nvPicPr>
        <p:blipFill>
          <a:blip r:embed="rId2"/>
          <a:stretch>
            <a:fillRect/>
          </a:stretch>
        </p:blipFill>
        <p:spPr>
          <a:xfrm>
            <a:off x="3178458" y="2182029"/>
            <a:ext cx="5669979" cy="3634119"/>
          </a:xfrm>
          <a:prstGeom prst="rect">
            <a:avLst/>
          </a:prstGeom>
        </p:spPr>
      </p:pic>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7</a:t>
            </a:fld>
            <a:endParaRPr lang="it-IT"/>
          </a:p>
        </p:txBody>
      </p:sp>
      <p:sp>
        <p:nvSpPr>
          <p:cNvPr id="6" name="CasellaDiTesto 5"/>
          <p:cNvSpPr txBox="1"/>
          <p:nvPr/>
        </p:nvSpPr>
        <p:spPr>
          <a:xfrm>
            <a:off x="571500" y="973230"/>
            <a:ext cx="9680203" cy="70788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it-IT" sz="2000" b="1" dirty="0"/>
              <a:t>Note</a:t>
            </a:r>
            <a:r>
              <a:rPr lang="it-IT" sz="2000" dirty="0"/>
              <a:t>: </a:t>
            </a:r>
            <a:r>
              <a:rPr lang="it-IT" sz="2000" dirty="0" err="1"/>
              <a:t>you</a:t>
            </a:r>
            <a:r>
              <a:rPr lang="it-IT" sz="2000" dirty="0"/>
              <a:t> must </a:t>
            </a:r>
            <a:r>
              <a:rPr lang="it-IT" sz="2000" dirty="0" err="1"/>
              <a:t>know</a:t>
            </a:r>
            <a:r>
              <a:rPr lang="it-IT" sz="2000" dirty="0"/>
              <a:t> </a:t>
            </a:r>
            <a:r>
              <a:rPr lang="it-IT" sz="2000" dirty="0" err="1"/>
              <a:t>this</a:t>
            </a:r>
            <a:r>
              <a:rPr lang="it-IT" sz="2000" dirty="0"/>
              <a:t> plot and the </a:t>
            </a:r>
            <a:r>
              <a:rPr lang="it-IT" sz="2000" dirty="0" err="1"/>
              <a:t>concept</a:t>
            </a:r>
            <a:r>
              <a:rPr lang="it-IT" sz="2000" dirty="0"/>
              <a:t> of </a:t>
            </a:r>
            <a:r>
              <a:rPr lang="it-IT" sz="2000" b="1" dirty="0" err="1"/>
              <a:t>nuclear</a:t>
            </a:r>
            <a:r>
              <a:rPr lang="it-IT" sz="2000" b="1" dirty="0"/>
              <a:t> </a:t>
            </a:r>
            <a:r>
              <a:rPr lang="it-IT" sz="2000" b="1" dirty="0" err="1"/>
              <a:t>binding</a:t>
            </a:r>
            <a:r>
              <a:rPr lang="it-IT" sz="2000" b="1" dirty="0"/>
              <a:t> </a:t>
            </a:r>
            <a:r>
              <a:rPr lang="it-IT" sz="2000" b="1" dirty="0" err="1"/>
              <a:t>energy</a:t>
            </a:r>
            <a:r>
              <a:rPr lang="it-IT" sz="2000" b="1" dirty="0"/>
              <a:t>. </a:t>
            </a:r>
            <a:r>
              <a:rPr lang="it-IT" sz="2000" dirty="0" err="1"/>
              <a:t>If</a:t>
            </a:r>
            <a:r>
              <a:rPr lang="it-IT" sz="2000" dirty="0"/>
              <a:t> </a:t>
            </a:r>
            <a:r>
              <a:rPr lang="it-IT" sz="2000" dirty="0" err="1"/>
              <a:t>not</a:t>
            </a:r>
            <a:r>
              <a:rPr lang="it-IT" sz="2000" dirty="0"/>
              <a:t>, </a:t>
            </a:r>
            <a:r>
              <a:rPr lang="it-IT" sz="2000" dirty="0" err="1"/>
              <a:t>please</a:t>
            </a:r>
            <a:r>
              <a:rPr lang="it-IT" sz="2000" dirty="0"/>
              <a:t> </a:t>
            </a:r>
            <a:r>
              <a:rPr lang="it-IT" sz="2000" dirty="0" err="1"/>
              <a:t>refer</a:t>
            </a:r>
            <a:r>
              <a:rPr lang="it-IT" sz="2000" dirty="0"/>
              <a:t> to </a:t>
            </a:r>
            <a:r>
              <a:rPr lang="it-IT" sz="2000" dirty="0" err="1"/>
              <a:t>chap</a:t>
            </a:r>
            <a:r>
              <a:rPr lang="it-IT" sz="2000" dirty="0"/>
              <a:t>. 14 of «</a:t>
            </a:r>
            <a:r>
              <a:rPr lang="it-IT" sz="2000" dirty="0" err="1"/>
              <a:t>Particles</a:t>
            </a:r>
            <a:r>
              <a:rPr lang="it-IT" sz="2000" dirty="0"/>
              <a:t> and </a:t>
            </a:r>
            <a:r>
              <a:rPr lang="it-IT" sz="2000" dirty="0" err="1"/>
              <a:t>Fundamental</a:t>
            </a:r>
            <a:r>
              <a:rPr lang="it-IT" sz="2000" dirty="0"/>
              <a:t> </a:t>
            </a:r>
            <a:r>
              <a:rPr lang="it-IT" sz="2000" dirty="0" err="1"/>
              <a:t>interactions</a:t>
            </a:r>
            <a:r>
              <a:rPr lang="it-IT" sz="2000" dirty="0"/>
              <a:t>».</a:t>
            </a:r>
            <a:endParaRPr lang="en-US" sz="2000" dirty="0"/>
          </a:p>
        </p:txBody>
      </p:sp>
      <p:sp>
        <p:nvSpPr>
          <p:cNvPr id="8" name="CasellaDiTesto 7">
            <a:extLst>
              <a:ext uri="{FF2B5EF4-FFF2-40B4-BE49-F238E27FC236}">
                <a16:creationId xmlns:a16="http://schemas.microsoft.com/office/drawing/2014/main" id="{6ACE3D60-1096-578E-8EA0-9144ECE993A2}"/>
              </a:ext>
            </a:extLst>
          </p:cNvPr>
          <p:cNvSpPr txBox="1"/>
          <p:nvPr/>
        </p:nvSpPr>
        <p:spPr>
          <a:xfrm>
            <a:off x="1228725" y="908705"/>
            <a:ext cx="9965953" cy="5447645"/>
          </a:xfrm>
          <a:prstGeom prst="rect">
            <a:avLst/>
          </a:prstGeom>
          <a:noFill/>
        </p:spPr>
        <p:txBody>
          <a:bodyPr wrap="square" rtlCol="0">
            <a:spAutoFit/>
          </a:bodyPr>
          <a:lstStyle/>
          <a:p>
            <a:pPr>
              <a:spcAft>
                <a:spcPts val="600"/>
              </a:spcAft>
            </a:pPr>
            <a:r>
              <a:rPr lang="en-US" sz="34800" dirty="0"/>
              <a:t>{      }</a:t>
            </a:r>
          </a:p>
        </p:txBody>
      </p:sp>
    </p:spTree>
    <p:extLst>
      <p:ext uri="{BB962C8B-B14F-4D97-AF65-F5344CB8AC3E}">
        <p14:creationId xmlns:p14="http://schemas.microsoft.com/office/powerpoint/2010/main" val="80088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7850" y="2443350"/>
            <a:ext cx="8561388" cy="3533775"/>
          </a:xfrm>
          <a:prstGeom prst="rect">
            <a:avLst/>
          </a:prstGeom>
          <a:noFill/>
          <a:ln w="9525">
            <a:noFill/>
            <a:miter lim="800000"/>
            <a:headEnd/>
            <a:tailEnd/>
          </a:ln>
          <a:effectLst/>
        </p:spPr>
      </p:pic>
      <p:sp>
        <p:nvSpPr>
          <p:cNvPr id="165896" name="AutoShape 8"/>
          <p:cNvSpPr>
            <a:spLocks/>
          </p:cNvSpPr>
          <p:nvPr/>
        </p:nvSpPr>
        <p:spPr bwMode="auto">
          <a:xfrm>
            <a:off x="2460625" y="2301116"/>
            <a:ext cx="692150" cy="381000"/>
          </a:xfrm>
          <a:prstGeom prst="borderCallout2">
            <a:avLst>
              <a:gd name="adj1" fmla="val 30000"/>
              <a:gd name="adj2" fmla="val 111009"/>
              <a:gd name="adj3" fmla="val 30000"/>
              <a:gd name="adj4" fmla="val 127981"/>
              <a:gd name="adj5" fmla="val 333052"/>
              <a:gd name="adj6" fmla="val 146721"/>
            </a:avLst>
          </a:prstGeom>
          <a:solidFill>
            <a:schemeClr val="tx1"/>
          </a:solidFill>
          <a:ln w="9525">
            <a:solidFill>
              <a:srgbClr val="FF0000"/>
            </a:solidFill>
            <a:miter lim="800000"/>
            <a:headEnd/>
            <a:tailEnd type="triangle" w="med" len="med"/>
          </a:ln>
          <a:effectLst/>
        </p:spPr>
        <p:txBody>
          <a:bodyPr/>
          <a:lstStyle/>
          <a:p>
            <a:pPr algn="ctr">
              <a:buFontTx/>
              <a:buNone/>
            </a:pPr>
            <a:r>
              <a:rPr lang="it-IT" sz="1400" b="1">
                <a:solidFill>
                  <a:schemeClr val="bg1"/>
                </a:solidFill>
              </a:rPr>
              <a:t>C,N,O</a:t>
            </a:r>
          </a:p>
        </p:txBody>
      </p:sp>
      <p:sp>
        <p:nvSpPr>
          <p:cNvPr id="165897" name="AutoShape 9"/>
          <p:cNvSpPr>
            <a:spLocks/>
          </p:cNvSpPr>
          <p:nvPr/>
        </p:nvSpPr>
        <p:spPr bwMode="auto">
          <a:xfrm>
            <a:off x="1524001" y="4388037"/>
            <a:ext cx="936625" cy="381000"/>
          </a:xfrm>
          <a:prstGeom prst="borderCallout2">
            <a:avLst>
              <a:gd name="adj1" fmla="val 30000"/>
              <a:gd name="adj2" fmla="val 108134"/>
              <a:gd name="adj3" fmla="val 30000"/>
              <a:gd name="adj4" fmla="val 108134"/>
              <a:gd name="adj5" fmla="val -87500"/>
              <a:gd name="adj6" fmla="val 166949"/>
            </a:avLst>
          </a:prstGeom>
          <a:solidFill>
            <a:schemeClr val="tx1"/>
          </a:solidFill>
          <a:ln w="9525">
            <a:solidFill>
              <a:srgbClr val="FF0000"/>
            </a:solidFill>
            <a:miter lim="800000"/>
            <a:headEnd/>
            <a:tailEnd type="triangle" w="med" len="med"/>
          </a:ln>
          <a:effectLst/>
        </p:spPr>
        <p:txBody>
          <a:bodyPr/>
          <a:lstStyle/>
          <a:p>
            <a:pPr algn="ctr">
              <a:buFontTx/>
              <a:buNone/>
            </a:pPr>
            <a:r>
              <a:rPr lang="it-IT" sz="1400" b="1">
                <a:solidFill>
                  <a:schemeClr val="bg1"/>
                </a:solidFill>
              </a:rPr>
              <a:t>Li,Be,B</a:t>
            </a:r>
          </a:p>
        </p:txBody>
      </p:sp>
      <p:sp>
        <p:nvSpPr>
          <p:cNvPr id="165898" name="AutoShape 10"/>
          <p:cNvSpPr>
            <a:spLocks/>
          </p:cNvSpPr>
          <p:nvPr/>
        </p:nvSpPr>
        <p:spPr bwMode="auto">
          <a:xfrm>
            <a:off x="4612596" y="5927687"/>
            <a:ext cx="658812" cy="381000"/>
          </a:xfrm>
          <a:prstGeom prst="borderCallout2">
            <a:avLst>
              <a:gd name="adj1" fmla="val 30000"/>
              <a:gd name="adj2" fmla="val 111565"/>
              <a:gd name="adj3" fmla="val 30000"/>
              <a:gd name="adj4" fmla="val 128194"/>
              <a:gd name="adj5" fmla="val -541667"/>
              <a:gd name="adj6" fmla="val 144819"/>
            </a:avLst>
          </a:prstGeom>
          <a:solidFill>
            <a:schemeClr val="tx1"/>
          </a:solidFill>
          <a:ln w="9525">
            <a:solidFill>
              <a:srgbClr val="FF0000"/>
            </a:solidFill>
            <a:miter lim="800000"/>
            <a:headEnd/>
            <a:tailEnd type="triangle" w="med" len="med"/>
          </a:ln>
          <a:effectLst/>
        </p:spPr>
        <p:txBody>
          <a:bodyPr/>
          <a:lstStyle/>
          <a:p>
            <a:pPr algn="ctr">
              <a:buFontTx/>
              <a:buNone/>
            </a:pPr>
            <a:r>
              <a:rPr lang="it-IT" sz="1400" b="1">
                <a:solidFill>
                  <a:schemeClr val="bg1"/>
                </a:solidFill>
              </a:rPr>
              <a:t>Fe</a:t>
            </a:r>
          </a:p>
        </p:txBody>
      </p:sp>
      <p:sp>
        <p:nvSpPr>
          <p:cNvPr id="165902" name="AutoShape 14"/>
          <p:cNvSpPr>
            <a:spLocks/>
          </p:cNvSpPr>
          <p:nvPr/>
        </p:nvSpPr>
        <p:spPr bwMode="auto">
          <a:xfrm>
            <a:off x="6743700" y="5827899"/>
            <a:ext cx="692150" cy="381000"/>
          </a:xfrm>
          <a:prstGeom prst="borderCallout2">
            <a:avLst>
              <a:gd name="adj1" fmla="val 30000"/>
              <a:gd name="adj2" fmla="val 111009"/>
              <a:gd name="adj3" fmla="val 30000"/>
              <a:gd name="adj4" fmla="val 111009"/>
              <a:gd name="adj5" fmla="val -458333"/>
              <a:gd name="adj6" fmla="val 371102"/>
            </a:avLst>
          </a:prstGeom>
          <a:solidFill>
            <a:schemeClr val="tx1"/>
          </a:solidFill>
          <a:ln w="9525">
            <a:solidFill>
              <a:srgbClr val="FF0000"/>
            </a:solidFill>
            <a:miter lim="800000"/>
            <a:headEnd/>
            <a:tailEnd type="triangle" w="med" len="med"/>
          </a:ln>
          <a:effectLst/>
        </p:spPr>
        <p:txBody>
          <a:bodyPr/>
          <a:lstStyle/>
          <a:p>
            <a:pPr algn="ctr">
              <a:buFontTx/>
              <a:buNone/>
            </a:pPr>
            <a:r>
              <a:rPr lang="it-IT" sz="1400" b="1">
                <a:solidFill>
                  <a:schemeClr val="bg1"/>
                </a:solidFill>
              </a:rPr>
              <a:t>79, Au</a:t>
            </a:r>
          </a:p>
        </p:txBody>
      </p:sp>
      <p:sp>
        <p:nvSpPr>
          <p:cNvPr id="165906" name="Text Box 18"/>
          <p:cNvSpPr txBox="1">
            <a:spLocks noChangeArrowheads="1"/>
          </p:cNvSpPr>
          <p:nvPr/>
        </p:nvSpPr>
        <p:spPr bwMode="auto">
          <a:xfrm>
            <a:off x="1524001" y="5763275"/>
            <a:ext cx="2103439" cy="707886"/>
          </a:xfrm>
          <a:prstGeom prst="rect">
            <a:avLst/>
          </a:prstGeom>
          <a:noFill/>
          <a:ln w="9525" algn="ctr">
            <a:solidFill>
              <a:srgbClr val="FF0000"/>
            </a:solidFill>
            <a:miter lim="800000"/>
            <a:headEnd/>
            <a:tailEnd/>
          </a:ln>
          <a:effectLst/>
        </p:spPr>
        <p:txBody>
          <a:bodyPr wrap="square">
            <a:spAutoFit/>
          </a:bodyPr>
          <a:lstStyle/>
          <a:p>
            <a:pPr>
              <a:buFontTx/>
              <a:buNone/>
            </a:pPr>
            <a:r>
              <a:rPr lang="it-IT" sz="2000" dirty="0" err="1"/>
              <a:t>Formed</a:t>
            </a:r>
            <a:r>
              <a:rPr lang="it-IT" sz="2000" dirty="0"/>
              <a:t> in stellar</a:t>
            </a:r>
          </a:p>
          <a:p>
            <a:pPr>
              <a:buFontTx/>
              <a:buNone/>
            </a:pPr>
            <a:r>
              <a:rPr lang="it-IT" sz="2000" dirty="0" err="1"/>
              <a:t>Nucleosyntesis</a:t>
            </a:r>
            <a:r>
              <a:rPr lang="it-IT" sz="2000" dirty="0"/>
              <a:t> </a:t>
            </a:r>
          </a:p>
        </p:txBody>
      </p:sp>
      <p:sp>
        <p:nvSpPr>
          <p:cNvPr id="165907" name="Text Box 19"/>
          <p:cNvSpPr txBox="1">
            <a:spLocks noChangeArrowheads="1"/>
          </p:cNvSpPr>
          <p:nvPr/>
        </p:nvSpPr>
        <p:spPr bwMode="auto">
          <a:xfrm>
            <a:off x="9070050" y="5812795"/>
            <a:ext cx="2199610" cy="707886"/>
          </a:xfrm>
          <a:prstGeom prst="rect">
            <a:avLst/>
          </a:prstGeom>
          <a:noFill/>
          <a:ln w="9525" algn="ctr">
            <a:solidFill>
              <a:srgbClr val="FF0000"/>
            </a:solidFill>
            <a:miter lim="800000"/>
            <a:headEnd/>
            <a:tailEnd/>
          </a:ln>
          <a:effectLst/>
        </p:spPr>
        <p:txBody>
          <a:bodyPr wrap="square">
            <a:spAutoFit/>
          </a:bodyPr>
          <a:lstStyle/>
          <a:p>
            <a:pPr>
              <a:buFontTx/>
              <a:buNone/>
            </a:pPr>
            <a:r>
              <a:rPr lang="it-IT" sz="2000" dirty="0" err="1"/>
              <a:t>Formed</a:t>
            </a:r>
            <a:r>
              <a:rPr lang="it-IT" sz="2000" dirty="0"/>
              <a:t> by s- and r- </a:t>
            </a:r>
            <a:r>
              <a:rPr lang="it-IT" sz="2000" dirty="0" err="1"/>
              <a:t>nuclear</a:t>
            </a:r>
            <a:r>
              <a:rPr lang="it-IT" sz="2000" dirty="0"/>
              <a:t> </a:t>
            </a:r>
            <a:r>
              <a:rPr lang="it-IT" sz="2000" dirty="0" err="1"/>
              <a:t>processes</a:t>
            </a:r>
            <a:r>
              <a:rPr lang="it-IT" sz="2000" dirty="0"/>
              <a:t> </a:t>
            </a:r>
          </a:p>
        </p:txBody>
      </p:sp>
      <p:sp>
        <p:nvSpPr>
          <p:cNvPr id="165908" name="Rectangle 20"/>
          <p:cNvSpPr>
            <a:spLocks noChangeArrowheads="1"/>
          </p:cNvSpPr>
          <p:nvPr/>
        </p:nvSpPr>
        <p:spPr bwMode="auto">
          <a:xfrm>
            <a:off x="3431704" y="2721490"/>
            <a:ext cx="2520280" cy="523220"/>
          </a:xfrm>
          <a:prstGeom prst="rect">
            <a:avLst/>
          </a:prstGeom>
          <a:noFill/>
          <a:ln w="34925" algn="ctr">
            <a:solidFill>
              <a:srgbClr val="FF0000"/>
            </a:solidFill>
            <a:miter lim="800000"/>
            <a:headEnd/>
            <a:tailEnd/>
          </a:ln>
          <a:effectLst/>
        </p:spPr>
        <p:txBody>
          <a:bodyPr wrap="square" anchor="ctr">
            <a:spAutoFit/>
          </a:bodyPr>
          <a:lstStyle/>
          <a:p>
            <a:endParaRPr lang="it-IT" sz="2800" dirty="0">
              <a:solidFill>
                <a:schemeClr val="bg1"/>
              </a:solidFill>
            </a:endParaRPr>
          </a:p>
        </p:txBody>
      </p:sp>
      <p:sp>
        <p:nvSpPr>
          <p:cNvPr id="2" name="Titolo 1"/>
          <p:cNvSpPr>
            <a:spLocks noGrp="1"/>
          </p:cNvSpPr>
          <p:nvPr>
            <p:ph type="title"/>
          </p:nvPr>
        </p:nvSpPr>
        <p:spPr>
          <a:xfrm>
            <a:off x="838200" y="3209"/>
            <a:ext cx="10515600" cy="769127"/>
          </a:xfrm>
        </p:spPr>
        <p:txBody>
          <a:bodyPr>
            <a:normAutofit/>
          </a:bodyPr>
          <a:lstStyle/>
          <a:p>
            <a:r>
              <a:rPr lang="en-US" sz="3600" dirty="0">
                <a:solidFill>
                  <a:srgbClr val="C00000"/>
                </a:solidFill>
              </a:rPr>
              <a:t>Elements in Solar System and CRs</a:t>
            </a:r>
          </a:p>
        </p:txBody>
      </p:sp>
      <p:sp>
        <p:nvSpPr>
          <p:cNvPr id="4" name="Segnaposto piè di pagina 3"/>
          <p:cNvSpPr>
            <a:spLocks noGrp="1"/>
          </p:cNvSpPr>
          <p:nvPr>
            <p:ph type="ftr" sz="quarter" idx="11"/>
          </p:nvPr>
        </p:nvSpPr>
        <p:spPr/>
        <p:txBody>
          <a:bodyPr/>
          <a:lstStyle/>
          <a:p>
            <a:r>
              <a:rPr lang="fr-FR"/>
              <a:t>M. Spurio - Astroparticle Physics -  5</a:t>
            </a:r>
            <a:endParaRPr lang="it-IT"/>
          </a:p>
        </p:txBody>
      </p:sp>
      <p:sp>
        <p:nvSpPr>
          <p:cNvPr id="5" name="Segnaposto numero diapositiva 4"/>
          <p:cNvSpPr>
            <a:spLocks noGrp="1"/>
          </p:cNvSpPr>
          <p:nvPr>
            <p:ph type="sldNum" sz="quarter" idx="12"/>
          </p:nvPr>
        </p:nvSpPr>
        <p:spPr/>
        <p:txBody>
          <a:bodyPr/>
          <a:lstStyle/>
          <a:p>
            <a:fld id="{EF856C54-971D-4A64-8725-72F12A462872}" type="slidenum">
              <a:rPr lang="it-IT" smtClean="0"/>
              <a:t>8</a:t>
            </a:fld>
            <a:endParaRPr lang="it-IT"/>
          </a:p>
        </p:txBody>
      </p:sp>
      <p:sp>
        <p:nvSpPr>
          <p:cNvPr id="3" name="Rettangolo 2"/>
          <p:cNvSpPr/>
          <p:nvPr/>
        </p:nvSpPr>
        <p:spPr>
          <a:xfrm>
            <a:off x="578498" y="919787"/>
            <a:ext cx="10515599" cy="1354217"/>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Trans-iron elements are also present in the  cosmic radiation</a:t>
            </a:r>
          </a:p>
          <a:p>
            <a:pPr marL="285750" indent="-285750">
              <a:spcAft>
                <a:spcPts val="600"/>
              </a:spcAft>
              <a:buFont typeface="Arial" panose="020B0604020202020204" pitchFamily="34" charset="0"/>
              <a:buChar char="•"/>
            </a:pPr>
            <a:r>
              <a:rPr lang="en-US" dirty="0"/>
              <a:t>Their production mechanism is one </a:t>
            </a:r>
            <a:r>
              <a:rPr lang="en-US" dirty="0" err="1"/>
              <a:t>ot</a:t>
            </a:r>
            <a:r>
              <a:rPr lang="en-US" dirty="0"/>
              <a:t> the hottest topics in nuclear astrophysics</a:t>
            </a:r>
          </a:p>
          <a:p>
            <a:pPr marL="285750" indent="-285750">
              <a:spcAft>
                <a:spcPts val="600"/>
              </a:spcAft>
              <a:buFont typeface="Arial" panose="020B0604020202020204" pitchFamily="34" charset="0"/>
              <a:buChar char="•"/>
            </a:pPr>
            <a:r>
              <a:rPr lang="en-US" dirty="0"/>
              <a:t>A possible production mechanism has been observed during the gravitational event observed in August 2017, with the merging of two neutron stars</a:t>
            </a:r>
          </a:p>
        </p:txBody>
      </p:sp>
    </p:spTree>
    <p:extLst>
      <p:ext uri="{BB962C8B-B14F-4D97-AF65-F5344CB8AC3E}">
        <p14:creationId xmlns:p14="http://schemas.microsoft.com/office/powerpoint/2010/main" val="188116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83771"/>
          </a:xfrm>
        </p:spPr>
        <p:txBody>
          <a:bodyPr>
            <a:normAutofit/>
          </a:bodyPr>
          <a:lstStyle/>
          <a:p>
            <a:r>
              <a:rPr lang="en-US" sz="3600" dirty="0">
                <a:solidFill>
                  <a:srgbClr val="C00000"/>
                </a:solidFill>
              </a:rPr>
              <a:t>The Overabundance of Li, Be, and B in CRs</a:t>
            </a:r>
          </a:p>
        </p:txBody>
      </p:sp>
      <p:sp>
        <p:nvSpPr>
          <p:cNvPr id="3" name="Segnaposto piè di pagina 2"/>
          <p:cNvSpPr>
            <a:spLocks noGrp="1"/>
          </p:cNvSpPr>
          <p:nvPr>
            <p:ph type="ftr" sz="quarter" idx="11"/>
          </p:nvPr>
        </p:nvSpPr>
        <p:spPr/>
        <p:txBody>
          <a:bodyPr/>
          <a:lstStyle/>
          <a:p>
            <a:r>
              <a:rPr lang="fr-FR"/>
              <a:t>M. Spurio - Astroparticle Physics -  5</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9</a:t>
            </a:fld>
            <a:endParaRPr lang="it-IT"/>
          </a:p>
        </p:txBody>
      </p:sp>
      <p:sp>
        <p:nvSpPr>
          <p:cNvPr id="6" name="Rettangolo 5"/>
          <p:cNvSpPr/>
          <p:nvPr/>
        </p:nvSpPr>
        <p:spPr>
          <a:xfrm>
            <a:off x="634482" y="981564"/>
            <a:ext cx="11224726" cy="5201424"/>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t>Li, Be, and B act as catalysts of thermonuclear reactions in stars, and a low abundance after a stellar collapse is expected, </a:t>
            </a:r>
            <a:r>
              <a:rPr lang="en-US" dirty="0"/>
              <a:t>as the collapse occurs when material for fusion is no longer available </a:t>
            </a:r>
            <a:r>
              <a:rPr lang="en-US" b="1" dirty="0"/>
              <a:t>(</a:t>
            </a:r>
            <a:r>
              <a:rPr lang="en-US" b="1" dirty="0">
                <a:sym typeface="Wingdings" panose="05000000000000000000" pitchFamily="2" charset="2"/>
              </a:rPr>
              <a:t> Chap. 12)</a:t>
            </a:r>
            <a:endParaRPr lang="en-US" b="1" dirty="0"/>
          </a:p>
          <a:p>
            <a:pPr marL="285750" indent="-285750">
              <a:spcAft>
                <a:spcPts val="1200"/>
              </a:spcAft>
              <a:buFont typeface="Arial" panose="020B0604020202020204" pitchFamily="34" charset="0"/>
              <a:buChar char="•"/>
            </a:pPr>
            <a:r>
              <a:rPr lang="en-US" dirty="0"/>
              <a:t>For this reason, </a:t>
            </a:r>
            <a:r>
              <a:rPr lang="en-US" b="1" dirty="0"/>
              <a:t>the Li, Be, and B abundances in the solar system (and in the Universe) are generally very small</a:t>
            </a:r>
            <a:r>
              <a:rPr lang="en-US" dirty="0"/>
              <a:t>.</a:t>
            </a:r>
          </a:p>
          <a:p>
            <a:pPr marL="285750" indent="-285750">
              <a:spcAft>
                <a:spcPts val="1200"/>
              </a:spcAft>
              <a:buFont typeface="Arial" panose="020B0604020202020204" pitchFamily="34" charset="0"/>
              <a:buChar char="•"/>
            </a:pPr>
            <a:r>
              <a:rPr lang="en-US" dirty="0"/>
              <a:t>The bulk of CRs is believed to be accelerated by galactic SN remnants; </a:t>
            </a:r>
          </a:p>
          <a:p>
            <a:pPr marL="285750" indent="-285750">
              <a:spcAft>
                <a:spcPts val="1200"/>
              </a:spcAft>
              <a:buFont typeface="Arial" panose="020B0604020202020204" pitchFamily="34" charset="0"/>
              <a:buChar char="•"/>
            </a:pPr>
            <a:r>
              <a:rPr lang="en-US" dirty="0"/>
              <a:t>A similarity between the chemical composition of the solar system and that of nuclei present in CRs is thus expected.</a:t>
            </a:r>
          </a:p>
          <a:p>
            <a:pPr marL="285750" indent="-285750">
              <a:spcAft>
                <a:spcPts val="1200"/>
              </a:spcAft>
              <a:buFont typeface="Arial" panose="020B0604020202020204" pitchFamily="34" charset="0"/>
              <a:buChar char="•"/>
            </a:pPr>
            <a:r>
              <a:rPr lang="en-US" dirty="0"/>
              <a:t>A clear difference between the relative abundances “R” of Li, Be, and B elements in CRs with respect to those in the solar system (SS) is evident (Fig. 3.7 and Table 3.3).</a:t>
            </a:r>
          </a:p>
          <a:p>
            <a:pPr marL="285750" indent="-285750">
              <a:spcAft>
                <a:spcPts val="1200"/>
              </a:spcAft>
              <a:buFont typeface="Arial" panose="020B0604020202020204" pitchFamily="34" charset="0"/>
              <a:buChar char="•"/>
            </a:pPr>
            <a:endParaRPr lang="it-IT" dirty="0"/>
          </a:p>
          <a:p>
            <a:pPr marL="285750" indent="-285750">
              <a:spcAft>
                <a:spcPts val="1200"/>
              </a:spcAft>
              <a:buFont typeface="Arial" panose="020B0604020202020204" pitchFamily="34" charset="0"/>
              <a:buChar char="•"/>
            </a:pPr>
            <a:endParaRPr lang="it-IT" dirty="0"/>
          </a:p>
          <a:p>
            <a:pPr marL="285750" indent="-285750">
              <a:spcAft>
                <a:spcPts val="1200"/>
              </a:spcAft>
              <a:buFont typeface="Arial" panose="020B0604020202020204" pitchFamily="34" charset="0"/>
              <a:buChar char="•"/>
            </a:pPr>
            <a:r>
              <a:rPr lang="en-US" dirty="0"/>
              <a:t>The discrepancy between the ratios is explained as being due to the CR propagation in the Galaxy before reaching the Earth. </a:t>
            </a:r>
          </a:p>
          <a:p>
            <a:pPr marL="285750" indent="-285750">
              <a:spcAft>
                <a:spcPts val="1200"/>
              </a:spcAft>
              <a:buFont typeface="Arial" panose="020B0604020202020204" pitchFamily="34" charset="0"/>
              <a:buChar char="•"/>
            </a:pPr>
            <a:r>
              <a:rPr lang="en-US" dirty="0"/>
              <a:t>The interstellar medium is filled with matter (mainly hydrogen), and Li, Be, and B elements are produced during the propagation as an effect of interactions of heavier nuclei (C,N,O) with protons of the ISM.</a:t>
            </a:r>
          </a:p>
        </p:txBody>
      </p:sp>
      <p:pic>
        <p:nvPicPr>
          <p:cNvPr id="7" name="Immagine 6"/>
          <p:cNvPicPr>
            <a:picLocks noChangeAspect="1"/>
          </p:cNvPicPr>
          <p:nvPr/>
        </p:nvPicPr>
        <p:blipFill>
          <a:blip r:embed="rId2"/>
          <a:stretch>
            <a:fillRect/>
          </a:stretch>
        </p:blipFill>
        <p:spPr>
          <a:xfrm>
            <a:off x="4154704" y="4165855"/>
            <a:ext cx="3123363" cy="478063"/>
          </a:xfrm>
          <a:prstGeom prst="rect">
            <a:avLst/>
          </a:prstGeom>
          <a:ln>
            <a:solidFill>
              <a:srgbClr val="FF2F2F"/>
            </a:solidFill>
          </a:ln>
        </p:spPr>
      </p:pic>
      <p:sp>
        <p:nvSpPr>
          <p:cNvPr id="5" name="Pulsante di azione: Avanti o successivo 4">
            <a:hlinkClick r:id="rId3" action="ppaction://hlinksldjump" highlightClick="1"/>
            <a:extLst>
              <a:ext uri="{FF2B5EF4-FFF2-40B4-BE49-F238E27FC236}">
                <a16:creationId xmlns:a16="http://schemas.microsoft.com/office/drawing/2014/main" id="{154CA737-B818-BAEB-50FD-DCA35432C42F}"/>
              </a:ext>
            </a:extLst>
          </p:cNvPr>
          <p:cNvSpPr/>
          <p:nvPr/>
        </p:nvSpPr>
        <p:spPr>
          <a:xfrm>
            <a:off x="7656686" y="4220220"/>
            <a:ext cx="632009" cy="252000"/>
          </a:xfrm>
          <a:prstGeom prst="actionButtonForwardNext">
            <a:avLst/>
          </a:prstGeom>
          <a:solidFill>
            <a:schemeClr val="accent5">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7419383"/>
      </p:ext>
    </p:extLst>
  </p:cSld>
  <p:clrMapOvr>
    <a:masterClrMapping/>
  </p:clrMapOvr>
</p:sld>
</file>

<file path=ppt/theme/theme1.xml><?xml version="1.0" encoding="utf-8"?>
<a:theme xmlns:a="http://schemas.openxmlformats.org/drawingml/2006/main" name="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16848</TotalTime>
  <Words>3145</Words>
  <Application>Microsoft Office PowerPoint</Application>
  <PresentationFormat>Widescreen</PresentationFormat>
  <Paragraphs>238</Paragraphs>
  <Slides>23</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Calibri</vt:lpstr>
      <vt:lpstr>Calibri Light</vt:lpstr>
      <vt:lpstr>Cambria Math</vt:lpstr>
      <vt:lpstr>Symbol</vt:lpstr>
      <vt:lpstr>Times New Roman</vt:lpstr>
      <vt:lpstr>Wingdings</vt:lpstr>
      <vt:lpstr>Office 2013 - Tema 2022</vt:lpstr>
      <vt:lpstr>Presentazione standard di PowerPoint</vt:lpstr>
      <vt:lpstr>Content</vt:lpstr>
      <vt:lpstr>Importance of the CR diffusion in the Galaxy</vt:lpstr>
      <vt:lpstr>Origin of the elements</vt:lpstr>
      <vt:lpstr>Abundances of Elements in Solar System and CRs (Chap. 3)</vt:lpstr>
      <vt:lpstr>Elements below Iron in Solar System and CRs</vt:lpstr>
      <vt:lpstr>The nuclear binding energy</vt:lpstr>
      <vt:lpstr>Elements in Solar System and CRs</vt:lpstr>
      <vt:lpstr>The Overabundance of Li, Be, and B in CRs</vt:lpstr>
      <vt:lpstr>Production of Li, Be, and B during Propagation</vt:lpstr>
      <vt:lpstr>The average path of CRs in Galaxy</vt:lpstr>
      <vt:lpstr>p-p cross section </vt:lpstr>
      <vt:lpstr>(Remember) The nuclear cross-section and l</vt:lpstr>
      <vt:lpstr>The simplified propagation model</vt:lpstr>
      <vt:lpstr>Solution of the differential equation system (I)</vt:lpstr>
      <vt:lpstr>Solution of the differential equation system (II)</vt:lpstr>
      <vt:lpstr>CR average escepe time from the Galaxy</vt:lpstr>
      <vt:lpstr>The Diffusion-Loss Equation (§5.3)</vt:lpstr>
      <vt:lpstr>Energy Dependence of the escape time tesc</vt:lpstr>
      <vt:lpstr>The (B/C) ratio and tesc </vt:lpstr>
      <vt:lpstr>The (B/C) ratio and tesc </vt:lpstr>
      <vt:lpstr>Energy Considerations on CR Sources – I (Chap. 2)</vt:lpstr>
      <vt:lpstr>Energy Spectrum of Cosmic Rays at the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 Spurio</dc:creator>
  <cp:lastModifiedBy>maurizio spurio</cp:lastModifiedBy>
  <cp:revision>319</cp:revision>
  <dcterms:created xsi:type="dcterms:W3CDTF">2017-04-19T13:15:59Z</dcterms:created>
  <dcterms:modified xsi:type="dcterms:W3CDTF">2025-04-13T17:58:08Z</dcterms:modified>
</cp:coreProperties>
</file>