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2"/>
  </p:notesMasterIdLst>
  <p:sldIdLst>
    <p:sldId id="378" r:id="rId2"/>
    <p:sldId id="568" r:id="rId3"/>
    <p:sldId id="546" r:id="rId4"/>
    <p:sldId id="547" r:id="rId5"/>
    <p:sldId id="548" r:id="rId6"/>
    <p:sldId id="514" r:id="rId7"/>
    <p:sldId id="549" r:id="rId8"/>
    <p:sldId id="523" r:id="rId9"/>
    <p:sldId id="526" r:id="rId10"/>
    <p:sldId id="550" r:id="rId11"/>
    <p:sldId id="524" r:id="rId12"/>
    <p:sldId id="551" r:id="rId13"/>
    <p:sldId id="532" r:id="rId14"/>
    <p:sldId id="552" r:id="rId15"/>
    <p:sldId id="576" r:id="rId16"/>
    <p:sldId id="583" r:id="rId17"/>
    <p:sldId id="584" r:id="rId18"/>
    <p:sldId id="553" r:id="rId19"/>
    <p:sldId id="554" r:id="rId20"/>
    <p:sldId id="578" r:id="rId21"/>
    <p:sldId id="579" r:id="rId22"/>
    <p:sldId id="566" r:id="rId23"/>
    <p:sldId id="557" r:id="rId24"/>
    <p:sldId id="580" r:id="rId25"/>
    <p:sldId id="575" r:id="rId26"/>
    <p:sldId id="574" r:id="rId27"/>
    <p:sldId id="559" r:id="rId28"/>
    <p:sldId id="560" r:id="rId29"/>
    <p:sldId id="561" r:id="rId30"/>
    <p:sldId id="562" r:id="rId31"/>
    <p:sldId id="563" r:id="rId32"/>
    <p:sldId id="564" r:id="rId33"/>
    <p:sldId id="565" r:id="rId34"/>
    <p:sldId id="567" r:id="rId35"/>
    <p:sldId id="581" r:id="rId36"/>
    <p:sldId id="569" r:id="rId37"/>
    <p:sldId id="570" r:id="rId38"/>
    <p:sldId id="573" r:id="rId39"/>
    <p:sldId id="571" r:id="rId40"/>
    <p:sldId id="58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2F2F"/>
    <a:srgbClr val="FF0000"/>
    <a:srgbClr val="5B9BD5"/>
    <a:srgbClr val="FFFF00"/>
    <a:srgbClr val="FFFFFF"/>
    <a:srgbClr val="000000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55" autoAdjust="0"/>
    <p:restoredTop sz="93910" autoAdjust="0"/>
  </p:normalViewPr>
  <p:slideViewPr>
    <p:cSldViewPr snapToGrid="0">
      <p:cViewPr varScale="1">
        <p:scale>
          <a:sx n="82" d="100"/>
          <a:sy n="82" d="100"/>
        </p:scale>
        <p:origin x="221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4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995F2-62AC-4761-AE5A-5F8B7456D80B}" type="datetimeFigureOut">
              <a:rPr lang="it-IT" smtClean="0"/>
              <a:t>13/04/2025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55254-FBF0-47C0-AF0B-FBD64631B8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611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158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30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08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A473-F0D6-443F-98AD-30168C2A03CC}" type="datetime1">
              <a:rPr lang="en-US" smtClean="0"/>
              <a:t>4/13/2025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93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F769-6187-47B4-83E1-C1CCE404DA95}" type="datetime1">
              <a:rPr lang="en-US" smtClean="0"/>
              <a:t>4/13/2025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8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D6F6-8048-4E4E-88E0-62456C23BA4A}" type="datetime1">
              <a:rPr lang="en-US" smtClean="0"/>
              <a:t>4/13/2025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20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A46-4245-4F21-9335-0ECA2DA43891}" type="datetime1">
              <a:rPr lang="en-US" smtClean="0"/>
              <a:t>4/13/2025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8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B234-4169-49A4-B334-39FF3E9D0116}" type="datetime1">
              <a:rPr lang="en-US" smtClean="0"/>
              <a:t>4/13/2025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57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0DA-3B64-4B82-A962-4A28B209D1FB}" type="datetime1">
              <a:rPr lang="en-US" smtClean="0"/>
              <a:t>4/13/2025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76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1E92-42E6-400D-864E-0261B8920D05}" type="datetime1">
              <a:rPr lang="en-US" smtClean="0"/>
              <a:t>4/13/2025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34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22B0-588E-496C-A59B-C474F37F4372}" type="datetime1">
              <a:rPr lang="en-US" smtClean="0"/>
              <a:t>4/13/2025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736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08739-2A75-4AD9-B649-75A8DA46BACD}" type="datetime1">
              <a:rPr lang="en-US" smtClean="0"/>
              <a:t>4/13/2025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396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2C86-F06D-414B-B1C7-ECE5A81956BB}" type="datetime1">
              <a:rPr lang="en-US" smtClean="0"/>
              <a:t>4/13/2025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34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04CE-7212-4EE4-921A-670F7FD9A951}" type="datetime1">
              <a:rPr lang="en-US" smtClean="0"/>
              <a:t>4/13/2025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322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17D38-3BAE-4467-AD92-2EF1B7A9E6AB}" type="datetime1">
              <a:rPr lang="en-US" smtClean="0"/>
              <a:t>4/13/2025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M. Spurio - Astroparticle Physics - 6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Connettore 1 7">
            <a:extLst>
              <a:ext uri="{FF2B5EF4-FFF2-40B4-BE49-F238E27FC236}">
                <a16:creationId xmlns:a16="http://schemas.microsoft.com/office/drawing/2014/main" id="{999EC35A-3217-588C-AC22-4A62D6C11393}"/>
              </a:ext>
            </a:extLst>
          </p:cNvPr>
          <p:cNvCxnSpPr/>
          <p:nvPr userDrawn="1"/>
        </p:nvCxnSpPr>
        <p:spPr>
          <a:xfrm>
            <a:off x="838200" y="763480"/>
            <a:ext cx="10515600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83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3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4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9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12" Type="http://schemas.openxmlformats.org/officeDocument/2006/relationships/image" Target="../media/image67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11" Type="http://schemas.openxmlformats.org/officeDocument/2006/relationships/image" Target="../media/image66.emf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Relationship Id="rId14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://www.atnf.csiro.au/people/pulsar/psrcat/" TargetMode="Externa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8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awiIfudYuA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05.4385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200" dirty="0">
              <a:solidFill>
                <a:srgbClr val="C00000"/>
              </a:solidFill>
              <a:latin typeface="Calibri Light" panose="020F0302020204030204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GB" sz="3200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VI.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Galactic Accelerators and Acceleration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Mechanisms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467708" y="4307761"/>
            <a:ext cx="5256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Astroparticle Physics </a:t>
            </a:r>
            <a:r>
              <a:rPr lang="en-US" sz="3200" spc="-100" dirty="0" err="1">
                <a:solidFill>
                  <a:srgbClr val="675E47"/>
                </a:solidFill>
                <a:latin typeface="+mj-lt"/>
                <a:ea typeface="+mj-ea"/>
                <a:cs typeface="+mj-cs"/>
              </a:rPr>
              <a:t>a.a.</a:t>
            </a:r>
            <a:r>
              <a:rPr lang="en-US" sz="3200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 2024/25</a:t>
            </a:r>
          </a:p>
          <a:p>
            <a:pPr algn="ctr"/>
            <a:r>
              <a:rPr lang="en-US" sz="2800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Maurizio Spurio</a:t>
            </a:r>
          </a:p>
          <a:p>
            <a:pPr algn="ctr"/>
            <a:r>
              <a:rPr lang="en-US" sz="2400" spc="-100" dirty="0" err="1">
                <a:solidFill>
                  <a:srgbClr val="675E47"/>
                </a:solidFill>
                <a:latin typeface="+mj-lt"/>
                <a:ea typeface="+mj-ea"/>
                <a:cs typeface="+mj-cs"/>
              </a:rPr>
              <a:t>Università</a:t>
            </a:r>
            <a:r>
              <a:rPr lang="en-US" sz="2400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 di Bologna e INFN</a:t>
            </a:r>
          </a:p>
          <a:p>
            <a:pPr algn="ctr"/>
            <a:r>
              <a:rPr lang="en-US" sz="2000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maurizio.spurio@unibo.it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23EA07B-C09D-3018-69DD-BF2094F53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FCAC13-6562-20C5-8297-7CBBA8C3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623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52" y="1415128"/>
            <a:ext cx="7429500" cy="847725"/>
          </a:xfrm>
          <a:prstGeom prst="rect">
            <a:avLst/>
          </a:prstGeom>
        </p:spPr>
      </p:pic>
      <p:sp>
        <p:nvSpPr>
          <p:cNvPr id="300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92098" y="-1"/>
            <a:ext cx="9147252" cy="780093"/>
          </a:xfrm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rgbClr val="990000"/>
                </a:solidFill>
              </a:rPr>
              <a:t>Kinematics</a:t>
            </a:r>
            <a:r>
              <a:rPr lang="it-IT" sz="3600" dirty="0">
                <a:solidFill>
                  <a:srgbClr val="990000"/>
                </a:solidFill>
              </a:rPr>
              <a:t> of the </a:t>
            </a:r>
            <a:r>
              <a:rPr lang="it-IT" sz="3600" dirty="0" err="1">
                <a:solidFill>
                  <a:srgbClr val="990000"/>
                </a:solidFill>
              </a:rPr>
              <a:t>scattering</a:t>
            </a:r>
            <a:r>
              <a:rPr lang="it-IT" sz="3600" dirty="0">
                <a:solidFill>
                  <a:srgbClr val="990000"/>
                </a:solidFill>
              </a:rPr>
              <a:t> </a:t>
            </a:r>
            <a:r>
              <a:rPr lang="it-IT" sz="3600" dirty="0" err="1">
                <a:solidFill>
                  <a:srgbClr val="990000"/>
                </a:solidFill>
              </a:rPr>
              <a:t>process</a:t>
            </a:r>
            <a:endParaRPr lang="it-IT" sz="3600" dirty="0">
              <a:solidFill>
                <a:srgbClr val="990000"/>
              </a:solidFill>
            </a:endParaRPr>
          </a:p>
        </p:txBody>
      </p:sp>
      <p:sp>
        <p:nvSpPr>
          <p:cNvPr id="300043" name="Text Box 11"/>
          <p:cNvSpPr txBox="1">
            <a:spLocks noChangeArrowheads="1"/>
          </p:cNvSpPr>
          <p:nvPr/>
        </p:nvSpPr>
        <p:spPr bwMode="auto">
          <a:xfrm>
            <a:off x="602166" y="1023851"/>
            <a:ext cx="7551234" cy="2862322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Thus, the energy E* (6.15) after the collision becomes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And, at the second order of U/c: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energy gained by the particle in the </a:t>
            </a:r>
            <a:r>
              <a:rPr lang="en-US" b="1" dirty="0"/>
              <a:t>observer reference frame </a:t>
            </a:r>
            <a:r>
              <a:rPr lang="en-US" dirty="0"/>
              <a:t>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75" y="2484292"/>
            <a:ext cx="6248400" cy="70485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53" y="3703314"/>
            <a:ext cx="5715000" cy="676275"/>
          </a:xfrm>
          <a:prstGeom prst="rect">
            <a:avLst/>
          </a:prstGeom>
          <a:ln>
            <a:solidFill>
              <a:srgbClr val="FF2F2F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591698" y="4543751"/>
                <a:ext cx="9321998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first term in (6.19) is null when averaged over all directions. If this is done, we have a gain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(</a:t>
                </a:r>
                <a:r>
                  <a:rPr lang="en-US" b="1" dirty="0"/>
                  <a:t>second-order Fermi model</a:t>
                </a:r>
                <a:r>
                  <a:rPr lang="en-US" dirty="0"/>
                  <a:t>). The acceleration process is therefore rather inefficient.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Energy is gained in head-on collisions (</a:t>
                </a:r>
                <a:r>
                  <a:rPr lang="en-US" dirty="0" err="1"/>
                  <a:t>cos</a:t>
                </a:r>
                <a:r>
                  <a:rPr lang="en-US" dirty="0" err="1">
                    <a:latin typeface="Symbol" panose="05050102010706020507" pitchFamily="18" charset="2"/>
                  </a:rPr>
                  <a:t>q</a:t>
                </a:r>
                <a:r>
                  <a:rPr lang="en-US" dirty="0"/>
                  <a:t> &gt; 0) and lost in catching collisions when </a:t>
                </a:r>
                <a:r>
                  <a:rPr lang="en-US" dirty="0" err="1"/>
                  <a:t>cos</a:t>
                </a:r>
                <a:r>
                  <a:rPr lang="en-US" dirty="0" err="1">
                    <a:latin typeface="Symbol" panose="05050102010706020507" pitchFamily="18" charset="2"/>
                  </a:rPr>
                  <a:t>q</a:t>
                </a:r>
                <a:r>
                  <a:rPr lang="en-US" dirty="0"/>
                  <a:t> &lt; 0.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b="1" dirty="0"/>
                  <a:t>first-order Fermi model </a:t>
                </a:r>
                <a:r>
                  <a:rPr lang="en-US" dirty="0"/>
                  <a:t>considers head-on collisions only.</a:t>
                </a:r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98" y="4543751"/>
                <a:ext cx="9321998" cy="1508105"/>
              </a:xfrm>
              <a:prstGeom prst="rect">
                <a:avLst/>
              </a:prstGeom>
              <a:blipFill>
                <a:blip r:embed="rId5"/>
                <a:stretch>
                  <a:fillRect l="-392" t="-2016" r="-131" b="-5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4">
            <a:extLst>
              <a:ext uri="{FF2B5EF4-FFF2-40B4-BE49-F238E27FC236}">
                <a16:creationId xmlns:a16="http://schemas.microsoft.com/office/drawing/2014/main" id="{D9592774-169B-0AAD-DB17-2F2B360B350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523249" y="2150588"/>
            <a:ext cx="215900" cy="25876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8FF184C5-E94D-C71B-CE03-2178FBE5FB1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9762439" y="3134574"/>
            <a:ext cx="76081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it-IT"/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AD2CFE26-C4CA-D856-FD31-8900F4563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9819" y="2547458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latin typeface="Times New Roman" pitchFamily="18" charset="0"/>
              </a:rPr>
              <a:t>U</a:t>
            </a:r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31F553E9-CA3F-0ACB-6807-FD4A883F8CB0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9296905" y="3036412"/>
            <a:ext cx="1182688" cy="67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it-IT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0936F68D-5123-71D9-EDD7-9F4D1B1804A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9296905" y="3709512"/>
            <a:ext cx="12192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it-IT"/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C318BD8B-832F-EE2F-C51E-8578824DB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99" y="3671723"/>
            <a:ext cx="34496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latin typeface="Symbol" pitchFamily="18" charset="2"/>
              </a:rPr>
              <a:t>q</a:t>
            </a:r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943FED-C164-BC2F-C592-E50E4A350663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939719" y="3709512"/>
            <a:ext cx="1539875" cy="0"/>
          </a:xfrm>
          <a:prstGeom prst="line">
            <a:avLst/>
          </a:prstGeom>
          <a:noFill/>
          <a:ln w="28575">
            <a:solidFill>
              <a:srgbClr val="FF2F2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248B99C1-5BF6-BB78-FBA8-AABB46999B28}"/>
              </a:ext>
            </a:extLst>
          </p:cNvPr>
          <p:cNvSpPr>
            <a:spLocks/>
          </p:cNvSpPr>
          <p:nvPr/>
        </p:nvSpPr>
        <p:spPr bwMode="auto">
          <a:xfrm flipH="1" flipV="1">
            <a:off x="9913695" y="3736803"/>
            <a:ext cx="136125" cy="24130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" y="113"/>
              </a:cxn>
            </a:cxnLst>
            <a:rect l="0" t="0" r="r" b="b"/>
            <a:pathLst>
              <a:path w="85" h="113">
                <a:moveTo>
                  <a:pt x="0" y="0"/>
                </a:moveTo>
                <a:cubicBezTo>
                  <a:pt x="45" y="15"/>
                  <a:pt x="85" y="65"/>
                  <a:pt x="85" y="113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22BE7A5F-CC84-A06B-C597-95A2DA150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848" y="4082086"/>
            <a:ext cx="33855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latin typeface="Times New Roman" pitchFamily="18" charset="0"/>
              </a:rPr>
              <a:t>v</a:t>
            </a:r>
          </a:p>
        </p:txBody>
      </p:sp>
      <p:pic>
        <p:nvPicPr>
          <p:cNvPr id="29" name="Picture 5" descr="casA_chandra_big">
            <a:extLst>
              <a:ext uri="{FF2B5EF4-FFF2-40B4-BE49-F238E27FC236}">
                <a16:creationId xmlns:a16="http://schemas.microsoft.com/office/drawing/2014/main" id="{AF570D04-86F7-C77D-053D-160264F6D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75161" y="1304449"/>
            <a:ext cx="782591" cy="4772025"/>
          </a:xfrm>
          <a:prstGeom prst="rect">
            <a:avLst/>
          </a:prstGeom>
          <a:noFill/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8BE0053-4B49-7B7C-0970-E9D503A2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8BF639C-D6C8-DE68-4721-5E4A67DD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23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9113"/>
            <a:ext cx="10515600" cy="72472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Head-on in first-order Fermi model </a:t>
            </a:r>
          </a:p>
        </p:txBody>
      </p:sp>
      <p:sp>
        <p:nvSpPr>
          <p:cNvPr id="298033" name="Line 49"/>
          <p:cNvSpPr>
            <a:spLocks noChangeShapeType="1"/>
          </p:cNvSpPr>
          <p:nvPr/>
        </p:nvSpPr>
        <p:spPr bwMode="auto">
          <a:xfrm>
            <a:off x="7456854" y="2197100"/>
            <a:ext cx="1793082" cy="65484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it-IT"/>
          </a:p>
        </p:txBody>
      </p:sp>
      <p:sp>
        <p:nvSpPr>
          <p:cNvPr id="298038" name="AutoShape 54"/>
          <p:cNvSpPr>
            <a:spLocks noChangeArrowheads="1"/>
          </p:cNvSpPr>
          <p:nvPr/>
        </p:nvSpPr>
        <p:spPr bwMode="auto">
          <a:xfrm>
            <a:off x="7837855" y="2707164"/>
            <a:ext cx="184731" cy="380048"/>
          </a:xfrm>
          <a:prstGeom prst="leftArrow">
            <a:avLst>
              <a:gd name="adj1" fmla="val 96731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98042" name="Line 58"/>
          <p:cNvSpPr>
            <a:spLocks noChangeShapeType="1"/>
          </p:cNvSpPr>
          <p:nvPr/>
        </p:nvSpPr>
        <p:spPr bwMode="auto">
          <a:xfrm flipH="1">
            <a:off x="7456854" y="5473700"/>
            <a:ext cx="3594100" cy="762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98043" name="Text Box 59"/>
          <p:cNvSpPr txBox="1">
            <a:spLocks noChangeArrowheads="1"/>
          </p:cNvSpPr>
          <p:nvPr/>
        </p:nvSpPr>
        <p:spPr bwMode="auto">
          <a:xfrm>
            <a:off x="8639301" y="3186038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latin typeface="Arial" charset="0"/>
              </a:rPr>
              <a:t>U</a:t>
            </a:r>
            <a:endParaRPr lang="en-US" sz="2400" i="1" baseline="-25000" dirty="0">
              <a:latin typeface="Arial" charset="0"/>
            </a:endParaRPr>
          </a:p>
        </p:txBody>
      </p:sp>
      <p:sp>
        <p:nvSpPr>
          <p:cNvPr id="298044" name="Rectangle 60"/>
          <p:cNvSpPr>
            <a:spLocks noChangeArrowheads="1"/>
          </p:cNvSpPr>
          <p:nvPr/>
        </p:nvSpPr>
        <p:spPr bwMode="auto">
          <a:xfrm>
            <a:off x="8676055" y="4787900"/>
            <a:ext cx="5381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latin typeface="Times New Roman" pitchFamily="18" charset="0"/>
              </a:rPr>
              <a:t>vcl</a:t>
            </a:r>
          </a:p>
        </p:txBody>
      </p:sp>
      <p:sp>
        <p:nvSpPr>
          <p:cNvPr id="298045" name="Text Box 61"/>
          <p:cNvSpPr txBox="1">
            <a:spLocks noChangeArrowheads="1"/>
          </p:cNvSpPr>
          <p:nvPr/>
        </p:nvSpPr>
        <p:spPr bwMode="auto">
          <a:xfrm>
            <a:off x="7927548" y="2321973"/>
            <a:ext cx="104547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cos</a:t>
            </a:r>
            <a:r>
              <a:rPr lang="en-US" sz="2400" i="1" dirty="0" err="1">
                <a:latin typeface="Symbol" pitchFamily="18" charset="2"/>
              </a:rPr>
              <a:t>q</a:t>
            </a:r>
            <a:endParaRPr lang="en-US" sz="2400" i="1" dirty="0">
              <a:latin typeface="Symbol" pitchFamily="18" charset="2"/>
            </a:endParaRPr>
          </a:p>
        </p:txBody>
      </p:sp>
      <p:sp>
        <p:nvSpPr>
          <p:cNvPr id="298046" name="Text Box 62"/>
          <p:cNvSpPr txBox="1">
            <a:spLocks noChangeArrowheads="1"/>
          </p:cNvSpPr>
          <p:nvPr/>
        </p:nvSpPr>
        <p:spPr bwMode="auto">
          <a:xfrm>
            <a:off x="7014735" y="3809923"/>
            <a:ext cx="182562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latin typeface="Times New Roman" pitchFamily="18" charset="0"/>
              </a:rPr>
              <a:t>Magnetic Fields</a:t>
            </a:r>
          </a:p>
        </p:txBody>
      </p:sp>
      <p:sp>
        <p:nvSpPr>
          <p:cNvPr id="298050" name="Rectangle 66"/>
          <p:cNvSpPr>
            <a:spLocks noChangeArrowheads="1"/>
          </p:cNvSpPr>
          <p:nvPr/>
        </p:nvSpPr>
        <p:spPr bwMode="auto">
          <a:xfrm>
            <a:off x="2425700" y="21971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50000"/>
              </a:lnSpc>
              <a:spcBef>
                <a:spcPts val="500"/>
              </a:spcBef>
              <a:spcAft>
                <a:spcPts val="500"/>
              </a:spcAft>
            </a:pPr>
            <a:endParaRPr lang="it-IT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endParaRPr lang="it-IT" sz="20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8052" name="AutoShape 68"/>
          <p:cNvSpPr>
            <a:spLocks noChangeArrowheads="1"/>
          </p:cNvSpPr>
          <p:nvPr/>
        </p:nvSpPr>
        <p:spPr bwMode="auto">
          <a:xfrm>
            <a:off x="9285654" y="-26988"/>
            <a:ext cx="685800" cy="6840538"/>
          </a:xfrm>
          <a:prstGeom prst="moon">
            <a:avLst>
              <a:gd name="adj" fmla="val 50000"/>
            </a:avLst>
          </a:prstGeom>
          <a:solidFill>
            <a:schemeClr val="accent1"/>
          </a:solidFill>
          <a:ln w="60325" algn="ctr">
            <a:solidFill>
              <a:srgbClr val="66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8053" name="Line 69"/>
          <p:cNvSpPr>
            <a:spLocks noChangeShapeType="1"/>
          </p:cNvSpPr>
          <p:nvPr/>
        </p:nvSpPr>
        <p:spPr bwMode="auto">
          <a:xfrm flipH="1" flipV="1">
            <a:off x="9361854" y="2882900"/>
            <a:ext cx="1066800" cy="762000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98054" name="AutoShape 70"/>
          <p:cNvSpPr>
            <a:spLocks noChangeArrowheads="1"/>
          </p:cNvSpPr>
          <p:nvPr/>
        </p:nvSpPr>
        <p:spPr bwMode="auto">
          <a:xfrm>
            <a:off x="11050954" y="44450"/>
            <a:ext cx="685800" cy="6840538"/>
          </a:xfrm>
          <a:prstGeom prst="moon">
            <a:avLst>
              <a:gd name="adj" fmla="val 50000"/>
            </a:avLst>
          </a:prstGeom>
          <a:solidFill>
            <a:schemeClr val="accent1"/>
          </a:solidFill>
          <a:ln w="60325" algn="ctr">
            <a:solidFill>
              <a:srgbClr val="66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8055" name="Text Box 71"/>
          <p:cNvSpPr txBox="1">
            <a:spLocks noChangeArrowheads="1"/>
          </p:cNvSpPr>
          <p:nvPr/>
        </p:nvSpPr>
        <p:spPr bwMode="auto">
          <a:xfrm>
            <a:off x="9912713" y="3629988"/>
            <a:ext cx="144524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i="1" dirty="0">
                <a:latin typeface="Times New Roman" pitchFamily="18" charset="0"/>
              </a:rPr>
              <a:t>Elastic scattering</a:t>
            </a:r>
          </a:p>
        </p:txBody>
      </p:sp>
      <p:sp>
        <p:nvSpPr>
          <p:cNvPr id="298056" name="Line 72"/>
          <p:cNvSpPr>
            <a:spLocks noChangeShapeType="1"/>
          </p:cNvSpPr>
          <p:nvPr/>
        </p:nvSpPr>
        <p:spPr bwMode="auto">
          <a:xfrm flipH="1">
            <a:off x="11217642" y="4102101"/>
            <a:ext cx="914400" cy="1343025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" name="Figura a mano libera 5"/>
          <p:cNvSpPr/>
          <p:nvPr/>
        </p:nvSpPr>
        <p:spPr>
          <a:xfrm>
            <a:off x="7362873" y="2899954"/>
            <a:ext cx="1986734" cy="2155372"/>
          </a:xfrm>
          <a:custGeom>
            <a:avLst/>
            <a:gdLst>
              <a:gd name="connsiteX0" fmla="*/ 1908357 w 1986734"/>
              <a:gd name="connsiteY0" fmla="*/ 0 h 2155372"/>
              <a:gd name="connsiteX1" fmla="*/ 693511 w 1986734"/>
              <a:gd name="connsiteY1" fmla="*/ 143692 h 2155372"/>
              <a:gd name="connsiteX2" fmla="*/ 223248 w 1986734"/>
              <a:gd name="connsiteY2" fmla="*/ 235132 h 2155372"/>
              <a:gd name="connsiteX3" fmla="*/ 40368 w 1986734"/>
              <a:gd name="connsiteY3" fmla="*/ 431075 h 2155372"/>
              <a:gd name="connsiteX4" fmla="*/ 1180 w 1986734"/>
              <a:gd name="connsiteY4" fmla="*/ 770709 h 2155372"/>
              <a:gd name="connsiteX5" fmla="*/ 66494 w 1986734"/>
              <a:gd name="connsiteY5" fmla="*/ 979715 h 2155372"/>
              <a:gd name="connsiteX6" fmla="*/ 197122 w 1986734"/>
              <a:gd name="connsiteY6" fmla="*/ 1293223 h 2155372"/>
              <a:gd name="connsiteX7" fmla="*/ 353877 w 1986734"/>
              <a:gd name="connsiteY7" fmla="*/ 1463040 h 2155372"/>
              <a:gd name="connsiteX8" fmla="*/ 615134 w 1986734"/>
              <a:gd name="connsiteY8" fmla="*/ 1658983 h 2155372"/>
              <a:gd name="connsiteX9" fmla="*/ 798014 w 1986734"/>
              <a:gd name="connsiteY9" fmla="*/ 1802675 h 2155372"/>
              <a:gd name="connsiteX10" fmla="*/ 1007020 w 1986734"/>
              <a:gd name="connsiteY10" fmla="*/ 1907177 h 2155372"/>
              <a:gd name="connsiteX11" fmla="*/ 1986734 w 1986734"/>
              <a:gd name="connsiteY11" fmla="*/ 2155372 h 21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86734" h="2155372">
                <a:moveTo>
                  <a:pt x="1908357" y="0"/>
                </a:moveTo>
                <a:lnTo>
                  <a:pt x="693511" y="143692"/>
                </a:lnTo>
                <a:cubicBezTo>
                  <a:pt x="412659" y="182881"/>
                  <a:pt x="332105" y="187235"/>
                  <a:pt x="223248" y="235132"/>
                </a:cubicBezTo>
                <a:cubicBezTo>
                  <a:pt x="114391" y="283029"/>
                  <a:pt x="77379" y="341812"/>
                  <a:pt x="40368" y="431075"/>
                </a:cubicBezTo>
                <a:cubicBezTo>
                  <a:pt x="3357" y="520338"/>
                  <a:pt x="-3174" y="679269"/>
                  <a:pt x="1180" y="770709"/>
                </a:cubicBezTo>
                <a:cubicBezTo>
                  <a:pt x="5534" y="862149"/>
                  <a:pt x="33837" y="892629"/>
                  <a:pt x="66494" y="979715"/>
                </a:cubicBezTo>
                <a:cubicBezTo>
                  <a:pt x="99151" y="1066801"/>
                  <a:pt x="149225" y="1212669"/>
                  <a:pt x="197122" y="1293223"/>
                </a:cubicBezTo>
                <a:cubicBezTo>
                  <a:pt x="245019" y="1373777"/>
                  <a:pt x="284208" y="1402080"/>
                  <a:pt x="353877" y="1463040"/>
                </a:cubicBezTo>
                <a:cubicBezTo>
                  <a:pt x="423546" y="1524000"/>
                  <a:pt x="541111" y="1602377"/>
                  <a:pt x="615134" y="1658983"/>
                </a:cubicBezTo>
                <a:cubicBezTo>
                  <a:pt x="689157" y="1715589"/>
                  <a:pt x="732700" y="1761309"/>
                  <a:pt x="798014" y="1802675"/>
                </a:cubicBezTo>
                <a:cubicBezTo>
                  <a:pt x="863328" y="1844041"/>
                  <a:pt x="808900" y="1848394"/>
                  <a:pt x="1007020" y="1907177"/>
                </a:cubicBezTo>
                <a:cubicBezTo>
                  <a:pt x="1205140" y="1965960"/>
                  <a:pt x="1595937" y="2060666"/>
                  <a:pt x="1986734" y="2155372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80" y="3956132"/>
            <a:ext cx="800100" cy="1143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921" y="1285874"/>
            <a:ext cx="3009900" cy="6762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04" y="2974530"/>
            <a:ext cx="3581400" cy="7239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895" y="2390633"/>
            <a:ext cx="2095500" cy="5715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19956" y="915874"/>
            <a:ext cx="6309881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At </a:t>
            </a:r>
            <a:r>
              <a:rPr lang="en-US" dirty="0" err="1"/>
              <a:t>I</a:t>
            </a:r>
            <a:r>
              <a:rPr lang="en-US" baseline="30000" dirty="0" err="1"/>
              <a:t>st</a:t>
            </a:r>
            <a:r>
              <a:rPr lang="en-US" dirty="0"/>
              <a:t> order for a relativistic particle,  (6.19) becomes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Averaging over all head-on direction (</a:t>
            </a:r>
            <a:r>
              <a:rPr lang="en-US" dirty="0" err="1"/>
              <a:t>cos</a:t>
            </a:r>
            <a:r>
              <a:rPr lang="en-US" dirty="0" err="1">
                <a:latin typeface="Symbol" panose="05050102010706020507" pitchFamily="18" charset="2"/>
              </a:rPr>
              <a:t>q</a:t>
            </a:r>
            <a:r>
              <a:rPr lang="en-US" dirty="0"/>
              <a:t>&gt;0)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639" y="3807320"/>
            <a:ext cx="3352800" cy="1419225"/>
          </a:xfrm>
          <a:prstGeom prst="rect">
            <a:avLst/>
          </a:prstGeom>
          <a:ln>
            <a:solidFill>
              <a:srgbClr val="FF2F2F"/>
            </a:solidFill>
          </a:ln>
        </p:spPr>
      </p:pic>
      <p:sp>
        <p:nvSpPr>
          <p:cNvPr id="9" name="Rettangolo 8"/>
          <p:cNvSpPr/>
          <p:nvPr/>
        </p:nvSpPr>
        <p:spPr>
          <a:xfrm>
            <a:off x="547102" y="5272869"/>
            <a:ext cx="69858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situation in which accelerated particles suffer only head-on collisions is assumed in diffusive shock acceleration model, which uses the strong shock waves produced by SNRs.</a:t>
            </a:r>
          </a:p>
        </p:txBody>
      </p:sp>
      <p:sp>
        <p:nvSpPr>
          <p:cNvPr id="29" name="Line 49"/>
          <p:cNvSpPr>
            <a:spLocks noChangeShapeType="1"/>
          </p:cNvSpPr>
          <p:nvPr/>
        </p:nvSpPr>
        <p:spPr bwMode="auto">
          <a:xfrm flipH="1">
            <a:off x="7432092" y="5035003"/>
            <a:ext cx="1766328" cy="283036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it-IT"/>
          </a:p>
        </p:txBody>
      </p:sp>
      <p:sp>
        <p:nvSpPr>
          <p:cNvPr id="30" name="Indietro o precedente 29">
            <a:hlinkClick r:id="" action="ppaction://hlinkshowjump?jump=lastslideviewed" highlightClick="1"/>
          </p:cNvPr>
          <p:cNvSpPr/>
          <p:nvPr/>
        </p:nvSpPr>
        <p:spPr>
          <a:xfrm>
            <a:off x="10359713" y="240991"/>
            <a:ext cx="802821" cy="36933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AutoShape 55">
            <a:extLst>
              <a:ext uri="{FF2B5EF4-FFF2-40B4-BE49-F238E27FC236}">
                <a16:creationId xmlns:a16="http://schemas.microsoft.com/office/drawing/2014/main" id="{28319920-15E4-E5EF-ADB6-1F9DAB68A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3004" y="3517123"/>
            <a:ext cx="838200" cy="228600"/>
          </a:xfrm>
          <a:prstGeom prst="leftArrow">
            <a:avLst>
              <a:gd name="adj1" fmla="val 50000"/>
              <a:gd name="adj2" fmla="val 91667"/>
            </a:avLst>
          </a:prstGeom>
          <a:solidFill>
            <a:schemeClr val="accent1"/>
          </a:solidFill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14" name="AutoShape 56">
            <a:extLst>
              <a:ext uri="{FF2B5EF4-FFF2-40B4-BE49-F238E27FC236}">
                <a16:creationId xmlns:a16="http://schemas.microsoft.com/office/drawing/2014/main" id="{5EE10F24-E916-841E-3D8A-BBB13F27A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6036" y="5213264"/>
            <a:ext cx="838200" cy="228600"/>
          </a:xfrm>
          <a:prstGeom prst="leftArrow">
            <a:avLst>
              <a:gd name="adj1" fmla="val 50000"/>
              <a:gd name="adj2" fmla="val 91667"/>
            </a:avLst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D712E0D6-93B1-3E65-D34F-DC92BA7C6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76603412-53BC-69C3-B9E2-51623066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500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058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The Power-Law Spectrum from Fermi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635620" y="898288"/>
                <a:ext cx="10939346" cy="559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From  (6.23), the particle gains energy in each head-on collision, on average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 and there is a finite probability,</a:t>
                </a:r>
                <a:r>
                  <a:rPr lang="en-US" i="1" dirty="0"/>
                  <a:t> P</a:t>
                </a:r>
                <a:r>
                  <a:rPr lang="en-US" dirty="0"/>
                  <a:t>, that the particle remains in the acceleration region.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After </a:t>
                </a:r>
                <a:r>
                  <a:rPr lang="en-US" i="1" dirty="0"/>
                  <a:t>k</a:t>
                </a:r>
                <a:r>
                  <a:rPr lang="en-US" dirty="0"/>
                  <a:t> collision, we have: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Average energy of particles after </a:t>
                </a:r>
                <a:r>
                  <a:rPr lang="en-US" i="1" dirty="0"/>
                  <a:t>k</a:t>
                </a:r>
                <a:r>
                  <a:rPr lang="en-US" dirty="0"/>
                  <a:t> collision:	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Number of particles with energy </a:t>
                </a:r>
                <a:r>
                  <a:rPr lang="en-US" i="1" dirty="0"/>
                  <a:t>E</a:t>
                </a:r>
                <a:r>
                  <a:rPr lang="en-US" dirty="0"/>
                  <a:t>: 		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(&gt;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It is easy to show that:      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it-IT" sz="240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(&gt;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den>
                        </m:f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it-IT" sz="240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den>
                        </m:f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it-IT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𝑙𝑛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den>
                    </m:f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400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and thus:	</a:t>
                </a:r>
                <a:r>
                  <a:rPr lang="en-US" sz="2000" dirty="0"/>
                  <a:t>	</a:t>
                </a:r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(&gt;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This represents the (integral) number of particles with energy larger than </a:t>
                </a:r>
                <a:r>
                  <a:rPr lang="en-US" i="1" dirty="0"/>
                  <a:t>E</a:t>
                </a:r>
                <a:r>
                  <a:rPr lang="en-US" dirty="0"/>
                  <a:t>, and :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𝑑𝑁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This is the power-law energy spectrum derived in the Fermi model.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It is possible to derive also that </a:t>
                </a:r>
                <a14:m>
                  <m:oMath xmlns:m="http://schemas.openxmlformats.org/officeDocument/2006/math">
                    <m: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b="1" dirty="0"/>
                  <a:t>  </a:t>
                </a:r>
                <a:r>
                  <a:rPr lang="en-US" dirty="0"/>
                  <a:t>(refer for details to Sect. 6.5.1)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Thus, near sources, the spectral index of the differential flux is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 panose="02040503050406030204" pitchFamily="18" charset="0"/>
                      </a:rPr>
                      <m:t>𝒅𝑵</m:t>
                    </m:r>
                    <m:r>
                      <a:rPr lang="it-IT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1" i="1">
                        <a:latin typeface="Cambria Math" panose="02040503050406030204" pitchFamily="18" charset="0"/>
                      </a:rPr>
                      <m:t>𝒅𝑬</m:t>
                    </m:r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20" y="898288"/>
                <a:ext cx="10939346" cy="5598777"/>
              </a:xfrm>
              <a:prstGeom prst="rect">
                <a:avLst/>
              </a:prstGeom>
              <a:blipFill>
                <a:blip r:embed="rId2"/>
                <a:stretch>
                  <a:fillRect l="-334" t="-544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tangolo 9"/>
          <p:cNvSpPr/>
          <p:nvPr/>
        </p:nvSpPr>
        <p:spPr>
          <a:xfrm>
            <a:off x="5073805" y="4683512"/>
            <a:ext cx="2118732" cy="71367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F338EF5-FA01-C5D3-ACBD-CD884C08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BFB954-1D9C-83FB-C0FF-FF57F17D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7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18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The spectral index (</a:t>
            </a:r>
            <a:r>
              <a:rPr lang="en-US" sz="3600" dirty="0">
                <a:solidFill>
                  <a:srgbClr val="990000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990000"/>
                </a:solidFill>
              </a:rPr>
              <a:t>-1)=-2  (§6.5.1, 6.5.2)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966" y="1736725"/>
            <a:ext cx="8836523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 rot="20263467">
            <a:off x="6602075" y="796745"/>
            <a:ext cx="2521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Skip</a:t>
            </a:r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it-IT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this</a:t>
            </a:r>
            <a:endParaRPr lang="it-IT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97B55C-23F1-4E95-6C1A-E436BC25F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BF3C33-2DCE-D2BA-DD32-2458A08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196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2888" y="0"/>
            <a:ext cx="10627112" cy="7409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SNRs and Standard Model of </a:t>
            </a:r>
            <a:r>
              <a:rPr lang="en-GB" sz="3600" dirty="0">
                <a:solidFill>
                  <a:srgbClr val="990000"/>
                </a:solidFill>
              </a:rPr>
              <a:t>CRs Acceleration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646772" y="991834"/>
                <a:ext cx="10894740" cy="5278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There is a consensus that Galactic CRs are somehow related to one or more types of supernova explosion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Acceleration process is mainly due to diffusive transport in the neighborhood of strong shocks formed as a consequence of these explosions.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environment provided by the shock wave produced by Type II, or core collapse supernovae (</a:t>
                </a:r>
                <a:r>
                  <a:rPr lang="en-US" dirty="0" err="1"/>
                  <a:t>SNe</a:t>
                </a:r>
                <a:r>
                  <a:rPr lang="en-US" dirty="0"/>
                  <a:t>), is the main candidate.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/>
                  <a:t>Type II </a:t>
                </a:r>
                <a:r>
                  <a:rPr lang="en-US" b="1" dirty="0" err="1"/>
                  <a:t>SNe</a:t>
                </a:r>
                <a:r>
                  <a:rPr lang="en-US" b="1" dirty="0"/>
                  <a:t> occur at the end of the fusion process in very massive stars, M &gt; 8M</a:t>
                </a:r>
                <a14:m>
                  <m:oMath xmlns:m="http://schemas.openxmlformats.org/officeDocument/2006/math">
                    <m:r>
                      <a:rPr lang="en-US" b="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experimental facts in support of this are: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The energy balance</a:t>
                </a:r>
                <a:r>
                  <a:rPr lang="en-GB" dirty="0"/>
                  <a:t> between CR escaped energy and SN energy release (Chap.2)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The chemical abundances </a:t>
                </a:r>
                <a:r>
                  <a:rPr lang="en-GB" dirty="0"/>
                  <a:t>of CRs and SN environments (see Chap. 3 and 5)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/>
                  <a:t>The spectral index of the power-law </a:t>
                </a:r>
                <a:r>
                  <a:rPr lang="en-US" dirty="0"/>
                  <a:t>energy spectrum (Chap. 5).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/>
                  <a:t>The required efficiency </a:t>
                </a:r>
                <a:r>
                  <a:rPr lang="en-US" dirty="0"/>
                  <a:t>of the acceleration process (see below)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The maximum energy attainable </a:t>
                </a:r>
                <a:r>
                  <a:rPr lang="en-GB" dirty="0"/>
                  <a:t>by the model (see below)</a:t>
                </a:r>
                <a:endParaRPr lang="en-US" dirty="0"/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72" y="991834"/>
                <a:ext cx="10894740" cy="5278368"/>
              </a:xfrm>
              <a:prstGeom prst="rect">
                <a:avLst/>
              </a:prstGeom>
              <a:blipFill>
                <a:blip r:embed="rId2"/>
                <a:stretch>
                  <a:fillRect l="-336" t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vanti o successivo 2">
            <a:hlinkClick r:id="rId3" action="ppaction://hlinksldjump" highlightClick="1"/>
          </p:cNvPr>
          <p:cNvSpPr/>
          <p:nvPr/>
        </p:nvSpPr>
        <p:spPr>
          <a:xfrm>
            <a:off x="452489" y="3824252"/>
            <a:ext cx="421914" cy="252000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Avanti o successivo 9">
            <a:hlinkClick r:id="rId4" action="ppaction://hlinksldjump" highlightClick="1"/>
          </p:cNvPr>
          <p:cNvSpPr/>
          <p:nvPr/>
        </p:nvSpPr>
        <p:spPr>
          <a:xfrm>
            <a:off x="459749" y="4214946"/>
            <a:ext cx="421914" cy="252000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Avanti o successivo 10">
            <a:hlinkClick r:id="rId5" action="ppaction://hlinksldjump" highlightClick="1"/>
          </p:cNvPr>
          <p:cNvSpPr/>
          <p:nvPr/>
        </p:nvSpPr>
        <p:spPr>
          <a:xfrm>
            <a:off x="448601" y="4628882"/>
            <a:ext cx="421914" cy="252000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950454-5FE5-4766-5682-E85A2EADB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98BE849-5653-9B6A-13E5-53D23943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747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62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Energy Considerations on CR Sources – I (Chap. 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6771" y="879264"/>
            <a:ext cx="10515600" cy="36242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Primary CRs arrive on Earth in a completely </a:t>
            </a:r>
            <a:r>
              <a:rPr lang="en-US" sz="1800" b="1" dirty="0"/>
              <a:t>isotropic</a:t>
            </a:r>
            <a:r>
              <a:rPr lang="en-US" sz="1800" dirty="0"/>
              <a:t> way, due to the presence of the galactic magnetic field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Present observations: total kinetic energy of CRs corresponds to: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it-IT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If CRs are confined inside the galactic volume, this energy would increase over time in the presence of new galactic sources;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However, there is a loss of CRs due to their escape from the Galactic disk, loss occurring with a characteristic time (</a:t>
            </a:r>
            <a:r>
              <a:rPr lang="en-US" sz="1800" dirty="0" err="1">
                <a:latin typeface="Symbol" panose="05050102010706020507" pitchFamily="18" charset="2"/>
              </a:rPr>
              <a:t>t</a:t>
            </a:r>
            <a:r>
              <a:rPr lang="en-US" sz="1800" baseline="-25000" dirty="0" err="1"/>
              <a:t>esc</a:t>
            </a:r>
            <a:r>
              <a:rPr lang="en-US" sz="1800" dirty="0"/>
              <a:t>). Anticipating the results we derive in Sect. 5.2, the confinement time is </a:t>
            </a:r>
            <a:r>
              <a:rPr lang="en-US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1800" b="1" baseline="-25000" dirty="0">
                <a:solidFill>
                  <a:srgbClr val="FF0000"/>
                </a:solidFill>
              </a:rPr>
              <a:t>esc</a:t>
            </a:r>
            <a:r>
              <a:rPr lang="en-US" sz="1800" b="1" dirty="0">
                <a:solidFill>
                  <a:srgbClr val="FF0000"/>
                </a:solidFill>
              </a:rPr>
              <a:t>~10</a:t>
            </a:r>
            <a:r>
              <a:rPr lang="en-US" sz="1800" b="1" baseline="30000" dirty="0">
                <a:solidFill>
                  <a:srgbClr val="FF0000"/>
                </a:solidFill>
              </a:rPr>
              <a:t>7</a:t>
            </a:r>
            <a:r>
              <a:rPr lang="en-US" sz="1800" b="1" dirty="0">
                <a:solidFill>
                  <a:srgbClr val="FF0000"/>
                </a:solidFill>
              </a:rPr>
              <a:t> y</a:t>
            </a:r>
            <a:r>
              <a:rPr lang="en-US" sz="1800" dirty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1800" dirty="0" err="1"/>
              <a:t>Thus</a:t>
            </a:r>
            <a:r>
              <a:rPr lang="it-IT" sz="1800" dirty="0"/>
              <a:t>, the rate of </a:t>
            </a:r>
            <a:r>
              <a:rPr lang="it-IT" sz="1800" dirty="0" err="1"/>
              <a:t>energy</a:t>
            </a:r>
            <a:r>
              <a:rPr lang="it-IT" sz="1800" dirty="0"/>
              <a:t> </a:t>
            </a:r>
            <a:r>
              <a:rPr lang="it-IT" sz="1800" dirty="0" err="1"/>
              <a:t>loss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133" y="1649915"/>
            <a:ext cx="2284875" cy="3937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9600638" y="3429000"/>
            <a:ext cx="2093118" cy="1205951"/>
            <a:chOff x="5840268" y="4344843"/>
            <a:chExt cx="2857500" cy="158115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268" y="4344843"/>
              <a:ext cx="2857500" cy="1581150"/>
            </a:xfrm>
            <a:prstGeom prst="rect">
              <a:avLst/>
            </a:prstGeom>
            <a:noFill/>
            <a:ln w="60325" algn="ctr">
              <a:noFill/>
              <a:miter lim="800000"/>
              <a:headEnd/>
              <a:tailEnd/>
            </a:ln>
            <a:effectLst/>
          </p:spPr>
        </p:pic>
        <p:sp>
          <p:nvSpPr>
            <p:cNvPr id="9" name="Figura a mano libera 8"/>
            <p:cNvSpPr/>
            <p:nvPr/>
          </p:nvSpPr>
          <p:spPr>
            <a:xfrm>
              <a:off x="6460492" y="5013013"/>
              <a:ext cx="411363" cy="132436"/>
            </a:xfrm>
            <a:custGeom>
              <a:avLst/>
              <a:gdLst>
                <a:gd name="connsiteX0" fmla="*/ 411363 w 411363"/>
                <a:gd name="connsiteY0" fmla="*/ 48514 h 132436"/>
                <a:gd name="connsiteX1" fmla="*/ 125035 w 411363"/>
                <a:gd name="connsiteY1" fmla="*/ 2332 h 132436"/>
                <a:gd name="connsiteX2" fmla="*/ 14199 w 411363"/>
                <a:gd name="connsiteY2" fmla="*/ 113169 h 132436"/>
                <a:gd name="connsiteX3" fmla="*/ 4963 w 411363"/>
                <a:gd name="connsiteY3" fmla="*/ 131642 h 13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363" h="132436">
                  <a:moveTo>
                    <a:pt x="411363" y="48514"/>
                  </a:moveTo>
                  <a:cubicBezTo>
                    <a:pt x="301296" y="20035"/>
                    <a:pt x="191229" y="-8444"/>
                    <a:pt x="125035" y="2332"/>
                  </a:cubicBezTo>
                  <a:cubicBezTo>
                    <a:pt x="58841" y="13108"/>
                    <a:pt x="34211" y="91617"/>
                    <a:pt x="14199" y="113169"/>
                  </a:cubicBezTo>
                  <a:cubicBezTo>
                    <a:pt x="-5813" y="134721"/>
                    <a:pt x="-425" y="133181"/>
                    <a:pt x="4963" y="131642"/>
                  </a:cubicBezTo>
                </a:path>
              </a:pathLst>
            </a:custGeom>
            <a:noFill/>
            <a:ln>
              <a:solidFill>
                <a:srgbClr val="FF2F2F"/>
              </a:solidFill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igura a mano libera 9"/>
            <p:cNvSpPr/>
            <p:nvPr/>
          </p:nvSpPr>
          <p:spPr>
            <a:xfrm>
              <a:off x="6760178" y="4710545"/>
              <a:ext cx="240986" cy="323273"/>
            </a:xfrm>
            <a:custGeom>
              <a:avLst/>
              <a:gdLst>
                <a:gd name="connsiteX0" fmla="*/ 240986 w 240986"/>
                <a:gd name="connsiteY0" fmla="*/ 323273 h 323273"/>
                <a:gd name="connsiteX1" fmla="*/ 204040 w 240986"/>
                <a:gd name="connsiteY1" fmla="*/ 240146 h 323273"/>
                <a:gd name="connsiteX2" fmla="*/ 74731 w 240986"/>
                <a:gd name="connsiteY2" fmla="*/ 212437 h 323273"/>
                <a:gd name="connsiteX3" fmla="*/ 840 w 240986"/>
                <a:gd name="connsiteY3" fmla="*/ 138546 h 323273"/>
                <a:gd name="connsiteX4" fmla="*/ 37786 w 240986"/>
                <a:gd name="connsiteY4" fmla="*/ 120073 h 323273"/>
                <a:gd name="connsiteX5" fmla="*/ 83967 w 240986"/>
                <a:gd name="connsiteY5" fmla="*/ 73891 h 323273"/>
                <a:gd name="connsiteX6" fmla="*/ 120913 w 240986"/>
                <a:gd name="connsiteY6" fmla="*/ 36946 h 323273"/>
                <a:gd name="connsiteX7" fmla="*/ 120913 w 240986"/>
                <a:gd name="connsiteY7" fmla="*/ 0 h 32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986" h="323273">
                  <a:moveTo>
                    <a:pt x="240986" y="323273"/>
                  </a:moveTo>
                  <a:cubicBezTo>
                    <a:pt x="236367" y="290946"/>
                    <a:pt x="231749" y="258619"/>
                    <a:pt x="204040" y="240146"/>
                  </a:cubicBezTo>
                  <a:cubicBezTo>
                    <a:pt x="176331" y="221673"/>
                    <a:pt x="108598" y="229370"/>
                    <a:pt x="74731" y="212437"/>
                  </a:cubicBezTo>
                  <a:cubicBezTo>
                    <a:pt x="40864" y="195504"/>
                    <a:pt x="6997" y="153940"/>
                    <a:pt x="840" y="138546"/>
                  </a:cubicBezTo>
                  <a:cubicBezTo>
                    <a:pt x="-5317" y="123152"/>
                    <a:pt x="23931" y="130849"/>
                    <a:pt x="37786" y="120073"/>
                  </a:cubicBezTo>
                  <a:cubicBezTo>
                    <a:pt x="51641" y="109297"/>
                    <a:pt x="83967" y="73891"/>
                    <a:pt x="83967" y="73891"/>
                  </a:cubicBezTo>
                  <a:cubicBezTo>
                    <a:pt x="97821" y="60037"/>
                    <a:pt x="114755" y="49261"/>
                    <a:pt x="120913" y="36946"/>
                  </a:cubicBezTo>
                  <a:cubicBezTo>
                    <a:pt x="127071" y="24631"/>
                    <a:pt x="123992" y="12315"/>
                    <a:pt x="120913" y="0"/>
                  </a:cubicBezTo>
                </a:path>
              </a:pathLst>
            </a:custGeom>
            <a:noFill/>
            <a:ln>
              <a:solidFill>
                <a:srgbClr val="FF2F2F"/>
              </a:solidFill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igura a mano libera 10"/>
            <p:cNvSpPr/>
            <p:nvPr/>
          </p:nvSpPr>
          <p:spPr>
            <a:xfrm>
              <a:off x="7110049" y="4618182"/>
              <a:ext cx="214387" cy="341745"/>
            </a:xfrm>
            <a:custGeom>
              <a:avLst/>
              <a:gdLst>
                <a:gd name="connsiteX0" fmla="*/ 112787 w 214387"/>
                <a:gd name="connsiteY0" fmla="*/ 341745 h 341745"/>
                <a:gd name="connsiteX1" fmla="*/ 57369 w 214387"/>
                <a:gd name="connsiteY1" fmla="*/ 314036 h 341745"/>
                <a:gd name="connsiteX2" fmla="*/ 1951 w 214387"/>
                <a:gd name="connsiteY2" fmla="*/ 230909 h 341745"/>
                <a:gd name="connsiteX3" fmla="*/ 131260 w 214387"/>
                <a:gd name="connsiteY3" fmla="*/ 184727 h 341745"/>
                <a:gd name="connsiteX4" fmla="*/ 158969 w 214387"/>
                <a:gd name="connsiteY4" fmla="*/ 101600 h 341745"/>
                <a:gd name="connsiteX5" fmla="*/ 214387 w 214387"/>
                <a:gd name="connsiteY5" fmla="*/ 0 h 341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87" h="341745">
                  <a:moveTo>
                    <a:pt x="112787" y="341745"/>
                  </a:moveTo>
                  <a:cubicBezTo>
                    <a:pt x="94314" y="337127"/>
                    <a:pt x="75842" y="332509"/>
                    <a:pt x="57369" y="314036"/>
                  </a:cubicBezTo>
                  <a:cubicBezTo>
                    <a:pt x="38896" y="295563"/>
                    <a:pt x="-10364" y="252461"/>
                    <a:pt x="1951" y="230909"/>
                  </a:cubicBezTo>
                  <a:cubicBezTo>
                    <a:pt x="14266" y="209357"/>
                    <a:pt x="105090" y="206278"/>
                    <a:pt x="131260" y="184727"/>
                  </a:cubicBezTo>
                  <a:cubicBezTo>
                    <a:pt x="157430" y="163176"/>
                    <a:pt x="145115" y="132388"/>
                    <a:pt x="158969" y="101600"/>
                  </a:cubicBezTo>
                  <a:cubicBezTo>
                    <a:pt x="172823" y="70812"/>
                    <a:pt x="193605" y="35406"/>
                    <a:pt x="214387" y="0"/>
                  </a:cubicBezTo>
                </a:path>
              </a:pathLst>
            </a:custGeom>
            <a:noFill/>
            <a:ln>
              <a:solidFill>
                <a:srgbClr val="FF2F2F"/>
              </a:solidFill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igura a mano libera 11"/>
            <p:cNvSpPr/>
            <p:nvPr/>
          </p:nvSpPr>
          <p:spPr>
            <a:xfrm>
              <a:off x="6773129" y="5135418"/>
              <a:ext cx="255744" cy="350982"/>
            </a:xfrm>
            <a:custGeom>
              <a:avLst/>
              <a:gdLst>
                <a:gd name="connsiteX0" fmla="*/ 255744 w 255744"/>
                <a:gd name="connsiteY0" fmla="*/ 0 h 350982"/>
                <a:gd name="connsiteX1" fmla="*/ 228035 w 255744"/>
                <a:gd name="connsiteY1" fmla="*/ 92364 h 350982"/>
                <a:gd name="connsiteX2" fmla="*/ 126435 w 255744"/>
                <a:gd name="connsiteY2" fmla="*/ 193964 h 350982"/>
                <a:gd name="connsiteX3" fmla="*/ 61780 w 255744"/>
                <a:gd name="connsiteY3" fmla="*/ 184727 h 350982"/>
                <a:gd name="connsiteX4" fmla="*/ 6362 w 255744"/>
                <a:gd name="connsiteY4" fmla="*/ 203200 h 350982"/>
                <a:gd name="connsiteX5" fmla="*/ 6362 w 255744"/>
                <a:gd name="connsiteY5" fmla="*/ 249382 h 350982"/>
                <a:gd name="connsiteX6" fmla="*/ 52544 w 255744"/>
                <a:gd name="connsiteY6" fmla="*/ 258618 h 350982"/>
                <a:gd name="connsiteX7" fmla="*/ 135671 w 255744"/>
                <a:gd name="connsiteY7" fmla="*/ 350982 h 35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744" h="350982">
                  <a:moveTo>
                    <a:pt x="255744" y="0"/>
                  </a:moveTo>
                  <a:cubicBezTo>
                    <a:pt x="252665" y="30018"/>
                    <a:pt x="249586" y="60037"/>
                    <a:pt x="228035" y="92364"/>
                  </a:cubicBezTo>
                  <a:cubicBezTo>
                    <a:pt x="206484" y="124691"/>
                    <a:pt x="154144" y="178570"/>
                    <a:pt x="126435" y="193964"/>
                  </a:cubicBezTo>
                  <a:cubicBezTo>
                    <a:pt x="98726" y="209358"/>
                    <a:pt x="81792" y="183188"/>
                    <a:pt x="61780" y="184727"/>
                  </a:cubicBezTo>
                  <a:cubicBezTo>
                    <a:pt x="41768" y="186266"/>
                    <a:pt x="15598" y="192424"/>
                    <a:pt x="6362" y="203200"/>
                  </a:cubicBezTo>
                  <a:cubicBezTo>
                    <a:pt x="-2874" y="213976"/>
                    <a:pt x="-1335" y="240146"/>
                    <a:pt x="6362" y="249382"/>
                  </a:cubicBezTo>
                  <a:cubicBezTo>
                    <a:pt x="14059" y="258618"/>
                    <a:pt x="30992" y="241685"/>
                    <a:pt x="52544" y="258618"/>
                  </a:cubicBezTo>
                  <a:cubicBezTo>
                    <a:pt x="74096" y="275551"/>
                    <a:pt x="104883" y="313266"/>
                    <a:pt x="135671" y="350982"/>
                  </a:cubicBezTo>
                </a:path>
              </a:pathLst>
            </a:custGeom>
            <a:noFill/>
            <a:ln>
              <a:solidFill>
                <a:srgbClr val="FF2F2F"/>
              </a:solidFill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igura a mano libera 12"/>
            <p:cNvSpPr/>
            <p:nvPr/>
          </p:nvSpPr>
          <p:spPr>
            <a:xfrm>
              <a:off x="7269018" y="4978380"/>
              <a:ext cx="369455" cy="166275"/>
            </a:xfrm>
            <a:custGeom>
              <a:avLst/>
              <a:gdLst>
                <a:gd name="connsiteX0" fmla="*/ 0 w 369455"/>
                <a:gd name="connsiteY0" fmla="*/ 46202 h 166275"/>
                <a:gd name="connsiteX1" fmla="*/ 147782 w 369455"/>
                <a:gd name="connsiteY1" fmla="*/ 120093 h 166275"/>
                <a:gd name="connsiteX2" fmla="*/ 295564 w 369455"/>
                <a:gd name="connsiteY2" fmla="*/ 20 h 166275"/>
                <a:gd name="connsiteX3" fmla="*/ 323273 w 369455"/>
                <a:gd name="connsiteY3" fmla="*/ 110856 h 166275"/>
                <a:gd name="connsiteX4" fmla="*/ 369455 w 369455"/>
                <a:gd name="connsiteY4" fmla="*/ 166275 h 16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455" h="166275">
                  <a:moveTo>
                    <a:pt x="0" y="46202"/>
                  </a:moveTo>
                  <a:cubicBezTo>
                    <a:pt x="49260" y="86996"/>
                    <a:pt x="98521" y="127790"/>
                    <a:pt x="147782" y="120093"/>
                  </a:cubicBezTo>
                  <a:cubicBezTo>
                    <a:pt x="197043" y="112396"/>
                    <a:pt x="266316" y="1559"/>
                    <a:pt x="295564" y="20"/>
                  </a:cubicBezTo>
                  <a:cubicBezTo>
                    <a:pt x="324812" y="-1519"/>
                    <a:pt x="310958" y="83147"/>
                    <a:pt x="323273" y="110856"/>
                  </a:cubicBezTo>
                  <a:cubicBezTo>
                    <a:pt x="335588" y="138565"/>
                    <a:pt x="352521" y="152420"/>
                    <a:pt x="369455" y="166275"/>
                  </a:cubicBezTo>
                </a:path>
              </a:pathLst>
            </a:custGeom>
            <a:noFill/>
            <a:ln>
              <a:solidFill>
                <a:srgbClr val="FF2F2F"/>
              </a:solidFill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738" y="3407885"/>
            <a:ext cx="4227020" cy="600075"/>
          </a:xfrm>
          <a:prstGeom prst="rect">
            <a:avLst/>
          </a:prstGeom>
          <a:ln>
            <a:solidFill>
              <a:srgbClr val="FF2F2F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/>
              <p:cNvSpPr/>
              <p:nvPr/>
            </p:nvSpPr>
            <p:spPr>
              <a:xfrm>
                <a:off x="753902" y="4287140"/>
                <a:ext cx="8384146" cy="2076851"/>
              </a:xfrm>
              <a:prstGeom prst="rect">
                <a:avLst/>
              </a:prstGeom>
              <a:ln w="38100">
                <a:solidFill>
                  <a:srgbClr val="990000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Galactic </a:t>
                </a:r>
                <a:r>
                  <a:rPr lang="en-US" dirty="0" err="1"/>
                  <a:t>SNe</a:t>
                </a:r>
                <a:r>
                  <a:rPr lang="en-US" dirty="0"/>
                  <a:t> occur with a rate of 2-3/century (</a:t>
                </a:r>
                <a:r>
                  <a:rPr lang="en-US" dirty="0" err="1">
                    <a:latin typeface="Symbol" panose="05050102010706020507" pitchFamily="18" charset="2"/>
                  </a:rPr>
                  <a:t>t</a:t>
                </a:r>
                <a:r>
                  <a:rPr lang="en-US" baseline="-25000" dirty="0" err="1"/>
                  <a:t>SN</a:t>
                </a:r>
                <a:r>
                  <a:rPr lang="en-US" dirty="0"/>
                  <a:t>= 10</a:t>
                </a:r>
                <a:r>
                  <a:rPr lang="en-US" baseline="30000" dirty="0"/>
                  <a:t>9</a:t>
                </a:r>
                <a:r>
                  <a:rPr lang="en-US" dirty="0"/>
                  <a:t> s)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Total kinetic Energy: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51</m:t>
                        </m:r>
                      </m:sup>
                    </m:sSup>
                  </m:oMath>
                </a14:m>
                <a:r>
                  <a:rPr lang="en-US" dirty="0"/>
                  <a:t> erg (Chap. 12)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Assuming that a fraction, </a:t>
                </a:r>
                <a:r>
                  <a:rPr lang="en-US" dirty="0">
                    <a:latin typeface="Symbol" panose="05050102010706020507" pitchFamily="18" charset="2"/>
                  </a:rPr>
                  <a:t>h</a:t>
                </a:r>
                <a:r>
                  <a:rPr lang="en-US" dirty="0"/>
                  <a:t>, of the kinetic energy goes into CRS: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𝑆𝑁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𝑆𝑁</m:t>
                              </m:r>
                            </m:sub>
                          </m:sSub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×2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erg</m:t>
                      </m:r>
                      <m:r>
                        <a:rPr lang="it-IT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model requires </a:t>
                </a:r>
                <a:r>
                  <a:rPr lang="en-US" dirty="0">
                    <a:latin typeface="Symbol" panose="05050102010706020507" pitchFamily="18" charset="2"/>
                  </a:rPr>
                  <a:t>h</a:t>
                </a:r>
                <a:r>
                  <a:rPr lang="en-US" dirty="0"/>
                  <a:t> of the order of 10</a:t>
                </a:r>
                <a:r>
                  <a:rPr lang="en-US" baseline="30000" dirty="0"/>
                  <a:t>-2 </a:t>
                </a:r>
                <a:r>
                  <a:rPr lang="en-US" dirty="0"/>
                  <a:t> (as provided by the Fermi model!) 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15" name="Rettango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02" y="4287140"/>
                <a:ext cx="8384146" cy="2076851"/>
              </a:xfrm>
              <a:prstGeom prst="rect">
                <a:avLst/>
              </a:prstGeom>
              <a:blipFill>
                <a:blip r:embed="rId5"/>
                <a:stretch>
                  <a:fillRect l="-290" t="-1153" b="-2882"/>
                </a:stretch>
              </a:blipFill>
              <a:ln w="38100">
                <a:solidFill>
                  <a:srgbClr val="99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Indietro o precedente 15">
            <a:hlinkClick r:id="" action="ppaction://hlinkshowjump?jump=lastslideviewed" highlightClick="1"/>
          </p:cNvPr>
          <p:cNvSpPr/>
          <p:nvPr/>
        </p:nvSpPr>
        <p:spPr>
          <a:xfrm>
            <a:off x="10952389" y="193444"/>
            <a:ext cx="802821" cy="36933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678084-8EB9-CE80-5EA5-67076F54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45D77E-2AAD-97EF-282B-13E6CDCC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32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0" name="Picture 4" descr="relative_abundance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828" y="2106990"/>
            <a:ext cx="5222397" cy="399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2" name="Rectangle 6"/>
          <p:cNvSpPr>
            <a:spLocks noChangeArrowheads="1"/>
          </p:cNvSpPr>
          <p:nvPr/>
        </p:nvSpPr>
        <p:spPr bwMode="auto">
          <a:xfrm>
            <a:off x="6169506" y="5997018"/>
            <a:ext cx="4529766" cy="338554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1600" dirty="0" err="1">
                <a:solidFill>
                  <a:schemeClr val="tx2"/>
                </a:solidFill>
              </a:rPr>
              <a:t>J.A.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Simpson, Ann. Rev. </a:t>
            </a:r>
            <a:r>
              <a:rPr lang="en-US" sz="1600" dirty="0" err="1">
                <a:solidFill>
                  <a:schemeClr val="tx2"/>
                </a:solidFill>
              </a:rPr>
              <a:t>Nucl</a:t>
            </a:r>
            <a:r>
              <a:rPr lang="en-US" sz="1600" dirty="0">
                <a:solidFill>
                  <a:schemeClr val="tx2"/>
                </a:solidFill>
              </a:rPr>
              <a:t>. Part. Sci. 33 (1983) 323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9457"/>
            <a:ext cx="10515600" cy="73966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Elements in Solar System and CRs (Chap. 5)</a:t>
            </a:r>
          </a:p>
        </p:txBody>
      </p:sp>
      <p:sp>
        <p:nvSpPr>
          <p:cNvPr id="4" name="Rettangolo 3"/>
          <p:cNvSpPr/>
          <p:nvPr/>
        </p:nvSpPr>
        <p:spPr>
          <a:xfrm>
            <a:off x="624468" y="992744"/>
            <a:ext cx="984151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Figure</a:t>
            </a:r>
            <a:r>
              <a:rPr lang="en-US" dirty="0"/>
              <a:t>: elative abundances of elements in CRs as a function of the nuclear charge Z for all elements, compared with the solar system abundances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saw tooth  pattern expected from the energy levels of adjacent nuclei in the nuclear binding energy curve 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624468" y="2358406"/>
            <a:ext cx="46191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 two samples (CRs and solar system abundances) exhibit a striking similarity, differences being within 20% in most cases.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 first conclusion: </a:t>
            </a:r>
            <a:r>
              <a:rPr lang="en-US" b="1" dirty="0"/>
              <a:t>the CR matter arriving on Earth is sampled from a region whose surrounding material has the same chemical composition as our Solar System</a:t>
            </a:r>
            <a:r>
              <a:rPr lang="en-US" dirty="0"/>
              <a:t>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material is plausibly originated by the same mechanism that originated the Sun and the planets.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Indietro o precedente 9">
            <a:hlinkClick r:id="" action="ppaction://hlinkshowjump?jump=lastslideviewed" highlightClick="1"/>
          </p:cNvPr>
          <p:cNvSpPr/>
          <p:nvPr/>
        </p:nvSpPr>
        <p:spPr>
          <a:xfrm>
            <a:off x="10288814" y="153096"/>
            <a:ext cx="802821" cy="36933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5248DF7-0D96-C3EC-ABE4-3BD93FEC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846AB77-1BC8-D048-8393-DEDBECF8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699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9434" y="1"/>
            <a:ext cx="9792241" cy="7800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Energy Spectrum of CRs at Sources (chap 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624468" y="1034717"/>
                <a:ext cx="10415239" cy="4911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Using the measured differential intensity of primary CRs on Earth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and the energy-dependent loss probability of CRs from the Galaxy, </a:t>
                </a:r>
                <a:endParaRPr lang="it-IT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it-IT" dirty="0">
                    <a:latin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P</m:t>
                    </m:r>
                    <m:r>
                      <a:rPr lang="it-IT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E</m:t>
                    </m:r>
                    <m:r>
                      <a:rPr lang="it-IT">
                        <a:latin typeface="Cambria Math" panose="02040503050406030204" pitchFamily="18" charset="0"/>
                      </a:rPr>
                      <m:t>)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𝑒𝑠𝑐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dirty="0"/>
                  <a:t> , 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we can derive the energy spectrum at sources,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as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Thus, using the fact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−2.7</m:t>
                        </m:r>
                      </m:sup>
                    </m:sSup>
                  </m:oMath>
                </a14:m>
                <a:r>
                  <a:rPr lang="en-US" dirty="0"/>
                  <a:t>, we derive the important result that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Models of CR sources should reproduce this energy dependence, with spectral index close to the value </a:t>
                </a:r>
                <a:r>
                  <a:rPr lang="en-US" dirty="0">
                    <a:latin typeface="Symbol" panose="05050102010706020507" pitchFamily="18" charset="2"/>
                  </a:rPr>
                  <a:t>a</a:t>
                </a:r>
                <a:r>
                  <a:rPr lang="en-US" dirty="0"/>
                  <a:t>=2. </a:t>
                </a: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68" y="1034717"/>
                <a:ext cx="10415239" cy="4911986"/>
              </a:xfrm>
              <a:prstGeom prst="rect">
                <a:avLst/>
              </a:prstGeom>
              <a:blipFill>
                <a:blip r:embed="rId2"/>
                <a:stretch>
                  <a:fillRect l="-468" t="-744" b="-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328" y="1411023"/>
            <a:ext cx="3808126" cy="37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3960984" y="3416117"/>
                <a:ext cx="4487923" cy="382541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it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it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984" y="3416117"/>
                <a:ext cx="4487923" cy="382541"/>
              </a:xfrm>
              <a:prstGeom prst="rect">
                <a:avLst/>
              </a:prstGeom>
              <a:blipFill>
                <a:blip r:embed="rId4"/>
                <a:stretch>
                  <a:fillRect t="-3077" b="-2153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4973210" y="4826514"/>
                <a:ext cx="1550361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−2.1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0" y="4826514"/>
                <a:ext cx="1550361" cy="369332"/>
              </a:xfrm>
              <a:prstGeom prst="rect">
                <a:avLst/>
              </a:prstGeom>
              <a:blipFill>
                <a:blip r:embed="rId5"/>
                <a:stretch>
                  <a:fillRect b="-806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Indietro o precedente 10">
            <a:hlinkClick r:id="" action="ppaction://hlinkshowjump?jump=lastslideviewed" highlightClick="1"/>
          </p:cNvPr>
          <p:cNvSpPr/>
          <p:nvPr/>
        </p:nvSpPr>
        <p:spPr>
          <a:xfrm>
            <a:off x="10561675" y="205381"/>
            <a:ext cx="802821" cy="36933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544389D-CD2A-3BCD-44F6-4607E0C9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90548D-1A76-94DD-7ADF-43DCEF28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69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6437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Relevant Quantities in SNRs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46770" y="1020931"/>
                <a:ext cx="8296507" cy="359141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800" dirty="0"/>
                  <a:t>The observed emitted a kinetic energy, K, by a 10 </a:t>
                </a:r>
                <a:r>
                  <a:rPr lang="en-US" sz="1800" dirty="0" err="1"/>
                  <a:t>M</a:t>
                </a:r>
                <a:r>
                  <a:rPr lang="en-US" sz="1800" baseline="-25000" dirty="0" err="1"/>
                  <a:t>sun</a:t>
                </a:r>
                <a:r>
                  <a:rPr lang="en-US" sz="1800" dirty="0"/>
                  <a:t> supernova is roughly 1% of the total binding energy, i.e.,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51</m:t>
                        </m:r>
                      </m:sup>
                    </m:sSup>
                  </m:oMath>
                </a14:m>
                <a:r>
                  <a:rPr lang="en-US" sz="1800" dirty="0"/>
                  <a:t> erg.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800" dirty="0"/>
                  <a:t>The gravitational binding energy is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2×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53</m:t>
                        </m:r>
                      </m:sup>
                    </m:sSup>
                  </m:oMath>
                </a14:m>
                <a:r>
                  <a:rPr lang="en-US" sz="1800" dirty="0"/>
                  <a:t> erg.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800" dirty="0"/>
                  <a:t>The velocity U of the ejected mass (the shock wave) 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endParaRPr lang="en-US" sz="18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endParaRPr lang="en-US" sz="18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800" dirty="0"/>
                  <a:t>Some regions can have higher velocities, </a:t>
                </a: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U/c</a:t>
                </a:r>
                <a:r>
                  <a:rPr lang="en-US" sz="1800" dirty="0">
                    <a:sym typeface="Symbol" panose="05050102010706020507" pitchFamily="18" charset="2"/>
                  </a:rPr>
                  <a:t>0.1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800" dirty="0">
                    <a:sym typeface="Symbol" panose="05050102010706020507" pitchFamily="18" charset="2"/>
                  </a:rPr>
                  <a:t>The needed efficiency </a:t>
                </a:r>
                <a:r>
                  <a:rPr lang="en-US" sz="1800" dirty="0">
                    <a:latin typeface="Symbol" panose="05050102010706020507" pitchFamily="18" charset="2"/>
                    <a:sym typeface="Symbol" panose="05050102010706020507" pitchFamily="18" charset="2"/>
                  </a:rPr>
                  <a:t>h </a:t>
                </a:r>
                <a:r>
                  <a:rPr lang="en-US" sz="1800" dirty="0">
                    <a:sym typeface="Symbol" panose="05050102010706020507" pitchFamily="18" charset="2"/>
                  </a:rPr>
                  <a:t>of the acceleration process defined in (6.23a) and required to explain the CRs’ acceleration by supernovae explosions corresponds to: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770" y="1020931"/>
                <a:ext cx="8296507" cy="3591410"/>
              </a:xfrm>
              <a:blipFill>
                <a:blip r:embed="rId2"/>
                <a:stretch>
                  <a:fillRect l="-441" t="-1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787" y="876634"/>
            <a:ext cx="3026770" cy="260796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840" y="3664818"/>
            <a:ext cx="2459891" cy="68440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Rettangolo 10"/>
          <p:cNvSpPr/>
          <p:nvPr/>
        </p:nvSpPr>
        <p:spPr>
          <a:xfrm>
            <a:off x="646770" y="4388831"/>
            <a:ext cx="1096164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The shock front expands across the ISM. During the expansion, the shock collects interstellar matter. 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When the mass of the swallowed material becomes comparable to the mass of the ejected shells of the SN, the velocity of the shock decreases remarkably. 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As the radius R</a:t>
            </a:r>
            <a:r>
              <a:rPr lang="en-US" baseline="-25000" dirty="0">
                <a:solidFill>
                  <a:prstClr val="black"/>
                </a:solidFill>
              </a:rPr>
              <a:t>SN</a:t>
            </a:r>
            <a:r>
              <a:rPr lang="en-US" dirty="0">
                <a:solidFill>
                  <a:prstClr val="black"/>
                </a:solidFill>
              </a:rPr>
              <a:t>  of the shock increases, the matter </a:t>
            </a:r>
            <a:r>
              <a:rPr lang="en-GB" dirty="0">
                <a:solidFill>
                  <a:prstClr val="black"/>
                </a:solidFill>
              </a:rPr>
              <a:t>density </a:t>
            </a:r>
            <a:r>
              <a:rPr lang="en-GB" dirty="0" err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en-GB" baseline="-25000" dirty="0" err="1">
                <a:solidFill>
                  <a:prstClr val="black"/>
                </a:solidFill>
              </a:rPr>
              <a:t>SN</a:t>
            </a:r>
            <a:r>
              <a:rPr lang="en-GB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decreases. 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The shock becomes inefficient for acceleration when the </a:t>
            </a:r>
            <a:r>
              <a:rPr lang="en-US" dirty="0" err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en-US" baseline="-25000" dirty="0" err="1">
                <a:solidFill>
                  <a:prstClr val="black"/>
                </a:solidFill>
              </a:rPr>
              <a:t>SN</a:t>
            </a:r>
            <a:r>
              <a:rPr lang="en-US" dirty="0">
                <a:solidFill>
                  <a:prstClr val="black"/>
                </a:solidFill>
              </a:rPr>
              <a:t> = </a:t>
            </a:r>
            <a:r>
              <a:rPr lang="en-US" dirty="0" err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en-US" baseline="-25000" dirty="0" err="1">
                <a:solidFill>
                  <a:prstClr val="black"/>
                </a:solidFill>
              </a:rPr>
              <a:t>ISM</a:t>
            </a:r>
            <a:r>
              <a:rPr lang="en-US" dirty="0">
                <a:solidFill>
                  <a:prstClr val="black"/>
                </a:solidFill>
              </a:rPr>
              <a:t>. 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347488" y="2394694"/>
            <a:ext cx="6722485" cy="818310"/>
            <a:chOff x="-187664" y="2523650"/>
            <a:chExt cx="6722485" cy="81831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121" y="2523650"/>
              <a:ext cx="6030700" cy="818310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87664" y="2856872"/>
              <a:ext cx="555460" cy="277730"/>
            </a:xfrm>
            <a:prstGeom prst="rect">
              <a:avLst/>
            </a:prstGeom>
          </p:spPr>
        </p:pic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BB7A07-F981-D308-F9F8-A081F66A1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FF6B5E1-0D64-B024-F426-10786953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28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4753"/>
            <a:ext cx="10515600" cy="774187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Relevant Quantities in SNRs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2166" y="1120001"/>
            <a:ext cx="10751634" cy="4351338"/>
          </a:xfrm>
        </p:spPr>
        <p:txBody>
          <a:bodyPr/>
          <a:lstStyle/>
          <a:p>
            <a:pPr lvl="0"/>
            <a:r>
              <a:rPr lang="en-US" sz="1800" dirty="0">
                <a:solidFill>
                  <a:prstClr val="black"/>
                </a:solidFill>
              </a:rPr>
              <a:t>The radius within which the shock wave is able to accelerate particles can be derived using the condition</a:t>
            </a:r>
            <a:endParaRPr lang="en-GB" sz="18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000" y="1514358"/>
            <a:ext cx="2498327" cy="65480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675" y="4457462"/>
            <a:ext cx="2206568" cy="190124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02166" y="4457462"/>
            <a:ext cx="8686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Exercise</a:t>
            </a:r>
            <a:r>
              <a:rPr lang="en-US" i="1" dirty="0"/>
              <a:t>: Figure shows the </a:t>
            </a:r>
            <a:r>
              <a:rPr lang="en-US" b="1" i="1" dirty="0"/>
              <a:t>SN 1572 </a:t>
            </a:r>
            <a:r>
              <a:rPr lang="en-US" i="1" dirty="0"/>
              <a:t>(or </a:t>
            </a:r>
            <a:r>
              <a:rPr lang="en-US" i="1" dirty="0" err="1"/>
              <a:t>Tycho’s</a:t>
            </a:r>
            <a:r>
              <a:rPr lang="en-US" i="1" dirty="0"/>
              <a:t> Supernova) as seen in different wavelengths by modern astronomers. It occurred in the Cassiopeia constellation, about </a:t>
            </a:r>
            <a:r>
              <a:rPr lang="en-US" b="1" i="1" dirty="0"/>
              <a:t>D = 3 </a:t>
            </a:r>
            <a:r>
              <a:rPr lang="en-US" b="1" i="1" dirty="0" err="1"/>
              <a:t>kpc</a:t>
            </a:r>
            <a:r>
              <a:rPr lang="en-US" b="1" i="1" dirty="0"/>
              <a:t> </a:t>
            </a:r>
            <a:r>
              <a:rPr lang="en-US" i="1" dirty="0"/>
              <a:t>from Earth. SN 1572 is one of about eight SN visible to the naked eye in historical records. Its </a:t>
            </a:r>
            <a:r>
              <a:rPr lang="en-US" b="1" i="1" dirty="0"/>
              <a:t>angular radius is 4 arcmin</a:t>
            </a:r>
            <a:r>
              <a:rPr lang="en-US" i="1" dirty="0"/>
              <a:t>. Using the information in </a:t>
            </a:r>
            <a:r>
              <a:rPr lang="en-US" b="1" i="1" dirty="0"/>
              <a:t>bold</a:t>
            </a:r>
            <a:r>
              <a:rPr lang="en-US" i="1" dirty="0"/>
              <a:t>: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i="1" dirty="0"/>
              <a:t>Derive the linear radius of the object visible from the figure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i="1" dirty="0"/>
              <a:t>Derive the speed of the ejected material</a:t>
            </a:r>
          </a:p>
        </p:txBody>
      </p:sp>
      <p:grpSp>
        <p:nvGrpSpPr>
          <p:cNvPr id="10" name="Gruppo 9"/>
          <p:cNvGrpSpPr>
            <a:grpSpLocks noChangeAspect="1"/>
          </p:cNvGrpSpPr>
          <p:nvPr/>
        </p:nvGrpSpPr>
        <p:grpSpPr>
          <a:xfrm>
            <a:off x="2043982" y="3374379"/>
            <a:ext cx="6932357" cy="903870"/>
            <a:chOff x="519984" y="3374383"/>
            <a:chExt cx="6302143" cy="82170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6305" y="3374383"/>
              <a:ext cx="5205822" cy="821700"/>
            </a:xfrm>
            <a:prstGeom prst="rect">
              <a:avLst/>
            </a:prstGeom>
            <a:ln>
              <a:solidFill>
                <a:srgbClr val="FF2F2F"/>
              </a:solidFill>
            </a:ln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984" y="3648179"/>
              <a:ext cx="559766" cy="287906"/>
            </a:xfrm>
            <a:prstGeom prst="rect">
              <a:avLst/>
            </a:prstGeom>
          </p:spPr>
        </p:pic>
      </p:grpSp>
      <p:grpSp>
        <p:nvGrpSpPr>
          <p:cNvPr id="5" name="Gruppo 4"/>
          <p:cNvGrpSpPr>
            <a:grpSpLocks/>
          </p:cNvGrpSpPr>
          <p:nvPr/>
        </p:nvGrpSpPr>
        <p:grpSpPr>
          <a:xfrm>
            <a:off x="2043985" y="2304499"/>
            <a:ext cx="7892754" cy="770344"/>
            <a:chOff x="504435" y="2515651"/>
            <a:chExt cx="7175231" cy="700313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3701" y="2515651"/>
              <a:ext cx="6455965" cy="7003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35" y="2835253"/>
              <a:ext cx="590864" cy="241219"/>
            </a:xfrm>
            <a:prstGeom prst="rect">
              <a:avLst/>
            </a:prstGeom>
          </p:spPr>
        </p:pic>
      </p:grp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D8CE8232-B5B1-260D-3C99-4E14B69A6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86ECE61B-0575-51F3-3109-5D76B7B5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3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0092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Content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r="8324"/>
          <a:stretch/>
        </p:blipFill>
        <p:spPr>
          <a:xfrm>
            <a:off x="1755836" y="782358"/>
            <a:ext cx="5559365" cy="334593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r="9676"/>
          <a:stretch/>
        </p:blipFill>
        <p:spPr>
          <a:xfrm>
            <a:off x="1854322" y="4078967"/>
            <a:ext cx="5477355" cy="2458875"/>
          </a:xfrm>
          <a:prstGeom prst="rect">
            <a:avLst/>
          </a:prstGeom>
        </p:spPr>
      </p:pic>
      <p:cxnSp>
        <p:nvCxnSpPr>
          <p:cNvPr id="10" name="Connettore diritto 9"/>
          <p:cNvCxnSpPr/>
          <p:nvPr/>
        </p:nvCxnSpPr>
        <p:spPr>
          <a:xfrm>
            <a:off x="2565400" y="1389997"/>
            <a:ext cx="2006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2844800" y="3752197"/>
            <a:ext cx="2006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2819400" y="3955397"/>
            <a:ext cx="2006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964" y="1634946"/>
            <a:ext cx="2520696" cy="379476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60B9B56-5CC2-6D2A-4E57-10506459A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D72497-8226-10AA-42F5-E9113CCD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104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13201"/>
            <a:ext cx="10515600" cy="7756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Maximum Energy in the Supernova Model</a:t>
            </a:r>
            <a:endParaRPr lang="en-GB" sz="3600" dirty="0">
              <a:solidFill>
                <a:srgbClr val="99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7477" y="1078747"/>
            <a:ext cx="10346473" cy="98834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With simple arguments, it is possible to derive the maximum energy that CR can reach in the acceleration process due to the diffusive shock mechanism.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Eq. (6.23a) gives the energy gain for each iterative acceleration process.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637477" y="2055378"/>
            <a:ext cx="763672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The energy increase at a rate given by the ratio between (6.23a) and the characteristic period 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r>
              <a:rPr lang="en-US" dirty="0"/>
              <a:t> :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The typical extension of the confinement region is given by the </a:t>
            </a:r>
            <a:r>
              <a:rPr lang="en-US" dirty="0" err="1"/>
              <a:t>Larmor</a:t>
            </a:r>
            <a:r>
              <a:rPr lang="en-US" dirty="0"/>
              <a:t> radius in the magnetic field B: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and thus the typical period 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r>
              <a:rPr lang="en-US" dirty="0"/>
              <a:t> of the process: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Consequently, the rate of energy gain is independent of the initial energy: 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646" y="2105228"/>
            <a:ext cx="1253253" cy="6575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552" y="2842291"/>
            <a:ext cx="1758598" cy="5462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552" y="3971302"/>
            <a:ext cx="1617101" cy="73338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679" y="5566115"/>
            <a:ext cx="4285318" cy="6878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Rettangolo 11"/>
          <p:cNvSpPr/>
          <p:nvPr/>
        </p:nvSpPr>
        <p:spPr>
          <a:xfrm>
            <a:off x="639337" y="4779901"/>
            <a:ext cx="8386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maximum energy that a charged particle could achieve is then simply the rate of energy gain, times the duration T</a:t>
            </a:r>
            <a:r>
              <a:rPr lang="en-US" baseline="-25000" dirty="0"/>
              <a:t>SN</a:t>
            </a:r>
            <a:r>
              <a:rPr lang="en-US" dirty="0"/>
              <a:t> of the shock:</a:t>
            </a:r>
            <a:endParaRPr lang="en-GB" dirty="0"/>
          </a:p>
        </p:txBody>
      </p:sp>
      <p:sp>
        <p:nvSpPr>
          <p:cNvPr id="10" name="Avanti o successivo 9">
            <a:hlinkClick r:id="rId6" action="ppaction://hlinksldjump" highlightClick="1"/>
          </p:cNvPr>
          <p:cNvSpPr/>
          <p:nvPr/>
        </p:nvSpPr>
        <p:spPr>
          <a:xfrm>
            <a:off x="10306789" y="1686046"/>
            <a:ext cx="396000" cy="2520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126963C2-E2F2-5200-2E65-0A543194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08E2078B-1AC8-944A-6EAC-0ABC5A8F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5552" y="3445720"/>
            <a:ext cx="2263942" cy="6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/>
          <a:srcRect t="782" r="5262" b="1387"/>
          <a:stretch/>
        </p:blipFill>
        <p:spPr>
          <a:xfrm>
            <a:off x="7795245" y="3429000"/>
            <a:ext cx="3918759" cy="292734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7305" y="0"/>
            <a:ext cx="10515600" cy="75672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Maximum Energy in the Supernova Model</a:t>
            </a:r>
            <a:endParaRPr lang="en-GB" sz="3600" dirty="0">
              <a:solidFill>
                <a:srgbClr val="99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5620" y="1020934"/>
            <a:ext cx="11078384" cy="98834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Inserting the numerical values for the velocity U of the shock (6.33), the proton electric charge, the maximum radius of the expansion R</a:t>
            </a:r>
            <a:r>
              <a:rPr lang="en-US" sz="1800" baseline="-25000" dirty="0"/>
              <a:t>SN</a:t>
            </a:r>
            <a:r>
              <a:rPr lang="en-US" sz="1800" dirty="0"/>
              <a:t> (6.36a), and the typical value of the galactic magnetic field B, we obtain</a:t>
            </a:r>
          </a:p>
        </p:txBody>
      </p:sp>
      <p:sp>
        <p:nvSpPr>
          <p:cNvPr id="4" name="Rettangolo 3"/>
          <p:cNvSpPr/>
          <p:nvPr/>
        </p:nvSpPr>
        <p:spPr>
          <a:xfrm>
            <a:off x="635619" y="3097310"/>
            <a:ext cx="783930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mechanism explains the spectrum of CR protons up to a few hundred </a:t>
            </a:r>
            <a:r>
              <a:rPr lang="en-US" dirty="0" err="1"/>
              <a:t>TeV</a:t>
            </a:r>
            <a:r>
              <a:rPr lang="en-US" dirty="0"/>
              <a:t>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 corresponds to the </a:t>
            </a:r>
            <a:r>
              <a:rPr lang="en-US" b="1" i="1" dirty="0"/>
              <a:t>knee</a:t>
            </a:r>
            <a:r>
              <a:rPr lang="en-US" dirty="0"/>
              <a:t> energy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 consequence of (6.43) is that E</a:t>
            </a:r>
            <a:r>
              <a:rPr lang="en-US" baseline="-25000" dirty="0"/>
              <a:t>max</a:t>
            </a:r>
            <a:r>
              <a:rPr lang="en-US" dirty="0"/>
              <a:t> depends on the particle charge Z.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 heavy nucleus Z could achieve much higher total energy with respect protons.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knee is explained as a structure resulting from the different maximum energy reached by nuclei with different charge Z (see fig)</a:t>
            </a:r>
            <a:endParaRPr lang="en-GB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b="43217"/>
          <a:stretch/>
        </p:blipFill>
        <p:spPr>
          <a:xfrm>
            <a:off x="2607803" y="1689998"/>
            <a:ext cx="7054604" cy="956366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3"/>
          <a:srcRect l="1364" t="69880" r="-1364" b="2857"/>
          <a:stretch/>
        </p:blipFill>
        <p:spPr>
          <a:xfrm>
            <a:off x="2700021" y="2560649"/>
            <a:ext cx="7054604" cy="459179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DE504A-C736-099E-6A8E-A95FA574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73018D-9EDF-7F61-AADB-D911891D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1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5377"/>
            <a:ext cx="10515600" cy="737668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5B9BD5"/>
                </a:solidFill>
              </a:rPr>
              <a:t>The </a:t>
            </a:r>
            <a:r>
              <a:rPr lang="it-IT" sz="3600" dirty="0" err="1">
                <a:solidFill>
                  <a:srgbClr val="5B9BD5"/>
                </a:solidFill>
              </a:rPr>
              <a:t>sources</a:t>
            </a:r>
            <a:r>
              <a:rPr lang="it-IT" sz="3600" dirty="0">
                <a:solidFill>
                  <a:srgbClr val="5B9BD5"/>
                </a:solidFill>
              </a:rPr>
              <a:t> of </a:t>
            </a:r>
            <a:r>
              <a:rPr lang="it-IT" sz="3600" dirty="0" err="1">
                <a:solidFill>
                  <a:srgbClr val="5B9BD5"/>
                </a:solidFill>
              </a:rPr>
              <a:t>CRs</a:t>
            </a:r>
            <a:r>
              <a:rPr lang="it-IT" sz="3600" dirty="0">
                <a:solidFill>
                  <a:srgbClr val="5B9BD5"/>
                </a:solidFill>
              </a:rPr>
              <a:t> (</a:t>
            </a:r>
            <a:r>
              <a:rPr lang="it-IT" sz="3600" dirty="0" err="1">
                <a:solidFill>
                  <a:srgbClr val="5B9BD5"/>
                </a:solidFill>
              </a:rPr>
              <a:t>Chap</a:t>
            </a:r>
            <a:r>
              <a:rPr lang="it-IT" sz="3600" dirty="0">
                <a:solidFill>
                  <a:srgbClr val="5B9BD5"/>
                </a:solidFill>
              </a:rPr>
              <a:t>. 2)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79057" y="1021221"/>
            <a:ext cx="7886700" cy="5156031"/>
          </a:xfrm>
        </p:spPr>
        <p:txBody>
          <a:bodyPr/>
          <a:lstStyle/>
          <a:p>
            <a:endParaRPr lang="it-IT" dirty="0"/>
          </a:p>
        </p:txBody>
      </p:sp>
      <p:grpSp>
        <p:nvGrpSpPr>
          <p:cNvPr id="4" name="Gruppo 16"/>
          <p:cNvGrpSpPr/>
          <p:nvPr/>
        </p:nvGrpSpPr>
        <p:grpSpPr>
          <a:xfrm>
            <a:off x="866081" y="881068"/>
            <a:ext cx="7361120" cy="5976932"/>
            <a:chOff x="936104" y="881068"/>
            <a:chExt cx="7361120" cy="5976932"/>
          </a:xfrm>
        </p:grpSpPr>
        <p:grpSp>
          <p:nvGrpSpPr>
            <p:cNvPr id="5" name="Gruppo 13"/>
            <p:cNvGrpSpPr/>
            <p:nvPr/>
          </p:nvGrpSpPr>
          <p:grpSpPr>
            <a:xfrm>
              <a:off x="936104" y="881068"/>
              <a:ext cx="7361120" cy="5976932"/>
              <a:chOff x="936104" y="881068"/>
              <a:chExt cx="7361120" cy="5976932"/>
            </a:xfrm>
          </p:grpSpPr>
          <p:grpSp>
            <p:nvGrpSpPr>
              <p:cNvPr id="8" name="Gruppo 7"/>
              <p:cNvGrpSpPr/>
              <p:nvPr/>
            </p:nvGrpSpPr>
            <p:grpSpPr>
              <a:xfrm>
                <a:off x="936104" y="881068"/>
                <a:ext cx="7361120" cy="5976932"/>
                <a:chOff x="936104" y="881068"/>
                <a:chExt cx="7361120" cy="5976932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936104" y="881068"/>
                  <a:ext cx="7361120" cy="59769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Rettangolo 12"/>
                <p:cNvSpPr/>
                <p:nvPr/>
              </p:nvSpPr>
              <p:spPr>
                <a:xfrm rot="18845729">
                  <a:off x="5522008" y="3836593"/>
                  <a:ext cx="914400" cy="425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Rettangolo 8"/>
              <p:cNvSpPr/>
              <p:nvPr/>
            </p:nvSpPr>
            <p:spPr>
              <a:xfrm rot="5400000" flipV="1">
                <a:off x="2951820" y="4041068"/>
                <a:ext cx="936104" cy="2592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ttangolo 9"/>
              <p:cNvSpPr/>
              <p:nvPr/>
            </p:nvSpPr>
            <p:spPr>
              <a:xfrm rot="5400000" flipV="1">
                <a:off x="3095836" y="2528901"/>
                <a:ext cx="360040" cy="2592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ttangolo 10"/>
              <p:cNvSpPr/>
              <p:nvPr/>
            </p:nvSpPr>
            <p:spPr>
              <a:xfrm rot="5400000" flipV="1">
                <a:off x="5272830" y="548680"/>
                <a:ext cx="360040" cy="33843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ttangolo 5"/>
            <p:cNvSpPr/>
            <p:nvPr/>
          </p:nvSpPr>
          <p:spPr>
            <a:xfrm rot="18845729">
              <a:off x="6091969" y="4467657"/>
              <a:ext cx="914400" cy="4259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ttangolo 6"/>
            <p:cNvSpPr/>
            <p:nvPr/>
          </p:nvSpPr>
          <p:spPr>
            <a:xfrm rot="18845729">
              <a:off x="4507793" y="2828481"/>
              <a:ext cx="914400" cy="4259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allout 1 13"/>
          <p:cNvSpPr/>
          <p:nvPr/>
        </p:nvSpPr>
        <p:spPr>
          <a:xfrm>
            <a:off x="3858009" y="1485072"/>
            <a:ext cx="1944216" cy="468632"/>
          </a:xfrm>
          <a:prstGeom prst="borderCallout1">
            <a:avLst>
              <a:gd name="adj1" fmla="val 55679"/>
              <a:gd name="adj2" fmla="val -90"/>
              <a:gd name="adj3" fmla="val 112500"/>
              <a:gd name="adj4" fmla="val -38333"/>
            </a:avLst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 law E</a:t>
            </a:r>
            <a:r>
              <a:rPr lang="en-US" baseline="30000" dirty="0"/>
              <a:t>-2.7</a:t>
            </a:r>
          </a:p>
        </p:txBody>
      </p:sp>
      <p:sp>
        <p:nvSpPr>
          <p:cNvPr id="15" name="Callout 1 14"/>
          <p:cNvSpPr/>
          <p:nvPr/>
        </p:nvSpPr>
        <p:spPr>
          <a:xfrm>
            <a:off x="5370177" y="2925232"/>
            <a:ext cx="1440160" cy="468632"/>
          </a:xfrm>
          <a:prstGeom prst="borderCallout1">
            <a:avLst>
              <a:gd name="adj1" fmla="val 55679"/>
              <a:gd name="adj2" fmla="val -90"/>
              <a:gd name="adj3" fmla="val 112500"/>
              <a:gd name="adj4" fmla="val -38333"/>
            </a:avLst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CR “knee”</a:t>
            </a:r>
            <a:endParaRPr lang="en-US" baseline="30000" dirty="0"/>
          </a:p>
        </p:txBody>
      </p:sp>
      <p:sp>
        <p:nvSpPr>
          <p:cNvPr id="16" name="Callout 1 15"/>
          <p:cNvSpPr/>
          <p:nvPr/>
        </p:nvSpPr>
        <p:spPr>
          <a:xfrm>
            <a:off x="4722105" y="5589528"/>
            <a:ext cx="1584176" cy="468632"/>
          </a:xfrm>
          <a:prstGeom prst="borderCallout1">
            <a:avLst>
              <a:gd name="adj1" fmla="val -18261"/>
              <a:gd name="adj2" fmla="val 56843"/>
              <a:gd name="adj3" fmla="val -101106"/>
              <a:gd name="adj4" fmla="val 81474"/>
            </a:avLst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 law E</a:t>
            </a:r>
            <a:r>
              <a:rPr lang="en-US" baseline="30000" dirty="0"/>
              <a:t>-3.1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760153" y="1005258"/>
            <a:ext cx="3069965" cy="5184000"/>
          </a:xfrm>
          <a:prstGeom prst="rect">
            <a:avLst/>
          </a:prstGeom>
          <a:gradFill flip="none" rotWithShape="1">
            <a:gsLst>
              <a:gs pos="0">
                <a:srgbClr val="D5F418">
                  <a:shade val="30000"/>
                  <a:satMod val="115000"/>
                  <a:alpha val="66000"/>
                </a:srgbClr>
              </a:gs>
              <a:gs pos="50000">
                <a:srgbClr val="D5F418">
                  <a:shade val="67500"/>
                  <a:satMod val="115000"/>
                  <a:alpha val="38000"/>
                </a:srgbClr>
              </a:gs>
              <a:gs pos="100000">
                <a:srgbClr val="D5F418">
                  <a:shade val="100000"/>
                  <a:satMod val="115000"/>
                  <a:alpha val="2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6" descr="http://www.giornalettismo.com/wp-content/uploads/2013/01/spiral-galaxy-ngc1232-16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5801" y="3213264"/>
            <a:ext cx="1920000" cy="1440000"/>
          </a:xfrm>
          <a:prstGeom prst="rect">
            <a:avLst/>
          </a:prstGeom>
          <a:noFill/>
        </p:spPr>
      </p:pic>
      <p:sp>
        <p:nvSpPr>
          <p:cNvPr id="19" name="Rettangolo 18"/>
          <p:cNvSpPr/>
          <p:nvPr/>
        </p:nvSpPr>
        <p:spPr>
          <a:xfrm>
            <a:off x="6061282" y="1005830"/>
            <a:ext cx="1017737" cy="5184000"/>
          </a:xfrm>
          <a:prstGeom prst="rect">
            <a:avLst/>
          </a:prstGeom>
          <a:solidFill>
            <a:schemeClr val="accent6">
              <a:lumMod val="75000"/>
              <a:alpha val="2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506082" y="981016"/>
            <a:ext cx="2572936" cy="5184000"/>
          </a:xfrm>
          <a:prstGeom prst="rect">
            <a:avLst/>
          </a:prstGeom>
          <a:gradFill flip="none" rotWithShape="1">
            <a:gsLst>
              <a:gs pos="0">
                <a:srgbClr val="000000">
                  <a:tint val="66000"/>
                  <a:satMod val="160000"/>
                  <a:alpha val="48000"/>
                </a:srgbClr>
              </a:gs>
              <a:gs pos="50000">
                <a:srgbClr val="000000">
                  <a:tint val="44500"/>
                  <a:satMod val="160000"/>
                  <a:alpha val="48000"/>
                </a:srgbClr>
              </a:gs>
              <a:gs pos="100000">
                <a:srgbClr val="000000">
                  <a:tint val="23500"/>
                  <a:satMod val="160000"/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8" descr="http://www.grotescheur.nl/wp6/wp-content/uploads/2011/11/ruimte-virgo-cluster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8627" y="3546564"/>
            <a:ext cx="2376264" cy="1601585"/>
          </a:xfrm>
          <a:prstGeom prst="rect">
            <a:avLst/>
          </a:prstGeom>
          <a:noFill/>
        </p:spPr>
      </p:pic>
      <p:sp>
        <p:nvSpPr>
          <p:cNvPr id="22" name="Rettangolo 21"/>
          <p:cNvSpPr/>
          <p:nvPr/>
        </p:nvSpPr>
        <p:spPr>
          <a:xfrm>
            <a:off x="5298170" y="1989128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848073" y="1005830"/>
            <a:ext cx="2880320" cy="7417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it-IT" sz="2000" b="1" dirty="0" err="1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Galactic</a:t>
            </a:r>
            <a:r>
              <a:rPr lang="it-IT" sz="2000" b="1" dirty="0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 (</a:t>
            </a:r>
            <a:r>
              <a:rPr lang="it-IT" sz="2000" b="1" dirty="0" err="1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SuperNova</a:t>
            </a:r>
            <a:r>
              <a:rPr lang="it-IT" sz="2000" b="1" dirty="0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</a:pPr>
            <a:r>
              <a:rPr lang="it-IT" sz="2000" b="1" dirty="0" err="1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Remnants</a:t>
            </a:r>
            <a:r>
              <a:rPr lang="it-IT" sz="2000" b="1" dirty="0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- </a:t>
            </a:r>
            <a:r>
              <a:rPr lang="it-IT" sz="2000" b="1" dirty="0" err="1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SNRs</a:t>
            </a:r>
            <a:r>
              <a:rPr lang="it-IT" sz="2000" b="1" dirty="0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)</a:t>
            </a:r>
            <a:endParaRPr lang="en-US" sz="2000" b="1" dirty="0">
              <a:solidFill>
                <a:srgbClr val="800000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850599" y="2471480"/>
            <a:ext cx="2880320" cy="7417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it-IT" sz="2000" b="1" dirty="0" err="1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ExtraGalactic</a:t>
            </a:r>
            <a:r>
              <a:rPr lang="it-IT" sz="2000" b="1" dirty="0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</a:pPr>
            <a:r>
              <a:rPr lang="it-IT" sz="2000" b="1" dirty="0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(AGN, </a:t>
            </a:r>
            <a:r>
              <a:rPr lang="it-IT" sz="2000" b="1" dirty="0" err="1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GRBs</a:t>
            </a:r>
            <a:r>
              <a:rPr lang="it-IT" sz="2000" b="1" dirty="0">
                <a:solidFill>
                  <a:srgbClr val="800000"/>
                </a:solidFill>
                <a:latin typeface="Century Gothic" pitchFamily="34" charset="0"/>
                <a:ea typeface="+mj-ea"/>
                <a:cs typeface="+mj-cs"/>
              </a:rPr>
              <a:t>)</a:t>
            </a:r>
            <a:endParaRPr lang="en-US" sz="2000" b="1" dirty="0">
              <a:solidFill>
                <a:srgbClr val="800000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8" name="Ovale 27"/>
          <p:cNvSpPr/>
          <p:nvPr/>
        </p:nvSpPr>
        <p:spPr>
          <a:xfrm>
            <a:off x="6108201" y="3690854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CR</a:t>
            </a:r>
            <a:endParaRPr lang="it-IT" dirty="0"/>
          </a:p>
        </p:txBody>
      </p:sp>
      <p:sp>
        <p:nvSpPr>
          <p:cNvPr id="25" name="Segnaposto piè di pagina 24">
            <a:extLst>
              <a:ext uri="{FF2B5EF4-FFF2-40B4-BE49-F238E27FC236}">
                <a16:creationId xmlns:a16="http://schemas.microsoft.com/office/drawing/2014/main" id="{66D2F722-2396-B460-E08B-3E5DD42C6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522332E0-9AE2-9EAC-FBF3-33E3A4D1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753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1148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Higher energy accelerators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3318" y="1098992"/>
            <a:ext cx="11134546" cy="46550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To overcome the rigidity-dependent limit (6.43), the possibility has been proposed that, under particular conditions, cosmic rays suffer additional acceleration by </a:t>
            </a:r>
            <a:r>
              <a:rPr lang="en-US" sz="1800" b="1" dirty="0"/>
              <a:t>variable magnetic fields </a:t>
            </a:r>
            <a:r>
              <a:rPr lang="en-US" sz="1800" dirty="0"/>
              <a:t>in the acceleration region.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Candidate that can accelerate CRs up to a maximum energy of 10</a:t>
            </a:r>
            <a:r>
              <a:rPr lang="en-US" sz="1800" baseline="30000" dirty="0"/>
              <a:t>19</a:t>
            </a:r>
            <a:r>
              <a:rPr lang="en-US" sz="1800" dirty="0"/>
              <a:t> eV are galactic compact objects, as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neutron stars </a:t>
            </a:r>
            <a:r>
              <a:rPr lang="en-US" sz="1800" dirty="0"/>
              <a:t>(the remnant of the final stages of a massive star) or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a </a:t>
            </a:r>
            <a:r>
              <a:rPr lang="en-US" sz="1800" b="1" dirty="0"/>
              <a:t>binary system</a:t>
            </a:r>
            <a:r>
              <a:rPr lang="en-US" sz="1800" dirty="0"/>
              <a:t> (a neutron star or a black hole and a complaining star)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A </a:t>
            </a:r>
            <a:r>
              <a:rPr lang="en-US" sz="1800" b="1" dirty="0"/>
              <a:t>neutron star (NS) </a:t>
            </a:r>
            <a:r>
              <a:rPr lang="en-US" sz="1800" dirty="0"/>
              <a:t>is a stellar remnant that can result from the gravitational collapse of a massive star (M&gt; 8 </a:t>
            </a:r>
            <a:r>
              <a:rPr lang="en-US" sz="1800" dirty="0" err="1"/>
              <a:t>M</a:t>
            </a:r>
            <a:r>
              <a:rPr lang="en-US" sz="1800" baseline="-25000" dirty="0" err="1"/>
              <a:t>sun</a:t>
            </a:r>
            <a:r>
              <a:rPr lang="en-US" sz="1800" dirty="0"/>
              <a:t>).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As the core of a massive star is compressed during a supernova event, increases in the electron energy allow the reaction: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Neutrinos escape, the matter cools down, the density increases and nuclei in the center of the star become neutron-enriched.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880" y="4212281"/>
            <a:ext cx="1932642" cy="371119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542F6CC-6032-9FD5-4738-CAE4FC76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6A074F-3CFB-E73B-8B7F-05AD33A6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423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3428264" y="-211229"/>
            <a:ext cx="6596678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{</a:t>
            </a:r>
            <a:r>
              <a:rPr lang="it-IT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NS and BH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3134268-3D67-38A1-D745-0D61C6D2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E7AB97-3DB2-7459-65B5-F472F359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171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42389"/>
            <a:ext cx="9144000" cy="637994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7409" y="0"/>
            <a:ext cx="10515600" cy="713678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Neutron Stars (in one page)</a:t>
            </a:r>
            <a:endParaRPr lang="en-US" sz="3600" dirty="0">
              <a:solidFill>
                <a:srgbClr val="990000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0118822-41AE-4985-C71B-5AFF01B0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3CD672-1324-877A-23B8-6EE0A3DFF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058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167109"/>
            <a:ext cx="2748967" cy="44587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299" y="167108"/>
            <a:ext cx="1698800" cy="43818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499" y="904998"/>
            <a:ext cx="1884123" cy="51506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334" y="1357845"/>
            <a:ext cx="3623077" cy="92788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376" y="2247611"/>
            <a:ext cx="3675584" cy="1378754"/>
          </a:xfrm>
          <a:prstGeom prst="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6332216" y="885410"/>
            <a:ext cx="4441435" cy="745688"/>
            <a:chOff x="4703707" y="885410"/>
            <a:chExt cx="4441435" cy="745688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3707" y="885410"/>
              <a:ext cx="1915010" cy="745688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57950" y="1039160"/>
              <a:ext cx="2687192" cy="438188"/>
            </a:xfrm>
            <a:prstGeom prst="rect">
              <a:avLst/>
            </a:prstGeom>
          </p:spPr>
        </p:pic>
      </p:grpSp>
      <p:pic>
        <p:nvPicPr>
          <p:cNvPr id="19" name="Immagin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4824" y="1631097"/>
            <a:ext cx="5198327" cy="1078172"/>
          </a:xfrm>
          <a:prstGeom prst="rect">
            <a:avLst/>
          </a:prstGeom>
        </p:spPr>
      </p:pic>
      <p:cxnSp>
        <p:nvCxnSpPr>
          <p:cNvPr id="20" name="Connettore 1 19"/>
          <p:cNvCxnSpPr/>
          <p:nvPr/>
        </p:nvCxnSpPr>
        <p:spPr>
          <a:xfrm>
            <a:off x="5646934" y="-1"/>
            <a:ext cx="0" cy="672147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3938" y="3711981"/>
            <a:ext cx="3768246" cy="968625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9286" y="2692986"/>
            <a:ext cx="4521337" cy="2123707"/>
          </a:xfrm>
          <a:prstGeom prst="rect">
            <a:avLst/>
          </a:prstGeom>
        </p:spPr>
      </p:pic>
      <p:cxnSp>
        <p:nvCxnSpPr>
          <p:cNvPr id="34" name="Connettore 4 33"/>
          <p:cNvCxnSpPr/>
          <p:nvPr/>
        </p:nvCxnSpPr>
        <p:spPr>
          <a:xfrm flipV="1">
            <a:off x="5013514" y="3062514"/>
            <a:ext cx="908314" cy="115200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magin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2885" y="4726954"/>
            <a:ext cx="4602203" cy="645750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2515" y="5386803"/>
            <a:ext cx="3922683" cy="861000"/>
          </a:xfrm>
          <a:prstGeom prst="rect">
            <a:avLst/>
          </a:prstGeom>
        </p:spPr>
      </p:pic>
      <p:cxnSp>
        <p:nvCxnSpPr>
          <p:cNvPr id="40" name="Connettore 4 39"/>
          <p:cNvCxnSpPr>
            <a:endCxn id="38" idx="1"/>
          </p:cNvCxnSpPr>
          <p:nvPr/>
        </p:nvCxnSpPr>
        <p:spPr>
          <a:xfrm flipV="1">
            <a:off x="2257158" y="5049829"/>
            <a:ext cx="3645726" cy="828750"/>
          </a:xfrm>
          <a:prstGeom prst="bentConnector3">
            <a:avLst>
              <a:gd name="adj1" fmla="val -10514"/>
            </a:avLst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magin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4688" y="5386803"/>
            <a:ext cx="4478654" cy="745688"/>
          </a:xfrm>
          <a:prstGeom prst="rect">
            <a:avLst/>
          </a:prstGeom>
        </p:spPr>
      </p:pic>
      <p:sp>
        <p:nvSpPr>
          <p:cNvPr id="46" name="Freccia a destra 45"/>
          <p:cNvSpPr/>
          <p:nvPr/>
        </p:nvSpPr>
        <p:spPr>
          <a:xfrm>
            <a:off x="5326100" y="5403147"/>
            <a:ext cx="748588" cy="733663"/>
          </a:xfrm>
          <a:prstGeom prst="rightArrow">
            <a:avLst/>
          </a:prstGeom>
          <a:solidFill>
            <a:srgbClr val="FF2F2F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9" name="Connettore 4 28"/>
          <p:cNvCxnSpPr/>
          <p:nvPr/>
        </p:nvCxnSpPr>
        <p:spPr>
          <a:xfrm rot="5400000" flipH="1" flipV="1">
            <a:off x="4347898" y="2598450"/>
            <a:ext cx="1719605" cy="1094156"/>
          </a:xfrm>
          <a:prstGeom prst="bentConnector3">
            <a:avLst>
              <a:gd name="adj1" fmla="val 97933"/>
            </a:avLst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4 29"/>
          <p:cNvCxnSpPr/>
          <p:nvPr/>
        </p:nvCxnSpPr>
        <p:spPr>
          <a:xfrm rot="5400000" flipH="1" flipV="1">
            <a:off x="3792803" y="2784493"/>
            <a:ext cx="2213083" cy="228343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ABF676D-45EA-9D17-B2FE-00227B69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41742F-B85E-FCC3-5993-46D25C92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5108" y="6356350"/>
            <a:ext cx="2743200" cy="365125"/>
          </a:xfrm>
        </p:spPr>
        <p:txBody>
          <a:bodyPr/>
          <a:lstStyle/>
          <a:p>
            <a:fld id="{EF856C54-971D-4A64-8725-72F12A46287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8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093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Neutron Stars (in one page)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167703"/>
            <a:ext cx="10515600" cy="435133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The mass of the system is given in terms of a dimensionless quantity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and the proton mass, </a:t>
            </a:r>
            <a:r>
              <a:rPr lang="en-US" dirty="0" err="1"/>
              <a:t>m</a:t>
            </a:r>
            <a:r>
              <a:rPr lang="en-US" baseline="-25000" dirty="0" err="1"/>
              <a:t>p</a:t>
            </a:r>
            <a:r>
              <a:rPr lang="en-US" dirty="0"/>
              <a:t>: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NB: The value of this value (the “Chandrasekhar mass” is 1.4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endParaRPr lang="en-US" baseline="-25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163" y="1880960"/>
            <a:ext cx="2825523" cy="818699"/>
          </a:xfrm>
          <a:prstGeom prst="rect">
            <a:avLst/>
          </a:prstGeom>
          <a:ln>
            <a:solidFill>
              <a:srgbClr val="FF2F2F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794" y="3246877"/>
            <a:ext cx="5191856" cy="1128261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0E8698-EBB9-CEBD-87A7-90F9BED8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400EE51-50E9-4281-2336-E284ADB8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950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884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A neutron star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6102" y="1081045"/>
            <a:ext cx="6429132" cy="47885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A </a:t>
            </a:r>
            <a:r>
              <a:rPr lang="en-US" sz="1800" b="1" dirty="0"/>
              <a:t>Neutron Star is an object with a defined mass,        </a:t>
            </a:r>
            <a:r>
              <a:rPr lang="en-US" sz="1800" dirty="0"/>
              <a:t>M</a:t>
            </a:r>
            <a:r>
              <a:rPr lang="en-US" sz="1800" baseline="-25000" dirty="0"/>
              <a:t>NS</a:t>
            </a:r>
            <a:r>
              <a:rPr lang="en-US" sz="1800" dirty="0"/>
              <a:t> </a:t>
            </a:r>
            <a:r>
              <a:rPr lang="en-US" sz="1800" dirty="0">
                <a:sym typeface="Symbol" panose="05050102010706020507" pitchFamily="18" charset="2"/>
              </a:rPr>
              <a:t></a:t>
            </a:r>
            <a:r>
              <a:rPr lang="en-US" sz="1800" dirty="0"/>
              <a:t>1.4M</a:t>
            </a:r>
            <a:r>
              <a:rPr lang="en-US" sz="1800" baseline="-25000" dirty="0"/>
              <a:t>sun</a:t>
            </a:r>
            <a:r>
              <a:rPr lang="en-US" sz="1800" dirty="0"/>
              <a:t>, </a:t>
            </a:r>
            <a:r>
              <a:rPr lang="en-US" sz="1800" b="1" dirty="0"/>
              <a:t>the Chandrasekhar mass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Its density corresponds to the density of a nucleus,  10</a:t>
            </a:r>
            <a:r>
              <a:rPr lang="en-US" sz="1800" baseline="30000" dirty="0"/>
              <a:t>14</a:t>
            </a:r>
            <a:r>
              <a:rPr lang="en-US" sz="1800" dirty="0"/>
              <a:t> g/cm</a:t>
            </a:r>
            <a:r>
              <a:rPr lang="en-US" sz="1800" baseline="30000" dirty="0"/>
              <a:t>3</a:t>
            </a:r>
            <a:r>
              <a:rPr lang="en-US" sz="1800" dirty="0"/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The radius of a neutron star is thus a few km (</a:t>
            </a:r>
            <a:r>
              <a:rPr lang="en-US" sz="1800" b="1" dirty="0"/>
              <a:t>exercise</a:t>
            </a:r>
            <a:r>
              <a:rPr lang="en-US" sz="1800" dirty="0"/>
              <a:t>)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If the remnant star has a mass greater than  the Chandrasekhar limit, it continues collapsing to form a </a:t>
            </a:r>
            <a:r>
              <a:rPr lang="en-US" sz="1800" b="1" dirty="0"/>
              <a:t>black hole</a:t>
            </a:r>
            <a:r>
              <a:rPr lang="en-US" sz="1800" dirty="0"/>
              <a:t>, Sect. 6.8.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The details of their structure is unknown (it depends on the Equation of state, </a:t>
            </a:r>
            <a:r>
              <a:rPr lang="en-US" sz="1800" dirty="0" err="1"/>
              <a:t>EoS</a:t>
            </a:r>
            <a:r>
              <a:rPr lang="en-US" sz="1800" dirty="0"/>
              <a:t>)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The maximum observed mass of neutron stars is </a:t>
            </a:r>
            <a:r>
              <a:rPr lang="en-US" sz="1800" dirty="0">
                <a:sym typeface="Symbol" panose="05050102010706020507" pitchFamily="18" charset="2"/>
              </a:rPr>
              <a:t>2</a:t>
            </a:r>
            <a:r>
              <a:rPr lang="en-US" sz="1800" dirty="0"/>
              <a:t>.0M</a:t>
            </a:r>
            <a:r>
              <a:rPr lang="en-US" sz="1800" baseline="-25000" dirty="0"/>
              <a:t>sun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“Old” NS do not emit EM radiation and are very small. They are extremely difficult to observe, and the number density of NS in the Galaxy (Universe) is largely unknown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“Young” NS can have an additional characteristic…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1800" dirty="0"/>
          </a:p>
        </p:txBody>
      </p:sp>
      <p:pic>
        <p:nvPicPr>
          <p:cNvPr id="19458" name="Picture 2" descr="https://upload.wikimedia.org/wikipedia/commons/thumb/9/9e/Neutron_star_cross_section.svg/888px-Neutron_star_cross_section.svg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753" y="1781027"/>
            <a:ext cx="5007070" cy="295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2038C1-26C4-24D8-5076-D9C704CE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C12D30-6789-8495-1AD4-9A2035D1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882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4168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Young NS: the Pulsars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4136" y="1204951"/>
            <a:ext cx="6063715" cy="27813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A pulsar is a rotating neutron star that emits a beam of electromagnetic radiation, typically along its magnetic axis.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They were discovered in the radio band by Hewish and Bell in 1967, and soon identified with isolated, rotating, magnetized NSs.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The key observations were the very stable, short periods of the pulses and the observation of polarized radio emission.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The radiation can only be observed when the axis is pointing towards the Earth.</a:t>
            </a:r>
            <a:endParaRPr lang="en-GB" sz="1800" dirty="0"/>
          </a:p>
        </p:txBody>
      </p:sp>
      <p:pic>
        <p:nvPicPr>
          <p:cNvPr id="6" name="puls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6769" y="1007222"/>
            <a:ext cx="3938694" cy="291276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24469" y="4186756"/>
            <a:ext cx="97139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More than 2,600 pulsars are known and present in the catalogue. </a:t>
            </a:r>
            <a:r>
              <a:rPr lang="en-GB" dirty="0">
                <a:hlinkClick r:id="rId5"/>
              </a:rPr>
              <a:t>http://www.atnf.csiro.au/people/pulsar/psrcat/</a:t>
            </a:r>
            <a:endParaRPr lang="en-GB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rotation period, and thus the interval between observed pulses, is very regular, and the periods of their pulses range from 1.4 </a:t>
            </a:r>
            <a:r>
              <a:rPr lang="en-US" dirty="0" err="1"/>
              <a:t>ms</a:t>
            </a:r>
            <a:r>
              <a:rPr lang="en-US" dirty="0"/>
              <a:t> to 8.7 s.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rotation slows down over time as electromagnetic radiation </a:t>
            </a:r>
            <a:r>
              <a:rPr lang="en-GB" dirty="0"/>
              <a:t>is emitted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343101-3DF3-0E8D-623A-455330A1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618014B-1CFF-FBEC-3B40-DC9020378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17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711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The summary of experimental facts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634482" y="840635"/>
                <a:ext cx="10646228" cy="5601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/>
                  <a:t>The acceleration processes of CRs must explain the features observed in experimental data and discussed in the previous chapters, namely that: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CRs have non-thermal energy distribution, and the energy spectrum has the form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dirty="0"/>
                  <a:t> over a wide energy range;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measured exponent is </a:t>
                </a:r>
                <a:r>
                  <a:rPr lang="en-US" dirty="0">
                    <a:latin typeface="Symbol" panose="05050102010706020507" pitchFamily="18" charset="2"/>
                  </a:rPr>
                  <a:t>a</a:t>
                </a:r>
                <a:r>
                  <a:rPr lang="en-US" dirty="0">
                    <a:sym typeface="Symbol" panose="05050102010706020507" pitchFamily="18" charset="2"/>
                  </a:rPr>
                  <a:t></a:t>
                </a:r>
                <a:r>
                  <a:rPr lang="en-US" dirty="0"/>
                  <a:t>2.7 for p and nuclei up to the knee region;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observed chemical abundances of CRs below the knee are similar to the abundances of elements found in our Solar System. This indicates that CRs are accelerated out of a sample of well-mixed interstellar matter. 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observed exponent a becomes </a:t>
                </a:r>
                <a:r>
                  <a:rPr lang="en-US" dirty="0">
                    <a:latin typeface="Symbol" panose="05050102010706020507" pitchFamily="18" charset="2"/>
                  </a:rPr>
                  <a:t>a</a:t>
                </a:r>
                <a:r>
                  <a:rPr lang="en-US" dirty="0">
                    <a:sym typeface="Symbol" panose="05050102010706020507" pitchFamily="18" charset="2"/>
                  </a:rPr>
                  <a:t></a:t>
                </a:r>
                <a:r>
                  <a:rPr lang="en-US" dirty="0"/>
                  <a:t>3.1 above the knee. The chemical composition seems to become heavier, although at such energies, no measurement of the mass number A of individual CRs is possible;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After corrections for the effects due to the propagation in the Galaxy, the expected energy dependence near the sources is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/>
                  <a:t>;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Above 5x10</a:t>
                </a:r>
                <a:r>
                  <a:rPr lang="en-US" baseline="30000" dirty="0"/>
                  <a:t>18</a:t>
                </a:r>
                <a:r>
                  <a:rPr lang="en-US" dirty="0"/>
                  <a:t> eV, the energy spectrum flattens again to form the ankle;  The </a:t>
                </a:r>
                <a:r>
                  <a:rPr lang="en-US" dirty="0" err="1"/>
                  <a:t>Larmor</a:t>
                </a:r>
                <a:r>
                  <a:rPr lang="en-US" dirty="0"/>
                  <a:t> radius of CRs above the ankle is larger than the galactic disk thickness;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No preferred directions from the galactic plane are observed for the UHECRs. The origin of UHECRs is thus probably extragalactic</a:t>
                </a: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2" y="840635"/>
                <a:ext cx="10646228" cy="5601533"/>
              </a:xfrm>
              <a:prstGeom prst="rect">
                <a:avLst/>
              </a:prstGeom>
              <a:blipFill>
                <a:blip r:embed="rId3"/>
                <a:stretch>
                  <a:fillRect l="-458" t="-653" r="-114" b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8EA85DF-503D-A039-86C9-EEC3EC47F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565395-140D-CE16-2FF4-BE9BDB7B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76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4961007"/>
            <a:ext cx="4465718" cy="84374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598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Pulsar properties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794" y="856596"/>
            <a:ext cx="3629586" cy="475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/>
              <p:cNvSpPr/>
              <p:nvPr/>
            </p:nvSpPr>
            <p:spPr>
              <a:xfrm>
                <a:off x="635620" y="926732"/>
                <a:ext cx="7515921" cy="393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dirty="0" err="1"/>
                  <a:t>ms</a:t>
                </a:r>
                <a:r>
                  <a:rPr lang="en-US" dirty="0"/>
                  <a:t> period for young pulsars can be estimated using basic physics arguments.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 star (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sun</a:t>
                </a:r>
                <a:r>
                  <a:rPr lang="en-US" dirty="0"/>
                  <a:t>) has radius R</a:t>
                </a:r>
                <a:r>
                  <a:rPr lang="en-US" dirty="0">
                    <a:sym typeface="Symbol" panose="05050102010706020507" pitchFamily="18" charset="2"/>
                  </a:rPr>
                  <a:t></a:t>
                </a:r>
                <a:r>
                  <a:rPr lang="en-US" dirty="0"/>
                  <a:t>7x10</a:t>
                </a:r>
                <a:r>
                  <a:rPr lang="en-US" baseline="30000" dirty="0"/>
                  <a:t>5</a:t>
                </a:r>
                <a:r>
                  <a:rPr lang="en-US" dirty="0"/>
                  <a:t> km and it rotates at 1 revolution/30 days, so that the angular velocity is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≅2.5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10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dirty="0"/>
                  <a:t> rad/s.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After collapse, R</a:t>
                </a:r>
                <a:r>
                  <a:rPr lang="en-US" baseline="-25000" dirty="0"/>
                  <a:t>NS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 </m:t>
                    </m:r>
                  </m:oMath>
                </a14:m>
                <a:r>
                  <a:rPr lang="en-US" dirty="0"/>
                  <a:t>10 km and from angular momentum conservation: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collapse amplifies the stellar magnetic field as well: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20" y="926732"/>
                <a:ext cx="7515921" cy="3939540"/>
              </a:xfrm>
              <a:prstGeom prst="rect">
                <a:avLst/>
              </a:prstGeom>
              <a:blipFill>
                <a:blip r:embed="rId4"/>
                <a:stretch>
                  <a:fillRect l="-487" t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o 15"/>
          <p:cNvGrpSpPr/>
          <p:nvPr/>
        </p:nvGrpSpPr>
        <p:grpSpPr>
          <a:xfrm>
            <a:off x="2180664" y="2887318"/>
            <a:ext cx="4880858" cy="1115162"/>
            <a:chOff x="323517" y="3308455"/>
            <a:chExt cx="4880858" cy="1115162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5"/>
            <a:srcRect t="39200" r="69336"/>
            <a:stretch/>
          </p:blipFill>
          <p:spPr>
            <a:xfrm>
              <a:off x="456402" y="3614856"/>
              <a:ext cx="2262434" cy="808761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5731" y="3802567"/>
              <a:ext cx="2708644" cy="571533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5"/>
            <a:srcRect l="30474" t="2993" r="37822" b="64235"/>
            <a:stretch/>
          </p:blipFill>
          <p:spPr>
            <a:xfrm>
              <a:off x="323517" y="3308455"/>
              <a:ext cx="2339162" cy="435935"/>
            </a:xfrm>
            <a:prstGeom prst="rect">
              <a:avLst/>
            </a:prstGeom>
          </p:spPr>
        </p:pic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643" y="4495993"/>
            <a:ext cx="3086469" cy="594456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57561" y="5751748"/>
            <a:ext cx="11508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For typical values </a:t>
            </a:r>
            <a:r>
              <a:rPr lang="en-US" b="1" dirty="0" err="1"/>
              <a:t>B</a:t>
            </a:r>
            <a:r>
              <a:rPr lang="en-US" b="1" baseline="-25000" dirty="0" err="1"/>
              <a:t>star</a:t>
            </a:r>
            <a:r>
              <a:rPr lang="en-US" b="1" dirty="0"/>
              <a:t> =10</a:t>
            </a:r>
            <a:r>
              <a:rPr lang="en-US" b="1" baseline="30000" dirty="0"/>
              <a:t>3</a:t>
            </a:r>
            <a:r>
              <a:rPr lang="en-US" b="1" dirty="0"/>
              <a:t> G, the magnetic fields on the NS surface become on the order of B</a:t>
            </a:r>
            <a:r>
              <a:rPr lang="en-US" b="1" baseline="-25000" dirty="0"/>
              <a:t>NS</a:t>
            </a:r>
            <a:r>
              <a:rPr lang="en-US" b="1" dirty="0"/>
              <a:t> = 10</a:t>
            </a:r>
            <a:r>
              <a:rPr lang="en-US" b="1" baseline="30000" dirty="0"/>
              <a:t>11</a:t>
            </a:r>
            <a:r>
              <a:rPr lang="en-US" b="1" dirty="0"/>
              <a:t>-10</a:t>
            </a:r>
            <a:r>
              <a:rPr lang="en-US" b="1" baseline="30000" dirty="0"/>
              <a:t>12</a:t>
            </a:r>
            <a:r>
              <a:rPr lang="en-US" b="1" dirty="0"/>
              <a:t> Gauss.</a:t>
            </a:r>
            <a:endParaRPr lang="en-GB" b="1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68F8579-70E6-27F2-5668-F5838C5A0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5ADE95-2D3F-3812-AA71-F3AA8724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13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9997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Stellar Mass Black Holes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/>
              <p:cNvSpPr/>
              <p:nvPr/>
            </p:nvSpPr>
            <p:spPr>
              <a:xfrm>
                <a:off x="624468" y="889845"/>
                <a:ext cx="11084311" cy="5297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 </a:t>
                </a:r>
                <a:r>
                  <a:rPr lang="en-US" b="1" dirty="0"/>
                  <a:t>black hole (BH) </a:t>
                </a:r>
                <a:r>
                  <a:rPr lang="en-US" dirty="0"/>
                  <a:t>is a massive object exhibiting such strong gravitational effects that nothing (particles and electromagnetic radiation) can escape from inside its boundary, called the </a:t>
                </a:r>
                <a:r>
                  <a:rPr lang="en-US" b="1" dirty="0"/>
                  <a:t>event horizon</a:t>
                </a:r>
                <a:r>
                  <a:rPr lang="en-US" dirty="0"/>
                  <a:t>.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In most cases, the event horizon corresponds to the </a:t>
                </a:r>
                <a:r>
                  <a:rPr lang="en-US" b="1" dirty="0"/>
                  <a:t>Schwarzschild radius </a:t>
                </a:r>
                <a:r>
                  <a:rPr lang="en-US" dirty="0"/>
                  <a:t>(exact for non-rotating massive objects that fit inside this radius).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event horizon can be derived classically (escape velocity)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it-IT" sz="2000" i="1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it-IT" sz="2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a:rPr lang="it-IT" sz="2000" i="1">
                        <a:latin typeface="Cambria Math"/>
                      </a:rPr>
                      <m:t>𝐺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latin typeface="Cambria Math"/>
                          </a:rPr>
                          <m:t>𝑚𝑀</m:t>
                        </m:r>
                      </m:num>
                      <m:den>
                        <m:r>
                          <a:rPr lang="it-IT" sz="2000" i="1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The limit speed (v =c) from “m” is reached for a radius:  </a:t>
                </a:r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it-IT" i="1">
                        <a:latin typeface="Cambria Math" panose="02040503050406030204" pitchFamily="18" charset="0"/>
                      </a:rPr>
                      <m:t>=2.95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⨀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dirty="0"/>
                  <a:t> 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This quantity scales linearly with the object mass. If the body is sufficiently dense and confined within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Schwarzschild radius represents its event horizon and its inner region behaves like a black hole. Particles and light can escape the black hole only if they remain outside the event horizon.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By absorbing other stars and merging with other BH, supermassive BH of millions of solar masses may form.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It is likely that supermassive black holes exist in the centers of most galaxies.</a:t>
                </a:r>
              </a:p>
            </p:txBody>
          </p:sp>
        </mc:Choice>
        <mc:Fallback xmlns="">
          <p:sp>
            <p:nvSpPr>
              <p:cNvPr id="10" name="Rettango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68" y="889845"/>
                <a:ext cx="11084311" cy="5297476"/>
              </a:xfrm>
              <a:prstGeom prst="rect">
                <a:avLst/>
              </a:prstGeom>
              <a:blipFill>
                <a:blip r:embed="rId2"/>
                <a:stretch>
                  <a:fillRect l="-440" t="-690" b="-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E56A27D-0868-1502-07CF-8C17A2791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F84E2C-FF3D-1E09-3C1F-9ADAC67E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821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794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5B9BD5"/>
                </a:solidFill>
              </a:rPr>
              <a:t>Did you ever see a SMBH? (Cap. 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005001"/>
            <a:ext cx="10515600" cy="4351338"/>
          </a:xfrm>
        </p:spPr>
        <p:txBody>
          <a:bodyPr/>
          <a:lstStyle/>
          <a:p>
            <a:r>
              <a:rPr lang="en-GB" dirty="0"/>
              <a:t>Exercise: evaluate the BH mass</a:t>
            </a:r>
          </a:p>
        </p:txBody>
      </p:sp>
      <p:pic>
        <p:nvPicPr>
          <p:cNvPr id="5" name="eso0226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699953"/>
            <a:ext cx="4290364" cy="4290364"/>
          </a:xfrm>
          <a:prstGeom prst="rect">
            <a:avLst/>
          </a:prstGeom>
        </p:spPr>
      </p:pic>
      <p:pic>
        <p:nvPicPr>
          <p:cNvPr id="21506" name="Picture 2" descr="https://upload.wikimedia.org/wikipedia/commons/thumb/c/c1/Galactic_centre_orbits.svg/512px-Galactic_centre_orbits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764" y="1653305"/>
            <a:ext cx="3502025" cy="419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359929-F8C7-A17F-C43C-4844CCB0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A21E47-9CBB-E9CB-DB25-8D7317A6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1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598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Stellar BH: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635619" y="912432"/>
                <a:ext cx="11039707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Although we derived the Schwarzschild radius from Newtonian considerations, the same conclusion emerges from general relativity.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More generally, BH are particular solutions to the Einstein field equations.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b="1" dirty="0"/>
                  <a:t>no-hair theorem</a:t>
                </a:r>
                <a:r>
                  <a:rPr lang="en-US" dirty="0"/>
                  <a:t> states that a stable BH is completely described at any time by the following quantities: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u="sng" dirty="0"/>
                  <a:t>its mass-energy, M;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u="sng" dirty="0"/>
                  <a:t>its angular momentum, or spin, </a:t>
                </a:r>
                <a:r>
                  <a:rPr lang="en-US" b="1" u="sng" dirty="0"/>
                  <a:t>S</a:t>
                </a:r>
                <a:r>
                  <a:rPr lang="en-US" u="sng" dirty="0"/>
                  <a:t> </a:t>
                </a:r>
                <a:r>
                  <a:rPr lang="en-US" dirty="0"/>
                  <a:t>(three components);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u="sng" dirty="0"/>
                  <a:t>its total electric charge, Q</a:t>
                </a:r>
                <a:r>
                  <a:rPr lang="en-US" dirty="0"/>
                  <a:t>.</a:t>
                </a:r>
                <a:endParaRPr lang="en-GB" dirty="0"/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/>
                  <a:t>The number of stellar black holes in our Galaxy is unknown</a:t>
                </a:r>
                <a:r>
                  <a:rPr lang="en-US" dirty="0"/>
                  <a:t>, but there are several stellar-mass BH candidates.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BHs do not emit radiation but, under particular conditions, we can discover their presence.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Stellar black holes in close binary systems are observable when matter is transferred from a companion star to the black hole. The energy release by matter falling toward the compact object is so large that it </a:t>
                </a:r>
                <a:r>
                  <a:rPr lang="en-US" b="1" dirty="0"/>
                  <a:t>radiates in X-rays</a:t>
                </a:r>
                <a:r>
                  <a:rPr lang="en-US" dirty="0"/>
                  <a:t>. The BH (outside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) is observable in X-rays, whereas the companion star can with optical telescopes.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/>
                  <a:t>Before 2016</a:t>
                </a:r>
                <a:r>
                  <a:rPr lang="en-US" dirty="0"/>
                  <a:t>, there were </a:t>
                </a:r>
                <a:r>
                  <a:rPr lang="en-US" dirty="0">
                    <a:sym typeface="Symbol" panose="05050102010706020507" pitchFamily="18" charset="2"/>
                  </a:rPr>
                  <a:t></a:t>
                </a:r>
                <a:r>
                  <a:rPr lang="en-US" dirty="0"/>
                  <a:t>20 stellar BHs indirectly detected in such a way. The largest of them was </a:t>
                </a:r>
                <a:r>
                  <a:rPr lang="en-US" dirty="0">
                    <a:sym typeface="Symbol" panose="05050102010706020507" pitchFamily="18" charset="2"/>
                  </a:rPr>
                  <a:t> </a:t>
                </a:r>
                <a:r>
                  <a:rPr lang="en-US" dirty="0"/>
                  <a:t>15M</a:t>
                </a:r>
                <a:r>
                  <a:rPr lang="en-US" baseline="-25000" dirty="0"/>
                  <a:t>sun</a:t>
                </a:r>
                <a:r>
                  <a:rPr lang="en-US" dirty="0"/>
                  <a:t>; the more likely mass was 5-10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sun</a:t>
                </a:r>
                <a:r>
                  <a:rPr lang="en-US" dirty="0"/>
                  <a:t> .</a:t>
                </a:r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19" y="912432"/>
                <a:ext cx="11039707" cy="5355312"/>
              </a:xfrm>
              <a:prstGeom prst="rect">
                <a:avLst/>
              </a:prstGeom>
              <a:blipFill>
                <a:blip r:embed="rId2"/>
                <a:stretch>
                  <a:fillRect l="-331" t="-683" b="-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E1E36C0-37BC-92F8-A4E6-1E620B10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F20319-E64A-FB9A-99C5-97EE8119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377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7921"/>
            <a:ext cx="10515600" cy="784167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Stellar BH: observations after September 2015</a:t>
            </a:r>
          </a:p>
        </p:txBody>
      </p:sp>
      <p:sp>
        <p:nvSpPr>
          <p:cNvPr id="6" name="Rettangolo 5"/>
          <p:cNvSpPr/>
          <p:nvPr/>
        </p:nvSpPr>
        <p:spPr>
          <a:xfrm>
            <a:off x="624468" y="780094"/>
            <a:ext cx="113519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On September 14th, 2015, the LIGO gravitational wave observatory made the first-ever successful observation of gravitational waves.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Starting from this observation (GW150914) , the astrophysical models of stellar evolution probably should be revised</a:t>
            </a:r>
          </a:p>
        </p:txBody>
      </p:sp>
      <p:pic>
        <p:nvPicPr>
          <p:cNvPr id="1026" name="Picture 2" descr="https://www.gssi.it/media/k2/items/cache/4e0e497af18493ff40fd90ed7fd4876f_X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42" y="2031758"/>
            <a:ext cx="6669652" cy="40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24468" y="3047190"/>
            <a:ext cx="3579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https://www.youtube.com/watch?v=nawiIfudYuA</a:t>
            </a:r>
            <a:r>
              <a:rPr lang="en-US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5B5417-8CBA-7C9F-0C3F-CBADEB76E8B5}"/>
              </a:ext>
            </a:extLst>
          </p:cNvPr>
          <p:cNvSpPr txBox="1"/>
          <p:nvPr/>
        </p:nvSpPr>
        <p:spPr>
          <a:xfrm>
            <a:off x="624468" y="2047377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(we return on that in Chapter 13)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87FFD31-64CA-0479-9C7E-19F77B369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77457EE-A448-507E-6776-ECE65282A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898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5437687" y="-211229"/>
            <a:ext cx="1797287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}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B1ED51-BFD5-668B-C6E1-38415578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62ED7C-1E49-6B49-AF09-1589824D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310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598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Possible Galactic CR Sources above the Knee</a:t>
            </a:r>
            <a:endParaRPr lang="en-GB" sz="3600" dirty="0">
              <a:solidFill>
                <a:srgbClr val="99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24467" y="1076236"/>
            <a:ext cx="1125158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Dimensional arguments </a:t>
            </a:r>
            <a:r>
              <a:rPr lang="en-US" dirty="0"/>
              <a:t>to obtain the maximum attainable energy of a charged particle near an astrophysical object with a strong, rotating magnetic field.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Remember</a:t>
            </a:r>
            <a:r>
              <a:rPr lang="en-US" dirty="0"/>
              <a:t>: for the whole CR spectrum, we need order of 10</a:t>
            </a:r>
            <a:r>
              <a:rPr lang="en-US" baseline="30000" dirty="0"/>
              <a:t>40</a:t>
            </a:r>
            <a:r>
              <a:rPr lang="en-US" dirty="0"/>
              <a:t>-10</a:t>
            </a:r>
            <a:r>
              <a:rPr lang="en-US" baseline="30000" dirty="0"/>
              <a:t>41</a:t>
            </a:r>
            <a:r>
              <a:rPr lang="en-US" dirty="0"/>
              <a:t> erg/s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power needed to accelerate CRs above the knee is three orders of magnitude smaller than that required for the whole CR spectrum (</a:t>
            </a:r>
            <a:r>
              <a:rPr lang="en-US" i="1" dirty="0"/>
              <a:t>not shown. We need the diffusion equation, skipped in Chap. 5. See also </a:t>
            </a:r>
            <a:r>
              <a:rPr lang="en-US" dirty="0"/>
              <a:t>Sect. 6.9)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Thus, even few powerful galactic point sources could be important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Question</a:t>
            </a:r>
            <a:r>
              <a:rPr lang="en-US" dirty="0">
                <a:solidFill>
                  <a:srgbClr val="FF0000"/>
                </a:solidFill>
              </a:rPr>
              <a:t>: does an energy flux of 10</a:t>
            </a:r>
            <a:r>
              <a:rPr lang="en-US" baseline="30000" dirty="0">
                <a:solidFill>
                  <a:srgbClr val="FF0000"/>
                </a:solidFill>
              </a:rPr>
              <a:t>38</a:t>
            </a:r>
            <a:r>
              <a:rPr lang="en-US" dirty="0">
                <a:solidFill>
                  <a:srgbClr val="FF0000"/>
                </a:solidFill>
              </a:rPr>
              <a:t> erg/sec be a small or large quantity on the astrophysical point of view?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b="1" dirty="0"/>
              <a:t>Remark</a:t>
            </a:r>
            <a:r>
              <a:rPr lang="en-US" i="1" dirty="0"/>
              <a:t>: this is the fundamental question for any new physical phenomena we meet, i.e., consider the energy of the system and compare with similar quantities/objects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b="36377"/>
          <a:stretch/>
        </p:blipFill>
        <p:spPr>
          <a:xfrm>
            <a:off x="3222278" y="2991392"/>
            <a:ext cx="4686688" cy="843959"/>
          </a:xfrm>
          <a:prstGeom prst="rect">
            <a:avLst/>
          </a:prstGeom>
        </p:spPr>
      </p:pic>
      <p:sp>
        <p:nvSpPr>
          <p:cNvPr id="9" name="Avanti o successivo 8">
            <a:hlinkClick r:id="rId3" action="ppaction://hlinksldjump" highlightClick="1"/>
          </p:cNvPr>
          <p:cNvSpPr/>
          <p:nvPr/>
        </p:nvSpPr>
        <p:spPr>
          <a:xfrm>
            <a:off x="9503642" y="1786768"/>
            <a:ext cx="504000" cy="252000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7622292-DA88-981E-2AA7-CAE0FFCD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C710-4A5D-B3A4-DA0D-39C097F1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3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7149"/>
            <a:ext cx="10515600" cy="77658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Exercise: the CRAB and </a:t>
            </a:r>
            <a:r>
              <a:rPr lang="en-GB" sz="3600" dirty="0" err="1">
                <a:solidFill>
                  <a:srgbClr val="990000"/>
                </a:solidFill>
              </a:rPr>
              <a:t>Tycho</a:t>
            </a:r>
            <a:r>
              <a:rPr lang="en-GB" sz="3600" dirty="0">
                <a:solidFill>
                  <a:srgbClr val="990000"/>
                </a:solidFill>
              </a:rPr>
              <a:t> SNR</a:t>
            </a:r>
          </a:p>
        </p:txBody>
      </p:sp>
      <p:sp>
        <p:nvSpPr>
          <p:cNvPr id="7" name="Rettangolo 6"/>
          <p:cNvSpPr/>
          <p:nvPr/>
        </p:nvSpPr>
        <p:spPr>
          <a:xfrm>
            <a:off x="613317" y="968993"/>
            <a:ext cx="11006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Distance of the CRAB=2000 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Put on the right y-axis the corresponding emitted energy by the source in units  of erg/s. Put in evidence the position of 10</a:t>
            </a:r>
            <a:r>
              <a:rPr lang="en-US" baseline="30000" dirty="0"/>
              <a:t>37</a:t>
            </a:r>
            <a:r>
              <a:rPr lang="en-US" dirty="0"/>
              <a:t> erg/s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the same exercise for the </a:t>
            </a:r>
            <a:r>
              <a:rPr lang="en-US" dirty="0" err="1"/>
              <a:t>Tycho</a:t>
            </a:r>
            <a:r>
              <a:rPr lang="en-US" dirty="0"/>
              <a:t> SNR (2.5 </a:t>
            </a:r>
            <a:r>
              <a:rPr lang="en-US" dirty="0" err="1"/>
              <a:t>kpc</a:t>
            </a:r>
            <a:r>
              <a:rPr lang="en-US" dirty="0"/>
              <a:t>) in Fig. 9.14 of the book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62300" y="2217533"/>
            <a:ext cx="47679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Solution for the CRAB</a:t>
            </a:r>
            <a:r>
              <a:rPr lang="en-GB" dirty="0"/>
              <a:t> (displace the figure)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Answer:</a:t>
            </a:r>
            <a:r>
              <a:rPr lang="en-GB" dirty="0"/>
              <a:t> The factor 4</a:t>
            </a:r>
            <a:r>
              <a:rPr lang="en-GB" dirty="0">
                <a:latin typeface="Symbol" panose="05050102010706020507" pitchFamily="18" charset="2"/>
              </a:rPr>
              <a:t>p</a:t>
            </a:r>
            <a:r>
              <a:rPr lang="en-GB" dirty="0"/>
              <a:t>r</a:t>
            </a:r>
            <a:r>
              <a:rPr lang="en-GB" baseline="30000" dirty="0"/>
              <a:t>2</a:t>
            </a:r>
            <a:r>
              <a:rPr lang="en-GB" dirty="0"/>
              <a:t> for 2000 pc correspond  to 5 10</a:t>
            </a:r>
            <a:r>
              <a:rPr lang="en-GB" baseline="30000" dirty="0"/>
              <a:t>44</a:t>
            </a:r>
            <a:r>
              <a:rPr lang="en-GB" dirty="0"/>
              <a:t> cm</a:t>
            </a:r>
            <a:r>
              <a:rPr lang="en-GB" baseline="30000" dirty="0"/>
              <a:t>2</a:t>
            </a:r>
            <a:r>
              <a:rPr lang="en-GB" dirty="0"/>
              <a:t>, and the energy flux must be multiplied by this factor. Thus 2x10</a:t>
            </a:r>
            <a:r>
              <a:rPr lang="en-GB" baseline="30000" dirty="0"/>
              <a:t>-8</a:t>
            </a:r>
            <a:r>
              <a:rPr lang="en-GB" dirty="0"/>
              <a:t> erg/(s cm</a:t>
            </a:r>
            <a:r>
              <a:rPr lang="en-GB" baseline="30000" dirty="0"/>
              <a:t>2</a:t>
            </a:r>
            <a:r>
              <a:rPr lang="en-GB" dirty="0"/>
              <a:t>) corresponds to 10</a:t>
            </a:r>
            <a:r>
              <a:rPr lang="en-GB" baseline="30000" dirty="0"/>
              <a:t>37</a:t>
            </a:r>
            <a:r>
              <a:rPr lang="en-GB" dirty="0"/>
              <a:t> erg/s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Exercise</a:t>
            </a:r>
            <a:r>
              <a:rPr lang="en-GB" dirty="0"/>
              <a:t>: found the error in the previous answer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29" y="2528677"/>
            <a:ext cx="6169151" cy="401023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8134321" y="4044135"/>
            <a:ext cx="2295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Multiwavelength</a:t>
            </a:r>
            <a:r>
              <a:rPr lang="en-US" i="1" dirty="0"/>
              <a:t> observations of the Crab nebula. Refer to Chap. 8 for details</a:t>
            </a:r>
            <a:endParaRPr lang="en-GB" i="1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F3190A4-69DB-4357-727B-531597E1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M. Spurio - Astroparticle Physics - 6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FD7FDE-A67F-0C70-1EF7-6F4CCE52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867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8996"/>
            <a:ext cx="10515600" cy="78958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Luminosity in the gamma-ray band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8770" y="1004203"/>
            <a:ext cx="1074503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Observed luminosity of binary system and pulsars in gamma-rays from the Fermi-LAT vs. energy loss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5317" y="1502459"/>
            <a:ext cx="6397083" cy="449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7881257" y="3250179"/>
            <a:ext cx="4239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Fig. 9 from “The Second Fermi Large Area Telescope Catalog of Gamma-ray Pulsars.” </a:t>
            </a:r>
            <a:r>
              <a:rPr lang="en-US" sz="1600" dirty="0">
                <a:hlinkClick r:id="rId3"/>
              </a:rPr>
              <a:t>https://arxiv.org/abs/1305.4385</a:t>
            </a:r>
            <a:r>
              <a:rPr lang="en-US" sz="1600" dirty="0"/>
              <a:t> </a:t>
            </a:r>
          </a:p>
          <a:p>
            <a:r>
              <a:rPr lang="fr-FR" sz="1600" dirty="0" err="1"/>
              <a:t>Astrophysical</a:t>
            </a:r>
            <a:r>
              <a:rPr lang="fr-FR" sz="1600" dirty="0"/>
              <a:t> Journal </a:t>
            </a:r>
            <a:r>
              <a:rPr lang="fr-FR" sz="1600" dirty="0" err="1"/>
              <a:t>Supplement</a:t>
            </a:r>
            <a:r>
              <a:rPr lang="fr-FR" sz="1600" dirty="0"/>
              <a:t> 208, 17 (2013)</a:t>
            </a:r>
            <a:endParaRPr lang="en-US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484199" y="2130014"/>
            <a:ext cx="245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Exercise</a:t>
            </a:r>
            <a:r>
              <a:rPr lang="en-US" dirty="0"/>
              <a:t>: estimate the pulsar’s lifetime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9DAA7-E64D-C2F8-3289-FF00EC59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67147D-F291-4D37-22A4-B12BCD0F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133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9281"/>
            <a:ext cx="10515600" cy="70631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990000"/>
                </a:solidFill>
              </a:rPr>
              <a:t>A Simple Model Involving Pulsars</a:t>
            </a:r>
          </a:p>
        </p:txBody>
      </p:sp>
      <p:sp>
        <p:nvSpPr>
          <p:cNvPr id="6" name="Rettangolo 5"/>
          <p:cNvSpPr/>
          <p:nvPr/>
        </p:nvSpPr>
        <p:spPr>
          <a:xfrm>
            <a:off x="624468" y="915074"/>
            <a:ext cx="74103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magnetic fields spinning around the nonaligned axis of rotation will produce strong electric fields </a:t>
            </a:r>
            <a:r>
              <a:rPr lang="en-US" dirty="0">
                <a:latin typeface="Brush Script MT" panose="03060802040406070304" pitchFamily="66" charset="0"/>
              </a:rPr>
              <a:t>E</a:t>
            </a:r>
            <a:r>
              <a:rPr lang="en-US" dirty="0"/>
              <a:t> through Faraday’s law (6.1), i.e., order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053" y="937773"/>
            <a:ext cx="1248332" cy="59938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01" y="2487865"/>
            <a:ext cx="6518783" cy="76069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301" y="3594404"/>
            <a:ext cx="7410379" cy="117223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24468" y="1854057"/>
            <a:ext cx="102368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maximum energy </a:t>
            </a:r>
            <a:r>
              <a:rPr lang="en-US" dirty="0" err="1"/>
              <a:t>E</a:t>
            </a:r>
            <a:r>
              <a:rPr lang="en-US" baseline="-25000" dirty="0" err="1"/>
              <a:t>max</a:t>
            </a:r>
            <a:r>
              <a:rPr lang="en-US" dirty="0"/>
              <a:t> gained from a particle passing close to a pulsar rotating with angular velocity 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NS</a:t>
            </a:r>
            <a:r>
              <a:rPr lang="en-US" dirty="0"/>
              <a:t> over the length L</a:t>
            </a:r>
            <a:r>
              <a:rPr lang="en-US" dirty="0">
                <a:sym typeface="Symbol" panose="05050102010706020507" pitchFamily="18" charset="2"/>
              </a:rPr>
              <a:t></a:t>
            </a:r>
            <a:r>
              <a:rPr lang="en-US" dirty="0"/>
              <a:t>R</a:t>
            </a:r>
            <a:r>
              <a:rPr lang="en-US" baseline="-25000" dirty="0"/>
              <a:t>NS</a:t>
            </a:r>
            <a:r>
              <a:rPr lang="en-US" dirty="0"/>
              <a:t>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the </a:t>
            </a:r>
            <a:r>
              <a:rPr lang="en-US" dirty="0">
                <a:hlinkClick r:id="rId6" action="ppaction://hlinksldjump"/>
              </a:rPr>
              <a:t>derived value </a:t>
            </a:r>
            <a:r>
              <a:rPr lang="en-US" dirty="0"/>
              <a:t>of the magnetic field and with (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NS</a:t>
            </a:r>
            <a:r>
              <a:rPr lang="en-US" dirty="0" err="1"/>
              <a:t>R</a:t>
            </a:r>
            <a:r>
              <a:rPr lang="en-US" baseline="-25000" dirty="0" err="1"/>
              <a:t>NS</a:t>
            </a:r>
            <a:r>
              <a:rPr lang="en-US" dirty="0"/>
              <a:t>/c) </a:t>
            </a:r>
            <a:r>
              <a:rPr lang="en-US" dirty="0">
                <a:sym typeface="Symbol" panose="05050102010706020507" pitchFamily="18" charset="2"/>
              </a:rPr>
              <a:t> </a:t>
            </a:r>
            <a:r>
              <a:rPr lang="en-US" dirty="0"/>
              <a:t>0.1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491" y="4258061"/>
            <a:ext cx="2643078" cy="208835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4259766" y="4778186"/>
            <a:ext cx="70940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Thus, some galactic accelerators </a:t>
            </a:r>
            <a:r>
              <a:rPr lang="en-US" dirty="0"/>
              <a:t>could explain the presence of CRs with energies up to </a:t>
            </a:r>
            <a:r>
              <a:rPr lang="en-US" dirty="0">
                <a:sym typeface="Symbol" panose="05050102010706020507" pitchFamily="18" charset="2"/>
              </a:rPr>
              <a:t> </a:t>
            </a:r>
            <a:r>
              <a:rPr lang="en-US" dirty="0"/>
              <a:t>10</a:t>
            </a:r>
            <a:r>
              <a:rPr lang="en-US" baseline="30000" dirty="0"/>
              <a:t>18</a:t>
            </a:r>
            <a:r>
              <a:rPr lang="en-US" dirty="0"/>
              <a:t> - 10</a:t>
            </a:r>
            <a:r>
              <a:rPr lang="en-US" baseline="30000" dirty="0"/>
              <a:t>19 </a:t>
            </a:r>
            <a:r>
              <a:rPr lang="en-US" dirty="0"/>
              <a:t>eV.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 similar model holds for </a:t>
            </a:r>
            <a:r>
              <a:rPr lang="en-US" b="1" dirty="0" err="1"/>
              <a:t>microquasars</a:t>
            </a:r>
            <a:r>
              <a:rPr lang="en-US" dirty="0"/>
              <a:t> (binary systems, see § 6.9.2) </a:t>
            </a:r>
            <a:endParaRPr lang="en-GB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0466C71-670C-BD0A-B675-8E3AD984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793F98-0C45-FE59-0271-24B2E176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94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521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The possible acceleration mechanism(s)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43810" y="3028145"/>
            <a:ext cx="109634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bulk of CRs is believed to be accelerated in </a:t>
            </a:r>
            <a:r>
              <a:rPr lang="en-US" b="1" dirty="0"/>
              <a:t>recursive stochastic mechanisms i</a:t>
            </a:r>
            <a:r>
              <a:rPr lang="en-US" dirty="0"/>
              <a:t>n which low-energy particles, after many interactions with a shock wave, reach high energies, up to 10</a:t>
            </a:r>
            <a:r>
              <a:rPr lang="en-US" baseline="30000" dirty="0"/>
              <a:t>15</a:t>
            </a:r>
            <a:r>
              <a:rPr lang="en-US" dirty="0"/>
              <a:t>–10</a:t>
            </a:r>
            <a:r>
              <a:rPr lang="en-US" baseline="30000" dirty="0"/>
              <a:t>16</a:t>
            </a:r>
            <a:r>
              <a:rPr lang="en-US" dirty="0"/>
              <a:t> eV, with a spectral index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>
                <a:sym typeface="Symbol" panose="05050102010706020507" pitchFamily="18" charset="2"/>
              </a:rPr>
              <a:t></a:t>
            </a:r>
            <a:r>
              <a:rPr lang="en-US" dirty="0"/>
              <a:t> 2.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“standard model” of galactic CR acceleration has some limitations: in particular, it fails to describe the flux above the knee.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Additional models have been put forward, such as the particle acceleration through EM mechanisms associated with time-varying magnetic fields (Faraday’s law).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Some peculiar galactic objects can be involved in these processes, but at present, no firm experimental proof is evident for any point-like source of CRs.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Because galactic magnetic field is not able to confine CRs with E&gt;10</a:t>
            </a:r>
            <a:r>
              <a:rPr lang="en-US" baseline="30000" dirty="0"/>
              <a:t>18</a:t>
            </a:r>
            <a:r>
              <a:rPr lang="en-US" dirty="0"/>
              <a:t> eV, they are believed to be of extragalactic origin (Chap. 7)</a:t>
            </a:r>
          </a:p>
        </p:txBody>
      </p:sp>
      <p:pic>
        <p:nvPicPr>
          <p:cNvPr id="1026" name="Picture 2" descr="Condensatori e capacità di un condensatore">
            <a:extLst>
              <a:ext uri="{FF2B5EF4-FFF2-40B4-BE49-F238E27FC236}">
                <a16:creationId xmlns:a16="http://schemas.microsoft.com/office/drawing/2014/main" id="{32D97939-F802-D765-F815-E05674229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2200" y="625151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BD142F-4385-AB95-0AB9-9F82BC0B41CC}"/>
              </a:ext>
            </a:extLst>
          </p:cNvPr>
          <p:cNvSpPr txBox="1"/>
          <p:nvPr/>
        </p:nvSpPr>
        <p:spPr>
          <a:xfrm>
            <a:off x="634484" y="1012428"/>
            <a:ext cx="91813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 astrophysical environments, </a:t>
            </a:r>
            <a:r>
              <a:rPr lang="en-US" b="1" dirty="0"/>
              <a:t>static electric fields cannot be maintained</a:t>
            </a:r>
            <a:r>
              <a:rPr lang="en-US" dirty="0"/>
              <a:t>, because matter is in the state of a plasma. Ionized gases have a high electrical conductivity, and any static electric field is rapidly short-circuited by the motion of free charges.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is the </a:t>
            </a:r>
            <a:r>
              <a:rPr lang="en-US" dirty="0" err="1"/>
              <a:t>metod</a:t>
            </a:r>
            <a:r>
              <a:rPr lang="en-US" dirty="0"/>
              <a:t> in Earth accelerators. A different mechanism must be in place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CRs below the knee are thought to be accelerated by violent processes that produce shock waves and turbulences (SN explosions) . 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9123BA00-9D74-E8A1-1C1C-3B1CACD8F413}"/>
              </a:ext>
            </a:extLst>
          </p:cNvPr>
          <p:cNvCxnSpPr>
            <a:cxnSpLocks/>
          </p:cNvCxnSpPr>
          <p:nvPr/>
        </p:nvCxnSpPr>
        <p:spPr>
          <a:xfrm flipH="1">
            <a:off x="10273004" y="625151"/>
            <a:ext cx="1268963" cy="23096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9D8D20C-86F2-0FE6-80BB-C501A428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BB9B41-26BA-B86E-A083-F16E449A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25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1"/>
            <a:ext cx="10515599" cy="78009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Which model for 10</a:t>
            </a:r>
            <a:r>
              <a:rPr lang="en-US" sz="3600" baseline="30000" dirty="0">
                <a:solidFill>
                  <a:srgbClr val="990000"/>
                </a:solidFill>
              </a:rPr>
              <a:t>15</a:t>
            </a:r>
            <a:r>
              <a:rPr lang="en-US" sz="3600" dirty="0">
                <a:solidFill>
                  <a:srgbClr val="990000"/>
                </a:solidFill>
              </a:rPr>
              <a:t>&lt;E</a:t>
            </a:r>
            <a:r>
              <a:rPr lang="en-US" sz="3600" baseline="-25000" dirty="0">
                <a:solidFill>
                  <a:srgbClr val="990000"/>
                </a:solidFill>
              </a:rPr>
              <a:t>CR</a:t>
            </a:r>
            <a:r>
              <a:rPr lang="en-US" sz="3600" dirty="0">
                <a:solidFill>
                  <a:srgbClr val="990000"/>
                </a:solidFill>
              </a:rPr>
              <a:t>&lt;10</a:t>
            </a:r>
            <a:r>
              <a:rPr lang="en-US" sz="3600" baseline="30000" dirty="0">
                <a:solidFill>
                  <a:srgbClr val="990000"/>
                </a:solidFill>
              </a:rPr>
              <a:t>19</a:t>
            </a:r>
            <a:r>
              <a:rPr lang="en-US" sz="3600" dirty="0">
                <a:solidFill>
                  <a:srgbClr val="990000"/>
                </a:solidFill>
              </a:rPr>
              <a:t> eV is the correct one?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5055370" y="-211229"/>
            <a:ext cx="2561920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725341-716F-1063-3E48-2F9683BA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6D1E7B-4DF0-926D-7BE5-4701B853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2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35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Magnetic Mirrors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894" y="3900677"/>
            <a:ext cx="3276919" cy="245567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43811" y="880632"/>
            <a:ext cx="109261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Acceleration of CRs can occur in regions where very strong inhomogeneous magnetic fields exist. The process can be seen as the scattering of the particle by magnetic field irregularities (</a:t>
            </a:r>
            <a:r>
              <a:rPr lang="en-US" b="1" dirty="0"/>
              <a:t>magnetic mirrors</a:t>
            </a:r>
            <a:r>
              <a:rPr lang="en-US" dirty="0"/>
              <a:t>, see figure).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 literature, this situation is sometimes called a </a:t>
            </a:r>
            <a:r>
              <a:rPr lang="en-US" b="1" dirty="0" err="1"/>
              <a:t>collisionless</a:t>
            </a:r>
            <a:r>
              <a:rPr lang="en-US" b="1" dirty="0"/>
              <a:t> shock</a:t>
            </a:r>
            <a:r>
              <a:rPr lang="en-US" dirty="0"/>
              <a:t>. A </a:t>
            </a:r>
            <a:r>
              <a:rPr lang="en-US" dirty="0" err="1"/>
              <a:t>collisionless</a:t>
            </a:r>
            <a:r>
              <a:rPr lang="en-US" dirty="0"/>
              <a:t> shock is defined as a shock wave in which the scattering occurs on a length scale much smaller than the mean free path 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 (Eq. 3.1), necessary for a particle collision.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 such a structure, particles interact with each other not through collisions, but by the emission and absorption of collective excitations of the plasma (plasma waves).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 astrophysical situations, the magnetic field necessary for the existence of such plasma waves,  is provided by a “frozen” cloud of interstellar matter, with a density much higher than that of the surrounding material.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405" y="4003442"/>
            <a:ext cx="2412001" cy="228498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21566" y="4626459"/>
            <a:ext cx="16717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Motion of a charged particle in a </a:t>
            </a:r>
            <a:r>
              <a:rPr lang="en-US" sz="1600" i="1" dirty="0" err="1"/>
              <a:t>nonuniform</a:t>
            </a:r>
            <a:r>
              <a:rPr lang="en-US" sz="1600" i="1" dirty="0"/>
              <a:t> magnetic field</a:t>
            </a:r>
          </a:p>
        </p:txBody>
      </p:sp>
      <p:sp>
        <p:nvSpPr>
          <p:cNvPr id="8" name="Rettangolo 7"/>
          <p:cNvSpPr/>
          <p:nvPr/>
        </p:nvSpPr>
        <p:spPr>
          <a:xfrm>
            <a:off x="5376864" y="4607326"/>
            <a:ext cx="1923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Picture of a mirror reflection of an electron beam in a magnetic field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5CC0A0-7A43-2E6A-16AD-AD8423CC1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F64037-8446-40A2-C7C1-8B5F108F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385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57524"/>
          </a:xfrm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chemeClr val="accent1">
                    <a:lumMod val="75000"/>
                  </a:schemeClr>
                </a:solidFill>
              </a:rPr>
              <a:t>Importance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</a:rPr>
              <a:t> of the CR </a:t>
            </a:r>
            <a:r>
              <a:rPr lang="it-IT" sz="3600" dirty="0" err="1">
                <a:solidFill>
                  <a:schemeClr val="accent1">
                    <a:lumMod val="75000"/>
                  </a:schemeClr>
                </a:solidFill>
              </a:rPr>
              <a:t>diffusion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</a:rPr>
              <a:t> in the Galaxy (</a:t>
            </a:r>
            <a:r>
              <a:rPr lang="it-IT" sz="3600" dirty="0" err="1">
                <a:solidFill>
                  <a:schemeClr val="accent1">
                    <a:lumMod val="75000"/>
                  </a:schemeClr>
                </a:solidFill>
              </a:rPr>
              <a:t>Chap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</a:rPr>
              <a:t>. 5)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34483" y="911837"/>
            <a:ext cx="10515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observed spectra of CRs depend on two basic processes: </a:t>
            </a:r>
            <a:r>
              <a:rPr lang="en-US" b="1" dirty="0"/>
              <a:t>acceleration</a:t>
            </a:r>
            <a:r>
              <a:rPr lang="en-US" dirty="0"/>
              <a:t> in the astrophysical sources and the </a:t>
            </a:r>
            <a:r>
              <a:rPr lang="en-US" b="1" dirty="0"/>
              <a:t>propagation</a:t>
            </a:r>
            <a:r>
              <a:rPr lang="en-US" dirty="0"/>
              <a:t> in the interstellar medium (ISM)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Upon leaving the source regions, high-energy charged particles diffuse in the random galactic magnetic field that accounts for their high isotropy and relatively long confinement time.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396" y="2294496"/>
            <a:ext cx="5174878" cy="343027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34483" y="2511055"/>
            <a:ext cx="471432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Galactic diffusion models </a:t>
            </a:r>
            <a:r>
              <a:rPr lang="en-US" dirty="0"/>
              <a:t>explain the observations on energy spectra, composition, and anisotropy of CRs.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They also provide a basis for the interpretation of radio-astronomical, X-ray, and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-ray measurements (Chapter 8), since  non-thermal radiation is produced during propagation by the energetic e-, p and nuclei.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CFF12BB-90E8-DFCA-43C5-0E78603D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03AE27-2F66-B9F3-D89C-4E6BDA08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91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732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The Fermi acceleration model</a:t>
            </a:r>
          </a:p>
        </p:txBody>
      </p:sp>
      <p:pic>
        <p:nvPicPr>
          <p:cNvPr id="4" name="Picture 4" descr="fermi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6708" y="854244"/>
            <a:ext cx="3819285" cy="5502106"/>
          </a:xfrm>
          <a:prstGeom prst="rect">
            <a:avLst/>
          </a:prstGeom>
          <a:noFill/>
          <a:ln w="15875">
            <a:solidFill>
              <a:schemeClr val="accent2"/>
            </a:solidFill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634482" y="1152941"/>
                <a:ext cx="5861568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first models for CR acceleration was due to E. Fermi in 1949 and revised in 1954.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He suggested a mechanism in which particles would be accelerated by collisions with moving clouds of gas.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In each collision, a small fraction of energy is gained,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particles can reiterate the collision (having a finite escape probability from the acceleration region), increasing their energy and obtaining a power-law distribution</a:t>
                </a: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2" y="1152941"/>
                <a:ext cx="5861568" cy="3908762"/>
              </a:xfrm>
              <a:prstGeom prst="rect">
                <a:avLst/>
              </a:prstGeom>
              <a:blipFill>
                <a:blip r:embed="rId3"/>
                <a:stretch>
                  <a:fillRect l="-624" t="-780" r="-1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4630480-E050-10FD-9807-C9063396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6F92F1-10CE-1C5C-D022-9BBC053F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565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-13094"/>
            <a:ext cx="10515600" cy="78156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90000"/>
                </a:solidFill>
              </a:rPr>
              <a:t>The Fermi acceleration model: ingredients</a:t>
            </a:r>
            <a:endParaRPr lang="it-IT" sz="3600" dirty="0">
              <a:solidFill>
                <a:srgbClr val="990000"/>
              </a:solidFill>
            </a:endParaRPr>
          </a:p>
        </p:txBody>
      </p:sp>
      <p:pic>
        <p:nvPicPr>
          <p:cNvPr id="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44" y="4621991"/>
            <a:ext cx="4308431" cy="119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9012" name="Group 4"/>
          <p:cNvGrpSpPr>
            <a:grpSpLocks/>
          </p:cNvGrpSpPr>
          <p:nvPr/>
        </p:nvGrpSpPr>
        <p:grpSpPr bwMode="auto">
          <a:xfrm>
            <a:off x="4967746" y="1206214"/>
            <a:ext cx="5648325" cy="4772025"/>
            <a:chOff x="432" y="121"/>
            <a:chExt cx="4944" cy="4118"/>
          </a:xfrm>
        </p:grpSpPr>
        <p:pic>
          <p:nvPicPr>
            <p:cNvPr id="299013" name="Picture 5" descr="casA_chandra_bi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121"/>
              <a:ext cx="4944" cy="4118"/>
            </a:xfrm>
            <a:prstGeom prst="rect">
              <a:avLst/>
            </a:prstGeom>
            <a:noFill/>
          </p:spPr>
        </p:pic>
        <p:sp>
          <p:nvSpPr>
            <p:cNvPr id="299014" name="Text Box 6"/>
            <p:cNvSpPr txBox="1">
              <a:spLocks noChangeArrowheads="1"/>
            </p:cNvSpPr>
            <p:nvPr/>
          </p:nvSpPr>
          <p:spPr bwMode="auto">
            <a:xfrm>
              <a:off x="577" y="272"/>
              <a:ext cx="2342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dirty="0" err="1">
                  <a:solidFill>
                    <a:schemeClr val="bg1"/>
                  </a:solidFill>
                  <a:latin typeface="+mj-lt"/>
                </a:rPr>
                <a:t>CasA</a:t>
              </a: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Supernova Remnant in X-rays</a:t>
              </a:r>
            </a:p>
          </p:txBody>
        </p:sp>
        <p:sp>
          <p:nvSpPr>
            <p:cNvPr id="299015" name="Text Box 7"/>
            <p:cNvSpPr txBox="1">
              <a:spLocks noChangeArrowheads="1"/>
            </p:cNvSpPr>
            <p:nvPr/>
          </p:nvSpPr>
          <p:spPr bwMode="auto">
            <a:xfrm>
              <a:off x="3647" y="3938"/>
              <a:ext cx="16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it-IT" sz="16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grpSp>
          <p:nvGrpSpPr>
            <p:cNvPr id="299016" name="Group 8"/>
            <p:cNvGrpSpPr>
              <a:grpSpLocks/>
            </p:cNvGrpSpPr>
            <p:nvPr/>
          </p:nvGrpSpPr>
          <p:grpSpPr bwMode="auto">
            <a:xfrm>
              <a:off x="1920" y="1104"/>
              <a:ext cx="2016" cy="2016"/>
              <a:chOff x="1920" y="1104"/>
              <a:chExt cx="2016" cy="2016"/>
            </a:xfrm>
          </p:grpSpPr>
          <p:sp>
            <p:nvSpPr>
              <p:cNvPr id="299017" name="Oval 9"/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1296" cy="1248"/>
              </a:xfrm>
              <a:prstGeom prst="ellips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sz="2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9018" name="Group 10"/>
              <p:cNvGrpSpPr>
                <a:grpSpLocks/>
              </p:cNvGrpSpPr>
              <p:nvPr/>
            </p:nvGrpSpPr>
            <p:grpSpPr bwMode="auto">
              <a:xfrm>
                <a:off x="1920" y="1104"/>
                <a:ext cx="2016" cy="2016"/>
                <a:chOff x="1920" y="1104"/>
                <a:chExt cx="2016" cy="2016"/>
              </a:xfrm>
            </p:grpSpPr>
            <p:sp>
              <p:nvSpPr>
                <p:cNvPr id="299019" name="Oval 11"/>
                <p:cNvSpPr>
                  <a:spLocks noChangeArrowheads="1"/>
                </p:cNvSpPr>
                <p:nvPr/>
              </p:nvSpPr>
              <p:spPr bwMode="auto">
                <a:xfrm>
                  <a:off x="1968" y="1296"/>
                  <a:ext cx="1968" cy="1824"/>
                </a:xfrm>
                <a:prstGeom prst="ellipse">
                  <a:avLst/>
                </a:prstGeom>
                <a:noFill/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it-IT" sz="240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20" name="AutoShape 12"/>
                <p:cNvSpPr>
                  <a:spLocks noChangeArrowheads="1"/>
                </p:cNvSpPr>
                <p:nvPr/>
              </p:nvSpPr>
              <p:spPr bwMode="auto">
                <a:xfrm>
                  <a:off x="2832" y="1392"/>
                  <a:ext cx="288" cy="192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chemeClr val="tx1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9021" name="AutoShape 13"/>
                <p:cNvSpPr>
                  <a:spLocks noChangeArrowheads="1"/>
                </p:cNvSpPr>
                <p:nvPr/>
              </p:nvSpPr>
              <p:spPr bwMode="auto">
                <a:xfrm>
                  <a:off x="2832" y="1104"/>
                  <a:ext cx="288" cy="192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chemeClr val="tx1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99022" name="Group 14"/>
                <p:cNvGrpSpPr>
                  <a:grpSpLocks/>
                </p:cNvGrpSpPr>
                <p:nvPr/>
              </p:nvGrpSpPr>
              <p:grpSpPr bwMode="auto">
                <a:xfrm rot="7746349">
                  <a:off x="3552" y="2448"/>
                  <a:ext cx="288" cy="480"/>
                  <a:chOff x="3360" y="1968"/>
                  <a:chExt cx="288" cy="480"/>
                </a:xfrm>
              </p:grpSpPr>
              <p:sp>
                <p:nvSpPr>
                  <p:cNvPr id="299023" name="AutoShape 15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256"/>
                    <a:ext cx="288" cy="192"/>
                  </a:xfrm>
                  <a:prstGeom prst="upArrow">
                    <a:avLst>
                      <a:gd name="adj1" fmla="val 50000"/>
                      <a:gd name="adj2" fmla="val 25000"/>
                    </a:avLst>
                  </a:prstGeom>
                  <a:solidFill>
                    <a:schemeClr val="tx1"/>
                  </a:solidFill>
                  <a:ln w="9525">
                    <a:solidFill>
                      <a:srgbClr val="FFCC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9024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1968"/>
                    <a:ext cx="288" cy="192"/>
                  </a:xfrm>
                  <a:prstGeom prst="upArrow">
                    <a:avLst>
                      <a:gd name="adj1" fmla="val 50000"/>
                      <a:gd name="adj2" fmla="val 25000"/>
                    </a:avLst>
                  </a:prstGeom>
                  <a:solidFill>
                    <a:schemeClr val="tx1"/>
                  </a:solidFill>
                  <a:ln w="9525">
                    <a:solidFill>
                      <a:srgbClr val="FFCC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99025" name="Group 17"/>
                <p:cNvGrpSpPr>
                  <a:grpSpLocks/>
                </p:cNvGrpSpPr>
                <p:nvPr/>
              </p:nvGrpSpPr>
              <p:grpSpPr bwMode="auto">
                <a:xfrm rot="14361699">
                  <a:off x="2016" y="2400"/>
                  <a:ext cx="288" cy="480"/>
                  <a:chOff x="2064" y="2016"/>
                  <a:chExt cx="288" cy="480"/>
                </a:xfrm>
              </p:grpSpPr>
              <p:sp>
                <p:nvSpPr>
                  <p:cNvPr id="299026" name="AutoShape 1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04"/>
                    <a:ext cx="288" cy="192"/>
                  </a:xfrm>
                  <a:prstGeom prst="upArrow">
                    <a:avLst>
                      <a:gd name="adj1" fmla="val 50000"/>
                      <a:gd name="adj2" fmla="val 25000"/>
                    </a:avLst>
                  </a:prstGeom>
                  <a:solidFill>
                    <a:schemeClr val="tx1"/>
                  </a:solidFill>
                  <a:ln w="9525">
                    <a:solidFill>
                      <a:srgbClr val="FFCC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9027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016"/>
                    <a:ext cx="288" cy="192"/>
                  </a:xfrm>
                  <a:prstGeom prst="upArrow">
                    <a:avLst>
                      <a:gd name="adj1" fmla="val 50000"/>
                      <a:gd name="adj2" fmla="val 25000"/>
                    </a:avLst>
                  </a:prstGeom>
                  <a:solidFill>
                    <a:schemeClr val="tx1"/>
                  </a:solidFill>
                  <a:ln w="9525">
                    <a:solidFill>
                      <a:srgbClr val="FFCC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sp>
          <p:nvSpPr>
            <p:cNvPr id="299028" name="Text Box 20"/>
            <p:cNvSpPr txBox="1">
              <a:spLocks noChangeArrowheads="1"/>
            </p:cNvSpPr>
            <p:nvPr/>
          </p:nvSpPr>
          <p:spPr bwMode="auto">
            <a:xfrm>
              <a:off x="1632" y="1200"/>
              <a:ext cx="899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Shock fronts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848" y="2555208"/>
            <a:ext cx="2322460" cy="173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55639" y="1206214"/>
            <a:ext cx="23333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Shock wave +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Magnetic fields +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Iterative processes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714EC2C-D466-59F7-7BFD-C3F1AC1FA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3E76FE-BF74-66E6-6BBA-013A4434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97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8012"/>
            <a:ext cx="10515600" cy="742690"/>
          </a:xfrm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rgbClr val="990000"/>
                </a:solidFill>
              </a:rPr>
              <a:t>Kinematics</a:t>
            </a:r>
            <a:r>
              <a:rPr lang="it-IT" sz="3600" dirty="0">
                <a:solidFill>
                  <a:srgbClr val="990000"/>
                </a:solidFill>
              </a:rPr>
              <a:t> of the </a:t>
            </a:r>
            <a:r>
              <a:rPr lang="it-IT" sz="3600" dirty="0" err="1">
                <a:solidFill>
                  <a:srgbClr val="990000"/>
                </a:solidFill>
              </a:rPr>
              <a:t>scattering</a:t>
            </a:r>
            <a:r>
              <a:rPr lang="it-IT" sz="3600" dirty="0">
                <a:solidFill>
                  <a:srgbClr val="990000"/>
                </a:solidFill>
              </a:rPr>
              <a:t> </a:t>
            </a:r>
            <a:r>
              <a:rPr lang="it-IT" sz="3600" dirty="0" err="1">
                <a:solidFill>
                  <a:srgbClr val="990000"/>
                </a:solidFill>
              </a:rPr>
              <a:t>process</a:t>
            </a:r>
            <a:endParaRPr lang="it-IT" sz="3600" dirty="0">
              <a:solidFill>
                <a:srgbClr val="990000"/>
              </a:solidFill>
            </a:endParaRPr>
          </a:p>
        </p:txBody>
      </p:sp>
      <p:sp>
        <p:nvSpPr>
          <p:cNvPr id="300036" name="Rectangle 4"/>
          <p:cNvSpPr>
            <a:spLocks noChangeArrowheads="1"/>
          </p:cNvSpPr>
          <p:nvPr/>
        </p:nvSpPr>
        <p:spPr bwMode="auto">
          <a:xfrm rot="10800000">
            <a:off x="10523249" y="2150588"/>
            <a:ext cx="215900" cy="25876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0037" name="Line 5"/>
          <p:cNvSpPr>
            <a:spLocks noChangeShapeType="1"/>
          </p:cNvSpPr>
          <p:nvPr/>
        </p:nvSpPr>
        <p:spPr bwMode="auto">
          <a:xfrm rot="10800000">
            <a:off x="9762439" y="3134574"/>
            <a:ext cx="76081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it-IT"/>
          </a:p>
        </p:txBody>
      </p:sp>
      <p:sp>
        <p:nvSpPr>
          <p:cNvPr id="300038" name="Text Box 6"/>
          <p:cNvSpPr txBox="1">
            <a:spLocks noChangeArrowheads="1"/>
          </p:cNvSpPr>
          <p:nvPr/>
        </p:nvSpPr>
        <p:spPr bwMode="auto">
          <a:xfrm>
            <a:off x="10049819" y="2547458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latin typeface="Times New Roman" pitchFamily="18" charset="0"/>
              </a:rPr>
              <a:t>U</a:t>
            </a:r>
          </a:p>
        </p:txBody>
      </p:sp>
      <p:sp>
        <p:nvSpPr>
          <p:cNvPr id="300039" name="Line 7"/>
          <p:cNvSpPr>
            <a:spLocks noChangeShapeType="1"/>
          </p:cNvSpPr>
          <p:nvPr/>
        </p:nvSpPr>
        <p:spPr bwMode="auto">
          <a:xfrm rot="10800000">
            <a:off x="9296905" y="3036412"/>
            <a:ext cx="1182688" cy="67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it-IT"/>
          </a:p>
        </p:txBody>
      </p:sp>
      <p:sp>
        <p:nvSpPr>
          <p:cNvPr id="300040" name="Line 8"/>
          <p:cNvSpPr>
            <a:spLocks noChangeShapeType="1"/>
          </p:cNvSpPr>
          <p:nvPr/>
        </p:nvSpPr>
        <p:spPr bwMode="auto">
          <a:xfrm rot="10800000" flipH="1">
            <a:off x="9296905" y="3709512"/>
            <a:ext cx="12192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it-IT"/>
          </a:p>
        </p:txBody>
      </p:sp>
      <p:sp>
        <p:nvSpPr>
          <p:cNvPr id="300041" name="Text Box 9"/>
          <p:cNvSpPr txBox="1">
            <a:spLocks noChangeArrowheads="1"/>
          </p:cNvSpPr>
          <p:nvPr/>
        </p:nvSpPr>
        <p:spPr bwMode="auto">
          <a:xfrm>
            <a:off x="9551699" y="3671723"/>
            <a:ext cx="34496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latin typeface="Symbol" pitchFamily="18" charset="2"/>
              </a:rPr>
              <a:t>q</a:t>
            </a:r>
          </a:p>
        </p:txBody>
      </p:sp>
      <p:sp>
        <p:nvSpPr>
          <p:cNvPr id="300042" name="Line 10"/>
          <p:cNvSpPr>
            <a:spLocks noChangeShapeType="1"/>
          </p:cNvSpPr>
          <p:nvPr/>
        </p:nvSpPr>
        <p:spPr bwMode="auto">
          <a:xfrm rot="10800000">
            <a:off x="8939719" y="3709512"/>
            <a:ext cx="1539875" cy="0"/>
          </a:xfrm>
          <a:prstGeom prst="line">
            <a:avLst/>
          </a:prstGeom>
          <a:noFill/>
          <a:ln w="28575">
            <a:solidFill>
              <a:srgbClr val="FF2F2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0047" name="Freeform 15"/>
          <p:cNvSpPr>
            <a:spLocks/>
          </p:cNvSpPr>
          <p:nvPr/>
        </p:nvSpPr>
        <p:spPr bwMode="auto">
          <a:xfrm flipH="1" flipV="1">
            <a:off x="9913695" y="3736803"/>
            <a:ext cx="136125" cy="24130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" y="113"/>
              </a:cxn>
            </a:cxnLst>
            <a:rect l="0" t="0" r="r" b="b"/>
            <a:pathLst>
              <a:path w="85" h="113">
                <a:moveTo>
                  <a:pt x="0" y="0"/>
                </a:moveTo>
                <a:cubicBezTo>
                  <a:pt x="45" y="15"/>
                  <a:pt x="85" y="65"/>
                  <a:pt x="85" y="113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8994848" y="4082086"/>
            <a:ext cx="33855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latin typeface="Times New Roman" pitchFamily="18" charset="0"/>
              </a:rPr>
              <a:t>v</a:t>
            </a:r>
          </a:p>
        </p:txBody>
      </p:sp>
      <p:pic>
        <p:nvPicPr>
          <p:cNvPr id="34" name="Picture 5" descr="casA_chandra_bi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75161" y="1304449"/>
            <a:ext cx="782591" cy="4772025"/>
          </a:xfrm>
          <a:prstGeom prst="rect">
            <a:avLst/>
          </a:prstGeom>
          <a:noFill/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86" y="2417644"/>
            <a:ext cx="4762500" cy="1123950"/>
          </a:xfrm>
          <a:prstGeom prst="rect">
            <a:avLst/>
          </a:prstGeom>
        </p:spPr>
      </p:pic>
      <p:sp>
        <p:nvSpPr>
          <p:cNvPr id="300043" name="Text Box 11"/>
          <p:cNvSpPr txBox="1">
            <a:spLocks noChangeArrowheads="1"/>
          </p:cNvSpPr>
          <p:nvPr/>
        </p:nvSpPr>
        <p:spPr bwMode="auto">
          <a:xfrm>
            <a:off x="890987" y="933198"/>
            <a:ext cx="9022708" cy="1508105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 = reference frame of the observer, with the cloud speed U directed along the x-axis;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S’ = the frame in which the cloud is at rest. </a:t>
            </a:r>
          </a:p>
          <a:p>
            <a:pPr>
              <a:spcAft>
                <a:spcPts val="1200"/>
              </a:spcAft>
            </a:pPr>
            <a:r>
              <a:rPr lang="en-US" dirty="0"/>
              <a:t>Only the </a:t>
            </a:r>
            <a:r>
              <a:rPr lang="en-US" i="1" dirty="0" err="1"/>
              <a:t>p</a:t>
            </a:r>
            <a:r>
              <a:rPr lang="en-US" i="1" baseline="-25000" dirty="0" err="1"/>
              <a:t>x</a:t>
            </a:r>
            <a:r>
              <a:rPr lang="en-US" dirty="0"/>
              <a:t> component is relevant, as the </a:t>
            </a:r>
            <a:r>
              <a:rPr lang="en-US" i="1" dirty="0"/>
              <a:t>y; z </a:t>
            </a:r>
            <a:r>
              <a:rPr lang="en-US" dirty="0"/>
              <a:t>components are conserved in the interaction. The four-momentum describing the particle is </a:t>
            </a:r>
            <a:r>
              <a:rPr lang="en-US" i="1" dirty="0"/>
              <a:t>(E; </a:t>
            </a:r>
            <a:r>
              <a:rPr lang="en-US" i="1" dirty="0" err="1"/>
              <a:t>p</a:t>
            </a:r>
            <a:r>
              <a:rPr lang="en-US" i="1" baseline="-25000" dirty="0" err="1"/>
              <a:t>x</a:t>
            </a:r>
            <a:r>
              <a:rPr lang="en-US" i="1" dirty="0"/>
              <a:t>) </a:t>
            </a:r>
            <a:r>
              <a:rPr lang="en-US" dirty="0"/>
              <a:t>in the frame S, and </a:t>
            </a:r>
            <a:r>
              <a:rPr lang="en-US" i="1" dirty="0"/>
              <a:t>(E’; </a:t>
            </a:r>
            <a:r>
              <a:rPr lang="en-US" i="1" dirty="0" err="1"/>
              <a:t>p</a:t>
            </a:r>
            <a:r>
              <a:rPr lang="en-US" i="1" baseline="-25000" dirty="0" err="1"/>
              <a:t>x</a:t>
            </a:r>
            <a:r>
              <a:rPr lang="en-US" i="1" dirty="0"/>
              <a:t>’) </a:t>
            </a:r>
            <a:r>
              <a:rPr lang="en-US" dirty="0"/>
              <a:t>in S’. Thus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522" y="3879388"/>
            <a:ext cx="5181600" cy="4762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34" y="4461261"/>
            <a:ext cx="6019800" cy="4762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551" y="4981498"/>
            <a:ext cx="5753100" cy="5810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852" y="5593363"/>
            <a:ext cx="5029200" cy="6953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/>
          <a:srcRect l="29697" t="15607"/>
          <a:stretch/>
        </p:blipFill>
        <p:spPr>
          <a:xfrm>
            <a:off x="7559995" y="5149416"/>
            <a:ext cx="2919598" cy="26526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0B7ABF-D8D4-237E-F78B-0E9A3DEB67F6}"/>
              </a:ext>
            </a:extLst>
          </p:cNvPr>
          <p:cNvSpPr txBox="1"/>
          <p:nvPr/>
        </p:nvSpPr>
        <p:spPr>
          <a:xfrm>
            <a:off x="919012" y="3468795"/>
            <a:ext cx="4821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The collision is elastic in the S’ frame</a:t>
            </a:r>
            <a:r>
              <a:rPr lang="en-US" dirty="0"/>
              <a:t>.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91D0278-9B81-E712-66F6-FF553C08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Spurio - Astroparticle Physics - 6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18D1E3-1246-2E6E-98AE-CD58E235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18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2022">
  <a:themeElements>
    <a:clrScheme name="Office 2013 - Tema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80</TotalTime>
  <Words>4504</Words>
  <Application>Microsoft Office PowerPoint</Application>
  <PresentationFormat>Widescreen</PresentationFormat>
  <Paragraphs>385</Paragraphs>
  <Slides>40</Slides>
  <Notes>3</Notes>
  <HiddenSlides>4</HiddenSlides>
  <MMClips>2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9" baseType="lpstr">
      <vt:lpstr>Arial</vt:lpstr>
      <vt:lpstr>Brush Script MT</vt:lpstr>
      <vt:lpstr>Calibri</vt:lpstr>
      <vt:lpstr>Calibri Light</vt:lpstr>
      <vt:lpstr>Cambria Math</vt:lpstr>
      <vt:lpstr>Century Gothic</vt:lpstr>
      <vt:lpstr>Symbol</vt:lpstr>
      <vt:lpstr>Times New Roman</vt:lpstr>
      <vt:lpstr>Office 2013 - Tema 2022</vt:lpstr>
      <vt:lpstr>Presentazione standard di PowerPoint</vt:lpstr>
      <vt:lpstr>Content</vt:lpstr>
      <vt:lpstr>The summary of experimental facts</vt:lpstr>
      <vt:lpstr>The possible acceleration mechanism(s)</vt:lpstr>
      <vt:lpstr>Magnetic Mirrors</vt:lpstr>
      <vt:lpstr>Importance of the CR diffusion in the Galaxy (Chap. 5)</vt:lpstr>
      <vt:lpstr>The Fermi acceleration model</vt:lpstr>
      <vt:lpstr>The Fermi acceleration model: ingredients</vt:lpstr>
      <vt:lpstr>Kinematics of the scattering process</vt:lpstr>
      <vt:lpstr>Kinematics of the scattering process</vt:lpstr>
      <vt:lpstr>Head-on in first-order Fermi model </vt:lpstr>
      <vt:lpstr>The Power-Law Spectrum from Fermi Model</vt:lpstr>
      <vt:lpstr>The spectral index (a-1)=-2  (§6.5.1, 6.5.2)</vt:lpstr>
      <vt:lpstr>SNRs and Standard Model of CRs Acceleration</vt:lpstr>
      <vt:lpstr>Energy Considerations on CR Sources – I (Chap. 2)</vt:lpstr>
      <vt:lpstr>Elements in Solar System and CRs (Chap. 5)</vt:lpstr>
      <vt:lpstr>Energy Spectrum of CRs at Sources (chap 5)</vt:lpstr>
      <vt:lpstr>Relevant Quantities in SNRs</vt:lpstr>
      <vt:lpstr>Relevant Quantities in SNRs</vt:lpstr>
      <vt:lpstr>Maximum Energy in the Supernova Model</vt:lpstr>
      <vt:lpstr>Maximum Energy in the Supernova Model</vt:lpstr>
      <vt:lpstr>The sources of CRs (Chap. 2) </vt:lpstr>
      <vt:lpstr>Higher energy accelerators</vt:lpstr>
      <vt:lpstr>Presentazione standard di PowerPoint</vt:lpstr>
      <vt:lpstr>Neutron Stars (in one page)</vt:lpstr>
      <vt:lpstr>Presentazione standard di PowerPoint</vt:lpstr>
      <vt:lpstr>Neutron Stars (in one page)</vt:lpstr>
      <vt:lpstr>A neutron star</vt:lpstr>
      <vt:lpstr>Young NS: the Pulsars</vt:lpstr>
      <vt:lpstr>Pulsar properties</vt:lpstr>
      <vt:lpstr>Stellar Mass Black Holes</vt:lpstr>
      <vt:lpstr>Did you ever see a SMBH? (Cap. 2)</vt:lpstr>
      <vt:lpstr>Stellar BH: observations</vt:lpstr>
      <vt:lpstr>Stellar BH: observations after September 2015</vt:lpstr>
      <vt:lpstr>Presentazione standard di PowerPoint</vt:lpstr>
      <vt:lpstr>Possible Galactic CR Sources above the Knee</vt:lpstr>
      <vt:lpstr>Exercise: the CRAB and Tycho SNR</vt:lpstr>
      <vt:lpstr>Luminosity in the gamma-ray band</vt:lpstr>
      <vt:lpstr>A Simple Model Involving Pulsars</vt:lpstr>
      <vt:lpstr>Which model for 1015&lt;ECR&lt;1019 eV is the correct one?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Spurio</dc:creator>
  <cp:lastModifiedBy>maurizio spurio</cp:lastModifiedBy>
  <cp:revision>405</cp:revision>
  <dcterms:created xsi:type="dcterms:W3CDTF">2017-04-19T13:15:59Z</dcterms:created>
  <dcterms:modified xsi:type="dcterms:W3CDTF">2025-04-13T17:16:35Z</dcterms:modified>
</cp:coreProperties>
</file>