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7"/>
  </p:notesMasterIdLst>
  <p:sldIdLst>
    <p:sldId id="378" r:id="rId2"/>
    <p:sldId id="520" r:id="rId3"/>
    <p:sldId id="640" r:id="rId4"/>
    <p:sldId id="700" r:id="rId5"/>
    <p:sldId id="635" r:id="rId6"/>
    <p:sldId id="638" r:id="rId7"/>
    <p:sldId id="636" r:id="rId8"/>
    <p:sldId id="637" r:id="rId9"/>
    <p:sldId id="702" r:id="rId10"/>
    <p:sldId id="703" r:id="rId11"/>
    <p:sldId id="705" r:id="rId12"/>
    <p:sldId id="701" r:id="rId13"/>
    <p:sldId id="571" r:id="rId14"/>
    <p:sldId id="639" r:id="rId15"/>
    <p:sldId id="643" r:id="rId16"/>
    <p:sldId id="650" r:id="rId17"/>
    <p:sldId id="651" r:id="rId18"/>
    <p:sldId id="652" r:id="rId19"/>
    <p:sldId id="658" r:id="rId20"/>
    <p:sldId id="655" r:id="rId21"/>
    <p:sldId id="671" r:id="rId22"/>
    <p:sldId id="668" r:id="rId23"/>
    <p:sldId id="698" r:id="rId24"/>
    <p:sldId id="659" r:id="rId25"/>
    <p:sldId id="661" r:id="rId26"/>
    <p:sldId id="674" r:id="rId27"/>
    <p:sldId id="673" r:id="rId28"/>
    <p:sldId id="667" r:id="rId29"/>
    <p:sldId id="676" r:id="rId30"/>
    <p:sldId id="678" r:id="rId31"/>
    <p:sldId id="679" r:id="rId32"/>
    <p:sldId id="677" r:id="rId33"/>
    <p:sldId id="681" r:id="rId34"/>
    <p:sldId id="691" r:id="rId35"/>
    <p:sldId id="692" r:id="rId36"/>
    <p:sldId id="693" r:id="rId37"/>
    <p:sldId id="694" r:id="rId38"/>
    <p:sldId id="690" r:id="rId39"/>
    <p:sldId id="695" r:id="rId40"/>
    <p:sldId id="696" r:id="rId41"/>
    <p:sldId id="697" r:id="rId42"/>
    <p:sldId id="526" r:id="rId43"/>
    <p:sldId id="699" r:id="rId44"/>
    <p:sldId id="579" r:id="rId45"/>
    <p:sldId id="63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00"/>
    <a:srgbClr val="5B9BD5"/>
    <a:srgbClr val="FFFF00"/>
    <a:srgbClr val="000000"/>
    <a:srgbClr val="FF2F2F"/>
    <a:srgbClr val="990000"/>
    <a:srgbClr val="FFFFFF"/>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23" autoAdjust="0"/>
    <p:restoredTop sz="93910" autoAdjust="0"/>
  </p:normalViewPr>
  <p:slideViewPr>
    <p:cSldViewPr snapToGrid="0">
      <p:cViewPr varScale="1">
        <p:scale>
          <a:sx n="82" d="100"/>
          <a:sy n="82" d="100"/>
        </p:scale>
        <p:origin x="144" y="82"/>
      </p:cViewPr>
      <p:guideLst/>
    </p:cSldViewPr>
  </p:slideViewPr>
  <p:outlineViewPr>
    <p:cViewPr>
      <p:scale>
        <a:sx n="33" d="100"/>
        <a:sy n="33" d="100"/>
      </p:scale>
      <p:origin x="0" y="-11412"/>
    </p:cViewPr>
    <p:sldLst>
      <p:sld r:id="rId1" collapse="1"/>
      <p:sld r:id="rId2"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995F2-62AC-4761-AE5A-5F8B7456D80B}" type="datetimeFigureOut">
              <a:rPr lang="it-IT" smtClean="0"/>
              <a:t>13/04/2025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55254-FBF0-47C0-AF0B-FBD64631B8E2}" type="slidenum">
              <a:rPr lang="it-IT" smtClean="0"/>
              <a:t>‹N›</a:t>
            </a:fld>
            <a:endParaRPr lang="it-IT"/>
          </a:p>
        </p:txBody>
      </p:sp>
    </p:spTree>
    <p:extLst>
      <p:ext uri="{BB962C8B-B14F-4D97-AF65-F5344CB8AC3E}">
        <p14:creationId xmlns:p14="http://schemas.microsoft.com/office/powerpoint/2010/main" val="10406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a:t>
            </a:fld>
            <a:endParaRPr lang="it-IT"/>
          </a:p>
        </p:txBody>
      </p:sp>
    </p:spTree>
    <p:extLst>
      <p:ext uri="{BB962C8B-B14F-4D97-AF65-F5344CB8AC3E}">
        <p14:creationId xmlns:p14="http://schemas.microsoft.com/office/powerpoint/2010/main" val="405821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6</a:t>
            </a:fld>
            <a:endParaRPr lang="it-IT"/>
          </a:p>
        </p:txBody>
      </p:sp>
    </p:spTree>
    <p:extLst>
      <p:ext uri="{BB962C8B-B14F-4D97-AF65-F5344CB8AC3E}">
        <p14:creationId xmlns:p14="http://schemas.microsoft.com/office/powerpoint/2010/main" val="795332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7</a:t>
            </a:fld>
            <a:endParaRPr lang="it-IT"/>
          </a:p>
        </p:txBody>
      </p:sp>
    </p:spTree>
    <p:extLst>
      <p:ext uri="{BB962C8B-B14F-4D97-AF65-F5344CB8AC3E}">
        <p14:creationId xmlns:p14="http://schemas.microsoft.com/office/powerpoint/2010/main" val="219389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13</a:t>
            </a:fld>
            <a:endParaRPr lang="it-IT"/>
          </a:p>
        </p:txBody>
      </p:sp>
    </p:spTree>
    <p:extLst>
      <p:ext uri="{BB962C8B-B14F-4D97-AF65-F5344CB8AC3E}">
        <p14:creationId xmlns:p14="http://schemas.microsoft.com/office/powerpoint/2010/main" val="3382081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8AAC4-47B6-4F4A-9AC3-F337DFC16907}" type="slidenum">
              <a:rPr lang="it-IT"/>
              <a:pPr/>
              <a:t>42</a:t>
            </a:fld>
            <a:endParaRPr lang="it-IT"/>
          </a:p>
        </p:txBody>
      </p:sp>
      <p:sp>
        <p:nvSpPr>
          <p:cNvPr id="188418" name="Rectangle 2"/>
          <p:cNvSpPr>
            <a:spLocks noGrp="1" noRot="1" noChangeAspect="1" noChangeArrowheads="1" noTextEdit="1"/>
          </p:cNvSpPr>
          <p:nvPr>
            <p:ph type="sldImg"/>
          </p:nvPr>
        </p:nvSpPr>
        <p:spPr>
          <a:xfrm>
            <a:off x="685800" y="1143000"/>
            <a:ext cx="5486400" cy="3086100"/>
          </a:xfrm>
          <a:ln/>
        </p:spPr>
      </p:sp>
      <p:sp>
        <p:nvSpPr>
          <p:cNvPr id="18841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259078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398FFD9-F29F-41F3-8F54-C91398FF78BB}"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- 7</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88464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D688685-8D57-4146-B250-4AAB40E53B29}"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- 7</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61206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0CB74F1-3DA4-48D2-818A-C81F853250A6}"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- 7</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10815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89"/>
            <a:ext cx="53848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sz="half" idx="10"/>
          </p:nvPr>
        </p:nvSpPr>
        <p:spPr>
          <a:xfrm>
            <a:off x="609600" y="6251575"/>
            <a:ext cx="2844800" cy="476250"/>
          </a:xfrm>
        </p:spPr>
        <p:txBody>
          <a:bodyPr/>
          <a:lstStyle>
            <a:lvl1pPr>
              <a:defRPr/>
            </a:lvl1pPr>
          </a:lstStyle>
          <a:p>
            <a:fld id="{FCD26150-1A47-49C1-BE3A-AE8EB79AD7D3}" type="datetime1">
              <a:rPr lang="en-US" smtClean="0"/>
              <a:t>4/13/2025</a:t>
            </a:fld>
            <a:endParaRPr lang="it-IT"/>
          </a:p>
        </p:txBody>
      </p:sp>
      <p:sp>
        <p:nvSpPr>
          <p:cNvPr id="7" name="Segnaposto numero diapositiva 6"/>
          <p:cNvSpPr>
            <a:spLocks noGrp="1"/>
          </p:cNvSpPr>
          <p:nvPr>
            <p:ph type="sldNum" sz="quarter" idx="11"/>
          </p:nvPr>
        </p:nvSpPr>
        <p:spPr>
          <a:xfrm>
            <a:off x="8737600" y="6248400"/>
            <a:ext cx="2844800" cy="476250"/>
          </a:xfrm>
        </p:spPr>
        <p:txBody>
          <a:bodyPr/>
          <a:lstStyle>
            <a:lvl1pPr>
              <a:defRPr/>
            </a:lvl1pPr>
          </a:lstStyle>
          <a:p>
            <a:fld id="{E3316DEE-2E95-44FA-9D9A-275D041A4736}" type="slidenum">
              <a:rPr lang="it-IT"/>
              <a:pPr/>
              <a:t>‹N›</a:t>
            </a:fld>
            <a:endParaRPr lang="it-IT"/>
          </a:p>
        </p:txBody>
      </p:sp>
      <p:sp>
        <p:nvSpPr>
          <p:cNvPr id="8" name="Segnaposto piè di pagina 7"/>
          <p:cNvSpPr>
            <a:spLocks noGrp="1"/>
          </p:cNvSpPr>
          <p:nvPr>
            <p:ph type="ftr" sz="quarter" idx="12"/>
          </p:nvPr>
        </p:nvSpPr>
        <p:spPr>
          <a:xfrm>
            <a:off x="4165600" y="6248400"/>
            <a:ext cx="3860800" cy="476250"/>
          </a:xfrm>
        </p:spPr>
        <p:txBody>
          <a:bodyPr/>
          <a:lstStyle>
            <a:lvl1pPr>
              <a:defRPr/>
            </a:lvl1pPr>
          </a:lstStyle>
          <a:p>
            <a:r>
              <a:rPr lang="fr-FR"/>
              <a:t>M. Spurio - Astroparticle Physics - 7</a:t>
            </a:r>
            <a:endParaRPr lang="it-IT"/>
          </a:p>
        </p:txBody>
      </p:sp>
    </p:spTree>
    <p:extLst>
      <p:ext uri="{BB962C8B-B14F-4D97-AF65-F5344CB8AC3E}">
        <p14:creationId xmlns:p14="http://schemas.microsoft.com/office/powerpoint/2010/main" val="341800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09600" y="6251575"/>
            <a:ext cx="2844800" cy="476250"/>
          </a:xfrm>
        </p:spPr>
        <p:txBody>
          <a:bodyPr/>
          <a:lstStyle>
            <a:lvl1pPr>
              <a:defRPr/>
            </a:lvl1pPr>
          </a:lstStyle>
          <a:p>
            <a:fld id="{4105B09B-FB7F-47E0-97D6-D924C2849F58}" type="datetime1">
              <a:rPr lang="en-US" smtClean="0"/>
              <a:t>4/13/2025</a:t>
            </a:fld>
            <a:endParaRPr lang="it-IT"/>
          </a:p>
        </p:txBody>
      </p:sp>
      <p:sp>
        <p:nvSpPr>
          <p:cNvPr id="6" name="Segnaposto numero diapositiva 5"/>
          <p:cNvSpPr>
            <a:spLocks noGrp="1"/>
          </p:cNvSpPr>
          <p:nvPr>
            <p:ph type="sldNum" sz="quarter" idx="11"/>
          </p:nvPr>
        </p:nvSpPr>
        <p:spPr>
          <a:xfrm>
            <a:off x="8737600" y="6248400"/>
            <a:ext cx="2844800" cy="476250"/>
          </a:xfrm>
        </p:spPr>
        <p:txBody>
          <a:bodyPr/>
          <a:lstStyle>
            <a:lvl1pPr>
              <a:defRPr/>
            </a:lvl1pPr>
          </a:lstStyle>
          <a:p>
            <a:fld id="{87AB06D4-87E2-4209-8413-4DC879656D7B}" type="slidenum">
              <a:rPr lang="it-IT"/>
              <a:pPr/>
              <a:t>‹N›</a:t>
            </a:fld>
            <a:endParaRPr lang="it-IT"/>
          </a:p>
        </p:txBody>
      </p:sp>
      <p:sp>
        <p:nvSpPr>
          <p:cNvPr id="7" name="Segnaposto piè di pagina 6"/>
          <p:cNvSpPr>
            <a:spLocks noGrp="1"/>
          </p:cNvSpPr>
          <p:nvPr>
            <p:ph type="ftr" sz="quarter" idx="12"/>
          </p:nvPr>
        </p:nvSpPr>
        <p:spPr>
          <a:xfrm>
            <a:off x="4165600" y="6248400"/>
            <a:ext cx="3860800" cy="476250"/>
          </a:xfrm>
        </p:spPr>
        <p:txBody>
          <a:bodyPr/>
          <a:lstStyle>
            <a:lvl1pPr>
              <a:defRPr/>
            </a:lvl1pPr>
          </a:lstStyle>
          <a:p>
            <a:r>
              <a:rPr lang="fr-FR"/>
              <a:t>M. Spurio - Astroparticle Physics - 7</a:t>
            </a:r>
            <a:endParaRPr lang="it-IT"/>
          </a:p>
        </p:txBody>
      </p:sp>
    </p:spTree>
    <p:extLst>
      <p:ext uri="{BB962C8B-B14F-4D97-AF65-F5344CB8AC3E}">
        <p14:creationId xmlns:p14="http://schemas.microsoft.com/office/powerpoint/2010/main" val="180058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B23B58C-E031-4A4C-8F82-025E0D2518B0}"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- 7</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85713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2DD7C98-0776-4714-9D7F-714A1E5E516E}" type="datetime1">
              <a:rPr lang="en-US" smtClean="0"/>
              <a:t>4/13/2025</a:t>
            </a:fld>
            <a:endParaRPr lang="it-IT"/>
          </a:p>
        </p:txBody>
      </p:sp>
      <p:sp>
        <p:nvSpPr>
          <p:cNvPr id="5" name="Footer Placeholder 4"/>
          <p:cNvSpPr>
            <a:spLocks noGrp="1"/>
          </p:cNvSpPr>
          <p:nvPr>
            <p:ph type="ftr" sz="quarter" idx="11"/>
          </p:nvPr>
        </p:nvSpPr>
        <p:spPr/>
        <p:txBody>
          <a:bodyPr/>
          <a:lstStyle/>
          <a:p>
            <a:r>
              <a:rPr lang="fr-FR"/>
              <a:t>M. Spurio - Astroparticle Physics - 7</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249684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5C0B3F9-7BAD-41A4-A98B-83F6556EE979}" type="datetime1">
              <a:rPr lang="en-US" smtClean="0"/>
              <a:t>4/13/2025</a:t>
            </a:fld>
            <a:endParaRPr lang="it-IT"/>
          </a:p>
        </p:txBody>
      </p:sp>
      <p:sp>
        <p:nvSpPr>
          <p:cNvPr id="6" name="Footer Placeholder 5"/>
          <p:cNvSpPr>
            <a:spLocks noGrp="1"/>
          </p:cNvSpPr>
          <p:nvPr>
            <p:ph type="ftr" sz="quarter" idx="11"/>
          </p:nvPr>
        </p:nvSpPr>
        <p:spPr/>
        <p:txBody>
          <a:bodyPr/>
          <a:lstStyle/>
          <a:p>
            <a:r>
              <a:rPr lang="fr-FR"/>
              <a:t>M. Spurio - Astroparticle Physics - 7</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5165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1E41FC8-2DA3-4687-AC4A-7946B1507C8E}" type="datetime1">
              <a:rPr lang="en-US" smtClean="0"/>
              <a:t>4/13/2025</a:t>
            </a:fld>
            <a:endParaRPr lang="it-IT"/>
          </a:p>
        </p:txBody>
      </p:sp>
      <p:sp>
        <p:nvSpPr>
          <p:cNvPr id="8" name="Footer Placeholder 7"/>
          <p:cNvSpPr>
            <a:spLocks noGrp="1"/>
          </p:cNvSpPr>
          <p:nvPr>
            <p:ph type="ftr" sz="quarter" idx="11"/>
          </p:nvPr>
        </p:nvSpPr>
        <p:spPr/>
        <p:txBody>
          <a:bodyPr/>
          <a:lstStyle/>
          <a:p>
            <a:r>
              <a:rPr lang="fr-FR"/>
              <a:t>M. Spurio - Astroparticle Physics - 7</a:t>
            </a:r>
            <a:endParaRPr lang="it-IT"/>
          </a:p>
        </p:txBody>
      </p:sp>
      <p:sp>
        <p:nvSpPr>
          <p:cNvPr id="9" name="Slide Number Placeholder 8"/>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47439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AAD219-41A0-46A1-8AC0-EC41BCA8E0B4}" type="datetime1">
              <a:rPr lang="en-US" smtClean="0"/>
              <a:t>4/13/2025</a:t>
            </a:fld>
            <a:endParaRPr lang="it-IT"/>
          </a:p>
        </p:txBody>
      </p:sp>
      <p:sp>
        <p:nvSpPr>
          <p:cNvPr id="4" name="Footer Placeholder 3"/>
          <p:cNvSpPr>
            <a:spLocks noGrp="1"/>
          </p:cNvSpPr>
          <p:nvPr>
            <p:ph type="ftr" sz="quarter" idx="11"/>
          </p:nvPr>
        </p:nvSpPr>
        <p:spPr/>
        <p:txBody>
          <a:bodyPr/>
          <a:lstStyle/>
          <a:p>
            <a:r>
              <a:rPr lang="fr-FR"/>
              <a:t>M. Spurio - Astroparticle Physics - 7</a:t>
            </a:r>
            <a:endParaRPr lang="it-IT"/>
          </a:p>
        </p:txBody>
      </p:sp>
      <p:sp>
        <p:nvSpPr>
          <p:cNvPr id="5" name="Slide Number Placeholder 4"/>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5701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6584F-DEB5-4D5D-B6A7-A4704526DEA0}" type="datetime1">
              <a:rPr lang="en-US" smtClean="0"/>
              <a:t>4/13/2025</a:t>
            </a:fld>
            <a:endParaRPr lang="it-IT"/>
          </a:p>
        </p:txBody>
      </p:sp>
      <p:sp>
        <p:nvSpPr>
          <p:cNvPr id="3" name="Footer Placeholder 2"/>
          <p:cNvSpPr>
            <a:spLocks noGrp="1"/>
          </p:cNvSpPr>
          <p:nvPr>
            <p:ph type="ftr" sz="quarter" idx="11"/>
          </p:nvPr>
        </p:nvSpPr>
        <p:spPr/>
        <p:txBody>
          <a:bodyPr/>
          <a:lstStyle/>
          <a:p>
            <a:r>
              <a:rPr lang="fr-FR"/>
              <a:t>M. Spurio - Astroparticle Physics - 7</a:t>
            </a:r>
            <a:endParaRPr lang="it-IT"/>
          </a:p>
        </p:txBody>
      </p:sp>
      <p:sp>
        <p:nvSpPr>
          <p:cNvPr id="4" name="Slide Number Placeholder 3"/>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9281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6370C28-571F-43F8-8E59-850783DDAFC1}" type="datetime1">
              <a:rPr lang="en-US" smtClean="0"/>
              <a:t>4/13/2025</a:t>
            </a:fld>
            <a:endParaRPr lang="it-IT"/>
          </a:p>
        </p:txBody>
      </p:sp>
      <p:sp>
        <p:nvSpPr>
          <p:cNvPr id="6" name="Footer Placeholder 5"/>
          <p:cNvSpPr>
            <a:spLocks noGrp="1"/>
          </p:cNvSpPr>
          <p:nvPr>
            <p:ph type="ftr" sz="quarter" idx="11"/>
          </p:nvPr>
        </p:nvSpPr>
        <p:spPr/>
        <p:txBody>
          <a:bodyPr/>
          <a:lstStyle/>
          <a:p>
            <a:r>
              <a:rPr lang="fr-FR"/>
              <a:t>M. Spurio - Astroparticle Physics - 7</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34364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7307A0D-117C-43F5-B50E-E13150A63405}" type="datetime1">
              <a:rPr lang="en-US" smtClean="0"/>
              <a:t>4/13/2025</a:t>
            </a:fld>
            <a:endParaRPr lang="it-IT"/>
          </a:p>
        </p:txBody>
      </p:sp>
      <p:sp>
        <p:nvSpPr>
          <p:cNvPr id="6" name="Footer Placeholder 5"/>
          <p:cNvSpPr>
            <a:spLocks noGrp="1"/>
          </p:cNvSpPr>
          <p:nvPr>
            <p:ph type="ftr" sz="quarter" idx="11"/>
          </p:nvPr>
        </p:nvSpPr>
        <p:spPr/>
        <p:txBody>
          <a:bodyPr/>
          <a:lstStyle/>
          <a:p>
            <a:r>
              <a:rPr lang="fr-FR"/>
              <a:t>M. Spurio - Astroparticle Physics - 7</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49820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BA220-D5E3-4AEF-A1B4-AECFFA3B1488}" type="datetime1">
              <a:rPr lang="en-US" smtClean="0"/>
              <a:t>4/13/2025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M. Spurio - Astroparticle Physics - 7</a:t>
            </a:r>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56C54-971D-4A64-8725-72F12A462872}" type="slidenum">
              <a:rPr lang="it-IT" smtClean="0"/>
              <a:t>‹N›</a:t>
            </a:fld>
            <a:endParaRPr lang="it-IT"/>
          </a:p>
        </p:txBody>
      </p:sp>
      <p:cxnSp>
        <p:nvCxnSpPr>
          <p:cNvPr id="7" name="Connettore 1 7">
            <a:extLst>
              <a:ext uri="{FF2B5EF4-FFF2-40B4-BE49-F238E27FC236}">
                <a16:creationId xmlns:a16="http://schemas.microsoft.com/office/drawing/2014/main" id="{003EB67F-DF41-DA22-CCFC-28C81B6F6EB9}"/>
              </a:ext>
            </a:extLst>
          </p:cNvPr>
          <p:cNvCxnSpPr/>
          <p:nvPr userDrawn="1"/>
        </p:nvCxnSpPr>
        <p:spPr>
          <a:xfrm>
            <a:off x="838200" y="763480"/>
            <a:ext cx="10515600" cy="0"/>
          </a:xfrm>
          <a:prstGeom prst="line">
            <a:avLst/>
          </a:prstGeom>
          <a:ln w="28575">
            <a:solidFill>
              <a:srgbClr val="C000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8516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Age_of_the_Universe" TargetMode="External"/><Relationship Id="rId3" Type="http://schemas.openxmlformats.org/officeDocument/2006/relationships/hyperlink" Target="https://en.wikipedia.org/wiki/Dark_matter" TargetMode="External"/><Relationship Id="rId7" Type="http://schemas.openxmlformats.org/officeDocument/2006/relationships/hyperlink" Target="https://en.wikipedia.org/wiki/Reionization" TargetMode="External"/><Relationship Id="rId2" Type="http://schemas.openxmlformats.org/officeDocument/2006/relationships/hyperlink" Target="https://en.wikipedia.org/wiki/Baryon" TargetMode="External"/><Relationship Id="rId1" Type="http://schemas.openxmlformats.org/officeDocument/2006/relationships/slideLayout" Target="../slideLayouts/slideLayout2.xml"/><Relationship Id="rId6" Type="http://schemas.openxmlformats.org/officeDocument/2006/relationships/hyperlink" Target="https://en.wikipedia.org/wiki/Redshift" TargetMode="External"/><Relationship Id="rId11" Type="http://schemas.openxmlformats.org/officeDocument/2006/relationships/hyperlink" Target="https://arxiv.org/pdf/1807.06209.pd" TargetMode="External"/><Relationship Id="rId5" Type="http://schemas.openxmlformats.org/officeDocument/2006/relationships/hyperlink" Target="https://en.wikipedia.org/wiki/Dark_energy" TargetMode="External"/><Relationship Id="rId10" Type="http://schemas.openxmlformats.org/officeDocument/2006/relationships/hyperlink" Target="https://en.wikipedia.org/wiki/Decoupling_(cosmology)" TargetMode="External"/><Relationship Id="rId4" Type="http://schemas.openxmlformats.org/officeDocument/2006/relationships/hyperlink" Target="https://en.wikipedia.org/wiki/Hubble's_constant" TargetMode="External"/><Relationship Id="rId9"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38.emf"/><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1.emf"/><Relationship Id="rId5" Type="http://schemas.openxmlformats.org/officeDocument/2006/relationships/image" Target="../media/image36.emf"/><Relationship Id="rId10" Type="http://schemas.openxmlformats.org/officeDocument/2006/relationships/image" Target="../media/image40.emf"/><Relationship Id="rId4" Type="http://schemas.openxmlformats.org/officeDocument/2006/relationships/image" Target="../media/image39.pn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emf"/><Relationship Id="rId7" Type="http://schemas.openxmlformats.org/officeDocument/2006/relationships/image" Target="../media/image45.em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1.emf"/><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hyperlink" Target="http://www.atlasoftheuniverse.com/"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em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jpe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telescopearray.org/" TargetMode="Externa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3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dss3.org/science/gallery_sdss_pie2.php" TargetMode="External"/><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hyperlink" Target="https://www.esa.int/Enabling_Support/Operations/Planck" TargetMode="External"/><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396418"/>
            <a:ext cx="10515600" cy="2911344"/>
          </a:xfrm>
        </p:spPr>
        <p:txBody>
          <a:bodyPr>
            <a:normAutofit/>
          </a:bodyPr>
          <a:lstStyle/>
          <a:p>
            <a:pPr marL="0" indent="0" algn="ctr">
              <a:buNone/>
            </a:pPr>
            <a:endParaRPr lang="en-GB" sz="3200" dirty="0">
              <a:solidFill>
                <a:srgbClr val="C00000"/>
              </a:solidFill>
              <a:latin typeface="Calibri Light" panose="020F0302020204030204"/>
              <a:ea typeface="+mj-ea"/>
              <a:cs typeface="+mj-cs"/>
            </a:endParaRPr>
          </a:p>
          <a:p>
            <a:pPr marL="0" indent="0" algn="ctr">
              <a:buNone/>
            </a:pPr>
            <a:r>
              <a:rPr lang="en-GB" sz="3200" dirty="0">
                <a:solidFill>
                  <a:srgbClr val="C00000"/>
                </a:solidFill>
                <a:latin typeface="Calibri Light" panose="020F0302020204030204"/>
                <a:ea typeface="+mj-ea"/>
                <a:cs typeface="+mj-cs"/>
              </a:rPr>
              <a:t>VII.</a:t>
            </a:r>
          </a:p>
          <a:p>
            <a:pPr marL="0" indent="0" algn="ctr">
              <a:buNone/>
            </a:pPr>
            <a:r>
              <a:rPr lang="en-US" sz="3200" dirty="0">
                <a:solidFill>
                  <a:srgbClr val="C00000"/>
                </a:solidFill>
                <a:latin typeface="Calibri Light" panose="020F0302020204030204"/>
                <a:ea typeface="+mj-ea"/>
                <a:cs typeface="+mj-cs"/>
              </a:rPr>
              <a:t>The Extragalactic Sources and Ultra High</a:t>
            </a:r>
          </a:p>
          <a:p>
            <a:pPr marL="0" indent="0" algn="ctr">
              <a:buNone/>
            </a:pPr>
            <a:r>
              <a:rPr lang="en-US" sz="3200" dirty="0">
                <a:solidFill>
                  <a:srgbClr val="C00000"/>
                </a:solidFill>
                <a:latin typeface="Calibri Light" panose="020F0302020204030204"/>
                <a:ea typeface="+mj-ea"/>
                <a:cs typeface="+mj-cs"/>
              </a:rPr>
              <a:t>Energy Cosmic Rays</a:t>
            </a:r>
            <a:endParaRPr lang="en-GB" sz="2000" dirty="0">
              <a:solidFill>
                <a:srgbClr val="FF0000"/>
              </a:solidFill>
            </a:endParaRPr>
          </a:p>
        </p:txBody>
      </p:sp>
      <p:sp>
        <p:nvSpPr>
          <p:cNvPr id="5" name="Segnaposto piè di pagina 4"/>
          <p:cNvSpPr>
            <a:spLocks noGrp="1"/>
          </p:cNvSpPr>
          <p:nvPr>
            <p:ph type="ftr" sz="quarter" idx="11"/>
          </p:nvPr>
        </p:nvSpPr>
        <p:spPr/>
        <p:txBody>
          <a:bodyPr/>
          <a:lstStyle/>
          <a:p>
            <a:r>
              <a:rPr lang="fr-FR"/>
              <a:t>M. Spurio - Astroparticle Physics - 7</a:t>
            </a:r>
            <a:endParaRPr lang="it-IT"/>
          </a:p>
        </p:txBody>
      </p:sp>
      <p:sp>
        <p:nvSpPr>
          <p:cNvPr id="2" name="Segnaposto numero diapositiva 1"/>
          <p:cNvSpPr>
            <a:spLocks noGrp="1"/>
          </p:cNvSpPr>
          <p:nvPr>
            <p:ph type="sldNum" sz="quarter" idx="12"/>
          </p:nvPr>
        </p:nvSpPr>
        <p:spPr/>
        <p:txBody>
          <a:bodyPr/>
          <a:lstStyle/>
          <a:p>
            <a:fld id="{EF856C54-971D-4A64-8725-72F12A462872}" type="slidenum">
              <a:rPr lang="it-IT" smtClean="0"/>
              <a:t>1</a:t>
            </a:fld>
            <a:endParaRPr lang="it-IT"/>
          </a:p>
        </p:txBody>
      </p:sp>
      <p:sp>
        <p:nvSpPr>
          <p:cNvPr id="4" name="Rettangolo 3"/>
          <p:cNvSpPr/>
          <p:nvPr/>
        </p:nvSpPr>
        <p:spPr>
          <a:xfrm>
            <a:off x="3467708" y="4307761"/>
            <a:ext cx="5256584" cy="1754326"/>
          </a:xfrm>
          <a:prstGeom prst="rect">
            <a:avLst/>
          </a:prstGeom>
        </p:spPr>
        <p:txBody>
          <a:bodyPr wrap="square">
            <a:spAutoFit/>
          </a:bodyPr>
          <a:lstStyle/>
          <a:p>
            <a:pPr algn="ctr"/>
            <a:r>
              <a:rPr lang="en-US" sz="3200" spc="-100" dirty="0">
                <a:solidFill>
                  <a:srgbClr val="675E47"/>
                </a:solidFill>
                <a:latin typeface="+mj-lt"/>
                <a:ea typeface="+mj-ea"/>
                <a:cs typeface="+mj-cs"/>
              </a:rPr>
              <a:t>Astroparticle Physics </a:t>
            </a:r>
            <a:r>
              <a:rPr lang="en-US" sz="3200" spc="-100" dirty="0" err="1">
                <a:solidFill>
                  <a:srgbClr val="675E47"/>
                </a:solidFill>
                <a:latin typeface="+mj-lt"/>
                <a:ea typeface="+mj-ea"/>
                <a:cs typeface="+mj-cs"/>
              </a:rPr>
              <a:t>a.a.</a:t>
            </a:r>
            <a:r>
              <a:rPr lang="en-US" sz="3200" spc="-100" dirty="0">
                <a:solidFill>
                  <a:srgbClr val="675E47"/>
                </a:solidFill>
                <a:latin typeface="+mj-lt"/>
                <a:ea typeface="+mj-ea"/>
                <a:cs typeface="+mj-cs"/>
              </a:rPr>
              <a:t> 2024/25</a:t>
            </a:r>
          </a:p>
          <a:p>
            <a:pPr algn="ctr"/>
            <a:r>
              <a:rPr lang="en-US" sz="2800" spc="-100" dirty="0">
                <a:solidFill>
                  <a:srgbClr val="675E47"/>
                </a:solidFill>
                <a:latin typeface="+mj-lt"/>
                <a:ea typeface="+mj-ea"/>
                <a:cs typeface="+mj-cs"/>
              </a:rPr>
              <a:t>Maurizio Spurio</a:t>
            </a:r>
          </a:p>
          <a:p>
            <a:pPr algn="ctr"/>
            <a:r>
              <a:rPr lang="en-US" sz="2400" spc="-100" dirty="0" err="1">
                <a:solidFill>
                  <a:srgbClr val="675E47"/>
                </a:solidFill>
                <a:latin typeface="+mj-lt"/>
                <a:ea typeface="+mj-ea"/>
                <a:cs typeface="+mj-cs"/>
              </a:rPr>
              <a:t>Università</a:t>
            </a:r>
            <a:r>
              <a:rPr lang="en-US" sz="2400" spc="-100" dirty="0">
                <a:solidFill>
                  <a:srgbClr val="675E47"/>
                </a:solidFill>
                <a:latin typeface="+mj-lt"/>
                <a:ea typeface="+mj-ea"/>
                <a:cs typeface="+mj-cs"/>
              </a:rPr>
              <a:t> di Bologna e INFN</a:t>
            </a:r>
          </a:p>
          <a:p>
            <a:pPr algn="ctr"/>
            <a:r>
              <a:rPr lang="en-US" sz="2000" spc="-100" dirty="0">
                <a:solidFill>
                  <a:srgbClr val="675E47"/>
                </a:solidFill>
                <a:latin typeface="+mj-lt"/>
                <a:ea typeface="+mj-ea"/>
                <a:cs typeface="+mj-cs"/>
              </a:rPr>
              <a:t>maurizio.spurio@unibo.it</a:t>
            </a:r>
          </a:p>
        </p:txBody>
      </p:sp>
    </p:spTree>
    <p:extLst>
      <p:ext uri="{BB962C8B-B14F-4D97-AF65-F5344CB8AC3E}">
        <p14:creationId xmlns:p14="http://schemas.microsoft.com/office/powerpoint/2010/main" val="320862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the Univer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199" y="-1"/>
            <a:ext cx="9881493" cy="6721475"/>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10</a:t>
            </a:fld>
            <a:endParaRPr lang="it-IT"/>
          </a:p>
        </p:txBody>
      </p:sp>
    </p:spTree>
    <p:extLst>
      <p:ext uri="{BB962C8B-B14F-4D97-AF65-F5344CB8AC3E}">
        <p14:creationId xmlns:p14="http://schemas.microsoft.com/office/powerpoint/2010/main" val="195219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11</a:t>
            </a:fld>
            <a:endParaRPr lang="it-IT"/>
          </a:p>
        </p:txBody>
      </p:sp>
      <p:sp>
        <p:nvSpPr>
          <p:cNvPr id="48" name="Rettangolo 47"/>
          <p:cNvSpPr/>
          <p:nvPr/>
        </p:nvSpPr>
        <p:spPr>
          <a:xfrm>
            <a:off x="7698277" y="749613"/>
            <a:ext cx="1427186" cy="338554"/>
          </a:xfrm>
          <a:prstGeom prst="rect">
            <a:avLst/>
          </a:prstGeom>
          <a:solidFill>
            <a:srgbClr val="FFFF00"/>
          </a:solidFill>
        </p:spPr>
        <p:txBody>
          <a:bodyPr wrap="none">
            <a:spAutoFit/>
          </a:bodyPr>
          <a:lstStyle/>
          <a:p>
            <a:r>
              <a:rPr lang="it-IT" sz="1600" dirty="0" err="1">
                <a:solidFill>
                  <a:srgbClr val="0645AD"/>
                </a:solidFill>
                <a:hlinkClick r:id="rId2" tooltip="Baryon"/>
              </a:rPr>
              <a:t>Baryon</a:t>
            </a:r>
            <a:r>
              <a:rPr lang="it-IT" sz="1600" dirty="0">
                <a:solidFill>
                  <a:srgbClr val="202122"/>
                </a:solidFill>
              </a:rPr>
              <a:t> </a:t>
            </a:r>
            <a:r>
              <a:rPr lang="it-IT" sz="1600" dirty="0" err="1">
                <a:solidFill>
                  <a:srgbClr val="202122"/>
                </a:solidFill>
              </a:rPr>
              <a:t>density</a:t>
            </a:r>
            <a:endParaRPr lang="en-US" sz="1600" dirty="0"/>
          </a:p>
        </p:txBody>
      </p:sp>
      <p:sp>
        <p:nvSpPr>
          <p:cNvPr id="51" name="Rettangolo 50"/>
          <p:cNvSpPr/>
          <p:nvPr/>
        </p:nvSpPr>
        <p:spPr>
          <a:xfrm>
            <a:off x="7698278" y="1088167"/>
            <a:ext cx="2239139" cy="338554"/>
          </a:xfrm>
          <a:prstGeom prst="rect">
            <a:avLst/>
          </a:prstGeom>
          <a:solidFill>
            <a:srgbClr val="FFFF00"/>
          </a:solidFill>
        </p:spPr>
        <p:txBody>
          <a:bodyPr wrap="none">
            <a:spAutoFit/>
          </a:bodyPr>
          <a:lstStyle/>
          <a:p>
            <a:r>
              <a:rPr lang="it-IT" sz="1600" dirty="0" err="1">
                <a:solidFill>
                  <a:srgbClr val="202122"/>
                </a:solidFill>
              </a:rPr>
              <a:t>Cold</a:t>
            </a:r>
            <a:r>
              <a:rPr lang="it-IT" sz="1600" dirty="0">
                <a:solidFill>
                  <a:srgbClr val="202122"/>
                </a:solidFill>
              </a:rPr>
              <a:t> </a:t>
            </a:r>
            <a:r>
              <a:rPr lang="it-IT" sz="1600" dirty="0">
                <a:solidFill>
                  <a:srgbClr val="0645AD"/>
                </a:solidFill>
                <a:hlinkClick r:id="rId3" tooltip="Dark matter"/>
              </a:rPr>
              <a:t>dark </a:t>
            </a:r>
            <a:r>
              <a:rPr lang="it-IT" sz="1600" dirty="0" err="1">
                <a:solidFill>
                  <a:srgbClr val="0645AD"/>
                </a:solidFill>
                <a:hlinkClick r:id="rId3" tooltip="Dark matter"/>
              </a:rPr>
              <a:t>matter</a:t>
            </a:r>
            <a:r>
              <a:rPr lang="it-IT" sz="1600" dirty="0">
                <a:solidFill>
                  <a:srgbClr val="202122"/>
                </a:solidFill>
              </a:rPr>
              <a:t> </a:t>
            </a:r>
            <a:r>
              <a:rPr lang="it-IT" sz="1600" dirty="0" err="1">
                <a:solidFill>
                  <a:srgbClr val="202122"/>
                </a:solidFill>
              </a:rPr>
              <a:t>density</a:t>
            </a:r>
            <a:endParaRPr lang="en-US" sz="1600" dirty="0"/>
          </a:p>
        </p:txBody>
      </p:sp>
      <p:sp>
        <p:nvSpPr>
          <p:cNvPr id="52" name="Rettangolo 51"/>
          <p:cNvSpPr/>
          <p:nvPr/>
        </p:nvSpPr>
        <p:spPr>
          <a:xfrm>
            <a:off x="7717328" y="2532693"/>
            <a:ext cx="2915735" cy="338554"/>
          </a:xfrm>
          <a:prstGeom prst="rect">
            <a:avLst/>
          </a:prstGeom>
          <a:solidFill>
            <a:srgbClr val="FFFF00"/>
          </a:solidFill>
        </p:spPr>
        <p:txBody>
          <a:bodyPr wrap="none">
            <a:spAutoFit/>
          </a:bodyPr>
          <a:lstStyle/>
          <a:p>
            <a:r>
              <a:rPr lang="it-IT" sz="1600" dirty="0" err="1">
                <a:hlinkClick r:id="rId4" tooltip="Hubble's constant"/>
              </a:rPr>
              <a:t>Hubble's</a:t>
            </a:r>
            <a:r>
              <a:rPr lang="it-IT" sz="1600" dirty="0">
                <a:hlinkClick r:id="rId4" tooltip="Hubble's constant"/>
              </a:rPr>
              <a:t> </a:t>
            </a:r>
            <a:r>
              <a:rPr lang="it-IT" sz="1600" dirty="0" err="1">
                <a:hlinkClick r:id="rId4" tooltip="Hubble's constant"/>
              </a:rPr>
              <a:t>constant</a:t>
            </a:r>
            <a:r>
              <a:rPr lang="it-IT" sz="1600" dirty="0"/>
              <a:t> (km Mpc</a:t>
            </a:r>
            <a:r>
              <a:rPr lang="it-IT" sz="1600" baseline="30000" dirty="0"/>
              <a:t>−1</a:t>
            </a:r>
            <a:r>
              <a:rPr lang="it-IT" sz="1600" dirty="0"/>
              <a:t> s</a:t>
            </a:r>
            <a:r>
              <a:rPr lang="it-IT" sz="1600" baseline="30000" dirty="0"/>
              <a:t>−1</a:t>
            </a:r>
            <a:r>
              <a:rPr lang="it-IT" sz="1600" dirty="0"/>
              <a:t>)</a:t>
            </a:r>
            <a:endParaRPr lang="en-US" sz="1600" dirty="0"/>
          </a:p>
        </p:txBody>
      </p:sp>
      <p:sp>
        <p:nvSpPr>
          <p:cNvPr id="53" name="Rettangolo 52"/>
          <p:cNvSpPr/>
          <p:nvPr/>
        </p:nvSpPr>
        <p:spPr>
          <a:xfrm>
            <a:off x="7713518" y="2823243"/>
            <a:ext cx="1844159" cy="338554"/>
          </a:xfrm>
          <a:prstGeom prst="rect">
            <a:avLst/>
          </a:prstGeom>
          <a:solidFill>
            <a:srgbClr val="FFFF00"/>
          </a:solidFill>
        </p:spPr>
        <p:txBody>
          <a:bodyPr wrap="none">
            <a:spAutoFit/>
          </a:bodyPr>
          <a:lstStyle/>
          <a:p>
            <a:r>
              <a:rPr lang="it-IT" sz="1600" dirty="0">
                <a:hlinkClick r:id="rId5" tooltip="Dark energy"/>
              </a:rPr>
              <a:t>Dark </a:t>
            </a:r>
            <a:r>
              <a:rPr lang="it-IT" sz="1600" dirty="0" err="1">
                <a:hlinkClick r:id="rId5" tooltip="Dark energy"/>
              </a:rPr>
              <a:t>energy</a:t>
            </a:r>
            <a:r>
              <a:rPr lang="it-IT" sz="1600" dirty="0"/>
              <a:t> </a:t>
            </a:r>
            <a:r>
              <a:rPr lang="it-IT" sz="1600" dirty="0" err="1"/>
              <a:t>density</a:t>
            </a:r>
            <a:endParaRPr lang="en-US" sz="1600" dirty="0"/>
          </a:p>
        </p:txBody>
      </p:sp>
      <p:sp>
        <p:nvSpPr>
          <p:cNvPr id="54" name="Rettangolo 53"/>
          <p:cNvSpPr/>
          <p:nvPr/>
        </p:nvSpPr>
        <p:spPr>
          <a:xfrm>
            <a:off x="7728757" y="3146557"/>
            <a:ext cx="1415196" cy="338554"/>
          </a:xfrm>
          <a:prstGeom prst="rect">
            <a:avLst/>
          </a:prstGeom>
          <a:solidFill>
            <a:srgbClr val="FFFF00"/>
          </a:solidFill>
        </p:spPr>
        <p:txBody>
          <a:bodyPr wrap="none">
            <a:spAutoFit/>
          </a:bodyPr>
          <a:lstStyle/>
          <a:p>
            <a:r>
              <a:rPr lang="it-IT" sz="1600" dirty="0" err="1"/>
              <a:t>Matter</a:t>
            </a:r>
            <a:r>
              <a:rPr lang="it-IT" sz="1600" dirty="0"/>
              <a:t> </a:t>
            </a:r>
            <a:r>
              <a:rPr lang="it-IT" sz="1600" dirty="0" err="1"/>
              <a:t>density</a:t>
            </a:r>
            <a:endParaRPr lang="en-US" sz="1600" dirty="0"/>
          </a:p>
        </p:txBody>
      </p:sp>
      <p:sp>
        <p:nvSpPr>
          <p:cNvPr id="55" name="Rettangolo 54"/>
          <p:cNvSpPr/>
          <p:nvPr/>
        </p:nvSpPr>
        <p:spPr>
          <a:xfrm>
            <a:off x="7698278" y="4911825"/>
            <a:ext cx="2120709" cy="338554"/>
          </a:xfrm>
          <a:prstGeom prst="rect">
            <a:avLst/>
          </a:prstGeom>
          <a:solidFill>
            <a:srgbClr val="FFFF00"/>
          </a:solidFill>
        </p:spPr>
        <p:txBody>
          <a:bodyPr wrap="none">
            <a:spAutoFit/>
          </a:bodyPr>
          <a:lstStyle/>
          <a:p>
            <a:r>
              <a:rPr lang="it-IT" sz="1600" dirty="0">
                <a:hlinkClick r:id="rId6" tooltip="Redshift"/>
              </a:rPr>
              <a:t>Redshift</a:t>
            </a:r>
            <a:r>
              <a:rPr lang="it-IT" sz="1600" dirty="0"/>
              <a:t> of </a:t>
            </a:r>
            <a:r>
              <a:rPr lang="it-IT" sz="1600" dirty="0" err="1">
                <a:hlinkClick r:id="rId7" tooltip="Reionization"/>
              </a:rPr>
              <a:t>reionization</a:t>
            </a:r>
            <a:endParaRPr lang="en-US" sz="1600" dirty="0"/>
          </a:p>
        </p:txBody>
      </p:sp>
      <p:sp>
        <p:nvSpPr>
          <p:cNvPr id="56" name="Rettangolo 55"/>
          <p:cNvSpPr/>
          <p:nvPr/>
        </p:nvSpPr>
        <p:spPr>
          <a:xfrm>
            <a:off x="7698277" y="5774540"/>
            <a:ext cx="2211824" cy="338554"/>
          </a:xfrm>
          <a:prstGeom prst="rect">
            <a:avLst/>
          </a:prstGeom>
          <a:solidFill>
            <a:srgbClr val="FFFF00"/>
          </a:solidFill>
        </p:spPr>
        <p:txBody>
          <a:bodyPr wrap="none">
            <a:spAutoFit/>
          </a:bodyPr>
          <a:lstStyle/>
          <a:p>
            <a:r>
              <a:rPr lang="en-US" sz="1600" dirty="0">
                <a:solidFill>
                  <a:srgbClr val="0645AD"/>
                </a:solidFill>
                <a:hlinkClick r:id="rId8" tooltip="Age of the Universe"/>
              </a:rPr>
              <a:t>Age of the Universe</a:t>
            </a:r>
            <a:r>
              <a:rPr lang="en-US" sz="1600" dirty="0">
                <a:solidFill>
                  <a:srgbClr val="202122"/>
                </a:solidFill>
              </a:rPr>
              <a:t> (</a:t>
            </a:r>
            <a:r>
              <a:rPr lang="en-US" sz="1600" dirty="0" err="1">
                <a:solidFill>
                  <a:srgbClr val="202122"/>
                </a:solidFill>
              </a:rPr>
              <a:t>Gy</a:t>
            </a:r>
            <a:r>
              <a:rPr lang="en-US" sz="1600" dirty="0">
                <a:solidFill>
                  <a:srgbClr val="202122"/>
                </a:solidFill>
              </a:rPr>
              <a:t>)</a:t>
            </a:r>
            <a:endParaRPr lang="en-US" sz="1600" dirty="0"/>
          </a:p>
        </p:txBody>
      </p:sp>
      <p:pic>
        <p:nvPicPr>
          <p:cNvPr id="57" name="Immagine 56"/>
          <p:cNvPicPr>
            <a:picLocks noChangeAspect="1"/>
          </p:cNvPicPr>
          <p:nvPr/>
        </p:nvPicPr>
        <p:blipFill>
          <a:blip r:embed="rId9"/>
          <a:stretch>
            <a:fillRect/>
          </a:stretch>
        </p:blipFill>
        <p:spPr>
          <a:xfrm>
            <a:off x="1844041" y="228283"/>
            <a:ext cx="5884717" cy="6356351"/>
          </a:xfrm>
          <a:prstGeom prst="rect">
            <a:avLst/>
          </a:prstGeom>
        </p:spPr>
      </p:pic>
      <p:sp>
        <p:nvSpPr>
          <p:cNvPr id="58" name="Rettangolo 57"/>
          <p:cNvSpPr/>
          <p:nvPr/>
        </p:nvSpPr>
        <p:spPr>
          <a:xfrm>
            <a:off x="7713518" y="6156726"/>
            <a:ext cx="2041713" cy="338554"/>
          </a:xfrm>
          <a:prstGeom prst="rect">
            <a:avLst/>
          </a:prstGeom>
          <a:solidFill>
            <a:srgbClr val="FFFF00"/>
          </a:solidFill>
        </p:spPr>
        <p:txBody>
          <a:bodyPr wrap="none">
            <a:spAutoFit/>
          </a:bodyPr>
          <a:lstStyle/>
          <a:p>
            <a:r>
              <a:rPr lang="it-IT" sz="1600" dirty="0"/>
              <a:t>Redshift </a:t>
            </a:r>
            <a:r>
              <a:rPr lang="it-IT" sz="1600" dirty="0" err="1"/>
              <a:t>at</a:t>
            </a:r>
            <a:r>
              <a:rPr lang="it-IT" sz="1600" dirty="0"/>
              <a:t> </a:t>
            </a:r>
            <a:r>
              <a:rPr lang="it-IT" sz="1600" dirty="0" err="1">
                <a:hlinkClick r:id="rId10" tooltip="Decoupling (cosmology)"/>
              </a:rPr>
              <a:t>decoupling</a:t>
            </a:r>
            <a:endParaRPr lang="en-US" sz="1600" dirty="0"/>
          </a:p>
        </p:txBody>
      </p:sp>
      <p:sp>
        <p:nvSpPr>
          <p:cNvPr id="59" name="Rettangolo 58"/>
          <p:cNvSpPr/>
          <p:nvPr/>
        </p:nvSpPr>
        <p:spPr>
          <a:xfrm>
            <a:off x="6989292" y="-66465"/>
            <a:ext cx="3664273" cy="369332"/>
          </a:xfrm>
          <a:prstGeom prst="rect">
            <a:avLst/>
          </a:prstGeom>
        </p:spPr>
        <p:txBody>
          <a:bodyPr wrap="none">
            <a:spAutoFit/>
          </a:bodyPr>
          <a:lstStyle/>
          <a:p>
            <a:r>
              <a:rPr lang="en-US" dirty="0">
                <a:hlinkClick r:id="rId11"/>
              </a:rPr>
              <a:t>https://arxiv.org/pdf/1807.06209.pd</a:t>
            </a:r>
            <a:r>
              <a:rPr lang="en-US" dirty="0"/>
              <a:t> </a:t>
            </a:r>
          </a:p>
        </p:txBody>
      </p:sp>
    </p:spTree>
    <p:extLst>
      <p:ext uri="{BB962C8B-B14F-4D97-AF65-F5344CB8AC3E}">
        <p14:creationId xmlns:p14="http://schemas.microsoft.com/office/powerpoint/2010/main" val="407312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2" grpId="0" animBg="1"/>
      <p:bldP spid="53" grpId="0" animBg="1"/>
      <p:bldP spid="54" grpId="0" animBg="1"/>
      <p:bldP spid="55" grpId="0" animBg="1"/>
      <p:bldP spid="56"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lstStyle/>
          <a:p>
            <a:endParaRPr lang="en-US" dirty="0"/>
          </a:p>
        </p:txBody>
      </p:sp>
      <p:sp>
        <p:nvSpPr>
          <p:cNvPr id="4" name="Segnaposto piè di pagina 3"/>
          <p:cNvSpPr>
            <a:spLocks noGrp="1"/>
          </p:cNvSpPr>
          <p:nvPr>
            <p:ph type="ftr" sz="quarter" idx="11"/>
          </p:nvPr>
        </p:nvSpPr>
        <p:spPr/>
        <p:txBody>
          <a:bodyPr/>
          <a:lstStyle/>
          <a:p>
            <a:r>
              <a:rPr lang="fr-FR"/>
              <a:t>M. Spurio - Astroparticle Physics - 6</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12</a:t>
            </a:fld>
            <a:endParaRPr lang="it-IT"/>
          </a:p>
        </p:txBody>
      </p:sp>
      <p:sp>
        <p:nvSpPr>
          <p:cNvPr id="7" name="Rettangolo 6"/>
          <p:cNvSpPr/>
          <p:nvPr/>
        </p:nvSpPr>
        <p:spPr>
          <a:xfrm>
            <a:off x="5437687" y="-211229"/>
            <a:ext cx="1797287" cy="6247864"/>
          </a:xfrm>
          <a:prstGeom prst="rect">
            <a:avLst/>
          </a:prstGeom>
          <a:noFill/>
        </p:spPr>
        <p:txBody>
          <a:bodyPr wrap="none" lIns="91440" tIns="45720" rIns="91440" bIns="45720">
            <a:spAutoFit/>
          </a:bodyPr>
          <a:lstStyle/>
          <a:p>
            <a:pPr algn="ctr"/>
            <a:r>
              <a:rPr lang="it-IT" sz="40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Tree>
    <p:extLst>
      <p:ext uri="{BB962C8B-B14F-4D97-AF65-F5344CB8AC3E}">
        <p14:creationId xmlns:p14="http://schemas.microsoft.com/office/powerpoint/2010/main" val="23134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9280"/>
            <a:ext cx="10515600" cy="748363"/>
          </a:xfrm>
        </p:spPr>
        <p:txBody>
          <a:bodyPr>
            <a:normAutofit/>
          </a:bodyPr>
          <a:lstStyle/>
          <a:p>
            <a:r>
              <a:rPr lang="en-GB" sz="3600" dirty="0">
                <a:solidFill>
                  <a:srgbClr val="0070C0"/>
                </a:solidFill>
              </a:rPr>
              <a:t>A Simple Model Involving Pulsars (Chap. 6)</a:t>
            </a:r>
          </a:p>
        </p:txBody>
      </p:sp>
      <p:sp>
        <p:nvSpPr>
          <p:cNvPr id="6" name="Rettangolo 5"/>
          <p:cNvSpPr/>
          <p:nvPr/>
        </p:nvSpPr>
        <p:spPr>
          <a:xfrm>
            <a:off x="624468" y="915074"/>
            <a:ext cx="7410379" cy="1477328"/>
          </a:xfrm>
          <a:prstGeom prst="rect">
            <a:avLst/>
          </a:prstGeom>
        </p:spPr>
        <p:txBody>
          <a:bodyPr wrap="square">
            <a:spAutoFit/>
          </a:bodyPr>
          <a:lstStyle/>
          <a:p>
            <a:pPr marL="285750" indent="-285750">
              <a:buFont typeface="Arial" panose="020B0604020202020204" pitchFamily="34" charset="0"/>
              <a:buChar char="•"/>
            </a:pPr>
            <a:r>
              <a:rPr lang="en-US" dirty="0"/>
              <a:t>High magnetic fields spinning around the nonaligned axis of rotation will produce strong electric fields </a:t>
            </a:r>
            <a:r>
              <a:rPr lang="en-US" dirty="0">
                <a:latin typeface="Brush Script MT" panose="03060802040406070304" pitchFamily="66" charset="0"/>
              </a:rPr>
              <a:t>E</a:t>
            </a:r>
            <a:r>
              <a:rPr lang="en-US" dirty="0"/>
              <a:t> through Faraday’s law (6.1), i.e., order of: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pic>
        <p:nvPicPr>
          <p:cNvPr id="7" name="Immagine 6"/>
          <p:cNvPicPr>
            <a:picLocks noChangeAspect="1"/>
          </p:cNvPicPr>
          <p:nvPr/>
        </p:nvPicPr>
        <p:blipFill>
          <a:blip r:embed="rId3"/>
          <a:stretch>
            <a:fillRect/>
          </a:stretch>
        </p:blipFill>
        <p:spPr>
          <a:xfrm>
            <a:off x="8759053" y="937773"/>
            <a:ext cx="1248332" cy="599380"/>
          </a:xfrm>
          <a:prstGeom prst="rect">
            <a:avLst/>
          </a:prstGeom>
        </p:spPr>
      </p:pic>
      <p:pic>
        <p:nvPicPr>
          <p:cNvPr id="8" name="Immagine 7"/>
          <p:cNvPicPr>
            <a:picLocks noChangeAspect="1"/>
          </p:cNvPicPr>
          <p:nvPr/>
        </p:nvPicPr>
        <p:blipFill>
          <a:blip r:embed="rId4"/>
          <a:stretch>
            <a:fillRect/>
          </a:stretch>
        </p:blipFill>
        <p:spPr>
          <a:xfrm>
            <a:off x="2701301" y="2487865"/>
            <a:ext cx="6518783" cy="760695"/>
          </a:xfrm>
          <a:prstGeom prst="rect">
            <a:avLst/>
          </a:prstGeom>
        </p:spPr>
      </p:pic>
      <p:pic>
        <p:nvPicPr>
          <p:cNvPr id="9" name="Immagine 8"/>
          <p:cNvPicPr>
            <a:picLocks noChangeAspect="1"/>
          </p:cNvPicPr>
          <p:nvPr/>
        </p:nvPicPr>
        <p:blipFill>
          <a:blip r:embed="rId5"/>
          <a:stretch>
            <a:fillRect/>
          </a:stretch>
        </p:blipFill>
        <p:spPr>
          <a:xfrm>
            <a:off x="2701301" y="3594404"/>
            <a:ext cx="7410379" cy="1172236"/>
          </a:xfrm>
          <a:prstGeom prst="rect">
            <a:avLst/>
          </a:prstGeom>
        </p:spPr>
      </p:pic>
      <p:sp>
        <p:nvSpPr>
          <p:cNvPr id="11" name="Rettangolo 10"/>
          <p:cNvSpPr/>
          <p:nvPr/>
        </p:nvSpPr>
        <p:spPr>
          <a:xfrm>
            <a:off x="624468" y="1854057"/>
            <a:ext cx="10236820" cy="3139321"/>
          </a:xfrm>
          <a:prstGeom prst="rect">
            <a:avLst/>
          </a:prstGeom>
        </p:spPr>
        <p:txBody>
          <a:bodyPr wrap="square">
            <a:spAutoFit/>
          </a:bodyPr>
          <a:lstStyle/>
          <a:p>
            <a:pPr marL="285750" indent="-285750">
              <a:buFont typeface="Arial" panose="020B0604020202020204" pitchFamily="34" charset="0"/>
              <a:buChar char="•"/>
            </a:pPr>
            <a:r>
              <a:rPr lang="en-US" dirty="0"/>
              <a:t>the maximum energy </a:t>
            </a:r>
            <a:r>
              <a:rPr lang="en-US" dirty="0" err="1"/>
              <a:t>E</a:t>
            </a:r>
            <a:r>
              <a:rPr lang="en-US" baseline="-25000" dirty="0" err="1"/>
              <a:t>max</a:t>
            </a:r>
            <a:r>
              <a:rPr lang="en-US" dirty="0"/>
              <a:t> gained from a particle passing close to a pulsar rotating with angular velocity </a:t>
            </a:r>
            <a:r>
              <a:rPr lang="en-US" dirty="0" err="1">
                <a:latin typeface="Symbol" panose="05050102010706020507" pitchFamily="18" charset="2"/>
              </a:rPr>
              <a:t>w</a:t>
            </a:r>
            <a:r>
              <a:rPr lang="en-US" baseline="-25000" dirty="0" err="1"/>
              <a:t>NS</a:t>
            </a:r>
            <a:r>
              <a:rPr lang="en-US" dirty="0"/>
              <a:t> over the length L</a:t>
            </a:r>
            <a:r>
              <a:rPr lang="en-US" dirty="0">
                <a:sym typeface="Symbol" panose="05050102010706020507" pitchFamily="18" charset="2"/>
              </a:rPr>
              <a:t></a:t>
            </a:r>
            <a:r>
              <a:rPr lang="en-US" dirty="0"/>
              <a:t>R</a:t>
            </a:r>
            <a:r>
              <a:rPr lang="en-US" baseline="-25000" dirty="0"/>
              <a:t>NS</a:t>
            </a:r>
            <a:r>
              <a:rPr lang="en-US" dirty="0"/>
              <a:t> 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Using the </a:t>
            </a:r>
            <a:r>
              <a:rPr lang="en-US" dirty="0">
                <a:hlinkClick r:id="rId6" action="ppaction://hlinksldjump"/>
              </a:rPr>
              <a:t>derived value </a:t>
            </a:r>
            <a:r>
              <a:rPr lang="en-US" dirty="0"/>
              <a:t>of the magnetic field and with (</a:t>
            </a:r>
            <a:r>
              <a:rPr lang="en-US" dirty="0" err="1">
                <a:latin typeface="Symbol" panose="05050102010706020507" pitchFamily="18" charset="2"/>
              </a:rPr>
              <a:t>w</a:t>
            </a:r>
            <a:r>
              <a:rPr lang="en-US" baseline="-25000" dirty="0" err="1"/>
              <a:t>NS</a:t>
            </a:r>
            <a:r>
              <a:rPr lang="en-US" dirty="0" err="1"/>
              <a:t>R</a:t>
            </a:r>
            <a:r>
              <a:rPr lang="en-US" baseline="-25000" dirty="0" err="1"/>
              <a:t>NS</a:t>
            </a:r>
            <a:r>
              <a:rPr lang="en-US" dirty="0"/>
              <a:t>/c) </a:t>
            </a:r>
            <a:r>
              <a:rPr lang="en-US" dirty="0">
                <a:sym typeface="Symbol" panose="05050102010706020507" pitchFamily="18" charset="2"/>
              </a:rPr>
              <a:t> </a:t>
            </a:r>
            <a:r>
              <a:rPr lang="en-US" dirty="0"/>
              <a:t>0.1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2" name="Immagine 11"/>
          <p:cNvPicPr>
            <a:picLocks noChangeAspect="1"/>
          </p:cNvPicPr>
          <p:nvPr/>
        </p:nvPicPr>
        <p:blipFill>
          <a:blip r:embed="rId7"/>
          <a:stretch>
            <a:fillRect/>
          </a:stretch>
        </p:blipFill>
        <p:spPr>
          <a:xfrm>
            <a:off x="1193491" y="4258061"/>
            <a:ext cx="2643078" cy="2088353"/>
          </a:xfrm>
          <a:prstGeom prst="rect">
            <a:avLst/>
          </a:prstGeom>
        </p:spPr>
      </p:pic>
      <p:sp>
        <p:nvSpPr>
          <p:cNvPr id="13" name="Rettangolo 12"/>
          <p:cNvSpPr/>
          <p:nvPr/>
        </p:nvSpPr>
        <p:spPr>
          <a:xfrm>
            <a:off x="4259766" y="4778186"/>
            <a:ext cx="7094034" cy="1077218"/>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a:t>Thus, some galactic accelerators </a:t>
            </a:r>
            <a:r>
              <a:rPr lang="en-US" dirty="0"/>
              <a:t>could explain the presence of CRs with energies up to </a:t>
            </a:r>
            <a:r>
              <a:rPr lang="en-US" dirty="0">
                <a:sym typeface="Symbol" panose="05050102010706020507" pitchFamily="18" charset="2"/>
              </a:rPr>
              <a:t> </a:t>
            </a:r>
            <a:r>
              <a:rPr lang="en-US" dirty="0"/>
              <a:t>10</a:t>
            </a:r>
            <a:r>
              <a:rPr lang="en-US" baseline="30000" dirty="0"/>
              <a:t>18</a:t>
            </a:r>
            <a:r>
              <a:rPr lang="en-US" dirty="0"/>
              <a:t> - 10</a:t>
            </a:r>
            <a:r>
              <a:rPr lang="en-US" baseline="30000" dirty="0"/>
              <a:t>19 </a:t>
            </a:r>
            <a:r>
              <a:rPr lang="en-US" dirty="0"/>
              <a:t>eV.</a:t>
            </a:r>
          </a:p>
          <a:p>
            <a:pPr marL="285750" indent="-285750">
              <a:spcAft>
                <a:spcPts val="1200"/>
              </a:spcAft>
              <a:buFont typeface="Arial" panose="020B0604020202020204" pitchFamily="34" charset="0"/>
              <a:buChar char="•"/>
            </a:pPr>
            <a:r>
              <a:rPr lang="en-US" dirty="0"/>
              <a:t>A similar model holds for </a:t>
            </a:r>
            <a:r>
              <a:rPr lang="en-US" b="1" dirty="0" err="1"/>
              <a:t>microquasars</a:t>
            </a:r>
            <a:r>
              <a:rPr lang="en-US" dirty="0"/>
              <a:t> (binary systems, see § 6.9.2) </a:t>
            </a:r>
            <a:endParaRPr lang="en-GB" dirty="0"/>
          </a:p>
        </p:txBody>
      </p:sp>
      <p:sp>
        <p:nvSpPr>
          <p:cNvPr id="3" name="Segnaposto piè di pagina 2">
            <a:extLst>
              <a:ext uri="{FF2B5EF4-FFF2-40B4-BE49-F238E27FC236}">
                <a16:creationId xmlns:a16="http://schemas.microsoft.com/office/drawing/2014/main" id="{70466C71-670C-BD0A-B675-8E3AD9845706}"/>
              </a:ext>
            </a:extLst>
          </p:cNvPr>
          <p:cNvSpPr>
            <a:spLocks noGrp="1"/>
          </p:cNvSpPr>
          <p:nvPr>
            <p:ph type="ftr" sz="quarter" idx="11"/>
          </p:nvPr>
        </p:nvSpPr>
        <p:spPr/>
        <p:txBody>
          <a:bodyPr/>
          <a:lstStyle/>
          <a:p>
            <a:r>
              <a:rPr lang="fr-FR"/>
              <a:t>M. Spurio - Astroparticle Physics - 6</a:t>
            </a:r>
            <a:endParaRPr lang="it-IT"/>
          </a:p>
        </p:txBody>
      </p:sp>
      <p:sp>
        <p:nvSpPr>
          <p:cNvPr id="4" name="Segnaposto numero diapositiva 3">
            <a:extLst>
              <a:ext uri="{FF2B5EF4-FFF2-40B4-BE49-F238E27FC236}">
                <a16:creationId xmlns:a16="http://schemas.microsoft.com/office/drawing/2014/main" id="{80793F98-0C45-FE59-0271-24B2E176DB59}"/>
              </a:ext>
            </a:extLst>
          </p:cNvPr>
          <p:cNvSpPr>
            <a:spLocks noGrp="1"/>
          </p:cNvSpPr>
          <p:nvPr>
            <p:ph type="sldNum" sz="quarter" idx="12"/>
          </p:nvPr>
        </p:nvSpPr>
        <p:spPr/>
        <p:txBody>
          <a:bodyPr/>
          <a:lstStyle/>
          <a:p>
            <a:fld id="{EF856C54-971D-4A64-8725-72F12A462872}" type="slidenum">
              <a:rPr lang="it-IT" smtClean="0"/>
              <a:t>13</a:t>
            </a:fld>
            <a:endParaRPr lang="it-IT"/>
          </a:p>
        </p:txBody>
      </p:sp>
      <p:sp>
        <p:nvSpPr>
          <p:cNvPr id="5" name="Indietro o precedente 29">
            <a:hlinkClick r:id="" action="ppaction://hlinkshowjump?jump=lastslideviewed" highlightClick="1"/>
            <a:extLst>
              <a:ext uri="{FF2B5EF4-FFF2-40B4-BE49-F238E27FC236}">
                <a16:creationId xmlns:a16="http://schemas.microsoft.com/office/drawing/2014/main" id="{7A42718B-033D-3984-AEE6-5C76368C98AD}"/>
              </a:ext>
            </a:extLst>
          </p:cNvPr>
          <p:cNvSpPr/>
          <p:nvPr/>
        </p:nvSpPr>
        <p:spPr>
          <a:xfrm>
            <a:off x="10091534" y="194524"/>
            <a:ext cx="802821"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52494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55642"/>
          </a:xfrm>
        </p:spPr>
        <p:txBody>
          <a:bodyPr>
            <a:normAutofit/>
          </a:bodyPr>
          <a:lstStyle/>
          <a:p>
            <a:r>
              <a:rPr lang="en-US" sz="3600" dirty="0">
                <a:solidFill>
                  <a:srgbClr val="C00000"/>
                </a:solidFill>
              </a:rPr>
              <a:t>The Quest for Extragalactic Sources of UHECRs</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14</a:t>
            </a:fld>
            <a:endParaRPr lang="it-IT"/>
          </a:p>
        </p:txBody>
      </p:sp>
      <mc:AlternateContent xmlns:mc="http://schemas.openxmlformats.org/markup-compatibility/2006" xmlns:a14="http://schemas.microsoft.com/office/drawing/2010/main">
        <mc:Choice Requires="a14">
          <p:sp>
            <p:nvSpPr>
              <p:cNvPr id="5" name="Rettangolo 4"/>
              <p:cNvSpPr/>
              <p:nvPr/>
            </p:nvSpPr>
            <p:spPr>
              <a:xfrm>
                <a:off x="643467" y="911496"/>
                <a:ext cx="10710333" cy="2862387"/>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extragalactic acceleration mechanisms must satisfy the following criteria:</a:t>
                </a:r>
              </a:p>
              <a:p>
                <a:pPr marL="742950" lvl="1" indent="-285750">
                  <a:spcAft>
                    <a:spcPts val="600"/>
                  </a:spcAft>
                  <a:buFont typeface="Arial" panose="020B0604020202020204" pitchFamily="34" charset="0"/>
                  <a:buChar char="•"/>
                </a:pPr>
                <a:r>
                  <a:rPr lang="en-US" dirty="0"/>
                  <a:t>must provide enough energy to reach the largest observed energies;</a:t>
                </a:r>
              </a:p>
              <a:p>
                <a:pPr marL="742950" lvl="1" indent="-285750">
                  <a:spcAft>
                    <a:spcPts val="600"/>
                  </a:spcAft>
                  <a:buFont typeface="Arial" panose="020B0604020202020204" pitchFamily="34" charset="0"/>
                  <a:buChar char="•"/>
                </a:pPr>
                <a:r>
                  <a:rPr lang="en-US" dirty="0"/>
                  <a:t>the accelerated population should have an injection energy spectrum that fit the observed UHECR spectrum after propagation.</a:t>
                </a:r>
              </a:p>
              <a:p>
                <a:pPr marL="285750" indent="-285750">
                  <a:spcAft>
                    <a:spcPts val="600"/>
                  </a:spcAft>
                  <a:buFont typeface="Arial" panose="020B0604020202020204" pitchFamily="34" charset="0"/>
                  <a:buChar char="•"/>
                </a:pPr>
                <a:r>
                  <a:rPr lang="en-US" dirty="0"/>
                  <a:t>Generic models of acceleration from “Faraday law”: </a:t>
                </a:r>
                <a14:m>
                  <m:oMath xmlns:m="http://schemas.openxmlformats.org/officeDocument/2006/math">
                    <m:sSub>
                      <m:sSubPr>
                        <m:ctrlPr>
                          <a:rPr lang="en-US" b="1" i="1">
                            <a:latin typeface="Cambria Math" panose="02040503050406030204" pitchFamily="18" charset="0"/>
                          </a:rPr>
                        </m:ctrlPr>
                      </m:sSubPr>
                      <m:e>
                        <m:r>
                          <a:rPr lang="it-IT" b="1" i="1">
                            <a:latin typeface="Cambria Math" panose="02040503050406030204" pitchFamily="18" charset="0"/>
                          </a:rPr>
                          <m:t>𝑬</m:t>
                        </m:r>
                      </m:e>
                      <m:sub>
                        <m:r>
                          <a:rPr lang="it-IT" b="1" i="1">
                            <a:latin typeface="Cambria Math" panose="02040503050406030204" pitchFamily="18" charset="0"/>
                          </a:rPr>
                          <m:t>𝒎𝒂𝒙</m:t>
                        </m:r>
                      </m:sub>
                    </m:sSub>
                    <m:r>
                      <a:rPr lang="en-US" b="1" i="1">
                        <a:latin typeface="Cambria Math" panose="02040503050406030204" pitchFamily="18" charset="0"/>
                      </a:rPr>
                      <m:t>=</m:t>
                    </m:r>
                    <m:r>
                      <a:rPr lang="it-IT" b="1" i="1">
                        <a:latin typeface="Cambria Math" panose="02040503050406030204" pitchFamily="18" charset="0"/>
                      </a:rPr>
                      <m:t>𝒁𝒆𝑳𝑩</m:t>
                    </m:r>
                    <m:r>
                      <a:rPr lang="it-IT" b="1" i="1">
                        <a:latin typeface="Cambria Math" panose="02040503050406030204" pitchFamily="18" charset="0"/>
                      </a:rPr>
                      <m:t>(</m:t>
                    </m:r>
                    <m:f>
                      <m:fPr>
                        <m:ctrlPr>
                          <a:rPr lang="it-IT" b="1" i="1">
                            <a:latin typeface="Cambria Math" panose="02040503050406030204" pitchFamily="18" charset="0"/>
                          </a:rPr>
                        </m:ctrlPr>
                      </m:fPr>
                      <m:num>
                        <m:r>
                          <a:rPr lang="it-IT" b="1" i="1">
                            <a:latin typeface="Cambria Math" panose="02040503050406030204" pitchFamily="18" charset="0"/>
                          </a:rPr>
                          <m:t>𝒗</m:t>
                        </m:r>
                      </m:num>
                      <m:den>
                        <m:r>
                          <a:rPr lang="it-IT" b="1" i="1">
                            <a:latin typeface="Cambria Math" panose="02040503050406030204" pitchFamily="18" charset="0"/>
                          </a:rPr>
                          <m:t>𝒄</m:t>
                        </m:r>
                      </m:den>
                    </m:f>
                    <m:r>
                      <a:rPr lang="it-IT" b="1" i="1">
                        <a:latin typeface="Cambria Math" panose="02040503050406030204" pitchFamily="18" charset="0"/>
                      </a:rPr>
                      <m:t>)</m:t>
                    </m:r>
                  </m:oMath>
                </a14:m>
                <a:endParaRPr lang="en-US" b="1" dirty="0"/>
              </a:p>
              <a:p>
                <a:pPr>
                  <a:spcAft>
                    <a:spcPts val="600"/>
                  </a:spcAft>
                </a:pPr>
                <a:r>
                  <a:rPr lang="en-US" b="1" dirty="0"/>
                  <a:t>		Ingredients: 	1. Charged particles, </a:t>
                </a:r>
                <a:r>
                  <a:rPr lang="en-US" b="1" i="1" dirty="0" err="1"/>
                  <a:t>Ze</a:t>
                </a:r>
                <a:endParaRPr lang="en-US" b="1" i="1" dirty="0"/>
              </a:p>
              <a:p>
                <a:pPr>
                  <a:spcAft>
                    <a:spcPts val="600"/>
                  </a:spcAft>
                </a:pPr>
                <a:r>
                  <a:rPr lang="en-US" b="1" dirty="0"/>
                  <a:t>					2. Magnetic fields, </a:t>
                </a:r>
                <a:r>
                  <a:rPr lang="en-US" b="1" i="1" dirty="0"/>
                  <a:t>B</a:t>
                </a:r>
              </a:p>
              <a:p>
                <a:pPr>
                  <a:spcAft>
                    <a:spcPts val="600"/>
                  </a:spcAft>
                </a:pPr>
                <a:r>
                  <a:rPr lang="en-US" b="1" dirty="0"/>
                  <a:t>					3. Acceleration regions, </a:t>
                </a:r>
                <a:r>
                  <a:rPr lang="en-US" b="1" i="1" dirty="0"/>
                  <a:t>L</a:t>
                </a:r>
              </a:p>
            </p:txBody>
          </p:sp>
        </mc:Choice>
        <mc:Fallback xmlns="">
          <p:sp>
            <p:nvSpPr>
              <p:cNvPr id="5" name="Rettangolo 4"/>
              <p:cNvSpPr>
                <a:spLocks noRot="1" noChangeAspect="1" noMove="1" noResize="1" noEditPoints="1" noAdjustHandles="1" noChangeArrowheads="1" noChangeShapeType="1" noTextEdit="1"/>
              </p:cNvSpPr>
              <p:nvPr/>
            </p:nvSpPr>
            <p:spPr>
              <a:xfrm>
                <a:off x="643467" y="911496"/>
                <a:ext cx="10710333" cy="2862387"/>
              </a:xfrm>
              <a:prstGeom prst="rect">
                <a:avLst/>
              </a:prstGeom>
              <a:blipFill>
                <a:blip r:embed="rId2"/>
                <a:stretch>
                  <a:fillRect l="-398" t="-1279" b="-2559"/>
                </a:stretch>
              </a:blipFill>
            </p:spPr>
            <p:txBody>
              <a:bodyPr/>
              <a:lstStyle/>
              <a:p>
                <a:r>
                  <a:rPr lang="en-US">
                    <a:noFill/>
                  </a:rPr>
                  <a:t> </a:t>
                </a:r>
              </a:p>
            </p:txBody>
          </p:sp>
        </mc:Fallback>
      </mc:AlternateContent>
      <p:grpSp>
        <p:nvGrpSpPr>
          <p:cNvPr id="10" name="Gruppo 9"/>
          <p:cNvGrpSpPr/>
          <p:nvPr/>
        </p:nvGrpSpPr>
        <p:grpSpPr>
          <a:xfrm>
            <a:off x="733778" y="4116702"/>
            <a:ext cx="11285597" cy="1997218"/>
            <a:chOff x="-797963" y="3090514"/>
            <a:chExt cx="10027860" cy="1997218"/>
          </a:xfrm>
        </p:grpSpPr>
        <p:sp>
          <p:nvSpPr>
            <p:cNvPr id="6" name="Rettangolo 5"/>
            <p:cNvSpPr/>
            <p:nvPr/>
          </p:nvSpPr>
          <p:spPr>
            <a:xfrm>
              <a:off x="-797963" y="3090514"/>
              <a:ext cx="7720362" cy="1354217"/>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Electric fields through the Faraday law that can supply a consequent amount of energy: the </a:t>
              </a:r>
              <a:r>
                <a:rPr lang="en-US" dirty="0" err="1"/>
                <a:t>E</a:t>
              </a:r>
              <a:r>
                <a:rPr lang="en-US" baseline="30000" dirty="0" err="1"/>
                <a:t>max</a:t>
              </a:r>
              <a:r>
                <a:rPr lang="en-US" baseline="-25000" dirty="0"/>
                <a:t> </a:t>
              </a:r>
              <a:r>
                <a:rPr lang="en-US" dirty="0"/>
                <a:t>of a CR of charge </a:t>
              </a:r>
              <a:r>
                <a:rPr lang="en-US" dirty="0" err="1"/>
                <a:t>Ze</a:t>
              </a:r>
              <a:r>
                <a:rPr lang="en-US" dirty="0"/>
                <a:t>, accelerated in a region where the magnetic </a:t>
              </a:r>
              <a:r>
                <a:rPr lang="en-US" b="1" dirty="0"/>
                <a:t>field B</a:t>
              </a:r>
              <a:r>
                <a:rPr lang="en-US" dirty="0"/>
                <a:t> changes in a </a:t>
              </a:r>
              <a:r>
                <a:rPr lang="en-US" b="1" dirty="0"/>
                <a:t>spatial region of size L </a:t>
              </a:r>
              <a:r>
                <a:rPr lang="en-US" dirty="0"/>
                <a:t>is </a:t>
              </a:r>
              <a:r>
                <a:rPr lang="en-US" dirty="0">
                  <a:hlinkClick r:id="rId3" action="ppaction://hlinksldjump"/>
                </a:rPr>
                <a:t>(see previous page)</a:t>
              </a:r>
              <a:r>
                <a:rPr lang="en-US" dirty="0"/>
                <a:t>:</a:t>
              </a:r>
            </a:p>
            <a:p>
              <a:pPr marL="285750" indent="-285750">
                <a:spcAft>
                  <a:spcPts val="1200"/>
                </a:spcAft>
                <a:buFont typeface="Arial" panose="020B0604020202020204" pitchFamily="34" charset="0"/>
                <a:buChar char="•"/>
              </a:pPr>
              <a:r>
                <a:rPr lang="en-US" dirty="0"/>
                <a:t>Using the conversion from erg to eV:</a:t>
              </a:r>
            </a:p>
          </p:txBody>
        </p:sp>
        <p:grpSp>
          <p:nvGrpSpPr>
            <p:cNvPr id="11" name="Gruppo 10"/>
            <p:cNvGrpSpPr/>
            <p:nvPr/>
          </p:nvGrpSpPr>
          <p:grpSpPr>
            <a:xfrm>
              <a:off x="7055142" y="3135042"/>
              <a:ext cx="2174755" cy="864074"/>
              <a:chOff x="7208298" y="3459282"/>
              <a:chExt cx="2174755" cy="864074"/>
            </a:xfrm>
          </p:grpSpPr>
          <p:pic>
            <p:nvPicPr>
              <p:cNvPr id="7" name="Immagine 6"/>
              <p:cNvPicPr>
                <a:picLocks noChangeAspect="1"/>
              </p:cNvPicPr>
              <p:nvPr/>
            </p:nvPicPr>
            <p:blipFill>
              <a:blip r:embed="rId4"/>
              <a:stretch>
                <a:fillRect/>
              </a:stretch>
            </p:blipFill>
            <p:spPr>
              <a:xfrm>
                <a:off x="7208298" y="3459282"/>
                <a:ext cx="1583356" cy="864074"/>
              </a:xfrm>
              <a:prstGeom prst="rect">
                <a:avLst/>
              </a:prstGeom>
            </p:spPr>
          </p:pic>
          <p:pic>
            <p:nvPicPr>
              <p:cNvPr id="8" name="Immagine 7"/>
              <p:cNvPicPr>
                <a:picLocks noChangeAspect="1"/>
              </p:cNvPicPr>
              <p:nvPr/>
            </p:nvPicPr>
            <p:blipFill>
              <a:blip r:embed="rId5"/>
              <a:stretch>
                <a:fillRect/>
              </a:stretch>
            </p:blipFill>
            <p:spPr>
              <a:xfrm>
                <a:off x="8791654" y="3785451"/>
                <a:ext cx="591399" cy="306411"/>
              </a:xfrm>
              <a:prstGeom prst="rect">
                <a:avLst/>
              </a:prstGeom>
            </p:spPr>
          </p:pic>
        </p:grpSp>
        <p:pic>
          <p:nvPicPr>
            <p:cNvPr id="9" name="Immagine 8"/>
            <p:cNvPicPr>
              <a:picLocks noChangeAspect="1"/>
            </p:cNvPicPr>
            <p:nvPr/>
          </p:nvPicPr>
          <p:blipFill>
            <a:blip r:embed="rId6"/>
            <a:stretch>
              <a:fillRect/>
            </a:stretch>
          </p:blipFill>
          <p:spPr>
            <a:xfrm>
              <a:off x="878334" y="4444731"/>
              <a:ext cx="6968487" cy="643001"/>
            </a:xfrm>
            <a:prstGeom prst="rect">
              <a:avLst/>
            </a:prstGeom>
          </p:spPr>
        </p:pic>
      </p:grpSp>
      <p:sp>
        <p:nvSpPr>
          <p:cNvPr id="12" name="Rettangolo 11"/>
          <p:cNvSpPr/>
          <p:nvPr/>
        </p:nvSpPr>
        <p:spPr>
          <a:xfrm>
            <a:off x="2864596" y="2692184"/>
            <a:ext cx="2909439" cy="1152000"/>
          </a:xfrm>
          <a:prstGeom prst="rect">
            <a:avLst/>
          </a:prstGeom>
          <a:ln w="57150">
            <a:solidFill>
              <a:srgbClr val="FF0000"/>
            </a:solidFill>
          </a:ln>
        </p:spPr>
        <p:txBody>
          <a:bodyPr wrap="square" rtlCol="0" anchor="ctr">
            <a:spAutoFit/>
          </a:bodyPr>
          <a:lstStyle/>
          <a:p>
            <a:pPr algn="ctr">
              <a:spcAft>
                <a:spcPts val="600"/>
              </a:spcAft>
            </a:pPr>
            <a:endParaRPr lang="en-US" dirty="0"/>
          </a:p>
        </p:txBody>
      </p:sp>
    </p:spTree>
    <p:extLst>
      <p:ext uri="{BB962C8B-B14F-4D97-AF65-F5344CB8AC3E}">
        <p14:creationId xmlns:p14="http://schemas.microsoft.com/office/powerpoint/2010/main" val="318037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452" y="0"/>
            <a:ext cx="10515600" cy="720011"/>
          </a:xfrm>
        </p:spPr>
        <p:txBody>
          <a:bodyPr>
            <a:normAutofit/>
          </a:bodyPr>
          <a:lstStyle/>
          <a:p>
            <a:r>
              <a:rPr lang="en-US" sz="3600" dirty="0">
                <a:solidFill>
                  <a:srgbClr val="C00000"/>
                </a:solidFill>
              </a:rPr>
              <a:t>The </a:t>
            </a:r>
            <a:r>
              <a:rPr lang="en-US" sz="3600" dirty="0" err="1">
                <a:solidFill>
                  <a:srgbClr val="C00000"/>
                </a:solidFill>
              </a:rPr>
              <a:t>Hillas</a:t>
            </a:r>
            <a:r>
              <a:rPr lang="en-US" sz="3600" dirty="0">
                <a:solidFill>
                  <a:srgbClr val="C00000"/>
                </a:solidFill>
              </a:rPr>
              <a:t> Plot</a:t>
            </a:r>
          </a:p>
        </p:txBody>
      </p:sp>
      <p:pic>
        <p:nvPicPr>
          <p:cNvPr id="4" name="Segnaposto contenuto 3"/>
          <p:cNvPicPr>
            <a:picLocks noGrp="1" noChangeAspect="1"/>
          </p:cNvPicPr>
          <p:nvPr>
            <p:ph idx="1"/>
          </p:nvPr>
        </p:nvPicPr>
        <p:blipFill>
          <a:blip r:embed="rId2"/>
          <a:stretch>
            <a:fillRect/>
          </a:stretch>
        </p:blipFill>
        <p:spPr>
          <a:xfrm>
            <a:off x="7561995" y="1668063"/>
            <a:ext cx="3976809" cy="4351338"/>
          </a:xfrm>
          <a:prstGeom prst="rect">
            <a:avLst/>
          </a:prstGeom>
        </p:spPr>
      </p:pic>
      <p:sp>
        <p:nvSpPr>
          <p:cNvPr id="8" name="Segnaposto piè di pagina 7"/>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15</a:t>
            </a:fld>
            <a:endParaRPr lang="it-IT"/>
          </a:p>
        </p:txBody>
      </p:sp>
      <p:sp>
        <p:nvSpPr>
          <p:cNvPr id="5" name="Rettangolo 4"/>
          <p:cNvSpPr/>
          <p:nvPr/>
        </p:nvSpPr>
        <p:spPr>
          <a:xfrm>
            <a:off x="746502" y="4328417"/>
            <a:ext cx="6908799" cy="1200329"/>
          </a:xfrm>
          <a:prstGeom prst="rect">
            <a:avLst/>
          </a:prstGeom>
        </p:spPr>
        <p:txBody>
          <a:bodyPr wrap="square">
            <a:spAutoFit/>
          </a:bodyPr>
          <a:lstStyle/>
          <a:p>
            <a:r>
              <a:rPr lang="en-US" i="1" dirty="0"/>
              <a:t>Example of the </a:t>
            </a:r>
            <a:r>
              <a:rPr lang="en-US" b="1" i="1" dirty="0" err="1"/>
              <a:t>Hillas</a:t>
            </a:r>
            <a:r>
              <a:rPr lang="en-US" b="1" i="1" dirty="0"/>
              <a:t> plot</a:t>
            </a:r>
            <a:r>
              <a:rPr lang="en-US" i="1" dirty="0"/>
              <a:t>. Acceleration of CRs up to a given energy requires magnetic fields and sizes above the respective line. The full (dashed) line corresponds to the condition for B,L to accelerate protons (iron) at 10</a:t>
            </a:r>
            <a:r>
              <a:rPr lang="en-US" i="1" baseline="30000" dirty="0"/>
              <a:t>20</a:t>
            </a:r>
            <a:r>
              <a:rPr lang="en-US" i="1" dirty="0"/>
              <a:t> eV. Some source candidates are still controversial</a:t>
            </a:r>
          </a:p>
        </p:txBody>
      </p:sp>
      <p:sp>
        <p:nvSpPr>
          <p:cNvPr id="7" name="Rettangolo 6"/>
          <p:cNvSpPr/>
          <p:nvPr/>
        </p:nvSpPr>
        <p:spPr>
          <a:xfrm>
            <a:off x="653196" y="1745737"/>
            <a:ext cx="5603756" cy="2215991"/>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Eq. (7.10) defines the </a:t>
            </a:r>
            <a:r>
              <a:rPr lang="en-US" dirty="0" err="1"/>
              <a:t>Hillas</a:t>
            </a:r>
            <a:r>
              <a:rPr lang="en-US" dirty="0"/>
              <a:t> criterion for CR sources</a:t>
            </a:r>
          </a:p>
          <a:p>
            <a:pPr marL="285750" indent="-285750">
              <a:spcAft>
                <a:spcPts val="1200"/>
              </a:spcAft>
              <a:buFont typeface="Arial" panose="020B0604020202020204" pitchFamily="34" charset="0"/>
              <a:buChar char="•"/>
            </a:pPr>
            <a:r>
              <a:rPr lang="en-US" dirty="0"/>
              <a:t>In the figure, several possible galactic and extragalactic acceleration sources are considered. Among them:</a:t>
            </a:r>
          </a:p>
          <a:p>
            <a:pPr marL="742950" lvl="1" indent="-285750">
              <a:spcAft>
                <a:spcPts val="600"/>
              </a:spcAft>
              <a:buFont typeface="Arial" panose="020B0604020202020204" pitchFamily="34" charset="0"/>
              <a:buChar char="•"/>
            </a:pPr>
            <a:r>
              <a:rPr lang="en-US" dirty="0"/>
              <a:t>AGN</a:t>
            </a:r>
          </a:p>
          <a:p>
            <a:pPr marL="742950" lvl="1" indent="-285750">
              <a:spcAft>
                <a:spcPts val="600"/>
              </a:spcAft>
              <a:buFont typeface="Arial" panose="020B0604020202020204" pitchFamily="34" charset="0"/>
              <a:buChar char="•"/>
            </a:pPr>
            <a:r>
              <a:rPr lang="en-US" dirty="0"/>
              <a:t>Gamma Ray Bursts (GRBs)</a:t>
            </a:r>
          </a:p>
          <a:p>
            <a:pPr marL="742950" lvl="1" indent="-285750">
              <a:spcAft>
                <a:spcPts val="600"/>
              </a:spcAft>
              <a:buFont typeface="Arial" panose="020B0604020202020204" pitchFamily="34" charset="0"/>
              <a:buChar char="•"/>
            </a:pPr>
            <a:r>
              <a:rPr lang="en-US" dirty="0" err="1"/>
              <a:t>Magnetars</a:t>
            </a:r>
            <a:endParaRPr lang="en-US" dirty="0"/>
          </a:p>
        </p:txBody>
      </p:sp>
      <p:pic>
        <p:nvPicPr>
          <p:cNvPr id="9" name="Immagine 8"/>
          <p:cNvPicPr>
            <a:picLocks noChangeAspect="1"/>
          </p:cNvPicPr>
          <p:nvPr/>
        </p:nvPicPr>
        <p:blipFill rotWithShape="1">
          <a:blip r:embed="rId3"/>
          <a:srcRect l="-2311" r="-1"/>
          <a:stretch/>
        </p:blipFill>
        <p:spPr>
          <a:xfrm>
            <a:off x="1923244" y="958335"/>
            <a:ext cx="5945882" cy="589280"/>
          </a:xfrm>
          <a:prstGeom prst="rect">
            <a:avLst/>
          </a:prstGeom>
          <a:ln>
            <a:solidFill>
              <a:srgbClr val="FF2F2F"/>
            </a:solidFill>
          </a:ln>
        </p:spPr>
      </p:pic>
    </p:spTree>
    <p:extLst>
      <p:ext uri="{BB962C8B-B14F-4D97-AF65-F5344CB8AC3E}">
        <p14:creationId xmlns:p14="http://schemas.microsoft.com/office/powerpoint/2010/main" val="293751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6343" y="-26447"/>
            <a:ext cx="10515600" cy="811297"/>
          </a:xfrm>
        </p:spPr>
        <p:txBody>
          <a:bodyPr>
            <a:normAutofit/>
          </a:bodyPr>
          <a:lstStyle/>
          <a:p>
            <a:r>
              <a:rPr lang="en-US" sz="3600" dirty="0">
                <a:solidFill>
                  <a:srgbClr val="C00000"/>
                </a:solidFill>
              </a:rPr>
              <a:t>Energy loss of UHECRs in propagation</a:t>
            </a:r>
          </a:p>
        </p:txBody>
      </p:sp>
      <p:sp>
        <p:nvSpPr>
          <p:cNvPr id="11" name="Segnaposto piè di pagina 10"/>
          <p:cNvSpPr>
            <a:spLocks noGrp="1"/>
          </p:cNvSpPr>
          <p:nvPr>
            <p:ph type="ftr" sz="quarter" idx="11"/>
          </p:nvPr>
        </p:nvSpPr>
        <p:spPr/>
        <p:txBody>
          <a:bodyPr/>
          <a:lstStyle/>
          <a:p>
            <a:r>
              <a:rPr lang="fr-FR"/>
              <a:t>M. Spurio - Astroparticle Physics - 7</a:t>
            </a:r>
            <a:endParaRPr lang="it-IT"/>
          </a:p>
        </p:txBody>
      </p:sp>
      <p:sp>
        <p:nvSpPr>
          <p:cNvPr id="10" name="Segnaposto numero diapositiva 9"/>
          <p:cNvSpPr>
            <a:spLocks noGrp="1"/>
          </p:cNvSpPr>
          <p:nvPr>
            <p:ph type="sldNum" sz="quarter" idx="12"/>
          </p:nvPr>
        </p:nvSpPr>
        <p:spPr/>
        <p:txBody>
          <a:bodyPr/>
          <a:lstStyle/>
          <a:p>
            <a:fld id="{EF856C54-971D-4A64-8725-72F12A462872}" type="slidenum">
              <a:rPr lang="it-IT" smtClean="0"/>
              <a:t>16</a:t>
            </a:fld>
            <a:endParaRPr lang="it-IT"/>
          </a:p>
        </p:txBody>
      </p:sp>
      <mc:AlternateContent xmlns:mc="http://schemas.openxmlformats.org/markup-compatibility/2006" xmlns:a14="http://schemas.microsoft.com/office/drawing/2010/main">
        <mc:Choice Requires="a14">
          <p:sp>
            <p:nvSpPr>
              <p:cNvPr id="4" name="Rettangolo 3"/>
              <p:cNvSpPr/>
              <p:nvPr/>
            </p:nvSpPr>
            <p:spPr>
              <a:xfrm>
                <a:off x="643467" y="974071"/>
                <a:ext cx="10515600" cy="4278094"/>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There are three main energy loss processes for protons (or heavier nuclei) propagating over cosmological distances: </a:t>
                </a:r>
              </a:p>
              <a:p>
                <a:pPr marL="742950" lvl="1" indent="-285750">
                  <a:spcAft>
                    <a:spcPts val="600"/>
                  </a:spcAft>
                  <a:buFont typeface="Arial" panose="020B0604020202020204" pitchFamily="34" charset="0"/>
                  <a:buChar char="•"/>
                </a:pPr>
                <a:r>
                  <a:rPr lang="en-US" dirty="0"/>
                  <a:t>adiabatic energy loss </a:t>
                </a:r>
                <a:r>
                  <a:rPr lang="en-US" b="1" i="1" dirty="0"/>
                  <a:t>(not relevant for CRs)</a:t>
                </a:r>
              </a:p>
              <a:p>
                <a:pPr marL="742950" lvl="1" indent="-285750">
                  <a:spcAft>
                    <a:spcPts val="600"/>
                  </a:spcAft>
                  <a:buFont typeface="Arial" panose="020B0604020202020204" pitchFamily="34" charset="0"/>
                  <a:buChar char="•"/>
                </a:pPr>
                <a:r>
                  <a:rPr lang="en-US" dirty="0"/>
                  <a:t>pion-production on photons of the CMBR</a:t>
                </a:r>
              </a:p>
              <a:p>
                <a:pPr marL="742950" lvl="1" indent="-285750">
                  <a:spcAft>
                    <a:spcPts val="600"/>
                  </a:spcAft>
                  <a:buFont typeface="Arial" panose="020B0604020202020204" pitchFamily="34" charset="0"/>
                  <a:buChar char="•"/>
                </a:pPr>
                <a:r>
                  <a:rPr lang="en-US" dirty="0"/>
                  <a:t>electron-positron pair-production on the CMBR</a:t>
                </a:r>
              </a:p>
              <a:p>
                <a:pPr marL="285750" indent="-285750">
                  <a:spcAft>
                    <a:spcPts val="600"/>
                  </a:spcAft>
                  <a:buFont typeface="Arial" panose="020B0604020202020204" pitchFamily="34" charset="0"/>
                  <a:buChar char="•"/>
                </a:pPr>
                <a:r>
                  <a:rPr lang="en-US" dirty="0"/>
                  <a:t>We can define the </a:t>
                </a:r>
                <a:r>
                  <a:rPr lang="en-US" b="1" dirty="0"/>
                  <a:t>energy loss length </a:t>
                </a:r>
                <a14:m>
                  <m:oMath xmlns:m="http://schemas.openxmlformats.org/officeDocument/2006/math">
                    <m:r>
                      <a:rPr lang="en-US" b="1" i="1">
                        <a:latin typeface="Cambria Math" panose="02040503050406030204" pitchFamily="18" charset="0"/>
                        <a:ea typeface="Cambria Math" panose="02040503050406030204" pitchFamily="18" charset="0"/>
                      </a:rPr>
                      <m:t>ℓ</m:t>
                    </m:r>
                    <m:r>
                      <a:rPr lang="it-IT" i="1">
                        <a:latin typeface="Cambria Math" panose="02040503050406030204" pitchFamily="18" charset="0"/>
                        <a:ea typeface="Cambria Math" panose="02040503050406030204" pitchFamily="18" charset="0"/>
                      </a:rPr>
                      <m:t> </m:t>
                    </m:r>
                  </m:oMath>
                </a14:m>
                <a:r>
                  <a:rPr lang="en-US" dirty="0"/>
                  <a:t>as</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The quantity depends on the primary energy (apart for adiabatic </a:t>
                </a:r>
                <a:r>
                  <a:rPr lang="en-US" dirty="0" err="1"/>
                  <a:t>eloss</a:t>
                </a:r>
                <a:r>
                  <a:rPr lang="en-US" dirty="0"/>
                  <a:t>)</a:t>
                </a:r>
              </a:p>
              <a:p>
                <a:pPr marL="285750" indent="-285750">
                  <a:spcAft>
                    <a:spcPts val="600"/>
                  </a:spcAft>
                  <a:buFont typeface="Arial" panose="020B0604020202020204" pitchFamily="34" charset="0"/>
                  <a:buChar char="•"/>
                </a:pPr>
                <a:endParaRPr lang="en-US" dirty="0"/>
              </a:p>
              <a:p>
                <a:pPr>
                  <a:spcAft>
                    <a:spcPts val="600"/>
                  </a:spcAft>
                </a:pPr>
                <a:r>
                  <a:rPr lang="en-US" sz="2900" dirty="0">
                    <a:solidFill>
                      <a:srgbClr val="C00000"/>
                    </a:solidFill>
                    <a:latin typeface="Calibri Light" panose="020F0302020204030204"/>
                    <a:ea typeface="+mj-ea"/>
                    <a:cs typeface="+mj-cs"/>
                  </a:rPr>
                  <a:t>The Adiabatic Energy Loss (</a:t>
                </a:r>
                <a:r>
                  <a:rPr lang="en-US" sz="2900" u="sng" dirty="0">
                    <a:solidFill>
                      <a:srgbClr val="C00000"/>
                    </a:solidFill>
                    <a:latin typeface="Calibri Light" panose="020F0302020204030204"/>
                    <a:ea typeface="+mj-ea"/>
                    <a:cs typeface="+mj-cs"/>
                  </a:rPr>
                  <a:t>not relevant for CRs</a:t>
                </a:r>
                <a:r>
                  <a:rPr lang="en-US" sz="2900" dirty="0">
                    <a:solidFill>
                      <a:srgbClr val="C00000"/>
                    </a:solidFill>
                    <a:latin typeface="Calibri Light" panose="020F0302020204030204"/>
                    <a:ea typeface="+mj-ea"/>
                    <a:cs typeface="+mj-cs"/>
                  </a:rPr>
                  <a:t>)</a:t>
                </a:r>
                <a:endParaRPr lang="en-US" dirty="0"/>
              </a:p>
              <a:p>
                <a:pPr marL="285750" indent="-285750">
                  <a:spcAft>
                    <a:spcPts val="600"/>
                  </a:spcAft>
                  <a:buFont typeface="Arial" panose="020B0604020202020204" pitchFamily="34" charset="0"/>
                  <a:buChar char="•"/>
                </a:pPr>
                <a:r>
                  <a:rPr lang="en-US" dirty="0"/>
                  <a:t>The </a:t>
                </a:r>
                <a:r>
                  <a:rPr lang="en-US" b="1" dirty="0"/>
                  <a:t>adiabatic loss </a:t>
                </a:r>
                <a:r>
                  <a:rPr lang="en-US" dirty="0"/>
                  <a:t>of a CR with energy E is a general mechanism that affects particles and radiation and is due to the expansion of the Universe</a:t>
                </a:r>
              </a:p>
            </p:txBody>
          </p:sp>
        </mc:Choice>
        <mc:Fallback xmlns="">
          <p:sp>
            <p:nvSpPr>
              <p:cNvPr id="4" name="Rettangolo 3"/>
              <p:cNvSpPr>
                <a:spLocks noRot="1" noChangeAspect="1" noMove="1" noResize="1" noEditPoints="1" noAdjustHandles="1" noChangeArrowheads="1" noChangeShapeType="1" noTextEdit="1"/>
              </p:cNvSpPr>
              <p:nvPr/>
            </p:nvSpPr>
            <p:spPr>
              <a:xfrm>
                <a:off x="643467" y="974071"/>
                <a:ext cx="10515600" cy="4278094"/>
              </a:xfrm>
              <a:prstGeom prst="rect">
                <a:avLst/>
              </a:prstGeom>
              <a:blipFill>
                <a:blip r:embed="rId2"/>
                <a:stretch>
                  <a:fillRect l="-1275" t="-855" b="-1282"/>
                </a:stretch>
              </a:blipFill>
            </p:spPr>
            <p:txBody>
              <a:bodyPr/>
              <a:lstStyle/>
              <a:p>
                <a:r>
                  <a:rPr lang="en-US">
                    <a:noFill/>
                  </a:rPr>
                  <a:t> </a:t>
                </a:r>
              </a:p>
            </p:txBody>
          </p:sp>
        </mc:Fallback>
      </mc:AlternateContent>
      <p:pic>
        <p:nvPicPr>
          <p:cNvPr id="5" name="Immagine 4"/>
          <p:cNvPicPr>
            <a:picLocks noChangeAspect="1"/>
          </p:cNvPicPr>
          <p:nvPr/>
        </p:nvPicPr>
        <p:blipFill rotWithShape="1">
          <a:blip r:embed="rId3"/>
          <a:srcRect t="7698" b="7850"/>
          <a:stretch/>
        </p:blipFill>
        <p:spPr>
          <a:xfrm>
            <a:off x="6532840" y="2502196"/>
            <a:ext cx="1966959" cy="712269"/>
          </a:xfrm>
          <a:prstGeom prst="rect">
            <a:avLst/>
          </a:prstGeom>
          <a:ln>
            <a:solidFill>
              <a:srgbClr val="FF0000"/>
            </a:solidFill>
          </a:ln>
        </p:spPr>
      </p:pic>
      <p:grpSp>
        <p:nvGrpSpPr>
          <p:cNvPr id="9" name="Gruppo 8"/>
          <p:cNvGrpSpPr/>
          <p:nvPr/>
        </p:nvGrpSpPr>
        <p:grpSpPr>
          <a:xfrm>
            <a:off x="3132871" y="5238842"/>
            <a:ext cx="5554258" cy="808253"/>
            <a:chOff x="1627623" y="5218419"/>
            <a:chExt cx="5554258" cy="808253"/>
          </a:xfrm>
        </p:grpSpPr>
        <p:pic>
          <p:nvPicPr>
            <p:cNvPr id="6" name="Immagine 5"/>
            <p:cNvPicPr>
              <a:picLocks noChangeAspect="1"/>
            </p:cNvPicPr>
            <p:nvPr/>
          </p:nvPicPr>
          <p:blipFill>
            <a:blip r:embed="rId4"/>
            <a:stretch>
              <a:fillRect/>
            </a:stretch>
          </p:blipFill>
          <p:spPr>
            <a:xfrm>
              <a:off x="1627623" y="5218419"/>
              <a:ext cx="1873293" cy="808253"/>
            </a:xfrm>
            <a:prstGeom prst="rect">
              <a:avLst/>
            </a:prstGeom>
          </p:spPr>
        </p:pic>
        <p:pic>
          <p:nvPicPr>
            <p:cNvPr id="7" name="Immagine 6"/>
            <p:cNvPicPr>
              <a:picLocks noChangeAspect="1"/>
            </p:cNvPicPr>
            <p:nvPr/>
          </p:nvPicPr>
          <p:blipFill>
            <a:blip r:embed="rId5"/>
            <a:stretch>
              <a:fillRect/>
            </a:stretch>
          </p:blipFill>
          <p:spPr>
            <a:xfrm>
              <a:off x="4840264" y="5218419"/>
              <a:ext cx="2341617" cy="726258"/>
            </a:xfrm>
            <a:prstGeom prst="rect">
              <a:avLst/>
            </a:prstGeom>
          </p:spPr>
        </p:pic>
        <p:sp>
          <p:nvSpPr>
            <p:cNvPr id="8" name="Rettangolo 7"/>
            <p:cNvSpPr>
              <a:spLocks noChangeAspect="1"/>
            </p:cNvSpPr>
            <p:nvPr/>
          </p:nvSpPr>
          <p:spPr>
            <a:xfrm>
              <a:off x="3500916" y="5420963"/>
              <a:ext cx="1002197" cy="369332"/>
            </a:xfrm>
            <a:prstGeom prst="rect">
              <a:avLst/>
            </a:prstGeom>
          </p:spPr>
          <p:txBody>
            <a:bodyPr wrap="none">
              <a:spAutoFit/>
            </a:bodyPr>
            <a:lstStyle/>
            <a:p>
              <a:r>
                <a:rPr lang="en-US" dirty="0"/>
                <a:t>and thus</a:t>
              </a:r>
            </a:p>
          </p:txBody>
        </p:sp>
      </p:grpSp>
      <p:pic>
        <p:nvPicPr>
          <p:cNvPr id="3" name="Immagine 2"/>
          <p:cNvPicPr>
            <a:picLocks noChangeAspect="1"/>
          </p:cNvPicPr>
          <p:nvPr/>
        </p:nvPicPr>
        <p:blipFill>
          <a:blip r:embed="rId6"/>
          <a:stretch>
            <a:fillRect/>
          </a:stretch>
        </p:blipFill>
        <p:spPr>
          <a:xfrm>
            <a:off x="8903336" y="2650887"/>
            <a:ext cx="706487" cy="323966"/>
          </a:xfrm>
          <a:prstGeom prst="rect">
            <a:avLst/>
          </a:prstGeom>
        </p:spPr>
      </p:pic>
    </p:spTree>
    <p:extLst>
      <p:ext uri="{BB962C8B-B14F-4D97-AF65-F5344CB8AC3E}">
        <p14:creationId xmlns:p14="http://schemas.microsoft.com/office/powerpoint/2010/main" val="385578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64744"/>
          </a:xfrm>
        </p:spPr>
        <p:txBody>
          <a:bodyPr>
            <a:normAutofit/>
          </a:bodyPr>
          <a:lstStyle/>
          <a:p>
            <a:r>
              <a:rPr lang="en-US" sz="3600" dirty="0">
                <a:solidFill>
                  <a:srgbClr val="C00000"/>
                </a:solidFill>
              </a:rPr>
              <a:t>The Propagation in the CMB: The </a:t>
            </a:r>
            <a:r>
              <a:rPr lang="en-US" sz="3600" b="1" dirty="0">
                <a:solidFill>
                  <a:srgbClr val="C00000"/>
                </a:solidFill>
              </a:rPr>
              <a:t>possible</a:t>
            </a:r>
            <a:r>
              <a:rPr lang="en-US" sz="3600" dirty="0">
                <a:solidFill>
                  <a:srgbClr val="C00000"/>
                </a:solidFill>
              </a:rPr>
              <a:t> GZK Cut-Off</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17</a:t>
            </a:fld>
            <a:endParaRPr lang="it-IT" dirty="0"/>
          </a:p>
        </p:txBody>
      </p:sp>
      <mc:AlternateContent xmlns:mc="http://schemas.openxmlformats.org/markup-compatibility/2006" xmlns:a14="http://schemas.microsoft.com/office/drawing/2010/main">
        <mc:Choice Requires="a14">
          <p:sp>
            <p:nvSpPr>
              <p:cNvPr id="5" name="Rettangolo 4"/>
              <p:cNvSpPr/>
              <p:nvPr/>
            </p:nvSpPr>
            <p:spPr>
              <a:xfrm>
                <a:off x="643468" y="903225"/>
                <a:ext cx="10893776" cy="2646878"/>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The CMB (Penzias and Wilson, 1965) has an effect on the propagation of UHECRs </a:t>
                </a:r>
              </a:p>
              <a:p>
                <a:pPr marL="285750" indent="-285750">
                  <a:spcAft>
                    <a:spcPts val="1200"/>
                  </a:spcAft>
                  <a:buFont typeface="Arial" panose="020B0604020202020204" pitchFamily="34" charset="0"/>
                  <a:buChar char="•"/>
                </a:pPr>
                <a:r>
                  <a:rPr lang="en-US" dirty="0"/>
                  <a:t>This was studied in 1966 by K. Greisen, V. </a:t>
                </a:r>
                <a:r>
                  <a:rPr lang="en-US" dirty="0" err="1"/>
                  <a:t>Kuzmin</a:t>
                </a:r>
                <a:r>
                  <a:rPr lang="en-US" dirty="0"/>
                  <a:t>, and G. </a:t>
                </a:r>
                <a:r>
                  <a:rPr lang="en-US" dirty="0" err="1"/>
                  <a:t>Zatsepin</a:t>
                </a:r>
                <a:r>
                  <a:rPr lang="en-US" dirty="0"/>
                  <a:t> (the GZK effect or GZK cut-off).</a:t>
                </a:r>
              </a:p>
              <a:p>
                <a:pPr marL="285750" indent="-285750">
                  <a:spcAft>
                    <a:spcPts val="1200"/>
                  </a:spcAft>
                  <a:buFont typeface="Arial" panose="020B0604020202020204" pitchFamily="34" charset="0"/>
                  <a:buChar char="•"/>
                </a:pPr>
                <a:r>
                  <a:rPr lang="en-US" b="1" dirty="0"/>
                  <a:t>GZK cut-off</a:t>
                </a:r>
                <a:r>
                  <a:rPr lang="en-US" dirty="0"/>
                  <a:t>: CRs protons originating at cosmological distances would be attenuated above a threshold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𝐺𝑍𝐾</m:t>
                        </m:r>
                      </m:sub>
                    </m:sSub>
                    <m:r>
                      <a:rPr lang="en-US"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5 </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10</m:t>
                        </m:r>
                      </m:e>
                      <m:sup>
                        <m:r>
                          <a:rPr lang="it-IT" i="1">
                            <a:latin typeface="Cambria Math" panose="02040503050406030204" pitchFamily="18" charset="0"/>
                            <a:ea typeface="Cambria Math" panose="02040503050406030204" pitchFamily="18" charset="0"/>
                          </a:rPr>
                          <m:t>19</m:t>
                        </m:r>
                      </m:sup>
                    </m:sSup>
                    <m:r>
                      <a:rPr lang="it-IT" i="1">
                        <a:latin typeface="Cambria Math" panose="02040503050406030204" pitchFamily="18" charset="0"/>
                        <a:ea typeface="Cambria Math" panose="02040503050406030204" pitchFamily="18" charset="0"/>
                      </a:rPr>
                      <m:t>𝑒𝑉</m:t>
                    </m:r>
                  </m:oMath>
                </a14:m>
                <a:r>
                  <a:rPr lang="en-US" dirty="0"/>
                  <a:t>. </a:t>
                </a:r>
              </a:p>
              <a:p>
                <a:pPr marL="285750" indent="-285750">
                  <a:spcAft>
                    <a:spcPts val="1200"/>
                  </a:spcAft>
                  <a:buFont typeface="Arial" panose="020B0604020202020204" pitchFamily="34" charset="0"/>
                  <a:buChar char="•"/>
                </a:pPr>
                <a:r>
                  <a:rPr lang="en-US" dirty="0"/>
                  <a:t>Nuclei of mass A starts to be attenuated at an energy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𝐴</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rPr>
                          <m:t>𝐸</m:t>
                        </m:r>
                      </m:e>
                      <m:sub>
                        <m:r>
                          <a:rPr lang="it-IT" i="1">
                            <a:latin typeface="Cambria Math" panose="02040503050406030204" pitchFamily="18" charset="0"/>
                          </a:rPr>
                          <m:t>𝐺𝑍𝐾</m:t>
                        </m:r>
                      </m:sub>
                    </m:sSub>
                  </m:oMath>
                </a14:m>
                <a:r>
                  <a:rPr lang="en-US" dirty="0"/>
                  <a:t>.</a:t>
                </a:r>
              </a:p>
              <a:p>
                <a:pPr marL="285750" indent="-285750">
                  <a:spcAft>
                    <a:spcPts val="1200"/>
                  </a:spcAft>
                  <a:buFont typeface="Arial" panose="020B0604020202020204" pitchFamily="34" charset="0"/>
                  <a:buChar char="•"/>
                </a:pPr>
                <a:r>
                  <a:rPr lang="en-US" dirty="0"/>
                  <a:t>Protons interact with CMB photons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it-IT" i="1">
                            <a:latin typeface="Cambria Math" panose="02040503050406030204" pitchFamily="18" charset="0"/>
                          </a:rPr>
                          <m:t>𝑐𝑚𝑏</m:t>
                        </m:r>
                      </m:sub>
                    </m:sSub>
                  </m:oMath>
                </a14:m>
                <a:r>
                  <a:rPr lang="en-US" dirty="0"/>
                  <a:t>) if the proton energy is large enough to achieve the resonant production of the </a:t>
                </a:r>
                <a:r>
                  <a:rPr lang="en-US" dirty="0">
                    <a:latin typeface="Symbol" panose="05050102010706020507" pitchFamily="18" charset="2"/>
                  </a:rPr>
                  <a:t>D</a:t>
                </a:r>
                <a:r>
                  <a:rPr lang="en-US" baseline="30000" dirty="0"/>
                  <a:t>+</a:t>
                </a:r>
                <a:r>
                  <a:rPr lang="en-US" dirty="0"/>
                  <a:t> in the </a:t>
                </a:r>
                <a:r>
                  <a:rPr lang="en-US" dirty="0" err="1"/>
                  <a:t>c.m</a:t>
                </a:r>
                <a:r>
                  <a:rPr lang="en-US" dirty="0"/>
                  <a:t>. system </a:t>
                </a:r>
              </a:p>
            </p:txBody>
          </p:sp>
        </mc:Choice>
        <mc:Fallback xmlns="">
          <p:sp>
            <p:nvSpPr>
              <p:cNvPr id="5" name="Rettangolo 4"/>
              <p:cNvSpPr>
                <a:spLocks noRot="1" noChangeAspect="1" noMove="1" noResize="1" noEditPoints="1" noAdjustHandles="1" noChangeArrowheads="1" noChangeShapeType="1" noTextEdit="1"/>
              </p:cNvSpPr>
              <p:nvPr/>
            </p:nvSpPr>
            <p:spPr>
              <a:xfrm>
                <a:off x="643468" y="903225"/>
                <a:ext cx="10893776" cy="2646878"/>
              </a:xfrm>
              <a:prstGeom prst="rect">
                <a:avLst/>
              </a:prstGeom>
              <a:blipFill>
                <a:blip r:embed="rId2"/>
                <a:stretch>
                  <a:fillRect l="-392" t="-1152" b="-2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ttangolo 11"/>
              <p:cNvSpPr/>
              <p:nvPr/>
            </p:nvSpPr>
            <p:spPr>
              <a:xfrm>
                <a:off x="654756" y="4399514"/>
                <a:ext cx="11017955"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neutron decays (</a:t>
                </a:r>
                <a:r>
                  <a:rPr lang="en-US" dirty="0">
                    <a:latin typeface="Symbol" panose="05050102010706020507" pitchFamily="18" charset="2"/>
                  </a:rPr>
                  <a:t>b</a:t>
                </a:r>
                <a:r>
                  <a:rPr lang="en-US" baseline="30000" dirty="0">
                    <a:latin typeface="Symbol" panose="05050102010706020507" pitchFamily="18" charset="2"/>
                  </a:rPr>
                  <a:t>-</a:t>
                </a:r>
                <a:r>
                  <a:rPr lang="en-US" dirty="0"/>
                  <a:t>) yields a proton. As a p is always present in the final state, the effect of the interaction is that the energy of the CR protons (</a:t>
                </a:r>
                <a:r>
                  <a:rPr lang="en-US" b="1" dirty="0">
                    <a:solidFill>
                      <a:srgbClr val="FF0000"/>
                    </a:solidFill>
                  </a:rPr>
                  <a:t>IF THE CRs are protons</a:t>
                </a:r>
                <a:r>
                  <a:rPr lang="en-US" dirty="0"/>
                  <a:t>)  above threshold is reduced and </a:t>
                </a:r>
                <a:r>
                  <a:rPr lang="en-US" b="1" dirty="0"/>
                  <a:t>high-energy photons and neutrinos </a:t>
                </a:r>
                <a:r>
                  <a:rPr lang="en-US" dirty="0"/>
                  <a:t>are produced. </a:t>
                </a:r>
              </a:p>
              <a:p>
                <a:pPr marL="285750" indent="-285750">
                  <a:spcAft>
                    <a:spcPts val="600"/>
                  </a:spcAft>
                  <a:buFont typeface="Arial" panose="020B0604020202020204" pitchFamily="34" charset="0"/>
                  <a:buChar char="•"/>
                </a:pPr>
                <a:r>
                  <a:rPr lang="en-US" dirty="0"/>
                  <a:t>The energy loss length </a:t>
                </a:r>
                <a14:m>
                  <m:oMath xmlns:m="http://schemas.openxmlformats.org/officeDocument/2006/math">
                    <m:r>
                      <a:rPr lang="en-US" b="1" i="1">
                        <a:latin typeface="Cambria Math" panose="02040503050406030204" pitchFamily="18" charset="0"/>
                        <a:ea typeface="Cambria Math" panose="02040503050406030204" pitchFamily="18" charset="0"/>
                      </a:rPr>
                      <m:t>ℓ </m:t>
                    </m:r>
                  </m:oMath>
                </a14:m>
                <a:r>
                  <a:rPr lang="en-US" dirty="0"/>
                  <a:t>(7.11) corresponds to (y = fraction of energy lost per interaction):</a:t>
                </a:r>
              </a:p>
            </p:txBody>
          </p:sp>
        </mc:Choice>
        <mc:Fallback xmlns="">
          <p:sp>
            <p:nvSpPr>
              <p:cNvPr id="12" name="Rettangolo 11"/>
              <p:cNvSpPr>
                <a:spLocks noRot="1" noChangeAspect="1" noMove="1" noResize="1" noEditPoints="1" noAdjustHandles="1" noChangeArrowheads="1" noChangeShapeType="1" noTextEdit="1"/>
              </p:cNvSpPr>
              <p:nvPr/>
            </p:nvSpPr>
            <p:spPr>
              <a:xfrm>
                <a:off x="654756" y="4399514"/>
                <a:ext cx="11017955" cy="1277273"/>
              </a:xfrm>
              <a:prstGeom prst="rect">
                <a:avLst/>
              </a:prstGeom>
              <a:blipFill>
                <a:blip r:embed="rId3"/>
                <a:stretch>
                  <a:fillRect l="-332" t="-3828" r="-111" b="-7177"/>
                </a:stretch>
              </a:blipFill>
            </p:spPr>
            <p:txBody>
              <a:bodyPr/>
              <a:lstStyle/>
              <a:p>
                <a:r>
                  <a:rPr lang="en-US">
                    <a:noFill/>
                  </a:rPr>
                  <a:t> </a:t>
                </a:r>
              </a:p>
            </p:txBody>
          </p:sp>
        </mc:Fallback>
      </mc:AlternateContent>
      <p:pic>
        <p:nvPicPr>
          <p:cNvPr id="13" name="Immagine 12"/>
          <p:cNvPicPr>
            <a:picLocks noChangeAspect="1"/>
          </p:cNvPicPr>
          <p:nvPr/>
        </p:nvPicPr>
        <p:blipFill>
          <a:blip r:embed="rId4"/>
          <a:stretch>
            <a:fillRect/>
          </a:stretch>
        </p:blipFill>
        <p:spPr>
          <a:xfrm>
            <a:off x="3001438" y="5748589"/>
            <a:ext cx="6452616" cy="662940"/>
          </a:xfrm>
          <a:prstGeom prst="rect">
            <a:avLst/>
          </a:prstGeom>
        </p:spPr>
      </p:pic>
      <p:grpSp>
        <p:nvGrpSpPr>
          <p:cNvPr id="15" name="Gruppo 14"/>
          <p:cNvGrpSpPr/>
          <p:nvPr/>
        </p:nvGrpSpPr>
        <p:grpSpPr>
          <a:xfrm>
            <a:off x="654756" y="3403151"/>
            <a:ext cx="10699044" cy="924560"/>
            <a:chOff x="240889" y="3570662"/>
            <a:chExt cx="8466196" cy="924560"/>
          </a:xfrm>
        </p:grpSpPr>
        <p:pic>
          <p:nvPicPr>
            <p:cNvPr id="9" name="Immagine 8"/>
            <p:cNvPicPr>
              <a:picLocks noChangeAspect="1"/>
            </p:cNvPicPr>
            <p:nvPr/>
          </p:nvPicPr>
          <p:blipFill>
            <a:blip r:embed="rId5"/>
            <a:stretch>
              <a:fillRect/>
            </a:stretch>
          </p:blipFill>
          <p:spPr>
            <a:xfrm>
              <a:off x="5193420" y="3570662"/>
              <a:ext cx="2304565" cy="924560"/>
            </a:xfrm>
            <a:prstGeom prst="rect">
              <a:avLst/>
            </a:prstGeom>
            <a:ln>
              <a:solidFill>
                <a:srgbClr val="FF2F2F"/>
              </a:solidFill>
            </a:ln>
          </p:spPr>
        </p:pic>
        <p:sp>
          <p:nvSpPr>
            <p:cNvPr id="10" name="Rettangolo 9"/>
            <p:cNvSpPr/>
            <p:nvPr/>
          </p:nvSpPr>
          <p:spPr>
            <a:xfrm>
              <a:off x="240889" y="3725215"/>
              <a:ext cx="4635910" cy="646331"/>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a:t>
              </a:r>
              <a:r>
                <a:rPr lang="en-US" dirty="0">
                  <a:latin typeface="Symbol" panose="05050102010706020507" pitchFamily="18" charset="2"/>
                </a:rPr>
                <a:t>D</a:t>
              </a:r>
              <a:r>
                <a:rPr lang="en-US" baseline="30000" dirty="0"/>
                <a:t>+ </a:t>
              </a:r>
              <a:r>
                <a:rPr lang="en-US" dirty="0"/>
                <a:t> immediately decays; the </a:t>
              </a:r>
              <a:r>
                <a:rPr lang="en-US" dirty="0">
                  <a:latin typeface="Symbol" panose="05050102010706020507" pitchFamily="18" charset="2"/>
                </a:rPr>
                <a:t>p</a:t>
              </a:r>
              <a:r>
                <a:rPr lang="en-US" baseline="30000" dirty="0"/>
                <a:t>0</a:t>
              </a:r>
              <a:r>
                <a:rPr lang="en-US" dirty="0"/>
                <a:t> decay in two photons, while the </a:t>
              </a:r>
              <a:r>
                <a:rPr lang="en-US" dirty="0">
                  <a:latin typeface="Symbol" panose="05050102010706020507" pitchFamily="18" charset="2"/>
                </a:rPr>
                <a:t>p</a:t>
              </a:r>
              <a:r>
                <a:rPr lang="en-US" baseline="30000" dirty="0"/>
                <a:t>+</a:t>
              </a:r>
              <a:r>
                <a:rPr lang="en-US" dirty="0"/>
                <a:t>  decays into </a:t>
              </a:r>
              <a:r>
                <a:rPr lang="en-US" dirty="0" err="1">
                  <a:latin typeface="Symbol" panose="05050102010706020507" pitchFamily="18" charset="2"/>
                </a:rPr>
                <a:t>m+n</a:t>
              </a:r>
              <a:r>
                <a:rPr lang="en-US" baseline="-25000" dirty="0" err="1">
                  <a:latin typeface="Symbol" panose="05050102010706020507" pitchFamily="18" charset="2"/>
                </a:rPr>
                <a:t>m</a:t>
              </a:r>
              <a:r>
                <a:rPr lang="en-US" dirty="0">
                  <a:latin typeface="Symbol" panose="05050102010706020507" pitchFamily="18" charset="2"/>
                </a:rPr>
                <a:t>.</a:t>
              </a:r>
            </a:p>
          </p:txBody>
        </p:sp>
        <p:pic>
          <p:nvPicPr>
            <p:cNvPr id="14" name="Immagine 13"/>
            <p:cNvPicPr>
              <a:picLocks noChangeAspect="1"/>
            </p:cNvPicPr>
            <p:nvPr/>
          </p:nvPicPr>
          <p:blipFill>
            <a:blip r:embed="rId6"/>
            <a:stretch>
              <a:fillRect/>
            </a:stretch>
          </p:blipFill>
          <p:spPr>
            <a:xfrm>
              <a:off x="7979103" y="3694325"/>
              <a:ext cx="727982" cy="708109"/>
            </a:xfrm>
            <a:prstGeom prst="rect">
              <a:avLst/>
            </a:prstGeom>
          </p:spPr>
        </p:pic>
      </p:grpSp>
    </p:spTree>
    <p:extLst>
      <p:ext uri="{BB962C8B-B14F-4D97-AF65-F5344CB8AC3E}">
        <p14:creationId xmlns:p14="http://schemas.microsoft.com/office/powerpoint/2010/main" val="111253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477"/>
            <a:ext cx="10515600" cy="745129"/>
          </a:xfrm>
        </p:spPr>
        <p:txBody>
          <a:bodyPr>
            <a:normAutofit/>
          </a:bodyPr>
          <a:lstStyle/>
          <a:p>
            <a:r>
              <a:rPr lang="en-US" sz="3600" b="1" dirty="0">
                <a:solidFill>
                  <a:srgbClr val="C00000"/>
                </a:solidFill>
              </a:rPr>
              <a:t>Exercise</a:t>
            </a:r>
            <a:r>
              <a:rPr lang="en-US" sz="3600" dirty="0">
                <a:solidFill>
                  <a:srgbClr val="C00000"/>
                </a:solidFill>
              </a:rPr>
              <a:t>: kinematics of the GZK Cut-Off</a:t>
            </a:r>
          </a:p>
        </p:txBody>
      </p:sp>
      <p:sp>
        <p:nvSpPr>
          <p:cNvPr id="15" name="Segnaposto piè di pagina 14"/>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18</a:t>
            </a:fld>
            <a:endParaRPr lang="it-IT"/>
          </a:p>
        </p:txBody>
      </p:sp>
      <p:pic>
        <p:nvPicPr>
          <p:cNvPr id="18" name="Immagine 17"/>
          <p:cNvPicPr>
            <a:picLocks noChangeAspect="1"/>
          </p:cNvPicPr>
          <p:nvPr/>
        </p:nvPicPr>
        <p:blipFill>
          <a:blip r:embed="rId2"/>
          <a:stretch>
            <a:fillRect/>
          </a:stretch>
        </p:blipFill>
        <p:spPr>
          <a:xfrm>
            <a:off x="8568189" y="4940667"/>
            <a:ext cx="2843401" cy="640080"/>
          </a:xfrm>
          <a:prstGeom prst="rect">
            <a:avLst/>
          </a:prstGeom>
          <a:ln>
            <a:solidFill>
              <a:srgbClr val="FF0000"/>
            </a:solidFill>
          </a:ln>
        </p:spPr>
      </p:pic>
      <mc:AlternateContent xmlns:mc="http://schemas.openxmlformats.org/markup-compatibility/2006" xmlns:a14="http://schemas.microsoft.com/office/drawing/2010/main">
        <mc:Choice Requires="a14">
          <p:sp>
            <p:nvSpPr>
              <p:cNvPr id="19" name="Rettangolo 18"/>
              <p:cNvSpPr/>
              <p:nvPr/>
            </p:nvSpPr>
            <p:spPr>
              <a:xfrm>
                <a:off x="609601" y="1360956"/>
                <a:ext cx="7765251" cy="1400833"/>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a:t>
                </a:r>
                <a:r>
                  <a:rPr lang="en-US" dirty="0">
                    <a:latin typeface="Symbol" panose="05050102010706020507" pitchFamily="18" charset="2"/>
                  </a:rPr>
                  <a:t>D</a:t>
                </a:r>
                <a:r>
                  <a:rPr lang="en-US" baseline="30000" dirty="0"/>
                  <a:t>+</a:t>
                </a:r>
                <a:r>
                  <a:rPr lang="en-US" dirty="0"/>
                  <a:t> resonance has mass </a:t>
                </a:r>
                <a14:m>
                  <m:oMath xmlns:m="http://schemas.openxmlformats.org/officeDocument/2006/math">
                    <m:sSub>
                      <m:sSubPr>
                        <m:ctrlPr>
                          <a:rPr lang="en-US" i="1" smtClean="0">
                            <a:latin typeface="Cambria Math" panose="02040503050406030204" pitchFamily="18" charset="0"/>
                          </a:rPr>
                        </m:ctrlPr>
                      </m:sSubPr>
                      <m:e>
                        <m:r>
                          <a:rPr lang="it-IT" b="0" i="1" smtClean="0">
                            <a:latin typeface="Cambria Math" panose="02040503050406030204" pitchFamily="18" charset="0"/>
                          </a:rPr>
                          <m:t>𝑚</m:t>
                        </m:r>
                      </m:e>
                      <m:sub>
                        <m:r>
                          <a:rPr lang="it-IT" b="0" i="1" smtClean="0">
                            <a:latin typeface="Cambria Math" panose="02040503050406030204" pitchFamily="18" charset="0"/>
                            <a:ea typeface="Cambria Math" panose="02040503050406030204" pitchFamily="18" charset="0"/>
                          </a:rPr>
                          <m:t>∆</m:t>
                        </m:r>
                      </m:sub>
                    </m:sSub>
                    <m:r>
                      <a:rPr lang="it-IT" b="0" i="1" smtClean="0">
                        <a:latin typeface="Cambria Math" panose="02040503050406030204" pitchFamily="18" charset="0"/>
                      </a:rPr>
                      <m:t>=1232 </m:t>
                    </m:r>
                    <m:r>
                      <m:rPr>
                        <m:sty m:val="p"/>
                      </m:rPr>
                      <a:rPr lang="it-IT" b="0" i="0" smtClean="0">
                        <a:latin typeface="Cambria Math" panose="02040503050406030204" pitchFamily="18" charset="0"/>
                      </a:rPr>
                      <m:t>MeV</m:t>
                    </m:r>
                  </m:oMath>
                </a14:m>
                <a:r>
                  <a:rPr lang="en-US" dirty="0"/>
                  <a:t> </a:t>
                </a:r>
              </a:p>
              <a:p>
                <a:pPr marL="285750" indent="-285750">
                  <a:spcAft>
                    <a:spcPts val="600"/>
                  </a:spcAft>
                  <a:buFont typeface="Arial" panose="020B0604020202020204" pitchFamily="34" charset="0"/>
                  <a:buChar char="•"/>
                </a:pPr>
                <a:r>
                  <a:rPr lang="en-US" dirty="0"/>
                  <a:t>Consider the 4-momenta of a proton </a:t>
                </a:r>
                <a14:m>
                  <m:oMath xmlns:m="http://schemas.openxmlformats.org/officeDocument/2006/math">
                    <m:sSub>
                      <m:sSubPr>
                        <m:ctrlPr>
                          <a:rPr lang="en-US"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𝑝</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𝑝</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1" i="1" smtClean="0">
                            <a:latin typeface="Cambria Math" panose="02040503050406030204" pitchFamily="18" charset="0"/>
                          </a:rPr>
                          <m:t>𝒑</m:t>
                        </m:r>
                      </m:e>
                      <m:sub>
                        <m:r>
                          <a:rPr lang="it-IT" b="0" i="1" smtClean="0">
                            <a:latin typeface="Cambria Math" panose="02040503050406030204" pitchFamily="18" charset="0"/>
                          </a:rPr>
                          <m:t>𝑝</m:t>
                        </m:r>
                      </m:sub>
                    </m:sSub>
                    <m:r>
                      <a:rPr lang="it-IT" b="0" i="1" smtClean="0">
                        <a:latin typeface="Cambria Math" panose="02040503050406030204" pitchFamily="18" charset="0"/>
                      </a:rPr>
                      <m:t>)</m:t>
                    </m:r>
                  </m:oMath>
                </a14:m>
                <a:r>
                  <a:rPr lang="en-US" dirty="0"/>
                  <a:t>   and of a CMB photon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𝑝</m:t>
                        </m:r>
                      </m:e>
                      <m:sub>
                        <m:r>
                          <a:rPr lang="it-IT" i="1" smtClean="0">
                            <a:latin typeface="Cambria Math" panose="02040503050406030204" pitchFamily="18" charset="0"/>
                            <a:ea typeface="Cambria Math" panose="02040503050406030204" pitchFamily="18" charset="0"/>
                          </a:rPr>
                          <m:t>𝛾</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smtClean="0">
                            <a:latin typeface="Cambria Math" panose="02040503050406030204" pitchFamily="18" charset="0"/>
                            <a:ea typeface="Cambria Math" panose="02040503050406030204" pitchFamily="18" charset="0"/>
                          </a:rPr>
                          <m:t>𝛾</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b="1" i="1">
                            <a:latin typeface="Cambria Math" panose="02040503050406030204" pitchFamily="18" charset="0"/>
                          </a:rPr>
                          <m:t>𝒑</m:t>
                        </m:r>
                      </m:e>
                      <m:sub>
                        <m:r>
                          <a:rPr lang="it-IT" b="1" i="1" smtClean="0">
                            <a:latin typeface="Cambria Math" panose="02040503050406030204" pitchFamily="18" charset="0"/>
                            <a:ea typeface="Cambria Math" panose="02040503050406030204" pitchFamily="18" charset="0"/>
                          </a:rPr>
                          <m:t>𝛾</m:t>
                        </m:r>
                      </m:sub>
                    </m:sSub>
                    <m:r>
                      <a:rPr lang="it-IT" i="1">
                        <a:latin typeface="Cambria Math" panose="02040503050406030204" pitchFamily="18" charset="0"/>
                      </a:rPr>
                      <m:t>)</m:t>
                    </m:r>
                  </m:oMath>
                </a14:m>
                <a:r>
                  <a:rPr lang="en-US" dirty="0"/>
                  <a:t> </a:t>
                </a:r>
              </a:p>
              <a:p>
                <a:pPr marL="285750" indent="-285750">
                  <a:spcAft>
                    <a:spcPts val="600"/>
                  </a:spcAft>
                  <a:buFont typeface="Arial" panose="020B0604020202020204" pitchFamily="34" charset="0"/>
                  <a:buChar char="•"/>
                </a:pPr>
                <a:r>
                  <a:rPr lang="en-US" dirty="0"/>
                  <a:t>The </a:t>
                </a:r>
                <a:r>
                  <a:rPr lang="en-US" dirty="0">
                    <a:latin typeface="Symbol" panose="05050102010706020507" pitchFamily="18" charset="2"/>
                  </a:rPr>
                  <a:t>D</a:t>
                </a:r>
                <a:r>
                  <a:rPr lang="en-US" baseline="30000" dirty="0"/>
                  <a:t>+</a:t>
                </a:r>
                <a:r>
                  <a:rPr lang="en-US" dirty="0"/>
                  <a:t> is produced at </a:t>
                </a:r>
                <a:r>
                  <a:rPr lang="en-US" dirty="0" err="1"/>
                  <a:t>c.m</a:t>
                </a:r>
                <a:r>
                  <a:rPr lang="en-US" dirty="0"/>
                  <a:t>. energy </a:t>
                </a:r>
                <a14:m>
                  <m:oMath xmlns:m="http://schemas.openxmlformats.org/officeDocument/2006/math">
                    <m:rad>
                      <m:radPr>
                        <m:degHide m:val="on"/>
                        <m:ctrlPr>
                          <a:rPr lang="en-US" i="1" smtClean="0">
                            <a:latin typeface="Cambria Math" panose="02040503050406030204" pitchFamily="18" charset="0"/>
                          </a:rPr>
                        </m:ctrlPr>
                      </m:radPr>
                      <m:deg/>
                      <m:e>
                        <m:r>
                          <a:rPr lang="it-IT" b="0" i="1" smtClean="0">
                            <a:latin typeface="Cambria Math" panose="02040503050406030204" pitchFamily="18" charset="0"/>
                          </a:rPr>
                          <m:t>𝑠</m:t>
                        </m:r>
                      </m:e>
                    </m:rad>
                    <m:r>
                      <a:rPr lang="it-IT" b="0" i="1" smtClean="0">
                        <a:latin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19" name="Rettangolo 18"/>
              <p:cNvSpPr>
                <a:spLocks noRot="1" noChangeAspect="1" noMove="1" noResize="1" noEditPoints="1" noAdjustHandles="1" noChangeArrowheads="1" noChangeShapeType="1" noTextEdit="1"/>
              </p:cNvSpPr>
              <p:nvPr/>
            </p:nvSpPr>
            <p:spPr>
              <a:xfrm>
                <a:off x="609601" y="1360956"/>
                <a:ext cx="7765251" cy="1400833"/>
              </a:xfrm>
              <a:prstGeom prst="rect">
                <a:avLst/>
              </a:prstGeom>
              <a:blipFill>
                <a:blip r:embed="rId3"/>
                <a:stretch>
                  <a:fillRect l="-471" t="-3043" b="-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ttangolo 21"/>
              <p:cNvSpPr/>
              <p:nvPr/>
            </p:nvSpPr>
            <p:spPr>
              <a:xfrm>
                <a:off x="575694" y="3639943"/>
                <a:ext cx="7056747" cy="1696747"/>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For a photon,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𝛾</m:t>
                        </m:r>
                      </m:sub>
                    </m:sSub>
                    <m:r>
                      <a:rPr lang="it-IT" b="0" i="1" smtClean="0">
                        <a:latin typeface="Cambria Math" panose="02040503050406030204" pitchFamily="18" charset="0"/>
                        <a:ea typeface="Cambria Math" panose="02040503050406030204" pitchFamily="18" charset="0"/>
                      </a:rPr>
                      <m:t>=|</m:t>
                    </m:r>
                    <m:sSub>
                      <m:sSubPr>
                        <m:ctrlPr>
                          <a:rPr lang="it-IT" i="1">
                            <a:latin typeface="Cambria Math" panose="02040503050406030204" pitchFamily="18" charset="0"/>
                          </a:rPr>
                        </m:ctrlPr>
                      </m:sSubPr>
                      <m:e>
                        <m:r>
                          <a:rPr lang="it-IT" b="1" i="1">
                            <a:latin typeface="Cambria Math" panose="02040503050406030204" pitchFamily="18" charset="0"/>
                          </a:rPr>
                          <m:t>𝒑</m:t>
                        </m:r>
                      </m:e>
                      <m:sub>
                        <m:r>
                          <a:rPr lang="it-IT" b="1" i="1">
                            <a:latin typeface="Cambria Math" panose="02040503050406030204" pitchFamily="18" charset="0"/>
                            <a:ea typeface="Cambria Math" panose="02040503050406030204" pitchFamily="18" charset="0"/>
                          </a:rPr>
                          <m:t>𝛾</m:t>
                        </m:r>
                      </m:sub>
                    </m:sSub>
                    <m:r>
                      <a:rPr lang="it-IT" b="1" i="1" smtClean="0">
                        <a:latin typeface="Cambria Math" panose="02040503050406030204" pitchFamily="18" charset="0"/>
                        <a:ea typeface="Cambria Math" panose="02040503050406030204" pitchFamily="18" charset="0"/>
                      </a:rPr>
                      <m:t>|</m:t>
                    </m:r>
                  </m:oMath>
                </a14:m>
                <a:r>
                  <a:rPr lang="en-US" dirty="0"/>
                  <a:t>   and at high energy,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𝑝</m:t>
                        </m:r>
                      </m:sub>
                    </m:sSub>
                    <m:r>
                      <a:rPr lang="it-IT" b="0" i="1" smtClean="0">
                        <a:latin typeface="Cambria Math" panose="02040503050406030204" pitchFamily="18" charset="0"/>
                      </a:rPr>
                      <m:t>=</m:t>
                    </m:r>
                    <m:sSub>
                      <m:sSubPr>
                        <m:ctrlPr>
                          <a:rPr lang="it-IT"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𝑝</m:t>
                        </m:r>
                      </m:sub>
                    </m:sSub>
                  </m:oMath>
                </a14:m>
                <a:r>
                  <a:rPr lang="en-US" dirty="0"/>
                  <a:t>, eq. (7.17) becomes: </a:t>
                </a:r>
                <a14:m>
                  <m:oMath xmlns:m="http://schemas.openxmlformats.org/officeDocument/2006/math">
                    <m:r>
                      <a:rPr lang="it-IT" b="0" i="0" smtClean="0">
                        <a:solidFill>
                          <a:srgbClr val="C00000"/>
                        </a:solidFill>
                        <a:latin typeface="Cambria Math" panose="02040503050406030204" pitchFamily="18" charset="0"/>
                      </a:rPr>
                      <m:t>2</m:t>
                    </m:r>
                    <m:sSub>
                      <m:sSubPr>
                        <m:ctrlPr>
                          <a:rPr lang="it-IT" i="1">
                            <a:solidFill>
                              <a:srgbClr val="C00000"/>
                            </a:solidFill>
                            <a:latin typeface="Cambria Math" panose="02040503050406030204" pitchFamily="18" charset="0"/>
                          </a:rPr>
                        </m:ctrlPr>
                      </m:sSubPr>
                      <m:e>
                        <m:r>
                          <a:rPr lang="it-IT" i="1">
                            <a:solidFill>
                              <a:srgbClr val="C00000"/>
                            </a:solidFill>
                            <a:latin typeface="Cambria Math" panose="02040503050406030204" pitchFamily="18" charset="0"/>
                          </a:rPr>
                          <m:t>𝐸</m:t>
                        </m:r>
                      </m:e>
                      <m:sub>
                        <m:r>
                          <a:rPr lang="it-IT" i="1">
                            <a:solidFill>
                              <a:srgbClr val="C00000"/>
                            </a:solidFill>
                            <a:latin typeface="Cambria Math" panose="02040503050406030204" pitchFamily="18" charset="0"/>
                          </a:rPr>
                          <m:t>𝑝</m:t>
                        </m:r>
                      </m:sub>
                    </m:sSub>
                    <m:r>
                      <a:rPr lang="it-IT" b="0" i="1" smtClean="0">
                        <a:solidFill>
                          <a:srgbClr val="C00000"/>
                        </a:solidFill>
                        <a:latin typeface="Cambria Math" panose="02040503050406030204" pitchFamily="18" charset="0"/>
                      </a:rPr>
                      <m:t>(</m:t>
                    </m:r>
                    <m:sSub>
                      <m:sSubPr>
                        <m:ctrlPr>
                          <a:rPr lang="it-IT" i="1">
                            <a:solidFill>
                              <a:srgbClr val="C00000"/>
                            </a:solidFill>
                            <a:latin typeface="Cambria Math" panose="02040503050406030204" pitchFamily="18" charset="0"/>
                          </a:rPr>
                        </m:ctrlPr>
                      </m:sSubPr>
                      <m:e>
                        <m:r>
                          <a:rPr lang="it-IT" i="1">
                            <a:solidFill>
                              <a:srgbClr val="C00000"/>
                            </a:solidFill>
                            <a:latin typeface="Cambria Math" panose="02040503050406030204" pitchFamily="18" charset="0"/>
                          </a:rPr>
                          <m:t>𝐸</m:t>
                        </m:r>
                      </m:e>
                      <m:sub>
                        <m:r>
                          <a:rPr lang="it-IT" i="1" smtClean="0">
                            <a:solidFill>
                              <a:srgbClr val="C00000"/>
                            </a:solidFill>
                            <a:latin typeface="Cambria Math" panose="02040503050406030204" pitchFamily="18" charset="0"/>
                            <a:ea typeface="Cambria Math" panose="02040503050406030204" pitchFamily="18" charset="0"/>
                          </a:rPr>
                          <m:t>𝛾</m:t>
                        </m:r>
                      </m:sub>
                    </m:sSub>
                    <m:r>
                      <a:rPr lang="it-IT" b="0" i="1" smtClean="0">
                        <a:solidFill>
                          <a:srgbClr val="C00000"/>
                        </a:solidFill>
                        <a:latin typeface="Cambria Math" panose="02040503050406030204" pitchFamily="18" charset="0"/>
                      </a:rPr>
                      <m:t>−</m:t>
                    </m:r>
                    <m:sSub>
                      <m:sSubPr>
                        <m:ctrlPr>
                          <a:rPr lang="it-IT" i="1">
                            <a:solidFill>
                              <a:srgbClr val="C00000"/>
                            </a:solidFill>
                            <a:latin typeface="Cambria Math" panose="02040503050406030204" pitchFamily="18" charset="0"/>
                          </a:rPr>
                        </m:ctrlPr>
                      </m:sSubPr>
                      <m:e>
                        <m:r>
                          <a:rPr lang="it-IT" i="1">
                            <a:solidFill>
                              <a:srgbClr val="C00000"/>
                            </a:solidFill>
                            <a:latin typeface="Cambria Math" panose="02040503050406030204" pitchFamily="18" charset="0"/>
                          </a:rPr>
                          <m:t>𝐸</m:t>
                        </m:r>
                      </m:e>
                      <m:sub>
                        <m:r>
                          <a:rPr lang="it-IT" i="1">
                            <a:solidFill>
                              <a:srgbClr val="C00000"/>
                            </a:solidFill>
                            <a:latin typeface="Cambria Math" panose="02040503050406030204" pitchFamily="18" charset="0"/>
                            <a:ea typeface="Cambria Math" panose="02040503050406030204" pitchFamily="18" charset="0"/>
                          </a:rPr>
                          <m:t>𝛾</m:t>
                        </m:r>
                      </m:sub>
                    </m:sSub>
                    <m:func>
                      <m:funcPr>
                        <m:ctrlPr>
                          <a:rPr lang="it-IT" i="1" smtClean="0">
                            <a:solidFill>
                              <a:srgbClr val="C00000"/>
                            </a:solidFill>
                            <a:latin typeface="Cambria Math" panose="02040503050406030204" pitchFamily="18" charset="0"/>
                            <a:ea typeface="Cambria Math" panose="02040503050406030204" pitchFamily="18" charset="0"/>
                          </a:rPr>
                        </m:ctrlPr>
                      </m:funcPr>
                      <m:fName>
                        <m:r>
                          <m:rPr>
                            <m:sty m:val="p"/>
                          </m:rPr>
                          <a:rPr lang="it-IT" i="0" smtClean="0">
                            <a:solidFill>
                              <a:srgbClr val="C00000"/>
                            </a:solidFill>
                            <a:latin typeface="Cambria Math" panose="02040503050406030204" pitchFamily="18" charset="0"/>
                            <a:ea typeface="Cambria Math" panose="02040503050406030204" pitchFamily="18" charset="0"/>
                          </a:rPr>
                          <m:t>cos</m:t>
                        </m:r>
                      </m:fName>
                      <m:e>
                        <m:r>
                          <a:rPr lang="it-IT" i="1" smtClean="0">
                            <a:solidFill>
                              <a:srgbClr val="C00000"/>
                            </a:solidFill>
                            <a:latin typeface="Cambria Math" panose="02040503050406030204" pitchFamily="18" charset="0"/>
                            <a:ea typeface="Cambria Math" panose="02040503050406030204" pitchFamily="18" charset="0"/>
                          </a:rPr>
                          <m:t>𝜃</m:t>
                        </m:r>
                        <m:r>
                          <a:rPr lang="it-IT" b="0" i="1" smtClean="0">
                            <a:solidFill>
                              <a:srgbClr val="C00000"/>
                            </a:solidFill>
                            <a:latin typeface="Cambria Math" panose="02040503050406030204" pitchFamily="18" charset="0"/>
                            <a:ea typeface="Cambria Math" panose="02040503050406030204" pitchFamily="18" charset="0"/>
                          </a:rPr>
                          <m:t>)=</m:t>
                        </m:r>
                        <m:sSubSup>
                          <m:sSubSupPr>
                            <m:ctrlPr>
                              <a:rPr lang="it-IT" i="1">
                                <a:solidFill>
                                  <a:srgbClr val="C00000"/>
                                </a:solidFill>
                                <a:latin typeface="Cambria Math" panose="02040503050406030204" pitchFamily="18" charset="0"/>
                              </a:rPr>
                            </m:ctrlPr>
                          </m:sSubSupPr>
                          <m:e>
                            <m:r>
                              <a:rPr lang="it-IT" i="1">
                                <a:solidFill>
                                  <a:srgbClr val="C00000"/>
                                </a:solidFill>
                                <a:latin typeface="Cambria Math" panose="02040503050406030204" pitchFamily="18" charset="0"/>
                              </a:rPr>
                              <m:t>𝑚</m:t>
                            </m:r>
                          </m:e>
                          <m:sub>
                            <m:r>
                              <a:rPr lang="it-IT" i="1">
                                <a:solidFill>
                                  <a:srgbClr val="C00000"/>
                                </a:solidFill>
                                <a:latin typeface="Cambria Math" panose="02040503050406030204" pitchFamily="18" charset="0"/>
                                <a:ea typeface="Cambria Math" panose="02040503050406030204" pitchFamily="18" charset="0"/>
                              </a:rPr>
                              <m:t>∆</m:t>
                            </m:r>
                          </m:sub>
                          <m:sup>
                            <m:r>
                              <a:rPr lang="it-IT" i="1">
                                <a:solidFill>
                                  <a:srgbClr val="C00000"/>
                                </a:solidFill>
                                <a:latin typeface="Cambria Math" panose="02040503050406030204" pitchFamily="18" charset="0"/>
                              </a:rPr>
                              <m:t>2</m:t>
                            </m:r>
                          </m:sup>
                        </m:sSubSup>
                        <m:r>
                          <a:rPr lang="it-IT" i="1">
                            <a:solidFill>
                              <a:srgbClr val="C00000"/>
                            </a:solidFill>
                            <a:latin typeface="Cambria Math" panose="02040503050406030204" pitchFamily="18" charset="0"/>
                          </a:rPr>
                          <m:t>−</m:t>
                        </m:r>
                        <m:sSubSup>
                          <m:sSubSupPr>
                            <m:ctrlPr>
                              <a:rPr lang="it-IT" i="1">
                                <a:solidFill>
                                  <a:srgbClr val="C00000"/>
                                </a:solidFill>
                                <a:latin typeface="Cambria Math" panose="02040503050406030204" pitchFamily="18" charset="0"/>
                              </a:rPr>
                            </m:ctrlPr>
                          </m:sSubSupPr>
                          <m:e>
                            <m:r>
                              <a:rPr lang="it-IT" i="1">
                                <a:solidFill>
                                  <a:srgbClr val="C00000"/>
                                </a:solidFill>
                                <a:latin typeface="Cambria Math" panose="02040503050406030204" pitchFamily="18" charset="0"/>
                              </a:rPr>
                              <m:t>𝑚</m:t>
                            </m:r>
                          </m:e>
                          <m:sub>
                            <m:r>
                              <a:rPr lang="it-IT" i="1">
                                <a:solidFill>
                                  <a:srgbClr val="C00000"/>
                                </a:solidFill>
                                <a:latin typeface="Cambria Math" panose="02040503050406030204" pitchFamily="18" charset="0"/>
                              </a:rPr>
                              <m:t>9</m:t>
                            </m:r>
                          </m:sub>
                          <m:sup>
                            <m:r>
                              <a:rPr lang="it-IT" i="1">
                                <a:solidFill>
                                  <a:srgbClr val="C00000"/>
                                </a:solidFill>
                                <a:latin typeface="Cambria Math" panose="02040503050406030204" pitchFamily="18" charset="0"/>
                              </a:rPr>
                              <m:t>2</m:t>
                            </m:r>
                          </m:sup>
                        </m:sSubSup>
                      </m:e>
                    </m:func>
                  </m:oMath>
                </a14:m>
                <a:endParaRPr lang="it-IT" b="0" i="1" dirty="0">
                  <a:latin typeface="Cambria Math" panose="02040503050406030204" pitchFamily="18" charset="0"/>
                </a:endParaRPr>
              </a:p>
              <a:p>
                <a:pPr>
                  <a:spcAft>
                    <a:spcPts val="1200"/>
                  </a:spcAft>
                </a:pPr>
                <a14:m>
                  <m:oMathPara xmlns:m="http://schemas.openxmlformats.org/officeDocument/2006/math">
                    <m:oMathParaPr>
                      <m:jc m:val="centerGroup"/>
                    </m:oMathParaPr>
                    <m:oMath xmlns:m="http://schemas.openxmlformats.org/officeDocument/2006/math">
                      <m:sSub>
                        <m:sSubPr>
                          <m:ctrlPr>
                            <a:rPr lang="it-IT" b="0" i="1" smtClean="0">
                              <a:solidFill>
                                <a:srgbClr val="C00000"/>
                              </a:solidFill>
                              <a:latin typeface="Cambria Math" panose="02040503050406030204" pitchFamily="18" charset="0"/>
                            </a:rPr>
                          </m:ctrlPr>
                        </m:sSubPr>
                        <m:e>
                          <m:r>
                            <a:rPr lang="it-IT" b="0" i="1" smtClean="0">
                              <a:solidFill>
                                <a:srgbClr val="C00000"/>
                              </a:solidFill>
                              <a:latin typeface="Cambria Math" panose="02040503050406030204" pitchFamily="18" charset="0"/>
                            </a:rPr>
                            <m:t>𝐸</m:t>
                          </m:r>
                        </m:e>
                        <m:sub>
                          <m:r>
                            <a:rPr lang="it-IT" b="0" i="1" smtClean="0">
                              <a:solidFill>
                                <a:srgbClr val="C00000"/>
                              </a:solidFill>
                              <a:latin typeface="Cambria Math" panose="02040503050406030204" pitchFamily="18" charset="0"/>
                            </a:rPr>
                            <m:t>𝑝</m:t>
                          </m:r>
                        </m:sub>
                      </m:sSub>
                      <m:r>
                        <a:rPr lang="it-IT" b="0" i="1" smtClean="0">
                          <a:solidFill>
                            <a:srgbClr val="C00000"/>
                          </a:solidFill>
                          <a:latin typeface="Cambria Math" panose="02040503050406030204" pitchFamily="18" charset="0"/>
                        </a:rPr>
                        <m:t>=</m:t>
                      </m:r>
                      <m:sSub>
                        <m:sSubPr>
                          <m:ctrlPr>
                            <a:rPr lang="it-IT" i="1" smtClean="0">
                              <a:solidFill>
                                <a:srgbClr val="C00000"/>
                              </a:solidFill>
                              <a:latin typeface="Cambria Math" panose="02040503050406030204" pitchFamily="18" charset="0"/>
                            </a:rPr>
                          </m:ctrlPr>
                        </m:sSubPr>
                        <m:e>
                          <m:f>
                            <m:fPr>
                              <m:ctrlPr>
                                <a:rPr lang="it-IT" i="1" smtClean="0">
                                  <a:solidFill>
                                    <a:srgbClr val="C00000"/>
                                  </a:solidFill>
                                  <a:latin typeface="Cambria Math" panose="02040503050406030204" pitchFamily="18" charset="0"/>
                                </a:rPr>
                              </m:ctrlPr>
                            </m:fPr>
                            <m:num>
                              <m:sSubSup>
                                <m:sSubSupPr>
                                  <m:ctrlPr>
                                    <a:rPr lang="it-IT" i="1" smtClean="0">
                                      <a:solidFill>
                                        <a:srgbClr val="C00000"/>
                                      </a:solidFill>
                                      <a:latin typeface="Cambria Math" panose="02040503050406030204" pitchFamily="18" charset="0"/>
                                    </a:rPr>
                                  </m:ctrlPr>
                                </m:sSubSupPr>
                                <m:e>
                                  <m:r>
                                    <a:rPr lang="it-IT" b="0" i="1" smtClean="0">
                                      <a:solidFill>
                                        <a:srgbClr val="C00000"/>
                                      </a:solidFill>
                                      <a:latin typeface="Cambria Math" panose="02040503050406030204" pitchFamily="18" charset="0"/>
                                    </a:rPr>
                                    <m:t>𝑚</m:t>
                                  </m:r>
                                </m:e>
                                <m:sub>
                                  <m:r>
                                    <a:rPr lang="it-IT" i="1" smtClean="0">
                                      <a:solidFill>
                                        <a:srgbClr val="C00000"/>
                                      </a:solidFill>
                                      <a:latin typeface="Cambria Math" panose="02040503050406030204" pitchFamily="18" charset="0"/>
                                      <a:ea typeface="Cambria Math" panose="02040503050406030204" pitchFamily="18" charset="0"/>
                                    </a:rPr>
                                    <m:t>∆</m:t>
                                  </m:r>
                                </m:sub>
                                <m:sup>
                                  <m:r>
                                    <a:rPr lang="it-IT" b="0" i="1" smtClean="0">
                                      <a:solidFill>
                                        <a:srgbClr val="C00000"/>
                                      </a:solidFill>
                                      <a:latin typeface="Cambria Math" panose="02040503050406030204" pitchFamily="18" charset="0"/>
                                    </a:rPr>
                                    <m:t>2</m:t>
                                  </m:r>
                                </m:sup>
                              </m:sSubSup>
                              <m:r>
                                <a:rPr lang="it-IT" b="0" i="1" smtClean="0">
                                  <a:solidFill>
                                    <a:srgbClr val="C00000"/>
                                  </a:solidFill>
                                  <a:latin typeface="Cambria Math" panose="02040503050406030204" pitchFamily="18" charset="0"/>
                                </a:rPr>
                                <m:t>−</m:t>
                              </m:r>
                              <m:sSubSup>
                                <m:sSubSupPr>
                                  <m:ctrlPr>
                                    <a:rPr lang="it-IT" i="1">
                                      <a:solidFill>
                                        <a:srgbClr val="C00000"/>
                                      </a:solidFill>
                                      <a:latin typeface="Cambria Math" panose="02040503050406030204" pitchFamily="18" charset="0"/>
                                    </a:rPr>
                                  </m:ctrlPr>
                                </m:sSubSupPr>
                                <m:e>
                                  <m:r>
                                    <a:rPr lang="it-IT" i="1">
                                      <a:solidFill>
                                        <a:srgbClr val="C00000"/>
                                      </a:solidFill>
                                      <a:latin typeface="Cambria Math" panose="02040503050406030204" pitchFamily="18" charset="0"/>
                                    </a:rPr>
                                    <m:t>𝑚</m:t>
                                  </m:r>
                                </m:e>
                                <m:sub>
                                  <m:r>
                                    <a:rPr lang="it-IT" b="0" i="1" smtClean="0">
                                      <a:solidFill>
                                        <a:srgbClr val="C00000"/>
                                      </a:solidFill>
                                      <a:latin typeface="Cambria Math" panose="02040503050406030204" pitchFamily="18" charset="0"/>
                                    </a:rPr>
                                    <m:t>𝑝</m:t>
                                  </m:r>
                                </m:sub>
                                <m:sup>
                                  <m:r>
                                    <a:rPr lang="it-IT" i="1">
                                      <a:solidFill>
                                        <a:srgbClr val="C00000"/>
                                      </a:solidFill>
                                      <a:latin typeface="Cambria Math" panose="02040503050406030204" pitchFamily="18" charset="0"/>
                                    </a:rPr>
                                    <m:t>2</m:t>
                                  </m:r>
                                </m:sup>
                              </m:sSubSup>
                            </m:num>
                            <m:den>
                              <m:sSub>
                                <m:sSubPr>
                                  <m:ctrlPr>
                                    <a:rPr lang="it-IT" i="1">
                                      <a:solidFill>
                                        <a:srgbClr val="C00000"/>
                                      </a:solidFill>
                                      <a:latin typeface="Cambria Math" panose="02040503050406030204" pitchFamily="18" charset="0"/>
                                    </a:rPr>
                                  </m:ctrlPr>
                                </m:sSubPr>
                                <m:e>
                                  <m:r>
                                    <a:rPr lang="it-IT" i="1">
                                      <a:solidFill>
                                        <a:srgbClr val="C00000"/>
                                      </a:solidFill>
                                      <a:latin typeface="Cambria Math" panose="02040503050406030204" pitchFamily="18" charset="0"/>
                                    </a:rPr>
                                    <m:t>𝐸</m:t>
                                  </m:r>
                                </m:e>
                                <m:sub>
                                  <m:r>
                                    <a:rPr lang="it-IT" i="1">
                                      <a:solidFill>
                                        <a:srgbClr val="C00000"/>
                                      </a:solidFill>
                                      <a:latin typeface="Cambria Math" panose="02040503050406030204" pitchFamily="18" charset="0"/>
                                      <a:ea typeface="Cambria Math" panose="02040503050406030204" pitchFamily="18" charset="0"/>
                                    </a:rPr>
                                    <m:t>𝛾</m:t>
                                  </m:r>
                                </m:sub>
                              </m:sSub>
                              <m:r>
                                <a:rPr lang="it-IT" i="1">
                                  <a:solidFill>
                                    <a:srgbClr val="C00000"/>
                                  </a:solidFill>
                                  <a:latin typeface="Cambria Math" panose="02040503050406030204" pitchFamily="18" charset="0"/>
                                </a:rPr>
                                <m:t>(</m:t>
                              </m:r>
                              <m:r>
                                <a:rPr lang="it-IT" b="0" i="1" smtClean="0">
                                  <a:solidFill>
                                    <a:srgbClr val="C00000"/>
                                  </a:solidFill>
                                  <a:latin typeface="Cambria Math" panose="02040503050406030204" pitchFamily="18" charset="0"/>
                                </a:rPr>
                                <m:t>1</m:t>
                              </m:r>
                              <m:r>
                                <a:rPr lang="it-IT" i="1">
                                  <a:solidFill>
                                    <a:srgbClr val="C00000"/>
                                  </a:solidFill>
                                  <a:latin typeface="Cambria Math" panose="02040503050406030204" pitchFamily="18" charset="0"/>
                                </a:rPr>
                                <m:t>−</m:t>
                              </m:r>
                              <m:func>
                                <m:funcPr>
                                  <m:ctrlPr>
                                    <a:rPr lang="it-IT" i="1">
                                      <a:solidFill>
                                        <a:srgbClr val="C00000"/>
                                      </a:solidFill>
                                      <a:latin typeface="Cambria Math" panose="02040503050406030204" pitchFamily="18" charset="0"/>
                                      <a:ea typeface="Cambria Math" panose="02040503050406030204" pitchFamily="18" charset="0"/>
                                    </a:rPr>
                                  </m:ctrlPr>
                                </m:funcPr>
                                <m:fName>
                                  <m:r>
                                    <m:rPr>
                                      <m:sty m:val="p"/>
                                    </m:rPr>
                                    <a:rPr lang="it-IT">
                                      <a:solidFill>
                                        <a:srgbClr val="C00000"/>
                                      </a:solidFill>
                                      <a:latin typeface="Cambria Math" panose="02040503050406030204" pitchFamily="18" charset="0"/>
                                      <a:ea typeface="Cambria Math" panose="02040503050406030204" pitchFamily="18" charset="0"/>
                                    </a:rPr>
                                    <m:t>cos</m:t>
                                  </m:r>
                                </m:fName>
                                <m:e>
                                  <m:r>
                                    <a:rPr lang="it-IT" i="1">
                                      <a:solidFill>
                                        <a:srgbClr val="C00000"/>
                                      </a:solidFill>
                                      <a:latin typeface="Cambria Math" panose="02040503050406030204" pitchFamily="18" charset="0"/>
                                      <a:ea typeface="Cambria Math" panose="02040503050406030204" pitchFamily="18" charset="0"/>
                                    </a:rPr>
                                    <m:t>𝜃</m:t>
                                  </m:r>
                                  <m:r>
                                    <a:rPr lang="it-IT" b="0" i="1" smtClean="0">
                                      <a:solidFill>
                                        <a:srgbClr val="C00000"/>
                                      </a:solidFill>
                                      <a:latin typeface="Cambria Math" panose="02040503050406030204" pitchFamily="18" charset="0"/>
                                      <a:ea typeface="Cambria Math" panose="02040503050406030204" pitchFamily="18" charset="0"/>
                                    </a:rPr>
                                    <m:t>)</m:t>
                                  </m:r>
                                </m:e>
                              </m:func>
                            </m:den>
                          </m:f>
                          <m:r>
                            <a:rPr lang="it-IT" b="0" i="1" smtClean="0">
                              <a:solidFill>
                                <a:srgbClr val="C00000"/>
                              </a:solidFill>
                              <a:latin typeface="Cambria Math" panose="02040503050406030204" pitchFamily="18" charset="0"/>
                            </a:rPr>
                            <m:t>=</m:t>
                          </m:r>
                          <m:f>
                            <m:fPr>
                              <m:ctrlPr>
                                <a:rPr lang="it-IT" b="0" i="1" smtClean="0">
                                  <a:solidFill>
                                    <a:srgbClr val="C00000"/>
                                  </a:solidFill>
                                  <a:latin typeface="Cambria Math" panose="02040503050406030204" pitchFamily="18" charset="0"/>
                                </a:rPr>
                              </m:ctrlPr>
                            </m:fPr>
                            <m:num>
                              <m:r>
                                <a:rPr lang="it-IT" b="0" i="1" smtClean="0">
                                  <a:solidFill>
                                    <a:srgbClr val="C00000"/>
                                  </a:solidFill>
                                  <a:latin typeface="Cambria Math" panose="02040503050406030204" pitchFamily="18" charset="0"/>
                                </a:rPr>
                                <m:t>0.32 </m:t>
                              </m:r>
                              <m:sSup>
                                <m:sSupPr>
                                  <m:ctrlPr>
                                    <a:rPr lang="it-IT" b="0" i="1" smtClean="0">
                                      <a:solidFill>
                                        <a:srgbClr val="C00000"/>
                                      </a:solidFill>
                                      <a:latin typeface="Cambria Math" panose="02040503050406030204" pitchFamily="18" charset="0"/>
                                    </a:rPr>
                                  </m:ctrlPr>
                                </m:sSupPr>
                                <m:e>
                                  <m:r>
                                    <m:rPr>
                                      <m:sty m:val="p"/>
                                    </m:rPr>
                                    <a:rPr lang="it-IT" b="0" i="0" smtClean="0">
                                      <a:solidFill>
                                        <a:srgbClr val="C00000"/>
                                      </a:solidFill>
                                      <a:latin typeface="Cambria Math" panose="02040503050406030204" pitchFamily="18" charset="0"/>
                                    </a:rPr>
                                    <m:t>GeV</m:t>
                                  </m:r>
                                </m:e>
                                <m:sup>
                                  <m:r>
                                    <a:rPr lang="it-IT" b="0" i="1" smtClean="0">
                                      <a:solidFill>
                                        <a:srgbClr val="C00000"/>
                                      </a:solidFill>
                                      <a:latin typeface="Cambria Math" panose="02040503050406030204" pitchFamily="18" charset="0"/>
                                    </a:rPr>
                                    <m:t>2</m:t>
                                  </m:r>
                                </m:sup>
                              </m:sSup>
                            </m:num>
                            <m:den>
                              <m:sSub>
                                <m:sSubPr>
                                  <m:ctrlPr>
                                    <a:rPr lang="it-IT" i="1">
                                      <a:solidFill>
                                        <a:srgbClr val="C00000"/>
                                      </a:solidFill>
                                      <a:latin typeface="Cambria Math" panose="02040503050406030204" pitchFamily="18" charset="0"/>
                                    </a:rPr>
                                  </m:ctrlPr>
                                </m:sSubPr>
                                <m:e>
                                  <m:r>
                                    <a:rPr lang="it-IT" i="1">
                                      <a:solidFill>
                                        <a:srgbClr val="C00000"/>
                                      </a:solidFill>
                                      <a:latin typeface="Cambria Math" panose="02040503050406030204" pitchFamily="18" charset="0"/>
                                    </a:rPr>
                                    <m:t>𝐸</m:t>
                                  </m:r>
                                </m:e>
                                <m:sub>
                                  <m:r>
                                    <a:rPr lang="it-IT" i="1">
                                      <a:solidFill>
                                        <a:srgbClr val="C00000"/>
                                      </a:solidFill>
                                      <a:latin typeface="Cambria Math" panose="02040503050406030204" pitchFamily="18" charset="0"/>
                                      <a:ea typeface="Cambria Math" panose="02040503050406030204" pitchFamily="18" charset="0"/>
                                    </a:rPr>
                                    <m:t>𝛾</m:t>
                                  </m:r>
                                </m:sub>
                              </m:sSub>
                              <m:r>
                                <a:rPr lang="it-IT" i="1">
                                  <a:solidFill>
                                    <a:srgbClr val="C00000"/>
                                  </a:solidFill>
                                  <a:latin typeface="Cambria Math" panose="02040503050406030204" pitchFamily="18" charset="0"/>
                                </a:rPr>
                                <m:t>(1−</m:t>
                              </m:r>
                              <m:func>
                                <m:funcPr>
                                  <m:ctrlPr>
                                    <a:rPr lang="it-IT" i="1">
                                      <a:solidFill>
                                        <a:srgbClr val="C00000"/>
                                      </a:solidFill>
                                      <a:latin typeface="Cambria Math" panose="02040503050406030204" pitchFamily="18" charset="0"/>
                                      <a:ea typeface="Cambria Math" panose="02040503050406030204" pitchFamily="18" charset="0"/>
                                    </a:rPr>
                                  </m:ctrlPr>
                                </m:funcPr>
                                <m:fName>
                                  <m:r>
                                    <m:rPr>
                                      <m:sty m:val="p"/>
                                    </m:rPr>
                                    <a:rPr lang="it-IT">
                                      <a:solidFill>
                                        <a:srgbClr val="C00000"/>
                                      </a:solidFill>
                                      <a:latin typeface="Cambria Math" panose="02040503050406030204" pitchFamily="18" charset="0"/>
                                      <a:ea typeface="Cambria Math" panose="02040503050406030204" pitchFamily="18" charset="0"/>
                                    </a:rPr>
                                    <m:t>cos</m:t>
                                  </m:r>
                                </m:fName>
                                <m:e>
                                  <m:r>
                                    <a:rPr lang="it-IT" i="1">
                                      <a:solidFill>
                                        <a:srgbClr val="C00000"/>
                                      </a:solidFill>
                                      <a:latin typeface="Cambria Math" panose="02040503050406030204" pitchFamily="18" charset="0"/>
                                      <a:ea typeface="Cambria Math" panose="02040503050406030204" pitchFamily="18" charset="0"/>
                                    </a:rPr>
                                    <m:t>𝜃</m:t>
                                  </m:r>
                                  <m:r>
                                    <a:rPr lang="it-IT" i="1">
                                      <a:solidFill>
                                        <a:srgbClr val="C00000"/>
                                      </a:solidFill>
                                      <a:latin typeface="Cambria Math" panose="02040503050406030204" pitchFamily="18" charset="0"/>
                                      <a:ea typeface="Cambria Math" panose="02040503050406030204" pitchFamily="18" charset="0"/>
                                    </a:rPr>
                                    <m:t>)</m:t>
                                  </m:r>
                                </m:e>
                              </m:func>
                            </m:den>
                          </m:f>
                        </m:e>
                        <m:sub/>
                      </m:sSub>
                    </m:oMath>
                  </m:oMathPara>
                </a14:m>
                <a:endParaRPr lang="en-US" dirty="0"/>
              </a:p>
            </p:txBody>
          </p:sp>
        </mc:Choice>
        <mc:Fallback xmlns="">
          <p:sp>
            <p:nvSpPr>
              <p:cNvPr id="22" name="Rettangolo 21"/>
              <p:cNvSpPr>
                <a:spLocks noRot="1" noChangeAspect="1" noMove="1" noResize="1" noEditPoints="1" noAdjustHandles="1" noChangeArrowheads="1" noChangeShapeType="1" noTextEdit="1"/>
              </p:cNvSpPr>
              <p:nvPr/>
            </p:nvSpPr>
            <p:spPr>
              <a:xfrm>
                <a:off x="575694" y="3639943"/>
                <a:ext cx="7056747" cy="1696747"/>
              </a:xfrm>
              <a:prstGeom prst="rect">
                <a:avLst/>
              </a:prstGeom>
              <a:blipFill>
                <a:blip r:embed="rId4"/>
                <a:stretch>
                  <a:fillRect l="-518" t="-1439"/>
                </a:stretch>
              </a:blipFill>
            </p:spPr>
            <p:txBody>
              <a:bodyPr/>
              <a:lstStyle/>
              <a:p>
                <a:r>
                  <a:rPr lang="en-US">
                    <a:noFill/>
                  </a:rPr>
                  <a:t> </a:t>
                </a:r>
              </a:p>
            </p:txBody>
          </p:sp>
        </mc:Fallback>
      </mc:AlternateContent>
      <p:grpSp>
        <p:nvGrpSpPr>
          <p:cNvPr id="17" name="Gruppo 16"/>
          <p:cNvGrpSpPr>
            <a:grpSpLocks noChangeAspect="1"/>
          </p:cNvGrpSpPr>
          <p:nvPr/>
        </p:nvGrpSpPr>
        <p:grpSpPr>
          <a:xfrm>
            <a:off x="3238585" y="2817082"/>
            <a:ext cx="4541136" cy="860909"/>
            <a:chOff x="631836" y="2804142"/>
            <a:chExt cx="4017300" cy="772120"/>
          </a:xfrm>
        </p:grpSpPr>
        <p:pic>
          <p:nvPicPr>
            <p:cNvPr id="10" name="Immagine 9"/>
            <p:cNvPicPr>
              <a:picLocks noChangeAspect="1"/>
            </p:cNvPicPr>
            <p:nvPr/>
          </p:nvPicPr>
          <p:blipFill>
            <a:blip r:embed="rId5"/>
            <a:stretch>
              <a:fillRect/>
            </a:stretch>
          </p:blipFill>
          <p:spPr>
            <a:xfrm>
              <a:off x="631836" y="2804142"/>
              <a:ext cx="1883752" cy="391160"/>
            </a:xfrm>
            <a:prstGeom prst="rect">
              <a:avLst/>
            </a:prstGeom>
          </p:spPr>
        </p:pic>
        <p:pic>
          <p:nvPicPr>
            <p:cNvPr id="11" name="Immagine 10"/>
            <p:cNvPicPr>
              <a:picLocks noChangeAspect="1"/>
            </p:cNvPicPr>
            <p:nvPr/>
          </p:nvPicPr>
          <p:blipFill>
            <a:blip r:embed="rId6"/>
            <a:stretch>
              <a:fillRect/>
            </a:stretch>
          </p:blipFill>
          <p:spPr>
            <a:xfrm>
              <a:off x="663382" y="3202882"/>
              <a:ext cx="2452433" cy="373380"/>
            </a:xfrm>
            <a:prstGeom prst="rect">
              <a:avLst/>
            </a:prstGeom>
          </p:spPr>
        </p:pic>
        <p:pic>
          <p:nvPicPr>
            <p:cNvPr id="24" name="Immagine 23"/>
            <p:cNvPicPr>
              <a:picLocks noChangeAspect="1"/>
            </p:cNvPicPr>
            <p:nvPr/>
          </p:nvPicPr>
          <p:blipFill>
            <a:blip r:embed="rId7"/>
            <a:stretch>
              <a:fillRect/>
            </a:stretch>
          </p:blipFill>
          <p:spPr>
            <a:xfrm>
              <a:off x="4106222" y="3041481"/>
              <a:ext cx="542914" cy="237642"/>
            </a:xfrm>
            <a:prstGeom prst="rect">
              <a:avLst/>
            </a:prstGeom>
          </p:spPr>
        </p:pic>
      </p:grpSp>
      <mc:AlternateContent xmlns:mc="http://schemas.openxmlformats.org/markup-compatibility/2006" xmlns:a14="http://schemas.microsoft.com/office/drawing/2010/main">
        <mc:Choice Requires="a14">
          <p:sp>
            <p:nvSpPr>
              <p:cNvPr id="29" name="Rettangolo 28"/>
              <p:cNvSpPr/>
              <p:nvPr/>
            </p:nvSpPr>
            <p:spPr>
              <a:xfrm>
                <a:off x="609601" y="5010812"/>
                <a:ext cx="7542117" cy="668516"/>
              </a:xfrm>
              <a:prstGeom prst="rect">
                <a:avLst/>
              </a:prstGeom>
            </p:spPr>
            <p:txBody>
              <a:bodyPr wrap="square">
                <a:spAutoFit/>
              </a:bodyPr>
              <a:lstStyle/>
              <a:p>
                <a:pPr marL="285750" indent="-285750">
                  <a:buFont typeface="Arial" panose="020B0604020202020204" pitchFamily="34" charset="0"/>
                  <a:buChar char="•"/>
                </a:pPr>
                <a:r>
                  <a:rPr lang="en-US" dirty="0"/>
                  <a:t>The minimum for E</a:t>
                </a:r>
                <a:r>
                  <a:rPr lang="en-US" baseline="-25000" dirty="0"/>
                  <a:t>p</a:t>
                </a:r>
                <a:r>
                  <a:rPr lang="en-US" dirty="0"/>
                  <a:t> occurs when </a:t>
                </a:r>
                <a:r>
                  <a:rPr lang="en-US" dirty="0">
                    <a:latin typeface="Symbol" panose="05050102010706020507" pitchFamily="18" charset="2"/>
                  </a:rPr>
                  <a:t>q = p</a:t>
                </a:r>
                <a:r>
                  <a:rPr lang="en-US" dirty="0"/>
                  <a:t>. Then, for collision with the </a:t>
                </a:r>
                <a:r>
                  <a:rPr lang="en-US" dirty="0" err="1"/>
                  <a:t>CMB</a:t>
                </a:r>
                <a:r>
                  <a:rPr lang="en-US" dirty="0" err="1">
                    <a:latin typeface="Symbol" panose="05050102010706020507" pitchFamily="18" charset="2"/>
                  </a:rPr>
                  <a:t>g</a:t>
                </a:r>
                <a:r>
                  <a:rPr lang="en-US" dirty="0"/>
                  <a:t> with </a:t>
                </a:r>
                <a14:m>
                  <m:oMath xmlns:m="http://schemas.openxmlformats.org/officeDocument/2006/math">
                    <m:sSub>
                      <m:sSubPr>
                        <m:ctrlPr>
                          <a:rPr lang="en-US" i="1" smtClean="0">
                            <a:latin typeface="Cambria Math" panose="02040503050406030204" pitchFamily="18" charset="0"/>
                          </a:rPr>
                        </m:ctrlPr>
                      </m:sSubPr>
                      <m:e>
                        <m:r>
                          <a:rPr lang="it-IT" b="0" i="1" smtClean="0">
                            <a:latin typeface="Cambria Math" panose="02040503050406030204" pitchFamily="18" charset="0"/>
                          </a:rPr>
                          <m:t>𝐸</m:t>
                        </m:r>
                      </m:e>
                      <m:sub>
                        <m:r>
                          <a:rPr lang="en-US" i="1" smtClean="0">
                            <a:latin typeface="Cambria Math" panose="02040503050406030204" pitchFamily="18" charset="0"/>
                            <a:ea typeface="Cambria Math" panose="02040503050406030204" pitchFamily="18" charset="0"/>
                          </a:rPr>
                          <m:t>𝛾</m:t>
                        </m:r>
                      </m:sub>
                    </m:sSub>
                    <m:r>
                      <a:rPr lang="it-IT" b="0" i="1" smtClean="0">
                        <a:latin typeface="Cambria Math" panose="02040503050406030204" pitchFamily="18" charset="0"/>
                      </a:rPr>
                      <m:t>=1.2 </m:t>
                    </m:r>
                    <m:sSup>
                      <m:sSupPr>
                        <m:ctrlPr>
                          <a:rPr lang="it-IT" b="0" i="1" smtClean="0">
                            <a:latin typeface="Cambria Math" panose="02040503050406030204" pitchFamily="18" charset="0"/>
                          </a:rPr>
                        </m:ctrlPr>
                      </m:sSupPr>
                      <m:e>
                        <m:r>
                          <a:rPr lang="it-IT" b="0" i="1" smtClean="0">
                            <a:latin typeface="Cambria Math" panose="02040503050406030204" pitchFamily="18" charset="0"/>
                          </a:rPr>
                          <m:t>10</m:t>
                        </m:r>
                      </m:e>
                      <m:sup>
                        <m:r>
                          <a:rPr lang="it-IT" b="0" i="1" smtClean="0">
                            <a:latin typeface="Cambria Math" panose="02040503050406030204" pitchFamily="18" charset="0"/>
                          </a:rPr>
                          <m:t>−3</m:t>
                        </m:r>
                      </m:sup>
                    </m:sSup>
                    <m:r>
                      <a:rPr lang="it-IT" b="0" i="1" smtClean="0">
                        <a:latin typeface="Cambria Math" panose="02040503050406030204" pitchFamily="18" charset="0"/>
                      </a:rPr>
                      <m:t> </m:t>
                    </m:r>
                    <m:r>
                      <m:rPr>
                        <m:sty m:val="p"/>
                      </m:rPr>
                      <a:rPr lang="it-IT" b="0" i="0" smtClean="0">
                        <a:latin typeface="Cambria Math" panose="02040503050406030204" pitchFamily="18" charset="0"/>
                      </a:rPr>
                      <m:t>eV</m:t>
                    </m:r>
                  </m:oMath>
                </a14:m>
                <a:r>
                  <a:rPr lang="en-US" dirty="0"/>
                  <a:t>    the  threshold is:</a:t>
                </a:r>
              </a:p>
            </p:txBody>
          </p:sp>
        </mc:Choice>
        <mc:Fallback xmlns="">
          <p:sp>
            <p:nvSpPr>
              <p:cNvPr id="29" name="Rettangolo 28"/>
              <p:cNvSpPr>
                <a:spLocks noRot="1" noChangeAspect="1" noMove="1" noResize="1" noEditPoints="1" noAdjustHandles="1" noChangeArrowheads="1" noChangeShapeType="1" noTextEdit="1"/>
              </p:cNvSpPr>
              <p:nvPr/>
            </p:nvSpPr>
            <p:spPr>
              <a:xfrm>
                <a:off x="609601" y="5010812"/>
                <a:ext cx="7542117" cy="668516"/>
              </a:xfrm>
              <a:prstGeom prst="rect">
                <a:avLst/>
              </a:prstGeom>
              <a:blipFill>
                <a:blip r:embed="rId8"/>
                <a:stretch>
                  <a:fillRect l="-485" t="-7273" b="-11818"/>
                </a:stretch>
              </a:blipFill>
            </p:spPr>
            <p:txBody>
              <a:bodyPr/>
              <a:lstStyle/>
              <a:p>
                <a:r>
                  <a:rPr lang="en-US">
                    <a:noFill/>
                  </a:rPr>
                  <a:t> </a:t>
                </a:r>
              </a:p>
            </p:txBody>
          </p:sp>
        </mc:Fallback>
      </mc:AlternateContent>
      <p:sp>
        <p:nvSpPr>
          <p:cNvPr id="31" name="Rettangolo 30"/>
          <p:cNvSpPr/>
          <p:nvPr/>
        </p:nvSpPr>
        <p:spPr>
          <a:xfrm>
            <a:off x="636888" y="5716499"/>
            <a:ext cx="10959152" cy="646331"/>
          </a:xfrm>
          <a:prstGeom prst="rect">
            <a:avLst/>
          </a:prstGeom>
        </p:spPr>
        <p:txBody>
          <a:bodyPr wrap="square">
            <a:spAutoFit/>
          </a:bodyPr>
          <a:lstStyle/>
          <a:p>
            <a:pPr marL="285750" indent="-285750">
              <a:buFont typeface="Arial" panose="020B0604020202020204" pitchFamily="34" charset="0"/>
              <a:buChar char="•"/>
            </a:pPr>
            <a:r>
              <a:rPr lang="en-US" dirty="0"/>
              <a:t>The threshold E</a:t>
            </a:r>
            <a:r>
              <a:rPr lang="en-US" baseline="-25000" dirty="0"/>
              <a:t>p </a:t>
            </a:r>
            <a:r>
              <a:rPr lang="en-US" dirty="0"/>
              <a:t>decreases when the interaction occurs with higher energy </a:t>
            </a:r>
            <a:r>
              <a:rPr lang="en-US" dirty="0" err="1"/>
              <a:t>CMB</a:t>
            </a:r>
            <a:r>
              <a:rPr lang="en-US" dirty="0" err="1">
                <a:latin typeface="Symbol" panose="05050102010706020507" pitchFamily="18" charset="2"/>
              </a:rPr>
              <a:t>g</a:t>
            </a:r>
            <a:r>
              <a:rPr lang="en-US" dirty="0"/>
              <a:t>. The </a:t>
            </a:r>
            <a:r>
              <a:rPr lang="en-US" b="1" dirty="0"/>
              <a:t>effect starts to become significant for protons with E</a:t>
            </a:r>
            <a:r>
              <a:rPr lang="en-US" b="1" baseline="-25000" dirty="0"/>
              <a:t>p </a:t>
            </a:r>
            <a:r>
              <a:rPr lang="en-US" b="1" dirty="0"/>
              <a:t>= 5x10</a:t>
            </a:r>
            <a:r>
              <a:rPr lang="en-US" b="1" baseline="30000" dirty="0"/>
              <a:t>19</a:t>
            </a:r>
            <a:r>
              <a:rPr lang="en-US" b="1" dirty="0"/>
              <a:t> eV.</a:t>
            </a:r>
          </a:p>
        </p:txBody>
      </p:sp>
      <p:grpSp>
        <p:nvGrpSpPr>
          <p:cNvPr id="21" name="Gruppo 20"/>
          <p:cNvGrpSpPr/>
          <p:nvPr/>
        </p:nvGrpSpPr>
        <p:grpSpPr>
          <a:xfrm>
            <a:off x="8085015" y="1745732"/>
            <a:ext cx="3531291" cy="2875010"/>
            <a:chOff x="5614219" y="836057"/>
            <a:chExt cx="3293807" cy="2783873"/>
          </a:xfrm>
        </p:grpSpPr>
        <p:grpSp>
          <p:nvGrpSpPr>
            <p:cNvPr id="4" name="Gruppo 3"/>
            <p:cNvGrpSpPr/>
            <p:nvPr/>
          </p:nvGrpSpPr>
          <p:grpSpPr>
            <a:xfrm>
              <a:off x="5614219" y="836057"/>
              <a:ext cx="3293807" cy="2783873"/>
              <a:chOff x="4877636" y="1956619"/>
              <a:chExt cx="3944375" cy="3272580"/>
            </a:xfrm>
          </p:grpSpPr>
          <p:pic>
            <p:nvPicPr>
              <p:cNvPr id="5" name="Picture 4" descr="990015b"/>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877636" y="1956619"/>
                <a:ext cx="3944375" cy="3272580"/>
              </a:xfrm>
              <a:prstGeom prst="rect">
                <a:avLst/>
              </a:prstGeom>
              <a:noFill/>
            </p:spPr>
          </p:pic>
          <p:sp>
            <p:nvSpPr>
              <p:cNvPr id="6" name="CasellaDiTesto 5"/>
              <p:cNvSpPr txBox="1"/>
              <p:nvPr/>
            </p:nvSpPr>
            <p:spPr>
              <a:xfrm>
                <a:off x="7365160" y="2976610"/>
                <a:ext cx="981308" cy="470349"/>
              </a:xfrm>
              <a:prstGeom prst="rect">
                <a:avLst/>
              </a:prstGeom>
              <a:noFill/>
            </p:spPr>
            <p:txBody>
              <a:bodyPr wrap="none" rtlCol="0">
                <a:spAutoFit/>
              </a:bodyPr>
              <a:lstStyle/>
              <a:p>
                <a:pPr>
                  <a:spcAft>
                    <a:spcPts val="600"/>
                  </a:spcAft>
                </a:pPr>
                <a:r>
                  <a:rPr lang="en-US" sz="2000" dirty="0"/>
                  <a:t>CMBR</a:t>
                </a:r>
              </a:p>
            </p:txBody>
          </p:sp>
        </p:grpSp>
        <p:pic>
          <p:nvPicPr>
            <p:cNvPr id="32" name="Immagine 31"/>
            <p:cNvPicPr>
              <a:picLocks noChangeAspect="1"/>
            </p:cNvPicPr>
            <p:nvPr/>
          </p:nvPicPr>
          <p:blipFill rotWithShape="1">
            <a:blip r:embed="rId10" cstate="print">
              <a:extLst>
                <a:ext uri="{28A0092B-C50C-407E-A947-70E740481C1C}">
                  <a14:useLocalDpi xmlns:a14="http://schemas.microsoft.com/office/drawing/2010/main"/>
                </a:ext>
              </a:extLst>
            </a:blip>
            <a:srcRect t="1" r="4025" b="11556"/>
            <a:stretch/>
          </p:blipFill>
          <p:spPr>
            <a:xfrm>
              <a:off x="6108978" y="2915014"/>
              <a:ext cx="2297315" cy="260806"/>
            </a:xfrm>
            <a:prstGeom prst="rect">
              <a:avLst/>
            </a:prstGeom>
            <a:ln>
              <a:solidFill>
                <a:srgbClr val="FF0000"/>
              </a:solidFill>
            </a:ln>
          </p:spPr>
        </p:pic>
        <p:pic>
          <p:nvPicPr>
            <p:cNvPr id="33" name="Immagine 32"/>
            <p:cNvPicPr>
              <a:picLocks noChangeAspect="1"/>
            </p:cNvPicPr>
            <p:nvPr/>
          </p:nvPicPr>
          <p:blipFill rotWithShape="1">
            <a:blip r:embed="rId11" cstate="print">
              <a:extLst>
                <a:ext uri="{28A0092B-C50C-407E-A947-70E740481C1C}">
                  <a14:useLocalDpi xmlns:a14="http://schemas.microsoft.com/office/drawing/2010/main"/>
                </a:ext>
              </a:extLst>
            </a:blip>
            <a:srcRect l="6660" t="5033" r="11469"/>
            <a:stretch/>
          </p:blipFill>
          <p:spPr>
            <a:xfrm>
              <a:off x="7157884" y="1262862"/>
              <a:ext cx="1558472" cy="379822"/>
            </a:xfrm>
            <a:prstGeom prst="rect">
              <a:avLst/>
            </a:prstGeom>
            <a:ln>
              <a:solidFill>
                <a:srgbClr val="FF0000"/>
              </a:solidFill>
            </a:ln>
          </p:spPr>
        </p:pic>
      </p:grpSp>
      <p:sp>
        <p:nvSpPr>
          <p:cNvPr id="23" name="Indietro o precedente 29">
            <a:hlinkClick r:id="" action="ppaction://hlinkshowjump?jump=lastslideviewed" highlightClick="1"/>
            <a:extLst>
              <a:ext uri="{FF2B5EF4-FFF2-40B4-BE49-F238E27FC236}">
                <a16:creationId xmlns:a16="http://schemas.microsoft.com/office/drawing/2014/main" id="{7A51B405-26C7-7331-0004-0907B221CB6F}"/>
              </a:ext>
            </a:extLst>
          </p:cNvPr>
          <p:cNvSpPr/>
          <p:nvPr/>
        </p:nvSpPr>
        <p:spPr>
          <a:xfrm>
            <a:off x="10538847" y="147162"/>
            <a:ext cx="663395"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8" name="CasellaDiTesto 7">
            <a:extLst>
              <a:ext uri="{FF2B5EF4-FFF2-40B4-BE49-F238E27FC236}">
                <a16:creationId xmlns:a16="http://schemas.microsoft.com/office/drawing/2014/main" id="{A5E9D784-1949-8AD1-BFC8-AA9B5521DF60}"/>
              </a:ext>
            </a:extLst>
          </p:cNvPr>
          <p:cNvSpPr txBox="1"/>
          <p:nvPr/>
        </p:nvSpPr>
        <p:spPr>
          <a:xfrm>
            <a:off x="608895" y="935169"/>
            <a:ext cx="10592641" cy="36933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t>We derive now the </a:t>
            </a:r>
            <a:r>
              <a:rPr lang="en-US" b="1" dirty="0"/>
              <a:t>threshold energy </a:t>
            </a:r>
            <a:r>
              <a:rPr lang="en-US" dirty="0"/>
              <a:t>for protons to induce this reaction and their </a:t>
            </a:r>
            <a:r>
              <a:rPr lang="en-US" b="1" dirty="0"/>
              <a:t>mean free path</a:t>
            </a:r>
            <a:r>
              <a:rPr lang="en-US" dirty="0"/>
              <a:t>.</a:t>
            </a:r>
          </a:p>
        </p:txBody>
      </p:sp>
    </p:spTree>
    <p:extLst>
      <p:ext uri="{BB962C8B-B14F-4D97-AF65-F5344CB8AC3E}">
        <p14:creationId xmlns:p14="http://schemas.microsoft.com/office/powerpoint/2010/main" val="357027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72417" y="785478"/>
            <a:ext cx="4797491" cy="2462385"/>
          </a:xfrm>
          <a:prstGeom prst="rect">
            <a:avLst/>
          </a:prstGeom>
          <a:noFill/>
          <a:ln w="9525">
            <a:noFill/>
            <a:miter lim="800000"/>
            <a:headEnd/>
            <a:tailEnd/>
          </a:ln>
        </p:spPr>
      </p:pic>
      <p:sp>
        <p:nvSpPr>
          <p:cNvPr id="2" name="Titolo 1"/>
          <p:cNvSpPr>
            <a:spLocks noGrp="1"/>
          </p:cNvSpPr>
          <p:nvPr>
            <p:ph type="title"/>
          </p:nvPr>
        </p:nvSpPr>
        <p:spPr>
          <a:xfrm>
            <a:off x="838200" y="0"/>
            <a:ext cx="10515600" cy="760526"/>
          </a:xfrm>
        </p:spPr>
        <p:txBody>
          <a:bodyPr>
            <a:normAutofit/>
          </a:bodyPr>
          <a:lstStyle/>
          <a:p>
            <a:r>
              <a:rPr lang="en-US" sz="3600" b="1" dirty="0">
                <a:solidFill>
                  <a:srgbClr val="C00000"/>
                </a:solidFill>
              </a:rPr>
              <a:t>Exercise</a:t>
            </a:r>
            <a:r>
              <a:rPr lang="en-US" sz="3600" dirty="0">
                <a:solidFill>
                  <a:srgbClr val="C00000"/>
                </a:solidFill>
              </a:rPr>
              <a:t>: the energy loss length </a:t>
            </a:r>
          </a:p>
        </p:txBody>
      </p:sp>
      <p:sp>
        <p:nvSpPr>
          <p:cNvPr id="4" name="Segnaposto piè di pagina 3"/>
          <p:cNvSpPr>
            <a:spLocks noGrp="1"/>
          </p:cNvSpPr>
          <p:nvPr>
            <p:ph type="ftr" sz="quarter" idx="11"/>
          </p:nvPr>
        </p:nvSpPr>
        <p:spPr/>
        <p:txBody>
          <a:bodyPr/>
          <a:lstStyle/>
          <a:p>
            <a:r>
              <a:rPr lang="fr-FR" dirty="0"/>
              <a:t>M. Spurio - Astroparticle Physics - 7</a:t>
            </a:r>
            <a:endParaRPr lang="it-IT" dirty="0"/>
          </a:p>
        </p:txBody>
      </p:sp>
      <p:sp>
        <p:nvSpPr>
          <p:cNvPr id="3" name="Segnaposto numero diapositiva 2"/>
          <p:cNvSpPr>
            <a:spLocks noGrp="1"/>
          </p:cNvSpPr>
          <p:nvPr>
            <p:ph type="sldNum" sz="quarter" idx="12"/>
          </p:nvPr>
        </p:nvSpPr>
        <p:spPr/>
        <p:txBody>
          <a:bodyPr/>
          <a:lstStyle/>
          <a:p>
            <a:fld id="{EF856C54-971D-4A64-8725-72F12A462872}" type="slidenum">
              <a:rPr lang="it-IT" smtClean="0"/>
              <a:t>19</a:t>
            </a:fld>
            <a:endParaRPr lang="it-IT"/>
          </a:p>
        </p:txBody>
      </p:sp>
      <p:pic>
        <p:nvPicPr>
          <p:cNvPr id="8" name="Immagine 7"/>
          <p:cNvPicPr>
            <a:picLocks noChangeAspect="1"/>
          </p:cNvPicPr>
          <p:nvPr/>
        </p:nvPicPr>
        <p:blipFill>
          <a:blip r:embed="rId3"/>
          <a:stretch>
            <a:fillRect/>
          </a:stretch>
        </p:blipFill>
        <p:spPr>
          <a:xfrm>
            <a:off x="2152650" y="973599"/>
            <a:ext cx="1629210" cy="804557"/>
          </a:xfrm>
          <a:prstGeom prst="rect">
            <a:avLst/>
          </a:prstGeom>
          <a:ln>
            <a:solidFill>
              <a:srgbClr val="FF0000"/>
            </a:solidFill>
          </a:ln>
        </p:spPr>
      </p:pic>
      <p:pic>
        <p:nvPicPr>
          <p:cNvPr id="9" name="Immagine 8"/>
          <p:cNvPicPr>
            <a:picLocks noChangeAspect="1"/>
          </p:cNvPicPr>
          <p:nvPr/>
        </p:nvPicPr>
        <p:blipFill>
          <a:blip r:embed="rId4"/>
          <a:stretch>
            <a:fillRect/>
          </a:stretch>
        </p:blipFill>
        <p:spPr>
          <a:xfrm>
            <a:off x="4042090" y="1129276"/>
            <a:ext cx="616714" cy="335730"/>
          </a:xfrm>
          <a:prstGeom prst="rect">
            <a:avLst/>
          </a:prstGeom>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a:ext>
            </a:extLst>
          </a:blip>
          <a:srcRect l="6660" t="5033" r="11469"/>
          <a:stretch/>
        </p:blipFill>
        <p:spPr>
          <a:xfrm>
            <a:off x="2152650" y="1933108"/>
            <a:ext cx="1558472" cy="379822"/>
          </a:xfrm>
          <a:prstGeom prst="rect">
            <a:avLst/>
          </a:prstGeom>
          <a:ln>
            <a:solidFill>
              <a:srgbClr val="FF2F2F"/>
            </a:solidFill>
          </a:ln>
        </p:spPr>
      </p:pic>
      <mc:AlternateContent xmlns:mc="http://schemas.openxmlformats.org/markup-compatibility/2006" xmlns:a14="http://schemas.microsoft.com/office/drawing/2010/main">
        <mc:Choice Requires="a14">
          <p:sp>
            <p:nvSpPr>
              <p:cNvPr id="11" name="Rettangolo 10"/>
              <p:cNvSpPr/>
              <p:nvPr/>
            </p:nvSpPr>
            <p:spPr>
              <a:xfrm>
                <a:off x="622092" y="2493454"/>
                <a:ext cx="5741233" cy="945515"/>
              </a:xfrm>
              <a:prstGeom prst="rect">
                <a:avLst/>
              </a:prstGeom>
            </p:spPr>
            <p:txBody>
              <a:bodyPr wrap="square">
                <a:spAutoFit/>
              </a:bodyPr>
              <a:lstStyle/>
              <a:p>
                <a:pPr marL="285750" indent="-285750">
                  <a:buFont typeface="Arial" panose="020B0604020202020204" pitchFamily="34" charset="0"/>
                  <a:buChar char="•"/>
                </a:pPr>
                <a:r>
                  <a:rPr lang="en-US" dirty="0"/>
                  <a:t>The cross-section for </a:t>
                </a:r>
                <a:r>
                  <a:rPr lang="en-US" dirty="0">
                    <a:latin typeface="Symbol" panose="05050102010706020507" pitchFamily="18" charset="2"/>
                  </a:rPr>
                  <a:t>D</a:t>
                </a:r>
                <a:r>
                  <a:rPr lang="en-US" baseline="30000" dirty="0"/>
                  <a:t>+</a:t>
                </a:r>
                <a:r>
                  <a:rPr lang="en-US" dirty="0"/>
                  <a:t> at resonance is (see figure) </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it-IT" b="0" i="1" smtClean="0">
                              <a:latin typeface="Cambria Math" panose="02040503050406030204" pitchFamily="18" charset="0"/>
                            </a:rPr>
                            <m:t>𝑝</m:t>
                          </m:r>
                          <m:r>
                            <a:rPr lang="it-IT" b="0" i="1" smtClean="0">
                              <a:latin typeface="Cambria Math" panose="02040503050406030204" pitchFamily="18" charset="0"/>
                              <a:ea typeface="Cambria Math" panose="02040503050406030204" pitchFamily="18" charset="0"/>
                            </a:rPr>
                            <m:t>𝛾</m:t>
                          </m:r>
                        </m:sub>
                      </m:sSub>
                      <m:r>
                        <a:rPr lang="it-IT" b="0" i="1" smtClean="0">
                          <a:latin typeface="Cambria Math" panose="02040503050406030204" pitchFamily="18" charset="0"/>
                        </a:rPr>
                        <m:t>=250 </m:t>
                      </m:r>
                      <m:r>
                        <a:rPr lang="it-IT" b="0" i="1" smtClean="0">
                          <a:latin typeface="Cambria Math" panose="02040503050406030204" pitchFamily="18" charset="0"/>
                          <a:ea typeface="Cambria Math" panose="02040503050406030204" pitchFamily="18" charset="0"/>
                        </a:rPr>
                        <m:t>𝜇</m:t>
                      </m:r>
                      <m:r>
                        <a:rPr lang="it-IT" b="0" i="1" smtClean="0">
                          <a:latin typeface="Cambria Math" panose="02040503050406030204" pitchFamily="18" charset="0"/>
                          <a:ea typeface="Cambria Math" panose="02040503050406030204" pitchFamily="18" charset="0"/>
                        </a:rPr>
                        <m:t>𝑏</m:t>
                      </m:r>
                    </m:oMath>
                  </m:oMathPara>
                </a14:m>
                <a:endParaRPr lang="en-US" dirty="0"/>
              </a:p>
              <a:p>
                <a:endParaRPr lang="en-US" dirty="0"/>
              </a:p>
            </p:txBody>
          </p:sp>
        </mc:Choice>
        <mc:Fallback xmlns="">
          <p:sp>
            <p:nvSpPr>
              <p:cNvPr id="11" name="Rettangolo 10"/>
              <p:cNvSpPr>
                <a:spLocks noRot="1" noChangeAspect="1" noMove="1" noResize="1" noEditPoints="1" noAdjustHandles="1" noChangeArrowheads="1" noChangeShapeType="1" noTextEdit="1"/>
              </p:cNvSpPr>
              <p:nvPr/>
            </p:nvSpPr>
            <p:spPr>
              <a:xfrm>
                <a:off x="622092" y="2493454"/>
                <a:ext cx="5741233" cy="945515"/>
              </a:xfrm>
              <a:prstGeom prst="rect">
                <a:avLst/>
              </a:prstGeom>
              <a:blipFill>
                <a:blip r:embed="rId6"/>
                <a:stretch>
                  <a:fillRect l="-637" t="-4516"/>
                </a:stretch>
              </a:blipFill>
            </p:spPr>
            <p:txBody>
              <a:bodyPr/>
              <a:lstStyle/>
              <a:p>
                <a:r>
                  <a:rPr lang="en-US">
                    <a:noFill/>
                  </a:rPr>
                  <a:t> </a:t>
                </a:r>
              </a:p>
            </p:txBody>
          </p:sp>
        </mc:Fallback>
      </mc:AlternateContent>
      <p:pic>
        <p:nvPicPr>
          <p:cNvPr id="15" name="Immagine 14"/>
          <p:cNvPicPr>
            <a:picLocks noChangeAspect="1"/>
          </p:cNvPicPr>
          <p:nvPr/>
        </p:nvPicPr>
        <p:blipFill>
          <a:blip r:embed="rId7"/>
          <a:stretch>
            <a:fillRect/>
          </a:stretch>
        </p:blipFill>
        <p:spPr>
          <a:xfrm>
            <a:off x="2291246" y="4990188"/>
            <a:ext cx="6093001" cy="666750"/>
          </a:xfrm>
          <a:prstGeom prst="rect">
            <a:avLst/>
          </a:prstGeom>
          <a:ln>
            <a:solidFill>
              <a:srgbClr val="FF0000"/>
            </a:solidFill>
          </a:ln>
        </p:spPr>
      </p:pic>
      <mc:AlternateContent xmlns:mc="http://schemas.openxmlformats.org/markup-compatibility/2006" xmlns:a14="http://schemas.microsoft.com/office/drawing/2010/main">
        <mc:Choice Requires="a14">
          <p:sp>
            <p:nvSpPr>
              <p:cNvPr id="13" name="Rettangolo 12"/>
              <p:cNvSpPr/>
              <p:nvPr/>
            </p:nvSpPr>
            <p:spPr>
              <a:xfrm>
                <a:off x="622092" y="3240368"/>
                <a:ext cx="9758596" cy="1251048"/>
              </a:xfrm>
              <a:prstGeom prst="rect">
                <a:avLst/>
              </a:prstGeom>
            </p:spPr>
            <p:txBody>
              <a:bodyPr wrap="square">
                <a:spAutoFit/>
              </a:bodyPr>
              <a:lstStyle/>
              <a:p>
                <a:pPr marL="285750" indent="-285750">
                  <a:buFont typeface="Arial" panose="020B0604020202020204" pitchFamily="34" charset="0"/>
                  <a:buChar char="•"/>
                </a:pPr>
                <a:r>
                  <a:rPr lang="en-US" dirty="0"/>
                  <a:t>The E-loss per interaction is relatively small and can be estimated considering that, in the final state of the process, a proton and a pion are present, and thus: </a:t>
                </a:r>
              </a:p>
              <a:p>
                <a:pPr/>
                <a14:m>
                  <m:oMathPara xmlns:m="http://schemas.openxmlformats.org/officeDocument/2006/math">
                    <m:oMathParaPr>
                      <m:jc m:val="centerGroup"/>
                    </m:oMathParaPr>
                    <m:oMath xmlns:m="http://schemas.openxmlformats.org/officeDocument/2006/math">
                      <m:r>
                        <m:rPr>
                          <m:sty m:val="p"/>
                        </m:rPr>
                        <a:rPr lang="it-IT">
                          <a:latin typeface="Cambria Math" panose="02040503050406030204" pitchFamily="18" charset="0"/>
                        </a:rPr>
                        <m: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𝐸</m:t>
                              </m:r>
                            </m:e>
                            <m:sub>
                              <m:r>
                                <a:rPr lang="it-IT" b="0" i="1" smtClean="0">
                                  <a:latin typeface="Cambria Math" panose="02040503050406030204" pitchFamily="18" charset="0"/>
                                  <a:ea typeface="Cambria Math" panose="02040503050406030204" pitchFamily="18" charset="0"/>
                                </a:rPr>
                                <m:t>𝑝</m:t>
                              </m:r>
                            </m:sub>
                          </m:sSub>
                        </m:num>
                        <m:den>
                          <m:sSub>
                            <m:sSubPr>
                              <m:ctrlPr>
                                <a:rPr lang="en-US"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m:t>
                              </m:r>
                            </m:sub>
                          </m:sSub>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𝑚</m:t>
                              </m:r>
                            </m:e>
                            <m:sub>
                              <m:r>
                                <a:rPr lang="it-IT" i="1" smtClean="0">
                                  <a:latin typeface="Cambria Math" panose="02040503050406030204" pitchFamily="18" charset="0"/>
                                  <a:ea typeface="Cambria Math" panose="02040503050406030204" pitchFamily="18" charset="0"/>
                                </a:rPr>
                                <m:t>𝜋</m:t>
                              </m:r>
                            </m:sub>
                          </m:sSub>
                        </m:num>
                        <m:den>
                          <m:sSub>
                            <m:sSubPr>
                              <m:ctrlPr>
                                <a:rPr lang="en-US"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𝑚</m:t>
                              </m:r>
                            </m:e>
                            <m:sub>
                              <m:r>
                                <a:rPr lang="it-IT" b="0" i="1" smtClean="0">
                                  <a:latin typeface="Cambria Math" panose="02040503050406030204" pitchFamily="18" charset="0"/>
                                  <a:ea typeface="Cambria Math" panose="02040503050406030204" pitchFamily="18" charset="0"/>
                                </a:rPr>
                                <m:t>𝑝</m:t>
                              </m:r>
                            </m:sub>
                          </m:sSub>
                        </m:den>
                      </m:f>
                      <m:r>
                        <a:rPr lang="en-US"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0.1</m:t>
                      </m:r>
                      <m:r>
                        <a:rPr lang="it-IT" b="0" i="0" smtClean="0">
                          <a:latin typeface="Cambria Math" panose="02040503050406030204" pitchFamily="18" charset="0"/>
                          <a:ea typeface="Cambria Math" panose="02040503050406030204" pitchFamily="18" charset="0"/>
                        </a:rPr>
                        <m:t>         (7.20)</m:t>
                      </m:r>
                    </m:oMath>
                  </m:oMathPara>
                </a14:m>
                <a:endParaRPr lang="en-US" dirty="0"/>
              </a:p>
            </p:txBody>
          </p:sp>
        </mc:Choice>
        <mc:Fallback xmlns="">
          <p:sp>
            <p:nvSpPr>
              <p:cNvPr id="13" name="Rettangolo 12"/>
              <p:cNvSpPr>
                <a:spLocks noRot="1" noChangeAspect="1" noMove="1" noResize="1" noEditPoints="1" noAdjustHandles="1" noChangeArrowheads="1" noChangeShapeType="1" noTextEdit="1"/>
              </p:cNvSpPr>
              <p:nvPr/>
            </p:nvSpPr>
            <p:spPr>
              <a:xfrm>
                <a:off x="622092" y="3240368"/>
                <a:ext cx="9758596" cy="1251048"/>
              </a:xfrm>
              <a:prstGeom prst="rect">
                <a:avLst/>
              </a:prstGeom>
              <a:blipFill>
                <a:blip r:embed="rId8"/>
                <a:stretch>
                  <a:fillRect l="-375" t="-2927" r="-312"/>
                </a:stretch>
              </a:blipFill>
            </p:spPr>
            <p:txBody>
              <a:bodyPr/>
              <a:lstStyle/>
              <a:p>
                <a:r>
                  <a:rPr lang="en-US">
                    <a:noFill/>
                  </a:rPr>
                  <a:t> </a:t>
                </a:r>
              </a:p>
            </p:txBody>
          </p:sp>
        </mc:Fallback>
      </mc:AlternateContent>
      <p:sp>
        <p:nvSpPr>
          <p:cNvPr id="17" name="Rettangolo 16"/>
          <p:cNvSpPr/>
          <p:nvPr/>
        </p:nvSpPr>
        <p:spPr>
          <a:xfrm>
            <a:off x="622093" y="4379430"/>
            <a:ext cx="9909688" cy="646331"/>
          </a:xfrm>
          <a:prstGeom prst="rect">
            <a:avLst/>
          </a:prstGeom>
        </p:spPr>
        <p:txBody>
          <a:bodyPr wrap="square">
            <a:spAutoFit/>
          </a:bodyPr>
          <a:lstStyle/>
          <a:p>
            <a:pPr marL="285750" indent="-285750">
              <a:buFont typeface="Arial" panose="020B0604020202020204" pitchFamily="34" charset="0"/>
              <a:buChar char="•"/>
            </a:pPr>
            <a:r>
              <a:rPr lang="en-US" dirty="0"/>
              <a:t>Within a few interactions, the p energy decreases to a value below the threshold for the reaction. </a:t>
            </a:r>
          </a:p>
          <a:p>
            <a:pPr marL="285750" indent="-285750">
              <a:buFont typeface="Arial" panose="020B0604020202020204" pitchFamily="34" charset="0"/>
              <a:buChar char="•"/>
            </a:pPr>
            <a:r>
              <a:rPr lang="en-US" dirty="0"/>
              <a:t>The energy loss length (7.16) corresponds to</a:t>
            </a:r>
          </a:p>
        </p:txBody>
      </p:sp>
      <p:sp>
        <p:nvSpPr>
          <p:cNvPr id="18" name="Rettangolo 17"/>
          <p:cNvSpPr/>
          <p:nvPr/>
        </p:nvSpPr>
        <p:spPr>
          <a:xfrm>
            <a:off x="561468" y="5741889"/>
            <a:ext cx="9970313" cy="684803"/>
          </a:xfrm>
          <a:prstGeom prst="rect">
            <a:avLst/>
          </a:prstGeom>
        </p:spPr>
        <p:txBody>
          <a:bodyPr wrap="square">
            <a:spAutoFit/>
          </a:bodyPr>
          <a:lstStyle/>
          <a:p>
            <a:pPr marL="285750" indent="-285750">
              <a:spcAft>
                <a:spcPts val="300"/>
              </a:spcAft>
              <a:buFont typeface="Arial" panose="020B0604020202020204" pitchFamily="34" charset="0"/>
              <a:buChar char="•"/>
            </a:pPr>
            <a:r>
              <a:rPr lang="en-US" dirty="0"/>
              <a:t>All protons originating at D&gt;30 </a:t>
            </a:r>
            <a:r>
              <a:rPr lang="en-US" dirty="0" err="1"/>
              <a:t>Mpc</a:t>
            </a:r>
            <a:r>
              <a:rPr lang="en-US" dirty="0"/>
              <a:t> arrive on Earth with energy below 10</a:t>
            </a:r>
            <a:r>
              <a:rPr lang="en-US" baseline="30000" dirty="0"/>
              <a:t>20</a:t>
            </a:r>
            <a:r>
              <a:rPr lang="en-US" dirty="0"/>
              <a:t> eV. </a:t>
            </a:r>
          </a:p>
          <a:p>
            <a:pPr marL="285750" indent="-285750">
              <a:spcAft>
                <a:spcPts val="300"/>
              </a:spcAft>
              <a:buFont typeface="Arial" panose="020B0604020202020204" pitchFamily="34" charset="0"/>
              <a:buChar char="•"/>
            </a:pPr>
            <a:r>
              <a:rPr lang="en-US" b="1" dirty="0"/>
              <a:t>This horizon is small in terms of the dimensions of  the Universe</a:t>
            </a:r>
            <a:r>
              <a:rPr lang="en-US" dirty="0"/>
              <a:t>.</a:t>
            </a:r>
          </a:p>
        </p:txBody>
      </p:sp>
    </p:spTree>
    <p:extLst>
      <p:ext uri="{BB962C8B-B14F-4D97-AF65-F5344CB8AC3E}">
        <p14:creationId xmlns:p14="http://schemas.microsoft.com/office/powerpoint/2010/main" val="390062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94815"/>
          </a:xfrm>
        </p:spPr>
        <p:txBody>
          <a:bodyPr>
            <a:normAutofit/>
          </a:bodyPr>
          <a:lstStyle/>
          <a:p>
            <a:r>
              <a:rPr lang="en-GB" sz="3600" dirty="0">
                <a:solidFill>
                  <a:srgbClr val="C00000"/>
                </a:solidFill>
              </a:rPr>
              <a:t>Content</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2</a:t>
            </a:fld>
            <a:endParaRPr lang="it-IT"/>
          </a:p>
        </p:txBody>
      </p:sp>
      <p:pic>
        <p:nvPicPr>
          <p:cNvPr id="7" name="Immagine 6"/>
          <p:cNvPicPr>
            <a:picLocks noChangeAspect="1"/>
          </p:cNvPicPr>
          <p:nvPr/>
        </p:nvPicPr>
        <p:blipFill rotWithShape="1">
          <a:blip r:embed="rId2"/>
          <a:srcRect r="10256"/>
          <a:stretch/>
        </p:blipFill>
        <p:spPr>
          <a:xfrm>
            <a:off x="1482973" y="1234000"/>
            <a:ext cx="5720820" cy="4672278"/>
          </a:xfrm>
          <a:prstGeom prst="rect">
            <a:avLst/>
          </a:prstGeom>
        </p:spPr>
      </p:pic>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0302" y="1423838"/>
            <a:ext cx="2520696" cy="3794760"/>
          </a:xfrm>
          <a:prstGeom prst="rect">
            <a:avLst/>
          </a:prstGeom>
        </p:spPr>
      </p:pic>
    </p:spTree>
    <p:extLst>
      <p:ext uri="{BB962C8B-B14F-4D97-AF65-F5344CB8AC3E}">
        <p14:creationId xmlns:p14="http://schemas.microsoft.com/office/powerpoint/2010/main" val="1248477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rrowheads="1"/>
          </p:cNvSpPr>
          <p:nvPr>
            <p:ph type="title"/>
          </p:nvPr>
        </p:nvSpPr>
        <p:spPr>
          <a:xfrm>
            <a:off x="800672" y="0"/>
            <a:ext cx="10515600" cy="751939"/>
          </a:xfrm>
        </p:spPr>
        <p:txBody>
          <a:bodyPr>
            <a:normAutofit/>
          </a:bodyPr>
          <a:lstStyle/>
          <a:p>
            <a:r>
              <a:rPr lang="en-US" sz="3600" dirty="0">
                <a:solidFill>
                  <a:srgbClr val="C00000"/>
                </a:solidFill>
              </a:rPr>
              <a:t>Proton energy losses vs. E </a:t>
            </a:r>
          </a:p>
        </p:txBody>
      </p:sp>
      <p:sp>
        <p:nvSpPr>
          <p:cNvPr id="9" name="Segnaposto piè di pagina 8"/>
          <p:cNvSpPr>
            <a:spLocks noGrp="1"/>
          </p:cNvSpPr>
          <p:nvPr>
            <p:ph type="ftr" sz="quarter" idx="11"/>
          </p:nvPr>
        </p:nvSpPr>
        <p:spPr/>
        <p:txBody>
          <a:bodyPr/>
          <a:lstStyle/>
          <a:p>
            <a:r>
              <a:rPr lang="fr-FR"/>
              <a:t>M. Spurio - Astroparticle Physics - 7</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20</a:t>
            </a:fld>
            <a:endParaRPr lang="it-IT"/>
          </a:p>
        </p:txBody>
      </p:sp>
      <p:pic>
        <p:nvPicPr>
          <p:cNvPr id="2" name="Immagin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30855" y="910948"/>
            <a:ext cx="5122945" cy="4071439"/>
          </a:xfrm>
          <a:prstGeom prst="rect">
            <a:avLst/>
          </a:prstGeom>
        </p:spPr>
      </p:pic>
      <p:sp>
        <p:nvSpPr>
          <p:cNvPr id="3" name="Rettangolo 2"/>
          <p:cNvSpPr/>
          <p:nvPr/>
        </p:nvSpPr>
        <p:spPr>
          <a:xfrm>
            <a:off x="1969031" y="5084593"/>
            <a:ext cx="8706465" cy="584775"/>
          </a:xfrm>
          <a:prstGeom prst="rect">
            <a:avLst/>
          </a:prstGeom>
        </p:spPr>
        <p:txBody>
          <a:bodyPr wrap="square">
            <a:spAutoFit/>
          </a:bodyPr>
          <a:lstStyle/>
          <a:p>
            <a:r>
              <a:rPr lang="en-US" sz="1600" i="1" dirty="0"/>
              <a:t>The energy loss lengths (7.16) for a high-energy proton propagating through the CMB radiation field. Pair creation, photo-pion production, and energy loss through cosmological expansion (7.13) are shown</a:t>
            </a:r>
          </a:p>
        </p:txBody>
      </p:sp>
      <p:pic>
        <p:nvPicPr>
          <p:cNvPr id="6" name="Immagine 5"/>
          <p:cNvPicPr>
            <a:picLocks noChangeAspect="1"/>
          </p:cNvPicPr>
          <p:nvPr/>
        </p:nvPicPr>
        <p:blipFill>
          <a:blip r:embed="rId3"/>
          <a:stretch>
            <a:fillRect/>
          </a:stretch>
        </p:blipFill>
        <p:spPr>
          <a:xfrm>
            <a:off x="7235199" y="3119767"/>
            <a:ext cx="1629210" cy="804557"/>
          </a:xfrm>
          <a:prstGeom prst="rect">
            <a:avLst/>
          </a:prstGeom>
          <a:ln>
            <a:solidFill>
              <a:srgbClr val="FF0000"/>
            </a:solidFill>
          </a:ln>
        </p:spPr>
      </p:pic>
      <mc:AlternateContent xmlns:mc="http://schemas.openxmlformats.org/markup-compatibility/2006" xmlns:a14="http://schemas.microsoft.com/office/drawing/2010/main">
        <mc:Choice Requires="a14">
          <p:sp>
            <p:nvSpPr>
              <p:cNvPr id="4" name="Rettangolo 3"/>
              <p:cNvSpPr/>
              <p:nvPr/>
            </p:nvSpPr>
            <p:spPr>
              <a:xfrm>
                <a:off x="629588" y="1032075"/>
                <a:ext cx="4542182" cy="946991"/>
              </a:xfrm>
              <a:prstGeom prst="rect">
                <a:avLst/>
              </a:prstGeom>
            </p:spPr>
            <p:txBody>
              <a:bodyPr wrap="square">
                <a:spAutoFit/>
              </a:bodyPr>
              <a:lstStyle/>
              <a:p>
                <a:pPr marL="285750" indent="-285750">
                  <a:buFont typeface="Arial" panose="020B0604020202020204" pitchFamily="34" charset="0"/>
                  <a:buChar char="•"/>
                </a:pPr>
                <a:r>
                  <a:rPr lang="en-US" dirty="0"/>
                  <a:t>During the propagation in the CMB, </a:t>
                </a:r>
                <a:r>
                  <a:rPr lang="en-US" dirty="0" err="1"/>
                  <a:t>e+e</a:t>
                </a:r>
                <a:r>
                  <a:rPr lang="en-US" dirty="0"/>
                  <a:t>- pairs can be also produced in the process</a:t>
                </a: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𝑝</m:t>
                      </m:r>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𝛾</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𝑝</m:t>
                      </m:r>
                      <m:r>
                        <a:rPr lang="it-IT" b="0" i="1" smtClean="0">
                          <a:latin typeface="Cambria Math" panose="02040503050406030204" pitchFamily="18" charset="0"/>
                          <a:ea typeface="Cambria Math" panose="02040503050406030204" pitchFamily="18" charset="0"/>
                        </a:rPr>
                        <m:t>+</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𝑒</m:t>
                          </m:r>
                        </m:e>
                        <m:sup>
                          <m:r>
                            <a:rPr lang="it-IT" b="0" i="1" smtClean="0">
                              <a:latin typeface="Cambria Math" panose="02040503050406030204" pitchFamily="18" charset="0"/>
                              <a:ea typeface="Cambria Math" panose="02040503050406030204" pitchFamily="18" charset="0"/>
                            </a:rPr>
                            <m:t>+</m:t>
                          </m:r>
                        </m:sup>
                      </m:sSup>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4" name="Rettangolo 3"/>
              <p:cNvSpPr>
                <a:spLocks noRot="1" noChangeAspect="1" noMove="1" noResize="1" noEditPoints="1" noAdjustHandles="1" noChangeArrowheads="1" noChangeShapeType="1" noTextEdit="1"/>
              </p:cNvSpPr>
              <p:nvPr/>
            </p:nvSpPr>
            <p:spPr>
              <a:xfrm>
                <a:off x="629588" y="1032075"/>
                <a:ext cx="4542182" cy="946991"/>
              </a:xfrm>
              <a:prstGeom prst="rect">
                <a:avLst/>
              </a:prstGeom>
              <a:blipFill>
                <a:blip r:embed="rId4"/>
                <a:stretch>
                  <a:fillRect l="-805" t="-3205"/>
                </a:stretch>
              </a:blipFill>
            </p:spPr>
            <p:txBody>
              <a:bodyPr/>
              <a:lstStyle/>
              <a:p>
                <a:r>
                  <a:rPr lang="en-US">
                    <a:noFill/>
                  </a:rPr>
                  <a:t> </a:t>
                </a:r>
              </a:p>
            </p:txBody>
          </p:sp>
        </mc:Fallback>
      </mc:AlternateContent>
      <p:sp>
        <p:nvSpPr>
          <p:cNvPr id="7" name="Rettangolo 6"/>
          <p:cNvSpPr/>
          <p:nvPr/>
        </p:nvSpPr>
        <p:spPr>
          <a:xfrm>
            <a:off x="629588" y="2265328"/>
            <a:ext cx="4706909"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energy loss lengths for this process can be computed similarly to that of the GZK.</a:t>
            </a:r>
          </a:p>
          <a:p>
            <a:pPr marL="285750" indent="-285750">
              <a:spcAft>
                <a:spcPts val="600"/>
              </a:spcAft>
              <a:buFont typeface="Arial" panose="020B0604020202020204" pitchFamily="34" charset="0"/>
              <a:buChar char="•"/>
            </a:pPr>
            <a:r>
              <a:rPr lang="en-US" dirty="0"/>
              <a:t>The Figure compares the relative contributes of the three considered processes</a:t>
            </a:r>
          </a:p>
        </p:txBody>
      </p:sp>
    </p:spTree>
    <p:extLst>
      <p:ext uri="{BB962C8B-B14F-4D97-AF65-F5344CB8AC3E}">
        <p14:creationId xmlns:p14="http://schemas.microsoft.com/office/powerpoint/2010/main" val="188433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64761"/>
          </a:xfrm>
        </p:spPr>
        <p:txBody>
          <a:bodyPr>
            <a:normAutofit/>
          </a:bodyPr>
          <a:lstStyle/>
          <a:p>
            <a:r>
              <a:rPr lang="en-US" sz="4000" dirty="0">
                <a:solidFill>
                  <a:srgbClr val="C00000"/>
                </a:solidFill>
              </a:rPr>
              <a:t>The </a:t>
            </a:r>
            <a:r>
              <a:rPr lang="en-US" sz="4000" b="1" dirty="0">
                <a:solidFill>
                  <a:srgbClr val="C00000"/>
                </a:solidFill>
              </a:rPr>
              <a:t>CR</a:t>
            </a:r>
            <a:r>
              <a:rPr lang="en-US" sz="4000" dirty="0">
                <a:solidFill>
                  <a:srgbClr val="C00000"/>
                </a:solidFill>
              </a:rPr>
              <a:t> </a:t>
            </a:r>
            <a:r>
              <a:rPr lang="en-US" sz="4000" b="1" dirty="0">
                <a:solidFill>
                  <a:srgbClr val="C00000"/>
                </a:solidFill>
              </a:rPr>
              <a:t>protons</a:t>
            </a:r>
            <a:r>
              <a:rPr lang="en-US" sz="4000" dirty="0">
                <a:solidFill>
                  <a:srgbClr val="C00000"/>
                </a:solidFill>
              </a:rPr>
              <a:t> horizon </a:t>
            </a:r>
          </a:p>
        </p:txBody>
      </p:sp>
      <p:sp>
        <p:nvSpPr>
          <p:cNvPr id="3" name="Segnaposto contenuto 2"/>
          <p:cNvSpPr>
            <a:spLocks noGrp="1"/>
          </p:cNvSpPr>
          <p:nvPr>
            <p:ph idx="1"/>
          </p:nvPr>
        </p:nvSpPr>
        <p:spPr>
          <a:xfrm>
            <a:off x="629588" y="1403991"/>
            <a:ext cx="4045434" cy="2664155"/>
          </a:xfrm>
        </p:spPr>
        <p:txBody>
          <a:bodyPr>
            <a:noAutofit/>
          </a:bodyPr>
          <a:lstStyle/>
          <a:p>
            <a:r>
              <a:rPr lang="en-US" sz="1800" dirty="0"/>
              <a:t>The neighboring </a:t>
            </a:r>
            <a:r>
              <a:rPr lang="en-US" sz="1800" dirty="0" err="1"/>
              <a:t>superclusters</a:t>
            </a:r>
            <a:r>
              <a:rPr lang="en-US" sz="1800" dirty="0"/>
              <a:t> of galaxies (&lt;300 </a:t>
            </a:r>
            <a:r>
              <a:rPr lang="en-US" sz="1800" dirty="0" err="1"/>
              <a:t>Mpc</a:t>
            </a:r>
            <a:r>
              <a:rPr lang="en-US" sz="1800" dirty="0"/>
              <a:t>)</a:t>
            </a:r>
          </a:p>
          <a:p>
            <a:r>
              <a:rPr lang="en-US" sz="1800" dirty="0"/>
              <a:t> There are about 100 </a:t>
            </a:r>
            <a:r>
              <a:rPr lang="en-US" sz="1800" dirty="0" err="1"/>
              <a:t>superclusters</a:t>
            </a:r>
            <a:r>
              <a:rPr lang="en-US" sz="1800" dirty="0"/>
              <a:t> and about 3 10</a:t>
            </a:r>
            <a:r>
              <a:rPr lang="en-US" sz="1800" baseline="30000" dirty="0"/>
              <a:t>6</a:t>
            </a:r>
            <a:r>
              <a:rPr lang="en-US" sz="1800" dirty="0"/>
              <a:t> large galaxies. </a:t>
            </a:r>
          </a:p>
          <a:p>
            <a:r>
              <a:rPr lang="en-US" sz="1800" dirty="0"/>
              <a:t>The central sphere corresponds to 100 Mpc (&gt;GZK limit) </a:t>
            </a:r>
          </a:p>
          <a:p>
            <a:r>
              <a:rPr lang="en-US" sz="1800" b="1" dirty="0">
                <a:solidFill>
                  <a:srgbClr val="FF0000"/>
                </a:solidFill>
              </a:rPr>
              <a:t>Are UHECR protons?</a:t>
            </a:r>
          </a:p>
        </p:txBody>
      </p:sp>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21</a:t>
            </a:fld>
            <a:endParaRPr lang="it-IT"/>
          </a:p>
        </p:txBody>
      </p:sp>
      <p:pic>
        <p:nvPicPr>
          <p:cNvPr id="3768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4011" y="920799"/>
            <a:ext cx="5732821" cy="5011767"/>
          </a:xfrm>
          <a:prstGeom prst="rect">
            <a:avLst/>
          </a:prstGeom>
          <a:noFill/>
          <a:ln w="9525">
            <a:noFill/>
            <a:miter lim="800000"/>
            <a:headEnd/>
            <a:tailEnd/>
          </a:ln>
        </p:spPr>
      </p:pic>
      <p:sp>
        <p:nvSpPr>
          <p:cNvPr id="6" name="Rettangolo 5"/>
          <p:cNvSpPr/>
          <p:nvPr/>
        </p:nvSpPr>
        <p:spPr>
          <a:xfrm>
            <a:off x="1199213" y="4255144"/>
            <a:ext cx="3499160" cy="1323439"/>
          </a:xfrm>
          <a:prstGeom prst="rect">
            <a:avLst/>
          </a:prstGeom>
        </p:spPr>
        <p:txBody>
          <a:bodyPr wrap="square">
            <a:spAutoFit/>
          </a:bodyPr>
          <a:lstStyle/>
          <a:p>
            <a:r>
              <a:rPr lang="en-US" sz="1600" i="1" dirty="0"/>
              <a:t>A beautiful  web site designed to give an idea of what our universe looks like at different scales, created by R. Powell:</a:t>
            </a:r>
          </a:p>
          <a:p>
            <a:r>
              <a:rPr lang="en-US" sz="1600" dirty="0">
                <a:latin typeface="NimbusRomNo9L-Regu"/>
              </a:rPr>
              <a:t> </a:t>
            </a:r>
            <a:r>
              <a:rPr lang="en-US" sz="1600" dirty="0">
                <a:latin typeface="NimbusMonL-Regu"/>
                <a:hlinkClick r:id="rId3"/>
              </a:rPr>
              <a:t>http://www.atlasoftheuniverse.com/</a:t>
            </a:r>
            <a:r>
              <a:rPr lang="en-US" sz="1600" dirty="0">
                <a:latin typeface="NimbusMonL-Regu"/>
              </a:rPr>
              <a:t> </a:t>
            </a:r>
            <a:endParaRPr lang="en-US" sz="1600" dirty="0"/>
          </a:p>
          <a:p>
            <a:endParaRPr lang="en-US" sz="1600" i="1" dirty="0"/>
          </a:p>
        </p:txBody>
      </p:sp>
    </p:spTree>
    <p:extLst>
      <p:ext uri="{BB962C8B-B14F-4D97-AF65-F5344CB8AC3E}">
        <p14:creationId xmlns:p14="http://schemas.microsoft.com/office/powerpoint/2010/main" val="3707101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a:xfrm>
            <a:off x="854439" y="1"/>
            <a:ext cx="9367474" cy="777875"/>
          </a:xfrm>
        </p:spPr>
        <p:txBody>
          <a:bodyPr>
            <a:normAutofit/>
          </a:bodyPr>
          <a:lstStyle/>
          <a:p>
            <a:r>
              <a:rPr lang="en-US" sz="3600" dirty="0">
                <a:solidFill>
                  <a:srgbClr val="C00000"/>
                </a:solidFill>
              </a:rPr>
              <a:t>UHECRs detection methods: I) EAS</a:t>
            </a:r>
            <a:endParaRPr lang="it-IT" sz="3600" dirty="0">
              <a:solidFill>
                <a:srgbClr val="C00000"/>
              </a:solidFill>
            </a:endParaRPr>
          </a:p>
        </p:txBody>
      </p:sp>
      <p:pic>
        <p:nvPicPr>
          <p:cNvPr id="253957" name="Picture 5" descr="AGASAmap"/>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tretch>
            <a:fillRect/>
          </a:stretch>
        </p:blipFill>
        <p:spPr>
          <a:xfrm>
            <a:off x="7782223" y="2494816"/>
            <a:ext cx="3488714" cy="3753584"/>
          </a:xfrm>
          <a:noFill/>
          <a:ln/>
        </p:spPr>
      </p:pic>
      <p:sp>
        <p:nvSpPr>
          <p:cNvPr id="2" name="Segnaposto numero diapositiva 1"/>
          <p:cNvSpPr>
            <a:spLocks noGrp="1"/>
          </p:cNvSpPr>
          <p:nvPr>
            <p:ph type="sldNum" sz="quarter" idx="11"/>
          </p:nvPr>
        </p:nvSpPr>
        <p:spPr/>
        <p:txBody>
          <a:bodyPr/>
          <a:lstStyle/>
          <a:p>
            <a:fld id="{E3316DEE-2E95-44FA-9D9A-275D041A4736}" type="slidenum">
              <a:rPr lang="it-IT" smtClean="0"/>
              <a:pPr/>
              <a:t>22</a:t>
            </a:fld>
            <a:endParaRPr lang="it-IT"/>
          </a:p>
        </p:txBody>
      </p:sp>
      <p:sp>
        <p:nvSpPr>
          <p:cNvPr id="3" name="Segnaposto piè di pagina 2"/>
          <p:cNvSpPr>
            <a:spLocks noGrp="1"/>
          </p:cNvSpPr>
          <p:nvPr>
            <p:ph type="ftr" sz="quarter" idx="12"/>
          </p:nvPr>
        </p:nvSpPr>
        <p:spPr/>
        <p:txBody>
          <a:bodyPr/>
          <a:lstStyle/>
          <a:p>
            <a:r>
              <a:rPr lang="fr-FR"/>
              <a:t>M. Spurio - Astroparticle Physics - 7</a:t>
            </a:r>
            <a:endParaRPr lang="it-IT"/>
          </a:p>
        </p:txBody>
      </p:sp>
      <p:pic>
        <p:nvPicPr>
          <p:cNvPr id="253956" name="Picture 4" descr="jap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2074" y="2494816"/>
            <a:ext cx="3242764" cy="3753584"/>
          </a:xfrm>
          <a:prstGeom prst="rect">
            <a:avLst/>
          </a:prstGeom>
          <a:noFill/>
        </p:spPr>
      </p:pic>
      <p:sp>
        <p:nvSpPr>
          <p:cNvPr id="4" name="Rettangolo 3"/>
          <p:cNvSpPr/>
          <p:nvPr/>
        </p:nvSpPr>
        <p:spPr>
          <a:xfrm>
            <a:off x="562131" y="863600"/>
            <a:ext cx="10725462" cy="1631216"/>
          </a:xfrm>
          <a:prstGeom prst="rect">
            <a:avLst/>
          </a:prstGeom>
        </p:spPr>
        <p:txBody>
          <a:bodyPr wrap="square">
            <a:spAutoFit/>
          </a:bodyPr>
          <a:lstStyle/>
          <a:p>
            <a:pPr marL="285750" indent="-285750">
              <a:spcAft>
                <a:spcPts val="600"/>
              </a:spcAft>
              <a:buFont typeface="Arial" panose="020B0604020202020204" pitchFamily="34" charset="0"/>
              <a:buChar char="•"/>
            </a:pPr>
            <a:r>
              <a:rPr lang="en-US" b="1" dirty="0"/>
              <a:t>Two techniques are employed to detect UHECRs</a:t>
            </a:r>
            <a:r>
              <a:rPr lang="en-US" dirty="0"/>
              <a:t>.  </a:t>
            </a:r>
          </a:p>
          <a:p>
            <a:pPr marL="285750" indent="-285750">
              <a:spcAft>
                <a:spcPts val="600"/>
              </a:spcAft>
              <a:buFont typeface="Arial" panose="020B0604020202020204" pitchFamily="34" charset="0"/>
              <a:buChar char="•"/>
            </a:pPr>
            <a:r>
              <a:rPr lang="en-US" dirty="0"/>
              <a:t>The first extends the use of EAS arrays (Chapter 4) to energies above 10</a:t>
            </a:r>
            <a:r>
              <a:rPr lang="en-US" baseline="30000" dirty="0"/>
              <a:t>18</a:t>
            </a:r>
            <a:r>
              <a:rPr lang="en-US" dirty="0"/>
              <a:t> eV. </a:t>
            </a:r>
            <a:r>
              <a:rPr lang="en-GB" dirty="0"/>
              <a:t>The pioneering experiment</a:t>
            </a:r>
            <a:r>
              <a:rPr lang="en-GB" b="1" dirty="0"/>
              <a:t> AGASA</a:t>
            </a:r>
            <a:r>
              <a:rPr lang="en-GB" dirty="0"/>
              <a:t>  (Japan) took </a:t>
            </a:r>
            <a:r>
              <a:rPr lang="en-US" dirty="0"/>
              <a:t>data between 1984 and 2003. </a:t>
            </a:r>
          </a:p>
          <a:p>
            <a:pPr marL="285750" indent="-285750">
              <a:spcAft>
                <a:spcPts val="600"/>
              </a:spcAft>
              <a:buFont typeface="Arial" panose="020B0604020202020204" pitchFamily="34" charset="0"/>
              <a:buChar char="•"/>
            </a:pPr>
            <a:r>
              <a:rPr lang="en-US" dirty="0"/>
              <a:t>AGASA consisted of </a:t>
            </a:r>
            <a:r>
              <a:rPr lang="en-US" b="1" dirty="0"/>
              <a:t>111</a:t>
            </a:r>
            <a:r>
              <a:rPr lang="en-US" dirty="0"/>
              <a:t> scintillation counters, each of 2.2m</a:t>
            </a:r>
            <a:r>
              <a:rPr lang="en-US" baseline="30000" dirty="0"/>
              <a:t>2</a:t>
            </a:r>
            <a:r>
              <a:rPr lang="en-US" dirty="0"/>
              <a:t>, placed at a distance of 1 km from each other and covering an effective surface of  100 km</a:t>
            </a:r>
            <a:r>
              <a:rPr lang="en-US" baseline="30000" dirty="0"/>
              <a:t>2</a:t>
            </a:r>
            <a:r>
              <a:rPr lang="en-US" dirty="0"/>
              <a:t>.</a:t>
            </a:r>
          </a:p>
        </p:txBody>
      </p:sp>
      <p:sp>
        <p:nvSpPr>
          <p:cNvPr id="5" name="Rettangolo 4"/>
          <p:cNvSpPr/>
          <p:nvPr/>
        </p:nvSpPr>
        <p:spPr>
          <a:xfrm>
            <a:off x="1716506" y="4556195"/>
            <a:ext cx="2263183" cy="923330"/>
          </a:xfrm>
          <a:prstGeom prst="rect">
            <a:avLst/>
          </a:prstGeom>
        </p:spPr>
        <p:txBody>
          <a:bodyPr wrap="square">
            <a:spAutoFit/>
          </a:bodyPr>
          <a:lstStyle/>
          <a:p>
            <a:r>
              <a:rPr lang="en-US" i="1" dirty="0"/>
              <a:t>The layout of the </a:t>
            </a:r>
            <a:r>
              <a:rPr lang="en-US" i="1" dirty="0" err="1"/>
              <a:t>Akeno</a:t>
            </a:r>
            <a:r>
              <a:rPr lang="en-US" i="1" dirty="0"/>
              <a:t> Giant Air Shower Array (AGASA)</a:t>
            </a:r>
            <a:endParaRPr lang="en-GB" i="1" dirty="0"/>
          </a:p>
        </p:txBody>
      </p:sp>
    </p:spTree>
    <p:extLst>
      <p:ext uri="{BB962C8B-B14F-4D97-AF65-F5344CB8AC3E}">
        <p14:creationId xmlns:p14="http://schemas.microsoft.com/office/powerpoint/2010/main" val="12239770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68246"/>
          </a:xfrm>
        </p:spPr>
        <p:txBody>
          <a:bodyPr>
            <a:normAutofit/>
          </a:bodyPr>
          <a:lstStyle/>
          <a:p>
            <a:r>
              <a:rPr lang="en-US" sz="3600" dirty="0">
                <a:solidFill>
                  <a:srgbClr val="5B9BD5"/>
                </a:solidFill>
              </a:rPr>
              <a:t>Our toy detector (Chap. 4)</a:t>
            </a:r>
          </a:p>
        </p:txBody>
      </p:sp>
      <p:sp>
        <p:nvSpPr>
          <p:cNvPr id="9" name="Segnaposto piè di pagina 8"/>
          <p:cNvSpPr>
            <a:spLocks noGrp="1"/>
          </p:cNvSpPr>
          <p:nvPr>
            <p:ph type="ftr" sz="quarter" idx="11"/>
          </p:nvPr>
        </p:nvSpPr>
        <p:spPr/>
        <p:txBody>
          <a:bodyPr/>
          <a:lstStyle/>
          <a:p>
            <a:r>
              <a:rPr lang="fr-FR"/>
              <a:t>M. Spurio - Astroparticle Physics - 7</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23</a:t>
            </a:fld>
            <a:endParaRPr lang="it-IT"/>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12719" y="1571626"/>
            <a:ext cx="5692080" cy="5286375"/>
          </a:xfrm>
          <a:prstGeom prst="rect">
            <a:avLst/>
          </a:prstGeom>
          <a:noFill/>
          <a:ln w="9525">
            <a:noFill/>
            <a:miter lim="800000"/>
            <a:headEnd/>
            <a:tailEnd/>
          </a:ln>
        </p:spPr>
      </p:pic>
      <p:cxnSp>
        <p:nvCxnSpPr>
          <p:cNvPr id="7" name="Connettore 1 6"/>
          <p:cNvCxnSpPr/>
          <p:nvPr/>
        </p:nvCxnSpPr>
        <p:spPr>
          <a:xfrm>
            <a:off x="5663952" y="3901580"/>
            <a:ext cx="1224136" cy="0"/>
          </a:xfrm>
          <a:prstGeom prst="line">
            <a:avLst/>
          </a:prstGeom>
          <a:ln w="76200">
            <a:solidFill>
              <a:srgbClr val="CC0000"/>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7661113" y="3655167"/>
            <a:ext cx="509627" cy="369332"/>
          </a:xfrm>
          <a:prstGeom prst="rect">
            <a:avLst/>
          </a:prstGeom>
          <a:noFill/>
        </p:spPr>
        <p:txBody>
          <a:bodyPr wrap="none" rtlCol="0">
            <a:spAutoFit/>
          </a:bodyPr>
          <a:lstStyle/>
          <a:p>
            <a:pPr>
              <a:buNone/>
            </a:pPr>
            <a:r>
              <a:rPr lang="en-US" b="1" dirty="0">
                <a:solidFill>
                  <a:srgbClr val="FF0000"/>
                </a:solidFill>
              </a:rPr>
              <a:t>Toy</a:t>
            </a:r>
          </a:p>
        </p:txBody>
      </p:sp>
      <p:cxnSp>
        <p:nvCxnSpPr>
          <p:cNvPr id="10" name="Connettore 1 9"/>
          <p:cNvCxnSpPr/>
          <p:nvPr/>
        </p:nvCxnSpPr>
        <p:spPr>
          <a:xfrm>
            <a:off x="6200827" y="1052736"/>
            <a:ext cx="72008" cy="580526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H="1">
            <a:off x="3268255" y="3901389"/>
            <a:ext cx="2952328" cy="0"/>
          </a:xfrm>
          <a:prstGeom prst="line">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75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1" y="3363852"/>
            <a:ext cx="4204129" cy="2925712"/>
          </a:xfrm>
          <a:prstGeom prst="rect">
            <a:avLst/>
          </a:prstGeom>
        </p:spPr>
      </p:pic>
      <p:sp>
        <p:nvSpPr>
          <p:cNvPr id="2" name="Titolo 1"/>
          <p:cNvSpPr>
            <a:spLocks noGrp="1"/>
          </p:cNvSpPr>
          <p:nvPr>
            <p:ph type="title"/>
          </p:nvPr>
        </p:nvSpPr>
        <p:spPr>
          <a:xfrm>
            <a:off x="838200" y="1"/>
            <a:ext cx="10515600" cy="734517"/>
          </a:xfrm>
        </p:spPr>
        <p:txBody>
          <a:bodyPr>
            <a:normAutofit/>
          </a:bodyPr>
          <a:lstStyle/>
          <a:p>
            <a:r>
              <a:rPr lang="en-US" sz="3600" dirty="0">
                <a:solidFill>
                  <a:srgbClr val="C00000"/>
                </a:solidFill>
              </a:rPr>
              <a:t>UHECRs detection methods: II) Fluorescence</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24</a:t>
            </a:fld>
            <a:endParaRPr lang="it-IT"/>
          </a:p>
        </p:txBody>
      </p:sp>
      <p:sp>
        <p:nvSpPr>
          <p:cNvPr id="5" name="Rettangolo 4"/>
          <p:cNvSpPr/>
          <p:nvPr/>
        </p:nvSpPr>
        <p:spPr>
          <a:xfrm>
            <a:off x="629587" y="996362"/>
            <a:ext cx="10724213" cy="2262158"/>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second exploits the </a:t>
            </a:r>
            <a:r>
              <a:rPr lang="en-US" b="1" dirty="0"/>
              <a:t>excitation of nitrogen molecules </a:t>
            </a:r>
            <a:r>
              <a:rPr lang="en-US" dirty="0"/>
              <a:t>by charged particles in the shower and the associated fluorescence emission of light. </a:t>
            </a:r>
          </a:p>
          <a:p>
            <a:pPr marL="285750" indent="-285750">
              <a:spcAft>
                <a:spcPts val="600"/>
              </a:spcAft>
              <a:buFont typeface="Arial" panose="020B0604020202020204" pitchFamily="34" charset="0"/>
              <a:buChar char="•"/>
            </a:pPr>
            <a:r>
              <a:rPr lang="en-US" dirty="0"/>
              <a:t>The light is detected by photomultipliers and the profile of the shower in the atmosphere can be inferred rather directly by </a:t>
            </a:r>
            <a:r>
              <a:rPr lang="en-US" b="1" dirty="0"/>
              <a:t>ground detectors</a:t>
            </a:r>
            <a:r>
              <a:rPr lang="en-US" dirty="0"/>
              <a:t>.</a:t>
            </a:r>
          </a:p>
          <a:p>
            <a:pPr marL="285750" indent="-285750">
              <a:spcAft>
                <a:spcPts val="600"/>
              </a:spcAft>
              <a:buFont typeface="Arial" panose="020B0604020202020204" pitchFamily="34" charset="0"/>
              <a:buChar char="•"/>
            </a:pPr>
            <a:r>
              <a:rPr lang="en-US" dirty="0"/>
              <a:t>The </a:t>
            </a:r>
            <a:r>
              <a:rPr lang="en-US" b="1" dirty="0"/>
              <a:t>limitation</a:t>
            </a:r>
            <a:r>
              <a:rPr lang="en-US" dirty="0"/>
              <a:t> of this type of detectors is that </a:t>
            </a:r>
            <a:r>
              <a:rPr lang="en-US" b="1" dirty="0"/>
              <a:t>they may only operate in clear, moonless nights</a:t>
            </a:r>
            <a:r>
              <a:rPr lang="en-US" dirty="0"/>
              <a:t>. Any spurious source of light would be a problem.</a:t>
            </a:r>
            <a:endParaRPr lang="en-GB" dirty="0"/>
          </a:p>
          <a:p>
            <a:pPr marL="285750" indent="-285750">
              <a:spcAft>
                <a:spcPts val="600"/>
              </a:spcAft>
              <a:buFont typeface="Arial" panose="020B0604020202020204" pitchFamily="34" charset="0"/>
              <a:buChar char="•"/>
            </a:pPr>
            <a:endParaRPr lang="en-GB" dirty="0"/>
          </a:p>
        </p:txBody>
      </p:sp>
      <p:pic>
        <p:nvPicPr>
          <p:cNvPr id="17" name="Immagin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2039" y="3429001"/>
            <a:ext cx="4376490" cy="2697114"/>
          </a:xfrm>
          <a:prstGeom prst="rect">
            <a:avLst/>
          </a:prstGeom>
        </p:spPr>
      </p:pic>
      <p:sp>
        <p:nvSpPr>
          <p:cNvPr id="7" name="Indietro o precedente 29">
            <a:hlinkClick r:id="" action="ppaction://hlinkshowjump?jump=lastslideviewed" highlightClick="1"/>
            <a:extLst>
              <a:ext uri="{FF2B5EF4-FFF2-40B4-BE49-F238E27FC236}">
                <a16:creationId xmlns:a16="http://schemas.microsoft.com/office/drawing/2014/main" id="{52260831-5FC2-C671-6F5E-5267871F6A72}"/>
              </a:ext>
            </a:extLst>
          </p:cNvPr>
          <p:cNvSpPr/>
          <p:nvPr/>
        </p:nvSpPr>
        <p:spPr>
          <a:xfrm>
            <a:off x="9707653" y="205380"/>
            <a:ext cx="663395"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404429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39568"/>
          </a:xfrm>
        </p:spPr>
        <p:txBody>
          <a:bodyPr>
            <a:normAutofit/>
          </a:bodyPr>
          <a:lstStyle/>
          <a:p>
            <a:r>
              <a:rPr lang="en-US" sz="3600" dirty="0">
                <a:solidFill>
                  <a:srgbClr val="C00000"/>
                </a:solidFill>
              </a:rPr>
              <a:t>Fluorescent Light and Fluorescence Detectors</a:t>
            </a:r>
            <a:endParaRPr lang="en-GB" sz="3600" dirty="0">
              <a:solidFill>
                <a:srgbClr val="C00000"/>
              </a:solidFill>
            </a:endParaRPr>
          </a:p>
        </p:txBody>
      </p:sp>
      <p:pic>
        <p:nvPicPr>
          <p:cNvPr id="16" name="Picture 3" descr="oldfe"/>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669484" y="3576616"/>
            <a:ext cx="3859129" cy="2733550"/>
          </a:xfrm>
          <a:noFill/>
          <a:ln/>
        </p:spPr>
      </p:pic>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25</a:t>
            </a:fld>
            <a:endParaRPr lang="it-IT"/>
          </a:p>
        </p:txBody>
      </p:sp>
      <p:sp>
        <p:nvSpPr>
          <p:cNvPr id="3" name="Rettangolo 2"/>
          <p:cNvSpPr/>
          <p:nvPr/>
        </p:nvSpPr>
        <p:spPr>
          <a:xfrm>
            <a:off x="569627" y="883927"/>
            <a:ext cx="6271328" cy="2462213"/>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Fluorescent emission is isotropic: the air showers  can be observed from all directions</a:t>
            </a:r>
          </a:p>
          <a:p>
            <a:pPr marL="285750" indent="-285750">
              <a:spcAft>
                <a:spcPts val="600"/>
              </a:spcAft>
              <a:buFont typeface="Arial" panose="020B0604020202020204" pitchFamily="34" charset="0"/>
              <a:buChar char="•"/>
            </a:pPr>
            <a:r>
              <a:rPr lang="en-US" dirty="0"/>
              <a:t>The observations allow us to follow the development of the shower and to evaluate the position of maximum in the atmosphere,  </a:t>
            </a:r>
            <a:r>
              <a:rPr lang="en-US" dirty="0" err="1"/>
              <a:t>X</a:t>
            </a:r>
            <a:r>
              <a:rPr lang="en-US" baseline="-25000" dirty="0" err="1"/>
              <a:t>max</a:t>
            </a:r>
            <a:r>
              <a:rPr lang="en-US" dirty="0"/>
              <a:t>.</a:t>
            </a:r>
          </a:p>
          <a:p>
            <a:pPr marL="285750" indent="-285750">
              <a:spcAft>
                <a:spcPts val="600"/>
              </a:spcAft>
              <a:buFont typeface="Arial" panose="020B0604020202020204" pitchFamily="34" charset="0"/>
              <a:buChar char="•"/>
            </a:pPr>
            <a:r>
              <a:rPr lang="en-US" dirty="0"/>
              <a:t>To record the longitudinal development, many PMTs, closely packed together, pointing towards different but adjacent regions are used. </a:t>
            </a:r>
            <a:endParaRPr lang="en-GB" dirty="0"/>
          </a:p>
        </p:txBody>
      </p:sp>
      <p:pic>
        <p:nvPicPr>
          <p:cNvPr id="4" name="Immagine 3"/>
          <p:cNvPicPr>
            <a:picLocks noChangeAspect="1"/>
          </p:cNvPicPr>
          <p:nvPr/>
        </p:nvPicPr>
        <p:blipFill>
          <a:blip r:embed="rId3"/>
          <a:stretch>
            <a:fillRect/>
          </a:stretch>
        </p:blipFill>
        <p:spPr>
          <a:xfrm>
            <a:off x="6840954" y="844377"/>
            <a:ext cx="3198396" cy="2628228"/>
          </a:xfrm>
          <a:prstGeom prst="rect">
            <a:avLst/>
          </a:prstGeom>
        </p:spPr>
      </p:pic>
      <p:sp>
        <p:nvSpPr>
          <p:cNvPr id="6" name="Rettangolo 5"/>
          <p:cNvSpPr/>
          <p:nvPr/>
        </p:nvSpPr>
        <p:spPr>
          <a:xfrm>
            <a:off x="418811" y="4112394"/>
            <a:ext cx="2178827" cy="830997"/>
          </a:xfrm>
          <a:prstGeom prst="rect">
            <a:avLst/>
          </a:prstGeom>
        </p:spPr>
        <p:txBody>
          <a:bodyPr wrap="square">
            <a:spAutoFit/>
          </a:bodyPr>
          <a:lstStyle/>
          <a:p>
            <a:r>
              <a:rPr lang="en-US" sz="1600" i="1" dirty="0"/>
              <a:t>One of the 67 PMTs in the Fly’s Eye experiment and the layout </a:t>
            </a:r>
            <a:endParaRPr lang="en-GB" sz="1600" i="1" dirty="0"/>
          </a:p>
        </p:txBody>
      </p:sp>
      <p:pic>
        <p:nvPicPr>
          <p:cNvPr id="20" name="Picture 5" descr="fe-i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6600459" y="3564976"/>
            <a:ext cx="3988380" cy="2721058"/>
          </a:xfrm>
          <a:prstGeom prst="rect">
            <a:avLst/>
          </a:prstGeom>
          <a:noFill/>
          <a:ln/>
        </p:spPr>
      </p:pic>
      <p:sp>
        <p:nvSpPr>
          <p:cNvPr id="8" name="Ovale 7"/>
          <p:cNvSpPr/>
          <p:nvPr/>
        </p:nvSpPr>
        <p:spPr>
          <a:xfrm>
            <a:off x="4070330" y="4646162"/>
            <a:ext cx="879259" cy="519351"/>
          </a:xfrm>
          <a:prstGeom prst="ellipse">
            <a:avLst/>
          </a:prstGeom>
          <a:ln w="57150">
            <a:solidFill>
              <a:srgbClr val="FF0000"/>
            </a:solidFill>
          </a:ln>
        </p:spPr>
        <p:txBody>
          <a:bodyPr wrap="square" rtlCol="0" anchor="ctr">
            <a:spAutoFit/>
          </a:bodyPr>
          <a:lstStyle/>
          <a:p>
            <a:pPr algn="ctr">
              <a:spcAft>
                <a:spcPts val="600"/>
              </a:spcAft>
            </a:pPr>
            <a:endParaRPr lang="en-US" dirty="0"/>
          </a:p>
        </p:txBody>
      </p:sp>
      <p:sp>
        <p:nvSpPr>
          <p:cNvPr id="11" name="Ovale 10"/>
          <p:cNvSpPr/>
          <p:nvPr/>
        </p:nvSpPr>
        <p:spPr>
          <a:xfrm>
            <a:off x="8184557" y="2186816"/>
            <a:ext cx="576000" cy="519351"/>
          </a:xfrm>
          <a:prstGeom prst="ellipse">
            <a:avLst/>
          </a:prstGeom>
          <a:ln w="57150">
            <a:solidFill>
              <a:srgbClr val="FF0000"/>
            </a:solidFill>
          </a:ln>
        </p:spPr>
        <p:txBody>
          <a:bodyPr wrap="square" rtlCol="0" anchor="ctr">
            <a:spAutoFit/>
          </a:bodyPr>
          <a:lstStyle/>
          <a:p>
            <a:pPr algn="ctr">
              <a:spcAft>
                <a:spcPts val="600"/>
              </a:spcAft>
            </a:pPr>
            <a:endParaRPr lang="en-US" dirty="0"/>
          </a:p>
        </p:txBody>
      </p:sp>
    </p:spTree>
    <p:extLst>
      <p:ext uri="{BB962C8B-B14F-4D97-AF65-F5344CB8AC3E}">
        <p14:creationId xmlns:p14="http://schemas.microsoft.com/office/powerpoint/2010/main" val="1765727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40029"/>
          </a:xfrm>
        </p:spPr>
        <p:txBody>
          <a:bodyPr>
            <a:normAutofit/>
          </a:bodyPr>
          <a:lstStyle/>
          <a:p>
            <a:r>
              <a:rPr lang="en-US" sz="3600" dirty="0">
                <a:solidFill>
                  <a:srgbClr val="C00000"/>
                </a:solidFill>
              </a:rPr>
              <a:t>High Resolution Fly’s Eye detector (</a:t>
            </a:r>
            <a:r>
              <a:rPr lang="en-US" sz="3600" dirty="0" err="1">
                <a:solidFill>
                  <a:srgbClr val="C00000"/>
                </a:solidFill>
              </a:rPr>
              <a:t>HiRes</a:t>
            </a:r>
            <a:r>
              <a:rPr lang="en-US" sz="3600" dirty="0">
                <a:solidFill>
                  <a:srgbClr val="C00000"/>
                </a:solidFill>
              </a:rPr>
              <a:t>), (Utah)</a:t>
            </a:r>
            <a:endParaRPr lang="en-GB" sz="3600" dirty="0">
              <a:solidFill>
                <a:srgbClr val="C00000"/>
              </a:solidFill>
            </a:endParaRPr>
          </a:p>
        </p:txBody>
      </p:sp>
      <p:sp>
        <p:nvSpPr>
          <p:cNvPr id="3" name="Segnaposto contenuto 2"/>
          <p:cNvSpPr>
            <a:spLocks noGrp="1"/>
          </p:cNvSpPr>
          <p:nvPr>
            <p:ph idx="1"/>
          </p:nvPr>
        </p:nvSpPr>
        <p:spPr/>
        <p:txBody>
          <a:bodyPr/>
          <a:lstStyle/>
          <a:p>
            <a:endParaRPr lang="en-GB"/>
          </a:p>
        </p:txBody>
      </p:sp>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26</a:t>
            </a:fld>
            <a:endParaRPr lang="it-IT"/>
          </a:p>
        </p:txBody>
      </p:sp>
      <p:pic>
        <p:nvPicPr>
          <p:cNvPr id="4" name="Picture 2"/>
          <p:cNvPicPr>
            <a:picLocks noChangeAspect="1" noChangeArrowheads="1"/>
          </p:cNvPicPr>
          <p:nvPr/>
        </p:nvPicPr>
        <p:blipFill>
          <a:blip r:embed="rId2" cstate="print"/>
          <a:srcRect/>
          <a:stretch>
            <a:fillRect/>
          </a:stretch>
        </p:blipFill>
        <p:spPr bwMode="auto">
          <a:xfrm>
            <a:off x="1120671" y="1397786"/>
            <a:ext cx="7372350" cy="5038725"/>
          </a:xfrm>
          <a:prstGeom prst="rect">
            <a:avLst/>
          </a:prstGeom>
          <a:noFill/>
          <a:ln w="9525">
            <a:noFill/>
            <a:miter lim="800000"/>
            <a:headEnd/>
            <a:tailEnd/>
          </a:ln>
        </p:spPr>
      </p:pic>
      <p:pic>
        <p:nvPicPr>
          <p:cNvPr id="5" name="Picture 4" descr="Utah – Localizzazione"/>
          <p:cNvPicPr>
            <a:picLocks noChangeAspect="1" noChangeArrowheads="1"/>
          </p:cNvPicPr>
          <p:nvPr/>
        </p:nvPicPr>
        <p:blipFill>
          <a:blip r:embed="rId3" cstate="print"/>
          <a:srcRect/>
          <a:stretch>
            <a:fillRect/>
          </a:stretch>
        </p:blipFill>
        <p:spPr bwMode="auto">
          <a:xfrm>
            <a:off x="8738300" y="1528546"/>
            <a:ext cx="2897971" cy="1794514"/>
          </a:xfrm>
          <a:prstGeom prst="rect">
            <a:avLst/>
          </a:prstGeom>
          <a:noFill/>
        </p:spPr>
      </p:pic>
    </p:spTree>
    <p:extLst>
      <p:ext uri="{BB962C8B-B14F-4D97-AF65-F5344CB8AC3E}">
        <p14:creationId xmlns:p14="http://schemas.microsoft.com/office/powerpoint/2010/main" val="1686647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42014"/>
          </a:xfrm>
        </p:spPr>
        <p:txBody>
          <a:bodyPr>
            <a:normAutofit/>
          </a:bodyPr>
          <a:lstStyle/>
          <a:p>
            <a:r>
              <a:rPr lang="en-US" sz="3600" dirty="0">
                <a:solidFill>
                  <a:srgbClr val="C00000"/>
                </a:solidFill>
              </a:rPr>
              <a:t>Detection principles of a fluorescence detector</a:t>
            </a:r>
            <a:endParaRPr lang="en-GB" sz="3600" dirty="0">
              <a:solidFill>
                <a:srgbClr val="C00000"/>
              </a:solidFill>
            </a:endParaRPr>
          </a:p>
        </p:txBody>
      </p:sp>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27</a:t>
            </a:fld>
            <a:endParaRPr lang="it-IT"/>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33293" y="2677399"/>
            <a:ext cx="5558707" cy="367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562131" y="1024100"/>
            <a:ext cx="9648669" cy="2215991"/>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Fluorescence detectors use large spherical mirrors to improve light collection.</a:t>
            </a:r>
          </a:p>
          <a:p>
            <a:pPr marL="285750" indent="-285750">
              <a:spcAft>
                <a:spcPts val="1200"/>
              </a:spcAft>
              <a:buFont typeface="Arial" panose="020B0604020202020204" pitchFamily="34" charset="0"/>
              <a:buChar char="•"/>
            </a:pPr>
            <a:r>
              <a:rPr lang="en-US" dirty="0"/>
              <a:t>The light is then focused on an array of small </a:t>
            </a:r>
            <a:r>
              <a:rPr lang="en-US" dirty="0" err="1"/>
              <a:t>PMTs.</a:t>
            </a:r>
            <a:endParaRPr lang="en-US" dirty="0"/>
          </a:p>
          <a:p>
            <a:pPr marL="285750" indent="-285750">
              <a:spcAft>
                <a:spcPts val="1200"/>
              </a:spcAft>
              <a:buFont typeface="Arial" panose="020B0604020202020204" pitchFamily="34" charset="0"/>
              <a:buChar char="•"/>
            </a:pPr>
            <a:r>
              <a:rPr lang="en-US" dirty="0"/>
              <a:t>Whit only one array, ambiguous solutions can be found. If more than one telescope is available, each telescope provides its own shower-detector plane, and the geometry of the shower axis is constrained to within a fraction of a degree. </a:t>
            </a:r>
          </a:p>
          <a:p>
            <a:pPr marL="285750" indent="-285750">
              <a:spcAft>
                <a:spcPts val="1200"/>
              </a:spcAft>
              <a:buFont typeface="Arial" panose="020B0604020202020204" pitchFamily="34" charset="0"/>
              <a:buChar char="•"/>
            </a:pPr>
            <a:r>
              <a:rPr lang="en-US" dirty="0"/>
              <a:t>This technique, first used by </a:t>
            </a:r>
            <a:r>
              <a:rPr lang="en-US" b="1" dirty="0" err="1"/>
              <a:t>HiRes</a:t>
            </a:r>
            <a:r>
              <a:rPr lang="en-US" dirty="0"/>
              <a:t>, is known as </a:t>
            </a:r>
            <a:r>
              <a:rPr lang="en-US" b="1" dirty="0"/>
              <a:t>stereo reconstruction</a:t>
            </a:r>
            <a:r>
              <a:rPr lang="en-US" dirty="0"/>
              <a:t>. </a:t>
            </a:r>
            <a:endParaRPr lang="en-GB" dirty="0"/>
          </a:p>
        </p:txBody>
      </p:sp>
      <p:sp>
        <p:nvSpPr>
          <p:cNvPr id="6" name="Rettangolo 5"/>
          <p:cNvSpPr/>
          <p:nvPr/>
        </p:nvSpPr>
        <p:spPr>
          <a:xfrm>
            <a:off x="562131" y="3240091"/>
            <a:ext cx="6333344" cy="1631216"/>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Another possibility is to complement the fluorescence detector with a surface shower detector. This independently provides the position of the impact point of the shower on the ground. </a:t>
            </a:r>
          </a:p>
          <a:p>
            <a:pPr marL="285750" indent="-285750">
              <a:spcAft>
                <a:spcPts val="1200"/>
              </a:spcAft>
              <a:buFont typeface="Arial" panose="020B0604020202020204" pitchFamily="34" charset="0"/>
              <a:buChar char="•"/>
            </a:pPr>
            <a:r>
              <a:rPr lang="en-US" dirty="0"/>
              <a:t>This, known as the </a:t>
            </a:r>
            <a:r>
              <a:rPr lang="en-US" b="1" dirty="0"/>
              <a:t>hybrid technique</a:t>
            </a:r>
            <a:r>
              <a:rPr lang="en-US" dirty="0"/>
              <a:t>, used in both the Pierre Auger (PAO) and Telescope Array (TA) experiments.</a:t>
            </a:r>
            <a:endParaRPr lang="en-GB" dirty="0"/>
          </a:p>
        </p:txBody>
      </p:sp>
    </p:spTree>
    <p:extLst>
      <p:ext uri="{BB962C8B-B14F-4D97-AF65-F5344CB8AC3E}">
        <p14:creationId xmlns:p14="http://schemas.microsoft.com/office/powerpoint/2010/main" val="57860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hires6"/>
          <p:cNvPicPr>
            <a:picLocks noChangeAspect="1" noChangeArrowheads="1"/>
          </p:cNvPicPr>
          <p:nvPr/>
        </p:nvPicPr>
        <p:blipFill>
          <a:blip r:embed="rId2" cstate="print"/>
          <a:srcRect/>
          <a:stretch>
            <a:fillRect/>
          </a:stretch>
        </p:blipFill>
        <p:spPr bwMode="auto">
          <a:xfrm>
            <a:off x="1013861" y="2125087"/>
            <a:ext cx="5082139" cy="3819090"/>
          </a:xfrm>
          <a:prstGeom prst="rect">
            <a:avLst/>
          </a:prstGeom>
          <a:noFill/>
        </p:spPr>
      </p:pic>
      <p:sp>
        <p:nvSpPr>
          <p:cNvPr id="252931" name="Text Box 3"/>
          <p:cNvSpPr txBox="1">
            <a:spLocks noChangeArrowheads="1"/>
          </p:cNvSpPr>
          <p:nvPr/>
        </p:nvSpPr>
        <p:spPr bwMode="auto">
          <a:xfrm>
            <a:off x="4576233" y="3144915"/>
            <a:ext cx="1059906" cy="369332"/>
          </a:xfrm>
          <a:prstGeom prst="rect">
            <a:avLst/>
          </a:prstGeom>
          <a:noFill/>
          <a:ln w="9525" algn="ctr">
            <a:noFill/>
            <a:miter lim="800000"/>
            <a:headEnd/>
            <a:tailEnd/>
          </a:ln>
          <a:effectLst/>
        </p:spPr>
        <p:txBody>
          <a:bodyPr wrap="none">
            <a:spAutoFit/>
          </a:bodyPr>
          <a:lstStyle/>
          <a:p>
            <a:pPr marL="342900" indent="-342900"/>
            <a:r>
              <a:rPr lang="it-IT" b="1" dirty="0">
                <a:solidFill>
                  <a:srgbClr val="CC0000"/>
                </a:solidFill>
                <a:effectLst>
                  <a:outerShdw blurRad="38100" dist="38100" dir="2700000" algn="tl">
                    <a:srgbClr val="000000"/>
                  </a:outerShdw>
                </a:effectLst>
                <a:sym typeface="Symbol" panose="05050102010706020507" pitchFamily="18" charset="2"/>
              </a:rPr>
              <a:t></a:t>
            </a:r>
            <a:r>
              <a:rPr lang="it-IT" b="1" dirty="0">
                <a:solidFill>
                  <a:srgbClr val="CC0000"/>
                </a:solidFill>
                <a:effectLst>
                  <a:outerShdw blurRad="38100" dist="38100" dir="2700000" algn="tl">
                    <a:srgbClr val="000000"/>
                  </a:outerShdw>
                </a:effectLst>
              </a:rPr>
              <a:t> 10</a:t>
            </a:r>
            <a:r>
              <a:rPr lang="it-IT" b="1" baseline="30000" dirty="0">
                <a:solidFill>
                  <a:srgbClr val="CC0000"/>
                </a:solidFill>
                <a:effectLst>
                  <a:outerShdw blurRad="38100" dist="38100" dir="2700000" algn="tl">
                    <a:srgbClr val="000000"/>
                  </a:outerShdw>
                </a:effectLst>
              </a:rPr>
              <a:t>20</a:t>
            </a:r>
            <a:r>
              <a:rPr lang="it-IT" b="1" dirty="0">
                <a:solidFill>
                  <a:srgbClr val="CC0000"/>
                </a:solidFill>
                <a:effectLst>
                  <a:outerShdw blurRad="38100" dist="38100" dir="2700000" algn="tl">
                    <a:srgbClr val="000000"/>
                  </a:outerShdw>
                </a:effectLst>
              </a:rPr>
              <a:t> </a:t>
            </a:r>
            <a:r>
              <a:rPr lang="it-IT" b="1" dirty="0" err="1">
                <a:solidFill>
                  <a:srgbClr val="CC0000"/>
                </a:solidFill>
                <a:effectLst>
                  <a:outerShdw blurRad="38100" dist="38100" dir="2700000" algn="tl">
                    <a:srgbClr val="000000"/>
                  </a:outerShdw>
                </a:effectLst>
              </a:rPr>
              <a:t>eV</a:t>
            </a:r>
            <a:endParaRPr lang="it-IT" b="1" dirty="0">
              <a:solidFill>
                <a:srgbClr val="CC0000"/>
              </a:solidFill>
              <a:effectLst>
                <a:outerShdw blurRad="38100" dist="38100" dir="2700000" algn="tl">
                  <a:srgbClr val="000000"/>
                </a:outerShdw>
              </a:effectLst>
            </a:endParaRPr>
          </a:p>
        </p:txBody>
      </p:sp>
      <p:sp>
        <p:nvSpPr>
          <p:cNvPr id="4" name="Titolo 1"/>
          <p:cNvSpPr>
            <a:spLocks noGrp="1"/>
          </p:cNvSpPr>
          <p:nvPr>
            <p:ph type="title"/>
          </p:nvPr>
        </p:nvSpPr>
        <p:spPr>
          <a:xfrm>
            <a:off x="861934" y="1"/>
            <a:ext cx="9177416" cy="780093"/>
          </a:xfrm>
        </p:spPr>
        <p:txBody>
          <a:bodyPr>
            <a:normAutofit/>
          </a:bodyPr>
          <a:lstStyle/>
          <a:p>
            <a:r>
              <a:rPr lang="en-US" sz="3600" dirty="0">
                <a:solidFill>
                  <a:srgbClr val="C00000"/>
                </a:solidFill>
              </a:rPr>
              <a:t>The highest energy </a:t>
            </a:r>
            <a:r>
              <a:rPr lang="en-US" sz="3600" dirty="0" err="1">
                <a:solidFill>
                  <a:srgbClr val="C00000"/>
                </a:solidFill>
              </a:rPr>
              <a:t>HiRes</a:t>
            </a:r>
            <a:r>
              <a:rPr lang="en-US" sz="3600" dirty="0">
                <a:solidFill>
                  <a:srgbClr val="C00000"/>
                </a:solidFill>
              </a:rPr>
              <a:t> stereo event</a:t>
            </a:r>
            <a:endParaRPr lang="en-GB" sz="3600" dirty="0">
              <a:solidFill>
                <a:srgbClr val="C00000"/>
              </a:solidFill>
            </a:endParaRPr>
          </a:p>
        </p:txBody>
      </p:sp>
      <p:sp>
        <p:nvSpPr>
          <p:cNvPr id="3" name="Segnaposto numero diapositiva 2"/>
          <p:cNvSpPr>
            <a:spLocks noGrp="1"/>
          </p:cNvSpPr>
          <p:nvPr>
            <p:ph type="sldNum" sz="quarter" idx="11"/>
          </p:nvPr>
        </p:nvSpPr>
        <p:spPr/>
        <p:txBody>
          <a:bodyPr/>
          <a:lstStyle/>
          <a:p>
            <a:fld id="{87AB06D4-87E2-4209-8413-4DC879656D7B}" type="slidenum">
              <a:rPr lang="it-IT" smtClean="0"/>
              <a:pPr/>
              <a:t>28</a:t>
            </a:fld>
            <a:endParaRPr lang="it-IT" dirty="0"/>
          </a:p>
        </p:txBody>
      </p:sp>
      <p:sp>
        <p:nvSpPr>
          <p:cNvPr id="6" name="Segnaposto piè di pagina 5"/>
          <p:cNvSpPr>
            <a:spLocks noGrp="1"/>
          </p:cNvSpPr>
          <p:nvPr>
            <p:ph type="ftr" sz="quarter" idx="12"/>
          </p:nvPr>
        </p:nvSpPr>
        <p:spPr/>
        <p:txBody>
          <a:bodyPr/>
          <a:lstStyle/>
          <a:p>
            <a:r>
              <a:rPr lang="fr-FR"/>
              <a:t>M. Spurio - Astroparticle Physics - 7</a:t>
            </a:r>
            <a:endParaRPr lang="it-IT"/>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25702" y="1101192"/>
            <a:ext cx="4469387" cy="2850745"/>
          </a:xfrm>
          <a:prstGeom prst="rect">
            <a:avLst/>
          </a:prstGeom>
          <a:noFill/>
          <a:ln w="9525">
            <a:noFill/>
            <a:miter lim="800000"/>
            <a:headEnd/>
            <a:tailEnd/>
          </a:ln>
        </p:spPr>
      </p:pic>
      <p:sp>
        <p:nvSpPr>
          <p:cNvPr id="2" name="CasellaDiTesto 1"/>
          <p:cNvSpPr txBox="1"/>
          <p:nvPr/>
        </p:nvSpPr>
        <p:spPr>
          <a:xfrm>
            <a:off x="6825702" y="4157178"/>
            <a:ext cx="4049662" cy="140038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1600" i="1" dirty="0"/>
              <a:t>Note: this event has a reconstructed energy &gt;10</a:t>
            </a:r>
            <a:r>
              <a:rPr lang="en-GB" sz="1600" i="1" baseline="30000" dirty="0"/>
              <a:t>20</a:t>
            </a:r>
            <a:r>
              <a:rPr lang="en-GB" sz="1600" i="1" dirty="0"/>
              <a:t> eV. </a:t>
            </a:r>
          </a:p>
          <a:p>
            <a:pPr marL="342900" indent="-342900">
              <a:spcAft>
                <a:spcPts val="600"/>
              </a:spcAft>
              <a:buFont typeface="Arial" panose="020B0604020202020204" pitchFamily="34" charset="0"/>
              <a:buChar char="•"/>
            </a:pPr>
            <a:r>
              <a:rPr lang="en-GB" sz="1600" i="1" dirty="0"/>
              <a:t>After calibration, the total energy is slightly reduced below 10</a:t>
            </a:r>
            <a:r>
              <a:rPr lang="en-GB" sz="1600" i="1" baseline="30000" dirty="0"/>
              <a:t>20</a:t>
            </a:r>
            <a:r>
              <a:rPr lang="en-GB" sz="1600" i="1" dirty="0"/>
              <a:t> eV (see figure next page)</a:t>
            </a:r>
          </a:p>
        </p:txBody>
      </p:sp>
    </p:spTree>
    <p:extLst>
      <p:ext uri="{BB962C8B-B14F-4D97-AF65-F5344CB8AC3E}">
        <p14:creationId xmlns:p14="http://schemas.microsoft.com/office/powerpoint/2010/main" val="3160456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2104" y="-8583"/>
            <a:ext cx="10515600" cy="785744"/>
          </a:xfrm>
        </p:spPr>
        <p:txBody>
          <a:bodyPr>
            <a:normAutofit/>
          </a:bodyPr>
          <a:lstStyle/>
          <a:p>
            <a:r>
              <a:rPr lang="en-GB" sz="3600" dirty="0">
                <a:solidFill>
                  <a:srgbClr val="C00000"/>
                </a:solidFill>
              </a:rPr>
              <a:t>Experimental status before 2007</a:t>
            </a:r>
          </a:p>
        </p:txBody>
      </p:sp>
      <p:sp>
        <p:nvSpPr>
          <p:cNvPr id="6" name="Segnaposto piè di pagina 5"/>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29</a:t>
            </a:fld>
            <a:endParaRPr lang="it-IT"/>
          </a:p>
        </p:txBody>
      </p:sp>
      <p:pic>
        <p:nvPicPr>
          <p:cNvPr id="4" name="Picture 4"/>
          <p:cNvPicPr>
            <a:picLocks noChangeAspect="1" noChangeArrowheads="1"/>
          </p:cNvPicPr>
          <p:nvPr/>
        </p:nvPicPr>
        <p:blipFill>
          <a:blip r:embed="rId2" cstate="print"/>
          <a:srcRect/>
          <a:stretch>
            <a:fillRect/>
          </a:stretch>
        </p:blipFill>
        <p:spPr bwMode="auto">
          <a:xfrm>
            <a:off x="6040381" y="1673553"/>
            <a:ext cx="4870564" cy="4844611"/>
          </a:xfrm>
          <a:prstGeom prst="rect">
            <a:avLst/>
          </a:prstGeom>
          <a:noFill/>
          <a:ln w="9525" algn="ctr">
            <a:noFill/>
            <a:miter lim="800000"/>
            <a:headEnd/>
            <a:tailEnd/>
          </a:ln>
          <a:effectLst/>
        </p:spPr>
      </p:pic>
      <p:sp>
        <p:nvSpPr>
          <p:cNvPr id="5" name="AutoShape 5"/>
          <p:cNvSpPr>
            <a:spLocks/>
          </p:cNvSpPr>
          <p:nvPr/>
        </p:nvSpPr>
        <p:spPr bwMode="auto">
          <a:xfrm>
            <a:off x="7431504" y="2430379"/>
            <a:ext cx="1179095" cy="367193"/>
          </a:xfrm>
          <a:prstGeom prst="borderCallout1">
            <a:avLst>
              <a:gd name="adj1" fmla="val 18750"/>
              <a:gd name="adj2" fmla="val 104815"/>
              <a:gd name="adj3" fmla="val 162500"/>
              <a:gd name="adj4" fmla="val 180644"/>
            </a:avLst>
          </a:prstGeom>
          <a:noFill/>
          <a:ln w="19050" algn="ctr">
            <a:solidFill>
              <a:srgbClr val="FF0000"/>
            </a:solidFill>
            <a:miter lim="800000"/>
            <a:headEnd/>
            <a:tailEnd/>
          </a:ln>
          <a:effectLst/>
        </p:spPr>
        <p:txBody>
          <a:bodyPr/>
          <a:lstStyle/>
          <a:p>
            <a:pPr marL="342900" indent="-342900"/>
            <a:r>
              <a:rPr lang="it-IT" b="1" dirty="0">
                <a:solidFill>
                  <a:srgbClr val="FF0000"/>
                </a:solidFill>
              </a:rPr>
              <a:t>AGASA</a:t>
            </a:r>
          </a:p>
        </p:txBody>
      </p:sp>
      <p:sp>
        <p:nvSpPr>
          <p:cNvPr id="7" name="AutoShape 5"/>
          <p:cNvSpPr>
            <a:spLocks/>
          </p:cNvSpPr>
          <p:nvPr/>
        </p:nvSpPr>
        <p:spPr bwMode="auto">
          <a:xfrm>
            <a:off x="6885489" y="4421370"/>
            <a:ext cx="1267911" cy="394674"/>
          </a:xfrm>
          <a:prstGeom prst="borderCallout1">
            <a:avLst>
              <a:gd name="adj1" fmla="val 18750"/>
              <a:gd name="adj2" fmla="val 104815"/>
              <a:gd name="adj3" fmla="val -121009"/>
              <a:gd name="adj4" fmla="val 127504"/>
            </a:avLst>
          </a:prstGeom>
          <a:noFill/>
          <a:ln w="19050" algn="ctr">
            <a:solidFill>
              <a:srgbClr val="0070C0"/>
            </a:solidFill>
            <a:miter lim="800000"/>
            <a:headEnd/>
            <a:tailEnd/>
          </a:ln>
          <a:effectLst/>
        </p:spPr>
        <p:txBody>
          <a:bodyPr/>
          <a:lstStyle/>
          <a:p>
            <a:pPr marL="342900" indent="-342900"/>
            <a:r>
              <a:rPr lang="it-IT" b="1" dirty="0">
                <a:solidFill>
                  <a:srgbClr val="0066FF"/>
                </a:solidFill>
              </a:rPr>
              <a:t>HIRES</a:t>
            </a:r>
          </a:p>
        </p:txBody>
      </p:sp>
      <p:sp>
        <p:nvSpPr>
          <p:cNvPr id="8" name="Rettangolo 7"/>
          <p:cNvSpPr/>
          <p:nvPr/>
        </p:nvSpPr>
        <p:spPr>
          <a:xfrm>
            <a:off x="554636" y="1802597"/>
            <a:ext cx="4932856" cy="3016210"/>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Differently from </a:t>
            </a:r>
            <a:r>
              <a:rPr lang="en-US" dirty="0" err="1"/>
              <a:t>HiRes</a:t>
            </a:r>
            <a:r>
              <a:rPr lang="en-US" dirty="0"/>
              <a:t>, AGASA results seemed to indicate that the energy spectrum continues without discontinuity beyond 5</a:t>
            </a:r>
            <a:r>
              <a:rPr lang="en-GB" i="1" dirty="0"/>
              <a:t>x</a:t>
            </a:r>
            <a:r>
              <a:rPr lang="en-GB" dirty="0"/>
              <a:t>10</a:t>
            </a:r>
            <a:r>
              <a:rPr lang="en-GB" baseline="30000" dirty="0"/>
              <a:t>20</a:t>
            </a:r>
            <a:r>
              <a:rPr lang="en-GB" dirty="0"/>
              <a:t> </a:t>
            </a:r>
            <a:r>
              <a:rPr lang="en-US" dirty="0"/>
              <a:t>eV, in violation of the GZK effect</a:t>
            </a:r>
          </a:p>
          <a:p>
            <a:pPr marL="285750" indent="-285750">
              <a:spcAft>
                <a:spcPts val="600"/>
              </a:spcAft>
              <a:buFont typeface="Arial" panose="020B0604020202020204" pitchFamily="34" charset="0"/>
              <a:buChar char="•"/>
            </a:pPr>
            <a:r>
              <a:rPr lang="en-US" dirty="0"/>
              <a:t>One possible explanation for the discrepancy between the two experiments is </a:t>
            </a:r>
            <a:r>
              <a:rPr lang="en-US" b="1" dirty="0"/>
              <a:t>a possible bias regarding the energy assignment </a:t>
            </a:r>
            <a:r>
              <a:rPr lang="en-US" dirty="0"/>
              <a:t>of the parent CR from one (or both) </a:t>
            </a:r>
            <a:r>
              <a:rPr lang="en-GB" dirty="0"/>
              <a:t>of the two methods.</a:t>
            </a:r>
          </a:p>
          <a:p>
            <a:pPr marL="285750" indent="-285750">
              <a:spcAft>
                <a:spcPts val="600"/>
              </a:spcAft>
              <a:buFont typeface="Arial" panose="020B0604020202020204" pitchFamily="34" charset="0"/>
              <a:buChar char="•"/>
            </a:pPr>
            <a:r>
              <a:rPr lang="en-GB" dirty="0"/>
              <a:t>The use of hybrid detectors was mandatory </a:t>
            </a:r>
            <a:r>
              <a:rPr lang="en-GB" dirty="0">
                <a:sym typeface="Wingdings" panose="05000000000000000000" pitchFamily="2" charset="2"/>
              </a:rPr>
              <a:t> PAO and TA</a:t>
            </a:r>
            <a:endParaRPr lang="en-GB" dirty="0"/>
          </a:p>
        </p:txBody>
      </p:sp>
      <p:sp>
        <p:nvSpPr>
          <p:cNvPr id="9" name="Rettangolo 8"/>
          <p:cNvSpPr/>
          <p:nvPr/>
        </p:nvSpPr>
        <p:spPr>
          <a:xfrm>
            <a:off x="554636" y="929708"/>
            <a:ext cx="9620069" cy="723275"/>
          </a:xfrm>
          <a:prstGeom prst="rect">
            <a:avLst/>
          </a:prstGeom>
        </p:spPr>
        <p:txBody>
          <a:bodyPr wrap="square">
            <a:spAutoFit/>
          </a:bodyPr>
          <a:lstStyle/>
          <a:p>
            <a:pPr marL="285750" indent="-285750">
              <a:spcAft>
                <a:spcPts val="600"/>
              </a:spcAft>
              <a:buFont typeface="Arial" panose="020B0604020202020204" pitchFamily="34" charset="0"/>
              <a:buChar char="•"/>
            </a:pPr>
            <a:r>
              <a:rPr lang="en-US" b="1" dirty="0" err="1"/>
              <a:t>HiRes</a:t>
            </a:r>
            <a:r>
              <a:rPr lang="en-US" dirty="0"/>
              <a:t> results were compatible with no events &gt; </a:t>
            </a:r>
            <a:r>
              <a:rPr lang="en-GB" dirty="0"/>
              <a:t>10</a:t>
            </a:r>
            <a:r>
              <a:rPr lang="en-GB" baseline="30000" dirty="0"/>
              <a:t>20</a:t>
            </a:r>
            <a:r>
              <a:rPr lang="en-GB" dirty="0"/>
              <a:t> </a:t>
            </a:r>
            <a:r>
              <a:rPr lang="en-US" dirty="0"/>
              <a:t>eV, in agreement with the GZK</a:t>
            </a:r>
          </a:p>
          <a:p>
            <a:pPr marL="285750" indent="-285750">
              <a:spcAft>
                <a:spcPts val="600"/>
              </a:spcAft>
              <a:buFont typeface="Arial" panose="020B0604020202020204" pitchFamily="34" charset="0"/>
              <a:buChar char="•"/>
            </a:pPr>
            <a:r>
              <a:rPr lang="en-US" b="1" dirty="0">
                <a:solidFill>
                  <a:srgbClr val="FF0000"/>
                </a:solidFill>
              </a:rPr>
              <a:t>AGASA</a:t>
            </a:r>
            <a:r>
              <a:rPr lang="en-US" dirty="0"/>
              <a:t> has observed 11 events above </a:t>
            </a:r>
            <a:r>
              <a:rPr lang="en-GB" dirty="0"/>
              <a:t>10</a:t>
            </a:r>
            <a:r>
              <a:rPr lang="en-GB" baseline="30000" dirty="0"/>
              <a:t>20</a:t>
            </a:r>
            <a:r>
              <a:rPr lang="en-GB" dirty="0"/>
              <a:t> </a:t>
            </a:r>
            <a:r>
              <a:rPr lang="en-US" dirty="0"/>
              <a:t>eV with zenith&lt;45</a:t>
            </a:r>
            <a:r>
              <a:rPr lang="en-US" baseline="30000" dirty="0"/>
              <a:t>o</a:t>
            </a:r>
            <a:r>
              <a:rPr lang="en-US" dirty="0"/>
              <a:t>. </a:t>
            </a:r>
          </a:p>
        </p:txBody>
      </p:sp>
      <p:sp>
        <p:nvSpPr>
          <p:cNvPr id="11" name="Indietro o precedente 29">
            <a:hlinkClick r:id="" action="ppaction://hlinkshowjump?jump=lastslideviewed" highlightClick="1"/>
            <a:extLst>
              <a:ext uri="{FF2B5EF4-FFF2-40B4-BE49-F238E27FC236}">
                <a16:creationId xmlns:a16="http://schemas.microsoft.com/office/drawing/2014/main" id="{F9D5A41E-58D7-6050-CA96-97FB20E0814A}"/>
              </a:ext>
            </a:extLst>
          </p:cNvPr>
          <p:cNvSpPr/>
          <p:nvPr/>
        </p:nvSpPr>
        <p:spPr>
          <a:xfrm>
            <a:off x="9747603" y="167749"/>
            <a:ext cx="663395"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2" name="CasellaDiTesto 11">
            <a:extLst>
              <a:ext uri="{FF2B5EF4-FFF2-40B4-BE49-F238E27FC236}">
                <a16:creationId xmlns:a16="http://schemas.microsoft.com/office/drawing/2014/main" id="{CA85759D-0721-1E2B-83E6-F08989DA85ED}"/>
              </a:ext>
            </a:extLst>
          </p:cNvPr>
          <p:cNvSpPr txBox="1"/>
          <p:nvPr/>
        </p:nvSpPr>
        <p:spPr>
          <a:xfrm>
            <a:off x="7362221" y="1652983"/>
            <a:ext cx="3365373" cy="369332"/>
          </a:xfrm>
          <a:prstGeom prst="rect">
            <a:avLst/>
          </a:prstGeom>
          <a:noFill/>
        </p:spPr>
        <p:txBody>
          <a:bodyPr wrap="square">
            <a:spAutoFit/>
          </a:bodyPr>
          <a:lstStyle/>
          <a:p>
            <a:r>
              <a:rPr lang="en-US" b="1" dirty="0">
                <a:solidFill>
                  <a:srgbClr val="00B050"/>
                </a:solidFill>
              </a:rPr>
              <a:t>NOTE</a:t>
            </a:r>
            <a:r>
              <a:rPr lang="en-US" dirty="0">
                <a:solidFill>
                  <a:srgbClr val="00B050"/>
                </a:solidFill>
              </a:rPr>
              <a:t>: This plot contains OLD data</a:t>
            </a:r>
          </a:p>
        </p:txBody>
      </p:sp>
    </p:spTree>
    <p:extLst>
      <p:ext uri="{BB962C8B-B14F-4D97-AF65-F5344CB8AC3E}">
        <p14:creationId xmlns:p14="http://schemas.microsoft.com/office/powerpoint/2010/main" val="235870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726"/>
            <a:ext cx="10515600" cy="774579"/>
          </a:xfrm>
        </p:spPr>
        <p:txBody>
          <a:bodyPr>
            <a:normAutofit/>
          </a:bodyPr>
          <a:lstStyle/>
          <a:p>
            <a:r>
              <a:rPr lang="en-US" sz="3600" dirty="0">
                <a:solidFill>
                  <a:srgbClr val="C00000"/>
                </a:solidFill>
              </a:rPr>
              <a:t>Anisotropy of UHECRs: Extragalactic Magnetic Fields</a:t>
            </a:r>
          </a:p>
        </p:txBody>
      </p:sp>
      <p:pic>
        <p:nvPicPr>
          <p:cNvPr id="5" name="Segnaposto contenuto 4"/>
          <p:cNvPicPr>
            <a:picLocks noGrp="1" noChangeAspect="1"/>
          </p:cNvPicPr>
          <p:nvPr>
            <p:ph idx="1"/>
          </p:nvPr>
        </p:nvPicPr>
        <p:blipFill>
          <a:blip r:embed="rId2"/>
          <a:stretch>
            <a:fillRect/>
          </a:stretch>
        </p:blipFill>
        <p:spPr>
          <a:xfrm>
            <a:off x="1073019" y="2857726"/>
            <a:ext cx="9758265" cy="3307247"/>
          </a:xfrm>
          <a:prstGeom prst="rect">
            <a:avLst/>
          </a:prstGeom>
        </p:spPr>
      </p:pic>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a:t>
            </a:fld>
            <a:endParaRPr lang="it-IT"/>
          </a:p>
        </p:txBody>
      </p:sp>
      <p:sp>
        <p:nvSpPr>
          <p:cNvPr id="6" name="Rettangolo 5"/>
          <p:cNvSpPr/>
          <p:nvPr/>
        </p:nvSpPr>
        <p:spPr>
          <a:xfrm>
            <a:off x="1822174" y="5923296"/>
            <a:ext cx="8845826" cy="584775"/>
          </a:xfrm>
          <a:prstGeom prst="rect">
            <a:avLst/>
          </a:prstGeom>
        </p:spPr>
        <p:txBody>
          <a:bodyPr wrap="square">
            <a:spAutoFit/>
          </a:bodyPr>
          <a:lstStyle/>
          <a:p>
            <a:r>
              <a:rPr lang="en-US" sz="1600" i="1" dirty="0"/>
              <a:t>Simulated trajectory of CRs in the galactic magnetic field. Low-energy charged particles are bent by magnetic fields, but those above 10</a:t>
            </a:r>
            <a:r>
              <a:rPr lang="en-US" sz="1600" i="1" baseline="30000" dirty="0"/>
              <a:t>20</a:t>
            </a:r>
            <a:r>
              <a:rPr lang="en-US" sz="1600" i="1" dirty="0"/>
              <a:t> eV travel along almost straight trajectories</a:t>
            </a:r>
          </a:p>
        </p:txBody>
      </p:sp>
      <p:sp>
        <p:nvSpPr>
          <p:cNvPr id="7" name="Rettangolo 6"/>
          <p:cNvSpPr/>
          <p:nvPr/>
        </p:nvSpPr>
        <p:spPr>
          <a:xfrm>
            <a:off x="634483" y="967682"/>
            <a:ext cx="11383346" cy="2062103"/>
          </a:xfrm>
          <a:prstGeom prst="rect">
            <a:avLst/>
          </a:prstGeom>
        </p:spPr>
        <p:txBody>
          <a:bodyPr wrap="square">
            <a:spAutoFit/>
          </a:bodyPr>
          <a:lstStyle/>
          <a:p>
            <a:pPr marL="285750" indent="-285750">
              <a:spcAft>
                <a:spcPts val="600"/>
              </a:spcAft>
              <a:buFont typeface="Arial" panose="020B0604020202020204" pitchFamily="34" charset="0"/>
              <a:buChar char="•"/>
            </a:pPr>
            <a:r>
              <a:rPr lang="en-US" b="1" dirty="0">
                <a:solidFill>
                  <a:srgbClr val="FF0000"/>
                </a:solidFill>
              </a:rPr>
              <a:t>CR with energies above 10</a:t>
            </a:r>
            <a:r>
              <a:rPr lang="en-US" b="1" baseline="30000" dirty="0">
                <a:solidFill>
                  <a:srgbClr val="FF0000"/>
                </a:solidFill>
              </a:rPr>
              <a:t>19</a:t>
            </a:r>
            <a:r>
              <a:rPr lang="en-US" b="1" dirty="0">
                <a:solidFill>
                  <a:srgbClr val="FF0000"/>
                </a:solidFill>
              </a:rPr>
              <a:t> eV are usually referred as Ultra High Energy CRs (UHECRs)</a:t>
            </a:r>
          </a:p>
          <a:p>
            <a:pPr marL="285750" indent="-285750">
              <a:spcAft>
                <a:spcPts val="600"/>
              </a:spcAft>
              <a:buFont typeface="Arial" panose="020B0604020202020204" pitchFamily="34" charset="0"/>
              <a:buChar char="•"/>
            </a:pPr>
            <a:r>
              <a:rPr lang="en-US" dirty="0"/>
              <a:t>Magnetic fields affect the propagation of UHECRs: charged particles are deflected, emitting synchrotron radiation. </a:t>
            </a:r>
          </a:p>
          <a:p>
            <a:pPr marL="285750" indent="-285750">
              <a:spcAft>
                <a:spcPts val="600"/>
              </a:spcAft>
              <a:buFont typeface="Arial" panose="020B0604020202020204" pitchFamily="34" charset="0"/>
              <a:buChar char="•"/>
            </a:pPr>
            <a:r>
              <a:rPr lang="en-US" dirty="0"/>
              <a:t>For protons, synchrotron losses are negligible, except close to sources. </a:t>
            </a:r>
          </a:p>
          <a:p>
            <a:pPr marL="285750" indent="-285750">
              <a:spcAft>
                <a:spcPts val="600"/>
              </a:spcAft>
              <a:buFont typeface="Arial" panose="020B0604020202020204" pitchFamily="34" charset="0"/>
              <a:buChar char="•"/>
            </a:pPr>
            <a:r>
              <a:rPr lang="en-US" dirty="0"/>
              <a:t>Above 10</a:t>
            </a:r>
            <a:r>
              <a:rPr lang="en-US" baseline="30000" dirty="0"/>
              <a:t>19</a:t>
            </a:r>
            <a:r>
              <a:rPr lang="en-US" dirty="0"/>
              <a:t> eV, the galactic magnetic field would not even trap iron nuclei very effectively. This motivated the idea of </a:t>
            </a:r>
            <a:r>
              <a:rPr lang="en-US" b="1" dirty="0"/>
              <a:t>extragalactic sources of CRs</a:t>
            </a:r>
            <a:r>
              <a:rPr lang="en-US" dirty="0"/>
              <a:t>.</a:t>
            </a:r>
          </a:p>
          <a:p>
            <a:pPr marL="285750" indent="-285750">
              <a:spcAft>
                <a:spcPts val="600"/>
              </a:spcAft>
              <a:buFont typeface="Arial" panose="020B0604020202020204" pitchFamily="34" charset="0"/>
              <a:buChar char="•"/>
            </a:pPr>
            <a:r>
              <a:rPr lang="en-US" dirty="0"/>
              <a:t>Extragalactic magnetic fields are very little known (only upper limits known)</a:t>
            </a:r>
          </a:p>
        </p:txBody>
      </p:sp>
    </p:spTree>
    <p:extLst>
      <p:ext uri="{BB962C8B-B14F-4D97-AF65-F5344CB8AC3E}">
        <p14:creationId xmlns:p14="http://schemas.microsoft.com/office/powerpoint/2010/main" val="2900004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368"/>
            <a:ext cx="10515600" cy="762425"/>
          </a:xfrm>
        </p:spPr>
        <p:txBody>
          <a:bodyPr>
            <a:normAutofit/>
          </a:bodyPr>
          <a:lstStyle/>
          <a:p>
            <a:r>
              <a:rPr lang="en-GB" sz="3600" dirty="0">
                <a:solidFill>
                  <a:srgbClr val="C00000"/>
                </a:solidFill>
              </a:rPr>
              <a:t>The Pierre Auger Observatory (PAO)- 2008</a:t>
            </a:r>
            <a:r>
              <a:rPr lang="en-GB" sz="3600" dirty="0">
                <a:solidFill>
                  <a:srgbClr val="C00000"/>
                </a:solidFill>
                <a:sym typeface="Wingdings" panose="05000000000000000000" pitchFamily="2" charset="2"/>
              </a:rPr>
              <a:t></a:t>
            </a:r>
            <a:endParaRPr lang="en-GB" sz="3600" dirty="0">
              <a:solidFill>
                <a:srgbClr val="C00000"/>
              </a:solidFill>
            </a:endParaRPr>
          </a:p>
        </p:txBody>
      </p:sp>
      <p:sp>
        <p:nvSpPr>
          <p:cNvPr id="11" name="Segnaposto piè di pagina 10"/>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30</a:t>
            </a:fld>
            <a:endParaRPr lang="it-IT"/>
          </a:p>
        </p:txBody>
      </p:sp>
      <p:grpSp>
        <p:nvGrpSpPr>
          <p:cNvPr id="10" name="Gruppo 9"/>
          <p:cNvGrpSpPr>
            <a:grpSpLocks noChangeAspect="1"/>
          </p:cNvGrpSpPr>
          <p:nvPr/>
        </p:nvGrpSpPr>
        <p:grpSpPr>
          <a:xfrm>
            <a:off x="3583272" y="1124614"/>
            <a:ext cx="6634680" cy="4124262"/>
            <a:chOff x="520767" y="1124744"/>
            <a:chExt cx="7579625" cy="4711659"/>
          </a:xfrm>
        </p:grpSpPr>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0767" y="1124744"/>
              <a:ext cx="7579625" cy="4711659"/>
            </a:xfrm>
            <a:prstGeom prst="rect">
              <a:avLst/>
            </a:prstGeom>
            <a:noFill/>
            <a:ln w="9525">
              <a:noFill/>
              <a:miter lim="800000"/>
              <a:headEnd/>
              <a:tailEnd/>
            </a:ln>
          </p:spPr>
        </p:pic>
        <p:sp>
          <p:nvSpPr>
            <p:cNvPr id="8" name="CasellaDiTesto 7"/>
            <p:cNvSpPr txBox="1"/>
            <p:nvPr/>
          </p:nvSpPr>
          <p:spPr>
            <a:xfrm>
              <a:off x="550149" y="3182771"/>
              <a:ext cx="2623531" cy="1371286"/>
            </a:xfrm>
            <a:prstGeom prst="rect">
              <a:avLst/>
            </a:prstGeom>
            <a:noFill/>
          </p:spPr>
          <p:txBody>
            <a:bodyPr wrap="square" rtlCol="0">
              <a:spAutoFit/>
            </a:bodyPr>
            <a:lstStyle/>
            <a:p>
              <a:pPr>
                <a:buNone/>
              </a:pPr>
              <a:r>
                <a:rPr lang="en-US" dirty="0">
                  <a:solidFill>
                    <a:schemeClr val="tx2">
                      <a:lumMod val="75000"/>
                    </a:schemeClr>
                  </a:solidFill>
                </a:rPr>
                <a:t>For Italian students.</a:t>
              </a:r>
            </a:p>
            <a:p>
              <a:pPr>
                <a:buNone/>
              </a:pPr>
              <a:r>
                <a:rPr lang="en-US" dirty="0">
                  <a:solidFill>
                    <a:schemeClr val="tx2">
                      <a:lumMod val="75000"/>
                    </a:schemeClr>
                  </a:solidFill>
                </a:rPr>
                <a:t>The AUGER experiment is in </a:t>
              </a:r>
              <a:r>
                <a:rPr lang="en-US" b="1" dirty="0">
                  <a:solidFill>
                    <a:schemeClr val="tx2">
                      <a:lumMod val="75000"/>
                    </a:schemeClr>
                  </a:solidFill>
                </a:rPr>
                <a:t>Argentina</a:t>
              </a:r>
              <a:r>
                <a:rPr lang="en-US" dirty="0">
                  <a:solidFill>
                    <a:schemeClr val="tx2">
                      <a:lumMod val="75000"/>
                    </a:schemeClr>
                  </a:solidFill>
                </a:rPr>
                <a:t> !</a:t>
              </a:r>
            </a:p>
          </p:txBody>
        </p:sp>
        <p:sp>
          <p:nvSpPr>
            <p:cNvPr id="9" name="Freccia a destra 8"/>
            <p:cNvSpPr/>
            <p:nvPr/>
          </p:nvSpPr>
          <p:spPr>
            <a:xfrm rot="18493607">
              <a:off x="3062324" y="3928968"/>
              <a:ext cx="695480" cy="484632"/>
            </a:xfrm>
            <a:prstGeom prst="rightArrow">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isultati immagini per warn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125" y="1695159"/>
              <a:ext cx="1203878" cy="100323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Immagin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98601" y="828292"/>
            <a:ext cx="9241299" cy="4595048"/>
          </a:xfrm>
          <a:prstGeom prst="rect">
            <a:avLst/>
          </a:prstGeom>
        </p:spPr>
      </p:pic>
      <p:cxnSp>
        <p:nvCxnSpPr>
          <p:cNvPr id="16" name="Connettore 1 15"/>
          <p:cNvCxnSpPr/>
          <p:nvPr/>
        </p:nvCxnSpPr>
        <p:spPr>
          <a:xfrm>
            <a:off x="10079300" y="5359840"/>
            <a:ext cx="57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uppo 16"/>
          <p:cNvGrpSpPr/>
          <p:nvPr/>
        </p:nvGrpSpPr>
        <p:grpSpPr>
          <a:xfrm>
            <a:off x="5642497" y="832450"/>
            <a:ext cx="2007476" cy="1874652"/>
            <a:chOff x="5538952" y="2382867"/>
            <a:chExt cx="1872000" cy="1771571"/>
          </a:xfrm>
        </p:grpSpPr>
        <p:pic>
          <p:nvPicPr>
            <p:cNvPr id="1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38952" y="2382867"/>
              <a:ext cx="1817327" cy="1771571"/>
            </a:xfrm>
            <a:prstGeom prst="rect">
              <a:avLst/>
            </a:prstGeom>
            <a:noFill/>
            <a:ln w="9525">
              <a:noFill/>
              <a:miter lim="800000"/>
              <a:headEnd/>
              <a:tailEnd/>
            </a:ln>
          </p:spPr>
        </p:pic>
        <p:cxnSp>
          <p:nvCxnSpPr>
            <p:cNvPr id="18" name="Connettore 1 13"/>
            <p:cNvCxnSpPr/>
            <p:nvPr/>
          </p:nvCxnSpPr>
          <p:spPr>
            <a:xfrm>
              <a:off x="5538952" y="3272629"/>
              <a:ext cx="1872000" cy="132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373957" y="2962561"/>
              <a:ext cx="708845" cy="349024"/>
            </a:xfrm>
            <a:prstGeom prst="rect">
              <a:avLst/>
            </a:prstGeom>
            <a:noFill/>
          </p:spPr>
          <p:txBody>
            <a:bodyPr wrap="none" rtlCol="0">
              <a:spAutoFit/>
            </a:bodyPr>
            <a:lstStyle/>
            <a:p>
              <a:r>
                <a:rPr lang="en-US" dirty="0">
                  <a:solidFill>
                    <a:srgbClr val="FF0000"/>
                  </a:solidFill>
                </a:rPr>
                <a:t>70 km</a:t>
              </a:r>
            </a:p>
          </p:txBody>
        </p:sp>
      </p:grpSp>
      <p:sp>
        <p:nvSpPr>
          <p:cNvPr id="6" name="Indietro o precedente 29">
            <a:hlinkClick r:id="" action="ppaction://hlinkshowjump?jump=lastslideviewed" highlightClick="1"/>
            <a:extLst>
              <a:ext uri="{FF2B5EF4-FFF2-40B4-BE49-F238E27FC236}">
                <a16:creationId xmlns:a16="http://schemas.microsoft.com/office/drawing/2014/main" id="{79F4833D-6914-DC00-68F2-1FB548CD36CA}"/>
              </a:ext>
            </a:extLst>
          </p:cNvPr>
          <p:cNvSpPr/>
          <p:nvPr/>
        </p:nvSpPr>
        <p:spPr>
          <a:xfrm>
            <a:off x="9747603" y="167749"/>
            <a:ext cx="663395"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pic>
        <p:nvPicPr>
          <p:cNvPr id="14" name="Immagine 13">
            <a:extLst>
              <a:ext uri="{FF2B5EF4-FFF2-40B4-BE49-F238E27FC236}">
                <a16:creationId xmlns:a16="http://schemas.microsoft.com/office/drawing/2014/main" id="{F80364B9-0039-902C-A317-3ABA79CFD01F}"/>
              </a:ext>
            </a:extLst>
          </p:cNvPr>
          <p:cNvPicPr>
            <a:picLocks noChangeAspect="1"/>
          </p:cNvPicPr>
          <p:nvPr/>
        </p:nvPicPr>
        <p:blipFill>
          <a:blip r:embed="rId6"/>
          <a:stretch>
            <a:fillRect/>
          </a:stretch>
        </p:blipFill>
        <p:spPr>
          <a:xfrm>
            <a:off x="316792" y="3125816"/>
            <a:ext cx="4105797" cy="3314157"/>
          </a:xfrm>
          <a:prstGeom prst="rect">
            <a:avLst/>
          </a:prstGeom>
        </p:spPr>
      </p:pic>
      <p:pic>
        <p:nvPicPr>
          <p:cNvPr id="21" name="Immagine 20">
            <a:extLst>
              <a:ext uri="{FF2B5EF4-FFF2-40B4-BE49-F238E27FC236}">
                <a16:creationId xmlns:a16="http://schemas.microsoft.com/office/drawing/2014/main" id="{D9159D5B-D501-4D59-A5ED-FC89281C6768}"/>
              </a:ext>
            </a:extLst>
          </p:cNvPr>
          <p:cNvPicPr>
            <a:picLocks noChangeAspect="1"/>
          </p:cNvPicPr>
          <p:nvPr/>
        </p:nvPicPr>
        <p:blipFill>
          <a:blip r:embed="rId7"/>
          <a:stretch>
            <a:fillRect/>
          </a:stretch>
        </p:blipFill>
        <p:spPr>
          <a:xfrm>
            <a:off x="4555489" y="4813086"/>
            <a:ext cx="2550017" cy="1204175"/>
          </a:xfrm>
          <a:prstGeom prst="rect">
            <a:avLst/>
          </a:prstGeom>
        </p:spPr>
      </p:pic>
      <p:sp>
        <p:nvSpPr>
          <p:cNvPr id="7" name="CasellaDiTesto 6">
            <a:extLst>
              <a:ext uri="{FF2B5EF4-FFF2-40B4-BE49-F238E27FC236}">
                <a16:creationId xmlns:a16="http://schemas.microsoft.com/office/drawing/2014/main" id="{A38B8C30-A695-D410-71A1-90AAA2662868}"/>
              </a:ext>
            </a:extLst>
          </p:cNvPr>
          <p:cNvSpPr txBox="1"/>
          <p:nvPr/>
        </p:nvSpPr>
        <p:spPr>
          <a:xfrm rot="799345">
            <a:off x="4665976" y="3263824"/>
            <a:ext cx="3743908" cy="646331"/>
          </a:xfrm>
          <a:prstGeom prst="rect">
            <a:avLst/>
          </a:prstGeom>
          <a:noFill/>
        </p:spPr>
        <p:txBody>
          <a:bodyPr wrap="square">
            <a:spAutoFit/>
          </a:bodyPr>
          <a:lstStyle/>
          <a:p>
            <a:r>
              <a:rPr lang="en-US" dirty="0"/>
              <a:t>Just for the dimension of the detector. PAO is not in Emilia Romagna</a:t>
            </a:r>
          </a:p>
        </p:txBody>
      </p:sp>
    </p:spTree>
    <p:extLst>
      <p:ext uri="{BB962C8B-B14F-4D97-AF65-F5344CB8AC3E}">
        <p14:creationId xmlns:p14="http://schemas.microsoft.com/office/powerpoint/2010/main" val="3458605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rrowheads="1"/>
          </p:cNvSpPr>
          <p:nvPr>
            <p:ph type="title"/>
          </p:nvPr>
        </p:nvSpPr>
        <p:spPr>
          <a:xfrm>
            <a:off x="838200" y="-4200"/>
            <a:ext cx="10515600" cy="791184"/>
          </a:xfrm>
        </p:spPr>
        <p:txBody>
          <a:bodyPr>
            <a:normAutofit/>
          </a:bodyPr>
          <a:lstStyle/>
          <a:p>
            <a:pPr algn="l"/>
            <a:r>
              <a:rPr lang="en-US" sz="3600" dirty="0">
                <a:solidFill>
                  <a:srgbClr val="C00000"/>
                </a:solidFill>
              </a:rPr>
              <a:t>PAO</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31</a:t>
            </a:fld>
            <a:endParaRPr lang="it-IT"/>
          </a:p>
        </p:txBody>
      </p:sp>
      <p:pic>
        <p:nvPicPr>
          <p:cNvPr id="26931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069" y="3246451"/>
            <a:ext cx="5773279" cy="3475024"/>
          </a:xfrm>
          <a:prstGeom prst="rect">
            <a:avLst/>
          </a:prstGeom>
          <a:noFill/>
          <a:ln w="9525" algn="ctr">
            <a:noFill/>
            <a:miter lim="800000"/>
            <a:headEnd/>
            <a:tailEnd/>
          </a:ln>
          <a:effectLst/>
        </p:spPr>
      </p:pic>
      <p:pic>
        <p:nvPicPr>
          <p:cNvPr id="343042" name="Picture 2" descr="http://www.visitingargentina.com/mapas/mapa-fisico-argentin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29850" y="0"/>
            <a:ext cx="3438151" cy="6885384"/>
          </a:xfrm>
          <a:prstGeom prst="rect">
            <a:avLst/>
          </a:prstGeom>
          <a:noFill/>
        </p:spPr>
      </p:pic>
      <p:sp>
        <p:nvSpPr>
          <p:cNvPr id="7" name="Ovale 6"/>
          <p:cNvSpPr/>
          <p:nvPr/>
        </p:nvSpPr>
        <p:spPr bwMode="auto">
          <a:xfrm>
            <a:off x="8419688" y="2204864"/>
            <a:ext cx="504056" cy="432048"/>
          </a:xfrm>
          <a:prstGeom prst="ellipse">
            <a:avLst/>
          </a:prstGeom>
          <a:noFill/>
          <a:ln w="603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ctr" fontAlgn="base">
              <a:spcBef>
                <a:spcPct val="20000"/>
              </a:spcBef>
              <a:spcAft>
                <a:spcPct val="0"/>
              </a:spcAft>
              <a:buClr>
                <a:schemeClr val="hlink"/>
              </a:buClr>
              <a:buSzPct val="70000"/>
              <a:buFont typeface="Wingdings" pitchFamily="2" charset="2"/>
              <a:buChar char="n"/>
            </a:pPr>
            <a:endParaRPr lang="it-IT" sz="2600">
              <a:effectLst>
                <a:outerShdw blurRad="38100" dist="38100" dir="2700000" algn="tl">
                  <a:srgbClr val="000000">
                    <a:alpha val="43137"/>
                  </a:srgbClr>
                </a:outerShdw>
              </a:effectLst>
              <a:latin typeface="Garamond" pitchFamily="18" charset="0"/>
            </a:endParaRPr>
          </a:p>
        </p:txBody>
      </p:sp>
      <p:pic>
        <p:nvPicPr>
          <p:cNvPr id="2" name="Immagin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0859" y="0"/>
            <a:ext cx="3135940" cy="3404936"/>
          </a:xfrm>
          <a:prstGeom prst="rect">
            <a:avLst/>
          </a:prstGeom>
        </p:spPr>
      </p:pic>
    </p:spTree>
    <p:extLst>
      <p:ext uri="{BB962C8B-B14F-4D97-AF65-F5344CB8AC3E}">
        <p14:creationId xmlns:p14="http://schemas.microsoft.com/office/powerpoint/2010/main" val="1673898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47270"/>
          </a:xfrm>
        </p:spPr>
        <p:txBody>
          <a:bodyPr>
            <a:normAutofit/>
          </a:bodyPr>
          <a:lstStyle/>
          <a:p>
            <a:r>
              <a:rPr lang="en-GB" sz="3600" dirty="0">
                <a:solidFill>
                  <a:srgbClr val="C00000"/>
                </a:solidFill>
              </a:rPr>
              <a:t>The Pierre Auger Observatory (PAO)</a:t>
            </a:r>
          </a:p>
        </p:txBody>
      </p:sp>
      <p:sp>
        <p:nvSpPr>
          <p:cNvPr id="5" name="Segnaposto piè di pagina 4"/>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32</a:t>
            </a:fld>
            <a:endParaRPr lang="it-IT"/>
          </a:p>
        </p:txBody>
      </p:sp>
      <p:sp>
        <p:nvSpPr>
          <p:cNvPr id="4" name="Rettangolo 3"/>
          <p:cNvSpPr/>
          <p:nvPr/>
        </p:nvSpPr>
        <p:spPr>
          <a:xfrm>
            <a:off x="577121" y="918370"/>
            <a:ext cx="10830394" cy="1985159"/>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Pierre Auger Observatory (PAO) was completed in 2008. Still in data taking, with some improvements</a:t>
            </a:r>
          </a:p>
          <a:p>
            <a:pPr marL="285750" indent="-285750">
              <a:spcAft>
                <a:spcPts val="600"/>
              </a:spcAft>
              <a:buFont typeface="Arial" panose="020B0604020202020204" pitchFamily="34" charset="0"/>
              <a:buChar char="•"/>
            </a:pPr>
            <a:r>
              <a:rPr lang="en-US" dirty="0"/>
              <a:t>The layout of the PAO consists of a </a:t>
            </a:r>
            <a:r>
              <a:rPr lang="en-US" b="1" dirty="0"/>
              <a:t>surface detector (SD) array, </a:t>
            </a:r>
            <a:r>
              <a:rPr lang="en-US" dirty="0"/>
              <a:t>with 1,600 water Cherenkov detectors spaced by 1.5 km on a grid covering an area of 3,000 km</a:t>
            </a:r>
            <a:r>
              <a:rPr lang="en-US" baseline="30000" dirty="0"/>
              <a:t>2</a:t>
            </a:r>
            <a:r>
              <a:rPr lang="en-US" dirty="0"/>
              <a:t>. </a:t>
            </a:r>
          </a:p>
          <a:p>
            <a:pPr marL="285750" indent="-285750">
              <a:spcAft>
                <a:spcPts val="600"/>
              </a:spcAft>
              <a:buFont typeface="Arial" panose="020B0604020202020204" pitchFamily="34" charset="0"/>
              <a:buChar char="•"/>
            </a:pPr>
            <a:r>
              <a:rPr lang="en-US" dirty="0"/>
              <a:t>Each </a:t>
            </a:r>
            <a:r>
              <a:rPr lang="en-US" b="1" dirty="0"/>
              <a:t>tank of the SD array </a:t>
            </a:r>
            <a:r>
              <a:rPr lang="en-US" dirty="0"/>
              <a:t>has a 10m</a:t>
            </a:r>
            <a:r>
              <a:rPr lang="en-US" baseline="30000" dirty="0"/>
              <a:t>2 </a:t>
            </a:r>
            <a:r>
              <a:rPr lang="en-US" dirty="0"/>
              <a:t>surface and 1.2m depth of purified water. Each station is equipped with three PMTs to measure the Cherenkov light and:</a:t>
            </a:r>
          </a:p>
          <a:p>
            <a:pPr marL="285750" indent="-285750">
              <a:spcAft>
                <a:spcPts val="600"/>
              </a:spcAft>
              <a:buFont typeface="Arial" panose="020B0604020202020204" pitchFamily="34" charset="0"/>
              <a:buChar char="•"/>
            </a:pP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67562" y="2610552"/>
            <a:ext cx="5868955" cy="3573370"/>
          </a:xfrm>
          <a:prstGeom prst="rect">
            <a:avLst/>
          </a:prstGeom>
        </p:spPr>
      </p:pic>
      <p:pic>
        <p:nvPicPr>
          <p:cNvPr id="9" name="Immagine 8">
            <a:extLst>
              <a:ext uri="{FF2B5EF4-FFF2-40B4-BE49-F238E27FC236}">
                <a16:creationId xmlns:a16="http://schemas.microsoft.com/office/drawing/2014/main" id="{4DF54988-A76E-0864-648A-82F1DCE0C99B}"/>
              </a:ext>
            </a:extLst>
          </p:cNvPr>
          <p:cNvPicPr>
            <a:picLocks noChangeAspect="1"/>
          </p:cNvPicPr>
          <p:nvPr/>
        </p:nvPicPr>
        <p:blipFill>
          <a:blip r:embed="rId3"/>
          <a:stretch>
            <a:fillRect/>
          </a:stretch>
        </p:blipFill>
        <p:spPr>
          <a:xfrm>
            <a:off x="1945025" y="3974047"/>
            <a:ext cx="3834882" cy="2489915"/>
          </a:xfrm>
          <a:prstGeom prst="rect">
            <a:avLst/>
          </a:prstGeom>
        </p:spPr>
      </p:pic>
      <p:sp>
        <p:nvSpPr>
          <p:cNvPr id="7" name="Rettangolo 6"/>
          <p:cNvSpPr/>
          <p:nvPr/>
        </p:nvSpPr>
        <p:spPr>
          <a:xfrm>
            <a:off x="1124450" y="2497513"/>
            <a:ext cx="3943500" cy="1723549"/>
          </a:xfrm>
          <a:prstGeom prst="rect">
            <a:avLst/>
          </a:prstGeom>
        </p:spPr>
        <p:txBody>
          <a:bodyPr wrap="square">
            <a:spAutoFit/>
          </a:bodyPr>
          <a:lstStyle/>
          <a:p>
            <a:pPr marL="285750" indent="-285750">
              <a:spcAft>
                <a:spcPts val="300"/>
              </a:spcAft>
              <a:buFont typeface="Arial" panose="020B0604020202020204" pitchFamily="34" charset="0"/>
              <a:buChar char="•"/>
            </a:pPr>
            <a:r>
              <a:rPr lang="en-US" sz="1600" dirty="0"/>
              <a:t>Flash Analog-Digital Converters</a:t>
            </a:r>
          </a:p>
          <a:p>
            <a:pPr marL="285750" indent="-285750">
              <a:spcAft>
                <a:spcPts val="300"/>
              </a:spcAft>
              <a:buFont typeface="Arial" panose="020B0604020202020204" pitchFamily="34" charset="0"/>
              <a:buChar char="•"/>
            </a:pPr>
            <a:r>
              <a:rPr lang="en-US" sz="1600" dirty="0"/>
              <a:t>electronic cards (control/trigger)</a:t>
            </a:r>
          </a:p>
          <a:p>
            <a:pPr marL="285750" indent="-285750">
              <a:spcAft>
                <a:spcPts val="300"/>
              </a:spcAft>
              <a:buFont typeface="Arial" panose="020B0604020202020204" pitchFamily="34" charset="0"/>
              <a:buChar char="•"/>
            </a:pPr>
            <a:r>
              <a:rPr lang="en-US" sz="1600" dirty="0"/>
              <a:t>a solar panel and two batteries </a:t>
            </a:r>
          </a:p>
          <a:p>
            <a:pPr marL="285750" indent="-285750">
              <a:spcAft>
                <a:spcPts val="300"/>
              </a:spcAft>
              <a:buFont typeface="Arial" panose="020B0604020202020204" pitchFamily="34" charset="0"/>
              <a:buChar char="•"/>
            </a:pPr>
            <a:r>
              <a:rPr lang="en-US" sz="1600" dirty="0"/>
              <a:t>a GPS receiver, time tagging</a:t>
            </a:r>
          </a:p>
          <a:p>
            <a:pPr marL="285750" indent="-285750">
              <a:spcAft>
                <a:spcPts val="300"/>
              </a:spcAft>
              <a:buFont typeface="Arial" panose="020B0604020202020204" pitchFamily="34" charset="0"/>
              <a:buChar char="•"/>
            </a:pPr>
            <a:r>
              <a:rPr lang="en-US" sz="1600" dirty="0"/>
              <a:t>a custom radio emitter and receiver for data transfer. </a:t>
            </a:r>
          </a:p>
        </p:txBody>
      </p:sp>
    </p:spTree>
    <p:extLst>
      <p:ext uri="{BB962C8B-B14F-4D97-AF65-F5344CB8AC3E}">
        <p14:creationId xmlns:p14="http://schemas.microsoft.com/office/powerpoint/2010/main" val="923245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rrowheads="1"/>
          </p:cNvSpPr>
          <p:nvPr>
            <p:ph type="title"/>
          </p:nvPr>
        </p:nvSpPr>
        <p:spPr>
          <a:xfrm>
            <a:off x="838200" y="18255"/>
            <a:ext cx="10515600" cy="746243"/>
          </a:xfrm>
        </p:spPr>
        <p:txBody>
          <a:bodyPr>
            <a:normAutofit/>
          </a:bodyPr>
          <a:lstStyle/>
          <a:p>
            <a:r>
              <a:rPr lang="it-IT" sz="3600" dirty="0">
                <a:solidFill>
                  <a:srgbClr val="C00000"/>
                </a:solidFill>
              </a:rPr>
              <a:t>The </a:t>
            </a:r>
            <a:r>
              <a:rPr lang="it-IT" sz="3600" dirty="0" err="1">
                <a:solidFill>
                  <a:srgbClr val="C00000"/>
                </a:solidFill>
              </a:rPr>
              <a:t>Surface</a:t>
            </a:r>
            <a:r>
              <a:rPr lang="it-IT" sz="3600" dirty="0">
                <a:solidFill>
                  <a:srgbClr val="C00000"/>
                </a:solidFill>
              </a:rPr>
              <a:t> Detector (SD) Array (</a:t>
            </a:r>
            <a:r>
              <a:rPr lang="it-IT" sz="3600" dirty="0" err="1">
                <a:solidFill>
                  <a:srgbClr val="C00000"/>
                </a:solidFill>
              </a:rPr>
              <a:t>particular</a:t>
            </a:r>
            <a:r>
              <a:rPr lang="it-IT" sz="3600" dirty="0">
                <a:solidFill>
                  <a:srgbClr val="C00000"/>
                </a:solidFill>
              </a:rPr>
              <a:t>)</a:t>
            </a:r>
          </a:p>
        </p:txBody>
      </p:sp>
      <p:sp>
        <p:nvSpPr>
          <p:cNvPr id="3" name="Segnaposto piè di pagina 2"/>
          <p:cNvSpPr>
            <a:spLocks noGrp="1"/>
          </p:cNvSpPr>
          <p:nvPr>
            <p:ph type="ftr" sz="quarter" idx="11"/>
          </p:nvPr>
        </p:nvSpPr>
        <p:spPr/>
        <p:txBody>
          <a:bodyPr/>
          <a:lstStyle/>
          <a:p>
            <a:r>
              <a:rPr lang="fr-FR"/>
              <a:t>M. Spurio - Astroparticle Physics - 7</a:t>
            </a:r>
            <a:endParaRPr lang="it-IT"/>
          </a:p>
        </p:txBody>
      </p:sp>
      <p:sp>
        <p:nvSpPr>
          <p:cNvPr id="2" name="Segnaposto numero diapositiva 1"/>
          <p:cNvSpPr>
            <a:spLocks noGrp="1"/>
          </p:cNvSpPr>
          <p:nvPr>
            <p:ph type="sldNum" sz="quarter" idx="12"/>
          </p:nvPr>
        </p:nvSpPr>
        <p:spPr/>
        <p:txBody>
          <a:bodyPr/>
          <a:lstStyle/>
          <a:p>
            <a:fld id="{EF856C54-971D-4A64-8725-72F12A462872}" type="slidenum">
              <a:rPr lang="it-IT" smtClean="0"/>
              <a:t>33</a:t>
            </a:fld>
            <a:endParaRPr lang="it-IT"/>
          </a:p>
        </p:txBody>
      </p:sp>
      <p:pic>
        <p:nvPicPr>
          <p:cNvPr id="271364" name="Picture 4"/>
          <p:cNvPicPr>
            <a:picLocks noChangeAspect="1" noChangeArrowheads="1"/>
          </p:cNvPicPr>
          <p:nvPr/>
        </p:nvPicPr>
        <p:blipFill rotWithShape="1">
          <a:blip r:embed="rId2" cstate="print"/>
          <a:srcRect l="6483" t="21442" r="-3304" b="-710"/>
          <a:stretch/>
        </p:blipFill>
        <p:spPr bwMode="auto">
          <a:xfrm>
            <a:off x="2152651" y="1326725"/>
            <a:ext cx="8450981" cy="5029627"/>
          </a:xfrm>
          <a:prstGeom prst="rect">
            <a:avLst/>
          </a:prstGeom>
          <a:noFill/>
          <a:ln w="9525" algn="ctr">
            <a:noFill/>
            <a:miter lim="800000"/>
            <a:headEnd/>
            <a:tailEnd/>
          </a:ln>
          <a:effectLst/>
        </p:spPr>
      </p:pic>
    </p:spTree>
    <p:extLst>
      <p:ext uri="{BB962C8B-B14F-4D97-AF65-F5344CB8AC3E}">
        <p14:creationId xmlns:p14="http://schemas.microsoft.com/office/powerpoint/2010/main" val="275708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2968"/>
            <a:ext cx="10515600" cy="792457"/>
          </a:xfrm>
        </p:spPr>
        <p:txBody>
          <a:bodyPr>
            <a:normAutofit/>
          </a:bodyPr>
          <a:lstStyle/>
          <a:p>
            <a:r>
              <a:rPr lang="en-GB" sz="3600" dirty="0">
                <a:solidFill>
                  <a:srgbClr val="C00000"/>
                </a:solidFill>
              </a:rPr>
              <a:t>The Surface Detector (SD) Array of PAO</a:t>
            </a:r>
          </a:p>
        </p:txBody>
      </p:sp>
      <p:sp>
        <p:nvSpPr>
          <p:cNvPr id="5" name="Segnaposto piè di pagina 4"/>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34</a:t>
            </a:fld>
            <a:endParaRPr lang="it-IT"/>
          </a:p>
        </p:txBody>
      </p:sp>
      <p:sp>
        <p:nvSpPr>
          <p:cNvPr id="4" name="Rettangolo 3"/>
          <p:cNvSpPr/>
          <p:nvPr/>
        </p:nvSpPr>
        <p:spPr>
          <a:xfrm>
            <a:off x="562132" y="1018494"/>
            <a:ext cx="9877270" cy="646331"/>
          </a:xfrm>
          <a:prstGeom prst="rect">
            <a:avLst/>
          </a:prstGeom>
        </p:spPr>
        <p:txBody>
          <a:bodyPr wrap="square">
            <a:spAutoFit/>
          </a:bodyPr>
          <a:lstStyle/>
          <a:p>
            <a:pPr marL="285750" indent="-285750">
              <a:buFont typeface="Arial" panose="020B0604020202020204" pitchFamily="34" charset="0"/>
              <a:buChar char="•"/>
            </a:pPr>
            <a:r>
              <a:rPr lang="en-US" dirty="0"/>
              <a:t>The SD has a 100% duty cycle and the height of the individual SD tanks allows to detect muons with also excellent </a:t>
            </a:r>
            <a:r>
              <a:rPr lang="en-GB" dirty="0"/>
              <a:t>sensitivity to horizontal showers.</a:t>
            </a:r>
          </a:p>
        </p:txBody>
      </p:sp>
      <p:pic>
        <p:nvPicPr>
          <p:cNvPr id="6" name="Immagin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8081" y="1785079"/>
            <a:ext cx="8155658" cy="3037288"/>
          </a:xfrm>
          <a:prstGeom prst="rect">
            <a:avLst/>
          </a:prstGeom>
        </p:spPr>
      </p:pic>
      <p:sp>
        <p:nvSpPr>
          <p:cNvPr id="7" name="Rettangolo 6"/>
          <p:cNvSpPr/>
          <p:nvPr/>
        </p:nvSpPr>
        <p:spPr>
          <a:xfrm>
            <a:off x="630881" y="4969254"/>
            <a:ext cx="10836594" cy="1323439"/>
          </a:xfrm>
          <a:prstGeom prst="rect">
            <a:avLst/>
          </a:prstGeom>
        </p:spPr>
        <p:txBody>
          <a:bodyPr wrap="square">
            <a:spAutoFit/>
          </a:bodyPr>
          <a:lstStyle/>
          <a:p>
            <a:pPr marL="285750" indent="-285750">
              <a:buFont typeface="Arial" panose="020B0604020202020204" pitchFamily="34" charset="0"/>
              <a:buChar char="•"/>
            </a:pPr>
            <a:r>
              <a:rPr lang="en-US" sz="1600" i="1" dirty="0"/>
              <a:t>Left: zoomed view of the PAO SD interested by a cascade. The quantity is expressed in terms of a vertical equivalent muon (VEM) crossing a tank. The concentric lines represent the distance from the axis shower with an equal number of particles, obtained after reconstruction. </a:t>
            </a:r>
          </a:p>
          <a:p>
            <a:pPr marL="285750" indent="-285750">
              <a:buFont typeface="Arial" panose="020B0604020202020204" pitchFamily="34" charset="0"/>
              <a:buChar char="•"/>
            </a:pPr>
            <a:r>
              <a:rPr lang="en-US" sz="1600" i="1" dirty="0"/>
              <a:t>Right: fit of the event using the Auger Lateral Distribution Function. On the y-axis, the signal in units of VEM is proportional to the signal density </a:t>
            </a:r>
            <a:r>
              <a:rPr lang="en-US" sz="1600" i="1" dirty="0">
                <a:latin typeface="Symbol" panose="05050102010706020507" pitchFamily="18" charset="2"/>
              </a:rPr>
              <a:t>r</a:t>
            </a:r>
            <a:r>
              <a:rPr lang="en-US" sz="1600" i="1" dirty="0"/>
              <a:t> = particles/cm</a:t>
            </a:r>
            <a:r>
              <a:rPr lang="en-US" sz="1600" i="1" baseline="30000" dirty="0"/>
              <a:t>2</a:t>
            </a:r>
            <a:r>
              <a:rPr lang="en-US" sz="1600" i="1" dirty="0"/>
              <a:t> vs. the distance from the axis shower. </a:t>
            </a:r>
          </a:p>
        </p:txBody>
      </p:sp>
      <p:sp>
        <p:nvSpPr>
          <p:cNvPr id="8" name="Indietro o precedente 29">
            <a:hlinkClick r:id="" action="ppaction://hlinkshowjump?jump=lastslideviewed" highlightClick="1"/>
            <a:extLst>
              <a:ext uri="{FF2B5EF4-FFF2-40B4-BE49-F238E27FC236}">
                <a16:creationId xmlns:a16="http://schemas.microsoft.com/office/drawing/2014/main" id="{D187E25D-AF69-2A40-C333-873057883311}"/>
              </a:ext>
            </a:extLst>
          </p:cNvPr>
          <p:cNvSpPr/>
          <p:nvPr/>
        </p:nvSpPr>
        <p:spPr>
          <a:xfrm>
            <a:off x="9747603" y="167749"/>
            <a:ext cx="663395"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294957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44946"/>
          </a:xfrm>
        </p:spPr>
        <p:txBody>
          <a:bodyPr>
            <a:normAutofit/>
          </a:bodyPr>
          <a:lstStyle/>
          <a:p>
            <a:r>
              <a:rPr lang="en-GB" sz="3600" dirty="0">
                <a:solidFill>
                  <a:srgbClr val="C00000"/>
                </a:solidFill>
              </a:rPr>
              <a:t>The </a:t>
            </a:r>
            <a:r>
              <a:rPr lang="en-US" sz="3600" dirty="0">
                <a:solidFill>
                  <a:srgbClr val="C00000"/>
                </a:solidFill>
              </a:rPr>
              <a:t>Fluorescence Detector (FD) of the PAO</a:t>
            </a:r>
            <a:endParaRPr lang="en-GB" sz="3600" dirty="0">
              <a:solidFill>
                <a:srgbClr val="C00000"/>
              </a:solidFill>
            </a:endParaRPr>
          </a:p>
        </p:txBody>
      </p:sp>
      <p:sp>
        <p:nvSpPr>
          <p:cNvPr id="8" name="Segnaposto piè di pagina 7"/>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a:xfrm>
            <a:off x="8610600" y="6388793"/>
            <a:ext cx="2743200" cy="365125"/>
          </a:xfrm>
        </p:spPr>
        <p:txBody>
          <a:bodyPr/>
          <a:lstStyle/>
          <a:p>
            <a:fld id="{EF856C54-971D-4A64-8725-72F12A462872}" type="slidenum">
              <a:rPr lang="it-IT" smtClean="0"/>
              <a:t>35</a:t>
            </a:fld>
            <a:endParaRPr lang="it-IT"/>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4981" y="939152"/>
            <a:ext cx="4429156" cy="2357454"/>
          </a:xfrm>
          <a:prstGeom prst="rect">
            <a:avLst/>
          </a:prstGeom>
          <a:noFill/>
          <a:ln w="60325" cap="flat" cmpd="sng" algn="ctr">
            <a:noFill/>
            <a:prstDash val="solid"/>
            <a:miter lim="800000"/>
            <a:headEnd type="none" w="med" len="med"/>
            <a:tailEnd type="none" w="med" len="med"/>
          </a:ln>
          <a:effectLst/>
        </p:spPr>
      </p:pic>
      <p:pic>
        <p:nvPicPr>
          <p:cNvPr id="5" name="Picture 3"/>
          <p:cNvPicPr>
            <a:picLocks noChangeAspect="1" noChangeArrowheads="1"/>
          </p:cNvPicPr>
          <p:nvPr/>
        </p:nvPicPr>
        <p:blipFill>
          <a:blip r:embed="rId3" cstate="print"/>
          <a:srcRect/>
          <a:stretch>
            <a:fillRect/>
          </a:stretch>
        </p:blipFill>
        <p:spPr bwMode="auto">
          <a:xfrm>
            <a:off x="1595406" y="3769414"/>
            <a:ext cx="5092560" cy="2619379"/>
          </a:xfrm>
          <a:prstGeom prst="rect">
            <a:avLst/>
          </a:prstGeom>
          <a:noFill/>
          <a:ln w="60325" cap="flat" cmpd="sng" algn="ctr">
            <a:noFill/>
            <a:prstDash val="solid"/>
            <a:miter lim="800000"/>
            <a:headEnd type="none" w="med" len="med"/>
            <a:tailEnd type="none" w="med" len="med"/>
          </a:ln>
          <a:effectLst/>
        </p:spPr>
      </p:pic>
      <p:pic>
        <p:nvPicPr>
          <p:cNvPr id="6" name="Picture 4"/>
          <p:cNvPicPr>
            <a:picLocks noChangeAspect="1" noChangeArrowheads="1"/>
          </p:cNvPicPr>
          <p:nvPr/>
        </p:nvPicPr>
        <p:blipFill>
          <a:blip r:embed="rId4" cstate="print"/>
          <a:srcRect/>
          <a:stretch>
            <a:fillRect/>
          </a:stretch>
        </p:blipFill>
        <p:spPr bwMode="auto">
          <a:xfrm>
            <a:off x="6837868" y="3130691"/>
            <a:ext cx="4171950" cy="3190875"/>
          </a:xfrm>
          <a:prstGeom prst="rect">
            <a:avLst/>
          </a:prstGeom>
          <a:noFill/>
          <a:ln w="60325" cap="flat" cmpd="sng" algn="ctr">
            <a:noFill/>
            <a:prstDash val="solid"/>
            <a:miter lim="800000"/>
            <a:headEnd type="none" w="med" len="med"/>
            <a:tailEnd type="none" w="med" len="med"/>
          </a:ln>
          <a:effectLst/>
        </p:spPr>
      </p:pic>
      <p:pic>
        <p:nvPicPr>
          <p:cNvPr id="7" name="Picture 5"/>
          <p:cNvPicPr>
            <a:picLocks noChangeAspect="1" noChangeArrowheads="1"/>
          </p:cNvPicPr>
          <p:nvPr/>
        </p:nvPicPr>
        <p:blipFill>
          <a:blip r:embed="rId5" cstate="print"/>
          <a:srcRect/>
          <a:stretch>
            <a:fillRect/>
          </a:stretch>
        </p:blipFill>
        <p:spPr bwMode="auto">
          <a:xfrm>
            <a:off x="6818350" y="3132095"/>
            <a:ext cx="4333875" cy="3248025"/>
          </a:xfrm>
          <a:prstGeom prst="rect">
            <a:avLst/>
          </a:prstGeom>
          <a:noFill/>
          <a:ln w="60325" cap="flat" cmpd="sng" algn="ctr">
            <a:noFill/>
            <a:prstDash val="solid"/>
            <a:miter lim="800000"/>
            <a:headEnd type="none" w="med" len="med"/>
            <a:tailEnd type="none" w="med" len="med"/>
          </a:ln>
          <a:effectLst/>
        </p:spPr>
      </p:pic>
      <p:sp>
        <p:nvSpPr>
          <p:cNvPr id="9" name="Rettangolo 8"/>
          <p:cNvSpPr/>
          <p:nvPr/>
        </p:nvSpPr>
        <p:spPr>
          <a:xfrm>
            <a:off x="5996067" y="923413"/>
            <a:ext cx="5501390" cy="2185214"/>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PAO uses </a:t>
            </a:r>
            <a:r>
              <a:rPr lang="en-US" dirty="0">
                <a:hlinkClick r:id="rId6" action="ppaction://hlinksldjump"/>
              </a:rPr>
              <a:t>four sites, “eyes”</a:t>
            </a:r>
            <a:r>
              <a:rPr lang="en-US" dirty="0"/>
              <a:t>. </a:t>
            </a:r>
          </a:p>
          <a:p>
            <a:pPr marL="285750" indent="-285750">
              <a:spcAft>
                <a:spcPts val="600"/>
              </a:spcAft>
              <a:buFont typeface="Arial" panose="020B0604020202020204" pitchFamily="34" charset="0"/>
              <a:buChar char="•"/>
            </a:pPr>
            <a:r>
              <a:rPr lang="en-US" dirty="0"/>
              <a:t>Their geometrical arrangement ensures full detection efficiency for showers from primaries with E &gt; 10</a:t>
            </a:r>
            <a:r>
              <a:rPr lang="en-US" baseline="30000" dirty="0"/>
              <a:t>19</a:t>
            </a:r>
            <a:r>
              <a:rPr lang="en-US" dirty="0"/>
              <a:t> eV over the entire surface of the array.</a:t>
            </a:r>
          </a:p>
          <a:p>
            <a:pPr marL="285750" indent="-285750">
              <a:spcAft>
                <a:spcPts val="600"/>
              </a:spcAft>
              <a:buFont typeface="Arial" panose="020B0604020202020204" pitchFamily="34" charset="0"/>
              <a:buChar char="•"/>
            </a:pPr>
            <a:r>
              <a:rPr lang="en-US" dirty="0"/>
              <a:t>The primary CR energy is determined by the FD in a calorimetric way using the reconstructed energy deposited along the shower’s profile</a:t>
            </a:r>
            <a:endParaRPr lang="en-GB" dirty="0"/>
          </a:p>
        </p:txBody>
      </p:sp>
    </p:spTree>
    <p:extLst>
      <p:ext uri="{BB962C8B-B14F-4D97-AF65-F5344CB8AC3E}">
        <p14:creationId xmlns:p14="http://schemas.microsoft.com/office/powerpoint/2010/main" val="23475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87413"/>
          </a:xfrm>
        </p:spPr>
        <p:txBody>
          <a:bodyPr>
            <a:normAutofit/>
          </a:bodyPr>
          <a:lstStyle/>
          <a:p>
            <a:r>
              <a:rPr lang="en-GB" sz="3600" dirty="0">
                <a:solidFill>
                  <a:srgbClr val="C00000"/>
                </a:solidFill>
              </a:rPr>
              <a:t>Hybrid Events</a:t>
            </a:r>
          </a:p>
        </p:txBody>
      </p:sp>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36</a:t>
            </a:fld>
            <a:endParaRPr lang="it-IT"/>
          </a:p>
        </p:txBody>
      </p:sp>
      <p:sp>
        <p:nvSpPr>
          <p:cNvPr id="4" name="Rettangolo 3"/>
          <p:cNvSpPr/>
          <p:nvPr/>
        </p:nvSpPr>
        <p:spPr>
          <a:xfrm>
            <a:off x="577121" y="848960"/>
            <a:ext cx="6697974" cy="1200329"/>
          </a:xfrm>
          <a:prstGeom prst="rect">
            <a:avLst/>
          </a:prstGeom>
        </p:spPr>
        <p:txBody>
          <a:bodyPr wrap="square">
            <a:spAutoFit/>
          </a:bodyPr>
          <a:lstStyle/>
          <a:p>
            <a:pPr marL="285750" indent="-285750">
              <a:buFont typeface="Arial" panose="020B0604020202020204" pitchFamily="34" charset="0"/>
              <a:buChar char="•"/>
            </a:pPr>
            <a:r>
              <a:rPr lang="en-GB" b="1" dirty="0"/>
              <a:t>Energy scales</a:t>
            </a:r>
            <a:r>
              <a:rPr lang="en-GB" dirty="0"/>
              <a:t>. The sub-sample of </a:t>
            </a:r>
            <a:r>
              <a:rPr lang="it-IT" dirty="0"/>
              <a:t>EAS</a:t>
            </a:r>
            <a:r>
              <a:rPr lang="en-US" dirty="0"/>
              <a:t> recorded by both the FD and the SD is used to relate the energy reconstructed with the FD, to that used by the SD. The energy scale inferred from this data sample is applied to all showers detected by the SD array.</a:t>
            </a:r>
            <a:endParaRPr lang="en-GB" dirty="0"/>
          </a:p>
        </p:txBody>
      </p:sp>
      <p:pic>
        <p:nvPicPr>
          <p:cNvPr id="5"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460205" y="1066982"/>
            <a:ext cx="3043990" cy="2947737"/>
          </a:xfrm>
          <a:prstGeom prst="rect">
            <a:avLst/>
          </a:prstGeom>
          <a:noFill/>
          <a:ln w="60325" algn="ctr">
            <a:noFill/>
            <a:miter lim="800000"/>
            <a:headEnd/>
            <a:tailEnd/>
          </a:ln>
          <a:effectLst/>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a:ext>
            </a:extLst>
          </a:blip>
          <a:srcRect t="4331" r="2288"/>
          <a:stretch/>
        </p:blipFill>
        <p:spPr>
          <a:xfrm>
            <a:off x="577121" y="2110836"/>
            <a:ext cx="7182432" cy="4151078"/>
          </a:xfrm>
          <a:prstGeom prst="rect">
            <a:avLst/>
          </a:prstGeom>
        </p:spPr>
      </p:pic>
    </p:spTree>
    <p:extLst>
      <p:ext uri="{BB962C8B-B14F-4D97-AF65-F5344CB8AC3E}">
        <p14:creationId xmlns:p14="http://schemas.microsoft.com/office/powerpoint/2010/main" val="3192949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80094"/>
          </a:xfrm>
        </p:spPr>
        <p:txBody>
          <a:bodyPr>
            <a:normAutofit/>
          </a:bodyPr>
          <a:lstStyle/>
          <a:p>
            <a:r>
              <a:rPr lang="en-GB" sz="3600" dirty="0">
                <a:solidFill>
                  <a:srgbClr val="C00000"/>
                </a:solidFill>
              </a:rPr>
              <a:t>The Telescope Array (Utah)</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37</a:t>
            </a:fld>
            <a:endParaRPr lang="it-IT"/>
          </a:p>
        </p:txBody>
      </p:sp>
      <p:sp>
        <p:nvSpPr>
          <p:cNvPr id="5" name="Rettangolo 4"/>
          <p:cNvSpPr/>
          <p:nvPr/>
        </p:nvSpPr>
        <p:spPr>
          <a:xfrm>
            <a:off x="6995589" y="1016743"/>
            <a:ext cx="3234796" cy="369332"/>
          </a:xfrm>
          <a:prstGeom prst="rect">
            <a:avLst/>
          </a:prstGeom>
        </p:spPr>
        <p:txBody>
          <a:bodyPr wrap="none">
            <a:spAutoFit/>
          </a:bodyPr>
          <a:lstStyle/>
          <a:p>
            <a:r>
              <a:rPr lang="en-GB" dirty="0">
                <a:hlinkClick r:id="rId2"/>
              </a:rPr>
              <a:t>http://www.telescopearray.org/</a:t>
            </a:r>
            <a:r>
              <a:rPr lang="en-GB" dirty="0"/>
              <a:t> </a:t>
            </a:r>
          </a:p>
        </p:txBody>
      </p:sp>
      <p:pic>
        <p:nvPicPr>
          <p:cNvPr id="2050" name="Picture 2" descr="Map showing the location of the Telescope Array in Southern Uta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4674" y="1878592"/>
            <a:ext cx="6317415" cy="447775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4"/>
          <a:stretch>
            <a:fillRect/>
          </a:stretch>
        </p:blipFill>
        <p:spPr>
          <a:xfrm>
            <a:off x="299911" y="862540"/>
            <a:ext cx="5210434" cy="3348971"/>
          </a:xfrm>
          <a:prstGeom prst="rect">
            <a:avLst/>
          </a:prstGeom>
        </p:spPr>
      </p:pic>
    </p:spTree>
    <p:extLst>
      <p:ext uri="{BB962C8B-B14F-4D97-AF65-F5344CB8AC3E}">
        <p14:creationId xmlns:p14="http://schemas.microsoft.com/office/powerpoint/2010/main" val="3757195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5C220A07-0705-B313-E936-244F4F8B2B93}"/>
              </a:ext>
            </a:extLst>
          </p:cNvPr>
          <p:cNvPicPr>
            <a:picLocks noChangeAspect="1"/>
          </p:cNvPicPr>
          <p:nvPr/>
        </p:nvPicPr>
        <p:blipFill>
          <a:blip r:embed="rId2"/>
          <a:stretch>
            <a:fillRect/>
          </a:stretch>
        </p:blipFill>
        <p:spPr>
          <a:xfrm>
            <a:off x="6403910" y="947110"/>
            <a:ext cx="4413380" cy="3116665"/>
          </a:xfrm>
          <a:prstGeom prst="rect">
            <a:avLst/>
          </a:prstGeom>
        </p:spPr>
      </p:pic>
      <p:sp>
        <p:nvSpPr>
          <p:cNvPr id="2" name="Titolo 1"/>
          <p:cNvSpPr>
            <a:spLocks noGrp="1"/>
          </p:cNvSpPr>
          <p:nvPr>
            <p:ph type="title"/>
          </p:nvPr>
        </p:nvSpPr>
        <p:spPr>
          <a:xfrm>
            <a:off x="838200" y="0"/>
            <a:ext cx="10515600" cy="779489"/>
          </a:xfrm>
        </p:spPr>
        <p:txBody>
          <a:bodyPr>
            <a:normAutofit/>
          </a:bodyPr>
          <a:lstStyle/>
          <a:p>
            <a:r>
              <a:rPr lang="en-GB" sz="3600" dirty="0">
                <a:solidFill>
                  <a:srgbClr val="C00000"/>
                </a:solidFill>
              </a:rPr>
              <a:t>UHECRs spectrum from AUGER</a:t>
            </a:r>
          </a:p>
        </p:txBody>
      </p:sp>
      <p:sp>
        <p:nvSpPr>
          <p:cNvPr id="5" name="Segnaposto piè di pagina 4"/>
          <p:cNvSpPr>
            <a:spLocks noGrp="1"/>
          </p:cNvSpPr>
          <p:nvPr>
            <p:ph type="ftr" sz="quarter" idx="11"/>
          </p:nvPr>
        </p:nvSpPr>
        <p:spPr/>
        <p:txBody>
          <a:bodyPr/>
          <a:lstStyle/>
          <a:p>
            <a:r>
              <a:rPr lang="fr-FR"/>
              <a:t>M. Spurio - Astroparticle Physics - 7</a:t>
            </a:r>
            <a:endParaRPr lang="it-IT"/>
          </a:p>
        </p:txBody>
      </p:sp>
      <p:sp>
        <p:nvSpPr>
          <p:cNvPr id="4" name="Segnaposto numero diapositiva 3"/>
          <p:cNvSpPr>
            <a:spLocks noGrp="1"/>
          </p:cNvSpPr>
          <p:nvPr>
            <p:ph type="sldNum" sz="quarter" idx="12"/>
          </p:nvPr>
        </p:nvSpPr>
        <p:spPr/>
        <p:txBody>
          <a:bodyPr/>
          <a:lstStyle/>
          <a:p>
            <a:fld id="{EF856C54-971D-4A64-8725-72F12A462872}" type="slidenum">
              <a:rPr lang="it-IT" smtClean="0"/>
              <a:t>38</a:t>
            </a:fld>
            <a:endParaRPr lang="it-IT"/>
          </a:p>
        </p:txBody>
      </p:sp>
      <p:pic>
        <p:nvPicPr>
          <p:cNvPr id="7" name="Immagine 6">
            <a:extLst>
              <a:ext uri="{FF2B5EF4-FFF2-40B4-BE49-F238E27FC236}">
                <a16:creationId xmlns:a16="http://schemas.microsoft.com/office/drawing/2014/main" id="{AC35E27F-2159-14D5-EECF-FC20FA1EA037}"/>
              </a:ext>
            </a:extLst>
          </p:cNvPr>
          <p:cNvPicPr>
            <a:picLocks noChangeAspect="1"/>
          </p:cNvPicPr>
          <p:nvPr/>
        </p:nvPicPr>
        <p:blipFill>
          <a:blip r:embed="rId3"/>
          <a:stretch>
            <a:fillRect/>
          </a:stretch>
        </p:blipFill>
        <p:spPr>
          <a:xfrm>
            <a:off x="1272004" y="2567295"/>
            <a:ext cx="4895036" cy="3444245"/>
          </a:xfrm>
          <a:prstGeom prst="rect">
            <a:avLst/>
          </a:prstGeom>
        </p:spPr>
      </p:pic>
    </p:spTree>
    <p:extLst>
      <p:ext uri="{BB962C8B-B14F-4D97-AF65-F5344CB8AC3E}">
        <p14:creationId xmlns:p14="http://schemas.microsoft.com/office/powerpoint/2010/main" val="56373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3524"/>
            <a:ext cx="10515600" cy="745168"/>
          </a:xfrm>
        </p:spPr>
        <p:txBody>
          <a:bodyPr>
            <a:normAutofit/>
          </a:bodyPr>
          <a:lstStyle/>
          <a:p>
            <a:r>
              <a:rPr lang="en-GB" sz="3600" dirty="0">
                <a:solidFill>
                  <a:srgbClr val="C00000"/>
                </a:solidFill>
              </a:rPr>
              <a:t>Summary of the results (and a warning!)</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559904" y="2155405"/>
            <a:ext cx="4948320" cy="4351338"/>
          </a:xfrm>
          <a:prstGeom prst="rect">
            <a:avLst/>
          </a:prstGeom>
        </p:spPr>
      </p:pic>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39</a:t>
            </a:fld>
            <a:endParaRPr lang="it-IT"/>
          </a:p>
        </p:txBody>
      </p:sp>
      <mc:AlternateContent xmlns:mc="http://schemas.openxmlformats.org/markup-compatibility/2006" xmlns:a14="http://schemas.microsoft.com/office/drawing/2010/main">
        <mc:Choice Requires="a14">
          <p:sp>
            <p:nvSpPr>
              <p:cNvPr id="5" name="Rettangolo 4"/>
              <p:cNvSpPr/>
              <p:nvPr/>
            </p:nvSpPr>
            <p:spPr>
              <a:xfrm>
                <a:off x="627317" y="2359636"/>
                <a:ext cx="6030757" cy="3447098"/>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Each experiment quote a systematic uncertainty </a:t>
                </a:r>
                <a:r>
                  <a:rPr lang="en-US" dirty="0">
                    <a:latin typeface="Symbol" panose="05050102010706020507" pitchFamily="18" charset="2"/>
                  </a:rPr>
                  <a:t>D</a:t>
                </a:r>
                <a:r>
                  <a:rPr lang="en-US" dirty="0"/>
                  <a:t>E on the estimated energy E.</a:t>
                </a:r>
              </a:p>
              <a:p>
                <a:pPr marL="285750" indent="-285750">
                  <a:spcAft>
                    <a:spcPts val="600"/>
                  </a:spcAft>
                  <a:buFont typeface="Arial" panose="020B0604020202020204" pitchFamily="34" charset="0"/>
                  <a:buChar char="•"/>
                </a:pPr>
                <a:r>
                  <a:rPr lang="en-US" dirty="0"/>
                  <a:t>Points referring to this experiment can be shifted along the x-axis by </a:t>
                </a:r>
                <a14:m>
                  <m:oMath xmlns:m="http://schemas.openxmlformats.org/officeDocument/2006/math">
                    <m:r>
                      <a:rPr lang="en-U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Δ</m:t>
                    </m:r>
                    <m:r>
                      <a:rPr lang="it-IT" i="1" dirty="0">
                        <a:latin typeface="Cambria Math" panose="02040503050406030204" pitchFamily="18" charset="0"/>
                        <a:ea typeface="Cambria Math" panose="02040503050406030204" pitchFamily="18" charset="0"/>
                      </a:rPr>
                      <m:t>𝐸</m:t>
                    </m:r>
                  </m:oMath>
                </a14:m>
                <a:r>
                  <a:rPr lang="en-US" dirty="0"/>
                  <a:t>. </a:t>
                </a:r>
              </a:p>
              <a:p>
                <a:pPr marL="285750" indent="-285750">
                  <a:spcAft>
                    <a:spcPts val="600"/>
                  </a:spcAft>
                  <a:buFont typeface="Arial" panose="020B0604020202020204" pitchFamily="34" charset="0"/>
                  <a:buChar char="•"/>
                </a:pPr>
                <a:r>
                  <a:rPr lang="en-US" dirty="0"/>
                  <a:t>Consequently, points along the y-axis must also be shifted by a quantity </a:t>
                </a:r>
                <a14:m>
                  <m:oMath xmlns:m="http://schemas.openxmlformats.org/officeDocument/2006/math">
                    <m:sSup>
                      <m:sSupPr>
                        <m:ctrlPr>
                          <a:rPr lang="en-US" i="1" dirty="0">
                            <a:latin typeface="Cambria Math" panose="02040503050406030204" pitchFamily="18" charset="0"/>
                            <a:ea typeface="Cambria Math" panose="02040503050406030204" pitchFamily="18" charset="0"/>
                          </a:rPr>
                        </m:ctrlPr>
                      </m:sSupPr>
                      <m:e>
                        <m:d>
                          <m:dPr>
                            <m:ctrlPr>
                              <a:rPr lang="en-US" i="1" dirty="0">
                                <a:latin typeface="Cambria Math" panose="02040503050406030204" pitchFamily="18" charset="0"/>
                                <a:ea typeface="Cambria Math" panose="02040503050406030204" pitchFamily="18" charset="0"/>
                              </a:rPr>
                            </m:ctrlPr>
                          </m:dPr>
                          <m:e>
                            <m:r>
                              <a:rPr lang="it-IT" i="1" dirty="0">
                                <a:latin typeface="Cambria Math" panose="02040503050406030204" pitchFamily="18" charset="0"/>
                                <a:ea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Δ</m:t>
                            </m:r>
                            <m:r>
                              <a:rPr lang="it-IT" i="1" dirty="0">
                                <a:latin typeface="Cambria Math" panose="02040503050406030204" pitchFamily="18" charset="0"/>
                                <a:ea typeface="Cambria Math" panose="02040503050406030204" pitchFamily="18" charset="0"/>
                              </a:rPr>
                              <m:t>𝐸</m:t>
                            </m:r>
                            <m:r>
                              <a:rPr lang="it-IT" i="1" dirty="0">
                                <a:latin typeface="Cambria Math" panose="02040503050406030204" pitchFamily="18" charset="0"/>
                                <a:ea typeface="Cambria Math" panose="02040503050406030204" pitchFamily="18" charset="0"/>
                              </a:rPr>
                              <m:t>/</m:t>
                            </m:r>
                            <m:r>
                              <a:rPr lang="it-IT" i="1" dirty="0">
                                <a:latin typeface="Cambria Math" panose="02040503050406030204" pitchFamily="18" charset="0"/>
                                <a:ea typeface="Cambria Math" panose="02040503050406030204" pitchFamily="18" charset="0"/>
                              </a:rPr>
                              <m:t>𝐸</m:t>
                            </m:r>
                          </m:e>
                        </m:d>
                      </m:e>
                      <m:sup>
                        <m:r>
                          <a:rPr lang="it-IT" i="1" dirty="0">
                            <a:latin typeface="Cambria Math" panose="02040503050406030204" pitchFamily="18" charset="0"/>
                            <a:ea typeface="Cambria Math" panose="02040503050406030204" pitchFamily="18" charset="0"/>
                          </a:rPr>
                          <m:t>3</m:t>
                        </m:r>
                      </m:sup>
                    </m:sSup>
                  </m:oMath>
                </a14:m>
                <a:r>
                  <a:rPr lang="en-US" dirty="0"/>
                  <a:t>.</a:t>
                </a:r>
              </a:p>
              <a:p>
                <a:pPr marL="285750" indent="-285750">
                  <a:spcAft>
                    <a:spcPts val="600"/>
                  </a:spcAft>
                  <a:buFont typeface="Arial" panose="020B0604020202020204" pitchFamily="34" charset="0"/>
                  <a:buChar char="•"/>
                </a:pPr>
                <a:r>
                  <a:rPr lang="en-US" dirty="0"/>
                  <a:t>As an example, if the AGASA points suffer from a 25% systematic overestimation of the energy, all points should be shifted left by a factor of 0.75 E along x and pushed down by (0.75)</a:t>
                </a:r>
                <a:r>
                  <a:rPr lang="en-US" baseline="30000" dirty="0"/>
                  <a:t>3</a:t>
                </a:r>
                <a:r>
                  <a:rPr lang="en-US" dirty="0"/>
                  <a:t> = 42% along y. </a:t>
                </a:r>
              </a:p>
              <a:p>
                <a:pPr marL="285750" indent="-285750">
                  <a:spcAft>
                    <a:spcPts val="600"/>
                  </a:spcAft>
                  <a:buFont typeface="Arial" panose="020B0604020202020204" pitchFamily="34" charset="0"/>
                  <a:buChar char="•"/>
                </a:pPr>
                <a:r>
                  <a:rPr lang="en-US" dirty="0"/>
                  <a:t>The arrow in Fig. indicates such a 25% shift </a:t>
                </a:r>
                <a:endParaRPr lang="en-GB" dirty="0"/>
              </a:p>
            </p:txBody>
          </p:sp>
        </mc:Choice>
        <mc:Fallback xmlns="">
          <p:sp>
            <p:nvSpPr>
              <p:cNvPr id="5" name="Rettangolo 4"/>
              <p:cNvSpPr>
                <a:spLocks noRot="1" noChangeAspect="1" noMove="1" noResize="1" noEditPoints="1" noAdjustHandles="1" noChangeArrowheads="1" noChangeShapeType="1" noTextEdit="1"/>
              </p:cNvSpPr>
              <p:nvPr/>
            </p:nvSpPr>
            <p:spPr>
              <a:xfrm>
                <a:off x="627317" y="2359636"/>
                <a:ext cx="6030757" cy="3447098"/>
              </a:xfrm>
              <a:prstGeom prst="rect">
                <a:avLst/>
              </a:prstGeom>
              <a:blipFill>
                <a:blip r:embed="rId3"/>
                <a:stretch>
                  <a:fillRect l="-708" t="-1237" r="-202" b="-1767"/>
                </a:stretch>
              </a:blipFill>
            </p:spPr>
            <p:txBody>
              <a:bodyPr/>
              <a:lstStyle/>
              <a:p>
                <a:r>
                  <a:rPr lang="en-US">
                    <a:noFill/>
                  </a:rPr>
                  <a:t> </a:t>
                </a:r>
              </a:p>
            </p:txBody>
          </p:sp>
        </mc:Fallback>
      </mc:AlternateContent>
      <p:sp>
        <p:nvSpPr>
          <p:cNvPr id="6" name="Rettangolo 5"/>
          <p:cNvSpPr/>
          <p:nvPr/>
        </p:nvSpPr>
        <p:spPr>
          <a:xfrm>
            <a:off x="627317" y="938078"/>
            <a:ext cx="10418402" cy="1354217"/>
          </a:xfrm>
          <a:prstGeom prst="rect">
            <a:avLst/>
          </a:prstGeom>
        </p:spPr>
        <p:txBody>
          <a:bodyPr wrap="square">
            <a:spAutoFit/>
          </a:bodyPr>
          <a:lstStyle/>
          <a:p>
            <a:pPr marL="285750" indent="-285750">
              <a:spcAft>
                <a:spcPts val="600"/>
              </a:spcAft>
              <a:buFont typeface="Arial" panose="020B0604020202020204" pitchFamily="34" charset="0"/>
              <a:buChar char="•"/>
            </a:pPr>
            <a:r>
              <a:rPr lang="en-US" b="1" dirty="0"/>
              <a:t>Beware of the plots. </a:t>
            </a:r>
            <a:r>
              <a:rPr lang="en-US" dirty="0"/>
              <a:t>It is common to present the CR flux (power law) multiplied by </a:t>
            </a:r>
            <a:r>
              <a:rPr lang="en-US" dirty="0" err="1"/>
              <a:t>E</a:t>
            </a:r>
            <a:r>
              <a:rPr lang="en-US" baseline="30000" dirty="0" err="1"/>
              <a:t>k</a:t>
            </a:r>
            <a:r>
              <a:rPr lang="en-US" dirty="0"/>
              <a:t> .</a:t>
            </a:r>
          </a:p>
          <a:p>
            <a:pPr marL="285750" indent="-285750">
              <a:spcAft>
                <a:spcPts val="600"/>
              </a:spcAft>
              <a:buFont typeface="Arial" panose="020B0604020202020204" pitchFamily="34" charset="0"/>
              <a:buChar char="•"/>
            </a:pPr>
            <a:r>
              <a:rPr lang="en-US" dirty="0"/>
              <a:t>In this representation, features such as the ankle at 10</a:t>
            </a:r>
            <a:r>
              <a:rPr lang="en-US" baseline="30000" dirty="0"/>
              <a:t>18.5</a:t>
            </a:r>
            <a:r>
              <a:rPr lang="en-US" dirty="0"/>
              <a:t> eV are more evident. </a:t>
            </a:r>
          </a:p>
          <a:p>
            <a:pPr marL="285750" indent="-285750">
              <a:spcAft>
                <a:spcPts val="600"/>
              </a:spcAft>
              <a:buFont typeface="Arial" panose="020B0604020202020204" pitchFamily="34" charset="0"/>
              <a:buChar char="•"/>
            </a:pPr>
            <a:r>
              <a:rPr lang="en-US" b="1" dirty="0"/>
              <a:t>Scaling</a:t>
            </a:r>
            <a:r>
              <a:rPr lang="en-US" dirty="0"/>
              <a:t> the flux with </a:t>
            </a:r>
            <a:r>
              <a:rPr lang="en-US" b="1" dirty="0"/>
              <a:t>energy to some power could induce a bias </a:t>
            </a:r>
            <a:r>
              <a:rPr lang="en-US" dirty="0"/>
              <a:t>regarding the interpretation of the results from the visual inspection of the figure. Let consider the </a:t>
            </a:r>
            <a:r>
              <a:rPr lang="en-US" b="1" dirty="0"/>
              <a:t>case k=3, </a:t>
            </a:r>
            <a:r>
              <a:rPr lang="en-US" dirty="0"/>
              <a:t>as in this figure.</a:t>
            </a:r>
          </a:p>
        </p:txBody>
      </p:sp>
      <p:grpSp>
        <p:nvGrpSpPr>
          <p:cNvPr id="11" name="Gruppo 10"/>
          <p:cNvGrpSpPr/>
          <p:nvPr/>
        </p:nvGrpSpPr>
        <p:grpSpPr>
          <a:xfrm>
            <a:off x="8282112" y="2681250"/>
            <a:ext cx="656975" cy="369332"/>
            <a:chOff x="6583654" y="2951384"/>
            <a:chExt cx="656975" cy="369332"/>
          </a:xfrm>
        </p:grpSpPr>
        <p:cxnSp>
          <p:nvCxnSpPr>
            <p:cNvPr id="9" name="Connettore 2 8"/>
            <p:cNvCxnSpPr/>
            <p:nvPr/>
          </p:nvCxnSpPr>
          <p:spPr>
            <a:xfrm>
              <a:off x="6809874" y="3320716"/>
              <a:ext cx="264694"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ttangolo 9"/>
                <p:cNvSpPr/>
                <p:nvPr/>
              </p:nvSpPr>
              <p:spPr>
                <a:xfrm>
                  <a:off x="6583654" y="2951384"/>
                  <a:ext cx="6569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dirty="0">
                            <a:solidFill>
                              <a:srgbClr val="FF0000"/>
                            </a:solidFill>
                            <a:latin typeface="Cambria Math" panose="02040503050406030204" pitchFamily="18" charset="0"/>
                            <a:ea typeface="Cambria Math" panose="02040503050406030204" pitchFamily="18" charset="0"/>
                          </a:rPr>
                          <m:t>2</m:t>
                        </m:r>
                        <m:r>
                          <m:rPr>
                            <m:sty m:val="p"/>
                          </m:rPr>
                          <a:rPr lang="el-GR" i="1" dirty="0">
                            <a:solidFill>
                              <a:srgbClr val="FF0000"/>
                            </a:solidFill>
                            <a:latin typeface="Cambria Math" panose="02040503050406030204" pitchFamily="18" charset="0"/>
                            <a:ea typeface="Cambria Math" panose="02040503050406030204" pitchFamily="18" charset="0"/>
                          </a:rPr>
                          <m:t>Δ</m:t>
                        </m:r>
                        <m:r>
                          <a:rPr lang="it-IT" i="1" dirty="0">
                            <a:solidFill>
                              <a:srgbClr val="FF0000"/>
                            </a:solidFill>
                            <a:latin typeface="Cambria Math" panose="02040503050406030204" pitchFamily="18" charset="0"/>
                            <a:ea typeface="Cambria Math" panose="02040503050406030204" pitchFamily="18" charset="0"/>
                          </a:rPr>
                          <m:t>𝐸</m:t>
                        </m:r>
                      </m:oMath>
                    </m:oMathPara>
                  </a14:m>
                  <a:endParaRPr lang="en-US" dirty="0">
                    <a:solidFill>
                      <a:srgbClr val="FF0000"/>
                    </a:solidFill>
                  </a:endParaRPr>
                </a:p>
              </p:txBody>
            </p:sp>
          </mc:Choice>
          <mc:Fallback xmlns="">
            <p:sp>
              <p:nvSpPr>
                <p:cNvPr id="10" name="Rettangolo 9"/>
                <p:cNvSpPr>
                  <a:spLocks noRot="1" noChangeAspect="1" noMove="1" noResize="1" noEditPoints="1" noAdjustHandles="1" noChangeArrowheads="1" noChangeShapeType="1" noTextEdit="1"/>
                </p:cNvSpPr>
                <p:nvPr/>
              </p:nvSpPr>
              <p:spPr>
                <a:xfrm>
                  <a:off x="6583654" y="2951384"/>
                  <a:ext cx="656975" cy="369332"/>
                </a:xfrm>
                <a:prstGeom prst="rect">
                  <a:avLst/>
                </a:prstGeom>
                <a:blipFill>
                  <a:blip r:embed="rId4"/>
                  <a:stretch>
                    <a:fillRect/>
                  </a:stretch>
                </a:blipFill>
              </p:spPr>
              <p:txBody>
                <a:bodyPr/>
                <a:lstStyle/>
                <a:p>
                  <a:r>
                    <a:rPr lang="en-US">
                      <a:noFill/>
                    </a:rPr>
                    <a:t> </a:t>
                  </a:r>
                </a:p>
              </p:txBody>
            </p:sp>
          </mc:Fallback>
        </mc:AlternateContent>
      </p:grpSp>
      <p:cxnSp>
        <p:nvCxnSpPr>
          <p:cNvPr id="12" name="Connettore 2 11"/>
          <p:cNvCxnSpPr/>
          <p:nvPr/>
        </p:nvCxnSpPr>
        <p:spPr>
          <a:xfrm flipH="1">
            <a:off x="8611790" y="3095839"/>
            <a:ext cx="20044" cy="84933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2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4" name="Segnaposto piè di pagina 3"/>
          <p:cNvSpPr>
            <a:spLocks noGrp="1"/>
          </p:cNvSpPr>
          <p:nvPr>
            <p:ph type="ftr" sz="quarter" idx="11"/>
          </p:nvPr>
        </p:nvSpPr>
        <p:spPr/>
        <p:txBody>
          <a:bodyPr/>
          <a:lstStyle/>
          <a:p>
            <a:r>
              <a:rPr lang="fr-FR"/>
              <a:t>M. Spurio - Astroparticle Physics - 6</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4</a:t>
            </a:fld>
            <a:endParaRPr lang="it-IT"/>
          </a:p>
        </p:txBody>
      </p:sp>
      <p:sp>
        <p:nvSpPr>
          <p:cNvPr id="6" name="Rettangolo 5"/>
          <p:cNvSpPr/>
          <p:nvPr/>
        </p:nvSpPr>
        <p:spPr>
          <a:xfrm>
            <a:off x="2152650" y="-211229"/>
            <a:ext cx="3455670" cy="6247864"/>
          </a:xfrm>
          <a:prstGeom prst="rect">
            <a:avLst/>
          </a:prstGeom>
          <a:noFill/>
        </p:spPr>
        <p:txBody>
          <a:bodyPr wrap="square" lIns="91440" tIns="45720" rIns="91440" bIns="45720">
            <a:spAutoFit/>
          </a:bodyPr>
          <a:lstStyle/>
          <a:p>
            <a:pPr algn="ctr"/>
            <a:r>
              <a:rPr lang="it-IT" sz="40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it-IT" sz="8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Rettangolo 6"/>
          <p:cNvSpPr/>
          <p:nvPr/>
        </p:nvSpPr>
        <p:spPr>
          <a:xfrm>
            <a:off x="4685928" y="2155675"/>
            <a:ext cx="4991473" cy="3139321"/>
          </a:xfrm>
          <a:prstGeom prst="rect">
            <a:avLst/>
          </a:prstGeom>
        </p:spPr>
        <p:txBody>
          <a:bodyPr wrap="square">
            <a:spAutoFit/>
          </a:bodyPr>
          <a:lstStyle/>
          <a:p>
            <a:r>
              <a:rPr lang="it-IT"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Observational</a:t>
            </a:r>
            <a:r>
              <a:rPr lang="it-IT"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it-IT"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cosmology</a:t>
            </a:r>
            <a:endParaRPr lang="it-IT"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endParaRPr lang="en-US" sz="6600" dirty="0"/>
          </a:p>
        </p:txBody>
      </p:sp>
    </p:spTree>
    <p:extLst>
      <p:ext uri="{BB962C8B-B14F-4D97-AF65-F5344CB8AC3E}">
        <p14:creationId xmlns:p14="http://schemas.microsoft.com/office/powerpoint/2010/main" val="1697175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6964" y="1"/>
            <a:ext cx="9478057" cy="780093"/>
          </a:xfrm>
        </p:spPr>
        <p:txBody>
          <a:bodyPr>
            <a:noAutofit/>
          </a:bodyPr>
          <a:lstStyle/>
          <a:p>
            <a:r>
              <a:rPr lang="it-IT" sz="3600" dirty="0">
                <a:solidFill>
                  <a:srgbClr val="C00000"/>
                </a:solidFill>
              </a:rPr>
              <a:t>Data and </a:t>
            </a:r>
            <a:r>
              <a:rPr lang="it-IT" sz="3600" dirty="0" err="1">
                <a:solidFill>
                  <a:srgbClr val="C00000"/>
                </a:solidFill>
              </a:rPr>
              <a:t>Possible</a:t>
            </a:r>
            <a:r>
              <a:rPr lang="it-IT" sz="3600" dirty="0">
                <a:solidFill>
                  <a:srgbClr val="C00000"/>
                </a:solidFill>
              </a:rPr>
              <a:t> source </a:t>
            </a:r>
            <a:r>
              <a:rPr lang="it-IT" sz="3600" dirty="0" err="1">
                <a:solidFill>
                  <a:srgbClr val="C00000"/>
                </a:solidFill>
              </a:rPr>
              <a:t>models</a:t>
            </a:r>
            <a:r>
              <a:rPr lang="it-IT" sz="3600" dirty="0">
                <a:solidFill>
                  <a:srgbClr val="C00000"/>
                </a:solidFill>
              </a:rPr>
              <a:t> (</a:t>
            </a:r>
            <a:r>
              <a:rPr lang="it-IT" sz="3600" dirty="0" err="1">
                <a:solidFill>
                  <a:srgbClr val="C00000"/>
                </a:solidFill>
              </a:rPr>
              <a:t>one</a:t>
            </a:r>
            <a:r>
              <a:rPr lang="it-IT" sz="3600" dirty="0">
                <a:solidFill>
                  <a:srgbClr val="C00000"/>
                </a:solidFill>
              </a:rPr>
              <a:t> </a:t>
            </a:r>
            <a:r>
              <a:rPr lang="it-IT" sz="3600" dirty="0" err="1">
                <a:solidFill>
                  <a:srgbClr val="C00000"/>
                </a:solidFill>
              </a:rPr>
              <a:t>example</a:t>
            </a:r>
            <a:r>
              <a:rPr lang="it-IT" sz="3600" dirty="0">
                <a:solidFill>
                  <a:srgbClr val="C00000"/>
                </a:solidFill>
              </a:rPr>
              <a:t>!)</a:t>
            </a:r>
            <a:endParaRPr lang="en-US" sz="3600" dirty="0">
              <a:solidFill>
                <a:srgbClr val="C00000"/>
              </a:solidFill>
            </a:endParaRPr>
          </a:p>
        </p:txBody>
      </p:sp>
      <p:sp>
        <p:nvSpPr>
          <p:cNvPr id="3" name="Segnaposto contenuto 2"/>
          <p:cNvSpPr>
            <a:spLocks noGrp="1"/>
          </p:cNvSpPr>
          <p:nvPr>
            <p:ph idx="1"/>
          </p:nvPr>
        </p:nvSpPr>
        <p:spPr>
          <a:xfrm>
            <a:off x="561293" y="1033305"/>
            <a:ext cx="10921173" cy="1213507"/>
          </a:xfrm>
        </p:spPr>
        <p:txBody>
          <a:bodyPr>
            <a:noAutofit/>
          </a:bodyPr>
          <a:lstStyle/>
          <a:p>
            <a:pPr>
              <a:spcBef>
                <a:spcPts val="0"/>
              </a:spcBef>
              <a:spcAft>
                <a:spcPts val="1200"/>
              </a:spcAft>
            </a:pPr>
            <a:r>
              <a:rPr lang="en-US" sz="1800" dirty="0"/>
              <a:t>The same data, after rescaling the energy of the experiments to obtain a common position of “dip” at  5x10</a:t>
            </a:r>
            <a:r>
              <a:rPr lang="en-US" sz="1800" baseline="30000" dirty="0"/>
              <a:t>18</a:t>
            </a:r>
            <a:r>
              <a:rPr lang="en-US" sz="1800" dirty="0"/>
              <a:t> eV. </a:t>
            </a:r>
          </a:p>
          <a:p>
            <a:pPr>
              <a:spcBef>
                <a:spcPts val="0"/>
              </a:spcBef>
              <a:spcAft>
                <a:spcPts val="1200"/>
              </a:spcAft>
            </a:pPr>
            <a:r>
              <a:rPr lang="en-US" sz="1800" dirty="0"/>
              <a:t>The nominal energy scales multiplied by 1.2 (Auger), 1.0 (</a:t>
            </a:r>
            <a:r>
              <a:rPr lang="en-US" sz="1800" dirty="0" err="1"/>
              <a:t>HiRes</a:t>
            </a:r>
            <a:r>
              <a:rPr lang="en-US" sz="1800" dirty="0"/>
              <a:t>), 0.75 (AGASA), 0.95 (TA) and 0.625 (Yakutsk) </a:t>
            </a:r>
          </a:p>
        </p:txBody>
      </p:sp>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40</a:t>
            </a:fld>
            <a:endParaRPr lang="it-IT"/>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55447" y="2256862"/>
            <a:ext cx="452437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561293" y="1882056"/>
            <a:ext cx="5187435" cy="3754874"/>
          </a:xfrm>
          <a:prstGeom prst="rect">
            <a:avLst/>
          </a:prstGeom>
        </p:spPr>
        <p:txBody>
          <a:bodyPr wrap="square">
            <a:spAutoFit/>
          </a:bodyPr>
          <a:lstStyle/>
          <a:p>
            <a:pPr>
              <a:spcAft>
                <a:spcPts val="1200"/>
              </a:spcAft>
            </a:pPr>
            <a:r>
              <a:rPr lang="en-US" b="1" dirty="0"/>
              <a:t>Predictions </a:t>
            </a:r>
          </a:p>
          <a:p>
            <a:pPr marL="285750" indent="-285750">
              <a:spcAft>
                <a:spcPts val="1200"/>
              </a:spcAft>
              <a:buFont typeface="Arial" panose="020B0604020202020204" pitchFamily="34" charset="0"/>
              <a:buChar char="•"/>
            </a:pPr>
            <a:r>
              <a:rPr lang="en-US" dirty="0">
                <a:solidFill>
                  <a:srgbClr val="FF0000"/>
                </a:solidFill>
              </a:rPr>
              <a:t>Red</a:t>
            </a:r>
            <a:r>
              <a:rPr lang="en-US" dirty="0"/>
              <a:t>: “dip model”, due to extragalactic p.</a:t>
            </a:r>
          </a:p>
          <a:p>
            <a:pPr marL="285750" indent="-285750">
              <a:spcAft>
                <a:spcPts val="1200"/>
              </a:spcAft>
              <a:buFont typeface="Arial" panose="020B0604020202020204" pitchFamily="34" charset="0"/>
              <a:buChar char="•"/>
            </a:pPr>
            <a:r>
              <a:rPr lang="en-US" b="1" dirty="0">
                <a:solidFill>
                  <a:schemeClr val="accent5">
                    <a:lumMod val="75000"/>
                  </a:schemeClr>
                </a:solidFill>
              </a:rPr>
              <a:t>Blue line</a:t>
            </a:r>
            <a:r>
              <a:rPr lang="en-US" dirty="0"/>
              <a:t>: “superposition model” with a galactic (dashed) + extra-galactic component (full line)</a:t>
            </a:r>
          </a:p>
          <a:p>
            <a:pPr marL="285750" indent="-285750">
              <a:spcAft>
                <a:spcPts val="1200"/>
              </a:spcAft>
              <a:buFont typeface="Arial" panose="020B0604020202020204" pitchFamily="34" charset="0"/>
              <a:buChar char="•"/>
            </a:pPr>
            <a:r>
              <a:rPr lang="en-US" dirty="0"/>
              <a:t>The softening of the spectrum at E&gt; 5x10</a:t>
            </a:r>
            <a:r>
              <a:rPr lang="en-US" baseline="30000" dirty="0"/>
              <a:t>19</a:t>
            </a:r>
            <a:r>
              <a:rPr lang="en-US" dirty="0"/>
              <a:t> eV observed by </a:t>
            </a:r>
            <a:r>
              <a:rPr lang="en-US" dirty="0" err="1"/>
              <a:t>HiRes</a:t>
            </a:r>
            <a:r>
              <a:rPr lang="en-US" dirty="0"/>
              <a:t>, PAO and TA is consistent with the GZK effect,</a:t>
            </a:r>
          </a:p>
          <a:p>
            <a:pPr marL="285750" indent="-285750">
              <a:spcAft>
                <a:spcPts val="1200"/>
              </a:spcAft>
              <a:buFont typeface="Arial" panose="020B0604020202020204" pitchFamily="34" charset="0"/>
              <a:buChar char="•"/>
            </a:pPr>
            <a:r>
              <a:rPr lang="en-US" dirty="0"/>
              <a:t>BUT, It </a:t>
            </a:r>
            <a:r>
              <a:rPr lang="en-US" b="1" dirty="0"/>
              <a:t>does not </a:t>
            </a:r>
            <a:r>
              <a:rPr lang="en-US" dirty="0"/>
              <a:t>necessarily represent a proof that the cut-off has been discovered. The GZK cut-off at </a:t>
            </a:r>
            <a:r>
              <a:rPr lang="en-US" dirty="0">
                <a:sym typeface="Symbol" panose="05050102010706020507" pitchFamily="18" charset="2"/>
              </a:rPr>
              <a:t></a:t>
            </a:r>
            <a:r>
              <a:rPr lang="en-US" dirty="0"/>
              <a:t>10</a:t>
            </a:r>
            <a:r>
              <a:rPr lang="en-US" baseline="30000" dirty="0"/>
              <a:t>20</a:t>
            </a:r>
            <a:r>
              <a:rPr lang="en-US" dirty="0"/>
              <a:t> eV implies that UHECRs are protons, and not heavier nuclei</a:t>
            </a:r>
          </a:p>
        </p:txBody>
      </p:sp>
      <p:cxnSp>
        <p:nvCxnSpPr>
          <p:cNvPr id="9" name="Connettore 1 8"/>
          <p:cNvCxnSpPr/>
          <p:nvPr/>
        </p:nvCxnSpPr>
        <p:spPr>
          <a:xfrm flipV="1">
            <a:off x="7763584" y="4179342"/>
            <a:ext cx="1978370" cy="1075046"/>
          </a:xfrm>
          <a:prstGeom prst="line">
            <a:avLst/>
          </a:prstGeom>
          <a:ln w="5715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9769249" y="4179341"/>
            <a:ext cx="2140365" cy="38528"/>
          </a:xfrm>
          <a:prstGeom prst="line">
            <a:avLst/>
          </a:prstGeom>
          <a:ln w="57150">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8771316" y="2740601"/>
            <a:ext cx="1481239" cy="707886"/>
          </a:xfrm>
          <a:prstGeom prst="rect">
            <a:avLst/>
          </a:prstGeom>
          <a:noFill/>
        </p:spPr>
        <p:txBody>
          <a:bodyPr wrap="none" rtlCol="0">
            <a:spAutoFit/>
          </a:bodyPr>
          <a:lstStyle/>
          <a:p>
            <a:r>
              <a:rPr lang="en-US" sz="2000" b="1" dirty="0">
                <a:solidFill>
                  <a:srgbClr val="7030A0"/>
                </a:solidFill>
              </a:rPr>
              <a:t>Before</a:t>
            </a:r>
          </a:p>
          <a:p>
            <a:r>
              <a:rPr lang="en-US" sz="2000" b="1" dirty="0">
                <a:solidFill>
                  <a:srgbClr val="7030A0"/>
                </a:solidFill>
              </a:rPr>
              <a:t>propagation</a:t>
            </a:r>
          </a:p>
        </p:txBody>
      </p:sp>
    </p:spTree>
    <p:extLst>
      <p:ext uri="{BB962C8B-B14F-4D97-AF65-F5344CB8AC3E}">
        <p14:creationId xmlns:p14="http://schemas.microsoft.com/office/powerpoint/2010/main" val="122877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562131" y="1046367"/>
            <a:ext cx="10739418" cy="449353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The determination of charge (or mass) of the incoming primary UHECRs is difficult.</a:t>
            </a:r>
          </a:p>
          <a:p>
            <a:pPr marL="285750" indent="-285750">
              <a:spcAft>
                <a:spcPts val="1200"/>
              </a:spcAft>
              <a:buFont typeface="Arial" panose="020B0604020202020204" pitchFamily="34" charset="0"/>
              <a:buChar char="•"/>
            </a:pPr>
            <a:r>
              <a:rPr lang="en-US" dirty="0"/>
              <a:t>Shower-to-shower fluctuations prevent the individual measurement of mass number, A.</a:t>
            </a:r>
          </a:p>
          <a:p>
            <a:pPr marL="285750" indent="-285750">
              <a:spcAft>
                <a:spcPts val="1200"/>
              </a:spcAft>
              <a:buFont typeface="Arial" panose="020B0604020202020204" pitchFamily="34" charset="0"/>
              <a:buChar char="•"/>
            </a:pPr>
            <a:r>
              <a:rPr lang="en-US" dirty="0"/>
              <a:t>The general features of a heavy nuclei cascade are (Sect. 4.4.4): </a:t>
            </a:r>
          </a:p>
          <a:p>
            <a:pPr marL="742950" lvl="1" indent="-285750">
              <a:spcAft>
                <a:spcPts val="1200"/>
              </a:spcAft>
              <a:buFont typeface="Arial" panose="020B0604020202020204" pitchFamily="34" charset="0"/>
              <a:buChar char="•"/>
            </a:pPr>
            <a:r>
              <a:rPr lang="en-US" dirty="0"/>
              <a:t>(</a:t>
            </a:r>
            <a:r>
              <a:rPr lang="en-US" dirty="0" err="1"/>
              <a:t>i</a:t>
            </a:r>
            <a:r>
              <a:rPr lang="en-US" dirty="0"/>
              <a:t>) the showers reach their maximum development, </a:t>
            </a:r>
            <a:r>
              <a:rPr lang="en-US" dirty="0" err="1"/>
              <a:t>X</a:t>
            </a:r>
            <a:r>
              <a:rPr lang="en-US" baseline="-25000" dirty="0" err="1"/>
              <a:t>max</a:t>
            </a:r>
            <a:r>
              <a:rPr lang="en-US" dirty="0"/>
              <a:t>, higher in atmosphere, </a:t>
            </a:r>
          </a:p>
          <a:p>
            <a:pPr marL="742950" lvl="1" indent="-285750">
              <a:spcAft>
                <a:spcPts val="1200"/>
              </a:spcAft>
              <a:buFont typeface="Arial" panose="020B0604020202020204" pitchFamily="34" charset="0"/>
              <a:buChar char="•"/>
            </a:pPr>
            <a:r>
              <a:rPr lang="en-US" dirty="0"/>
              <a:t>(ii) they generate more muons than showers induced by a proton primary of equivalent energy. </a:t>
            </a:r>
          </a:p>
          <a:p>
            <a:pPr marL="285750" indent="-285750">
              <a:spcAft>
                <a:spcPts val="1200"/>
              </a:spcAft>
              <a:buFont typeface="Arial" panose="020B0604020202020204" pitchFamily="34" charset="0"/>
              <a:buChar char="•"/>
            </a:pPr>
            <a:r>
              <a:rPr lang="en-US" dirty="0"/>
              <a:t>The discrimination between the arrival of a proton or that of a heavier nucleus relies thus on the observation of either the </a:t>
            </a:r>
            <a:r>
              <a:rPr lang="en-US" b="1" dirty="0"/>
              <a:t>longitudinal development </a:t>
            </a:r>
            <a:r>
              <a:rPr lang="en-US" dirty="0"/>
              <a:t>of a shower or by the simultaneous determination of the </a:t>
            </a:r>
            <a:r>
              <a:rPr lang="en-US" b="1" dirty="0"/>
              <a:t>EM  and </a:t>
            </a:r>
            <a:r>
              <a:rPr lang="en-US" b="1" dirty="0" err="1"/>
              <a:t>muonic</a:t>
            </a:r>
            <a:r>
              <a:rPr lang="en-US" b="1" dirty="0"/>
              <a:t> </a:t>
            </a:r>
            <a:r>
              <a:rPr lang="en-US" dirty="0"/>
              <a:t>components of EAS at ground level.</a:t>
            </a:r>
          </a:p>
          <a:p>
            <a:pPr marL="285750" indent="-285750">
              <a:spcAft>
                <a:spcPts val="1200"/>
              </a:spcAft>
              <a:buFont typeface="Arial" panose="020B0604020202020204" pitchFamily="34" charset="0"/>
              <a:buChar char="•"/>
            </a:pPr>
            <a:r>
              <a:rPr lang="en-US" dirty="0"/>
              <a:t>Unfortunately, the fluorescence technique can be used only on clear, moonless nights and suffers from the lack of statistics at the highest energies.</a:t>
            </a:r>
          </a:p>
          <a:p>
            <a:pPr marL="285750" indent="-285750">
              <a:spcAft>
                <a:spcPts val="1200"/>
              </a:spcAft>
              <a:buFont typeface="Arial" panose="020B0604020202020204" pitchFamily="34" charset="0"/>
              <a:buChar char="•"/>
            </a:pPr>
            <a:r>
              <a:rPr lang="en-US" dirty="0"/>
              <a:t>The first analysis of the </a:t>
            </a:r>
            <a:r>
              <a:rPr lang="en-US" dirty="0" err="1"/>
              <a:t>X</a:t>
            </a:r>
            <a:r>
              <a:rPr lang="en-US" baseline="-25000" dirty="0" err="1"/>
              <a:t>max</a:t>
            </a:r>
            <a:r>
              <a:rPr lang="en-US" dirty="0"/>
              <a:t> vs. energy with fluorescence detector data was done with the Fly’s Eye, then by </a:t>
            </a:r>
            <a:r>
              <a:rPr lang="en-US" dirty="0" err="1"/>
              <a:t>HiRes</a:t>
            </a:r>
            <a:r>
              <a:rPr lang="en-US" dirty="0"/>
              <a:t> and followed by PAO and TA</a:t>
            </a:r>
            <a:endParaRPr lang="it-IT" dirty="0"/>
          </a:p>
        </p:txBody>
      </p:sp>
      <p:sp>
        <p:nvSpPr>
          <p:cNvPr id="3" name="Titolo 2"/>
          <p:cNvSpPr>
            <a:spLocks noGrp="1"/>
          </p:cNvSpPr>
          <p:nvPr>
            <p:ph type="title"/>
          </p:nvPr>
        </p:nvSpPr>
        <p:spPr>
          <a:xfrm>
            <a:off x="785949" y="1"/>
            <a:ext cx="10515600" cy="764498"/>
          </a:xfrm>
        </p:spPr>
        <p:txBody>
          <a:bodyPr>
            <a:normAutofit/>
          </a:bodyPr>
          <a:lstStyle/>
          <a:p>
            <a:r>
              <a:rPr lang="en-US" sz="4000" dirty="0">
                <a:solidFill>
                  <a:srgbClr val="C00000"/>
                </a:solidFill>
              </a:rPr>
              <a:t>The Chemical Composition of UHECRs</a:t>
            </a:r>
            <a:endParaRPr lang="en-GB" sz="4000" dirty="0">
              <a:solidFill>
                <a:srgbClr val="C00000"/>
              </a:solidFill>
            </a:endParaRP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2" name="Segnaposto numero diapositiva 1"/>
          <p:cNvSpPr>
            <a:spLocks noGrp="1"/>
          </p:cNvSpPr>
          <p:nvPr>
            <p:ph type="sldNum" sz="quarter" idx="12"/>
          </p:nvPr>
        </p:nvSpPr>
        <p:spPr/>
        <p:txBody>
          <a:bodyPr/>
          <a:lstStyle/>
          <a:p>
            <a:fld id="{EF856C54-971D-4A64-8725-72F12A462872}" type="slidenum">
              <a:rPr lang="it-IT" smtClean="0"/>
              <a:t>41</a:t>
            </a:fld>
            <a:endParaRPr lang="it-IT"/>
          </a:p>
        </p:txBody>
      </p:sp>
    </p:spTree>
    <p:extLst>
      <p:ext uri="{BB962C8B-B14F-4D97-AF65-F5344CB8AC3E}">
        <p14:creationId xmlns:p14="http://schemas.microsoft.com/office/powerpoint/2010/main" val="1769133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839449" y="94294"/>
            <a:ext cx="9946117" cy="685800"/>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C00000"/>
                </a:solidFill>
                <a:latin typeface="+mj-lt"/>
                <a:ea typeface="+mj-ea"/>
                <a:cs typeface="+mj-cs"/>
              </a:defRPr>
            </a:lvl1pPr>
          </a:lstStyle>
          <a:p>
            <a:r>
              <a:rPr lang="en-GB" sz="3600" dirty="0">
                <a:solidFill>
                  <a:srgbClr val="0070C0"/>
                </a:solidFill>
              </a:rPr>
              <a:t>CORSIKA Simulation [QGSJET/EGS4]</a:t>
            </a:r>
          </a:p>
        </p:txBody>
      </p:sp>
      <p:pic>
        <p:nvPicPr>
          <p:cNvPr id="183298" name="Picture 2" descr="tracks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228600"/>
            <a:ext cx="3429000" cy="6858000"/>
          </a:xfrm>
          <a:prstGeom prst="rect">
            <a:avLst/>
          </a:prstGeom>
          <a:noFill/>
        </p:spPr>
      </p:pic>
      <p:pic>
        <p:nvPicPr>
          <p:cNvPr id="183299" name="Picture 3" descr="tracks0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228600"/>
            <a:ext cx="3429000" cy="6858000"/>
          </a:xfrm>
          <a:prstGeom prst="rect">
            <a:avLst/>
          </a:prstGeom>
          <a:noFill/>
        </p:spPr>
      </p:pic>
      <p:sp>
        <p:nvSpPr>
          <p:cNvPr id="183301" name="Text Box 5"/>
          <p:cNvSpPr txBox="1">
            <a:spLocks noChangeArrowheads="1"/>
          </p:cNvSpPr>
          <p:nvPr/>
        </p:nvSpPr>
        <p:spPr bwMode="auto">
          <a:xfrm>
            <a:off x="4267200" y="1008694"/>
            <a:ext cx="1752600" cy="396875"/>
          </a:xfrm>
          <a:prstGeom prst="rect">
            <a:avLst/>
          </a:prstGeom>
          <a:noFill/>
          <a:ln w="9525">
            <a:noFill/>
            <a:miter lim="800000"/>
            <a:headEnd/>
            <a:tailEnd/>
          </a:ln>
          <a:effectLst/>
        </p:spPr>
        <p:txBody>
          <a:bodyPr>
            <a:spAutoFit/>
          </a:bodyPr>
          <a:lstStyle/>
          <a:p>
            <a:pPr algn="l">
              <a:spcBef>
                <a:spcPct val="50000"/>
              </a:spcBef>
              <a:buClrTx/>
              <a:buSzTx/>
              <a:buFontTx/>
              <a:buNone/>
            </a:pPr>
            <a:r>
              <a:rPr lang="de-DE" sz="2000" b="1" dirty="0" err="1">
                <a:solidFill>
                  <a:schemeClr val="accent5">
                    <a:lumMod val="75000"/>
                  </a:schemeClr>
                </a:solidFill>
                <a:latin typeface="Helvetica" pitchFamily="48" charset="0"/>
              </a:rPr>
              <a:t>proton</a:t>
            </a:r>
            <a:endParaRPr lang="de-DE" sz="2000" b="1" dirty="0">
              <a:solidFill>
                <a:schemeClr val="accent5">
                  <a:lumMod val="75000"/>
                </a:schemeClr>
              </a:solidFill>
              <a:latin typeface="Helvetica" pitchFamily="48" charset="0"/>
            </a:endParaRPr>
          </a:p>
        </p:txBody>
      </p:sp>
      <p:sp>
        <p:nvSpPr>
          <p:cNvPr id="183302" name="Text Box 6"/>
          <p:cNvSpPr txBox="1">
            <a:spLocks noChangeArrowheads="1"/>
          </p:cNvSpPr>
          <p:nvPr/>
        </p:nvSpPr>
        <p:spPr bwMode="auto">
          <a:xfrm>
            <a:off x="7429499" y="1001779"/>
            <a:ext cx="1752600" cy="396875"/>
          </a:xfrm>
          <a:prstGeom prst="rect">
            <a:avLst/>
          </a:prstGeom>
          <a:noFill/>
          <a:ln w="9525">
            <a:noFill/>
            <a:miter lim="800000"/>
            <a:headEnd/>
            <a:tailEnd/>
          </a:ln>
          <a:effectLst/>
        </p:spPr>
        <p:txBody>
          <a:bodyPr>
            <a:spAutoFit/>
          </a:bodyPr>
          <a:lstStyle/>
          <a:p>
            <a:pPr>
              <a:spcBef>
                <a:spcPct val="50000"/>
              </a:spcBef>
              <a:buClrTx/>
              <a:buSzTx/>
              <a:buFontTx/>
              <a:buNone/>
            </a:pPr>
            <a:r>
              <a:rPr lang="de-DE" sz="2000" b="1" dirty="0" err="1">
                <a:solidFill>
                  <a:schemeClr val="accent5">
                    <a:lumMod val="75000"/>
                  </a:schemeClr>
                </a:solidFill>
                <a:latin typeface="Helvetica" pitchFamily="48" charset="0"/>
              </a:rPr>
              <a:t>iron</a:t>
            </a:r>
            <a:r>
              <a:rPr lang="de-DE" sz="2000" b="1" dirty="0">
                <a:solidFill>
                  <a:schemeClr val="accent5">
                    <a:lumMod val="75000"/>
                  </a:schemeClr>
                </a:solidFill>
                <a:latin typeface="Helvetica" pitchFamily="48" charset="0"/>
              </a:rPr>
              <a:t> </a:t>
            </a:r>
            <a:r>
              <a:rPr lang="de-DE" sz="2000" b="1" dirty="0" err="1">
                <a:solidFill>
                  <a:schemeClr val="accent5">
                    <a:lumMod val="75000"/>
                  </a:schemeClr>
                </a:solidFill>
                <a:latin typeface="Helvetica" pitchFamily="48" charset="0"/>
              </a:rPr>
              <a:t>nucleus</a:t>
            </a:r>
            <a:endParaRPr lang="de-DE" sz="2000" b="1" dirty="0">
              <a:solidFill>
                <a:schemeClr val="accent5">
                  <a:lumMod val="75000"/>
                </a:schemeClr>
              </a:solidFill>
              <a:latin typeface="Helvetica" pitchFamily="48" charset="0"/>
            </a:endParaRPr>
          </a:p>
        </p:txBody>
      </p:sp>
      <p:sp>
        <p:nvSpPr>
          <p:cNvPr id="183303" name="Text Box 7"/>
          <p:cNvSpPr txBox="1">
            <a:spLocks noChangeArrowheads="1"/>
          </p:cNvSpPr>
          <p:nvPr/>
        </p:nvSpPr>
        <p:spPr bwMode="auto">
          <a:xfrm>
            <a:off x="1524000" y="5670551"/>
            <a:ext cx="609600" cy="1200329"/>
          </a:xfrm>
          <a:prstGeom prst="rect">
            <a:avLst/>
          </a:prstGeom>
          <a:noFill/>
          <a:ln w="9525">
            <a:noFill/>
            <a:miter lim="800000"/>
            <a:headEnd/>
            <a:tailEnd/>
          </a:ln>
          <a:effectLst/>
        </p:spPr>
        <p:txBody>
          <a:bodyPr>
            <a:spAutoFit/>
          </a:bodyPr>
          <a:lstStyle/>
          <a:p>
            <a:pPr>
              <a:spcBef>
                <a:spcPct val="50000"/>
              </a:spcBef>
              <a:buClrTx/>
              <a:buSzTx/>
              <a:buFontTx/>
              <a:buNone/>
            </a:pPr>
            <a:r>
              <a:rPr lang="de-DE" sz="2400">
                <a:solidFill>
                  <a:srgbClr val="FF0000"/>
                </a:solidFill>
                <a:latin typeface="Times New Roman" pitchFamily="18" charset="0"/>
              </a:rPr>
              <a:t>e/</a:t>
            </a:r>
            <a:r>
              <a:rPr lang="de-DE" sz="2400">
                <a:solidFill>
                  <a:srgbClr val="FF0000"/>
                </a:solidFill>
                <a:latin typeface="Symbol" pitchFamily="18" charset="2"/>
              </a:rPr>
              <a:t>g</a:t>
            </a:r>
            <a:br>
              <a:rPr lang="de-DE" sz="2400">
                <a:solidFill>
                  <a:srgbClr val="FF0000"/>
                </a:solidFill>
                <a:latin typeface="Symbol" pitchFamily="18" charset="2"/>
              </a:rPr>
            </a:br>
            <a:r>
              <a:rPr lang="de-DE" sz="2400">
                <a:solidFill>
                  <a:srgbClr val="00FF00"/>
                </a:solidFill>
                <a:latin typeface="Symbol" pitchFamily="18" charset="2"/>
              </a:rPr>
              <a:t>m</a:t>
            </a:r>
            <a:br>
              <a:rPr lang="de-DE" sz="2400">
                <a:solidFill>
                  <a:srgbClr val="FF0000"/>
                </a:solidFill>
                <a:latin typeface="Symbol" pitchFamily="18" charset="2"/>
              </a:rPr>
            </a:br>
            <a:r>
              <a:rPr lang="de-DE" sz="2400">
                <a:solidFill>
                  <a:schemeClr val="accent2"/>
                </a:solidFill>
                <a:latin typeface="Helvetica" pitchFamily="48" charset="0"/>
              </a:rPr>
              <a:t>h</a:t>
            </a:r>
          </a:p>
        </p:txBody>
      </p:sp>
      <p:sp>
        <p:nvSpPr>
          <p:cNvPr id="183304" name="Text Box 8"/>
          <p:cNvSpPr txBox="1">
            <a:spLocks noChangeArrowheads="1"/>
          </p:cNvSpPr>
          <p:nvPr/>
        </p:nvSpPr>
        <p:spPr bwMode="auto">
          <a:xfrm>
            <a:off x="5513861" y="1003618"/>
            <a:ext cx="1507144" cy="400110"/>
          </a:xfrm>
          <a:prstGeom prst="rect">
            <a:avLst/>
          </a:prstGeom>
          <a:noFill/>
          <a:ln w="9525">
            <a:noFill/>
            <a:miter lim="800000"/>
            <a:headEnd/>
            <a:tailEnd/>
          </a:ln>
          <a:effectLst/>
        </p:spPr>
        <p:txBody>
          <a:bodyPr wrap="none">
            <a:spAutoFit/>
          </a:bodyPr>
          <a:lstStyle/>
          <a:p>
            <a:pPr>
              <a:spcBef>
                <a:spcPct val="50000"/>
              </a:spcBef>
              <a:buClrTx/>
              <a:buSzTx/>
              <a:buFontTx/>
              <a:buNone/>
            </a:pPr>
            <a:r>
              <a:rPr lang="de-DE" sz="2000" b="1" dirty="0">
                <a:solidFill>
                  <a:schemeClr val="accent2"/>
                </a:solidFill>
                <a:latin typeface="Helvetica" pitchFamily="48" charset="0"/>
              </a:rPr>
              <a:t>E</a:t>
            </a:r>
            <a:r>
              <a:rPr lang="de-DE" sz="2000" b="1" baseline="-25000" dirty="0">
                <a:solidFill>
                  <a:schemeClr val="accent2"/>
                </a:solidFill>
                <a:latin typeface="Helvetica" pitchFamily="48" charset="0"/>
              </a:rPr>
              <a:t>0</a:t>
            </a:r>
            <a:r>
              <a:rPr lang="de-DE" sz="2000" b="1" dirty="0">
                <a:solidFill>
                  <a:schemeClr val="accent2"/>
                </a:solidFill>
                <a:latin typeface="Helvetica" pitchFamily="48" charset="0"/>
              </a:rPr>
              <a:t>=10</a:t>
            </a:r>
            <a:r>
              <a:rPr lang="de-DE" sz="2000" b="1" baseline="30000" dirty="0">
                <a:solidFill>
                  <a:schemeClr val="accent2"/>
                </a:solidFill>
                <a:latin typeface="Helvetica" pitchFamily="48" charset="0"/>
              </a:rPr>
              <a:t>14</a:t>
            </a:r>
            <a:r>
              <a:rPr lang="de-DE" sz="2000" b="1" dirty="0">
                <a:solidFill>
                  <a:schemeClr val="accent2"/>
                </a:solidFill>
                <a:latin typeface="Helvetica" pitchFamily="48" charset="0"/>
              </a:rPr>
              <a:t> eV</a:t>
            </a:r>
          </a:p>
        </p:txBody>
      </p:sp>
      <p:sp>
        <p:nvSpPr>
          <p:cNvPr id="183305" name="Text Box 9"/>
          <p:cNvSpPr txBox="1">
            <a:spLocks noChangeArrowheads="1"/>
          </p:cNvSpPr>
          <p:nvPr/>
        </p:nvSpPr>
        <p:spPr bwMode="auto">
          <a:xfrm>
            <a:off x="9929814" y="0"/>
            <a:ext cx="738187" cy="336550"/>
          </a:xfrm>
          <a:prstGeom prst="rect">
            <a:avLst/>
          </a:prstGeom>
          <a:noFill/>
          <a:ln w="9525">
            <a:noFill/>
            <a:miter lim="800000"/>
            <a:headEnd/>
            <a:tailEnd/>
          </a:ln>
          <a:effectLst/>
        </p:spPr>
        <p:txBody>
          <a:bodyPr wrap="none">
            <a:spAutoFit/>
          </a:bodyPr>
          <a:lstStyle/>
          <a:p>
            <a:pPr algn="r">
              <a:spcBef>
                <a:spcPct val="50000"/>
              </a:spcBef>
              <a:buClrTx/>
              <a:buSzTx/>
              <a:buFontTx/>
              <a:buNone/>
            </a:pPr>
            <a:r>
              <a:rPr lang="de-DE" sz="1600">
                <a:latin typeface="Helvetica" pitchFamily="48" charset="0"/>
              </a:rPr>
              <a:t>50 km</a:t>
            </a:r>
          </a:p>
        </p:txBody>
      </p:sp>
      <p:sp>
        <p:nvSpPr>
          <p:cNvPr id="183306" name="Text Box 10"/>
          <p:cNvSpPr txBox="1">
            <a:spLocks noChangeArrowheads="1"/>
          </p:cNvSpPr>
          <p:nvPr/>
        </p:nvSpPr>
        <p:spPr bwMode="auto">
          <a:xfrm>
            <a:off x="9929814" y="1276350"/>
            <a:ext cx="738187" cy="336550"/>
          </a:xfrm>
          <a:prstGeom prst="rect">
            <a:avLst/>
          </a:prstGeom>
          <a:noFill/>
          <a:ln w="9525">
            <a:noFill/>
            <a:miter lim="800000"/>
            <a:headEnd/>
            <a:tailEnd/>
          </a:ln>
          <a:effectLst/>
        </p:spPr>
        <p:txBody>
          <a:bodyPr wrap="none">
            <a:spAutoFit/>
          </a:bodyPr>
          <a:lstStyle/>
          <a:p>
            <a:pPr algn="r">
              <a:spcBef>
                <a:spcPct val="50000"/>
              </a:spcBef>
              <a:buClrTx/>
              <a:buSzTx/>
              <a:buFontTx/>
              <a:buNone/>
            </a:pPr>
            <a:r>
              <a:rPr lang="de-DE" sz="1600">
                <a:latin typeface="Helvetica" pitchFamily="48" charset="0"/>
              </a:rPr>
              <a:t>40 km</a:t>
            </a:r>
          </a:p>
        </p:txBody>
      </p:sp>
      <p:sp>
        <p:nvSpPr>
          <p:cNvPr id="183307" name="Text Box 11"/>
          <p:cNvSpPr txBox="1">
            <a:spLocks noChangeArrowheads="1"/>
          </p:cNvSpPr>
          <p:nvPr/>
        </p:nvSpPr>
        <p:spPr bwMode="auto">
          <a:xfrm>
            <a:off x="9929814" y="2552700"/>
            <a:ext cx="738187" cy="336550"/>
          </a:xfrm>
          <a:prstGeom prst="rect">
            <a:avLst/>
          </a:prstGeom>
          <a:noFill/>
          <a:ln w="9525">
            <a:noFill/>
            <a:miter lim="800000"/>
            <a:headEnd/>
            <a:tailEnd/>
          </a:ln>
          <a:effectLst/>
        </p:spPr>
        <p:txBody>
          <a:bodyPr wrap="none">
            <a:spAutoFit/>
          </a:bodyPr>
          <a:lstStyle/>
          <a:p>
            <a:pPr algn="r">
              <a:spcBef>
                <a:spcPct val="50000"/>
              </a:spcBef>
              <a:buClrTx/>
              <a:buSzTx/>
              <a:buFontTx/>
              <a:buNone/>
            </a:pPr>
            <a:r>
              <a:rPr lang="de-DE" sz="1600">
                <a:latin typeface="Helvetica" pitchFamily="48" charset="0"/>
              </a:rPr>
              <a:t>30 km</a:t>
            </a:r>
          </a:p>
        </p:txBody>
      </p:sp>
      <p:sp>
        <p:nvSpPr>
          <p:cNvPr id="183308" name="Text Box 12"/>
          <p:cNvSpPr txBox="1">
            <a:spLocks noChangeArrowheads="1"/>
          </p:cNvSpPr>
          <p:nvPr/>
        </p:nvSpPr>
        <p:spPr bwMode="auto">
          <a:xfrm>
            <a:off x="9929814" y="3829050"/>
            <a:ext cx="738187" cy="336550"/>
          </a:xfrm>
          <a:prstGeom prst="rect">
            <a:avLst/>
          </a:prstGeom>
          <a:noFill/>
          <a:ln w="9525">
            <a:noFill/>
            <a:miter lim="800000"/>
            <a:headEnd/>
            <a:tailEnd/>
          </a:ln>
          <a:effectLst/>
        </p:spPr>
        <p:txBody>
          <a:bodyPr wrap="none">
            <a:spAutoFit/>
          </a:bodyPr>
          <a:lstStyle/>
          <a:p>
            <a:pPr algn="r">
              <a:spcBef>
                <a:spcPct val="50000"/>
              </a:spcBef>
              <a:buClrTx/>
              <a:buSzTx/>
              <a:buFontTx/>
              <a:buNone/>
            </a:pPr>
            <a:r>
              <a:rPr lang="de-DE" sz="1600">
                <a:latin typeface="Helvetica" pitchFamily="48" charset="0"/>
              </a:rPr>
              <a:t>20 km</a:t>
            </a:r>
          </a:p>
        </p:txBody>
      </p:sp>
      <p:sp>
        <p:nvSpPr>
          <p:cNvPr id="183309" name="Text Box 13"/>
          <p:cNvSpPr txBox="1">
            <a:spLocks noChangeArrowheads="1"/>
          </p:cNvSpPr>
          <p:nvPr/>
        </p:nvSpPr>
        <p:spPr bwMode="auto">
          <a:xfrm>
            <a:off x="9929814" y="5105400"/>
            <a:ext cx="738187" cy="336550"/>
          </a:xfrm>
          <a:prstGeom prst="rect">
            <a:avLst/>
          </a:prstGeom>
          <a:noFill/>
          <a:ln w="9525">
            <a:noFill/>
            <a:miter lim="800000"/>
            <a:headEnd/>
            <a:tailEnd/>
          </a:ln>
          <a:effectLst/>
        </p:spPr>
        <p:txBody>
          <a:bodyPr wrap="none">
            <a:spAutoFit/>
          </a:bodyPr>
          <a:lstStyle/>
          <a:p>
            <a:pPr algn="r">
              <a:spcBef>
                <a:spcPct val="50000"/>
              </a:spcBef>
              <a:buClrTx/>
              <a:buSzTx/>
              <a:buFontTx/>
              <a:buNone/>
            </a:pPr>
            <a:r>
              <a:rPr lang="de-DE" sz="1600">
                <a:latin typeface="Helvetica" pitchFamily="48" charset="0"/>
              </a:rPr>
              <a:t>10 km</a:t>
            </a:r>
          </a:p>
        </p:txBody>
      </p:sp>
      <p:sp>
        <p:nvSpPr>
          <p:cNvPr id="183310" name="Rectangle 14"/>
          <p:cNvSpPr>
            <a:spLocks noChangeArrowheads="1"/>
          </p:cNvSpPr>
          <p:nvPr/>
        </p:nvSpPr>
        <p:spPr bwMode="auto">
          <a:xfrm>
            <a:off x="2971800" y="6629400"/>
            <a:ext cx="7696200" cy="457200"/>
          </a:xfrm>
          <a:prstGeom prst="rect">
            <a:avLst/>
          </a:prstGeom>
          <a:solidFill>
            <a:srgbClr val="993300"/>
          </a:solidFill>
          <a:ln w="9525">
            <a:noFill/>
            <a:miter lim="800000"/>
            <a:headEnd/>
            <a:tailEnd/>
          </a:ln>
          <a:effectLst/>
        </p:spPr>
        <p:txBody>
          <a:bodyPr anchor="ctr">
            <a:spAutoFit/>
          </a:bodyPr>
          <a:lstStyle/>
          <a:p>
            <a:pPr>
              <a:spcBef>
                <a:spcPct val="50000"/>
              </a:spcBef>
              <a:buClrTx/>
              <a:buSzTx/>
              <a:buFontTx/>
              <a:buNone/>
            </a:pPr>
            <a:endParaRPr lang="de-DE" sz="2400">
              <a:solidFill>
                <a:schemeClr val="accent2"/>
              </a:solidFill>
              <a:latin typeface="Times New Roman" pitchFamily="18" charset="0"/>
            </a:endParaRPr>
          </a:p>
        </p:txBody>
      </p:sp>
      <p:sp>
        <p:nvSpPr>
          <p:cNvPr id="183311" name="Text Box 15"/>
          <p:cNvSpPr txBox="1">
            <a:spLocks noChangeArrowheads="1"/>
          </p:cNvSpPr>
          <p:nvPr/>
        </p:nvSpPr>
        <p:spPr bwMode="auto">
          <a:xfrm>
            <a:off x="3638550" y="6521450"/>
            <a:ext cx="738188" cy="336550"/>
          </a:xfrm>
          <a:prstGeom prst="rect">
            <a:avLst/>
          </a:prstGeom>
          <a:noFill/>
          <a:ln w="9525">
            <a:noFill/>
            <a:miter lim="800000"/>
            <a:headEnd/>
            <a:tailEnd/>
          </a:ln>
          <a:effectLst/>
        </p:spPr>
        <p:txBody>
          <a:bodyPr wrap="none">
            <a:spAutoFit/>
          </a:bodyPr>
          <a:lstStyle/>
          <a:p>
            <a:pPr>
              <a:spcBef>
                <a:spcPct val="50000"/>
              </a:spcBef>
              <a:buClrTx/>
              <a:buSzTx/>
              <a:buFontTx/>
              <a:buNone/>
            </a:pPr>
            <a:r>
              <a:rPr lang="de-DE" sz="1600">
                <a:solidFill>
                  <a:schemeClr val="bg1"/>
                </a:solidFill>
                <a:latin typeface="Helvetica" pitchFamily="48" charset="0"/>
              </a:rPr>
              <a:t>10 km</a:t>
            </a:r>
          </a:p>
        </p:txBody>
      </p:sp>
      <p:sp>
        <p:nvSpPr>
          <p:cNvPr id="183312" name="Line 16"/>
          <p:cNvSpPr>
            <a:spLocks noChangeShapeType="1"/>
          </p:cNvSpPr>
          <p:nvPr/>
        </p:nvSpPr>
        <p:spPr bwMode="auto">
          <a:xfrm>
            <a:off x="4800600" y="6629400"/>
            <a:ext cx="0" cy="457200"/>
          </a:xfrm>
          <a:prstGeom prst="line">
            <a:avLst/>
          </a:prstGeom>
          <a:noFill/>
          <a:ln w="9525">
            <a:solidFill>
              <a:schemeClr val="bg1"/>
            </a:solidFill>
            <a:round/>
            <a:headEnd/>
            <a:tailEnd/>
          </a:ln>
          <a:effectLst/>
        </p:spPr>
        <p:txBody>
          <a:bodyPr>
            <a:spAutoFit/>
          </a:bodyPr>
          <a:lstStyle/>
          <a:p>
            <a:endParaRPr lang="it-IT"/>
          </a:p>
        </p:txBody>
      </p:sp>
      <p:sp>
        <p:nvSpPr>
          <p:cNvPr id="183313" name="Line 17"/>
          <p:cNvSpPr>
            <a:spLocks noChangeShapeType="1"/>
          </p:cNvSpPr>
          <p:nvPr/>
        </p:nvSpPr>
        <p:spPr bwMode="auto">
          <a:xfrm>
            <a:off x="3124200" y="6629400"/>
            <a:ext cx="0" cy="457200"/>
          </a:xfrm>
          <a:prstGeom prst="line">
            <a:avLst/>
          </a:prstGeom>
          <a:noFill/>
          <a:ln w="9525">
            <a:solidFill>
              <a:schemeClr val="bg1"/>
            </a:solidFill>
            <a:round/>
            <a:headEnd/>
            <a:tailEnd/>
          </a:ln>
          <a:effectLst/>
        </p:spPr>
        <p:txBody>
          <a:bodyPr>
            <a:spAutoFit/>
          </a:bodyPr>
          <a:lstStyle/>
          <a:p>
            <a:endParaRPr lang="it-IT"/>
          </a:p>
        </p:txBody>
      </p:sp>
      <p:sp>
        <p:nvSpPr>
          <p:cNvPr id="183315" name="AutoShape 19">
            <a:hlinkClick r:id="" action="ppaction://hlinkshowjump?jump=lastslideviewed" highlightClick="1"/>
          </p:cNvPr>
          <p:cNvSpPr>
            <a:spLocks noChangeArrowheads="1"/>
          </p:cNvSpPr>
          <p:nvPr/>
        </p:nvSpPr>
        <p:spPr bwMode="auto">
          <a:xfrm>
            <a:off x="2133600" y="3068960"/>
            <a:ext cx="577850" cy="360040"/>
          </a:xfrm>
          <a:prstGeom prst="actionButtonBackPrevious">
            <a:avLst/>
          </a:prstGeom>
          <a:solidFill>
            <a:schemeClr val="accent1"/>
          </a:solidFill>
          <a:ln w="60325">
            <a:noFill/>
            <a:miter lim="800000"/>
            <a:headEnd/>
            <a:tailEnd/>
          </a:ln>
          <a:effectLst/>
        </p:spPr>
        <p:txBody>
          <a:bodyPr wrap="none" anchor="ctr"/>
          <a:lstStyle/>
          <a:p>
            <a:endParaRPr lang="it-IT" dirty="0"/>
          </a:p>
        </p:txBody>
      </p:sp>
      <p:sp>
        <p:nvSpPr>
          <p:cNvPr id="3" name="Segnaposto piè di pagina 2"/>
          <p:cNvSpPr>
            <a:spLocks noGrp="1"/>
          </p:cNvSpPr>
          <p:nvPr>
            <p:ph type="ftr" sz="quarter" idx="11"/>
          </p:nvPr>
        </p:nvSpPr>
        <p:spPr/>
        <p:txBody>
          <a:bodyPr/>
          <a:lstStyle/>
          <a:p>
            <a:r>
              <a:rPr lang="fr-FR"/>
              <a:t>M. Spurio - Astroparticle Physics - 7</a:t>
            </a:r>
            <a:endParaRPr lang="it-IT"/>
          </a:p>
        </p:txBody>
      </p:sp>
      <p:sp>
        <p:nvSpPr>
          <p:cNvPr id="2" name="Segnaposto numero diapositiva 1"/>
          <p:cNvSpPr>
            <a:spLocks noGrp="1"/>
          </p:cNvSpPr>
          <p:nvPr>
            <p:ph type="sldNum" sz="quarter" idx="12"/>
          </p:nvPr>
        </p:nvSpPr>
        <p:spPr/>
        <p:txBody>
          <a:bodyPr/>
          <a:lstStyle/>
          <a:p>
            <a:fld id="{EF856C54-971D-4A64-8725-72F12A462872}" type="slidenum">
              <a:rPr lang="it-IT" smtClean="0"/>
              <a:t>42</a:t>
            </a:fld>
            <a:endParaRPr lang="it-IT"/>
          </a:p>
        </p:txBody>
      </p:sp>
    </p:spTree>
    <p:extLst>
      <p:ext uri="{BB962C8B-B14F-4D97-AF65-F5344CB8AC3E}">
        <p14:creationId xmlns:p14="http://schemas.microsoft.com/office/powerpoint/2010/main" val="330325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up)">
                                      <p:cBhvr>
                                        <p:cTn id="7" dur="500"/>
                                        <p:tgtEl>
                                          <p:spTgt spid="1832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3299"/>
                                        </p:tgtEl>
                                        <p:attrNameLst>
                                          <p:attrName>style.visibility</p:attrName>
                                        </p:attrNameLst>
                                      </p:cBhvr>
                                      <p:to>
                                        <p:strVal val="visible"/>
                                      </p:to>
                                    </p:set>
                                    <p:animEffect transition="in" filter="wipe(up)">
                                      <p:cBhvr>
                                        <p:cTn id="12" dur="500"/>
                                        <p:tgtEl>
                                          <p:spTgt spid="18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64498"/>
          </a:xfrm>
        </p:spPr>
        <p:txBody>
          <a:bodyPr>
            <a:normAutofit/>
          </a:bodyPr>
          <a:lstStyle/>
          <a:p>
            <a:r>
              <a:rPr lang="en-GB" sz="3600" dirty="0">
                <a:solidFill>
                  <a:srgbClr val="C00000"/>
                </a:solidFill>
              </a:rPr>
              <a:t>The </a:t>
            </a:r>
            <a:r>
              <a:rPr lang="en-GB" sz="3600" dirty="0" err="1">
                <a:solidFill>
                  <a:srgbClr val="C00000"/>
                </a:solidFill>
              </a:rPr>
              <a:t>X</a:t>
            </a:r>
            <a:r>
              <a:rPr lang="en-GB" sz="3600" baseline="-25000" dirty="0" err="1">
                <a:solidFill>
                  <a:srgbClr val="C00000"/>
                </a:solidFill>
              </a:rPr>
              <a:t>max</a:t>
            </a:r>
            <a:r>
              <a:rPr lang="en-GB" sz="3600" dirty="0">
                <a:solidFill>
                  <a:srgbClr val="C00000"/>
                </a:solidFill>
              </a:rPr>
              <a:t> measurement for UHECRs (2018)</a:t>
            </a:r>
          </a:p>
        </p:txBody>
      </p:sp>
      <p:sp>
        <p:nvSpPr>
          <p:cNvPr id="7" name="Segnaposto piè di pagina 6"/>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43</a:t>
            </a:fld>
            <a:endParaRPr lang="it-IT"/>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58712" y="2565386"/>
            <a:ext cx="5568925" cy="375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37082" y="894265"/>
            <a:ext cx="10777927" cy="1354217"/>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a:t>
            </a:r>
            <a:r>
              <a:rPr lang="en-US" dirty="0" err="1"/>
              <a:t>HiRes</a:t>
            </a:r>
            <a:r>
              <a:rPr lang="en-US" dirty="0"/>
              <a:t> result suggested a quick transition from heavy to light cosmic ray composition above a few 10</a:t>
            </a:r>
            <a:r>
              <a:rPr lang="en-US" baseline="30000" dirty="0"/>
              <a:t>18</a:t>
            </a:r>
            <a:r>
              <a:rPr lang="en-US" dirty="0"/>
              <a:t> eV. </a:t>
            </a:r>
          </a:p>
          <a:p>
            <a:pPr marL="285750" indent="-285750">
              <a:spcAft>
                <a:spcPts val="600"/>
              </a:spcAft>
              <a:buFont typeface="Arial" panose="020B0604020202020204" pitchFamily="34" charset="0"/>
              <a:buChar char="•"/>
            </a:pPr>
            <a:r>
              <a:rPr lang="en-US" dirty="0"/>
              <a:t>The Telescope Array measurement (not shown) is consistent with that of </a:t>
            </a:r>
            <a:r>
              <a:rPr lang="en-US" dirty="0" err="1"/>
              <a:t>HiRes</a:t>
            </a:r>
            <a:r>
              <a:rPr lang="en-US" dirty="0"/>
              <a:t>.</a:t>
            </a:r>
          </a:p>
          <a:p>
            <a:pPr marL="285750" indent="-285750">
              <a:spcAft>
                <a:spcPts val="600"/>
              </a:spcAft>
              <a:buFont typeface="Arial" panose="020B0604020202020204" pitchFamily="34" charset="0"/>
              <a:buChar char="•"/>
            </a:pPr>
            <a:r>
              <a:rPr lang="en-US" dirty="0"/>
              <a:t>The PAO results are somewhat in disagreement with those of </a:t>
            </a:r>
            <a:r>
              <a:rPr lang="en-US" dirty="0" err="1"/>
              <a:t>HiRes</a:t>
            </a:r>
            <a:r>
              <a:rPr lang="en-US" dirty="0"/>
              <a:t> and TA. In their data, the CR composition becomes lighter up to 2x10</a:t>
            </a:r>
            <a:r>
              <a:rPr lang="en-US" baseline="30000" dirty="0"/>
              <a:t>18</a:t>
            </a:r>
            <a:r>
              <a:rPr lang="en-US" dirty="0"/>
              <a:t> eV and then consistently heavier up to the highest energy measured.</a:t>
            </a:r>
            <a:endParaRPr lang="en-GB" dirty="0"/>
          </a:p>
        </p:txBody>
      </p:sp>
      <p:sp>
        <p:nvSpPr>
          <p:cNvPr id="6" name="Rettangolo 5"/>
          <p:cNvSpPr/>
          <p:nvPr/>
        </p:nvSpPr>
        <p:spPr>
          <a:xfrm>
            <a:off x="707036" y="2203749"/>
            <a:ext cx="10777927" cy="723275"/>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chemical composition of UHECRs is unknown, although PAO suggests a significant fraction of heavy nuclei.</a:t>
            </a:r>
          </a:p>
          <a:p>
            <a:pPr marL="285750" indent="-285750">
              <a:spcAft>
                <a:spcPts val="600"/>
              </a:spcAft>
              <a:buFont typeface="Arial" panose="020B0604020202020204" pitchFamily="34" charset="0"/>
              <a:buChar char="•"/>
            </a:pPr>
            <a:r>
              <a:rPr lang="en-US" b="1" dirty="0"/>
              <a:t>Work for future generations of physicists</a:t>
            </a:r>
            <a:endParaRPr lang="en-GB" b="1" dirty="0"/>
          </a:p>
        </p:txBody>
      </p:sp>
      <p:pic>
        <p:nvPicPr>
          <p:cNvPr id="9" name="Immagine 8">
            <a:extLst>
              <a:ext uri="{FF2B5EF4-FFF2-40B4-BE49-F238E27FC236}">
                <a16:creationId xmlns:a16="http://schemas.microsoft.com/office/drawing/2014/main" id="{E63CBAA5-E730-7BB1-6A2A-4C4566C5007D}"/>
              </a:ext>
            </a:extLst>
          </p:cNvPr>
          <p:cNvPicPr>
            <a:picLocks noChangeAspect="1"/>
          </p:cNvPicPr>
          <p:nvPr/>
        </p:nvPicPr>
        <p:blipFill>
          <a:blip r:embed="rId3"/>
          <a:stretch>
            <a:fillRect/>
          </a:stretch>
        </p:blipFill>
        <p:spPr>
          <a:xfrm>
            <a:off x="838200" y="3240563"/>
            <a:ext cx="4382278" cy="3282445"/>
          </a:xfrm>
          <a:prstGeom prst="rect">
            <a:avLst/>
          </a:prstGeom>
        </p:spPr>
      </p:pic>
      <p:sp>
        <p:nvSpPr>
          <p:cNvPr id="11" name="CasellaDiTesto 10">
            <a:extLst>
              <a:ext uri="{FF2B5EF4-FFF2-40B4-BE49-F238E27FC236}">
                <a16:creationId xmlns:a16="http://schemas.microsoft.com/office/drawing/2014/main" id="{1B577974-D92F-D2BA-8E9A-561E10245DF2}"/>
              </a:ext>
            </a:extLst>
          </p:cNvPr>
          <p:cNvSpPr txBox="1"/>
          <p:nvPr/>
        </p:nvSpPr>
        <p:spPr>
          <a:xfrm>
            <a:off x="1789145" y="3088931"/>
            <a:ext cx="2818622" cy="369332"/>
          </a:xfrm>
          <a:prstGeom prst="rect">
            <a:avLst/>
          </a:prstGeom>
          <a:noFill/>
        </p:spPr>
        <p:txBody>
          <a:bodyPr wrap="square">
            <a:spAutoFit/>
          </a:bodyPr>
          <a:lstStyle/>
          <a:p>
            <a:r>
              <a:rPr lang="en-US" sz="1800" b="0" i="0" u="none" strike="noStrike" baseline="0" dirty="0" err="1">
                <a:latin typeface="Courier"/>
              </a:rPr>
              <a:t>PoS</a:t>
            </a:r>
            <a:r>
              <a:rPr lang="en-US" sz="1800" b="0" i="0" u="none" strike="noStrike" baseline="0" dirty="0">
                <a:latin typeface="Courier"/>
              </a:rPr>
              <a:t>(UHECR2024)041</a:t>
            </a:r>
            <a:endParaRPr lang="en-US" dirty="0"/>
          </a:p>
        </p:txBody>
      </p:sp>
    </p:spTree>
    <p:extLst>
      <p:ext uri="{BB962C8B-B14F-4D97-AF65-F5344CB8AC3E}">
        <p14:creationId xmlns:p14="http://schemas.microsoft.com/office/powerpoint/2010/main" val="2042089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4460" y="1"/>
            <a:ext cx="10950314" cy="780093"/>
          </a:xfrm>
        </p:spPr>
        <p:txBody>
          <a:bodyPr>
            <a:normAutofit/>
          </a:bodyPr>
          <a:lstStyle/>
          <a:p>
            <a:r>
              <a:rPr lang="en-US" sz="3600" dirty="0">
                <a:solidFill>
                  <a:srgbClr val="C00000"/>
                </a:solidFill>
              </a:rPr>
              <a:t>Mass Composition of CRs Around the Knee (Chap. 4)</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44</a:t>
            </a:fld>
            <a:endParaRPr lang="it-IT"/>
          </a:p>
        </p:txBody>
      </p:sp>
      <p:sp>
        <p:nvSpPr>
          <p:cNvPr id="5" name="Rettangolo 4"/>
          <p:cNvSpPr/>
          <p:nvPr/>
        </p:nvSpPr>
        <p:spPr>
          <a:xfrm>
            <a:off x="599607" y="952811"/>
            <a:ext cx="9439743" cy="1985159"/>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As discussed, it is particularly difficult to determine the mass number, A </a:t>
            </a:r>
          </a:p>
          <a:p>
            <a:pPr marL="285750" indent="-285750">
              <a:spcAft>
                <a:spcPts val="600"/>
              </a:spcAft>
              <a:buFont typeface="Arial" panose="020B0604020202020204" pitchFamily="34" charset="0"/>
              <a:buChar char="•"/>
            </a:pPr>
            <a:r>
              <a:rPr lang="en-US" dirty="0"/>
              <a:t>At least two independent quantities have to be measured to estimate </a:t>
            </a:r>
            <a:r>
              <a:rPr lang="en-US" b="1" dirty="0"/>
              <a:t>energy</a:t>
            </a:r>
            <a:r>
              <a:rPr lang="en-US" dirty="0"/>
              <a:t> and </a:t>
            </a:r>
            <a:r>
              <a:rPr lang="en-US" b="1" dirty="0"/>
              <a:t>mass</a:t>
            </a:r>
            <a:r>
              <a:rPr lang="en-US" dirty="0"/>
              <a:t> of the primary CR that initiated the EAS. </a:t>
            </a:r>
          </a:p>
          <a:p>
            <a:pPr marL="285750" indent="-285750">
              <a:spcAft>
                <a:spcPts val="600"/>
              </a:spcAft>
              <a:buFont typeface="Arial" panose="020B0604020202020204" pitchFamily="34" charset="0"/>
              <a:buChar char="•"/>
            </a:pPr>
            <a:r>
              <a:rPr lang="en-US" dirty="0"/>
              <a:t>In addition to the shower size Ne, the position </a:t>
            </a:r>
            <a:r>
              <a:rPr lang="en-US" dirty="0" err="1"/>
              <a:t>X</a:t>
            </a:r>
            <a:r>
              <a:rPr lang="en-US" baseline="-25000" dirty="0" err="1"/>
              <a:t>max</a:t>
            </a:r>
            <a:r>
              <a:rPr lang="en-US" dirty="0"/>
              <a:t> of the maximum or the muon size N</a:t>
            </a:r>
            <a:r>
              <a:rPr lang="en-US" dirty="0">
                <a:latin typeface="Symbol" panose="05050102010706020507" pitchFamily="18" charset="2"/>
              </a:rPr>
              <a:t>m</a:t>
            </a:r>
            <a:r>
              <a:rPr lang="en-US" dirty="0"/>
              <a:t> are usually observed. </a:t>
            </a:r>
          </a:p>
          <a:p>
            <a:pPr marL="285750" indent="-285750">
              <a:spcAft>
                <a:spcPts val="600"/>
              </a:spcAft>
              <a:buFont typeface="Arial" panose="020B0604020202020204" pitchFamily="34" charset="0"/>
              <a:buChar char="•"/>
            </a:pPr>
            <a:endParaRPr lang="en-US" dirty="0"/>
          </a:p>
        </p:txBody>
      </p:sp>
      <p:pic>
        <p:nvPicPr>
          <p:cNvPr id="6" name="Immagine 5"/>
          <p:cNvPicPr>
            <a:picLocks noChangeAspect="1"/>
          </p:cNvPicPr>
          <p:nvPr/>
        </p:nvPicPr>
        <p:blipFill>
          <a:blip r:embed="rId2"/>
          <a:stretch>
            <a:fillRect/>
          </a:stretch>
        </p:blipFill>
        <p:spPr>
          <a:xfrm>
            <a:off x="4989025" y="2467381"/>
            <a:ext cx="5673665" cy="3818709"/>
          </a:xfrm>
          <a:prstGeom prst="rect">
            <a:avLst/>
          </a:prstGeom>
        </p:spPr>
      </p:pic>
      <p:sp>
        <p:nvSpPr>
          <p:cNvPr id="7" name="Rettangolo 6"/>
          <p:cNvSpPr/>
          <p:nvPr/>
        </p:nvSpPr>
        <p:spPr>
          <a:xfrm>
            <a:off x="599607" y="2649022"/>
            <a:ext cx="4194545" cy="1831271"/>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measurement is difficult on a shower-to-shower basis, due to the intrinsic fluctuation (at a fixed Ne) of </a:t>
            </a:r>
            <a:r>
              <a:rPr lang="en-US" dirty="0" err="1"/>
              <a:t>X</a:t>
            </a:r>
            <a:r>
              <a:rPr lang="en-US" baseline="-25000" dirty="0" err="1"/>
              <a:t>max</a:t>
            </a:r>
            <a:r>
              <a:rPr lang="en-US" baseline="-25000" dirty="0"/>
              <a:t>  </a:t>
            </a:r>
            <a:r>
              <a:rPr lang="en-US" dirty="0"/>
              <a:t>and N</a:t>
            </a:r>
            <a:r>
              <a:rPr lang="en-US" dirty="0">
                <a:latin typeface="Symbol" panose="05050102010706020507" pitchFamily="18" charset="2"/>
              </a:rPr>
              <a:t>m</a:t>
            </a:r>
            <a:r>
              <a:rPr lang="en-US" dirty="0"/>
              <a:t>.</a:t>
            </a:r>
          </a:p>
          <a:p>
            <a:pPr marL="285750" indent="-285750">
              <a:spcAft>
                <a:spcPts val="600"/>
              </a:spcAft>
              <a:buFont typeface="Arial" panose="020B0604020202020204" pitchFamily="34" charset="0"/>
              <a:buChar char="•"/>
            </a:pPr>
            <a:r>
              <a:rPr lang="en-US" dirty="0"/>
              <a:t>Unfolding methods are usually employed</a:t>
            </a:r>
          </a:p>
        </p:txBody>
      </p:sp>
    </p:spTree>
    <p:extLst>
      <p:ext uri="{BB962C8B-B14F-4D97-AF65-F5344CB8AC3E}">
        <p14:creationId xmlns:p14="http://schemas.microsoft.com/office/powerpoint/2010/main" val="2096120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8256"/>
            <a:ext cx="10515600" cy="738748"/>
          </a:xfrm>
        </p:spPr>
        <p:txBody>
          <a:bodyPr>
            <a:normAutofit/>
          </a:bodyPr>
          <a:lstStyle/>
          <a:p>
            <a:r>
              <a:rPr lang="en-US" sz="3600" dirty="0">
                <a:solidFill>
                  <a:srgbClr val="C00000"/>
                </a:solidFill>
              </a:rPr>
              <a:t>Sources?</a:t>
            </a:r>
          </a:p>
        </p:txBody>
      </p:sp>
      <p:sp>
        <p:nvSpPr>
          <p:cNvPr id="3" name="Segnaposto contenuto 2"/>
          <p:cNvSpPr>
            <a:spLocks noGrp="1"/>
          </p:cNvSpPr>
          <p:nvPr>
            <p:ph idx="1"/>
          </p:nvPr>
        </p:nvSpPr>
        <p:spPr/>
        <p:txBody>
          <a:bodyPr/>
          <a:lstStyle/>
          <a:p>
            <a:endParaRPr lang="en-US" dirty="0"/>
          </a:p>
        </p:txBody>
      </p:sp>
      <p:sp>
        <p:nvSpPr>
          <p:cNvPr id="5" name="Segnaposto piè di pagina 4"/>
          <p:cNvSpPr>
            <a:spLocks noGrp="1"/>
          </p:cNvSpPr>
          <p:nvPr>
            <p:ph type="ftr" sz="quarter" idx="11"/>
          </p:nvPr>
        </p:nvSpPr>
        <p:spPr/>
        <p:txBody>
          <a:bodyPr/>
          <a:lstStyle/>
          <a:p>
            <a:r>
              <a:rPr lang="fr-FR"/>
              <a:t>M. Spurio - Astroparticle Physics - 7</a:t>
            </a:r>
            <a:endParaRPr lang="it-IT"/>
          </a:p>
        </p:txBody>
      </p:sp>
      <p:sp>
        <p:nvSpPr>
          <p:cNvPr id="4" name="Segnaposto numero diapositiva 3"/>
          <p:cNvSpPr>
            <a:spLocks noGrp="1"/>
          </p:cNvSpPr>
          <p:nvPr>
            <p:ph type="sldNum" sz="quarter" idx="12"/>
          </p:nvPr>
        </p:nvSpPr>
        <p:spPr/>
        <p:txBody>
          <a:bodyPr/>
          <a:lstStyle/>
          <a:p>
            <a:fld id="{EF856C54-971D-4A64-8725-72F12A462872}" type="slidenum">
              <a:rPr lang="it-IT" smtClean="0"/>
              <a:t>45</a:t>
            </a:fld>
            <a:endParaRPr lang="it-IT"/>
          </a:p>
        </p:txBody>
      </p:sp>
      <p:pic>
        <p:nvPicPr>
          <p:cNvPr id="377858" name="Picture 2"/>
          <p:cNvPicPr>
            <a:picLocks noChangeAspect="1" noChangeArrowheads="1"/>
          </p:cNvPicPr>
          <p:nvPr/>
        </p:nvPicPr>
        <p:blipFill>
          <a:blip r:embed="rId2" cstate="print"/>
          <a:srcRect/>
          <a:stretch>
            <a:fillRect/>
          </a:stretch>
        </p:blipFill>
        <p:spPr bwMode="auto">
          <a:xfrm>
            <a:off x="2952750" y="1204097"/>
            <a:ext cx="6286500" cy="5076825"/>
          </a:xfrm>
          <a:prstGeom prst="rect">
            <a:avLst/>
          </a:prstGeom>
          <a:noFill/>
          <a:ln w="9525">
            <a:noFill/>
            <a:miter lim="800000"/>
            <a:headEnd/>
            <a:tailEnd/>
          </a:ln>
        </p:spPr>
      </p:pic>
    </p:spTree>
    <p:extLst>
      <p:ext uri="{BB962C8B-B14F-4D97-AF65-F5344CB8AC3E}">
        <p14:creationId xmlns:p14="http://schemas.microsoft.com/office/powerpoint/2010/main" val="245499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54487"/>
          </a:xfrm>
        </p:spPr>
        <p:txBody>
          <a:bodyPr>
            <a:normAutofit/>
          </a:bodyPr>
          <a:lstStyle/>
          <a:p>
            <a:r>
              <a:rPr lang="en-US" sz="3600" dirty="0">
                <a:solidFill>
                  <a:srgbClr val="C00000"/>
                </a:solidFill>
              </a:rPr>
              <a:t>The Large-Scale Structure of the Universe</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5</a:t>
            </a:fld>
            <a:endParaRPr lang="it-IT"/>
          </a:p>
        </p:txBody>
      </p:sp>
      <p:pic>
        <p:nvPicPr>
          <p:cNvPr id="5" name="Immagine 4"/>
          <p:cNvPicPr>
            <a:picLocks noChangeAspect="1"/>
          </p:cNvPicPr>
          <p:nvPr/>
        </p:nvPicPr>
        <p:blipFill>
          <a:blip r:embed="rId2"/>
          <a:stretch>
            <a:fillRect/>
          </a:stretch>
        </p:blipFill>
        <p:spPr>
          <a:xfrm>
            <a:off x="6307518" y="997693"/>
            <a:ext cx="4981172" cy="5037794"/>
          </a:xfrm>
          <a:prstGeom prst="rect">
            <a:avLst/>
          </a:prstGeom>
        </p:spPr>
      </p:pic>
      <p:sp>
        <p:nvSpPr>
          <p:cNvPr id="7" name="Rettangolo 6"/>
          <p:cNvSpPr/>
          <p:nvPr/>
        </p:nvSpPr>
        <p:spPr>
          <a:xfrm>
            <a:off x="634482" y="997693"/>
            <a:ext cx="5250001" cy="5109091"/>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i="1" dirty="0"/>
              <a:t>Slices through the 3-dimensional map of the distribution of galaxies from the Sloan Digital Sky Survey (SDSS). </a:t>
            </a:r>
          </a:p>
          <a:p>
            <a:pPr marL="285750" indent="-285750">
              <a:spcAft>
                <a:spcPts val="1200"/>
              </a:spcAft>
              <a:buFont typeface="Arial" panose="020B0604020202020204" pitchFamily="34" charset="0"/>
              <a:buChar char="•"/>
            </a:pPr>
            <a:r>
              <a:rPr lang="en-US" sz="1600" i="1" dirty="0"/>
              <a:t>The Earth is at the center; each point represents a galaxy (</a:t>
            </a:r>
            <a:r>
              <a:rPr lang="en-US" sz="1600" i="1" dirty="0">
                <a:sym typeface="Symbol" panose="05050102010706020507" pitchFamily="18" charset="2"/>
              </a:rPr>
              <a:t></a:t>
            </a:r>
            <a:r>
              <a:rPr lang="en-US" sz="1600" i="1" dirty="0"/>
              <a:t> 10</a:t>
            </a:r>
            <a:r>
              <a:rPr lang="en-US" sz="1600" i="1" baseline="30000" dirty="0"/>
              <a:t>11</a:t>
            </a:r>
            <a:r>
              <a:rPr lang="en-US" sz="1600" i="1" dirty="0"/>
              <a:t> stars each).</a:t>
            </a:r>
          </a:p>
          <a:p>
            <a:pPr marL="285750" indent="-285750">
              <a:spcAft>
                <a:spcPts val="1200"/>
              </a:spcAft>
              <a:buFont typeface="Arial" panose="020B0604020202020204" pitchFamily="34" charset="0"/>
              <a:buChar char="•"/>
            </a:pPr>
            <a:r>
              <a:rPr lang="en-US" sz="1600" i="1" dirty="0"/>
              <a:t>The position of that point indicates its location in the sky, and the distance from the center of the image indicates its distance from the Earth. </a:t>
            </a:r>
          </a:p>
          <a:p>
            <a:pPr marL="285750" indent="-285750">
              <a:spcAft>
                <a:spcPts val="1200"/>
              </a:spcAft>
              <a:buFont typeface="Arial" panose="020B0604020202020204" pitchFamily="34" charset="0"/>
              <a:buChar char="•"/>
            </a:pPr>
            <a:r>
              <a:rPr lang="en-US" sz="1600" i="1" dirty="0"/>
              <a:t>Galaxies are colored according to the ages of their stars, the redder are older.</a:t>
            </a:r>
          </a:p>
          <a:p>
            <a:pPr marL="285750" indent="-285750">
              <a:spcAft>
                <a:spcPts val="1200"/>
              </a:spcAft>
              <a:buFont typeface="Arial" panose="020B0604020202020204" pitchFamily="34" charset="0"/>
              <a:buChar char="•"/>
            </a:pPr>
            <a:r>
              <a:rPr lang="en-US" sz="1600" i="1" dirty="0"/>
              <a:t>The outer circle is at a distance of about 2x10</a:t>
            </a:r>
            <a:r>
              <a:rPr lang="en-US" sz="1600" i="1" baseline="30000" dirty="0"/>
              <a:t>9</a:t>
            </a:r>
            <a:r>
              <a:rPr lang="en-US" sz="1600" i="1" dirty="0"/>
              <a:t> light years. </a:t>
            </a:r>
          </a:p>
          <a:p>
            <a:pPr marL="285750" indent="-285750">
              <a:spcAft>
                <a:spcPts val="1200"/>
              </a:spcAft>
              <a:buFont typeface="Arial" panose="020B0604020202020204" pitchFamily="34" charset="0"/>
              <a:buChar char="•"/>
            </a:pPr>
            <a:r>
              <a:rPr lang="en-US" sz="1600" i="1" dirty="0"/>
              <a:t>The region not mapped is because dust in our own Galaxy. The lower part of the figure is thinner than the upper, thus it contains fewer galaxies. </a:t>
            </a:r>
          </a:p>
          <a:p>
            <a:pPr marL="285750" indent="-285750">
              <a:spcAft>
                <a:spcPts val="1200"/>
              </a:spcAft>
              <a:buFont typeface="Arial" panose="020B0604020202020204" pitchFamily="34" charset="0"/>
              <a:buChar char="•"/>
            </a:pPr>
            <a:r>
              <a:rPr lang="en-US" sz="1600" i="1" dirty="0"/>
              <a:t>Another group completed a similar survey of the galaxies in the Universe called the 2 </a:t>
            </a:r>
            <a:r>
              <a:rPr lang="en-US" sz="1600" i="1" dirty="0" err="1"/>
              <a:t>dF</a:t>
            </a:r>
            <a:r>
              <a:rPr lang="en-US" sz="1600" i="1" dirty="0"/>
              <a:t> Redshift Survey. </a:t>
            </a:r>
          </a:p>
          <a:p>
            <a:pPr>
              <a:spcAft>
                <a:spcPts val="1200"/>
              </a:spcAft>
            </a:pPr>
            <a:r>
              <a:rPr lang="en-US" sz="1600" i="1" dirty="0"/>
              <a:t>Credit: M. Blanton and the SDSS </a:t>
            </a:r>
          </a:p>
        </p:txBody>
      </p:sp>
      <p:sp>
        <p:nvSpPr>
          <p:cNvPr id="8" name="Rettangolo 7"/>
          <p:cNvSpPr/>
          <p:nvPr/>
        </p:nvSpPr>
        <p:spPr>
          <a:xfrm>
            <a:off x="6096000" y="6106784"/>
            <a:ext cx="5876653" cy="369332"/>
          </a:xfrm>
          <a:prstGeom prst="rect">
            <a:avLst/>
          </a:prstGeom>
        </p:spPr>
        <p:txBody>
          <a:bodyPr wrap="square">
            <a:spAutoFit/>
          </a:bodyPr>
          <a:lstStyle/>
          <a:p>
            <a:r>
              <a:rPr lang="en-US" i="1" dirty="0">
                <a:hlinkClick r:id="rId3"/>
              </a:rPr>
              <a:t>https://www.sdss3.org/science/gallery_sdss_pie2.php</a:t>
            </a:r>
            <a:r>
              <a:rPr lang="en-US" i="1" dirty="0"/>
              <a:t> </a:t>
            </a:r>
          </a:p>
        </p:txBody>
      </p:sp>
    </p:spTree>
    <p:extLst>
      <p:ext uri="{BB962C8B-B14F-4D97-AF65-F5344CB8AC3E}">
        <p14:creationId xmlns:p14="http://schemas.microsoft.com/office/powerpoint/2010/main" val="143404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91257"/>
          </a:xfrm>
        </p:spPr>
        <p:txBody>
          <a:bodyPr>
            <a:normAutofit/>
          </a:bodyPr>
          <a:lstStyle/>
          <a:p>
            <a:r>
              <a:rPr lang="en-US" sz="3600" dirty="0">
                <a:solidFill>
                  <a:srgbClr val="C00000"/>
                </a:solidFill>
              </a:rPr>
              <a:t>Hubble’s Law (I)</a:t>
            </a:r>
          </a:p>
        </p:txBody>
      </p:sp>
      <p:sp>
        <p:nvSpPr>
          <p:cNvPr id="14" name="Segnaposto piè di pagina 13"/>
          <p:cNvSpPr>
            <a:spLocks noGrp="1"/>
          </p:cNvSpPr>
          <p:nvPr>
            <p:ph type="ftr" sz="quarter" idx="11"/>
          </p:nvPr>
        </p:nvSpPr>
        <p:spPr/>
        <p:txBody>
          <a:bodyPr/>
          <a:lstStyle/>
          <a:p>
            <a:r>
              <a:rPr lang="fr-FR"/>
              <a:t>M. Spurio - Astroparticle Physics - 7</a:t>
            </a:r>
            <a:endParaRPr lang="it-IT"/>
          </a:p>
        </p:txBody>
      </p:sp>
      <p:sp>
        <p:nvSpPr>
          <p:cNvPr id="11" name="Segnaposto numero diapositiva 10"/>
          <p:cNvSpPr>
            <a:spLocks noGrp="1"/>
          </p:cNvSpPr>
          <p:nvPr>
            <p:ph type="sldNum" sz="quarter" idx="12"/>
          </p:nvPr>
        </p:nvSpPr>
        <p:spPr/>
        <p:txBody>
          <a:bodyPr/>
          <a:lstStyle/>
          <a:p>
            <a:fld id="{EF856C54-971D-4A64-8725-72F12A462872}" type="slidenum">
              <a:rPr lang="it-IT" smtClean="0"/>
              <a:t>6</a:t>
            </a:fld>
            <a:endParaRPr lang="it-IT"/>
          </a:p>
        </p:txBody>
      </p:sp>
      <p:sp>
        <p:nvSpPr>
          <p:cNvPr id="6" name="Rettangolo 5"/>
          <p:cNvSpPr/>
          <p:nvPr/>
        </p:nvSpPr>
        <p:spPr>
          <a:xfrm>
            <a:off x="615820" y="895533"/>
            <a:ext cx="9647231"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en-US" b="1" dirty="0"/>
              <a:t>Observational cosmology </a:t>
            </a:r>
            <a:r>
              <a:rPr lang="en-US" dirty="0"/>
              <a:t>consists of the study of the structure, the evolution and the origin of the Universe through experimental measurements.</a:t>
            </a:r>
          </a:p>
          <a:p>
            <a:pPr marL="285750" indent="-285750">
              <a:spcAft>
                <a:spcPts val="600"/>
              </a:spcAft>
              <a:buFont typeface="Arial" panose="020B0604020202020204" pitchFamily="34" charset="0"/>
              <a:buChar char="•"/>
            </a:pPr>
            <a:r>
              <a:rPr lang="en-US" dirty="0"/>
              <a:t>The Hubble’s observations correlate the </a:t>
            </a:r>
            <a:r>
              <a:rPr lang="en-US" b="1" dirty="0"/>
              <a:t>luminosity distance</a:t>
            </a:r>
            <a:r>
              <a:rPr lang="en-US" dirty="0"/>
              <a:t> D</a:t>
            </a:r>
            <a:r>
              <a:rPr lang="en-US" baseline="-25000" dirty="0"/>
              <a:t>L </a:t>
            </a:r>
            <a:r>
              <a:rPr lang="en-US" dirty="0"/>
              <a:t>to galaxies and their velocities, measured through the </a:t>
            </a:r>
            <a:r>
              <a:rPr lang="en-US" b="1" dirty="0"/>
              <a:t>Doppler shift </a:t>
            </a:r>
            <a:r>
              <a:rPr lang="en-US" dirty="0"/>
              <a:t>(z) of the emission wavelengths.</a:t>
            </a:r>
          </a:p>
        </p:txBody>
      </p:sp>
      <p:grpSp>
        <p:nvGrpSpPr>
          <p:cNvPr id="4" name="Gruppo 3"/>
          <p:cNvGrpSpPr/>
          <p:nvPr/>
        </p:nvGrpSpPr>
        <p:grpSpPr>
          <a:xfrm>
            <a:off x="615820" y="2249884"/>
            <a:ext cx="9919687" cy="738528"/>
            <a:chOff x="248192" y="2249884"/>
            <a:chExt cx="8286345" cy="738528"/>
          </a:xfrm>
        </p:grpSpPr>
        <p:pic>
          <p:nvPicPr>
            <p:cNvPr id="8" name="Immagine 7"/>
            <p:cNvPicPr>
              <a:picLocks noChangeAspect="1"/>
            </p:cNvPicPr>
            <p:nvPr/>
          </p:nvPicPr>
          <p:blipFill>
            <a:blip r:embed="rId3"/>
            <a:stretch>
              <a:fillRect/>
            </a:stretch>
          </p:blipFill>
          <p:spPr>
            <a:xfrm>
              <a:off x="6828182" y="2277081"/>
              <a:ext cx="1706355" cy="711331"/>
            </a:xfrm>
            <a:prstGeom prst="rect">
              <a:avLst/>
            </a:prstGeom>
            <a:ln>
              <a:solidFill>
                <a:srgbClr val="FF0000"/>
              </a:solidFill>
            </a:ln>
          </p:spPr>
        </p:pic>
        <p:sp>
          <p:nvSpPr>
            <p:cNvPr id="3" name="Rettangolo 2"/>
            <p:cNvSpPr/>
            <p:nvPr/>
          </p:nvSpPr>
          <p:spPr>
            <a:xfrm>
              <a:off x="248192" y="2249884"/>
              <a:ext cx="6500478" cy="646331"/>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This shift can be measured because the emission/absorption spectra for atoms and molecules are distinctive and well known.</a:t>
              </a:r>
            </a:p>
          </p:txBody>
        </p:sp>
      </p:grpSp>
      <p:sp>
        <p:nvSpPr>
          <p:cNvPr id="5" name="Rettangolo 4"/>
          <p:cNvSpPr/>
          <p:nvPr/>
        </p:nvSpPr>
        <p:spPr>
          <a:xfrm>
            <a:off x="615820" y="3922905"/>
            <a:ext cx="11392677" cy="1938992"/>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The Hubble constant, H</a:t>
            </a:r>
            <a:r>
              <a:rPr lang="en-US" baseline="-25000" dirty="0"/>
              <a:t>0</a:t>
            </a:r>
            <a:r>
              <a:rPr lang="en-US" dirty="0"/>
              <a:t>, has physical dimensions of [time</a:t>
            </a:r>
            <a:r>
              <a:rPr lang="en-US" baseline="30000" dirty="0"/>
              <a:t>-1</a:t>
            </a:r>
            <a:r>
              <a:rPr lang="en-US" dirty="0"/>
              <a:t>]. Its value is 	</a:t>
            </a:r>
            <a:r>
              <a:rPr lang="en-US" b="1" dirty="0">
                <a:solidFill>
                  <a:srgbClr val="FF0000"/>
                </a:solidFill>
              </a:rPr>
              <a:t>H</a:t>
            </a:r>
            <a:r>
              <a:rPr lang="en-US" b="1" baseline="-25000" dirty="0">
                <a:solidFill>
                  <a:srgbClr val="FF0000"/>
                </a:solidFill>
              </a:rPr>
              <a:t>0 </a:t>
            </a:r>
            <a:r>
              <a:rPr lang="en-US" b="1" dirty="0">
                <a:solidFill>
                  <a:srgbClr val="FF0000"/>
                </a:solidFill>
                <a:sym typeface="Symbol" panose="05050102010706020507" pitchFamily="18" charset="2"/>
              </a:rPr>
              <a:t></a:t>
            </a:r>
            <a:r>
              <a:rPr lang="en-US" b="1" dirty="0">
                <a:solidFill>
                  <a:srgbClr val="FF0000"/>
                </a:solidFill>
              </a:rPr>
              <a:t>70 [km/s]/Mpc</a:t>
            </a:r>
          </a:p>
          <a:p>
            <a:pPr marL="285750" indent="-285750">
              <a:spcAft>
                <a:spcPts val="1200"/>
              </a:spcAft>
              <a:buFont typeface="Arial" panose="020B0604020202020204" pitchFamily="34" charset="0"/>
              <a:buChar char="•"/>
            </a:pPr>
            <a:r>
              <a:rPr lang="en-US" dirty="0"/>
              <a:t>The Hubble “constant” is a constant only in space, not in time (“0” indicates “today”)</a:t>
            </a:r>
          </a:p>
          <a:p>
            <a:pPr marL="285750" indent="-285750">
              <a:spcAft>
                <a:spcPts val="1200"/>
              </a:spcAft>
              <a:buFont typeface="Arial" panose="020B0604020202020204" pitchFamily="34" charset="0"/>
              <a:buChar char="•"/>
            </a:pPr>
            <a:r>
              <a:rPr lang="en-US" dirty="0"/>
              <a:t>The reciprocal of H</a:t>
            </a:r>
            <a:r>
              <a:rPr lang="en-US" baseline="-25000" dirty="0"/>
              <a:t>0 </a:t>
            </a:r>
            <a:r>
              <a:rPr lang="en-US" dirty="0"/>
              <a:t>is called the </a:t>
            </a:r>
            <a:r>
              <a:rPr lang="en-US" b="1" i="1" dirty="0"/>
              <a:t>Hubble time</a:t>
            </a:r>
            <a:r>
              <a:rPr lang="en-US" dirty="0"/>
              <a:t> and corresponds to   </a:t>
            </a:r>
            <a:r>
              <a:rPr lang="en-US" b="1" dirty="0">
                <a:solidFill>
                  <a:srgbClr val="FF0000"/>
                </a:solidFill>
                <a:latin typeface="Symbol" panose="05050102010706020507" pitchFamily="18" charset="2"/>
              </a:rPr>
              <a:t>t</a:t>
            </a:r>
            <a:r>
              <a:rPr lang="en-US" b="1" baseline="-25000" dirty="0">
                <a:solidFill>
                  <a:srgbClr val="FF0000"/>
                </a:solidFill>
              </a:rPr>
              <a:t>H0</a:t>
            </a:r>
            <a:r>
              <a:rPr lang="en-US" b="1" dirty="0">
                <a:solidFill>
                  <a:srgbClr val="FF0000"/>
                </a:solidFill>
              </a:rPr>
              <a:t> = 1/H</a:t>
            </a:r>
            <a:r>
              <a:rPr lang="en-US" b="1" baseline="-25000" dirty="0">
                <a:solidFill>
                  <a:srgbClr val="FF0000"/>
                </a:solidFill>
              </a:rPr>
              <a:t>0</a:t>
            </a:r>
            <a:r>
              <a:rPr lang="en-US" b="1" dirty="0">
                <a:solidFill>
                  <a:srgbClr val="FF0000"/>
                </a:solidFill>
              </a:rPr>
              <a:t> =13.7 Gy</a:t>
            </a:r>
            <a:r>
              <a:rPr lang="en-US" dirty="0"/>
              <a:t>.</a:t>
            </a:r>
          </a:p>
          <a:p>
            <a:pPr marL="285750" indent="-285750">
              <a:spcAft>
                <a:spcPts val="1200"/>
              </a:spcAft>
              <a:buFont typeface="Arial" panose="020B0604020202020204" pitchFamily="34" charset="0"/>
              <a:buChar char="•"/>
            </a:pPr>
            <a:r>
              <a:rPr lang="en-US" dirty="0"/>
              <a:t>A </a:t>
            </a:r>
            <a:r>
              <a:rPr lang="en-US" dirty="0">
                <a:hlinkClick r:id="rId4" action="ppaction://hlinksldjump"/>
              </a:rPr>
              <a:t>plot of the luminosity distance DL vs. redshift z </a:t>
            </a:r>
            <a:r>
              <a:rPr lang="en-US" dirty="0"/>
              <a:t>is usually referred to as the </a:t>
            </a:r>
            <a:r>
              <a:rPr lang="en-US" b="1" dirty="0"/>
              <a:t>Hubble diagram</a:t>
            </a:r>
            <a:r>
              <a:rPr lang="en-US" dirty="0"/>
              <a:t>. The right plot shows the deviation from the linear relation (7.2) at high z. </a:t>
            </a:r>
          </a:p>
        </p:txBody>
      </p:sp>
      <p:grpSp>
        <p:nvGrpSpPr>
          <p:cNvPr id="13" name="Gruppo 12"/>
          <p:cNvGrpSpPr/>
          <p:nvPr/>
        </p:nvGrpSpPr>
        <p:grpSpPr>
          <a:xfrm>
            <a:off x="615820" y="2999576"/>
            <a:ext cx="10562221" cy="923330"/>
            <a:chOff x="-908181" y="2999575"/>
            <a:chExt cx="10562221" cy="923330"/>
          </a:xfrm>
        </p:grpSpPr>
        <p:sp>
          <p:nvSpPr>
            <p:cNvPr id="9" name="Rettangolo 8"/>
            <p:cNvSpPr/>
            <p:nvPr/>
          </p:nvSpPr>
          <p:spPr>
            <a:xfrm>
              <a:off x="-908181" y="2999575"/>
              <a:ext cx="7736363" cy="923330"/>
            </a:xfrm>
            <a:prstGeom prst="rect">
              <a:avLst/>
            </a:prstGeom>
          </p:spPr>
          <p:txBody>
            <a:bodyPr wrap="square">
              <a:spAutoFit/>
            </a:bodyPr>
            <a:lstStyle/>
            <a:p>
              <a:pPr marL="285750" indent="-285750">
                <a:buFont typeface="Arial" panose="020B0604020202020204" pitchFamily="34" charset="0"/>
                <a:buChar char="•"/>
              </a:pPr>
              <a:r>
                <a:rPr lang="en-US" dirty="0"/>
                <a:t>The discovery of </a:t>
              </a:r>
              <a:r>
                <a:rPr lang="en-US" b="1" dirty="0"/>
                <a:t>a linear relation between the z and D</a:t>
              </a:r>
              <a:r>
                <a:rPr lang="en-US" b="1" baseline="-25000" dirty="0"/>
                <a:t>L</a:t>
              </a:r>
              <a:r>
                <a:rPr lang="en-US" b="1" dirty="0"/>
                <a:t> </a:t>
              </a:r>
              <a:r>
                <a:rPr lang="en-US" dirty="0"/>
                <a:t>of a Galaxy, coupled with the assumption of a linear relation between v (in km/s) and z, yields the  expression for the </a:t>
              </a:r>
              <a:r>
                <a:rPr lang="en-US" b="1" dirty="0"/>
                <a:t>Hubble’s Law</a:t>
              </a:r>
              <a:r>
                <a:rPr lang="en-US" dirty="0"/>
                <a:t>:</a:t>
              </a:r>
            </a:p>
          </p:txBody>
        </p:sp>
        <p:pic>
          <p:nvPicPr>
            <p:cNvPr id="10" name="Immagine 9"/>
            <p:cNvPicPr>
              <a:picLocks noChangeAspect="1"/>
            </p:cNvPicPr>
            <p:nvPr/>
          </p:nvPicPr>
          <p:blipFill>
            <a:blip r:embed="rId5"/>
            <a:stretch>
              <a:fillRect/>
            </a:stretch>
          </p:blipFill>
          <p:spPr>
            <a:xfrm>
              <a:off x="6828182" y="3196327"/>
              <a:ext cx="2183325" cy="533400"/>
            </a:xfrm>
            <a:prstGeom prst="rect">
              <a:avLst/>
            </a:prstGeom>
            <a:ln>
              <a:solidFill>
                <a:srgbClr val="FF2F2F"/>
              </a:solidFill>
            </a:ln>
          </p:spPr>
        </p:pic>
        <p:pic>
          <p:nvPicPr>
            <p:cNvPr id="12" name="Immagine 11"/>
            <p:cNvPicPr>
              <a:picLocks noChangeAspect="1"/>
            </p:cNvPicPr>
            <p:nvPr/>
          </p:nvPicPr>
          <p:blipFill>
            <a:blip r:embed="rId6"/>
            <a:stretch>
              <a:fillRect/>
            </a:stretch>
          </p:blipFill>
          <p:spPr>
            <a:xfrm>
              <a:off x="9119711" y="3335145"/>
              <a:ext cx="534329" cy="238657"/>
            </a:xfrm>
            <a:prstGeom prst="rect">
              <a:avLst/>
            </a:prstGeom>
          </p:spPr>
        </p:pic>
      </p:grpSp>
      <p:sp>
        <p:nvSpPr>
          <p:cNvPr id="7" name="CasellaDiTesto 6"/>
          <p:cNvSpPr txBox="1"/>
          <p:nvPr/>
        </p:nvSpPr>
        <p:spPr>
          <a:xfrm>
            <a:off x="10575689" y="2388383"/>
            <a:ext cx="670376" cy="369332"/>
          </a:xfrm>
          <a:prstGeom prst="rect">
            <a:avLst/>
          </a:prstGeom>
          <a:noFill/>
        </p:spPr>
        <p:txBody>
          <a:bodyPr wrap="none" rtlCol="0">
            <a:spAutoFit/>
          </a:bodyPr>
          <a:lstStyle/>
          <a:p>
            <a:pPr>
              <a:spcAft>
                <a:spcPts val="600"/>
              </a:spcAft>
            </a:pPr>
            <a:r>
              <a:rPr lang="en-GB" dirty="0"/>
              <a:t> (7.1)</a:t>
            </a:r>
          </a:p>
        </p:txBody>
      </p:sp>
    </p:spTree>
    <p:extLst>
      <p:ext uri="{BB962C8B-B14F-4D97-AF65-F5344CB8AC3E}">
        <p14:creationId xmlns:p14="http://schemas.microsoft.com/office/powerpoint/2010/main" val="3683301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3"/>
          <a:stretch>
            <a:fillRect/>
          </a:stretch>
        </p:blipFill>
        <p:spPr>
          <a:xfrm>
            <a:off x="1975368" y="2791346"/>
            <a:ext cx="7612257" cy="2883425"/>
          </a:xfrm>
          <a:prstGeom prst="rect">
            <a:avLst/>
          </a:prstGeom>
        </p:spPr>
      </p:pic>
      <p:sp>
        <p:nvSpPr>
          <p:cNvPr id="2" name="Titolo 1"/>
          <p:cNvSpPr>
            <a:spLocks noGrp="1"/>
          </p:cNvSpPr>
          <p:nvPr>
            <p:ph type="title"/>
          </p:nvPr>
        </p:nvSpPr>
        <p:spPr>
          <a:xfrm>
            <a:off x="865020" y="0"/>
            <a:ext cx="10515600" cy="744993"/>
          </a:xfrm>
        </p:spPr>
        <p:txBody>
          <a:bodyPr>
            <a:normAutofit/>
          </a:bodyPr>
          <a:lstStyle/>
          <a:p>
            <a:r>
              <a:rPr lang="en-US" sz="3600" dirty="0">
                <a:solidFill>
                  <a:srgbClr val="C00000"/>
                </a:solidFill>
              </a:rPr>
              <a:t>Hubble’s Law (II)</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3" name="Segnaposto numero diapositiva 2"/>
          <p:cNvSpPr>
            <a:spLocks noGrp="1"/>
          </p:cNvSpPr>
          <p:nvPr>
            <p:ph type="sldNum" sz="quarter" idx="12"/>
          </p:nvPr>
        </p:nvSpPr>
        <p:spPr/>
        <p:txBody>
          <a:bodyPr/>
          <a:lstStyle/>
          <a:p>
            <a:fld id="{EF856C54-971D-4A64-8725-72F12A462872}" type="slidenum">
              <a:rPr lang="it-IT" smtClean="0"/>
              <a:t>7</a:t>
            </a:fld>
            <a:endParaRPr lang="it-IT"/>
          </a:p>
        </p:txBody>
      </p:sp>
      <mc:AlternateContent xmlns:mc="http://schemas.openxmlformats.org/markup-compatibility/2006" xmlns:a14="http://schemas.microsoft.com/office/drawing/2010/main">
        <mc:Choice Requires="a14">
          <p:sp>
            <p:nvSpPr>
              <p:cNvPr id="9" name="Rettangolo 8"/>
              <p:cNvSpPr/>
              <p:nvPr/>
            </p:nvSpPr>
            <p:spPr>
              <a:xfrm>
                <a:off x="643813" y="921689"/>
                <a:ext cx="5297990" cy="1477328"/>
              </a:xfrm>
              <a:prstGeom prst="rect">
                <a:avLst/>
              </a:prstGeom>
            </p:spPr>
            <p:txBody>
              <a:bodyPr wrap="square">
                <a:spAutoFit/>
              </a:bodyPr>
              <a:lstStyle/>
              <a:p>
                <a:pPr marL="285750" indent="-285750">
                  <a:buFont typeface="Arial" panose="020B0604020202020204" pitchFamily="34" charset="0"/>
                  <a:buChar char="•"/>
                </a:pPr>
                <a:r>
                  <a:rPr lang="en-US" dirty="0"/>
                  <a:t>The </a:t>
                </a:r>
                <a:r>
                  <a:rPr lang="en-US" b="1" dirty="0"/>
                  <a:t>luminosity distance D</a:t>
                </a:r>
                <a:r>
                  <a:rPr lang="en-US" b="1" baseline="-25000" dirty="0"/>
                  <a:t>L</a:t>
                </a:r>
                <a:r>
                  <a:rPr lang="en-US" b="1" dirty="0"/>
                  <a:t> </a:t>
                </a:r>
                <a:r>
                  <a:rPr lang="en-US" dirty="0"/>
                  <a:t>is defined in terms of the absolute magnitude M (i.e., intrinsic luminosity </a:t>
                </a:r>
                <a14:m>
                  <m:oMath xmlns:m="http://schemas.openxmlformats.org/officeDocument/2006/math">
                    <m:r>
                      <a:rPr lang="en-US" i="1">
                        <a:latin typeface="Cambria Math" panose="02040503050406030204" pitchFamily="18" charset="0"/>
                        <a:ea typeface="Cambria Math" panose="02040503050406030204" pitchFamily="18" charset="0"/>
                      </a:rPr>
                      <m:t>ℒ</m:t>
                    </m:r>
                    <m:r>
                      <a:rPr lang="it-IT" i="1">
                        <a:latin typeface="Cambria Math" panose="02040503050406030204" pitchFamily="18" charset="0"/>
                        <a:ea typeface="Cambria Math" panose="02040503050406030204" pitchFamily="18" charset="0"/>
                      </a:rPr>
                      <m:t> </m:t>
                    </m:r>
                  </m:oMath>
                </a14:m>
                <a:r>
                  <a:rPr lang="en-US" dirty="0"/>
                  <a:t>) and apparent magnitude m (i.e., flux </a:t>
                </a:r>
                <a14:m>
                  <m:oMath xmlns:m="http://schemas.openxmlformats.org/officeDocument/2006/math">
                    <m:r>
                      <a:rPr lang="en-US" i="1">
                        <a:latin typeface="Cambria Math" panose="02040503050406030204" pitchFamily="18" charset="0"/>
                        <a:ea typeface="Cambria Math" panose="02040503050406030204" pitchFamily="18" charset="0"/>
                      </a:rPr>
                      <m:t>ℱ</m:t>
                    </m:r>
                    <m:r>
                      <a:rPr lang="it-IT" i="1">
                        <a:latin typeface="Cambria Math" panose="02040503050406030204" pitchFamily="18" charset="0"/>
                        <a:ea typeface="Cambria Math" panose="02040503050406030204" pitchFamily="18" charset="0"/>
                      </a:rPr>
                      <m:t>)</m:t>
                    </m:r>
                  </m:oMath>
                </a14:m>
                <a:r>
                  <a:rPr lang="en-US" dirty="0"/>
                  <a:t> of objects. From  the inverse-square law:</a:t>
                </a:r>
              </a:p>
              <a:p>
                <a:pPr marL="285750" indent="-285750">
                  <a:buFont typeface="Arial" panose="020B0604020202020204" pitchFamily="34" charset="0"/>
                  <a:buChar char="•"/>
                </a:pPr>
                <a:endParaRPr lang="en-US" dirty="0"/>
              </a:p>
            </p:txBody>
          </p:sp>
        </mc:Choice>
        <mc:Fallback xmlns="">
          <p:sp>
            <p:nvSpPr>
              <p:cNvPr id="9" name="Rettangolo 8"/>
              <p:cNvSpPr>
                <a:spLocks noRot="1" noChangeAspect="1" noMove="1" noResize="1" noEditPoints="1" noAdjustHandles="1" noChangeArrowheads="1" noChangeShapeType="1" noTextEdit="1"/>
              </p:cNvSpPr>
              <p:nvPr/>
            </p:nvSpPr>
            <p:spPr>
              <a:xfrm>
                <a:off x="643813" y="921689"/>
                <a:ext cx="5297990" cy="1477328"/>
              </a:xfrm>
              <a:prstGeom prst="rect">
                <a:avLst/>
              </a:prstGeom>
              <a:blipFill>
                <a:blip r:embed="rId4"/>
                <a:stretch>
                  <a:fillRect l="-806" t="-2058" r="-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ttangolo 11"/>
              <p:cNvSpPr/>
              <p:nvPr/>
            </p:nvSpPr>
            <p:spPr>
              <a:xfrm>
                <a:off x="6122820" y="974698"/>
                <a:ext cx="5297990" cy="2031325"/>
              </a:xfrm>
              <a:prstGeom prst="rect">
                <a:avLst/>
              </a:prstGeom>
            </p:spPr>
            <p:txBody>
              <a:bodyPr wrap="square">
                <a:spAutoFit/>
              </a:bodyPr>
              <a:lstStyle/>
              <a:p>
                <a:r>
                  <a:rPr lang="en-US" b="1" i="1" dirty="0"/>
                  <a:t>Figure</a:t>
                </a:r>
                <a:r>
                  <a:rPr lang="en-US" i="1" dirty="0"/>
                  <a:t>: Left: Hubble diagram, i.e., the D</a:t>
                </a:r>
                <a:r>
                  <a:rPr lang="en-US" i="1" baseline="-25000" dirty="0"/>
                  <a:t>L</a:t>
                </a:r>
                <a:r>
                  <a:rPr lang="en-US" i="1" dirty="0"/>
                  <a:t> of observed objects vs. their measured redshift, z. Plot based on over 1,200 Type </a:t>
                </a:r>
                <a:r>
                  <a:rPr lang="en-US" i="1" dirty="0" err="1"/>
                  <a:t>Ia</a:t>
                </a:r>
                <a:r>
                  <a:rPr lang="en-US" i="1" dirty="0"/>
                  <a:t> SN distance estimates (</a:t>
                </a:r>
                <a:r>
                  <a:rPr lang="en-US" b="1" i="1" dirty="0"/>
                  <a:t>standard candles</a:t>
                </a:r>
                <a:r>
                  <a:rPr lang="en-US" i="1" dirty="0"/>
                  <a:t>). For z &lt; 0.1, we have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𝐷</m:t>
                        </m:r>
                      </m:e>
                      <m:sub>
                        <m:r>
                          <a:rPr lang="it-IT" i="1">
                            <a:latin typeface="Cambria Math" panose="02040503050406030204" pitchFamily="18" charset="0"/>
                          </a:rPr>
                          <m:t>𝐿</m:t>
                        </m:r>
                      </m:sub>
                    </m:sSub>
                    <m:r>
                      <a:rPr lang="en-US"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𝑧</m:t>
                    </m:r>
                  </m:oMath>
                </a14:m>
                <a:r>
                  <a:rPr lang="en-US" i="1" dirty="0"/>
                  <a:t> yielding the Hubble relation (7.2). Right: Ratio v=</a:t>
                </a:r>
                <a:r>
                  <a:rPr lang="en-US" i="1" dirty="0" err="1"/>
                  <a:t>cz</a:t>
                </a:r>
                <a:r>
                  <a:rPr lang="en-US" i="1" dirty="0"/>
                  <a:t> and the velocity computed as </a:t>
                </a:r>
                <a14:m>
                  <m:oMath xmlns:m="http://schemas.openxmlformats.org/officeDocument/2006/math">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it-IT" i="1">
                                <a:latin typeface="Cambria Math" panose="02040503050406030204" pitchFamily="18" charset="0"/>
                              </a:rPr>
                              <m:t>𝐻</m:t>
                            </m:r>
                          </m:e>
                          <m:sub>
                            <m:r>
                              <a:rPr lang="it-IT" i="1">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r>
                          <a:rPr lang="it-IT" i="1">
                            <a:latin typeface="Cambria Math" panose="02040503050406030204" pitchFamily="18" charset="0"/>
                          </a:rPr>
                          <m:t>𝐷</m:t>
                        </m:r>
                      </m:e>
                      <m:sub>
                        <m:r>
                          <a:rPr lang="it-IT" i="1">
                            <a:latin typeface="Cambria Math" panose="02040503050406030204" pitchFamily="18" charset="0"/>
                          </a:rPr>
                          <m:t>𝐿</m:t>
                        </m:r>
                      </m:sub>
                    </m:sSub>
                  </m:oMath>
                </a14:m>
                <a:r>
                  <a:rPr lang="en-US" i="1" dirty="0"/>
                  <a:t> on an expanded redshift scale. For large z, the Hubble law becomes nonlinear. </a:t>
                </a:r>
              </a:p>
            </p:txBody>
          </p:sp>
        </mc:Choice>
        <mc:Fallback xmlns="">
          <p:sp>
            <p:nvSpPr>
              <p:cNvPr id="12" name="Rettangolo 11"/>
              <p:cNvSpPr>
                <a:spLocks noRot="1" noChangeAspect="1" noMove="1" noResize="1" noEditPoints="1" noAdjustHandles="1" noChangeArrowheads="1" noChangeShapeType="1" noTextEdit="1"/>
              </p:cNvSpPr>
              <p:nvPr/>
            </p:nvSpPr>
            <p:spPr>
              <a:xfrm>
                <a:off x="6122820" y="974698"/>
                <a:ext cx="5297990" cy="2031325"/>
              </a:xfrm>
              <a:prstGeom prst="rect">
                <a:avLst/>
              </a:prstGeom>
              <a:blipFill>
                <a:blip r:embed="rId5"/>
                <a:stretch>
                  <a:fillRect l="-921" t="-1802" r="-1381" b="-3904"/>
                </a:stretch>
              </a:blipFill>
            </p:spPr>
            <p:txBody>
              <a:bodyPr/>
              <a:lstStyle/>
              <a:p>
                <a:r>
                  <a:rPr lang="en-US">
                    <a:noFill/>
                  </a:rPr>
                  <a:t> </a:t>
                </a:r>
              </a:p>
            </p:txBody>
          </p:sp>
        </mc:Fallback>
      </mc:AlternateContent>
      <p:sp>
        <p:nvSpPr>
          <p:cNvPr id="14" name="Rettangolo 13"/>
          <p:cNvSpPr/>
          <p:nvPr/>
        </p:nvSpPr>
        <p:spPr>
          <a:xfrm>
            <a:off x="643813" y="5743934"/>
            <a:ext cx="10024187" cy="646331"/>
          </a:xfrm>
          <a:prstGeom prst="rect">
            <a:avLst/>
          </a:prstGeom>
        </p:spPr>
        <p:txBody>
          <a:bodyPr wrap="square">
            <a:spAutoFit/>
          </a:bodyPr>
          <a:lstStyle/>
          <a:p>
            <a:pPr marL="285750" indent="-285750">
              <a:buFont typeface="Arial" panose="020B0604020202020204" pitchFamily="34" charset="0"/>
              <a:buChar char="•"/>
            </a:pPr>
            <a:r>
              <a:rPr lang="en-US" dirty="0"/>
              <a:t>For cosmological distances, particular care must be taken, because the </a:t>
            </a:r>
            <a:r>
              <a:rPr lang="en-US" i="1" dirty="0"/>
              <a:t>D</a:t>
            </a:r>
            <a:r>
              <a:rPr lang="en-US" i="1" baseline="-25000" dirty="0"/>
              <a:t>L</a:t>
            </a:r>
            <a:r>
              <a:rPr lang="en-US" i="1" dirty="0"/>
              <a:t> </a:t>
            </a:r>
            <a:r>
              <a:rPr lang="en-US" dirty="0"/>
              <a:t>is </a:t>
            </a:r>
            <a:r>
              <a:rPr lang="en-US" b="1" dirty="0"/>
              <a:t>affected by relativistic effects</a:t>
            </a:r>
            <a:r>
              <a:rPr lang="en-US" dirty="0"/>
              <a:t> such as </a:t>
            </a:r>
            <a:r>
              <a:rPr lang="en-US" dirty="0" err="1"/>
              <a:t>spacetime</a:t>
            </a:r>
            <a:r>
              <a:rPr lang="en-US" dirty="0"/>
              <a:t> curvature, redshift and time dilation.</a:t>
            </a:r>
          </a:p>
        </p:txBody>
      </p:sp>
      <p:pic>
        <p:nvPicPr>
          <p:cNvPr id="15" name="Immagine 14"/>
          <p:cNvPicPr>
            <a:picLocks noChangeAspect="1"/>
          </p:cNvPicPr>
          <p:nvPr/>
        </p:nvPicPr>
        <p:blipFill>
          <a:blip r:embed="rId6"/>
          <a:stretch>
            <a:fillRect/>
          </a:stretch>
        </p:blipFill>
        <p:spPr>
          <a:xfrm>
            <a:off x="2143364" y="2148725"/>
            <a:ext cx="1213203" cy="670784"/>
          </a:xfrm>
          <a:prstGeom prst="rect">
            <a:avLst/>
          </a:prstGeom>
          <a:ln>
            <a:solidFill>
              <a:srgbClr val="FF0000"/>
            </a:solidFill>
          </a:ln>
        </p:spPr>
      </p:pic>
    </p:spTree>
    <p:extLst>
      <p:ext uri="{BB962C8B-B14F-4D97-AF65-F5344CB8AC3E}">
        <p14:creationId xmlns:p14="http://schemas.microsoft.com/office/powerpoint/2010/main" val="428809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1763" y="1"/>
            <a:ext cx="10273003" cy="780093"/>
          </a:xfrm>
        </p:spPr>
        <p:txBody>
          <a:bodyPr>
            <a:noAutofit/>
          </a:bodyPr>
          <a:lstStyle/>
          <a:p>
            <a:r>
              <a:rPr lang="en-US" sz="3600" dirty="0">
                <a:solidFill>
                  <a:srgbClr val="C00000"/>
                </a:solidFill>
              </a:rPr>
              <a:t>The Cosmic Microwave Background Radiation (CMBR)</a:t>
            </a:r>
          </a:p>
        </p:txBody>
      </p:sp>
      <p:sp>
        <p:nvSpPr>
          <p:cNvPr id="4" name="Segnaposto piè di pagina 3"/>
          <p:cNvSpPr>
            <a:spLocks noGrp="1"/>
          </p:cNvSpPr>
          <p:nvPr>
            <p:ph type="ftr" sz="quarter" idx="11"/>
          </p:nvPr>
        </p:nvSpPr>
        <p:spPr/>
        <p:txBody>
          <a:bodyPr/>
          <a:lstStyle/>
          <a:p>
            <a:r>
              <a:rPr lang="fr-FR" dirty="0"/>
              <a:t>M. Spurio - Astroparticle Physics - 7</a:t>
            </a:r>
            <a:endParaRPr lang="it-IT" dirty="0"/>
          </a:p>
        </p:txBody>
      </p:sp>
      <p:sp>
        <p:nvSpPr>
          <p:cNvPr id="3" name="Segnaposto numero diapositiva 2"/>
          <p:cNvSpPr>
            <a:spLocks noGrp="1"/>
          </p:cNvSpPr>
          <p:nvPr>
            <p:ph type="sldNum" sz="quarter" idx="12"/>
          </p:nvPr>
        </p:nvSpPr>
        <p:spPr/>
        <p:txBody>
          <a:bodyPr/>
          <a:lstStyle/>
          <a:p>
            <a:fld id="{EF856C54-971D-4A64-8725-72F12A462872}" type="slidenum">
              <a:rPr lang="it-IT" smtClean="0"/>
              <a:t>8</a:t>
            </a:fld>
            <a:endParaRPr lang="it-IT" dirty="0"/>
          </a:p>
        </p:txBody>
      </p:sp>
      <p:sp>
        <p:nvSpPr>
          <p:cNvPr id="6" name="Rettangolo 5"/>
          <p:cNvSpPr/>
          <p:nvPr/>
        </p:nvSpPr>
        <p:spPr>
          <a:xfrm>
            <a:off x="625152" y="962873"/>
            <a:ext cx="10728648"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A second fundamental step in modern cosmology was the discovery of the CMBR, predicted in 1948 by G. Gamow and R. </a:t>
            </a:r>
            <a:r>
              <a:rPr lang="en-US" dirty="0" err="1"/>
              <a:t>Alpher</a:t>
            </a:r>
            <a:r>
              <a:rPr lang="en-US" dirty="0"/>
              <a:t>, as a consequence of a hot origin of the Universe.</a:t>
            </a:r>
          </a:p>
          <a:p>
            <a:pPr marL="285750" indent="-285750">
              <a:spcAft>
                <a:spcPts val="600"/>
              </a:spcAft>
              <a:buFont typeface="Arial" panose="020B0604020202020204" pitchFamily="34" charset="0"/>
              <a:buChar char="•"/>
            </a:pPr>
            <a:r>
              <a:rPr lang="en-US" dirty="0"/>
              <a:t>In 1965, A. Penzias and R. W. Wilson (Nobel Prize in 1978), discovered in a radiometer an excess of signal equivalent to a 3.5K antenna temperature. </a:t>
            </a:r>
          </a:p>
        </p:txBody>
      </p:sp>
      <p:grpSp>
        <p:nvGrpSpPr>
          <p:cNvPr id="15" name="Gruppo 14"/>
          <p:cNvGrpSpPr/>
          <p:nvPr/>
        </p:nvGrpSpPr>
        <p:grpSpPr>
          <a:xfrm>
            <a:off x="5788956" y="1952978"/>
            <a:ext cx="5793427" cy="4213275"/>
            <a:chOff x="3953289" y="2473331"/>
            <a:chExt cx="5061502" cy="3926107"/>
          </a:xfrm>
        </p:grpSpPr>
        <p:pic>
          <p:nvPicPr>
            <p:cNvPr id="7" name="Immagine 6"/>
            <p:cNvPicPr>
              <a:picLocks noChangeAspect="1"/>
            </p:cNvPicPr>
            <p:nvPr/>
          </p:nvPicPr>
          <p:blipFill>
            <a:blip r:embed="rId2"/>
            <a:stretch>
              <a:fillRect/>
            </a:stretch>
          </p:blipFill>
          <p:spPr>
            <a:xfrm>
              <a:off x="3986330" y="2473331"/>
              <a:ext cx="4887176" cy="3138197"/>
            </a:xfrm>
            <a:prstGeom prst="rect">
              <a:avLst/>
            </a:prstGeom>
          </p:spPr>
        </p:pic>
        <p:sp>
          <p:nvSpPr>
            <p:cNvPr id="8" name="Rettangolo 7"/>
            <p:cNvSpPr/>
            <p:nvPr/>
          </p:nvSpPr>
          <p:spPr>
            <a:xfrm>
              <a:off x="3953289" y="5568441"/>
              <a:ext cx="5061502" cy="830997"/>
            </a:xfrm>
            <a:prstGeom prst="rect">
              <a:avLst/>
            </a:prstGeom>
          </p:spPr>
          <p:txBody>
            <a:bodyPr wrap="square">
              <a:spAutoFit/>
            </a:bodyPr>
            <a:lstStyle/>
            <a:p>
              <a:pPr algn="just"/>
              <a:r>
                <a:rPr lang="en-US" sz="1600" i="1" dirty="0"/>
                <a:t>The most-precisely measured black body spectrum in nature: CMBR spectrum measured by the FIRAS on the COBE (blue points) as a function of </a:t>
              </a:r>
              <a:r>
                <a:rPr lang="en-US" sz="1600" i="1" dirty="0">
                  <a:latin typeface="Symbol" panose="05050102010706020507" pitchFamily="18" charset="2"/>
                </a:rPr>
                <a:t>n</a:t>
              </a:r>
              <a:r>
                <a:rPr lang="en-US" sz="1600" i="1" dirty="0"/>
                <a:t> and </a:t>
              </a:r>
              <a:r>
                <a:rPr lang="en-US" sz="1600" i="1" dirty="0">
                  <a:latin typeface="Symbol" panose="05050102010706020507" pitchFamily="18" charset="2"/>
                </a:rPr>
                <a:t>l</a:t>
              </a:r>
              <a:r>
                <a:rPr lang="en-US" sz="1600" i="1" dirty="0"/>
                <a:t>. </a:t>
              </a:r>
            </a:p>
          </p:txBody>
        </p:sp>
      </p:grpSp>
      <p:grpSp>
        <p:nvGrpSpPr>
          <p:cNvPr id="5" name="Gruppo 4"/>
          <p:cNvGrpSpPr/>
          <p:nvPr/>
        </p:nvGrpSpPr>
        <p:grpSpPr>
          <a:xfrm>
            <a:off x="233264" y="2525548"/>
            <a:ext cx="4739614" cy="1330884"/>
            <a:chOff x="27207" y="2525548"/>
            <a:chExt cx="3421671" cy="1330884"/>
          </a:xfrm>
        </p:grpSpPr>
        <p:sp>
          <p:nvSpPr>
            <p:cNvPr id="9" name="Rettangolo 8"/>
            <p:cNvSpPr/>
            <p:nvPr/>
          </p:nvSpPr>
          <p:spPr>
            <a:xfrm>
              <a:off x="298173" y="2525548"/>
              <a:ext cx="3150705" cy="923330"/>
            </a:xfrm>
            <a:prstGeom prst="rect">
              <a:avLst/>
            </a:prstGeom>
          </p:spPr>
          <p:txBody>
            <a:bodyPr wrap="square">
              <a:spAutoFit/>
            </a:bodyPr>
            <a:lstStyle/>
            <a:p>
              <a:pPr marL="285750" indent="-285750">
                <a:buFont typeface="Arial" panose="020B0604020202020204" pitchFamily="34" charset="0"/>
                <a:buChar char="•"/>
              </a:pPr>
              <a:r>
                <a:rPr lang="en-US" dirty="0"/>
                <a:t>The COBE satellite found that the CMB has a thermal black body spectrum with </a:t>
              </a:r>
            </a:p>
          </p:txBody>
        </p:sp>
        <p:pic>
          <p:nvPicPr>
            <p:cNvPr id="10" name="Immagine 9"/>
            <p:cNvPicPr>
              <a:picLocks noChangeAspect="1"/>
            </p:cNvPicPr>
            <p:nvPr/>
          </p:nvPicPr>
          <p:blipFill>
            <a:blip r:embed="rId3"/>
            <a:stretch>
              <a:fillRect/>
            </a:stretch>
          </p:blipFill>
          <p:spPr>
            <a:xfrm>
              <a:off x="628650" y="3395189"/>
              <a:ext cx="2301796" cy="461243"/>
            </a:xfrm>
            <a:prstGeom prst="rect">
              <a:avLst/>
            </a:prstGeom>
            <a:ln>
              <a:solidFill>
                <a:srgbClr val="FF0000"/>
              </a:solidFill>
            </a:ln>
          </p:spPr>
        </p:pic>
        <p:pic>
          <p:nvPicPr>
            <p:cNvPr id="11" name="Immagine 10"/>
            <p:cNvPicPr>
              <a:picLocks noChangeAspect="1"/>
            </p:cNvPicPr>
            <p:nvPr/>
          </p:nvPicPr>
          <p:blipFill>
            <a:blip r:embed="rId4"/>
            <a:stretch>
              <a:fillRect/>
            </a:stretch>
          </p:blipFill>
          <p:spPr>
            <a:xfrm>
              <a:off x="27207" y="3519121"/>
              <a:ext cx="436421" cy="323850"/>
            </a:xfrm>
            <a:prstGeom prst="rect">
              <a:avLst/>
            </a:prstGeom>
          </p:spPr>
        </p:pic>
      </p:grpSp>
      <p:pic>
        <p:nvPicPr>
          <p:cNvPr id="12" name="Immagine 11"/>
          <p:cNvPicPr>
            <a:picLocks noChangeAspect="1"/>
          </p:cNvPicPr>
          <p:nvPr/>
        </p:nvPicPr>
        <p:blipFill>
          <a:blip r:embed="rId5"/>
          <a:stretch>
            <a:fillRect/>
          </a:stretch>
        </p:blipFill>
        <p:spPr>
          <a:xfrm>
            <a:off x="1806766" y="4790593"/>
            <a:ext cx="2016252" cy="514350"/>
          </a:xfrm>
          <a:prstGeom prst="rect">
            <a:avLst/>
          </a:prstGeom>
          <a:ln>
            <a:solidFill>
              <a:srgbClr val="FF0000"/>
            </a:solidFill>
          </a:ln>
        </p:spPr>
      </p:pic>
      <p:sp>
        <p:nvSpPr>
          <p:cNvPr id="13" name="Rettangolo 12"/>
          <p:cNvSpPr/>
          <p:nvPr/>
        </p:nvSpPr>
        <p:spPr>
          <a:xfrm>
            <a:off x="625152" y="4070811"/>
            <a:ext cx="4852137" cy="2031325"/>
          </a:xfrm>
          <a:prstGeom prst="rect">
            <a:avLst/>
          </a:prstGeom>
        </p:spPr>
        <p:txBody>
          <a:bodyPr wrap="square">
            <a:spAutoFit/>
          </a:bodyPr>
          <a:lstStyle/>
          <a:p>
            <a:pPr marL="285750" indent="-285750">
              <a:buFont typeface="Arial" panose="020B0604020202020204" pitchFamily="34" charset="0"/>
              <a:buChar char="•"/>
            </a:pPr>
            <a:r>
              <a:rPr lang="en-US" dirty="0"/>
              <a:t>The average number density of CMB photons is given by the  Planck spectrum;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WMAP and Planck space mission improved measurements</a:t>
            </a:r>
          </a:p>
        </p:txBody>
      </p:sp>
      <p:pic>
        <p:nvPicPr>
          <p:cNvPr id="14" name="Immagine 13"/>
          <p:cNvPicPr>
            <a:picLocks noChangeAspect="1"/>
          </p:cNvPicPr>
          <p:nvPr/>
        </p:nvPicPr>
        <p:blipFill>
          <a:blip r:embed="rId6"/>
          <a:stretch>
            <a:fillRect/>
          </a:stretch>
        </p:blipFill>
        <p:spPr>
          <a:xfrm>
            <a:off x="313484" y="4866412"/>
            <a:ext cx="590296" cy="337312"/>
          </a:xfrm>
          <a:prstGeom prst="rect">
            <a:avLst/>
          </a:prstGeom>
        </p:spPr>
      </p:pic>
    </p:spTree>
    <p:extLst>
      <p:ext uri="{BB962C8B-B14F-4D97-AF65-F5344CB8AC3E}">
        <p14:creationId xmlns:p14="http://schemas.microsoft.com/office/powerpoint/2010/main" val="109888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66067"/>
          </a:xfrm>
        </p:spPr>
        <p:txBody>
          <a:bodyPr>
            <a:normAutofit/>
          </a:bodyPr>
          <a:lstStyle/>
          <a:p>
            <a:r>
              <a:rPr lang="en-US" sz="3600" dirty="0">
                <a:solidFill>
                  <a:srgbClr val="C00000"/>
                </a:solidFill>
              </a:rPr>
              <a:t>The Planck Map of CMB temperature (2018)</a:t>
            </a:r>
          </a:p>
        </p:txBody>
      </p:sp>
      <p:sp>
        <p:nvSpPr>
          <p:cNvPr id="4" name="Segnaposto piè di pagina 3"/>
          <p:cNvSpPr>
            <a:spLocks noGrp="1"/>
          </p:cNvSpPr>
          <p:nvPr>
            <p:ph type="ftr" sz="quarter" idx="11"/>
          </p:nvPr>
        </p:nvSpPr>
        <p:spPr/>
        <p:txBody>
          <a:bodyPr/>
          <a:lstStyle/>
          <a:p>
            <a:r>
              <a:rPr lang="fr-FR"/>
              <a:t>M. Spurio - Astroparticle Physics - 7</a:t>
            </a:r>
            <a:endParaRPr lang="it-IT"/>
          </a:p>
        </p:txBody>
      </p:sp>
      <p:sp>
        <p:nvSpPr>
          <p:cNvPr id="5" name="Segnaposto numero diapositiva 4"/>
          <p:cNvSpPr>
            <a:spLocks noGrp="1"/>
          </p:cNvSpPr>
          <p:nvPr>
            <p:ph type="sldNum" sz="quarter" idx="12"/>
          </p:nvPr>
        </p:nvSpPr>
        <p:spPr>
          <a:xfrm>
            <a:off x="1713908" y="882108"/>
            <a:ext cx="6327059" cy="365125"/>
          </a:xfrm>
        </p:spPr>
        <p:txBody>
          <a:bodyPr/>
          <a:lstStyle/>
          <a:p>
            <a:pPr algn="l"/>
            <a:r>
              <a:rPr lang="it-IT" sz="1600" dirty="0">
                <a:hlinkClick r:id="rId2"/>
              </a:rPr>
              <a:t>https://www.esa.int/Enabling_Support/Operations/Planck</a:t>
            </a:r>
            <a:r>
              <a:rPr lang="it-IT" sz="1600" dirty="0"/>
              <a:t> </a:t>
            </a:r>
          </a:p>
        </p:txBody>
      </p:sp>
      <p:pic>
        <p:nvPicPr>
          <p:cNvPr id="6" name="Immagin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241647"/>
            <a:ext cx="9144000" cy="4551682"/>
          </a:xfrm>
          <a:prstGeom prst="rect">
            <a:avLst/>
          </a:prstGeom>
        </p:spPr>
      </p:pic>
      <p:pic>
        <p:nvPicPr>
          <p:cNvPr id="10" name="Immagine 9"/>
          <p:cNvPicPr>
            <a:picLocks noChangeAspect="1"/>
          </p:cNvPicPr>
          <p:nvPr/>
        </p:nvPicPr>
        <p:blipFill>
          <a:blip r:embed="rId4"/>
          <a:stretch>
            <a:fillRect/>
          </a:stretch>
        </p:blipFill>
        <p:spPr>
          <a:xfrm>
            <a:off x="3450942" y="5792284"/>
            <a:ext cx="5559708" cy="476625"/>
          </a:xfrm>
          <a:prstGeom prst="rect">
            <a:avLst/>
          </a:prstGeom>
        </p:spPr>
      </p:pic>
    </p:spTree>
    <p:extLst>
      <p:ext uri="{BB962C8B-B14F-4D97-AF65-F5344CB8AC3E}">
        <p14:creationId xmlns:p14="http://schemas.microsoft.com/office/powerpoint/2010/main" val="746718115"/>
      </p:ext>
    </p:extLst>
  </p:cSld>
  <p:clrMapOvr>
    <a:masterClrMapping/>
  </p:clrMapOvr>
</p:sld>
</file>

<file path=ppt/theme/theme1.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162</TotalTime>
  <Words>4239</Words>
  <Application>Microsoft Office PowerPoint</Application>
  <PresentationFormat>Widescreen</PresentationFormat>
  <Paragraphs>361</Paragraphs>
  <Slides>45</Slides>
  <Notes>5</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45</vt:i4>
      </vt:variant>
    </vt:vector>
  </HeadingPairs>
  <TitlesOfParts>
    <vt:vector size="59" baseType="lpstr">
      <vt:lpstr>Arial</vt:lpstr>
      <vt:lpstr>Brush Script MT</vt:lpstr>
      <vt:lpstr>Calibri</vt:lpstr>
      <vt:lpstr>Calibri Light</vt:lpstr>
      <vt:lpstr>Cambria Math</vt:lpstr>
      <vt:lpstr>Courier</vt:lpstr>
      <vt:lpstr>Garamond</vt:lpstr>
      <vt:lpstr>Helvetica</vt:lpstr>
      <vt:lpstr>NimbusMonL-Regu</vt:lpstr>
      <vt:lpstr>NimbusRomNo9L-Regu</vt:lpstr>
      <vt:lpstr>Symbol</vt:lpstr>
      <vt:lpstr>Times New Roman</vt:lpstr>
      <vt:lpstr>Wingdings</vt:lpstr>
      <vt:lpstr>Office 2013 - Tema 2022</vt:lpstr>
      <vt:lpstr>Presentazione standard di PowerPoint</vt:lpstr>
      <vt:lpstr>Content</vt:lpstr>
      <vt:lpstr>Anisotropy of UHECRs: Extragalactic Magnetic Fields</vt:lpstr>
      <vt:lpstr>Presentazione standard di PowerPoint</vt:lpstr>
      <vt:lpstr>The Large-Scale Structure of the Universe</vt:lpstr>
      <vt:lpstr>Hubble’s Law (I)</vt:lpstr>
      <vt:lpstr>Hubble’s Law (II)</vt:lpstr>
      <vt:lpstr>The Cosmic Microwave Background Radiation (CMBR)</vt:lpstr>
      <vt:lpstr>The Planck Map of CMB temperature (2018)</vt:lpstr>
      <vt:lpstr>Presentazione standard di PowerPoint</vt:lpstr>
      <vt:lpstr>Presentazione standard di PowerPoint</vt:lpstr>
      <vt:lpstr>Presentazione standard di PowerPoint</vt:lpstr>
      <vt:lpstr>A Simple Model Involving Pulsars (Chap. 6)</vt:lpstr>
      <vt:lpstr>The Quest for Extragalactic Sources of UHECRs</vt:lpstr>
      <vt:lpstr>The Hillas Plot</vt:lpstr>
      <vt:lpstr>Energy loss of UHECRs in propagation</vt:lpstr>
      <vt:lpstr>The Propagation in the CMB: The possible GZK Cut-Off</vt:lpstr>
      <vt:lpstr>Exercise: kinematics of the GZK Cut-Off</vt:lpstr>
      <vt:lpstr>Exercise: the energy loss length </vt:lpstr>
      <vt:lpstr>Proton energy losses vs. E </vt:lpstr>
      <vt:lpstr>The CR protons horizon </vt:lpstr>
      <vt:lpstr>UHECRs detection methods: I) EAS</vt:lpstr>
      <vt:lpstr>Our toy detector (Chap. 4)</vt:lpstr>
      <vt:lpstr>UHECRs detection methods: II) Fluorescence</vt:lpstr>
      <vt:lpstr>Fluorescent Light and Fluorescence Detectors</vt:lpstr>
      <vt:lpstr>High Resolution Fly’s Eye detector (HiRes), (Utah)</vt:lpstr>
      <vt:lpstr>Detection principles of a fluorescence detector</vt:lpstr>
      <vt:lpstr>The highest energy HiRes stereo event</vt:lpstr>
      <vt:lpstr>Experimental status before 2007</vt:lpstr>
      <vt:lpstr>The Pierre Auger Observatory (PAO)- 2008</vt:lpstr>
      <vt:lpstr>PAO</vt:lpstr>
      <vt:lpstr>The Pierre Auger Observatory (PAO)</vt:lpstr>
      <vt:lpstr>The Surface Detector (SD) Array (particular)</vt:lpstr>
      <vt:lpstr>The Surface Detector (SD) Array of PAO</vt:lpstr>
      <vt:lpstr>The Fluorescence Detector (FD) of the PAO</vt:lpstr>
      <vt:lpstr>Hybrid Events</vt:lpstr>
      <vt:lpstr>The Telescope Array (Utah)</vt:lpstr>
      <vt:lpstr>UHECRs spectrum from AUGER</vt:lpstr>
      <vt:lpstr>Summary of the results (and a warning!)</vt:lpstr>
      <vt:lpstr>Data and Possible source models (one example!)</vt:lpstr>
      <vt:lpstr>The Chemical Composition of UHECRs</vt:lpstr>
      <vt:lpstr>Presentazione standard di PowerPoint</vt:lpstr>
      <vt:lpstr>The Xmax measurement for UHECRs (2018)</vt:lpstr>
      <vt:lpstr>Mass Composition of CRs Around the Knee (Chap. 4)</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Spurio</dc:creator>
  <cp:lastModifiedBy>maurizio spurio</cp:lastModifiedBy>
  <cp:revision>411</cp:revision>
  <dcterms:created xsi:type="dcterms:W3CDTF">2017-04-19T13:15:59Z</dcterms:created>
  <dcterms:modified xsi:type="dcterms:W3CDTF">2025-04-13T17:58:53Z</dcterms:modified>
</cp:coreProperties>
</file>