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sldIdLst>
    <p:sldId id="378" r:id="rId2"/>
    <p:sldId id="529" r:id="rId3"/>
    <p:sldId id="581" r:id="rId4"/>
    <p:sldId id="584" r:id="rId5"/>
    <p:sldId id="585" r:id="rId6"/>
    <p:sldId id="582" r:id="rId7"/>
    <p:sldId id="586" r:id="rId8"/>
    <p:sldId id="587" r:id="rId9"/>
    <p:sldId id="588" r:id="rId10"/>
    <p:sldId id="583" r:id="rId11"/>
    <p:sldId id="590" r:id="rId12"/>
    <p:sldId id="595" r:id="rId13"/>
    <p:sldId id="596" r:id="rId14"/>
    <p:sldId id="544" r:id="rId15"/>
    <p:sldId id="545" r:id="rId16"/>
    <p:sldId id="603" r:id="rId17"/>
    <p:sldId id="597" r:id="rId18"/>
    <p:sldId id="604" r:id="rId19"/>
    <p:sldId id="605" r:id="rId20"/>
    <p:sldId id="607" r:id="rId21"/>
    <p:sldId id="606" r:id="rId22"/>
    <p:sldId id="559" r:id="rId23"/>
    <p:sldId id="562" r:id="rId24"/>
    <p:sldId id="565" r:id="rId25"/>
    <p:sldId id="563" r:id="rId26"/>
    <p:sldId id="530" r:id="rId27"/>
    <p:sldId id="572" r:id="rId28"/>
    <p:sldId id="609" r:id="rId29"/>
    <p:sldId id="610" r:id="rId30"/>
    <p:sldId id="611" r:id="rId31"/>
    <p:sldId id="612" r:id="rId32"/>
    <p:sldId id="613" r:id="rId33"/>
    <p:sldId id="608" r:id="rId34"/>
    <p:sldId id="61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2F"/>
    <a:srgbClr val="FF0000"/>
    <a:srgbClr val="CC3399"/>
    <a:srgbClr val="4F4F4F"/>
    <a:srgbClr val="5B9BD5"/>
    <a:srgbClr val="990000"/>
    <a:srgbClr val="FFFF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51" autoAdjust="0"/>
    <p:restoredTop sz="93910" autoAdjust="0"/>
  </p:normalViewPr>
  <p:slideViewPr>
    <p:cSldViewPr snapToGrid="0">
      <p:cViewPr varScale="1">
        <p:scale>
          <a:sx n="82" d="100"/>
          <a:sy n="82" d="100"/>
        </p:scale>
        <p:origin x="346" y="77"/>
      </p:cViewPr>
      <p:guideLst/>
    </p:cSldViewPr>
  </p:slideViewPr>
  <p:outlineViewPr>
    <p:cViewPr>
      <p:scale>
        <a:sx n="33" d="100"/>
        <a:sy n="33" d="100"/>
      </p:scale>
      <p:origin x="0" y="-114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995F2-62AC-4761-AE5A-5F8B7456D80B}" type="datetimeFigureOut">
              <a:rPr lang="it-IT" smtClean="0"/>
              <a:t>28/04/2025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55254-FBF0-47C0-AF0B-FBD64631B8E2}" type="slidenum">
              <a:rPr lang="it-IT" smtClean="0"/>
              <a:t>‹N›</a:t>
            </a:fld>
            <a:endParaRPr lang="it-IT"/>
          </a:p>
        </p:txBody>
      </p:sp>
    </p:spTree>
    <p:extLst>
      <p:ext uri="{BB962C8B-B14F-4D97-AF65-F5344CB8AC3E}">
        <p14:creationId xmlns:p14="http://schemas.microsoft.com/office/powerpoint/2010/main" val="104061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1</a:t>
            </a:fld>
            <a:endParaRPr lang="it-IT"/>
          </a:p>
        </p:txBody>
      </p:sp>
    </p:spTree>
    <p:extLst>
      <p:ext uri="{BB962C8B-B14F-4D97-AF65-F5344CB8AC3E}">
        <p14:creationId xmlns:p14="http://schemas.microsoft.com/office/powerpoint/2010/main" val="56831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3555254-FBF0-47C0-AF0B-FBD64631B8E2}" type="slidenum">
              <a:rPr lang="it-IT" smtClean="0"/>
              <a:t>7</a:t>
            </a:fld>
            <a:endParaRPr lang="it-IT"/>
          </a:p>
        </p:txBody>
      </p:sp>
    </p:spTree>
    <p:extLst>
      <p:ext uri="{BB962C8B-B14F-4D97-AF65-F5344CB8AC3E}">
        <p14:creationId xmlns:p14="http://schemas.microsoft.com/office/powerpoint/2010/main" val="396683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3555254-FBF0-47C0-AF0B-FBD64631B8E2}" type="slidenum">
              <a:rPr lang="it-IT" smtClean="0"/>
              <a:t>8</a:t>
            </a:fld>
            <a:endParaRPr lang="it-IT"/>
          </a:p>
        </p:txBody>
      </p:sp>
    </p:spTree>
    <p:extLst>
      <p:ext uri="{BB962C8B-B14F-4D97-AF65-F5344CB8AC3E}">
        <p14:creationId xmlns:p14="http://schemas.microsoft.com/office/powerpoint/2010/main" val="311366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3555254-FBF0-47C0-AF0B-FBD64631B8E2}" type="slidenum">
              <a:rPr lang="it-IT" smtClean="0"/>
              <a:t>9</a:t>
            </a:fld>
            <a:endParaRPr lang="it-IT"/>
          </a:p>
        </p:txBody>
      </p:sp>
    </p:spTree>
    <p:extLst>
      <p:ext uri="{BB962C8B-B14F-4D97-AF65-F5344CB8AC3E}">
        <p14:creationId xmlns:p14="http://schemas.microsoft.com/office/powerpoint/2010/main" val="317677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3555254-FBF0-47C0-AF0B-FBD64631B8E2}" type="slidenum">
              <a:rPr lang="it-IT" smtClean="0"/>
              <a:t>26</a:t>
            </a:fld>
            <a:endParaRPr lang="it-IT"/>
          </a:p>
        </p:txBody>
      </p:sp>
    </p:spTree>
    <p:extLst>
      <p:ext uri="{BB962C8B-B14F-4D97-AF65-F5344CB8AC3E}">
        <p14:creationId xmlns:p14="http://schemas.microsoft.com/office/powerpoint/2010/main" val="190816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09562-174C-4DA6-A661-68759B1F8761}" type="slidenum">
              <a:rPr lang="it-IT"/>
              <a:pPr/>
              <a:t>27</a:t>
            </a:fld>
            <a:endParaRPr lang="it-IT"/>
          </a:p>
        </p:txBody>
      </p:sp>
      <p:sp>
        <p:nvSpPr>
          <p:cNvPr id="369666" name="Rectangle 2"/>
          <p:cNvSpPr>
            <a:spLocks noGrp="1" noRot="1" noChangeAspect="1" noChangeArrowheads="1" noTextEdit="1"/>
          </p:cNvSpPr>
          <p:nvPr>
            <p:ph type="sldImg"/>
          </p:nvPr>
        </p:nvSpPr>
        <p:spPr>
          <a:xfrm>
            <a:off x="685800" y="1143000"/>
            <a:ext cx="5486400" cy="3086100"/>
          </a:xfrm>
          <a:ln/>
        </p:spPr>
      </p:sp>
      <p:sp>
        <p:nvSpPr>
          <p:cNvPr id="36966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263824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C72E6A4-89A5-4816-8D71-3BF3AF8CC6F5}" type="datetime1">
              <a:rPr lang="en-US" smtClean="0"/>
              <a:t>4/28/2025</a:t>
            </a:fld>
            <a:endParaRPr lang="it-IT"/>
          </a:p>
        </p:txBody>
      </p:sp>
      <p:sp>
        <p:nvSpPr>
          <p:cNvPr id="5" name="Footer Placeholder 4"/>
          <p:cNvSpPr>
            <a:spLocks noGrp="1"/>
          </p:cNvSpPr>
          <p:nvPr>
            <p:ph type="ftr" sz="quarter" idx="11"/>
          </p:nvPr>
        </p:nvSpPr>
        <p:spPr/>
        <p:txBody>
          <a:bodyPr/>
          <a:lstStyle/>
          <a:p>
            <a:r>
              <a:rPr lang="fr-FR"/>
              <a:t>M. Spurio - Astroparticle Physics - 8</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79999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78826B7-B5A2-4B11-A7E6-DEA456B79119}" type="datetime1">
              <a:rPr lang="en-US" smtClean="0"/>
              <a:t>4/28/2025</a:t>
            </a:fld>
            <a:endParaRPr lang="it-IT"/>
          </a:p>
        </p:txBody>
      </p:sp>
      <p:sp>
        <p:nvSpPr>
          <p:cNvPr id="5" name="Footer Placeholder 4"/>
          <p:cNvSpPr>
            <a:spLocks noGrp="1"/>
          </p:cNvSpPr>
          <p:nvPr>
            <p:ph type="ftr" sz="quarter" idx="11"/>
          </p:nvPr>
        </p:nvSpPr>
        <p:spPr/>
        <p:txBody>
          <a:bodyPr/>
          <a:lstStyle/>
          <a:p>
            <a:r>
              <a:rPr lang="fr-FR"/>
              <a:t>M. Spurio - Astroparticle Physics - 8</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05220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F32B20-E878-49E8-802C-CA3D2916992C}" type="datetime1">
              <a:rPr lang="en-US" smtClean="0"/>
              <a:t>4/28/2025</a:t>
            </a:fld>
            <a:endParaRPr lang="it-IT"/>
          </a:p>
        </p:txBody>
      </p:sp>
      <p:sp>
        <p:nvSpPr>
          <p:cNvPr id="5" name="Footer Placeholder 4"/>
          <p:cNvSpPr>
            <a:spLocks noGrp="1"/>
          </p:cNvSpPr>
          <p:nvPr>
            <p:ph type="ftr" sz="quarter" idx="11"/>
          </p:nvPr>
        </p:nvSpPr>
        <p:spPr/>
        <p:txBody>
          <a:bodyPr/>
          <a:lstStyle/>
          <a:p>
            <a:r>
              <a:rPr lang="fr-FR"/>
              <a:t>M. Spurio - Astroparticle Physics - 8</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26822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F7F513-46DE-4F62-A49F-9DFA73DE699E}" type="datetime1">
              <a:rPr lang="en-US" smtClean="0"/>
              <a:t>4/28/2025</a:t>
            </a:fld>
            <a:endParaRPr lang="it-IT"/>
          </a:p>
        </p:txBody>
      </p:sp>
      <p:sp>
        <p:nvSpPr>
          <p:cNvPr id="5" name="Footer Placeholder 4"/>
          <p:cNvSpPr>
            <a:spLocks noGrp="1"/>
          </p:cNvSpPr>
          <p:nvPr>
            <p:ph type="ftr" sz="quarter" idx="11"/>
          </p:nvPr>
        </p:nvSpPr>
        <p:spPr/>
        <p:txBody>
          <a:bodyPr/>
          <a:lstStyle/>
          <a:p>
            <a:r>
              <a:rPr lang="fr-FR"/>
              <a:t>M. Spurio - Astroparticle Physics - 8</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8788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6028EC1-89F1-4D01-B2B7-0936CF940174}" type="datetime1">
              <a:rPr lang="en-US" smtClean="0"/>
              <a:t>4/28/2025</a:t>
            </a:fld>
            <a:endParaRPr lang="it-IT"/>
          </a:p>
        </p:txBody>
      </p:sp>
      <p:sp>
        <p:nvSpPr>
          <p:cNvPr id="5" name="Footer Placeholder 4"/>
          <p:cNvSpPr>
            <a:spLocks noGrp="1"/>
          </p:cNvSpPr>
          <p:nvPr>
            <p:ph type="ftr" sz="quarter" idx="11"/>
          </p:nvPr>
        </p:nvSpPr>
        <p:spPr/>
        <p:txBody>
          <a:bodyPr/>
          <a:lstStyle/>
          <a:p>
            <a:r>
              <a:rPr lang="fr-FR"/>
              <a:t>M. Spurio - Astroparticle Physics - 8</a:t>
            </a:r>
            <a:endParaRPr lang="it-IT"/>
          </a:p>
        </p:txBody>
      </p:sp>
      <p:sp>
        <p:nvSpPr>
          <p:cNvPr id="6" name="Slide Number Placeholder 5"/>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88515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3177D0D-1CA2-4E09-9E4D-B6474A11F2E1}" type="datetime1">
              <a:rPr lang="en-US" smtClean="0"/>
              <a:t>4/28/2025</a:t>
            </a:fld>
            <a:endParaRPr lang="it-IT"/>
          </a:p>
        </p:txBody>
      </p:sp>
      <p:sp>
        <p:nvSpPr>
          <p:cNvPr id="6" name="Footer Placeholder 5"/>
          <p:cNvSpPr>
            <a:spLocks noGrp="1"/>
          </p:cNvSpPr>
          <p:nvPr>
            <p:ph type="ftr" sz="quarter" idx="11"/>
          </p:nvPr>
        </p:nvSpPr>
        <p:spPr/>
        <p:txBody>
          <a:bodyPr/>
          <a:lstStyle/>
          <a:p>
            <a:r>
              <a:rPr lang="fr-FR"/>
              <a:t>M. Spurio - Astroparticle Physics - 8</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06424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77F42D3-0C42-444B-B5B7-67E7B0F078A1}" type="datetime1">
              <a:rPr lang="en-US" smtClean="0"/>
              <a:t>4/28/2025</a:t>
            </a:fld>
            <a:endParaRPr lang="it-IT"/>
          </a:p>
        </p:txBody>
      </p:sp>
      <p:sp>
        <p:nvSpPr>
          <p:cNvPr id="8" name="Footer Placeholder 7"/>
          <p:cNvSpPr>
            <a:spLocks noGrp="1"/>
          </p:cNvSpPr>
          <p:nvPr>
            <p:ph type="ftr" sz="quarter" idx="11"/>
          </p:nvPr>
        </p:nvSpPr>
        <p:spPr/>
        <p:txBody>
          <a:bodyPr/>
          <a:lstStyle/>
          <a:p>
            <a:r>
              <a:rPr lang="fr-FR"/>
              <a:t>M. Spurio - Astroparticle Physics - 8</a:t>
            </a:r>
            <a:endParaRPr lang="it-IT"/>
          </a:p>
        </p:txBody>
      </p:sp>
      <p:sp>
        <p:nvSpPr>
          <p:cNvPr id="9" name="Slide Number Placeholder 8"/>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51005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52BBE33-7BC7-4E35-AC5E-E3C99E18B24B}" type="datetime1">
              <a:rPr lang="en-US" smtClean="0"/>
              <a:t>4/28/2025</a:t>
            </a:fld>
            <a:endParaRPr lang="it-IT"/>
          </a:p>
        </p:txBody>
      </p:sp>
      <p:sp>
        <p:nvSpPr>
          <p:cNvPr id="4" name="Footer Placeholder 3"/>
          <p:cNvSpPr>
            <a:spLocks noGrp="1"/>
          </p:cNvSpPr>
          <p:nvPr>
            <p:ph type="ftr" sz="quarter" idx="11"/>
          </p:nvPr>
        </p:nvSpPr>
        <p:spPr/>
        <p:txBody>
          <a:bodyPr/>
          <a:lstStyle/>
          <a:p>
            <a:r>
              <a:rPr lang="fr-FR"/>
              <a:t>M. Spurio - Astroparticle Physics - 8</a:t>
            </a:r>
            <a:endParaRPr lang="it-IT"/>
          </a:p>
        </p:txBody>
      </p:sp>
      <p:sp>
        <p:nvSpPr>
          <p:cNvPr id="5" name="Slide Number Placeholder 4"/>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255229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9C235-49B0-4B15-A8AF-4D1BA5738E8E}" type="datetime1">
              <a:rPr lang="en-US" smtClean="0"/>
              <a:t>4/28/2025</a:t>
            </a:fld>
            <a:endParaRPr lang="it-IT"/>
          </a:p>
        </p:txBody>
      </p:sp>
      <p:sp>
        <p:nvSpPr>
          <p:cNvPr id="3" name="Footer Placeholder 2"/>
          <p:cNvSpPr>
            <a:spLocks noGrp="1"/>
          </p:cNvSpPr>
          <p:nvPr>
            <p:ph type="ftr" sz="quarter" idx="11"/>
          </p:nvPr>
        </p:nvSpPr>
        <p:spPr/>
        <p:txBody>
          <a:bodyPr/>
          <a:lstStyle/>
          <a:p>
            <a:r>
              <a:rPr lang="fr-FR"/>
              <a:t>M. Spurio - Astroparticle Physics - 8</a:t>
            </a:r>
            <a:endParaRPr lang="it-IT"/>
          </a:p>
        </p:txBody>
      </p:sp>
      <p:sp>
        <p:nvSpPr>
          <p:cNvPr id="4" name="Slide Number Placeholder 3"/>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128125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91EFE15-F9A6-4C6F-AADA-5C11A35A9F99}" type="datetime1">
              <a:rPr lang="en-US" smtClean="0"/>
              <a:t>4/28/2025</a:t>
            </a:fld>
            <a:endParaRPr lang="it-IT"/>
          </a:p>
        </p:txBody>
      </p:sp>
      <p:sp>
        <p:nvSpPr>
          <p:cNvPr id="6" name="Footer Placeholder 5"/>
          <p:cNvSpPr>
            <a:spLocks noGrp="1"/>
          </p:cNvSpPr>
          <p:nvPr>
            <p:ph type="ftr" sz="quarter" idx="11"/>
          </p:nvPr>
        </p:nvSpPr>
        <p:spPr/>
        <p:txBody>
          <a:bodyPr/>
          <a:lstStyle/>
          <a:p>
            <a:r>
              <a:rPr lang="fr-FR"/>
              <a:t>M. Spurio - Astroparticle Physics - 8</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65204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BEB5B7-A18A-4CFA-937B-35A793497186}" type="datetime1">
              <a:rPr lang="en-US" smtClean="0"/>
              <a:t>4/28/2025</a:t>
            </a:fld>
            <a:endParaRPr lang="it-IT"/>
          </a:p>
        </p:txBody>
      </p:sp>
      <p:sp>
        <p:nvSpPr>
          <p:cNvPr id="6" name="Footer Placeholder 5"/>
          <p:cNvSpPr>
            <a:spLocks noGrp="1"/>
          </p:cNvSpPr>
          <p:nvPr>
            <p:ph type="ftr" sz="quarter" idx="11"/>
          </p:nvPr>
        </p:nvSpPr>
        <p:spPr/>
        <p:txBody>
          <a:bodyPr/>
          <a:lstStyle/>
          <a:p>
            <a:r>
              <a:rPr lang="fr-FR"/>
              <a:t>M. Spurio - Astroparticle Physics - 8</a:t>
            </a:r>
            <a:endParaRPr lang="it-IT"/>
          </a:p>
        </p:txBody>
      </p:sp>
      <p:sp>
        <p:nvSpPr>
          <p:cNvPr id="7" name="Slide Number Placeholder 6"/>
          <p:cNvSpPr>
            <a:spLocks noGrp="1"/>
          </p:cNvSpPr>
          <p:nvPr>
            <p:ph type="sldNum" sz="quarter" idx="12"/>
          </p:nvPr>
        </p:nvSpPr>
        <p:spPr/>
        <p:txBody>
          <a:bodyPr/>
          <a:lstStyle/>
          <a:p>
            <a:fld id="{EF856C54-971D-4A64-8725-72F12A462872}" type="slidenum">
              <a:rPr lang="it-IT" smtClean="0"/>
              <a:t>‹N›</a:t>
            </a:fld>
            <a:endParaRPr lang="it-IT"/>
          </a:p>
        </p:txBody>
      </p:sp>
    </p:spTree>
    <p:extLst>
      <p:ext uri="{BB962C8B-B14F-4D97-AF65-F5344CB8AC3E}">
        <p14:creationId xmlns:p14="http://schemas.microsoft.com/office/powerpoint/2010/main" val="397504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85A30-FF44-4888-BCED-AB96BEB5AFE3}" type="datetime1">
              <a:rPr lang="en-US" smtClean="0"/>
              <a:t>4/28/2025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 Spurio - Astroparticle Physics - 8</a:t>
            </a:r>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56C54-971D-4A64-8725-72F12A462872}" type="slidenum">
              <a:rPr lang="it-IT" smtClean="0"/>
              <a:t>‹N›</a:t>
            </a:fld>
            <a:endParaRPr lang="it-IT"/>
          </a:p>
        </p:txBody>
      </p:sp>
      <p:cxnSp>
        <p:nvCxnSpPr>
          <p:cNvPr id="7" name="Connettore 1 7">
            <a:extLst>
              <a:ext uri="{FF2B5EF4-FFF2-40B4-BE49-F238E27FC236}">
                <a16:creationId xmlns:a16="http://schemas.microsoft.com/office/drawing/2014/main" id="{5B111038-9DAB-FE76-92A5-5A16BD7C50D5}"/>
              </a:ext>
            </a:extLst>
          </p:cNvPr>
          <p:cNvCxnSpPr/>
          <p:nvPr userDrawn="1"/>
        </p:nvCxnSpPr>
        <p:spPr>
          <a:xfrm>
            <a:off x="838200" y="763480"/>
            <a:ext cx="10515600" cy="0"/>
          </a:xfrm>
          <a:prstGeom prst="line">
            <a:avLst/>
          </a:prstGeom>
          <a:ln w="28575">
            <a:solidFill>
              <a:srgbClr val="C00000"/>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668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fermi.gsfc.nas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7.emf"/><Relationship Id="rId7" Type="http://schemas.openxmlformats.org/officeDocument/2006/relationships/image" Target="../media/image40.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39.emf"/><Relationship Id="rId10" Type="http://schemas.openxmlformats.org/officeDocument/2006/relationships/image" Target="../media/image31.png"/><Relationship Id="rId4" Type="http://schemas.openxmlformats.org/officeDocument/2006/relationships/image" Target="../media/image38.emf"/><Relationship Id="rId9"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s://fermi.gsfc.nasa.gov/ssc/data/access/lat/10yr_catalo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ctr">
              <a:buNone/>
            </a:pPr>
            <a:endParaRPr lang="en-GB" sz="3200" dirty="0">
              <a:solidFill>
                <a:srgbClr val="C00000"/>
              </a:solidFill>
              <a:latin typeface="Calibri Light" panose="020F0302020204030204"/>
              <a:ea typeface="+mj-ea"/>
              <a:cs typeface="+mj-cs"/>
            </a:endParaRPr>
          </a:p>
          <a:p>
            <a:pPr marL="0" indent="0" algn="ctr">
              <a:buNone/>
            </a:pPr>
            <a:r>
              <a:rPr lang="en-GB" sz="3200" dirty="0">
                <a:solidFill>
                  <a:srgbClr val="C00000"/>
                </a:solidFill>
                <a:latin typeface="Calibri Light" panose="020F0302020204030204"/>
                <a:ea typeface="+mj-ea"/>
                <a:cs typeface="+mj-cs"/>
              </a:rPr>
              <a:t>VIII.</a:t>
            </a:r>
          </a:p>
          <a:p>
            <a:pPr marL="0" indent="0" algn="ctr">
              <a:buNone/>
            </a:pPr>
            <a:r>
              <a:rPr lang="en-US" sz="3200" dirty="0">
                <a:solidFill>
                  <a:srgbClr val="C00000"/>
                </a:solidFill>
                <a:latin typeface="Calibri Light" panose="020F0302020204030204"/>
                <a:ea typeface="+mj-ea"/>
                <a:cs typeface="+mj-cs"/>
              </a:rPr>
              <a:t>The Sky Seen in </a:t>
            </a:r>
            <a:r>
              <a:rPr lang="en-US" sz="3200" dirty="0">
                <a:solidFill>
                  <a:srgbClr val="C00000"/>
                </a:solidFill>
                <a:latin typeface="Symbol" panose="05050102010706020507" pitchFamily="18" charset="2"/>
                <a:ea typeface="+mj-ea"/>
                <a:cs typeface="+mj-cs"/>
              </a:rPr>
              <a:t>g</a:t>
            </a:r>
            <a:r>
              <a:rPr lang="en-US" sz="3200" dirty="0">
                <a:solidFill>
                  <a:srgbClr val="C00000"/>
                </a:solidFill>
                <a:latin typeface="Calibri Light" panose="020F0302020204030204"/>
                <a:ea typeface="+mj-ea"/>
                <a:cs typeface="+mj-cs"/>
              </a:rPr>
              <a:t>-rays</a:t>
            </a:r>
            <a:endParaRPr lang="en-GB" sz="2000" dirty="0">
              <a:solidFill>
                <a:srgbClr val="FF0000"/>
              </a:solidFill>
            </a:endParaRPr>
          </a:p>
        </p:txBody>
      </p:sp>
      <p:sp>
        <p:nvSpPr>
          <p:cNvPr id="5" name="Segnaposto piè di pagina 4"/>
          <p:cNvSpPr>
            <a:spLocks noGrp="1"/>
          </p:cNvSpPr>
          <p:nvPr>
            <p:ph type="ftr" sz="quarter" idx="11"/>
          </p:nvPr>
        </p:nvSpPr>
        <p:spPr/>
        <p:txBody>
          <a:bodyPr/>
          <a:lstStyle/>
          <a:p>
            <a:r>
              <a:rPr lang="fr-FR"/>
              <a:t>M. Spurio - Astroparticle Physics - 8</a:t>
            </a:r>
            <a:endParaRPr lang="it-IT"/>
          </a:p>
        </p:txBody>
      </p:sp>
      <p:sp>
        <p:nvSpPr>
          <p:cNvPr id="2" name="Segnaposto numero diapositiva 1"/>
          <p:cNvSpPr>
            <a:spLocks noGrp="1"/>
          </p:cNvSpPr>
          <p:nvPr>
            <p:ph type="sldNum" sz="quarter" idx="12"/>
          </p:nvPr>
        </p:nvSpPr>
        <p:spPr/>
        <p:txBody>
          <a:bodyPr/>
          <a:lstStyle/>
          <a:p>
            <a:fld id="{EF856C54-971D-4A64-8725-72F12A462872}" type="slidenum">
              <a:rPr lang="it-IT" smtClean="0"/>
              <a:t>1</a:t>
            </a:fld>
            <a:endParaRPr lang="it-IT"/>
          </a:p>
        </p:txBody>
      </p:sp>
      <p:sp>
        <p:nvSpPr>
          <p:cNvPr id="4" name="Rettangolo 3"/>
          <p:cNvSpPr/>
          <p:nvPr/>
        </p:nvSpPr>
        <p:spPr>
          <a:xfrm>
            <a:off x="3467708" y="4307761"/>
            <a:ext cx="5256584" cy="1754326"/>
          </a:xfrm>
          <a:prstGeom prst="rect">
            <a:avLst/>
          </a:prstGeom>
        </p:spPr>
        <p:txBody>
          <a:bodyPr wrap="square">
            <a:spAutoFit/>
          </a:bodyPr>
          <a:lstStyle/>
          <a:p>
            <a:pPr algn="ctr"/>
            <a:r>
              <a:rPr lang="en-US" sz="3200" spc="-100" dirty="0">
                <a:solidFill>
                  <a:srgbClr val="675E47"/>
                </a:solidFill>
                <a:latin typeface="+mj-lt"/>
                <a:ea typeface="+mj-ea"/>
                <a:cs typeface="+mj-cs"/>
              </a:rPr>
              <a:t>Astroparticle Physics </a:t>
            </a:r>
            <a:r>
              <a:rPr lang="en-US" sz="3200" spc="-100" dirty="0" err="1">
                <a:solidFill>
                  <a:srgbClr val="675E47"/>
                </a:solidFill>
                <a:latin typeface="+mj-lt"/>
                <a:ea typeface="+mj-ea"/>
                <a:cs typeface="+mj-cs"/>
              </a:rPr>
              <a:t>a.a.</a:t>
            </a:r>
            <a:r>
              <a:rPr lang="en-US" sz="3200" spc="-100" dirty="0">
                <a:solidFill>
                  <a:srgbClr val="675E47"/>
                </a:solidFill>
                <a:latin typeface="+mj-lt"/>
                <a:ea typeface="+mj-ea"/>
                <a:cs typeface="+mj-cs"/>
              </a:rPr>
              <a:t> 2023/24</a:t>
            </a:r>
          </a:p>
          <a:p>
            <a:pPr algn="ctr"/>
            <a:r>
              <a:rPr lang="en-US" sz="2800" spc="-100" dirty="0">
                <a:solidFill>
                  <a:srgbClr val="675E47"/>
                </a:solidFill>
                <a:latin typeface="+mj-lt"/>
                <a:ea typeface="+mj-ea"/>
                <a:cs typeface="+mj-cs"/>
              </a:rPr>
              <a:t>Maurizio Spurio</a:t>
            </a:r>
          </a:p>
          <a:p>
            <a:pPr algn="ctr"/>
            <a:r>
              <a:rPr lang="en-US" sz="2400" spc="-100" dirty="0" err="1">
                <a:solidFill>
                  <a:srgbClr val="675E47"/>
                </a:solidFill>
                <a:latin typeface="+mj-lt"/>
                <a:ea typeface="+mj-ea"/>
                <a:cs typeface="+mj-cs"/>
              </a:rPr>
              <a:t>Università</a:t>
            </a:r>
            <a:r>
              <a:rPr lang="en-US" sz="2400" spc="-100" dirty="0">
                <a:solidFill>
                  <a:srgbClr val="675E47"/>
                </a:solidFill>
                <a:latin typeface="+mj-lt"/>
                <a:ea typeface="+mj-ea"/>
                <a:cs typeface="+mj-cs"/>
              </a:rPr>
              <a:t> di Bologna e INFN</a:t>
            </a:r>
          </a:p>
          <a:p>
            <a:pPr algn="ctr"/>
            <a:r>
              <a:rPr lang="en-US" sz="2000" spc="-100" dirty="0">
                <a:solidFill>
                  <a:srgbClr val="675E47"/>
                </a:solidFill>
                <a:latin typeface="+mj-lt"/>
                <a:ea typeface="+mj-ea"/>
                <a:cs typeface="+mj-cs"/>
              </a:rPr>
              <a:t>maurizio.spurio@unibo.it</a:t>
            </a:r>
          </a:p>
        </p:txBody>
      </p:sp>
    </p:spTree>
    <p:extLst>
      <p:ext uri="{BB962C8B-B14F-4D97-AF65-F5344CB8AC3E}">
        <p14:creationId xmlns:p14="http://schemas.microsoft.com/office/powerpoint/2010/main" val="320862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209"/>
            <a:ext cx="10515600" cy="761230"/>
          </a:xfrm>
        </p:spPr>
        <p:txBody>
          <a:bodyPr>
            <a:normAutofit/>
          </a:bodyPr>
          <a:lstStyle/>
          <a:p>
            <a:r>
              <a:rPr lang="en-US" sz="3600" dirty="0">
                <a:solidFill>
                  <a:srgbClr val="C00000"/>
                </a:solidFill>
              </a:rPr>
              <a:t>The Spectral Energy Distribution (SED)</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68" name="Segnaposto numero diapositiva 1"/>
          <p:cNvSpPr>
            <a:spLocks noGrp="1"/>
          </p:cNvSpPr>
          <p:nvPr>
            <p:ph type="sldNum" sz="quarter" idx="12"/>
          </p:nvPr>
        </p:nvSpPr>
        <p:spPr>
          <a:xfrm>
            <a:off x="7981950" y="6356352"/>
            <a:ext cx="2057400" cy="365125"/>
          </a:xfrm>
        </p:spPr>
        <p:txBody>
          <a:bodyPr/>
          <a:lstStyle/>
          <a:p>
            <a:fld id="{09661B32-13BA-489A-ABF7-9D388AF9B958}" type="slidenum">
              <a:rPr lang="de-DE" smtClean="0"/>
              <a:pPr/>
              <a:t>10</a:t>
            </a:fld>
            <a:endParaRPr lang="de-DE"/>
          </a:p>
        </p:txBody>
      </p:sp>
      <p:grpSp>
        <p:nvGrpSpPr>
          <p:cNvPr id="4" name="Group 2"/>
          <p:cNvGrpSpPr>
            <a:grpSpLocks/>
          </p:cNvGrpSpPr>
          <p:nvPr/>
        </p:nvGrpSpPr>
        <p:grpSpPr bwMode="auto">
          <a:xfrm>
            <a:off x="2640014" y="1115948"/>
            <a:ext cx="7704137" cy="4681538"/>
            <a:chOff x="476" y="799"/>
            <a:chExt cx="4853" cy="3085"/>
          </a:xfrm>
        </p:grpSpPr>
        <p:sp>
          <p:nvSpPr>
            <p:cNvPr id="5" name="Line 3"/>
            <p:cNvSpPr>
              <a:spLocks noChangeShapeType="1"/>
            </p:cNvSpPr>
            <p:nvPr/>
          </p:nvSpPr>
          <p:spPr bwMode="auto">
            <a:xfrm flipV="1">
              <a:off x="476" y="799"/>
              <a:ext cx="0" cy="3085"/>
            </a:xfrm>
            <a:prstGeom prst="line">
              <a:avLst/>
            </a:prstGeom>
            <a:noFill/>
            <a:ln w="57150">
              <a:solidFill>
                <a:schemeClr val="tx1"/>
              </a:solidFill>
              <a:round/>
              <a:headEnd/>
              <a:tailEnd type="triangle" w="med" len="med"/>
            </a:ln>
            <a:effectLst/>
          </p:spPr>
          <p:txBody>
            <a:bodyPr/>
            <a:lstStyle/>
            <a:p>
              <a:endParaRPr lang="it-IT"/>
            </a:p>
          </p:txBody>
        </p:sp>
        <p:sp>
          <p:nvSpPr>
            <p:cNvPr id="6" name="Line 4"/>
            <p:cNvSpPr>
              <a:spLocks noChangeShapeType="1"/>
            </p:cNvSpPr>
            <p:nvPr/>
          </p:nvSpPr>
          <p:spPr bwMode="auto">
            <a:xfrm>
              <a:off x="476" y="3884"/>
              <a:ext cx="4853" cy="0"/>
            </a:xfrm>
            <a:prstGeom prst="line">
              <a:avLst/>
            </a:prstGeom>
            <a:noFill/>
            <a:ln w="57150">
              <a:solidFill>
                <a:schemeClr val="tx1"/>
              </a:solidFill>
              <a:round/>
              <a:headEnd/>
              <a:tailEnd type="triangle" w="med" len="med"/>
            </a:ln>
            <a:effectLst/>
          </p:spPr>
          <p:txBody>
            <a:bodyPr/>
            <a:lstStyle/>
            <a:p>
              <a:endParaRPr lang="it-IT"/>
            </a:p>
          </p:txBody>
        </p:sp>
      </p:grpSp>
      <p:sp>
        <p:nvSpPr>
          <p:cNvPr id="7" name="Text Box 5"/>
          <p:cNvSpPr txBox="1">
            <a:spLocks noChangeArrowheads="1"/>
          </p:cNvSpPr>
          <p:nvPr/>
        </p:nvSpPr>
        <p:spPr bwMode="auto">
          <a:xfrm rot="16200000">
            <a:off x="1431926" y="3173349"/>
            <a:ext cx="1431925" cy="457200"/>
          </a:xfrm>
          <a:prstGeom prst="rect">
            <a:avLst/>
          </a:prstGeom>
          <a:noFill/>
          <a:ln w="9525">
            <a:noFill/>
            <a:miter lim="800000"/>
            <a:headEnd/>
            <a:tailEnd/>
          </a:ln>
          <a:effectLst/>
        </p:spPr>
        <p:txBody>
          <a:bodyPr wrap="none">
            <a:spAutoFit/>
          </a:bodyPr>
          <a:lstStyle/>
          <a:p>
            <a:pPr>
              <a:spcBef>
                <a:spcPct val="0"/>
              </a:spcBef>
              <a:buClrTx/>
              <a:buSzTx/>
              <a:buFontTx/>
              <a:buNone/>
            </a:pPr>
            <a:r>
              <a:rPr lang="en-US" sz="2400">
                <a:solidFill>
                  <a:srgbClr val="4F4F4F"/>
                </a:solidFill>
                <a:latin typeface="Arial" charset="0"/>
              </a:rPr>
              <a:t>E</a:t>
            </a:r>
            <a:r>
              <a:rPr lang="en-US" sz="2400" baseline="30000">
                <a:solidFill>
                  <a:srgbClr val="4F4F4F"/>
                </a:solidFill>
                <a:latin typeface="Arial" charset="0"/>
              </a:rPr>
              <a:t>2</a:t>
            </a:r>
            <a:r>
              <a:rPr lang="en-US" sz="2400">
                <a:solidFill>
                  <a:srgbClr val="4F4F4F"/>
                </a:solidFill>
                <a:latin typeface="Arial" charset="0"/>
              </a:rPr>
              <a:t> dN/dE</a:t>
            </a:r>
            <a:endParaRPr lang="de-DE" sz="2400">
              <a:solidFill>
                <a:srgbClr val="4F4F4F"/>
              </a:solidFill>
              <a:latin typeface="Arial" charset="0"/>
            </a:endParaRPr>
          </a:p>
        </p:txBody>
      </p:sp>
      <p:sp>
        <p:nvSpPr>
          <p:cNvPr id="8" name="Text Box 6"/>
          <p:cNvSpPr txBox="1">
            <a:spLocks noChangeArrowheads="1"/>
          </p:cNvSpPr>
          <p:nvPr/>
        </p:nvSpPr>
        <p:spPr bwMode="auto">
          <a:xfrm>
            <a:off x="6059489" y="5927104"/>
            <a:ext cx="828675" cy="457200"/>
          </a:xfrm>
          <a:prstGeom prst="rect">
            <a:avLst/>
          </a:prstGeom>
          <a:noFill/>
          <a:ln w="9525">
            <a:noFill/>
            <a:miter lim="800000"/>
            <a:headEnd/>
            <a:tailEnd/>
          </a:ln>
          <a:effectLst/>
        </p:spPr>
        <p:txBody>
          <a:bodyPr wrap="none">
            <a:spAutoFit/>
          </a:bodyPr>
          <a:lstStyle/>
          <a:p>
            <a:pPr>
              <a:spcBef>
                <a:spcPct val="0"/>
              </a:spcBef>
              <a:buClrTx/>
              <a:buSzTx/>
              <a:buFontTx/>
              <a:buNone/>
            </a:pPr>
            <a:r>
              <a:rPr lang="en-US" sz="2400">
                <a:solidFill>
                  <a:srgbClr val="4F4F4F"/>
                </a:solidFill>
                <a:latin typeface="Arial" charset="0"/>
              </a:rPr>
              <a:t>ln(E)</a:t>
            </a:r>
            <a:endParaRPr lang="de-DE" sz="2400">
              <a:solidFill>
                <a:srgbClr val="4F4F4F"/>
              </a:solidFill>
              <a:latin typeface="Arial" charset="0"/>
            </a:endParaRPr>
          </a:p>
        </p:txBody>
      </p:sp>
      <p:grpSp>
        <p:nvGrpSpPr>
          <p:cNvPr id="9" name="Group 7"/>
          <p:cNvGrpSpPr>
            <a:grpSpLocks/>
          </p:cNvGrpSpPr>
          <p:nvPr/>
        </p:nvGrpSpPr>
        <p:grpSpPr bwMode="auto">
          <a:xfrm>
            <a:off x="4767263" y="1476311"/>
            <a:ext cx="2552700" cy="4298950"/>
            <a:chOff x="1933" y="1030"/>
            <a:chExt cx="1763" cy="3294"/>
          </a:xfrm>
        </p:grpSpPr>
        <p:sp>
          <p:nvSpPr>
            <p:cNvPr id="10" name="Freeform 8"/>
            <p:cNvSpPr>
              <a:spLocks/>
            </p:cNvSpPr>
            <p:nvPr/>
          </p:nvSpPr>
          <p:spPr bwMode="auto">
            <a:xfrm>
              <a:off x="1933" y="1030"/>
              <a:ext cx="1763" cy="3294"/>
            </a:xfrm>
            <a:custGeom>
              <a:avLst/>
              <a:gdLst/>
              <a:ahLst/>
              <a:cxnLst>
                <a:cxn ang="0">
                  <a:pos x="0" y="2932"/>
                </a:cxn>
                <a:cxn ang="0">
                  <a:pos x="345" y="836"/>
                </a:cxn>
                <a:cxn ang="0">
                  <a:pos x="913" y="1"/>
                </a:cxn>
                <a:cxn ang="0">
                  <a:pos x="1463" y="843"/>
                </a:cxn>
                <a:cxn ang="0">
                  <a:pos x="1763" y="2932"/>
                </a:cxn>
              </a:cxnLst>
              <a:rect l="0" t="0" r="r" b="b"/>
              <a:pathLst>
                <a:path w="1763" h="2932">
                  <a:moveTo>
                    <a:pt x="0" y="2932"/>
                  </a:moveTo>
                  <a:cubicBezTo>
                    <a:pt x="57" y="2586"/>
                    <a:pt x="193" y="1324"/>
                    <a:pt x="345" y="836"/>
                  </a:cubicBezTo>
                  <a:cubicBezTo>
                    <a:pt x="497" y="348"/>
                    <a:pt x="727" y="0"/>
                    <a:pt x="913" y="1"/>
                  </a:cubicBezTo>
                  <a:cubicBezTo>
                    <a:pt x="1099" y="2"/>
                    <a:pt x="1321" y="355"/>
                    <a:pt x="1463" y="843"/>
                  </a:cubicBezTo>
                  <a:cubicBezTo>
                    <a:pt x="1605" y="1331"/>
                    <a:pt x="1701" y="2497"/>
                    <a:pt x="1763" y="2932"/>
                  </a:cubicBezTo>
                </a:path>
              </a:pathLst>
            </a:custGeom>
            <a:solidFill>
              <a:srgbClr val="FFFF00">
                <a:alpha val="50000"/>
              </a:srgbClr>
            </a:solidFill>
            <a:ln w="9525">
              <a:noFill/>
              <a:round/>
              <a:headEnd/>
              <a:tailEnd/>
            </a:ln>
            <a:effectLst/>
          </p:spPr>
          <p:txBody>
            <a:bodyPr/>
            <a:lstStyle/>
            <a:p>
              <a:endParaRPr lang="it-IT"/>
            </a:p>
          </p:txBody>
        </p:sp>
        <p:sp>
          <p:nvSpPr>
            <p:cNvPr id="11" name="Text Box 9"/>
            <p:cNvSpPr txBox="1">
              <a:spLocks noChangeArrowheads="1"/>
            </p:cNvSpPr>
            <p:nvPr/>
          </p:nvSpPr>
          <p:spPr bwMode="auto">
            <a:xfrm>
              <a:off x="2513" y="1626"/>
              <a:ext cx="545" cy="283"/>
            </a:xfrm>
            <a:prstGeom prst="rect">
              <a:avLst/>
            </a:prstGeom>
            <a:noFill/>
            <a:ln w="9525">
              <a:noFill/>
              <a:miter lim="800000"/>
              <a:headEnd/>
              <a:tailEnd/>
            </a:ln>
            <a:effectLst/>
          </p:spPr>
          <p:txBody>
            <a:bodyPr wrap="none">
              <a:spAutoFit/>
            </a:bodyPr>
            <a:lstStyle/>
            <a:p>
              <a:pPr>
                <a:spcBef>
                  <a:spcPct val="0"/>
                </a:spcBef>
                <a:buClrTx/>
                <a:buSzTx/>
                <a:buFontTx/>
                <a:buNone/>
              </a:pPr>
              <a:r>
                <a:rPr lang="en-US">
                  <a:latin typeface="Verdana" pitchFamily="34" charset="0"/>
                </a:rPr>
                <a:t>Stars</a:t>
              </a:r>
              <a:endParaRPr lang="de-DE">
                <a:latin typeface="Verdana" pitchFamily="34" charset="0"/>
              </a:endParaRPr>
            </a:p>
          </p:txBody>
        </p:sp>
      </p:grpSp>
      <p:grpSp>
        <p:nvGrpSpPr>
          <p:cNvPr id="12" name="Group 11"/>
          <p:cNvGrpSpPr>
            <a:grpSpLocks/>
          </p:cNvGrpSpPr>
          <p:nvPr/>
        </p:nvGrpSpPr>
        <p:grpSpPr bwMode="auto">
          <a:xfrm>
            <a:off x="3648075" y="2555812"/>
            <a:ext cx="2363788" cy="3208337"/>
            <a:chOff x="1338" y="1827"/>
            <a:chExt cx="1489" cy="2021"/>
          </a:xfrm>
        </p:grpSpPr>
        <p:sp>
          <p:nvSpPr>
            <p:cNvPr id="13" name="Freeform 12"/>
            <p:cNvSpPr>
              <a:spLocks/>
            </p:cNvSpPr>
            <p:nvPr/>
          </p:nvSpPr>
          <p:spPr bwMode="auto">
            <a:xfrm>
              <a:off x="1338" y="1827"/>
              <a:ext cx="1489" cy="2021"/>
            </a:xfrm>
            <a:custGeom>
              <a:avLst/>
              <a:gdLst/>
              <a:ahLst/>
              <a:cxnLst>
                <a:cxn ang="0">
                  <a:pos x="0" y="2932"/>
                </a:cxn>
                <a:cxn ang="0">
                  <a:pos x="345" y="836"/>
                </a:cxn>
                <a:cxn ang="0">
                  <a:pos x="913" y="1"/>
                </a:cxn>
                <a:cxn ang="0">
                  <a:pos x="1463" y="843"/>
                </a:cxn>
                <a:cxn ang="0">
                  <a:pos x="1763" y="2932"/>
                </a:cxn>
              </a:cxnLst>
              <a:rect l="0" t="0" r="r" b="b"/>
              <a:pathLst>
                <a:path w="1763" h="2932">
                  <a:moveTo>
                    <a:pt x="0" y="2932"/>
                  </a:moveTo>
                  <a:cubicBezTo>
                    <a:pt x="57" y="2586"/>
                    <a:pt x="193" y="1324"/>
                    <a:pt x="345" y="836"/>
                  </a:cubicBezTo>
                  <a:cubicBezTo>
                    <a:pt x="497" y="348"/>
                    <a:pt x="727" y="0"/>
                    <a:pt x="913" y="1"/>
                  </a:cubicBezTo>
                  <a:cubicBezTo>
                    <a:pt x="1099" y="2"/>
                    <a:pt x="1321" y="355"/>
                    <a:pt x="1463" y="843"/>
                  </a:cubicBezTo>
                  <a:cubicBezTo>
                    <a:pt x="1605" y="1331"/>
                    <a:pt x="1701" y="2497"/>
                    <a:pt x="1763" y="2932"/>
                  </a:cubicBezTo>
                </a:path>
              </a:pathLst>
            </a:custGeom>
            <a:solidFill>
              <a:srgbClr val="FF3300">
                <a:alpha val="50000"/>
              </a:srgbClr>
            </a:solidFill>
            <a:ln w="9525">
              <a:noFill/>
              <a:round/>
              <a:headEnd/>
              <a:tailEnd/>
            </a:ln>
            <a:effectLst/>
          </p:spPr>
          <p:txBody>
            <a:bodyPr/>
            <a:lstStyle/>
            <a:p>
              <a:endParaRPr lang="it-IT"/>
            </a:p>
          </p:txBody>
        </p:sp>
        <p:sp>
          <p:nvSpPr>
            <p:cNvPr id="14" name="Text Box 13"/>
            <p:cNvSpPr txBox="1">
              <a:spLocks noChangeArrowheads="1"/>
            </p:cNvSpPr>
            <p:nvPr/>
          </p:nvSpPr>
          <p:spPr bwMode="auto">
            <a:xfrm>
              <a:off x="1474" y="2681"/>
              <a:ext cx="440" cy="233"/>
            </a:xfrm>
            <a:prstGeom prst="rect">
              <a:avLst/>
            </a:prstGeom>
            <a:noFill/>
            <a:ln w="9525">
              <a:noFill/>
              <a:miter lim="800000"/>
              <a:headEnd/>
              <a:tailEnd/>
            </a:ln>
            <a:effectLst/>
          </p:spPr>
          <p:txBody>
            <a:bodyPr wrap="none">
              <a:spAutoFit/>
            </a:bodyPr>
            <a:lstStyle/>
            <a:p>
              <a:pPr>
                <a:spcBef>
                  <a:spcPct val="0"/>
                </a:spcBef>
                <a:buClrTx/>
                <a:buSzTx/>
                <a:buFontTx/>
                <a:buNone/>
              </a:pPr>
              <a:r>
                <a:rPr lang="en-US">
                  <a:latin typeface="Verdana" pitchFamily="34" charset="0"/>
                </a:rPr>
                <a:t>CMB</a:t>
              </a:r>
              <a:endParaRPr lang="de-DE">
                <a:latin typeface="Verdana" pitchFamily="34" charset="0"/>
              </a:endParaRPr>
            </a:p>
          </p:txBody>
        </p:sp>
        <p:sp>
          <p:nvSpPr>
            <p:cNvPr id="15" name="Text Box 14"/>
            <p:cNvSpPr txBox="1">
              <a:spLocks noChangeArrowheads="1"/>
            </p:cNvSpPr>
            <p:nvPr/>
          </p:nvSpPr>
          <p:spPr bwMode="auto">
            <a:xfrm>
              <a:off x="1821" y="2160"/>
              <a:ext cx="454" cy="233"/>
            </a:xfrm>
            <a:prstGeom prst="rect">
              <a:avLst/>
            </a:prstGeom>
            <a:noFill/>
            <a:ln w="9525">
              <a:noFill/>
              <a:miter lim="800000"/>
              <a:headEnd/>
              <a:tailEnd/>
            </a:ln>
            <a:effectLst/>
          </p:spPr>
          <p:txBody>
            <a:bodyPr wrap="none">
              <a:spAutoFit/>
            </a:bodyPr>
            <a:lstStyle/>
            <a:p>
              <a:pPr>
                <a:spcBef>
                  <a:spcPct val="0"/>
                </a:spcBef>
                <a:buClrTx/>
                <a:buSzTx/>
                <a:buFontTx/>
                <a:buNone/>
              </a:pPr>
              <a:r>
                <a:rPr lang="en-US">
                  <a:latin typeface="Verdana" pitchFamily="34" charset="0"/>
                </a:rPr>
                <a:t>Dust</a:t>
              </a:r>
              <a:endParaRPr lang="de-DE">
                <a:latin typeface="Verdana" pitchFamily="34" charset="0"/>
              </a:endParaRPr>
            </a:p>
          </p:txBody>
        </p:sp>
      </p:grpSp>
      <p:grpSp>
        <p:nvGrpSpPr>
          <p:cNvPr id="16" name="Group 15"/>
          <p:cNvGrpSpPr>
            <a:grpSpLocks/>
          </p:cNvGrpSpPr>
          <p:nvPr/>
        </p:nvGrpSpPr>
        <p:grpSpPr bwMode="auto">
          <a:xfrm>
            <a:off x="2711450" y="2771711"/>
            <a:ext cx="7372350" cy="2982912"/>
            <a:chOff x="-86" y="1960"/>
            <a:chExt cx="5891" cy="2384"/>
          </a:xfrm>
        </p:grpSpPr>
        <p:sp>
          <p:nvSpPr>
            <p:cNvPr id="17" name="Freeform 16"/>
            <p:cNvSpPr>
              <a:spLocks/>
            </p:cNvSpPr>
            <p:nvPr/>
          </p:nvSpPr>
          <p:spPr bwMode="auto">
            <a:xfrm>
              <a:off x="-86" y="1960"/>
              <a:ext cx="4411" cy="2382"/>
            </a:xfrm>
            <a:custGeom>
              <a:avLst/>
              <a:gdLst/>
              <a:ahLst/>
              <a:cxnLst>
                <a:cxn ang="0">
                  <a:pos x="0" y="2382"/>
                </a:cxn>
                <a:cxn ang="0">
                  <a:pos x="3593" y="1"/>
                </a:cxn>
                <a:cxn ang="0">
                  <a:pos x="4411" y="2376"/>
                </a:cxn>
              </a:cxnLst>
              <a:rect l="0" t="0" r="r" b="b"/>
              <a:pathLst>
                <a:path w="4411" h="2382">
                  <a:moveTo>
                    <a:pt x="0" y="2382"/>
                  </a:moveTo>
                  <a:cubicBezTo>
                    <a:pt x="598" y="1985"/>
                    <a:pt x="2858" y="2"/>
                    <a:pt x="3593" y="1"/>
                  </a:cubicBezTo>
                  <a:cubicBezTo>
                    <a:pt x="4328" y="0"/>
                    <a:pt x="4241" y="1881"/>
                    <a:pt x="4411" y="2376"/>
                  </a:cubicBezTo>
                </a:path>
              </a:pathLst>
            </a:custGeom>
            <a:solidFill>
              <a:srgbClr val="99CCFF">
                <a:alpha val="50000"/>
              </a:srgbClr>
            </a:solidFill>
            <a:ln w="9525">
              <a:noFill/>
              <a:round/>
              <a:headEnd/>
              <a:tailEnd/>
            </a:ln>
            <a:effectLst/>
          </p:spPr>
          <p:txBody>
            <a:bodyPr/>
            <a:lstStyle/>
            <a:p>
              <a:endParaRPr lang="it-IT"/>
            </a:p>
          </p:txBody>
        </p:sp>
        <p:sp>
          <p:nvSpPr>
            <p:cNvPr id="18" name="Text Box 17"/>
            <p:cNvSpPr txBox="1">
              <a:spLocks noChangeArrowheads="1"/>
            </p:cNvSpPr>
            <p:nvPr/>
          </p:nvSpPr>
          <p:spPr bwMode="auto">
            <a:xfrm>
              <a:off x="2382" y="2522"/>
              <a:ext cx="1516" cy="959"/>
            </a:xfrm>
            <a:prstGeom prst="rect">
              <a:avLst/>
            </a:prstGeom>
            <a:noFill/>
            <a:ln w="9525">
              <a:noFill/>
              <a:miter lim="800000"/>
              <a:headEnd/>
              <a:tailEnd/>
            </a:ln>
            <a:effectLst/>
          </p:spPr>
          <p:txBody>
            <a:bodyPr wrap="none">
              <a:spAutoFit/>
            </a:bodyPr>
            <a:lstStyle/>
            <a:p>
              <a:pPr algn="ctr">
                <a:spcBef>
                  <a:spcPct val="0"/>
                </a:spcBef>
                <a:buClrTx/>
                <a:buSzTx/>
                <a:buFontTx/>
                <a:buNone/>
              </a:pPr>
              <a:r>
                <a:rPr lang="en-US" sz="2400">
                  <a:latin typeface="Arial" charset="0"/>
                </a:rPr>
                <a:t>Cosmic</a:t>
              </a:r>
            </a:p>
            <a:p>
              <a:pPr algn="ctr">
                <a:spcBef>
                  <a:spcPct val="0"/>
                </a:spcBef>
                <a:buClrTx/>
                <a:buSzTx/>
                <a:buFontTx/>
                <a:buNone/>
              </a:pPr>
              <a:r>
                <a:rPr lang="en-US" sz="2400">
                  <a:latin typeface="Arial" charset="0"/>
                </a:rPr>
                <a:t>Electron</a:t>
              </a:r>
            </a:p>
            <a:p>
              <a:pPr algn="ctr">
                <a:spcBef>
                  <a:spcPct val="0"/>
                </a:spcBef>
                <a:buClrTx/>
                <a:buSzTx/>
                <a:buFontTx/>
                <a:buNone/>
              </a:pPr>
              <a:r>
                <a:rPr lang="en-US" sz="2400">
                  <a:latin typeface="Arial" charset="0"/>
                </a:rPr>
                <a:t>Accelerators</a:t>
              </a:r>
              <a:endParaRPr lang="de-DE" sz="2400">
                <a:latin typeface="Arial" charset="0"/>
              </a:endParaRPr>
            </a:p>
          </p:txBody>
        </p:sp>
        <p:sp>
          <p:nvSpPr>
            <p:cNvPr id="19" name="Freeform 18"/>
            <p:cNvSpPr>
              <a:spLocks/>
            </p:cNvSpPr>
            <p:nvPr/>
          </p:nvSpPr>
          <p:spPr bwMode="auto">
            <a:xfrm>
              <a:off x="3036" y="2830"/>
              <a:ext cx="2769" cy="1514"/>
            </a:xfrm>
            <a:custGeom>
              <a:avLst/>
              <a:gdLst/>
              <a:ahLst/>
              <a:cxnLst>
                <a:cxn ang="0">
                  <a:pos x="0" y="2382"/>
                </a:cxn>
                <a:cxn ang="0">
                  <a:pos x="3593" y="1"/>
                </a:cxn>
                <a:cxn ang="0">
                  <a:pos x="4411" y="2376"/>
                </a:cxn>
              </a:cxnLst>
              <a:rect l="0" t="0" r="r" b="b"/>
              <a:pathLst>
                <a:path w="4411" h="2382">
                  <a:moveTo>
                    <a:pt x="0" y="2382"/>
                  </a:moveTo>
                  <a:cubicBezTo>
                    <a:pt x="598" y="1985"/>
                    <a:pt x="2858" y="2"/>
                    <a:pt x="3593" y="1"/>
                  </a:cubicBezTo>
                  <a:cubicBezTo>
                    <a:pt x="4328" y="0"/>
                    <a:pt x="4241" y="1881"/>
                    <a:pt x="4411" y="2376"/>
                  </a:cubicBezTo>
                </a:path>
              </a:pathLst>
            </a:custGeom>
            <a:solidFill>
              <a:srgbClr val="99CCFF">
                <a:alpha val="50000"/>
              </a:srgbClr>
            </a:solidFill>
            <a:ln w="9525">
              <a:noFill/>
              <a:round/>
              <a:headEnd/>
              <a:tailEnd/>
            </a:ln>
            <a:effectLst/>
          </p:spPr>
          <p:txBody>
            <a:bodyPr/>
            <a:lstStyle/>
            <a:p>
              <a:endParaRPr lang="it-IT"/>
            </a:p>
          </p:txBody>
        </p:sp>
      </p:grpSp>
      <p:grpSp>
        <p:nvGrpSpPr>
          <p:cNvPr id="20" name="Group 19"/>
          <p:cNvGrpSpPr>
            <a:grpSpLocks/>
          </p:cNvGrpSpPr>
          <p:nvPr/>
        </p:nvGrpSpPr>
        <p:grpSpPr bwMode="auto">
          <a:xfrm>
            <a:off x="8975730" y="3852800"/>
            <a:ext cx="1046163" cy="1190626"/>
            <a:chOff x="4694" y="2523"/>
            <a:chExt cx="659" cy="750"/>
          </a:xfrm>
        </p:grpSpPr>
        <p:sp>
          <p:nvSpPr>
            <p:cNvPr id="21" name="AutoShape 20"/>
            <p:cNvSpPr>
              <a:spLocks noChangeArrowheads="1"/>
            </p:cNvSpPr>
            <p:nvPr/>
          </p:nvSpPr>
          <p:spPr bwMode="auto">
            <a:xfrm rot="7200000">
              <a:off x="4497" y="2720"/>
              <a:ext cx="713" cy="3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33"/>
            </a:solidFill>
            <a:ln w="9525">
              <a:noFill/>
              <a:miter lim="800000"/>
              <a:headEnd/>
              <a:tailEnd/>
            </a:ln>
            <a:effectLst/>
          </p:spPr>
          <p:txBody>
            <a:bodyPr wrap="none" anchor="ctr"/>
            <a:lstStyle/>
            <a:p>
              <a:endParaRPr lang="it-IT"/>
            </a:p>
          </p:txBody>
        </p:sp>
        <p:sp>
          <p:nvSpPr>
            <p:cNvPr id="22" name="Text Box 21"/>
            <p:cNvSpPr txBox="1">
              <a:spLocks noChangeArrowheads="1"/>
            </p:cNvSpPr>
            <p:nvPr/>
          </p:nvSpPr>
          <p:spPr bwMode="auto">
            <a:xfrm>
              <a:off x="4921" y="2750"/>
              <a:ext cx="432" cy="523"/>
            </a:xfrm>
            <a:prstGeom prst="rect">
              <a:avLst/>
            </a:prstGeom>
            <a:noFill/>
            <a:ln w="9525">
              <a:noFill/>
              <a:miter lim="800000"/>
              <a:headEnd/>
              <a:tailEnd/>
            </a:ln>
            <a:effectLst/>
          </p:spPr>
          <p:txBody>
            <a:bodyPr wrap="none">
              <a:spAutoFit/>
            </a:bodyPr>
            <a:lstStyle/>
            <a:p>
              <a:pPr>
                <a:spcBef>
                  <a:spcPct val="0"/>
                </a:spcBef>
                <a:buClrTx/>
                <a:buSzTx/>
                <a:buFontTx/>
                <a:buNone/>
              </a:pPr>
              <a:r>
                <a:rPr lang="en-US" sz="2400">
                  <a:solidFill>
                    <a:srgbClr val="FF0000"/>
                  </a:solidFill>
                  <a:latin typeface="Verdana" pitchFamily="34" charset="0"/>
                </a:rPr>
                <a:t>B</a:t>
              </a:r>
              <a:r>
                <a:rPr lang="en-US" sz="2400">
                  <a:solidFill>
                    <a:srgbClr val="FF0000"/>
                  </a:solidFill>
                  <a:latin typeface="Verdana" pitchFamily="34" charset="0"/>
                  <a:sym typeface="Symbol" pitchFamily="18" charset="2"/>
                </a:rPr>
                <a:t></a:t>
              </a:r>
            </a:p>
            <a:p>
              <a:pPr>
                <a:spcBef>
                  <a:spcPct val="0"/>
                </a:spcBef>
                <a:buClrTx/>
                <a:buSzTx/>
                <a:buFontTx/>
                <a:buNone/>
              </a:pPr>
              <a:r>
                <a:rPr lang="en-US" sz="2400">
                  <a:solidFill>
                    <a:srgbClr val="FF9933"/>
                  </a:solidFill>
                  <a:latin typeface="Verdana" pitchFamily="34" charset="0"/>
                  <a:sym typeface="Symbol" pitchFamily="18" charset="2"/>
                </a:rPr>
                <a:t>E</a:t>
              </a:r>
              <a:r>
                <a:rPr lang="en-US" sz="2400" baseline="-25000">
                  <a:solidFill>
                    <a:srgbClr val="FF9933"/>
                  </a:solidFill>
                  <a:latin typeface="Verdana" pitchFamily="34" charset="0"/>
                  <a:sym typeface="Symbol" pitchFamily="18" charset="2"/>
                </a:rPr>
                <a:t>e</a:t>
              </a:r>
              <a:r>
                <a:rPr lang="en-US" sz="2400">
                  <a:solidFill>
                    <a:srgbClr val="FF9933"/>
                  </a:solidFill>
                  <a:latin typeface="Verdana" pitchFamily="34" charset="0"/>
                  <a:sym typeface="Symbol" pitchFamily="18" charset="2"/>
                </a:rPr>
                <a:t></a:t>
              </a:r>
              <a:endParaRPr lang="en-US" sz="2400" baseline="-25000">
                <a:solidFill>
                  <a:srgbClr val="FF9933"/>
                </a:solidFill>
                <a:latin typeface="Verdana" pitchFamily="34" charset="0"/>
                <a:sym typeface="Symbol" pitchFamily="18" charset="2"/>
              </a:endParaRPr>
            </a:p>
          </p:txBody>
        </p:sp>
      </p:grpSp>
      <p:grpSp>
        <p:nvGrpSpPr>
          <p:cNvPr id="23" name="Group 23"/>
          <p:cNvGrpSpPr>
            <a:grpSpLocks/>
          </p:cNvGrpSpPr>
          <p:nvPr/>
        </p:nvGrpSpPr>
        <p:grpSpPr bwMode="auto">
          <a:xfrm>
            <a:off x="3865563" y="4860865"/>
            <a:ext cx="6191250" cy="830263"/>
            <a:chOff x="1338" y="3158"/>
            <a:chExt cx="3900" cy="523"/>
          </a:xfrm>
        </p:grpSpPr>
        <p:sp>
          <p:nvSpPr>
            <p:cNvPr id="24" name="Text Box 24"/>
            <p:cNvSpPr txBox="1">
              <a:spLocks noChangeArrowheads="1"/>
            </p:cNvSpPr>
            <p:nvPr/>
          </p:nvSpPr>
          <p:spPr bwMode="auto">
            <a:xfrm>
              <a:off x="1338" y="3187"/>
              <a:ext cx="2313" cy="288"/>
            </a:xfrm>
            <a:prstGeom prst="rect">
              <a:avLst/>
            </a:prstGeom>
            <a:noFill/>
            <a:ln w="12700" algn="ctr">
              <a:noFill/>
              <a:miter lim="800000"/>
              <a:headEnd/>
              <a:tailEnd/>
            </a:ln>
            <a:effectLst/>
          </p:spPr>
          <p:txBody>
            <a:bodyPr>
              <a:spAutoFit/>
            </a:bodyPr>
            <a:lstStyle/>
            <a:p>
              <a:pPr algn="ctr">
                <a:spcBef>
                  <a:spcPct val="50000"/>
                </a:spcBef>
                <a:buClrTx/>
                <a:buSzTx/>
                <a:buFontTx/>
                <a:buNone/>
              </a:pPr>
              <a:r>
                <a:rPr lang="en-US" sz="2400">
                  <a:latin typeface="Arial" charset="0"/>
                </a:rPr>
                <a:t>Synchrotron Radiation</a:t>
              </a:r>
            </a:p>
          </p:txBody>
        </p:sp>
        <p:sp>
          <p:nvSpPr>
            <p:cNvPr id="25" name="Text Box 25"/>
            <p:cNvSpPr txBox="1">
              <a:spLocks noChangeArrowheads="1"/>
            </p:cNvSpPr>
            <p:nvPr/>
          </p:nvSpPr>
          <p:spPr bwMode="auto">
            <a:xfrm>
              <a:off x="3742" y="3158"/>
              <a:ext cx="1496" cy="523"/>
            </a:xfrm>
            <a:prstGeom prst="rect">
              <a:avLst/>
            </a:prstGeom>
            <a:noFill/>
            <a:ln w="12700" algn="ctr">
              <a:noFill/>
              <a:miter lim="800000"/>
              <a:headEnd/>
              <a:tailEnd/>
            </a:ln>
            <a:effectLst/>
          </p:spPr>
          <p:txBody>
            <a:bodyPr>
              <a:spAutoFit/>
            </a:bodyPr>
            <a:lstStyle/>
            <a:p>
              <a:pPr algn="ctr">
                <a:spcBef>
                  <a:spcPct val="50000"/>
                </a:spcBef>
                <a:buClrTx/>
                <a:buSzTx/>
                <a:buFontTx/>
                <a:buNone/>
              </a:pPr>
              <a:r>
                <a:rPr lang="en-US" sz="2400">
                  <a:latin typeface="Arial" charset="0"/>
                </a:rPr>
                <a:t>Inverse Compton</a:t>
              </a:r>
            </a:p>
          </p:txBody>
        </p:sp>
      </p:grpSp>
      <p:grpSp>
        <p:nvGrpSpPr>
          <p:cNvPr id="26" name="Group 26"/>
          <p:cNvGrpSpPr>
            <a:grpSpLocks/>
          </p:cNvGrpSpPr>
          <p:nvPr/>
        </p:nvGrpSpPr>
        <p:grpSpPr bwMode="auto">
          <a:xfrm>
            <a:off x="8904289" y="1274699"/>
            <a:ext cx="1146175" cy="3071813"/>
            <a:chOff x="4649" y="899"/>
            <a:chExt cx="722" cy="1935"/>
          </a:xfrm>
        </p:grpSpPr>
        <p:graphicFrame>
          <p:nvGraphicFramePr>
            <p:cNvPr id="27" name="Object 27"/>
            <p:cNvGraphicFramePr>
              <a:graphicFrameLocks noChangeAspect="1"/>
            </p:cNvGraphicFramePr>
            <p:nvPr/>
          </p:nvGraphicFramePr>
          <p:xfrm>
            <a:off x="4737" y="899"/>
            <a:ext cx="634" cy="558"/>
          </p:xfrm>
          <a:graphic>
            <a:graphicData uri="http://schemas.openxmlformats.org/presentationml/2006/ole">
              <mc:AlternateContent xmlns:mc="http://schemas.openxmlformats.org/markup-compatibility/2006">
                <mc:Choice xmlns:v="urn:schemas-microsoft-com:vml" Requires="v">
                  <p:oleObj name="Equation" r:id="rId2" imgW="317362" imgH="279279" progId="Equation.3">
                    <p:embed/>
                  </p:oleObj>
                </mc:Choice>
                <mc:Fallback>
                  <p:oleObj name="Equation" r:id="rId2" imgW="317362" imgH="27927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 y="899"/>
                          <a:ext cx="634" cy="558"/>
                        </a:xfrm>
                        <a:prstGeom prst="rect">
                          <a:avLst/>
                        </a:prstGeom>
                        <a:solidFill>
                          <a:srgbClr val="DDDDDD"/>
                        </a:solidFill>
                      </p:spPr>
                    </p:pic>
                  </p:oleObj>
                </mc:Fallback>
              </mc:AlternateContent>
            </a:graphicData>
          </a:graphic>
        </p:graphicFrame>
        <p:sp>
          <p:nvSpPr>
            <p:cNvPr id="28" name="Line 28"/>
            <p:cNvSpPr>
              <a:spLocks noChangeShapeType="1"/>
            </p:cNvSpPr>
            <p:nvPr/>
          </p:nvSpPr>
          <p:spPr bwMode="auto">
            <a:xfrm flipH="1">
              <a:off x="4649" y="1414"/>
              <a:ext cx="337" cy="1420"/>
            </a:xfrm>
            <a:prstGeom prst="line">
              <a:avLst/>
            </a:prstGeom>
            <a:noFill/>
            <a:ln w="76200">
              <a:solidFill>
                <a:srgbClr val="FF0000"/>
              </a:solidFill>
              <a:round/>
              <a:headEnd/>
              <a:tailEnd type="arrow" w="med" len="med"/>
            </a:ln>
            <a:effectLst/>
          </p:spPr>
          <p:txBody>
            <a:bodyPr>
              <a:spAutoFit/>
            </a:bodyPr>
            <a:lstStyle/>
            <a:p>
              <a:endParaRPr lang="it-IT"/>
            </a:p>
          </p:txBody>
        </p:sp>
      </p:grpSp>
      <p:grpSp>
        <p:nvGrpSpPr>
          <p:cNvPr id="29" name="Group 29"/>
          <p:cNvGrpSpPr>
            <a:grpSpLocks/>
          </p:cNvGrpSpPr>
          <p:nvPr/>
        </p:nvGrpSpPr>
        <p:grpSpPr bwMode="auto">
          <a:xfrm>
            <a:off x="3181350" y="1547748"/>
            <a:ext cx="1771650" cy="3359150"/>
            <a:chOff x="1044" y="1071"/>
            <a:chExt cx="1116" cy="2116"/>
          </a:xfrm>
        </p:grpSpPr>
        <p:graphicFrame>
          <p:nvGraphicFramePr>
            <p:cNvPr id="30" name="Object 30"/>
            <p:cNvGraphicFramePr>
              <a:graphicFrameLocks noChangeAspect="1"/>
            </p:cNvGraphicFramePr>
            <p:nvPr/>
          </p:nvGraphicFramePr>
          <p:xfrm>
            <a:off x="1044" y="1071"/>
            <a:ext cx="1065" cy="558"/>
          </p:xfrm>
          <a:graphic>
            <a:graphicData uri="http://schemas.openxmlformats.org/presentationml/2006/ole">
              <mc:AlternateContent xmlns:mc="http://schemas.openxmlformats.org/markup-compatibility/2006">
                <mc:Choice xmlns:v="urn:schemas-microsoft-com:vml" Requires="v">
                  <p:oleObj name="Equation" r:id="rId4" imgW="533169" imgH="279279" progId="Equation.3">
                    <p:embed/>
                  </p:oleObj>
                </mc:Choice>
                <mc:Fallback>
                  <p:oleObj name="Equation" r:id="rId4" imgW="533169" imgH="27927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 y="1071"/>
                          <a:ext cx="1065" cy="558"/>
                        </a:xfrm>
                        <a:prstGeom prst="rect">
                          <a:avLst/>
                        </a:prstGeom>
                        <a:solidFill>
                          <a:srgbClr val="DDDDDD"/>
                        </a:solidFill>
                      </p:spPr>
                    </p:pic>
                  </p:oleObj>
                </mc:Fallback>
              </mc:AlternateContent>
            </a:graphicData>
          </a:graphic>
        </p:graphicFrame>
        <p:sp>
          <p:nvSpPr>
            <p:cNvPr id="31" name="Line 31"/>
            <p:cNvSpPr>
              <a:spLocks noChangeShapeType="1"/>
            </p:cNvSpPr>
            <p:nvPr/>
          </p:nvSpPr>
          <p:spPr bwMode="auto">
            <a:xfrm>
              <a:off x="1670" y="1536"/>
              <a:ext cx="490" cy="1651"/>
            </a:xfrm>
            <a:prstGeom prst="line">
              <a:avLst/>
            </a:prstGeom>
            <a:noFill/>
            <a:ln w="76200">
              <a:solidFill>
                <a:srgbClr val="FF0000"/>
              </a:solidFill>
              <a:round/>
              <a:headEnd/>
              <a:tailEnd type="arrow" w="med" len="med"/>
            </a:ln>
            <a:effectLst/>
          </p:spPr>
          <p:txBody>
            <a:bodyPr>
              <a:spAutoFit/>
            </a:bodyPr>
            <a:lstStyle/>
            <a:p>
              <a:endParaRPr lang="it-IT"/>
            </a:p>
          </p:txBody>
        </p:sp>
      </p:grpSp>
      <p:grpSp>
        <p:nvGrpSpPr>
          <p:cNvPr id="32" name="Group 32"/>
          <p:cNvGrpSpPr>
            <a:grpSpLocks/>
          </p:cNvGrpSpPr>
          <p:nvPr/>
        </p:nvGrpSpPr>
        <p:grpSpPr bwMode="auto">
          <a:xfrm>
            <a:off x="7245351" y="1666811"/>
            <a:ext cx="868363" cy="1446212"/>
            <a:chOff x="3604" y="1146"/>
            <a:chExt cx="547" cy="911"/>
          </a:xfrm>
        </p:grpSpPr>
        <p:sp>
          <p:nvSpPr>
            <p:cNvPr id="33" name="AutoShape 33"/>
            <p:cNvSpPr>
              <a:spLocks noChangeArrowheads="1"/>
            </p:cNvSpPr>
            <p:nvPr/>
          </p:nvSpPr>
          <p:spPr bwMode="auto">
            <a:xfrm rot="-3600000">
              <a:off x="3407" y="1541"/>
              <a:ext cx="713" cy="3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anchor="ctr"/>
            <a:lstStyle/>
            <a:p>
              <a:endParaRPr lang="it-IT"/>
            </a:p>
          </p:txBody>
        </p:sp>
        <p:sp>
          <p:nvSpPr>
            <p:cNvPr id="34" name="Text Box 34"/>
            <p:cNvSpPr txBox="1">
              <a:spLocks noChangeArrowheads="1"/>
            </p:cNvSpPr>
            <p:nvPr/>
          </p:nvSpPr>
          <p:spPr bwMode="auto">
            <a:xfrm>
              <a:off x="3787" y="1146"/>
              <a:ext cx="364" cy="288"/>
            </a:xfrm>
            <a:prstGeom prst="rect">
              <a:avLst/>
            </a:prstGeom>
            <a:noFill/>
            <a:ln w="9525">
              <a:noFill/>
              <a:miter lim="800000"/>
              <a:headEnd/>
              <a:tailEnd/>
            </a:ln>
            <a:effectLst/>
          </p:spPr>
          <p:txBody>
            <a:bodyPr wrap="none">
              <a:spAutoFit/>
            </a:bodyPr>
            <a:lstStyle/>
            <a:p>
              <a:pPr>
                <a:spcBef>
                  <a:spcPct val="0"/>
                </a:spcBef>
                <a:buClrTx/>
                <a:buSzTx/>
                <a:buFontTx/>
                <a:buNone/>
              </a:pPr>
              <a:r>
                <a:rPr lang="en-US" sz="2400">
                  <a:solidFill>
                    <a:srgbClr val="FF0000"/>
                  </a:solidFill>
                  <a:latin typeface="Verdana" pitchFamily="34" charset="0"/>
                </a:rPr>
                <a:t>B</a:t>
              </a:r>
              <a:r>
                <a:rPr lang="en-US" sz="2400">
                  <a:solidFill>
                    <a:srgbClr val="FF0000"/>
                  </a:solidFill>
                  <a:latin typeface="Verdana" pitchFamily="34" charset="0"/>
                  <a:sym typeface="Symbol" pitchFamily="18" charset="2"/>
                </a:rPr>
                <a:t></a:t>
              </a:r>
            </a:p>
          </p:txBody>
        </p:sp>
      </p:grpSp>
      <p:grpSp>
        <p:nvGrpSpPr>
          <p:cNvPr id="35" name="Group 35"/>
          <p:cNvGrpSpPr>
            <a:grpSpLocks/>
          </p:cNvGrpSpPr>
          <p:nvPr/>
        </p:nvGrpSpPr>
        <p:grpSpPr bwMode="auto">
          <a:xfrm>
            <a:off x="7551738" y="1836674"/>
            <a:ext cx="1022350" cy="1533525"/>
            <a:chOff x="3831" y="1285"/>
            <a:chExt cx="644" cy="966"/>
          </a:xfrm>
        </p:grpSpPr>
        <p:sp>
          <p:nvSpPr>
            <p:cNvPr id="36" name="AutoShape 36"/>
            <p:cNvSpPr>
              <a:spLocks noChangeArrowheads="1"/>
            </p:cNvSpPr>
            <p:nvPr/>
          </p:nvSpPr>
          <p:spPr bwMode="auto">
            <a:xfrm rot="-3600000" flipH="1" flipV="1">
              <a:off x="3634" y="1735"/>
              <a:ext cx="713" cy="3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33"/>
            </a:solidFill>
            <a:ln w="9525">
              <a:solidFill>
                <a:schemeClr val="tx1"/>
              </a:solidFill>
              <a:miter lim="800000"/>
              <a:headEnd/>
              <a:tailEnd/>
            </a:ln>
            <a:effectLst/>
          </p:spPr>
          <p:txBody>
            <a:bodyPr wrap="none" anchor="ctr"/>
            <a:lstStyle/>
            <a:p>
              <a:endParaRPr lang="it-IT"/>
            </a:p>
          </p:txBody>
        </p:sp>
        <p:sp>
          <p:nvSpPr>
            <p:cNvPr id="37" name="Text Box 37"/>
            <p:cNvSpPr txBox="1">
              <a:spLocks noChangeArrowheads="1"/>
            </p:cNvSpPr>
            <p:nvPr/>
          </p:nvSpPr>
          <p:spPr bwMode="auto">
            <a:xfrm>
              <a:off x="4046" y="1285"/>
              <a:ext cx="429" cy="288"/>
            </a:xfrm>
            <a:prstGeom prst="rect">
              <a:avLst/>
            </a:prstGeom>
            <a:noFill/>
            <a:ln w="9525">
              <a:noFill/>
              <a:miter lim="800000"/>
              <a:headEnd/>
              <a:tailEnd/>
            </a:ln>
            <a:effectLst/>
          </p:spPr>
          <p:txBody>
            <a:bodyPr wrap="none">
              <a:spAutoFit/>
            </a:bodyPr>
            <a:lstStyle/>
            <a:p>
              <a:pPr>
                <a:spcBef>
                  <a:spcPct val="0"/>
                </a:spcBef>
                <a:buClrTx/>
                <a:buSzTx/>
                <a:buFontTx/>
                <a:buNone/>
              </a:pPr>
              <a:r>
                <a:rPr lang="en-US" sz="2400">
                  <a:solidFill>
                    <a:srgbClr val="FF9933"/>
                  </a:solidFill>
                  <a:latin typeface="Verdana" pitchFamily="34" charset="0"/>
                </a:rPr>
                <a:t>E</a:t>
              </a:r>
              <a:r>
                <a:rPr lang="en-US" sz="2400" baseline="-25000">
                  <a:solidFill>
                    <a:srgbClr val="FF9933"/>
                  </a:solidFill>
                  <a:latin typeface="Verdana" pitchFamily="34" charset="0"/>
                </a:rPr>
                <a:t>e</a:t>
              </a:r>
              <a:r>
                <a:rPr lang="en-US" sz="2400">
                  <a:solidFill>
                    <a:srgbClr val="FF9933"/>
                  </a:solidFill>
                  <a:latin typeface="Verdana" pitchFamily="34" charset="0"/>
                  <a:sym typeface="Symbol" pitchFamily="18" charset="2"/>
                </a:rPr>
                <a:t></a:t>
              </a:r>
            </a:p>
          </p:txBody>
        </p:sp>
      </p:grpSp>
      <p:grpSp>
        <p:nvGrpSpPr>
          <p:cNvPr id="38" name="Group 38"/>
          <p:cNvGrpSpPr>
            <a:grpSpLocks/>
          </p:cNvGrpSpPr>
          <p:nvPr/>
        </p:nvGrpSpPr>
        <p:grpSpPr bwMode="auto">
          <a:xfrm>
            <a:off x="7104064" y="2581212"/>
            <a:ext cx="936625" cy="1487487"/>
            <a:chOff x="3482" y="1866"/>
            <a:chExt cx="639" cy="937"/>
          </a:xfrm>
        </p:grpSpPr>
        <p:grpSp>
          <p:nvGrpSpPr>
            <p:cNvPr id="39" name="Group 39"/>
            <p:cNvGrpSpPr>
              <a:grpSpLocks/>
            </p:cNvGrpSpPr>
            <p:nvPr/>
          </p:nvGrpSpPr>
          <p:grpSpPr bwMode="auto">
            <a:xfrm>
              <a:off x="3482" y="1866"/>
              <a:ext cx="95" cy="258"/>
              <a:chOff x="198" y="1118"/>
              <a:chExt cx="95" cy="258"/>
            </a:xfrm>
          </p:grpSpPr>
          <p:sp>
            <p:nvSpPr>
              <p:cNvPr id="52" name="Oval 40"/>
              <p:cNvSpPr>
                <a:spLocks noChangeArrowheads="1"/>
              </p:cNvSpPr>
              <p:nvPr/>
            </p:nvSpPr>
            <p:spPr bwMode="auto">
              <a:xfrm>
                <a:off x="198" y="1195"/>
                <a:ext cx="95" cy="95"/>
              </a:xfrm>
              <a:prstGeom prst="ellipse">
                <a:avLst/>
              </a:prstGeom>
              <a:solidFill>
                <a:schemeClr val="bg1"/>
              </a:solidFill>
              <a:ln w="9525">
                <a:solidFill>
                  <a:schemeClr val="tx1"/>
                </a:solidFill>
                <a:round/>
                <a:headEnd/>
                <a:tailEnd/>
              </a:ln>
              <a:effectLst/>
            </p:spPr>
            <p:txBody>
              <a:bodyPr wrap="none" anchor="ctr"/>
              <a:lstStyle/>
              <a:p>
                <a:endParaRPr lang="it-IT"/>
              </a:p>
            </p:txBody>
          </p:sp>
          <p:sp>
            <p:nvSpPr>
              <p:cNvPr id="53" name="Line 41"/>
              <p:cNvSpPr>
                <a:spLocks noChangeShapeType="1"/>
              </p:cNvSpPr>
              <p:nvPr/>
            </p:nvSpPr>
            <p:spPr bwMode="auto">
              <a:xfrm>
                <a:off x="241" y="1118"/>
                <a:ext cx="0" cy="258"/>
              </a:xfrm>
              <a:prstGeom prst="line">
                <a:avLst/>
              </a:prstGeom>
              <a:noFill/>
              <a:ln w="9525">
                <a:solidFill>
                  <a:schemeClr val="bg1"/>
                </a:solidFill>
                <a:round/>
                <a:headEnd/>
                <a:tailEnd/>
              </a:ln>
              <a:effectLst/>
            </p:spPr>
            <p:txBody>
              <a:bodyPr/>
              <a:lstStyle/>
              <a:p>
                <a:endParaRPr lang="it-IT"/>
              </a:p>
            </p:txBody>
          </p:sp>
        </p:grpSp>
        <p:grpSp>
          <p:nvGrpSpPr>
            <p:cNvPr id="40" name="Group 42"/>
            <p:cNvGrpSpPr>
              <a:grpSpLocks/>
            </p:cNvGrpSpPr>
            <p:nvPr/>
          </p:nvGrpSpPr>
          <p:grpSpPr bwMode="auto">
            <a:xfrm>
              <a:off x="3618" y="1876"/>
              <a:ext cx="95" cy="258"/>
              <a:chOff x="198" y="1118"/>
              <a:chExt cx="95" cy="258"/>
            </a:xfrm>
          </p:grpSpPr>
          <p:sp>
            <p:nvSpPr>
              <p:cNvPr id="50" name="Oval 43"/>
              <p:cNvSpPr>
                <a:spLocks noChangeArrowheads="1"/>
              </p:cNvSpPr>
              <p:nvPr/>
            </p:nvSpPr>
            <p:spPr bwMode="auto">
              <a:xfrm>
                <a:off x="198" y="1195"/>
                <a:ext cx="95" cy="95"/>
              </a:xfrm>
              <a:prstGeom prst="ellipse">
                <a:avLst/>
              </a:prstGeom>
              <a:solidFill>
                <a:schemeClr val="bg1"/>
              </a:solidFill>
              <a:ln w="9525">
                <a:solidFill>
                  <a:schemeClr val="tx1"/>
                </a:solidFill>
                <a:round/>
                <a:headEnd/>
                <a:tailEnd/>
              </a:ln>
              <a:effectLst/>
            </p:spPr>
            <p:txBody>
              <a:bodyPr wrap="none" anchor="ctr"/>
              <a:lstStyle/>
              <a:p>
                <a:endParaRPr lang="it-IT"/>
              </a:p>
            </p:txBody>
          </p:sp>
          <p:sp>
            <p:nvSpPr>
              <p:cNvPr id="51" name="Line 44"/>
              <p:cNvSpPr>
                <a:spLocks noChangeShapeType="1"/>
              </p:cNvSpPr>
              <p:nvPr/>
            </p:nvSpPr>
            <p:spPr bwMode="auto">
              <a:xfrm>
                <a:off x="241" y="1118"/>
                <a:ext cx="0" cy="258"/>
              </a:xfrm>
              <a:prstGeom prst="line">
                <a:avLst/>
              </a:prstGeom>
              <a:noFill/>
              <a:ln w="9525">
                <a:solidFill>
                  <a:schemeClr val="bg1"/>
                </a:solidFill>
                <a:round/>
                <a:headEnd/>
                <a:tailEnd/>
              </a:ln>
              <a:effectLst/>
            </p:spPr>
            <p:txBody>
              <a:bodyPr/>
              <a:lstStyle/>
              <a:p>
                <a:endParaRPr lang="it-IT"/>
              </a:p>
            </p:txBody>
          </p:sp>
        </p:grpSp>
        <p:grpSp>
          <p:nvGrpSpPr>
            <p:cNvPr id="41" name="Group 45"/>
            <p:cNvGrpSpPr>
              <a:grpSpLocks/>
            </p:cNvGrpSpPr>
            <p:nvPr/>
          </p:nvGrpSpPr>
          <p:grpSpPr bwMode="auto">
            <a:xfrm>
              <a:off x="3754" y="1985"/>
              <a:ext cx="95" cy="258"/>
              <a:chOff x="198" y="1118"/>
              <a:chExt cx="95" cy="258"/>
            </a:xfrm>
          </p:grpSpPr>
          <p:sp>
            <p:nvSpPr>
              <p:cNvPr id="48" name="Oval 46"/>
              <p:cNvSpPr>
                <a:spLocks noChangeArrowheads="1"/>
              </p:cNvSpPr>
              <p:nvPr/>
            </p:nvSpPr>
            <p:spPr bwMode="auto">
              <a:xfrm>
                <a:off x="198" y="1195"/>
                <a:ext cx="95" cy="95"/>
              </a:xfrm>
              <a:prstGeom prst="ellipse">
                <a:avLst/>
              </a:prstGeom>
              <a:solidFill>
                <a:schemeClr val="bg1"/>
              </a:solidFill>
              <a:ln w="9525">
                <a:solidFill>
                  <a:schemeClr val="tx1"/>
                </a:solidFill>
                <a:round/>
                <a:headEnd/>
                <a:tailEnd/>
              </a:ln>
              <a:effectLst/>
            </p:spPr>
            <p:txBody>
              <a:bodyPr wrap="none" anchor="ctr"/>
              <a:lstStyle/>
              <a:p>
                <a:endParaRPr lang="it-IT"/>
              </a:p>
            </p:txBody>
          </p:sp>
          <p:sp>
            <p:nvSpPr>
              <p:cNvPr id="49" name="Line 47"/>
              <p:cNvSpPr>
                <a:spLocks noChangeShapeType="1"/>
              </p:cNvSpPr>
              <p:nvPr/>
            </p:nvSpPr>
            <p:spPr bwMode="auto">
              <a:xfrm>
                <a:off x="241" y="1118"/>
                <a:ext cx="0" cy="258"/>
              </a:xfrm>
              <a:prstGeom prst="line">
                <a:avLst/>
              </a:prstGeom>
              <a:noFill/>
              <a:ln w="9525">
                <a:solidFill>
                  <a:schemeClr val="bg1"/>
                </a:solidFill>
                <a:round/>
                <a:headEnd/>
                <a:tailEnd/>
              </a:ln>
              <a:effectLst/>
            </p:spPr>
            <p:txBody>
              <a:bodyPr/>
              <a:lstStyle/>
              <a:p>
                <a:endParaRPr lang="it-IT"/>
              </a:p>
            </p:txBody>
          </p:sp>
        </p:grpSp>
        <p:grpSp>
          <p:nvGrpSpPr>
            <p:cNvPr id="42" name="Group 48"/>
            <p:cNvGrpSpPr>
              <a:grpSpLocks/>
            </p:cNvGrpSpPr>
            <p:nvPr/>
          </p:nvGrpSpPr>
          <p:grpSpPr bwMode="auto">
            <a:xfrm>
              <a:off x="3890" y="2184"/>
              <a:ext cx="95" cy="258"/>
              <a:chOff x="198" y="1118"/>
              <a:chExt cx="95" cy="258"/>
            </a:xfrm>
          </p:grpSpPr>
          <p:sp>
            <p:nvSpPr>
              <p:cNvPr id="46" name="Oval 49"/>
              <p:cNvSpPr>
                <a:spLocks noChangeArrowheads="1"/>
              </p:cNvSpPr>
              <p:nvPr/>
            </p:nvSpPr>
            <p:spPr bwMode="auto">
              <a:xfrm>
                <a:off x="198" y="1195"/>
                <a:ext cx="95" cy="95"/>
              </a:xfrm>
              <a:prstGeom prst="ellipse">
                <a:avLst/>
              </a:prstGeom>
              <a:solidFill>
                <a:schemeClr val="bg1"/>
              </a:solidFill>
              <a:ln w="9525">
                <a:solidFill>
                  <a:schemeClr val="tx1"/>
                </a:solidFill>
                <a:round/>
                <a:headEnd/>
                <a:tailEnd/>
              </a:ln>
              <a:effectLst/>
            </p:spPr>
            <p:txBody>
              <a:bodyPr wrap="none" anchor="ctr"/>
              <a:lstStyle/>
              <a:p>
                <a:endParaRPr lang="it-IT"/>
              </a:p>
            </p:txBody>
          </p:sp>
          <p:sp>
            <p:nvSpPr>
              <p:cNvPr id="47" name="Line 50"/>
              <p:cNvSpPr>
                <a:spLocks noChangeShapeType="1"/>
              </p:cNvSpPr>
              <p:nvPr/>
            </p:nvSpPr>
            <p:spPr bwMode="auto">
              <a:xfrm>
                <a:off x="241" y="1118"/>
                <a:ext cx="0" cy="258"/>
              </a:xfrm>
              <a:prstGeom prst="line">
                <a:avLst/>
              </a:prstGeom>
              <a:noFill/>
              <a:ln w="9525">
                <a:solidFill>
                  <a:schemeClr val="bg1"/>
                </a:solidFill>
                <a:round/>
                <a:headEnd/>
                <a:tailEnd/>
              </a:ln>
              <a:effectLst/>
            </p:spPr>
            <p:txBody>
              <a:bodyPr/>
              <a:lstStyle/>
              <a:p>
                <a:endParaRPr lang="it-IT"/>
              </a:p>
            </p:txBody>
          </p:sp>
        </p:grpSp>
        <p:grpSp>
          <p:nvGrpSpPr>
            <p:cNvPr id="43" name="Group 51"/>
            <p:cNvGrpSpPr>
              <a:grpSpLocks/>
            </p:cNvGrpSpPr>
            <p:nvPr/>
          </p:nvGrpSpPr>
          <p:grpSpPr bwMode="auto">
            <a:xfrm>
              <a:off x="4026" y="2545"/>
              <a:ext cx="95" cy="258"/>
              <a:chOff x="198" y="1118"/>
              <a:chExt cx="95" cy="258"/>
            </a:xfrm>
          </p:grpSpPr>
          <p:sp>
            <p:nvSpPr>
              <p:cNvPr id="44" name="Oval 52"/>
              <p:cNvSpPr>
                <a:spLocks noChangeArrowheads="1"/>
              </p:cNvSpPr>
              <p:nvPr/>
            </p:nvSpPr>
            <p:spPr bwMode="auto">
              <a:xfrm>
                <a:off x="198" y="1195"/>
                <a:ext cx="95" cy="95"/>
              </a:xfrm>
              <a:prstGeom prst="ellipse">
                <a:avLst/>
              </a:prstGeom>
              <a:solidFill>
                <a:schemeClr val="bg1"/>
              </a:solidFill>
              <a:ln w="9525">
                <a:solidFill>
                  <a:schemeClr val="tx1"/>
                </a:solidFill>
                <a:round/>
                <a:headEnd/>
                <a:tailEnd/>
              </a:ln>
              <a:effectLst/>
            </p:spPr>
            <p:txBody>
              <a:bodyPr wrap="none" anchor="ctr"/>
              <a:lstStyle/>
              <a:p>
                <a:endParaRPr lang="it-IT"/>
              </a:p>
            </p:txBody>
          </p:sp>
          <p:sp>
            <p:nvSpPr>
              <p:cNvPr id="45" name="Line 53"/>
              <p:cNvSpPr>
                <a:spLocks noChangeShapeType="1"/>
              </p:cNvSpPr>
              <p:nvPr/>
            </p:nvSpPr>
            <p:spPr bwMode="auto">
              <a:xfrm>
                <a:off x="241" y="1118"/>
                <a:ext cx="0" cy="258"/>
              </a:xfrm>
              <a:prstGeom prst="line">
                <a:avLst/>
              </a:prstGeom>
              <a:noFill/>
              <a:ln w="9525">
                <a:solidFill>
                  <a:schemeClr val="bg1"/>
                </a:solidFill>
                <a:round/>
                <a:headEnd/>
                <a:tailEnd/>
              </a:ln>
              <a:effectLst/>
            </p:spPr>
            <p:txBody>
              <a:bodyPr/>
              <a:lstStyle/>
              <a:p>
                <a:endParaRPr lang="it-IT"/>
              </a:p>
            </p:txBody>
          </p:sp>
        </p:grpSp>
      </p:grpSp>
      <p:grpSp>
        <p:nvGrpSpPr>
          <p:cNvPr id="54" name="Group 54"/>
          <p:cNvGrpSpPr>
            <a:grpSpLocks/>
          </p:cNvGrpSpPr>
          <p:nvPr/>
        </p:nvGrpSpPr>
        <p:grpSpPr bwMode="auto">
          <a:xfrm>
            <a:off x="4079875" y="1981136"/>
            <a:ext cx="5786438" cy="3816350"/>
            <a:chOff x="1610" y="1344"/>
            <a:chExt cx="3645" cy="2404"/>
          </a:xfrm>
        </p:grpSpPr>
        <p:grpSp>
          <p:nvGrpSpPr>
            <p:cNvPr id="55" name="Group 55"/>
            <p:cNvGrpSpPr>
              <a:grpSpLocks/>
            </p:cNvGrpSpPr>
            <p:nvPr/>
          </p:nvGrpSpPr>
          <p:grpSpPr bwMode="auto">
            <a:xfrm>
              <a:off x="1610" y="1344"/>
              <a:ext cx="3602" cy="2404"/>
              <a:chOff x="1610" y="1344"/>
              <a:chExt cx="3602" cy="2404"/>
            </a:xfrm>
          </p:grpSpPr>
          <p:sp>
            <p:nvSpPr>
              <p:cNvPr id="57" name="Freeform 56"/>
              <p:cNvSpPr>
                <a:spLocks/>
              </p:cNvSpPr>
              <p:nvPr/>
            </p:nvSpPr>
            <p:spPr bwMode="auto">
              <a:xfrm>
                <a:off x="4059" y="1344"/>
                <a:ext cx="1153" cy="2379"/>
              </a:xfrm>
              <a:custGeom>
                <a:avLst/>
                <a:gdLst/>
                <a:ahLst/>
                <a:cxnLst>
                  <a:cxn ang="0">
                    <a:pos x="0" y="3319"/>
                  </a:cxn>
                  <a:cxn ang="0">
                    <a:pos x="293" y="644"/>
                  </a:cxn>
                  <a:cxn ang="0">
                    <a:pos x="913" y="26"/>
                  </a:cxn>
                  <a:cxn ang="0">
                    <a:pos x="1514" y="549"/>
                  </a:cxn>
                  <a:cxn ang="0">
                    <a:pos x="1763" y="3319"/>
                  </a:cxn>
                </a:cxnLst>
                <a:rect l="0" t="0" r="r" b="b"/>
                <a:pathLst>
                  <a:path w="1763" h="3319">
                    <a:moveTo>
                      <a:pt x="0" y="3319"/>
                    </a:moveTo>
                    <a:cubicBezTo>
                      <a:pt x="49" y="2873"/>
                      <a:pt x="141" y="1193"/>
                      <a:pt x="293" y="644"/>
                    </a:cubicBezTo>
                    <a:cubicBezTo>
                      <a:pt x="445" y="95"/>
                      <a:pt x="710" y="42"/>
                      <a:pt x="913" y="26"/>
                    </a:cubicBezTo>
                    <a:cubicBezTo>
                      <a:pt x="1116" y="10"/>
                      <a:pt x="1372" y="0"/>
                      <a:pt x="1514" y="549"/>
                    </a:cubicBezTo>
                    <a:cubicBezTo>
                      <a:pt x="1656" y="1098"/>
                      <a:pt x="1711" y="2742"/>
                      <a:pt x="1763" y="3319"/>
                    </a:cubicBezTo>
                  </a:path>
                </a:pathLst>
              </a:custGeom>
              <a:solidFill>
                <a:srgbClr val="00CC99">
                  <a:alpha val="60001"/>
                </a:srgbClr>
              </a:solidFill>
              <a:ln w="9525">
                <a:noFill/>
                <a:round/>
                <a:headEnd/>
                <a:tailEnd/>
              </a:ln>
              <a:effectLst/>
            </p:spPr>
            <p:txBody>
              <a:bodyPr/>
              <a:lstStyle/>
              <a:p>
                <a:endParaRPr lang="it-IT"/>
              </a:p>
            </p:txBody>
          </p:sp>
          <p:sp>
            <p:nvSpPr>
              <p:cNvPr id="58" name="Freeform 57"/>
              <p:cNvSpPr>
                <a:spLocks/>
              </p:cNvSpPr>
              <p:nvPr/>
            </p:nvSpPr>
            <p:spPr bwMode="auto">
              <a:xfrm>
                <a:off x="1610" y="2750"/>
                <a:ext cx="2095" cy="998"/>
              </a:xfrm>
              <a:custGeom>
                <a:avLst/>
                <a:gdLst/>
                <a:ahLst/>
                <a:cxnLst>
                  <a:cxn ang="0">
                    <a:pos x="0" y="2382"/>
                  </a:cxn>
                  <a:cxn ang="0">
                    <a:pos x="3593" y="1"/>
                  </a:cxn>
                  <a:cxn ang="0">
                    <a:pos x="4411" y="2376"/>
                  </a:cxn>
                </a:cxnLst>
                <a:rect l="0" t="0" r="r" b="b"/>
                <a:pathLst>
                  <a:path w="4411" h="2382">
                    <a:moveTo>
                      <a:pt x="0" y="2382"/>
                    </a:moveTo>
                    <a:cubicBezTo>
                      <a:pt x="598" y="1985"/>
                      <a:pt x="2858" y="2"/>
                      <a:pt x="3593" y="1"/>
                    </a:cubicBezTo>
                    <a:cubicBezTo>
                      <a:pt x="4328" y="0"/>
                      <a:pt x="4241" y="1881"/>
                      <a:pt x="4411" y="2376"/>
                    </a:cubicBezTo>
                  </a:path>
                </a:pathLst>
              </a:custGeom>
              <a:solidFill>
                <a:srgbClr val="00CC99">
                  <a:alpha val="50000"/>
                </a:srgbClr>
              </a:solidFill>
              <a:ln w="9525">
                <a:noFill/>
                <a:round/>
                <a:headEnd/>
                <a:tailEnd/>
              </a:ln>
              <a:effectLst/>
            </p:spPr>
            <p:txBody>
              <a:bodyPr/>
              <a:lstStyle/>
              <a:p>
                <a:endParaRPr lang="it-IT"/>
              </a:p>
            </p:txBody>
          </p:sp>
        </p:grpSp>
        <p:sp>
          <p:nvSpPr>
            <p:cNvPr id="56" name="Text Box 58"/>
            <p:cNvSpPr txBox="1">
              <a:spLocks noChangeArrowheads="1"/>
            </p:cNvSpPr>
            <p:nvPr/>
          </p:nvSpPr>
          <p:spPr bwMode="auto">
            <a:xfrm>
              <a:off x="4030" y="2296"/>
              <a:ext cx="1225" cy="756"/>
            </a:xfrm>
            <a:prstGeom prst="rect">
              <a:avLst/>
            </a:prstGeom>
            <a:noFill/>
            <a:ln w="9525">
              <a:noFill/>
              <a:miter lim="800000"/>
              <a:headEnd/>
              <a:tailEnd/>
            </a:ln>
            <a:effectLst/>
          </p:spPr>
          <p:txBody>
            <a:bodyPr>
              <a:spAutoFit/>
            </a:bodyPr>
            <a:lstStyle/>
            <a:p>
              <a:pPr algn="ctr">
                <a:spcBef>
                  <a:spcPct val="0"/>
                </a:spcBef>
                <a:buClrTx/>
                <a:buSzTx/>
                <a:buFontTx/>
                <a:buNone/>
              </a:pPr>
              <a:r>
                <a:rPr lang="en-US" sz="2400">
                  <a:solidFill>
                    <a:schemeClr val="bg1"/>
                  </a:solidFill>
                  <a:latin typeface="Arial" charset="0"/>
                </a:rPr>
                <a:t>Cosmic </a:t>
              </a:r>
            </a:p>
            <a:p>
              <a:pPr algn="ctr">
                <a:spcBef>
                  <a:spcPct val="0"/>
                </a:spcBef>
                <a:buClrTx/>
                <a:buSzTx/>
                <a:buFontTx/>
                <a:buNone/>
              </a:pPr>
              <a:r>
                <a:rPr lang="en-US" sz="2400">
                  <a:solidFill>
                    <a:schemeClr val="bg1"/>
                  </a:solidFill>
                  <a:latin typeface="Arial" charset="0"/>
                </a:rPr>
                <a:t>Proton</a:t>
              </a:r>
            </a:p>
            <a:p>
              <a:pPr algn="ctr">
                <a:spcBef>
                  <a:spcPct val="0"/>
                </a:spcBef>
                <a:buClrTx/>
                <a:buSzTx/>
                <a:buFontTx/>
                <a:buNone/>
              </a:pPr>
              <a:r>
                <a:rPr lang="en-US" sz="2400">
                  <a:solidFill>
                    <a:schemeClr val="bg1"/>
                  </a:solidFill>
                  <a:latin typeface="Arial" charset="0"/>
                </a:rPr>
                <a:t>Accelerators</a:t>
              </a:r>
              <a:endParaRPr lang="de-DE" sz="2400">
                <a:solidFill>
                  <a:schemeClr val="bg1"/>
                </a:solidFill>
                <a:latin typeface="Arial" charset="0"/>
              </a:endParaRPr>
            </a:p>
          </p:txBody>
        </p:sp>
      </p:grpSp>
      <p:grpSp>
        <p:nvGrpSpPr>
          <p:cNvPr id="59" name="Group 59"/>
          <p:cNvGrpSpPr>
            <a:grpSpLocks/>
          </p:cNvGrpSpPr>
          <p:nvPr/>
        </p:nvGrpSpPr>
        <p:grpSpPr bwMode="auto">
          <a:xfrm>
            <a:off x="8159750" y="928624"/>
            <a:ext cx="2301875" cy="1776413"/>
            <a:chOff x="4180" y="681"/>
            <a:chExt cx="1450" cy="1119"/>
          </a:xfrm>
        </p:grpSpPr>
        <p:grpSp>
          <p:nvGrpSpPr>
            <p:cNvPr id="60" name="Group 60"/>
            <p:cNvGrpSpPr>
              <a:grpSpLocks/>
            </p:cNvGrpSpPr>
            <p:nvPr/>
          </p:nvGrpSpPr>
          <p:grpSpPr bwMode="auto">
            <a:xfrm>
              <a:off x="4180" y="681"/>
              <a:ext cx="1450" cy="608"/>
              <a:chOff x="3951" y="709"/>
              <a:chExt cx="1450" cy="608"/>
            </a:xfrm>
          </p:grpSpPr>
          <p:sp>
            <p:nvSpPr>
              <p:cNvPr id="62" name="Rectangle 61"/>
              <p:cNvSpPr>
                <a:spLocks noChangeArrowheads="1"/>
              </p:cNvSpPr>
              <p:nvPr/>
            </p:nvSpPr>
            <p:spPr bwMode="auto">
              <a:xfrm>
                <a:off x="3969" y="761"/>
                <a:ext cx="1432" cy="476"/>
              </a:xfrm>
              <a:prstGeom prst="rect">
                <a:avLst/>
              </a:prstGeom>
              <a:solidFill>
                <a:srgbClr val="DDDDDD"/>
              </a:solidFill>
              <a:ln w="12700" algn="ctr">
                <a:solidFill>
                  <a:schemeClr val="tx1"/>
                </a:solidFill>
                <a:miter lim="800000"/>
                <a:headEnd/>
                <a:tailEnd/>
              </a:ln>
              <a:effectLst/>
            </p:spPr>
            <p:txBody>
              <a:bodyPr wrap="square" anchor="ctr">
                <a:spAutoFit/>
              </a:bodyPr>
              <a:lstStyle/>
              <a:p>
                <a:endParaRPr lang="it-IT"/>
              </a:p>
            </p:txBody>
          </p:sp>
          <p:graphicFrame>
            <p:nvGraphicFramePr>
              <p:cNvPr id="63" name="Object 62"/>
              <p:cNvGraphicFramePr>
                <a:graphicFrameLocks noChangeAspect="1"/>
              </p:cNvGraphicFramePr>
              <p:nvPr/>
            </p:nvGraphicFramePr>
            <p:xfrm>
              <a:off x="3951" y="709"/>
              <a:ext cx="761" cy="608"/>
            </p:xfrm>
            <a:graphic>
              <a:graphicData uri="http://schemas.openxmlformats.org/presentationml/2006/ole">
                <mc:AlternateContent xmlns:mc="http://schemas.openxmlformats.org/markup-compatibility/2006">
                  <mc:Choice xmlns:v="urn:schemas-microsoft-com:vml" Requires="v">
                    <p:oleObj name="Equation" r:id="rId6" imgW="380835" imgH="304668" progId="Equation.3">
                      <p:embed/>
                    </p:oleObj>
                  </mc:Choice>
                  <mc:Fallback>
                    <p:oleObj name="Equation" r:id="rId6" imgW="380835" imgH="30466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1" y="709"/>
                            <a:ext cx="761" cy="608"/>
                          </a:xfrm>
                          <a:prstGeom prst="rect">
                            <a:avLst/>
                          </a:prstGeom>
                          <a:noFill/>
                        </p:spPr>
                      </p:pic>
                    </p:oleObj>
                  </mc:Fallback>
                </mc:AlternateContent>
              </a:graphicData>
            </a:graphic>
          </p:graphicFrame>
          <p:sp>
            <p:nvSpPr>
              <p:cNvPr id="64" name="Text Box 63"/>
              <p:cNvSpPr txBox="1">
                <a:spLocks noChangeArrowheads="1"/>
              </p:cNvSpPr>
              <p:nvPr/>
            </p:nvSpPr>
            <p:spPr bwMode="auto">
              <a:xfrm>
                <a:off x="4721" y="784"/>
                <a:ext cx="680" cy="407"/>
              </a:xfrm>
              <a:prstGeom prst="rect">
                <a:avLst/>
              </a:prstGeom>
              <a:noFill/>
              <a:ln w="12700" algn="ctr">
                <a:noFill/>
                <a:miter lim="800000"/>
                <a:headEnd/>
                <a:tailEnd/>
              </a:ln>
              <a:effectLst/>
            </p:spPr>
            <p:txBody>
              <a:bodyPr>
                <a:spAutoFit/>
              </a:bodyPr>
              <a:lstStyle/>
              <a:p>
                <a:pPr algn="ctr">
                  <a:spcBef>
                    <a:spcPct val="50000"/>
                  </a:spcBef>
                  <a:buClrTx/>
                  <a:buSzTx/>
                  <a:buFontTx/>
                  <a:buNone/>
                </a:pPr>
                <a:r>
                  <a:rPr lang="en-US">
                    <a:latin typeface="Arial" charset="0"/>
                  </a:rPr>
                  <a:t>Matter Density</a:t>
                </a:r>
              </a:p>
            </p:txBody>
          </p:sp>
        </p:grpSp>
        <p:sp>
          <p:nvSpPr>
            <p:cNvPr id="61" name="Line 64"/>
            <p:cNvSpPr>
              <a:spLocks noChangeShapeType="1"/>
            </p:cNvSpPr>
            <p:nvPr/>
          </p:nvSpPr>
          <p:spPr bwMode="auto">
            <a:xfrm flipH="1">
              <a:off x="4651" y="1182"/>
              <a:ext cx="177" cy="618"/>
            </a:xfrm>
            <a:prstGeom prst="line">
              <a:avLst/>
            </a:prstGeom>
            <a:noFill/>
            <a:ln w="76200">
              <a:solidFill>
                <a:srgbClr val="FF0000"/>
              </a:solidFill>
              <a:round/>
              <a:headEnd/>
              <a:tailEnd type="arrow" w="med" len="med"/>
            </a:ln>
            <a:effectLst/>
          </p:spPr>
          <p:txBody>
            <a:bodyPr>
              <a:spAutoFit/>
            </a:bodyPr>
            <a:lstStyle/>
            <a:p>
              <a:endParaRPr lang="it-IT"/>
            </a:p>
          </p:txBody>
        </p:sp>
      </p:grpSp>
      <p:grpSp>
        <p:nvGrpSpPr>
          <p:cNvPr id="65" name="Group 65"/>
          <p:cNvGrpSpPr>
            <a:grpSpLocks/>
          </p:cNvGrpSpPr>
          <p:nvPr/>
        </p:nvGrpSpPr>
        <p:grpSpPr bwMode="auto">
          <a:xfrm>
            <a:off x="4583114" y="4870389"/>
            <a:ext cx="5184775" cy="895350"/>
            <a:chOff x="1927" y="3285"/>
            <a:chExt cx="3266" cy="564"/>
          </a:xfrm>
        </p:grpSpPr>
        <p:sp>
          <p:nvSpPr>
            <p:cNvPr id="66" name="Text Box 66"/>
            <p:cNvSpPr txBox="1">
              <a:spLocks noChangeArrowheads="1"/>
            </p:cNvSpPr>
            <p:nvPr/>
          </p:nvSpPr>
          <p:spPr bwMode="auto">
            <a:xfrm>
              <a:off x="4241" y="3285"/>
              <a:ext cx="952" cy="327"/>
            </a:xfrm>
            <a:prstGeom prst="rect">
              <a:avLst/>
            </a:prstGeom>
            <a:noFill/>
            <a:ln w="12700" algn="ctr">
              <a:noFill/>
              <a:miter lim="800000"/>
              <a:headEnd/>
              <a:tailEnd/>
            </a:ln>
            <a:effectLst/>
          </p:spPr>
          <p:txBody>
            <a:bodyPr>
              <a:spAutoFit/>
            </a:bodyPr>
            <a:lstStyle/>
            <a:p>
              <a:pPr algn="ctr">
                <a:spcBef>
                  <a:spcPct val="50000"/>
                </a:spcBef>
                <a:buClrTx/>
                <a:buSzTx/>
                <a:buFontTx/>
                <a:buNone/>
              </a:pPr>
              <a:r>
                <a:rPr lang="en-US" sz="2800">
                  <a:solidFill>
                    <a:schemeClr val="bg1"/>
                  </a:solidFill>
                  <a:latin typeface="Arial" charset="0"/>
                  <a:sym typeface="Symbol" pitchFamily="18" charset="2"/>
                </a:rPr>
                <a:t></a:t>
              </a:r>
              <a:r>
                <a:rPr lang="en-US" sz="2400" baseline="30000">
                  <a:solidFill>
                    <a:schemeClr val="bg1"/>
                  </a:solidFill>
                  <a:latin typeface="Arial" charset="0"/>
                  <a:sym typeface="Symbol" pitchFamily="18" charset="2"/>
                </a:rPr>
                <a:t>0</a:t>
              </a:r>
              <a:r>
                <a:rPr lang="en-US" sz="2800">
                  <a:solidFill>
                    <a:schemeClr val="bg1"/>
                  </a:solidFill>
                  <a:latin typeface="Arial" charset="0"/>
                  <a:sym typeface="Symbol" pitchFamily="18" charset="2"/>
                </a:rPr>
                <a:t></a:t>
              </a:r>
            </a:p>
          </p:txBody>
        </p:sp>
        <p:sp>
          <p:nvSpPr>
            <p:cNvPr id="67" name="Text Box 67"/>
            <p:cNvSpPr txBox="1">
              <a:spLocks noChangeArrowheads="1"/>
            </p:cNvSpPr>
            <p:nvPr/>
          </p:nvSpPr>
          <p:spPr bwMode="auto">
            <a:xfrm>
              <a:off x="1927" y="3442"/>
              <a:ext cx="1860" cy="407"/>
            </a:xfrm>
            <a:prstGeom prst="rect">
              <a:avLst/>
            </a:prstGeom>
            <a:noFill/>
            <a:ln w="12700" algn="ctr">
              <a:noFill/>
              <a:miter lim="800000"/>
              <a:headEnd/>
              <a:tailEnd/>
            </a:ln>
            <a:effectLst/>
          </p:spPr>
          <p:txBody>
            <a:bodyPr>
              <a:spAutoFit/>
            </a:bodyPr>
            <a:lstStyle/>
            <a:p>
              <a:pPr algn="ctr">
                <a:spcBef>
                  <a:spcPct val="50000"/>
                </a:spcBef>
                <a:buClrTx/>
                <a:buSzTx/>
                <a:buFontTx/>
                <a:buNone/>
              </a:pPr>
              <a:r>
                <a:rPr lang="en-US">
                  <a:solidFill>
                    <a:schemeClr val="bg1"/>
                  </a:solidFill>
                  <a:latin typeface="Arial" charset="0"/>
                  <a:sym typeface="Symbol" pitchFamily="18" charset="2"/>
                </a:rPr>
                <a:t>Synchrotron Radiation of Secondary Electrons</a:t>
              </a:r>
            </a:p>
          </p:txBody>
        </p:sp>
      </p:grpSp>
    </p:spTree>
    <p:extLst>
      <p:ext uri="{BB962C8B-B14F-4D97-AF65-F5344CB8AC3E}">
        <p14:creationId xmlns:p14="http://schemas.microsoft.com/office/powerpoint/2010/main" val="8918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10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1000"/>
                                        <p:tgtEl>
                                          <p:spTgt spid="35"/>
                                        </p:tgtEl>
                                      </p:cBhvr>
                                    </p:animEffect>
                                  </p:childTnLst>
                                </p:cTn>
                              </p:par>
                              <p:par>
                                <p:cTn id="44" presetID="22" presetClass="entr" presetSubtype="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1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29"/>
                                        </p:tgtEl>
                                      </p:cBhvr>
                                    </p:animEffect>
                                    <p:set>
                                      <p:cBhvr>
                                        <p:cTn id="51" dur="1" fill="hold">
                                          <p:stCondLst>
                                            <p:cond delay="999"/>
                                          </p:stCondLst>
                                        </p:cTn>
                                        <p:tgtEl>
                                          <p:spTgt spid="29"/>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23"/>
                                        </p:tgtEl>
                                      </p:cBhvr>
                                    </p:animEffect>
                                    <p:set>
                                      <p:cBhvr>
                                        <p:cTn id="54" dur="1" fill="hold">
                                          <p:stCondLst>
                                            <p:cond delay="999"/>
                                          </p:stCondLst>
                                        </p:cTn>
                                        <p:tgtEl>
                                          <p:spTgt spid="2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20"/>
                                        </p:tgtEl>
                                      </p:cBhvr>
                                    </p:animEffect>
                                    <p:set>
                                      <p:cBhvr>
                                        <p:cTn id="57" dur="1" fill="hold">
                                          <p:stCondLst>
                                            <p:cond delay="999"/>
                                          </p:stCondLst>
                                        </p:cTn>
                                        <p:tgtEl>
                                          <p:spTgt spid="2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26"/>
                                        </p:tgtEl>
                                      </p:cBhvr>
                                    </p:animEffect>
                                    <p:set>
                                      <p:cBhvr>
                                        <p:cTn id="60" dur="1" fill="hold">
                                          <p:stCondLst>
                                            <p:cond delay="999"/>
                                          </p:stCondLst>
                                        </p:cTn>
                                        <p:tgtEl>
                                          <p:spTgt spid="2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35"/>
                                        </p:tgtEl>
                                      </p:cBhvr>
                                    </p:animEffect>
                                    <p:set>
                                      <p:cBhvr>
                                        <p:cTn id="63" dur="1" fill="hold">
                                          <p:stCondLst>
                                            <p:cond delay="999"/>
                                          </p:stCondLst>
                                        </p:cTn>
                                        <p:tgtEl>
                                          <p:spTgt spid="3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32"/>
                                        </p:tgtEl>
                                      </p:cBhvr>
                                    </p:animEffect>
                                    <p:set>
                                      <p:cBhvr>
                                        <p:cTn id="66" dur="1" fill="hold">
                                          <p:stCondLst>
                                            <p:cond delay="999"/>
                                          </p:stCondLst>
                                        </p:cTn>
                                        <p:tgtEl>
                                          <p:spTgt spid="32"/>
                                        </p:tgtEl>
                                        <p:attrNameLst>
                                          <p:attrName>style.visibility</p:attrName>
                                        </p:attrNameLst>
                                      </p:cBhvr>
                                      <p:to>
                                        <p:strVal val="hidden"/>
                                      </p:to>
                                    </p:se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childTnLst>
                                </p:cTn>
                              </p:par>
                            </p:childTnLst>
                          </p:cTn>
                        </p:par>
                        <p:par>
                          <p:cTn id="71" fill="hold">
                            <p:stCondLst>
                              <p:cond delay="2000"/>
                            </p:stCondLst>
                            <p:childTnLst>
                              <p:par>
                                <p:cTn id="72" presetID="22" presetClass="entr" presetSubtype="1" fill="hold" nodeType="afterEffect">
                                  <p:stCondLst>
                                    <p:cond delay="50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33425"/>
          </a:xfrm>
        </p:spPr>
        <p:txBody>
          <a:bodyPr>
            <a:normAutofit/>
          </a:bodyPr>
          <a:lstStyle/>
          <a:p>
            <a:r>
              <a:rPr lang="en-US" sz="3600" dirty="0">
                <a:solidFill>
                  <a:srgbClr val="C00000"/>
                </a:solidFill>
              </a:rPr>
              <a:t>Compton Gamma Ray Observatory (CGRO)</a:t>
            </a:r>
          </a:p>
        </p:txBody>
      </p:sp>
      <p:sp>
        <p:nvSpPr>
          <p:cNvPr id="3" name="Segnaposto contenuto 2"/>
          <p:cNvSpPr>
            <a:spLocks noGrp="1"/>
          </p:cNvSpPr>
          <p:nvPr>
            <p:ph idx="1"/>
          </p:nvPr>
        </p:nvSpPr>
        <p:spPr>
          <a:xfrm>
            <a:off x="619125" y="959973"/>
            <a:ext cx="10810875" cy="1488587"/>
          </a:xfrm>
        </p:spPr>
        <p:txBody>
          <a:bodyPr>
            <a:normAutofit/>
          </a:bodyPr>
          <a:lstStyle/>
          <a:p>
            <a:r>
              <a:rPr lang="it-IT" sz="1800" dirty="0"/>
              <a:t>Second NASA </a:t>
            </a:r>
            <a:r>
              <a:rPr lang="it-IT" sz="1800" dirty="0" err="1"/>
              <a:t>telescope</a:t>
            </a:r>
            <a:r>
              <a:rPr lang="it-IT" sz="1800" dirty="0"/>
              <a:t> </a:t>
            </a:r>
            <a:r>
              <a:rPr lang="it-IT" sz="1800" dirty="0" err="1"/>
              <a:t>mission</a:t>
            </a:r>
            <a:r>
              <a:rPr lang="it-IT" sz="1800" dirty="0"/>
              <a:t> </a:t>
            </a:r>
            <a:r>
              <a:rPr lang="it-IT" sz="1800" dirty="0" err="1"/>
              <a:t>after</a:t>
            </a:r>
            <a:r>
              <a:rPr lang="it-IT" sz="1800" dirty="0"/>
              <a:t> </a:t>
            </a:r>
            <a:r>
              <a:rPr lang="it-IT" sz="1800" dirty="0" err="1"/>
              <a:t>Hubble</a:t>
            </a:r>
            <a:r>
              <a:rPr lang="it-IT" sz="1800" dirty="0"/>
              <a:t>. </a:t>
            </a:r>
            <a:r>
              <a:rPr lang="en-US" sz="1800" dirty="0"/>
              <a:t>Launched using the Space Shuttle in April 1991 and operated successfully until it was de-orbited on June 4, 2000</a:t>
            </a:r>
          </a:p>
          <a:p>
            <a:r>
              <a:rPr lang="en-US" sz="1800" dirty="0"/>
              <a:t>The CGRO carried </a:t>
            </a:r>
            <a:r>
              <a:rPr lang="en-US" sz="1800" b="1" dirty="0"/>
              <a:t>four</a:t>
            </a:r>
            <a:r>
              <a:rPr lang="en-US" sz="1800" dirty="0"/>
              <a:t> instruments for </a:t>
            </a:r>
            <a:r>
              <a:rPr lang="en-US" sz="1800" dirty="0">
                <a:latin typeface="Symbol" panose="05050102010706020507" pitchFamily="18" charset="2"/>
              </a:rPr>
              <a:t>g</a:t>
            </a:r>
            <a:r>
              <a:rPr lang="en-US" sz="1800" dirty="0"/>
              <a:t>-ray astronomy, each with its own energy range, detection technique, and scientific goals, covering energies from less than 15 </a:t>
            </a:r>
            <a:r>
              <a:rPr lang="en-US" sz="1800" dirty="0" err="1"/>
              <a:t>keV</a:t>
            </a:r>
            <a:r>
              <a:rPr lang="en-US" sz="1800" dirty="0"/>
              <a:t> to more than 30 GeV</a:t>
            </a:r>
          </a:p>
        </p:txBody>
      </p:sp>
      <p:sp>
        <p:nvSpPr>
          <p:cNvPr id="8" name="Segnaposto piè di pagina 7"/>
          <p:cNvSpPr>
            <a:spLocks noGrp="1"/>
          </p:cNvSpPr>
          <p:nvPr>
            <p:ph type="ftr" sz="quarter" idx="11"/>
          </p:nvPr>
        </p:nvSpPr>
        <p:spPr/>
        <p:txBody>
          <a:bodyPr/>
          <a:lstStyle/>
          <a:p>
            <a:r>
              <a:rPr lang="fr-FR"/>
              <a:t>M. Spurio - Astroparticle Physics - 8</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11</a:t>
            </a:fld>
            <a:endParaRPr lang="it-IT"/>
          </a:p>
        </p:txBody>
      </p:sp>
      <p:pic>
        <p:nvPicPr>
          <p:cNvPr id="5"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78" y="3931835"/>
            <a:ext cx="3030989" cy="2684438"/>
          </a:xfrm>
          <a:prstGeom prst="rect">
            <a:avLst/>
          </a:prstGeom>
          <a:noFill/>
          <a:ln w="9525">
            <a:noFill/>
            <a:miter lim="800000"/>
            <a:headEnd/>
            <a:tailEnd/>
          </a:ln>
          <a:effectLst/>
        </p:spPr>
      </p:pic>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7451" y="2173947"/>
            <a:ext cx="3026016" cy="1945550"/>
          </a:xfrm>
          <a:prstGeom prst="rect">
            <a:avLst/>
          </a:prstGeom>
          <a:noFill/>
          <a:ln w="60325" algn="ctr">
            <a:noFill/>
            <a:miter lim="800000"/>
            <a:headEnd/>
            <a:tailEnd/>
          </a:ln>
          <a:effectLst/>
        </p:spPr>
      </p:pic>
      <p:sp>
        <p:nvSpPr>
          <p:cNvPr id="7" name="Segnaposto contenuto 2"/>
          <p:cNvSpPr txBox="1">
            <a:spLocks/>
          </p:cNvSpPr>
          <p:nvPr/>
        </p:nvSpPr>
        <p:spPr>
          <a:xfrm>
            <a:off x="619125" y="2509772"/>
            <a:ext cx="6482715" cy="4063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buFont typeface="+mj-lt"/>
              <a:buAutoNum type="arabicPeriod"/>
            </a:pPr>
            <a:r>
              <a:rPr lang="en-US" sz="1800" dirty="0"/>
              <a:t>The Burst and Transient Source Experiment (</a:t>
            </a:r>
            <a:r>
              <a:rPr lang="en-US" sz="1800" b="1" dirty="0"/>
              <a:t>BATSE</a:t>
            </a:r>
            <a:r>
              <a:rPr lang="en-US" sz="1800" dirty="0"/>
              <a:t>) consisting of eight modules located one on each corner of the spacecraft. Each module was a large flat </a:t>
            </a:r>
            <a:r>
              <a:rPr lang="en-US" sz="1800" dirty="0" err="1"/>
              <a:t>NaI</a:t>
            </a:r>
            <a:r>
              <a:rPr lang="en-US" sz="1800" dirty="0"/>
              <a:t>(Tl) </a:t>
            </a:r>
            <a:r>
              <a:rPr lang="en-US" sz="1800" dirty="0" err="1"/>
              <a:t>scintillator+a</a:t>
            </a:r>
            <a:r>
              <a:rPr lang="en-US" sz="1800" dirty="0"/>
              <a:t> smaller thicker scintillator, combined to cover energies 15 </a:t>
            </a:r>
            <a:r>
              <a:rPr lang="en-US" sz="1800" dirty="0" err="1"/>
              <a:t>keV</a:t>
            </a:r>
            <a:r>
              <a:rPr lang="en-US" sz="1800" dirty="0"/>
              <a:t> -1 MeV.</a:t>
            </a:r>
          </a:p>
          <a:p>
            <a:pPr marL="457200" lvl="1" indent="-457200">
              <a:buFont typeface="+mj-lt"/>
              <a:buAutoNum type="arabicPeriod"/>
            </a:pPr>
            <a:r>
              <a:rPr lang="en-US" sz="1800" dirty="0"/>
              <a:t>Oriented Scintillation Spectrometer Experiment (</a:t>
            </a:r>
            <a:r>
              <a:rPr lang="en-US" sz="1800" b="1" dirty="0"/>
              <a:t>OSSE</a:t>
            </a:r>
            <a:r>
              <a:rPr lang="en-US" sz="1800" dirty="0"/>
              <a:t>). It used four large, collimated scintillator detectors to study </a:t>
            </a:r>
            <a:r>
              <a:rPr lang="en-US" sz="1800" dirty="0">
                <a:latin typeface="Symbol" panose="05050102010706020507" pitchFamily="18" charset="2"/>
              </a:rPr>
              <a:t>g</a:t>
            </a:r>
            <a:r>
              <a:rPr lang="en-US" sz="1800" dirty="0"/>
              <a:t>-rays from 60 </a:t>
            </a:r>
            <a:r>
              <a:rPr lang="en-US" sz="1800" dirty="0" err="1"/>
              <a:t>keV</a:t>
            </a:r>
            <a:r>
              <a:rPr lang="en-US" sz="1800" dirty="0"/>
              <a:t> to 10 MeV.</a:t>
            </a:r>
          </a:p>
          <a:p>
            <a:pPr marL="457200" lvl="1" indent="-457200">
              <a:buFont typeface="+mj-lt"/>
              <a:buAutoNum type="arabicPeriod"/>
            </a:pPr>
            <a:r>
              <a:rPr lang="en-US" sz="1800" dirty="0"/>
              <a:t>The Compton Telescope (</a:t>
            </a:r>
            <a:r>
              <a:rPr lang="en-US" sz="1800" b="1" dirty="0"/>
              <a:t>COMPTEL</a:t>
            </a:r>
            <a:r>
              <a:rPr lang="en-US" sz="1800" dirty="0"/>
              <a:t>), for medium energy </a:t>
            </a:r>
            <a:r>
              <a:rPr lang="en-US" sz="1800" dirty="0">
                <a:latin typeface="Symbol" panose="05050102010706020507" pitchFamily="18" charset="2"/>
              </a:rPr>
              <a:t>g</a:t>
            </a:r>
            <a:r>
              <a:rPr lang="en-US" sz="1800" dirty="0"/>
              <a:t>-rays between 0.8 MeV and 30 MeV: it used a Compton scattering technique. </a:t>
            </a:r>
          </a:p>
          <a:p>
            <a:pPr marL="457200" lvl="1" indent="-457200">
              <a:buFont typeface="+mj-lt"/>
              <a:buAutoNum type="arabicPeriod"/>
            </a:pPr>
            <a:r>
              <a:rPr lang="en-US" sz="1800" dirty="0"/>
              <a:t>The Energetic Gamma Ray Experiment Telescope (</a:t>
            </a:r>
            <a:r>
              <a:rPr lang="en-US" sz="1800" b="1" dirty="0"/>
              <a:t>EGRET</a:t>
            </a:r>
            <a:r>
              <a:rPr lang="en-US" sz="1800" dirty="0"/>
              <a:t>) was the high-energy instrument on CGRO, covering the energy range from 20 MeV to 30 GeV.</a:t>
            </a:r>
          </a:p>
        </p:txBody>
      </p:sp>
      <p:sp>
        <p:nvSpPr>
          <p:cNvPr id="9" name="Rettangolo 8"/>
          <p:cNvSpPr/>
          <p:nvPr/>
        </p:nvSpPr>
        <p:spPr>
          <a:xfrm>
            <a:off x="5094596" y="2476717"/>
            <a:ext cx="858956" cy="369332"/>
          </a:xfrm>
          <a:prstGeom prst="rect">
            <a:avLst/>
          </a:prstGeom>
          <a:ln w="38100">
            <a:solidFill>
              <a:srgbClr val="FF2F2F"/>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cxnSp>
        <p:nvCxnSpPr>
          <p:cNvPr id="10" name="Connettore 2 9"/>
          <p:cNvCxnSpPr/>
          <p:nvPr/>
        </p:nvCxnSpPr>
        <p:spPr>
          <a:xfrm>
            <a:off x="14429874" y="6629399"/>
            <a:ext cx="264694"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5666522" y="5161092"/>
            <a:ext cx="858956" cy="369332"/>
          </a:xfrm>
          <a:prstGeom prst="rect">
            <a:avLst/>
          </a:prstGeom>
          <a:ln w="38100">
            <a:solidFill>
              <a:srgbClr val="FF2F2F"/>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
        <p:nvSpPr>
          <p:cNvPr id="12" name="Indietro o precedente 29">
            <a:hlinkClick r:id="" action="ppaction://hlinkshowjump?jump=lastslideviewed" highlightClick="1"/>
            <a:extLst>
              <a:ext uri="{FF2B5EF4-FFF2-40B4-BE49-F238E27FC236}">
                <a16:creationId xmlns:a16="http://schemas.microsoft.com/office/drawing/2014/main" id="{E3AC8480-C2DB-4ED1-B58C-DFEBB7C2899E}"/>
              </a:ext>
            </a:extLst>
          </p:cNvPr>
          <p:cNvSpPr/>
          <p:nvPr/>
        </p:nvSpPr>
        <p:spPr>
          <a:xfrm>
            <a:off x="9755689" y="196363"/>
            <a:ext cx="802821"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3931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064"/>
            <a:ext cx="10515600" cy="759499"/>
          </a:xfrm>
        </p:spPr>
        <p:txBody>
          <a:bodyPr>
            <a:normAutofit/>
          </a:bodyPr>
          <a:lstStyle/>
          <a:p>
            <a:r>
              <a:rPr lang="en-US" sz="3600" dirty="0">
                <a:solidFill>
                  <a:srgbClr val="C00000"/>
                </a:solidFill>
              </a:rPr>
              <a:t>EGRET on CGRO</a:t>
            </a:r>
          </a:p>
        </p:txBody>
      </p:sp>
      <p:sp>
        <p:nvSpPr>
          <p:cNvPr id="5" name="Segnaposto piè di pagina 4"/>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12</a:t>
            </a:fld>
            <a:endParaRPr lang="it-IT"/>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77273" y="3338805"/>
            <a:ext cx="6560512"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634480" y="3623163"/>
            <a:ext cx="4273422" cy="2385268"/>
          </a:xfrm>
          <a:prstGeom prst="rect">
            <a:avLst/>
          </a:prstGeom>
        </p:spPr>
        <p:txBody>
          <a:bodyPr wrap="square">
            <a:spAutoFit/>
          </a:bodyPr>
          <a:lstStyle/>
          <a:p>
            <a:pPr marL="285750" indent="-285750">
              <a:spcAft>
                <a:spcPts val="600"/>
              </a:spcAft>
              <a:buFont typeface="Arial" panose="020B0604020202020204" pitchFamily="34" charset="0"/>
              <a:buChar char="•"/>
            </a:pPr>
            <a:r>
              <a:rPr lang="en-US" i="1" dirty="0"/>
              <a:t>Diagram of a telescope which use the conversion of a </a:t>
            </a:r>
            <a:r>
              <a:rPr lang="en-US" i="1" dirty="0">
                <a:latin typeface="Symbol" panose="05050102010706020507" pitchFamily="18" charset="2"/>
              </a:rPr>
              <a:t>g</a:t>
            </a:r>
            <a:r>
              <a:rPr lang="en-US" i="1" dirty="0"/>
              <a:t>-ray into a e± pair (pair-conversion telescope), reproducing the features of the EGRET experiment. </a:t>
            </a:r>
          </a:p>
          <a:p>
            <a:pPr marL="285750" indent="-285750">
              <a:spcAft>
                <a:spcPts val="600"/>
              </a:spcAft>
              <a:buFont typeface="Arial" panose="020B0604020202020204" pitchFamily="34" charset="0"/>
              <a:buChar char="•"/>
            </a:pPr>
            <a:r>
              <a:rPr lang="en-US" i="1" dirty="0"/>
              <a:t>The Fermi-LAT is similar, with an improved tracker device which avoids the use of a Time of Flight trigger system.</a:t>
            </a:r>
          </a:p>
        </p:txBody>
      </p:sp>
      <p:sp>
        <p:nvSpPr>
          <p:cNvPr id="7" name="Rettangolo 6"/>
          <p:cNvSpPr/>
          <p:nvPr/>
        </p:nvSpPr>
        <p:spPr>
          <a:xfrm>
            <a:off x="634481" y="922759"/>
            <a:ext cx="10515599" cy="2416046"/>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Above 10 MeV, the principal interaction process for </a:t>
            </a:r>
            <a:r>
              <a:rPr lang="en-US" dirty="0">
                <a:latin typeface="Symbol" panose="05050102010706020507" pitchFamily="18" charset="2"/>
              </a:rPr>
              <a:t>g</a:t>
            </a:r>
            <a:r>
              <a:rPr lang="en-US" dirty="0"/>
              <a:t>-rays is pair production. </a:t>
            </a:r>
          </a:p>
          <a:p>
            <a:pPr marL="285750" indent="-285750">
              <a:spcAft>
                <a:spcPts val="600"/>
              </a:spcAft>
              <a:buFont typeface="Arial" panose="020B0604020202020204" pitchFamily="34" charset="0"/>
              <a:buChar char="•"/>
            </a:pPr>
            <a:r>
              <a:rPr lang="en-US" dirty="0"/>
              <a:t>Gamma rays cannot be reflected or refracted, and a high-energy </a:t>
            </a:r>
            <a:r>
              <a:rPr lang="en-US" dirty="0">
                <a:latin typeface="Symbol" panose="05050102010706020507" pitchFamily="18" charset="2"/>
              </a:rPr>
              <a:t>g</a:t>
            </a:r>
            <a:r>
              <a:rPr lang="en-US" dirty="0"/>
              <a:t>-ray telescope detects e</a:t>
            </a:r>
            <a:r>
              <a:rPr lang="en-US" i="1" dirty="0"/>
              <a:t>± </a:t>
            </a:r>
            <a:r>
              <a:rPr lang="en-US" dirty="0"/>
              <a:t> with a precision converter-tracker section followed by a calorimeter.</a:t>
            </a:r>
          </a:p>
          <a:p>
            <a:pPr marL="285750" indent="-285750">
              <a:spcAft>
                <a:spcPts val="600"/>
              </a:spcAft>
              <a:buFont typeface="Arial" panose="020B0604020202020204" pitchFamily="34" charset="0"/>
              <a:buChar char="•"/>
            </a:pPr>
            <a:r>
              <a:rPr lang="en-US" dirty="0"/>
              <a:t>An external </a:t>
            </a:r>
            <a:r>
              <a:rPr lang="en-US" i="1" dirty="0"/>
              <a:t>veto</a:t>
            </a:r>
            <a:r>
              <a:rPr lang="en-US" dirty="0"/>
              <a:t> removes incoming charged particles (background)</a:t>
            </a:r>
          </a:p>
          <a:p>
            <a:pPr marL="285750" indent="-285750">
              <a:spcAft>
                <a:spcPts val="600"/>
              </a:spcAft>
              <a:buFont typeface="Arial" panose="020B0604020202020204" pitchFamily="34" charset="0"/>
              <a:buChar char="•"/>
            </a:pPr>
            <a:r>
              <a:rPr lang="en-US" dirty="0"/>
              <a:t>The two key challenges for any such telescope are: </a:t>
            </a:r>
          </a:p>
          <a:p>
            <a:pPr marL="800100" lvl="1" indent="-342900">
              <a:spcAft>
                <a:spcPts val="600"/>
              </a:spcAft>
              <a:buFont typeface="+mj-lt"/>
              <a:buAutoNum type="arabicPeriod"/>
            </a:pPr>
            <a:r>
              <a:rPr lang="en-US" dirty="0"/>
              <a:t>the identification of </a:t>
            </a:r>
            <a:r>
              <a:rPr lang="en-US" dirty="0">
                <a:latin typeface="Symbol" panose="05050102010706020507" pitchFamily="18" charset="2"/>
              </a:rPr>
              <a:t>g</a:t>
            </a:r>
            <a:r>
              <a:rPr lang="en-US" dirty="0"/>
              <a:t>-ray interaction among the huge background of charged CRs;</a:t>
            </a:r>
          </a:p>
          <a:p>
            <a:pPr marL="800100" lvl="1" indent="-342900">
              <a:spcAft>
                <a:spcPts val="600"/>
              </a:spcAft>
              <a:buFont typeface="+mj-lt"/>
              <a:buAutoNum type="arabicPeriod"/>
            </a:pPr>
            <a:r>
              <a:rPr lang="en-US" dirty="0"/>
              <a:t>the measurement of </a:t>
            </a:r>
            <a:r>
              <a:rPr lang="en-US" dirty="0">
                <a:latin typeface="Symbol" panose="05050102010706020507" pitchFamily="18" charset="2"/>
              </a:rPr>
              <a:t>g</a:t>
            </a:r>
            <a:r>
              <a:rPr lang="en-US" dirty="0"/>
              <a:t>-ray energy, arrival time and arrival direction.</a:t>
            </a:r>
          </a:p>
        </p:txBody>
      </p:sp>
    </p:spTree>
    <p:extLst>
      <p:ext uri="{BB962C8B-B14F-4D97-AF65-F5344CB8AC3E}">
        <p14:creationId xmlns:p14="http://schemas.microsoft.com/office/powerpoint/2010/main" val="52106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74441"/>
          </a:xfrm>
        </p:spPr>
        <p:txBody>
          <a:bodyPr>
            <a:normAutofit/>
          </a:bodyPr>
          <a:lstStyle/>
          <a:p>
            <a:r>
              <a:rPr lang="en-US" sz="3600" dirty="0">
                <a:solidFill>
                  <a:srgbClr val="C00000"/>
                </a:solidFill>
              </a:rPr>
              <a:t>The EGRET </a:t>
            </a:r>
            <a:r>
              <a:rPr lang="en-US" sz="3600" dirty="0">
                <a:solidFill>
                  <a:srgbClr val="C00000"/>
                </a:solidFill>
                <a:latin typeface="Symbol" panose="05050102010706020507" pitchFamily="18" charset="2"/>
              </a:rPr>
              <a:t>g</a:t>
            </a:r>
            <a:r>
              <a:rPr lang="en-US" sz="3600" dirty="0">
                <a:solidFill>
                  <a:srgbClr val="C00000"/>
                </a:solidFill>
              </a:rPr>
              <a:t>-ray sky (2000)</a:t>
            </a:r>
          </a:p>
        </p:txBody>
      </p:sp>
      <p:sp>
        <p:nvSpPr>
          <p:cNvPr id="5" name="Segnaposto piè di pagina 4"/>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13</a:t>
            </a:fld>
            <a:endParaRPr lang="it-IT"/>
          </a:p>
        </p:txBody>
      </p:sp>
      <p:pic>
        <p:nvPicPr>
          <p:cNvPr id="4" name="Picture 9"/>
          <p:cNvPicPr>
            <a:picLocks noChangeAspect="1" noChangeArrowheads="1"/>
          </p:cNvPicPr>
          <p:nvPr/>
        </p:nvPicPr>
        <p:blipFill>
          <a:blip r:embed="rId2" cstate="print"/>
          <a:srcRect/>
          <a:stretch>
            <a:fillRect/>
          </a:stretch>
        </p:blipFill>
        <p:spPr bwMode="auto">
          <a:xfrm>
            <a:off x="3050180" y="3023362"/>
            <a:ext cx="5858397" cy="3421120"/>
          </a:xfrm>
          <a:prstGeom prst="rect">
            <a:avLst/>
          </a:prstGeom>
          <a:noFill/>
          <a:ln w="60325" algn="ctr">
            <a:noFill/>
            <a:miter lim="800000"/>
            <a:headEnd/>
            <a:tailEnd/>
          </a:ln>
          <a:effectLst/>
        </p:spPr>
      </p:pic>
      <p:sp>
        <p:nvSpPr>
          <p:cNvPr id="6" name="Rettangolo 5"/>
          <p:cNvSpPr/>
          <p:nvPr/>
        </p:nvSpPr>
        <p:spPr>
          <a:xfrm>
            <a:off x="615820" y="867850"/>
            <a:ext cx="9813341" cy="2062103"/>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A </a:t>
            </a:r>
            <a:r>
              <a:rPr lang="en-US" dirty="0">
                <a:latin typeface="Symbol" panose="05050102010706020507" pitchFamily="18" charset="2"/>
              </a:rPr>
              <a:t>g</a:t>
            </a:r>
            <a:r>
              <a:rPr lang="en-US" dirty="0"/>
              <a:t>-ray source appears as an excess of photon counts above the diffuse emission</a:t>
            </a:r>
          </a:p>
          <a:p>
            <a:pPr marL="285750" indent="-285750">
              <a:spcAft>
                <a:spcPts val="600"/>
              </a:spcAft>
              <a:buFont typeface="Arial" panose="020B0604020202020204" pitchFamily="34" charset="0"/>
              <a:buChar char="•"/>
            </a:pPr>
            <a:r>
              <a:rPr lang="en-US" dirty="0"/>
              <a:t>A characteristic of the </a:t>
            </a:r>
            <a:r>
              <a:rPr lang="en-US" dirty="0">
                <a:latin typeface="Symbol" panose="05050102010706020507" pitchFamily="18" charset="2"/>
              </a:rPr>
              <a:t>g</a:t>
            </a:r>
            <a:r>
              <a:rPr lang="en-US" dirty="0"/>
              <a:t>-ray sky is that it is highly variable,</a:t>
            </a:r>
          </a:p>
          <a:p>
            <a:pPr marL="285750" indent="-285750">
              <a:spcAft>
                <a:spcPts val="600"/>
              </a:spcAft>
              <a:buFont typeface="Arial" panose="020B0604020202020204" pitchFamily="34" charset="0"/>
              <a:buChar char="•"/>
            </a:pPr>
            <a:r>
              <a:rPr lang="en-US" dirty="0"/>
              <a:t>The last EGRET analysis produced the 3</a:t>
            </a:r>
            <a:r>
              <a:rPr lang="en-US" baseline="30000" dirty="0"/>
              <a:t>rd</a:t>
            </a:r>
            <a:r>
              <a:rPr lang="en-US" dirty="0"/>
              <a:t> catalog containing 271 objects.</a:t>
            </a:r>
          </a:p>
          <a:p>
            <a:pPr marL="285750" indent="-285750">
              <a:spcAft>
                <a:spcPts val="600"/>
              </a:spcAft>
              <a:buFont typeface="Arial" panose="020B0604020202020204" pitchFamily="34" charset="0"/>
              <a:buChar char="•"/>
            </a:pPr>
            <a:r>
              <a:rPr lang="en-US" dirty="0"/>
              <a:t>The angular resolution cannot be compared with that reached in other wavelengths.</a:t>
            </a:r>
          </a:p>
          <a:p>
            <a:pPr marL="285750" indent="-285750">
              <a:spcAft>
                <a:spcPts val="600"/>
              </a:spcAft>
              <a:buFont typeface="Arial" panose="020B0604020202020204" pitchFamily="34" charset="0"/>
              <a:buChar char="•"/>
            </a:pPr>
            <a:r>
              <a:rPr lang="en-US" dirty="0"/>
              <a:t>Only 40% of the 271 </a:t>
            </a:r>
            <a:r>
              <a:rPr lang="en-US" dirty="0">
                <a:latin typeface="Symbol" panose="05050102010706020507" pitchFamily="18" charset="2"/>
              </a:rPr>
              <a:t>g</a:t>
            </a:r>
            <a:r>
              <a:rPr lang="en-US" dirty="0"/>
              <a:t>-ray EGRET sources have been associated with known objects: the LMC, 94 blazars and 5 galactic pulsars. The remaining 170 sources had no identification</a:t>
            </a:r>
          </a:p>
        </p:txBody>
      </p:sp>
      <p:sp>
        <p:nvSpPr>
          <p:cNvPr id="7" name="Rectangle 5"/>
          <p:cNvSpPr>
            <a:spLocks noChangeArrowheads="1"/>
          </p:cNvSpPr>
          <p:nvPr/>
        </p:nvSpPr>
        <p:spPr bwMode="auto">
          <a:xfrm>
            <a:off x="2676004" y="6348690"/>
            <a:ext cx="6483249" cy="369332"/>
          </a:xfrm>
          <a:prstGeom prst="rect">
            <a:avLst/>
          </a:prstGeom>
          <a:noFill/>
          <a:ln w="60325" algn="ctr">
            <a:noFill/>
            <a:miter lim="800000"/>
            <a:headEnd/>
            <a:tailEnd/>
          </a:ln>
          <a:effectLst/>
        </p:spPr>
        <p:txBody>
          <a:bodyPr wrap="none">
            <a:spAutoFit/>
          </a:bodyPr>
          <a:lstStyle/>
          <a:p>
            <a:pPr marL="342900" indent="-342900" algn="ctr"/>
            <a:r>
              <a:rPr lang="it-IT" dirty="0">
                <a:solidFill>
                  <a:schemeClr val="bg1"/>
                </a:solidFill>
              </a:rPr>
              <a:t>http://imagine.gsfc.nasa.gov/docs/sats_n_data/missions/cgro.html</a:t>
            </a:r>
          </a:p>
        </p:txBody>
      </p:sp>
    </p:spTree>
    <p:extLst>
      <p:ext uri="{BB962C8B-B14F-4D97-AF65-F5344CB8AC3E}">
        <p14:creationId xmlns:p14="http://schemas.microsoft.com/office/powerpoint/2010/main" val="119341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p:cNvPicPr>
            <a:picLocks noChangeAspect="1" noChangeArrowheads="1"/>
          </p:cNvPicPr>
          <p:nvPr/>
        </p:nvPicPr>
        <p:blipFill>
          <a:blip r:embed="rId2" cstate="print"/>
          <a:srcRect/>
          <a:stretch>
            <a:fillRect/>
          </a:stretch>
        </p:blipFill>
        <p:spPr bwMode="auto">
          <a:xfrm>
            <a:off x="1305264" y="1759526"/>
            <a:ext cx="3011493" cy="4540406"/>
          </a:xfrm>
          <a:prstGeom prst="rect">
            <a:avLst/>
          </a:prstGeom>
          <a:noFill/>
          <a:ln w="60325" cap="flat" cmpd="sng" algn="ctr">
            <a:noFill/>
            <a:prstDash val="solid"/>
            <a:miter lim="800000"/>
            <a:headEnd type="none" w="med" len="med"/>
            <a:tailEnd type="none" w="med" len="med"/>
          </a:ln>
          <a:effectLst/>
        </p:spPr>
      </p:pic>
      <p:pic>
        <p:nvPicPr>
          <p:cNvPr id="4270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1880" y="1820350"/>
            <a:ext cx="3034063" cy="4536000"/>
          </a:xfrm>
          <a:prstGeom prst="rect">
            <a:avLst/>
          </a:prstGeom>
          <a:noFill/>
          <a:ln w="60325" cap="flat" cmpd="sng" algn="ctr">
            <a:noFill/>
            <a:prstDash val="solid"/>
            <a:miter lim="800000"/>
            <a:headEnd type="none" w="med" len="med"/>
            <a:tailEnd type="none" w="med" len="med"/>
          </a:ln>
          <a:effectLst/>
        </p:spPr>
      </p:pic>
      <p:pic>
        <p:nvPicPr>
          <p:cNvPr id="42701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5747" y="2040959"/>
            <a:ext cx="2808000" cy="3470264"/>
          </a:xfrm>
          <a:prstGeom prst="rect">
            <a:avLst/>
          </a:prstGeom>
          <a:noFill/>
          <a:ln w="60325" cap="flat" cmpd="sng" algn="ctr">
            <a:noFill/>
            <a:prstDash val="solid"/>
            <a:miter lim="800000"/>
            <a:headEnd type="none" w="med" len="med"/>
            <a:tailEnd type="none" w="med" len="med"/>
          </a:ln>
          <a:effectLst/>
        </p:spPr>
      </p:pic>
      <p:sp>
        <p:nvSpPr>
          <p:cNvPr id="3" name="Titolo 2"/>
          <p:cNvSpPr>
            <a:spLocks noGrp="1"/>
          </p:cNvSpPr>
          <p:nvPr>
            <p:ph type="title"/>
          </p:nvPr>
        </p:nvSpPr>
        <p:spPr>
          <a:xfrm>
            <a:off x="838200" y="-21543"/>
            <a:ext cx="10515600" cy="786653"/>
          </a:xfrm>
        </p:spPr>
        <p:txBody>
          <a:bodyPr>
            <a:normAutofit/>
          </a:bodyPr>
          <a:lstStyle/>
          <a:p>
            <a:r>
              <a:rPr lang="en-US" sz="3600" dirty="0">
                <a:solidFill>
                  <a:srgbClr val="C00000"/>
                </a:solidFill>
              </a:rPr>
              <a:t>Fermi-LAT</a:t>
            </a:r>
          </a:p>
        </p:txBody>
      </p:sp>
      <p:sp>
        <p:nvSpPr>
          <p:cNvPr id="4" name="Segnaposto piè di pagina 3"/>
          <p:cNvSpPr>
            <a:spLocks noGrp="1"/>
          </p:cNvSpPr>
          <p:nvPr>
            <p:ph type="ftr" sz="quarter" idx="11"/>
          </p:nvPr>
        </p:nvSpPr>
        <p:spPr/>
        <p:txBody>
          <a:bodyPr/>
          <a:lstStyle/>
          <a:p>
            <a:r>
              <a:rPr lang="fr-FR"/>
              <a:t>M. Spurio - Astroparticle Physics - 8</a:t>
            </a:r>
            <a:endParaRPr lang="it-IT"/>
          </a:p>
        </p:txBody>
      </p:sp>
      <p:sp>
        <p:nvSpPr>
          <p:cNvPr id="2" name="Segnaposto numero diapositiva 1"/>
          <p:cNvSpPr>
            <a:spLocks noGrp="1"/>
          </p:cNvSpPr>
          <p:nvPr>
            <p:ph type="sldNum" sz="quarter" idx="12"/>
          </p:nvPr>
        </p:nvSpPr>
        <p:spPr/>
        <p:txBody>
          <a:bodyPr/>
          <a:lstStyle/>
          <a:p>
            <a:fld id="{EF856C54-971D-4A64-8725-72F12A462872}" type="slidenum">
              <a:rPr lang="it-IT" smtClean="0"/>
              <a:t>14</a:t>
            </a:fld>
            <a:endParaRPr lang="it-IT"/>
          </a:p>
        </p:txBody>
      </p:sp>
      <p:sp>
        <p:nvSpPr>
          <p:cNvPr id="6" name="Rettangolo 5"/>
          <p:cNvSpPr/>
          <p:nvPr/>
        </p:nvSpPr>
        <p:spPr>
          <a:xfrm>
            <a:off x="1950098" y="847560"/>
            <a:ext cx="7778620" cy="830997"/>
          </a:xfrm>
          <a:prstGeom prst="rect">
            <a:avLst/>
          </a:prstGeom>
        </p:spPr>
        <p:txBody>
          <a:bodyPr wrap="square">
            <a:spAutoFit/>
          </a:bodyPr>
          <a:lstStyle/>
          <a:p>
            <a:r>
              <a:rPr lang="en-US" dirty="0">
                <a:solidFill>
                  <a:srgbClr val="C00000"/>
                </a:solidFill>
              </a:rPr>
              <a:t>“</a:t>
            </a:r>
            <a:r>
              <a:rPr lang="en-US" i="1" dirty="0">
                <a:solidFill>
                  <a:srgbClr val="C00000"/>
                </a:solidFill>
              </a:rPr>
              <a:t>A revolution is underway in our understanding of the high energy sky”. </a:t>
            </a:r>
          </a:p>
          <a:p>
            <a:endParaRPr lang="en-US" sz="1200" dirty="0">
              <a:solidFill>
                <a:srgbClr val="C00000"/>
              </a:solidFill>
            </a:endParaRPr>
          </a:p>
          <a:p>
            <a:r>
              <a:rPr lang="en-US" dirty="0">
                <a:solidFill>
                  <a:srgbClr val="C00000"/>
                </a:solidFill>
              </a:rPr>
              <a:t>(The  introductory sentence of the Fermi-LAT technical paper of 2009.)</a:t>
            </a:r>
          </a:p>
        </p:txBody>
      </p:sp>
      <p:sp>
        <p:nvSpPr>
          <p:cNvPr id="7" name="Rettangolo 6"/>
          <p:cNvSpPr/>
          <p:nvPr/>
        </p:nvSpPr>
        <p:spPr>
          <a:xfrm>
            <a:off x="8121066" y="5797376"/>
            <a:ext cx="2265364" cy="369332"/>
          </a:xfrm>
          <a:prstGeom prst="rect">
            <a:avLst/>
          </a:prstGeom>
        </p:spPr>
        <p:txBody>
          <a:bodyPr wrap="none">
            <a:spAutoFit/>
          </a:bodyPr>
          <a:lstStyle/>
          <a:p>
            <a:r>
              <a:rPr lang="en-US" dirty="0"/>
              <a:t>Launch:  June 11 2008</a:t>
            </a:r>
          </a:p>
        </p:txBody>
      </p:sp>
    </p:spTree>
    <p:extLst>
      <p:ext uri="{BB962C8B-B14F-4D97-AF65-F5344CB8AC3E}">
        <p14:creationId xmlns:p14="http://schemas.microsoft.com/office/powerpoint/2010/main" val="162255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0452" y="0"/>
            <a:ext cx="3237438" cy="341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847377" y="1"/>
            <a:ext cx="10515600" cy="767330"/>
          </a:xfrm>
        </p:spPr>
        <p:txBody>
          <a:bodyPr>
            <a:normAutofit/>
          </a:bodyPr>
          <a:lstStyle/>
          <a:p>
            <a:r>
              <a:rPr lang="en-US" sz="3600" dirty="0">
                <a:solidFill>
                  <a:srgbClr val="C00000"/>
                </a:solidFill>
              </a:rPr>
              <a:t>The FERMI-LAT detector</a:t>
            </a:r>
          </a:p>
        </p:txBody>
      </p:sp>
      <p:sp>
        <p:nvSpPr>
          <p:cNvPr id="7" name="Segnaposto piè di pagina 6"/>
          <p:cNvSpPr>
            <a:spLocks noGrp="1"/>
          </p:cNvSpPr>
          <p:nvPr>
            <p:ph type="ftr" sz="quarter" idx="11"/>
          </p:nvPr>
        </p:nvSpPr>
        <p:spPr/>
        <p:txBody>
          <a:bodyPr/>
          <a:lstStyle/>
          <a:p>
            <a:r>
              <a:rPr lang="fr-FR"/>
              <a:t>M. Spurio - Astroparticle Physics - 8</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15</a:t>
            </a:fld>
            <a:endParaRPr lang="it-IT"/>
          </a:p>
        </p:txBody>
      </p:sp>
      <p:pic>
        <p:nvPicPr>
          <p:cNvPr id="5" name="Picture 6" descr="Glast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604" y="3568116"/>
            <a:ext cx="3663557" cy="2846046"/>
          </a:xfrm>
          <a:prstGeom prst="rect">
            <a:avLst/>
          </a:prstGeom>
          <a:noFill/>
          <a:ln w="9525">
            <a:solidFill>
              <a:srgbClr val="C0C0C0"/>
            </a:solidFill>
            <a:miter lim="800000"/>
            <a:headEnd/>
            <a:tailEnd/>
          </a:ln>
        </p:spPr>
      </p:pic>
      <p:sp>
        <p:nvSpPr>
          <p:cNvPr id="3" name="Rettangolo 2"/>
          <p:cNvSpPr/>
          <p:nvPr/>
        </p:nvSpPr>
        <p:spPr>
          <a:xfrm>
            <a:off x="550548" y="840896"/>
            <a:ext cx="7221894" cy="2769989"/>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The LAT is pair-conversion telescope with a precision converter-tracker and a calorimeter (a 4x4 array of 16 modules, Figure). </a:t>
            </a:r>
          </a:p>
          <a:p>
            <a:pPr marL="285750" indent="-285750">
              <a:spcAft>
                <a:spcPts val="600"/>
              </a:spcAft>
              <a:buFont typeface="Arial" panose="020B0604020202020204" pitchFamily="34" charset="0"/>
              <a:buChar char="•"/>
            </a:pPr>
            <a:r>
              <a:rPr lang="en-US" dirty="0"/>
              <a:t>The LAT’s improved sensitivity w.r.t. EGRET is due to:</a:t>
            </a:r>
          </a:p>
          <a:p>
            <a:pPr marL="742950" lvl="1" indent="-285750">
              <a:spcAft>
                <a:spcPts val="600"/>
              </a:spcAft>
              <a:buFont typeface="Arial" panose="020B0604020202020204" pitchFamily="34" charset="0"/>
              <a:buChar char="•"/>
            </a:pPr>
            <a:r>
              <a:rPr lang="en-US" dirty="0"/>
              <a:t>a large eﬀective area (∼8000 cm</a:t>
            </a:r>
            <a:r>
              <a:rPr lang="en-US" baseline="30000" dirty="0"/>
              <a:t>2</a:t>
            </a:r>
            <a:r>
              <a:rPr lang="en-US" dirty="0"/>
              <a:t>, ∼6 × EGRET’s);</a:t>
            </a:r>
          </a:p>
          <a:p>
            <a:pPr marL="742950" lvl="1" indent="-285750">
              <a:spcAft>
                <a:spcPts val="600"/>
              </a:spcAft>
              <a:buFont typeface="Arial" panose="020B0604020202020204" pitchFamily="34" charset="0"/>
              <a:buChar char="•"/>
            </a:pPr>
            <a:r>
              <a:rPr lang="en-US" dirty="0"/>
              <a:t>large ﬁeld of view (∼2.4 </a:t>
            </a:r>
            <a:r>
              <a:rPr lang="en-US" dirty="0" err="1"/>
              <a:t>sr</a:t>
            </a:r>
            <a:r>
              <a:rPr lang="en-US" dirty="0"/>
              <a:t>, ∼ 5 × EGRET’s);</a:t>
            </a:r>
          </a:p>
          <a:p>
            <a:pPr marL="742950" lvl="1" indent="-285750">
              <a:spcAft>
                <a:spcPts val="600"/>
              </a:spcAft>
              <a:buFont typeface="Arial" panose="020B0604020202020204" pitchFamily="34" charset="0"/>
              <a:buChar char="•"/>
            </a:pPr>
            <a:r>
              <a:rPr lang="en-US" dirty="0"/>
              <a:t>good background rejection;</a:t>
            </a:r>
          </a:p>
          <a:p>
            <a:pPr marL="742950" lvl="1" indent="-285750">
              <a:spcAft>
                <a:spcPts val="600"/>
              </a:spcAft>
              <a:buFont typeface="Arial" panose="020B0604020202020204" pitchFamily="34" charset="0"/>
              <a:buChar char="•"/>
            </a:pPr>
            <a:r>
              <a:rPr lang="en-US" dirty="0"/>
              <a:t>superior angular resolution</a:t>
            </a:r>
          </a:p>
          <a:p>
            <a:pPr marL="742950" lvl="1" indent="-285750">
              <a:spcAft>
                <a:spcPts val="600"/>
              </a:spcAft>
              <a:buFont typeface="Arial" panose="020B0604020202020204" pitchFamily="34" charset="0"/>
              <a:buChar char="•"/>
            </a:pPr>
            <a:r>
              <a:rPr lang="en-US" dirty="0"/>
              <a:t>No need of the </a:t>
            </a:r>
            <a:r>
              <a:rPr lang="en-US" dirty="0" err="1"/>
              <a:t>ToF</a:t>
            </a:r>
            <a:r>
              <a:rPr lang="en-US" dirty="0"/>
              <a:t> triggering system used in EGRET</a:t>
            </a:r>
          </a:p>
        </p:txBody>
      </p:sp>
      <p:sp>
        <p:nvSpPr>
          <p:cNvPr id="6" name="Rettangolo 5"/>
          <p:cNvSpPr/>
          <p:nvPr/>
        </p:nvSpPr>
        <p:spPr>
          <a:xfrm>
            <a:off x="5178490" y="3823951"/>
            <a:ext cx="6175310" cy="2185214"/>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For each </a:t>
            </a:r>
            <a:r>
              <a:rPr lang="en-US" dirty="0">
                <a:latin typeface="Symbol" panose="05050102010706020507" pitchFamily="18" charset="2"/>
              </a:rPr>
              <a:t>g</a:t>
            </a:r>
            <a:r>
              <a:rPr lang="en-US" dirty="0"/>
              <a:t>-ray, the arrival time, direction, and energy are measured. </a:t>
            </a:r>
          </a:p>
          <a:p>
            <a:pPr marL="285750" indent="-285750">
              <a:spcAft>
                <a:spcPts val="600"/>
              </a:spcAft>
              <a:buFont typeface="Arial" panose="020B0604020202020204" pitchFamily="34" charset="0"/>
              <a:buChar char="•"/>
            </a:pPr>
            <a:r>
              <a:rPr lang="en-US" dirty="0"/>
              <a:t>The angular resolution depends on </a:t>
            </a:r>
            <a:r>
              <a:rPr lang="en-US" dirty="0" err="1"/>
              <a:t>E</a:t>
            </a:r>
            <a:r>
              <a:rPr lang="en-US" baseline="-25000" dirty="0" err="1">
                <a:latin typeface="Symbol" panose="05050102010706020507" pitchFamily="18" charset="2"/>
              </a:rPr>
              <a:t>g</a:t>
            </a:r>
            <a:r>
              <a:rPr lang="en-US" dirty="0"/>
              <a:t>: from 0.8</a:t>
            </a:r>
            <a:r>
              <a:rPr lang="en-US" baseline="30000" dirty="0"/>
              <a:t>o</a:t>
            </a:r>
            <a:r>
              <a:rPr lang="en-US" dirty="0"/>
              <a:t>@1 GeV down to 0.2</a:t>
            </a:r>
            <a:r>
              <a:rPr lang="en-US" baseline="30000" dirty="0"/>
              <a:t>o </a:t>
            </a:r>
            <a:r>
              <a:rPr lang="en-US" dirty="0"/>
              <a:t>@300 GeV.</a:t>
            </a:r>
          </a:p>
          <a:p>
            <a:pPr marL="285750" indent="-285750">
              <a:spcAft>
                <a:spcPts val="600"/>
              </a:spcAft>
              <a:buFont typeface="Arial" panose="020B0604020202020204" pitchFamily="34" charset="0"/>
              <a:buChar char="•"/>
            </a:pPr>
            <a:r>
              <a:rPr lang="en-US" dirty="0"/>
              <a:t>The observing efficiency is very high; LAT is off for 13% live time when it passes through regions where charged particles are trapped by the Earth’s magnetic field . </a:t>
            </a:r>
          </a:p>
        </p:txBody>
      </p:sp>
      <p:sp>
        <p:nvSpPr>
          <p:cNvPr id="8" name="Rettangolo 7"/>
          <p:cNvSpPr/>
          <p:nvPr/>
        </p:nvSpPr>
        <p:spPr>
          <a:xfrm>
            <a:off x="7623032" y="3340321"/>
            <a:ext cx="2767168" cy="369332"/>
          </a:xfrm>
          <a:prstGeom prst="rect">
            <a:avLst/>
          </a:prstGeom>
        </p:spPr>
        <p:txBody>
          <a:bodyPr wrap="none">
            <a:spAutoFit/>
          </a:bodyPr>
          <a:lstStyle/>
          <a:p>
            <a:r>
              <a:rPr lang="en-US" dirty="0">
                <a:hlinkClick r:id="rId4"/>
              </a:rPr>
              <a:t>http://fermi.gsfc.nasa.gov/</a:t>
            </a:r>
            <a:r>
              <a:rPr lang="en-US" dirty="0"/>
              <a:t> </a:t>
            </a:r>
          </a:p>
        </p:txBody>
      </p:sp>
    </p:spTree>
    <p:extLst>
      <p:ext uri="{BB962C8B-B14F-4D97-AF65-F5344CB8AC3E}">
        <p14:creationId xmlns:p14="http://schemas.microsoft.com/office/powerpoint/2010/main" val="23593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3562" y="27994"/>
            <a:ext cx="10515600" cy="720080"/>
          </a:xfrm>
        </p:spPr>
        <p:txBody>
          <a:bodyPr>
            <a:normAutofit/>
          </a:bodyPr>
          <a:lstStyle/>
          <a:p>
            <a:r>
              <a:rPr lang="en-US" sz="3600" dirty="0">
                <a:solidFill>
                  <a:srgbClr val="C00000"/>
                </a:solidFill>
              </a:rPr>
              <a:t>The sky seen in the GeV range</a:t>
            </a:r>
          </a:p>
        </p:txBody>
      </p:sp>
      <p:sp>
        <p:nvSpPr>
          <p:cNvPr id="7" name="Segnaposto piè di pagina 6"/>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16</a:t>
            </a:fld>
            <a:endParaRPr lang="it-IT"/>
          </a:p>
        </p:txBody>
      </p:sp>
      <p:pic>
        <p:nvPicPr>
          <p:cNvPr id="4" name="Picture 1"/>
          <p:cNvPicPr>
            <a:picLocks noChangeAspect="1" noChangeArrowheads="1"/>
          </p:cNvPicPr>
          <p:nvPr/>
        </p:nvPicPr>
        <p:blipFill>
          <a:blip r:embed="rId2" cstate="print"/>
          <a:srcRect/>
          <a:stretch>
            <a:fillRect/>
          </a:stretch>
        </p:blipFill>
        <p:spPr bwMode="auto">
          <a:xfrm>
            <a:off x="2061109" y="1672254"/>
            <a:ext cx="8734425" cy="4743450"/>
          </a:xfrm>
          <a:prstGeom prst="rect">
            <a:avLst/>
          </a:prstGeom>
          <a:noFill/>
          <a:ln w="9525">
            <a:noFill/>
            <a:miter lim="800000"/>
            <a:headEnd/>
            <a:tailEnd/>
          </a:ln>
        </p:spPr>
      </p:pic>
      <p:pic>
        <p:nvPicPr>
          <p:cNvPr id="5" name="Picture 4" descr="GLAST satell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53872">
            <a:off x="8210286" y="805953"/>
            <a:ext cx="2463603" cy="1231802"/>
          </a:xfrm>
          <a:prstGeom prst="rect">
            <a:avLst/>
          </a:prstGeom>
          <a:noFill/>
        </p:spPr>
      </p:pic>
      <p:sp>
        <p:nvSpPr>
          <p:cNvPr id="6" name="CasellaDiTesto 5"/>
          <p:cNvSpPr txBox="1"/>
          <p:nvPr/>
        </p:nvSpPr>
        <p:spPr>
          <a:xfrm>
            <a:off x="843562" y="2095635"/>
            <a:ext cx="2736304" cy="720080"/>
          </a:xfrm>
          <a:prstGeom prst="rect">
            <a:avLst/>
          </a:prstGeom>
        </p:spPr>
        <p:txBody>
          <a:bodyPr vert="horz" wrap="none" lIns="91440" tIns="45720" rIns="91440" bIns="45720" rtlCol="0" anchor="ctr">
            <a:normAutofit/>
          </a:bodyPr>
          <a:lstStyle/>
          <a:p>
            <a:pPr>
              <a:spcBef>
                <a:spcPct val="0"/>
              </a:spcBef>
            </a:pPr>
            <a:r>
              <a:rPr lang="en-US" sz="2400" dirty="0" err="1">
                <a:solidFill>
                  <a:srgbClr val="0000FF"/>
                </a:solidFill>
                <a:latin typeface="Calibri"/>
              </a:rPr>
              <a:t>arXiv</a:t>
            </a:r>
            <a:r>
              <a:rPr lang="en-US" sz="2400" dirty="0">
                <a:solidFill>
                  <a:srgbClr val="0000FF"/>
                </a:solidFill>
                <a:latin typeface="Calibri"/>
              </a:rPr>
              <a:t> :1304.4153</a:t>
            </a:r>
          </a:p>
        </p:txBody>
      </p:sp>
      <p:sp>
        <p:nvSpPr>
          <p:cNvPr id="9" name="Rettangolo 8"/>
          <p:cNvSpPr/>
          <p:nvPr/>
        </p:nvSpPr>
        <p:spPr>
          <a:xfrm>
            <a:off x="2580610" y="1129467"/>
            <a:ext cx="3946850" cy="584775"/>
          </a:xfrm>
          <a:prstGeom prst="rect">
            <a:avLst/>
          </a:prstGeom>
        </p:spPr>
        <p:txBody>
          <a:bodyPr wrap="none">
            <a:spAutoFit/>
          </a:bodyPr>
          <a:lstStyle/>
          <a:p>
            <a:r>
              <a:rPr lang="en-US" sz="3200" dirty="0">
                <a:solidFill>
                  <a:srgbClr val="C00000"/>
                </a:solidFill>
                <a:latin typeface="Calibri Light" panose="020F0302020204030204"/>
                <a:ea typeface="+mj-ea"/>
                <a:cs typeface="+mj-cs"/>
              </a:rPr>
              <a:t>Diffuse + point sources</a:t>
            </a:r>
            <a:endParaRPr lang="en-US" dirty="0"/>
          </a:p>
        </p:txBody>
      </p:sp>
    </p:spTree>
    <p:extLst>
      <p:ext uri="{BB962C8B-B14F-4D97-AF65-F5344CB8AC3E}">
        <p14:creationId xmlns:p14="http://schemas.microsoft.com/office/powerpoint/2010/main" val="341565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525949" y="2136266"/>
            <a:ext cx="4371393" cy="3426227"/>
            <a:chOff x="142240" y="2428239"/>
            <a:chExt cx="4371393" cy="3426227"/>
          </a:xfrm>
        </p:grpSpPr>
        <p:pic>
          <p:nvPicPr>
            <p:cNvPr id="7" name="Immagine 6"/>
            <p:cNvPicPr>
              <a:picLocks noChangeAspect="1"/>
            </p:cNvPicPr>
            <p:nvPr/>
          </p:nvPicPr>
          <p:blipFill rotWithShape="1">
            <a:blip r:embed="rId2"/>
            <a:srcRect l="51111" t="18332" r="-445" b="4333"/>
            <a:stretch/>
          </p:blipFill>
          <p:spPr>
            <a:xfrm>
              <a:off x="142240" y="2428239"/>
              <a:ext cx="4371393" cy="3426227"/>
            </a:xfrm>
            <a:prstGeom prst="rect">
              <a:avLst/>
            </a:prstGeom>
          </p:spPr>
        </p:pic>
        <p:sp>
          <p:nvSpPr>
            <p:cNvPr id="9" name="Triangolo isoscele 8"/>
            <p:cNvSpPr/>
            <p:nvPr/>
          </p:nvSpPr>
          <p:spPr>
            <a:xfrm rot="15329723">
              <a:off x="1565519" y="3555484"/>
              <a:ext cx="282261" cy="733663"/>
            </a:xfrm>
            <a:prstGeom prst="triangle">
              <a:avLst/>
            </a:prstGeom>
            <a:ln>
              <a:solidFill>
                <a:schemeClr val="bg1"/>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
          <p:nvSpPr>
            <p:cNvPr id="10" name="Triangolo isoscele 9"/>
            <p:cNvSpPr/>
            <p:nvPr/>
          </p:nvSpPr>
          <p:spPr>
            <a:xfrm rot="6587977">
              <a:off x="647613" y="3514080"/>
              <a:ext cx="282261" cy="733663"/>
            </a:xfrm>
            <a:prstGeom prst="triangle">
              <a:avLst/>
            </a:prstGeom>
            <a:ln>
              <a:solidFill>
                <a:schemeClr val="bg1"/>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cxnSp>
          <p:nvCxnSpPr>
            <p:cNvPr id="15" name="Connettore 1 14"/>
            <p:cNvCxnSpPr/>
            <p:nvPr/>
          </p:nvCxnSpPr>
          <p:spPr>
            <a:xfrm flipV="1">
              <a:off x="142240" y="4060072"/>
              <a:ext cx="4191635"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title"/>
          </p:nvPr>
        </p:nvSpPr>
        <p:spPr>
          <a:xfrm>
            <a:off x="838200" y="11220"/>
            <a:ext cx="10515600" cy="735117"/>
          </a:xfrm>
        </p:spPr>
        <p:txBody>
          <a:bodyPr>
            <a:normAutofit/>
          </a:bodyPr>
          <a:lstStyle/>
          <a:p>
            <a:r>
              <a:rPr lang="en-US" sz="3600" dirty="0">
                <a:solidFill>
                  <a:srgbClr val="C00000"/>
                </a:solidFill>
              </a:rPr>
              <a:t>The diffuse flux from the Galactic plane</a:t>
            </a:r>
          </a:p>
        </p:txBody>
      </p:sp>
      <p:sp>
        <p:nvSpPr>
          <p:cNvPr id="16" name="Segnaposto piè di pagina 15"/>
          <p:cNvSpPr>
            <a:spLocks noGrp="1"/>
          </p:cNvSpPr>
          <p:nvPr>
            <p:ph type="ftr" sz="quarter" idx="11"/>
          </p:nvPr>
        </p:nvSpPr>
        <p:spPr/>
        <p:txBody>
          <a:bodyPr/>
          <a:lstStyle/>
          <a:p>
            <a:r>
              <a:rPr lang="fr-FR"/>
              <a:t>M. Spurio - Astroparticle Physics - 8</a:t>
            </a:r>
            <a:endParaRPr lang="it-IT"/>
          </a:p>
        </p:txBody>
      </p:sp>
      <p:sp>
        <p:nvSpPr>
          <p:cNvPr id="14" name="Segnaposto numero diapositiva 13"/>
          <p:cNvSpPr>
            <a:spLocks noGrp="1"/>
          </p:cNvSpPr>
          <p:nvPr>
            <p:ph type="sldNum" sz="quarter" idx="12"/>
          </p:nvPr>
        </p:nvSpPr>
        <p:spPr/>
        <p:txBody>
          <a:bodyPr/>
          <a:lstStyle/>
          <a:p>
            <a:fld id="{EF856C54-971D-4A64-8725-72F12A462872}" type="slidenum">
              <a:rPr lang="it-IT" smtClean="0"/>
              <a:t>17</a:t>
            </a:fld>
            <a:endParaRPr lang="it-IT"/>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08700" y="5742230"/>
            <a:ext cx="5455920" cy="571143"/>
          </a:xfrm>
          <a:prstGeom prst="rect">
            <a:avLst/>
          </a:prstGeom>
          <a:noFill/>
          <a:ln w="9525">
            <a:noFill/>
            <a:miter lim="800000"/>
            <a:headEnd/>
            <a:tailEnd/>
          </a:ln>
        </p:spPr>
      </p:pic>
      <p:grpSp>
        <p:nvGrpSpPr>
          <p:cNvPr id="8" name="Gruppo 7"/>
          <p:cNvGrpSpPr>
            <a:grpSpLocks noChangeAspect="1"/>
          </p:cNvGrpSpPr>
          <p:nvPr/>
        </p:nvGrpSpPr>
        <p:grpSpPr>
          <a:xfrm>
            <a:off x="6179406" y="2120119"/>
            <a:ext cx="4265543" cy="4535424"/>
            <a:chOff x="4344035" y="1967722"/>
            <a:chExt cx="4586605" cy="4876800"/>
          </a:xfrm>
        </p:grpSpPr>
        <p:pic>
          <p:nvPicPr>
            <p:cNvPr id="4" name="Picture 13"/>
            <p:cNvPicPr>
              <a:picLocks noChangeAspect="1" noChangeArrowheads="1"/>
            </p:cNvPicPr>
            <p:nvPr/>
          </p:nvPicPr>
          <p:blipFill rotWithShape="1">
            <a:blip r:embed="rId4">
              <a:extLst>
                <a:ext uri="{28A0092B-C50C-407E-A947-70E740481C1C}">
                  <a14:useLocalDpi xmlns:a14="http://schemas.microsoft.com/office/drawing/2010/main"/>
                </a:ext>
              </a:extLst>
            </a:blip>
            <a:srcRect r="4647"/>
            <a:stretch/>
          </p:blipFill>
          <p:spPr bwMode="auto">
            <a:xfrm>
              <a:off x="4344035" y="1967722"/>
              <a:ext cx="458660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8"/>
            <p:cNvSpPr txBox="1">
              <a:spLocks noChangeArrowheads="1"/>
            </p:cNvSpPr>
            <p:nvPr/>
          </p:nvSpPr>
          <p:spPr bwMode="auto">
            <a:xfrm>
              <a:off x="5777588" y="2983265"/>
              <a:ext cx="2808881" cy="2879200"/>
            </a:xfrm>
            <a:prstGeom prst="rect">
              <a:avLst/>
            </a:prstGeom>
            <a:noFill/>
            <a:ln w="60325" algn="ctr">
              <a:noFill/>
              <a:miter lim="800000"/>
              <a:headEnd/>
              <a:tailEnd/>
            </a:ln>
            <a:effectLst/>
          </p:spPr>
          <p:txBody>
            <a:bodyPr wrap="square">
              <a:spAutoFit/>
            </a:bodyPr>
            <a:lstStyle/>
            <a:p>
              <a:pPr marL="342900" indent="-342900"/>
              <a:r>
                <a:rPr lang="it-IT" sz="2400" dirty="0" err="1">
                  <a:solidFill>
                    <a:srgbClr val="FF0000"/>
                  </a:solidFill>
                  <a:latin typeface="Symbol" pitchFamily="18" charset="2"/>
                </a:rPr>
                <a:t>p</a:t>
              </a:r>
              <a:r>
                <a:rPr lang="it-IT" sz="2400" baseline="30000" dirty="0" err="1">
                  <a:solidFill>
                    <a:srgbClr val="FF0000"/>
                  </a:solidFill>
                </a:rPr>
                <a:t>o</a:t>
              </a:r>
              <a:r>
                <a:rPr lang="it-IT" sz="2400" baseline="30000" dirty="0">
                  <a:solidFill>
                    <a:srgbClr val="FF0000"/>
                  </a:solidFill>
                </a:rPr>
                <a:t> </a:t>
              </a:r>
              <a:r>
                <a:rPr lang="de-DE" sz="2400" dirty="0" err="1">
                  <a:solidFill>
                    <a:srgbClr val="FF0000"/>
                  </a:solidFill>
                </a:rPr>
                <a:t>decay</a:t>
              </a:r>
              <a:endParaRPr lang="it-IT" sz="2400" baseline="30000" dirty="0">
                <a:solidFill>
                  <a:srgbClr val="FF0000"/>
                </a:solidFill>
              </a:endParaRPr>
            </a:p>
            <a:p>
              <a:pPr marL="342900" indent="-342900"/>
              <a:endParaRPr lang="de-DE" sz="2400" dirty="0">
                <a:solidFill>
                  <a:srgbClr val="CC3399"/>
                </a:solidFill>
              </a:endParaRPr>
            </a:p>
            <a:p>
              <a:pPr marL="342900" indent="-342900"/>
              <a:endParaRPr lang="de-DE" sz="2400" dirty="0">
                <a:solidFill>
                  <a:srgbClr val="CC3399"/>
                </a:solidFill>
              </a:endParaRPr>
            </a:p>
            <a:p>
              <a:pPr marL="342900" indent="-342900"/>
              <a:r>
                <a:rPr lang="it-IT" sz="2400" dirty="0">
                  <a:solidFill>
                    <a:srgbClr val="00B050"/>
                  </a:solidFill>
                </a:rPr>
                <a:t>Inverse Compton</a:t>
              </a:r>
            </a:p>
            <a:p>
              <a:pPr marL="342900" indent="-342900"/>
              <a:endParaRPr lang="de-DE" sz="2400" dirty="0">
                <a:solidFill>
                  <a:srgbClr val="CC3399"/>
                </a:solidFill>
              </a:endParaRPr>
            </a:p>
            <a:p>
              <a:pPr marL="342900" indent="-342900"/>
              <a:r>
                <a:rPr lang="de-DE" sz="2400" dirty="0" err="1">
                  <a:solidFill>
                    <a:srgbClr val="CC3399"/>
                  </a:solidFill>
                </a:rPr>
                <a:t>Bremmstrahlung</a:t>
              </a:r>
              <a:r>
                <a:rPr lang="de-DE" sz="2400" dirty="0">
                  <a:solidFill>
                    <a:srgbClr val="FF0066"/>
                  </a:solidFill>
                </a:rPr>
                <a:t> </a:t>
              </a:r>
            </a:p>
            <a:p>
              <a:pPr marL="342900" indent="-342900"/>
              <a:endParaRPr lang="it-IT" sz="2400" dirty="0">
                <a:solidFill>
                  <a:srgbClr val="00B050"/>
                </a:solidFill>
              </a:endParaRPr>
            </a:p>
          </p:txBody>
        </p:sp>
        <p:sp>
          <p:nvSpPr>
            <p:cNvPr id="13" name="Callout 1 12"/>
            <p:cNvSpPr/>
            <p:nvPr/>
          </p:nvSpPr>
          <p:spPr>
            <a:xfrm>
              <a:off x="7568945" y="2252663"/>
              <a:ext cx="1083871" cy="541935"/>
            </a:xfrm>
            <a:prstGeom prst="borderCallout1">
              <a:avLst>
                <a:gd name="adj1" fmla="val 43750"/>
                <a:gd name="adj2" fmla="val -6375"/>
                <a:gd name="adj3" fmla="val 233347"/>
                <a:gd name="adj4" fmla="val -564326"/>
              </a:avLst>
            </a:prstGeom>
            <a:ln>
              <a:solidFill>
                <a:srgbClr val="FF0000"/>
              </a:solidFill>
              <a:headEnd type="none" w="med" len="med"/>
              <a:tailEnd type="triangle" w="med" len="med"/>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grpSp>
      <p:sp>
        <p:nvSpPr>
          <p:cNvPr id="11" name="Rettangolo arrotondato 10"/>
          <p:cNvSpPr/>
          <p:nvPr/>
        </p:nvSpPr>
        <p:spPr>
          <a:xfrm>
            <a:off x="6289040" y="3589030"/>
            <a:ext cx="440174" cy="408623"/>
          </a:xfrm>
          <a:prstGeom prst="roundRect">
            <a:avLst/>
          </a:prstGeom>
          <a:ln w="38100">
            <a:solidFill>
              <a:srgbClr val="FF2F2F"/>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
        <p:nvSpPr>
          <p:cNvPr id="12" name="Rettangolo 11"/>
          <p:cNvSpPr/>
          <p:nvPr/>
        </p:nvSpPr>
        <p:spPr>
          <a:xfrm>
            <a:off x="615820" y="916508"/>
            <a:ext cx="10737980" cy="1077218"/>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Unlike the sky at visible wavelengths, the </a:t>
            </a:r>
            <a:r>
              <a:rPr lang="en-US" dirty="0">
                <a:latin typeface="Symbol" panose="05050102010706020507" pitchFamily="18" charset="2"/>
              </a:rPr>
              <a:t>g</a:t>
            </a:r>
            <a:r>
              <a:rPr lang="en-US" dirty="0"/>
              <a:t>-ray sky is dominated by a diffuse radiation originating in our Galaxy</a:t>
            </a:r>
          </a:p>
          <a:p>
            <a:pPr marL="285750" indent="-285750">
              <a:spcAft>
                <a:spcPts val="1200"/>
              </a:spcAft>
              <a:buFont typeface="Arial" panose="020B0604020202020204" pitchFamily="34" charset="0"/>
              <a:buChar char="•"/>
            </a:pPr>
            <a:r>
              <a:rPr lang="en-US" dirty="0"/>
              <a:t>This diffuse </a:t>
            </a:r>
            <a:r>
              <a:rPr lang="en-US" dirty="0">
                <a:latin typeface="Symbol" panose="05050102010706020507" pitchFamily="18" charset="2"/>
              </a:rPr>
              <a:t>g</a:t>
            </a:r>
            <a:r>
              <a:rPr lang="en-US" dirty="0"/>
              <a:t>-ray radiation is largely produced by galactic CRs interacting with the interstellar gas, demonstrating that CRs are permeating the whole Galaxy</a:t>
            </a:r>
          </a:p>
        </p:txBody>
      </p:sp>
    </p:spTree>
    <p:extLst>
      <p:ext uri="{BB962C8B-B14F-4D97-AF65-F5344CB8AC3E}">
        <p14:creationId xmlns:p14="http://schemas.microsoft.com/office/powerpoint/2010/main" val="249725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4081" y="1"/>
            <a:ext cx="10515600" cy="737118"/>
          </a:xfrm>
        </p:spPr>
        <p:txBody>
          <a:bodyPr>
            <a:normAutofit/>
          </a:bodyPr>
          <a:lstStyle/>
          <a:p>
            <a:r>
              <a:rPr lang="en-US" sz="4000" dirty="0">
                <a:solidFill>
                  <a:srgbClr val="C00000"/>
                </a:solidFill>
              </a:rPr>
              <a:t>The diffuse flux from the Galactic plane</a:t>
            </a:r>
          </a:p>
        </p:txBody>
      </p:sp>
      <p:sp>
        <p:nvSpPr>
          <p:cNvPr id="6" name="Segnaposto piè di pagina 5"/>
          <p:cNvSpPr>
            <a:spLocks noGrp="1"/>
          </p:cNvSpPr>
          <p:nvPr>
            <p:ph type="ftr" sz="quarter" idx="11"/>
          </p:nvPr>
        </p:nvSpPr>
        <p:spPr/>
        <p:txBody>
          <a:bodyPr/>
          <a:lstStyle/>
          <a:p>
            <a:r>
              <a:rPr lang="fr-FR"/>
              <a:t>M. Spurio - Astroparticle Physics - 8</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18</a:t>
            </a:fld>
            <a:endParaRPr lang="it-IT"/>
          </a:p>
        </p:txBody>
      </p:sp>
      <p:sp>
        <p:nvSpPr>
          <p:cNvPr id="5" name="Rettangolo 4"/>
          <p:cNvSpPr/>
          <p:nvPr/>
        </p:nvSpPr>
        <p:spPr>
          <a:xfrm>
            <a:off x="699796" y="961520"/>
            <a:ext cx="9196044" cy="1200329"/>
          </a:xfrm>
          <a:prstGeom prst="rect">
            <a:avLst/>
          </a:prstGeom>
        </p:spPr>
        <p:txBody>
          <a:bodyPr wrap="square">
            <a:spAutoFit/>
          </a:bodyPr>
          <a:lstStyle/>
          <a:p>
            <a:r>
              <a:rPr lang="en-US" dirty="0"/>
              <a:t>The processes that produce the observed </a:t>
            </a:r>
            <a:r>
              <a:rPr lang="en-US" dirty="0">
                <a:latin typeface="Symbol" panose="05050102010706020507" pitchFamily="18" charset="2"/>
              </a:rPr>
              <a:t>g</a:t>
            </a:r>
            <a:r>
              <a:rPr lang="en-US" dirty="0"/>
              <a:t>-rays are due to:</a:t>
            </a:r>
          </a:p>
          <a:p>
            <a:pPr marL="285750" indent="-285750">
              <a:buFont typeface="Arial" panose="020B0604020202020204" pitchFamily="34" charset="0"/>
              <a:buChar char="•"/>
            </a:pPr>
            <a:r>
              <a:rPr lang="en-US" dirty="0">
                <a:solidFill>
                  <a:srgbClr val="FF0000"/>
                </a:solidFill>
              </a:rPr>
              <a:t>Inelastic collisions of CR with the interstellar gas during their propagation</a:t>
            </a:r>
            <a:r>
              <a:rPr lang="en-US" dirty="0"/>
              <a:t>. </a:t>
            </a:r>
          </a:p>
          <a:p>
            <a:pPr marL="285750" indent="-285750">
              <a:buFont typeface="Arial" panose="020B0604020202020204" pitchFamily="34" charset="0"/>
              <a:buChar char="•"/>
            </a:pPr>
            <a:r>
              <a:rPr lang="en-US" dirty="0"/>
              <a:t>CR electrons colliding with low-energy photons (Inverse Compton) </a:t>
            </a:r>
          </a:p>
          <a:p>
            <a:pPr marL="285750" indent="-285750">
              <a:buFont typeface="Arial" panose="020B0604020202020204" pitchFamily="34" charset="0"/>
              <a:buChar char="•"/>
            </a:pPr>
            <a:r>
              <a:rPr lang="en-US" dirty="0"/>
              <a:t>High-energy electrons interacting with the gas, producing bremsstrahlung </a:t>
            </a:r>
            <a:r>
              <a:rPr lang="en-US" dirty="0">
                <a:latin typeface="Symbol" panose="05050102010706020507" pitchFamily="18" charset="2"/>
              </a:rPr>
              <a:t>g</a:t>
            </a:r>
            <a:r>
              <a:rPr lang="en-US" dirty="0"/>
              <a:t>-rays </a:t>
            </a:r>
          </a:p>
        </p:txBody>
      </p:sp>
      <p:grpSp>
        <p:nvGrpSpPr>
          <p:cNvPr id="3" name="Gruppo 2"/>
          <p:cNvGrpSpPr/>
          <p:nvPr/>
        </p:nvGrpSpPr>
        <p:grpSpPr>
          <a:xfrm>
            <a:off x="699796" y="2499420"/>
            <a:ext cx="9561804" cy="2893100"/>
            <a:chOff x="294640" y="2499420"/>
            <a:chExt cx="8442960" cy="2893100"/>
          </a:xfrm>
        </p:grpSpPr>
        <p:sp>
          <p:nvSpPr>
            <p:cNvPr id="7" name="Rettangolo 6"/>
            <p:cNvSpPr/>
            <p:nvPr/>
          </p:nvSpPr>
          <p:spPr>
            <a:xfrm>
              <a:off x="294640" y="2499420"/>
              <a:ext cx="8442960" cy="2893100"/>
            </a:xfrm>
            <a:prstGeom prst="rect">
              <a:avLst/>
            </a:prstGeom>
          </p:spPr>
          <p:txBody>
            <a:bodyPr wrap="square">
              <a:spAutoFit/>
            </a:bodyPr>
            <a:lstStyle/>
            <a:p>
              <a:pPr>
                <a:spcAft>
                  <a:spcPts val="600"/>
                </a:spcAft>
              </a:pPr>
              <a:r>
                <a:rPr lang="en-US" dirty="0"/>
                <a:t>We can obtain an order of magnitude estimate using the following ingredients.</a:t>
              </a:r>
            </a:p>
            <a:p>
              <a:pPr marL="342900" indent="-342900">
                <a:spcAft>
                  <a:spcPts val="600"/>
                </a:spcAft>
                <a:buFont typeface="+mj-lt"/>
                <a:buAutoNum type="arabicPeriod"/>
              </a:pPr>
              <a:r>
                <a:rPr lang="en-US" dirty="0"/>
                <a:t> Cross-section. We assume that both CRs and target materials are protons, with inelastic cross-section:</a:t>
              </a:r>
            </a:p>
            <a:p>
              <a:pPr marL="342900" indent="-342900">
                <a:spcAft>
                  <a:spcPts val="600"/>
                </a:spcAft>
                <a:buFont typeface="+mj-lt"/>
                <a:buAutoNum type="arabicPeriod"/>
              </a:pPr>
              <a:r>
                <a:rPr lang="en-US" dirty="0"/>
                <a:t>Number density of target material n (Chap. 2) :  </a:t>
              </a:r>
            </a:p>
            <a:p>
              <a:pPr marL="342900" indent="-342900">
                <a:spcAft>
                  <a:spcPts val="600"/>
                </a:spcAft>
                <a:buFont typeface="+mj-lt"/>
                <a:buAutoNum type="arabicPeriod"/>
              </a:pPr>
              <a:r>
                <a:rPr lang="en-US" dirty="0"/>
                <a:t>Energy density, </a:t>
              </a:r>
              <a:r>
                <a:rPr lang="en-US" dirty="0" err="1">
                  <a:latin typeface="Symbol" panose="05050102010706020507" pitchFamily="18" charset="2"/>
                </a:rPr>
                <a:t>r</a:t>
              </a:r>
              <a:r>
                <a:rPr lang="en-US" baseline="-25000" dirty="0" err="1"/>
                <a:t>CR</a:t>
              </a:r>
              <a:r>
                <a:rPr lang="en-US" baseline="-25000" dirty="0" err="1">
                  <a:latin typeface="Symbol" panose="05050102010706020507" pitchFamily="18" charset="2"/>
                  <a:sym typeface="Wingdings" panose="05000000000000000000" pitchFamily="2" charset="2"/>
                </a:rPr>
                <a:t>g</a:t>
              </a:r>
              <a:r>
                <a:rPr lang="en-US" dirty="0"/>
                <a:t>, of CRs producing the </a:t>
              </a:r>
              <a:r>
                <a:rPr lang="en-US" dirty="0">
                  <a:latin typeface="Symbol" panose="05050102010706020507" pitchFamily="18" charset="2"/>
                </a:rPr>
                <a:t>g</a:t>
              </a:r>
              <a:r>
                <a:rPr lang="en-US" dirty="0"/>
                <a:t>-rays observed by LAT corresponds to about 10% of the total energy density (threshold energy for the pp</a:t>
              </a:r>
              <a:r>
                <a:rPr lang="en-US" dirty="0">
                  <a:sym typeface="Wingdings" panose="05000000000000000000" pitchFamily="2" charset="2"/>
                </a:rPr>
                <a:t>pp</a:t>
              </a:r>
              <a:r>
                <a:rPr lang="en-US" dirty="0">
                  <a:latin typeface="Symbol" panose="05050102010706020507" pitchFamily="18" charset="2"/>
                  <a:sym typeface="Wingdings" panose="05000000000000000000" pitchFamily="2" charset="2"/>
                </a:rPr>
                <a:t>p</a:t>
              </a:r>
              <a:r>
                <a:rPr lang="en-US" baseline="30000" dirty="0">
                  <a:sym typeface="Wingdings" panose="05000000000000000000" pitchFamily="2" charset="2"/>
                </a:rPr>
                <a:t>0</a:t>
              </a:r>
              <a:r>
                <a:rPr lang="en-US" dirty="0">
                  <a:sym typeface="Wingdings" panose="05000000000000000000" pitchFamily="2" charset="2"/>
                </a:rPr>
                <a:t> process)</a:t>
              </a:r>
            </a:p>
            <a:p>
              <a:pPr marL="342900" indent="-342900">
                <a:spcAft>
                  <a:spcPts val="600"/>
                </a:spcAft>
                <a:buFont typeface="+mj-lt"/>
                <a:buAutoNum type="arabicPeriod"/>
              </a:pPr>
              <a:r>
                <a:rPr lang="en-US" dirty="0"/>
                <a:t>Energy transferred, </a:t>
              </a:r>
              <a:r>
                <a:rPr lang="en-US" dirty="0">
                  <a:latin typeface="Symbol" panose="05050102010706020507" pitchFamily="18" charset="2"/>
                </a:rPr>
                <a:t>D</a:t>
              </a:r>
              <a:r>
                <a:rPr lang="en-US" dirty="0"/>
                <a:t>E, to </a:t>
              </a:r>
              <a:r>
                <a:rPr lang="en-US" dirty="0">
                  <a:latin typeface="Symbol" panose="05050102010706020507" pitchFamily="18" charset="2"/>
                </a:rPr>
                <a:t>g</a:t>
              </a:r>
              <a:r>
                <a:rPr lang="en-US" dirty="0"/>
                <a:t>-rays in the process </a:t>
              </a:r>
              <a:r>
                <a:rPr lang="en-US" dirty="0" err="1"/>
                <a:t>pp</a:t>
              </a:r>
              <a:r>
                <a:rPr lang="en-US" dirty="0" err="1">
                  <a:sym typeface="Wingdings" panose="05000000000000000000" pitchFamily="2" charset="2"/>
                </a:rPr>
                <a:t></a:t>
              </a:r>
              <a:r>
                <a:rPr lang="en-US" dirty="0" err="1"/>
                <a:t>hadrons</a:t>
              </a:r>
              <a:r>
                <a:rPr lang="en-US" dirty="0"/>
                <a:t> depends on the energy E of the incoming proton (</a:t>
              </a:r>
              <a:r>
                <a:rPr lang="en-US" dirty="0">
                  <a:sym typeface="Symbol" panose="05050102010706020507" pitchFamily="18" charset="2"/>
                </a:rPr>
                <a:t></a:t>
              </a:r>
              <a:r>
                <a:rPr lang="en-US" dirty="0"/>
                <a:t>10% of E at threshold pp</a:t>
              </a:r>
              <a:r>
                <a:rPr lang="en-US" dirty="0">
                  <a:sym typeface="Wingdings" panose="05000000000000000000" pitchFamily="2" charset="2"/>
                </a:rPr>
                <a:t></a:t>
              </a:r>
              <a:r>
                <a:rPr lang="en-US" dirty="0"/>
                <a:t> pp</a:t>
              </a:r>
              <a:r>
                <a:rPr lang="en-US" dirty="0">
                  <a:latin typeface="Symbol" panose="05050102010706020507" pitchFamily="18" charset="2"/>
                </a:rPr>
                <a:t>p</a:t>
              </a:r>
              <a:r>
                <a:rPr lang="en-US" baseline="30000" dirty="0"/>
                <a:t>0</a:t>
              </a:r>
              <a:r>
                <a:rPr lang="en-US" dirty="0"/>
                <a:t>, and rises to about </a:t>
              </a:r>
              <a:r>
                <a:rPr lang="en-US" dirty="0">
                  <a:sym typeface="Symbol" panose="05050102010706020507" pitchFamily="18" charset="2"/>
                </a:rPr>
                <a:t> </a:t>
              </a:r>
              <a:r>
                <a:rPr lang="en-US" dirty="0"/>
                <a:t>1/3 at very high energies). As a rule of thumb, we assume </a:t>
              </a:r>
              <a:r>
                <a:rPr lang="en-US" dirty="0">
                  <a:latin typeface="Symbol" panose="05050102010706020507" pitchFamily="18" charset="2"/>
                </a:rPr>
                <a:t>D</a:t>
              </a:r>
              <a:r>
                <a:rPr lang="en-US" dirty="0"/>
                <a:t>E/E= 1/6.</a:t>
              </a:r>
            </a:p>
          </p:txBody>
        </p:sp>
        <p:pic>
          <p:nvPicPr>
            <p:cNvPr id="8" name="Immagine 7"/>
            <p:cNvPicPr>
              <a:picLocks noChangeAspect="1"/>
            </p:cNvPicPr>
            <p:nvPr/>
          </p:nvPicPr>
          <p:blipFill>
            <a:blip r:embed="rId2"/>
            <a:stretch>
              <a:fillRect/>
            </a:stretch>
          </p:blipFill>
          <p:spPr>
            <a:xfrm>
              <a:off x="2901492" y="3160698"/>
              <a:ext cx="2254052" cy="304716"/>
            </a:xfrm>
            <a:prstGeom prst="rect">
              <a:avLst/>
            </a:prstGeom>
            <a:ln>
              <a:solidFill>
                <a:srgbClr val="FF0000"/>
              </a:solidFill>
            </a:ln>
          </p:spPr>
        </p:pic>
        <p:pic>
          <p:nvPicPr>
            <p:cNvPr id="9" name="Immagine 8"/>
            <p:cNvPicPr>
              <a:picLocks noChangeAspect="1"/>
            </p:cNvPicPr>
            <p:nvPr/>
          </p:nvPicPr>
          <p:blipFill>
            <a:blip r:embed="rId3"/>
            <a:stretch>
              <a:fillRect/>
            </a:stretch>
          </p:blipFill>
          <p:spPr>
            <a:xfrm>
              <a:off x="5542280" y="3474360"/>
              <a:ext cx="1911895" cy="326989"/>
            </a:xfrm>
            <a:prstGeom prst="rect">
              <a:avLst/>
            </a:prstGeom>
            <a:ln>
              <a:solidFill>
                <a:srgbClr val="FF0000"/>
              </a:solidFill>
            </a:ln>
          </p:spPr>
        </p:pic>
      </p:grpSp>
      <p:sp>
        <p:nvSpPr>
          <p:cNvPr id="10" name="Rettangolo 9"/>
          <p:cNvSpPr/>
          <p:nvPr/>
        </p:nvSpPr>
        <p:spPr>
          <a:xfrm rot="19934860">
            <a:off x="-62342" y="2077124"/>
            <a:ext cx="4533613" cy="923330"/>
          </a:xfrm>
          <a:prstGeom prst="rect">
            <a:avLst/>
          </a:prstGeom>
          <a:noFill/>
        </p:spPr>
        <p:txBody>
          <a:bodyPr wrap="none" lIns="91440" tIns="45720" rIns="91440" bIns="45720">
            <a:spAutoFit/>
          </a:bodyPr>
          <a:lstStyle/>
          <a:p>
            <a:pPr algn="ct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Skip</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see</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§8.9.1</a:t>
            </a:r>
          </a:p>
        </p:txBody>
      </p:sp>
    </p:spTree>
    <p:extLst>
      <p:ext uri="{BB962C8B-B14F-4D97-AF65-F5344CB8AC3E}">
        <p14:creationId xmlns:p14="http://schemas.microsoft.com/office/powerpoint/2010/main" val="1532958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8680" y="10861"/>
            <a:ext cx="10515600" cy="774467"/>
          </a:xfrm>
        </p:spPr>
        <p:txBody>
          <a:bodyPr>
            <a:normAutofit/>
          </a:bodyPr>
          <a:lstStyle/>
          <a:p>
            <a:r>
              <a:rPr lang="en-US" sz="3600" dirty="0">
                <a:solidFill>
                  <a:srgbClr val="C00000"/>
                </a:solidFill>
              </a:rPr>
              <a:t>Diffuse flux: a simple estimate</a:t>
            </a:r>
          </a:p>
        </p:txBody>
      </p:sp>
      <p:sp>
        <p:nvSpPr>
          <p:cNvPr id="4" name="Segnaposto piè di pagina 3"/>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19</a:t>
            </a:fld>
            <a:endParaRPr lang="it-IT"/>
          </a:p>
        </p:txBody>
      </p:sp>
      <p:grpSp>
        <p:nvGrpSpPr>
          <p:cNvPr id="15" name="Gruppo 14"/>
          <p:cNvGrpSpPr/>
          <p:nvPr/>
        </p:nvGrpSpPr>
        <p:grpSpPr>
          <a:xfrm>
            <a:off x="1818640" y="961520"/>
            <a:ext cx="8615680" cy="839867"/>
            <a:chOff x="294640" y="961519"/>
            <a:chExt cx="8615680" cy="839867"/>
          </a:xfrm>
        </p:grpSpPr>
        <p:sp>
          <p:nvSpPr>
            <p:cNvPr id="5" name="Rettangolo 4"/>
            <p:cNvSpPr/>
            <p:nvPr/>
          </p:nvSpPr>
          <p:spPr>
            <a:xfrm>
              <a:off x="294640" y="961519"/>
              <a:ext cx="8615680" cy="369332"/>
            </a:xfrm>
            <a:prstGeom prst="rect">
              <a:avLst/>
            </a:prstGeom>
          </p:spPr>
          <p:txBody>
            <a:bodyPr wrap="square">
              <a:spAutoFit/>
            </a:bodyPr>
            <a:lstStyle/>
            <a:p>
              <a:pPr marL="285750" indent="-285750">
                <a:buFont typeface="Arial" panose="020B0604020202020204" pitchFamily="34" charset="0"/>
                <a:buChar char="•"/>
              </a:pPr>
              <a:r>
                <a:rPr lang="en-US" dirty="0"/>
                <a:t>The interaction rate of a relativistic CR with target protons of the ISM corresponds to</a:t>
              </a:r>
            </a:p>
          </p:txBody>
        </p:sp>
        <p:pic>
          <p:nvPicPr>
            <p:cNvPr id="6" name="Immagine 5"/>
            <p:cNvPicPr>
              <a:picLocks noChangeAspect="1"/>
            </p:cNvPicPr>
            <p:nvPr/>
          </p:nvPicPr>
          <p:blipFill>
            <a:blip r:embed="rId2"/>
            <a:stretch>
              <a:fillRect/>
            </a:stretch>
          </p:blipFill>
          <p:spPr>
            <a:xfrm>
              <a:off x="1087120" y="1330851"/>
              <a:ext cx="6237710" cy="470535"/>
            </a:xfrm>
            <a:prstGeom prst="rect">
              <a:avLst/>
            </a:prstGeom>
          </p:spPr>
        </p:pic>
      </p:grpSp>
      <p:pic>
        <p:nvPicPr>
          <p:cNvPr id="12" name="Immagine 11"/>
          <p:cNvPicPr>
            <a:picLocks noChangeAspect="1"/>
          </p:cNvPicPr>
          <p:nvPr/>
        </p:nvPicPr>
        <p:blipFill>
          <a:blip r:embed="rId3"/>
          <a:stretch>
            <a:fillRect/>
          </a:stretch>
        </p:blipFill>
        <p:spPr>
          <a:xfrm>
            <a:off x="2999680" y="5021496"/>
            <a:ext cx="5247597" cy="652145"/>
          </a:xfrm>
          <a:prstGeom prst="rect">
            <a:avLst/>
          </a:prstGeom>
        </p:spPr>
      </p:pic>
      <p:grpSp>
        <p:nvGrpSpPr>
          <p:cNvPr id="17" name="Gruppo 16"/>
          <p:cNvGrpSpPr/>
          <p:nvPr/>
        </p:nvGrpSpPr>
        <p:grpSpPr>
          <a:xfrm>
            <a:off x="1818640" y="1764054"/>
            <a:ext cx="8615680" cy="2402278"/>
            <a:chOff x="294640" y="1764054"/>
            <a:chExt cx="8615680" cy="2402278"/>
          </a:xfrm>
        </p:grpSpPr>
        <p:pic>
          <p:nvPicPr>
            <p:cNvPr id="10" name="Immagine 9"/>
            <p:cNvPicPr>
              <a:picLocks noChangeAspect="1"/>
            </p:cNvPicPr>
            <p:nvPr/>
          </p:nvPicPr>
          <p:blipFill>
            <a:blip r:embed="rId4"/>
            <a:stretch>
              <a:fillRect/>
            </a:stretch>
          </p:blipFill>
          <p:spPr>
            <a:xfrm>
              <a:off x="1153127" y="2410385"/>
              <a:ext cx="6171703" cy="586105"/>
            </a:xfrm>
            <a:prstGeom prst="rect">
              <a:avLst/>
            </a:prstGeom>
          </p:spPr>
        </p:pic>
        <p:pic>
          <p:nvPicPr>
            <p:cNvPr id="11" name="Immagine 10"/>
            <p:cNvPicPr>
              <a:picLocks noChangeAspect="1"/>
            </p:cNvPicPr>
            <p:nvPr/>
          </p:nvPicPr>
          <p:blipFill>
            <a:blip r:embed="rId5"/>
            <a:stretch>
              <a:fillRect/>
            </a:stretch>
          </p:blipFill>
          <p:spPr>
            <a:xfrm>
              <a:off x="1087120" y="3126202"/>
              <a:ext cx="6897785" cy="1040130"/>
            </a:xfrm>
            <a:prstGeom prst="rect">
              <a:avLst/>
            </a:prstGeom>
          </p:spPr>
        </p:pic>
        <p:sp>
          <p:nvSpPr>
            <p:cNvPr id="14" name="Rettangolo 13"/>
            <p:cNvSpPr/>
            <p:nvPr/>
          </p:nvSpPr>
          <p:spPr>
            <a:xfrm>
              <a:off x="294640" y="1764054"/>
              <a:ext cx="8615680" cy="646331"/>
            </a:xfrm>
            <a:prstGeom prst="rect">
              <a:avLst/>
            </a:prstGeom>
          </p:spPr>
          <p:txBody>
            <a:bodyPr wrap="square">
              <a:spAutoFit/>
            </a:bodyPr>
            <a:lstStyle/>
            <a:p>
              <a:pPr marL="285750" indent="-285750">
                <a:buFont typeface="Arial" panose="020B0604020202020204" pitchFamily="34" charset="0"/>
                <a:buChar char="•"/>
              </a:pPr>
              <a:r>
                <a:rPr lang="en-US" dirty="0"/>
                <a:t>The cross-section is independent from the CR energy E: the </a:t>
              </a:r>
              <a:r>
                <a:rPr lang="en-US" dirty="0">
                  <a:latin typeface="Symbol" panose="05050102010706020507" pitchFamily="18" charset="2"/>
                </a:rPr>
                <a:t>g</a:t>
              </a:r>
              <a:r>
                <a:rPr lang="en-US" dirty="0"/>
                <a:t>-rays emitted isotropically per unit of solid angle </a:t>
              </a:r>
              <a:r>
                <a:rPr lang="en-US" dirty="0">
                  <a:latin typeface="Symbol" panose="05050102010706020507" pitchFamily="18" charset="2"/>
                </a:rPr>
                <a:t>DW</a:t>
              </a:r>
              <a:r>
                <a:rPr lang="en-US" dirty="0"/>
                <a:t> per cubic centimeter per second corresponds to</a:t>
              </a:r>
            </a:p>
          </p:txBody>
        </p:sp>
      </p:grpSp>
      <p:sp>
        <p:nvSpPr>
          <p:cNvPr id="19" name="Rettangolo 18"/>
          <p:cNvSpPr/>
          <p:nvPr/>
        </p:nvSpPr>
        <p:spPr>
          <a:xfrm>
            <a:off x="1818640" y="4098165"/>
            <a:ext cx="8544560" cy="923330"/>
          </a:xfrm>
          <a:prstGeom prst="rect">
            <a:avLst/>
          </a:prstGeom>
        </p:spPr>
        <p:txBody>
          <a:bodyPr wrap="square">
            <a:spAutoFit/>
          </a:bodyPr>
          <a:lstStyle/>
          <a:p>
            <a:pPr marL="285750" indent="-285750">
              <a:buFont typeface="Arial" panose="020B0604020202020204" pitchFamily="34" charset="0"/>
              <a:buChar char="•"/>
            </a:pPr>
            <a:r>
              <a:rPr lang="en-US" dirty="0"/>
              <a:t>The quantity in ordinate of </a:t>
            </a:r>
            <a:r>
              <a:rPr lang="en-US" dirty="0">
                <a:hlinkClick r:id="rId6" action="ppaction://hlinksldjump"/>
              </a:rPr>
              <a:t>Figure </a:t>
            </a:r>
            <a:r>
              <a:rPr lang="en-US" dirty="0"/>
              <a:t>is the spectral energy distribution per unit solid angle, SED/</a:t>
            </a:r>
            <a:r>
              <a:rPr lang="en-US" dirty="0">
                <a:latin typeface="Symbol" panose="05050102010706020507" pitchFamily="18" charset="2"/>
              </a:rPr>
              <a:t>DW</a:t>
            </a:r>
            <a:r>
              <a:rPr lang="en-US" dirty="0"/>
              <a:t>. It depends on the linear distance D from which </a:t>
            </a:r>
            <a:r>
              <a:rPr lang="en-US" dirty="0">
                <a:latin typeface="Symbol" panose="05050102010706020507" pitchFamily="18" charset="2"/>
              </a:rPr>
              <a:t>g</a:t>
            </a:r>
            <a:r>
              <a:rPr lang="en-US" dirty="0"/>
              <a:t>-rays from pp interactions can arrive from the galactic plane:</a:t>
            </a:r>
          </a:p>
        </p:txBody>
      </p:sp>
      <p:pic>
        <p:nvPicPr>
          <p:cNvPr id="20" name="Immagine 19"/>
          <p:cNvPicPr>
            <a:picLocks noChangeAspect="1"/>
          </p:cNvPicPr>
          <p:nvPr/>
        </p:nvPicPr>
        <p:blipFill>
          <a:blip r:embed="rId7"/>
          <a:stretch>
            <a:fillRect/>
          </a:stretch>
        </p:blipFill>
        <p:spPr>
          <a:xfrm>
            <a:off x="9718144" y="5126872"/>
            <a:ext cx="642412" cy="349720"/>
          </a:xfrm>
          <a:prstGeom prst="rect">
            <a:avLst/>
          </a:prstGeom>
        </p:spPr>
      </p:pic>
      <p:pic>
        <p:nvPicPr>
          <p:cNvPr id="21" name="Immagine 20"/>
          <p:cNvPicPr>
            <a:picLocks noChangeAspect="1"/>
          </p:cNvPicPr>
          <p:nvPr/>
        </p:nvPicPr>
        <p:blipFill>
          <a:blip r:embed="rId8"/>
          <a:stretch>
            <a:fillRect/>
          </a:stretch>
        </p:blipFill>
        <p:spPr>
          <a:xfrm>
            <a:off x="9823584" y="3435556"/>
            <a:ext cx="610737" cy="353256"/>
          </a:xfrm>
          <a:prstGeom prst="rect">
            <a:avLst/>
          </a:prstGeom>
        </p:spPr>
      </p:pic>
      <p:pic>
        <p:nvPicPr>
          <p:cNvPr id="22" name="Immagine 21"/>
          <p:cNvPicPr>
            <a:picLocks noChangeAspect="1"/>
          </p:cNvPicPr>
          <p:nvPr/>
        </p:nvPicPr>
        <p:blipFill>
          <a:blip r:embed="rId9"/>
          <a:stretch>
            <a:fillRect/>
          </a:stretch>
        </p:blipFill>
        <p:spPr>
          <a:xfrm>
            <a:off x="9823584" y="1345272"/>
            <a:ext cx="610737" cy="315066"/>
          </a:xfrm>
          <a:prstGeom prst="rect">
            <a:avLst/>
          </a:prstGeom>
        </p:spPr>
      </p:pic>
      <p:grpSp>
        <p:nvGrpSpPr>
          <p:cNvPr id="23" name="Gruppo 22"/>
          <p:cNvGrpSpPr/>
          <p:nvPr/>
        </p:nvGrpSpPr>
        <p:grpSpPr>
          <a:xfrm>
            <a:off x="3711448" y="5673641"/>
            <a:ext cx="6203604" cy="1142797"/>
            <a:chOff x="972259" y="2816474"/>
            <a:chExt cx="6203604" cy="1142797"/>
          </a:xfrm>
        </p:grpSpPr>
        <p:grpSp>
          <p:nvGrpSpPr>
            <p:cNvPr id="24" name="Gruppo 23"/>
            <p:cNvGrpSpPr>
              <a:grpSpLocks noChangeAspect="1"/>
            </p:cNvGrpSpPr>
            <p:nvPr/>
          </p:nvGrpSpPr>
          <p:grpSpPr>
            <a:xfrm>
              <a:off x="972259" y="2816474"/>
              <a:ext cx="6203604" cy="1142797"/>
              <a:chOff x="311870" y="3159761"/>
              <a:chExt cx="4191635" cy="772160"/>
            </a:xfrm>
          </p:grpSpPr>
          <p:pic>
            <p:nvPicPr>
              <p:cNvPr id="29" name="Immagine 28"/>
              <p:cNvPicPr>
                <a:picLocks noChangeAspect="1"/>
              </p:cNvPicPr>
              <p:nvPr/>
            </p:nvPicPr>
            <p:blipFill rotWithShape="1">
              <a:blip r:embed="rId10"/>
              <a:srcRect l="51111" t="47708" r="21485" b="38693"/>
              <a:stretch/>
            </p:blipFill>
            <p:spPr>
              <a:xfrm>
                <a:off x="311870" y="3159761"/>
                <a:ext cx="3112049" cy="772160"/>
              </a:xfrm>
              <a:prstGeom prst="rect">
                <a:avLst/>
              </a:prstGeom>
            </p:spPr>
          </p:pic>
          <p:sp>
            <p:nvSpPr>
              <p:cNvPr id="30" name="Triangolo isoscele 29"/>
              <p:cNvSpPr/>
              <p:nvPr/>
            </p:nvSpPr>
            <p:spPr>
              <a:xfrm rot="15329723">
                <a:off x="2060268" y="3229660"/>
                <a:ext cx="282261" cy="495720"/>
              </a:xfrm>
              <a:prstGeom prst="triangle">
                <a:avLst/>
              </a:prstGeom>
              <a:ln>
                <a:solidFill>
                  <a:schemeClr val="bg1"/>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cxnSp>
            <p:nvCxnSpPr>
              <p:cNvPr id="31" name="Connettore 1 30"/>
              <p:cNvCxnSpPr/>
              <p:nvPr/>
            </p:nvCxnSpPr>
            <p:spPr>
              <a:xfrm flipV="1">
                <a:off x="311870" y="3599687"/>
                <a:ext cx="4191635"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H="1" flipV="1">
                <a:off x="311870" y="3289885"/>
                <a:ext cx="1411414" cy="30233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1335909" y="3553064"/>
                <a:ext cx="197344" cy="228753"/>
              </a:xfrm>
              <a:prstGeom prst="rect">
                <a:avLst/>
              </a:prstGeom>
              <a:noFill/>
            </p:spPr>
            <p:txBody>
              <a:bodyPr wrap="none" rtlCol="0">
                <a:spAutoFit/>
              </a:bodyPr>
              <a:lstStyle/>
              <a:p>
                <a:pPr>
                  <a:spcAft>
                    <a:spcPts val="600"/>
                  </a:spcAft>
                </a:pPr>
                <a:r>
                  <a:rPr lang="en-US" sz="1600" dirty="0">
                    <a:solidFill>
                      <a:srgbClr val="FFFF00"/>
                    </a:solidFill>
                  </a:rPr>
                  <a:t>b</a:t>
                </a:r>
              </a:p>
            </p:txBody>
          </p:sp>
          <p:cxnSp>
            <p:nvCxnSpPr>
              <p:cNvPr id="34" name="Connettore 1 33"/>
              <p:cNvCxnSpPr/>
              <p:nvPr/>
            </p:nvCxnSpPr>
            <p:spPr>
              <a:xfrm>
                <a:off x="1017577" y="3545505"/>
                <a:ext cx="0" cy="4671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5" name="Connettore 1 24"/>
            <p:cNvCxnSpPr/>
            <p:nvPr/>
          </p:nvCxnSpPr>
          <p:spPr>
            <a:xfrm>
              <a:off x="2129593" y="3282883"/>
              <a:ext cx="0" cy="180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1614284" y="3184033"/>
              <a:ext cx="513282" cy="369332"/>
            </a:xfrm>
            <a:prstGeom prst="rect">
              <a:avLst/>
            </a:prstGeom>
          </p:spPr>
          <p:txBody>
            <a:bodyPr wrap="none">
              <a:spAutoFit/>
            </a:bodyPr>
            <a:lstStyle/>
            <a:p>
              <a:pPr>
                <a:spcAft>
                  <a:spcPts val="600"/>
                </a:spcAft>
              </a:pPr>
              <a:r>
                <a:rPr lang="en-US" dirty="0">
                  <a:solidFill>
                    <a:srgbClr val="FFFF00"/>
                  </a:solidFill>
                </a:rPr>
                <a:t>h/2</a:t>
              </a:r>
            </a:p>
          </p:txBody>
        </p:sp>
        <p:cxnSp>
          <p:nvCxnSpPr>
            <p:cNvPr id="27" name="Connettore 1 26"/>
            <p:cNvCxnSpPr>
              <a:endCxn id="30" idx="0"/>
            </p:cNvCxnSpPr>
            <p:nvPr/>
          </p:nvCxnSpPr>
          <p:spPr>
            <a:xfrm>
              <a:off x="2131621" y="3263893"/>
              <a:ext cx="1281993" cy="1147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2492242" y="3037902"/>
              <a:ext cx="327334" cy="369332"/>
            </a:xfrm>
            <a:prstGeom prst="rect">
              <a:avLst/>
            </a:prstGeom>
          </p:spPr>
          <p:txBody>
            <a:bodyPr wrap="none">
              <a:spAutoFit/>
            </a:bodyPr>
            <a:lstStyle/>
            <a:p>
              <a:pPr>
                <a:spcAft>
                  <a:spcPts val="600"/>
                </a:spcAft>
              </a:pPr>
              <a:r>
                <a:rPr lang="en-US" dirty="0">
                  <a:solidFill>
                    <a:srgbClr val="FFFF00"/>
                  </a:solidFill>
                </a:rPr>
                <a:t>D</a:t>
              </a:r>
            </a:p>
          </p:txBody>
        </p:sp>
      </p:grpSp>
      <p:sp>
        <p:nvSpPr>
          <p:cNvPr id="35" name="Rettangolo 34"/>
          <p:cNvSpPr/>
          <p:nvPr/>
        </p:nvSpPr>
        <p:spPr>
          <a:xfrm rot="19934860">
            <a:off x="1552287" y="1955411"/>
            <a:ext cx="4533613" cy="923330"/>
          </a:xfrm>
          <a:prstGeom prst="rect">
            <a:avLst/>
          </a:prstGeom>
          <a:noFill/>
        </p:spPr>
        <p:txBody>
          <a:bodyPr wrap="none" lIns="91440" tIns="45720" rIns="91440" bIns="45720">
            <a:spAutoFit/>
          </a:bodyPr>
          <a:lstStyle/>
          <a:p>
            <a:pPr algn="ct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Skip</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see</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§8.9.1</a:t>
            </a:r>
          </a:p>
        </p:txBody>
      </p:sp>
    </p:spTree>
    <p:extLst>
      <p:ext uri="{BB962C8B-B14F-4D97-AF65-F5344CB8AC3E}">
        <p14:creationId xmlns:p14="http://schemas.microsoft.com/office/powerpoint/2010/main" val="141222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0864"/>
            <a:ext cx="10515600" cy="782284"/>
          </a:xfrm>
        </p:spPr>
        <p:txBody>
          <a:bodyPr>
            <a:normAutofit/>
          </a:bodyPr>
          <a:lstStyle/>
          <a:p>
            <a:r>
              <a:rPr lang="en-GB" sz="3600" dirty="0">
                <a:solidFill>
                  <a:srgbClr val="C00000"/>
                </a:solidFill>
              </a:rPr>
              <a:t>Content</a:t>
            </a:r>
          </a:p>
        </p:txBody>
      </p:sp>
      <p:sp>
        <p:nvSpPr>
          <p:cNvPr id="5" name="Segnaposto piè di pagina 4"/>
          <p:cNvSpPr>
            <a:spLocks noGrp="1"/>
          </p:cNvSpPr>
          <p:nvPr>
            <p:ph type="ftr" sz="quarter" idx="11"/>
          </p:nvPr>
        </p:nvSpPr>
        <p:spPr/>
        <p:txBody>
          <a:bodyPr/>
          <a:lstStyle/>
          <a:p>
            <a:r>
              <a:rPr lang="fr-FR"/>
              <a:t>M. Spurio - Astroparticle Physics - 8</a:t>
            </a:r>
            <a:endParaRPr lang="it-IT"/>
          </a:p>
        </p:txBody>
      </p:sp>
      <p:sp>
        <p:nvSpPr>
          <p:cNvPr id="4" name="Segnaposto numero diapositiva 3"/>
          <p:cNvSpPr>
            <a:spLocks noGrp="1"/>
          </p:cNvSpPr>
          <p:nvPr>
            <p:ph type="sldNum" sz="quarter" idx="12"/>
          </p:nvPr>
        </p:nvSpPr>
        <p:spPr/>
        <p:txBody>
          <a:bodyPr/>
          <a:lstStyle/>
          <a:p>
            <a:fld id="{EF856C54-971D-4A64-8725-72F12A462872}" type="slidenum">
              <a:rPr lang="it-IT" smtClean="0"/>
              <a:t>2</a:t>
            </a:fld>
            <a:endParaRPr lang="it-IT"/>
          </a:p>
        </p:txBody>
      </p:sp>
      <p:grpSp>
        <p:nvGrpSpPr>
          <p:cNvPr id="6" name="Gruppo 5"/>
          <p:cNvGrpSpPr/>
          <p:nvPr/>
        </p:nvGrpSpPr>
        <p:grpSpPr>
          <a:xfrm>
            <a:off x="1253083" y="909123"/>
            <a:ext cx="5752814" cy="5458461"/>
            <a:chOff x="233649" y="1197700"/>
            <a:chExt cx="5752814" cy="5458461"/>
          </a:xfrm>
        </p:grpSpPr>
        <p:cxnSp>
          <p:nvCxnSpPr>
            <p:cNvPr id="13" name="Connettore diritto 12"/>
            <p:cNvCxnSpPr/>
            <p:nvPr/>
          </p:nvCxnSpPr>
          <p:spPr>
            <a:xfrm>
              <a:off x="928941" y="2567301"/>
              <a:ext cx="2006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997140" y="3013875"/>
              <a:ext cx="2006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928941" y="4374277"/>
              <a:ext cx="276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938489" y="5045292"/>
              <a:ext cx="2769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r="6547"/>
            <a:stretch/>
          </p:blipFill>
          <p:spPr>
            <a:xfrm>
              <a:off x="233649" y="1197700"/>
              <a:ext cx="5667089" cy="2505563"/>
            </a:xfrm>
            <a:prstGeom prst="rect">
              <a:avLst/>
            </a:prstGeom>
          </p:spPr>
        </p:pic>
        <p:pic>
          <p:nvPicPr>
            <p:cNvPr id="7" name="Immagine 6"/>
            <p:cNvPicPr>
              <a:picLocks noChangeAspect="1"/>
            </p:cNvPicPr>
            <p:nvPr/>
          </p:nvPicPr>
          <p:blipFill rotWithShape="1">
            <a:blip r:embed="rId3" cstate="email">
              <a:extLst>
                <a:ext uri="{28A0092B-C50C-407E-A947-70E740481C1C}">
                  <a14:useLocalDpi xmlns:a14="http://schemas.microsoft.com/office/drawing/2010/main"/>
                </a:ext>
              </a:extLst>
            </a:blip>
            <a:srcRect r="5822"/>
            <a:stretch/>
          </p:blipFill>
          <p:spPr>
            <a:xfrm>
              <a:off x="538941" y="3582567"/>
              <a:ext cx="5447522" cy="3073594"/>
            </a:xfrm>
            <a:prstGeom prst="rect">
              <a:avLst/>
            </a:prstGeom>
          </p:spPr>
        </p:pic>
      </p:gr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8978" y="1545908"/>
            <a:ext cx="2520696" cy="3794760"/>
          </a:xfrm>
          <a:prstGeom prst="rect">
            <a:avLst/>
          </a:prstGeom>
        </p:spPr>
      </p:pic>
    </p:spTree>
    <p:extLst>
      <p:ext uri="{BB962C8B-B14F-4D97-AF65-F5344CB8AC3E}">
        <p14:creationId xmlns:p14="http://schemas.microsoft.com/office/powerpoint/2010/main" val="382207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20</a:t>
            </a:fld>
            <a:endParaRPr lang="it-IT"/>
          </a:p>
        </p:txBody>
      </p:sp>
      <p:sp>
        <p:nvSpPr>
          <p:cNvPr id="5" name="Rettangolo 4"/>
          <p:cNvSpPr/>
          <p:nvPr/>
        </p:nvSpPr>
        <p:spPr>
          <a:xfrm>
            <a:off x="615820" y="961519"/>
            <a:ext cx="9818500" cy="1631216"/>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The observations in Figure refer to 10</a:t>
            </a:r>
            <a:r>
              <a:rPr lang="en-US" baseline="30000" dirty="0"/>
              <a:t>o</a:t>
            </a:r>
            <a:r>
              <a:rPr lang="en-US" dirty="0"/>
              <a:t>&lt;</a:t>
            </a:r>
            <a:r>
              <a:rPr lang="en-US" i="1" dirty="0"/>
              <a:t>b</a:t>
            </a:r>
            <a:r>
              <a:rPr lang="en-US" dirty="0"/>
              <a:t>&lt;20</a:t>
            </a:r>
            <a:r>
              <a:rPr lang="en-US" baseline="30000" dirty="0"/>
              <a:t>o</a:t>
            </a:r>
            <a:r>
              <a:rPr lang="en-US" dirty="0"/>
              <a:t>. To estimate D, we use b = 15</a:t>
            </a:r>
            <a:r>
              <a:rPr lang="en-US" baseline="30000" dirty="0"/>
              <a:t>o</a:t>
            </a:r>
            <a:r>
              <a:rPr lang="en-US" dirty="0"/>
              <a:t>, and   position of the Sun (in a plane in the center of the Galactic disk of h= 200 pc). </a:t>
            </a:r>
          </a:p>
          <a:p>
            <a:pPr marL="285750" indent="-285750">
              <a:spcAft>
                <a:spcPts val="600"/>
              </a:spcAft>
              <a:buFont typeface="Arial" panose="020B0604020202020204" pitchFamily="34" charset="0"/>
              <a:buChar char="•"/>
            </a:pPr>
            <a:r>
              <a:rPr lang="en-US" dirty="0"/>
              <a:t>Thus, an estimate is D = (h/2)/sin15</a:t>
            </a:r>
            <a:r>
              <a:rPr lang="en-US" baseline="30000" dirty="0"/>
              <a:t>o</a:t>
            </a:r>
            <a:r>
              <a:rPr lang="en-US" dirty="0"/>
              <a:t>=400 pc = 1.2 10</a:t>
            </a:r>
            <a:r>
              <a:rPr lang="en-US" baseline="30000" dirty="0"/>
              <a:t>21</a:t>
            </a:r>
            <a:r>
              <a:rPr lang="en-US" dirty="0"/>
              <a:t> cm. </a:t>
            </a:r>
          </a:p>
          <a:p>
            <a:pPr marL="285750" indent="-285750">
              <a:spcAft>
                <a:spcPts val="600"/>
              </a:spcAft>
              <a:buFont typeface="Arial" panose="020B0604020202020204" pitchFamily="34" charset="0"/>
              <a:buChar char="•"/>
            </a:pPr>
            <a:r>
              <a:rPr lang="en-US" dirty="0"/>
              <a:t>The quantity (</a:t>
            </a:r>
            <a:r>
              <a:rPr lang="en-US" dirty="0" err="1"/>
              <a:t>nD</a:t>
            </a:r>
            <a:r>
              <a:rPr lang="en-US" dirty="0"/>
              <a:t>) in (8.53) represents the column density of material responsible for the photons seen by LAT. Our estimate gives (</a:t>
            </a:r>
            <a:r>
              <a:rPr lang="en-US" dirty="0" err="1"/>
              <a:t>nD</a:t>
            </a:r>
            <a:r>
              <a:rPr lang="en-US" dirty="0"/>
              <a:t>)</a:t>
            </a:r>
            <a:r>
              <a:rPr lang="en-US" dirty="0">
                <a:sym typeface="Symbol" panose="05050102010706020507" pitchFamily="18" charset="2"/>
              </a:rPr>
              <a:t></a:t>
            </a:r>
            <a:r>
              <a:rPr lang="en-US" dirty="0"/>
              <a:t>10</a:t>
            </a:r>
            <a:r>
              <a:rPr lang="en-US" baseline="30000" dirty="0"/>
              <a:t>21 </a:t>
            </a:r>
            <a:r>
              <a:rPr lang="pt-BR" dirty="0"/>
              <a:t>cm</a:t>
            </a:r>
            <a:r>
              <a:rPr lang="pt-BR" baseline="30000" dirty="0"/>
              <a:t>-2</a:t>
            </a:r>
            <a:r>
              <a:rPr lang="pt-BR" dirty="0"/>
              <a:t>, for n</a:t>
            </a:r>
            <a:r>
              <a:rPr lang="en-US" dirty="0">
                <a:sym typeface="Symbol" panose="05050102010706020507" pitchFamily="18" charset="2"/>
              </a:rPr>
              <a:t></a:t>
            </a:r>
            <a:r>
              <a:rPr lang="en-US" dirty="0"/>
              <a:t>1</a:t>
            </a:r>
            <a:r>
              <a:rPr lang="en-US" baseline="30000" dirty="0"/>
              <a:t> </a:t>
            </a:r>
            <a:r>
              <a:rPr lang="pt-BR" dirty="0"/>
              <a:t>cm</a:t>
            </a:r>
            <a:r>
              <a:rPr lang="pt-BR" baseline="30000" dirty="0"/>
              <a:t>-3 </a:t>
            </a:r>
            <a:r>
              <a:rPr lang="pt-BR" dirty="0"/>
              <a:t>.</a:t>
            </a:r>
            <a:endParaRPr lang="en-US" dirty="0"/>
          </a:p>
        </p:txBody>
      </p:sp>
      <p:pic>
        <p:nvPicPr>
          <p:cNvPr id="16" name="Picture 13"/>
          <p:cNvPicPr>
            <a:picLocks noChangeAspect="1" noChangeArrowheads="1"/>
          </p:cNvPicPr>
          <p:nvPr/>
        </p:nvPicPr>
        <p:blipFill rotWithShape="1">
          <a:blip r:embed="rId2">
            <a:extLst>
              <a:ext uri="{28A0092B-C50C-407E-A947-70E740481C1C}">
                <a14:useLocalDpi xmlns:a14="http://schemas.microsoft.com/office/drawing/2010/main"/>
              </a:ext>
            </a:extLst>
          </a:blip>
          <a:srcRect r="4647"/>
          <a:stretch/>
        </p:blipFill>
        <p:spPr bwMode="auto">
          <a:xfrm>
            <a:off x="6936336" y="2265057"/>
            <a:ext cx="3497985" cy="371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9" name="Connettore 1 48"/>
          <p:cNvCxnSpPr/>
          <p:nvPr/>
        </p:nvCxnSpPr>
        <p:spPr>
          <a:xfrm flipV="1">
            <a:off x="7670137" y="3988591"/>
            <a:ext cx="2576516" cy="12032"/>
          </a:xfrm>
          <a:prstGeom prst="line">
            <a:avLst/>
          </a:prstGeom>
          <a:ln w="57150">
            <a:solidFill>
              <a:srgbClr val="FF2F2F"/>
            </a:solidFill>
          </a:ln>
        </p:spPr>
        <p:style>
          <a:lnRef idx="1">
            <a:schemeClr val="accent1"/>
          </a:lnRef>
          <a:fillRef idx="0">
            <a:schemeClr val="accent1"/>
          </a:fillRef>
          <a:effectRef idx="0">
            <a:schemeClr val="accent1"/>
          </a:effectRef>
          <a:fontRef idx="minor">
            <a:schemeClr val="tx1"/>
          </a:fontRef>
        </p:style>
      </p:cxnSp>
      <p:pic>
        <p:nvPicPr>
          <p:cNvPr id="13" name="Immagine 12"/>
          <p:cNvPicPr>
            <a:picLocks noChangeAspect="1"/>
          </p:cNvPicPr>
          <p:nvPr/>
        </p:nvPicPr>
        <p:blipFill>
          <a:blip r:embed="rId3"/>
          <a:stretch>
            <a:fillRect/>
          </a:stretch>
        </p:blipFill>
        <p:spPr>
          <a:xfrm>
            <a:off x="1818641" y="4074651"/>
            <a:ext cx="5016571" cy="602615"/>
          </a:xfrm>
          <a:prstGeom prst="rect">
            <a:avLst/>
          </a:prstGeom>
          <a:ln>
            <a:solidFill>
              <a:srgbClr val="FF2F2F"/>
            </a:solidFill>
          </a:ln>
        </p:spPr>
      </p:pic>
      <p:sp>
        <p:nvSpPr>
          <p:cNvPr id="50" name="Rettangolo 49"/>
          <p:cNvSpPr/>
          <p:nvPr/>
        </p:nvSpPr>
        <p:spPr>
          <a:xfrm>
            <a:off x="979714" y="5151964"/>
            <a:ext cx="5956621" cy="923330"/>
          </a:xfrm>
          <a:prstGeom prst="rect">
            <a:avLst/>
          </a:prstGeom>
        </p:spPr>
        <p:txBody>
          <a:bodyPr wrap="square">
            <a:spAutoFit/>
          </a:bodyPr>
          <a:lstStyle/>
          <a:p>
            <a:r>
              <a:rPr lang="en-US" b="1" dirty="0"/>
              <a:t>This diffuse </a:t>
            </a:r>
            <a:r>
              <a:rPr lang="en-US" b="1" dirty="0">
                <a:latin typeface="Symbol" panose="05050102010706020507" pitchFamily="18" charset="2"/>
              </a:rPr>
              <a:t>g</a:t>
            </a:r>
            <a:r>
              <a:rPr lang="en-US" b="1" dirty="0"/>
              <a:t>-ray component is the most direct evidence that CRs are filling our Galaxy with an energy density the same as that measured on Earth.</a:t>
            </a:r>
          </a:p>
        </p:txBody>
      </p:sp>
      <p:grpSp>
        <p:nvGrpSpPr>
          <p:cNvPr id="51" name="Gruppo 50"/>
          <p:cNvGrpSpPr/>
          <p:nvPr/>
        </p:nvGrpSpPr>
        <p:grpSpPr>
          <a:xfrm>
            <a:off x="2152650" y="2704079"/>
            <a:ext cx="6203604" cy="1142797"/>
            <a:chOff x="972259" y="2816474"/>
            <a:chExt cx="6203604" cy="1142797"/>
          </a:xfrm>
        </p:grpSpPr>
        <p:grpSp>
          <p:nvGrpSpPr>
            <p:cNvPr id="52" name="Gruppo 51"/>
            <p:cNvGrpSpPr>
              <a:grpSpLocks noChangeAspect="1"/>
            </p:cNvGrpSpPr>
            <p:nvPr/>
          </p:nvGrpSpPr>
          <p:grpSpPr>
            <a:xfrm>
              <a:off x="972259" y="2816474"/>
              <a:ext cx="6203604" cy="1142797"/>
              <a:chOff x="311870" y="3159761"/>
              <a:chExt cx="4191635" cy="772160"/>
            </a:xfrm>
          </p:grpSpPr>
          <p:pic>
            <p:nvPicPr>
              <p:cNvPr id="57" name="Immagine 56"/>
              <p:cNvPicPr>
                <a:picLocks noChangeAspect="1"/>
              </p:cNvPicPr>
              <p:nvPr/>
            </p:nvPicPr>
            <p:blipFill rotWithShape="1">
              <a:blip r:embed="rId4"/>
              <a:srcRect l="51111" t="47708" r="21485" b="38693"/>
              <a:stretch/>
            </p:blipFill>
            <p:spPr>
              <a:xfrm>
                <a:off x="311870" y="3159761"/>
                <a:ext cx="3112049" cy="772160"/>
              </a:xfrm>
              <a:prstGeom prst="rect">
                <a:avLst/>
              </a:prstGeom>
            </p:spPr>
          </p:pic>
          <p:sp>
            <p:nvSpPr>
              <p:cNvPr id="58" name="Triangolo isoscele 57"/>
              <p:cNvSpPr/>
              <p:nvPr/>
            </p:nvSpPr>
            <p:spPr>
              <a:xfrm rot="15329723">
                <a:off x="2060268" y="3229660"/>
                <a:ext cx="282261" cy="495720"/>
              </a:xfrm>
              <a:prstGeom prst="triangle">
                <a:avLst/>
              </a:prstGeom>
              <a:ln>
                <a:solidFill>
                  <a:schemeClr val="bg1"/>
                </a:solidFill>
              </a:ln>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cxnSp>
            <p:nvCxnSpPr>
              <p:cNvPr id="59" name="Connettore 1 58"/>
              <p:cNvCxnSpPr/>
              <p:nvPr/>
            </p:nvCxnSpPr>
            <p:spPr>
              <a:xfrm flipV="1">
                <a:off x="311870" y="3599687"/>
                <a:ext cx="4191635"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0" name="Connettore 2 59"/>
              <p:cNvCxnSpPr/>
              <p:nvPr/>
            </p:nvCxnSpPr>
            <p:spPr>
              <a:xfrm flipH="1" flipV="1">
                <a:off x="311870" y="3289885"/>
                <a:ext cx="1411414" cy="30233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1" name="CasellaDiTesto 60"/>
              <p:cNvSpPr txBox="1"/>
              <p:nvPr/>
            </p:nvSpPr>
            <p:spPr>
              <a:xfrm>
                <a:off x="1335909" y="3553064"/>
                <a:ext cx="197344" cy="228753"/>
              </a:xfrm>
              <a:prstGeom prst="rect">
                <a:avLst/>
              </a:prstGeom>
              <a:noFill/>
            </p:spPr>
            <p:txBody>
              <a:bodyPr wrap="none" rtlCol="0">
                <a:spAutoFit/>
              </a:bodyPr>
              <a:lstStyle/>
              <a:p>
                <a:pPr>
                  <a:spcAft>
                    <a:spcPts val="600"/>
                  </a:spcAft>
                </a:pPr>
                <a:r>
                  <a:rPr lang="en-US" sz="1600" dirty="0">
                    <a:solidFill>
                      <a:srgbClr val="FFFF00"/>
                    </a:solidFill>
                  </a:rPr>
                  <a:t>b</a:t>
                </a:r>
              </a:p>
            </p:txBody>
          </p:sp>
          <p:cxnSp>
            <p:nvCxnSpPr>
              <p:cNvPr id="62" name="Connettore 1 61"/>
              <p:cNvCxnSpPr/>
              <p:nvPr/>
            </p:nvCxnSpPr>
            <p:spPr>
              <a:xfrm>
                <a:off x="1017577" y="3545505"/>
                <a:ext cx="0" cy="4671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3" name="Connettore 1 52"/>
            <p:cNvCxnSpPr/>
            <p:nvPr/>
          </p:nvCxnSpPr>
          <p:spPr>
            <a:xfrm>
              <a:off x="2129593" y="3282883"/>
              <a:ext cx="0" cy="180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Rettangolo 53"/>
            <p:cNvSpPr/>
            <p:nvPr/>
          </p:nvSpPr>
          <p:spPr>
            <a:xfrm>
              <a:off x="1614284" y="3184033"/>
              <a:ext cx="513282" cy="369332"/>
            </a:xfrm>
            <a:prstGeom prst="rect">
              <a:avLst/>
            </a:prstGeom>
          </p:spPr>
          <p:txBody>
            <a:bodyPr wrap="none">
              <a:spAutoFit/>
            </a:bodyPr>
            <a:lstStyle/>
            <a:p>
              <a:pPr>
                <a:spcAft>
                  <a:spcPts val="600"/>
                </a:spcAft>
              </a:pPr>
              <a:r>
                <a:rPr lang="en-US" dirty="0">
                  <a:solidFill>
                    <a:srgbClr val="FFFF00"/>
                  </a:solidFill>
                </a:rPr>
                <a:t>h/2</a:t>
              </a:r>
            </a:p>
          </p:txBody>
        </p:sp>
        <p:cxnSp>
          <p:nvCxnSpPr>
            <p:cNvPr id="55" name="Connettore 1 54"/>
            <p:cNvCxnSpPr>
              <a:endCxn id="58" idx="0"/>
            </p:cNvCxnSpPr>
            <p:nvPr/>
          </p:nvCxnSpPr>
          <p:spPr>
            <a:xfrm>
              <a:off x="2131621" y="3263893"/>
              <a:ext cx="1281993" cy="1147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Rettangolo 55"/>
            <p:cNvSpPr/>
            <p:nvPr/>
          </p:nvSpPr>
          <p:spPr>
            <a:xfrm>
              <a:off x="2492242" y="3037902"/>
              <a:ext cx="327334" cy="369332"/>
            </a:xfrm>
            <a:prstGeom prst="rect">
              <a:avLst/>
            </a:prstGeom>
          </p:spPr>
          <p:txBody>
            <a:bodyPr wrap="none">
              <a:spAutoFit/>
            </a:bodyPr>
            <a:lstStyle/>
            <a:p>
              <a:pPr>
                <a:spcAft>
                  <a:spcPts val="600"/>
                </a:spcAft>
              </a:pPr>
              <a:r>
                <a:rPr lang="en-US" dirty="0">
                  <a:solidFill>
                    <a:srgbClr val="FFFF00"/>
                  </a:solidFill>
                </a:rPr>
                <a:t>D</a:t>
              </a:r>
            </a:p>
          </p:txBody>
        </p:sp>
      </p:grpSp>
      <p:sp>
        <p:nvSpPr>
          <p:cNvPr id="22" name="Rettangolo 21"/>
          <p:cNvSpPr/>
          <p:nvPr/>
        </p:nvSpPr>
        <p:spPr>
          <a:xfrm rot="19934860">
            <a:off x="1552287" y="1955411"/>
            <a:ext cx="4533613" cy="923330"/>
          </a:xfrm>
          <a:prstGeom prst="rect">
            <a:avLst/>
          </a:prstGeom>
          <a:noFill/>
        </p:spPr>
        <p:txBody>
          <a:bodyPr wrap="none" lIns="91440" tIns="45720" rIns="91440" bIns="45720">
            <a:spAutoFit/>
          </a:bodyPr>
          <a:lstStyle/>
          <a:p>
            <a:pPr algn="ct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Skip</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it-IT"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see</a:t>
            </a: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§8.9.1</a:t>
            </a:r>
          </a:p>
        </p:txBody>
      </p:sp>
      <p:sp>
        <p:nvSpPr>
          <p:cNvPr id="6" name="Titolo 1">
            <a:extLst>
              <a:ext uri="{FF2B5EF4-FFF2-40B4-BE49-F238E27FC236}">
                <a16:creationId xmlns:a16="http://schemas.microsoft.com/office/drawing/2014/main" id="{3B03FF9E-B65F-F6EC-6A81-2CF58508582C}"/>
              </a:ext>
            </a:extLst>
          </p:cNvPr>
          <p:cNvSpPr txBox="1">
            <a:spLocks/>
          </p:cNvSpPr>
          <p:nvPr/>
        </p:nvSpPr>
        <p:spPr>
          <a:xfrm>
            <a:off x="868680" y="10861"/>
            <a:ext cx="10515600" cy="774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C00000"/>
                </a:solidFill>
              </a:rPr>
              <a:t>Diffuse flux: a simple estimate</a:t>
            </a:r>
            <a:endParaRPr lang="en-US" sz="3600" dirty="0">
              <a:solidFill>
                <a:srgbClr val="C00000"/>
              </a:solidFill>
            </a:endParaRPr>
          </a:p>
        </p:txBody>
      </p:sp>
    </p:spTree>
    <p:extLst>
      <p:ext uri="{BB962C8B-B14F-4D97-AF65-F5344CB8AC3E}">
        <p14:creationId xmlns:p14="http://schemas.microsoft.com/office/powerpoint/2010/main" val="87983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50"/>
                                        </p:tgtEl>
                                        <p:attrNameLst>
                                          <p:attrName>fillcolor</p:attrName>
                                        </p:attrNameLst>
                                      </p:cBhvr>
                                      <p:to>
                                        <a:srgbClr val="FFFF00"/>
                                      </p:to>
                                    </p:animClr>
                                    <p:set>
                                      <p:cBhvr>
                                        <p:cTn id="11" dur="2000" fill="hold"/>
                                        <p:tgtEl>
                                          <p:spTgt spid="50"/>
                                        </p:tgtEl>
                                        <p:attrNameLst>
                                          <p:attrName>fill.type</p:attrName>
                                        </p:attrNameLst>
                                      </p:cBhvr>
                                      <p:to>
                                        <p:strVal val="solid"/>
                                      </p:to>
                                    </p:set>
                                    <p:set>
                                      <p:cBhvr>
                                        <p:cTn id="12" dur="20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269"/>
            <a:ext cx="10515600" cy="770825"/>
          </a:xfrm>
        </p:spPr>
        <p:txBody>
          <a:bodyPr>
            <a:normAutofit/>
          </a:bodyPr>
          <a:lstStyle/>
          <a:p>
            <a:r>
              <a:rPr lang="en-US" sz="3600" dirty="0">
                <a:solidFill>
                  <a:srgbClr val="C00000"/>
                </a:solidFill>
              </a:rPr>
              <a:t>The sources: The Fermi-LAT Catalogs</a:t>
            </a:r>
          </a:p>
        </p:txBody>
      </p:sp>
      <p:sp>
        <p:nvSpPr>
          <p:cNvPr id="4" name="Segnaposto piè di pagina 3"/>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21</a:t>
            </a:fld>
            <a:endParaRPr lang="it-IT"/>
          </a:p>
        </p:txBody>
      </p:sp>
      <p:pic>
        <p:nvPicPr>
          <p:cNvPr id="6"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51" t="11016" r="1051" b="3084"/>
          <a:stretch/>
        </p:blipFill>
        <p:spPr bwMode="auto">
          <a:xfrm>
            <a:off x="5608346" y="2370751"/>
            <a:ext cx="5371568" cy="2753161"/>
          </a:xfrm>
          <a:prstGeom prst="rect">
            <a:avLst/>
          </a:prstGeom>
          <a:noFill/>
          <a:ln w="9525">
            <a:noFill/>
            <a:miter lim="800000"/>
            <a:headEnd/>
            <a:tailEnd/>
          </a:ln>
        </p:spPr>
      </p:pic>
      <p:sp>
        <p:nvSpPr>
          <p:cNvPr id="5" name="Rettangolo 4"/>
          <p:cNvSpPr/>
          <p:nvPr/>
        </p:nvSpPr>
        <p:spPr>
          <a:xfrm>
            <a:off x="625152" y="862646"/>
            <a:ext cx="10042850" cy="1508105"/>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After diffuse flux subtraction, different source catalogs are continuously produced.</a:t>
            </a:r>
          </a:p>
          <a:p>
            <a:pPr marL="285750" indent="-285750">
              <a:spcAft>
                <a:spcPts val="1200"/>
              </a:spcAft>
              <a:buFont typeface="Arial" panose="020B0604020202020204" pitchFamily="34" charset="0"/>
              <a:buChar char="•"/>
            </a:pPr>
            <a:r>
              <a:rPr lang="en-US" dirty="0"/>
              <a:t>The following information are from the 3</a:t>
            </a:r>
            <a:r>
              <a:rPr lang="en-US" baseline="30000" dirty="0"/>
              <a:t>rd</a:t>
            </a:r>
            <a:r>
              <a:rPr lang="en-US" dirty="0"/>
              <a:t> catalog of HE </a:t>
            </a:r>
            <a:r>
              <a:rPr lang="en-US" dirty="0">
                <a:latin typeface="Symbol" panose="05050102010706020507" pitchFamily="18" charset="2"/>
              </a:rPr>
              <a:t>g</a:t>
            </a:r>
            <a:r>
              <a:rPr lang="en-US" dirty="0"/>
              <a:t>-ray sources (</a:t>
            </a:r>
            <a:r>
              <a:rPr lang="en-US" b="1" dirty="0"/>
              <a:t>3FGL</a:t>
            </a:r>
            <a:r>
              <a:rPr lang="en-US" dirty="0"/>
              <a:t>).</a:t>
            </a:r>
          </a:p>
          <a:p>
            <a:pPr marL="285750" indent="-285750">
              <a:spcAft>
                <a:spcPts val="1200"/>
              </a:spcAft>
              <a:buFont typeface="Arial" panose="020B0604020202020204" pitchFamily="34" charset="0"/>
              <a:buChar char="•"/>
            </a:pPr>
            <a:r>
              <a:rPr lang="en-US" dirty="0"/>
              <a:t>The 3FGL catalog includes </a:t>
            </a:r>
            <a:r>
              <a:rPr lang="en-US" b="1" dirty="0">
                <a:solidFill>
                  <a:srgbClr val="FF0000"/>
                </a:solidFill>
              </a:rPr>
              <a:t>3033</a:t>
            </a:r>
            <a:r>
              <a:rPr lang="en-US" dirty="0">
                <a:solidFill>
                  <a:srgbClr val="FF0000"/>
                </a:solidFill>
              </a:rPr>
              <a:t> </a:t>
            </a:r>
            <a:r>
              <a:rPr lang="en-US" dirty="0"/>
              <a:t>sources within the 100MeV–300 GeV range, with </a:t>
            </a:r>
            <a:r>
              <a:rPr lang="en-US" b="1" dirty="0"/>
              <a:t>source location regions, spectral properties, and monthly light curves </a:t>
            </a:r>
            <a:r>
              <a:rPr lang="en-US" dirty="0"/>
              <a:t>for each. Among them:</a:t>
            </a:r>
          </a:p>
        </p:txBody>
      </p:sp>
      <p:sp>
        <p:nvSpPr>
          <p:cNvPr id="7" name="Rettangolo 6"/>
          <p:cNvSpPr/>
          <p:nvPr/>
        </p:nvSpPr>
        <p:spPr>
          <a:xfrm>
            <a:off x="373224" y="2453303"/>
            <a:ext cx="5021426" cy="3323987"/>
          </a:xfrm>
          <a:prstGeom prst="rect">
            <a:avLst/>
          </a:prstGeom>
        </p:spPr>
        <p:txBody>
          <a:bodyPr wrap="square">
            <a:spAutoFit/>
          </a:bodyPr>
          <a:lstStyle/>
          <a:p>
            <a:pPr marL="742950" lvl="1" indent="-285750">
              <a:spcAft>
                <a:spcPts val="1200"/>
              </a:spcAft>
              <a:buFont typeface="Arial" panose="020B0604020202020204" pitchFamily="34" charset="0"/>
              <a:buChar char="•"/>
            </a:pPr>
            <a:r>
              <a:rPr lang="en-US" dirty="0"/>
              <a:t>238 sources are identified based on angular extent or correlated variability (periodic or otherwise) observed at other wavelengths. </a:t>
            </a:r>
          </a:p>
          <a:p>
            <a:pPr marL="742950" lvl="1" indent="-285750">
              <a:spcAft>
                <a:spcPts val="1200"/>
              </a:spcAft>
              <a:buFont typeface="Arial" panose="020B0604020202020204" pitchFamily="34" charset="0"/>
              <a:buChar char="•"/>
            </a:pPr>
            <a:r>
              <a:rPr lang="en-US" dirty="0"/>
              <a:t>Pulsars represent the largest Galactic source class</a:t>
            </a:r>
          </a:p>
          <a:p>
            <a:pPr marL="742950" lvl="1" indent="-285750">
              <a:spcAft>
                <a:spcPts val="1200"/>
              </a:spcAft>
              <a:buFont typeface="Arial" panose="020B0604020202020204" pitchFamily="34" charset="0"/>
              <a:buChar char="•"/>
            </a:pPr>
            <a:r>
              <a:rPr lang="en-US" dirty="0"/>
              <a:t>1,100 identified or associated sources are AGN of the blazar class (see Chap. 9) </a:t>
            </a:r>
          </a:p>
          <a:p>
            <a:pPr marL="742950" lvl="1" indent="-285750">
              <a:spcAft>
                <a:spcPts val="1200"/>
              </a:spcAft>
              <a:buFont typeface="Arial" panose="020B0604020202020204" pitchFamily="34" charset="0"/>
              <a:buChar char="•"/>
            </a:pPr>
            <a:r>
              <a:rPr lang="en-US" dirty="0"/>
              <a:t>For 1,010 sources, no plausible counterparts at other wavelengths are found.</a:t>
            </a:r>
          </a:p>
        </p:txBody>
      </p:sp>
      <p:sp>
        <p:nvSpPr>
          <p:cNvPr id="8" name="Rettangolo 7"/>
          <p:cNvSpPr/>
          <p:nvPr/>
        </p:nvSpPr>
        <p:spPr>
          <a:xfrm>
            <a:off x="5570115" y="5254183"/>
            <a:ext cx="5448030" cy="646331"/>
          </a:xfrm>
          <a:prstGeom prst="rect">
            <a:avLst/>
          </a:prstGeom>
        </p:spPr>
        <p:txBody>
          <a:bodyPr wrap="none">
            <a:spAutoFit/>
          </a:bodyPr>
          <a:lstStyle/>
          <a:p>
            <a:r>
              <a:rPr lang="en-US" dirty="0"/>
              <a:t>(In Dec 2020, the 4FGL was released, with </a:t>
            </a:r>
            <a:r>
              <a:rPr lang="en-US" b="1" dirty="0">
                <a:solidFill>
                  <a:srgbClr val="FF0000"/>
                </a:solidFill>
              </a:rPr>
              <a:t>5064</a:t>
            </a:r>
            <a:r>
              <a:rPr lang="en-US" dirty="0"/>
              <a:t> objects</a:t>
            </a:r>
          </a:p>
          <a:p>
            <a:r>
              <a:rPr lang="en-US" sz="1600" dirty="0">
                <a:hlinkClick r:id="rId3"/>
              </a:rPr>
              <a:t>https://fermi.gsfc.nasa.gov/ssc/data/access/lat/10yr_catalog/</a:t>
            </a:r>
            <a:r>
              <a:rPr lang="en-US" dirty="0"/>
              <a:t> )</a:t>
            </a:r>
          </a:p>
        </p:txBody>
      </p:sp>
    </p:spTree>
    <p:extLst>
      <p:ext uri="{BB962C8B-B14F-4D97-AF65-F5344CB8AC3E}">
        <p14:creationId xmlns:p14="http://schemas.microsoft.com/office/powerpoint/2010/main" val="13375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3859" b="2632"/>
          <a:stretch/>
        </p:blipFill>
        <p:spPr>
          <a:xfrm>
            <a:off x="4511527" y="855115"/>
            <a:ext cx="6086850" cy="5683797"/>
          </a:xfrm>
          <a:prstGeom prst="rect">
            <a:avLst/>
          </a:prstGeom>
        </p:spPr>
      </p:pic>
      <p:sp>
        <p:nvSpPr>
          <p:cNvPr id="3" name="Titolo 2"/>
          <p:cNvSpPr>
            <a:spLocks noGrp="1"/>
          </p:cNvSpPr>
          <p:nvPr>
            <p:ph type="title"/>
          </p:nvPr>
        </p:nvSpPr>
        <p:spPr>
          <a:xfrm>
            <a:off x="838200" y="-12864"/>
            <a:ext cx="10515600" cy="792958"/>
          </a:xfrm>
        </p:spPr>
        <p:txBody>
          <a:bodyPr>
            <a:normAutofit/>
          </a:bodyPr>
          <a:lstStyle/>
          <a:p>
            <a:r>
              <a:rPr lang="en-US" sz="3600" dirty="0">
                <a:solidFill>
                  <a:srgbClr val="C00000"/>
                </a:solidFill>
              </a:rPr>
              <a:t>Gamma-ray Sources in Galactic Coordinates</a:t>
            </a:r>
          </a:p>
        </p:txBody>
      </p:sp>
      <p:sp>
        <p:nvSpPr>
          <p:cNvPr id="5" name="Segnaposto piè di pagina 4"/>
          <p:cNvSpPr>
            <a:spLocks noGrp="1"/>
          </p:cNvSpPr>
          <p:nvPr>
            <p:ph type="ftr" sz="quarter" idx="11"/>
          </p:nvPr>
        </p:nvSpPr>
        <p:spPr/>
        <p:txBody>
          <a:bodyPr/>
          <a:lstStyle/>
          <a:p>
            <a:r>
              <a:rPr lang="fr-FR"/>
              <a:t>M. Spurio - Astroparticle Physics - 8</a:t>
            </a:r>
            <a:endParaRPr lang="it-IT"/>
          </a:p>
        </p:txBody>
      </p:sp>
      <p:sp>
        <p:nvSpPr>
          <p:cNvPr id="2" name="Segnaposto numero diapositiva 1"/>
          <p:cNvSpPr>
            <a:spLocks noGrp="1"/>
          </p:cNvSpPr>
          <p:nvPr>
            <p:ph type="sldNum" sz="quarter" idx="12"/>
          </p:nvPr>
        </p:nvSpPr>
        <p:spPr/>
        <p:txBody>
          <a:bodyPr/>
          <a:lstStyle/>
          <a:p>
            <a:fld id="{EF856C54-971D-4A64-8725-72F12A462872}" type="slidenum">
              <a:rPr lang="it-IT" smtClean="0"/>
              <a:t>22</a:t>
            </a:fld>
            <a:endParaRPr lang="it-IT"/>
          </a:p>
        </p:txBody>
      </p:sp>
      <p:sp>
        <p:nvSpPr>
          <p:cNvPr id="6" name="Rettangolo 5"/>
          <p:cNvSpPr/>
          <p:nvPr/>
        </p:nvSpPr>
        <p:spPr>
          <a:xfrm>
            <a:off x="838201" y="2420107"/>
            <a:ext cx="3471864" cy="2739211"/>
          </a:xfrm>
          <a:prstGeom prst="rect">
            <a:avLst/>
          </a:prstGeom>
        </p:spPr>
        <p:txBody>
          <a:bodyPr wrap="square">
            <a:spAutoFit/>
          </a:bodyPr>
          <a:lstStyle/>
          <a:p>
            <a:pPr marL="285750" indent="-285750">
              <a:spcAft>
                <a:spcPts val="600"/>
              </a:spcAft>
              <a:buFont typeface="Arial" panose="020B0604020202020204" pitchFamily="34" charset="0"/>
              <a:buChar char="•"/>
            </a:pPr>
            <a:r>
              <a:rPr lang="en-US" i="1" dirty="0"/>
              <a:t>Full sky map (top) and blow-up of the inner galactic region (bottom) showing sources by source class (refers to </a:t>
            </a:r>
            <a:r>
              <a:rPr lang="en-US" i="1" dirty="0">
                <a:hlinkClick r:id="rId3" action="ppaction://hlinksldjump"/>
              </a:rPr>
              <a:t>Table</a:t>
            </a:r>
            <a:r>
              <a:rPr lang="en-US" i="1" dirty="0"/>
              <a:t>). </a:t>
            </a:r>
          </a:p>
          <a:p>
            <a:pPr marL="285750" indent="-285750">
              <a:spcAft>
                <a:spcPts val="600"/>
              </a:spcAft>
              <a:buFont typeface="Arial" panose="020B0604020202020204" pitchFamily="34" charset="0"/>
              <a:buChar char="•"/>
            </a:pPr>
            <a:r>
              <a:rPr lang="en-US" i="1" dirty="0"/>
              <a:t>Identified sources are shown with a red symbol, associated in blue. </a:t>
            </a:r>
          </a:p>
          <a:p>
            <a:pPr marL="285750" indent="-285750">
              <a:spcAft>
                <a:spcPts val="600"/>
              </a:spcAft>
              <a:buFont typeface="Arial" panose="020B0604020202020204" pitchFamily="34" charset="0"/>
              <a:buChar char="•"/>
            </a:pPr>
            <a:r>
              <a:rPr lang="en-US" i="1" dirty="0"/>
              <a:t>All AGN classes are plotted with the same symbol for simplicity</a:t>
            </a:r>
          </a:p>
        </p:txBody>
      </p:sp>
      <p:sp>
        <p:nvSpPr>
          <p:cNvPr id="9" name="Rettangolo 8"/>
          <p:cNvSpPr/>
          <p:nvPr/>
        </p:nvSpPr>
        <p:spPr>
          <a:xfrm>
            <a:off x="2048127" y="1138435"/>
            <a:ext cx="2261937" cy="923330"/>
          </a:xfrm>
          <a:prstGeom prst="rect">
            <a:avLst/>
          </a:prstGeom>
        </p:spPr>
        <p:txBody>
          <a:bodyPr wrap="square">
            <a:spAutoFit/>
          </a:bodyPr>
          <a:lstStyle/>
          <a:p>
            <a:r>
              <a:rPr lang="it-IT" dirty="0"/>
              <a:t>Fermi-LAT Third  Source </a:t>
            </a:r>
            <a:r>
              <a:rPr lang="it-IT" dirty="0" err="1"/>
              <a:t>Catalog</a:t>
            </a:r>
            <a:r>
              <a:rPr lang="it-IT" dirty="0"/>
              <a:t> (4y)</a:t>
            </a:r>
          </a:p>
          <a:p>
            <a:r>
              <a:rPr lang="it-IT" dirty="0"/>
              <a:t>arXiv:1501.02003 </a:t>
            </a:r>
          </a:p>
        </p:txBody>
      </p:sp>
    </p:spTree>
    <p:extLst>
      <p:ext uri="{BB962C8B-B14F-4D97-AF65-F5344CB8AC3E}">
        <p14:creationId xmlns:p14="http://schemas.microsoft.com/office/powerpoint/2010/main" val="82476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774441"/>
          </a:xfrm>
        </p:spPr>
        <p:txBody>
          <a:bodyPr>
            <a:normAutofit/>
          </a:bodyPr>
          <a:lstStyle/>
          <a:p>
            <a:r>
              <a:rPr lang="en-US" sz="4000" dirty="0">
                <a:solidFill>
                  <a:srgbClr val="C00000"/>
                </a:solidFill>
              </a:rPr>
              <a:t>Gamma-ray Sources</a:t>
            </a:r>
          </a:p>
        </p:txBody>
      </p:sp>
      <p:sp>
        <p:nvSpPr>
          <p:cNvPr id="6" name="Segnaposto piè di pagina 5"/>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23</a:t>
            </a:fld>
            <a:endParaRPr lang="it-IT"/>
          </a:p>
        </p:txBody>
      </p:sp>
      <p:sp>
        <p:nvSpPr>
          <p:cNvPr id="7" name="Rettangolo 6"/>
          <p:cNvSpPr/>
          <p:nvPr/>
        </p:nvSpPr>
        <p:spPr>
          <a:xfrm>
            <a:off x="8104792" y="338477"/>
            <a:ext cx="1826141" cy="369332"/>
          </a:xfrm>
          <a:prstGeom prst="rect">
            <a:avLst/>
          </a:prstGeom>
        </p:spPr>
        <p:txBody>
          <a:bodyPr wrap="none">
            <a:spAutoFit/>
          </a:bodyPr>
          <a:lstStyle/>
          <a:p>
            <a:r>
              <a:rPr lang="it-IT" dirty="0"/>
              <a:t>arXiv:1501.02003</a:t>
            </a:r>
            <a:endParaRPr lang="en-US" dirty="0"/>
          </a:p>
        </p:txBody>
      </p:sp>
      <p:pic>
        <p:nvPicPr>
          <p:cNvPr id="4" name="Immagine 3"/>
          <p:cNvPicPr>
            <a:picLocks noChangeAspect="1"/>
          </p:cNvPicPr>
          <p:nvPr/>
        </p:nvPicPr>
        <p:blipFill>
          <a:blip r:embed="rId2"/>
          <a:stretch>
            <a:fillRect/>
          </a:stretch>
        </p:blipFill>
        <p:spPr>
          <a:xfrm>
            <a:off x="4513894" y="941394"/>
            <a:ext cx="5998162" cy="5426242"/>
          </a:xfrm>
          <a:prstGeom prst="rect">
            <a:avLst/>
          </a:prstGeom>
        </p:spPr>
      </p:pic>
      <p:sp>
        <p:nvSpPr>
          <p:cNvPr id="5" name="Rettangolo 4"/>
          <p:cNvSpPr/>
          <p:nvPr/>
        </p:nvSpPr>
        <p:spPr>
          <a:xfrm>
            <a:off x="628016" y="2041901"/>
            <a:ext cx="3729380" cy="2739211"/>
          </a:xfrm>
          <a:prstGeom prst="rect">
            <a:avLst/>
          </a:prstGeom>
        </p:spPr>
        <p:txBody>
          <a:bodyPr wrap="square">
            <a:spAutoFit/>
          </a:bodyPr>
          <a:lstStyle/>
          <a:p>
            <a:pPr marL="285750" indent="-285750">
              <a:spcAft>
                <a:spcPts val="1200"/>
              </a:spcAft>
              <a:buFont typeface="Arial" panose="020B0604020202020204" pitchFamily="34" charset="0"/>
              <a:buChar char="•"/>
            </a:pPr>
            <a:r>
              <a:rPr lang="en-US" i="1" dirty="0"/>
              <a:t>Number of objects catalogued in the 3FGL. The first section refers to galactic objects; the second to extragalactic sources. </a:t>
            </a:r>
          </a:p>
          <a:p>
            <a:pPr marL="285750" indent="-285750">
              <a:spcAft>
                <a:spcPts val="1200"/>
              </a:spcAft>
              <a:buFont typeface="Arial" panose="020B0604020202020204" pitchFamily="34" charset="0"/>
              <a:buChar char="•"/>
            </a:pPr>
            <a:r>
              <a:rPr lang="en-US" i="1" dirty="0"/>
              <a:t>Identified (associated) objects are indicated with capital (lower case) designators. In the case of AGN, many of the associations have high confidence</a:t>
            </a:r>
          </a:p>
        </p:txBody>
      </p:sp>
    </p:spTree>
    <p:extLst>
      <p:ext uri="{BB962C8B-B14F-4D97-AF65-F5344CB8AC3E}">
        <p14:creationId xmlns:p14="http://schemas.microsoft.com/office/powerpoint/2010/main" val="252681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53986"/>
          </a:xfrm>
        </p:spPr>
        <p:txBody>
          <a:bodyPr>
            <a:normAutofit/>
          </a:bodyPr>
          <a:lstStyle/>
          <a:p>
            <a:r>
              <a:rPr lang="it-IT" sz="3600" dirty="0" err="1">
                <a:solidFill>
                  <a:srgbClr val="C00000"/>
                </a:solidFill>
              </a:rPr>
              <a:t>Classes</a:t>
            </a:r>
            <a:r>
              <a:rPr lang="it-IT" sz="3600" dirty="0">
                <a:solidFill>
                  <a:srgbClr val="C00000"/>
                </a:solidFill>
              </a:rPr>
              <a:t> of </a:t>
            </a:r>
            <a:r>
              <a:rPr lang="it-IT" sz="3600" dirty="0" err="1">
                <a:solidFill>
                  <a:srgbClr val="C00000"/>
                </a:solidFill>
              </a:rPr>
              <a:t>galactic</a:t>
            </a:r>
            <a:r>
              <a:rPr lang="it-IT" sz="3600" dirty="0">
                <a:solidFill>
                  <a:srgbClr val="C00000"/>
                </a:solidFill>
              </a:rPr>
              <a:t> </a:t>
            </a:r>
            <a:r>
              <a:rPr lang="it-IT" sz="3600" dirty="0" err="1">
                <a:solidFill>
                  <a:srgbClr val="C00000"/>
                </a:solidFill>
              </a:rPr>
              <a:t>sources</a:t>
            </a:r>
            <a:endParaRPr lang="it-IT" sz="3600" dirty="0">
              <a:solidFill>
                <a:srgbClr val="C00000"/>
              </a:solidFill>
            </a:endParaRPr>
          </a:p>
        </p:txBody>
      </p:sp>
      <p:sp>
        <p:nvSpPr>
          <p:cNvPr id="4" name="Segnaposto piè di pagina 3"/>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24</a:t>
            </a:fld>
            <a:endParaRPr lang="it-IT"/>
          </a:p>
        </p:txBody>
      </p:sp>
      <p:pic>
        <p:nvPicPr>
          <p:cNvPr id="548865" name="Picture 1"/>
          <p:cNvPicPr>
            <a:picLocks noChangeAspect="1" noChangeArrowheads="1"/>
          </p:cNvPicPr>
          <p:nvPr/>
        </p:nvPicPr>
        <p:blipFill rotWithShape="1">
          <a:blip r:embed="rId2" cstate="print"/>
          <a:srcRect l="49085" b="1190"/>
          <a:stretch/>
        </p:blipFill>
        <p:spPr bwMode="auto">
          <a:xfrm>
            <a:off x="5813196" y="753986"/>
            <a:ext cx="4422880" cy="5524266"/>
          </a:xfrm>
          <a:prstGeom prst="rect">
            <a:avLst/>
          </a:prstGeom>
          <a:noFill/>
          <a:ln w="9525">
            <a:noFill/>
            <a:miter lim="800000"/>
            <a:headEnd/>
            <a:tailEnd/>
          </a:ln>
        </p:spPr>
      </p:pic>
      <p:sp>
        <p:nvSpPr>
          <p:cNvPr id="5" name="CasellaDiTesto 4"/>
          <p:cNvSpPr txBox="1"/>
          <p:nvPr/>
        </p:nvSpPr>
        <p:spPr>
          <a:xfrm>
            <a:off x="1212043" y="1746819"/>
            <a:ext cx="3733015" cy="304698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Supernova remnants</a:t>
            </a:r>
          </a:p>
          <a:p>
            <a:pPr marL="342900" indent="-342900">
              <a:spcAft>
                <a:spcPts val="600"/>
              </a:spcAft>
              <a:buFont typeface="Arial" panose="020B0604020202020204" pitchFamily="34" charset="0"/>
              <a:buChar char="•"/>
            </a:pPr>
            <a:r>
              <a:rPr lang="en-US" dirty="0"/>
              <a:t>Pulsar wind nebulae</a:t>
            </a:r>
          </a:p>
          <a:p>
            <a:pPr marL="342900" indent="-342900">
              <a:spcAft>
                <a:spcPts val="600"/>
              </a:spcAft>
              <a:buFont typeface="Arial" panose="020B0604020202020204" pitchFamily="34" charset="0"/>
              <a:buChar char="•"/>
            </a:pPr>
            <a:r>
              <a:rPr lang="en-US" dirty="0"/>
              <a:t>Pulsars (mostly at GeV energies, few (as the Crab) at E&gt; 100 GeV</a:t>
            </a:r>
          </a:p>
          <a:p>
            <a:pPr marL="342900" indent="-342900">
              <a:spcAft>
                <a:spcPts val="600"/>
              </a:spcAft>
              <a:buFont typeface="Arial" panose="020B0604020202020204" pitchFamily="34" charset="0"/>
              <a:buChar char="•"/>
            </a:pPr>
            <a:r>
              <a:rPr lang="en-US" dirty="0"/>
              <a:t>Gamma-ray binaries</a:t>
            </a:r>
          </a:p>
          <a:p>
            <a:pPr marL="342900" indent="-342900">
              <a:spcAft>
                <a:spcPts val="600"/>
              </a:spcAft>
              <a:buFont typeface="Arial" panose="020B0604020202020204" pitchFamily="34" charset="0"/>
              <a:buChar char="•"/>
            </a:pPr>
            <a:r>
              <a:rPr lang="en-US" dirty="0"/>
              <a:t>Globular clusters (also at </a:t>
            </a:r>
            <a:r>
              <a:rPr lang="en-US" dirty="0" err="1"/>
              <a:t>TeV</a:t>
            </a:r>
            <a:r>
              <a:rPr lang="en-US" dirty="0"/>
              <a:t> energies?)</a:t>
            </a:r>
          </a:p>
          <a:p>
            <a:pPr marL="342900" indent="-342900">
              <a:spcAft>
                <a:spcPts val="600"/>
              </a:spcAft>
              <a:buFont typeface="Arial" panose="020B0604020202020204" pitchFamily="34" charset="0"/>
              <a:buChar char="•"/>
            </a:pPr>
            <a:r>
              <a:rPr lang="en-US" dirty="0"/>
              <a:t>The Galactic center</a:t>
            </a:r>
          </a:p>
          <a:p>
            <a:pPr marL="342900" indent="-342900">
              <a:spcAft>
                <a:spcPts val="600"/>
              </a:spcAft>
              <a:buFont typeface="Arial" panose="020B0604020202020204" pitchFamily="34" charset="0"/>
              <a:buChar char="•"/>
            </a:pPr>
            <a:r>
              <a:rPr lang="en-US" dirty="0"/>
              <a:t>Unidentified sources</a:t>
            </a:r>
          </a:p>
        </p:txBody>
      </p:sp>
      <p:sp>
        <p:nvSpPr>
          <p:cNvPr id="7" name="CasellaDiTesto 6"/>
          <p:cNvSpPr txBox="1"/>
          <p:nvPr/>
        </p:nvSpPr>
        <p:spPr>
          <a:xfrm>
            <a:off x="5566048" y="4138367"/>
            <a:ext cx="1087157" cy="369332"/>
          </a:xfrm>
          <a:prstGeom prst="rect">
            <a:avLst/>
          </a:prstGeom>
          <a:solidFill>
            <a:schemeClr val="bg1"/>
          </a:solidFill>
        </p:spPr>
        <p:txBody>
          <a:bodyPr wrap="none" rtlCol="0">
            <a:spAutoFit/>
          </a:bodyPr>
          <a:lstStyle/>
          <a:p>
            <a:pPr>
              <a:spcAft>
                <a:spcPts val="600"/>
              </a:spcAft>
            </a:pPr>
            <a:r>
              <a:rPr lang="en-US" sz="1600" dirty="0"/>
              <a:t>                </a:t>
            </a:r>
            <a:r>
              <a:rPr lang="en-US" dirty="0"/>
              <a:t>   </a:t>
            </a:r>
          </a:p>
        </p:txBody>
      </p:sp>
    </p:spTree>
    <p:extLst>
      <p:ext uri="{BB962C8B-B14F-4D97-AF65-F5344CB8AC3E}">
        <p14:creationId xmlns:p14="http://schemas.microsoft.com/office/powerpoint/2010/main" val="47381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773"/>
            <a:ext cx="10515600" cy="758865"/>
          </a:xfrm>
        </p:spPr>
        <p:txBody>
          <a:bodyPr>
            <a:normAutofit/>
          </a:bodyPr>
          <a:lstStyle/>
          <a:p>
            <a:r>
              <a:rPr lang="en-US" sz="3600" dirty="0">
                <a:solidFill>
                  <a:srgbClr val="C00000"/>
                </a:solidFill>
              </a:rPr>
              <a:t>Energy spectral index of LAT sources</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13" name="Segnaposto numero diapositiva 12"/>
          <p:cNvSpPr>
            <a:spLocks noGrp="1"/>
          </p:cNvSpPr>
          <p:nvPr>
            <p:ph type="sldNum" sz="quarter" idx="12"/>
          </p:nvPr>
        </p:nvSpPr>
        <p:spPr/>
        <p:txBody>
          <a:bodyPr/>
          <a:lstStyle/>
          <a:p>
            <a:fld id="{EF856C54-971D-4A64-8725-72F12A462872}" type="slidenum">
              <a:rPr lang="it-IT" smtClean="0"/>
              <a:t>25</a:t>
            </a:fld>
            <a:endParaRPr lang="it-IT"/>
          </a:p>
        </p:txBody>
      </p:sp>
      <p:sp>
        <p:nvSpPr>
          <p:cNvPr id="6" name="Rettangolo 5"/>
          <p:cNvSpPr/>
          <p:nvPr/>
        </p:nvSpPr>
        <p:spPr>
          <a:xfrm>
            <a:off x="625151" y="938913"/>
            <a:ext cx="6221476" cy="1354217"/>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LAT measures the number of arriving </a:t>
            </a:r>
            <a:r>
              <a:rPr lang="en-US" dirty="0">
                <a:latin typeface="Symbol" panose="05050102010706020507" pitchFamily="18" charset="2"/>
              </a:rPr>
              <a:t>g</a:t>
            </a:r>
            <a:r>
              <a:rPr lang="en-US" dirty="0"/>
              <a:t>-ray vs. </a:t>
            </a:r>
            <a:r>
              <a:rPr lang="en-US" dirty="0" err="1"/>
              <a:t>E</a:t>
            </a:r>
            <a:r>
              <a:rPr lang="en-US" baseline="-25000" dirty="0" err="1">
                <a:latin typeface="Symbol" panose="05050102010706020507" pitchFamily="18" charset="2"/>
              </a:rPr>
              <a:t>g</a:t>
            </a:r>
            <a:r>
              <a:rPr lang="en-US" dirty="0"/>
              <a:t>; thus, the flux as a function of </a:t>
            </a:r>
            <a:r>
              <a:rPr lang="en-US" dirty="0" err="1"/>
              <a:t>E</a:t>
            </a:r>
            <a:r>
              <a:rPr lang="en-US" baseline="-25000" dirty="0" err="1">
                <a:latin typeface="Symbol" panose="05050102010706020507" pitchFamily="18" charset="2"/>
              </a:rPr>
              <a:t>g</a:t>
            </a:r>
            <a:r>
              <a:rPr lang="en-US" dirty="0"/>
              <a:t> can be constructed for each individual source. </a:t>
            </a:r>
          </a:p>
          <a:p>
            <a:pPr marL="285750" indent="-285750">
              <a:spcAft>
                <a:spcPts val="1200"/>
              </a:spcAft>
              <a:buFont typeface="Arial" panose="020B0604020202020204" pitchFamily="34" charset="0"/>
              <a:buChar char="•"/>
            </a:pPr>
            <a:r>
              <a:rPr lang="en-US" dirty="0"/>
              <a:t>In most cases, a simple </a:t>
            </a:r>
            <a:r>
              <a:rPr lang="en-US" b="1" dirty="0">
                <a:solidFill>
                  <a:srgbClr val="FF2F2F"/>
                </a:solidFill>
              </a:rPr>
              <a:t>power law </a:t>
            </a:r>
            <a:r>
              <a:rPr lang="en-US" dirty="0"/>
              <a:t>fits data.</a:t>
            </a:r>
          </a:p>
        </p:txBody>
      </p:sp>
      <p:pic>
        <p:nvPicPr>
          <p:cNvPr id="8" name="Immagine 7"/>
          <p:cNvPicPr>
            <a:picLocks noChangeAspect="1"/>
          </p:cNvPicPr>
          <p:nvPr/>
        </p:nvPicPr>
        <p:blipFill>
          <a:blip r:embed="rId2"/>
          <a:stretch>
            <a:fillRect/>
          </a:stretch>
        </p:blipFill>
        <p:spPr>
          <a:xfrm>
            <a:off x="2367255" y="2219453"/>
            <a:ext cx="2079237" cy="866775"/>
          </a:xfrm>
          <a:prstGeom prst="rect">
            <a:avLst/>
          </a:prstGeom>
          <a:ln>
            <a:solidFill>
              <a:srgbClr val="FF2F2F"/>
            </a:solidFill>
          </a:ln>
        </p:spPr>
      </p:pic>
      <p:pic>
        <p:nvPicPr>
          <p:cNvPr id="9" name="Immagine 8"/>
          <p:cNvPicPr>
            <a:picLocks/>
          </p:cNvPicPr>
          <p:nvPr/>
        </p:nvPicPr>
        <p:blipFill rotWithShape="1">
          <a:blip r:embed="rId3"/>
          <a:srcRect t="-11269" b="-11360"/>
          <a:stretch/>
        </p:blipFill>
        <p:spPr>
          <a:xfrm>
            <a:off x="4459938" y="2216144"/>
            <a:ext cx="1650188" cy="874800"/>
          </a:xfrm>
          <a:prstGeom prst="rect">
            <a:avLst/>
          </a:prstGeom>
          <a:ln>
            <a:solidFill>
              <a:schemeClr val="accent1">
                <a:lumMod val="75000"/>
              </a:schemeClr>
            </a:solidFill>
          </a:ln>
        </p:spPr>
      </p:pic>
      <p:pic>
        <p:nvPicPr>
          <p:cNvPr id="10" name="Immagine 9"/>
          <p:cNvPicPr>
            <a:picLocks noChangeAspect="1"/>
          </p:cNvPicPr>
          <p:nvPr/>
        </p:nvPicPr>
        <p:blipFill>
          <a:blip r:embed="rId4"/>
          <a:stretch>
            <a:fillRect/>
          </a:stretch>
        </p:blipFill>
        <p:spPr>
          <a:xfrm>
            <a:off x="8235641" y="776186"/>
            <a:ext cx="3258770" cy="2880000"/>
          </a:xfrm>
          <a:prstGeom prst="rect">
            <a:avLst/>
          </a:prstGeom>
        </p:spPr>
      </p:pic>
      <p:pic>
        <p:nvPicPr>
          <p:cNvPr id="11" name="Immagine 10"/>
          <p:cNvPicPr>
            <a:picLocks noChangeAspect="1"/>
          </p:cNvPicPr>
          <p:nvPr/>
        </p:nvPicPr>
        <p:blipFill>
          <a:blip r:embed="rId5"/>
          <a:stretch>
            <a:fillRect/>
          </a:stretch>
        </p:blipFill>
        <p:spPr>
          <a:xfrm>
            <a:off x="8453531" y="3566268"/>
            <a:ext cx="3057337" cy="2880000"/>
          </a:xfrm>
          <a:prstGeom prst="rect">
            <a:avLst/>
          </a:prstGeom>
        </p:spPr>
      </p:pic>
      <p:sp>
        <p:nvSpPr>
          <p:cNvPr id="12" name="Rettangolo 11"/>
          <p:cNvSpPr/>
          <p:nvPr/>
        </p:nvSpPr>
        <p:spPr>
          <a:xfrm>
            <a:off x="625150" y="3986010"/>
            <a:ext cx="7528249" cy="2492990"/>
          </a:xfrm>
          <a:prstGeom prst="rect">
            <a:avLst/>
          </a:prstGeom>
        </p:spPr>
        <p:txBody>
          <a:bodyPr wrap="square">
            <a:spAutoFit/>
          </a:bodyPr>
          <a:lstStyle/>
          <a:p>
            <a:pPr marL="285750" indent="-285750">
              <a:spcAft>
                <a:spcPts val="1200"/>
              </a:spcAft>
              <a:buFont typeface="Arial" panose="020B0604020202020204" pitchFamily="34" charset="0"/>
              <a:buChar char="•"/>
            </a:pPr>
            <a:r>
              <a:rPr lang="en-US" b="1" i="1" dirty="0"/>
              <a:t>Figure: Top</a:t>
            </a:r>
            <a:r>
              <a:rPr lang="en-US" i="1" dirty="0"/>
              <a:t>: distribution of the </a:t>
            </a:r>
            <a:r>
              <a:rPr lang="en-US" i="1" dirty="0">
                <a:solidFill>
                  <a:srgbClr val="FF2F2F"/>
                </a:solidFill>
              </a:rPr>
              <a:t>power-law index </a:t>
            </a:r>
            <a:r>
              <a:rPr lang="en-US" i="1" dirty="0"/>
              <a:t>of all of the sources. Its average value is </a:t>
            </a:r>
            <a:r>
              <a:rPr lang="en-US" i="1" dirty="0">
                <a:solidFill>
                  <a:srgbClr val="FF2F2F"/>
                </a:solidFill>
                <a:latin typeface="Symbol" panose="05050102010706020507" pitchFamily="18" charset="2"/>
              </a:rPr>
              <a:t>a</a:t>
            </a:r>
            <a:r>
              <a:rPr lang="en-US" i="1" baseline="-25000" dirty="0">
                <a:solidFill>
                  <a:srgbClr val="FF2F2F"/>
                </a:solidFill>
                <a:latin typeface="Symbol" panose="05050102010706020507" pitchFamily="18" charset="2"/>
              </a:rPr>
              <a:t>g</a:t>
            </a:r>
            <a:r>
              <a:rPr lang="en-US" i="1" dirty="0">
                <a:solidFill>
                  <a:srgbClr val="FF2F2F"/>
                </a:solidFill>
              </a:rPr>
              <a:t> = 2.19±0.01</a:t>
            </a:r>
            <a:r>
              <a:rPr lang="en-US" i="1" dirty="0"/>
              <a:t>, which is close to that expected for a Fermi mechanism for the acceleration of parent charged particles, </a:t>
            </a:r>
            <a:r>
              <a:rPr lang="en-US" i="1" dirty="0" err="1">
                <a:solidFill>
                  <a:srgbClr val="FF2F2F"/>
                </a:solidFill>
                <a:latin typeface="Symbol" panose="05050102010706020507" pitchFamily="18" charset="2"/>
              </a:rPr>
              <a:t>a</a:t>
            </a:r>
            <a:r>
              <a:rPr lang="en-US" i="1" baseline="-25000" dirty="0" err="1">
                <a:solidFill>
                  <a:srgbClr val="FF2F2F"/>
                </a:solidFill>
                <a:latin typeface="+mj-lt"/>
              </a:rPr>
              <a:t>CR</a:t>
            </a:r>
            <a:r>
              <a:rPr lang="en-US" i="1" dirty="0">
                <a:solidFill>
                  <a:srgbClr val="FF2F2F"/>
                </a:solidFill>
              </a:rPr>
              <a:t> = 2.</a:t>
            </a:r>
            <a:r>
              <a:rPr lang="en-US" i="1" dirty="0"/>
              <a:t>. </a:t>
            </a:r>
          </a:p>
          <a:p>
            <a:pPr marL="285750" indent="-285750">
              <a:spcAft>
                <a:spcPts val="1200"/>
              </a:spcAft>
              <a:buFont typeface="Arial" panose="020B0604020202020204" pitchFamily="34" charset="0"/>
              <a:buChar char="•"/>
            </a:pPr>
            <a:r>
              <a:rPr lang="en-US" b="1" i="1" dirty="0"/>
              <a:t>Bottom</a:t>
            </a:r>
            <a:r>
              <a:rPr lang="en-US" i="1" dirty="0"/>
              <a:t>: Energy flux distribution of detected sources.</a:t>
            </a:r>
          </a:p>
          <a:p>
            <a:pPr marL="285750" indent="-285750">
              <a:spcAft>
                <a:spcPts val="1200"/>
              </a:spcAft>
              <a:buFont typeface="Arial" panose="020B0604020202020204" pitchFamily="34" charset="0"/>
              <a:buChar char="•"/>
            </a:pPr>
            <a:r>
              <a:rPr lang="en-US" i="1" dirty="0"/>
              <a:t>In both cases, high galactic latitudes (|b| &gt; 10</a:t>
            </a:r>
            <a:r>
              <a:rPr lang="en-US" i="1" baseline="30000" dirty="0"/>
              <a:t>o</a:t>
            </a:r>
            <a:r>
              <a:rPr lang="en-US" i="1" dirty="0"/>
              <a:t>) are considered, so most Galactic sources are excluded.</a:t>
            </a:r>
          </a:p>
          <a:p>
            <a:pPr marL="285750" indent="-285750">
              <a:spcAft>
                <a:spcPts val="1200"/>
              </a:spcAft>
              <a:buFont typeface="Arial" panose="020B0604020202020204" pitchFamily="34" charset="0"/>
              <a:buChar char="•"/>
            </a:pPr>
            <a:r>
              <a:rPr lang="en-US" i="1" dirty="0"/>
              <a:t>The red and blue </a:t>
            </a:r>
            <a:r>
              <a:rPr lang="en-US" i="1" dirty="0" err="1"/>
              <a:t>histo</a:t>
            </a:r>
            <a:r>
              <a:rPr lang="en-US" i="1" dirty="0"/>
              <a:t> refer to older versions of the catalog.</a:t>
            </a:r>
          </a:p>
        </p:txBody>
      </p:sp>
      <p:sp>
        <p:nvSpPr>
          <p:cNvPr id="4" name="Rettangolo 3"/>
          <p:cNvSpPr/>
          <p:nvPr/>
        </p:nvSpPr>
        <p:spPr>
          <a:xfrm>
            <a:off x="625150" y="3151544"/>
            <a:ext cx="6746033" cy="64633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Frequently, the flux shows a cut-off at high energy and the spectral shape is represented by </a:t>
            </a:r>
            <a:r>
              <a:rPr lang="en-US" b="1" dirty="0">
                <a:solidFill>
                  <a:srgbClr val="0070C0"/>
                </a:solidFill>
              </a:rPr>
              <a:t>exponentially cut-off </a:t>
            </a:r>
            <a:r>
              <a:rPr lang="en-US" dirty="0"/>
              <a:t>power law.</a:t>
            </a:r>
          </a:p>
        </p:txBody>
      </p:sp>
      <p:sp>
        <p:nvSpPr>
          <p:cNvPr id="14" name="Indietro o precedente 13">
            <a:hlinkClick r:id="" action="ppaction://hlinkshowjump?jump=lastslideviewed" highlightClick="1"/>
          </p:cNvPr>
          <p:cNvSpPr/>
          <p:nvPr/>
        </p:nvSpPr>
        <p:spPr>
          <a:xfrm>
            <a:off x="9699571" y="134648"/>
            <a:ext cx="679559" cy="369332"/>
          </a:xfrm>
          <a:prstGeom prst="actionButtonBackPrevious">
            <a:avLst/>
          </a:prstGeom>
          <a:solidFill>
            <a:schemeClr val="accent1"/>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09657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37118"/>
          </a:xfrm>
        </p:spPr>
        <p:txBody>
          <a:bodyPr>
            <a:normAutofit/>
          </a:bodyPr>
          <a:lstStyle/>
          <a:p>
            <a:r>
              <a:rPr lang="en-US" sz="3600" dirty="0">
                <a:solidFill>
                  <a:srgbClr val="C00000"/>
                </a:solidFill>
              </a:rPr>
              <a:t>Limits of </a:t>
            </a:r>
            <a:r>
              <a:rPr lang="en-US" sz="3600" dirty="0">
                <a:solidFill>
                  <a:srgbClr val="C00000"/>
                </a:solidFill>
                <a:latin typeface="Symbol" panose="05050102010706020507" pitchFamily="18" charset="2"/>
              </a:rPr>
              <a:t>g</a:t>
            </a:r>
            <a:r>
              <a:rPr lang="en-US" sz="3600" dirty="0">
                <a:solidFill>
                  <a:srgbClr val="C00000"/>
                </a:solidFill>
              </a:rPr>
              <a:t>-ray Observations from Space</a:t>
            </a:r>
            <a:endParaRPr lang="en-GB" sz="36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6" name="Segnaposto numero diapositiva 5"/>
          <p:cNvSpPr>
            <a:spLocks noGrp="1"/>
          </p:cNvSpPr>
          <p:nvPr>
            <p:ph type="sldNum" sz="quarter" idx="12"/>
          </p:nvPr>
        </p:nvSpPr>
        <p:spPr/>
        <p:txBody>
          <a:bodyPr/>
          <a:lstStyle/>
          <a:p>
            <a:fld id="{EF856C54-971D-4A64-8725-72F12A462872}" type="slidenum">
              <a:rPr lang="it-IT" smtClean="0"/>
              <a:t>26</a:t>
            </a:fld>
            <a:endParaRPr lang="it-IT"/>
          </a:p>
        </p:txBody>
      </p:sp>
      <p:sp>
        <p:nvSpPr>
          <p:cNvPr id="5" name="Rettangolo 4"/>
          <p:cNvSpPr/>
          <p:nvPr/>
        </p:nvSpPr>
        <p:spPr>
          <a:xfrm>
            <a:off x="634482" y="1041182"/>
            <a:ext cx="10618236" cy="363176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limits to the performance of satellite-borne instruments is due to the decreasing photon flux at increasing energies. </a:t>
            </a:r>
          </a:p>
          <a:p>
            <a:pPr marL="285750" indent="-285750">
              <a:spcAft>
                <a:spcPts val="1200"/>
              </a:spcAft>
              <a:buFont typeface="Arial" panose="020B0604020202020204" pitchFamily="34" charset="0"/>
              <a:buChar char="•"/>
            </a:pPr>
            <a:r>
              <a:rPr lang="en-US" dirty="0"/>
              <a:t>Due to the constraints on the maximum size and weight of an instrument that can be delivered into space, the effective detection area of any satellite experiments is limited to the order of a few m</a:t>
            </a:r>
            <a:r>
              <a:rPr lang="en-US" baseline="30000" dirty="0"/>
              <a:t>2</a:t>
            </a:r>
            <a:r>
              <a:rPr lang="en-US" dirty="0"/>
              <a:t>.</a:t>
            </a:r>
          </a:p>
          <a:p>
            <a:pPr marL="285750" indent="-285750">
              <a:spcAft>
                <a:spcPts val="1200"/>
              </a:spcAft>
              <a:buFont typeface="Arial" panose="020B0604020202020204" pitchFamily="34" charset="0"/>
              <a:buChar char="•"/>
            </a:pPr>
            <a:r>
              <a:rPr lang="en-US" dirty="0"/>
              <a:t>Measuring a flux of photons at </a:t>
            </a:r>
            <a:r>
              <a:rPr lang="en-US" dirty="0" err="1"/>
              <a:t>TeV</a:t>
            </a:r>
            <a:r>
              <a:rPr lang="en-US" dirty="0"/>
              <a:t> energies is almost “impossible” on space</a:t>
            </a:r>
          </a:p>
          <a:p>
            <a:pPr marL="285750" indent="-285750">
              <a:spcAft>
                <a:spcPts val="1200"/>
              </a:spcAft>
              <a:buFont typeface="Arial" panose="020B0604020202020204" pitchFamily="34" charset="0"/>
              <a:buChar char="•"/>
            </a:pPr>
            <a:r>
              <a:rPr lang="en-US" dirty="0"/>
              <a:t>Instruments with an effective area smaller than 100 m</a:t>
            </a:r>
            <a:r>
              <a:rPr lang="en-US" baseline="30000" dirty="0"/>
              <a:t>2</a:t>
            </a:r>
            <a:r>
              <a:rPr lang="en-US" dirty="0"/>
              <a:t> cannot detect the expected astrophysical flux in the </a:t>
            </a:r>
            <a:r>
              <a:rPr lang="en-US" dirty="0" err="1"/>
              <a:t>TeV</a:t>
            </a:r>
            <a:r>
              <a:rPr lang="en-US" dirty="0"/>
              <a:t> energy region. Even with new launch vehicles, a space telescope with an area significantly larger than 10 m</a:t>
            </a:r>
            <a:r>
              <a:rPr lang="en-US" baseline="30000" dirty="0"/>
              <a:t>2</a:t>
            </a:r>
            <a:r>
              <a:rPr lang="en-US" dirty="0"/>
              <a:t> is highly uncertain.</a:t>
            </a:r>
          </a:p>
          <a:p>
            <a:pPr marL="285750" indent="-285750">
              <a:spcAft>
                <a:spcPts val="1200"/>
              </a:spcAft>
              <a:buFont typeface="Arial" panose="020B0604020202020204" pitchFamily="34" charset="0"/>
              <a:buChar char="•"/>
            </a:pPr>
            <a:endParaRPr lang="en-US" dirty="0"/>
          </a:p>
          <a:p>
            <a:pPr marL="285750" indent="-285750">
              <a:spcAft>
                <a:spcPts val="1200"/>
              </a:spcAft>
              <a:buFont typeface="Arial" panose="020B0604020202020204" pitchFamily="34" charset="0"/>
              <a:buChar char="•"/>
            </a:pPr>
            <a:r>
              <a:rPr lang="en-US" dirty="0"/>
              <a:t>Thus, the next Chapter presents the observation of </a:t>
            </a:r>
            <a:r>
              <a:rPr lang="en-US" dirty="0" err="1"/>
              <a:t>TeV</a:t>
            </a:r>
            <a:r>
              <a:rPr lang="en-US" dirty="0"/>
              <a:t> </a:t>
            </a:r>
            <a:r>
              <a:rPr lang="en-US" dirty="0">
                <a:latin typeface="Symbol" panose="05050102010706020507" pitchFamily="18" charset="2"/>
              </a:rPr>
              <a:t>g</a:t>
            </a:r>
            <a:r>
              <a:rPr lang="en-US" dirty="0"/>
              <a:t>-rays with ground-based experiments.</a:t>
            </a:r>
          </a:p>
        </p:txBody>
      </p:sp>
    </p:spTree>
    <p:extLst>
      <p:ext uri="{BB962C8B-B14F-4D97-AF65-F5344CB8AC3E}">
        <p14:creationId xmlns:p14="http://schemas.microsoft.com/office/powerpoint/2010/main" val="369585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3" name="Picture 3" descr="grb_animation"/>
          <p:cNvPicPr>
            <a:picLocks noChangeAspect="1" noChangeArrowheads="1" noCrop="1"/>
          </p:cNvPicPr>
          <p:nvPr/>
        </p:nvPicPr>
        <p:blipFill>
          <a:blip r:embed="rId3" cstate="print"/>
          <a:srcRect/>
          <a:stretch>
            <a:fillRect/>
          </a:stretch>
        </p:blipFill>
        <p:spPr bwMode="auto">
          <a:xfrm>
            <a:off x="5562600" y="1783442"/>
            <a:ext cx="5791200" cy="4646612"/>
          </a:xfrm>
          <a:prstGeom prst="rect">
            <a:avLst/>
          </a:prstGeom>
          <a:noFill/>
        </p:spPr>
      </p:pic>
      <p:sp>
        <p:nvSpPr>
          <p:cNvPr id="2" name="Titolo 1"/>
          <p:cNvSpPr>
            <a:spLocks noGrp="1"/>
          </p:cNvSpPr>
          <p:nvPr>
            <p:ph type="title"/>
          </p:nvPr>
        </p:nvSpPr>
        <p:spPr>
          <a:xfrm>
            <a:off x="838200" y="1"/>
            <a:ext cx="10515600" cy="755780"/>
          </a:xfrm>
        </p:spPr>
        <p:txBody>
          <a:bodyPr>
            <a:normAutofit/>
          </a:bodyPr>
          <a:lstStyle/>
          <a:p>
            <a:r>
              <a:rPr lang="en-US" sz="3600" b="1" dirty="0">
                <a:solidFill>
                  <a:srgbClr val="C00000"/>
                </a:solidFill>
              </a:rPr>
              <a:t>Transient</a:t>
            </a:r>
            <a:r>
              <a:rPr lang="en-US" sz="3600" dirty="0">
                <a:solidFill>
                  <a:srgbClr val="C00000"/>
                </a:solidFill>
              </a:rPr>
              <a:t> sources: Gamma Ray Bursts</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10" name="Segnaposto numero diapositiva 9"/>
          <p:cNvSpPr>
            <a:spLocks noGrp="1"/>
          </p:cNvSpPr>
          <p:nvPr>
            <p:ph type="sldNum" sz="quarter" idx="12"/>
          </p:nvPr>
        </p:nvSpPr>
        <p:spPr/>
        <p:txBody>
          <a:bodyPr/>
          <a:lstStyle/>
          <a:p>
            <a:fld id="{EF856C54-971D-4A64-8725-72F12A462872}" type="slidenum">
              <a:rPr lang="it-IT" smtClean="0"/>
              <a:t>27</a:t>
            </a:fld>
            <a:endParaRPr lang="it-IT"/>
          </a:p>
        </p:txBody>
      </p:sp>
      <p:sp>
        <p:nvSpPr>
          <p:cNvPr id="4" name="Rettangolo 3"/>
          <p:cNvSpPr/>
          <p:nvPr/>
        </p:nvSpPr>
        <p:spPr>
          <a:xfrm>
            <a:off x="615820" y="949306"/>
            <a:ext cx="9423530" cy="1354217"/>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Gamma-Ray Bursts </a:t>
            </a:r>
            <a:r>
              <a:rPr lang="en-US" b="1" dirty="0"/>
              <a:t>(GRBs) </a:t>
            </a:r>
            <a:r>
              <a:rPr lang="en-US" dirty="0"/>
              <a:t>are extremely intense and relatively short bursts of gamma radiation that occur a few times per day in the detectable Universe. </a:t>
            </a:r>
          </a:p>
          <a:p>
            <a:pPr marL="285750" indent="-285750">
              <a:spcAft>
                <a:spcPts val="600"/>
              </a:spcAft>
              <a:buFont typeface="Arial" panose="020B0604020202020204" pitchFamily="34" charset="0"/>
              <a:buChar char="•"/>
            </a:pPr>
            <a:r>
              <a:rPr lang="en-US" dirty="0"/>
              <a:t>Their emission exceeds the </a:t>
            </a:r>
            <a:r>
              <a:rPr lang="en-US" dirty="0">
                <a:latin typeface="Symbol" panose="05050102010706020507" pitchFamily="18" charset="2"/>
              </a:rPr>
              <a:t>g</a:t>
            </a:r>
            <a:r>
              <a:rPr lang="en-US" dirty="0"/>
              <a:t> emission of any other source. </a:t>
            </a:r>
          </a:p>
          <a:p>
            <a:pPr marL="285750" indent="-285750">
              <a:spcAft>
                <a:spcPts val="600"/>
              </a:spcAft>
              <a:buFont typeface="Arial" panose="020B0604020202020204" pitchFamily="34" charset="0"/>
              <a:buChar char="•"/>
            </a:pPr>
            <a:r>
              <a:rPr lang="en-US" dirty="0"/>
              <a:t>GRBs occur in random directions in the sky and at cosmological distances. </a:t>
            </a:r>
          </a:p>
        </p:txBody>
      </p:sp>
      <p:sp>
        <p:nvSpPr>
          <p:cNvPr id="5" name="Rettangolo 4"/>
          <p:cNvSpPr/>
          <p:nvPr/>
        </p:nvSpPr>
        <p:spPr>
          <a:xfrm>
            <a:off x="615820" y="2381921"/>
            <a:ext cx="7994780" cy="369332"/>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The time integrated fluxes, or the fluencies, range from 10</a:t>
            </a:r>
            <a:r>
              <a:rPr lang="en-US" baseline="30000" dirty="0"/>
              <a:t>-7</a:t>
            </a:r>
            <a:r>
              <a:rPr lang="en-US" dirty="0"/>
              <a:t> to 10</a:t>
            </a:r>
            <a:r>
              <a:rPr lang="en-US" baseline="30000" dirty="0"/>
              <a:t>-4</a:t>
            </a:r>
            <a:r>
              <a:rPr lang="en-US" dirty="0"/>
              <a:t> erg cm</a:t>
            </a:r>
            <a:r>
              <a:rPr lang="en-US" baseline="30000" dirty="0"/>
              <a:t>-2 </a:t>
            </a:r>
            <a:r>
              <a:rPr lang="en-US" dirty="0">
                <a:hlinkClick r:id="rId4" action="ppaction://hlinksldjump"/>
              </a:rPr>
              <a:t>(</a:t>
            </a:r>
            <a:r>
              <a:rPr lang="en-US" dirty="0" err="1">
                <a:hlinkClick r:id="rId4" action="ppaction://hlinksldjump"/>
              </a:rPr>
              <a:t>cfr</a:t>
            </a:r>
            <a:r>
              <a:rPr lang="en-US" dirty="0">
                <a:hlinkClick r:id="rId4" action="ppaction://hlinksldjump"/>
              </a:rPr>
              <a:t>)</a:t>
            </a:r>
            <a:r>
              <a:rPr lang="en-US" dirty="0"/>
              <a:t>.</a:t>
            </a:r>
          </a:p>
        </p:txBody>
      </p:sp>
      <p:sp>
        <p:nvSpPr>
          <p:cNvPr id="8" name="Rettangolo 7"/>
          <p:cNvSpPr/>
          <p:nvPr/>
        </p:nvSpPr>
        <p:spPr>
          <a:xfrm>
            <a:off x="615820" y="3127649"/>
            <a:ext cx="4946780" cy="2185214"/>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observed fluencies, combined with the distances determined from detections of the host galaxies, show that GRBs are the brightest explosions in the Universe.</a:t>
            </a:r>
          </a:p>
          <a:p>
            <a:pPr marL="285750" indent="-285750">
              <a:spcAft>
                <a:spcPts val="1200"/>
              </a:spcAft>
              <a:buFont typeface="Arial" panose="020B0604020202020204" pitchFamily="34" charset="0"/>
              <a:buChar char="•"/>
            </a:pPr>
            <a:r>
              <a:rPr lang="en-US" dirty="0"/>
              <a:t>If isotropic, the </a:t>
            </a:r>
            <a:r>
              <a:rPr lang="en-US" dirty="0">
                <a:latin typeface="Symbol" panose="05050102010706020507" pitchFamily="18" charset="2"/>
              </a:rPr>
              <a:t>g</a:t>
            </a:r>
            <a:r>
              <a:rPr lang="en-US" dirty="0"/>
              <a:t>-ray energy output would amount on average to a solar rest-mass energy, Mc</a:t>
            </a:r>
            <a:r>
              <a:rPr lang="en-US" baseline="30000" dirty="0"/>
              <a:t>2</a:t>
            </a:r>
            <a:r>
              <a:rPr lang="en-US" dirty="0"/>
              <a:t> = 10</a:t>
            </a:r>
            <a:r>
              <a:rPr lang="en-US" baseline="30000" dirty="0"/>
              <a:t>54</a:t>
            </a:r>
            <a:r>
              <a:rPr lang="en-US" dirty="0"/>
              <a:t> erg, emitted in a few seconds.</a:t>
            </a:r>
          </a:p>
        </p:txBody>
      </p:sp>
      <p:sp>
        <p:nvSpPr>
          <p:cNvPr id="9" name="Rettangolo 8"/>
          <p:cNvSpPr/>
          <p:nvPr/>
        </p:nvSpPr>
        <p:spPr>
          <a:xfrm>
            <a:off x="5250234" y="5297096"/>
            <a:ext cx="2966720" cy="923330"/>
          </a:xfrm>
          <a:prstGeom prst="rect">
            <a:avLst/>
          </a:prstGeom>
        </p:spPr>
        <p:txBody>
          <a:bodyPr wrap="square">
            <a:spAutoFit/>
          </a:bodyPr>
          <a:lstStyle/>
          <a:p>
            <a:r>
              <a:rPr lang="en-US" dirty="0">
                <a:solidFill>
                  <a:srgbClr val="002060"/>
                </a:solidFill>
              </a:rPr>
              <a:t>A GRB observed by the BATSE detector on the  CGRO</a:t>
            </a:r>
          </a:p>
          <a:p>
            <a:pPr marL="342900" indent="-342900">
              <a:buFont typeface="Arial" panose="020B0604020202020204" pitchFamily="34" charset="0"/>
              <a:buChar char="•"/>
            </a:pPr>
            <a:endParaRPr lang="it-IT" dirty="0">
              <a:solidFill>
                <a:srgbClr val="002060"/>
              </a:solidFill>
            </a:endParaRPr>
          </a:p>
        </p:txBody>
      </p:sp>
    </p:spTree>
    <p:extLst>
      <p:ext uri="{BB962C8B-B14F-4D97-AF65-F5344CB8AC3E}">
        <p14:creationId xmlns:p14="http://schemas.microsoft.com/office/powerpoint/2010/main" val="3106894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ursts detected by BAT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6463" y="3246521"/>
            <a:ext cx="5009323" cy="3192756"/>
          </a:xfrm>
          <a:prstGeom prst="rect">
            <a:avLst/>
          </a:prstGeom>
          <a:noFill/>
        </p:spPr>
      </p:pic>
      <p:sp>
        <p:nvSpPr>
          <p:cNvPr id="2" name="Titolo 1"/>
          <p:cNvSpPr>
            <a:spLocks noGrp="1"/>
          </p:cNvSpPr>
          <p:nvPr>
            <p:ph type="title"/>
          </p:nvPr>
        </p:nvSpPr>
        <p:spPr>
          <a:xfrm>
            <a:off x="838200" y="1"/>
            <a:ext cx="10515600" cy="765110"/>
          </a:xfrm>
        </p:spPr>
        <p:txBody>
          <a:bodyPr>
            <a:normAutofit/>
          </a:bodyPr>
          <a:lstStyle/>
          <a:p>
            <a:r>
              <a:rPr lang="en-US" sz="3600" dirty="0">
                <a:solidFill>
                  <a:srgbClr val="C00000"/>
                </a:solidFill>
              </a:rPr>
              <a:t>History of GRBs</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8" name="Segnaposto numero diapositiva 7"/>
          <p:cNvSpPr>
            <a:spLocks noGrp="1"/>
          </p:cNvSpPr>
          <p:nvPr>
            <p:ph type="sldNum" sz="quarter" idx="12"/>
          </p:nvPr>
        </p:nvSpPr>
        <p:spPr/>
        <p:txBody>
          <a:bodyPr/>
          <a:lstStyle/>
          <a:p>
            <a:fld id="{EF856C54-971D-4A64-8725-72F12A462872}" type="slidenum">
              <a:rPr lang="it-IT" smtClean="0"/>
              <a:t>28</a:t>
            </a:fld>
            <a:endParaRPr lang="it-IT"/>
          </a:p>
        </p:txBody>
      </p:sp>
      <p:sp>
        <p:nvSpPr>
          <p:cNvPr id="4" name="Rettangolo 3"/>
          <p:cNvSpPr/>
          <p:nvPr/>
        </p:nvSpPr>
        <p:spPr>
          <a:xfrm>
            <a:off x="625151" y="873642"/>
            <a:ext cx="10590635" cy="2769989"/>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solidFill>
                  <a:schemeClr val="tx1">
                    <a:lumMod val="95000"/>
                    <a:lumOff val="5000"/>
                  </a:schemeClr>
                </a:solidFill>
              </a:rPr>
              <a:t>Until recently, GRBs were the biggest mystery in HE astronomy. </a:t>
            </a:r>
          </a:p>
          <a:p>
            <a:pPr marL="285750" indent="-285750">
              <a:spcAft>
                <a:spcPts val="1200"/>
              </a:spcAft>
              <a:buFont typeface="Arial" panose="020B0604020202020204" pitchFamily="34" charset="0"/>
              <a:buChar char="•"/>
            </a:pPr>
            <a:r>
              <a:rPr lang="en-US" dirty="0">
                <a:solidFill>
                  <a:schemeClr val="tx1">
                    <a:lumMod val="95000"/>
                    <a:lumOff val="5000"/>
                  </a:schemeClr>
                </a:solidFill>
              </a:rPr>
              <a:t>They were discovered serendipitously in late 1960s by U.S. military satellites looking for Soviet nuclear testing in violation of the atmospheric nuclear test ban treaty. These satellites carried </a:t>
            </a:r>
            <a:r>
              <a:rPr lang="en-US" dirty="0">
                <a:solidFill>
                  <a:schemeClr val="tx1">
                    <a:lumMod val="95000"/>
                    <a:lumOff val="5000"/>
                  </a:schemeClr>
                </a:solidFill>
                <a:latin typeface="Symbol" pitchFamily="18" charset="2"/>
              </a:rPr>
              <a:t>g</a:t>
            </a:r>
            <a:r>
              <a:rPr lang="en-US" dirty="0">
                <a:solidFill>
                  <a:schemeClr val="tx1">
                    <a:lumMod val="95000"/>
                    <a:lumOff val="5000"/>
                  </a:schemeClr>
                </a:solidFill>
              </a:rPr>
              <a:t>-ray detectors since a nuclear explosion produces </a:t>
            </a:r>
            <a:r>
              <a:rPr lang="en-US" dirty="0">
                <a:solidFill>
                  <a:schemeClr val="tx1">
                    <a:lumMod val="95000"/>
                    <a:lumOff val="5000"/>
                  </a:schemeClr>
                </a:solidFill>
                <a:latin typeface="Symbol" pitchFamily="18" charset="2"/>
              </a:rPr>
              <a:t>g-</a:t>
            </a:r>
            <a:r>
              <a:rPr lang="en-US" dirty="0">
                <a:solidFill>
                  <a:schemeClr val="tx1">
                    <a:lumMod val="95000"/>
                    <a:lumOff val="5000"/>
                  </a:schemeClr>
                </a:solidFill>
              </a:rPr>
              <a:t>rays. </a:t>
            </a:r>
          </a:p>
          <a:p>
            <a:pPr marL="285750" indent="-285750">
              <a:spcAft>
                <a:spcPts val="1200"/>
              </a:spcAft>
              <a:buFont typeface="Arial" panose="020B0604020202020204" pitchFamily="34" charset="0"/>
              <a:buChar char="•"/>
            </a:pPr>
            <a:r>
              <a:rPr lang="en-US" dirty="0"/>
              <a:t>Only in 1973 the observations were published, identifying a cosmic origin for the previously unexplained observations of </a:t>
            </a:r>
            <a:r>
              <a:rPr lang="en-US" dirty="0">
                <a:latin typeface="Symbol" panose="05050102010706020507" pitchFamily="18" charset="2"/>
              </a:rPr>
              <a:t>g</a:t>
            </a:r>
            <a:r>
              <a:rPr lang="en-US" dirty="0"/>
              <a:t>-rays.</a:t>
            </a:r>
          </a:p>
          <a:p>
            <a:pPr marL="285750" indent="-285750">
              <a:spcAft>
                <a:spcPts val="1200"/>
              </a:spcAft>
              <a:buFont typeface="Arial" panose="020B0604020202020204" pitchFamily="34" charset="0"/>
              <a:buChar char="•"/>
            </a:pPr>
            <a:r>
              <a:rPr lang="en-US" dirty="0"/>
              <a:t>Another milestone was the </a:t>
            </a:r>
            <a:r>
              <a:rPr lang="en-US" dirty="0">
                <a:hlinkClick r:id="rId3" action="ppaction://hlinksldjump"/>
              </a:rPr>
              <a:t>BATSE experiment on the CGRO</a:t>
            </a:r>
            <a:r>
              <a:rPr lang="en-US" dirty="0"/>
              <a:t>. The main result of BATSE  is the conclusive </a:t>
            </a:r>
            <a:r>
              <a:rPr lang="en-US" b="1" dirty="0"/>
              <a:t>proof that GRBs occur isotropically </a:t>
            </a:r>
            <a:r>
              <a:rPr lang="en-US" dirty="0"/>
              <a:t>in the sky.</a:t>
            </a:r>
            <a:endParaRPr lang="it-IT" dirty="0">
              <a:solidFill>
                <a:schemeClr val="tx1">
                  <a:lumMod val="95000"/>
                  <a:lumOff val="5000"/>
                </a:schemeClr>
              </a:solidFill>
            </a:endParaRPr>
          </a:p>
        </p:txBody>
      </p:sp>
      <p:sp>
        <p:nvSpPr>
          <p:cNvPr id="5" name="Rettangolo 4"/>
          <p:cNvSpPr/>
          <p:nvPr/>
        </p:nvSpPr>
        <p:spPr>
          <a:xfrm>
            <a:off x="633043" y="3656459"/>
            <a:ext cx="5232852" cy="923330"/>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Thanks to the BATSE data, it has also been possible to measure the typical </a:t>
            </a:r>
            <a:r>
              <a:rPr lang="en-US" dirty="0" err="1"/>
              <a:t>fluence</a:t>
            </a:r>
            <a:r>
              <a:rPr lang="en-US" dirty="0"/>
              <a:t> (the flux integrated over time) of GRBs.</a:t>
            </a:r>
          </a:p>
        </p:txBody>
      </p:sp>
      <p:sp>
        <p:nvSpPr>
          <p:cNvPr id="7" name="Rettangolo 6"/>
          <p:cNvSpPr/>
          <p:nvPr/>
        </p:nvSpPr>
        <p:spPr>
          <a:xfrm>
            <a:off x="1455576" y="4842899"/>
            <a:ext cx="4750887" cy="1200329"/>
          </a:xfrm>
          <a:prstGeom prst="rect">
            <a:avLst/>
          </a:prstGeom>
        </p:spPr>
        <p:txBody>
          <a:bodyPr wrap="square">
            <a:spAutoFit/>
          </a:bodyPr>
          <a:lstStyle/>
          <a:p>
            <a:r>
              <a:rPr lang="en-US" i="1" dirty="0"/>
              <a:t>The isotropy of the GRB distribution is evident in this figure.  The projection is in galactic coordinates; the plane of the Milky Way Galaxy is along the horizontal line at the middle</a:t>
            </a:r>
          </a:p>
        </p:txBody>
      </p:sp>
    </p:spTree>
    <p:extLst>
      <p:ext uri="{BB962C8B-B14F-4D97-AF65-F5344CB8AC3E}">
        <p14:creationId xmlns:p14="http://schemas.microsoft.com/office/powerpoint/2010/main" val="232070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89878"/>
          </a:xfrm>
        </p:spPr>
        <p:txBody>
          <a:bodyPr>
            <a:normAutofit/>
          </a:bodyPr>
          <a:lstStyle/>
          <a:p>
            <a:r>
              <a:rPr lang="en-US" sz="3600" dirty="0">
                <a:solidFill>
                  <a:srgbClr val="C00000"/>
                </a:solidFill>
              </a:rPr>
              <a:t>Transient: the GRB case</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29</a:t>
            </a:fld>
            <a:endParaRPr lang="it-IT"/>
          </a:p>
        </p:txBody>
      </p:sp>
      <p:pic>
        <p:nvPicPr>
          <p:cNvPr id="4" name="Picture 7"/>
          <p:cNvPicPr>
            <a:picLocks noChangeAspect="1" noChangeArrowheads="1"/>
          </p:cNvPicPr>
          <p:nvPr/>
        </p:nvPicPr>
        <p:blipFill>
          <a:blip r:embed="rId2" cstate="print"/>
          <a:srcRect/>
          <a:stretch>
            <a:fillRect/>
          </a:stretch>
        </p:blipFill>
        <p:spPr bwMode="auto">
          <a:xfrm>
            <a:off x="4397792" y="2861620"/>
            <a:ext cx="6224541" cy="3307636"/>
          </a:xfrm>
          <a:prstGeom prst="rect">
            <a:avLst/>
          </a:prstGeom>
          <a:noFill/>
          <a:ln w="60325" algn="ctr">
            <a:noFill/>
            <a:miter lim="800000"/>
            <a:headEnd/>
            <a:tailEnd/>
          </a:ln>
          <a:effectLst/>
        </p:spPr>
      </p:pic>
      <p:sp>
        <p:nvSpPr>
          <p:cNvPr id="5" name="Rettangolo 4"/>
          <p:cNvSpPr/>
          <p:nvPr/>
        </p:nvSpPr>
        <p:spPr>
          <a:xfrm>
            <a:off x="550127" y="944941"/>
            <a:ext cx="10623395"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In astronomy, many transient sources generally have rather simple time structures which help to understand the underlying physics of the objects.</a:t>
            </a:r>
          </a:p>
          <a:p>
            <a:pPr marL="285750" indent="-285750">
              <a:spcAft>
                <a:spcPts val="1200"/>
              </a:spcAft>
              <a:buFont typeface="Arial" panose="020B0604020202020204" pitchFamily="34" charset="0"/>
              <a:buChar char="•"/>
            </a:pPr>
            <a:r>
              <a:rPr lang="en-US" dirty="0"/>
              <a:t>GRBs are peculiar, as their light curves vary significantly one to another (the </a:t>
            </a:r>
            <a:r>
              <a:rPr lang="en-US" b="1" dirty="0"/>
              <a:t>duration</a:t>
            </a:r>
            <a:r>
              <a:rPr lang="en-US" dirty="0"/>
              <a:t>, the </a:t>
            </a:r>
            <a:r>
              <a:rPr lang="en-US" b="1" dirty="0"/>
              <a:t>number of peaks</a:t>
            </a:r>
            <a:r>
              <a:rPr lang="en-US" dirty="0"/>
              <a:t>, the </a:t>
            </a:r>
            <a:r>
              <a:rPr lang="en-US" b="1" dirty="0"/>
              <a:t>maximum brightness</a:t>
            </a:r>
            <a:r>
              <a:rPr lang="en-US" dirty="0"/>
              <a:t>,..) . There are no two identical GRBs. </a:t>
            </a:r>
          </a:p>
          <a:p>
            <a:pPr marL="285750" indent="-285750">
              <a:spcAft>
                <a:spcPts val="1200"/>
              </a:spcAft>
              <a:buFont typeface="Arial" panose="020B0604020202020204" pitchFamily="34" charset="0"/>
              <a:buChar char="•"/>
            </a:pPr>
            <a:r>
              <a:rPr lang="en-US" dirty="0"/>
              <a:t>BATSE detector catalogued 2,704 GRBs during nine-year lifetime (1991 - 2000). It was not equipped to make </a:t>
            </a:r>
            <a:r>
              <a:rPr lang="en-US" b="1" i="1" u="sng" dirty="0"/>
              <a:t>afterglow</a:t>
            </a:r>
            <a:r>
              <a:rPr lang="en-US" dirty="0"/>
              <a:t> (see later!) </a:t>
            </a:r>
            <a:r>
              <a:rPr lang="it-IT" dirty="0" err="1"/>
              <a:t>osservations</a:t>
            </a:r>
            <a:r>
              <a:rPr lang="it-IT" dirty="0"/>
              <a:t>. </a:t>
            </a:r>
            <a:endParaRPr lang="en-US" dirty="0"/>
          </a:p>
        </p:txBody>
      </p:sp>
      <p:sp>
        <p:nvSpPr>
          <p:cNvPr id="6" name="Rectangle 14"/>
          <p:cNvSpPr>
            <a:spLocks noChangeArrowheads="1"/>
          </p:cNvSpPr>
          <p:nvPr/>
        </p:nvSpPr>
        <p:spPr bwMode="auto">
          <a:xfrm>
            <a:off x="550127" y="3699830"/>
            <a:ext cx="3776201" cy="1631216"/>
          </a:xfrm>
          <a:prstGeom prst="rect">
            <a:avLst/>
          </a:prstGeom>
          <a:noFill/>
          <a:ln w="60325" algn="ctr">
            <a:noFill/>
            <a:miter lim="800000"/>
            <a:headEnd/>
            <a:tailEnd/>
          </a:ln>
          <a:effectLst/>
        </p:spPr>
        <p:txBody>
          <a:bodyPr wrap="square" anchor="ctr">
            <a:spAutoFit/>
          </a:bodyPr>
          <a:lstStyle/>
          <a:p>
            <a:pPr marL="285750" indent="-285750">
              <a:spcBef>
                <a:spcPct val="0"/>
              </a:spcBef>
              <a:spcAft>
                <a:spcPts val="1200"/>
              </a:spcAft>
              <a:buClrTx/>
              <a:buSzTx/>
              <a:buFont typeface="Arial" panose="020B0604020202020204" pitchFamily="34" charset="0"/>
              <a:buChar char="•"/>
            </a:pPr>
            <a:r>
              <a:rPr lang="it-IT" i="1" dirty="0">
                <a:solidFill>
                  <a:schemeClr val="accent3">
                    <a:lumMod val="50000"/>
                  </a:schemeClr>
                </a:solidFill>
              </a:rPr>
              <a:t>A </a:t>
            </a:r>
            <a:r>
              <a:rPr lang="it-IT" i="1" dirty="0" err="1">
                <a:solidFill>
                  <a:schemeClr val="accent3">
                    <a:lumMod val="50000"/>
                  </a:schemeClr>
                </a:solidFill>
              </a:rPr>
              <a:t>sampling</a:t>
            </a:r>
            <a:r>
              <a:rPr lang="it-IT" i="1" dirty="0">
                <a:solidFill>
                  <a:schemeClr val="accent3">
                    <a:lumMod val="50000"/>
                  </a:schemeClr>
                </a:solidFill>
              </a:rPr>
              <a:t> of the large </a:t>
            </a:r>
            <a:r>
              <a:rPr lang="it-IT" i="1" dirty="0" err="1">
                <a:solidFill>
                  <a:schemeClr val="accent3">
                    <a:lumMod val="50000"/>
                  </a:schemeClr>
                </a:solidFill>
              </a:rPr>
              <a:t>variety</a:t>
            </a:r>
            <a:r>
              <a:rPr lang="it-IT" i="1" dirty="0">
                <a:solidFill>
                  <a:schemeClr val="accent3">
                    <a:lumMod val="50000"/>
                  </a:schemeClr>
                </a:solidFill>
              </a:rPr>
              <a:t> of GRB time </a:t>
            </a:r>
            <a:r>
              <a:rPr lang="it-IT" i="1" dirty="0" err="1">
                <a:solidFill>
                  <a:schemeClr val="accent3">
                    <a:lumMod val="50000"/>
                  </a:schemeClr>
                </a:solidFill>
              </a:rPr>
              <a:t>profiles</a:t>
            </a:r>
            <a:r>
              <a:rPr lang="it-IT" i="1" dirty="0">
                <a:solidFill>
                  <a:schemeClr val="accent3">
                    <a:lumMod val="50000"/>
                  </a:schemeClr>
                </a:solidFill>
              </a:rPr>
              <a:t>, </a:t>
            </a:r>
            <a:r>
              <a:rPr lang="it-IT" i="1" dirty="0" err="1">
                <a:solidFill>
                  <a:schemeClr val="accent3">
                    <a:lumMod val="50000"/>
                  </a:schemeClr>
                </a:solidFill>
              </a:rPr>
              <a:t>as</a:t>
            </a:r>
            <a:r>
              <a:rPr lang="it-IT" i="1" dirty="0">
                <a:solidFill>
                  <a:schemeClr val="accent3">
                    <a:lumMod val="50000"/>
                  </a:schemeClr>
                </a:solidFill>
              </a:rPr>
              <a:t> </a:t>
            </a:r>
            <a:r>
              <a:rPr lang="it-IT" i="1" dirty="0" err="1">
                <a:solidFill>
                  <a:schemeClr val="accent3">
                    <a:lumMod val="50000"/>
                  </a:schemeClr>
                </a:solidFill>
              </a:rPr>
              <a:t>detected</a:t>
            </a:r>
            <a:r>
              <a:rPr lang="it-IT" i="1" dirty="0">
                <a:solidFill>
                  <a:schemeClr val="accent3">
                    <a:lumMod val="50000"/>
                  </a:schemeClr>
                </a:solidFill>
              </a:rPr>
              <a:t> from BATSE on the </a:t>
            </a:r>
            <a:r>
              <a:rPr lang="it-IT" i="1" dirty="0" err="1">
                <a:solidFill>
                  <a:schemeClr val="accent3">
                    <a:lumMod val="50000"/>
                  </a:schemeClr>
                </a:solidFill>
              </a:rPr>
              <a:t>the</a:t>
            </a:r>
            <a:r>
              <a:rPr lang="it-IT" i="1" dirty="0">
                <a:solidFill>
                  <a:schemeClr val="accent3">
                    <a:lumMod val="50000"/>
                  </a:schemeClr>
                </a:solidFill>
              </a:rPr>
              <a:t> CGRO satellite.</a:t>
            </a:r>
          </a:p>
          <a:p>
            <a:pPr marL="285750" indent="-285750">
              <a:spcBef>
                <a:spcPct val="0"/>
              </a:spcBef>
              <a:spcAft>
                <a:spcPts val="1200"/>
              </a:spcAft>
              <a:buClrTx/>
              <a:buSzTx/>
              <a:buFont typeface="Arial" panose="020B0604020202020204" pitchFamily="34" charset="0"/>
              <a:buChar char="•"/>
            </a:pPr>
            <a:r>
              <a:rPr lang="it-IT" i="1" dirty="0" err="1">
                <a:solidFill>
                  <a:schemeClr val="accent3">
                    <a:lumMod val="50000"/>
                  </a:schemeClr>
                </a:solidFill>
              </a:rPr>
              <a:t>Notice</a:t>
            </a:r>
            <a:r>
              <a:rPr lang="it-IT" i="1" dirty="0">
                <a:solidFill>
                  <a:schemeClr val="accent3">
                    <a:lumMod val="50000"/>
                  </a:schemeClr>
                </a:solidFill>
              </a:rPr>
              <a:t> the </a:t>
            </a:r>
            <a:r>
              <a:rPr lang="it-IT" i="1" dirty="0" err="1">
                <a:solidFill>
                  <a:schemeClr val="accent3">
                    <a:lumMod val="50000"/>
                  </a:schemeClr>
                </a:solidFill>
              </a:rPr>
              <a:t>different</a:t>
            </a:r>
            <a:r>
              <a:rPr lang="it-IT" i="1" dirty="0">
                <a:solidFill>
                  <a:schemeClr val="accent3">
                    <a:lumMod val="50000"/>
                  </a:schemeClr>
                </a:solidFill>
              </a:rPr>
              <a:t> time scale on the x-</a:t>
            </a:r>
            <a:r>
              <a:rPr lang="it-IT" i="1" dirty="0" err="1">
                <a:solidFill>
                  <a:schemeClr val="accent3">
                    <a:lumMod val="50000"/>
                  </a:schemeClr>
                </a:solidFill>
              </a:rPr>
              <a:t>axis</a:t>
            </a:r>
            <a:endParaRPr lang="it-IT" i="1" dirty="0">
              <a:solidFill>
                <a:schemeClr val="accent3">
                  <a:lumMod val="50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58832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371"/>
            <a:ext cx="10515600" cy="749409"/>
          </a:xfrm>
        </p:spPr>
        <p:txBody>
          <a:bodyPr>
            <a:normAutofit/>
          </a:bodyPr>
          <a:lstStyle/>
          <a:p>
            <a:r>
              <a:rPr lang="en-US" sz="3600" dirty="0">
                <a:solidFill>
                  <a:srgbClr val="C00000"/>
                </a:solidFill>
              </a:rPr>
              <a:t>Introduction to </a:t>
            </a:r>
            <a:r>
              <a:rPr lang="en-US" sz="3600" dirty="0">
                <a:solidFill>
                  <a:srgbClr val="C00000"/>
                </a:solidFill>
                <a:latin typeface="Symbol" panose="05050102010706020507" pitchFamily="18" charset="2"/>
              </a:rPr>
              <a:t>g</a:t>
            </a:r>
            <a:r>
              <a:rPr lang="en-US" sz="3600" dirty="0">
                <a:solidFill>
                  <a:srgbClr val="C00000"/>
                </a:solidFill>
              </a:rPr>
              <a:t>-ray astronomy</a:t>
            </a:r>
          </a:p>
        </p:txBody>
      </p:sp>
      <p:sp>
        <p:nvSpPr>
          <p:cNvPr id="8" name="Segnaposto piè di pagina 7"/>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3</a:t>
            </a:fld>
            <a:endParaRPr lang="it-IT"/>
          </a:p>
        </p:txBody>
      </p:sp>
      <p:grpSp>
        <p:nvGrpSpPr>
          <p:cNvPr id="4" name="Gruppo 3"/>
          <p:cNvGrpSpPr/>
          <p:nvPr/>
        </p:nvGrpSpPr>
        <p:grpSpPr>
          <a:xfrm>
            <a:off x="5160866" y="2933773"/>
            <a:ext cx="5165231" cy="3314762"/>
            <a:chOff x="107504" y="836718"/>
            <a:chExt cx="7906022" cy="4874946"/>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836718"/>
              <a:ext cx="7769443" cy="4874946"/>
            </a:xfrm>
            <a:prstGeom prst="rect">
              <a:avLst/>
            </a:prstGeom>
            <a:noFill/>
            <a:ln w="9525">
              <a:noFill/>
              <a:miter lim="800000"/>
              <a:headEnd/>
              <a:tailEnd/>
            </a:ln>
          </p:spPr>
        </p:pic>
        <p:cxnSp>
          <p:nvCxnSpPr>
            <p:cNvPr id="6" name="Connettore 2 5"/>
            <p:cNvCxnSpPr/>
            <p:nvPr/>
          </p:nvCxnSpPr>
          <p:spPr>
            <a:xfrm flipH="1">
              <a:off x="107504" y="2558953"/>
              <a:ext cx="7906022"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357115" y="2309002"/>
              <a:ext cx="914400" cy="914400"/>
            </a:xfrm>
            <a:prstGeom prst="rect">
              <a:avLst/>
            </a:prstGeom>
          </p:spPr>
          <p:txBody>
            <a:bodyPr vert="horz" wrap="none" lIns="91440" tIns="45720" rIns="91440" bIns="45720" rtlCol="0" anchor="ctr">
              <a:normAutofit/>
            </a:bodyPr>
            <a:lstStyle/>
            <a:p>
              <a:pPr>
                <a:spcBef>
                  <a:spcPct val="0"/>
                </a:spcBef>
              </a:pPr>
              <a:r>
                <a:rPr lang="en-US" sz="2000" b="1" dirty="0">
                  <a:solidFill>
                    <a:srgbClr val="002060"/>
                  </a:solidFill>
                  <a:latin typeface="Century Gothic" pitchFamily="34" charset="0"/>
                  <a:ea typeface="+mj-ea"/>
                  <a:cs typeface="+mj-cs"/>
                </a:rPr>
                <a:t>energy</a:t>
              </a:r>
            </a:p>
          </p:txBody>
        </p:sp>
      </p:grpSp>
      <p:sp>
        <p:nvSpPr>
          <p:cNvPr id="9" name="Rettangolo 8"/>
          <p:cNvSpPr/>
          <p:nvPr/>
        </p:nvSpPr>
        <p:spPr>
          <a:xfrm>
            <a:off x="634481" y="871670"/>
            <a:ext cx="10450285"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presence of magnetic fields makes it (almost) impossible to localize CR sources using charged particles. </a:t>
            </a:r>
          </a:p>
          <a:p>
            <a:pPr marL="285750" indent="-285750">
              <a:spcAft>
                <a:spcPts val="1200"/>
              </a:spcAft>
              <a:buFont typeface="Arial" panose="020B0604020202020204" pitchFamily="34" charset="0"/>
              <a:buChar char="•"/>
            </a:pPr>
            <a:r>
              <a:rPr lang="en-US" dirty="0"/>
              <a:t>The only way to gain information about their acceleration sites is by observing the neutral particles (</a:t>
            </a:r>
            <a:r>
              <a:rPr lang="en-US" dirty="0">
                <a:latin typeface="Symbol" panose="05050102010706020507" pitchFamily="18" charset="2"/>
              </a:rPr>
              <a:t>g</a:t>
            </a:r>
            <a:r>
              <a:rPr lang="en-US" dirty="0"/>
              <a:t>-rays and neutrinos) generated by CR interactions at sources </a:t>
            </a:r>
          </a:p>
          <a:p>
            <a:pPr marL="285750" indent="-285750">
              <a:spcAft>
                <a:spcPts val="1200"/>
              </a:spcAft>
              <a:buFont typeface="Arial" panose="020B0604020202020204" pitchFamily="34" charset="0"/>
              <a:buChar char="•"/>
            </a:pPr>
            <a:r>
              <a:rPr lang="en-US" dirty="0"/>
              <a:t>Recently, a new window has been opened on the observation of </a:t>
            </a:r>
            <a:r>
              <a:rPr lang="en-US" dirty="0">
                <a:latin typeface="Symbol" panose="05050102010706020507" pitchFamily="18" charset="2"/>
              </a:rPr>
              <a:t>g</a:t>
            </a:r>
            <a:r>
              <a:rPr lang="en-US" dirty="0"/>
              <a:t>-rays up to the highest energies. The development has been made possible by the availability of new detectors coming from technologies typical of experimental particle physics.</a:t>
            </a:r>
          </a:p>
        </p:txBody>
      </p:sp>
      <p:sp>
        <p:nvSpPr>
          <p:cNvPr id="10" name="Rettangolo 9"/>
          <p:cNvSpPr/>
          <p:nvPr/>
        </p:nvSpPr>
        <p:spPr>
          <a:xfrm>
            <a:off x="634482" y="3098801"/>
            <a:ext cx="4140718" cy="2616101"/>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Space experiments cover the energy region from MeV to hundreds of GeV.</a:t>
            </a:r>
          </a:p>
          <a:p>
            <a:pPr marL="285750" indent="-285750">
              <a:spcAft>
                <a:spcPts val="1200"/>
              </a:spcAft>
              <a:buFont typeface="Arial" panose="020B0604020202020204" pitchFamily="34" charset="0"/>
              <a:buChar char="•"/>
            </a:pPr>
            <a:r>
              <a:rPr lang="en-US" dirty="0"/>
              <a:t>Beyond a few hundreds GeV, the </a:t>
            </a:r>
            <a:r>
              <a:rPr lang="en-US" dirty="0">
                <a:latin typeface="Symbol" panose="05050102010706020507" pitchFamily="18" charset="2"/>
              </a:rPr>
              <a:t>g</a:t>
            </a:r>
            <a:r>
              <a:rPr lang="en-US" dirty="0"/>
              <a:t>-ray fluxes are so small that space-based experiments cannot provide adequate statistics.</a:t>
            </a:r>
          </a:p>
          <a:p>
            <a:pPr marL="285750" indent="-285750">
              <a:spcAft>
                <a:spcPts val="1200"/>
              </a:spcAft>
              <a:buFont typeface="Arial" panose="020B0604020202020204" pitchFamily="34" charset="0"/>
              <a:buChar char="•"/>
            </a:pPr>
            <a:r>
              <a:rPr lang="en-US" dirty="0"/>
              <a:t>Studies of at the &gt;</a:t>
            </a:r>
            <a:r>
              <a:rPr lang="en-US" dirty="0" err="1"/>
              <a:t>TeV</a:t>
            </a:r>
            <a:r>
              <a:rPr lang="en-US" dirty="0"/>
              <a:t> energies rely on ground-based detectors.</a:t>
            </a:r>
          </a:p>
        </p:txBody>
      </p:sp>
    </p:spTree>
    <p:extLst>
      <p:ext uri="{BB962C8B-B14F-4D97-AF65-F5344CB8AC3E}">
        <p14:creationId xmlns:p14="http://schemas.microsoft.com/office/powerpoint/2010/main" val="392476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7673" y="1"/>
            <a:ext cx="10515600" cy="738664"/>
          </a:xfrm>
        </p:spPr>
        <p:txBody>
          <a:bodyPr>
            <a:normAutofit/>
          </a:bodyPr>
          <a:lstStyle/>
          <a:p>
            <a:r>
              <a:rPr lang="en-US" sz="3600" dirty="0">
                <a:solidFill>
                  <a:srgbClr val="C00000"/>
                </a:solidFill>
              </a:rPr>
              <a:t>Two types: Long and short GRBs</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9" name="Segnaposto numero diapositiva 8"/>
          <p:cNvSpPr>
            <a:spLocks noGrp="1"/>
          </p:cNvSpPr>
          <p:nvPr>
            <p:ph type="sldNum" sz="quarter" idx="12"/>
          </p:nvPr>
        </p:nvSpPr>
        <p:spPr/>
        <p:txBody>
          <a:bodyPr/>
          <a:lstStyle/>
          <a:p>
            <a:fld id="{EF856C54-971D-4A64-8725-72F12A462872}" type="slidenum">
              <a:rPr lang="it-IT" smtClean="0"/>
              <a:t>30</a:t>
            </a:fld>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67243" y="2405375"/>
            <a:ext cx="4386557" cy="317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550127" y="896534"/>
            <a:ext cx="9253731" cy="1631216"/>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Observations from BATSE led to the separation of </a:t>
            </a:r>
            <a:r>
              <a:rPr lang="en-US" dirty="0">
                <a:latin typeface="Symbol" panose="05050102010706020507" pitchFamily="18" charset="2"/>
              </a:rPr>
              <a:t>g</a:t>
            </a:r>
            <a:r>
              <a:rPr lang="en-US" dirty="0"/>
              <a:t>-ray bursts into two families</a:t>
            </a:r>
          </a:p>
          <a:p>
            <a:pPr marL="285750" indent="-285750">
              <a:spcAft>
                <a:spcPts val="600"/>
              </a:spcAft>
              <a:buFont typeface="Arial" panose="020B0604020202020204" pitchFamily="34" charset="0"/>
              <a:buChar char="•"/>
            </a:pPr>
            <a:r>
              <a:rPr lang="en-US" dirty="0"/>
              <a:t>The main classification is “</a:t>
            </a:r>
            <a:r>
              <a:rPr lang="en-US" b="1" dirty="0">
                <a:solidFill>
                  <a:srgbClr val="FF0000"/>
                </a:solidFill>
              </a:rPr>
              <a:t>long GRBs</a:t>
            </a:r>
            <a:r>
              <a:rPr lang="en-US" dirty="0"/>
              <a:t>” and “</a:t>
            </a:r>
            <a:r>
              <a:rPr lang="en-US" b="1" dirty="0">
                <a:solidFill>
                  <a:srgbClr val="FF0000"/>
                </a:solidFill>
              </a:rPr>
              <a:t>short GRBs</a:t>
            </a:r>
            <a:r>
              <a:rPr lang="en-US" dirty="0"/>
              <a:t>”</a:t>
            </a:r>
          </a:p>
          <a:p>
            <a:pPr marL="742950" lvl="1" indent="-285750">
              <a:buFont typeface="Arial" panose="020B0604020202020204" pitchFamily="34" charset="0"/>
              <a:buChar char="•"/>
            </a:pPr>
            <a:r>
              <a:rPr lang="en-US" dirty="0"/>
              <a:t>the long population has an average duration of about 30 s, </a:t>
            </a:r>
          </a:p>
          <a:p>
            <a:pPr marL="742950" lvl="1" indent="-285750">
              <a:buFont typeface="Arial" panose="020B0604020202020204" pitchFamily="34" charset="0"/>
              <a:buChar char="•"/>
            </a:pPr>
            <a:r>
              <a:rPr lang="en-US" dirty="0"/>
              <a:t>the short lasts, on average, 0.3 seconds. </a:t>
            </a:r>
          </a:p>
          <a:p>
            <a:pPr marL="742950" lvl="1" indent="-285750">
              <a:buFont typeface="Arial" panose="020B0604020202020204" pitchFamily="34" charset="0"/>
              <a:buChar char="•"/>
            </a:pPr>
            <a:r>
              <a:rPr lang="en-US" dirty="0"/>
              <a:t>The conventional separation between the two families is T</a:t>
            </a:r>
            <a:r>
              <a:rPr lang="en-US" baseline="-25000" dirty="0"/>
              <a:t>90</a:t>
            </a:r>
            <a:r>
              <a:rPr lang="en-US" dirty="0"/>
              <a:t>=2 s</a:t>
            </a:r>
          </a:p>
        </p:txBody>
      </p:sp>
      <p:sp>
        <p:nvSpPr>
          <p:cNvPr id="7" name="Rettangolo 6"/>
          <p:cNvSpPr/>
          <p:nvPr/>
        </p:nvSpPr>
        <p:spPr>
          <a:xfrm>
            <a:off x="550127" y="2685619"/>
            <a:ext cx="6185210"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It has been noticed that the short bursts spectrum is significantly </a:t>
            </a:r>
            <a:r>
              <a:rPr lang="en-US" b="1" dirty="0"/>
              <a:t>harder</a:t>
            </a:r>
            <a:r>
              <a:rPr lang="en-US" dirty="0"/>
              <a:t> (with more high energy photons) than the long bursts. </a:t>
            </a:r>
          </a:p>
          <a:p>
            <a:pPr marL="285750" indent="-285750">
              <a:spcAft>
                <a:spcPts val="1200"/>
              </a:spcAft>
              <a:buFont typeface="Arial" panose="020B0604020202020204" pitchFamily="34" charset="0"/>
              <a:buChar char="•"/>
            </a:pPr>
            <a:r>
              <a:rPr lang="en-US" dirty="0"/>
              <a:t>Long GRBs are the most frequently observed and, therefore, also the best understood. </a:t>
            </a:r>
          </a:p>
          <a:p>
            <a:pPr marL="285750" indent="-285750">
              <a:spcAft>
                <a:spcPts val="1200"/>
              </a:spcAft>
              <a:buFont typeface="Arial" panose="020B0604020202020204" pitchFamily="34" charset="0"/>
              <a:buChar char="•"/>
            </a:pPr>
            <a:r>
              <a:rPr lang="en-US" b="1" dirty="0"/>
              <a:t>Each family of GRBs is associated with a different progenitor</a:t>
            </a:r>
          </a:p>
        </p:txBody>
      </p:sp>
      <p:sp>
        <p:nvSpPr>
          <p:cNvPr id="8" name="Rettangolo 7"/>
          <p:cNvSpPr/>
          <p:nvPr/>
        </p:nvSpPr>
        <p:spPr>
          <a:xfrm>
            <a:off x="3792940" y="5617686"/>
            <a:ext cx="7560860" cy="738664"/>
          </a:xfrm>
          <a:prstGeom prst="rect">
            <a:avLst/>
          </a:prstGeom>
        </p:spPr>
        <p:txBody>
          <a:bodyPr wrap="square">
            <a:spAutoFit/>
          </a:bodyPr>
          <a:lstStyle/>
          <a:p>
            <a:r>
              <a:rPr lang="en-US" sz="1400" i="1" dirty="0"/>
              <a:t>Distribution of GRBs that occurred in 2008–2009 as a function of the log of the T</a:t>
            </a:r>
            <a:r>
              <a:rPr lang="en-US" sz="1400" i="1" baseline="-25000" dirty="0"/>
              <a:t>90</a:t>
            </a:r>
            <a:r>
              <a:rPr lang="en-US" sz="1400" i="1" dirty="0"/>
              <a:t> (s). Usually, the duration of the GRB is expressed as the time during which 90% of the counts are detected, and denoted as T</a:t>
            </a:r>
            <a:r>
              <a:rPr lang="en-US" sz="1400" i="1" baseline="-25000" dirty="0"/>
              <a:t>90</a:t>
            </a:r>
            <a:r>
              <a:rPr lang="en-US" sz="1400" i="1" dirty="0"/>
              <a:t>. “Long GRBs” last more than two seconds, the remaining ones are “short GRBs”</a:t>
            </a:r>
          </a:p>
        </p:txBody>
      </p:sp>
      <p:sp>
        <p:nvSpPr>
          <p:cNvPr id="10" name="Indietro o precedente 9">
            <a:hlinkClick r:id="" action="ppaction://hlinkshowjump?jump=lastslideviewed" highlightClick="1"/>
          </p:cNvPr>
          <p:cNvSpPr/>
          <p:nvPr/>
        </p:nvSpPr>
        <p:spPr>
          <a:xfrm>
            <a:off x="9699571" y="134648"/>
            <a:ext cx="679559" cy="369332"/>
          </a:xfrm>
          <a:prstGeom prst="actionButtonBackPrevious">
            <a:avLst/>
          </a:prstGeom>
          <a:solidFill>
            <a:schemeClr val="accent1"/>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31611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0426"/>
            <a:ext cx="10515600" cy="782209"/>
          </a:xfrm>
        </p:spPr>
        <p:txBody>
          <a:bodyPr>
            <a:normAutofit/>
          </a:bodyPr>
          <a:lstStyle/>
          <a:p>
            <a:r>
              <a:rPr lang="en-US" sz="3600" dirty="0">
                <a:solidFill>
                  <a:srgbClr val="C00000"/>
                </a:solidFill>
              </a:rPr>
              <a:t>The (Italian) </a:t>
            </a:r>
            <a:r>
              <a:rPr lang="en-US" sz="3600" dirty="0" err="1">
                <a:solidFill>
                  <a:srgbClr val="C00000"/>
                </a:solidFill>
              </a:rPr>
              <a:t>BeppoSAX</a:t>
            </a:r>
            <a:r>
              <a:rPr lang="en-US" sz="3600" dirty="0">
                <a:solidFill>
                  <a:srgbClr val="C00000"/>
                </a:solidFill>
              </a:rPr>
              <a:t> satellite</a:t>
            </a:r>
          </a:p>
        </p:txBody>
      </p:sp>
      <p:sp>
        <p:nvSpPr>
          <p:cNvPr id="3" name="Segnaposto piè di pagina 2"/>
          <p:cNvSpPr>
            <a:spLocks noGrp="1"/>
          </p:cNvSpPr>
          <p:nvPr>
            <p:ph type="ftr" sz="quarter" idx="11"/>
          </p:nvPr>
        </p:nvSpPr>
        <p:spPr/>
        <p:txBody>
          <a:bodyPr/>
          <a:lstStyle/>
          <a:p>
            <a:r>
              <a:rPr lang="fr-FR" dirty="0"/>
              <a:t>M. Spurio - Astroparticle Physics - 8</a:t>
            </a:r>
            <a:endParaRPr lang="it-IT" dirty="0"/>
          </a:p>
        </p:txBody>
      </p:sp>
      <p:sp>
        <p:nvSpPr>
          <p:cNvPr id="9" name="Segnaposto numero diapositiva 8"/>
          <p:cNvSpPr>
            <a:spLocks noGrp="1"/>
          </p:cNvSpPr>
          <p:nvPr>
            <p:ph type="sldNum" sz="quarter" idx="12"/>
          </p:nvPr>
        </p:nvSpPr>
        <p:spPr/>
        <p:txBody>
          <a:bodyPr/>
          <a:lstStyle/>
          <a:p>
            <a:fld id="{EF856C54-971D-4A64-8725-72F12A462872}" type="slidenum">
              <a:rPr lang="it-IT" smtClean="0"/>
              <a:t>31</a:t>
            </a:fld>
            <a:endParaRPr lang="it-IT"/>
          </a:p>
        </p:txBody>
      </p:sp>
      <p:sp>
        <p:nvSpPr>
          <p:cNvPr id="4" name="Rettangolo 3"/>
          <p:cNvSpPr/>
          <p:nvPr/>
        </p:nvSpPr>
        <p:spPr>
          <a:xfrm>
            <a:off x="564021" y="912288"/>
            <a:ext cx="11118079"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Due to their short duration, GRBs were very difficult to localize precisely. </a:t>
            </a:r>
          </a:p>
          <a:p>
            <a:pPr marL="285750" indent="-285750">
              <a:spcAft>
                <a:spcPts val="1200"/>
              </a:spcAft>
              <a:buFont typeface="Arial" panose="020B0604020202020204" pitchFamily="34" charset="0"/>
              <a:buChar char="•"/>
            </a:pPr>
            <a:r>
              <a:rPr lang="en-US" dirty="0"/>
              <a:t>In this respect, the real breakthrough was made by the Italian-Dutch satellite </a:t>
            </a:r>
            <a:r>
              <a:rPr lang="en-US" dirty="0" err="1"/>
              <a:t>BeppoSAX</a:t>
            </a:r>
            <a:r>
              <a:rPr lang="en-US" dirty="0"/>
              <a:t> (launch: April 1996). Its Wide Field Camera (WFC), sensitive to the X-ray between 2–25 </a:t>
            </a:r>
            <a:r>
              <a:rPr lang="en-US" dirty="0" err="1"/>
              <a:t>keV</a:t>
            </a:r>
            <a:r>
              <a:rPr lang="en-US" dirty="0"/>
              <a:t>, allowed for measuring the position of the GRBs with uncertainties of only a few arcminutes. </a:t>
            </a:r>
          </a:p>
          <a:p>
            <a:pPr marL="285750" indent="-285750">
              <a:spcAft>
                <a:spcPts val="1200"/>
              </a:spcAft>
              <a:buFont typeface="Arial" panose="020B0604020202020204" pitchFamily="34" charset="0"/>
              <a:buChar char="•"/>
            </a:pPr>
            <a:r>
              <a:rPr lang="en-US" dirty="0"/>
              <a:t>The satellite could then observe the pinpointed region with the Narrow Field Instrument, covering the 0.1–10 </a:t>
            </a:r>
            <a:r>
              <a:rPr lang="en-US" dirty="0" err="1"/>
              <a:t>keV</a:t>
            </a:r>
            <a:r>
              <a:rPr lang="en-US" dirty="0"/>
              <a:t> range. It was then possible to detect a newly discovered feature: the </a:t>
            </a:r>
            <a:r>
              <a:rPr lang="en-US" b="1" dirty="0"/>
              <a:t>X-ray afterglow of the GRB</a:t>
            </a:r>
            <a:r>
              <a:rPr lang="en-US" dirty="0"/>
              <a:t>. </a:t>
            </a:r>
          </a:p>
        </p:txBody>
      </p:sp>
      <p:grpSp>
        <p:nvGrpSpPr>
          <p:cNvPr id="7" name="Gruppo 6"/>
          <p:cNvGrpSpPr/>
          <p:nvPr/>
        </p:nvGrpSpPr>
        <p:grpSpPr>
          <a:xfrm>
            <a:off x="6363380" y="3097502"/>
            <a:ext cx="4968000" cy="3048111"/>
            <a:chOff x="3918571" y="3218278"/>
            <a:chExt cx="4968000" cy="3048111"/>
          </a:xfrm>
        </p:grpSpPr>
        <p:pic>
          <p:nvPicPr>
            <p:cNvPr id="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8571" y="3218278"/>
              <a:ext cx="4968000" cy="3013672"/>
            </a:xfrm>
            <a:prstGeom prst="rect">
              <a:avLst/>
            </a:prstGeom>
            <a:noFill/>
            <a:ln w="60325" algn="ctr">
              <a:noFill/>
              <a:miter lim="800000"/>
              <a:headEnd/>
              <a:tailEnd/>
            </a:ln>
            <a:effectLst/>
          </p:spPr>
        </p:pic>
        <p:sp>
          <p:nvSpPr>
            <p:cNvPr id="6" name="Rectangle 8"/>
            <p:cNvSpPr>
              <a:spLocks noChangeArrowheads="1"/>
            </p:cNvSpPr>
            <p:nvPr/>
          </p:nvSpPr>
          <p:spPr bwMode="auto">
            <a:xfrm>
              <a:off x="4311484" y="5897057"/>
              <a:ext cx="3902158" cy="369332"/>
            </a:xfrm>
            <a:prstGeom prst="rect">
              <a:avLst/>
            </a:prstGeom>
            <a:noFill/>
            <a:ln w="60325" algn="ctr">
              <a:noFill/>
              <a:miter lim="800000"/>
              <a:headEnd/>
              <a:tailEnd/>
            </a:ln>
            <a:effectLst/>
          </p:spPr>
          <p:txBody>
            <a:bodyPr wrap="none" anchor="ctr">
              <a:spAutoFit/>
            </a:bodyPr>
            <a:lstStyle/>
            <a:p>
              <a:pPr>
                <a:spcBef>
                  <a:spcPct val="0"/>
                </a:spcBef>
                <a:buClrTx/>
                <a:buSzTx/>
                <a:buFontTx/>
                <a:buNone/>
              </a:pPr>
              <a:r>
                <a:rPr lang="it-IT" dirty="0" err="1">
                  <a:solidFill>
                    <a:schemeClr val="bg1"/>
                  </a:solidFill>
                </a:rPr>
                <a:t>X-ray</a:t>
              </a:r>
              <a:r>
                <a:rPr lang="it-IT" dirty="0">
                  <a:solidFill>
                    <a:schemeClr val="bg1"/>
                  </a:solidFill>
                </a:rPr>
                <a:t> </a:t>
              </a:r>
              <a:r>
                <a:rPr lang="it-IT" dirty="0" err="1">
                  <a:solidFill>
                    <a:schemeClr val="bg1"/>
                  </a:solidFill>
                </a:rPr>
                <a:t>image</a:t>
              </a:r>
              <a:r>
                <a:rPr lang="it-IT" dirty="0">
                  <a:solidFill>
                    <a:schemeClr val="bg1"/>
                  </a:solidFill>
                </a:rPr>
                <a:t> </a:t>
              </a:r>
              <a:r>
                <a:rPr lang="it-IT" dirty="0" err="1">
                  <a:solidFill>
                    <a:schemeClr val="bg1"/>
                  </a:solidFill>
                </a:rPr>
                <a:t>of</a:t>
              </a:r>
              <a:r>
                <a:rPr lang="it-IT" dirty="0">
                  <a:solidFill>
                    <a:schemeClr val="bg1"/>
                  </a:solidFill>
                </a:rPr>
                <a:t> the first </a:t>
              </a:r>
              <a:r>
                <a:rPr lang="it-IT" dirty="0" err="1">
                  <a:solidFill>
                    <a:schemeClr val="bg1"/>
                  </a:solidFill>
                </a:rPr>
                <a:t>BEPPO-SaX</a:t>
              </a:r>
              <a:r>
                <a:rPr lang="it-IT" dirty="0">
                  <a:solidFill>
                    <a:schemeClr val="bg1"/>
                  </a:solidFill>
                </a:rPr>
                <a:t> GRB</a:t>
              </a:r>
              <a:r>
                <a:rPr lang="it-IT" dirty="0">
                  <a:solidFill>
                    <a:schemeClr val="bg1"/>
                  </a:solidFill>
                  <a:effectLst>
                    <a:outerShdw blurRad="38100" dist="38100" dir="2700000" algn="tl">
                      <a:srgbClr val="000000"/>
                    </a:outerShdw>
                  </a:effectLst>
                </a:rPr>
                <a:t> </a:t>
              </a:r>
            </a:p>
          </p:txBody>
        </p:sp>
      </p:grpSp>
      <p:sp>
        <p:nvSpPr>
          <p:cNvPr id="8" name="Rettangolo 7"/>
          <p:cNvSpPr/>
          <p:nvPr/>
        </p:nvSpPr>
        <p:spPr>
          <a:xfrm>
            <a:off x="564022" y="3307431"/>
            <a:ext cx="5531978" cy="1908215"/>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A Network (the </a:t>
            </a:r>
            <a:r>
              <a:rPr lang="en-US" b="1" dirty="0">
                <a:solidFill>
                  <a:srgbClr val="FF0000"/>
                </a:solidFill>
                <a:hlinkClick r:id="rId3" action="ppaction://hlinksldjump"/>
              </a:rPr>
              <a:t>GCN system</a:t>
            </a:r>
            <a:r>
              <a:rPr lang="en-US" dirty="0"/>
              <a:t>)  that transmits GRB alerts to a network of selected instruments was set. </a:t>
            </a:r>
          </a:p>
          <a:p>
            <a:pPr marL="285750" indent="-285750">
              <a:spcAft>
                <a:spcPts val="1200"/>
              </a:spcAft>
              <a:buFont typeface="Arial" panose="020B0604020202020204" pitchFamily="34" charset="0"/>
              <a:buChar char="•"/>
            </a:pPr>
            <a:r>
              <a:rPr lang="en-US" dirty="0"/>
              <a:t>The combination of </a:t>
            </a:r>
            <a:r>
              <a:rPr lang="en-US" dirty="0" err="1"/>
              <a:t>BeppoSAX</a:t>
            </a:r>
            <a:r>
              <a:rPr lang="en-US" dirty="0"/>
              <a:t> WFC trigger and the GCN allowed for all ground-based telescopes to point in the GRB direction to observe optical, IR and radio afterglows.</a:t>
            </a:r>
          </a:p>
        </p:txBody>
      </p:sp>
    </p:spTree>
    <p:extLst>
      <p:ext uri="{BB962C8B-B14F-4D97-AF65-F5344CB8AC3E}">
        <p14:creationId xmlns:p14="http://schemas.microsoft.com/office/powerpoint/2010/main" val="137175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2333" y="1"/>
            <a:ext cx="10515600" cy="760576"/>
          </a:xfrm>
        </p:spPr>
        <p:txBody>
          <a:bodyPr>
            <a:normAutofit/>
          </a:bodyPr>
          <a:lstStyle/>
          <a:p>
            <a:r>
              <a:rPr lang="en-US" sz="3600" dirty="0">
                <a:solidFill>
                  <a:srgbClr val="C00000"/>
                </a:solidFill>
              </a:rPr>
              <a:t>The SWIFT satellite and others</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32</a:t>
            </a:fld>
            <a:endParaRPr lang="it-IT"/>
          </a:p>
        </p:txBody>
      </p:sp>
      <p:sp>
        <p:nvSpPr>
          <p:cNvPr id="4" name="Rettangolo 3"/>
          <p:cNvSpPr/>
          <p:nvPr/>
        </p:nvSpPr>
        <p:spPr>
          <a:xfrm>
            <a:off x="546931" y="1643418"/>
            <a:ext cx="6751177" cy="2616101"/>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This information is useful for inferring that long GRBs are generally associated with massive and short-lived progenitors.</a:t>
            </a:r>
          </a:p>
          <a:p>
            <a:pPr marL="285750" indent="-285750">
              <a:spcAft>
                <a:spcPts val="1200"/>
              </a:spcAft>
              <a:buFont typeface="Arial" panose="020B0604020202020204" pitchFamily="34" charset="0"/>
              <a:buChar char="•"/>
            </a:pPr>
            <a:r>
              <a:rPr lang="en-US" dirty="0"/>
              <a:t>The </a:t>
            </a:r>
            <a:r>
              <a:rPr lang="en-US" b="1" dirty="0"/>
              <a:t>Swift</a:t>
            </a:r>
            <a:r>
              <a:rPr lang="en-US" dirty="0"/>
              <a:t> satellite succeeded </a:t>
            </a:r>
            <a:r>
              <a:rPr lang="en-US" dirty="0" err="1"/>
              <a:t>BeppoSAX</a:t>
            </a:r>
            <a:r>
              <a:rPr lang="en-US" dirty="0"/>
              <a:t>, and contained three instruments: the Burst Alert Detector (BAT), that can turn toward the burst in &lt;100 s  the higher angular resolution X-ray (XRT) and UV-optical detectors (UVOT).</a:t>
            </a:r>
          </a:p>
          <a:p>
            <a:pPr marL="285750" indent="-285750">
              <a:spcAft>
                <a:spcPts val="1200"/>
              </a:spcAft>
              <a:buFont typeface="Arial" panose="020B0604020202020204" pitchFamily="34" charset="0"/>
              <a:buChar char="•"/>
            </a:pPr>
            <a:r>
              <a:rPr lang="en-US" dirty="0"/>
              <a:t>The latest milestone was the launch of the </a:t>
            </a:r>
            <a:r>
              <a:rPr lang="en-US" b="1" dirty="0"/>
              <a:t>Fermi</a:t>
            </a:r>
            <a:r>
              <a:rPr lang="en-US" dirty="0"/>
              <a:t>, that hosts (in addition to </a:t>
            </a:r>
            <a:r>
              <a:rPr lang="en-US" b="1" dirty="0"/>
              <a:t>LAT</a:t>
            </a:r>
            <a:r>
              <a:rPr lang="en-US" dirty="0"/>
              <a:t>) also  the </a:t>
            </a:r>
            <a:r>
              <a:rPr lang="en-US" b="1" dirty="0"/>
              <a:t>GBM</a:t>
            </a:r>
            <a:r>
              <a:rPr lang="en-US" dirty="0"/>
              <a:t>. </a:t>
            </a:r>
          </a:p>
        </p:txBody>
      </p:sp>
      <p:pic>
        <p:nvPicPr>
          <p:cNvPr id="4098" name="Picture 2" descr="Image result for swift satell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876" y="1592142"/>
            <a:ext cx="3298825" cy="2760017"/>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46931" y="975145"/>
            <a:ext cx="9887389" cy="646331"/>
          </a:xfrm>
          <a:prstGeom prst="rect">
            <a:avLst/>
          </a:prstGeom>
        </p:spPr>
        <p:txBody>
          <a:bodyPr wrap="square">
            <a:spAutoFit/>
          </a:bodyPr>
          <a:lstStyle/>
          <a:p>
            <a:pPr marL="285750" indent="-285750">
              <a:buFont typeface="Arial" panose="020B0604020202020204" pitchFamily="34" charset="0"/>
              <a:buChar char="•"/>
            </a:pPr>
            <a:r>
              <a:rPr lang="en-US" dirty="0"/>
              <a:t>Optical observations after the GRB were extremely important to show that long GRBs came from not very bright galaxies, and never very far from the center of its host galaxy. </a:t>
            </a:r>
          </a:p>
        </p:txBody>
      </p:sp>
      <p:sp>
        <p:nvSpPr>
          <p:cNvPr id="6" name="Rettangolo 5"/>
          <p:cNvSpPr/>
          <p:nvPr/>
        </p:nvSpPr>
        <p:spPr>
          <a:xfrm>
            <a:off x="546931" y="4525079"/>
            <a:ext cx="10515600" cy="183127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Today, the Gamma-ray Coordinates Network (GCN) provides the distribution of GRB and other transient locations detected by various spacecraft, and receives and automatically distributes to the GRB/transients messages about follow-up observations. </a:t>
            </a:r>
          </a:p>
          <a:p>
            <a:pPr marL="285750" indent="-285750">
              <a:spcAft>
                <a:spcPts val="600"/>
              </a:spcAft>
              <a:buFont typeface="Arial" panose="020B0604020202020204" pitchFamily="34" charset="0"/>
              <a:buChar char="•"/>
            </a:pPr>
            <a:r>
              <a:rPr lang="en-US" dirty="0"/>
              <a:t>In addition to the LAT and GBM detectors on the Fermi satellite, and the instruments on the Swift, AGILE, and INTEGRAL satellites, there were others satellites in the past that were able to observe GRBs, and others are planned for the future</a:t>
            </a:r>
          </a:p>
        </p:txBody>
      </p:sp>
      <p:sp>
        <p:nvSpPr>
          <p:cNvPr id="8" name="Indietro o precedente 29">
            <a:hlinkClick r:id="" action="ppaction://hlinkshowjump?jump=lastslideviewed" highlightClick="1"/>
            <a:extLst>
              <a:ext uri="{FF2B5EF4-FFF2-40B4-BE49-F238E27FC236}">
                <a16:creationId xmlns:a16="http://schemas.microsoft.com/office/drawing/2014/main" id="{73098C02-B3CE-1B4F-770B-AB34E5CF96D9}"/>
              </a:ext>
            </a:extLst>
          </p:cNvPr>
          <p:cNvSpPr/>
          <p:nvPr/>
        </p:nvSpPr>
        <p:spPr>
          <a:xfrm>
            <a:off x="9222289" y="240991"/>
            <a:ext cx="802821" cy="369332"/>
          </a:xfrm>
          <a:prstGeom prst="actionButtonBackPrevious">
            <a:avLst/>
          </a:prstGeom>
          <a:solidFill>
            <a:schemeClr val="accent1">
              <a:lumMod val="60000"/>
              <a:lumOff val="40000"/>
            </a:schemeClr>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3801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5567"/>
            <a:ext cx="10515600" cy="735010"/>
          </a:xfrm>
        </p:spPr>
        <p:txBody>
          <a:bodyPr>
            <a:normAutofit/>
          </a:bodyPr>
          <a:lstStyle/>
          <a:p>
            <a:r>
              <a:rPr lang="en-US" sz="3600" dirty="0">
                <a:solidFill>
                  <a:srgbClr val="C00000"/>
                </a:solidFill>
              </a:rPr>
              <a:t>Progenitors of GRBs</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33</a:t>
            </a:fld>
            <a:endParaRPr lang="it-IT"/>
          </a:p>
        </p:txBody>
      </p:sp>
      <p:sp>
        <p:nvSpPr>
          <p:cNvPr id="4" name="Rettangolo 3"/>
          <p:cNvSpPr/>
          <p:nvPr/>
        </p:nvSpPr>
        <p:spPr>
          <a:xfrm>
            <a:off x="623843" y="859979"/>
            <a:ext cx="10955708" cy="5724644"/>
          </a:xfrm>
          <a:prstGeom prst="rect">
            <a:avLst/>
          </a:prstGeom>
        </p:spPr>
        <p:txBody>
          <a:bodyPr wrap="square">
            <a:spAutoFit/>
          </a:bodyPr>
          <a:lstStyle/>
          <a:p>
            <a:pPr marL="285750" indent="-285750">
              <a:spcAft>
                <a:spcPts val="900"/>
              </a:spcAft>
              <a:buFont typeface="Arial" panose="020B0604020202020204" pitchFamily="34" charset="0"/>
              <a:buChar char="•"/>
            </a:pPr>
            <a:r>
              <a:rPr lang="en-US" b="1" u="sng" dirty="0"/>
              <a:t>Long GRBs</a:t>
            </a:r>
            <a:r>
              <a:rPr lang="en-US" u="sng" dirty="0"/>
              <a:t>. </a:t>
            </a:r>
            <a:r>
              <a:rPr lang="en-US" dirty="0"/>
              <a:t>Long GRBs occur mostly in star-forming galaxies. In several cases, long GRBs are correlated with supernovae, linking them to the death of massive stars (Chap. 12). </a:t>
            </a:r>
          </a:p>
          <a:p>
            <a:pPr marL="285750" indent="-285750">
              <a:spcAft>
                <a:spcPts val="900"/>
              </a:spcAft>
              <a:buFont typeface="Arial" panose="020B0604020202020204" pitchFamily="34" charset="0"/>
              <a:buChar char="•"/>
            </a:pPr>
            <a:r>
              <a:rPr lang="en-US" dirty="0"/>
              <a:t>The connection between supernovae and </a:t>
            </a:r>
            <a:r>
              <a:rPr lang="en-US" dirty="0" err="1"/>
              <a:t>longGRBs</a:t>
            </a:r>
            <a:r>
              <a:rPr lang="en-US" dirty="0"/>
              <a:t> is given by the total emitted kinetic energy, unambiguously observed with </a:t>
            </a:r>
            <a:r>
              <a:rPr lang="en-US" b="1" dirty="0"/>
              <a:t>GRB 980425 </a:t>
            </a:r>
            <a:r>
              <a:rPr lang="en-US" dirty="0"/>
              <a:t>in conjunction with SN 1998bw.</a:t>
            </a:r>
          </a:p>
          <a:p>
            <a:pPr marL="285750" indent="-285750">
              <a:spcAft>
                <a:spcPts val="900"/>
              </a:spcAft>
              <a:buFont typeface="Arial" panose="020B0604020202020204" pitchFamily="34" charset="0"/>
              <a:buChar char="•"/>
            </a:pPr>
            <a:r>
              <a:rPr lang="en-US" dirty="0"/>
              <a:t>These two events were coincident both in time and space, and the energetic coincidence left few doubts about the connection with the </a:t>
            </a:r>
            <a:r>
              <a:rPr lang="en-US" b="1" i="1" dirty="0" err="1"/>
              <a:t>hypernova</a:t>
            </a:r>
            <a:r>
              <a:rPr lang="en-US" b="1" i="1" dirty="0"/>
              <a:t> </a:t>
            </a:r>
            <a:r>
              <a:rPr lang="en-US" dirty="0"/>
              <a:t>model, §12.13.3.</a:t>
            </a:r>
          </a:p>
          <a:p>
            <a:pPr marL="285750" indent="-285750">
              <a:spcAft>
                <a:spcPts val="900"/>
              </a:spcAft>
              <a:buFont typeface="Arial" panose="020B0604020202020204" pitchFamily="34" charset="0"/>
              <a:buChar char="•"/>
            </a:pPr>
            <a:r>
              <a:rPr lang="en-US" b="1" u="sng" dirty="0"/>
              <a:t>Short GRBs</a:t>
            </a:r>
            <a:r>
              <a:rPr lang="en-US" dirty="0"/>
              <a:t>. Short GRBs are rarer. Models on the origin of short GRBs had to wait for the detection of a large sample of afterglows by Swift.</a:t>
            </a:r>
          </a:p>
          <a:p>
            <a:pPr marL="285750" indent="-285750">
              <a:spcAft>
                <a:spcPts val="900"/>
              </a:spcAft>
              <a:buFont typeface="Arial" panose="020B0604020202020204" pitchFamily="34" charset="0"/>
              <a:buChar char="•"/>
            </a:pPr>
            <a:r>
              <a:rPr lang="en-US" dirty="0"/>
              <a:t>Afterglows allowed for the identification of </a:t>
            </a:r>
            <a:r>
              <a:rPr lang="en-US" dirty="0" err="1"/>
              <a:t>sGRBs</a:t>
            </a:r>
            <a:r>
              <a:rPr lang="en-US" dirty="0"/>
              <a:t> host galaxies: </a:t>
            </a:r>
            <a:r>
              <a:rPr lang="en-US" dirty="0" err="1"/>
              <a:t>sGRBs</a:t>
            </a:r>
            <a:r>
              <a:rPr lang="en-US" dirty="0"/>
              <a:t> occur within galaxies that contain a considerable quantity of </a:t>
            </a:r>
            <a:r>
              <a:rPr lang="en-US" b="1" dirty="0"/>
              <a:t>old stars</a:t>
            </a:r>
            <a:r>
              <a:rPr lang="en-US" dirty="0"/>
              <a:t>. </a:t>
            </a:r>
          </a:p>
          <a:p>
            <a:pPr marL="285750" indent="-285750">
              <a:spcAft>
                <a:spcPts val="900"/>
              </a:spcAft>
              <a:buFont typeface="Arial" panose="020B0604020202020204" pitchFamily="34" charset="0"/>
              <a:buChar char="•"/>
            </a:pPr>
            <a:r>
              <a:rPr lang="en-US" dirty="0"/>
              <a:t>The energy emitted by short GRBs exceeds that of long GRBs by orders of magnitude. </a:t>
            </a:r>
          </a:p>
          <a:p>
            <a:pPr marL="285750" indent="-285750">
              <a:spcAft>
                <a:spcPts val="900"/>
              </a:spcAft>
              <a:buFont typeface="Arial" panose="020B0604020202020204" pitchFamily="34" charset="0"/>
              <a:buChar char="•"/>
            </a:pPr>
            <a:r>
              <a:rPr lang="en-US" dirty="0"/>
              <a:t>The current hypothesis attributes the origin of short GRBs to the </a:t>
            </a:r>
            <a:r>
              <a:rPr lang="en-US" b="1" dirty="0"/>
              <a:t>merging of two compact objects</a:t>
            </a:r>
            <a:r>
              <a:rPr lang="en-US" dirty="0"/>
              <a:t>, as two neutron stars or neutron star-black hole. </a:t>
            </a:r>
          </a:p>
          <a:p>
            <a:pPr marL="285750" indent="-285750">
              <a:spcAft>
                <a:spcPts val="900"/>
              </a:spcAft>
              <a:buFont typeface="Arial" panose="020B0604020202020204" pitchFamily="34" charset="0"/>
              <a:buChar char="•"/>
            </a:pPr>
            <a:r>
              <a:rPr lang="en-US" dirty="0"/>
              <a:t>Such structures lose energy due to gravitational radiation and the two objects will spiral closer and closer. This process is thought to be extremely fast (no more than a few s), in agreement with the observation of short GRBs. </a:t>
            </a:r>
          </a:p>
          <a:p>
            <a:pPr marL="285750" indent="-285750">
              <a:spcAft>
                <a:spcPts val="900"/>
              </a:spcAft>
              <a:buFont typeface="Arial" panose="020B0604020202020204" pitchFamily="34" charset="0"/>
              <a:buChar char="•"/>
            </a:pPr>
            <a:r>
              <a:rPr lang="en-US" b="1" dirty="0">
                <a:solidFill>
                  <a:srgbClr val="FF0000"/>
                </a:solidFill>
              </a:rPr>
              <a:t>This mechanism was spectacularly confirmed in the occurrence of GRB170817A, also detected in coincidence with a GW, Chapter 13.</a:t>
            </a:r>
          </a:p>
        </p:txBody>
      </p:sp>
      <p:sp>
        <p:nvSpPr>
          <p:cNvPr id="5" name="Avanti o successivo 4">
            <a:hlinkClick r:id="rId2" action="ppaction://hlinksldjump" highlightClick="1"/>
          </p:cNvPr>
          <p:cNvSpPr/>
          <p:nvPr/>
        </p:nvSpPr>
        <p:spPr>
          <a:xfrm>
            <a:off x="10123749" y="1192100"/>
            <a:ext cx="518615" cy="252000"/>
          </a:xfrm>
          <a:prstGeom prst="actionButtonForwardNext">
            <a:avLst/>
          </a:prstGeom>
          <a:solidFill>
            <a:srgbClr val="00B0F0"/>
          </a:solidFill>
        </p:spPr>
        <p:txBody>
          <a:bodyPr wrap="square" rtlCol="0" anchor="ctr">
            <a:spAutoFit/>
          </a:bodyPr>
          <a:lstStyle/>
          <a:p>
            <a:pPr marL="285750" indent="-285750" algn="ctr">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6790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0109" y="2976414"/>
            <a:ext cx="4481489" cy="3144725"/>
          </a:xfrm>
          <a:prstGeom prst="rect">
            <a:avLst/>
          </a:prstGeom>
          <a:noFill/>
          <a:ln w="9525">
            <a:noFill/>
            <a:miter lim="800000"/>
            <a:headEnd/>
            <a:tailEnd/>
          </a:ln>
        </p:spPr>
      </p:pic>
      <p:sp>
        <p:nvSpPr>
          <p:cNvPr id="2" name="Titolo 1"/>
          <p:cNvSpPr>
            <a:spLocks noGrp="1"/>
          </p:cNvSpPr>
          <p:nvPr>
            <p:ph type="title"/>
          </p:nvPr>
        </p:nvSpPr>
        <p:spPr>
          <a:xfrm>
            <a:off x="838200" y="0"/>
            <a:ext cx="10515600" cy="769121"/>
          </a:xfrm>
        </p:spPr>
        <p:txBody>
          <a:bodyPr>
            <a:normAutofit/>
          </a:bodyPr>
          <a:lstStyle/>
          <a:p>
            <a:r>
              <a:rPr lang="en-US" sz="3600" dirty="0">
                <a:solidFill>
                  <a:srgbClr val="C00000"/>
                </a:solidFill>
              </a:rPr>
              <a:t>Model of GRBs: the fireball</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34</a:t>
            </a:fld>
            <a:endParaRPr lang="it-IT"/>
          </a:p>
        </p:txBody>
      </p:sp>
      <p:sp>
        <p:nvSpPr>
          <p:cNvPr id="4" name="Rettangolo 3"/>
          <p:cNvSpPr/>
          <p:nvPr/>
        </p:nvSpPr>
        <p:spPr>
          <a:xfrm>
            <a:off x="546931" y="833102"/>
            <a:ext cx="9492419" cy="2769989"/>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The </a:t>
            </a:r>
            <a:r>
              <a:rPr lang="en-US" b="1" dirty="0"/>
              <a:t>fireball model</a:t>
            </a:r>
            <a:r>
              <a:rPr lang="en-US" dirty="0"/>
              <a:t> predicts that </a:t>
            </a:r>
            <a:r>
              <a:rPr lang="en-US" dirty="0">
                <a:latin typeface="Symbol" panose="05050102010706020507" pitchFamily="18" charset="2"/>
              </a:rPr>
              <a:t>g</a:t>
            </a:r>
            <a:r>
              <a:rPr lang="en-US" dirty="0"/>
              <a:t>-rays and afterglow must arise from an emission region moving at relativistic velocities, likely independent of the progenitor. </a:t>
            </a:r>
          </a:p>
          <a:p>
            <a:pPr marL="285750" indent="-285750">
              <a:spcAft>
                <a:spcPts val="1200"/>
              </a:spcAft>
              <a:buFont typeface="Arial" panose="020B0604020202020204" pitchFamily="34" charset="0"/>
              <a:buChar char="•"/>
            </a:pPr>
            <a:r>
              <a:rPr lang="en-US" dirty="0"/>
              <a:t>The energy release in such compact regions produces a luminosity that exceeds the Eddington luminosity, above which radiation pressure overwhelms gravity. </a:t>
            </a:r>
          </a:p>
          <a:p>
            <a:pPr marL="285750" indent="-285750">
              <a:spcAft>
                <a:spcPts val="1200"/>
              </a:spcAft>
              <a:buFont typeface="Arial" panose="020B0604020202020204" pitchFamily="34" charset="0"/>
              <a:buChar char="•"/>
            </a:pPr>
            <a:r>
              <a:rPr lang="en-US" dirty="0"/>
              <a:t>The inner engine is attributed to a compact object, the </a:t>
            </a:r>
            <a:r>
              <a:rPr lang="en-US" dirty="0" err="1"/>
              <a:t>hypernova</a:t>
            </a:r>
            <a:r>
              <a:rPr lang="en-US" dirty="0"/>
              <a:t> of the the merger of two compact objects. This inner engine causes an explosion that originates the relativistic blast waves moving at relativistic speeds (the fireball). </a:t>
            </a:r>
          </a:p>
          <a:p>
            <a:pPr marL="285750" indent="-285750">
              <a:spcAft>
                <a:spcPts val="1200"/>
              </a:spcAft>
              <a:buFont typeface="Arial" panose="020B0604020202020204" pitchFamily="34" charset="0"/>
              <a:buChar char="•"/>
            </a:pPr>
            <a:r>
              <a:rPr lang="en-US" dirty="0"/>
              <a:t>Two opposite jets form along the rotation axis of the accretion disk </a:t>
            </a:r>
          </a:p>
        </p:txBody>
      </p:sp>
      <p:sp>
        <p:nvSpPr>
          <p:cNvPr id="6" name="Rettangolo 5"/>
          <p:cNvSpPr/>
          <p:nvPr/>
        </p:nvSpPr>
        <p:spPr>
          <a:xfrm>
            <a:off x="546931" y="3546826"/>
            <a:ext cx="6486258" cy="2339102"/>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During the acceleration in the jets, newly formed material accelerates faster and forms consecutive shells with different speeds. </a:t>
            </a:r>
          </a:p>
          <a:p>
            <a:pPr marL="285750" indent="-285750">
              <a:spcAft>
                <a:spcPts val="1200"/>
              </a:spcAft>
              <a:buFont typeface="Arial" panose="020B0604020202020204" pitchFamily="34" charset="0"/>
              <a:buChar char="•"/>
            </a:pPr>
            <a:r>
              <a:rPr lang="en-US" dirty="0"/>
              <a:t>Interactions of shells with the external medium or collisions between shells reconvert the kinetic energy into internal energy, radiated as </a:t>
            </a:r>
            <a:r>
              <a:rPr lang="en-US" dirty="0">
                <a:latin typeface="Symbol" panose="05050102010706020507" pitchFamily="18" charset="2"/>
              </a:rPr>
              <a:t>g</a:t>
            </a:r>
            <a:r>
              <a:rPr lang="en-US" dirty="0"/>
              <a:t>-rays.</a:t>
            </a:r>
          </a:p>
          <a:p>
            <a:pPr marL="285750" indent="-285750">
              <a:spcAft>
                <a:spcPts val="1200"/>
              </a:spcAft>
              <a:buFont typeface="Arial" panose="020B0604020202020204" pitchFamily="34" charset="0"/>
              <a:buChar char="•"/>
            </a:pPr>
            <a:r>
              <a:rPr lang="en-US" dirty="0"/>
              <a:t>Shocks between shells are responsible for the emission of </a:t>
            </a:r>
            <a:r>
              <a:rPr lang="en-US" dirty="0">
                <a:latin typeface="Symbol" panose="05050102010706020507" pitchFamily="18" charset="2"/>
              </a:rPr>
              <a:t>g</a:t>
            </a:r>
            <a:r>
              <a:rPr lang="en-US" dirty="0"/>
              <a:t>-rays</a:t>
            </a:r>
          </a:p>
        </p:txBody>
      </p:sp>
    </p:spTree>
    <p:extLst>
      <p:ext uri="{BB962C8B-B14F-4D97-AF65-F5344CB8AC3E}">
        <p14:creationId xmlns:p14="http://schemas.microsoft.com/office/powerpoint/2010/main" val="3638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765110"/>
          </a:xfrm>
        </p:spPr>
        <p:txBody>
          <a:bodyPr>
            <a:normAutofit/>
          </a:bodyPr>
          <a:lstStyle/>
          <a:p>
            <a:r>
              <a:rPr lang="it-IT" sz="3600" dirty="0">
                <a:solidFill>
                  <a:srgbClr val="C00000"/>
                </a:solidFill>
              </a:rPr>
              <a:t>«</a:t>
            </a:r>
            <a:r>
              <a:rPr lang="it-IT" sz="3600" dirty="0" err="1">
                <a:solidFill>
                  <a:srgbClr val="C00000"/>
                </a:solidFill>
              </a:rPr>
              <a:t>Traditional</a:t>
            </a:r>
            <a:r>
              <a:rPr lang="it-IT" sz="3600" dirty="0">
                <a:solidFill>
                  <a:srgbClr val="C00000"/>
                </a:solidFill>
              </a:rPr>
              <a:t>» </a:t>
            </a:r>
            <a:r>
              <a:rPr lang="it-IT" sz="3600" dirty="0" err="1">
                <a:solidFill>
                  <a:srgbClr val="C00000"/>
                </a:solidFill>
              </a:rPr>
              <a:t>Astronomy</a:t>
            </a:r>
            <a:endParaRPr lang="it-IT" sz="3600" dirty="0">
              <a:solidFill>
                <a:srgbClr val="C00000"/>
              </a:solidFill>
            </a:endParaRP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7" name="Segnaposto numero diapositiva 6"/>
          <p:cNvSpPr>
            <a:spLocks noGrp="1"/>
          </p:cNvSpPr>
          <p:nvPr>
            <p:ph type="sldNum" sz="quarter" idx="12"/>
          </p:nvPr>
        </p:nvSpPr>
        <p:spPr/>
        <p:txBody>
          <a:bodyPr/>
          <a:lstStyle/>
          <a:p>
            <a:fld id="{EF856C54-971D-4A64-8725-72F12A462872}" type="slidenum">
              <a:rPr lang="it-IT" smtClean="0"/>
              <a:t>4</a:t>
            </a:fld>
            <a:endParaRPr lang="it-IT"/>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8507" y="1191603"/>
            <a:ext cx="8774986" cy="4824536"/>
          </a:xfrm>
          <a:prstGeom prst="rect">
            <a:avLst/>
          </a:prstGeom>
        </p:spPr>
      </p:pic>
    </p:spTree>
    <p:extLst>
      <p:ext uri="{BB962C8B-B14F-4D97-AF65-F5344CB8AC3E}">
        <p14:creationId xmlns:p14="http://schemas.microsoft.com/office/powerpoint/2010/main" val="243747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7078" y="1"/>
            <a:ext cx="9797142" cy="780093"/>
          </a:xfrm>
        </p:spPr>
        <p:txBody>
          <a:bodyPr>
            <a:noAutofit/>
          </a:bodyPr>
          <a:lstStyle/>
          <a:p>
            <a:r>
              <a:rPr lang="it-IT" sz="3600" dirty="0">
                <a:solidFill>
                  <a:srgbClr val="C00000"/>
                </a:solidFill>
              </a:rPr>
              <a:t>The Thermal </a:t>
            </a:r>
            <a:r>
              <a:rPr lang="it-IT" sz="3600" dirty="0" err="1">
                <a:solidFill>
                  <a:srgbClr val="C00000"/>
                </a:solidFill>
              </a:rPr>
              <a:t>Universe</a:t>
            </a:r>
            <a:r>
              <a:rPr lang="it-IT" sz="3600" dirty="0">
                <a:solidFill>
                  <a:srgbClr val="C00000"/>
                </a:solidFill>
              </a:rPr>
              <a:t>: the </a:t>
            </a:r>
            <a:r>
              <a:rPr lang="it-IT" sz="3600" dirty="0" err="1">
                <a:solidFill>
                  <a:srgbClr val="C00000"/>
                </a:solidFill>
              </a:rPr>
              <a:t>black</a:t>
            </a:r>
            <a:r>
              <a:rPr lang="it-IT" sz="3600" dirty="0">
                <a:solidFill>
                  <a:srgbClr val="C00000"/>
                </a:solidFill>
              </a:rPr>
              <a:t>-body </a:t>
            </a:r>
            <a:r>
              <a:rPr lang="it-IT" sz="3600" dirty="0" err="1">
                <a:solidFill>
                  <a:srgbClr val="C00000"/>
                </a:solidFill>
              </a:rPr>
              <a:t>spectrum</a:t>
            </a:r>
            <a:r>
              <a:rPr lang="it-IT" sz="3600" dirty="0">
                <a:solidFill>
                  <a:srgbClr val="C00000"/>
                </a:solidFill>
              </a:rPr>
              <a:t> </a:t>
            </a:r>
          </a:p>
        </p:txBody>
      </p:sp>
      <p:sp>
        <p:nvSpPr>
          <p:cNvPr id="3" name="Segnaposto piè di pagina 2"/>
          <p:cNvSpPr>
            <a:spLocks noGrp="1"/>
          </p:cNvSpPr>
          <p:nvPr>
            <p:ph type="ftr" sz="quarter" idx="11"/>
          </p:nvPr>
        </p:nvSpPr>
        <p:spPr/>
        <p:txBody>
          <a:bodyPr/>
          <a:lstStyle/>
          <a:p>
            <a:r>
              <a:rPr lang="fr-FR"/>
              <a:t>M. Spurio - Astroparticle Physics - 8</a:t>
            </a:r>
            <a:endParaRPr lang="it-IT"/>
          </a:p>
        </p:txBody>
      </p:sp>
      <p:sp>
        <p:nvSpPr>
          <p:cNvPr id="9" name="Segnaposto numero diapositiva 8"/>
          <p:cNvSpPr>
            <a:spLocks noGrp="1"/>
          </p:cNvSpPr>
          <p:nvPr>
            <p:ph type="sldNum" sz="quarter" idx="12"/>
          </p:nvPr>
        </p:nvSpPr>
        <p:spPr/>
        <p:txBody>
          <a:bodyPr/>
          <a:lstStyle/>
          <a:p>
            <a:fld id="{EF856C54-971D-4A64-8725-72F12A462872}" type="slidenum">
              <a:rPr lang="it-IT" smtClean="0"/>
              <a:t>5</a:t>
            </a:fld>
            <a:endParaRPr lang="it-IT"/>
          </a:p>
        </p:txBody>
      </p:sp>
      <p:sp>
        <p:nvSpPr>
          <p:cNvPr id="8" name="Text Box 3"/>
          <p:cNvSpPr txBox="1">
            <a:spLocks noChangeArrowheads="1"/>
          </p:cNvSpPr>
          <p:nvPr/>
        </p:nvSpPr>
        <p:spPr bwMode="auto">
          <a:xfrm>
            <a:off x="2064582" y="1421532"/>
            <a:ext cx="1388521" cy="369332"/>
          </a:xfrm>
          <a:prstGeom prst="rect">
            <a:avLst/>
          </a:prstGeom>
          <a:noFill/>
          <a:ln w="12700">
            <a:noFill/>
            <a:miter lim="800000"/>
            <a:headEnd/>
            <a:tailEnd/>
          </a:ln>
          <a:effectLst/>
        </p:spPr>
        <p:txBody>
          <a:bodyPr wrap="none">
            <a:spAutoFit/>
          </a:bodyPr>
          <a:lstStyle/>
          <a:p>
            <a:pPr algn="ctr" eaLnBrk="0" hangingPunct="0"/>
            <a:r>
              <a:rPr lang="en-US" dirty="0">
                <a:solidFill>
                  <a:prstClr val="black"/>
                </a:solidFill>
              </a:rPr>
              <a:t>CMBR:  2.7 K</a:t>
            </a:r>
            <a:endParaRPr lang="en-US" sz="3600" dirty="0">
              <a:solidFill>
                <a:prstClr val="black"/>
              </a:solidFill>
            </a:endParaRPr>
          </a:p>
        </p:txBody>
      </p:sp>
      <p:grpSp>
        <p:nvGrpSpPr>
          <p:cNvPr id="13" name="Gruppo 12"/>
          <p:cNvGrpSpPr/>
          <p:nvPr/>
        </p:nvGrpSpPr>
        <p:grpSpPr>
          <a:xfrm>
            <a:off x="5163307" y="970360"/>
            <a:ext cx="5510913" cy="5474557"/>
            <a:chOff x="3527574" y="1198959"/>
            <a:chExt cx="5510913" cy="5474557"/>
          </a:xfrm>
        </p:grpSpPr>
        <p:sp>
          <p:nvSpPr>
            <p:cNvPr id="4" name="Text Box 3"/>
            <p:cNvSpPr txBox="1">
              <a:spLocks noChangeArrowheads="1"/>
            </p:cNvSpPr>
            <p:nvPr/>
          </p:nvSpPr>
          <p:spPr bwMode="auto">
            <a:xfrm>
              <a:off x="3551569" y="1333217"/>
              <a:ext cx="1981682" cy="646331"/>
            </a:xfrm>
            <a:prstGeom prst="rect">
              <a:avLst/>
            </a:prstGeom>
            <a:noFill/>
            <a:ln w="12700">
              <a:noFill/>
              <a:miter lim="800000"/>
              <a:headEnd/>
              <a:tailEnd/>
            </a:ln>
            <a:effectLst/>
          </p:spPr>
          <p:txBody>
            <a:bodyPr wrap="square">
              <a:spAutoFit/>
            </a:bodyPr>
            <a:lstStyle/>
            <a:p>
              <a:pPr eaLnBrk="0" hangingPunct="0"/>
              <a:r>
                <a:rPr lang="en-US" dirty="0">
                  <a:solidFill>
                    <a:prstClr val="black"/>
                  </a:solidFill>
                </a:rPr>
                <a:t>A Galactic gas cloud: 60 K</a:t>
              </a:r>
              <a:endParaRPr lang="en-US" sz="3600" dirty="0">
                <a:solidFill>
                  <a:prstClr val="black"/>
                </a:solidFill>
              </a:endParaRPr>
            </a:p>
          </p:txBody>
        </p:sp>
        <p:sp>
          <p:nvSpPr>
            <p:cNvPr id="5" name="Text Box 4"/>
            <p:cNvSpPr txBox="1">
              <a:spLocks noChangeArrowheads="1"/>
            </p:cNvSpPr>
            <p:nvPr/>
          </p:nvSpPr>
          <p:spPr bwMode="auto">
            <a:xfrm>
              <a:off x="3527574" y="2420888"/>
              <a:ext cx="1553630" cy="923330"/>
            </a:xfrm>
            <a:prstGeom prst="rect">
              <a:avLst/>
            </a:prstGeom>
            <a:noFill/>
            <a:ln w="12700">
              <a:noFill/>
              <a:miter lim="800000"/>
              <a:headEnd/>
              <a:tailEnd/>
            </a:ln>
            <a:effectLst/>
          </p:spPr>
          <p:txBody>
            <a:bodyPr wrap="none">
              <a:spAutoFit/>
            </a:bodyPr>
            <a:lstStyle/>
            <a:p>
              <a:pPr eaLnBrk="0" hangingPunct="0"/>
              <a:r>
                <a:rPr lang="en-US" dirty="0">
                  <a:solidFill>
                    <a:prstClr val="black"/>
                  </a:solidFill>
                </a:rPr>
                <a:t>Star in the </a:t>
              </a:r>
            </a:p>
            <a:p>
              <a:pPr eaLnBrk="0" hangingPunct="0"/>
              <a:r>
                <a:rPr lang="en-US" dirty="0">
                  <a:solidFill>
                    <a:prstClr val="black"/>
                  </a:solidFill>
                </a:rPr>
                <a:t>Orion Nebula: </a:t>
              </a:r>
            </a:p>
            <a:p>
              <a:pPr eaLnBrk="0" hangingPunct="0"/>
              <a:r>
                <a:rPr lang="en-US" dirty="0">
                  <a:solidFill>
                    <a:prstClr val="black"/>
                  </a:solidFill>
                </a:rPr>
                <a:t>600 K </a:t>
              </a:r>
            </a:p>
          </p:txBody>
        </p:sp>
        <p:sp>
          <p:nvSpPr>
            <p:cNvPr id="6" name="Text Box 5"/>
            <p:cNvSpPr txBox="1">
              <a:spLocks noChangeArrowheads="1"/>
            </p:cNvSpPr>
            <p:nvPr/>
          </p:nvSpPr>
          <p:spPr bwMode="auto">
            <a:xfrm>
              <a:off x="3553867" y="3620320"/>
              <a:ext cx="1769780" cy="646331"/>
            </a:xfrm>
            <a:prstGeom prst="rect">
              <a:avLst/>
            </a:prstGeom>
            <a:noFill/>
            <a:ln w="12700">
              <a:noFill/>
              <a:miter lim="800000"/>
              <a:headEnd/>
              <a:tailEnd/>
            </a:ln>
            <a:effectLst/>
          </p:spPr>
          <p:txBody>
            <a:bodyPr wrap="none">
              <a:spAutoFit/>
            </a:bodyPr>
            <a:lstStyle/>
            <a:p>
              <a:pPr eaLnBrk="0" hangingPunct="0"/>
              <a:r>
                <a:rPr lang="en-US" dirty="0">
                  <a:solidFill>
                    <a:prstClr val="black"/>
                  </a:solidFill>
                </a:rPr>
                <a:t>The Sun surface: </a:t>
              </a:r>
            </a:p>
            <a:p>
              <a:pPr eaLnBrk="0" hangingPunct="0"/>
              <a:r>
                <a:rPr lang="en-US" dirty="0">
                  <a:solidFill>
                    <a:prstClr val="black"/>
                  </a:solidFill>
                </a:rPr>
                <a:t>6000 K </a:t>
              </a:r>
            </a:p>
          </p:txBody>
        </p:sp>
        <p:sp>
          <p:nvSpPr>
            <p:cNvPr id="7" name="Text Box 6"/>
            <p:cNvSpPr txBox="1">
              <a:spLocks noChangeArrowheads="1"/>
            </p:cNvSpPr>
            <p:nvPr/>
          </p:nvSpPr>
          <p:spPr bwMode="auto">
            <a:xfrm>
              <a:off x="3535610" y="4941168"/>
              <a:ext cx="1971265" cy="1200329"/>
            </a:xfrm>
            <a:prstGeom prst="rect">
              <a:avLst/>
            </a:prstGeom>
            <a:noFill/>
            <a:ln w="12700">
              <a:noFill/>
              <a:miter lim="800000"/>
              <a:headEnd/>
              <a:tailEnd/>
            </a:ln>
            <a:effectLst/>
          </p:spPr>
          <p:txBody>
            <a:bodyPr wrap="square">
              <a:spAutoFit/>
            </a:bodyPr>
            <a:lstStyle/>
            <a:p>
              <a:pPr eaLnBrk="0" hangingPunct="0"/>
              <a:r>
                <a:rPr lang="en-US" dirty="0">
                  <a:solidFill>
                    <a:prstClr val="black"/>
                  </a:solidFill>
                </a:rPr>
                <a:t>Cluster of very bright stars, Omega Centauri:</a:t>
              </a:r>
            </a:p>
            <a:p>
              <a:pPr eaLnBrk="0" hangingPunct="0"/>
              <a:r>
                <a:rPr lang="en-US" dirty="0">
                  <a:solidFill>
                    <a:prstClr val="black"/>
                  </a:solidFill>
                </a:rPr>
                <a:t>60,000 K</a:t>
              </a:r>
            </a:p>
          </p:txBody>
        </p:sp>
        <p:pic>
          <p:nvPicPr>
            <p:cNvPr id="11" name="Picture 6" descr="http://physics.uoregon.edu/~jimbrau/BrauImNew/Chap03/FG03_1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31772" y="1198959"/>
              <a:ext cx="3906715" cy="5474557"/>
            </a:xfrm>
            <a:prstGeom prst="rect">
              <a:avLst/>
            </a:prstGeom>
            <a:noFill/>
          </p:spPr>
        </p:pic>
      </p:grpSp>
      <p:pic>
        <p:nvPicPr>
          <p:cNvPr id="1026" name="Picture 2" descr="Risultati immagini per cmb spectr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476" y="1699977"/>
            <a:ext cx="3856354" cy="2847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6246" y="4445868"/>
            <a:ext cx="2934060" cy="1467030"/>
          </a:xfrm>
          <a:prstGeom prst="rect">
            <a:avLst/>
          </a:prstGeom>
        </p:spPr>
      </p:pic>
    </p:spTree>
    <p:extLst>
      <p:ext uri="{BB962C8B-B14F-4D97-AF65-F5344CB8AC3E}">
        <p14:creationId xmlns:p14="http://schemas.microsoft.com/office/powerpoint/2010/main" val="361998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1633"/>
            <a:ext cx="10515600" cy="754257"/>
          </a:xfrm>
        </p:spPr>
        <p:txBody>
          <a:bodyPr>
            <a:normAutofit/>
          </a:bodyPr>
          <a:lstStyle/>
          <a:p>
            <a:r>
              <a:rPr lang="en-US" sz="3600" dirty="0">
                <a:solidFill>
                  <a:srgbClr val="C00000"/>
                </a:solidFill>
              </a:rPr>
              <a:t>Examples of non-thermal environments</a:t>
            </a:r>
          </a:p>
        </p:txBody>
      </p:sp>
      <p:sp>
        <p:nvSpPr>
          <p:cNvPr id="4" name="Segnaposto piè di pagina 3"/>
          <p:cNvSpPr>
            <a:spLocks noGrp="1"/>
          </p:cNvSpPr>
          <p:nvPr>
            <p:ph type="ftr" sz="quarter" idx="11"/>
          </p:nvPr>
        </p:nvSpPr>
        <p:spPr/>
        <p:txBody>
          <a:bodyPr/>
          <a:lstStyle/>
          <a:p>
            <a:r>
              <a:rPr lang="fr-FR"/>
              <a:t>M. Spurio - Astroparticle Physics - 8</a:t>
            </a:r>
            <a:endParaRPr lang="it-IT"/>
          </a:p>
        </p:txBody>
      </p:sp>
      <p:sp>
        <p:nvSpPr>
          <p:cNvPr id="3" name="Segnaposto numero diapositiva 2"/>
          <p:cNvSpPr>
            <a:spLocks noGrp="1"/>
          </p:cNvSpPr>
          <p:nvPr>
            <p:ph type="sldNum" sz="quarter" idx="12"/>
          </p:nvPr>
        </p:nvSpPr>
        <p:spPr/>
        <p:txBody>
          <a:bodyPr/>
          <a:lstStyle/>
          <a:p>
            <a:fld id="{EF856C54-971D-4A64-8725-72F12A462872}" type="slidenum">
              <a:rPr lang="it-IT" smtClean="0"/>
              <a:t>6</a:t>
            </a:fld>
            <a:endParaRPr lang="it-IT"/>
          </a:p>
        </p:txBody>
      </p:sp>
      <p:grpSp>
        <p:nvGrpSpPr>
          <p:cNvPr id="5" name="Group 4"/>
          <p:cNvGrpSpPr/>
          <p:nvPr/>
        </p:nvGrpSpPr>
        <p:grpSpPr>
          <a:xfrm>
            <a:off x="3867151" y="3762375"/>
            <a:ext cx="6033489" cy="2628901"/>
            <a:chOff x="752475" y="579438"/>
            <a:chExt cx="7934717" cy="432435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75" y="579438"/>
              <a:ext cx="7791450" cy="4324350"/>
            </a:xfrm>
            <a:prstGeom prst="rect">
              <a:avLst/>
            </a:prstGeom>
            <a:noFill/>
            <a:ln w="9525">
              <a:noFill/>
              <a:miter lim="800000"/>
              <a:headEnd/>
              <a:tailEnd/>
            </a:ln>
            <a:effectLst/>
          </p:spPr>
        </p:pic>
        <p:sp>
          <p:nvSpPr>
            <p:cNvPr id="7" name="Line 3"/>
            <p:cNvSpPr>
              <a:spLocks noChangeShapeType="1"/>
            </p:cNvSpPr>
            <p:nvPr/>
          </p:nvSpPr>
          <p:spPr bwMode="auto">
            <a:xfrm>
              <a:off x="4367213" y="1471613"/>
              <a:ext cx="407987" cy="1443037"/>
            </a:xfrm>
            <a:prstGeom prst="line">
              <a:avLst/>
            </a:prstGeom>
            <a:noFill/>
            <a:ln w="9525">
              <a:solidFill>
                <a:srgbClr val="6699FF"/>
              </a:solidFill>
              <a:round/>
              <a:headEnd/>
              <a:tailEnd/>
            </a:ln>
            <a:effectLst/>
          </p:spPr>
          <p:txBody>
            <a:bodyPr/>
            <a:lstStyle/>
            <a:p>
              <a:endParaRPr lang="en-US"/>
            </a:p>
          </p:txBody>
        </p:sp>
        <p:sp>
          <p:nvSpPr>
            <p:cNvPr id="8" name="Line 4"/>
            <p:cNvSpPr>
              <a:spLocks noChangeShapeType="1"/>
            </p:cNvSpPr>
            <p:nvPr/>
          </p:nvSpPr>
          <p:spPr bwMode="auto">
            <a:xfrm>
              <a:off x="4238625" y="1490663"/>
              <a:ext cx="427038" cy="1454150"/>
            </a:xfrm>
            <a:prstGeom prst="line">
              <a:avLst/>
            </a:prstGeom>
            <a:noFill/>
            <a:ln w="9525">
              <a:solidFill>
                <a:srgbClr val="6699FF"/>
              </a:solidFill>
              <a:round/>
              <a:headEnd/>
              <a:tailEnd/>
            </a:ln>
            <a:effectLst/>
          </p:spPr>
          <p:txBody>
            <a:bodyPr/>
            <a:lstStyle/>
            <a:p>
              <a:endParaRPr lang="en-US"/>
            </a:p>
          </p:txBody>
        </p:sp>
        <p:sp>
          <p:nvSpPr>
            <p:cNvPr id="9" name="Line 5"/>
            <p:cNvSpPr>
              <a:spLocks noChangeShapeType="1"/>
            </p:cNvSpPr>
            <p:nvPr/>
          </p:nvSpPr>
          <p:spPr bwMode="auto">
            <a:xfrm>
              <a:off x="4164013" y="1503363"/>
              <a:ext cx="449262" cy="1474787"/>
            </a:xfrm>
            <a:prstGeom prst="line">
              <a:avLst/>
            </a:prstGeom>
            <a:noFill/>
            <a:ln w="9525">
              <a:solidFill>
                <a:srgbClr val="6699FF"/>
              </a:solidFill>
              <a:round/>
              <a:headEnd/>
              <a:tailEnd/>
            </a:ln>
            <a:effectLst/>
          </p:spPr>
          <p:txBody>
            <a:bodyPr/>
            <a:lstStyle/>
            <a:p>
              <a:endParaRPr lang="en-US"/>
            </a:p>
          </p:txBody>
        </p:sp>
        <p:sp>
          <p:nvSpPr>
            <p:cNvPr id="10" name="Line 6"/>
            <p:cNvSpPr>
              <a:spLocks noChangeShapeType="1"/>
            </p:cNvSpPr>
            <p:nvPr/>
          </p:nvSpPr>
          <p:spPr bwMode="auto">
            <a:xfrm>
              <a:off x="3863975" y="1692275"/>
              <a:ext cx="446088" cy="1301750"/>
            </a:xfrm>
            <a:prstGeom prst="line">
              <a:avLst/>
            </a:prstGeom>
            <a:noFill/>
            <a:ln w="9525">
              <a:solidFill>
                <a:srgbClr val="6699FF"/>
              </a:solidFill>
              <a:round/>
              <a:headEnd/>
              <a:tailEnd/>
            </a:ln>
            <a:effectLst/>
          </p:spPr>
          <p:txBody>
            <a:bodyPr/>
            <a:lstStyle/>
            <a:p>
              <a:endParaRPr lang="en-US"/>
            </a:p>
          </p:txBody>
        </p:sp>
        <p:sp>
          <p:nvSpPr>
            <p:cNvPr id="11" name="Line 7"/>
            <p:cNvSpPr>
              <a:spLocks noChangeShapeType="1"/>
            </p:cNvSpPr>
            <p:nvPr/>
          </p:nvSpPr>
          <p:spPr bwMode="auto">
            <a:xfrm>
              <a:off x="1655763" y="2487613"/>
              <a:ext cx="366712" cy="1087437"/>
            </a:xfrm>
            <a:prstGeom prst="line">
              <a:avLst/>
            </a:prstGeom>
            <a:noFill/>
            <a:ln w="9525">
              <a:solidFill>
                <a:srgbClr val="6699FF"/>
              </a:solidFill>
              <a:round/>
              <a:headEnd/>
              <a:tailEnd/>
            </a:ln>
            <a:effectLst/>
          </p:spPr>
          <p:txBody>
            <a:bodyPr/>
            <a:lstStyle/>
            <a:p>
              <a:endParaRPr lang="en-US"/>
            </a:p>
          </p:txBody>
        </p:sp>
        <p:sp>
          <p:nvSpPr>
            <p:cNvPr id="12" name="Line 8"/>
            <p:cNvSpPr>
              <a:spLocks noChangeShapeType="1"/>
            </p:cNvSpPr>
            <p:nvPr/>
          </p:nvSpPr>
          <p:spPr bwMode="auto">
            <a:xfrm flipH="1">
              <a:off x="1697038" y="2449513"/>
              <a:ext cx="701675" cy="233362"/>
            </a:xfrm>
            <a:prstGeom prst="line">
              <a:avLst/>
            </a:prstGeom>
            <a:noFill/>
            <a:ln w="9525">
              <a:solidFill>
                <a:srgbClr val="6699FF"/>
              </a:solidFill>
              <a:round/>
              <a:headEnd/>
              <a:tailEnd type="triangle" w="med" len="med"/>
            </a:ln>
            <a:effectLst/>
          </p:spPr>
          <p:txBody>
            <a:bodyPr/>
            <a:lstStyle/>
            <a:p>
              <a:endParaRPr lang="en-US"/>
            </a:p>
          </p:txBody>
        </p:sp>
        <p:sp>
          <p:nvSpPr>
            <p:cNvPr id="13" name="Line 9"/>
            <p:cNvSpPr>
              <a:spLocks noChangeShapeType="1"/>
            </p:cNvSpPr>
            <p:nvPr/>
          </p:nvSpPr>
          <p:spPr bwMode="auto">
            <a:xfrm flipV="1">
              <a:off x="3281363" y="1938338"/>
              <a:ext cx="669925" cy="222250"/>
            </a:xfrm>
            <a:prstGeom prst="line">
              <a:avLst/>
            </a:prstGeom>
            <a:noFill/>
            <a:ln w="9525">
              <a:solidFill>
                <a:srgbClr val="6699FF"/>
              </a:solidFill>
              <a:round/>
              <a:headEnd/>
              <a:tailEnd type="triangle" w="med" len="med"/>
            </a:ln>
            <a:effectLst/>
          </p:spPr>
          <p:txBody>
            <a:bodyPr/>
            <a:lstStyle/>
            <a:p>
              <a:endParaRPr lang="en-US"/>
            </a:p>
          </p:txBody>
        </p:sp>
        <p:sp>
          <p:nvSpPr>
            <p:cNvPr id="14" name="Text Box 10"/>
            <p:cNvSpPr txBox="1">
              <a:spLocks noChangeArrowheads="1"/>
            </p:cNvSpPr>
            <p:nvPr/>
          </p:nvSpPr>
          <p:spPr bwMode="auto">
            <a:xfrm rot="20628647">
              <a:off x="2129617" y="1991764"/>
              <a:ext cx="1398617" cy="607524"/>
            </a:xfrm>
            <a:prstGeom prst="rect">
              <a:avLst/>
            </a:prstGeom>
            <a:noFill/>
            <a:ln w="9525">
              <a:noFill/>
              <a:miter lim="800000"/>
              <a:headEnd/>
              <a:tailEnd/>
            </a:ln>
            <a:effectLst/>
          </p:spPr>
          <p:txBody>
            <a:bodyPr wrap="none">
              <a:spAutoFit/>
            </a:bodyPr>
            <a:lstStyle/>
            <a:p>
              <a:r>
                <a:rPr lang="en-US" b="1">
                  <a:solidFill>
                    <a:srgbClr val="6699FF"/>
                  </a:solidFill>
                </a:rPr>
                <a:t>~ parsecs</a:t>
              </a:r>
            </a:p>
          </p:txBody>
        </p:sp>
        <p:sp>
          <p:nvSpPr>
            <p:cNvPr id="15" name="Line 11"/>
            <p:cNvSpPr>
              <a:spLocks noChangeShapeType="1"/>
            </p:cNvSpPr>
            <p:nvPr/>
          </p:nvSpPr>
          <p:spPr bwMode="auto">
            <a:xfrm flipV="1">
              <a:off x="3983038" y="1847850"/>
              <a:ext cx="295275" cy="90488"/>
            </a:xfrm>
            <a:prstGeom prst="line">
              <a:avLst/>
            </a:prstGeom>
            <a:noFill/>
            <a:ln w="9525">
              <a:solidFill>
                <a:srgbClr val="6699FF"/>
              </a:solidFill>
              <a:round/>
              <a:headEnd type="triangle" w="med" len="med"/>
              <a:tailEnd type="triangle" w="med" len="med"/>
            </a:ln>
            <a:effectLst/>
          </p:spPr>
          <p:txBody>
            <a:bodyPr/>
            <a:lstStyle/>
            <a:p>
              <a:endParaRPr lang="en-US"/>
            </a:p>
          </p:txBody>
        </p:sp>
        <p:sp>
          <p:nvSpPr>
            <p:cNvPr id="16" name="Line 12"/>
            <p:cNvSpPr>
              <a:spLocks noChangeShapeType="1"/>
            </p:cNvSpPr>
            <p:nvPr/>
          </p:nvSpPr>
          <p:spPr bwMode="auto">
            <a:xfrm flipH="1" flipV="1">
              <a:off x="3505200" y="1228725"/>
              <a:ext cx="598488" cy="650875"/>
            </a:xfrm>
            <a:prstGeom prst="line">
              <a:avLst/>
            </a:prstGeom>
            <a:noFill/>
            <a:ln w="9525">
              <a:solidFill>
                <a:srgbClr val="6699FF"/>
              </a:solidFill>
              <a:round/>
              <a:headEnd/>
              <a:tailEnd/>
            </a:ln>
            <a:effectLst/>
          </p:spPr>
          <p:txBody>
            <a:bodyPr/>
            <a:lstStyle/>
            <a:p>
              <a:endParaRPr lang="en-US"/>
            </a:p>
          </p:txBody>
        </p:sp>
        <p:sp>
          <p:nvSpPr>
            <p:cNvPr id="17" name="Text Box 13"/>
            <p:cNvSpPr txBox="1">
              <a:spLocks noChangeArrowheads="1"/>
            </p:cNvSpPr>
            <p:nvPr/>
          </p:nvSpPr>
          <p:spPr bwMode="auto">
            <a:xfrm>
              <a:off x="1294080" y="876788"/>
              <a:ext cx="3054342" cy="607524"/>
            </a:xfrm>
            <a:prstGeom prst="rect">
              <a:avLst/>
            </a:prstGeom>
            <a:noFill/>
            <a:ln w="9525">
              <a:noFill/>
              <a:miter lim="800000"/>
              <a:headEnd/>
              <a:tailEnd/>
            </a:ln>
            <a:effectLst/>
          </p:spPr>
          <p:txBody>
            <a:bodyPr wrap="none">
              <a:spAutoFit/>
            </a:bodyPr>
            <a:lstStyle/>
            <a:p>
              <a:r>
                <a:rPr lang="en-US" b="1" dirty="0">
                  <a:solidFill>
                    <a:schemeClr val="bg1"/>
                  </a:solidFill>
                </a:rPr>
                <a:t>Accretion Disk 3- 10 </a:t>
              </a:r>
              <a:r>
                <a:rPr lang="en-US" b="1" dirty="0" err="1">
                  <a:solidFill>
                    <a:schemeClr val="bg1"/>
                  </a:solidFill>
                </a:rPr>
                <a:t>r</a:t>
              </a:r>
              <a:r>
                <a:rPr lang="en-US" b="1" baseline="-25000" dirty="0" err="1">
                  <a:solidFill>
                    <a:schemeClr val="bg1"/>
                  </a:solidFill>
                </a:rPr>
                <a:t>s</a:t>
              </a:r>
              <a:r>
                <a:rPr lang="en-US" b="1" dirty="0">
                  <a:solidFill>
                    <a:schemeClr val="bg1"/>
                  </a:solidFill>
                </a:rPr>
                <a:t> </a:t>
              </a:r>
            </a:p>
          </p:txBody>
        </p:sp>
        <p:sp>
          <p:nvSpPr>
            <p:cNvPr id="18" name="Line 14"/>
            <p:cNvSpPr>
              <a:spLocks noChangeShapeType="1"/>
            </p:cNvSpPr>
            <p:nvPr/>
          </p:nvSpPr>
          <p:spPr bwMode="auto">
            <a:xfrm flipV="1">
              <a:off x="4471988" y="1239838"/>
              <a:ext cx="852487" cy="538162"/>
            </a:xfrm>
            <a:prstGeom prst="line">
              <a:avLst/>
            </a:prstGeom>
            <a:noFill/>
            <a:ln w="9525">
              <a:solidFill>
                <a:srgbClr val="6699FF"/>
              </a:solidFill>
              <a:round/>
              <a:headEnd type="triangle" w="med" len="med"/>
              <a:tailEnd/>
            </a:ln>
            <a:effectLst/>
          </p:spPr>
          <p:txBody>
            <a:bodyPr/>
            <a:lstStyle/>
            <a:p>
              <a:endParaRPr lang="en-US"/>
            </a:p>
          </p:txBody>
        </p:sp>
        <p:sp>
          <p:nvSpPr>
            <p:cNvPr id="19" name="Text Box 15"/>
            <p:cNvSpPr txBox="1">
              <a:spLocks noChangeArrowheads="1"/>
            </p:cNvSpPr>
            <p:nvPr/>
          </p:nvSpPr>
          <p:spPr bwMode="auto">
            <a:xfrm>
              <a:off x="4367213" y="873615"/>
              <a:ext cx="4319979" cy="607524"/>
            </a:xfrm>
            <a:prstGeom prst="rect">
              <a:avLst/>
            </a:prstGeom>
            <a:noFill/>
            <a:ln w="9525">
              <a:noFill/>
              <a:miter lim="800000"/>
              <a:headEnd/>
              <a:tailEnd/>
            </a:ln>
            <a:effectLst/>
          </p:spPr>
          <p:txBody>
            <a:bodyPr wrap="none">
              <a:spAutoFit/>
            </a:bodyPr>
            <a:lstStyle/>
            <a:p>
              <a:r>
                <a:rPr lang="en-US" b="1" dirty="0">
                  <a:solidFill>
                    <a:schemeClr val="bg1"/>
                  </a:solidFill>
                </a:rPr>
                <a:t>Black Hole Diameter = 2r</a:t>
              </a:r>
              <a:r>
                <a:rPr lang="en-US" b="1" baseline="-25000" dirty="0">
                  <a:solidFill>
                    <a:schemeClr val="bg1"/>
                  </a:solidFill>
                </a:rPr>
                <a:t>s</a:t>
              </a:r>
              <a:r>
                <a:rPr lang="en-US" b="1" dirty="0">
                  <a:solidFill>
                    <a:schemeClr val="bg1"/>
                  </a:solidFill>
                </a:rPr>
                <a:t> ~ 4 AU</a:t>
              </a:r>
            </a:p>
          </p:txBody>
        </p:sp>
      </p:grpSp>
      <p:pic>
        <p:nvPicPr>
          <p:cNvPr id="20"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3993" y="1962442"/>
            <a:ext cx="2257425" cy="1614087"/>
          </a:xfrm>
          <a:prstGeom prst="rect">
            <a:avLst/>
          </a:prstGeom>
          <a:noFill/>
          <a:ln w="9525">
            <a:noFill/>
            <a:miter lim="800000"/>
            <a:headEnd/>
            <a:tailEnd/>
          </a:ln>
        </p:spPr>
      </p:pic>
      <p:pic>
        <p:nvPicPr>
          <p:cNvPr id="21"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1" y="1143001"/>
            <a:ext cx="2535879" cy="1900465"/>
          </a:xfrm>
          <a:prstGeom prst="rect">
            <a:avLst/>
          </a:prstGeom>
          <a:noFill/>
          <a:ln w="9525">
            <a:noFill/>
            <a:miter lim="800000"/>
            <a:headEnd/>
            <a:tailEnd/>
          </a:ln>
        </p:spPr>
      </p:pic>
      <p:pic>
        <p:nvPicPr>
          <p:cNvPr id="2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44272" y="933450"/>
            <a:ext cx="1914178" cy="1879375"/>
          </a:xfrm>
          <a:prstGeom prst="rect">
            <a:avLst/>
          </a:prstGeom>
          <a:noFill/>
          <a:ln w="9525">
            <a:noFill/>
            <a:miter lim="800000"/>
            <a:headEnd/>
            <a:tailEnd/>
          </a:ln>
        </p:spPr>
      </p:pic>
      <p:sp>
        <p:nvSpPr>
          <p:cNvPr id="23" name="TextBox 24"/>
          <p:cNvSpPr txBox="1"/>
          <p:nvPr/>
        </p:nvSpPr>
        <p:spPr>
          <a:xfrm>
            <a:off x="1657350" y="1162050"/>
            <a:ext cx="580608" cy="369332"/>
          </a:xfrm>
          <a:prstGeom prst="rect">
            <a:avLst/>
          </a:prstGeom>
          <a:noFill/>
        </p:spPr>
        <p:txBody>
          <a:bodyPr wrap="none" rtlCol="0">
            <a:spAutoFit/>
          </a:bodyPr>
          <a:lstStyle/>
          <a:p>
            <a:r>
              <a:rPr lang="en-US" dirty="0"/>
              <a:t>GRB</a:t>
            </a:r>
          </a:p>
        </p:txBody>
      </p:sp>
      <p:sp>
        <p:nvSpPr>
          <p:cNvPr id="24" name="TextBox 25"/>
          <p:cNvSpPr txBox="1"/>
          <p:nvPr/>
        </p:nvSpPr>
        <p:spPr>
          <a:xfrm>
            <a:off x="5807968" y="1124745"/>
            <a:ext cx="2667000" cy="646331"/>
          </a:xfrm>
          <a:prstGeom prst="rect">
            <a:avLst/>
          </a:prstGeom>
          <a:noFill/>
        </p:spPr>
        <p:txBody>
          <a:bodyPr wrap="square" rtlCol="0">
            <a:spAutoFit/>
          </a:bodyPr>
          <a:lstStyle/>
          <a:p>
            <a:r>
              <a:rPr lang="en-US" dirty="0" err="1"/>
              <a:t>SuperNova</a:t>
            </a:r>
            <a:r>
              <a:rPr lang="en-US" dirty="0"/>
              <a:t> Remnants</a:t>
            </a:r>
          </a:p>
          <a:p>
            <a:r>
              <a:rPr lang="en-US" dirty="0"/>
              <a:t>Pulsars</a:t>
            </a:r>
          </a:p>
        </p:txBody>
      </p:sp>
      <p:sp>
        <p:nvSpPr>
          <p:cNvPr id="25" name="TextBox 26"/>
          <p:cNvSpPr txBox="1"/>
          <p:nvPr/>
        </p:nvSpPr>
        <p:spPr>
          <a:xfrm>
            <a:off x="1666875" y="4352925"/>
            <a:ext cx="2190751" cy="369332"/>
          </a:xfrm>
          <a:prstGeom prst="rect">
            <a:avLst/>
          </a:prstGeom>
          <a:noFill/>
        </p:spPr>
        <p:txBody>
          <a:bodyPr wrap="square" rtlCol="0">
            <a:spAutoFit/>
          </a:bodyPr>
          <a:lstStyle/>
          <a:p>
            <a:pPr algn="ctr"/>
            <a:r>
              <a:rPr lang="en-US" dirty="0"/>
              <a:t>Active Galactic Nuclei</a:t>
            </a:r>
          </a:p>
        </p:txBody>
      </p:sp>
    </p:spTree>
    <p:extLst>
      <p:ext uri="{BB962C8B-B14F-4D97-AF65-F5344CB8AC3E}">
        <p14:creationId xmlns:p14="http://schemas.microsoft.com/office/powerpoint/2010/main" val="42285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6271" y="19589"/>
            <a:ext cx="10515600" cy="738132"/>
          </a:xfrm>
        </p:spPr>
        <p:txBody>
          <a:bodyPr>
            <a:normAutofit/>
          </a:bodyPr>
          <a:lstStyle/>
          <a:p>
            <a:r>
              <a:rPr lang="it-IT" sz="3600" dirty="0">
                <a:solidFill>
                  <a:srgbClr val="C00000"/>
                </a:solidFill>
                <a:sym typeface="Symbol" panose="05050102010706020507" pitchFamily="18" charset="2"/>
              </a:rPr>
              <a:t>Non-</a:t>
            </a:r>
            <a:r>
              <a:rPr lang="it-IT" sz="3600" dirty="0" err="1">
                <a:solidFill>
                  <a:srgbClr val="C00000"/>
                </a:solidFill>
                <a:sym typeface="Symbol" panose="05050102010706020507" pitchFamily="18" charset="2"/>
              </a:rPr>
              <a:t>thermal</a:t>
            </a:r>
            <a:r>
              <a:rPr lang="it-IT" sz="3600" dirty="0">
                <a:solidFill>
                  <a:srgbClr val="C00000"/>
                </a:solidFill>
                <a:sym typeface="Symbol" panose="05050102010706020507" pitchFamily="18" charset="2"/>
              </a:rPr>
              <a:t> </a:t>
            </a:r>
            <a:r>
              <a:rPr lang="it-IT" sz="3600" dirty="0" err="1">
                <a:solidFill>
                  <a:srgbClr val="C00000"/>
                </a:solidFill>
                <a:sym typeface="Symbol" panose="05050102010706020507" pitchFamily="18" charset="2"/>
              </a:rPr>
              <a:t>Universe</a:t>
            </a:r>
            <a:r>
              <a:rPr lang="it-IT" sz="3600" dirty="0">
                <a:solidFill>
                  <a:srgbClr val="C00000"/>
                </a:solidFill>
                <a:sym typeface="Symbol" panose="05050102010706020507" pitchFamily="18" charset="2"/>
              </a:rPr>
              <a:t>: </a:t>
            </a:r>
            <a:r>
              <a:rPr lang="it-IT" sz="3600" b="1" dirty="0">
                <a:solidFill>
                  <a:srgbClr val="C00000"/>
                </a:solidFill>
                <a:sym typeface="Symbol" panose="05050102010706020507" pitchFamily="18" charset="2"/>
              </a:rPr>
              <a:t>leptonic</a:t>
            </a:r>
            <a:r>
              <a:rPr lang="it-IT" sz="3600" dirty="0">
                <a:solidFill>
                  <a:srgbClr val="C00000"/>
                </a:solidFill>
                <a:sym typeface="Symbol" panose="05050102010706020507" pitchFamily="18" charset="2"/>
              </a:rPr>
              <a:t> model</a:t>
            </a:r>
            <a:endParaRPr lang="it-IT" sz="3600" dirty="0">
              <a:solidFill>
                <a:srgbClr val="C00000"/>
              </a:solidFill>
            </a:endParaRPr>
          </a:p>
        </p:txBody>
      </p:sp>
      <p:sp>
        <p:nvSpPr>
          <p:cNvPr id="32" name="Segnaposto numero diapositiva 31"/>
          <p:cNvSpPr>
            <a:spLocks noGrp="1"/>
          </p:cNvSpPr>
          <p:nvPr>
            <p:ph type="sldNum" sz="quarter" idx="12"/>
          </p:nvPr>
        </p:nvSpPr>
        <p:spPr/>
        <p:txBody>
          <a:bodyPr/>
          <a:lstStyle/>
          <a:p>
            <a:fld id="{EF856C54-971D-4A64-8725-72F12A462872}" type="slidenum">
              <a:rPr lang="it-IT" smtClean="0"/>
              <a:t>7</a:t>
            </a:fld>
            <a:endParaRPr lang="it-IT"/>
          </a:p>
        </p:txBody>
      </p:sp>
      <p:sp>
        <p:nvSpPr>
          <p:cNvPr id="3" name="Rectangle 32"/>
          <p:cNvSpPr>
            <a:spLocks noChangeArrowheads="1"/>
          </p:cNvSpPr>
          <p:nvPr/>
        </p:nvSpPr>
        <p:spPr bwMode="auto">
          <a:xfrm>
            <a:off x="1937239" y="929649"/>
            <a:ext cx="4097241" cy="2825800"/>
          </a:xfrm>
          <a:prstGeom prst="rect">
            <a:avLst/>
          </a:prstGeom>
          <a:solidFill>
            <a:schemeClr val="bg2">
              <a:lumMod val="60000"/>
              <a:lumOff val="40000"/>
            </a:schemeClr>
          </a:solidFill>
          <a:ln w="19050">
            <a:noFill/>
            <a:miter lim="800000"/>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4" name="Freeform 33"/>
          <p:cNvSpPr>
            <a:spLocks/>
          </p:cNvSpPr>
          <p:nvPr/>
        </p:nvSpPr>
        <p:spPr bwMode="auto">
          <a:xfrm>
            <a:off x="2233069" y="1851739"/>
            <a:ext cx="1986428" cy="930969"/>
          </a:xfrm>
          <a:custGeom>
            <a:avLst/>
            <a:gdLst>
              <a:gd name="T0" fmla="*/ 0 w 1200"/>
              <a:gd name="T1" fmla="*/ 0 h 528"/>
              <a:gd name="T2" fmla="*/ 848 w 1200"/>
              <a:gd name="T3" fmla="*/ 192 h 528"/>
              <a:gd name="T4" fmla="*/ 1200 w 1200"/>
              <a:gd name="T5" fmla="*/ 528 h 528"/>
              <a:gd name="T6" fmla="*/ 0 60000 65536"/>
              <a:gd name="T7" fmla="*/ 0 60000 65536"/>
              <a:gd name="T8" fmla="*/ 0 60000 65536"/>
              <a:gd name="T9" fmla="*/ 0 w 1200"/>
              <a:gd name="T10" fmla="*/ 0 h 528"/>
              <a:gd name="T11" fmla="*/ 1200 w 1200"/>
              <a:gd name="T12" fmla="*/ 528 h 528"/>
            </a:gdLst>
            <a:ahLst/>
            <a:cxnLst>
              <a:cxn ang="T6">
                <a:pos x="T0" y="T1"/>
              </a:cxn>
              <a:cxn ang="T7">
                <a:pos x="T2" y="T3"/>
              </a:cxn>
              <a:cxn ang="T8">
                <a:pos x="T4" y="T5"/>
              </a:cxn>
            </a:cxnLst>
            <a:rect l="T9" t="T10" r="T11" b="T12"/>
            <a:pathLst>
              <a:path w="1200" h="528">
                <a:moveTo>
                  <a:pt x="0" y="0"/>
                </a:moveTo>
                <a:cubicBezTo>
                  <a:pt x="141" y="32"/>
                  <a:pt x="552" y="16"/>
                  <a:pt x="848" y="192"/>
                </a:cubicBezTo>
                <a:cubicBezTo>
                  <a:pt x="1144" y="368"/>
                  <a:pt x="1122" y="475"/>
                  <a:pt x="1200" y="528"/>
                </a:cubicBezTo>
              </a:path>
            </a:pathLst>
          </a:custGeom>
          <a:solidFill>
            <a:srgbClr val="CCCCFF">
              <a:alpha val="0"/>
            </a:srgbClr>
          </a:solidFill>
          <a:ln w="19050">
            <a:solidFill>
              <a:srgbClr val="6600CC"/>
            </a:solidFill>
            <a:round/>
            <a:headEnd/>
            <a:tailEnd type="triangle" w="med" len="med"/>
          </a:ln>
        </p:spPr>
        <p:txBody>
          <a:bodyPr wrap="none" anchor="ctr">
            <a:prstTxWarp prst="textNoShape">
              <a:avLst/>
            </a:prstTxWarp>
          </a:bodyPr>
          <a:lstStyle/>
          <a:p>
            <a:pPr>
              <a:buFont typeface="Wingdings" pitchFamily="-108" charset="2"/>
              <a:buChar char="n"/>
            </a:pPr>
            <a:endParaRPr lang="en-US" sz="1000" dirty="0">
              <a:solidFill>
                <a:srgbClr val="0000FF"/>
              </a:solidFill>
              <a:latin typeface="Calibri" pitchFamily="34" charset="0"/>
              <a:ea typeface="ＭＳ Ｐゴシック" pitchFamily="-108" charset="-128"/>
              <a:cs typeface="ＭＳ Ｐゴシック" pitchFamily="-108" charset="-128"/>
            </a:endParaRPr>
          </a:p>
        </p:txBody>
      </p:sp>
      <p:sp>
        <p:nvSpPr>
          <p:cNvPr id="5" name="Freeform 34"/>
          <p:cNvSpPr>
            <a:spLocks/>
          </p:cNvSpPr>
          <p:nvPr/>
        </p:nvSpPr>
        <p:spPr bwMode="auto">
          <a:xfrm>
            <a:off x="3583840" y="1936372"/>
            <a:ext cx="1668600" cy="253901"/>
          </a:xfrm>
          <a:custGeom>
            <a:avLst/>
            <a:gdLst>
              <a:gd name="T0" fmla="*/ 0 w 1128"/>
              <a:gd name="T1" fmla="*/ 34954 h 113"/>
              <a:gd name="T2" fmla="*/ 9 w 1128"/>
              <a:gd name="T3" fmla="*/ 0 h 113"/>
              <a:gd name="T4" fmla="*/ 17 w 1128"/>
              <a:gd name="T5" fmla="*/ 34954 h 113"/>
              <a:gd name="T6" fmla="*/ 26 w 1128"/>
              <a:gd name="T7" fmla="*/ 2843 h 113"/>
              <a:gd name="T8" fmla="*/ 32 w 1128"/>
              <a:gd name="T9" fmla="*/ 34954 h 113"/>
              <a:gd name="T10" fmla="*/ 42 w 1128"/>
              <a:gd name="T11" fmla="*/ 2843 h 113"/>
              <a:gd name="T12" fmla="*/ 48 w 1128"/>
              <a:gd name="T13" fmla="*/ 34954 h 113"/>
              <a:gd name="T14" fmla="*/ 57 w 1128"/>
              <a:gd name="T15" fmla="*/ 2843 h 113"/>
              <a:gd name="T16" fmla="*/ 63 w 1128"/>
              <a:gd name="T17" fmla="*/ 34954 h 113"/>
              <a:gd name="T18" fmla="*/ 71 w 1128"/>
              <a:gd name="T19" fmla="*/ 21524 h 113"/>
              <a:gd name="T20" fmla="*/ 75 w 1128"/>
              <a:gd name="T21" fmla="*/ 18666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8"/>
              <a:gd name="T34" fmla="*/ 0 h 113"/>
              <a:gd name="T35" fmla="*/ 1128 w 112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8" h="113">
                <a:moveTo>
                  <a:pt x="0" y="104"/>
                </a:moveTo>
                <a:cubicBezTo>
                  <a:pt x="20" y="87"/>
                  <a:pt x="80" y="0"/>
                  <a:pt x="120" y="0"/>
                </a:cubicBezTo>
                <a:cubicBezTo>
                  <a:pt x="160" y="0"/>
                  <a:pt x="196" y="103"/>
                  <a:pt x="240" y="104"/>
                </a:cubicBezTo>
                <a:cubicBezTo>
                  <a:pt x="284" y="105"/>
                  <a:pt x="344" y="8"/>
                  <a:pt x="384" y="8"/>
                </a:cubicBezTo>
                <a:cubicBezTo>
                  <a:pt x="424" y="8"/>
                  <a:pt x="440" y="104"/>
                  <a:pt x="480" y="104"/>
                </a:cubicBezTo>
                <a:cubicBezTo>
                  <a:pt x="520" y="104"/>
                  <a:pt x="584" y="8"/>
                  <a:pt x="624" y="8"/>
                </a:cubicBezTo>
                <a:cubicBezTo>
                  <a:pt x="664" y="8"/>
                  <a:pt x="680" y="104"/>
                  <a:pt x="720" y="104"/>
                </a:cubicBezTo>
                <a:cubicBezTo>
                  <a:pt x="760" y="104"/>
                  <a:pt x="824" y="8"/>
                  <a:pt x="864" y="8"/>
                </a:cubicBezTo>
                <a:cubicBezTo>
                  <a:pt x="904" y="8"/>
                  <a:pt x="931" y="95"/>
                  <a:pt x="960" y="104"/>
                </a:cubicBezTo>
                <a:cubicBezTo>
                  <a:pt x="989" y="113"/>
                  <a:pt x="1012" y="72"/>
                  <a:pt x="1040" y="64"/>
                </a:cubicBezTo>
                <a:cubicBezTo>
                  <a:pt x="1068" y="56"/>
                  <a:pt x="1110" y="58"/>
                  <a:pt x="1128" y="56"/>
                </a:cubicBezTo>
              </a:path>
            </a:pathLst>
          </a:custGeom>
          <a:solidFill>
            <a:srgbClr val="CCCCFF">
              <a:alpha val="0"/>
            </a:srgbClr>
          </a:solidFill>
          <a:ln w="19050">
            <a:solidFill>
              <a:srgbClr val="FF0000"/>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srgbClr val="FF0000"/>
              </a:solidFill>
              <a:latin typeface="Calibri" pitchFamily="34" charset="0"/>
              <a:ea typeface="ＭＳ Ｐゴシック" pitchFamily="-108" charset="-128"/>
              <a:cs typeface="ＭＳ Ｐゴシック" pitchFamily="-108" charset="-128"/>
            </a:endParaRPr>
          </a:p>
        </p:txBody>
      </p:sp>
      <p:grpSp>
        <p:nvGrpSpPr>
          <p:cNvPr id="6" name="Group 37"/>
          <p:cNvGrpSpPr>
            <a:grpSpLocks/>
          </p:cNvGrpSpPr>
          <p:nvPr/>
        </p:nvGrpSpPr>
        <p:grpSpPr bwMode="auto">
          <a:xfrm>
            <a:off x="3027641" y="2105639"/>
            <a:ext cx="172157" cy="183373"/>
            <a:chOff x="1336" y="1632"/>
            <a:chExt cx="104" cy="104"/>
          </a:xfrm>
        </p:grpSpPr>
        <p:sp>
          <p:nvSpPr>
            <p:cNvPr id="7" name="Line 38"/>
            <p:cNvSpPr>
              <a:spLocks noChangeShapeType="1"/>
            </p:cNvSpPr>
            <p:nvPr/>
          </p:nvSpPr>
          <p:spPr bwMode="auto">
            <a:xfrm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sp>
          <p:nvSpPr>
            <p:cNvPr id="8" name="Oval 39"/>
            <p:cNvSpPr>
              <a:spLocks noChangeArrowheads="1"/>
            </p:cNvSpPr>
            <p:nvPr/>
          </p:nvSpPr>
          <p:spPr bwMode="auto">
            <a:xfrm>
              <a:off x="1336" y="1632"/>
              <a:ext cx="104" cy="104"/>
            </a:xfrm>
            <a:prstGeom prst="ellipse">
              <a:avLst/>
            </a:prstGeom>
            <a:solidFill>
              <a:srgbClr val="CCCCFF">
                <a:alpha val="0"/>
              </a:srgbClr>
            </a:solidFill>
            <a:ln w="19050">
              <a:solidFill>
                <a:schemeClr val="accent3">
                  <a:lumMod val="50000"/>
                </a:schemeClr>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9" name="Line 40"/>
            <p:cNvSpPr>
              <a:spLocks noChangeShapeType="1"/>
            </p:cNvSpPr>
            <p:nvPr/>
          </p:nvSpPr>
          <p:spPr bwMode="auto">
            <a:xfrm rot="16200000"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grpSp>
      <p:grpSp>
        <p:nvGrpSpPr>
          <p:cNvPr id="10" name="Group 41"/>
          <p:cNvGrpSpPr>
            <a:grpSpLocks/>
          </p:cNvGrpSpPr>
          <p:nvPr/>
        </p:nvGrpSpPr>
        <p:grpSpPr bwMode="auto">
          <a:xfrm>
            <a:off x="3491141" y="2274906"/>
            <a:ext cx="172157" cy="183373"/>
            <a:chOff x="1336" y="1632"/>
            <a:chExt cx="104" cy="104"/>
          </a:xfrm>
        </p:grpSpPr>
        <p:sp>
          <p:nvSpPr>
            <p:cNvPr id="11" name="Line 42"/>
            <p:cNvSpPr>
              <a:spLocks noChangeShapeType="1"/>
            </p:cNvSpPr>
            <p:nvPr/>
          </p:nvSpPr>
          <p:spPr bwMode="auto">
            <a:xfrm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sp>
          <p:nvSpPr>
            <p:cNvPr id="12" name="Oval 43"/>
            <p:cNvSpPr>
              <a:spLocks noChangeArrowheads="1"/>
            </p:cNvSpPr>
            <p:nvPr/>
          </p:nvSpPr>
          <p:spPr bwMode="auto">
            <a:xfrm>
              <a:off x="1336" y="1632"/>
              <a:ext cx="104" cy="104"/>
            </a:xfrm>
            <a:prstGeom prst="ellipse">
              <a:avLst/>
            </a:prstGeom>
            <a:solidFill>
              <a:srgbClr val="CCCCFF">
                <a:alpha val="0"/>
              </a:srgbClr>
            </a:solidFill>
            <a:ln w="19050">
              <a:solidFill>
                <a:schemeClr val="accent3">
                  <a:lumMod val="50000"/>
                </a:schemeClr>
              </a:solidFill>
              <a:round/>
              <a:headEnd/>
              <a:tailEnd/>
            </a:ln>
          </p:spPr>
          <p:txBody>
            <a:bodyPr wrap="none" anchor="ctr">
              <a:prstTxWarp prst="textNoShape">
                <a:avLst/>
              </a:prstTxWarp>
            </a:bodyPr>
            <a:lstStyle/>
            <a:p>
              <a:pPr>
                <a:buFont typeface="Wingdings" pitchFamily="-108" charset="2"/>
                <a:buChar char="n"/>
              </a:pPr>
              <a:endParaRPr lang="en-US" sz="1000" dirty="0">
                <a:solidFill>
                  <a:srgbClr val="0000FF"/>
                </a:solidFill>
                <a:latin typeface="Calibri" pitchFamily="34" charset="0"/>
                <a:ea typeface="ＭＳ Ｐゴシック" pitchFamily="-108" charset="-128"/>
                <a:cs typeface="ＭＳ Ｐゴシック" pitchFamily="-108" charset="-128"/>
              </a:endParaRPr>
            </a:p>
          </p:txBody>
        </p:sp>
        <p:sp>
          <p:nvSpPr>
            <p:cNvPr id="13" name="Line 44"/>
            <p:cNvSpPr>
              <a:spLocks noChangeShapeType="1"/>
            </p:cNvSpPr>
            <p:nvPr/>
          </p:nvSpPr>
          <p:spPr bwMode="auto">
            <a:xfrm rot="16200000"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grpSp>
      <p:grpSp>
        <p:nvGrpSpPr>
          <p:cNvPr id="14" name="Group 45"/>
          <p:cNvGrpSpPr>
            <a:grpSpLocks/>
          </p:cNvGrpSpPr>
          <p:nvPr/>
        </p:nvGrpSpPr>
        <p:grpSpPr bwMode="auto">
          <a:xfrm>
            <a:off x="3411684" y="1767105"/>
            <a:ext cx="172157" cy="183373"/>
            <a:chOff x="1336" y="1632"/>
            <a:chExt cx="104" cy="104"/>
          </a:xfrm>
        </p:grpSpPr>
        <p:sp>
          <p:nvSpPr>
            <p:cNvPr id="15" name="Line 46"/>
            <p:cNvSpPr>
              <a:spLocks noChangeShapeType="1"/>
            </p:cNvSpPr>
            <p:nvPr/>
          </p:nvSpPr>
          <p:spPr bwMode="auto">
            <a:xfrm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sp>
          <p:nvSpPr>
            <p:cNvPr id="16" name="Oval 47"/>
            <p:cNvSpPr>
              <a:spLocks noChangeArrowheads="1"/>
            </p:cNvSpPr>
            <p:nvPr/>
          </p:nvSpPr>
          <p:spPr bwMode="auto">
            <a:xfrm>
              <a:off x="1336" y="1632"/>
              <a:ext cx="104" cy="104"/>
            </a:xfrm>
            <a:prstGeom prst="ellipse">
              <a:avLst/>
            </a:prstGeom>
            <a:solidFill>
              <a:srgbClr val="CCCCFF">
                <a:alpha val="0"/>
              </a:srgbClr>
            </a:solidFill>
            <a:ln w="19050">
              <a:solidFill>
                <a:schemeClr val="accent3">
                  <a:lumMod val="50000"/>
                </a:schemeClr>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17" name="Line 48"/>
            <p:cNvSpPr>
              <a:spLocks noChangeShapeType="1"/>
            </p:cNvSpPr>
            <p:nvPr/>
          </p:nvSpPr>
          <p:spPr bwMode="auto">
            <a:xfrm rot="16200000"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grpSp>
      <p:sp>
        <p:nvSpPr>
          <p:cNvPr id="18" name="Text Box 49"/>
          <p:cNvSpPr txBox="1">
            <a:spLocks noChangeArrowheads="1"/>
          </p:cNvSpPr>
          <p:nvPr/>
        </p:nvSpPr>
        <p:spPr bwMode="auto">
          <a:xfrm>
            <a:off x="1890154" y="1341953"/>
            <a:ext cx="933589" cy="461665"/>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r>
              <a:rPr lang="en-US" sz="2400" dirty="0">
                <a:solidFill>
                  <a:srgbClr val="000000"/>
                </a:solidFill>
                <a:latin typeface="Calibri" pitchFamily="34" charset="0"/>
                <a:ea typeface="ＭＳ Ｐゴシック" pitchFamily="-108" charset="-128"/>
                <a:cs typeface="ＭＳ Ｐゴシック" pitchFamily="-108" charset="-128"/>
              </a:rPr>
              <a:t>e</a:t>
            </a:r>
            <a:r>
              <a:rPr lang="en-US" sz="2400" baseline="30000" dirty="0">
                <a:solidFill>
                  <a:srgbClr val="000000"/>
                </a:solidFill>
                <a:latin typeface="Calibri" pitchFamily="34" charset="0"/>
                <a:ea typeface="ＭＳ Ｐゴシック" pitchFamily="-108" charset="-128"/>
                <a:cs typeface="ＭＳ Ｐゴシック" pitchFamily="-108" charset="-128"/>
              </a:rPr>
              <a:t>-</a:t>
            </a:r>
            <a:r>
              <a:rPr lang="en-US" dirty="0">
                <a:solidFill>
                  <a:srgbClr val="000000"/>
                </a:solidFill>
                <a:latin typeface="Calibri" pitchFamily="34" charset="0"/>
                <a:ea typeface="ＭＳ Ｐゴシック" pitchFamily="-108" charset="-128"/>
                <a:cs typeface="ＭＳ Ｐゴシック" pitchFamily="-108" charset="-128"/>
              </a:rPr>
              <a:t> (</a:t>
            </a:r>
            <a:r>
              <a:rPr lang="en-US" dirty="0" err="1">
                <a:solidFill>
                  <a:srgbClr val="000000"/>
                </a:solidFill>
                <a:latin typeface="Calibri" pitchFamily="34" charset="0"/>
                <a:ea typeface="ＭＳ Ｐゴシック" pitchFamily="-108" charset="-128"/>
                <a:cs typeface="ＭＳ Ｐゴシック" pitchFamily="-108" charset="-128"/>
              </a:rPr>
              <a:t>TeV</a:t>
            </a:r>
            <a:r>
              <a:rPr lang="en-US" dirty="0">
                <a:solidFill>
                  <a:srgbClr val="000000"/>
                </a:solidFill>
                <a:latin typeface="Calibri" pitchFamily="34" charset="0"/>
                <a:ea typeface="ＭＳ Ｐゴシック" pitchFamily="-108" charset="-128"/>
                <a:cs typeface="ＭＳ Ｐゴシック" pitchFamily="-108" charset="-128"/>
              </a:rPr>
              <a:t>)</a:t>
            </a:r>
            <a:endParaRPr lang="en-US" sz="2400" dirty="0">
              <a:solidFill>
                <a:srgbClr val="000000"/>
              </a:solidFill>
              <a:latin typeface="Calibri" pitchFamily="34" charset="0"/>
              <a:ea typeface="ＭＳ Ｐゴシック" pitchFamily="-108" charset="-128"/>
              <a:cs typeface="ＭＳ Ｐゴシック" pitchFamily="-108" charset="-128"/>
            </a:endParaRPr>
          </a:p>
        </p:txBody>
      </p:sp>
      <p:sp>
        <p:nvSpPr>
          <p:cNvPr id="19" name="Rectangle 50"/>
          <p:cNvSpPr>
            <a:spLocks noChangeArrowheads="1"/>
          </p:cNvSpPr>
          <p:nvPr/>
        </p:nvSpPr>
        <p:spPr bwMode="auto">
          <a:xfrm>
            <a:off x="3949189" y="1336738"/>
            <a:ext cx="1328569" cy="617413"/>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lnSpc>
                <a:spcPct val="80000"/>
              </a:lnSpc>
            </a:pPr>
            <a:r>
              <a:rPr lang="en-US" dirty="0">
                <a:solidFill>
                  <a:srgbClr val="FF0000"/>
                </a:solidFill>
                <a:latin typeface="Calibri" pitchFamily="34" charset="0"/>
                <a:ea typeface="ＭＳ Ｐゴシック" pitchFamily="-108" charset="-128"/>
                <a:cs typeface="ＭＳ Ｐゴシック" pitchFamily="-108" charset="-128"/>
                <a:sym typeface="Symbol" pitchFamily="-108" charset="2"/>
              </a:rPr>
              <a:t>Synchrotron</a:t>
            </a:r>
          </a:p>
          <a:p>
            <a:pPr algn="ctr" eaLnBrk="0" hangingPunct="0">
              <a:lnSpc>
                <a:spcPct val="70000"/>
              </a:lnSpc>
            </a:pPr>
            <a:r>
              <a:rPr lang="en-US" sz="2800" dirty="0">
                <a:solidFill>
                  <a:srgbClr val="FF0000"/>
                </a:solidFill>
                <a:latin typeface="Calibri" pitchFamily="34" charset="0"/>
                <a:ea typeface="ＭＳ Ｐゴシック" pitchFamily="-108" charset="-128"/>
                <a:cs typeface="ＭＳ Ｐゴシック" pitchFamily="-108" charset="-128"/>
                <a:sym typeface="Symbol" pitchFamily="-108" charset="2"/>
              </a:rPr>
              <a:t></a:t>
            </a:r>
            <a:r>
              <a:rPr lang="en-US" dirty="0">
                <a:solidFill>
                  <a:srgbClr val="FF0000"/>
                </a:solidFill>
                <a:latin typeface="Calibri" pitchFamily="34" charset="0"/>
                <a:ea typeface="ＭＳ Ｐゴシック" pitchFamily="-108" charset="-128"/>
                <a:cs typeface="ＭＳ Ｐゴシック" pitchFamily="-108" charset="-128"/>
                <a:sym typeface="Symbol" pitchFamily="-108" charset="2"/>
              </a:rPr>
              <a:t> (</a:t>
            </a:r>
            <a:r>
              <a:rPr lang="en-US" dirty="0" err="1">
                <a:solidFill>
                  <a:srgbClr val="FF0000"/>
                </a:solidFill>
                <a:latin typeface="Calibri" pitchFamily="34" charset="0"/>
                <a:ea typeface="ＭＳ Ｐゴシック" pitchFamily="-108" charset="-128"/>
                <a:cs typeface="ＭＳ Ｐゴシック" pitchFamily="-108" charset="-128"/>
                <a:sym typeface="Symbol" pitchFamily="-108" charset="2"/>
              </a:rPr>
              <a:t>eV-keV</a:t>
            </a:r>
            <a:r>
              <a:rPr lang="en-US" dirty="0">
                <a:solidFill>
                  <a:srgbClr val="FF0000"/>
                </a:solidFill>
                <a:latin typeface="Calibri" pitchFamily="34" charset="0"/>
                <a:ea typeface="ＭＳ Ｐゴシック" pitchFamily="-108" charset="-128"/>
                <a:cs typeface="ＭＳ Ｐゴシック" pitchFamily="-108" charset="-128"/>
                <a:sym typeface="Symbol" pitchFamily="-108" charset="2"/>
              </a:rPr>
              <a:t>)</a:t>
            </a:r>
          </a:p>
        </p:txBody>
      </p:sp>
      <p:sp>
        <p:nvSpPr>
          <p:cNvPr id="20" name="Text Box 53"/>
          <p:cNvSpPr txBox="1">
            <a:spLocks noChangeArrowheads="1"/>
          </p:cNvSpPr>
          <p:nvPr/>
        </p:nvSpPr>
        <p:spPr bwMode="auto">
          <a:xfrm>
            <a:off x="2847970" y="2385253"/>
            <a:ext cx="360996" cy="461665"/>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r>
              <a:rPr lang="en-US" sz="2400" dirty="0">
                <a:solidFill>
                  <a:srgbClr val="9BBB59">
                    <a:lumMod val="50000"/>
                  </a:srgbClr>
                </a:solidFill>
                <a:latin typeface="Calibri" pitchFamily="34" charset="0"/>
                <a:ea typeface="ＭＳ Ｐゴシック" pitchFamily="-108" charset="-128"/>
                <a:cs typeface="ＭＳ Ｐゴシック" pitchFamily="-108" charset="-128"/>
              </a:rPr>
              <a:t>B</a:t>
            </a:r>
            <a:endParaRPr lang="en-US" dirty="0">
              <a:solidFill>
                <a:srgbClr val="9BBB59">
                  <a:lumMod val="50000"/>
                </a:srgbClr>
              </a:solidFill>
              <a:latin typeface="Calibri" pitchFamily="34" charset="0"/>
              <a:ea typeface="ＭＳ Ｐゴシック" pitchFamily="-108" charset="-128"/>
              <a:cs typeface="ＭＳ Ｐゴシック" pitchFamily="-108" charset="-128"/>
            </a:endParaRPr>
          </a:p>
        </p:txBody>
      </p:sp>
      <p:sp>
        <p:nvSpPr>
          <p:cNvPr id="21" name="Line 54"/>
          <p:cNvSpPr>
            <a:spLocks noChangeShapeType="1"/>
          </p:cNvSpPr>
          <p:nvPr/>
        </p:nvSpPr>
        <p:spPr bwMode="auto">
          <a:xfrm>
            <a:off x="2948184" y="2444172"/>
            <a:ext cx="238371" cy="0"/>
          </a:xfrm>
          <a:prstGeom prst="line">
            <a:avLst/>
          </a:prstGeom>
          <a:noFill/>
          <a:ln w="19050">
            <a:solidFill>
              <a:schemeClr val="accent3">
                <a:lumMod val="50000"/>
              </a:schemeClr>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22" name="Text Box 55"/>
          <p:cNvSpPr txBox="1">
            <a:spLocks noChangeArrowheads="1"/>
          </p:cNvSpPr>
          <p:nvPr/>
        </p:nvSpPr>
        <p:spPr bwMode="auto">
          <a:xfrm>
            <a:off x="2593232" y="950013"/>
            <a:ext cx="2317878" cy="369973"/>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lnSpc>
                <a:spcPct val="80000"/>
              </a:lnSpc>
            </a:pPr>
            <a:r>
              <a:rPr lang="en-US" sz="2200" b="1" u="sng" dirty="0">
                <a:solidFill>
                  <a:srgbClr val="0000FF"/>
                </a:solidFill>
                <a:latin typeface="Calibri" pitchFamily="34" charset="0"/>
                <a:ea typeface="ＭＳ Ｐゴシック" pitchFamily="-108" charset="-128"/>
                <a:cs typeface="ＭＳ Ｐゴシック" pitchFamily="-108" charset="-128"/>
              </a:rPr>
              <a:t>leptonic</a:t>
            </a:r>
            <a:r>
              <a:rPr lang="en-US" sz="2200" dirty="0">
                <a:solidFill>
                  <a:srgbClr val="0000FF"/>
                </a:solidFill>
                <a:latin typeface="Calibri" pitchFamily="34" charset="0"/>
                <a:ea typeface="ＭＳ Ｐゴシック" pitchFamily="-108" charset="-128"/>
                <a:cs typeface="ＭＳ Ｐゴシック" pitchFamily="-108" charset="-128"/>
              </a:rPr>
              <a:t> processes</a:t>
            </a:r>
          </a:p>
        </p:txBody>
      </p:sp>
      <p:sp>
        <p:nvSpPr>
          <p:cNvPr id="23" name="Rectangle 138"/>
          <p:cNvSpPr>
            <a:spLocks noChangeArrowheads="1"/>
          </p:cNvSpPr>
          <p:nvPr/>
        </p:nvSpPr>
        <p:spPr bwMode="auto">
          <a:xfrm>
            <a:off x="4072549" y="3748418"/>
            <a:ext cx="3600400" cy="2160240"/>
          </a:xfrm>
          <a:prstGeom prst="rect">
            <a:avLst/>
          </a:prstGeom>
          <a:solidFill>
            <a:schemeClr val="bg1">
              <a:alpha val="73000"/>
            </a:schemeClr>
          </a:solidFill>
          <a:ln w="19050">
            <a:noFill/>
            <a:miter lim="800000"/>
            <a:headEnd/>
            <a:tailEnd/>
          </a:ln>
          <a:effectLst/>
        </p:spPr>
        <p:txBody>
          <a:bodyPr wrap="none" anchor="ctr">
            <a:prstTxWarp prst="textNoShape">
              <a:avLst/>
            </a:prstTxWarp>
          </a:bodyPr>
          <a:lstStyle/>
          <a:p>
            <a:pPr algn="ctr" eaLnBrk="0" hangingPunct="0">
              <a:defRPr/>
            </a:pPr>
            <a:endParaRPr lang="en-US" baseline="30000" dirty="0">
              <a:solidFill>
                <a:srgbClr val="339966"/>
              </a:solidFill>
              <a:effectLst>
                <a:outerShdw blurRad="38100" dist="38100" dir="2700000" algn="tl">
                  <a:srgbClr val="FFFFFF"/>
                </a:outerShdw>
              </a:effectLst>
              <a:latin typeface="Symbol" pitchFamily="18" charset="2"/>
              <a:ea typeface="ＭＳ Ｐゴシック" charset="-128"/>
              <a:cs typeface="ＭＳ Ｐゴシック" charset="-128"/>
            </a:endParaRPr>
          </a:p>
        </p:txBody>
      </p:sp>
      <p:sp>
        <p:nvSpPr>
          <p:cNvPr id="25" name="Text Box 142"/>
          <p:cNvSpPr txBox="1">
            <a:spLocks noChangeArrowheads="1"/>
          </p:cNvSpPr>
          <p:nvPr/>
        </p:nvSpPr>
        <p:spPr bwMode="auto">
          <a:xfrm>
            <a:off x="6325720" y="5955632"/>
            <a:ext cx="1340623" cy="369332"/>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dirty="0">
                <a:solidFill>
                  <a:srgbClr val="000000"/>
                </a:solidFill>
                <a:latin typeface="Calibri" pitchFamily="34" charset="0"/>
                <a:ea typeface="ＭＳ Ｐゴシック" pitchFamily="-108" charset="-128"/>
                <a:cs typeface="ＭＳ Ｐゴシック" pitchFamily="-108" charset="-128"/>
              </a:rPr>
              <a:t>Frequency </a:t>
            </a:r>
            <a:r>
              <a:rPr lang="en-US" dirty="0">
                <a:solidFill>
                  <a:srgbClr val="000000"/>
                </a:solidFill>
                <a:latin typeface="Symbol" panose="05050102010706020507" pitchFamily="18" charset="2"/>
                <a:ea typeface="ＭＳ Ｐゴシック" pitchFamily="-108" charset="-128"/>
                <a:cs typeface="ＭＳ Ｐゴシック" pitchFamily="-108" charset="-128"/>
              </a:rPr>
              <a:t>n</a:t>
            </a:r>
          </a:p>
        </p:txBody>
      </p:sp>
      <p:grpSp>
        <p:nvGrpSpPr>
          <p:cNvPr id="26" name="Gruppo 61"/>
          <p:cNvGrpSpPr/>
          <p:nvPr/>
        </p:nvGrpSpPr>
        <p:grpSpPr>
          <a:xfrm>
            <a:off x="2506147" y="2680442"/>
            <a:ext cx="3567924" cy="927013"/>
            <a:chOff x="982147" y="2803529"/>
            <a:chExt cx="3567924" cy="927013"/>
          </a:xfrm>
        </p:grpSpPr>
        <p:sp>
          <p:nvSpPr>
            <p:cNvPr id="27" name="Freeform 36"/>
            <p:cNvSpPr>
              <a:spLocks/>
            </p:cNvSpPr>
            <p:nvPr/>
          </p:nvSpPr>
          <p:spPr bwMode="auto">
            <a:xfrm>
              <a:off x="2758401" y="2803529"/>
              <a:ext cx="1367325" cy="271532"/>
            </a:xfrm>
            <a:custGeom>
              <a:avLst/>
              <a:gdLst>
                <a:gd name="T0" fmla="*/ 0 w 826"/>
                <a:gd name="T1" fmla="*/ 80 h 154"/>
                <a:gd name="T2" fmla="*/ 26 w 826"/>
                <a:gd name="T3" fmla="*/ 10 h 154"/>
                <a:gd name="T4" fmla="*/ 56 w 826"/>
                <a:gd name="T5" fmla="*/ 143 h 154"/>
                <a:gd name="T6" fmla="*/ 100 w 826"/>
                <a:gd name="T7" fmla="*/ 10 h 154"/>
                <a:gd name="T8" fmla="*/ 130 w 826"/>
                <a:gd name="T9" fmla="*/ 143 h 154"/>
                <a:gd name="T10" fmla="*/ 175 w 826"/>
                <a:gd name="T11" fmla="*/ 10 h 154"/>
                <a:gd name="T12" fmla="*/ 204 w 826"/>
                <a:gd name="T13" fmla="*/ 143 h 154"/>
                <a:gd name="T14" fmla="*/ 249 w 826"/>
                <a:gd name="T15" fmla="*/ 10 h 154"/>
                <a:gd name="T16" fmla="*/ 279 w 826"/>
                <a:gd name="T17" fmla="*/ 143 h 154"/>
                <a:gd name="T18" fmla="*/ 323 w 826"/>
                <a:gd name="T19" fmla="*/ 10 h 154"/>
                <a:gd name="T20" fmla="*/ 353 w 826"/>
                <a:gd name="T21" fmla="*/ 143 h 154"/>
                <a:gd name="T22" fmla="*/ 398 w 826"/>
                <a:gd name="T23" fmla="*/ 10 h 154"/>
                <a:gd name="T24" fmla="*/ 427 w 826"/>
                <a:gd name="T25" fmla="*/ 143 h 154"/>
                <a:gd name="T26" fmla="*/ 472 w 826"/>
                <a:gd name="T27" fmla="*/ 10 h 154"/>
                <a:gd name="T28" fmla="*/ 502 w 826"/>
                <a:gd name="T29" fmla="*/ 143 h 154"/>
                <a:gd name="T30" fmla="*/ 546 w 826"/>
                <a:gd name="T31" fmla="*/ 10 h 154"/>
                <a:gd name="T32" fmla="*/ 576 w 826"/>
                <a:gd name="T33" fmla="*/ 143 h 154"/>
                <a:gd name="T34" fmla="*/ 621 w 826"/>
                <a:gd name="T35" fmla="*/ 10 h 154"/>
                <a:gd name="T36" fmla="*/ 650 w 826"/>
                <a:gd name="T37" fmla="*/ 143 h 154"/>
                <a:gd name="T38" fmla="*/ 695 w 826"/>
                <a:gd name="T39" fmla="*/ 10 h 154"/>
                <a:gd name="T40" fmla="*/ 725 w 826"/>
                <a:gd name="T41" fmla="*/ 143 h 154"/>
                <a:gd name="T42" fmla="*/ 754 w 826"/>
                <a:gd name="T43" fmla="*/ 76 h 154"/>
                <a:gd name="T44" fmla="*/ 826 w 826"/>
                <a:gd name="T45" fmla="*/ 74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6"/>
                <a:gd name="T70" fmla="*/ 0 h 154"/>
                <a:gd name="T71" fmla="*/ 826 w 826"/>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6" h="154">
                  <a:moveTo>
                    <a:pt x="0" y="80"/>
                  </a:moveTo>
                  <a:cubicBezTo>
                    <a:pt x="4" y="68"/>
                    <a:pt x="17" y="0"/>
                    <a:pt x="26" y="10"/>
                  </a:cubicBezTo>
                  <a:cubicBezTo>
                    <a:pt x="35" y="20"/>
                    <a:pt x="44" y="143"/>
                    <a:pt x="56" y="143"/>
                  </a:cubicBezTo>
                  <a:cubicBezTo>
                    <a:pt x="68" y="143"/>
                    <a:pt x="88" y="10"/>
                    <a:pt x="100" y="10"/>
                  </a:cubicBezTo>
                  <a:cubicBezTo>
                    <a:pt x="113" y="10"/>
                    <a:pt x="118" y="143"/>
                    <a:pt x="130" y="143"/>
                  </a:cubicBezTo>
                  <a:cubicBezTo>
                    <a:pt x="142" y="143"/>
                    <a:pt x="162" y="10"/>
                    <a:pt x="175" y="10"/>
                  </a:cubicBezTo>
                  <a:cubicBezTo>
                    <a:pt x="187" y="10"/>
                    <a:pt x="192" y="143"/>
                    <a:pt x="204" y="143"/>
                  </a:cubicBezTo>
                  <a:cubicBezTo>
                    <a:pt x="217" y="143"/>
                    <a:pt x="237" y="10"/>
                    <a:pt x="249" y="10"/>
                  </a:cubicBezTo>
                  <a:cubicBezTo>
                    <a:pt x="261" y="10"/>
                    <a:pt x="266" y="143"/>
                    <a:pt x="279" y="143"/>
                  </a:cubicBezTo>
                  <a:cubicBezTo>
                    <a:pt x="291" y="143"/>
                    <a:pt x="311" y="10"/>
                    <a:pt x="323" y="10"/>
                  </a:cubicBezTo>
                  <a:cubicBezTo>
                    <a:pt x="336" y="10"/>
                    <a:pt x="341" y="143"/>
                    <a:pt x="353" y="143"/>
                  </a:cubicBezTo>
                  <a:cubicBezTo>
                    <a:pt x="365" y="143"/>
                    <a:pt x="385" y="10"/>
                    <a:pt x="398" y="10"/>
                  </a:cubicBezTo>
                  <a:cubicBezTo>
                    <a:pt x="410" y="10"/>
                    <a:pt x="415" y="143"/>
                    <a:pt x="427" y="143"/>
                  </a:cubicBezTo>
                  <a:cubicBezTo>
                    <a:pt x="440" y="143"/>
                    <a:pt x="460" y="10"/>
                    <a:pt x="472" y="10"/>
                  </a:cubicBezTo>
                  <a:cubicBezTo>
                    <a:pt x="484" y="10"/>
                    <a:pt x="489" y="143"/>
                    <a:pt x="502" y="143"/>
                  </a:cubicBezTo>
                  <a:cubicBezTo>
                    <a:pt x="514" y="143"/>
                    <a:pt x="534" y="10"/>
                    <a:pt x="546" y="10"/>
                  </a:cubicBezTo>
                  <a:cubicBezTo>
                    <a:pt x="559" y="10"/>
                    <a:pt x="564" y="143"/>
                    <a:pt x="576" y="143"/>
                  </a:cubicBezTo>
                  <a:cubicBezTo>
                    <a:pt x="588" y="143"/>
                    <a:pt x="608" y="10"/>
                    <a:pt x="621" y="10"/>
                  </a:cubicBezTo>
                  <a:cubicBezTo>
                    <a:pt x="633" y="10"/>
                    <a:pt x="638" y="143"/>
                    <a:pt x="650" y="143"/>
                  </a:cubicBezTo>
                  <a:cubicBezTo>
                    <a:pt x="663" y="143"/>
                    <a:pt x="683" y="10"/>
                    <a:pt x="695" y="10"/>
                  </a:cubicBezTo>
                  <a:cubicBezTo>
                    <a:pt x="707" y="10"/>
                    <a:pt x="715" y="132"/>
                    <a:pt x="725" y="143"/>
                  </a:cubicBezTo>
                  <a:cubicBezTo>
                    <a:pt x="735" y="154"/>
                    <a:pt x="737" y="87"/>
                    <a:pt x="754" y="76"/>
                  </a:cubicBezTo>
                  <a:cubicBezTo>
                    <a:pt x="771" y="65"/>
                    <a:pt x="811" y="74"/>
                    <a:pt x="826" y="74"/>
                  </a:cubicBezTo>
                </a:path>
              </a:pathLst>
            </a:custGeom>
            <a:solidFill>
              <a:srgbClr val="CCCCFF">
                <a:alpha val="0"/>
              </a:srgbClr>
            </a:solidFill>
            <a:ln w="19050">
              <a:solidFill>
                <a:srgbClr val="000099"/>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28" name="Rectangle 51"/>
            <p:cNvSpPr>
              <a:spLocks noChangeArrowheads="1"/>
            </p:cNvSpPr>
            <p:nvPr/>
          </p:nvSpPr>
          <p:spPr bwMode="auto">
            <a:xfrm>
              <a:off x="2411858" y="3047278"/>
              <a:ext cx="2138213" cy="683264"/>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lnSpc>
                  <a:spcPct val="80000"/>
                </a:lnSpc>
              </a:pPr>
              <a:r>
                <a:rPr lang="en-US" sz="2800" dirty="0">
                  <a:solidFill>
                    <a:srgbClr val="000099"/>
                  </a:solidFill>
                  <a:latin typeface="Calibri" pitchFamily="34" charset="0"/>
                  <a:ea typeface="ＭＳ Ｐゴシック" pitchFamily="-108" charset="-128"/>
                  <a:cs typeface="ＭＳ Ｐゴシック" pitchFamily="-108" charset="-128"/>
                  <a:sym typeface="Symbol" pitchFamily="-108" charset="2"/>
                </a:rPr>
                <a:t> </a:t>
              </a:r>
              <a:r>
                <a:rPr lang="en-US" dirty="0">
                  <a:solidFill>
                    <a:srgbClr val="000099"/>
                  </a:solidFill>
                  <a:latin typeface="Calibri" pitchFamily="34" charset="0"/>
                  <a:ea typeface="ＭＳ Ｐゴシック" pitchFamily="-108" charset="-128"/>
                  <a:cs typeface="ＭＳ Ｐゴシック" pitchFamily="-108" charset="-128"/>
                  <a:sym typeface="Symbol" pitchFamily="-108" charset="2"/>
                </a:rPr>
                <a:t>(TeV) </a:t>
              </a:r>
            </a:p>
            <a:p>
              <a:pPr algn="ctr" eaLnBrk="0" hangingPunct="0">
                <a:lnSpc>
                  <a:spcPct val="80000"/>
                </a:lnSpc>
              </a:pPr>
              <a:r>
                <a:rPr lang="en-US" dirty="0">
                  <a:solidFill>
                    <a:srgbClr val="000099"/>
                  </a:solidFill>
                  <a:latin typeface="Calibri" pitchFamily="34" charset="0"/>
                  <a:ea typeface="ＭＳ Ｐゴシック" pitchFamily="-108" charset="-128"/>
                  <a:cs typeface="ＭＳ Ｐゴシック" pitchFamily="-108" charset="-128"/>
                  <a:sym typeface="Symbol" pitchFamily="-108" charset="2"/>
                </a:rPr>
                <a:t>Inverse Compton(IC)</a:t>
              </a:r>
            </a:p>
          </p:txBody>
        </p:sp>
        <p:sp>
          <p:nvSpPr>
            <p:cNvPr id="29" name="Rectangle 52"/>
            <p:cNvSpPr>
              <a:spLocks noChangeArrowheads="1"/>
            </p:cNvSpPr>
            <p:nvPr/>
          </p:nvSpPr>
          <p:spPr bwMode="auto">
            <a:xfrm>
              <a:off x="982147" y="3132089"/>
              <a:ext cx="772968" cy="523220"/>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r>
                <a:rPr lang="en-US" sz="2800" dirty="0">
                  <a:solidFill>
                    <a:srgbClr val="000000"/>
                  </a:solidFill>
                  <a:latin typeface="Calibri" pitchFamily="34" charset="0"/>
                  <a:ea typeface="ＭＳ Ｐゴシック" pitchFamily="-108" charset="-128"/>
                  <a:cs typeface="ＭＳ Ｐゴシック" pitchFamily="-108" charset="-128"/>
                  <a:sym typeface="Symbol" pitchFamily="-108" charset="2"/>
                </a:rPr>
                <a:t></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 (</a:t>
              </a:r>
              <a:r>
                <a:rPr lang="en-US" dirty="0" err="1">
                  <a:solidFill>
                    <a:srgbClr val="000000"/>
                  </a:solidFill>
                  <a:latin typeface="Calibri" pitchFamily="34" charset="0"/>
                  <a:ea typeface="ＭＳ Ｐゴシック" pitchFamily="-108" charset="-128"/>
                  <a:cs typeface="ＭＳ Ｐゴシック" pitchFamily="-108" charset="-128"/>
                  <a:sym typeface="Symbol" pitchFamily="-108" charset="2"/>
                </a:rPr>
                <a:t>eV</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a:t>
              </a:r>
            </a:p>
          </p:txBody>
        </p:sp>
        <p:sp>
          <p:nvSpPr>
            <p:cNvPr id="30" name="Freeform 34"/>
            <p:cNvSpPr>
              <a:spLocks/>
            </p:cNvSpPr>
            <p:nvPr/>
          </p:nvSpPr>
          <p:spPr bwMode="auto">
            <a:xfrm rot="19511374">
              <a:off x="1182802" y="3225602"/>
              <a:ext cx="1668600" cy="253901"/>
            </a:xfrm>
            <a:custGeom>
              <a:avLst/>
              <a:gdLst>
                <a:gd name="T0" fmla="*/ 0 w 1128"/>
                <a:gd name="T1" fmla="*/ 34954 h 113"/>
                <a:gd name="T2" fmla="*/ 9 w 1128"/>
                <a:gd name="T3" fmla="*/ 0 h 113"/>
                <a:gd name="T4" fmla="*/ 17 w 1128"/>
                <a:gd name="T5" fmla="*/ 34954 h 113"/>
                <a:gd name="T6" fmla="*/ 26 w 1128"/>
                <a:gd name="T7" fmla="*/ 2843 h 113"/>
                <a:gd name="T8" fmla="*/ 32 w 1128"/>
                <a:gd name="T9" fmla="*/ 34954 h 113"/>
                <a:gd name="T10" fmla="*/ 42 w 1128"/>
                <a:gd name="T11" fmla="*/ 2843 h 113"/>
                <a:gd name="T12" fmla="*/ 48 w 1128"/>
                <a:gd name="T13" fmla="*/ 34954 h 113"/>
                <a:gd name="T14" fmla="*/ 57 w 1128"/>
                <a:gd name="T15" fmla="*/ 2843 h 113"/>
                <a:gd name="T16" fmla="*/ 63 w 1128"/>
                <a:gd name="T17" fmla="*/ 34954 h 113"/>
                <a:gd name="T18" fmla="*/ 71 w 1128"/>
                <a:gd name="T19" fmla="*/ 21524 h 113"/>
                <a:gd name="T20" fmla="*/ 75 w 1128"/>
                <a:gd name="T21" fmla="*/ 18666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8"/>
                <a:gd name="T34" fmla="*/ 0 h 113"/>
                <a:gd name="T35" fmla="*/ 1128 w 112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8" h="113">
                  <a:moveTo>
                    <a:pt x="0" y="104"/>
                  </a:moveTo>
                  <a:cubicBezTo>
                    <a:pt x="20" y="87"/>
                    <a:pt x="80" y="0"/>
                    <a:pt x="120" y="0"/>
                  </a:cubicBezTo>
                  <a:cubicBezTo>
                    <a:pt x="160" y="0"/>
                    <a:pt x="196" y="103"/>
                    <a:pt x="240" y="104"/>
                  </a:cubicBezTo>
                  <a:cubicBezTo>
                    <a:pt x="284" y="105"/>
                    <a:pt x="344" y="8"/>
                    <a:pt x="384" y="8"/>
                  </a:cubicBezTo>
                  <a:cubicBezTo>
                    <a:pt x="424" y="8"/>
                    <a:pt x="440" y="104"/>
                    <a:pt x="480" y="104"/>
                  </a:cubicBezTo>
                  <a:cubicBezTo>
                    <a:pt x="520" y="104"/>
                    <a:pt x="584" y="8"/>
                    <a:pt x="624" y="8"/>
                  </a:cubicBezTo>
                  <a:cubicBezTo>
                    <a:pt x="664" y="8"/>
                    <a:pt x="680" y="104"/>
                    <a:pt x="720" y="104"/>
                  </a:cubicBezTo>
                  <a:cubicBezTo>
                    <a:pt x="760" y="104"/>
                    <a:pt x="824" y="8"/>
                    <a:pt x="864" y="8"/>
                  </a:cubicBezTo>
                  <a:cubicBezTo>
                    <a:pt x="904" y="8"/>
                    <a:pt x="931" y="95"/>
                    <a:pt x="960" y="104"/>
                  </a:cubicBezTo>
                  <a:cubicBezTo>
                    <a:pt x="989" y="113"/>
                    <a:pt x="1012" y="72"/>
                    <a:pt x="1040" y="64"/>
                  </a:cubicBezTo>
                  <a:cubicBezTo>
                    <a:pt x="1068" y="56"/>
                    <a:pt x="1110" y="58"/>
                    <a:pt x="1128" y="56"/>
                  </a:cubicBezTo>
                </a:path>
              </a:pathLst>
            </a:custGeom>
            <a:solidFill>
              <a:srgbClr val="CCCCFF">
                <a:alpha val="0"/>
              </a:srgbClr>
            </a:solidFill>
            <a:ln w="19050">
              <a:solidFill>
                <a:srgbClr val="FF0000"/>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srgbClr val="FF0000"/>
                </a:solidFill>
                <a:latin typeface="Calibri" pitchFamily="34" charset="0"/>
                <a:ea typeface="ＭＳ Ｐゴシック" pitchFamily="-108" charset="-128"/>
                <a:cs typeface="ＭＳ Ｐゴシック" pitchFamily="-108" charset="-128"/>
              </a:endParaRPr>
            </a:p>
          </p:txBody>
        </p:sp>
      </p:grpSp>
      <p:sp>
        <p:nvSpPr>
          <p:cNvPr id="48" name="Rettangolo 47"/>
          <p:cNvSpPr/>
          <p:nvPr/>
        </p:nvSpPr>
        <p:spPr>
          <a:xfrm>
            <a:off x="3568052" y="6363342"/>
            <a:ext cx="3636765" cy="338554"/>
          </a:xfrm>
          <a:prstGeom prst="rect">
            <a:avLst/>
          </a:prstGeom>
        </p:spPr>
        <p:txBody>
          <a:bodyPr wrap="none">
            <a:spAutoFit/>
          </a:bodyPr>
          <a:lstStyle/>
          <a:p>
            <a:r>
              <a:rPr lang="en-US" sz="1600" dirty="0">
                <a:solidFill>
                  <a:srgbClr val="F79646">
                    <a:lumMod val="75000"/>
                  </a:srgbClr>
                </a:solidFill>
                <a:latin typeface="Calibri" pitchFamily="34" charset="0"/>
              </a:rPr>
              <a:t>Radio</a:t>
            </a:r>
            <a:r>
              <a:rPr lang="en-US" sz="1600" dirty="0">
                <a:solidFill>
                  <a:prstClr val="black"/>
                </a:solidFill>
                <a:latin typeface="Calibri" pitchFamily="34" charset="0"/>
              </a:rPr>
              <a:t>     </a:t>
            </a:r>
            <a:r>
              <a:rPr lang="en-US" sz="1600" dirty="0">
                <a:solidFill>
                  <a:srgbClr val="FF0000"/>
                </a:solidFill>
                <a:latin typeface="Calibri" pitchFamily="34" charset="0"/>
              </a:rPr>
              <a:t>Optical</a:t>
            </a:r>
            <a:r>
              <a:rPr lang="en-US" sz="1600" dirty="0">
                <a:solidFill>
                  <a:prstClr val="black"/>
                </a:solidFill>
                <a:latin typeface="Calibri" pitchFamily="34" charset="0"/>
              </a:rPr>
              <a:t>      </a:t>
            </a:r>
            <a:r>
              <a:rPr lang="en-US" sz="1600" dirty="0">
                <a:solidFill>
                  <a:srgbClr val="339933"/>
                </a:solidFill>
                <a:latin typeface="Calibri" pitchFamily="34" charset="0"/>
              </a:rPr>
              <a:t>X-ray</a:t>
            </a:r>
            <a:r>
              <a:rPr lang="en-US" sz="1600" dirty="0">
                <a:solidFill>
                  <a:prstClr val="black"/>
                </a:solidFill>
                <a:latin typeface="Calibri" pitchFamily="34" charset="0"/>
              </a:rPr>
              <a:t>      </a:t>
            </a:r>
            <a:r>
              <a:rPr lang="en-US" sz="1600" dirty="0">
                <a:solidFill>
                  <a:srgbClr val="0000FF"/>
                </a:solidFill>
                <a:latin typeface="Calibri" pitchFamily="34" charset="0"/>
              </a:rPr>
              <a:t>GeV</a:t>
            </a:r>
            <a:r>
              <a:rPr lang="en-US" sz="1600" dirty="0">
                <a:solidFill>
                  <a:prstClr val="black"/>
                </a:solidFill>
                <a:latin typeface="Calibri" pitchFamily="34" charset="0"/>
              </a:rPr>
              <a:t>          </a:t>
            </a:r>
            <a:r>
              <a:rPr lang="en-US" sz="1600" dirty="0" err="1">
                <a:solidFill>
                  <a:prstClr val="black"/>
                </a:solidFill>
                <a:latin typeface="Calibri" pitchFamily="34" charset="0"/>
              </a:rPr>
              <a:t>TeV</a:t>
            </a:r>
            <a:endParaRPr lang="en-US" sz="1600" dirty="0">
              <a:solidFill>
                <a:prstClr val="black"/>
              </a:solidFill>
              <a:latin typeface="Calibri" pitchFamily="34" charset="0"/>
            </a:endParaRPr>
          </a:p>
        </p:txBody>
      </p:sp>
      <p:sp>
        <p:nvSpPr>
          <p:cNvPr id="49" name="Text Box 141"/>
          <p:cNvSpPr txBox="1">
            <a:spLocks noChangeArrowheads="1"/>
          </p:cNvSpPr>
          <p:nvPr/>
        </p:nvSpPr>
        <p:spPr bwMode="auto">
          <a:xfrm rot="16191216">
            <a:off x="2994101" y="4537871"/>
            <a:ext cx="724877" cy="275525"/>
          </a:xfrm>
          <a:prstGeom prst="rect">
            <a:avLst/>
          </a:prstGeom>
          <a:noFill/>
          <a:ln w="19050">
            <a:noFill/>
            <a:miter lim="800000"/>
            <a:headEnd/>
            <a:tailEnd/>
          </a:ln>
        </p:spPr>
        <p:txBody>
          <a:bodyPr wrap="none" anchor="ctr">
            <a:prstTxWarp prst="textNoShape">
              <a:avLst/>
            </a:prstTxWarp>
            <a:spAutoFit/>
          </a:bodyPr>
          <a:lstStyle/>
          <a:p>
            <a:pPr algn="ctr" eaLnBrk="0" hangingPunct="0">
              <a:lnSpc>
                <a:spcPct val="60000"/>
              </a:lnSpc>
            </a:pPr>
            <a:r>
              <a:rPr lang="en-US" dirty="0">
                <a:solidFill>
                  <a:srgbClr val="000000"/>
                </a:solidFill>
                <a:latin typeface="Symbol" pitchFamily="18" charset="2"/>
                <a:ea typeface="ＭＳ Ｐゴシック" pitchFamily="-108" charset="-128"/>
                <a:cs typeface="ＭＳ Ｐゴシック" pitchFamily="-108" charset="-128"/>
              </a:rPr>
              <a:t>n</a:t>
            </a:r>
            <a:r>
              <a:rPr lang="en-US" dirty="0">
                <a:solidFill>
                  <a:srgbClr val="000000"/>
                </a:solidFill>
                <a:latin typeface="Calibri" pitchFamily="34" charset="0"/>
                <a:ea typeface="ＭＳ Ｐゴシック" pitchFamily="-108" charset="-128"/>
                <a:cs typeface="ＭＳ Ｐゴシック" pitchFamily="-108" charset="-128"/>
              </a:rPr>
              <a:t> F(</a:t>
            </a:r>
            <a:r>
              <a:rPr lang="en-US" dirty="0">
                <a:solidFill>
                  <a:srgbClr val="000000"/>
                </a:solidFill>
                <a:latin typeface="Symbol" pitchFamily="18" charset="2"/>
                <a:ea typeface="ＭＳ Ｐゴシック" pitchFamily="-108" charset="-128"/>
                <a:cs typeface="ＭＳ Ｐゴシック" pitchFamily="-108" charset="-128"/>
              </a:rPr>
              <a:t>n</a:t>
            </a:r>
            <a:r>
              <a:rPr lang="en-US" dirty="0">
                <a:solidFill>
                  <a:srgbClr val="000000"/>
                </a:solidFill>
                <a:latin typeface="Calibri" pitchFamily="34" charset="0"/>
                <a:ea typeface="ＭＳ Ｐゴシック" pitchFamily="-108" charset="-128"/>
                <a:cs typeface="ＭＳ Ｐゴシック" pitchFamily="-108" charset="-128"/>
              </a:rPr>
              <a:t>)</a:t>
            </a:r>
          </a:p>
        </p:txBody>
      </p:sp>
      <p:sp>
        <p:nvSpPr>
          <p:cNvPr id="50" name="Line 139"/>
          <p:cNvSpPr>
            <a:spLocks noChangeShapeType="1"/>
          </p:cNvSpPr>
          <p:nvPr/>
        </p:nvSpPr>
        <p:spPr bwMode="auto">
          <a:xfrm flipV="1">
            <a:off x="3476893" y="3912851"/>
            <a:ext cx="0" cy="2424958"/>
          </a:xfrm>
          <a:prstGeom prst="line">
            <a:avLst/>
          </a:prstGeom>
          <a:noFill/>
          <a:ln w="19050">
            <a:solidFill>
              <a:srgbClr val="000000"/>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51" name="Line 140"/>
          <p:cNvSpPr>
            <a:spLocks noChangeShapeType="1"/>
          </p:cNvSpPr>
          <p:nvPr/>
        </p:nvSpPr>
        <p:spPr bwMode="auto">
          <a:xfrm>
            <a:off x="3476894" y="6337807"/>
            <a:ext cx="4320923" cy="0"/>
          </a:xfrm>
          <a:prstGeom prst="line">
            <a:avLst/>
          </a:prstGeom>
          <a:noFill/>
          <a:ln w="19050">
            <a:solidFill>
              <a:srgbClr val="000000"/>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52" name="Freeform 143"/>
          <p:cNvSpPr>
            <a:spLocks/>
          </p:cNvSpPr>
          <p:nvPr/>
        </p:nvSpPr>
        <p:spPr bwMode="auto">
          <a:xfrm>
            <a:off x="3687670" y="4349088"/>
            <a:ext cx="1738908" cy="1862983"/>
          </a:xfrm>
          <a:custGeom>
            <a:avLst/>
            <a:gdLst>
              <a:gd name="T0" fmla="*/ 0 w 792"/>
              <a:gd name="T1" fmla="*/ 1679 h 700"/>
              <a:gd name="T2" fmla="*/ 576 w 792"/>
              <a:gd name="T3" fmla="*/ 63 h 700"/>
              <a:gd name="T4" fmla="*/ 792 w 792"/>
              <a:gd name="T5" fmla="*/ 1283 h 700"/>
              <a:gd name="T6" fmla="*/ 0 60000 65536"/>
              <a:gd name="T7" fmla="*/ 0 60000 65536"/>
              <a:gd name="T8" fmla="*/ 0 60000 65536"/>
              <a:gd name="T9" fmla="*/ 0 w 792"/>
              <a:gd name="T10" fmla="*/ 0 h 700"/>
              <a:gd name="T11" fmla="*/ 792 w 792"/>
              <a:gd name="T12" fmla="*/ 700 h 700"/>
            </a:gdLst>
            <a:ahLst/>
            <a:cxnLst>
              <a:cxn ang="T6">
                <a:pos x="T0" y="T1"/>
              </a:cxn>
              <a:cxn ang="T7">
                <a:pos x="T2" y="T3"/>
              </a:cxn>
              <a:cxn ang="T8">
                <a:pos x="T4" y="T5"/>
              </a:cxn>
            </a:cxnLst>
            <a:rect l="T9" t="T10" r="T11" b="T12"/>
            <a:pathLst>
              <a:path w="792" h="700">
                <a:moveTo>
                  <a:pt x="0" y="700"/>
                </a:moveTo>
                <a:cubicBezTo>
                  <a:pt x="216" y="380"/>
                  <a:pt x="444" y="56"/>
                  <a:pt x="576" y="28"/>
                </a:cubicBezTo>
                <a:cubicBezTo>
                  <a:pt x="708" y="0"/>
                  <a:pt x="747" y="427"/>
                  <a:pt x="792" y="532"/>
                </a:cubicBezTo>
              </a:path>
            </a:pathLst>
          </a:custGeom>
          <a:noFill/>
          <a:ln w="19050">
            <a:solidFill>
              <a:srgbClr val="FF3300"/>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53" name="Freeform 144"/>
          <p:cNvSpPr>
            <a:spLocks/>
          </p:cNvSpPr>
          <p:nvPr/>
        </p:nvSpPr>
        <p:spPr bwMode="auto">
          <a:xfrm>
            <a:off x="5373884" y="4187423"/>
            <a:ext cx="1738908" cy="1852719"/>
          </a:xfrm>
          <a:custGeom>
            <a:avLst/>
            <a:gdLst>
              <a:gd name="T0" fmla="*/ 0 w 792"/>
              <a:gd name="T1" fmla="*/ 1625 h 697"/>
              <a:gd name="T2" fmla="*/ 576 w 792"/>
              <a:gd name="T3" fmla="*/ 56 h 697"/>
              <a:gd name="T4" fmla="*/ 792 w 792"/>
              <a:gd name="T5" fmla="*/ 1272 h 697"/>
              <a:gd name="T6" fmla="*/ 0 60000 65536"/>
              <a:gd name="T7" fmla="*/ 0 60000 65536"/>
              <a:gd name="T8" fmla="*/ 0 60000 65536"/>
              <a:gd name="T9" fmla="*/ 0 w 792"/>
              <a:gd name="T10" fmla="*/ 0 h 697"/>
              <a:gd name="T11" fmla="*/ 792 w 792"/>
              <a:gd name="T12" fmla="*/ 697 h 697"/>
            </a:gdLst>
            <a:ahLst/>
            <a:cxnLst>
              <a:cxn ang="T6">
                <a:pos x="T0" y="T1"/>
              </a:cxn>
              <a:cxn ang="T7">
                <a:pos x="T2" y="T3"/>
              </a:cxn>
              <a:cxn ang="T8">
                <a:pos x="T4" y="T5"/>
              </a:cxn>
            </a:cxnLst>
            <a:rect l="T9" t="T10" r="T11" b="T12"/>
            <a:pathLst>
              <a:path w="792" h="697">
                <a:moveTo>
                  <a:pt x="0" y="697"/>
                </a:moveTo>
                <a:cubicBezTo>
                  <a:pt x="216" y="377"/>
                  <a:pt x="444" y="50"/>
                  <a:pt x="576" y="25"/>
                </a:cubicBezTo>
                <a:cubicBezTo>
                  <a:pt x="708" y="0"/>
                  <a:pt x="747" y="437"/>
                  <a:pt x="792" y="545"/>
                </a:cubicBezTo>
              </a:path>
            </a:pathLst>
          </a:custGeom>
          <a:noFill/>
          <a:ln w="19050">
            <a:solidFill>
              <a:srgbClr val="000090"/>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54" name="Text Box 147"/>
          <p:cNvSpPr txBox="1">
            <a:spLocks noChangeArrowheads="1"/>
          </p:cNvSpPr>
          <p:nvPr/>
        </p:nvSpPr>
        <p:spPr bwMode="auto">
          <a:xfrm>
            <a:off x="6774002" y="3965539"/>
            <a:ext cx="365805" cy="369332"/>
          </a:xfrm>
          <a:prstGeom prst="rect">
            <a:avLst/>
          </a:prstGeom>
          <a:noFill/>
          <a:ln w="19050">
            <a:noFill/>
            <a:miter lim="800000"/>
            <a:headEnd/>
            <a:tailEnd/>
          </a:ln>
          <a:effectLst/>
        </p:spPr>
        <p:txBody>
          <a:bodyPr wrap="none" anchor="ctr">
            <a:prstTxWarp prst="textNoShape">
              <a:avLst/>
            </a:prstTxWarp>
            <a:spAutoFit/>
          </a:bodyPr>
          <a:lstStyle/>
          <a:p>
            <a:pPr algn="ctr" eaLnBrk="0" hangingPunct="0">
              <a:defRPr/>
            </a:pPr>
            <a:r>
              <a:rPr lang="en-US" dirty="0">
                <a:solidFill>
                  <a:srgbClr val="000090"/>
                </a:solidFill>
                <a:latin typeface="Calibri" pitchFamily="34" charset="0"/>
                <a:ea typeface="ＭＳ Ｐゴシック" charset="-128"/>
                <a:cs typeface="ＭＳ Ｐゴシック" charset="-128"/>
              </a:rPr>
              <a:t>IC</a:t>
            </a:r>
            <a:endParaRPr lang="en-US" dirty="0">
              <a:solidFill>
                <a:srgbClr val="000090"/>
              </a:solidFill>
              <a:effectLst>
                <a:outerShdw blurRad="38100" dist="38100" dir="2700000" algn="tl">
                  <a:srgbClr val="DDDDDD"/>
                </a:outerShdw>
              </a:effectLst>
              <a:latin typeface="Calibri" pitchFamily="34" charset="0"/>
              <a:ea typeface="ＭＳ Ｐゴシック" charset="-128"/>
              <a:cs typeface="ＭＳ Ｐゴシック" charset="-128"/>
            </a:endParaRPr>
          </a:p>
        </p:txBody>
      </p:sp>
      <p:sp>
        <p:nvSpPr>
          <p:cNvPr id="56" name="Rettangolo 55"/>
          <p:cNvSpPr/>
          <p:nvPr/>
        </p:nvSpPr>
        <p:spPr>
          <a:xfrm>
            <a:off x="5796310" y="4279835"/>
            <a:ext cx="388248" cy="369332"/>
          </a:xfrm>
          <a:prstGeom prst="rect">
            <a:avLst/>
          </a:prstGeom>
        </p:spPr>
        <p:txBody>
          <a:bodyPr wrap="none">
            <a:spAutoFit/>
          </a:bodyPr>
          <a:lstStyle/>
          <a:p>
            <a:pPr algn="ctr" eaLnBrk="0" hangingPunct="0">
              <a:defRPr/>
            </a:pPr>
            <a:r>
              <a:rPr lang="en-US" dirty="0">
                <a:solidFill>
                  <a:srgbClr val="339966"/>
                </a:solidFill>
                <a:effectLst>
                  <a:outerShdw blurRad="38100" dist="38100" dir="2700000" algn="tl">
                    <a:srgbClr val="FFFFFF"/>
                  </a:outerShdw>
                </a:effectLst>
                <a:latin typeface="Symbol" pitchFamily="18" charset="2"/>
                <a:ea typeface="ＭＳ Ｐゴシック" charset="-128"/>
                <a:cs typeface="ＭＳ Ｐゴシック" charset="-128"/>
              </a:rPr>
              <a:t>p</a:t>
            </a:r>
            <a:r>
              <a:rPr lang="en-US" baseline="30000" dirty="0">
                <a:solidFill>
                  <a:srgbClr val="339966"/>
                </a:solidFill>
                <a:effectLst>
                  <a:outerShdw blurRad="38100" dist="38100" dir="2700000" algn="tl">
                    <a:srgbClr val="FFFFFF"/>
                  </a:outerShdw>
                </a:effectLst>
                <a:latin typeface="Symbol" pitchFamily="18" charset="2"/>
                <a:ea typeface="ＭＳ Ｐゴシック" charset="-128"/>
                <a:cs typeface="ＭＳ Ｐゴシック" charset="-128"/>
              </a:rPr>
              <a:t>0</a:t>
            </a:r>
          </a:p>
        </p:txBody>
      </p:sp>
      <p:sp>
        <p:nvSpPr>
          <p:cNvPr id="61" name="Rettangolo 60"/>
          <p:cNvSpPr/>
          <p:nvPr/>
        </p:nvSpPr>
        <p:spPr>
          <a:xfrm rot="16200000">
            <a:off x="1554080" y="4631341"/>
            <a:ext cx="2020810" cy="369332"/>
          </a:xfrm>
          <a:prstGeom prst="rect">
            <a:avLst/>
          </a:prstGeom>
        </p:spPr>
        <p:txBody>
          <a:bodyPr wrap="none">
            <a:spAutoFit/>
          </a:bodyPr>
          <a:lstStyle/>
          <a:p>
            <a:r>
              <a:rPr lang="en-US" dirty="0">
                <a:solidFill>
                  <a:srgbClr val="C0504D">
                    <a:lumMod val="50000"/>
                  </a:srgbClr>
                </a:solidFill>
                <a:ea typeface="ＭＳ Ｐゴシック" pitchFamily="-108" charset="-128"/>
                <a:cs typeface="ＭＳ Ｐゴシック" pitchFamily="-108" charset="-128"/>
              </a:rPr>
              <a:t>SED [Energy/cm</a:t>
            </a:r>
            <a:r>
              <a:rPr lang="en-US" baseline="30000" dirty="0">
                <a:solidFill>
                  <a:srgbClr val="C0504D">
                    <a:lumMod val="50000"/>
                  </a:srgbClr>
                </a:solidFill>
                <a:ea typeface="ＭＳ Ｐゴシック" pitchFamily="-108" charset="-128"/>
                <a:cs typeface="ＭＳ Ｐゴシック" pitchFamily="-108" charset="-128"/>
              </a:rPr>
              <a:t>2</a:t>
            </a:r>
            <a:r>
              <a:rPr lang="en-US" dirty="0">
                <a:solidFill>
                  <a:srgbClr val="C0504D">
                    <a:lumMod val="50000"/>
                  </a:srgbClr>
                </a:solidFill>
                <a:ea typeface="ＭＳ Ｐゴシック" pitchFamily="-108" charset="-128"/>
                <a:cs typeface="ＭＳ Ｐゴシック" pitchFamily="-108" charset="-128"/>
              </a:rPr>
              <a:t> s] </a:t>
            </a:r>
            <a:endParaRPr lang="en-US" dirty="0">
              <a:solidFill>
                <a:srgbClr val="C0504D">
                  <a:lumMod val="50000"/>
                </a:srgbClr>
              </a:solidFill>
            </a:endParaRPr>
          </a:p>
        </p:txBody>
      </p:sp>
      <p:sp>
        <p:nvSpPr>
          <p:cNvPr id="58" name="Rettangolo 57"/>
          <p:cNvSpPr/>
          <p:nvPr/>
        </p:nvSpPr>
        <p:spPr>
          <a:xfrm>
            <a:off x="5811458" y="3980682"/>
            <a:ext cx="1723745" cy="2068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Immagine 61"/>
          <p:cNvPicPr>
            <a:picLocks noChangeAspect="1"/>
          </p:cNvPicPr>
          <p:nvPr/>
        </p:nvPicPr>
        <p:blipFill rotWithShape="1">
          <a:blip r:embed="rId3" cstate="email">
            <a:extLst>
              <a:ext uri="{28A0092B-C50C-407E-A947-70E740481C1C}">
                <a14:useLocalDpi xmlns:a14="http://schemas.microsoft.com/office/drawing/2010/main"/>
              </a:ext>
            </a:extLst>
          </a:blip>
          <a:srcRect l="11691" r="7660" b="16008"/>
          <a:stretch/>
        </p:blipFill>
        <p:spPr>
          <a:xfrm>
            <a:off x="7068387" y="1077531"/>
            <a:ext cx="3915080" cy="2241738"/>
          </a:xfrm>
          <a:prstGeom prst="rect">
            <a:avLst/>
          </a:prstGeom>
        </p:spPr>
      </p:pic>
      <p:grpSp>
        <p:nvGrpSpPr>
          <p:cNvPr id="2048" name="Gruppo 2047"/>
          <p:cNvGrpSpPr/>
          <p:nvPr/>
        </p:nvGrpSpPr>
        <p:grpSpPr>
          <a:xfrm>
            <a:off x="7901096" y="3527444"/>
            <a:ext cx="3600400" cy="2522178"/>
            <a:chOff x="5219405" y="3139352"/>
            <a:chExt cx="3014543" cy="2057886"/>
          </a:xfrm>
        </p:grpSpPr>
        <p:sp>
          <p:nvSpPr>
            <p:cNvPr id="63" name="CasellaDiTesto 62"/>
            <p:cNvSpPr txBox="1"/>
            <p:nvPr/>
          </p:nvSpPr>
          <p:spPr>
            <a:xfrm>
              <a:off x="5219405" y="3139352"/>
              <a:ext cx="3014543" cy="461665"/>
            </a:xfrm>
            <a:prstGeom prst="rect">
              <a:avLst/>
            </a:prstGeom>
            <a:noFill/>
          </p:spPr>
          <p:txBody>
            <a:bodyPr wrap="none" rtlCol="0">
              <a:spAutoFit/>
            </a:bodyPr>
            <a:lstStyle/>
            <a:p>
              <a:r>
                <a:rPr lang="en-US" sz="2400" dirty="0"/>
                <a:t>Traditional Astronomy </a:t>
              </a:r>
            </a:p>
          </p:txBody>
        </p:sp>
        <p:pic>
          <p:nvPicPr>
            <p:cNvPr id="2050" name="Picture 2" descr="Risultati immagini per astronom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9169" y="3616620"/>
              <a:ext cx="2226223" cy="158061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ttangolo 23"/>
          <p:cNvSpPr/>
          <p:nvPr/>
        </p:nvSpPr>
        <p:spPr>
          <a:xfrm>
            <a:off x="5811457" y="4086651"/>
            <a:ext cx="1508036" cy="1932235"/>
          </a:xfrm>
          <a:prstGeom prst="rect">
            <a:avLst/>
          </a:prstGeom>
          <a:solidFill>
            <a:srgbClr val="5B9BD5">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FFFF"/>
                </a:solidFill>
              </a:rPr>
              <a:t>?</a:t>
            </a:r>
          </a:p>
        </p:txBody>
      </p:sp>
    </p:spTree>
    <p:extLst>
      <p:ext uri="{BB962C8B-B14F-4D97-AF65-F5344CB8AC3E}">
        <p14:creationId xmlns:p14="http://schemas.microsoft.com/office/powerpoint/2010/main" val="8599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P spid="56"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424"/>
            <a:ext cx="10515600" cy="782873"/>
          </a:xfrm>
        </p:spPr>
        <p:txBody>
          <a:bodyPr>
            <a:normAutofit/>
          </a:bodyPr>
          <a:lstStyle/>
          <a:p>
            <a:r>
              <a:rPr lang="it-IT" sz="3600" dirty="0">
                <a:solidFill>
                  <a:srgbClr val="C00000"/>
                </a:solidFill>
                <a:sym typeface="Symbol" panose="05050102010706020507" pitchFamily="18" charset="2"/>
              </a:rPr>
              <a:t>Non-</a:t>
            </a:r>
            <a:r>
              <a:rPr lang="it-IT" sz="3600" dirty="0" err="1">
                <a:solidFill>
                  <a:srgbClr val="C00000"/>
                </a:solidFill>
                <a:sym typeface="Symbol" panose="05050102010706020507" pitchFamily="18" charset="2"/>
              </a:rPr>
              <a:t>thermal</a:t>
            </a:r>
            <a:r>
              <a:rPr lang="it-IT" sz="3600" dirty="0">
                <a:solidFill>
                  <a:srgbClr val="C00000"/>
                </a:solidFill>
                <a:sym typeface="Symbol" panose="05050102010706020507" pitchFamily="18" charset="2"/>
              </a:rPr>
              <a:t> </a:t>
            </a:r>
            <a:r>
              <a:rPr lang="it-IT" sz="3600" dirty="0" err="1">
                <a:solidFill>
                  <a:srgbClr val="C00000"/>
                </a:solidFill>
                <a:sym typeface="Symbol" panose="05050102010706020507" pitchFamily="18" charset="2"/>
              </a:rPr>
              <a:t>Universe</a:t>
            </a:r>
            <a:r>
              <a:rPr lang="it-IT" sz="3600" dirty="0">
                <a:solidFill>
                  <a:srgbClr val="C00000"/>
                </a:solidFill>
                <a:sym typeface="Symbol" panose="05050102010706020507" pitchFamily="18" charset="2"/>
              </a:rPr>
              <a:t>: </a:t>
            </a:r>
            <a:r>
              <a:rPr lang="it-IT" sz="3600" b="1" dirty="0">
                <a:solidFill>
                  <a:srgbClr val="C00000"/>
                </a:solidFill>
                <a:sym typeface="Symbol" panose="05050102010706020507" pitchFamily="18" charset="2"/>
              </a:rPr>
              <a:t>leptonic</a:t>
            </a:r>
            <a:r>
              <a:rPr lang="it-IT" sz="3600" dirty="0">
                <a:solidFill>
                  <a:srgbClr val="C00000"/>
                </a:solidFill>
                <a:sym typeface="Symbol" panose="05050102010706020507" pitchFamily="18" charset="2"/>
              </a:rPr>
              <a:t> model</a:t>
            </a:r>
            <a:endParaRPr lang="it-IT" sz="3600" dirty="0">
              <a:solidFill>
                <a:srgbClr val="C00000"/>
              </a:solidFill>
            </a:endParaRPr>
          </a:p>
        </p:txBody>
      </p:sp>
      <p:sp>
        <p:nvSpPr>
          <p:cNvPr id="58" name="Segnaposto numero diapositiva 57"/>
          <p:cNvSpPr>
            <a:spLocks noGrp="1"/>
          </p:cNvSpPr>
          <p:nvPr>
            <p:ph type="sldNum" sz="quarter" idx="12"/>
          </p:nvPr>
        </p:nvSpPr>
        <p:spPr/>
        <p:txBody>
          <a:bodyPr/>
          <a:lstStyle/>
          <a:p>
            <a:fld id="{EF856C54-971D-4A64-8725-72F12A462872}" type="slidenum">
              <a:rPr lang="it-IT" smtClean="0"/>
              <a:t>8</a:t>
            </a:fld>
            <a:endParaRPr lang="it-IT"/>
          </a:p>
        </p:txBody>
      </p:sp>
      <p:sp>
        <p:nvSpPr>
          <p:cNvPr id="3" name="Rectangle 32"/>
          <p:cNvSpPr>
            <a:spLocks noChangeArrowheads="1"/>
          </p:cNvSpPr>
          <p:nvPr/>
        </p:nvSpPr>
        <p:spPr bwMode="auto">
          <a:xfrm>
            <a:off x="1937239" y="929649"/>
            <a:ext cx="4097241" cy="2825800"/>
          </a:xfrm>
          <a:prstGeom prst="rect">
            <a:avLst/>
          </a:prstGeom>
          <a:solidFill>
            <a:schemeClr val="bg2">
              <a:lumMod val="60000"/>
              <a:lumOff val="40000"/>
            </a:schemeClr>
          </a:solidFill>
          <a:ln w="19050">
            <a:noFill/>
            <a:miter lim="800000"/>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4" name="Freeform 33"/>
          <p:cNvSpPr>
            <a:spLocks/>
          </p:cNvSpPr>
          <p:nvPr/>
        </p:nvSpPr>
        <p:spPr bwMode="auto">
          <a:xfrm>
            <a:off x="2233069" y="1851739"/>
            <a:ext cx="1986428" cy="930969"/>
          </a:xfrm>
          <a:custGeom>
            <a:avLst/>
            <a:gdLst>
              <a:gd name="T0" fmla="*/ 0 w 1200"/>
              <a:gd name="T1" fmla="*/ 0 h 528"/>
              <a:gd name="T2" fmla="*/ 848 w 1200"/>
              <a:gd name="T3" fmla="*/ 192 h 528"/>
              <a:gd name="T4" fmla="*/ 1200 w 1200"/>
              <a:gd name="T5" fmla="*/ 528 h 528"/>
              <a:gd name="T6" fmla="*/ 0 60000 65536"/>
              <a:gd name="T7" fmla="*/ 0 60000 65536"/>
              <a:gd name="T8" fmla="*/ 0 60000 65536"/>
              <a:gd name="T9" fmla="*/ 0 w 1200"/>
              <a:gd name="T10" fmla="*/ 0 h 528"/>
              <a:gd name="T11" fmla="*/ 1200 w 1200"/>
              <a:gd name="T12" fmla="*/ 528 h 528"/>
            </a:gdLst>
            <a:ahLst/>
            <a:cxnLst>
              <a:cxn ang="T6">
                <a:pos x="T0" y="T1"/>
              </a:cxn>
              <a:cxn ang="T7">
                <a:pos x="T2" y="T3"/>
              </a:cxn>
              <a:cxn ang="T8">
                <a:pos x="T4" y="T5"/>
              </a:cxn>
            </a:cxnLst>
            <a:rect l="T9" t="T10" r="T11" b="T12"/>
            <a:pathLst>
              <a:path w="1200" h="528">
                <a:moveTo>
                  <a:pt x="0" y="0"/>
                </a:moveTo>
                <a:cubicBezTo>
                  <a:pt x="141" y="32"/>
                  <a:pt x="552" y="16"/>
                  <a:pt x="848" y="192"/>
                </a:cubicBezTo>
                <a:cubicBezTo>
                  <a:pt x="1144" y="368"/>
                  <a:pt x="1122" y="475"/>
                  <a:pt x="1200" y="528"/>
                </a:cubicBezTo>
              </a:path>
            </a:pathLst>
          </a:custGeom>
          <a:solidFill>
            <a:srgbClr val="CCCCFF">
              <a:alpha val="0"/>
            </a:srgbClr>
          </a:solidFill>
          <a:ln w="19050">
            <a:solidFill>
              <a:srgbClr val="6600CC"/>
            </a:solidFill>
            <a:round/>
            <a:headEnd/>
            <a:tailEnd type="triangle" w="med" len="med"/>
          </a:ln>
        </p:spPr>
        <p:txBody>
          <a:bodyPr wrap="none" anchor="ctr">
            <a:prstTxWarp prst="textNoShape">
              <a:avLst/>
            </a:prstTxWarp>
          </a:bodyPr>
          <a:lstStyle/>
          <a:p>
            <a:pPr>
              <a:buFont typeface="Wingdings" pitchFamily="-108" charset="2"/>
              <a:buChar char="n"/>
            </a:pPr>
            <a:endParaRPr lang="en-US" sz="1000" dirty="0">
              <a:solidFill>
                <a:srgbClr val="0000FF"/>
              </a:solidFill>
              <a:latin typeface="Calibri" pitchFamily="34" charset="0"/>
              <a:ea typeface="ＭＳ Ｐゴシック" pitchFamily="-108" charset="-128"/>
              <a:cs typeface="ＭＳ Ｐゴシック" pitchFamily="-108" charset="-128"/>
            </a:endParaRPr>
          </a:p>
        </p:txBody>
      </p:sp>
      <p:sp>
        <p:nvSpPr>
          <p:cNvPr id="5" name="Freeform 34"/>
          <p:cNvSpPr>
            <a:spLocks/>
          </p:cNvSpPr>
          <p:nvPr/>
        </p:nvSpPr>
        <p:spPr bwMode="auto">
          <a:xfrm>
            <a:off x="3583840" y="1936372"/>
            <a:ext cx="1668600" cy="253901"/>
          </a:xfrm>
          <a:custGeom>
            <a:avLst/>
            <a:gdLst>
              <a:gd name="T0" fmla="*/ 0 w 1128"/>
              <a:gd name="T1" fmla="*/ 34954 h 113"/>
              <a:gd name="T2" fmla="*/ 9 w 1128"/>
              <a:gd name="T3" fmla="*/ 0 h 113"/>
              <a:gd name="T4" fmla="*/ 17 w 1128"/>
              <a:gd name="T5" fmla="*/ 34954 h 113"/>
              <a:gd name="T6" fmla="*/ 26 w 1128"/>
              <a:gd name="T7" fmla="*/ 2843 h 113"/>
              <a:gd name="T8" fmla="*/ 32 w 1128"/>
              <a:gd name="T9" fmla="*/ 34954 h 113"/>
              <a:gd name="T10" fmla="*/ 42 w 1128"/>
              <a:gd name="T11" fmla="*/ 2843 h 113"/>
              <a:gd name="T12" fmla="*/ 48 w 1128"/>
              <a:gd name="T13" fmla="*/ 34954 h 113"/>
              <a:gd name="T14" fmla="*/ 57 w 1128"/>
              <a:gd name="T15" fmla="*/ 2843 h 113"/>
              <a:gd name="T16" fmla="*/ 63 w 1128"/>
              <a:gd name="T17" fmla="*/ 34954 h 113"/>
              <a:gd name="T18" fmla="*/ 71 w 1128"/>
              <a:gd name="T19" fmla="*/ 21524 h 113"/>
              <a:gd name="T20" fmla="*/ 75 w 1128"/>
              <a:gd name="T21" fmla="*/ 18666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8"/>
              <a:gd name="T34" fmla="*/ 0 h 113"/>
              <a:gd name="T35" fmla="*/ 1128 w 112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8" h="113">
                <a:moveTo>
                  <a:pt x="0" y="104"/>
                </a:moveTo>
                <a:cubicBezTo>
                  <a:pt x="20" y="87"/>
                  <a:pt x="80" y="0"/>
                  <a:pt x="120" y="0"/>
                </a:cubicBezTo>
                <a:cubicBezTo>
                  <a:pt x="160" y="0"/>
                  <a:pt x="196" y="103"/>
                  <a:pt x="240" y="104"/>
                </a:cubicBezTo>
                <a:cubicBezTo>
                  <a:pt x="284" y="105"/>
                  <a:pt x="344" y="8"/>
                  <a:pt x="384" y="8"/>
                </a:cubicBezTo>
                <a:cubicBezTo>
                  <a:pt x="424" y="8"/>
                  <a:pt x="440" y="104"/>
                  <a:pt x="480" y="104"/>
                </a:cubicBezTo>
                <a:cubicBezTo>
                  <a:pt x="520" y="104"/>
                  <a:pt x="584" y="8"/>
                  <a:pt x="624" y="8"/>
                </a:cubicBezTo>
                <a:cubicBezTo>
                  <a:pt x="664" y="8"/>
                  <a:pt x="680" y="104"/>
                  <a:pt x="720" y="104"/>
                </a:cubicBezTo>
                <a:cubicBezTo>
                  <a:pt x="760" y="104"/>
                  <a:pt x="824" y="8"/>
                  <a:pt x="864" y="8"/>
                </a:cubicBezTo>
                <a:cubicBezTo>
                  <a:pt x="904" y="8"/>
                  <a:pt x="931" y="95"/>
                  <a:pt x="960" y="104"/>
                </a:cubicBezTo>
                <a:cubicBezTo>
                  <a:pt x="989" y="113"/>
                  <a:pt x="1012" y="72"/>
                  <a:pt x="1040" y="64"/>
                </a:cubicBezTo>
                <a:cubicBezTo>
                  <a:pt x="1068" y="56"/>
                  <a:pt x="1110" y="58"/>
                  <a:pt x="1128" y="56"/>
                </a:cubicBezTo>
              </a:path>
            </a:pathLst>
          </a:custGeom>
          <a:solidFill>
            <a:srgbClr val="CCCCFF">
              <a:alpha val="0"/>
            </a:srgbClr>
          </a:solidFill>
          <a:ln w="19050">
            <a:solidFill>
              <a:srgbClr val="FF0000"/>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srgbClr val="FF0000"/>
              </a:solidFill>
              <a:latin typeface="Calibri" pitchFamily="34" charset="0"/>
              <a:ea typeface="ＭＳ Ｐゴシック" pitchFamily="-108" charset="-128"/>
              <a:cs typeface="ＭＳ Ｐゴシック" pitchFamily="-108" charset="-128"/>
            </a:endParaRPr>
          </a:p>
        </p:txBody>
      </p:sp>
      <p:grpSp>
        <p:nvGrpSpPr>
          <p:cNvPr id="6" name="Group 37"/>
          <p:cNvGrpSpPr>
            <a:grpSpLocks/>
          </p:cNvGrpSpPr>
          <p:nvPr/>
        </p:nvGrpSpPr>
        <p:grpSpPr bwMode="auto">
          <a:xfrm>
            <a:off x="3027641" y="2105639"/>
            <a:ext cx="172157" cy="183373"/>
            <a:chOff x="1336" y="1632"/>
            <a:chExt cx="104" cy="104"/>
          </a:xfrm>
        </p:grpSpPr>
        <p:sp>
          <p:nvSpPr>
            <p:cNvPr id="7" name="Line 38"/>
            <p:cNvSpPr>
              <a:spLocks noChangeShapeType="1"/>
            </p:cNvSpPr>
            <p:nvPr/>
          </p:nvSpPr>
          <p:spPr bwMode="auto">
            <a:xfrm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sp>
          <p:nvSpPr>
            <p:cNvPr id="8" name="Oval 39"/>
            <p:cNvSpPr>
              <a:spLocks noChangeArrowheads="1"/>
            </p:cNvSpPr>
            <p:nvPr/>
          </p:nvSpPr>
          <p:spPr bwMode="auto">
            <a:xfrm>
              <a:off x="1336" y="1632"/>
              <a:ext cx="104" cy="104"/>
            </a:xfrm>
            <a:prstGeom prst="ellipse">
              <a:avLst/>
            </a:prstGeom>
            <a:solidFill>
              <a:srgbClr val="CCCCFF">
                <a:alpha val="0"/>
              </a:srgbClr>
            </a:solidFill>
            <a:ln w="19050">
              <a:solidFill>
                <a:schemeClr val="accent3">
                  <a:lumMod val="50000"/>
                </a:schemeClr>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9" name="Line 40"/>
            <p:cNvSpPr>
              <a:spLocks noChangeShapeType="1"/>
            </p:cNvSpPr>
            <p:nvPr/>
          </p:nvSpPr>
          <p:spPr bwMode="auto">
            <a:xfrm rot="16200000"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grpSp>
      <p:grpSp>
        <p:nvGrpSpPr>
          <p:cNvPr id="10" name="Group 41"/>
          <p:cNvGrpSpPr>
            <a:grpSpLocks/>
          </p:cNvGrpSpPr>
          <p:nvPr/>
        </p:nvGrpSpPr>
        <p:grpSpPr bwMode="auto">
          <a:xfrm>
            <a:off x="3491141" y="2274906"/>
            <a:ext cx="172157" cy="183373"/>
            <a:chOff x="1336" y="1632"/>
            <a:chExt cx="104" cy="104"/>
          </a:xfrm>
        </p:grpSpPr>
        <p:sp>
          <p:nvSpPr>
            <p:cNvPr id="11" name="Line 42"/>
            <p:cNvSpPr>
              <a:spLocks noChangeShapeType="1"/>
            </p:cNvSpPr>
            <p:nvPr/>
          </p:nvSpPr>
          <p:spPr bwMode="auto">
            <a:xfrm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sp>
          <p:nvSpPr>
            <p:cNvPr id="12" name="Oval 43"/>
            <p:cNvSpPr>
              <a:spLocks noChangeArrowheads="1"/>
            </p:cNvSpPr>
            <p:nvPr/>
          </p:nvSpPr>
          <p:spPr bwMode="auto">
            <a:xfrm>
              <a:off x="1336" y="1632"/>
              <a:ext cx="104" cy="104"/>
            </a:xfrm>
            <a:prstGeom prst="ellipse">
              <a:avLst/>
            </a:prstGeom>
            <a:solidFill>
              <a:srgbClr val="CCCCFF">
                <a:alpha val="0"/>
              </a:srgbClr>
            </a:solidFill>
            <a:ln w="19050">
              <a:solidFill>
                <a:schemeClr val="accent3">
                  <a:lumMod val="50000"/>
                </a:schemeClr>
              </a:solidFill>
              <a:round/>
              <a:headEnd/>
              <a:tailEnd/>
            </a:ln>
          </p:spPr>
          <p:txBody>
            <a:bodyPr wrap="none" anchor="ctr">
              <a:prstTxWarp prst="textNoShape">
                <a:avLst/>
              </a:prstTxWarp>
            </a:bodyPr>
            <a:lstStyle/>
            <a:p>
              <a:pPr>
                <a:buFont typeface="Wingdings" pitchFamily="-108" charset="2"/>
                <a:buChar char="n"/>
              </a:pPr>
              <a:endParaRPr lang="en-US" sz="1000" dirty="0">
                <a:solidFill>
                  <a:srgbClr val="0000FF"/>
                </a:solidFill>
                <a:latin typeface="Calibri" pitchFamily="34" charset="0"/>
                <a:ea typeface="ＭＳ Ｐゴシック" pitchFamily="-108" charset="-128"/>
                <a:cs typeface="ＭＳ Ｐゴシック" pitchFamily="-108" charset="-128"/>
              </a:endParaRPr>
            </a:p>
          </p:txBody>
        </p:sp>
        <p:sp>
          <p:nvSpPr>
            <p:cNvPr id="13" name="Line 44"/>
            <p:cNvSpPr>
              <a:spLocks noChangeShapeType="1"/>
            </p:cNvSpPr>
            <p:nvPr/>
          </p:nvSpPr>
          <p:spPr bwMode="auto">
            <a:xfrm rot="16200000"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grpSp>
      <p:grpSp>
        <p:nvGrpSpPr>
          <p:cNvPr id="14" name="Group 45"/>
          <p:cNvGrpSpPr>
            <a:grpSpLocks/>
          </p:cNvGrpSpPr>
          <p:nvPr/>
        </p:nvGrpSpPr>
        <p:grpSpPr bwMode="auto">
          <a:xfrm>
            <a:off x="3411684" y="1767105"/>
            <a:ext cx="172157" cy="183373"/>
            <a:chOff x="1336" y="1632"/>
            <a:chExt cx="104" cy="104"/>
          </a:xfrm>
        </p:grpSpPr>
        <p:sp>
          <p:nvSpPr>
            <p:cNvPr id="15" name="Line 46"/>
            <p:cNvSpPr>
              <a:spLocks noChangeShapeType="1"/>
            </p:cNvSpPr>
            <p:nvPr/>
          </p:nvSpPr>
          <p:spPr bwMode="auto">
            <a:xfrm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sp>
          <p:nvSpPr>
            <p:cNvPr id="16" name="Oval 47"/>
            <p:cNvSpPr>
              <a:spLocks noChangeArrowheads="1"/>
            </p:cNvSpPr>
            <p:nvPr/>
          </p:nvSpPr>
          <p:spPr bwMode="auto">
            <a:xfrm>
              <a:off x="1336" y="1632"/>
              <a:ext cx="104" cy="104"/>
            </a:xfrm>
            <a:prstGeom prst="ellipse">
              <a:avLst/>
            </a:prstGeom>
            <a:solidFill>
              <a:srgbClr val="CCCCFF">
                <a:alpha val="0"/>
              </a:srgbClr>
            </a:solidFill>
            <a:ln w="19050">
              <a:solidFill>
                <a:schemeClr val="accent3">
                  <a:lumMod val="50000"/>
                </a:schemeClr>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17" name="Line 48"/>
            <p:cNvSpPr>
              <a:spLocks noChangeShapeType="1"/>
            </p:cNvSpPr>
            <p:nvPr/>
          </p:nvSpPr>
          <p:spPr bwMode="auto">
            <a:xfrm rot="16200000" flipV="1">
              <a:off x="1348" y="1643"/>
              <a:ext cx="79" cy="79"/>
            </a:xfrm>
            <a:prstGeom prst="line">
              <a:avLst/>
            </a:prstGeom>
            <a:noFill/>
            <a:ln w="19050">
              <a:solidFill>
                <a:schemeClr val="accent3">
                  <a:lumMod val="50000"/>
                </a:schemeClr>
              </a:solidFill>
              <a:round/>
              <a:headEnd/>
              <a:tailEnd/>
            </a:ln>
          </p:spPr>
          <p:txBody>
            <a:bodyPr wrap="none" anchor="ctr">
              <a:prstTxWarp prst="textNoShape">
                <a:avLst/>
              </a:prstTxWarp>
            </a:bodyPr>
            <a:lstStyle/>
            <a:p>
              <a:endParaRPr lang="en-US">
                <a:solidFill>
                  <a:prstClr val="black"/>
                </a:solidFill>
                <a:latin typeface="Calibri" pitchFamily="34" charset="0"/>
              </a:endParaRPr>
            </a:p>
          </p:txBody>
        </p:sp>
      </p:grpSp>
      <p:sp>
        <p:nvSpPr>
          <p:cNvPr id="18" name="Text Box 49"/>
          <p:cNvSpPr txBox="1">
            <a:spLocks noChangeArrowheads="1"/>
          </p:cNvSpPr>
          <p:nvPr/>
        </p:nvSpPr>
        <p:spPr bwMode="auto">
          <a:xfrm>
            <a:off x="1890154" y="1341953"/>
            <a:ext cx="933589" cy="461665"/>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r>
              <a:rPr lang="en-US" sz="2400" dirty="0">
                <a:solidFill>
                  <a:srgbClr val="000000"/>
                </a:solidFill>
                <a:latin typeface="Calibri" pitchFamily="34" charset="0"/>
                <a:ea typeface="ＭＳ Ｐゴシック" pitchFamily="-108" charset="-128"/>
                <a:cs typeface="ＭＳ Ｐゴシック" pitchFamily="-108" charset="-128"/>
              </a:rPr>
              <a:t>e</a:t>
            </a:r>
            <a:r>
              <a:rPr lang="en-US" sz="2400" baseline="30000" dirty="0">
                <a:solidFill>
                  <a:srgbClr val="000000"/>
                </a:solidFill>
                <a:latin typeface="Calibri" pitchFamily="34" charset="0"/>
                <a:ea typeface="ＭＳ Ｐゴシック" pitchFamily="-108" charset="-128"/>
                <a:cs typeface="ＭＳ Ｐゴシック" pitchFamily="-108" charset="-128"/>
              </a:rPr>
              <a:t>-</a:t>
            </a:r>
            <a:r>
              <a:rPr lang="en-US" dirty="0">
                <a:solidFill>
                  <a:srgbClr val="000000"/>
                </a:solidFill>
                <a:latin typeface="Calibri" pitchFamily="34" charset="0"/>
                <a:ea typeface="ＭＳ Ｐゴシック" pitchFamily="-108" charset="-128"/>
                <a:cs typeface="ＭＳ Ｐゴシック" pitchFamily="-108" charset="-128"/>
              </a:rPr>
              <a:t> (</a:t>
            </a:r>
            <a:r>
              <a:rPr lang="en-US" dirty="0" err="1">
                <a:solidFill>
                  <a:srgbClr val="000000"/>
                </a:solidFill>
                <a:latin typeface="Calibri" pitchFamily="34" charset="0"/>
                <a:ea typeface="ＭＳ Ｐゴシック" pitchFamily="-108" charset="-128"/>
                <a:cs typeface="ＭＳ Ｐゴシック" pitchFamily="-108" charset="-128"/>
              </a:rPr>
              <a:t>TeV</a:t>
            </a:r>
            <a:r>
              <a:rPr lang="en-US" dirty="0">
                <a:solidFill>
                  <a:srgbClr val="000000"/>
                </a:solidFill>
                <a:latin typeface="Calibri" pitchFamily="34" charset="0"/>
                <a:ea typeface="ＭＳ Ｐゴシック" pitchFamily="-108" charset="-128"/>
                <a:cs typeface="ＭＳ Ｐゴシック" pitchFamily="-108" charset="-128"/>
              </a:rPr>
              <a:t>)</a:t>
            </a:r>
            <a:endParaRPr lang="en-US" sz="2400" dirty="0">
              <a:solidFill>
                <a:srgbClr val="000000"/>
              </a:solidFill>
              <a:latin typeface="Calibri" pitchFamily="34" charset="0"/>
              <a:ea typeface="ＭＳ Ｐゴシック" pitchFamily="-108" charset="-128"/>
              <a:cs typeface="ＭＳ Ｐゴシック" pitchFamily="-108" charset="-128"/>
            </a:endParaRPr>
          </a:p>
        </p:txBody>
      </p:sp>
      <p:sp>
        <p:nvSpPr>
          <p:cNvPr id="19" name="Rectangle 50"/>
          <p:cNvSpPr>
            <a:spLocks noChangeArrowheads="1"/>
          </p:cNvSpPr>
          <p:nvPr/>
        </p:nvSpPr>
        <p:spPr bwMode="auto">
          <a:xfrm>
            <a:off x="3949189" y="1336738"/>
            <a:ext cx="1328569" cy="617413"/>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lnSpc>
                <a:spcPct val="80000"/>
              </a:lnSpc>
            </a:pPr>
            <a:r>
              <a:rPr lang="en-US" dirty="0">
                <a:solidFill>
                  <a:srgbClr val="FF0000"/>
                </a:solidFill>
                <a:latin typeface="Calibri" pitchFamily="34" charset="0"/>
                <a:ea typeface="ＭＳ Ｐゴシック" pitchFamily="-108" charset="-128"/>
                <a:cs typeface="ＭＳ Ｐゴシック" pitchFamily="-108" charset="-128"/>
                <a:sym typeface="Symbol" pitchFamily="-108" charset="2"/>
              </a:rPr>
              <a:t>Synchrotron</a:t>
            </a:r>
          </a:p>
          <a:p>
            <a:pPr algn="ctr" eaLnBrk="0" hangingPunct="0">
              <a:lnSpc>
                <a:spcPct val="70000"/>
              </a:lnSpc>
            </a:pPr>
            <a:r>
              <a:rPr lang="en-US" sz="2800" dirty="0">
                <a:solidFill>
                  <a:srgbClr val="FF0000"/>
                </a:solidFill>
                <a:latin typeface="Calibri" pitchFamily="34" charset="0"/>
                <a:ea typeface="ＭＳ Ｐゴシック" pitchFamily="-108" charset="-128"/>
                <a:cs typeface="ＭＳ Ｐゴシック" pitchFamily="-108" charset="-128"/>
                <a:sym typeface="Symbol" pitchFamily="-108" charset="2"/>
              </a:rPr>
              <a:t></a:t>
            </a:r>
            <a:r>
              <a:rPr lang="en-US" dirty="0">
                <a:solidFill>
                  <a:srgbClr val="FF0000"/>
                </a:solidFill>
                <a:latin typeface="Calibri" pitchFamily="34" charset="0"/>
                <a:ea typeface="ＭＳ Ｐゴシック" pitchFamily="-108" charset="-128"/>
                <a:cs typeface="ＭＳ Ｐゴシック" pitchFamily="-108" charset="-128"/>
                <a:sym typeface="Symbol" pitchFamily="-108" charset="2"/>
              </a:rPr>
              <a:t> (</a:t>
            </a:r>
            <a:r>
              <a:rPr lang="en-US" dirty="0" err="1">
                <a:solidFill>
                  <a:srgbClr val="FF0000"/>
                </a:solidFill>
                <a:latin typeface="Calibri" pitchFamily="34" charset="0"/>
                <a:ea typeface="ＭＳ Ｐゴシック" pitchFamily="-108" charset="-128"/>
                <a:cs typeface="ＭＳ Ｐゴシック" pitchFamily="-108" charset="-128"/>
                <a:sym typeface="Symbol" pitchFamily="-108" charset="2"/>
              </a:rPr>
              <a:t>eV-keV</a:t>
            </a:r>
            <a:r>
              <a:rPr lang="en-US" dirty="0">
                <a:solidFill>
                  <a:srgbClr val="FF0000"/>
                </a:solidFill>
                <a:latin typeface="Calibri" pitchFamily="34" charset="0"/>
                <a:ea typeface="ＭＳ Ｐゴシック" pitchFamily="-108" charset="-128"/>
                <a:cs typeface="ＭＳ Ｐゴシック" pitchFamily="-108" charset="-128"/>
                <a:sym typeface="Symbol" pitchFamily="-108" charset="2"/>
              </a:rPr>
              <a:t>)</a:t>
            </a:r>
          </a:p>
        </p:txBody>
      </p:sp>
      <p:sp>
        <p:nvSpPr>
          <p:cNvPr id="20" name="Text Box 53"/>
          <p:cNvSpPr txBox="1">
            <a:spLocks noChangeArrowheads="1"/>
          </p:cNvSpPr>
          <p:nvPr/>
        </p:nvSpPr>
        <p:spPr bwMode="auto">
          <a:xfrm>
            <a:off x="2847970" y="2385253"/>
            <a:ext cx="360996" cy="461665"/>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r>
              <a:rPr lang="en-US" sz="2400" dirty="0">
                <a:solidFill>
                  <a:srgbClr val="9BBB59">
                    <a:lumMod val="50000"/>
                  </a:srgbClr>
                </a:solidFill>
                <a:latin typeface="Calibri" pitchFamily="34" charset="0"/>
                <a:ea typeface="ＭＳ Ｐゴシック" pitchFamily="-108" charset="-128"/>
                <a:cs typeface="ＭＳ Ｐゴシック" pitchFamily="-108" charset="-128"/>
              </a:rPr>
              <a:t>B</a:t>
            </a:r>
            <a:endParaRPr lang="en-US" dirty="0">
              <a:solidFill>
                <a:srgbClr val="9BBB59">
                  <a:lumMod val="50000"/>
                </a:srgbClr>
              </a:solidFill>
              <a:latin typeface="Calibri" pitchFamily="34" charset="0"/>
              <a:ea typeface="ＭＳ Ｐゴシック" pitchFamily="-108" charset="-128"/>
              <a:cs typeface="ＭＳ Ｐゴシック" pitchFamily="-108" charset="-128"/>
            </a:endParaRPr>
          </a:p>
        </p:txBody>
      </p:sp>
      <p:sp>
        <p:nvSpPr>
          <p:cNvPr id="21" name="Line 54"/>
          <p:cNvSpPr>
            <a:spLocks noChangeShapeType="1"/>
          </p:cNvSpPr>
          <p:nvPr/>
        </p:nvSpPr>
        <p:spPr bwMode="auto">
          <a:xfrm>
            <a:off x="2948184" y="2444172"/>
            <a:ext cx="238371" cy="0"/>
          </a:xfrm>
          <a:prstGeom prst="line">
            <a:avLst/>
          </a:prstGeom>
          <a:noFill/>
          <a:ln w="19050">
            <a:solidFill>
              <a:schemeClr val="accent3">
                <a:lumMod val="50000"/>
              </a:schemeClr>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22" name="Text Box 55"/>
          <p:cNvSpPr txBox="1">
            <a:spLocks noChangeArrowheads="1"/>
          </p:cNvSpPr>
          <p:nvPr/>
        </p:nvSpPr>
        <p:spPr bwMode="auto">
          <a:xfrm>
            <a:off x="2593232" y="950013"/>
            <a:ext cx="2317878" cy="369973"/>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lnSpc>
                <a:spcPct val="80000"/>
              </a:lnSpc>
            </a:pPr>
            <a:r>
              <a:rPr lang="en-US" sz="2200" b="1" u="sng" dirty="0">
                <a:solidFill>
                  <a:srgbClr val="0000FF"/>
                </a:solidFill>
                <a:latin typeface="Calibri" pitchFamily="34" charset="0"/>
                <a:ea typeface="ＭＳ Ｐゴシック" pitchFamily="-108" charset="-128"/>
                <a:cs typeface="ＭＳ Ｐゴシック" pitchFamily="-108" charset="-128"/>
              </a:rPr>
              <a:t>leptonic</a:t>
            </a:r>
            <a:r>
              <a:rPr lang="en-US" sz="2200" dirty="0">
                <a:solidFill>
                  <a:srgbClr val="0000FF"/>
                </a:solidFill>
                <a:latin typeface="Calibri" pitchFamily="34" charset="0"/>
                <a:ea typeface="ＭＳ Ｐゴシック" pitchFamily="-108" charset="-128"/>
                <a:cs typeface="ＭＳ Ｐゴシック" pitchFamily="-108" charset="-128"/>
              </a:rPr>
              <a:t> processes</a:t>
            </a:r>
          </a:p>
        </p:txBody>
      </p:sp>
      <p:sp>
        <p:nvSpPr>
          <p:cNvPr id="23" name="Rectangle 138"/>
          <p:cNvSpPr>
            <a:spLocks noChangeArrowheads="1"/>
          </p:cNvSpPr>
          <p:nvPr/>
        </p:nvSpPr>
        <p:spPr bwMode="auto">
          <a:xfrm>
            <a:off x="4072549" y="3748418"/>
            <a:ext cx="3600400" cy="2160240"/>
          </a:xfrm>
          <a:prstGeom prst="rect">
            <a:avLst/>
          </a:prstGeom>
          <a:solidFill>
            <a:schemeClr val="bg1">
              <a:alpha val="73000"/>
            </a:schemeClr>
          </a:solidFill>
          <a:ln w="19050">
            <a:noFill/>
            <a:miter lim="800000"/>
            <a:headEnd/>
            <a:tailEnd/>
          </a:ln>
          <a:effectLst/>
        </p:spPr>
        <p:txBody>
          <a:bodyPr wrap="none" anchor="ctr">
            <a:prstTxWarp prst="textNoShape">
              <a:avLst/>
            </a:prstTxWarp>
          </a:bodyPr>
          <a:lstStyle/>
          <a:p>
            <a:pPr algn="ctr" eaLnBrk="0" hangingPunct="0">
              <a:defRPr/>
            </a:pPr>
            <a:endParaRPr lang="en-US" baseline="30000" dirty="0">
              <a:solidFill>
                <a:srgbClr val="339966"/>
              </a:solidFill>
              <a:effectLst>
                <a:outerShdw blurRad="38100" dist="38100" dir="2700000" algn="tl">
                  <a:srgbClr val="FFFFFF"/>
                </a:outerShdw>
              </a:effectLst>
              <a:latin typeface="Symbol" pitchFamily="18" charset="2"/>
              <a:ea typeface="ＭＳ Ｐゴシック" charset="-128"/>
              <a:cs typeface="ＭＳ Ｐゴシック" charset="-128"/>
            </a:endParaRPr>
          </a:p>
        </p:txBody>
      </p:sp>
      <p:sp>
        <p:nvSpPr>
          <p:cNvPr id="24" name="Text Box 141"/>
          <p:cNvSpPr txBox="1">
            <a:spLocks noChangeArrowheads="1"/>
          </p:cNvSpPr>
          <p:nvPr/>
        </p:nvSpPr>
        <p:spPr bwMode="auto">
          <a:xfrm rot="16191216">
            <a:off x="2476843" y="4513553"/>
            <a:ext cx="1023036" cy="277897"/>
          </a:xfrm>
          <a:prstGeom prst="rect">
            <a:avLst/>
          </a:prstGeom>
          <a:noFill/>
          <a:ln w="19050">
            <a:noFill/>
            <a:miter lim="800000"/>
            <a:headEnd/>
            <a:tailEnd/>
          </a:ln>
        </p:spPr>
        <p:txBody>
          <a:bodyPr wrap="none" anchor="ctr">
            <a:prstTxWarp prst="textNoShape">
              <a:avLst/>
            </a:prstTxWarp>
            <a:spAutoFit/>
          </a:bodyPr>
          <a:lstStyle/>
          <a:p>
            <a:pPr algn="ctr" eaLnBrk="0" hangingPunct="0">
              <a:lnSpc>
                <a:spcPct val="60000"/>
              </a:lnSpc>
            </a:pPr>
            <a:r>
              <a:rPr lang="en-US" dirty="0">
                <a:solidFill>
                  <a:srgbClr val="000000"/>
                </a:solidFill>
                <a:latin typeface="Calibri" pitchFamily="34" charset="0"/>
                <a:ea typeface="ＭＳ Ｐゴシック" pitchFamily="-108" charset="-128"/>
                <a:cs typeface="ＭＳ Ｐゴシック" pitchFamily="-108" charset="-128"/>
              </a:rPr>
              <a:t>E</a:t>
            </a:r>
            <a:r>
              <a:rPr lang="en-US" baseline="30000" dirty="0">
                <a:solidFill>
                  <a:srgbClr val="000000"/>
                </a:solidFill>
                <a:latin typeface="Calibri" pitchFamily="34" charset="0"/>
                <a:ea typeface="ＭＳ Ｐゴシック" pitchFamily="-108" charset="-128"/>
                <a:cs typeface="ＭＳ Ｐゴシック" pitchFamily="-108" charset="-128"/>
              </a:rPr>
              <a:t>2</a:t>
            </a:r>
            <a:r>
              <a:rPr lang="en-US" dirty="0">
                <a:solidFill>
                  <a:srgbClr val="000000"/>
                </a:solidFill>
                <a:latin typeface="Calibri" pitchFamily="34" charset="0"/>
                <a:ea typeface="ＭＳ Ｐゴシック" pitchFamily="-108" charset="-128"/>
                <a:cs typeface="ＭＳ Ｐゴシック" pitchFamily="-108" charset="-128"/>
              </a:rPr>
              <a:t> </a:t>
            </a:r>
            <a:r>
              <a:rPr lang="en-US" dirty="0" err="1">
                <a:solidFill>
                  <a:srgbClr val="000000"/>
                </a:solidFill>
                <a:latin typeface="Calibri" pitchFamily="34" charset="0"/>
                <a:ea typeface="ＭＳ Ｐゴシック" pitchFamily="-108" charset="-128"/>
                <a:cs typeface="ＭＳ Ｐゴシック" pitchFamily="-108" charset="-128"/>
              </a:rPr>
              <a:t>dN</a:t>
            </a:r>
            <a:r>
              <a:rPr lang="en-US" dirty="0">
                <a:solidFill>
                  <a:srgbClr val="000000"/>
                </a:solidFill>
                <a:latin typeface="Calibri" pitchFamily="34" charset="0"/>
                <a:ea typeface="ＭＳ Ｐゴシック" pitchFamily="-108" charset="-128"/>
                <a:cs typeface="ＭＳ Ｐゴシック" pitchFamily="-108" charset="-128"/>
              </a:rPr>
              <a:t>/</a:t>
            </a:r>
            <a:r>
              <a:rPr lang="en-US" dirty="0" err="1">
                <a:solidFill>
                  <a:srgbClr val="000000"/>
                </a:solidFill>
                <a:latin typeface="Calibri" pitchFamily="34" charset="0"/>
                <a:ea typeface="ＭＳ Ｐゴシック" pitchFamily="-108" charset="-128"/>
                <a:cs typeface="ＭＳ Ｐゴシック" pitchFamily="-108" charset="-128"/>
              </a:rPr>
              <a:t>dE</a:t>
            </a:r>
            <a:endParaRPr lang="en-US" dirty="0">
              <a:solidFill>
                <a:srgbClr val="000000"/>
              </a:solidFill>
              <a:latin typeface="Calibri" pitchFamily="34" charset="0"/>
              <a:ea typeface="ＭＳ Ｐゴシック" pitchFamily="-108" charset="-128"/>
              <a:cs typeface="ＭＳ Ｐゴシック" pitchFamily="-108" charset="-128"/>
            </a:endParaRPr>
          </a:p>
        </p:txBody>
      </p:sp>
      <p:sp>
        <p:nvSpPr>
          <p:cNvPr id="25" name="Text Box 142"/>
          <p:cNvSpPr txBox="1">
            <a:spLocks noChangeArrowheads="1"/>
          </p:cNvSpPr>
          <p:nvPr/>
        </p:nvSpPr>
        <p:spPr bwMode="auto">
          <a:xfrm>
            <a:off x="6499709" y="5955632"/>
            <a:ext cx="992643" cy="369332"/>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dirty="0">
                <a:solidFill>
                  <a:srgbClr val="000000"/>
                </a:solidFill>
                <a:latin typeface="Calibri" pitchFamily="34" charset="0"/>
                <a:ea typeface="ＭＳ Ｐゴシック" pitchFamily="-108" charset="-128"/>
                <a:cs typeface="ＭＳ Ｐゴシック" pitchFamily="-108" charset="-128"/>
              </a:rPr>
              <a:t>energy E</a:t>
            </a:r>
          </a:p>
        </p:txBody>
      </p:sp>
      <p:grpSp>
        <p:nvGrpSpPr>
          <p:cNvPr id="26" name="Gruppo 61"/>
          <p:cNvGrpSpPr/>
          <p:nvPr/>
        </p:nvGrpSpPr>
        <p:grpSpPr>
          <a:xfrm>
            <a:off x="2506147" y="2680442"/>
            <a:ext cx="3567924" cy="927013"/>
            <a:chOff x="982147" y="2803529"/>
            <a:chExt cx="3567924" cy="927013"/>
          </a:xfrm>
        </p:grpSpPr>
        <p:sp>
          <p:nvSpPr>
            <p:cNvPr id="27" name="Freeform 36"/>
            <p:cNvSpPr>
              <a:spLocks/>
            </p:cNvSpPr>
            <p:nvPr/>
          </p:nvSpPr>
          <p:spPr bwMode="auto">
            <a:xfrm>
              <a:off x="2758401" y="2803529"/>
              <a:ext cx="1367325" cy="271532"/>
            </a:xfrm>
            <a:custGeom>
              <a:avLst/>
              <a:gdLst>
                <a:gd name="T0" fmla="*/ 0 w 826"/>
                <a:gd name="T1" fmla="*/ 80 h 154"/>
                <a:gd name="T2" fmla="*/ 26 w 826"/>
                <a:gd name="T3" fmla="*/ 10 h 154"/>
                <a:gd name="T4" fmla="*/ 56 w 826"/>
                <a:gd name="T5" fmla="*/ 143 h 154"/>
                <a:gd name="T6" fmla="*/ 100 w 826"/>
                <a:gd name="T7" fmla="*/ 10 h 154"/>
                <a:gd name="T8" fmla="*/ 130 w 826"/>
                <a:gd name="T9" fmla="*/ 143 h 154"/>
                <a:gd name="T10" fmla="*/ 175 w 826"/>
                <a:gd name="T11" fmla="*/ 10 h 154"/>
                <a:gd name="T12" fmla="*/ 204 w 826"/>
                <a:gd name="T13" fmla="*/ 143 h 154"/>
                <a:gd name="T14" fmla="*/ 249 w 826"/>
                <a:gd name="T15" fmla="*/ 10 h 154"/>
                <a:gd name="T16" fmla="*/ 279 w 826"/>
                <a:gd name="T17" fmla="*/ 143 h 154"/>
                <a:gd name="T18" fmla="*/ 323 w 826"/>
                <a:gd name="T19" fmla="*/ 10 h 154"/>
                <a:gd name="T20" fmla="*/ 353 w 826"/>
                <a:gd name="T21" fmla="*/ 143 h 154"/>
                <a:gd name="T22" fmla="*/ 398 w 826"/>
                <a:gd name="T23" fmla="*/ 10 h 154"/>
                <a:gd name="T24" fmla="*/ 427 w 826"/>
                <a:gd name="T25" fmla="*/ 143 h 154"/>
                <a:gd name="T26" fmla="*/ 472 w 826"/>
                <a:gd name="T27" fmla="*/ 10 h 154"/>
                <a:gd name="T28" fmla="*/ 502 w 826"/>
                <a:gd name="T29" fmla="*/ 143 h 154"/>
                <a:gd name="T30" fmla="*/ 546 w 826"/>
                <a:gd name="T31" fmla="*/ 10 h 154"/>
                <a:gd name="T32" fmla="*/ 576 w 826"/>
                <a:gd name="T33" fmla="*/ 143 h 154"/>
                <a:gd name="T34" fmla="*/ 621 w 826"/>
                <a:gd name="T35" fmla="*/ 10 h 154"/>
                <a:gd name="T36" fmla="*/ 650 w 826"/>
                <a:gd name="T37" fmla="*/ 143 h 154"/>
                <a:gd name="T38" fmla="*/ 695 w 826"/>
                <a:gd name="T39" fmla="*/ 10 h 154"/>
                <a:gd name="T40" fmla="*/ 725 w 826"/>
                <a:gd name="T41" fmla="*/ 143 h 154"/>
                <a:gd name="T42" fmla="*/ 754 w 826"/>
                <a:gd name="T43" fmla="*/ 76 h 154"/>
                <a:gd name="T44" fmla="*/ 826 w 826"/>
                <a:gd name="T45" fmla="*/ 74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6"/>
                <a:gd name="T70" fmla="*/ 0 h 154"/>
                <a:gd name="T71" fmla="*/ 826 w 826"/>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6" h="154">
                  <a:moveTo>
                    <a:pt x="0" y="80"/>
                  </a:moveTo>
                  <a:cubicBezTo>
                    <a:pt x="4" y="68"/>
                    <a:pt x="17" y="0"/>
                    <a:pt x="26" y="10"/>
                  </a:cubicBezTo>
                  <a:cubicBezTo>
                    <a:pt x="35" y="20"/>
                    <a:pt x="44" y="143"/>
                    <a:pt x="56" y="143"/>
                  </a:cubicBezTo>
                  <a:cubicBezTo>
                    <a:pt x="68" y="143"/>
                    <a:pt x="88" y="10"/>
                    <a:pt x="100" y="10"/>
                  </a:cubicBezTo>
                  <a:cubicBezTo>
                    <a:pt x="113" y="10"/>
                    <a:pt x="118" y="143"/>
                    <a:pt x="130" y="143"/>
                  </a:cubicBezTo>
                  <a:cubicBezTo>
                    <a:pt x="142" y="143"/>
                    <a:pt x="162" y="10"/>
                    <a:pt x="175" y="10"/>
                  </a:cubicBezTo>
                  <a:cubicBezTo>
                    <a:pt x="187" y="10"/>
                    <a:pt x="192" y="143"/>
                    <a:pt x="204" y="143"/>
                  </a:cubicBezTo>
                  <a:cubicBezTo>
                    <a:pt x="217" y="143"/>
                    <a:pt x="237" y="10"/>
                    <a:pt x="249" y="10"/>
                  </a:cubicBezTo>
                  <a:cubicBezTo>
                    <a:pt x="261" y="10"/>
                    <a:pt x="266" y="143"/>
                    <a:pt x="279" y="143"/>
                  </a:cubicBezTo>
                  <a:cubicBezTo>
                    <a:pt x="291" y="143"/>
                    <a:pt x="311" y="10"/>
                    <a:pt x="323" y="10"/>
                  </a:cubicBezTo>
                  <a:cubicBezTo>
                    <a:pt x="336" y="10"/>
                    <a:pt x="341" y="143"/>
                    <a:pt x="353" y="143"/>
                  </a:cubicBezTo>
                  <a:cubicBezTo>
                    <a:pt x="365" y="143"/>
                    <a:pt x="385" y="10"/>
                    <a:pt x="398" y="10"/>
                  </a:cubicBezTo>
                  <a:cubicBezTo>
                    <a:pt x="410" y="10"/>
                    <a:pt x="415" y="143"/>
                    <a:pt x="427" y="143"/>
                  </a:cubicBezTo>
                  <a:cubicBezTo>
                    <a:pt x="440" y="143"/>
                    <a:pt x="460" y="10"/>
                    <a:pt x="472" y="10"/>
                  </a:cubicBezTo>
                  <a:cubicBezTo>
                    <a:pt x="484" y="10"/>
                    <a:pt x="489" y="143"/>
                    <a:pt x="502" y="143"/>
                  </a:cubicBezTo>
                  <a:cubicBezTo>
                    <a:pt x="514" y="143"/>
                    <a:pt x="534" y="10"/>
                    <a:pt x="546" y="10"/>
                  </a:cubicBezTo>
                  <a:cubicBezTo>
                    <a:pt x="559" y="10"/>
                    <a:pt x="564" y="143"/>
                    <a:pt x="576" y="143"/>
                  </a:cubicBezTo>
                  <a:cubicBezTo>
                    <a:pt x="588" y="143"/>
                    <a:pt x="608" y="10"/>
                    <a:pt x="621" y="10"/>
                  </a:cubicBezTo>
                  <a:cubicBezTo>
                    <a:pt x="633" y="10"/>
                    <a:pt x="638" y="143"/>
                    <a:pt x="650" y="143"/>
                  </a:cubicBezTo>
                  <a:cubicBezTo>
                    <a:pt x="663" y="143"/>
                    <a:pt x="683" y="10"/>
                    <a:pt x="695" y="10"/>
                  </a:cubicBezTo>
                  <a:cubicBezTo>
                    <a:pt x="707" y="10"/>
                    <a:pt x="715" y="132"/>
                    <a:pt x="725" y="143"/>
                  </a:cubicBezTo>
                  <a:cubicBezTo>
                    <a:pt x="735" y="154"/>
                    <a:pt x="737" y="87"/>
                    <a:pt x="754" y="76"/>
                  </a:cubicBezTo>
                  <a:cubicBezTo>
                    <a:pt x="771" y="65"/>
                    <a:pt x="811" y="74"/>
                    <a:pt x="826" y="74"/>
                  </a:cubicBezTo>
                </a:path>
              </a:pathLst>
            </a:custGeom>
            <a:solidFill>
              <a:srgbClr val="CCCCFF">
                <a:alpha val="0"/>
              </a:srgbClr>
            </a:solidFill>
            <a:ln w="19050">
              <a:solidFill>
                <a:srgbClr val="000099"/>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28" name="Rectangle 51"/>
            <p:cNvSpPr>
              <a:spLocks noChangeArrowheads="1"/>
            </p:cNvSpPr>
            <p:nvPr/>
          </p:nvSpPr>
          <p:spPr bwMode="auto">
            <a:xfrm>
              <a:off x="2411858" y="3047278"/>
              <a:ext cx="2138213" cy="683264"/>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lnSpc>
                  <a:spcPct val="80000"/>
                </a:lnSpc>
              </a:pPr>
              <a:r>
                <a:rPr lang="en-US" sz="2800" dirty="0">
                  <a:solidFill>
                    <a:srgbClr val="000099"/>
                  </a:solidFill>
                  <a:latin typeface="Calibri" pitchFamily="34" charset="0"/>
                  <a:ea typeface="ＭＳ Ｐゴシック" pitchFamily="-108" charset="-128"/>
                  <a:cs typeface="ＭＳ Ｐゴシック" pitchFamily="-108" charset="-128"/>
                  <a:sym typeface="Symbol" pitchFamily="-108" charset="2"/>
                </a:rPr>
                <a:t> </a:t>
              </a:r>
              <a:r>
                <a:rPr lang="en-US" dirty="0">
                  <a:solidFill>
                    <a:srgbClr val="000099"/>
                  </a:solidFill>
                  <a:latin typeface="Calibri" pitchFamily="34" charset="0"/>
                  <a:ea typeface="ＭＳ Ｐゴシック" pitchFamily="-108" charset="-128"/>
                  <a:cs typeface="ＭＳ Ｐゴシック" pitchFamily="-108" charset="-128"/>
                  <a:sym typeface="Symbol" pitchFamily="-108" charset="2"/>
                </a:rPr>
                <a:t>(TeV) </a:t>
              </a:r>
            </a:p>
            <a:p>
              <a:pPr algn="ctr" eaLnBrk="0" hangingPunct="0">
                <a:lnSpc>
                  <a:spcPct val="80000"/>
                </a:lnSpc>
              </a:pPr>
              <a:r>
                <a:rPr lang="en-US" dirty="0">
                  <a:solidFill>
                    <a:srgbClr val="000099"/>
                  </a:solidFill>
                  <a:latin typeface="Calibri" pitchFamily="34" charset="0"/>
                  <a:ea typeface="ＭＳ Ｐゴシック" pitchFamily="-108" charset="-128"/>
                  <a:cs typeface="ＭＳ Ｐゴシック" pitchFamily="-108" charset="-128"/>
                  <a:sym typeface="Symbol" pitchFamily="-108" charset="2"/>
                </a:rPr>
                <a:t>Inverse Compton(IC)</a:t>
              </a:r>
            </a:p>
          </p:txBody>
        </p:sp>
        <p:sp>
          <p:nvSpPr>
            <p:cNvPr id="29" name="Rectangle 52"/>
            <p:cNvSpPr>
              <a:spLocks noChangeArrowheads="1"/>
            </p:cNvSpPr>
            <p:nvPr/>
          </p:nvSpPr>
          <p:spPr bwMode="auto">
            <a:xfrm>
              <a:off x="982147" y="3132089"/>
              <a:ext cx="772968" cy="523220"/>
            </a:xfrm>
            <a:prstGeom prst="rect">
              <a:avLst/>
            </a:prstGeom>
            <a:solidFill>
              <a:srgbClr val="CCCCFF">
                <a:alpha val="0"/>
              </a:srgbClr>
            </a:solidFill>
            <a:ln w="19050">
              <a:noFill/>
              <a:miter lim="800000"/>
              <a:headEnd/>
              <a:tailEnd/>
            </a:ln>
          </p:spPr>
          <p:txBody>
            <a:bodyPr wrap="none" anchor="ctr">
              <a:prstTxWarp prst="textNoShape">
                <a:avLst/>
              </a:prstTxWarp>
              <a:spAutoFit/>
            </a:bodyPr>
            <a:lstStyle/>
            <a:p>
              <a:pPr algn="ctr" eaLnBrk="0" hangingPunct="0"/>
              <a:r>
                <a:rPr lang="en-US" sz="2800" dirty="0">
                  <a:solidFill>
                    <a:srgbClr val="000000"/>
                  </a:solidFill>
                  <a:latin typeface="Calibri" pitchFamily="34" charset="0"/>
                  <a:ea typeface="ＭＳ Ｐゴシック" pitchFamily="-108" charset="-128"/>
                  <a:cs typeface="ＭＳ Ｐゴシック" pitchFamily="-108" charset="-128"/>
                  <a:sym typeface="Symbol" pitchFamily="-108" charset="2"/>
                </a:rPr>
                <a:t></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 (</a:t>
              </a:r>
              <a:r>
                <a:rPr lang="en-US" dirty="0" err="1">
                  <a:solidFill>
                    <a:srgbClr val="000000"/>
                  </a:solidFill>
                  <a:latin typeface="Calibri" pitchFamily="34" charset="0"/>
                  <a:ea typeface="ＭＳ Ｐゴシック" pitchFamily="-108" charset="-128"/>
                  <a:cs typeface="ＭＳ Ｐゴシック" pitchFamily="-108" charset="-128"/>
                  <a:sym typeface="Symbol" pitchFamily="-108" charset="2"/>
                </a:rPr>
                <a:t>eV</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a:t>
              </a:r>
            </a:p>
          </p:txBody>
        </p:sp>
        <p:sp>
          <p:nvSpPr>
            <p:cNvPr id="30" name="Freeform 34"/>
            <p:cNvSpPr>
              <a:spLocks/>
            </p:cNvSpPr>
            <p:nvPr/>
          </p:nvSpPr>
          <p:spPr bwMode="auto">
            <a:xfrm rot="19511374">
              <a:off x="1182802" y="3225602"/>
              <a:ext cx="1668600" cy="253901"/>
            </a:xfrm>
            <a:custGeom>
              <a:avLst/>
              <a:gdLst>
                <a:gd name="T0" fmla="*/ 0 w 1128"/>
                <a:gd name="T1" fmla="*/ 34954 h 113"/>
                <a:gd name="T2" fmla="*/ 9 w 1128"/>
                <a:gd name="T3" fmla="*/ 0 h 113"/>
                <a:gd name="T4" fmla="*/ 17 w 1128"/>
                <a:gd name="T5" fmla="*/ 34954 h 113"/>
                <a:gd name="T6" fmla="*/ 26 w 1128"/>
                <a:gd name="T7" fmla="*/ 2843 h 113"/>
                <a:gd name="T8" fmla="*/ 32 w 1128"/>
                <a:gd name="T9" fmla="*/ 34954 h 113"/>
                <a:gd name="T10" fmla="*/ 42 w 1128"/>
                <a:gd name="T11" fmla="*/ 2843 h 113"/>
                <a:gd name="T12" fmla="*/ 48 w 1128"/>
                <a:gd name="T13" fmla="*/ 34954 h 113"/>
                <a:gd name="T14" fmla="*/ 57 w 1128"/>
                <a:gd name="T15" fmla="*/ 2843 h 113"/>
                <a:gd name="T16" fmla="*/ 63 w 1128"/>
                <a:gd name="T17" fmla="*/ 34954 h 113"/>
                <a:gd name="T18" fmla="*/ 71 w 1128"/>
                <a:gd name="T19" fmla="*/ 21524 h 113"/>
                <a:gd name="T20" fmla="*/ 75 w 1128"/>
                <a:gd name="T21" fmla="*/ 18666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8"/>
                <a:gd name="T34" fmla="*/ 0 h 113"/>
                <a:gd name="T35" fmla="*/ 1128 w 112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8" h="113">
                  <a:moveTo>
                    <a:pt x="0" y="104"/>
                  </a:moveTo>
                  <a:cubicBezTo>
                    <a:pt x="20" y="87"/>
                    <a:pt x="80" y="0"/>
                    <a:pt x="120" y="0"/>
                  </a:cubicBezTo>
                  <a:cubicBezTo>
                    <a:pt x="160" y="0"/>
                    <a:pt x="196" y="103"/>
                    <a:pt x="240" y="104"/>
                  </a:cubicBezTo>
                  <a:cubicBezTo>
                    <a:pt x="284" y="105"/>
                    <a:pt x="344" y="8"/>
                    <a:pt x="384" y="8"/>
                  </a:cubicBezTo>
                  <a:cubicBezTo>
                    <a:pt x="424" y="8"/>
                    <a:pt x="440" y="104"/>
                    <a:pt x="480" y="104"/>
                  </a:cubicBezTo>
                  <a:cubicBezTo>
                    <a:pt x="520" y="104"/>
                    <a:pt x="584" y="8"/>
                    <a:pt x="624" y="8"/>
                  </a:cubicBezTo>
                  <a:cubicBezTo>
                    <a:pt x="664" y="8"/>
                    <a:pt x="680" y="104"/>
                    <a:pt x="720" y="104"/>
                  </a:cubicBezTo>
                  <a:cubicBezTo>
                    <a:pt x="760" y="104"/>
                    <a:pt x="824" y="8"/>
                    <a:pt x="864" y="8"/>
                  </a:cubicBezTo>
                  <a:cubicBezTo>
                    <a:pt x="904" y="8"/>
                    <a:pt x="931" y="95"/>
                    <a:pt x="960" y="104"/>
                  </a:cubicBezTo>
                  <a:cubicBezTo>
                    <a:pt x="989" y="113"/>
                    <a:pt x="1012" y="72"/>
                    <a:pt x="1040" y="64"/>
                  </a:cubicBezTo>
                  <a:cubicBezTo>
                    <a:pt x="1068" y="56"/>
                    <a:pt x="1110" y="58"/>
                    <a:pt x="1128" y="56"/>
                  </a:cubicBezTo>
                </a:path>
              </a:pathLst>
            </a:custGeom>
            <a:solidFill>
              <a:srgbClr val="CCCCFF">
                <a:alpha val="0"/>
              </a:srgbClr>
            </a:solidFill>
            <a:ln w="19050">
              <a:solidFill>
                <a:srgbClr val="FF0000"/>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srgbClr val="FF0000"/>
                </a:solidFill>
                <a:latin typeface="Calibri" pitchFamily="34" charset="0"/>
                <a:ea typeface="ＭＳ Ｐゴシック" pitchFamily="-108" charset="-128"/>
                <a:cs typeface="ＭＳ Ｐゴシック" pitchFamily="-108" charset="-128"/>
              </a:endParaRPr>
            </a:p>
          </p:txBody>
        </p:sp>
      </p:grpSp>
      <p:sp>
        <p:nvSpPr>
          <p:cNvPr id="48" name="Rettangolo 47"/>
          <p:cNvSpPr/>
          <p:nvPr/>
        </p:nvSpPr>
        <p:spPr>
          <a:xfrm>
            <a:off x="3568052" y="6363342"/>
            <a:ext cx="3636765" cy="338554"/>
          </a:xfrm>
          <a:prstGeom prst="rect">
            <a:avLst/>
          </a:prstGeom>
        </p:spPr>
        <p:txBody>
          <a:bodyPr wrap="none">
            <a:spAutoFit/>
          </a:bodyPr>
          <a:lstStyle/>
          <a:p>
            <a:r>
              <a:rPr lang="en-US" sz="1600" dirty="0">
                <a:solidFill>
                  <a:srgbClr val="F79646">
                    <a:lumMod val="75000"/>
                  </a:srgbClr>
                </a:solidFill>
                <a:latin typeface="Calibri" pitchFamily="34" charset="0"/>
              </a:rPr>
              <a:t>Radio</a:t>
            </a:r>
            <a:r>
              <a:rPr lang="en-US" sz="1600" dirty="0">
                <a:solidFill>
                  <a:prstClr val="black"/>
                </a:solidFill>
                <a:latin typeface="Calibri" pitchFamily="34" charset="0"/>
              </a:rPr>
              <a:t>     </a:t>
            </a:r>
            <a:r>
              <a:rPr lang="en-US" sz="1600" dirty="0">
                <a:solidFill>
                  <a:srgbClr val="FF0000"/>
                </a:solidFill>
                <a:latin typeface="Calibri" pitchFamily="34" charset="0"/>
              </a:rPr>
              <a:t>Optical</a:t>
            </a:r>
            <a:r>
              <a:rPr lang="en-US" sz="1600" dirty="0">
                <a:solidFill>
                  <a:prstClr val="black"/>
                </a:solidFill>
                <a:latin typeface="Calibri" pitchFamily="34" charset="0"/>
              </a:rPr>
              <a:t>      </a:t>
            </a:r>
            <a:r>
              <a:rPr lang="en-US" sz="1600" dirty="0">
                <a:solidFill>
                  <a:srgbClr val="339933"/>
                </a:solidFill>
                <a:latin typeface="Calibri" pitchFamily="34" charset="0"/>
              </a:rPr>
              <a:t>X-ray</a:t>
            </a:r>
            <a:r>
              <a:rPr lang="en-US" sz="1600" dirty="0">
                <a:solidFill>
                  <a:prstClr val="black"/>
                </a:solidFill>
                <a:latin typeface="Calibri" pitchFamily="34" charset="0"/>
              </a:rPr>
              <a:t>      </a:t>
            </a:r>
            <a:r>
              <a:rPr lang="en-US" sz="1600" dirty="0">
                <a:solidFill>
                  <a:srgbClr val="0000FF"/>
                </a:solidFill>
                <a:latin typeface="Calibri" pitchFamily="34" charset="0"/>
              </a:rPr>
              <a:t>GeV</a:t>
            </a:r>
            <a:r>
              <a:rPr lang="en-US" sz="1600" dirty="0">
                <a:solidFill>
                  <a:prstClr val="black"/>
                </a:solidFill>
                <a:latin typeface="Calibri" pitchFamily="34" charset="0"/>
              </a:rPr>
              <a:t>          </a:t>
            </a:r>
            <a:r>
              <a:rPr lang="en-US" sz="1600" dirty="0" err="1">
                <a:solidFill>
                  <a:prstClr val="black"/>
                </a:solidFill>
                <a:latin typeface="Calibri" pitchFamily="34" charset="0"/>
              </a:rPr>
              <a:t>TeV</a:t>
            </a:r>
            <a:endParaRPr lang="en-US" sz="1600" dirty="0">
              <a:solidFill>
                <a:prstClr val="black"/>
              </a:solidFill>
              <a:latin typeface="Calibri" pitchFamily="34" charset="0"/>
            </a:endParaRPr>
          </a:p>
        </p:txBody>
      </p:sp>
      <p:sp>
        <p:nvSpPr>
          <p:cNvPr id="49" name="Text Box 141"/>
          <p:cNvSpPr txBox="1">
            <a:spLocks noChangeArrowheads="1"/>
          </p:cNvSpPr>
          <p:nvPr/>
        </p:nvSpPr>
        <p:spPr bwMode="auto">
          <a:xfrm rot="16191216">
            <a:off x="2994101" y="4537871"/>
            <a:ext cx="724877" cy="275525"/>
          </a:xfrm>
          <a:prstGeom prst="rect">
            <a:avLst/>
          </a:prstGeom>
          <a:noFill/>
          <a:ln w="19050">
            <a:noFill/>
            <a:miter lim="800000"/>
            <a:headEnd/>
            <a:tailEnd/>
          </a:ln>
        </p:spPr>
        <p:txBody>
          <a:bodyPr wrap="none" anchor="ctr">
            <a:prstTxWarp prst="textNoShape">
              <a:avLst/>
            </a:prstTxWarp>
            <a:spAutoFit/>
          </a:bodyPr>
          <a:lstStyle/>
          <a:p>
            <a:pPr algn="ctr" eaLnBrk="0" hangingPunct="0">
              <a:lnSpc>
                <a:spcPct val="60000"/>
              </a:lnSpc>
            </a:pPr>
            <a:r>
              <a:rPr lang="en-US" dirty="0">
                <a:solidFill>
                  <a:srgbClr val="000000"/>
                </a:solidFill>
                <a:latin typeface="Symbol" pitchFamily="18" charset="2"/>
                <a:ea typeface="ＭＳ Ｐゴシック" pitchFamily="-108" charset="-128"/>
                <a:cs typeface="ＭＳ Ｐゴシック" pitchFamily="-108" charset="-128"/>
              </a:rPr>
              <a:t>n</a:t>
            </a:r>
            <a:r>
              <a:rPr lang="en-US" dirty="0">
                <a:solidFill>
                  <a:srgbClr val="000000"/>
                </a:solidFill>
                <a:latin typeface="Calibri" pitchFamily="34" charset="0"/>
                <a:ea typeface="ＭＳ Ｐゴシック" pitchFamily="-108" charset="-128"/>
                <a:cs typeface="ＭＳ Ｐゴシック" pitchFamily="-108" charset="-128"/>
              </a:rPr>
              <a:t> F(</a:t>
            </a:r>
            <a:r>
              <a:rPr lang="en-US" dirty="0">
                <a:solidFill>
                  <a:srgbClr val="000000"/>
                </a:solidFill>
                <a:latin typeface="Symbol" pitchFamily="18" charset="2"/>
                <a:ea typeface="ＭＳ Ｐゴシック" pitchFamily="-108" charset="-128"/>
                <a:cs typeface="ＭＳ Ｐゴシック" pitchFamily="-108" charset="-128"/>
              </a:rPr>
              <a:t>n</a:t>
            </a:r>
            <a:r>
              <a:rPr lang="en-US" dirty="0">
                <a:solidFill>
                  <a:srgbClr val="000000"/>
                </a:solidFill>
                <a:latin typeface="Calibri" pitchFamily="34" charset="0"/>
                <a:ea typeface="ＭＳ Ｐゴシック" pitchFamily="-108" charset="-128"/>
                <a:cs typeface="ＭＳ Ｐゴシック" pitchFamily="-108" charset="-128"/>
              </a:rPr>
              <a:t>)</a:t>
            </a:r>
          </a:p>
        </p:txBody>
      </p:sp>
      <p:sp>
        <p:nvSpPr>
          <p:cNvPr id="50" name="Line 139"/>
          <p:cNvSpPr>
            <a:spLocks noChangeShapeType="1"/>
          </p:cNvSpPr>
          <p:nvPr/>
        </p:nvSpPr>
        <p:spPr bwMode="auto">
          <a:xfrm flipV="1">
            <a:off x="3476893" y="3912851"/>
            <a:ext cx="0" cy="2424958"/>
          </a:xfrm>
          <a:prstGeom prst="line">
            <a:avLst/>
          </a:prstGeom>
          <a:noFill/>
          <a:ln w="19050">
            <a:solidFill>
              <a:srgbClr val="000000"/>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51" name="Line 140"/>
          <p:cNvSpPr>
            <a:spLocks noChangeShapeType="1"/>
          </p:cNvSpPr>
          <p:nvPr/>
        </p:nvSpPr>
        <p:spPr bwMode="auto">
          <a:xfrm>
            <a:off x="3476894" y="6337807"/>
            <a:ext cx="4320923" cy="0"/>
          </a:xfrm>
          <a:prstGeom prst="line">
            <a:avLst/>
          </a:prstGeom>
          <a:noFill/>
          <a:ln w="19050">
            <a:solidFill>
              <a:srgbClr val="000000"/>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52" name="Freeform 143"/>
          <p:cNvSpPr>
            <a:spLocks/>
          </p:cNvSpPr>
          <p:nvPr/>
        </p:nvSpPr>
        <p:spPr bwMode="auto">
          <a:xfrm>
            <a:off x="3687670" y="4349088"/>
            <a:ext cx="1738908" cy="1862983"/>
          </a:xfrm>
          <a:custGeom>
            <a:avLst/>
            <a:gdLst>
              <a:gd name="T0" fmla="*/ 0 w 792"/>
              <a:gd name="T1" fmla="*/ 1679 h 700"/>
              <a:gd name="T2" fmla="*/ 576 w 792"/>
              <a:gd name="T3" fmla="*/ 63 h 700"/>
              <a:gd name="T4" fmla="*/ 792 w 792"/>
              <a:gd name="T5" fmla="*/ 1283 h 700"/>
              <a:gd name="T6" fmla="*/ 0 60000 65536"/>
              <a:gd name="T7" fmla="*/ 0 60000 65536"/>
              <a:gd name="T8" fmla="*/ 0 60000 65536"/>
              <a:gd name="T9" fmla="*/ 0 w 792"/>
              <a:gd name="T10" fmla="*/ 0 h 700"/>
              <a:gd name="T11" fmla="*/ 792 w 792"/>
              <a:gd name="T12" fmla="*/ 700 h 700"/>
            </a:gdLst>
            <a:ahLst/>
            <a:cxnLst>
              <a:cxn ang="T6">
                <a:pos x="T0" y="T1"/>
              </a:cxn>
              <a:cxn ang="T7">
                <a:pos x="T2" y="T3"/>
              </a:cxn>
              <a:cxn ang="T8">
                <a:pos x="T4" y="T5"/>
              </a:cxn>
            </a:cxnLst>
            <a:rect l="T9" t="T10" r="T11" b="T12"/>
            <a:pathLst>
              <a:path w="792" h="700">
                <a:moveTo>
                  <a:pt x="0" y="700"/>
                </a:moveTo>
                <a:cubicBezTo>
                  <a:pt x="216" y="380"/>
                  <a:pt x="444" y="56"/>
                  <a:pt x="576" y="28"/>
                </a:cubicBezTo>
                <a:cubicBezTo>
                  <a:pt x="708" y="0"/>
                  <a:pt x="747" y="427"/>
                  <a:pt x="792" y="532"/>
                </a:cubicBezTo>
              </a:path>
            </a:pathLst>
          </a:custGeom>
          <a:noFill/>
          <a:ln w="19050">
            <a:solidFill>
              <a:srgbClr val="FF3300"/>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53" name="Freeform 144"/>
          <p:cNvSpPr>
            <a:spLocks/>
          </p:cNvSpPr>
          <p:nvPr/>
        </p:nvSpPr>
        <p:spPr bwMode="auto">
          <a:xfrm>
            <a:off x="5373884" y="4187423"/>
            <a:ext cx="1738908" cy="1852719"/>
          </a:xfrm>
          <a:custGeom>
            <a:avLst/>
            <a:gdLst>
              <a:gd name="T0" fmla="*/ 0 w 792"/>
              <a:gd name="T1" fmla="*/ 1625 h 697"/>
              <a:gd name="T2" fmla="*/ 576 w 792"/>
              <a:gd name="T3" fmla="*/ 56 h 697"/>
              <a:gd name="T4" fmla="*/ 792 w 792"/>
              <a:gd name="T5" fmla="*/ 1272 h 697"/>
              <a:gd name="T6" fmla="*/ 0 60000 65536"/>
              <a:gd name="T7" fmla="*/ 0 60000 65536"/>
              <a:gd name="T8" fmla="*/ 0 60000 65536"/>
              <a:gd name="T9" fmla="*/ 0 w 792"/>
              <a:gd name="T10" fmla="*/ 0 h 697"/>
              <a:gd name="T11" fmla="*/ 792 w 792"/>
              <a:gd name="T12" fmla="*/ 697 h 697"/>
            </a:gdLst>
            <a:ahLst/>
            <a:cxnLst>
              <a:cxn ang="T6">
                <a:pos x="T0" y="T1"/>
              </a:cxn>
              <a:cxn ang="T7">
                <a:pos x="T2" y="T3"/>
              </a:cxn>
              <a:cxn ang="T8">
                <a:pos x="T4" y="T5"/>
              </a:cxn>
            </a:cxnLst>
            <a:rect l="T9" t="T10" r="T11" b="T12"/>
            <a:pathLst>
              <a:path w="792" h="697">
                <a:moveTo>
                  <a:pt x="0" y="697"/>
                </a:moveTo>
                <a:cubicBezTo>
                  <a:pt x="216" y="377"/>
                  <a:pt x="444" y="50"/>
                  <a:pt x="576" y="25"/>
                </a:cubicBezTo>
                <a:cubicBezTo>
                  <a:pt x="708" y="0"/>
                  <a:pt x="747" y="437"/>
                  <a:pt x="792" y="545"/>
                </a:cubicBezTo>
              </a:path>
            </a:pathLst>
          </a:custGeom>
          <a:noFill/>
          <a:ln w="19050">
            <a:solidFill>
              <a:srgbClr val="000090"/>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54" name="Text Box 147"/>
          <p:cNvSpPr txBox="1">
            <a:spLocks noChangeArrowheads="1"/>
          </p:cNvSpPr>
          <p:nvPr/>
        </p:nvSpPr>
        <p:spPr bwMode="auto">
          <a:xfrm>
            <a:off x="6774002" y="3965539"/>
            <a:ext cx="365805" cy="369332"/>
          </a:xfrm>
          <a:prstGeom prst="rect">
            <a:avLst/>
          </a:prstGeom>
          <a:noFill/>
          <a:ln w="19050">
            <a:noFill/>
            <a:miter lim="800000"/>
            <a:headEnd/>
            <a:tailEnd/>
          </a:ln>
          <a:effectLst/>
        </p:spPr>
        <p:txBody>
          <a:bodyPr wrap="none" anchor="ctr">
            <a:prstTxWarp prst="textNoShape">
              <a:avLst/>
            </a:prstTxWarp>
            <a:spAutoFit/>
          </a:bodyPr>
          <a:lstStyle/>
          <a:p>
            <a:pPr algn="ctr" eaLnBrk="0" hangingPunct="0">
              <a:defRPr/>
            </a:pPr>
            <a:r>
              <a:rPr lang="en-US" dirty="0">
                <a:solidFill>
                  <a:srgbClr val="000090"/>
                </a:solidFill>
                <a:latin typeface="Calibri" pitchFamily="34" charset="0"/>
                <a:ea typeface="ＭＳ Ｐゴシック" charset="-128"/>
                <a:cs typeface="ＭＳ Ｐゴシック" charset="-128"/>
              </a:rPr>
              <a:t>IC</a:t>
            </a:r>
            <a:endParaRPr lang="en-US" dirty="0">
              <a:solidFill>
                <a:srgbClr val="000090"/>
              </a:solidFill>
              <a:effectLst>
                <a:outerShdw blurRad="38100" dist="38100" dir="2700000" algn="tl">
                  <a:srgbClr val="DDDDDD"/>
                </a:outerShdw>
              </a:effectLst>
              <a:latin typeface="Calibri" pitchFamily="34" charset="0"/>
              <a:ea typeface="ＭＳ Ｐゴシック" charset="-128"/>
              <a:cs typeface="ＭＳ Ｐゴシック" charset="-128"/>
            </a:endParaRPr>
          </a:p>
        </p:txBody>
      </p:sp>
      <p:sp>
        <p:nvSpPr>
          <p:cNvPr id="61" name="Rettangolo 60"/>
          <p:cNvSpPr/>
          <p:nvPr/>
        </p:nvSpPr>
        <p:spPr>
          <a:xfrm rot="16200000">
            <a:off x="1554080" y="4631341"/>
            <a:ext cx="2020810" cy="369332"/>
          </a:xfrm>
          <a:prstGeom prst="rect">
            <a:avLst/>
          </a:prstGeom>
        </p:spPr>
        <p:txBody>
          <a:bodyPr wrap="none">
            <a:spAutoFit/>
          </a:bodyPr>
          <a:lstStyle/>
          <a:p>
            <a:r>
              <a:rPr lang="en-US" dirty="0">
                <a:solidFill>
                  <a:srgbClr val="C0504D">
                    <a:lumMod val="50000"/>
                  </a:srgbClr>
                </a:solidFill>
                <a:ea typeface="ＭＳ Ｐゴシック" pitchFamily="-108" charset="-128"/>
                <a:cs typeface="ＭＳ Ｐゴシック" pitchFamily="-108" charset="-128"/>
              </a:rPr>
              <a:t>SED [Energy/cm</a:t>
            </a:r>
            <a:r>
              <a:rPr lang="en-US" baseline="30000" dirty="0">
                <a:solidFill>
                  <a:srgbClr val="C0504D">
                    <a:lumMod val="50000"/>
                  </a:srgbClr>
                </a:solidFill>
                <a:ea typeface="ＭＳ Ｐゴシック" pitchFamily="-108" charset="-128"/>
                <a:cs typeface="ＭＳ Ｐゴシック" pitchFamily="-108" charset="-128"/>
              </a:rPr>
              <a:t>2</a:t>
            </a:r>
            <a:r>
              <a:rPr lang="en-US" dirty="0">
                <a:solidFill>
                  <a:srgbClr val="C0504D">
                    <a:lumMod val="50000"/>
                  </a:srgbClr>
                </a:solidFill>
                <a:ea typeface="ＭＳ Ｐゴシック" pitchFamily="-108" charset="-128"/>
                <a:cs typeface="ＭＳ Ｐゴシック" pitchFamily="-108" charset="-128"/>
              </a:rPr>
              <a:t> s] </a:t>
            </a:r>
            <a:endParaRPr lang="en-US" dirty="0">
              <a:solidFill>
                <a:srgbClr val="C0504D">
                  <a:lumMod val="50000"/>
                </a:srgbClr>
              </a:solidFill>
            </a:endParaRPr>
          </a:p>
        </p:txBody>
      </p:sp>
      <p:pic>
        <p:nvPicPr>
          <p:cNvPr id="62" name="Picture 4" descr="GLAST satell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53872">
            <a:off x="8012014" y="1509132"/>
            <a:ext cx="2463603" cy="1231802"/>
          </a:xfrm>
          <a:prstGeom prst="rect">
            <a:avLst/>
          </a:prstGeom>
          <a:noFill/>
        </p:spPr>
      </p:pic>
      <p:pic>
        <p:nvPicPr>
          <p:cNvPr id="63" name="Immagine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2049" y="3745571"/>
            <a:ext cx="2977146" cy="1981867"/>
          </a:xfrm>
          <a:prstGeom prst="rect">
            <a:avLst/>
          </a:prstGeom>
        </p:spPr>
      </p:pic>
    </p:spTree>
    <p:extLst>
      <p:ext uri="{BB962C8B-B14F-4D97-AF65-F5344CB8AC3E}">
        <p14:creationId xmlns:p14="http://schemas.microsoft.com/office/powerpoint/2010/main" val="5532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443"/>
            <a:ext cx="10515600" cy="790287"/>
          </a:xfrm>
        </p:spPr>
        <p:txBody>
          <a:bodyPr>
            <a:normAutofit/>
          </a:bodyPr>
          <a:lstStyle/>
          <a:p>
            <a:r>
              <a:rPr lang="it-IT" sz="3600" dirty="0">
                <a:solidFill>
                  <a:srgbClr val="C00000"/>
                </a:solidFill>
                <a:sym typeface="Symbol" panose="05050102010706020507" pitchFamily="18" charset="2"/>
              </a:rPr>
              <a:t>Non-</a:t>
            </a:r>
            <a:r>
              <a:rPr lang="it-IT" sz="3600" dirty="0" err="1">
                <a:solidFill>
                  <a:srgbClr val="C00000"/>
                </a:solidFill>
                <a:sym typeface="Symbol" panose="05050102010706020507" pitchFamily="18" charset="2"/>
              </a:rPr>
              <a:t>thermal</a:t>
            </a:r>
            <a:r>
              <a:rPr lang="it-IT" sz="3600" dirty="0">
                <a:solidFill>
                  <a:srgbClr val="C00000"/>
                </a:solidFill>
                <a:sym typeface="Symbol" panose="05050102010706020507" pitchFamily="18" charset="2"/>
              </a:rPr>
              <a:t> </a:t>
            </a:r>
            <a:r>
              <a:rPr lang="it-IT" sz="3600" dirty="0" err="1">
                <a:solidFill>
                  <a:srgbClr val="C00000"/>
                </a:solidFill>
                <a:sym typeface="Symbol" panose="05050102010706020507" pitchFamily="18" charset="2"/>
              </a:rPr>
              <a:t>Universe</a:t>
            </a:r>
            <a:r>
              <a:rPr lang="it-IT" sz="3600" dirty="0">
                <a:solidFill>
                  <a:srgbClr val="C00000"/>
                </a:solidFill>
                <a:sym typeface="Symbol" panose="05050102010706020507" pitchFamily="18" charset="2"/>
              </a:rPr>
              <a:t>: </a:t>
            </a:r>
            <a:r>
              <a:rPr lang="it-IT" sz="3600" b="1" dirty="0" err="1">
                <a:solidFill>
                  <a:srgbClr val="C00000"/>
                </a:solidFill>
                <a:sym typeface="Symbol" panose="05050102010706020507" pitchFamily="18" charset="2"/>
              </a:rPr>
              <a:t>hadronic</a:t>
            </a:r>
            <a:r>
              <a:rPr lang="it-IT" sz="3600" dirty="0">
                <a:solidFill>
                  <a:srgbClr val="C00000"/>
                </a:solidFill>
                <a:sym typeface="Symbol" panose="05050102010706020507" pitchFamily="18" charset="2"/>
              </a:rPr>
              <a:t> model</a:t>
            </a:r>
            <a:endParaRPr lang="it-IT" sz="3600" dirty="0">
              <a:solidFill>
                <a:srgbClr val="C00000"/>
              </a:solidFill>
            </a:endParaRPr>
          </a:p>
        </p:txBody>
      </p:sp>
      <p:sp>
        <p:nvSpPr>
          <p:cNvPr id="58" name="Segnaposto numero diapositiva 57"/>
          <p:cNvSpPr>
            <a:spLocks noGrp="1"/>
          </p:cNvSpPr>
          <p:nvPr>
            <p:ph type="sldNum" sz="quarter" idx="12"/>
          </p:nvPr>
        </p:nvSpPr>
        <p:spPr/>
        <p:txBody>
          <a:bodyPr/>
          <a:lstStyle/>
          <a:p>
            <a:fld id="{EF856C54-971D-4A64-8725-72F12A462872}" type="slidenum">
              <a:rPr lang="it-IT" smtClean="0"/>
              <a:t>9</a:t>
            </a:fld>
            <a:endParaRPr lang="it-IT"/>
          </a:p>
        </p:txBody>
      </p:sp>
      <p:sp>
        <p:nvSpPr>
          <p:cNvPr id="23" name="Rectangle 138"/>
          <p:cNvSpPr>
            <a:spLocks noChangeArrowheads="1"/>
          </p:cNvSpPr>
          <p:nvPr/>
        </p:nvSpPr>
        <p:spPr bwMode="auto">
          <a:xfrm>
            <a:off x="4072549" y="3748418"/>
            <a:ext cx="3600400" cy="2160240"/>
          </a:xfrm>
          <a:prstGeom prst="rect">
            <a:avLst/>
          </a:prstGeom>
          <a:solidFill>
            <a:schemeClr val="bg1">
              <a:alpha val="73000"/>
            </a:schemeClr>
          </a:solidFill>
          <a:ln w="19050">
            <a:noFill/>
            <a:miter lim="800000"/>
            <a:headEnd/>
            <a:tailEnd/>
          </a:ln>
          <a:effectLst/>
        </p:spPr>
        <p:txBody>
          <a:bodyPr wrap="none" anchor="ctr">
            <a:prstTxWarp prst="textNoShape">
              <a:avLst/>
            </a:prstTxWarp>
          </a:bodyPr>
          <a:lstStyle/>
          <a:p>
            <a:pPr algn="ctr" eaLnBrk="0" hangingPunct="0">
              <a:defRPr/>
            </a:pPr>
            <a:endParaRPr lang="en-US" baseline="30000" dirty="0">
              <a:solidFill>
                <a:srgbClr val="339966"/>
              </a:solidFill>
              <a:effectLst>
                <a:outerShdw blurRad="38100" dist="38100" dir="2700000" algn="tl">
                  <a:srgbClr val="FFFFFF"/>
                </a:outerShdw>
              </a:effectLst>
              <a:latin typeface="Symbol" pitchFamily="18" charset="2"/>
              <a:ea typeface="ＭＳ Ｐゴシック" charset="-128"/>
              <a:cs typeface="ＭＳ Ｐゴシック" charset="-128"/>
            </a:endParaRPr>
          </a:p>
        </p:txBody>
      </p:sp>
      <p:sp>
        <p:nvSpPr>
          <p:cNvPr id="24" name="Text Box 141"/>
          <p:cNvSpPr txBox="1">
            <a:spLocks noChangeArrowheads="1"/>
          </p:cNvSpPr>
          <p:nvPr/>
        </p:nvSpPr>
        <p:spPr bwMode="auto">
          <a:xfrm rot="16191216">
            <a:off x="2476843" y="4513553"/>
            <a:ext cx="1023036" cy="277897"/>
          </a:xfrm>
          <a:prstGeom prst="rect">
            <a:avLst/>
          </a:prstGeom>
          <a:noFill/>
          <a:ln w="19050">
            <a:noFill/>
            <a:miter lim="800000"/>
            <a:headEnd/>
            <a:tailEnd/>
          </a:ln>
        </p:spPr>
        <p:txBody>
          <a:bodyPr wrap="none" anchor="ctr">
            <a:prstTxWarp prst="textNoShape">
              <a:avLst/>
            </a:prstTxWarp>
            <a:spAutoFit/>
          </a:bodyPr>
          <a:lstStyle/>
          <a:p>
            <a:pPr algn="ctr" eaLnBrk="0" hangingPunct="0">
              <a:lnSpc>
                <a:spcPct val="60000"/>
              </a:lnSpc>
            </a:pPr>
            <a:r>
              <a:rPr lang="en-US" dirty="0">
                <a:solidFill>
                  <a:srgbClr val="000000"/>
                </a:solidFill>
                <a:latin typeface="Calibri" pitchFamily="34" charset="0"/>
                <a:ea typeface="ＭＳ Ｐゴシック" pitchFamily="-108" charset="-128"/>
                <a:cs typeface="ＭＳ Ｐゴシック" pitchFamily="-108" charset="-128"/>
              </a:rPr>
              <a:t>E</a:t>
            </a:r>
            <a:r>
              <a:rPr lang="en-US" baseline="30000" dirty="0">
                <a:solidFill>
                  <a:srgbClr val="000000"/>
                </a:solidFill>
                <a:latin typeface="Calibri" pitchFamily="34" charset="0"/>
                <a:ea typeface="ＭＳ Ｐゴシック" pitchFamily="-108" charset="-128"/>
                <a:cs typeface="ＭＳ Ｐゴシック" pitchFamily="-108" charset="-128"/>
              </a:rPr>
              <a:t>2</a:t>
            </a:r>
            <a:r>
              <a:rPr lang="en-US" dirty="0">
                <a:solidFill>
                  <a:srgbClr val="000000"/>
                </a:solidFill>
                <a:latin typeface="Calibri" pitchFamily="34" charset="0"/>
                <a:ea typeface="ＭＳ Ｐゴシック" pitchFamily="-108" charset="-128"/>
                <a:cs typeface="ＭＳ Ｐゴシック" pitchFamily="-108" charset="-128"/>
              </a:rPr>
              <a:t> </a:t>
            </a:r>
            <a:r>
              <a:rPr lang="en-US" dirty="0" err="1">
                <a:solidFill>
                  <a:srgbClr val="000000"/>
                </a:solidFill>
                <a:latin typeface="Calibri" pitchFamily="34" charset="0"/>
                <a:ea typeface="ＭＳ Ｐゴシック" pitchFamily="-108" charset="-128"/>
                <a:cs typeface="ＭＳ Ｐゴシック" pitchFamily="-108" charset="-128"/>
              </a:rPr>
              <a:t>dN</a:t>
            </a:r>
            <a:r>
              <a:rPr lang="en-US" dirty="0">
                <a:solidFill>
                  <a:srgbClr val="000000"/>
                </a:solidFill>
                <a:latin typeface="Calibri" pitchFamily="34" charset="0"/>
                <a:ea typeface="ＭＳ Ｐゴシック" pitchFamily="-108" charset="-128"/>
                <a:cs typeface="ＭＳ Ｐゴシック" pitchFamily="-108" charset="-128"/>
              </a:rPr>
              <a:t>/</a:t>
            </a:r>
            <a:r>
              <a:rPr lang="en-US" dirty="0" err="1">
                <a:solidFill>
                  <a:srgbClr val="000000"/>
                </a:solidFill>
                <a:latin typeface="Calibri" pitchFamily="34" charset="0"/>
                <a:ea typeface="ＭＳ Ｐゴシック" pitchFamily="-108" charset="-128"/>
                <a:cs typeface="ＭＳ Ｐゴシック" pitchFamily="-108" charset="-128"/>
              </a:rPr>
              <a:t>dE</a:t>
            </a:r>
            <a:endParaRPr lang="en-US" dirty="0">
              <a:solidFill>
                <a:srgbClr val="000000"/>
              </a:solidFill>
              <a:latin typeface="Calibri" pitchFamily="34" charset="0"/>
              <a:ea typeface="ＭＳ Ｐゴシック" pitchFamily="-108" charset="-128"/>
              <a:cs typeface="ＭＳ Ｐゴシック" pitchFamily="-108" charset="-128"/>
            </a:endParaRPr>
          </a:p>
        </p:txBody>
      </p:sp>
      <p:sp>
        <p:nvSpPr>
          <p:cNvPr id="25" name="Text Box 142"/>
          <p:cNvSpPr txBox="1">
            <a:spLocks noChangeArrowheads="1"/>
          </p:cNvSpPr>
          <p:nvPr/>
        </p:nvSpPr>
        <p:spPr bwMode="auto">
          <a:xfrm>
            <a:off x="6499709" y="5955632"/>
            <a:ext cx="992643" cy="369332"/>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dirty="0">
                <a:solidFill>
                  <a:srgbClr val="000000"/>
                </a:solidFill>
                <a:latin typeface="Calibri" pitchFamily="34" charset="0"/>
                <a:ea typeface="ＭＳ Ｐゴシック" pitchFamily="-108" charset="-128"/>
                <a:cs typeface="ＭＳ Ｐゴシック" pitchFamily="-108" charset="-128"/>
              </a:rPr>
              <a:t>energy E</a:t>
            </a:r>
          </a:p>
        </p:txBody>
      </p:sp>
      <p:grpSp>
        <p:nvGrpSpPr>
          <p:cNvPr id="31" name="Group 83"/>
          <p:cNvGrpSpPr>
            <a:grpSpLocks/>
          </p:cNvGrpSpPr>
          <p:nvPr/>
        </p:nvGrpSpPr>
        <p:grpSpPr bwMode="auto">
          <a:xfrm>
            <a:off x="7013764" y="920265"/>
            <a:ext cx="4188788" cy="2825772"/>
            <a:chOff x="2832" y="2544"/>
            <a:chExt cx="2569" cy="1343"/>
          </a:xfrm>
        </p:grpSpPr>
        <p:sp>
          <p:nvSpPr>
            <p:cNvPr id="32" name="Rectangle 84"/>
            <p:cNvSpPr>
              <a:spLocks noChangeArrowheads="1"/>
            </p:cNvSpPr>
            <p:nvPr/>
          </p:nvSpPr>
          <p:spPr bwMode="auto">
            <a:xfrm>
              <a:off x="2832" y="2544"/>
              <a:ext cx="2517" cy="1343"/>
            </a:xfrm>
            <a:prstGeom prst="rect">
              <a:avLst/>
            </a:prstGeom>
            <a:solidFill>
              <a:schemeClr val="accent1">
                <a:lumMod val="20000"/>
                <a:lumOff val="80000"/>
              </a:schemeClr>
            </a:solidFill>
            <a:ln w="19050">
              <a:noFill/>
              <a:miter lim="800000"/>
              <a:headEnd/>
              <a:tailEnd/>
            </a:ln>
          </p:spPr>
          <p:txBody>
            <a:bodyPr wrap="none" anchor="ctr">
              <a:prstTxWarp prst="textNoShape">
                <a:avLst/>
              </a:prstTxWarp>
            </a:bodyPr>
            <a:lstStyle/>
            <a:p>
              <a:pPr algn="ctr" eaLnBrk="0" hangingPunct="0">
                <a:defRPr/>
              </a:pPr>
              <a:endParaRPr lang="en-US">
                <a:solidFill>
                  <a:prstClr val="black"/>
                </a:solidFill>
                <a:effectLst>
                  <a:outerShdw blurRad="38100" dist="38100" dir="2700000" algn="tl">
                    <a:srgbClr val="FFFFFF"/>
                  </a:outerShdw>
                </a:effectLst>
                <a:latin typeface="Calibri" pitchFamily="34" charset="0"/>
                <a:ea typeface="ＭＳ Ｐゴシック" charset="-128"/>
                <a:cs typeface="ＭＳ Ｐゴシック" charset="-128"/>
              </a:endParaRPr>
            </a:p>
          </p:txBody>
        </p:sp>
        <p:sp>
          <p:nvSpPr>
            <p:cNvPr id="33" name="Line 85"/>
            <p:cNvSpPr>
              <a:spLocks noChangeShapeType="1"/>
            </p:cNvSpPr>
            <p:nvPr/>
          </p:nvSpPr>
          <p:spPr bwMode="auto">
            <a:xfrm>
              <a:off x="3072" y="3072"/>
              <a:ext cx="816" cy="240"/>
            </a:xfrm>
            <a:prstGeom prst="line">
              <a:avLst/>
            </a:prstGeom>
            <a:noFill/>
            <a:ln w="19050">
              <a:solidFill>
                <a:srgbClr val="39A333"/>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34" name="Oval 86"/>
            <p:cNvSpPr>
              <a:spLocks noChangeArrowheads="1"/>
            </p:cNvSpPr>
            <p:nvPr/>
          </p:nvSpPr>
          <p:spPr bwMode="auto">
            <a:xfrm>
              <a:off x="3888" y="3276"/>
              <a:ext cx="104" cy="104"/>
            </a:xfrm>
            <a:prstGeom prst="ellipse">
              <a:avLst/>
            </a:prstGeom>
            <a:solidFill>
              <a:srgbClr val="CCCCFF"/>
            </a:solidFill>
            <a:ln w="19050">
              <a:solidFill>
                <a:srgbClr val="39A333"/>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35" name="Line 87"/>
            <p:cNvSpPr>
              <a:spLocks noChangeShapeType="1"/>
            </p:cNvSpPr>
            <p:nvPr/>
          </p:nvSpPr>
          <p:spPr bwMode="auto">
            <a:xfrm>
              <a:off x="3984" y="3350"/>
              <a:ext cx="288" cy="336"/>
            </a:xfrm>
            <a:prstGeom prst="line">
              <a:avLst/>
            </a:prstGeom>
            <a:noFill/>
            <a:ln w="19050">
              <a:solidFill>
                <a:srgbClr val="39A333"/>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36" name="Line 88"/>
            <p:cNvSpPr>
              <a:spLocks noChangeShapeType="1"/>
            </p:cNvSpPr>
            <p:nvPr/>
          </p:nvSpPr>
          <p:spPr bwMode="auto">
            <a:xfrm>
              <a:off x="3984" y="3350"/>
              <a:ext cx="384" cy="192"/>
            </a:xfrm>
            <a:prstGeom prst="line">
              <a:avLst/>
            </a:prstGeom>
            <a:noFill/>
            <a:ln w="19050">
              <a:solidFill>
                <a:srgbClr val="39A333"/>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37" name="Line 89"/>
            <p:cNvSpPr>
              <a:spLocks noChangeShapeType="1"/>
            </p:cNvSpPr>
            <p:nvPr/>
          </p:nvSpPr>
          <p:spPr bwMode="auto">
            <a:xfrm flipV="1">
              <a:off x="3984" y="3302"/>
              <a:ext cx="432" cy="48"/>
            </a:xfrm>
            <a:prstGeom prst="line">
              <a:avLst/>
            </a:prstGeom>
            <a:noFill/>
            <a:ln w="19050">
              <a:solidFill>
                <a:srgbClr val="39A333"/>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38" name="Freeform 90"/>
            <p:cNvSpPr>
              <a:spLocks/>
            </p:cNvSpPr>
            <p:nvPr/>
          </p:nvSpPr>
          <p:spPr bwMode="auto">
            <a:xfrm rot="-1982575">
              <a:off x="4368" y="3053"/>
              <a:ext cx="624" cy="153"/>
            </a:xfrm>
            <a:custGeom>
              <a:avLst/>
              <a:gdLst>
                <a:gd name="T0" fmla="*/ 0 w 624"/>
                <a:gd name="T1" fmla="*/ 89 h 153"/>
                <a:gd name="T2" fmla="*/ 47 w 624"/>
                <a:gd name="T3" fmla="*/ 9 h 153"/>
                <a:gd name="T4" fmla="*/ 77 w 624"/>
                <a:gd name="T5" fmla="*/ 142 h 153"/>
                <a:gd name="T6" fmla="*/ 121 w 624"/>
                <a:gd name="T7" fmla="*/ 9 h 153"/>
                <a:gd name="T8" fmla="*/ 151 w 624"/>
                <a:gd name="T9" fmla="*/ 142 h 153"/>
                <a:gd name="T10" fmla="*/ 196 w 624"/>
                <a:gd name="T11" fmla="*/ 9 h 153"/>
                <a:gd name="T12" fmla="*/ 225 w 624"/>
                <a:gd name="T13" fmla="*/ 142 h 153"/>
                <a:gd name="T14" fmla="*/ 270 w 624"/>
                <a:gd name="T15" fmla="*/ 9 h 153"/>
                <a:gd name="T16" fmla="*/ 300 w 624"/>
                <a:gd name="T17" fmla="*/ 142 h 153"/>
                <a:gd name="T18" fmla="*/ 344 w 624"/>
                <a:gd name="T19" fmla="*/ 9 h 153"/>
                <a:gd name="T20" fmla="*/ 374 w 624"/>
                <a:gd name="T21" fmla="*/ 142 h 153"/>
                <a:gd name="T22" fmla="*/ 419 w 624"/>
                <a:gd name="T23" fmla="*/ 9 h 153"/>
                <a:gd name="T24" fmla="*/ 448 w 624"/>
                <a:gd name="T25" fmla="*/ 142 h 153"/>
                <a:gd name="T26" fmla="*/ 493 w 624"/>
                <a:gd name="T27" fmla="*/ 9 h 153"/>
                <a:gd name="T28" fmla="*/ 523 w 624"/>
                <a:gd name="T29" fmla="*/ 142 h 153"/>
                <a:gd name="T30" fmla="*/ 552 w 624"/>
                <a:gd name="T31" fmla="*/ 75 h 153"/>
                <a:gd name="T32" fmla="*/ 624 w 624"/>
                <a:gd name="T33" fmla="*/ 73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4"/>
                <a:gd name="T52" fmla="*/ 0 h 153"/>
                <a:gd name="T53" fmla="*/ 624 w 624"/>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4" h="153">
                  <a:moveTo>
                    <a:pt x="0" y="89"/>
                  </a:moveTo>
                  <a:cubicBezTo>
                    <a:pt x="9" y="77"/>
                    <a:pt x="34" y="0"/>
                    <a:pt x="47" y="9"/>
                  </a:cubicBezTo>
                  <a:cubicBezTo>
                    <a:pt x="60" y="18"/>
                    <a:pt x="64" y="142"/>
                    <a:pt x="77" y="142"/>
                  </a:cubicBezTo>
                  <a:cubicBezTo>
                    <a:pt x="89" y="142"/>
                    <a:pt x="109" y="9"/>
                    <a:pt x="121" y="9"/>
                  </a:cubicBezTo>
                  <a:cubicBezTo>
                    <a:pt x="134" y="9"/>
                    <a:pt x="139" y="142"/>
                    <a:pt x="151" y="142"/>
                  </a:cubicBezTo>
                  <a:cubicBezTo>
                    <a:pt x="163" y="142"/>
                    <a:pt x="183" y="9"/>
                    <a:pt x="196" y="9"/>
                  </a:cubicBezTo>
                  <a:cubicBezTo>
                    <a:pt x="208" y="9"/>
                    <a:pt x="213" y="142"/>
                    <a:pt x="225" y="142"/>
                  </a:cubicBezTo>
                  <a:cubicBezTo>
                    <a:pt x="238" y="142"/>
                    <a:pt x="258" y="9"/>
                    <a:pt x="270" y="9"/>
                  </a:cubicBezTo>
                  <a:cubicBezTo>
                    <a:pt x="282" y="9"/>
                    <a:pt x="287" y="142"/>
                    <a:pt x="300" y="142"/>
                  </a:cubicBezTo>
                  <a:cubicBezTo>
                    <a:pt x="312" y="142"/>
                    <a:pt x="332" y="9"/>
                    <a:pt x="344" y="9"/>
                  </a:cubicBezTo>
                  <a:cubicBezTo>
                    <a:pt x="357" y="9"/>
                    <a:pt x="362" y="142"/>
                    <a:pt x="374" y="142"/>
                  </a:cubicBezTo>
                  <a:cubicBezTo>
                    <a:pt x="386" y="142"/>
                    <a:pt x="406" y="9"/>
                    <a:pt x="419" y="9"/>
                  </a:cubicBezTo>
                  <a:cubicBezTo>
                    <a:pt x="431" y="9"/>
                    <a:pt x="436" y="142"/>
                    <a:pt x="448" y="142"/>
                  </a:cubicBezTo>
                  <a:cubicBezTo>
                    <a:pt x="461" y="142"/>
                    <a:pt x="481" y="9"/>
                    <a:pt x="493" y="9"/>
                  </a:cubicBezTo>
                  <a:cubicBezTo>
                    <a:pt x="505" y="9"/>
                    <a:pt x="513" y="131"/>
                    <a:pt x="523" y="142"/>
                  </a:cubicBezTo>
                  <a:cubicBezTo>
                    <a:pt x="533" y="153"/>
                    <a:pt x="535" y="86"/>
                    <a:pt x="552" y="75"/>
                  </a:cubicBezTo>
                  <a:cubicBezTo>
                    <a:pt x="569" y="64"/>
                    <a:pt x="609" y="73"/>
                    <a:pt x="624" y="73"/>
                  </a:cubicBezTo>
                </a:path>
              </a:pathLst>
            </a:custGeom>
            <a:solidFill>
              <a:srgbClr val="CCCCFF"/>
            </a:solidFill>
            <a:ln w="19050">
              <a:solidFill>
                <a:srgbClr val="009900"/>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srgbClr val="009900"/>
                </a:solidFill>
                <a:latin typeface="Calibri" pitchFamily="34" charset="0"/>
                <a:ea typeface="ＭＳ Ｐゴシック" pitchFamily="-108" charset="-128"/>
                <a:cs typeface="ＭＳ Ｐゴシック" pitchFamily="-108" charset="-128"/>
              </a:endParaRPr>
            </a:p>
          </p:txBody>
        </p:sp>
        <p:sp>
          <p:nvSpPr>
            <p:cNvPr id="39" name="Freeform 91"/>
            <p:cNvSpPr>
              <a:spLocks/>
            </p:cNvSpPr>
            <p:nvPr/>
          </p:nvSpPr>
          <p:spPr bwMode="auto">
            <a:xfrm>
              <a:off x="4416" y="3302"/>
              <a:ext cx="550" cy="289"/>
            </a:xfrm>
            <a:custGeom>
              <a:avLst/>
              <a:gdLst>
                <a:gd name="T0" fmla="*/ 16 w 550"/>
                <a:gd name="T1" fmla="*/ 25 h 289"/>
                <a:gd name="T2" fmla="*/ 15 w 550"/>
                <a:gd name="T3" fmla="*/ 113 h 289"/>
                <a:gd name="T4" fmla="*/ 104 w 550"/>
                <a:gd name="T5" fmla="*/ 5 h 289"/>
                <a:gd name="T6" fmla="*/ 84 w 550"/>
                <a:gd name="T7" fmla="*/ 140 h 289"/>
                <a:gd name="T8" fmla="*/ 174 w 550"/>
                <a:gd name="T9" fmla="*/ 32 h 289"/>
                <a:gd name="T10" fmla="*/ 153 w 550"/>
                <a:gd name="T11" fmla="*/ 166 h 289"/>
                <a:gd name="T12" fmla="*/ 243 w 550"/>
                <a:gd name="T13" fmla="*/ 59 h 289"/>
                <a:gd name="T14" fmla="*/ 223 w 550"/>
                <a:gd name="T15" fmla="*/ 194 h 289"/>
                <a:gd name="T16" fmla="*/ 312 w 550"/>
                <a:gd name="T17" fmla="*/ 86 h 289"/>
                <a:gd name="T18" fmla="*/ 292 w 550"/>
                <a:gd name="T19" fmla="*/ 221 h 289"/>
                <a:gd name="T20" fmla="*/ 382 w 550"/>
                <a:gd name="T21" fmla="*/ 113 h 289"/>
                <a:gd name="T22" fmla="*/ 361 w 550"/>
                <a:gd name="T23" fmla="*/ 247 h 289"/>
                <a:gd name="T24" fmla="*/ 451 w 550"/>
                <a:gd name="T25" fmla="*/ 140 h 289"/>
                <a:gd name="T26" fmla="*/ 431 w 550"/>
                <a:gd name="T27" fmla="*/ 275 h 289"/>
                <a:gd name="T28" fmla="*/ 482 w 550"/>
                <a:gd name="T29" fmla="*/ 223 h 289"/>
                <a:gd name="T30" fmla="*/ 550 w 550"/>
                <a:gd name="T31" fmla="*/ 247 h 2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0"/>
                <a:gd name="T49" fmla="*/ 0 h 289"/>
                <a:gd name="T50" fmla="*/ 550 w 550"/>
                <a:gd name="T51" fmla="*/ 289 h 2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0" h="289">
                  <a:moveTo>
                    <a:pt x="16" y="25"/>
                  </a:moveTo>
                  <a:cubicBezTo>
                    <a:pt x="16" y="40"/>
                    <a:pt x="0" y="116"/>
                    <a:pt x="15" y="113"/>
                  </a:cubicBezTo>
                  <a:cubicBezTo>
                    <a:pt x="30" y="110"/>
                    <a:pt x="93" y="0"/>
                    <a:pt x="104" y="5"/>
                  </a:cubicBezTo>
                  <a:cubicBezTo>
                    <a:pt x="116" y="10"/>
                    <a:pt x="73" y="135"/>
                    <a:pt x="84" y="140"/>
                  </a:cubicBezTo>
                  <a:cubicBezTo>
                    <a:pt x="95" y="144"/>
                    <a:pt x="162" y="27"/>
                    <a:pt x="174" y="32"/>
                  </a:cubicBezTo>
                  <a:cubicBezTo>
                    <a:pt x="185" y="36"/>
                    <a:pt x="142" y="162"/>
                    <a:pt x="153" y="166"/>
                  </a:cubicBezTo>
                  <a:cubicBezTo>
                    <a:pt x="165" y="171"/>
                    <a:pt x="232" y="55"/>
                    <a:pt x="243" y="59"/>
                  </a:cubicBezTo>
                  <a:cubicBezTo>
                    <a:pt x="254" y="63"/>
                    <a:pt x="211" y="189"/>
                    <a:pt x="223" y="194"/>
                  </a:cubicBezTo>
                  <a:cubicBezTo>
                    <a:pt x="234" y="198"/>
                    <a:pt x="301" y="81"/>
                    <a:pt x="312" y="86"/>
                  </a:cubicBezTo>
                  <a:cubicBezTo>
                    <a:pt x="324" y="90"/>
                    <a:pt x="280" y="216"/>
                    <a:pt x="292" y="221"/>
                  </a:cubicBezTo>
                  <a:cubicBezTo>
                    <a:pt x="303" y="225"/>
                    <a:pt x="370" y="108"/>
                    <a:pt x="382" y="113"/>
                  </a:cubicBezTo>
                  <a:cubicBezTo>
                    <a:pt x="393" y="117"/>
                    <a:pt x="349" y="243"/>
                    <a:pt x="361" y="247"/>
                  </a:cubicBezTo>
                  <a:cubicBezTo>
                    <a:pt x="373" y="252"/>
                    <a:pt x="440" y="135"/>
                    <a:pt x="451" y="140"/>
                  </a:cubicBezTo>
                  <a:cubicBezTo>
                    <a:pt x="462" y="144"/>
                    <a:pt x="425" y="261"/>
                    <a:pt x="431" y="275"/>
                  </a:cubicBezTo>
                  <a:cubicBezTo>
                    <a:pt x="436" y="289"/>
                    <a:pt x="462" y="227"/>
                    <a:pt x="482" y="223"/>
                  </a:cubicBezTo>
                  <a:cubicBezTo>
                    <a:pt x="502" y="219"/>
                    <a:pt x="536" y="242"/>
                    <a:pt x="550" y="247"/>
                  </a:cubicBezTo>
                </a:path>
              </a:pathLst>
            </a:custGeom>
            <a:solidFill>
              <a:srgbClr val="CCCCFF"/>
            </a:solidFill>
            <a:ln w="19050">
              <a:solidFill>
                <a:srgbClr val="009900"/>
              </a:solidFill>
              <a:round/>
              <a:headEnd/>
              <a:tailEnd type="triangle" w="med" len="me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40" name="Text Box 92"/>
            <p:cNvSpPr txBox="1">
              <a:spLocks noChangeArrowheads="1"/>
            </p:cNvSpPr>
            <p:nvPr/>
          </p:nvSpPr>
          <p:spPr bwMode="auto">
            <a:xfrm>
              <a:off x="4338" y="3462"/>
              <a:ext cx="255" cy="219"/>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sz="2400">
                  <a:solidFill>
                    <a:srgbClr val="000000"/>
                  </a:solidFill>
                  <a:latin typeface="Calibri" pitchFamily="34" charset="0"/>
                  <a:ea typeface="ＭＳ Ｐゴシック" pitchFamily="-108" charset="-128"/>
                  <a:cs typeface="ＭＳ Ｐゴシック" pitchFamily="-108" charset="-128"/>
                  <a:sym typeface="Symbol" pitchFamily="-108" charset="2"/>
                </a:rPr>
                <a:t></a:t>
              </a:r>
              <a:r>
                <a:rPr lang="en-US" sz="2400" baseline="30000">
                  <a:solidFill>
                    <a:srgbClr val="000000"/>
                  </a:solidFill>
                  <a:latin typeface="Calibri" pitchFamily="34" charset="0"/>
                  <a:ea typeface="ＭＳ Ｐゴシック" pitchFamily="-108" charset="-128"/>
                  <a:cs typeface="ＭＳ Ｐゴシック" pitchFamily="-108" charset="-128"/>
                  <a:sym typeface="Symbol" pitchFamily="-108" charset="2"/>
                </a:rPr>
                <a:t>-</a:t>
              </a:r>
              <a:endParaRPr lang="en-US" sz="2400">
                <a:solidFill>
                  <a:srgbClr val="000000"/>
                </a:solidFill>
                <a:latin typeface="Calibri" pitchFamily="34" charset="0"/>
                <a:ea typeface="ＭＳ Ｐゴシック" pitchFamily="-108" charset="-128"/>
                <a:cs typeface="ＭＳ Ｐゴシック" pitchFamily="-108" charset="-128"/>
              </a:endParaRPr>
            </a:p>
          </p:txBody>
        </p:sp>
        <p:sp>
          <p:nvSpPr>
            <p:cNvPr id="41" name="Text Box 93"/>
            <p:cNvSpPr txBox="1">
              <a:spLocks noChangeArrowheads="1"/>
            </p:cNvSpPr>
            <p:nvPr/>
          </p:nvSpPr>
          <p:spPr bwMode="auto">
            <a:xfrm>
              <a:off x="4169" y="3116"/>
              <a:ext cx="280" cy="219"/>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sz="2400">
                  <a:solidFill>
                    <a:srgbClr val="000000"/>
                  </a:solidFill>
                  <a:latin typeface="Calibri" pitchFamily="34" charset="0"/>
                  <a:ea typeface="ＭＳ Ｐゴシック" pitchFamily="-108" charset="-128"/>
                  <a:cs typeface="ＭＳ Ｐゴシック" pitchFamily="-108" charset="-128"/>
                  <a:sym typeface="Symbol" pitchFamily="-108" charset="2"/>
                </a:rPr>
                <a:t></a:t>
              </a:r>
              <a:r>
                <a:rPr lang="en-US" sz="2400" baseline="30000">
                  <a:solidFill>
                    <a:srgbClr val="000000"/>
                  </a:solidFill>
                  <a:latin typeface="Calibri" pitchFamily="34" charset="0"/>
                  <a:ea typeface="ＭＳ Ｐゴシック" pitchFamily="-108" charset="-128"/>
                  <a:cs typeface="ＭＳ Ｐゴシック" pitchFamily="-108" charset="-128"/>
                  <a:sym typeface="Symbol" pitchFamily="-108" charset="2"/>
                </a:rPr>
                <a:t>0</a:t>
              </a:r>
              <a:endParaRPr lang="en-US" sz="2400">
                <a:solidFill>
                  <a:srgbClr val="000000"/>
                </a:solidFill>
                <a:latin typeface="Calibri" pitchFamily="34" charset="0"/>
                <a:ea typeface="ＭＳ Ｐゴシック" pitchFamily="-108" charset="-128"/>
                <a:cs typeface="ＭＳ Ｐゴシック" pitchFamily="-108" charset="-128"/>
              </a:endParaRPr>
            </a:p>
          </p:txBody>
        </p:sp>
        <p:sp>
          <p:nvSpPr>
            <p:cNvPr id="42" name="Text Box 94"/>
            <p:cNvSpPr txBox="1">
              <a:spLocks noChangeArrowheads="1"/>
            </p:cNvSpPr>
            <p:nvPr/>
          </p:nvSpPr>
          <p:spPr bwMode="auto">
            <a:xfrm>
              <a:off x="4164" y="3653"/>
              <a:ext cx="279" cy="219"/>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sz="2400">
                  <a:solidFill>
                    <a:srgbClr val="000000"/>
                  </a:solidFill>
                  <a:latin typeface="Calibri" pitchFamily="34" charset="0"/>
                  <a:ea typeface="ＭＳ Ｐゴシック" pitchFamily="-108" charset="-128"/>
                  <a:cs typeface="ＭＳ Ｐゴシック" pitchFamily="-108" charset="-128"/>
                  <a:sym typeface="Symbol" pitchFamily="-108" charset="2"/>
                </a:rPr>
                <a:t></a:t>
              </a:r>
              <a:r>
                <a:rPr lang="en-US" sz="2400" baseline="30000">
                  <a:solidFill>
                    <a:srgbClr val="000000"/>
                  </a:solidFill>
                  <a:latin typeface="Calibri" pitchFamily="34" charset="0"/>
                  <a:ea typeface="ＭＳ Ｐゴシック" pitchFamily="-108" charset="-128"/>
                  <a:cs typeface="ＭＳ Ｐゴシック" pitchFamily="-108" charset="-128"/>
                  <a:sym typeface="Symbol" pitchFamily="-108" charset="2"/>
                </a:rPr>
                <a:t>+</a:t>
              </a:r>
              <a:endParaRPr lang="en-US" sz="2400">
                <a:solidFill>
                  <a:srgbClr val="000000"/>
                </a:solidFill>
                <a:latin typeface="Calibri" pitchFamily="34" charset="0"/>
                <a:ea typeface="ＭＳ Ｐゴシック" pitchFamily="-108" charset="-128"/>
                <a:cs typeface="ＭＳ Ｐゴシック" pitchFamily="-108" charset="-128"/>
              </a:endParaRPr>
            </a:p>
          </p:txBody>
        </p:sp>
        <p:sp>
          <p:nvSpPr>
            <p:cNvPr id="43" name="Rectangle 95"/>
            <p:cNvSpPr>
              <a:spLocks noChangeArrowheads="1"/>
            </p:cNvSpPr>
            <p:nvPr/>
          </p:nvSpPr>
          <p:spPr bwMode="auto">
            <a:xfrm>
              <a:off x="4743" y="3115"/>
              <a:ext cx="658" cy="247"/>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sz="2800" dirty="0">
                  <a:solidFill>
                    <a:srgbClr val="000000"/>
                  </a:solidFill>
                  <a:latin typeface="Calibri" pitchFamily="34" charset="0"/>
                  <a:ea typeface="ＭＳ Ｐゴシック" pitchFamily="-108" charset="-128"/>
                  <a:cs typeface="ＭＳ Ｐゴシック" pitchFamily="-108" charset="-128"/>
                  <a:sym typeface="Symbol" pitchFamily="-108" charset="2"/>
                </a:rPr>
                <a:t> </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a:t>
              </a:r>
              <a:r>
                <a:rPr lang="en-US" dirty="0" err="1">
                  <a:solidFill>
                    <a:srgbClr val="000000"/>
                  </a:solidFill>
                  <a:latin typeface="Calibri" pitchFamily="34" charset="0"/>
                  <a:ea typeface="ＭＳ Ｐゴシック" pitchFamily="-108" charset="-128"/>
                  <a:cs typeface="ＭＳ Ｐゴシック" pitchFamily="-108" charset="-128"/>
                  <a:sym typeface="Symbol" pitchFamily="-108" charset="2"/>
                </a:rPr>
                <a:t>TeV</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a:t>
              </a:r>
            </a:p>
          </p:txBody>
        </p:sp>
        <p:sp>
          <p:nvSpPr>
            <p:cNvPr id="44" name="Rectangle 96"/>
            <p:cNvSpPr>
              <a:spLocks noChangeArrowheads="1"/>
            </p:cNvSpPr>
            <p:nvPr/>
          </p:nvSpPr>
          <p:spPr bwMode="auto">
            <a:xfrm>
              <a:off x="2951" y="2849"/>
              <a:ext cx="728" cy="219"/>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sz="2400" dirty="0">
                  <a:solidFill>
                    <a:srgbClr val="000000"/>
                  </a:solidFill>
                  <a:latin typeface="Calibri" pitchFamily="34" charset="0"/>
                  <a:ea typeface="ＭＳ Ｐゴシック" pitchFamily="-108" charset="-128"/>
                  <a:cs typeface="ＭＳ Ｐゴシック" pitchFamily="-108" charset="-128"/>
                  <a:sym typeface="Symbol" pitchFamily="-108" charset="2"/>
                </a:rPr>
                <a:t>p</a:t>
              </a:r>
              <a:r>
                <a:rPr lang="en-US" sz="2400" baseline="30000" dirty="0">
                  <a:solidFill>
                    <a:srgbClr val="000000"/>
                  </a:solidFill>
                  <a:latin typeface="Calibri" pitchFamily="34" charset="0"/>
                  <a:ea typeface="ＭＳ Ｐゴシック" pitchFamily="-108" charset="-128"/>
                  <a:cs typeface="ＭＳ Ｐゴシック" pitchFamily="-108" charset="-128"/>
                  <a:sym typeface="Symbol" pitchFamily="-108" charset="2"/>
                </a:rPr>
                <a:t>+</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 (</a:t>
              </a:r>
              <a:r>
                <a:rPr lang="en-US" dirty="0">
                  <a:solidFill>
                    <a:srgbClr val="000000"/>
                  </a:solidFill>
                  <a:latin typeface="Calibri" pitchFamily="34" charset="0"/>
                  <a:ea typeface="ＭＳ Ｐゴシック" pitchFamily="-108" charset="-128"/>
                  <a:cs typeface="Lucida Sans Unicode"/>
                  <a:sym typeface="Symbol" pitchFamily="-108" charset="2"/>
                </a:rPr>
                <a:t>≫</a:t>
              </a:r>
              <a:r>
                <a:rPr lang="en-US" dirty="0" err="1">
                  <a:solidFill>
                    <a:srgbClr val="000000"/>
                  </a:solidFill>
                  <a:latin typeface="Calibri" pitchFamily="34" charset="0"/>
                  <a:ea typeface="ＭＳ Ｐゴシック" pitchFamily="-108" charset="-128"/>
                  <a:cs typeface="ＭＳ Ｐゴシック" pitchFamily="-108" charset="-128"/>
                  <a:sym typeface="Symbol" pitchFamily="-108" charset="2"/>
                </a:rPr>
                <a:t>TeV</a:t>
              </a:r>
              <a:r>
                <a:rPr lang="en-US" dirty="0">
                  <a:solidFill>
                    <a:srgbClr val="000000"/>
                  </a:solidFill>
                  <a:latin typeface="Calibri" pitchFamily="34" charset="0"/>
                  <a:ea typeface="ＭＳ Ｐゴシック" pitchFamily="-108" charset="-128"/>
                  <a:cs typeface="ＭＳ Ｐゴシック" pitchFamily="-108" charset="-128"/>
                  <a:sym typeface="Symbol" pitchFamily="-108" charset="2"/>
                </a:rPr>
                <a:t>)</a:t>
              </a:r>
            </a:p>
          </p:txBody>
        </p:sp>
        <p:sp>
          <p:nvSpPr>
            <p:cNvPr id="45" name="Text Box 97"/>
            <p:cNvSpPr txBox="1">
              <a:spLocks noChangeArrowheads="1"/>
            </p:cNvSpPr>
            <p:nvPr/>
          </p:nvSpPr>
          <p:spPr bwMode="auto">
            <a:xfrm>
              <a:off x="3365" y="3366"/>
              <a:ext cx="504" cy="176"/>
            </a:xfrm>
            <a:prstGeom prst="rect">
              <a:avLst/>
            </a:prstGeom>
            <a:noFill/>
            <a:ln w="19050">
              <a:noFill/>
              <a:miter lim="800000"/>
              <a:headEnd/>
              <a:tailEnd/>
            </a:ln>
          </p:spPr>
          <p:txBody>
            <a:bodyPr wrap="none" anchor="ctr">
              <a:prstTxWarp prst="textNoShape">
                <a:avLst/>
              </a:prstTxWarp>
              <a:spAutoFit/>
            </a:bodyPr>
            <a:lstStyle/>
            <a:p>
              <a:pPr algn="ctr" eaLnBrk="0" hangingPunct="0"/>
              <a:r>
                <a:rPr lang="en-US" dirty="0">
                  <a:solidFill>
                    <a:srgbClr val="000000"/>
                  </a:solidFill>
                  <a:latin typeface="Calibri" pitchFamily="34" charset="0"/>
                  <a:ea typeface="ＭＳ Ｐゴシック" pitchFamily="-108" charset="-128"/>
                  <a:cs typeface="ＭＳ Ｐゴシック" pitchFamily="-108" charset="-128"/>
                </a:rPr>
                <a:t>matter</a:t>
              </a:r>
            </a:p>
          </p:txBody>
        </p:sp>
        <p:sp>
          <p:nvSpPr>
            <p:cNvPr id="46" name="Text Box 98"/>
            <p:cNvSpPr txBox="1">
              <a:spLocks noChangeArrowheads="1"/>
            </p:cNvSpPr>
            <p:nvPr/>
          </p:nvSpPr>
          <p:spPr bwMode="auto">
            <a:xfrm>
              <a:off x="3383" y="2581"/>
              <a:ext cx="1318" cy="176"/>
            </a:xfrm>
            <a:prstGeom prst="rect">
              <a:avLst/>
            </a:prstGeom>
            <a:noFill/>
            <a:ln w="19050">
              <a:noFill/>
              <a:miter lim="800000"/>
              <a:headEnd/>
              <a:tailEnd/>
            </a:ln>
          </p:spPr>
          <p:txBody>
            <a:bodyPr wrap="none" anchor="ctr">
              <a:prstTxWarp prst="textNoShape">
                <a:avLst/>
              </a:prstTxWarp>
              <a:spAutoFit/>
            </a:bodyPr>
            <a:lstStyle/>
            <a:p>
              <a:pPr algn="ctr" eaLnBrk="0" hangingPunct="0">
                <a:lnSpc>
                  <a:spcPct val="80000"/>
                </a:lnSpc>
              </a:pPr>
              <a:r>
                <a:rPr lang="en-US" sz="2200" b="1" u="sng" dirty="0">
                  <a:solidFill>
                    <a:srgbClr val="339966"/>
                  </a:solidFill>
                  <a:latin typeface="Calibri" pitchFamily="34" charset="0"/>
                  <a:ea typeface="ＭＳ Ｐゴシック" pitchFamily="-108" charset="-128"/>
                  <a:cs typeface="ＭＳ Ｐゴシック" pitchFamily="-108" charset="-128"/>
                </a:rPr>
                <a:t>hadronic</a:t>
              </a:r>
              <a:r>
                <a:rPr lang="en-US" sz="2200" dirty="0">
                  <a:solidFill>
                    <a:srgbClr val="339966"/>
                  </a:solidFill>
                  <a:latin typeface="Calibri" pitchFamily="34" charset="0"/>
                  <a:ea typeface="ＭＳ Ｐゴシック" pitchFamily="-108" charset="-128"/>
                  <a:cs typeface="ＭＳ Ｐゴシック" pitchFamily="-108" charset="-128"/>
                </a:rPr>
                <a:t> process</a:t>
              </a:r>
            </a:p>
          </p:txBody>
        </p:sp>
      </p:grpSp>
      <p:sp>
        <p:nvSpPr>
          <p:cNvPr id="47" name="Rettangolo 46"/>
          <p:cNvSpPr/>
          <p:nvPr/>
        </p:nvSpPr>
        <p:spPr>
          <a:xfrm>
            <a:off x="7877009" y="4108973"/>
            <a:ext cx="3600395" cy="2031325"/>
          </a:xfrm>
          <a:prstGeom prst="rect">
            <a:avLst/>
          </a:prstGeom>
        </p:spPr>
        <p:txBody>
          <a:bodyPr wrap="square">
            <a:spAutoFit/>
          </a:bodyPr>
          <a:lstStyle/>
          <a:p>
            <a:r>
              <a:rPr lang="en-US" dirty="0">
                <a:solidFill>
                  <a:srgbClr val="C0504D">
                    <a:lumMod val="50000"/>
                  </a:srgbClr>
                </a:solidFill>
                <a:ea typeface="ＭＳ Ｐゴシック" pitchFamily="-108" charset="-128"/>
                <a:cs typeface="ＭＳ Ｐゴシック" pitchFamily="-108" charset="-128"/>
              </a:rPr>
              <a:t>To distinguish between </a:t>
            </a:r>
            <a:r>
              <a:rPr lang="en-US" b="1" dirty="0">
                <a:solidFill>
                  <a:srgbClr val="339966"/>
                </a:solidFill>
                <a:ea typeface="ＭＳ Ｐゴシック" pitchFamily="-108" charset="-128"/>
                <a:cs typeface="ＭＳ Ｐゴシック" pitchFamily="-108" charset="-128"/>
              </a:rPr>
              <a:t>hadronic/</a:t>
            </a:r>
            <a:r>
              <a:rPr lang="en-US" b="1" dirty="0">
                <a:solidFill>
                  <a:srgbClr val="0000FF"/>
                </a:solidFill>
                <a:ea typeface="ＭＳ Ｐゴシック" pitchFamily="-108" charset="-128"/>
                <a:cs typeface="ＭＳ Ｐゴシック" pitchFamily="-108" charset="-128"/>
              </a:rPr>
              <a:t>leptonic </a:t>
            </a:r>
            <a:r>
              <a:rPr lang="en-US" dirty="0">
                <a:solidFill>
                  <a:srgbClr val="C0504D">
                    <a:lumMod val="50000"/>
                  </a:srgbClr>
                </a:solidFill>
                <a:ea typeface="ＭＳ Ｐゴシック" pitchFamily="-108" charset="-128"/>
                <a:cs typeface="ＭＳ Ｐゴシック" pitchFamily="-108" charset="-128"/>
              </a:rPr>
              <a:t>origin the </a:t>
            </a:r>
            <a:r>
              <a:rPr lang="en-US" b="1" dirty="0">
                <a:solidFill>
                  <a:srgbClr val="C0504D">
                    <a:lumMod val="50000"/>
                  </a:srgbClr>
                </a:solidFill>
                <a:ea typeface="ＭＳ Ｐゴシック" pitchFamily="-108" charset="-128"/>
                <a:cs typeface="ＭＳ Ｐゴシック" pitchFamily="-108" charset="-128"/>
              </a:rPr>
              <a:t>Spectral Energy Distribution (SED) </a:t>
            </a:r>
            <a:r>
              <a:rPr lang="en-US" dirty="0">
                <a:solidFill>
                  <a:srgbClr val="C0504D">
                    <a:lumMod val="50000"/>
                  </a:srgbClr>
                </a:solidFill>
                <a:ea typeface="ＭＳ Ｐゴシック" pitchFamily="-108" charset="-128"/>
                <a:cs typeface="ＭＳ Ｐゴシック" pitchFamily="-108" charset="-128"/>
              </a:rPr>
              <a:t>must be studied with different experimental techniques.</a:t>
            </a:r>
          </a:p>
          <a:p>
            <a:endParaRPr lang="en-US" dirty="0">
              <a:solidFill>
                <a:srgbClr val="C0504D">
                  <a:lumMod val="50000"/>
                </a:srgbClr>
              </a:solidFill>
              <a:ea typeface="ＭＳ Ｐゴシック" pitchFamily="-108" charset="-128"/>
              <a:cs typeface="ＭＳ Ｐゴシック" pitchFamily="-108" charset="-128"/>
            </a:endParaRPr>
          </a:p>
          <a:p>
            <a:r>
              <a:rPr lang="en-US" dirty="0">
                <a:solidFill>
                  <a:srgbClr val="C0504D">
                    <a:lumMod val="50000"/>
                  </a:srgbClr>
                </a:solidFill>
                <a:ea typeface="ＭＳ Ｐゴシック" pitchFamily="-108" charset="-128"/>
                <a:cs typeface="ＭＳ Ｐゴシック" pitchFamily="-108" charset="-128"/>
              </a:rPr>
              <a:t>    </a:t>
            </a:r>
            <a:endParaRPr lang="en-US" dirty="0">
              <a:solidFill>
                <a:srgbClr val="C0504D">
                  <a:lumMod val="50000"/>
                </a:srgbClr>
              </a:solidFill>
            </a:endParaRPr>
          </a:p>
        </p:txBody>
      </p:sp>
      <p:sp>
        <p:nvSpPr>
          <p:cNvPr id="48" name="Rettangolo 47"/>
          <p:cNvSpPr/>
          <p:nvPr/>
        </p:nvSpPr>
        <p:spPr>
          <a:xfrm>
            <a:off x="3568052" y="6363342"/>
            <a:ext cx="3636765" cy="338554"/>
          </a:xfrm>
          <a:prstGeom prst="rect">
            <a:avLst/>
          </a:prstGeom>
        </p:spPr>
        <p:txBody>
          <a:bodyPr wrap="none">
            <a:spAutoFit/>
          </a:bodyPr>
          <a:lstStyle/>
          <a:p>
            <a:r>
              <a:rPr lang="en-US" sz="1600" dirty="0">
                <a:solidFill>
                  <a:srgbClr val="F79646">
                    <a:lumMod val="75000"/>
                  </a:srgbClr>
                </a:solidFill>
                <a:latin typeface="Calibri" pitchFamily="34" charset="0"/>
              </a:rPr>
              <a:t>Radio</a:t>
            </a:r>
            <a:r>
              <a:rPr lang="en-US" sz="1600" dirty="0">
                <a:solidFill>
                  <a:prstClr val="black"/>
                </a:solidFill>
                <a:latin typeface="Calibri" pitchFamily="34" charset="0"/>
              </a:rPr>
              <a:t>     </a:t>
            </a:r>
            <a:r>
              <a:rPr lang="en-US" sz="1600" dirty="0">
                <a:solidFill>
                  <a:srgbClr val="FF0000"/>
                </a:solidFill>
                <a:latin typeface="Calibri" pitchFamily="34" charset="0"/>
              </a:rPr>
              <a:t>Optical</a:t>
            </a:r>
            <a:r>
              <a:rPr lang="en-US" sz="1600" dirty="0">
                <a:solidFill>
                  <a:prstClr val="black"/>
                </a:solidFill>
                <a:latin typeface="Calibri" pitchFamily="34" charset="0"/>
              </a:rPr>
              <a:t>      </a:t>
            </a:r>
            <a:r>
              <a:rPr lang="en-US" sz="1600" dirty="0">
                <a:solidFill>
                  <a:srgbClr val="339933"/>
                </a:solidFill>
                <a:latin typeface="Calibri" pitchFamily="34" charset="0"/>
              </a:rPr>
              <a:t>X-ray</a:t>
            </a:r>
            <a:r>
              <a:rPr lang="en-US" sz="1600" dirty="0">
                <a:solidFill>
                  <a:prstClr val="black"/>
                </a:solidFill>
                <a:latin typeface="Calibri" pitchFamily="34" charset="0"/>
              </a:rPr>
              <a:t>      </a:t>
            </a:r>
            <a:r>
              <a:rPr lang="en-US" sz="1600" dirty="0">
                <a:solidFill>
                  <a:srgbClr val="0000FF"/>
                </a:solidFill>
                <a:latin typeface="Calibri" pitchFamily="34" charset="0"/>
              </a:rPr>
              <a:t>GeV</a:t>
            </a:r>
            <a:r>
              <a:rPr lang="en-US" sz="1600" dirty="0">
                <a:solidFill>
                  <a:prstClr val="black"/>
                </a:solidFill>
                <a:latin typeface="Calibri" pitchFamily="34" charset="0"/>
              </a:rPr>
              <a:t>          </a:t>
            </a:r>
            <a:r>
              <a:rPr lang="en-US" sz="1600" dirty="0" err="1">
                <a:solidFill>
                  <a:prstClr val="black"/>
                </a:solidFill>
                <a:latin typeface="Calibri" pitchFamily="34" charset="0"/>
              </a:rPr>
              <a:t>TeV</a:t>
            </a:r>
            <a:endParaRPr lang="en-US" sz="1600" dirty="0">
              <a:solidFill>
                <a:prstClr val="black"/>
              </a:solidFill>
              <a:latin typeface="Calibri" pitchFamily="34" charset="0"/>
            </a:endParaRPr>
          </a:p>
        </p:txBody>
      </p:sp>
      <p:sp>
        <p:nvSpPr>
          <p:cNvPr id="49" name="Text Box 141"/>
          <p:cNvSpPr txBox="1">
            <a:spLocks noChangeArrowheads="1"/>
          </p:cNvSpPr>
          <p:nvPr/>
        </p:nvSpPr>
        <p:spPr bwMode="auto">
          <a:xfrm rot="16191216">
            <a:off x="2994101" y="4537871"/>
            <a:ext cx="724877" cy="275525"/>
          </a:xfrm>
          <a:prstGeom prst="rect">
            <a:avLst/>
          </a:prstGeom>
          <a:noFill/>
          <a:ln w="19050">
            <a:noFill/>
            <a:miter lim="800000"/>
            <a:headEnd/>
            <a:tailEnd/>
          </a:ln>
        </p:spPr>
        <p:txBody>
          <a:bodyPr wrap="none" anchor="ctr">
            <a:prstTxWarp prst="textNoShape">
              <a:avLst/>
            </a:prstTxWarp>
            <a:spAutoFit/>
          </a:bodyPr>
          <a:lstStyle/>
          <a:p>
            <a:pPr algn="ctr" eaLnBrk="0" hangingPunct="0">
              <a:lnSpc>
                <a:spcPct val="60000"/>
              </a:lnSpc>
            </a:pPr>
            <a:r>
              <a:rPr lang="en-US" dirty="0">
                <a:solidFill>
                  <a:srgbClr val="000000"/>
                </a:solidFill>
                <a:latin typeface="Symbol" pitchFamily="18" charset="2"/>
                <a:ea typeface="ＭＳ Ｐゴシック" pitchFamily="-108" charset="-128"/>
                <a:cs typeface="ＭＳ Ｐゴシック" pitchFamily="-108" charset="-128"/>
              </a:rPr>
              <a:t>n</a:t>
            </a:r>
            <a:r>
              <a:rPr lang="en-US" dirty="0">
                <a:solidFill>
                  <a:srgbClr val="000000"/>
                </a:solidFill>
                <a:latin typeface="Calibri" pitchFamily="34" charset="0"/>
                <a:ea typeface="ＭＳ Ｐゴシック" pitchFamily="-108" charset="-128"/>
                <a:cs typeface="ＭＳ Ｐゴシック" pitchFamily="-108" charset="-128"/>
              </a:rPr>
              <a:t> F(</a:t>
            </a:r>
            <a:r>
              <a:rPr lang="en-US" dirty="0">
                <a:solidFill>
                  <a:srgbClr val="000000"/>
                </a:solidFill>
                <a:latin typeface="Symbol" pitchFamily="18" charset="2"/>
                <a:ea typeface="ＭＳ Ｐゴシック" pitchFamily="-108" charset="-128"/>
                <a:cs typeface="ＭＳ Ｐゴシック" pitchFamily="-108" charset="-128"/>
              </a:rPr>
              <a:t>n</a:t>
            </a:r>
            <a:r>
              <a:rPr lang="en-US" dirty="0">
                <a:solidFill>
                  <a:srgbClr val="000000"/>
                </a:solidFill>
                <a:latin typeface="Calibri" pitchFamily="34" charset="0"/>
                <a:ea typeface="ＭＳ Ｐゴシック" pitchFamily="-108" charset="-128"/>
                <a:cs typeface="ＭＳ Ｐゴシック" pitchFamily="-108" charset="-128"/>
              </a:rPr>
              <a:t>)</a:t>
            </a:r>
          </a:p>
        </p:txBody>
      </p:sp>
      <p:sp>
        <p:nvSpPr>
          <p:cNvPr id="50" name="Line 139"/>
          <p:cNvSpPr>
            <a:spLocks noChangeShapeType="1"/>
          </p:cNvSpPr>
          <p:nvPr/>
        </p:nvSpPr>
        <p:spPr bwMode="auto">
          <a:xfrm flipV="1">
            <a:off x="3476893" y="3912851"/>
            <a:ext cx="0" cy="2424958"/>
          </a:xfrm>
          <a:prstGeom prst="line">
            <a:avLst/>
          </a:prstGeom>
          <a:noFill/>
          <a:ln w="19050">
            <a:solidFill>
              <a:srgbClr val="000000"/>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51" name="Line 140"/>
          <p:cNvSpPr>
            <a:spLocks noChangeShapeType="1"/>
          </p:cNvSpPr>
          <p:nvPr/>
        </p:nvSpPr>
        <p:spPr bwMode="auto">
          <a:xfrm>
            <a:off x="3476894" y="6337807"/>
            <a:ext cx="4320923" cy="0"/>
          </a:xfrm>
          <a:prstGeom prst="line">
            <a:avLst/>
          </a:prstGeom>
          <a:noFill/>
          <a:ln w="19050">
            <a:solidFill>
              <a:srgbClr val="000000"/>
            </a:solidFill>
            <a:round/>
            <a:headEnd/>
            <a:tailEnd type="triangle" w="med" len="med"/>
          </a:ln>
        </p:spPr>
        <p:txBody>
          <a:bodyPr wrap="none" anchor="ctr">
            <a:prstTxWarp prst="textNoShape">
              <a:avLst/>
            </a:prstTxWarp>
          </a:bodyPr>
          <a:lstStyle/>
          <a:p>
            <a:endParaRPr lang="en-US">
              <a:solidFill>
                <a:prstClr val="black"/>
              </a:solidFill>
              <a:latin typeface="Calibri" pitchFamily="34" charset="0"/>
            </a:endParaRPr>
          </a:p>
        </p:txBody>
      </p:sp>
      <p:sp>
        <p:nvSpPr>
          <p:cNvPr id="52" name="Freeform 143"/>
          <p:cNvSpPr>
            <a:spLocks/>
          </p:cNvSpPr>
          <p:nvPr/>
        </p:nvSpPr>
        <p:spPr bwMode="auto">
          <a:xfrm>
            <a:off x="3687670" y="4349088"/>
            <a:ext cx="1738908" cy="1862983"/>
          </a:xfrm>
          <a:custGeom>
            <a:avLst/>
            <a:gdLst>
              <a:gd name="T0" fmla="*/ 0 w 792"/>
              <a:gd name="T1" fmla="*/ 1679 h 700"/>
              <a:gd name="T2" fmla="*/ 576 w 792"/>
              <a:gd name="T3" fmla="*/ 63 h 700"/>
              <a:gd name="T4" fmla="*/ 792 w 792"/>
              <a:gd name="T5" fmla="*/ 1283 h 700"/>
              <a:gd name="T6" fmla="*/ 0 60000 65536"/>
              <a:gd name="T7" fmla="*/ 0 60000 65536"/>
              <a:gd name="T8" fmla="*/ 0 60000 65536"/>
              <a:gd name="T9" fmla="*/ 0 w 792"/>
              <a:gd name="T10" fmla="*/ 0 h 700"/>
              <a:gd name="T11" fmla="*/ 792 w 792"/>
              <a:gd name="T12" fmla="*/ 700 h 700"/>
            </a:gdLst>
            <a:ahLst/>
            <a:cxnLst>
              <a:cxn ang="T6">
                <a:pos x="T0" y="T1"/>
              </a:cxn>
              <a:cxn ang="T7">
                <a:pos x="T2" y="T3"/>
              </a:cxn>
              <a:cxn ang="T8">
                <a:pos x="T4" y="T5"/>
              </a:cxn>
            </a:cxnLst>
            <a:rect l="T9" t="T10" r="T11" b="T12"/>
            <a:pathLst>
              <a:path w="792" h="700">
                <a:moveTo>
                  <a:pt x="0" y="700"/>
                </a:moveTo>
                <a:cubicBezTo>
                  <a:pt x="216" y="380"/>
                  <a:pt x="444" y="56"/>
                  <a:pt x="576" y="28"/>
                </a:cubicBezTo>
                <a:cubicBezTo>
                  <a:pt x="708" y="0"/>
                  <a:pt x="747" y="427"/>
                  <a:pt x="792" y="532"/>
                </a:cubicBezTo>
              </a:path>
            </a:pathLst>
          </a:custGeom>
          <a:noFill/>
          <a:ln w="19050">
            <a:solidFill>
              <a:srgbClr val="FF3300"/>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53" name="Freeform 144"/>
          <p:cNvSpPr>
            <a:spLocks/>
          </p:cNvSpPr>
          <p:nvPr/>
        </p:nvSpPr>
        <p:spPr bwMode="auto">
          <a:xfrm>
            <a:off x="5373884" y="4187423"/>
            <a:ext cx="1738908" cy="1852719"/>
          </a:xfrm>
          <a:custGeom>
            <a:avLst/>
            <a:gdLst>
              <a:gd name="T0" fmla="*/ 0 w 792"/>
              <a:gd name="T1" fmla="*/ 1625 h 697"/>
              <a:gd name="T2" fmla="*/ 576 w 792"/>
              <a:gd name="T3" fmla="*/ 56 h 697"/>
              <a:gd name="T4" fmla="*/ 792 w 792"/>
              <a:gd name="T5" fmla="*/ 1272 h 697"/>
              <a:gd name="T6" fmla="*/ 0 60000 65536"/>
              <a:gd name="T7" fmla="*/ 0 60000 65536"/>
              <a:gd name="T8" fmla="*/ 0 60000 65536"/>
              <a:gd name="T9" fmla="*/ 0 w 792"/>
              <a:gd name="T10" fmla="*/ 0 h 697"/>
              <a:gd name="T11" fmla="*/ 792 w 792"/>
              <a:gd name="T12" fmla="*/ 697 h 697"/>
            </a:gdLst>
            <a:ahLst/>
            <a:cxnLst>
              <a:cxn ang="T6">
                <a:pos x="T0" y="T1"/>
              </a:cxn>
              <a:cxn ang="T7">
                <a:pos x="T2" y="T3"/>
              </a:cxn>
              <a:cxn ang="T8">
                <a:pos x="T4" y="T5"/>
              </a:cxn>
            </a:cxnLst>
            <a:rect l="T9" t="T10" r="T11" b="T12"/>
            <a:pathLst>
              <a:path w="792" h="697">
                <a:moveTo>
                  <a:pt x="0" y="697"/>
                </a:moveTo>
                <a:cubicBezTo>
                  <a:pt x="216" y="377"/>
                  <a:pt x="444" y="50"/>
                  <a:pt x="576" y="25"/>
                </a:cubicBezTo>
                <a:cubicBezTo>
                  <a:pt x="708" y="0"/>
                  <a:pt x="747" y="437"/>
                  <a:pt x="792" y="545"/>
                </a:cubicBezTo>
              </a:path>
            </a:pathLst>
          </a:custGeom>
          <a:noFill/>
          <a:ln w="19050">
            <a:solidFill>
              <a:srgbClr val="000090"/>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54" name="Text Box 147"/>
          <p:cNvSpPr txBox="1">
            <a:spLocks noChangeArrowheads="1"/>
          </p:cNvSpPr>
          <p:nvPr/>
        </p:nvSpPr>
        <p:spPr bwMode="auto">
          <a:xfrm>
            <a:off x="6774002" y="3965539"/>
            <a:ext cx="365805" cy="369332"/>
          </a:xfrm>
          <a:prstGeom prst="rect">
            <a:avLst/>
          </a:prstGeom>
          <a:noFill/>
          <a:ln w="19050">
            <a:noFill/>
            <a:miter lim="800000"/>
            <a:headEnd/>
            <a:tailEnd/>
          </a:ln>
          <a:effectLst/>
        </p:spPr>
        <p:txBody>
          <a:bodyPr wrap="none" anchor="ctr">
            <a:prstTxWarp prst="textNoShape">
              <a:avLst/>
            </a:prstTxWarp>
            <a:spAutoFit/>
          </a:bodyPr>
          <a:lstStyle/>
          <a:p>
            <a:pPr algn="ctr" eaLnBrk="0" hangingPunct="0">
              <a:defRPr/>
            </a:pPr>
            <a:r>
              <a:rPr lang="en-US" dirty="0">
                <a:solidFill>
                  <a:srgbClr val="000090"/>
                </a:solidFill>
                <a:latin typeface="Calibri" pitchFamily="34" charset="0"/>
                <a:ea typeface="ＭＳ Ｐゴシック" charset="-128"/>
                <a:cs typeface="ＭＳ Ｐゴシック" charset="-128"/>
              </a:rPr>
              <a:t>IC</a:t>
            </a:r>
            <a:endParaRPr lang="en-US" dirty="0">
              <a:solidFill>
                <a:srgbClr val="000090"/>
              </a:solidFill>
              <a:effectLst>
                <a:outerShdw blurRad="38100" dist="38100" dir="2700000" algn="tl">
                  <a:srgbClr val="DDDDDD"/>
                </a:outerShdw>
              </a:effectLst>
              <a:latin typeface="Calibri" pitchFamily="34" charset="0"/>
              <a:ea typeface="ＭＳ Ｐゴシック" charset="-128"/>
              <a:cs typeface="ＭＳ Ｐゴシック" charset="-128"/>
            </a:endParaRPr>
          </a:p>
        </p:txBody>
      </p:sp>
      <p:sp>
        <p:nvSpPr>
          <p:cNvPr id="55" name="Freeform 145"/>
          <p:cNvSpPr>
            <a:spLocks/>
          </p:cNvSpPr>
          <p:nvPr/>
        </p:nvSpPr>
        <p:spPr bwMode="auto">
          <a:xfrm>
            <a:off x="5652140" y="4473581"/>
            <a:ext cx="1381027" cy="1380558"/>
          </a:xfrm>
          <a:custGeom>
            <a:avLst/>
            <a:gdLst>
              <a:gd name="T0" fmla="*/ 0 w 629"/>
              <a:gd name="T1" fmla="*/ 2147483647 h 520"/>
              <a:gd name="T2" fmla="*/ 2147483647 w 629"/>
              <a:gd name="T3" fmla="*/ 2147483647 h 520"/>
              <a:gd name="T4" fmla="*/ 2147483647 w 629"/>
              <a:gd name="T5" fmla="*/ 2147483647 h 520"/>
              <a:gd name="T6" fmla="*/ 2147483647 w 629"/>
              <a:gd name="T7" fmla="*/ 2147483647 h 520"/>
              <a:gd name="T8" fmla="*/ 0 60000 65536"/>
              <a:gd name="T9" fmla="*/ 0 60000 65536"/>
              <a:gd name="T10" fmla="*/ 0 60000 65536"/>
              <a:gd name="T11" fmla="*/ 0 60000 65536"/>
              <a:gd name="T12" fmla="*/ 0 w 629"/>
              <a:gd name="T13" fmla="*/ 0 h 520"/>
              <a:gd name="T14" fmla="*/ 629 w 629"/>
              <a:gd name="T15" fmla="*/ 520 h 520"/>
            </a:gdLst>
            <a:ahLst/>
            <a:cxnLst>
              <a:cxn ang="T8">
                <a:pos x="T0" y="T1"/>
              </a:cxn>
              <a:cxn ang="T9">
                <a:pos x="T2" y="T3"/>
              </a:cxn>
              <a:cxn ang="T10">
                <a:pos x="T4" y="T5"/>
              </a:cxn>
              <a:cxn ang="T11">
                <a:pos x="T6" y="T7"/>
              </a:cxn>
            </a:cxnLst>
            <a:rect l="T12" t="T13" r="T14" b="T15"/>
            <a:pathLst>
              <a:path w="629" h="520">
                <a:moveTo>
                  <a:pt x="0" y="520"/>
                </a:moveTo>
                <a:cubicBezTo>
                  <a:pt x="14" y="344"/>
                  <a:pt x="22" y="167"/>
                  <a:pt x="113" y="88"/>
                </a:cubicBezTo>
                <a:cubicBezTo>
                  <a:pt x="204" y="9"/>
                  <a:pt x="459" y="0"/>
                  <a:pt x="544" y="48"/>
                </a:cubicBezTo>
                <a:cubicBezTo>
                  <a:pt x="629" y="96"/>
                  <a:pt x="607" y="308"/>
                  <a:pt x="624" y="376"/>
                </a:cubicBezTo>
              </a:path>
            </a:pathLst>
          </a:custGeom>
          <a:noFill/>
          <a:ln w="19050">
            <a:solidFill>
              <a:srgbClr val="39A333"/>
            </a:solidFill>
            <a:round/>
            <a:headEnd/>
            <a:tailEnd/>
          </a:ln>
        </p:spPr>
        <p:txBody>
          <a:bodyPr wrap="none" anchor="ctr">
            <a:prstTxWarp prst="textNoShape">
              <a:avLst/>
            </a:prstTxWarp>
          </a:bodyPr>
          <a:lstStyle/>
          <a:p>
            <a:pPr>
              <a:buFont typeface="Wingdings" pitchFamily="-108" charset="2"/>
              <a:buChar char="n"/>
            </a:pPr>
            <a:endParaRPr lang="en-US" sz="1000">
              <a:solidFill>
                <a:prstClr val="black"/>
              </a:solidFill>
              <a:latin typeface="Calibri" pitchFamily="34" charset="0"/>
              <a:ea typeface="ＭＳ Ｐゴシック" pitchFamily="-108" charset="-128"/>
              <a:cs typeface="ＭＳ Ｐゴシック" pitchFamily="-108" charset="-128"/>
            </a:endParaRPr>
          </a:p>
        </p:txBody>
      </p:sp>
      <p:sp>
        <p:nvSpPr>
          <p:cNvPr id="56" name="Rettangolo 55"/>
          <p:cNvSpPr/>
          <p:nvPr/>
        </p:nvSpPr>
        <p:spPr>
          <a:xfrm>
            <a:off x="5796310" y="4279835"/>
            <a:ext cx="388248" cy="369332"/>
          </a:xfrm>
          <a:prstGeom prst="rect">
            <a:avLst/>
          </a:prstGeom>
        </p:spPr>
        <p:txBody>
          <a:bodyPr wrap="none">
            <a:spAutoFit/>
          </a:bodyPr>
          <a:lstStyle/>
          <a:p>
            <a:pPr algn="ctr" eaLnBrk="0" hangingPunct="0">
              <a:defRPr/>
            </a:pPr>
            <a:r>
              <a:rPr lang="en-US" dirty="0">
                <a:solidFill>
                  <a:srgbClr val="339966"/>
                </a:solidFill>
                <a:effectLst>
                  <a:outerShdw blurRad="38100" dist="38100" dir="2700000" algn="tl">
                    <a:srgbClr val="FFFFFF"/>
                  </a:outerShdw>
                </a:effectLst>
                <a:latin typeface="Symbol" pitchFamily="18" charset="2"/>
                <a:ea typeface="ＭＳ Ｐゴシック" charset="-128"/>
                <a:cs typeface="ＭＳ Ｐゴシック" charset="-128"/>
              </a:rPr>
              <a:t>p</a:t>
            </a:r>
            <a:r>
              <a:rPr lang="en-US" baseline="30000" dirty="0">
                <a:solidFill>
                  <a:srgbClr val="339966"/>
                </a:solidFill>
                <a:effectLst>
                  <a:outerShdw blurRad="38100" dist="38100" dir="2700000" algn="tl">
                    <a:srgbClr val="FFFFFF"/>
                  </a:outerShdw>
                </a:effectLst>
                <a:latin typeface="Symbol" pitchFamily="18" charset="2"/>
                <a:ea typeface="ＭＳ Ｐゴシック" charset="-128"/>
                <a:cs typeface="ＭＳ Ｐゴシック" charset="-128"/>
              </a:rPr>
              <a:t>0</a:t>
            </a:r>
          </a:p>
        </p:txBody>
      </p:sp>
      <p:sp>
        <p:nvSpPr>
          <p:cNvPr id="61" name="Rettangolo 60"/>
          <p:cNvSpPr/>
          <p:nvPr/>
        </p:nvSpPr>
        <p:spPr>
          <a:xfrm rot="16200000">
            <a:off x="1554080" y="4631341"/>
            <a:ext cx="2020810" cy="369332"/>
          </a:xfrm>
          <a:prstGeom prst="rect">
            <a:avLst/>
          </a:prstGeom>
        </p:spPr>
        <p:txBody>
          <a:bodyPr wrap="none">
            <a:spAutoFit/>
          </a:bodyPr>
          <a:lstStyle/>
          <a:p>
            <a:r>
              <a:rPr lang="en-US" dirty="0">
                <a:solidFill>
                  <a:srgbClr val="C0504D">
                    <a:lumMod val="50000"/>
                  </a:srgbClr>
                </a:solidFill>
                <a:ea typeface="ＭＳ Ｐゴシック" pitchFamily="-108" charset="-128"/>
                <a:cs typeface="ＭＳ Ｐゴシック" pitchFamily="-108" charset="-128"/>
              </a:rPr>
              <a:t>SED [Energy/cm</a:t>
            </a:r>
            <a:r>
              <a:rPr lang="en-US" baseline="30000" dirty="0">
                <a:solidFill>
                  <a:srgbClr val="C0504D">
                    <a:lumMod val="50000"/>
                  </a:srgbClr>
                </a:solidFill>
                <a:ea typeface="ＭＳ Ｐゴシック" pitchFamily="-108" charset="-128"/>
                <a:cs typeface="ＭＳ Ｐゴシック" pitchFamily="-108" charset="-128"/>
              </a:rPr>
              <a:t>2</a:t>
            </a:r>
            <a:r>
              <a:rPr lang="en-US" dirty="0">
                <a:solidFill>
                  <a:srgbClr val="C0504D">
                    <a:lumMod val="50000"/>
                  </a:srgbClr>
                </a:solidFill>
                <a:ea typeface="ＭＳ Ｐゴシック" pitchFamily="-108" charset="-128"/>
                <a:cs typeface="ＭＳ Ｐゴシック" pitchFamily="-108" charset="-128"/>
              </a:rPr>
              <a:t> s] </a:t>
            </a:r>
            <a:endParaRPr lang="en-US" dirty="0">
              <a:solidFill>
                <a:srgbClr val="C0504D">
                  <a:lumMod val="50000"/>
                </a:srgbClr>
              </a:solidFill>
            </a:endParaRPr>
          </a:p>
        </p:txBody>
      </p:sp>
      <p:sp>
        <p:nvSpPr>
          <p:cNvPr id="59" name="Rettangolo 58"/>
          <p:cNvSpPr/>
          <p:nvPr/>
        </p:nvSpPr>
        <p:spPr>
          <a:xfrm>
            <a:off x="1671338" y="990561"/>
            <a:ext cx="4572000" cy="369332"/>
          </a:xfrm>
          <a:prstGeom prst="rect">
            <a:avLst/>
          </a:prstGeom>
        </p:spPr>
        <p:txBody>
          <a:bodyPr>
            <a:spAutoFit/>
          </a:bodyPr>
          <a:lstStyle/>
          <a:p>
            <a:r>
              <a:rPr lang="en-US" b="1" dirty="0"/>
              <a:t>1) Astrophysical beam dump mechanism.</a:t>
            </a:r>
          </a:p>
        </p:txBody>
      </p:sp>
      <p:sp>
        <p:nvSpPr>
          <p:cNvPr id="60" name="Rettangolo 59"/>
          <p:cNvSpPr/>
          <p:nvPr/>
        </p:nvSpPr>
        <p:spPr>
          <a:xfrm>
            <a:off x="1702138" y="2157645"/>
            <a:ext cx="4706901" cy="369332"/>
          </a:xfrm>
          <a:prstGeom prst="rect">
            <a:avLst/>
          </a:prstGeom>
        </p:spPr>
        <p:txBody>
          <a:bodyPr wrap="square">
            <a:spAutoFit/>
          </a:bodyPr>
          <a:lstStyle/>
          <a:p>
            <a:r>
              <a:rPr lang="en-US" b="1" dirty="0"/>
              <a:t>2) </a:t>
            </a:r>
            <a:r>
              <a:rPr lang="en-US" b="1" dirty="0" err="1"/>
              <a:t>Photoproduction</a:t>
            </a:r>
            <a:r>
              <a:rPr lang="en-US" b="1" dirty="0"/>
              <a:t> through the </a:t>
            </a:r>
            <a:r>
              <a:rPr lang="en-US" b="1" dirty="0">
                <a:latin typeface="Symbol" panose="05050102010706020507" pitchFamily="18" charset="2"/>
              </a:rPr>
              <a:t>D</a:t>
            </a:r>
            <a:r>
              <a:rPr lang="en-US" b="1" dirty="0"/>
              <a:t>+ resonance:</a:t>
            </a:r>
          </a:p>
        </p:txBody>
      </p:sp>
      <p:pic>
        <p:nvPicPr>
          <p:cNvPr id="65" name="Immagin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9358" y="1551696"/>
            <a:ext cx="3315960" cy="512719"/>
          </a:xfrm>
          <a:prstGeom prst="rect">
            <a:avLst/>
          </a:prstGeom>
          <a:ln>
            <a:solidFill>
              <a:srgbClr val="FF0000"/>
            </a:solidFill>
          </a:ln>
        </p:spPr>
      </p:pic>
      <p:pic>
        <p:nvPicPr>
          <p:cNvPr id="66" name="Immagine 6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9819" y="2654752"/>
            <a:ext cx="2786873" cy="893669"/>
          </a:xfrm>
          <a:prstGeom prst="rect">
            <a:avLst/>
          </a:prstGeom>
          <a:ln>
            <a:solidFill>
              <a:srgbClr val="FF2F2F"/>
            </a:solidFill>
          </a:ln>
        </p:spPr>
      </p:pic>
    </p:spTree>
    <p:extLst>
      <p:ext uri="{BB962C8B-B14F-4D97-AF65-F5344CB8AC3E}">
        <p14:creationId xmlns:p14="http://schemas.microsoft.com/office/powerpoint/2010/main" val="27802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dissolv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5" grpId="0" animBg="1"/>
      <p:bldP spid="56" grpId="0"/>
    </p:bldLst>
  </p:timing>
</p:sld>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TotalTime>
  <Words>3910</Words>
  <Application>Microsoft Office PowerPoint</Application>
  <PresentationFormat>Widescreen</PresentationFormat>
  <Paragraphs>366</Paragraphs>
  <Slides>34</Slides>
  <Notes>6</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44" baseType="lpstr">
      <vt:lpstr>ＭＳ Ｐゴシック</vt:lpstr>
      <vt:lpstr>Arial</vt:lpstr>
      <vt:lpstr>Calibri</vt:lpstr>
      <vt:lpstr>Calibri Light</vt:lpstr>
      <vt:lpstr>Century Gothic</vt:lpstr>
      <vt:lpstr>Symbol</vt:lpstr>
      <vt:lpstr>Verdana</vt:lpstr>
      <vt:lpstr>Wingdings</vt:lpstr>
      <vt:lpstr>Office 2013 - Tema 2022</vt:lpstr>
      <vt:lpstr>Equation</vt:lpstr>
      <vt:lpstr>Presentazione standard di PowerPoint</vt:lpstr>
      <vt:lpstr>Content</vt:lpstr>
      <vt:lpstr>Introduction to g-ray astronomy</vt:lpstr>
      <vt:lpstr>«Traditional» Astronomy</vt:lpstr>
      <vt:lpstr>The Thermal Universe: the black-body spectrum </vt:lpstr>
      <vt:lpstr>Examples of non-thermal environments</vt:lpstr>
      <vt:lpstr>Non-thermal Universe: leptonic model</vt:lpstr>
      <vt:lpstr>Non-thermal Universe: leptonic model</vt:lpstr>
      <vt:lpstr>Non-thermal Universe: hadronic model</vt:lpstr>
      <vt:lpstr>The Spectral Energy Distribution (SED)</vt:lpstr>
      <vt:lpstr>Compton Gamma Ray Observatory (CGRO)</vt:lpstr>
      <vt:lpstr>EGRET on CGRO</vt:lpstr>
      <vt:lpstr>The EGRET g-ray sky (2000)</vt:lpstr>
      <vt:lpstr>Fermi-LAT</vt:lpstr>
      <vt:lpstr>The FERMI-LAT detector</vt:lpstr>
      <vt:lpstr>The sky seen in the GeV range</vt:lpstr>
      <vt:lpstr>The diffuse flux from the Galactic plane</vt:lpstr>
      <vt:lpstr>The diffuse flux from the Galactic plane</vt:lpstr>
      <vt:lpstr>Diffuse flux: a simple estimate</vt:lpstr>
      <vt:lpstr>Presentazione standard di PowerPoint</vt:lpstr>
      <vt:lpstr>The sources: The Fermi-LAT Catalogs</vt:lpstr>
      <vt:lpstr>Gamma-ray Sources in Galactic Coordinates</vt:lpstr>
      <vt:lpstr>Gamma-ray Sources</vt:lpstr>
      <vt:lpstr>Classes of galactic sources</vt:lpstr>
      <vt:lpstr>Energy spectral index of LAT sources</vt:lpstr>
      <vt:lpstr>Limits of g-ray Observations from Space</vt:lpstr>
      <vt:lpstr>Transient sources: Gamma Ray Bursts</vt:lpstr>
      <vt:lpstr>History of GRBs</vt:lpstr>
      <vt:lpstr>Transient: the GRB case</vt:lpstr>
      <vt:lpstr>Two types: Long and short GRBs</vt:lpstr>
      <vt:lpstr>The (Italian) BeppoSAX satellite</vt:lpstr>
      <vt:lpstr>The SWIFT satellite and others</vt:lpstr>
      <vt:lpstr>Progenitors of GRBs</vt:lpstr>
      <vt:lpstr>Model of GRBs: the fireball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 Spurio</dc:creator>
  <cp:lastModifiedBy>maurizio spurio</cp:lastModifiedBy>
  <cp:revision>357</cp:revision>
  <dcterms:created xsi:type="dcterms:W3CDTF">2017-04-19T13:15:59Z</dcterms:created>
  <dcterms:modified xsi:type="dcterms:W3CDTF">2025-04-28T13:08:37Z</dcterms:modified>
</cp:coreProperties>
</file>